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5" r:id="rId3"/>
    <p:sldId id="263" r:id="rId4"/>
    <p:sldId id="266" r:id="rId5"/>
    <p:sldId id="323" r:id="rId6"/>
    <p:sldId id="318" r:id="rId7"/>
    <p:sldId id="267" r:id="rId8"/>
    <p:sldId id="322" r:id="rId9"/>
    <p:sldId id="268" r:id="rId10"/>
    <p:sldId id="269" r:id="rId11"/>
    <p:sldId id="270" r:id="rId12"/>
    <p:sldId id="319" r:id="rId13"/>
    <p:sldId id="274" r:id="rId14"/>
    <p:sldId id="273" r:id="rId15"/>
    <p:sldId id="271" r:id="rId16"/>
    <p:sldId id="321" r:id="rId17"/>
    <p:sldId id="276" r:id="rId18"/>
    <p:sldId id="277" r:id="rId19"/>
    <p:sldId id="278" r:id="rId20"/>
    <p:sldId id="279" r:id="rId21"/>
    <p:sldId id="280" r:id="rId22"/>
    <p:sldId id="281" r:id="rId23"/>
    <p:sldId id="282" r:id="rId24"/>
    <p:sldId id="284" r:id="rId25"/>
    <p:sldId id="285" r:id="rId26"/>
    <p:sldId id="310" r:id="rId27"/>
    <p:sldId id="317" r:id="rId28"/>
    <p:sldId id="320" r:id="rId29"/>
    <p:sldId id="283" r:id="rId30"/>
    <p:sldId id="311" r:id="rId31"/>
    <p:sldId id="312" r:id="rId32"/>
    <p:sldId id="313" r:id="rId33"/>
    <p:sldId id="314" r:id="rId34"/>
    <p:sldId id="315" r:id="rId35"/>
    <p:sldId id="316" r:id="rId36"/>
    <p:sldId id="287" r:id="rId37"/>
    <p:sldId id="288" r:id="rId38"/>
    <p:sldId id="289" r:id="rId39"/>
    <p:sldId id="292" r:id="rId40"/>
    <p:sldId id="296" r:id="rId41"/>
    <p:sldId id="298" r:id="rId42"/>
    <p:sldId id="302" r:id="rId43"/>
    <p:sldId id="303" r:id="rId44"/>
    <p:sldId id="304" r:id="rId45"/>
    <p:sldId id="305" r:id="rId46"/>
    <p:sldId id="306" r:id="rId47"/>
    <p:sldId id="307" r:id="rId48"/>
    <p:sldId id="308" r:id="rId49"/>
    <p:sldId id="309" r:id="rId50"/>
    <p:sldId id="272" r:id="rId5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3651"/>
    <a:srgbClr val="B40C70"/>
    <a:srgbClr val="F6D8FC"/>
    <a:srgbClr val="EEB9F9"/>
    <a:srgbClr val="EAA7F7"/>
    <a:srgbClr val="C55BCD"/>
    <a:srgbClr val="BB40C4"/>
    <a:srgbClr val="902F97"/>
    <a:srgbClr val="D8FEF9"/>
    <a:srgbClr val="A9F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492" y="5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1B8E77B-32F1-437F-81BC-A9B4951B6944}" type="datetimeFigureOut">
              <a:rPr lang="el-GR" smtClean="0"/>
              <a:pPr/>
              <a:t>19/12/2020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2254A411-CCD8-472B-B427-86879A2B5E8E}"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chemeClr val="accent2">
                <a:lumMod val="20000"/>
                <a:lumOff val="80000"/>
              </a:schemeClr>
            </a:gs>
            <a:gs pos="50000">
              <a:schemeClr val="accent6">
                <a:lumMod val="40000"/>
                <a:lumOff val="60000"/>
              </a:schemeClr>
            </a:gs>
            <a:gs pos="100000">
              <a:srgbClr val="C55BCD"/>
            </a:gs>
            <a:gs pos="100000">
              <a:srgbClr val="BB40C4"/>
            </a:gs>
          </a:gsLst>
          <a:lin ang="5400000" scaled="0"/>
          <a:tileRect/>
        </a:gra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B8E77B-32F1-437F-81BC-A9B4951B6944}" type="datetimeFigureOut">
              <a:rPr lang="el-GR" smtClean="0"/>
              <a:pPr/>
              <a:t>19/12/2020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54A411-CCD8-472B-B427-86879A2B5E8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14450814481.jpg"/>
          <p:cNvPicPr>
            <a:picLocks noGrp="1" noChangeAspect="1"/>
          </p:cNvPicPr>
          <p:nvPr>
            <p:ph idx="1"/>
          </p:nvPr>
        </p:nvPicPr>
        <p:blipFill>
          <a:blip r:embed="rId2" cstate="print"/>
          <a:stretch>
            <a:fillRect/>
          </a:stretch>
        </p:blipFill>
        <p:spPr>
          <a:xfrm>
            <a:off x="-1576475" y="0"/>
            <a:ext cx="11472596" cy="6858000"/>
          </a:xfrm>
        </p:spPr>
      </p:pic>
      <p:sp>
        <p:nvSpPr>
          <p:cNvPr id="5" name="1 - Τίτλος"/>
          <p:cNvSpPr txBox="1">
            <a:spLocks/>
          </p:cNvSpPr>
          <p:nvPr/>
        </p:nvSpPr>
        <p:spPr>
          <a:xfrm>
            <a:off x="827584" y="0"/>
            <a:ext cx="3960440" cy="2592288"/>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omic Sans MS" pitchFamily="66" charset="0"/>
                <a:ea typeface="+mj-ea"/>
                <a:cs typeface="+mj-cs"/>
              </a:rPr>
              <a:t>Τα εθνικά δάνεια</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332657"/>
            <a:ext cx="8229600" cy="2376264"/>
          </a:xfrm>
        </p:spPr>
        <p:txBody>
          <a:bodyPr/>
          <a:lstStyle/>
          <a:p>
            <a:r>
              <a:rPr lang="el-GR" b="1" dirty="0">
                <a:solidFill>
                  <a:srgbClr val="B40C70"/>
                </a:solidFill>
                <a:effectLst>
                  <a:outerShdw blurRad="38100" dist="38100" dir="2700000" algn="tl">
                    <a:srgbClr val="000000">
                      <a:alpha val="43137"/>
                    </a:srgbClr>
                  </a:outerShdw>
                </a:effectLst>
                <a:latin typeface="Comic Sans MS" pitchFamily="66" charset="0"/>
              </a:rPr>
              <a:t>Δεκαετία 1860 </a:t>
            </a:r>
            <a:r>
              <a:rPr lang="el-GR" dirty="0">
                <a:sym typeface="Wingdings" pitchFamily="2" charset="2"/>
              </a:rPr>
              <a:t> νέος δανεισμός</a:t>
            </a:r>
          </a:p>
          <a:p>
            <a:r>
              <a:rPr lang="el-GR" b="1" dirty="0">
                <a:solidFill>
                  <a:srgbClr val="B40C70"/>
                </a:solidFill>
                <a:effectLst>
                  <a:outerShdw blurRad="38100" dist="38100" dir="2700000" algn="tl">
                    <a:srgbClr val="000000">
                      <a:alpha val="43137"/>
                    </a:srgbClr>
                  </a:outerShdw>
                </a:effectLst>
                <a:latin typeface="Comic Sans MS" pitchFamily="66" charset="0"/>
                <a:sym typeface="Wingdings" pitchFamily="2" charset="2"/>
              </a:rPr>
              <a:t>Δεκαετία 1880 </a:t>
            </a:r>
            <a:r>
              <a:rPr lang="el-GR" dirty="0">
                <a:sym typeface="Wingdings" pitchFamily="2" charset="2"/>
              </a:rPr>
              <a:t> κορύφωση δανεισμού!</a:t>
            </a:r>
            <a:endParaRPr lang="el-GR" dirty="0"/>
          </a:p>
        </p:txBody>
      </p:sp>
      <p:pic>
        <p:nvPicPr>
          <p:cNvPr id="4" name="3 - Εικόνα" descr="image012.jpg"/>
          <p:cNvPicPr>
            <a:picLocks noChangeAspect="1"/>
          </p:cNvPicPr>
          <p:nvPr/>
        </p:nvPicPr>
        <p:blipFill>
          <a:blip r:embed="rId2" cstate="print"/>
          <a:srcRect r="2520" b="1549"/>
          <a:stretch>
            <a:fillRect/>
          </a:stretch>
        </p:blipFill>
        <p:spPr>
          <a:xfrm>
            <a:off x="1475655" y="1700808"/>
            <a:ext cx="5873331" cy="482453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052736" y="1196752"/>
            <a:ext cx="4680520" cy="369332"/>
          </a:xfrm>
          <a:prstGeom prst="rect">
            <a:avLst/>
          </a:prstGeom>
        </p:spPr>
        <p:txBody>
          <a:bodyPr wrap="square">
            <a:spAutoFit/>
          </a:bodyPr>
          <a:lstStyle/>
          <a:p>
            <a:r>
              <a:rPr lang="el-GR" b="1" dirty="0"/>
              <a:t>	</a:t>
            </a:r>
          </a:p>
        </p:txBody>
      </p:sp>
      <p:graphicFrame>
        <p:nvGraphicFramePr>
          <p:cNvPr id="8" name="7 - Πίνακας"/>
          <p:cNvGraphicFramePr>
            <a:graphicFrameLocks noGrp="1"/>
          </p:cNvGraphicFramePr>
          <p:nvPr/>
        </p:nvGraphicFramePr>
        <p:xfrm>
          <a:off x="1115616" y="1196752"/>
          <a:ext cx="7344816" cy="5618480"/>
        </p:xfrm>
        <a:graphic>
          <a:graphicData uri="http://schemas.openxmlformats.org/drawingml/2006/table">
            <a:tbl>
              <a:tblPr firstRow="1" bandRow="1">
                <a:tableStyleId>{5C22544A-7EE6-4342-B048-85BDC9FD1C3A}</a:tableStyleId>
              </a:tblPr>
              <a:tblGrid>
                <a:gridCol w="987847">
                  <a:extLst>
                    <a:ext uri="{9D8B030D-6E8A-4147-A177-3AD203B41FA5}">
                      <a16:colId xmlns:a16="http://schemas.microsoft.com/office/drawing/2014/main" val="20000"/>
                    </a:ext>
                  </a:extLst>
                </a:gridCol>
                <a:gridCol w="2279647">
                  <a:extLst>
                    <a:ext uri="{9D8B030D-6E8A-4147-A177-3AD203B41FA5}">
                      <a16:colId xmlns:a16="http://schemas.microsoft.com/office/drawing/2014/main" val="20001"/>
                    </a:ext>
                  </a:extLst>
                </a:gridCol>
                <a:gridCol w="1773066">
                  <a:extLst>
                    <a:ext uri="{9D8B030D-6E8A-4147-A177-3AD203B41FA5}">
                      <a16:colId xmlns:a16="http://schemas.microsoft.com/office/drawing/2014/main" val="20002"/>
                    </a:ext>
                  </a:extLst>
                </a:gridCol>
                <a:gridCol w="2304256">
                  <a:extLst>
                    <a:ext uri="{9D8B030D-6E8A-4147-A177-3AD203B41FA5}">
                      <a16:colId xmlns:a16="http://schemas.microsoft.com/office/drawing/2014/main" val="20003"/>
                    </a:ext>
                  </a:extLst>
                </a:gridCol>
              </a:tblGrid>
              <a:tr h="370840">
                <a:tc>
                  <a:txBody>
                    <a:bodyPr/>
                    <a:lstStyle/>
                    <a:p>
                      <a:pPr algn="ctr"/>
                      <a:r>
                        <a:rPr lang="el-GR" b="1" dirty="0"/>
                        <a:t>ΕΤΟΣ </a:t>
                      </a:r>
                      <a:endParaRPr lang="el-GR" dirty="0"/>
                    </a:p>
                  </a:txBody>
                  <a:tcPr/>
                </a:tc>
                <a:tc>
                  <a:txBody>
                    <a:bodyPr/>
                    <a:lstStyle/>
                    <a:p>
                      <a:pPr algn="ctr"/>
                      <a:r>
                        <a:rPr lang="el-GR" b="1" dirty="0"/>
                        <a:t>ΑΙΤΙΑ</a:t>
                      </a:r>
                      <a:endParaRPr lang="el-GR" dirty="0"/>
                    </a:p>
                  </a:txBody>
                  <a:tcPr/>
                </a:tc>
                <a:tc>
                  <a:txBody>
                    <a:bodyPr/>
                    <a:lstStyle/>
                    <a:p>
                      <a:pPr algn="ctr"/>
                      <a:r>
                        <a:rPr lang="el-GR" b="1" dirty="0"/>
                        <a:t>ΠΟΣΟ</a:t>
                      </a:r>
                      <a:endParaRPr lang="el-GR" dirty="0"/>
                    </a:p>
                  </a:txBody>
                  <a:tcPr/>
                </a:tc>
                <a:tc>
                  <a:txBody>
                    <a:bodyPr/>
                    <a:lstStyle/>
                    <a:p>
                      <a:pPr algn="ctr"/>
                      <a:r>
                        <a:rPr lang="el-GR" b="1" dirty="0"/>
                        <a:t>ΔΗΜΟΣΙΑ ΕΣΟΔΑ</a:t>
                      </a:r>
                      <a:endParaRPr lang="el-GR" dirty="0"/>
                    </a:p>
                  </a:txBody>
                  <a:tcPr/>
                </a:tc>
                <a:extLst>
                  <a:ext uri="{0D108BD9-81ED-4DB2-BD59-A6C34878D82A}">
                    <a16:rowId xmlns:a16="http://schemas.microsoft.com/office/drawing/2014/main" val="10000"/>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1880</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r>
                        <a:rPr lang="el-GR" b="1" dirty="0"/>
                        <a:t>Κάλυψη</a:t>
                      </a:r>
                    </a:p>
                    <a:p>
                      <a:pPr algn="ctr"/>
                      <a:r>
                        <a:rPr lang="el-GR" dirty="0"/>
                        <a:t>ελλειμμάτων </a:t>
                      </a:r>
                    </a:p>
                    <a:p>
                      <a:pPr algn="ctr"/>
                      <a:r>
                        <a:rPr lang="el-GR" dirty="0"/>
                        <a:t>1877 -</a:t>
                      </a:r>
                      <a:r>
                        <a:rPr lang="el-GR" baseline="0" dirty="0"/>
                        <a:t> </a:t>
                      </a:r>
                      <a:r>
                        <a:rPr lang="el-GR" dirty="0"/>
                        <a:t>1880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120.000.000</a:t>
                      </a:r>
                    </a:p>
                    <a:p>
                      <a:pPr algn="ctr"/>
                      <a:endParaRPr lang="el-GR" b="1" dirty="0"/>
                    </a:p>
                  </a:txBody>
                  <a:tcPr/>
                </a:tc>
                <a:tc>
                  <a:txBody>
                    <a:bodyPr/>
                    <a:lstStyle/>
                    <a:p>
                      <a:endParaRPr lang="el-GR" dirty="0"/>
                    </a:p>
                  </a:txBody>
                  <a:tcPr/>
                </a:tc>
                <a:extLst>
                  <a:ext uri="{0D108BD9-81ED-4DB2-BD59-A6C34878D82A}">
                    <a16:rowId xmlns:a16="http://schemas.microsoft.com/office/drawing/2014/main" val="10001"/>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1883</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endParaRPr lang="el-GR" dirty="0"/>
                    </a:p>
                  </a:txBody>
                  <a:tcPr/>
                </a:tc>
                <a:tc>
                  <a:txBody>
                    <a:bodyPr/>
                    <a:lstStyle/>
                    <a:p>
                      <a:pPr algn="ctr"/>
                      <a:endParaRPr lang="el-GR"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58.000.000</a:t>
                      </a:r>
                    </a:p>
                  </a:txBody>
                  <a:tcPr/>
                </a:tc>
                <a:extLst>
                  <a:ext uri="{0D108BD9-81ED-4DB2-BD59-A6C34878D82A}">
                    <a16:rowId xmlns:a16="http://schemas.microsoft.com/office/drawing/2014/main" val="10002"/>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1884 </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100.000.000</a:t>
                      </a:r>
                    </a:p>
                  </a:txBody>
                  <a:tcPr/>
                </a:tc>
                <a:tc>
                  <a:txBody>
                    <a:bodyPr/>
                    <a:lstStyle/>
                    <a:p>
                      <a:pPr algn="ctr"/>
                      <a:endParaRPr lang="el-GR"/>
                    </a:p>
                  </a:txBody>
                  <a:tcPr/>
                </a:tc>
                <a:extLst>
                  <a:ext uri="{0D108BD9-81ED-4DB2-BD59-A6C34878D82A}">
                    <a16:rowId xmlns:a16="http://schemas.microsoft.com/office/drawing/2014/main" val="10003"/>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1887</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r>
                        <a:rPr lang="el-GR" b="1" dirty="0"/>
                        <a:t>Μονοπωλίων </a:t>
                      </a:r>
                      <a:endParaRPr lang="el-GR" dirty="0"/>
                    </a:p>
                  </a:txBody>
                  <a:tcPr/>
                </a:tc>
                <a:tc>
                  <a:txBody>
                    <a:bodyPr/>
                    <a:lstStyle/>
                    <a:p>
                      <a:pPr algn="ctr"/>
                      <a:r>
                        <a:rPr lang="el-GR" b="1" dirty="0"/>
                        <a:t>185.000.000</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176.000.000</a:t>
                      </a:r>
                    </a:p>
                    <a:p>
                      <a:pPr algn="ctr"/>
                      <a:endParaRPr lang="el-GR" dirty="0"/>
                    </a:p>
                  </a:txBody>
                  <a:tcPr/>
                </a:tc>
                <a:extLst>
                  <a:ext uri="{0D108BD9-81ED-4DB2-BD59-A6C34878D82A}">
                    <a16:rowId xmlns:a16="http://schemas.microsoft.com/office/drawing/2014/main" val="10004"/>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1889</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30.000.000</a:t>
                      </a:r>
                    </a:p>
                    <a:p>
                      <a:pPr algn="ctr"/>
                      <a:endParaRPr lang="el-GR" b="1" dirty="0"/>
                    </a:p>
                  </a:txBody>
                  <a:tcPr/>
                </a:tc>
                <a:tc>
                  <a:txBody>
                    <a:bodyPr/>
                    <a:lstStyle/>
                    <a:p>
                      <a:pPr algn="ctr"/>
                      <a:endParaRPr lang="el-GR"/>
                    </a:p>
                  </a:txBody>
                  <a:tcPr/>
                </a:tc>
                <a:extLst>
                  <a:ext uri="{0D108BD9-81ED-4DB2-BD59-A6C34878D82A}">
                    <a16:rowId xmlns:a16="http://schemas.microsoft.com/office/drawing/2014/main" val="10005"/>
                  </a:ext>
                </a:extLst>
              </a:tr>
              <a:tr h="6218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1" dirty="0">
                          <a:solidFill>
                            <a:srgbClr val="B40C70"/>
                          </a:solidFill>
                          <a:effectLst>
                            <a:outerShdw blurRad="38100" dist="38100" dir="2700000" algn="tl">
                              <a:srgbClr val="000000">
                                <a:alpha val="43137"/>
                              </a:srgbClr>
                            </a:outerShdw>
                          </a:effectLst>
                        </a:rPr>
                        <a:t>1889</a:t>
                      </a:r>
                    </a:p>
                    <a:p>
                      <a:pPr algn="ct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endParaRPr lang="el-GR" dirty="0"/>
                    </a:p>
                  </a:txBody>
                  <a:tcPr/>
                </a:tc>
                <a:tc>
                  <a:txBody>
                    <a:bodyPr/>
                    <a:lstStyle/>
                    <a:p>
                      <a:pPr algn="ctr"/>
                      <a:r>
                        <a:rPr lang="el-GR" b="1" dirty="0"/>
                        <a:t>125.000.000</a:t>
                      </a:r>
                    </a:p>
                  </a:txBody>
                  <a:tcPr/>
                </a:tc>
                <a:tc>
                  <a:txBody>
                    <a:bodyPr/>
                    <a:lstStyle/>
                    <a:p>
                      <a:pPr algn="ctr"/>
                      <a:endParaRPr lang="el-GR" dirty="0"/>
                    </a:p>
                  </a:txBody>
                  <a:tcPr/>
                </a:tc>
                <a:extLst>
                  <a:ext uri="{0D108BD9-81ED-4DB2-BD59-A6C34878D82A}">
                    <a16:rowId xmlns:a16="http://schemas.microsoft.com/office/drawing/2014/main" val="10006"/>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1890 </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r>
                        <a:rPr lang="el-GR" b="1" dirty="0"/>
                        <a:t>Σιδηροδρόμων </a:t>
                      </a:r>
                      <a:endParaRPr lang="el-GR" dirty="0"/>
                    </a:p>
                  </a:txBody>
                  <a:tcPr/>
                </a:tc>
                <a:tc>
                  <a:txBody>
                    <a:bodyPr/>
                    <a:lstStyle/>
                    <a:p>
                      <a:pPr algn="ctr"/>
                      <a:r>
                        <a:rPr lang="el-GR" b="1" dirty="0"/>
                        <a:t>45.000.000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123.000.000</a:t>
                      </a:r>
                    </a:p>
                  </a:txBody>
                  <a:tcPr/>
                </a:tc>
                <a:extLst>
                  <a:ext uri="{0D108BD9-81ED-4DB2-BD59-A6C34878D82A}">
                    <a16:rowId xmlns:a16="http://schemas.microsoft.com/office/drawing/2014/main" val="10007"/>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1891 </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r>
                        <a:rPr lang="el-GR" b="1" dirty="0"/>
                        <a:t>Σιδηροδρόμων </a:t>
                      </a:r>
                      <a:endParaRPr lang="el-GR" dirty="0"/>
                    </a:p>
                  </a:txBody>
                  <a:tcPr/>
                </a:tc>
                <a:tc>
                  <a:txBody>
                    <a:bodyPr/>
                    <a:lstStyle/>
                    <a:p>
                      <a:pPr algn="ctr"/>
                      <a:r>
                        <a:rPr lang="el-GR" b="1" dirty="0"/>
                        <a:t>15.000.000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a:txBody>
                  <a:tcPr/>
                </a:tc>
                <a:extLst>
                  <a:ext uri="{0D108BD9-81ED-4DB2-BD59-A6C34878D82A}">
                    <a16:rowId xmlns:a16="http://schemas.microsoft.com/office/drawing/2014/main" val="10008"/>
                  </a:ext>
                </a:extLst>
              </a:tr>
              <a:tr h="370840">
                <a:tc>
                  <a:txBody>
                    <a:bodyPr/>
                    <a:lstStyle/>
                    <a:p>
                      <a:pPr algn="ctr"/>
                      <a:r>
                        <a:rPr lang="el-GR" sz="2000" b="1" dirty="0">
                          <a:solidFill>
                            <a:srgbClr val="B40C70"/>
                          </a:solidFill>
                          <a:effectLst>
                            <a:outerShdw blurRad="38100" dist="38100" dir="2700000" algn="tl">
                              <a:srgbClr val="000000">
                                <a:alpha val="43137"/>
                              </a:srgbClr>
                            </a:outerShdw>
                          </a:effectLst>
                        </a:rPr>
                        <a:t>1892</a:t>
                      </a:r>
                      <a:endParaRPr lang="el-GR" sz="2000" dirty="0">
                        <a:solidFill>
                          <a:srgbClr val="B40C70"/>
                        </a:solidFill>
                        <a:effectLst>
                          <a:outerShdw blurRad="38100" dist="38100" dir="2700000" algn="tl">
                            <a:srgbClr val="000000">
                              <a:alpha val="43137"/>
                            </a:srgbClr>
                          </a:outerShdw>
                        </a:effectLst>
                      </a:endParaRPr>
                    </a:p>
                  </a:txBody>
                  <a:tcPr/>
                </a:tc>
                <a:tc>
                  <a:txBody>
                    <a:bodyPr/>
                    <a:lstStyle/>
                    <a:p>
                      <a:pPr algn="ctr"/>
                      <a:r>
                        <a:rPr lang="el-GR" b="1" dirty="0"/>
                        <a:t>Εθνικών δρόμων </a:t>
                      </a:r>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20.000.000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a:txBody>
                  <a:tcPr/>
                </a:tc>
                <a:extLst>
                  <a:ext uri="{0D108BD9-81ED-4DB2-BD59-A6C34878D82A}">
                    <a16:rowId xmlns:a16="http://schemas.microsoft.com/office/drawing/2014/main" val="10009"/>
                  </a:ext>
                </a:extLst>
              </a:tr>
              <a:tr h="370840">
                <a:tc gridSpan="2">
                  <a:txBody>
                    <a:bodyPr/>
                    <a:lstStyle/>
                    <a:p>
                      <a:pPr algn="ctr"/>
                      <a:r>
                        <a:rPr lang="el-GR" b="1" dirty="0">
                          <a:solidFill>
                            <a:schemeClr val="tx2">
                              <a:lumMod val="50000"/>
                            </a:schemeClr>
                          </a:solidFill>
                          <a:effectLst>
                            <a:outerShdw blurRad="38100" dist="38100" dir="2700000" algn="tl">
                              <a:srgbClr val="000000">
                                <a:alpha val="43137"/>
                              </a:srgbClr>
                            </a:outerShdw>
                          </a:effectLst>
                        </a:rPr>
                        <a:t>Συνολικό χρέος 1892</a:t>
                      </a:r>
                      <a:endParaRPr lang="el-GR" dirty="0">
                        <a:solidFill>
                          <a:schemeClr val="tx2">
                            <a:lumMod val="50000"/>
                          </a:schemeClr>
                        </a:solidFill>
                        <a:effectLst>
                          <a:outerShdw blurRad="38100" dist="38100" dir="2700000" algn="tl">
                            <a:srgbClr val="000000">
                              <a:alpha val="43137"/>
                            </a:srgbClr>
                          </a:outerShdw>
                        </a:effectLst>
                      </a:endParaRPr>
                    </a:p>
                  </a:txBody>
                  <a:tcPr/>
                </a:tc>
                <a:tc hMerge="1">
                  <a:txBody>
                    <a:bodyPr/>
                    <a:lstStyle/>
                    <a:p>
                      <a:endParaRPr lang="el-G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b="1" dirty="0"/>
                        <a:t>818.500.000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a:txBody>
                  <a:tcPr/>
                </a:tc>
                <a:extLst>
                  <a:ext uri="{0D108BD9-81ED-4DB2-BD59-A6C34878D82A}">
                    <a16:rowId xmlns:a16="http://schemas.microsoft.com/office/drawing/2014/main" val="10010"/>
                  </a:ext>
                </a:extLst>
              </a:tr>
            </a:tbl>
          </a:graphicData>
        </a:graphic>
      </p:graphicFrame>
      <p:sp>
        <p:nvSpPr>
          <p:cNvPr id="9" name="1 - Τίτλος"/>
          <p:cNvSpPr>
            <a:spLocks noGrp="1"/>
          </p:cNvSpPr>
          <p:nvPr>
            <p:ph type="title"/>
          </p:nvPr>
        </p:nvSpPr>
        <p:spPr>
          <a:xfrm>
            <a:off x="457200" y="116632"/>
            <a:ext cx="8229600" cy="864096"/>
          </a:xfrm>
        </p:spPr>
        <p:txBody>
          <a:bodyPr>
            <a:noAutofit/>
          </a:bodyPr>
          <a:lstStyle/>
          <a:p>
            <a:r>
              <a:rPr lang="el-GR" sz="3000" b="1" dirty="0">
                <a:solidFill>
                  <a:srgbClr val="B40C70"/>
                </a:solidFill>
                <a:effectLst>
                  <a:outerShdw blurRad="38100" dist="38100" dir="2700000" algn="tl">
                    <a:srgbClr val="000000">
                      <a:alpha val="43137"/>
                    </a:srgbClr>
                  </a:outerShdw>
                </a:effectLst>
                <a:latin typeface="Comic Sans MS" pitchFamily="66" charset="0"/>
              </a:rPr>
              <a:t>Τα κυριότερα δάνεια από το εξωτερικό </a:t>
            </a:r>
            <a:br>
              <a:rPr lang="el-GR" sz="3000" b="1" dirty="0">
                <a:solidFill>
                  <a:srgbClr val="B40C70"/>
                </a:solidFill>
                <a:effectLst>
                  <a:outerShdw blurRad="38100" dist="38100" dir="2700000" algn="tl">
                    <a:srgbClr val="000000">
                      <a:alpha val="43137"/>
                    </a:srgbClr>
                  </a:outerShdw>
                </a:effectLst>
                <a:latin typeface="Comic Sans MS" pitchFamily="66" charset="0"/>
              </a:rPr>
            </a:br>
            <a:r>
              <a:rPr lang="el-GR" sz="3000" b="1" dirty="0">
                <a:solidFill>
                  <a:srgbClr val="B40C70"/>
                </a:solidFill>
                <a:effectLst>
                  <a:outerShdw blurRad="38100" dist="38100" dir="2700000" algn="tl">
                    <a:srgbClr val="000000">
                      <a:alpha val="43137"/>
                    </a:srgbClr>
                  </a:outerShdw>
                </a:effectLst>
                <a:latin typeface="Comic Sans MS" pitchFamily="66" charset="0"/>
              </a:rPr>
              <a:t>κατά την περίοδο </a:t>
            </a:r>
            <a:r>
              <a:rPr lang="el-GR" sz="3000" b="1" dirty="0">
                <a:solidFill>
                  <a:srgbClr val="002060"/>
                </a:solidFill>
                <a:effectLst>
                  <a:outerShdw blurRad="38100" dist="38100" dir="2700000" algn="tl">
                    <a:srgbClr val="000000">
                      <a:alpha val="43137"/>
                    </a:srgbClr>
                  </a:outerShdw>
                </a:effectLst>
                <a:latin typeface="Comic Sans MS" pitchFamily="66" charset="0"/>
              </a:rPr>
              <a:t>1880 - 1892</a:t>
            </a:r>
          </a:p>
        </p:txBody>
      </p:sp>
      <p:sp>
        <p:nvSpPr>
          <p:cNvPr id="5" name="4 - Έλλειψη"/>
          <p:cNvSpPr/>
          <p:nvPr/>
        </p:nvSpPr>
        <p:spPr>
          <a:xfrm>
            <a:off x="4427984" y="6381328"/>
            <a:ext cx="1656184" cy="476672"/>
          </a:xfrm>
          <a:prstGeom prst="ellipse">
            <a:avLst/>
          </a:prstGeom>
          <a:solidFill>
            <a:srgbClr val="B40C70">
              <a:alpha val="26000"/>
            </a:srgbClr>
          </a:solidFill>
          <a:ln w="12700">
            <a:solidFill>
              <a:srgbClr val="B40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9-11-638.jpg"/>
          <p:cNvPicPr>
            <a:picLocks noGrp="1" noChangeAspect="1"/>
          </p:cNvPicPr>
          <p:nvPr>
            <p:ph idx="1"/>
          </p:nvPr>
        </p:nvPicPr>
        <p:blipFill>
          <a:blip r:embed="rId2" cstate="print"/>
          <a:stretch>
            <a:fillRect/>
          </a:stretch>
        </p:blipFill>
        <p:spPr>
          <a:xfrm>
            <a:off x="-252536" y="0"/>
            <a:ext cx="9396536" cy="7054766"/>
          </a:xfrm>
        </p:spPr>
      </p:pic>
      <p:pic>
        <p:nvPicPr>
          <p:cNvPr id="5" name="4 - Εικόνα" descr="Number_1_Party_Pinata.jpg"/>
          <p:cNvPicPr>
            <a:picLocks noChangeAspect="1"/>
          </p:cNvPicPr>
          <p:nvPr/>
        </p:nvPicPr>
        <p:blipFill>
          <a:blip r:embed="rId3" cstate="print">
            <a:clrChange>
              <a:clrFrom>
                <a:srgbClr val="FFFFFF"/>
              </a:clrFrom>
              <a:clrTo>
                <a:srgbClr val="FFFFFF">
                  <a:alpha val="0"/>
                </a:srgbClr>
              </a:clrTo>
            </a:clrChange>
          </a:blip>
          <a:stretch>
            <a:fillRect/>
          </a:stretch>
        </p:blipFill>
        <p:spPr>
          <a:xfrm>
            <a:off x="251520" y="1484784"/>
            <a:ext cx="720080" cy="720080"/>
          </a:xfrm>
          <a:prstGeom prst="rect">
            <a:avLst/>
          </a:prstGeom>
        </p:spPr>
      </p:pic>
      <p:pic>
        <p:nvPicPr>
          <p:cNvPr id="7" name="6 - Εικόνα" descr="Number_1_Party_Pinata.jpg"/>
          <p:cNvPicPr>
            <a:picLocks noChangeAspect="1"/>
          </p:cNvPicPr>
          <p:nvPr/>
        </p:nvPicPr>
        <p:blipFill>
          <a:blip r:embed="rId4" cstate="print">
            <a:clrChange>
              <a:clrFrom>
                <a:srgbClr val="FFFFFF"/>
              </a:clrFrom>
              <a:clrTo>
                <a:srgbClr val="FFFFFF">
                  <a:alpha val="0"/>
                </a:srgbClr>
              </a:clrTo>
            </a:clrChange>
          </a:blip>
          <a:stretch>
            <a:fillRect/>
          </a:stretch>
        </p:blipFill>
        <p:spPr>
          <a:xfrm>
            <a:off x="251520" y="2276872"/>
            <a:ext cx="720080" cy="720080"/>
          </a:xfrm>
          <a:prstGeom prst="rect">
            <a:avLst/>
          </a:prstGeom>
        </p:spPr>
      </p:pic>
      <p:pic>
        <p:nvPicPr>
          <p:cNvPr id="8" name="7 - Εικόνα" descr="Number_1_Party_Pinata.jpg"/>
          <p:cNvPicPr>
            <a:picLocks noChangeAspect="1"/>
          </p:cNvPicPr>
          <p:nvPr/>
        </p:nvPicPr>
        <p:blipFill>
          <a:blip r:embed="rId5" cstate="print">
            <a:clrChange>
              <a:clrFrom>
                <a:srgbClr val="FFFFFF"/>
              </a:clrFrom>
              <a:clrTo>
                <a:srgbClr val="FFFFFF">
                  <a:alpha val="0"/>
                </a:srgbClr>
              </a:clrTo>
            </a:clrChange>
          </a:blip>
          <a:stretch>
            <a:fillRect/>
          </a:stretch>
        </p:blipFill>
        <p:spPr>
          <a:xfrm>
            <a:off x="251520" y="3140968"/>
            <a:ext cx="720080" cy="648072"/>
          </a:xfrm>
          <a:prstGeom prst="rect">
            <a:avLst/>
          </a:prstGeom>
        </p:spPr>
      </p:pic>
      <p:pic>
        <p:nvPicPr>
          <p:cNvPr id="9" name="8 - Εικόνα" descr="Number_1_Party_Pinata.jpg"/>
          <p:cNvPicPr>
            <a:picLocks noChangeAspect="1"/>
          </p:cNvPicPr>
          <p:nvPr/>
        </p:nvPicPr>
        <p:blipFill>
          <a:blip r:embed="rId6" cstate="print">
            <a:clrChange>
              <a:clrFrom>
                <a:srgbClr val="FFFFFF"/>
              </a:clrFrom>
              <a:clrTo>
                <a:srgbClr val="FFFFFF">
                  <a:alpha val="0"/>
                </a:srgbClr>
              </a:clrTo>
            </a:clrChange>
          </a:blip>
          <a:stretch>
            <a:fillRect/>
          </a:stretch>
        </p:blipFill>
        <p:spPr>
          <a:xfrm>
            <a:off x="251520" y="4005064"/>
            <a:ext cx="720080" cy="720080"/>
          </a:xfrm>
          <a:prstGeom prst="rect">
            <a:avLst/>
          </a:prstGeom>
        </p:spPr>
      </p:pic>
      <p:pic>
        <p:nvPicPr>
          <p:cNvPr id="10" name="9 - Εικόνα" descr="Number_1_Party_Pinata.jpg"/>
          <p:cNvPicPr>
            <a:picLocks noChangeAspect="1"/>
          </p:cNvPicPr>
          <p:nvPr/>
        </p:nvPicPr>
        <p:blipFill>
          <a:blip r:embed="rId7" cstate="print">
            <a:clrChange>
              <a:clrFrom>
                <a:srgbClr val="FFFFFF"/>
              </a:clrFrom>
              <a:clrTo>
                <a:srgbClr val="FFFFFF">
                  <a:alpha val="0"/>
                </a:srgbClr>
              </a:clrTo>
            </a:clrChange>
          </a:blip>
          <a:stretch>
            <a:fillRect/>
          </a:stretch>
        </p:blipFill>
        <p:spPr>
          <a:xfrm>
            <a:off x="251520" y="4869160"/>
            <a:ext cx="720080" cy="720080"/>
          </a:xfrm>
          <a:prstGeom prst="rect">
            <a:avLst/>
          </a:prstGeom>
        </p:spPr>
      </p:pic>
      <p:pic>
        <p:nvPicPr>
          <p:cNvPr id="11" name="10 - Εικόνα" descr="Number_1_Party_Pinata.jpg"/>
          <p:cNvPicPr>
            <a:picLocks noChangeAspect="1"/>
          </p:cNvPicPr>
          <p:nvPr/>
        </p:nvPicPr>
        <p:blipFill>
          <a:blip r:embed="rId8" cstate="print">
            <a:clrChange>
              <a:clrFrom>
                <a:srgbClr val="FEFEFE"/>
              </a:clrFrom>
              <a:clrTo>
                <a:srgbClr val="FEFEFE">
                  <a:alpha val="0"/>
                </a:srgbClr>
              </a:clrTo>
            </a:clrChange>
          </a:blip>
          <a:stretch>
            <a:fillRect/>
          </a:stretch>
        </p:blipFill>
        <p:spPr>
          <a:xfrm>
            <a:off x="251520" y="5733256"/>
            <a:ext cx="720080"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1517390"/>
            <a:ext cx="7189033" cy="5007954"/>
          </a:xfrm>
          <a:prstGeom prst="rect">
            <a:avLst/>
          </a:prstGeom>
          <a:ln>
            <a:noFill/>
          </a:ln>
          <a:effectLst>
            <a:outerShdw blurRad="292100" dist="139700" dir="2700000" algn="tl" rotWithShape="0">
              <a:srgbClr val="333333">
                <a:alpha val="65000"/>
              </a:srgbClr>
            </a:outerShdw>
          </a:effectLst>
        </p:spPr>
      </p:pic>
      <p:sp>
        <p:nvSpPr>
          <p:cNvPr id="3" name="Τίτλος 1"/>
          <p:cNvSpPr txBox="1">
            <a:spLocks/>
          </p:cNvSpPr>
          <p:nvPr/>
        </p:nvSpPr>
        <p:spPr>
          <a:xfrm>
            <a:off x="0" y="188641"/>
            <a:ext cx="9144000" cy="115212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600" b="1" dirty="0">
                <a:solidFill>
                  <a:srgbClr val="B40C70"/>
                </a:solidFill>
                <a:effectLst>
                  <a:outerShdw blurRad="38100" dist="38100" dir="2700000" algn="tl">
                    <a:srgbClr val="000000">
                      <a:alpha val="43137"/>
                    </a:srgbClr>
                  </a:outerShdw>
                </a:effectLst>
              </a:rPr>
              <a:t>«Ὁ τρέχων κατόπιν </a:t>
            </a:r>
            <a:r>
              <a:rPr lang="el-GR" sz="3600" b="1" dirty="0" err="1">
                <a:solidFill>
                  <a:srgbClr val="B40C70"/>
                </a:solidFill>
                <a:effectLst>
                  <a:outerShdw blurRad="38100" dist="38100" dir="2700000" algn="tl">
                    <a:srgbClr val="000000">
                      <a:alpha val="43137"/>
                    </a:srgbClr>
                  </a:outerShdw>
                </a:effectLst>
              </a:rPr>
              <a:t>τοῦ</a:t>
            </a:r>
            <a:r>
              <a:rPr lang="el-GR" sz="3600" b="1" dirty="0">
                <a:solidFill>
                  <a:srgbClr val="B40C70"/>
                </a:solidFill>
                <a:effectLst>
                  <a:outerShdw blurRad="38100" dist="38100" dir="2700000" algn="tl">
                    <a:srgbClr val="000000">
                      <a:alpha val="43137"/>
                    </a:srgbClr>
                  </a:outerShdw>
                </a:effectLst>
              </a:rPr>
              <a:t> </a:t>
            </a:r>
            <a:r>
              <a:rPr lang="el-GR" sz="3600" b="1" dirty="0" err="1">
                <a:solidFill>
                  <a:srgbClr val="B40C70"/>
                </a:solidFill>
                <a:effectLst>
                  <a:outerShdw blurRad="38100" dist="38100" dir="2700000" algn="tl">
                    <a:srgbClr val="000000">
                      <a:alpha val="43137"/>
                    </a:srgbClr>
                  </a:outerShdw>
                </a:effectLst>
              </a:rPr>
              <a:t>ἰσοζυγίου</a:t>
            </a:r>
            <a:r>
              <a:rPr lang="el-GR" sz="3600" b="1" dirty="0">
                <a:solidFill>
                  <a:srgbClr val="B40C70"/>
                </a:solidFill>
                <a:effectLst>
                  <a:outerShdw blurRad="38100" dist="38100" dir="2700000" algn="tl">
                    <a:srgbClr val="000000">
                      <a:alpha val="43137"/>
                    </a:srgbClr>
                  </a:outerShdw>
                </a:effectLst>
              </a:rPr>
              <a:t> </a:t>
            </a:r>
          </a:p>
          <a:p>
            <a:r>
              <a:rPr lang="el-GR" sz="3600" b="1" dirty="0" err="1">
                <a:solidFill>
                  <a:srgbClr val="B40C70"/>
                </a:solidFill>
                <a:effectLst>
                  <a:outerShdw blurRad="38100" dist="38100" dir="2700000" algn="tl">
                    <a:srgbClr val="000000">
                      <a:alpha val="43137"/>
                    </a:srgbClr>
                  </a:outerShdw>
                </a:effectLst>
              </a:rPr>
              <a:t>καί</a:t>
            </a:r>
            <a:r>
              <a:rPr lang="el-GR" sz="3600" b="1" dirty="0">
                <a:solidFill>
                  <a:srgbClr val="B40C70"/>
                </a:solidFill>
                <a:effectLst>
                  <a:outerShdw blurRad="38100" dist="38100" dir="2700000" algn="tl">
                    <a:srgbClr val="000000">
                      <a:alpha val="43137"/>
                    </a:srgbClr>
                  </a:outerShdw>
                </a:effectLst>
              </a:rPr>
              <a:t> </a:t>
            </a:r>
            <a:r>
              <a:rPr lang="el-GR" sz="3600" b="1" dirty="0" err="1">
                <a:solidFill>
                  <a:srgbClr val="B40C70"/>
                </a:solidFill>
                <a:effectLst>
                  <a:outerShdw blurRad="38100" dist="38100" dir="2700000" algn="tl">
                    <a:srgbClr val="000000">
                      <a:alpha val="43137"/>
                    </a:srgbClr>
                  </a:outerShdw>
                </a:effectLst>
              </a:rPr>
              <a:t>μή</a:t>
            </a:r>
            <a:r>
              <a:rPr lang="el-GR" sz="3600" b="1" dirty="0">
                <a:solidFill>
                  <a:srgbClr val="B40C70"/>
                </a:solidFill>
                <a:effectLst>
                  <a:outerShdw blurRad="38100" dist="38100" dir="2700000" algn="tl">
                    <a:srgbClr val="000000">
                      <a:alpha val="43137"/>
                    </a:srgbClr>
                  </a:outerShdw>
                </a:effectLst>
              </a:rPr>
              <a:t> </a:t>
            </a:r>
            <a:r>
              <a:rPr lang="el-GR" sz="3600" b="1" dirty="0" err="1">
                <a:solidFill>
                  <a:srgbClr val="B40C70"/>
                </a:solidFill>
                <a:effectLst>
                  <a:outerShdw blurRad="38100" dist="38100" dir="2700000" algn="tl">
                    <a:srgbClr val="000000">
                      <a:alpha val="43137"/>
                    </a:srgbClr>
                  </a:outerShdw>
                </a:effectLst>
              </a:rPr>
              <a:t>φθάνων</a:t>
            </a:r>
            <a:r>
              <a:rPr lang="el-GR" sz="3600" b="1" dirty="0">
                <a:solidFill>
                  <a:srgbClr val="B40C70"/>
                </a:solidFill>
                <a:effectLst>
                  <a:outerShdw blurRad="38100" dist="38100" dir="2700000" algn="tl">
                    <a:srgbClr val="000000">
                      <a:alpha val="43137"/>
                    </a:srgbClr>
                  </a:outerShdw>
                </a:effectLst>
              </a:rPr>
              <a:t> ποτέ </a:t>
            </a:r>
            <a:r>
              <a:rPr lang="el-GR" sz="3600" b="1" dirty="0" err="1">
                <a:solidFill>
                  <a:srgbClr val="B40C70"/>
                </a:solidFill>
                <a:effectLst>
                  <a:outerShdw blurRad="38100" dist="38100" dir="2700000" algn="tl">
                    <a:srgbClr val="000000">
                      <a:alpha val="43137"/>
                    </a:srgbClr>
                  </a:outerShdw>
                </a:effectLst>
              </a:rPr>
              <a:t>αὐτοῦ</a:t>
            </a:r>
            <a:r>
              <a:rPr lang="el-GR" sz="3600" b="1" dirty="0">
                <a:solidFill>
                  <a:srgbClr val="B40C70"/>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298035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27584" y="116632"/>
            <a:ext cx="8229600" cy="2146250"/>
          </a:xfrm>
        </p:spPr>
        <p:txBody>
          <a:bodyPr>
            <a:normAutofit/>
          </a:bodyPr>
          <a:lstStyle/>
          <a:p>
            <a:r>
              <a:rPr lang="el-GR" sz="3600" dirty="0">
                <a:latin typeface="Comic Sans MS" pitchFamily="66" charset="0"/>
              </a:rPr>
              <a:t>Παρά τις προσπάθειες, όμως… τελικά η χώρα οδηγήθηκε σε </a:t>
            </a:r>
            <a:br>
              <a:rPr lang="el-GR" sz="3600" dirty="0">
                <a:latin typeface="Comic Sans MS" pitchFamily="66" charset="0"/>
              </a:rPr>
            </a:br>
            <a:r>
              <a:rPr lang="el-GR" b="1" dirty="0">
                <a:solidFill>
                  <a:srgbClr val="B40C70"/>
                </a:solidFill>
                <a:effectLst>
                  <a:outerShdw blurRad="38100" dist="38100" dir="2700000" algn="tl">
                    <a:srgbClr val="000000">
                      <a:alpha val="43137"/>
                    </a:srgbClr>
                  </a:outerShdw>
                </a:effectLst>
                <a:latin typeface="Comic Sans MS" pitchFamily="66" charset="0"/>
              </a:rPr>
              <a:t>οικονομική κρίση</a:t>
            </a:r>
            <a:r>
              <a:rPr lang="el-GR" dirty="0">
                <a:latin typeface="Comic Sans MS" pitchFamily="66" charset="0"/>
              </a:rPr>
              <a:t>!</a:t>
            </a:r>
          </a:p>
        </p:txBody>
      </p:sp>
      <p:pic>
        <p:nvPicPr>
          <p:cNvPr id="1026" name="Picture 2" descr="http://www.koutipandoras.gr/sites/default/files/xreok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068960"/>
            <a:ext cx="6995947" cy="35283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170341">
            <a:off x="546707" y="1996366"/>
            <a:ext cx="2095114" cy="25595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54377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to kanoni ptoxefsis skaei.jpg"/>
          <p:cNvPicPr>
            <a:picLocks noGrp="1" noChangeAspect="1"/>
          </p:cNvPicPr>
          <p:nvPr>
            <p:ph idx="1"/>
          </p:nvPr>
        </p:nvPicPr>
        <p:blipFill>
          <a:blip r:embed="rId2" cstate="print">
            <a:lum bright="-10000" contrast="30000"/>
          </a:blip>
          <a:stretch>
            <a:fillRect/>
          </a:stretch>
        </p:blipFill>
        <p:spPr>
          <a:xfrm>
            <a:off x="0" y="3284984"/>
            <a:ext cx="9241637" cy="3096344"/>
          </a:xfrm>
          <a:prstGeom prst="rect">
            <a:avLst/>
          </a:prstGeom>
          <a:ln>
            <a:noFill/>
          </a:ln>
          <a:effectLst>
            <a:outerShdw blurRad="292100" dist="139700" dir="2700000" algn="tl" rotWithShape="0">
              <a:srgbClr val="333333">
                <a:alpha val="65000"/>
              </a:srgbClr>
            </a:outerShdw>
          </a:effectLst>
        </p:spPr>
      </p:pic>
      <p:sp>
        <p:nvSpPr>
          <p:cNvPr id="5" name="1 - Τίτλος"/>
          <p:cNvSpPr txBox="1">
            <a:spLocks/>
          </p:cNvSpPr>
          <p:nvPr/>
        </p:nvSpPr>
        <p:spPr>
          <a:xfrm>
            <a:off x="2771800" y="260648"/>
            <a:ext cx="2736304" cy="864096"/>
          </a:xfrm>
          <a:prstGeom prst="rect">
            <a:avLst/>
          </a:prstGeom>
          <a:solidFill>
            <a:schemeClr val="bg1">
              <a:alpha val="66000"/>
            </a:schemeClr>
          </a:solidFill>
          <a:effectLst>
            <a:outerShdw blurRad="50800" dist="139700" dir="2700000" algn="tl" rotWithShape="0">
              <a:prstClr val="black">
                <a:alpha val="40000"/>
              </a:prstClr>
            </a:outerShdw>
          </a:effectLst>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6000" b="1" i="0" u="none" strike="noStrike" kern="1200" cap="none" spc="0" normalizeH="0" baseline="0" noProof="0" dirty="0">
                <a:ln>
                  <a:noFill/>
                </a:ln>
                <a:solidFill>
                  <a:srgbClr val="B40C70"/>
                </a:solidFill>
                <a:effectLst>
                  <a:outerShdw blurRad="38100" dist="38100" dir="2700000" algn="tl">
                    <a:srgbClr val="000000">
                      <a:alpha val="43137"/>
                    </a:srgbClr>
                  </a:outerShdw>
                </a:effectLst>
                <a:uLnTx/>
                <a:uFillTx/>
                <a:latin typeface="Comic Sans MS" pitchFamily="66" charset="0"/>
                <a:ea typeface="+mj-ea"/>
                <a:cs typeface="+mj-cs"/>
              </a:rPr>
              <a:t>1893</a:t>
            </a:r>
          </a:p>
        </p:txBody>
      </p:sp>
      <p:pic>
        <p:nvPicPr>
          <p:cNvPr id="6" name="5 - Εικόνα" descr="mavri-nixta-sta-vouna.jpg"/>
          <p:cNvPicPr>
            <a:picLocks noChangeAspect="1"/>
          </p:cNvPicPr>
          <p:nvPr/>
        </p:nvPicPr>
        <p:blipFill>
          <a:blip r:embed="rId3" cstate="print">
            <a:lum bright="-20000" contrast="40000"/>
          </a:blip>
          <a:srcRect r="2657"/>
          <a:stretch>
            <a:fillRect/>
          </a:stretch>
        </p:blipFill>
        <p:spPr>
          <a:xfrm>
            <a:off x="5868144" y="0"/>
            <a:ext cx="3006067" cy="2316088"/>
          </a:xfrm>
          <a:prstGeom prst="rect">
            <a:avLst/>
          </a:prstGeom>
        </p:spPr>
      </p:pic>
      <p:sp>
        <p:nvSpPr>
          <p:cNvPr id="2" name="1 - Τίτλος"/>
          <p:cNvSpPr>
            <a:spLocks noGrp="1"/>
          </p:cNvSpPr>
          <p:nvPr>
            <p:ph type="title"/>
          </p:nvPr>
        </p:nvSpPr>
        <p:spPr>
          <a:xfrm>
            <a:off x="395536" y="2204864"/>
            <a:ext cx="8229600" cy="1152128"/>
          </a:xfrm>
        </p:spPr>
        <p:txBody>
          <a:bodyPr>
            <a:normAutofit fontScale="90000"/>
          </a:bodyPr>
          <a:lstStyle/>
          <a:p>
            <a:r>
              <a:rPr lang="el-GR" dirty="0">
                <a:latin typeface="Comic Sans MS" pitchFamily="66" charset="0"/>
              </a:rPr>
              <a:t>Το </a:t>
            </a:r>
            <a:r>
              <a:rPr lang="el-GR" b="1" dirty="0">
                <a:effectLst>
                  <a:outerShdw blurRad="38100" dist="38100" dir="2700000" algn="tl">
                    <a:srgbClr val="000000">
                      <a:alpha val="43137"/>
                    </a:srgbClr>
                  </a:outerShdw>
                </a:effectLst>
                <a:latin typeface="Comic Sans MS" pitchFamily="66" charset="0"/>
              </a:rPr>
              <a:t>κανόνι</a:t>
            </a:r>
            <a:r>
              <a:rPr lang="el-GR" dirty="0">
                <a:effectLst>
                  <a:outerShdw blurRad="38100" dist="38100" dir="2700000" algn="tl">
                    <a:srgbClr val="000000">
                      <a:alpha val="43137"/>
                    </a:srgbClr>
                  </a:outerShdw>
                </a:effectLst>
                <a:latin typeface="Comic Sans MS" pitchFamily="66" charset="0"/>
              </a:rPr>
              <a:t> </a:t>
            </a:r>
            <a:r>
              <a:rPr lang="el-GR" dirty="0">
                <a:latin typeface="Comic Sans MS" pitchFamily="66" charset="0"/>
              </a:rPr>
              <a:t>της </a:t>
            </a:r>
            <a:r>
              <a:rPr lang="el-GR" b="1" dirty="0">
                <a:solidFill>
                  <a:srgbClr val="B40C70"/>
                </a:solidFill>
                <a:effectLst>
                  <a:outerShdw blurRad="38100" dist="38100" dir="2700000" algn="tl">
                    <a:srgbClr val="000000">
                      <a:alpha val="43137"/>
                    </a:srgbClr>
                  </a:outerShdw>
                </a:effectLst>
                <a:latin typeface="Comic Sans MS" pitchFamily="66" charset="0"/>
              </a:rPr>
              <a:t>πτώχευσης</a:t>
            </a:r>
            <a:r>
              <a:rPr lang="el-GR" dirty="0">
                <a:effectLst>
                  <a:outerShdw blurRad="38100" dist="38100" dir="2700000" algn="tl">
                    <a:srgbClr val="000000">
                      <a:alpha val="43137"/>
                    </a:srgbClr>
                  </a:outerShdw>
                </a:effectLst>
                <a:latin typeface="Comic Sans MS" pitchFamily="66" charset="0"/>
              </a:rPr>
              <a:t> </a:t>
            </a:r>
            <a:r>
              <a:rPr lang="el-GR" dirty="0">
                <a:latin typeface="Comic Sans MS" pitchFamily="66" charset="0"/>
              </a:rPr>
              <a:t>σκάει!</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570x377.jpg"/>
          <p:cNvPicPr>
            <a:picLocks noGrp="1" noChangeAspect="1"/>
          </p:cNvPicPr>
          <p:nvPr>
            <p:ph idx="1"/>
          </p:nvPr>
        </p:nvPicPr>
        <p:blipFill>
          <a:blip r:embed="rId2" cstate="print">
            <a:lum bright="-10000" contrast="30000"/>
          </a:blip>
          <a:srcRect r="2487"/>
          <a:stretch>
            <a:fillRect/>
          </a:stretch>
        </p:blipFill>
        <p:spPr>
          <a:xfrm>
            <a:off x="121621" y="307228"/>
            <a:ext cx="8914875" cy="604671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9512" y="172994"/>
            <a:ext cx="8784976" cy="6588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150057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3851696" y="0"/>
            <a:ext cx="5288893" cy="6955750"/>
          </a:xfrm>
          <a:prstGeom prst="rect">
            <a:avLst/>
          </a:prstGeom>
        </p:spPr>
        <p:txBody>
          <a:bodyPr wrap="square">
            <a:spAutoFit/>
          </a:bodyPr>
          <a:lstStyle/>
          <a:p>
            <a:pPr algn="ctr"/>
            <a:r>
              <a:rPr lang="el-GR" sz="2600" dirty="0">
                <a:latin typeface="Comic Sans MS" pitchFamily="66" charset="0"/>
              </a:rPr>
              <a:t>Η </a:t>
            </a:r>
            <a:r>
              <a:rPr lang="el-GR" sz="3200" b="1" dirty="0">
                <a:solidFill>
                  <a:srgbClr val="B40C70"/>
                </a:solidFill>
                <a:effectLst>
                  <a:outerShdw blurRad="38100" dist="38100" dir="2700000" algn="tl">
                    <a:srgbClr val="000000">
                      <a:alpha val="43137"/>
                    </a:srgbClr>
                  </a:outerShdw>
                </a:effectLst>
                <a:latin typeface="Comic Sans MS" pitchFamily="66" charset="0"/>
              </a:rPr>
              <a:t>οργή του λαού</a:t>
            </a:r>
            <a:r>
              <a:rPr lang="el-GR" sz="2600" dirty="0">
                <a:latin typeface="Comic Sans MS" pitchFamily="66" charset="0"/>
              </a:rPr>
              <a:t>, όπως αναγράφεται στα κύματα, προκάλεσε το ναυάγιο, την εκλογική αποτυχία  του Τρικούπη. </a:t>
            </a:r>
          </a:p>
          <a:p>
            <a:pPr algn="ctr"/>
            <a:r>
              <a:rPr lang="el-GR" sz="2600" dirty="0">
                <a:latin typeface="Comic Sans MS" pitchFamily="66" charset="0"/>
              </a:rPr>
              <a:t>Οι αιτίες της οργής αναγράφονται στα σπασμένα κατάρτια: </a:t>
            </a:r>
            <a:r>
              <a:rPr lang="el-GR" sz="2600" b="1" dirty="0">
                <a:solidFill>
                  <a:srgbClr val="B40C70"/>
                </a:solidFill>
                <a:effectLst>
                  <a:outerShdw blurRad="38100" dist="38100" dir="2700000" algn="tl">
                    <a:srgbClr val="000000">
                      <a:alpha val="43137"/>
                    </a:srgbClr>
                  </a:outerShdw>
                </a:effectLst>
                <a:latin typeface="Comic Sans MS" pitchFamily="66" charset="0"/>
              </a:rPr>
              <a:t>φορολογικά νομοσχέδια </a:t>
            </a:r>
            <a:r>
              <a:rPr lang="el-GR" sz="2600" dirty="0">
                <a:latin typeface="Comic Sans MS" pitchFamily="66" charset="0"/>
              </a:rPr>
              <a:t>και </a:t>
            </a:r>
            <a:r>
              <a:rPr lang="el-GR" sz="2600" b="1" dirty="0" err="1">
                <a:solidFill>
                  <a:srgbClr val="B40C70"/>
                </a:solidFill>
                <a:effectLst>
                  <a:outerShdw blurRad="38100" dist="38100" dir="2700000" algn="tl">
                    <a:srgbClr val="000000">
                      <a:alpha val="43137"/>
                    </a:srgbClr>
                  </a:outerShdw>
                </a:effectLst>
                <a:latin typeface="Comic Sans MS" pitchFamily="66" charset="0"/>
              </a:rPr>
              <a:t>μονοπώλεια</a:t>
            </a:r>
            <a:r>
              <a:rPr lang="el-GR" sz="2600" i="1" dirty="0">
                <a:solidFill>
                  <a:srgbClr val="C00000"/>
                </a:solidFill>
                <a:effectLst>
                  <a:outerShdw blurRad="38100" dist="38100" dir="2700000" algn="tl">
                    <a:srgbClr val="000000">
                      <a:alpha val="43137"/>
                    </a:srgbClr>
                  </a:outerShdw>
                </a:effectLst>
                <a:latin typeface="Comic Sans MS" pitchFamily="66" charset="0"/>
              </a:rPr>
              <a:t> </a:t>
            </a:r>
            <a:r>
              <a:rPr lang="el-GR" sz="2600" i="1" dirty="0">
                <a:latin typeface="Comic Sans MS" pitchFamily="66" charset="0"/>
              </a:rPr>
              <a:t>(</a:t>
            </a:r>
            <a:r>
              <a:rPr lang="en-US" sz="2600" i="1" dirty="0">
                <a:latin typeface="Comic Sans MS" pitchFamily="66" charset="0"/>
              </a:rPr>
              <a:t>sic</a:t>
            </a:r>
            <a:r>
              <a:rPr lang="el-GR" sz="2600" i="1" dirty="0">
                <a:latin typeface="Comic Sans MS" pitchFamily="66" charset="0"/>
              </a:rPr>
              <a:t>)</a:t>
            </a:r>
            <a:r>
              <a:rPr lang="el-GR" sz="2600" dirty="0">
                <a:latin typeface="Comic Sans MS" pitchFamily="66" charset="0"/>
              </a:rPr>
              <a:t>, όπως ανορθόγραφα αναγράφεται στη γελοιογραφία αντί μονοπώλια.</a:t>
            </a:r>
          </a:p>
          <a:p>
            <a:pPr algn="ctr"/>
            <a:endParaRPr lang="el-GR" sz="2400" dirty="0">
              <a:latin typeface="Comic Sans MS" pitchFamily="66" charset="0"/>
            </a:endParaRPr>
          </a:p>
          <a:p>
            <a:pPr algn="ctr"/>
            <a:r>
              <a:rPr lang="el-GR" sz="2400" dirty="0">
                <a:latin typeface="Comic Sans MS" pitchFamily="66" charset="0"/>
              </a:rPr>
              <a:t> </a:t>
            </a:r>
            <a:r>
              <a:rPr lang="el-GR" sz="2600" dirty="0">
                <a:latin typeface="Comic Sans MS" pitchFamily="66" charset="0"/>
              </a:rPr>
              <a:t>Ήταν αξιόλογο </a:t>
            </a:r>
          </a:p>
          <a:p>
            <a:pPr algn="ctr"/>
            <a:r>
              <a:rPr lang="el-GR" sz="2600" dirty="0">
                <a:latin typeface="Comic Sans MS" pitchFamily="66" charset="0"/>
              </a:rPr>
              <a:t>το αναπτυξιακό έργο του, </a:t>
            </a:r>
          </a:p>
          <a:p>
            <a:pPr algn="ctr"/>
            <a:r>
              <a:rPr lang="el-GR" sz="2600" dirty="0">
                <a:latin typeface="Comic Sans MS" pitchFamily="66" charset="0"/>
              </a:rPr>
              <a:t>αλλά ο λαός </a:t>
            </a:r>
          </a:p>
          <a:p>
            <a:pPr algn="ctr"/>
            <a:r>
              <a:rPr lang="el-GR" sz="2600" dirty="0">
                <a:latin typeface="Comic Sans MS" pitchFamily="66" charset="0"/>
              </a:rPr>
              <a:t>δεν μπόρεσε να αντέξει </a:t>
            </a:r>
          </a:p>
          <a:p>
            <a:pPr algn="ctr"/>
            <a:r>
              <a:rPr lang="el-GR" sz="2600" b="1" dirty="0">
                <a:effectLst>
                  <a:outerShdw blurRad="38100" dist="38100" dir="2700000" algn="tl">
                    <a:srgbClr val="000000">
                      <a:alpha val="43137"/>
                    </a:srgbClr>
                  </a:outerShdw>
                </a:effectLst>
                <a:latin typeface="Comic Sans MS" pitchFamily="66" charset="0"/>
              </a:rPr>
              <a:t>τη βαριά φορολογική πολιτική </a:t>
            </a:r>
          </a:p>
          <a:p>
            <a:pPr algn="ctr"/>
            <a:r>
              <a:rPr lang="el-GR" sz="2600" dirty="0">
                <a:latin typeface="Comic Sans MS" pitchFamily="66" charset="0"/>
              </a:rPr>
              <a:t>των κυβερνήσεών του!</a:t>
            </a:r>
          </a:p>
        </p:txBody>
      </p:sp>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68" y="548680"/>
            <a:ext cx="3828537" cy="5623164"/>
          </a:xfrm>
          <a:prstGeom prst="rect">
            <a:avLst/>
          </a:prstGeom>
          <a:ln>
            <a:noFill/>
          </a:ln>
          <a:effectLst>
            <a:outerShdw blurRad="292100" dist="139700" dir="2700000" algn="tl" rotWithShape="0">
              <a:srgbClr val="333333">
                <a:alpha val="65000"/>
              </a:srgbClr>
            </a:outerShdw>
          </a:effectLst>
        </p:spPr>
      </p:pic>
      <p:cxnSp>
        <p:nvCxnSpPr>
          <p:cNvPr id="7" name="Ευθύγραμμο βέλος σύνδεσης 6"/>
          <p:cNvCxnSpPr/>
          <p:nvPr/>
        </p:nvCxnSpPr>
        <p:spPr>
          <a:xfrm flipH="1">
            <a:off x="2987824" y="404664"/>
            <a:ext cx="1008112" cy="792088"/>
          </a:xfrm>
          <a:prstGeom prst="straightConnector1">
            <a:avLst/>
          </a:prstGeom>
          <a:ln>
            <a:solidFill>
              <a:srgbClr val="B40C70"/>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81997156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3059" y="-286162"/>
            <a:ext cx="9244012" cy="7358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42211438"/>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lack_money.jpg"/>
          <p:cNvPicPr>
            <a:picLocks noGrp="1" noChangeAspect="1"/>
          </p:cNvPicPr>
          <p:nvPr>
            <p:ph idx="1"/>
          </p:nvPr>
        </p:nvPicPr>
        <p:blipFill>
          <a:blip r:embed="rId2" cstate="print"/>
          <a:stretch>
            <a:fillRect/>
          </a:stretch>
        </p:blipFill>
        <p:spPr>
          <a:xfrm>
            <a:off x="-3852936" y="404664"/>
            <a:ext cx="14183350" cy="5832647"/>
          </a:xfr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cstate="print">
            <a:lum contrast="40000"/>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3568" y="0"/>
            <a:ext cx="7858723" cy="6876384"/>
          </a:xfrm>
          <a:prstGeom prst="rect">
            <a:avLst/>
          </a:prstGeom>
          <a:ln>
            <a:noFill/>
          </a:ln>
          <a:effectLst>
            <a:outerShdw blurRad="292100" dist="139700" dir="2700000" algn="tl" rotWithShape="0">
              <a:srgbClr val="333333">
                <a:alpha val="65000"/>
              </a:srgbClr>
            </a:outerShdw>
          </a:effectLst>
        </p:spPr>
      </p:pic>
      <p:cxnSp>
        <p:nvCxnSpPr>
          <p:cNvPr id="5" name="4 - Ευθύγραμμο βέλος σύνδεσης"/>
          <p:cNvCxnSpPr>
            <a:stCxn id="12" idx="2"/>
          </p:cNvCxnSpPr>
          <p:nvPr/>
        </p:nvCxnSpPr>
        <p:spPr>
          <a:xfrm>
            <a:off x="1943708" y="923330"/>
            <a:ext cx="612068" cy="201414"/>
          </a:xfrm>
          <a:prstGeom prst="straightConnector1">
            <a:avLst/>
          </a:prstGeom>
          <a:ln>
            <a:solidFill>
              <a:srgbClr val="B40C70"/>
            </a:solidFill>
            <a:tailEnd type="arrow"/>
          </a:ln>
        </p:spPr>
        <p:style>
          <a:lnRef idx="3">
            <a:schemeClr val="accent4"/>
          </a:lnRef>
          <a:fillRef idx="0">
            <a:schemeClr val="accent4"/>
          </a:fillRef>
          <a:effectRef idx="2">
            <a:schemeClr val="accent4"/>
          </a:effectRef>
          <a:fontRef idx="minor">
            <a:schemeClr val="tx1"/>
          </a:fontRef>
        </p:style>
      </p:cxnSp>
      <p:cxnSp>
        <p:nvCxnSpPr>
          <p:cNvPr id="10" name="9 - Ευθύγραμμο βέλος σύνδεσης"/>
          <p:cNvCxnSpPr/>
          <p:nvPr/>
        </p:nvCxnSpPr>
        <p:spPr>
          <a:xfrm flipH="1">
            <a:off x="7668344" y="836712"/>
            <a:ext cx="504056" cy="1800200"/>
          </a:xfrm>
          <a:prstGeom prst="straightConnector1">
            <a:avLst/>
          </a:prstGeom>
          <a:ln>
            <a:solidFill>
              <a:srgbClr val="B40C70"/>
            </a:solidFill>
            <a:tailEnd type="arrow"/>
          </a:ln>
        </p:spPr>
        <p:style>
          <a:lnRef idx="3">
            <a:schemeClr val="accent4"/>
          </a:lnRef>
          <a:fillRef idx="0">
            <a:schemeClr val="accent4"/>
          </a:fillRef>
          <a:effectRef idx="2">
            <a:schemeClr val="accent4"/>
          </a:effectRef>
          <a:fontRef idx="minor">
            <a:schemeClr val="tx1"/>
          </a:fontRef>
        </p:style>
      </p:cxnSp>
      <p:sp>
        <p:nvSpPr>
          <p:cNvPr id="12" name="11 - TextBox"/>
          <p:cNvSpPr txBox="1"/>
          <p:nvPr/>
        </p:nvSpPr>
        <p:spPr>
          <a:xfrm>
            <a:off x="1043608" y="0"/>
            <a:ext cx="1800200" cy="923330"/>
          </a:xfrm>
          <a:prstGeom prst="rect">
            <a:avLst/>
          </a:prstGeom>
          <a:solidFill>
            <a:srgbClr val="F6D8FC"/>
          </a:solidFill>
          <a:ln>
            <a:solidFill>
              <a:srgbClr val="B40C70"/>
            </a:solidFill>
          </a:ln>
          <a:effectLst>
            <a:outerShdw blurRad="190500" dist="88900" dir="2700000" algn="tl" rotWithShape="0">
              <a:prstClr val="black">
                <a:alpha val="40000"/>
              </a:prstClr>
            </a:outerShdw>
          </a:effectLst>
        </p:spPr>
        <p:txBody>
          <a:bodyPr wrap="square" rtlCol="0">
            <a:spAutoFit/>
          </a:bodyPr>
          <a:lstStyle/>
          <a:p>
            <a:r>
              <a:rPr lang="el-GR" b="1" dirty="0">
                <a:solidFill>
                  <a:srgbClr val="B40C70"/>
                </a:solidFill>
                <a:effectLst>
                  <a:outerShdw blurRad="38100" dist="38100" dir="2700000" algn="tl">
                    <a:srgbClr val="000000">
                      <a:alpha val="43137"/>
                    </a:srgbClr>
                  </a:outerShdw>
                </a:effectLst>
              </a:rPr>
              <a:t>Ξένο νόμισμα: ναπολεόνι </a:t>
            </a:r>
            <a:r>
              <a:rPr lang="el-GR" b="1" dirty="0">
                <a:solidFill>
                  <a:srgbClr val="B40C70"/>
                </a:solidFill>
                <a:effectLst>
                  <a:outerShdw blurRad="38100" dist="38100" dir="2700000" algn="tl">
                    <a:srgbClr val="000000">
                      <a:alpha val="43137"/>
                    </a:srgbClr>
                  </a:outerShdw>
                </a:effectLst>
                <a:sym typeface="Wingdings" pitchFamily="2" charset="2"/>
              </a:rPr>
              <a:t> μνήμη δανείων</a:t>
            </a:r>
            <a:endParaRPr lang="el-GR" b="1" dirty="0">
              <a:solidFill>
                <a:srgbClr val="B40C70"/>
              </a:solidFill>
              <a:effectLst>
                <a:outerShdw blurRad="38100" dist="38100" dir="2700000" algn="tl">
                  <a:srgbClr val="000000">
                    <a:alpha val="43137"/>
                  </a:srgbClr>
                </a:outerShdw>
              </a:effectLst>
            </a:endParaRPr>
          </a:p>
        </p:txBody>
      </p:sp>
      <p:sp>
        <p:nvSpPr>
          <p:cNvPr id="16" name="15 - TextBox"/>
          <p:cNvSpPr txBox="1"/>
          <p:nvPr/>
        </p:nvSpPr>
        <p:spPr>
          <a:xfrm>
            <a:off x="7092280" y="188640"/>
            <a:ext cx="1296144" cy="646331"/>
          </a:xfrm>
          <a:prstGeom prst="rect">
            <a:avLst/>
          </a:prstGeom>
          <a:solidFill>
            <a:srgbClr val="F6D8FC"/>
          </a:solidFill>
          <a:ln>
            <a:solidFill>
              <a:srgbClr val="B40C70"/>
            </a:solidFill>
          </a:ln>
          <a:effectLst>
            <a:outerShdw blurRad="190500" dist="88900" dir="2700000" algn="tl" rotWithShape="0">
              <a:prstClr val="black">
                <a:alpha val="40000"/>
              </a:prstClr>
            </a:outerShdw>
          </a:effectLst>
        </p:spPr>
        <p:txBody>
          <a:bodyPr wrap="square" rtlCol="0">
            <a:spAutoFit/>
          </a:bodyPr>
          <a:lstStyle/>
          <a:p>
            <a:pPr algn="ctr"/>
            <a:r>
              <a:rPr lang="el-GR" b="1" dirty="0">
                <a:solidFill>
                  <a:srgbClr val="B40C70"/>
                </a:solidFill>
                <a:effectLst>
                  <a:outerShdw blurRad="38100" dist="38100" dir="2700000" algn="tl">
                    <a:srgbClr val="000000">
                      <a:alpha val="43137"/>
                    </a:srgbClr>
                  </a:outerShdw>
                </a:effectLst>
              </a:rPr>
              <a:t>Άδεια ντουλάπια</a:t>
            </a:r>
          </a:p>
        </p:txBody>
      </p:sp>
      <p:sp>
        <p:nvSpPr>
          <p:cNvPr id="18" name="17 - TextBox"/>
          <p:cNvSpPr txBox="1"/>
          <p:nvPr/>
        </p:nvSpPr>
        <p:spPr>
          <a:xfrm>
            <a:off x="5004048" y="5013176"/>
            <a:ext cx="1368152" cy="369332"/>
          </a:xfrm>
          <a:prstGeom prst="rect">
            <a:avLst/>
          </a:prstGeom>
          <a:solidFill>
            <a:srgbClr val="F6D8FC"/>
          </a:solidFill>
          <a:ln>
            <a:solidFill>
              <a:srgbClr val="B40C70"/>
            </a:solidFill>
          </a:ln>
          <a:effectLst>
            <a:outerShdw blurRad="190500" dist="88900" dir="2700000" algn="tl" rotWithShape="0">
              <a:prstClr val="black">
                <a:alpha val="40000"/>
              </a:prstClr>
            </a:outerShdw>
          </a:effectLst>
        </p:spPr>
        <p:txBody>
          <a:bodyPr wrap="square" rtlCol="0">
            <a:spAutoFit/>
          </a:bodyPr>
          <a:lstStyle/>
          <a:p>
            <a:pPr algn="ctr"/>
            <a:r>
              <a:rPr lang="el-GR" b="1" dirty="0">
                <a:solidFill>
                  <a:srgbClr val="B40C70"/>
                </a:solidFill>
                <a:effectLst>
                  <a:outerShdw blurRad="38100" dist="38100" dir="2700000" algn="tl">
                    <a:srgbClr val="000000">
                      <a:alpha val="43137"/>
                    </a:srgbClr>
                  </a:outerShdw>
                </a:effectLst>
              </a:rPr>
              <a:t>ζητιάνος</a:t>
            </a:r>
          </a:p>
        </p:txBody>
      </p:sp>
      <p:cxnSp>
        <p:nvCxnSpPr>
          <p:cNvPr id="19" name="18 - Ευθύγραμμο βέλος σύνδεσης"/>
          <p:cNvCxnSpPr/>
          <p:nvPr/>
        </p:nvCxnSpPr>
        <p:spPr>
          <a:xfrm flipV="1">
            <a:off x="6372200" y="5085184"/>
            <a:ext cx="1008112" cy="72008"/>
          </a:xfrm>
          <a:prstGeom prst="straightConnector1">
            <a:avLst/>
          </a:prstGeom>
          <a:ln>
            <a:solidFill>
              <a:srgbClr val="B40C70"/>
            </a:solidFill>
            <a:tailEnd type="arrow"/>
          </a:ln>
        </p:spPr>
        <p:style>
          <a:lnRef idx="3">
            <a:schemeClr val="accent4"/>
          </a:lnRef>
          <a:fillRef idx="0">
            <a:schemeClr val="accent4"/>
          </a:fillRef>
          <a:effectRef idx="2">
            <a:schemeClr val="accent4"/>
          </a:effectRef>
          <a:fontRef idx="minor">
            <a:schemeClr val="tx1"/>
          </a:fontRef>
        </p:style>
      </p:cxnSp>
      <p:sp>
        <p:nvSpPr>
          <p:cNvPr id="21" name="20 - TextBox"/>
          <p:cNvSpPr txBox="1"/>
          <p:nvPr/>
        </p:nvSpPr>
        <p:spPr>
          <a:xfrm>
            <a:off x="5004048" y="1484784"/>
            <a:ext cx="936104" cy="369332"/>
          </a:xfrm>
          <a:prstGeom prst="rect">
            <a:avLst/>
          </a:prstGeom>
          <a:solidFill>
            <a:srgbClr val="F6D8FC"/>
          </a:solidFill>
          <a:ln>
            <a:solidFill>
              <a:srgbClr val="B40C70"/>
            </a:solidFill>
          </a:ln>
          <a:effectLst>
            <a:outerShdw blurRad="190500" dist="88900" dir="2700000" algn="tl" rotWithShape="0">
              <a:prstClr val="black">
                <a:alpha val="40000"/>
              </a:prstClr>
            </a:outerShdw>
          </a:effectLst>
        </p:spPr>
        <p:txBody>
          <a:bodyPr wrap="square" rtlCol="0">
            <a:spAutoFit/>
          </a:bodyPr>
          <a:lstStyle/>
          <a:p>
            <a:pPr algn="ctr"/>
            <a:r>
              <a:rPr lang="el-GR" b="1" dirty="0">
                <a:solidFill>
                  <a:srgbClr val="B40C70"/>
                </a:solidFill>
                <a:effectLst>
                  <a:outerShdw blurRad="38100" dist="38100" dir="2700000" algn="tl">
                    <a:srgbClr val="000000">
                      <a:alpha val="43137"/>
                    </a:srgbClr>
                  </a:outerShdw>
                </a:effectLst>
              </a:rPr>
              <a:t>σπίρτα</a:t>
            </a:r>
          </a:p>
        </p:txBody>
      </p:sp>
      <p:cxnSp>
        <p:nvCxnSpPr>
          <p:cNvPr id="22" name="21 - Ευθύγραμμο βέλος σύνδεσης"/>
          <p:cNvCxnSpPr/>
          <p:nvPr/>
        </p:nvCxnSpPr>
        <p:spPr>
          <a:xfrm flipV="1">
            <a:off x="5940152" y="1556792"/>
            <a:ext cx="936104" cy="72008"/>
          </a:xfrm>
          <a:prstGeom prst="straightConnector1">
            <a:avLst/>
          </a:prstGeom>
          <a:ln>
            <a:solidFill>
              <a:srgbClr val="B40C70"/>
            </a:solidFill>
            <a:tailEnd type="arrow"/>
          </a:ln>
        </p:spPr>
        <p:style>
          <a:lnRef idx="3">
            <a:schemeClr val="accent4"/>
          </a:lnRef>
          <a:fillRef idx="0">
            <a:schemeClr val="accent4"/>
          </a:fillRef>
          <a:effectRef idx="2">
            <a:schemeClr val="accent4"/>
          </a:effectRef>
          <a:fontRef idx="minor">
            <a:schemeClr val="tx1"/>
          </a:fontRef>
        </p:style>
      </p:cxnSp>
      <p:sp>
        <p:nvSpPr>
          <p:cNvPr id="24" name="23 - TextBox"/>
          <p:cNvSpPr txBox="1"/>
          <p:nvPr/>
        </p:nvSpPr>
        <p:spPr>
          <a:xfrm>
            <a:off x="3275856" y="5013176"/>
            <a:ext cx="1152128" cy="646331"/>
          </a:xfrm>
          <a:prstGeom prst="rect">
            <a:avLst/>
          </a:prstGeom>
          <a:solidFill>
            <a:srgbClr val="F6D8FC"/>
          </a:solidFill>
          <a:ln>
            <a:solidFill>
              <a:srgbClr val="B40C70"/>
            </a:solidFill>
          </a:ln>
          <a:effectLst>
            <a:outerShdw blurRad="190500" dist="88900" dir="2700000" algn="tl" rotWithShape="0">
              <a:prstClr val="black">
                <a:alpha val="40000"/>
              </a:prstClr>
            </a:outerShdw>
          </a:effectLst>
        </p:spPr>
        <p:txBody>
          <a:bodyPr wrap="square" rtlCol="0">
            <a:spAutoFit/>
          </a:bodyPr>
          <a:lstStyle/>
          <a:p>
            <a:pPr algn="ctr"/>
            <a:r>
              <a:rPr lang="el-GR" b="1" dirty="0">
                <a:solidFill>
                  <a:srgbClr val="B40C70"/>
                </a:solidFill>
                <a:effectLst>
                  <a:outerShdw blurRad="38100" dist="38100" dir="2700000" algn="tl">
                    <a:srgbClr val="000000">
                      <a:alpha val="43137"/>
                    </a:srgbClr>
                  </a:outerShdw>
                </a:effectLst>
              </a:rPr>
              <a:t>Θύμα της πείνας</a:t>
            </a:r>
          </a:p>
        </p:txBody>
      </p:sp>
      <p:cxnSp>
        <p:nvCxnSpPr>
          <p:cNvPr id="25" name="24 - Ευθύγραμμο βέλος σύνδεσης"/>
          <p:cNvCxnSpPr>
            <a:stCxn id="24" idx="1"/>
          </p:cNvCxnSpPr>
          <p:nvPr/>
        </p:nvCxnSpPr>
        <p:spPr>
          <a:xfrm flipH="1">
            <a:off x="2411760" y="5336342"/>
            <a:ext cx="864096" cy="252898"/>
          </a:xfrm>
          <a:prstGeom prst="straightConnector1">
            <a:avLst/>
          </a:prstGeom>
          <a:ln>
            <a:solidFill>
              <a:srgbClr val="B40C70"/>
            </a:solidFill>
            <a:tailEnd type="arrow"/>
          </a:ln>
        </p:spPr>
        <p:style>
          <a:lnRef idx="3">
            <a:schemeClr val="accent4"/>
          </a:lnRef>
          <a:fillRef idx="0">
            <a:schemeClr val="accent4"/>
          </a:fillRef>
          <a:effectRef idx="2">
            <a:schemeClr val="accent4"/>
          </a:effectRef>
          <a:fontRef idx="minor">
            <a:schemeClr val="tx1"/>
          </a:fontRef>
        </p:style>
      </p:cxnSp>
      <p:sp>
        <p:nvSpPr>
          <p:cNvPr id="29" name="28 - TextBox"/>
          <p:cNvSpPr txBox="1"/>
          <p:nvPr/>
        </p:nvSpPr>
        <p:spPr>
          <a:xfrm>
            <a:off x="2771800" y="1628800"/>
            <a:ext cx="1368152" cy="646331"/>
          </a:xfrm>
          <a:prstGeom prst="rect">
            <a:avLst/>
          </a:prstGeom>
          <a:solidFill>
            <a:srgbClr val="F6D8FC"/>
          </a:solidFill>
          <a:ln>
            <a:solidFill>
              <a:srgbClr val="B40C70"/>
            </a:solidFill>
          </a:ln>
          <a:effectLst>
            <a:outerShdw blurRad="190500" dist="88900" dir="2700000" algn="tl" rotWithShape="0">
              <a:prstClr val="black">
                <a:alpha val="40000"/>
              </a:prstClr>
            </a:outerShdw>
          </a:effectLst>
        </p:spPr>
        <p:txBody>
          <a:bodyPr wrap="square" rtlCol="0">
            <a:spAutoFit/>
          </a:bodyPr>
          <a:lstStyle/>
          <a:p>
            <a:pPr algn="ctr"/>
            <a:r>
              <a:rPr lang="el-GR" b="1" dirty="0">
                <a:solidFill>
                  <a:srgbClr val="B40C70"/>
                </a:solidFill>
                <a:effectLst>
                  <a:outerShdw blurRad="38100" dist="38100" dir="2700000" algn="tl">
                    <a:srgbClr val="000000">
                      <a:alpha val="43137"/>
                    </a:srgbClr>
                  </a:outerShdw>
                </a:effectLst>
              </a:rPr>
              <a:t>Καχεκτικοί άνθρωποι</a:t>
            </a:r>
          </a:p>
        </p:txBody>
      </p:sp>
      <p:cxnSp>
        <p:nvCxnSpPr>
          <p:cNvPr id="30" name="29 - Ευθύγραμμο βέλος σύνδεσης"/>
          <p:cNvCxnSpPr>
            <a:stCxn id="29" idx="2"/>
          </p:cNvCxnSpPr>
          <p:nvPr/>
        </p:nvCxnSpPr>
        <p:spPr>
          <a:xfrm flipH="1">
            <a:off x="2051720" y="2275131"/>
            <a:ext cx="1404156" cy="937845"/>
          </a:xfrm>
          <a:prstGeom prst="straightConnector1">
            <a:avLst/>
          </a:prstGeom>
          <a:ln>
            <a:solidFill>
              <a:srgbClr val="B40C70"/>
            </a:solidFill>
            <a:tailEnd type="arrow"/>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244008382"/>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145">
                                          <p:stCondLst>
                                            <p:cond delay="0"/>
                                          </p:stCondLst>
                                        </p:cTn>
                                        <p:tgtEl>
                                          <p:spTgt spid="12"/>
                                        </p:tgtEl>
                                      </p:cBhvr>
                                    </p:animEffect>
                                    <p:anim calcmode="lin" valueType="num">
                                      <p:cBhvr>
                                        <p:cTn id="8"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13" dur="7">
                                          <p:stCondLst>
                                            <p:cond delay="163"/>
                                          </p:stCondLst>
                                        </p:cTn>
                                        <p:tgtEl>
                                          <p:spTgt spid="12"/>
                                        </p:tgtEl>
                                      </p:cBhvr>
                                      <p:to x="100000" y="60000"/>
                                    </p:animScale>
                                    <p:animScale>
                                      <p:cBhvr>
                                        <p:cTn id="14" dur="42" decel="50000">
                                          <p:stCondLst>
                                            <p:cond delay="169"/>
                                          </p:stCondLst>
                                        </p:cTn>
                                        <p:tgtEl>
                                          <p:spTgt spid="12"/>
                                        </p:tgtEl>
                                      </p:cBhvr>
                                      <p:to x="100000" y="100000"/>
                                    </p:animScale>
                                    <p:animScale>
                                      <p:cBhvr>
                                        <p:cTn id="15" dur="7">
                                          <p:stCondLst>
                                            <p:cond delay="328"/>
                                          </p:stCondLst>
                                        </p:cTn>
                                        <p:tgtEl>
                                          <p:spTgt spid="12"/>
                                        </p:tgtEl>
                                      </p:cBhvr>
                                      <p:to x="100000" y="80000"/>
                                    </p:animScale>
                                    <p:animScale>
                                      <p:cBhvr>
                                        <p:cTn id="16" dur="42" decel="50000">
                                          <p:stCondLst>
                                            <p:cond delay="335"/>
                                          </p:stCondLst>
                                        </p:cTn>
                                        <p:tgtEl>
                                          <p:spTgt spid="12"/>
                                        </p:tgtEl>
                                      </p:cBhvr>
                                      <p:to x="100000" y="100000"/>
                                    </p:animScale>
                                    <p:animScale>
                                      <p:cBhvr>
                                        <p:cTn id="17" dur="7">
                                          <p:stCondLst>
                                            <p:cond delay="411"/>
                                          </p:stCondLst>
                                        </p:cTn>
                                        <p:tgtEl>
                                          <p:spTgt spid="12"/>
                                        </p:tgtEl>
                                      </p:cBhvr>
                                      <p:to x="100000" y="90000"/>
                                    </p:animScale>
                                    <p:animScale>
                                      <p:cBhvr>
                                        <p:cTn id="18" dur="42" decel="50000">
                                          <p:stCondLst>
                                            <p:cond delay="417"/>
                                          </p:stCondLst>
                                        </p:cTn>
                                        <p:tgtEl>
                                          <p:spTgt spid="12"/>
                                        </p:tgtEl>
                                      </p:cBhvr>
                                      <p:to x="100000" y="100000"/>
                                    </p:animScale>
                                    <p:animScale>
                                      <p:cBhvr>
                                        <p:cTn id="19" dur="7">
                                          <p:stCondLst>
                                            <p:cond delay="452"/>
                                          </p:stCondLst>
                                        </p:cTn>
                                        <p:tgtEl>
                                          <p:spTgt spid="12"/>
                                        </p:tgtEl>
                                      </p:cBhvr>
                                      <p:to x="100000" y="95000"/>
                                    </p:animScale>
                                    <p:animScale>
                                      <p:cBhvr>
                                        <p:cTn id="20" dur="42" decel="50000">
                                          <p:stCondLst>
                                            <p:cond delay="459"/>
                                          </p:stCondLst>
                                        </p:cTn>
                                        <p:tgtEl>
                                          <p:spTgt spid="12"/>
                                        </p:tgtEl>
                                      </p:cBhvr>
                                      <p:to x="100000" y="100000"/>
                                    </p:animScale>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145">
                                          <p:stCondLst>
                                            <p:cond delay="0"/>
                                          </p:stCondLst>
                                        </p:cTn>
                                        <p:tgtEl>
                                          <p:spTgt spid="16"/>
                                        </p:tgtEl>
                                      </p:cBhvr>
                                    </p:animEffect>
                                    <p:anim calcmode="lin" valueType="num">
                                      <p:cBhvr>
                                        <p:cTn id="29" dur="456"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30" dur="166"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1" dur="166" tmFilter="0, 0; 0.125,0.2665; 0.25,0.4; 0.375,0.465; 0.5,0.5;  0.625,0.535; 0.75,0.6; 0.875,0.7335; 1,1">
                                          <p:stCondLst>
                                            <p:cond delay="166"/>
                                          </p:stCondLst>
                                        </p:cTn>
                                        <p:tgtEl>
                                          <p:spTgt spid="16"/>
                                        </p:tgtEl>
                                        <p:attrNameLst>
                                          <p:attrName>ppt_y</p:attrName>
                                        </p:attrNameLst>
                                      </p:cBhvr>
                                      <p:tavLst>
                                        <p:tav tm="0" fmla="#ppt_y-sin(pi*$)/9">
                                          <p:val>
                                            <p:fltVal val="0"/>
                                          </p:val>
                                        </p:tav>
                                        <p:tav tm="100000">
                                          <p:val>
                                            <p:fltVal val="1"/>
                                          </p:val>
                                        </p:tav>
                                      </p:tavLst>
                                    </p:anim>
                                    <p:anim calcmode="lin" valueType="num">
                                      <p:cBhvr>
                                        <p:cTn id="32" dur="83" tmFilter="0, 0; 0.125,0.2665; 0.25,0.4; 0.375,0.465; 0.5,0.5;  0.625,0.535; 0.75,0.6; 0.875,0.7335; 1,1">
                                          <p:stCondLst>
                                            <p:cond delay="331"/>
                                          </p:stCondLst>
                                        </p:cTn>
                                        <p:tgtEl>
                                          <p:spTgt spid="16"/>
                                        </p:tgtEl>
                                        <p:attrNameLst>
                                          <p:attrName>ppt_y</p:attrName>
                                        </p:attrNameLst>
                                      </p:cBhvr>
                                      <p:tavLst>
                                        <p:tav tm="0" fmla="#ppt_y-sin(pi*$)/27">
                                          <p:val>
                                            <p:fltVal val="0"/>
                                          </p:val>
                                        </p:tav>
                                        <p:tav tm="100000">
                                          <p:val>
                                            <p:fltVal val="1"/>
                                          </p:val>
                                        </p:tav>
                                      </p:tavLst>
                                    </p:anim>
                                    <p:anim calcmode="lin" valueType="num">
                                      <p:cBhvr>
                                        <p:cTn id="33" dur="41" tmFilter="0, 0; 0.125,0.2665; 0.25,0.4; 0.375,0.465; 0.5,0.5;  0.625,0.535; 0.75,0.6; 0.875,0.7335; 1,1">
                                          <p:stCondLst>
                                            <p:cond delay="414"/>
                                          </p:stCondLst>
                                        </p:cTn>
                                        <p:tgtEl>
                                          <p:spTgt spid="16"/>
                                        </p:tgtEl>
                                        <p:attrNameLst>
                                          <p:attrName>ppt_y</p:attrName>
                                        </p:attrNameLst>
                                      </p:cBhvr>
                                      <p:tavLst>
                                        <p:tav tm="0" fmla="#ppt_y-sin(pi*$)/81">
                                          <p:val>
                                            <p:fltVal val="0"/>
                                          </p:val>
                                        </p:tav>
                                        <p:tav tm="100000">
                                          <p:val>
                                            <p:fltVal val="1"/>
                                          </p:val>
                                        </p:tav>
                                      </p:tavLst>
                                    </p:anim>
                                    <p:animScale>
                                      <p:cBhvr>
                                        <p:cTn id="34" dur="7">
                                          <p:stCondLst>
                                            <p:cond delay="163"/>
                                          </p:stCondLst>
                                        </p:cTn>
                                        <p:tgtEl>
                                          <p:spTgt spid="16"/>
                                        </p:tgtEl>
                                      </p:cBhvr>
                                      <p:to x="100000" y="60000"/>
                                    </p:animScale>
                                    <p:animScale>
                                      <p:cBhvr>
                                        <p:cTn id="35" dur="42" decel="50000">
                                          <p:stCondLst>
                                            <p:cond delay="169"/>
                                          </p:stCondLst>
                                        </p:cTn>
                                        <p:tgtEl>
                                          <p:spTgt spid="16"/>
                                        </p:tgtEl>
                                      </p:cBhvr>
                                      <p:to x="100000" y="100000"/>
                                    </p:animScale>
                                    <p:animScale>
                                      <p:cBhvr>
                                        <p:cTn id="36" dur="7">
                                          <p:stCondLst>
                                            <p:cond delay="328"/>
                                          </p:stCondLst>
                                        </p:cTn>
                                        <p:tgtEl>
                                          <p:spTgt spid="16"/>
                                        </p:tgtEl>
                                      </p:cBhvr>
                                      <p:to x="100000" y="80000"/>
                                    </p:animScale>
                                    <p:animScale>
                                      <p:cBhvr>
                                        <p:cTn id="37" dur="42" decel="50000">
                                          <p:stCondLst>
                                            <p:cond delay="335"/>
                                          </p:stCondLst>
                                        </p:cTn>
                                        <p:tgtEl>
                                          <p:spTgt spid="16"/>
                                        </p:tgtEl>
                                      </p:cBhvr>
                                      <p:to x="100000" y="100000"/>
                                    </p:animScale>
                                    <p:animScale>
                                      <p:cBhvr>
                                        <p:cTn id="38" dur="7">
                                          <p:stCondLst>
                                            <p:cond delay="411"/>
                                          </p:stCondLst>
                                        </p:cTn>
                                        <p:tgtEl>
                                          <p:spTgt spid="16"/>
                                        </p:tgtEl>
                                      </p:cBhvr>
                                      <p:to x="100000" y="90000"/>
                                    </p:animScale>
                                    <p:animScale>
                                      <p:cBhvr>
                                        <p:cTn id="39" dur="42" decel="50000">
                                          <p:stCondLst>
                                            <p:cond delay="417"/>
                                          </p:stCondLst>
                                        </p:cTn>
                                        <p:tgtEl>
                                          <p:spTgt spid="16"/>
                                        </p:tgtEl>
                                      </p:cBhvr>
                                      <p:to x="100000" y="100000"/>
                                    </p:animScale>
                                    <p:animScale>
                                      <p:cBhvr>
                                        <p:cTn id="40" dur="7">
                                          <p:stCondLst>
                                            <p:cond delay="452"/>
                                          </p:stCondLst>
                                        </p:cTn>
                                        <p:tgtEl>
                                          <p:spTgt spid="16"/>
                                        </p:tgtEl>
                                      </p:cBhvr>
                                      <p:to x="100000" y="95000"/>
                                    </p:animScale>
                                    <p:animScale>
                                      <p:cBhvr>
                                        <p:cTn id="41" dur="42" decel="50000">
                                          <p:stCondLst>
                                            <p:cond delay="459"/>
                                          </p:stCondLst>
                                        </p:cTn>
                                        <p:tgtEl>
                                          <p:spTgt spid="16"/>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145">
                                          <p:stCondLst>
                                            <p:cond delay="0"/>
                                          </p:stCondLst>
                                        </p:cTn>
                                        <p:tgtEl>
                                          <p:spTgt spid="10"/>
                                        </p:tgtEl>
                                      </p:cBhvr>
                                    </p:animEffect>
                                    <p:anim calcmode="lin" valueType="num">
                                      <p:cBhvr>
                                        <p:cTn id="45" dur="456"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46" dur="166"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47" dur="166" tmFilter="0, 0; 0.125,0.2665; 0.25,0.4; 0.375,0.465; 0.5,0.5;  0.625,0.535; 0.75,0.6; 0.875,0.7335; 1,1">
                                          <p:stCondLst>
                                            <p:cond delay="166"/>
                                          </p:stCondLst>
                                        </p:cTn>
                                        <p:tgtEl>
                                          <p:spTgt spid="10"/>
                                        </p:tgtEl>
                                        <p:attrNameLst>
                                          <p:attrName>ppt_y</p:attrName>
                                        </p:attrNameLst>
                                      </p:cBhvr>
                                      <p:tavLst>
                                        <p:tav tm="0" fmla="#ppt_y-sin(pi*$)/9">
                                          <p:val>
                                            <p:fltVal val="0"/>
                                          </p:val>
                                        </p:tav>
                                        <p:tav tm="100000">
                                          <p:val>
                                            <p:fltVal val="1"/>
                                          </p:val>
                                        </p:tav>
                                      </p:tavLst>
                                    </p:anim>
                                    <p:anim calcmode="lin" valueType="num">
                                      <p:cBhvr>
                                        <p:cTn id="48" dur="83" tmFilter="0, 0; 0.125,0.2665; 0.25,0.4; 0.375,0.465; 0.5,0.5;  0.625,0.535; 0.75,0.6; 0.875,0.7335; 1,1">
                                          <p:stCondLst>
                                            <p:cond delay="331"/>
                                          </p:stCondLst>
                                        </p:cTn>
                                        <p:tgtEl>
                                          <p:spTgt spid="10"/>
                                        </p:tgtEl>
                                        <p:attrNameLst>
                                          <p:attrName>ppt_y</p:attrName>
                                        </p:attrNameLst>
                                      </p:cBhvr>
                                      <p:tavLst>
                                        <p:tav tm="0" fmla="#ppt_y-sin(pi*$)/27">
                                          <p:val>
                                            <p:fltVal val="0"/>
                                          </p:val>
                                        </p:tav>
                                        <p:tav tm="100000">
                                          <p:val>
                                            <p:fltVal val="1"/>
                                          </p:val>
                                        </p:tav>
                                      </p:tavLst>
                                    </p:anim>
                                    <p:anim calcmode="lin" valueType="num">
                                      <p:cBhvr>
                                        <p:cTn id="49" dur="41" tmFilter="0, 0; 0.125,0.2665; 0.25,0.4; 0.375,0.465; 0.5,0.5;  0.625,0.535; 0.75,0.6; 0.875,0.7335; 1,1">
                                          <p:stCondLst>
                                            <p:cond delay="414"/>
                                          </p:stCondLst>
                                        </p:cTn>
                                        <p:tgtEl>
                                          <p:spTgt spid="10"/>
                                        </p:tgtEl>
                                        <p:attrNameLst>
                                          <p:attrName>ppt_y</p:attrName>
                                        </p:attrNameLst>
                                      </p:cBhvr>
                                      <p:tavLst>
                                        <p:tav tm="0" fmla="#ppt_y-sin(pi*$)/81">
                                          <p:val>
                                            <p:fltVal val="0"/>
                                          </p:val>
                                        </p:tav>
                                        <p:tav tm="100000">
                                          <p:val>
                                            <p:fltVal val="1"/>
                                          </p:val>
                                        </p:tav>
                                      </p:tavLst>
                                    </p:anim>
                                    <p:animScale>
                                      <p:cBhvr>
                                        <p:cTn id="50" dur="7">
                                          <p:stCondLst>
                                            <p:cond delay="163"/>
                                          </p:stCondLst>
                                        </p:cTn>
                                        <p:tgtEl>
                                          <p:spTgt spid="10"/>
                                        </p:tgtEl>
                                      </p:cBhvr>
                                      <p:to x="100000" y="60000"/>
                                    </p:animScale>
                                    <p:animScale>
                                      <p:cBhvr>
                                        <p:cTn id="51" dur="42" decel="50000">
                                          <p:stCondLst>
                                            <p:cond delay="169"/>
                                          </p:stCondLst>
                                        </p:cTn>
                                        <p:tgtEl>
                                          <p:spTgt spid="10"/>
                                        </p:tgtEl>
                                      </p:cBhvr>
                                      <p:to x="100000" y="100000"/>
                                    </p:animScale>
                                    <p:animScale>
                                      <p:cBhvr>
                                        <p:cTn id="52" dur="7">
                                          <p:stCondLst>
                                            <p:cond delay="328"/>
                                          </p:stCondLst>
                                        </p:cTn>
                                        <p:tgtEl>
                                          <p:spTgt spid="10"/>
                                        </p:tgtEl>
                                      </p:cBhvr>
                                      <p:to x="100000" y="80000"/>
                                    </p:animScale>
                                    <p:animScale>
                                      <p:cBhvr>
                                        <p:cTn id="53" dur="42" decel="50000">
                                          <p:stCondLst>
                                            <p:cond delay="335"/>
                                          </p:stCondLst>
                                        </p:cTn>
                                        <p:tgtEl>
                                          <p:spTgt spid="10"/>
                                        </p:tgtEl>
                                      </p:cBhvr>
                                      <p:to x="100000" y="100000"/>
                                    </p:animScale>
                                    <p:animScale>
                                      <p:cBhvr>
                                        <p:cTn id="54" dur="7">
                                          <p:stCondLst>
                                            <p:cond delay="411"/>
                                          </p:stCondLst>
                                        </p:cTn>
                                        <p:tgtEl>
                                          <p:spTgt spid="10"/>
                                        </p:tgtEl>
                                      </p:cBhvr>
                                      <p:to x="100000" y="90000"/>
                                    </p:animScale>
                                    <p:animScale>
                                      <p:cBhvr>
                                        <p:cTn id="55" dur="42" decel="50000">
                                          <p:stCondLst>
                                            <p:cond delay="417"/>
                                          </p:stCondLst>
                                        </p:cTn>
                                        <p:tgtEl>
                                          <p:spTgt spid="10"/>
                                        </p:tgtEl>
                                      </p:cBhvr>
                                      <p:to x="100000" y="100000"/>
                                    </p:animScale>
                                    <p:animScale>
                                      <p:cBhvr>
                                        <p:cTn id="56" dur="7">
                                          <p:stCondLst>
                                            <p:cond delay="452"/>
                                          </p:stCondLst>
                                        </p:cTn>
                                        <p:tgtEl>
                                          <p:spTgt spid="10"/>
                                        </p:tgtEl>
                                      </p:cBhvr>
                                      <p:to x="100000" y="95000"/>
                                    </p:animScale>
                                    <p:animScale>
                                      <p:cBhvr>
                                        <p:cTn id="57" dur="42" decel="50000">
                                          <p:stCondLst>
                                            <p:cond delay="459"/>
                                          </p:stCondLst>
                                        </p:cTn>
                                        <p:tgtEl>
                                          <p:spTgt spid="10"/>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wipe(down)">
                                      <p:cBhvr>
                                        <p:cTn id="62" dur="145">
                                          <p:stCondLst>
                                            <p:cond delay="0"/>
                                          </p:stCondLst>
                                        </p:cTn>
                                        <p:tgtEl>
                                          <p:spTgt spid="21"/>
                                        </p:tgtEl>
                                      </p:cBhvr>
                                    </p:animEffect>
                                    <p:anim calcmode="lin" valueType="num">
                                      <p:cBhvr>
                                        <p:cTn id="63"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64"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65"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66"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67"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68" dur="7">
                                          <p:stCondLst>
                                            <p:cond delay="163"/>
                                          </p:stCondLst>
                                        </p:cTn>
                                        <p:tgtEl>
                                          <p:spTgt spid="21"/>
                                        </p:tgtEl>
                                      </p:cBhvr>
                                      <p:to x="100000" y="60000"/>
                                    </p:animScale>
                                    <p:animScale>
                                      <p:cBhvr>
                                        <p:cTn id="69" dur="42" decel="50000">
                                          <p:stCondLst>
                                            <p:cond delay="169"/>
                                          </p:stCondLst>
                                        </p:cTn>
                                        <p:tgtEl>
                                          <p:spTgt spid="21"/>
                                        </p:tgtEl>
                                      </p:cBhvr>
                                      <p:to x="100000" y="100000"/>
                                    </p:animScale>
                                    <p:animScale>
                                      <p:cBhvr>
                                        <p:cTn id="70" dur="7">
                                          <p:stCondLst>
                                            <p:cond delay="328"/>
                                          </p:stCondLst>
                                        </p:cTn>
                                        <p:tgtEl>
                                          <p:spTgt spid="21"/>
                                        </p:tgtEl>
                                      </p:cBhvr>
                                      <p:to x="100000" y="80000"/>
                                    </p:animScale>
                                    <p:animScale>
                                      <p:cBhvr>
                                        <p:cTn id="71" dur="42" decel="50000">
                                          <p:stCondLst>
                                            <p:cond delay="335"/>
                                          </p:stCondLst>
                                        </p:cTn>
                                        <p:tgtEl>
                                          <p:spTgt spid="21"/>
                                        </p:tgtEl>
                                      </p:cBhvr>
                                      <p:to x="100000" y="100000"/>
                                    </p:animScale>
                                    <p:animScale>
                                      <p:cBhvr>
                                        <p:cTn id="72" dur="7">
                                          <p:stCondLst>
                                            <p:cond delay="411"/>
                                          </p:stCondLst>
                                        </p:cTn>
                                        <p:tgtEl>
                                          <p:spTgt spid="21"/>
                                        </p:tgtEl>
                                      </p:cBhvr>
                                      <p:to x="100000" y="90000"/>
                                    </p:animScale>
                                    <p:animScale>
                                      <p:cBhvr>
                                        <p:cTn id="73" dur="42" decel="50000">
                                          <p:stCondLst>
                                            <p:cond delay="417"/>
                                          </p:stCondLst>
                                        </p:cTn>
                                        <p:tgtEl>
                                          <p:spTgt spid="21"/>
                                        </p:tgtEl>
                                      </p:cBhvr>
                                      <p:to x="100000" y="100000"/>
                                    </p:animScale>
                                    <p:animScale>
                                      <p:cBhvr>
                                        <p:cTn id="74" dur="7">
                                          <p:stCondLst>
                                            <p:cond delay="452"/>
                                          </p:stCondLst>
                                        </p:cTn>
                                        <p:tgtEl>
                                          <p:spTgt spid="21"/>
                                        </p:tgtEl>
                                      </p:cBhvr>
                                      <p:to x="100000" y="95000"/>
                                    </p:animScale>
                                    <p:animScale>
                                      <p:cBhvr>
                                        <p:cTn id="75" dur="42" decel="50000">
                                          <p:stCondLst>
                                            <p:cond delay="459"/>
                                          </p:stCondLst>
                                        </p:cTn>
                                        <p:tgtEl>
                                          <p:spTgt spid="21"/>
                                        </p:tgtEl>
                                      </p:cBhvr>
                                      <p:to x="100000" y="100000"/>
                                    </p:animScale>
                                  </p:childTnLst>
                                </p:cTn>
                              </p:par>
                              <p:par>
                                <p:cTn id="76" presetID="26"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wipe(down)">
                                      <p:cBhvr>
                                        <p:cTn id="78" dur="145">
                                          <p:stCondLst>
                                            <p:cond delay="0"/>
                                          </p:stCondLst>
                                        </p:cTn>
                                        <p:tgtEl>
                                          <p:spTgt spid="22"/>
                                        </p:tgtEl>
                                      </p:cBhvr>
                                    </p:animEffect>
                                    <p:anim calcmode="lin" valueType="num">
                                      <p:cBhvr>
                                        <p:cTn id="79" dur="456"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0" dur="166"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1" dur="166" tmFilter="0, 0; 0.125,0.2665; 0.25,0.4; 0.375,0.465; 0.5,0.5;  0.625,0.535; 0.75,0.6; 0.875,0.7335; 1,1">
                                          <p:stCondLst>
                                            <p:cond delay="166"/>
                                          </p:stCondLst>
                                        </p:cTn>
                                        <p:tgtEl>
                                          <p:spTgt spid="22"/>
                                        </p:tgtEl>
                                        <p:attrNameLst>
                                          <p:attrName>ppt_y</p:attrName>
                                        </p:attrNameLst>
                                      </p:cBhvr>
                                      <p:tavLst>
                                        <p:tav tm="0" fmla="#ppt_y-sin(pi*$)/9">
                                          <p:val>
                                            <p:fltVal val="0"/>
                                          </p:val>
                                        </p:tav>
                                        <p:tav tm="100000">
                                          <p:val>
                                            <p:fltVal val="1"/>
                                          </p:val>
                                        </p:tav>
                                      </p:tavLst>
                                    </p:anim>
                                    <p:anim calcmode="lin" valueType="num">
                                      <p:cBhvr>
                                        <p:cTn id="82" dur="83" tmFilter="0, 0; 0.125,0.2665; 0.25,0.4; 0.375,0.465; 0.5,0.5;  0.625,0.535; 0.75,0.6; 0.875,0.7335; 1,1">
                                          <p:stCondLst>
                                            <p:cond delay="331"/>
                                          </p:stCondLst>
                                        </p:cTn>
                                        <p:tgtEl>
                                          <p:spTgt spid="22"/>
                                        </p:tgtEl>
                                        <p:attrNameLst>
                                          <p:attrName>ppt_y</p:attrName>
                                        </p:attrNameLst>
                                      </p:cBhvr>
                                      <p:tavLst>
                                        <p:tav tm="0" fmla="#ppt_y-sin(pi*$)/27">
                                          <p:val>
                                            <p:fltVal val="0"/>
                                          </p:val>
                                        </p:tav>
                                        <p:tav tm="100000">
                                          <p:val>
                                            <p:fltVal val="1"/>
                                          </p:val>
                                        </p:tav>
                                      </p:tavLst>
                                    </p:anim>
                                    <p:anim calcmode="lin" valueType="num">
                                      <p:cBhvr>
                                        <p:cTn id="83" dur="41" tmFilter="0, 0; 0.125,0.2665; 0.25,0.4; 0.375,0.465; 0.5,0.5;  0.625,0.535; 0.75,0.6; 0.875,0.7335; 1,1">
                                          <p:stCondLst>
                                            <p:cond delay="414"/>
                                          </p:stCondLst>
                                        </p:cTn>
                                        <p:tgtEl>
                                          <p:spTgt spid="22"/>
                                        </p:tgtEl>
                                        <p:attrNameLst>
                                          <p:attrName>ppt_y</p:attrName>
                                        </p:attrNameLst>
                                      </p:cBhvr>
                                      <p:tavLst>
                                        <p:tav tm="0" fmla="#ppt_y-sin(pi*$)/81">
                                          <p:val>
                                            <p:fltVal val="0"/>
                                          </p:val>
                                        </p:tav>
                                        <p:tav tm="100000">
                                          <p:val>
                                            <p:fltVal val="1"/>
                                          </p:val>
                                        </p:tav>
                                      </p:tavLst>
                                    </p:anim>
                                    <p:animScale>
                                      <p:cBhvr>
                                        <p:cTn id="84" dur="7">
                                          <p:stCondLst>
                                            <p:cond delay="163"/>
                                          </p:stCondLst>
                                        </p:cTn>
                                        <p:tgtEl>
                                          <p:spTgt spid="22"/>
                                        </p:tgtEl>
                                      </p:cBhvr>
                                      <p:to x="100000" y="60000"/>
                                    </p:animScale>
                                    <p:animScale>
                                      <p:cBhvr>
                                        <p:cTn id="85" dur="42" decel="50000">
                                          <p:stCondLst>
                                            <p:cond delay="169"/>
                                          </p:stCondLst>
                                        </p:cTn>
                                        <p:tgtEl>
                                          <p:spTgt spid="22"/>
                                        </p:tgtEl>
                                      </p:cBhvr>
                                      <p:to x="100000" y="100000"/>
                                    </p:animScale>
                                    <p:animScale>
                                      <p:cBhvr>
                                        <p:cTn id="86" dur="7">
                                          <p:stCondLst>
                                            <p:cond delay="328"/>
                                          </p:stCondLst>
                                        </p:cTn>
                                        <p:tgtEl>
                                          <p:spTgt spid="22"/>
                                        </p:tgtEl>
                                      </p:cBhvr>
                                      <p:to x="100000" y="80000"/>
                                    </p:animScale>
                                    <p:animScale>
                                      <p:cBhvr>
                                        <p:cTn id="87" dur="42" decel="50000">
                                          <p:stCondLst>
                                            <p:cond delay="335"/>
                                          </p:stCondLst>
                                        </p:cTn>
                                        <p:tgtEl>
                                          <p:spTgt spid="22"/>
                                        </p:tgtEl>
                                      </p:cBhvr>
                                      <p:to x="100000" y="100000"/>
                                    </p:animScale>
                                    <p:animScale>
                                      <p:cBhvr>
                                        <p:cTn id="88" dur="7">
                                          <p:stCondLst>
                                            <p:cond delay="411"/>
                                          </p:stCondLst>
                                        </p:cTn>
                                        <p:tgtEl>
                                          <p:spTgt spid="22"/>
                                        </p:tgtEl>
                                      </p:cBhvr>
                                      <p:to x="100000" y="90000"/>
                                    </p:animScale>
                                    <p:animScale>
                                      <p:cBhvr>
                                        <p:cTn id="89" dur="42" decel="50000">
                                          <p:stCondLst>
                                            <p:cond delay="417"/>
                                          </p:stCondLst>
                                        </p:cTn>
                                        <p:tgtEl>
                                          <p:spTgt spid="22"/>
                                        </p:tgtEl>
                                      </p:cBhvr>
                                      <p:to x="100000" y="100000"/>
                                    </p:animScale>
                                    <p:animScale>
                                      <p:cBhvr>
                                        <p:cTn id="90" dur="7">
                                          <p:stCondLst>
                                            <p:cond delay="452"/>
                                          </p:stCondLst>
                                        </p:cTn>
                                        <p:tgtEl>
                                          <p:spTgt spid="22"/>
                                        </p:tgtEl>
                                      </p:cBhvr>
                                      <p:to x="100000" y="95000"/>
                                    </p:animScale>
                                    <p:animScale>
                                      <p:cBhvr>
                                        <p:cTn id="91" dur="42" decel="50000">
                                          <p:stCondLst>
                                            <p:cond delay="459"/>
                                          </p:stCondLst>
                                        </p:cTn>
                                        <p:tgtEl>
                                          <p:spTgt spid="22"/>
                                        </p:tgtEl>
                                      </p:cBhvr>
                                      <p:to x="100000" y="100000"/>
                                    </p:animScale>
                                  </p:childTnLst>
                                </p:cTn>
                              </p:par>
                            </p:childTnLst>
                          </p:cTn>
                        </p:par>
                      </p:childTnLst>
                    </p:cTn>
                  </p:par>
                  <p:par>
                    <p:cTn id="92" fill="hold">
                      <p:stCondLst>
                        <p:cond delay="indefinite"/>
                      </p:stCondLst>
                      <p:childTnLst>
                        <p:par>
                          <p:cTn id="93" fill="hold">
                            <p:stCondLst>
                              <p:cond delay="0"/>
                            </p:stCondLst>
                            <p:childTnLst>
                              <p:par>
                                <p:cTn id="94" presetID="26" presetClass="entr" presetSubtype="0" fill="hold" grpId="0" nodeType="click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wipe(down)">
                                      <p:cBhvr>
                                        <p:cTn id="96" dur="145">
                                          <p:stCondLst>
                                            <p:cond delay="0"/>
                                          </p:stCondLst>
                                        </p:cTn>
                                        <p:tgtEl>
                                          <p:spTgt spid="29"/>
                                        </p:tgtEl>
                                      </p:cBhvr>
                                    </p:animEffect>
                                    <p:anim calcmode="lin" valueType="num">
                                      <p:cBhvr>
                                        <p:cTn id="97" dur="456"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98" dur="166"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99" dur="166" tmFilter="0, 0; 0.125,0.2665; 0.25,0.4; 0.375,0.465; 0.5,0.5;  0.625,0.535; 0.75,0.6; 0.875,0.7335; 1,1">
                                          <p:stCondLst>
                                            <p:cond delay="166"/>
                                          </p:stCondLst>
                                        </p:cTn>
                                        <p:tgtEl>
                                          <p:spTgt spid="29"/>
                                        </p:tgtEl>
                                        <p:attrNameLst>
                                          <p:attrName>ppt_y</p:attrName>
                                        </p:attrNameLst>
                                      </p:cBhvr>
                                      <p:tavLst>
                                        <p:tav tm="0" fmla="#ppt_y-sin(pi*$)/9">
                                          <p:val>
                                            <p:fltVal val="0"/>
                                          </p:val>
                                        </p:tav>
                                        <p:tav tm="100000">
                                          <p:val>
                                            <p:fltVal val="1"/>
                                          </p:val>
                                        </p:tav>
                                      </p:tavLst>
                                    </p:anim>
                                    <p:anim calcmode="lin" valueType="num">
                                      <p:cBhvr>
                                        <p:cTn id="100" dur="83" tmFilter="0, 0; 0.125,0.2665; 0.25,0.4; 0.375,0.465; 0.5,0.5;  0.625,0.535; 0.75,0.6; 0.875,0.7335; 1,1">
                                          <p:stCondLst>
                                            <p:cond delay="331"/>
                                          </p:stCondLst>
                                        </p:cTn>
                                        <p:tgtEl>
                                          <p:spTgt spid="29"/>
                                        </p:tgtEl>
                                        <p:attrNameLst>
                                          <p:attrName>ppt_y</p:attrName>
                                        </p:attrNameLst>
                                      </p:cBhvr>
                                      <p:tavLst>
                                        <p:tav tm="0" fmla="#ppt_y-sin(pi*$)/27">
                                          <p:val>
                                            <p:fltVal val="0"/>
                                          </p:val>
                                        </p:tav>
                                        <p:tav tm="100000">
                                          <p:val>
                                            <p:fltVal val="1"/>
                                          </p:val>
                                        </p:tav>
                                      </p:tavLst>
                                    </p:anim>
                                    <p:anim calcmode="lin" valueType="num">
                                      <p:cBhvr>
                                        <p:cTn id="101" dur="41" tmFilter="0, 0; 0.125,0.2665; 0.25,0.4; 0.375,0.465; 0.5,0.5;  0.625,0.535; 0.75,0.6; 0.875,0.7335; 1,1">
                                          <p:stCondLst>
                                            <p:cond delay="414"/>
                                          </p:stCondLst>
                                        </p:cTn>
                                        <p:tgtEl>
                                          <p:spTgt spid="29"/>
                                        </p:tgtEl>
                                        <p:attrNameLst>
                                          <p:attrName>ppt_y</p:attrName>
                                        </p:attrNameLst>
                                      </p:cBhvr>
                                      <p:tavLst>
                                        <p:tav tm="0" fmla="#ppt_y-sin(pi*$)/81">
                                          <p:val>
                                            <p:fltVal val="0"/>
                                          </p:val>
                                        </p:tav>
                                        <p:tav tm="100000">
                                          <p:val>
                                            <p:fltVal val="1"/>
                                          </p:val>
                                        </p:tav>
                                      </p:tavLst>
                                    </p:anim>
                                    <p:animScale>
                                      <p:cBhvr>
                                        <p:cTn id="102" dur="7">
                                          <p:stCondLst>
                                            <p:cond delay="163"/>
                                          </p:stCondLst>
                                        </p:cTn>
                                        <p:tgtEl>
                                          <p:spTgt spid="29"/>
                                        </p:tgtEl>
                                      </p:cBhvr>
                                      <p:to x="100000" y="60000"/>
                                    </p:animScale>
                                    <p:animScale>
                                      <p:cBhvr>
                                        <p:cTn id="103" dur="42" decel="50000">
                                          <p:stCondLst>
                                            <p:cond delay="169"/>
                                          </p:stCondLst>
                                        </p:cTn>
                                        <p:tgtEl>
                                          <p:spTgt spid="29"/>
                                        </p:tgtEl>
                                      </p:cBhvr>
                                      <p:to x="100000" y="100000"/>
                                    </p:animScale>
                                    <p:animScale>
                                      <p:cBhvr>
                                        <p:cTn id="104" dur="7">
                                          <p:stCondLst>
                                            <p:cond delay="328"/>
                                          </p:stCondLst>
                                        </p:cTn>
                                        <p:tgtEl>
                                          <p:spTgt spid="29"/>
                                        </p:tgtEl>
                                      </p:cBhvr>
                                      <p:to x="100000" y="80000"/>
                                    </p:animScale>
                                    <p:animScale>
                                      <p:cBhvr>
                                        <p:cTn id="105" dur="42" decel="50000">
                                          <p:stCondLst>
                                            <p:cond delay="335"/>
                                          </p:stCondLst>
                                        </p:cTn>
                                        <p:tgtEl>
                                          <p:spTgt spid="29"/>
                                        </p:tgtEl>
                                      </p:cBhvr>
                                      <p:to x="100000" y="100000"/>
                                    </p:animScale>
                                    <p:animScale>
                                      <p:cBhvr>
                                        <p:cTn id="106" dur="7">
                                          <p:stCondLst>
                                            <p:cond delay="411"/>
                                          </p:stCondLst>
                                        </p:cTn>
                                        <p:tgtEl>
                                          <p:spTgt spid="29"/>
                                        </p:tgtEl>
                                      </p:cBhvr>
                                      <p:to x="100000" y="90000"/>
                                    </p:animScale>
                                    <p:animScale>
                                      <p:cBhvr>
                                        <p:cTn id="107" dur="42" decel="50000">
                                          <p:stCondLst>
                                            <p:cond delay="417"/>
                                          </p:stCondLst>
                                        </p:cTn>
                                        <p:tgtEl>
                                          <p:spTgt spid="29"/>
                                        </p:tgtEl>
                                      </p:cBhvr>
                                      <p:to x="100000" y="100000"/>
                                    </p:animScale>
                                    <p:animScale>
                                      <p:cBhvr>
                                        <p:cTn id="108" dur="7">
                                          <p:stCondLst>
                                            <p:cond delay="452"/>
                                          </p:stCondLst>
                                        </p:cTn>
                                        <p:tgtEl>
                                          <p:spTgt spid="29"/>
                                        </p:tgtEl>
                                      </p:cBhvr>
                                      <p:to x="100000" y="95000"/>
                                    </p:animScale>
                                    <p:animScale>
                                      <p:cBhvr>
                                        <p:cTn id="109" dur="42" decel="50000">
                                          <p:stCondLst>
                                            <p:cond delay="459"/>
                                          </p:stCondLst>
                                        </p:cTn>
                                        <p:tgtEl>
                                          <p:spTgt spid="29"/>
                                        </p:tgtEl>
                                      </p:cBhvr>
                                      <p:to x="100000" y="100000"/>
                                    </p:animScale>
                                  </p:childTnLst>
                                </p:cTn>
                              </p:par>
                              <p:par>
                                <p:cTn id="110" presetID="26" presetClass="entr" presetSubtype="0" fill="hold" nodeType="withEffect">
                                  <p:stCondLst>
                                    <p:cond delay="0"/>
                                  </p:stCondLst>
                                  <p:childTnLst>
                                    <p:set>
                                      <p:cBhvr>
                                        <p:cTn id="111" dur="1" fill="hold">
                                          <p:stCondLst>
                                            <p:cond delay="0"/>
                                          </p:stCondLst>
                                        </p:cTn>
                                        <p:tgtEl>
                                          <p:spTgt spid="30"/>
                                        </p:tgtEl>
                                        <p:attrNameLst>
                                          <p:attrName>style.visibility</p:attrName>
                                        </p:attrNameLst>
                                      </p:cBhvr>
                                      <p:to>
                                        <p:strVal val="visible"/>
                                      </p:to>
                                    </p:set>
                                    <p:animEffect transition="in" filter="wipe(down)">
                                      <p:cBhvr>
                                        <p:cTn id="112" dur="145">
                                          <p:stCondLst>
                                            <p:cond delay="0"/>
                                          </p:stCondLst>
                                        </p:cTn>
                                        <p:tgtEl>
                                          <p:spTgt spid="30"/>
                                        </p:tgtEl>
                                      </p:cBhvr>
                                    </p:animEffect>
                                    <p:anim calcmode="lin" valueType="num">
                                      <p:cBhvr>
                                        <p:cTn id="113" dur="456"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14" dur="166"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15" dur="166" tmFilter="0, 0; 0.125,0.2665; 0.25,0.4; 0.375,0.465; 0.5,0.5;  0.625,0.535; 0.75,0.6; 0.875,0.7335; 1,1">
                                          <p:stCondLst>
                                            <p:cond delay="166"/>
                                          </p:stCondLst>
                                        </p:cTn>
                                        <p:tgtEl>
                                          <p:spTgt spid="30"/>
                                        </p:tgtEl>
                                        <p:attrNameLst>
                                          <p:attrName>ppt_y</p:attrName>
                                        </p:attrNameLst>
                                      </p:cBhvr>
                                      <p:tavLst>
                                        <p:tav tm="0" fmla="#ppt_y-sin(pi*$)/9">
                                          <p:val>
                                            <p:fltVal val="0"/>
                                          </p:val>
                                        </p:tav>
                                        <p:tav tm="100000">
                                          <p:val>
                                            <p:fltVal val="1"/>
                                          </p:val>
                                        </p:tav>
                                      </p:tavLst>
                                    </p:anim>
                                    <p:anim calcmode="lin" valueType="num">
                                      <p:cBhvr>
                                        <p:cTn id="116" dur="83" tmFilter="0, 0; 0.125,0.2665; 0.25,0.4; 0.375,0.465; 0.5,0.5;  0.625,0.535; 0.75,0.6; 0.875,0.7335; 1,1">
                                          <p:stCondLst>
                                            <p:cond delay="331"/>
                                          </p:stCondLst>
                                        </p:cTn>
                                        <p:tgtEl>
                                          <p:spTgt spid="30"/>
                                        </p:tgtEl>
                                        <p:attrNameLst>
                                          <p:attrName>ppt_y</p:attrName>
                                        </p:attrNameLst>
                                      </p:cBhvr>
                                      <p:tavLst>
                                        <p:tav tm="0" fmla="#ppt_y-sin(pi*$)/27">
                                          <p:val>
                                            <p:fltVal val="0"/>
                                          </p:val>
                                        </p:tav>
                                        <p:tav tm="100000">
                                          <p:val>
                                            <p:fltVal val="1"/>
                                          </p:val>
                                        </p:tav>
                                      </p:tavLst>
                                    </p:anim>
                                    <p:anim calcmode="lin" valueType="num">
                                      <p:cBhvr>
                                        <p:cTn id="117" dur="41" tmFilter="0, 0; 0.125,0.2665; 0.25,0.4; 0.375,0.465; 0.5,0.5;  0.625,0.535; 0.75,0.6; 0.875,0.7335; 1,1">
                                          <p:stCondLst>
                                            <p:cond delay="414"/>
                                          </p:stCondLst>
                                        </p:cTn>
                                        <p:tgtEl>
                                          <p:spTgt spid="30"/>
                                        </p:tgtEl>
                                        <p:attrNameLst>
                                          <p:attrName>ppt_y</p:attrName>
                                        </p:attrNameLst>
                                      </p:cBhvr>
                                      <p:tavLst>
                                        <p:tav tm="0" fmla="#ppt_y-sin(pi*$)/81">
                                          <p:val>
                                            <p:fltVal val="0"/>
                                          </p:val>
                                        </p:tav>
                                        <p:tav tm="100000">
                                          <p:val>
                                            <p:fltVal val="1"/>
                                          </p:val>
                                        </p:tav>
                                      </p:tavLst>
                                    </p:anim>
                                    <p:animScale>
                                      <p:cBhvr>
                                        <p:cTn id="118" dur="7">
                                          <p:stCondLst>
                                            <p:cond delay="163"/>
                                          </p:stCondLst>
                                        </p:cTn>
                                        <p:tgtEl>
                                          <p:spTgt spid="30"/>
                                        </p:tgtEl>
                                      </p:cBhvr>
                                      <p:to x="100000" y="60000"/>
                                    </p:animScale>
                                    <p:animScale>
                                      <p:cBhvr>
                                        <p:cTn id="119" dur="42" decel="50000">
                                          <p:stCondLst>
                                            <p:cond delay="169"/>
                                          </p:stCondLst>
                                        </p:cTn>
                                        <p:tgtEl>
                                          <p:spTgt spid="30"/>
                                        </p:tgtEl>
                                      </p:cBhvr>
                                      <p:to x="100000" y="100000"/>
                                    </p:animScale>
                                    <p:animScale>
                                      <p:cBhvr>
                                        <p:cTn id="120" dur="7">
                                          <p:stCondLst>
                                            <p:cond delay="328"/>
                                          </p:stCondLst>
                                        </p:cTn>
                                        <p:tgtEl>
                                          <p:spTgt spid="30"/>
                                        </p:tgtEl>
                                      </p:cBhvr>
                                      <p:to x="100000" y="80000"/>
                                    </p:animScale>
                                    <p:animScale>
                                      <p:cBhvr>
                                        <p:cTn id="121" dur="42" decel="50000">
                                          <p:stCondLst>
                                            <p:cond delay="335"/>
                                          </p:stCondLst>
                                        </p:cTn>
                                        <p:tgtEl>
                                          <p:spTgt spid="30"/>
                                        </p:tgtEl>
                                      </p:cBhvr>
                                      <p:to x="100000" y="100000"/>
                                    </p:animScale>
                                    <p:animScale>
                                      <p:cBhvr>
                                        <p:cTn id="122" dur="7">
                                          <p:stCondLst>
                                            <p:cond delay="411"/>
                                          </p:stCondLst>
                                        </p:cTn>
                                        <p:tgtEl>
                                          <p:spTgt spid="30"/>
                                        </p:tgtEl>
                                      </p:cBhvr>
                                      <p:to x="100000" y="90000"/>
                                    </p:animScale>
                                    <p:animScale>
                                      <p:cBhvr>
                                        <p:cTn id="123" dur="42" decel="50000">
                                          <p:stCondLst>
                                            <p:cond delay="417"/>
                                          </p:stCondLst>
                                        </p:cTn>
                                        <p:tgtEl>
                                          <p:spTgt spid="30"/>
                                        </p:tgtEl>
                                      </p:cBhvr>
                                      <p:to x="100000" y="100000"/>
                                    </p:animScale>
                                    <p:animScale>
                                      <p:cBhvr>
                                        <p:cTn id="124" dur="7">
                                          <p:stCondLst>
                                            <p:cond delay="452"/>
                                          </p:stCondLst>
                                        </p:cTn>
                                        <p:tgtEl>
                                          <p:spTgt spid="30"/>
                                        </p:tgtEl>
                                      </p:cBhvr>
                                      <p:to x="100000" y="95000"/>
                                    </p:animScale>
                                    <p:animScale>
                                      <p:cBhvr>
                                        <p:cTn id="125" dur="42" decel="50000">
                                          <p:stCondLst>
                                            <p:cond delay="459"/>
                                          </p:stCondLst>
                                        </p:cTn>
                                        <p:tgtEl>
                                          <p:spTgt spid="30"/>
                                        </p:tgtEl>
                                      </p:cBhvr>
                                      <p:to x="100000" y="100000"/>
                                    </p:animScale>
                                  </p:childTnLst>
                                </p:cTn>
                              </p:par>
                            </p:childTnLst>
                          </p:cTn>
                        </p:par>
                      </p:childTnLst>
                    </p:cTn>
                  </p:par>
                  <p:par>
                    <p:cTn id="126" fill="hold">
                      <p:stCondLst>
                        <p:cond delay="indefinite"/>
                      </p:stCondLst>
                      <p:childTnLst>
                        <p:par>
                          <p:cTn id="127" fill="hold">
                            <p:stCondLst>
                              <p:cond delay="0"/>
                            </p:stCondLst>
                            <p:childTnLst>
                              <p:par>
                                <p:cTn id="128" presetID="26" presetClass="entr" presetSubtype="0" fill="hold" grpId="0" nodeType="click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down)">
                                      <p:cBhvr>
                                        <p:cTn id="130" dur="145">
                                          <p:stCondLst>
                                            <p:cond delay="0"/>
                                          </p:stCondLst>
                                        </p:cTn>
                                        <p:tgtEl>
                                          <p:spTgt spid="24"/>
                                        </p:tgtEl>
                                      </p:cBhvr>
                                    </p:animEffect>
                                    <p:anim calcmode="lin" valueType="num">
                                      <p:cBhvr>
                                        <p:cTn id="131" dur="456"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32" dur="166"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33" dur="166" tmFilter="0, 0; 0.125,0.2665; 0.25,0.4; 0.375,0.465; 0.5,0.5;  0.625,0.535; 0.75,0.6; 0.875,0.7335; 1,1">
                                          <p:stCondLst>
                                            <p:cond delay="166"/>
                                          </p:stCondLst>
                                        </p:cTn>
                                        <p:tgtEl>
                                          <p:spTgt spid="24"/>
                                        </p:tgtEl>
                                        <p:attrNameLst>
                                          <p:attrName>ppt_y</p:attrName>
                                        </p:attrNameLst>
                                      </p:cBhvr>
                                      <p:tavLst>
                                        <p:tav tm="0" fmla="#ppt_y-sin(pi*$)/9">
                                          <p:val>
                                            <p:fltVal val="0"/>
                                          </p:val>
                                        </p:tav>
                                        <p:tav tm="100000">
                                          <p:val>
                                            <p:fltVal val="1"/>
                                          </p:val>
                                        </p:tav>
                                      </p:tavLst>
                                    </p:anim>
                                    <p:anim calcmode="lin" valueType="num">
                                      <p:cBhvr>
                                        <p:cTn id="134" dur="83" tmFilter="0, 0; 0.125,0.2665; 0.25,0.4; 0.375,0.465; 0.5,0.5;  0.625,0.535; 0.75,0.6; 0.875,0.7335; 1,1">
                                          <p:stCondLst>
                                            <p:cond delay="331"/>
                                          </p:stCondLst>
                                        </p:cTn>
                                        <p:tgtEl>
                                          <p:spTgt spid="24"/>
                                        </p:tgtEl>
                                        <p:attrNameLst>
                                          <p:attrName>ppt_y</p:attrName>
                                        </p:attrNameLst>
                                      </p:cBhvr>
                                      <p:tavLst>
                                        <p:tav tm="0" fmla="#ppt_y-sin(pi*$)/27">
                                          <p:val>
                                            <p:fltVal val="0"/>
                                          </p:val>
                                        </p:tav>
                                        <p:tav tm="100000">
                                          <p:val>
                                            <p:fltVal val="1"/>
                                          </p:val>
                                        </p:tav>
                                      </p:tavLst>
                                    </p:anim>
                                    <p:anim calcmode="lin" valueType="num">
                                      <p:cBhvr>
                                        <p:cTn id="135" dur="41" tmFilter="0, 0; 0.125,0.2665; 0.25,0.4; 0.375,0.465; 0.5,0.5;  0.625,0.535; 0.75,0.6; 0.875,0.7335; 1,1">
                                          <p:stCondLst>
                                            <p:cond delay="414"/>
                                          </p:stCondLst>
                                        </p:cTn>
                                        <p:tgtEl>
                                          <p:spTgt spid="24"/>
                                        </p:tgtEl>
                                        <p:attrNameLst>
                                          <p:attrName>ppt_y</p:attrName>
                                        </p:attrNameLst>
                                      </p:cBhvr>
                                      <p:tavLst>
                                        <p:tav tm="0" fmla="#ppt_y-sin(pi*$)/81">
                                          <p:val>
                                            <p:fltVal val="0"/>
                                          </p:val>
                                        </p:tav>
                                        <p:tav tm="100000">
                                          <p:val>
                                            <p:fltVal val="1"/>
                                          </p:val>
                                        </p:tav>
                                      </p:tavLst>
                                    </p:anim>
                                    <p:animScale>
                                      <p:cBhvr>
                                        <p:cTn id="136" dur="7">
                                          <p:stCondLst>
                                            <p:cond delay="163"/>
                                          </p:stCondLst>
                                        </p:cTn>
                                        <p:tgtEl>
                                          <p:spTgt spid="24"/>
                                        </p:tgtEl>
                                      </p:cBhvr>
                                      <p:to x="100000" y="60000"/>
                                    </p:animScale>
                                    <p:animScale>
                                      <p:cBhvr>
                                        <p:cTn id="137" dur="42" decel="50000">
                                          <p:stCondLst>
                                            <p:cond delay="169"/>
                                          </p:stCondLst>
                                        </p:cTn>
                                        <p:tgtEl>
                                          <p:spTgt spid="24"/>
                                        </p:tgtEl>
                                      </p:cBhvr>
                                      <p:to x="100000" y="100000"/>
                                    </p:animScale>
                                    <p:animScale>
                                      <p:cBhvr>
                                        <p:cTn id="138" dur="7">
                                          <p:stCondLst>
                                            <p:cond delay="328"/>
                                          </p:stCondLst>
                                        </p:cTn>
                                        <p:tgtEl>
                                          <p:spTgt spid="24"/>
                                        </p:tgtEl>
                                      </p:cBhvr>
                                      <p:to x="100000" y="80000"/>
                                    </p:animScale>
                                    <p:animScale>
                                      <p:cBhvr>
                                        <p:cTn id="139" dur="42" decel="50000">
                                          <p:stCondLst>
                                            <p:cond delay="335"/>
                                          </p:stCondLst>
                                        </p:cTn>
                                        <p:tgtEl>
                                          <p:spTgt spid="24"/>
                                        </p:tgtEl>
                                      </p:cBhvr>
                                      <p:to x="100000" y="100000"/>
                                    </p:animScale>
                                    <p:animScale>
                                      <p:cBhvr>
                                        <p:cTn id="140" dur="7">
                                          <p:stCondLst>
                                            <p:cond delay="411"/>
                                          </p:stCondLst>
                                        </p:cTn>
                                        <p:tgtEl>
                                          <p:spTgt spid="24"/>
                                        </p:tgtEl>
                                      </p:cBhvr>
                                      <p:to x="100000" y="90000"/>
                                    </p:animScale>
                                    <p:animScale>
                                      <p:cBhvr>
                                        <p:cTn id="141" dur="42" decel="50000">
                                          <p:stCondLst>
                                            <p:cond delay="417"/>
                                          </p:stCondLst>
                                        </p:cTn>
                                        <p:tgtEl>
                                          <p:spTgt spid="24"/>
                                        </p:tgtEl>
                                      </p:cBhvr>
                                      <p:to x="100000" y="100000"/>
                                    </p:animScale>
                                    <p:animScale>
                                      <p:cBhvr>
                                        <p:cTn id="142" dur="7">
                                          <p:stCondLst>
                                            <p:cond delay="452"/>
                                          </p:stCondLst>
                                        </p:cTn>
                                        <p:tgtEl>
                                          <p:spTgt spid="24"/>
                                        </p:tgtEl>
                                      </p:cBhvr>
                                      <p:to x="100000" y="95000"/>
                                    </p:animScale>
                                    <p:animScale>
                                      <p:cBhvr>
                                        <p:cTn id="143" dur="42" decel="50000">
                                          <p:stCondLst>
                                            <p:cond delay="459"/>
                                          </p:stCondLst>
                                        </p:cTn>
                                        <p:tgtEl>
                                          <p:spTgt spid="24"/>
                                        </p:tgtEl>
                                      </p:cBhvr>
                                      <p:to x="100000" y="100000"/>
                                    </p:animScale>
                                  </p:childTnLst>
                                </p:cTn>
                              </p:par>
                              <p:par>
                                <p:cTn id="144" presetID="26" presetClass="entr" presetSubtype="0" fill="hold" nodeType="withEffect">
                                  <p:stCondLst>
                                    <p:cond delay="0"/>
                                  </p:stCondLst>
                                  <p:childTnLst>
                                    <p:set>
                                      <p:cBhvr>
                                        <p:cTn id="145" dur="1" fill="hold">
                                          <p:stCondLst>
                                            <p:cond delay="0"/>
                                          </p:stCondLst>
                                        </p:cTn>
                                        <p:tgtEl>
                                          <p:spTgt spid="25"/>
                                        </p:tgtEl>
                                        <p:attrNameLst>
                                          <p:attrName>style.visibility</p:attrName>
                                        </p:attrNameLst>
                                      </p:cBhvr>
                                      <p:to>
                                        <p:strVal val="visible"/>
                                      </p:to>
                                    </p:set>
                                    <p:animEffect transition="in" filter="wipe(down)">
                                      <p:cBhvr>
                                        <p:cTn id="146" dur="145">
                                          <p:stCondLst>
                                            <p:cond delay="0"/>
                                          </p:stCondLst>
                                        </p:cTn>
                                        <p:tgtEl>
                                          <p:spTgt spid="25"/>
                                        </p:tgtEl>
                                      </p:cBhvr>
                                    </p:animEffect>
                                    <p:anim calcmode="lin" valueType="num">
                                      <p:cBhvr>
                                        <p:cTn id="147" dur="456"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25"/>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25"/>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25"/>
                                        </p:tgtEl>
                                        <p:attrNameLst>
                                          <p:attrName>ppt_y</p:attrName>
                                        </p:attrNameLst>
                                      </p:cBhvr>
                                      <p:tavLst>
                                        <p:tav tm="0" fmla="#ppt_y-sin(pi*$)/81">
                                          <p:val>
                                            <p:fltVal val="0"/>
                                          </p:val>
                                        </p:tav>
                                        <p:tav tm="100000">
                                          <p:val>
                                            <p:fltVal val="1"/>
                                          </p:val>
                                        </p:tav>
                                      </p:tavLst>
                                    </p:anim>
                                    <p:animScale>
                                      <p:cBhvr>
                                        <p:cTn id="152" dur="7">
                                          <p:stCondLst>
                                            <p:cond delay="163"/>
                                          </p:stCondLst>
                                        </p:cTn>
                                        <p:tgtEl>
                                          <p:spTgt spid="25"/>
                                        </p:tgtEl>
                                      </p:cBhvr>
                                      <p:to x="100000" y="60000"/>
                                    </p:animScale>
                                    <p:animScale>
                                      <p:cBhvr>
                                        <p:cTn id="153" dur="42" decel="50000">
                                          <p:stCondLst>
                                            <p:cond delay="169"/>
                                          </p:stCondLst>
                                        </p:cTn>
                                        <p:tgtEl>
                                          <p:spTgt spid="25"/>
                                        </p:tgtEl>
                                      </p:cBhvr>
                                      <p:to x="100000" y="100000"/>
                                    </p:animScale>
                                    <p:animScale>
                                      <p:cBhvr>
                                        <p:cTn id="154" dur="7">
                                          <p:stCondLst>
                                            <p:cond delay="328"/>
                                          </p:stCondLst>
                                        </p:cTn>
                                        <p:tgtEl>
                                          <p:spTgt spid="25"/>
                                        </p:tgtEl>
                                      </p:cBhvr>
                                      <p:to x="100000" y="80000"/>
                                    </p:animScale>
                                    <p:animScale>
                                      <p:cBhvr>
                                        <p:cTn id="155" dur="42" decel="50000">
                                          <p:stCondLst>
                                            <p:cond delay="335"/>
                                          </p:stCondLst>
                                        </p:cTn>
                                        <p:tgtEl>
                                          <p:spTgt spid="25"/>
                                        </p:tgtEl>
                                      </p:cBhvr>
                                      <p:to x="100000" y="100000"/>
                                    </p:animScale>
                                    <p:animScale>
                                      <p:cBhvr>
                                        <p:cTn id="156" dur="7">
                                          <p:stCondLst>
                                            <p:cond delay="411"/>
                                          </p:stCondLst>
                                        </p:cTn>
                                        <p:tgtEl>
                                          <p:spTgt spid="25"/>
                                        </p:tgtEl>
                                      </p:cBhvr>
                                      <p:to x="100000" y="90000"/>
                                    </p:animScale>
                                    <p:animScale>
                                      <p:cBhvr>
                                        <p:cTn id="157" dur="42" decel="50000">
                                          <p:stCondLst>
                                            <p:cond delay="417"/>
                                          </p:stCondLst>
                                        </p:cTn>
                                        <p:tgtEl>
                                          <p:spTgt spid="25"/>
                                        </p:tgtEl>
                                      </p:cBhvr>
                                      <p:to x="100000" y="100000"/>
                                    </p:animScale>
                                    <p:animScale>
                                      <p:cBhvr>
                                        <p:cTn id="158" dur="7">
                                          <p:stCondLst>
                                            <p:cond delay="452"/>
                                          </p:stCondLst>
                                        </p:cTn>
                                        <p:tgtEl>
                                          <p:spTgt spid="25"/>
                                        </p:tgtEl>
                                      </p:cBhvr>
                                      <p:to x="100000" y="95000"/>
                                    </p:animScale>
                                    <p:animScale>
                                      <p:cBhvr>
                                        <p:cTn id="159" dur="42" decel="50000">
                                          <p:stCondLst>
                                            <p:cond delay="459"/>
                                          </p:stCondLst>
                                        </p:cTn>
                                        <p:tgtEl>
                                          <p:spTgt spid="25"/>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26" presetClass="entr" presetSubtype="0" fill="hold" grpId="0" nodeType="clickEffect">
                                  <p:stCondLst>
                                    <p:cond delay="0"/>
                                  </p:stCondLst>
                                  <p:childTnLst>
                                    <p:set>
                                      <p:cBhvr>
                                        <p:cTn id="163" dur="1" fill="hold">
                                          <p:stCondLst>
                                            <p:cond delay="0"/>
                                          </p:stCondLst>
                                        </p:cTn>
                                        <p:tgtEl>
                                          <p:spTgt spid="18"/>
                                        </p:tgtEl>
                                        <p:attrNameLst>
                                          <p:attrName>style.visibility</p:attrName>
                                        </p:attrNameLst>
                                      </p:cBhvr>
                                      <p:to>
                                        <p:strVal val="visible"/>
                                      </p:to>
                                    </p:set>
                                    <p:animEffect transition="in" filter="wipe(down)">
                                      <p:cBhvr>
                                        <p:cTn id="164" dur="145">
                                          <p:stCondLst>
                                            <p:cond delay="0"/>
                                          </p:stCondLst>
                                        </p:cTn>
                                        <p:tgtEl>
                                          <p:spTgt spid="18"/>
                                        </p:tgtEl>
                                      </p:cBhvr>
                                    </p:animEffect>
                                    <p:anim calcmode="lin" valueType="num">
                                      <p:cBhvr>
                                        <p:cTn id="165" dur="456"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66" dur="166"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67" dur="166" tmFilter="0, 0; 0.125,0.2665; 0.25,0.4; 0.375,0.465; 0.5,0.5;  0.625,0.535; 0.75,0.6; 0.875,0.7335; 1,1">
                                          <p:stCondLst>
                                            <p:cond delay="166"/>
                                          </p:stCondLst>
                                        </p:cTn>
                                        <p:tgtEl>
                                          <p:spTgt spid="18"/>
                                        </p:tgtEl>
                                        <p:attrNameLst>
                                          <p:attrName>ppt_y</p:attrName>
                                        </p:attrNameLst>
                                      </p:cBhvr>
                                      <p:tavLst>
                                        <p:tav tm="0" fmla="#ppt_y-sin(pi*$)/9">
                                          <p:val>
                                            <p:fltVal val="0"/>
                                          </p:val>
                                        </p:tav>
                                        <p:tav tm="100000">
                                          <p:val>
                                            <p:fltVal val="1"/>
                                          </p:val>
                                        </p:tav>
                                      </p:tavLst>
                                    </p:anim>
                                    <p:anim calcmode="lin" valueType="num">
                                      <p:cBhvr>
                                        <p:cTn id="168" dur="83" tmFilter="0, 0; 0.125,0.2665; 0.25,0.4; 0.375,0.465; 0.5,0.5;  0.625,0.535; 0.75,0.6; 0.875,0.7335; 1,1">
                                          <p:stCondLst>
                                            <p:cond delay="331"/>
                                          </p:stCondLst>
                                        </p:cTn>
                                        <p:tgtEl>
                                          <p:spTgt spid="18"/>
                                        </p:tgtEl>
                                        <p:attrNameLst>
                                          <p:attrName>ppt_y</p:attrName>
                                        </p:attrNameLst>
                                      </p:cBhvr>
                                      <p:tavLst>
                                        <p:tav tm="0" fmla="#ppt_y-sin(pi*$)/27">
                                          <p:val>
                                            <p:fltVal val="0"/>
                                          </p:val>
                                        </p:tav>
                                        <p:tav tm="100000">
                                          <p:val>
                                            <p:fltVal val="1"/>
                                          </p:val>
                                        </p:tav>
                                      </p:tavLst>
                                    </p:anim>
                                    <p:anim calcmode="lin" valueType="num">
                                      <p:cBhvr>
                                        <p:cTn id="169" dur="41" tmFilter="0, 0; 0.125,0.2665; 0.25,0.4; 0.375,0.465; 0.5,0.5;  0.625,0.535; 0.75,0.6; 0.875,0.7335; 1,1">
                                          <p:stCondLst>
                                            <p:cond delay="414"/>
                                          </p:stCondLst>
                                        </p:cTn>
                                        <p:tgtEl>
                                          <p:spTgt spid="18"/>
                                        </p:tgtEl>
                                        <p:attrNameLst>
                                          <p:attrName>ppt_y</p:attrName>
                                        </p:attrNameLst>
                                      </p:cBhvr>
                                      <p:tavLst>
                                        <p:tav tm="0" fmla="#ppt_y-sin(pi*$)/81">
                                          <p:val>
                                            <p:fltVal val="0"/>
                                          </p:val>
                                        </p:tav>
                                        <p:tav tm="100000">
                                          <p:val>
                                            <p:fltVal val="1"/>
                                          </p:val>
                                        </p:tav>
                                      </p:tavLst>
                                    </p:anim>
                                    <p:animScale>
                                      <p:cBhvr>
                                        <p:cTn id="170" dur="7">
                                          <p:stCondLst>
                                            <p:cond delay="163"/>
                                          </p:stCondLst>
                                        </p:cTn>
                                        <p:tgtEl>
                                          <p:spTgt spid="18"/>
                                        </p:tgtEl>
                                      </p:cBhvr>
                                      <p:to x="100000" y="60000"/>
                                    </p:animScale>
                                    <p:animScale>
                                      <p:cBhvr>
                                        <p:cTn id="171" dur="42" decel="50000">
                                          <p:stCondLst>
                                            <p:cond delay="169"/>
                                          </p:stCondLst>
                                        </p:cTn>
                                        <p:tgtEl>
                                          <p:spTgt spid="18"/>
                                        </p:tgtEl>
                                      </p:cBhvr>
                                      <p:to x="100000" y="100000"/>
                                    </p:animScale>
                                    <p:animScale>
                                      <p:cBhvr>
                                        <p:cTn id="172" dur="7">
                                          <p:stCondLst>
                                            <p:cond delay="328"/>
                                          </p:stCondLst>
                                        </p:cTn>
                                        <p:tgtEl>
                                          <p:spTgt spid="18"/>
                                        </p:tgtEl>
                                      </p:cBhvr>
                                      <p:to x="100000" y="80000"/>
                                    </p:animScale>
                                    <p:animScale>
                                      <p:cBhvr>
                                        <p:cTn id="173" dur="42" decel="50000">
                                          <p:stCondLst>
                                            <p:cond delay="335"/>
                                          </p:stCondLst>
                                        </p:cTn>
                                        <p:tgtEl>
                                          <p:spTgt spid="18"/>
                                        </p:tgtEl>
                                      </p:cBhvr>
                                      <p:to x="100000" y="100000"/>
                                    </p:animScale>
                                    <p:animScale>
                                      <p:cBhvr>
                                        <p:cTn id="174" dur="7">
                                          <p:stCondLst>
                                            <p:cond delay="411"/>
                                          </p:stCondLst>
                                        </p:cTn>
                                        <p:tgtEl>
                                          <p:spTgt spid="18"/>
                                        </p:tgtEl>
                                      </p:cBhvr>
                                      <p:to x="100000" y="90000"/>
                                    </p:animScale>
                                    <p:animScale>
                                      <p:cBhvr>
                                        <p:cTn id="175" dur="42" decel="50000">
                                          <p:stCondLst>
                                            <p:cond delay="417"/>
                                          </p:stCondLst>
                                        </p:cTn>
                                        <p:tgtEl>
                                          <p:spTgt spid="18"/>
                                        </p:tgtEl>
                                      </p:cBhvr>
                                      <p:to x="100000" y="100000"/>
                                    </p:animScale>
                                    <p:animScale>
                                      <p:cBhvr>
                                        <p:cTn id="176" dur="7">
                                          <p:stCondLst>
                                            <p:cond delay="452"/>
                                          </p:stCondLst>
                                        </p:cTn>
                                        <p:tgtEl>
                                          <p:spTgt spid="18"/>
                                        </p:tgtEl>
                                      </p:cBhvr>
                                      <p:to x="100000" y="95000"/>
                                    </p:animScale>
                                    <p:animScale>
                                      <p:cBhvr>
                                        <p:cTn id="177" dur="42" decel="50000">
                                          <p:stCondLst>
                                            <p:cond delay="459"/>
                                          </p:stCondLst>
                                        </p:cTn>
                                        <p:tgtEl>
                                          <p:spTgt spid="18"/>
                                        </p:tgtEl>
                                      </p:cBhvr>
                                      <p:to x="100000" y="100000"/>
                                    </p:animScale>
                                  </p:childTnLst>
                                </p:cTn>
                              </p:par>
                              <p:par>
                                <p:cTn id="178" presetID="26" presetClass="entr" presetSubtype="0" fill="hold" nodeType="withEffect">
                                  <p:stCondLst>
                                    <p:cond delay="0"/>
                                  </p:stCondLst>
                                  <p:childTnLst>
                                    <p:set>
                                      <p:cBhvr>
                                        <p:cTn id="179" dur="1" fill="hold">
                                          <p:stCondLst>
                                            <p:cond delay="0"/>
                                          </p:stCondLst>
                                        </p:cTn>
                                        <p:tgtEl>
                                          <p:spTgt spid="19"/>
                                        </p:tgtEl>
                                        <p:attrNameLst>
                                          <p:attrName>style.visibility</p:attrName>
                                        </p:attrNameLst>
                                      </p:cBhvr>
                                      <p:to>
                                        <p:strVal val="visible"/>
                                      </p:to>
                                    </p:set>
                                    <p:animEffect transition="in" filter="wipe(down)">
                                      <p:cBhvr>
                                        <p:cTn id="180" dur="145">
                                          <p:stCondLst>
                                            <p:cond delay="0"/>
                                          </p:stCondLst>
                                        </p:cTn>
                                        <p:tgtEl>
                                          <p:spTgt spid="19"/>
                                        </p:tgtEl>
                                      </p:cBhvr>
                                    </p:animEffect>
                                    <p:anim calcmode="lin" valueType="num">
                                      <p:cBhvr>
                                        <p:cTn id="181" dur="456"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82" dur="166"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3" dur="166" tmFilter="0, 0; 0.125,0.2665; 0.25,0.4; 0.375,0.465; 0.5,0.5;  0.625,0.535; 0.75,0.6; 0.875,0.7335; 1,1">
                                          <p:stCondLst>
                                            <p:cond delay="166"/>
                                          </p:stCondLst>
                                        </p:cTn>
                                        <p:tgtEl>
                                          <p:spTgt spid="19"/>
                                        </p:tgtEl>
                                        <p:attrNameLst>
                                          <p:attrName>ppt_y</p:attrName>
                                        </p:attrNameLst>
                                      </p:cBhvr>
                                      <p:tavLst>
                                        <p:tav tm="0" fmla="#ppt_y-sin(pi*$)/9">
                                          <p:val>
                                            <p:fltVal val="0"/>
                                          </p:val>
                                        </p:tav>
                                        <p:tav tm="100000">
                                          <p:val>
                                            <p:fltVal val="1"/>
                                          </p:val>
                                        </p:tav>
                                      </p:tavLst>
                                    </p:anim>
                                    <p:anim calcmode="lin" valueType="num">
                                      <p:cBhvr>
                                        <p:cTn id="184" dur="83" tmFilter="0, 0; 0.125,0.2665; 0.25,0.4; 0.375,0.465; 0.5,0.5;  0.625,0.535; 0.75,0.6; 0.875,0.7335; 1,1">
                                          <p:stCondLst>
                                            <p:cond delay="331"/>
                                          </p:stCondLst>
                                        </p:cTn>
                                        <p:tgtEl>
                                          <p:spTgt spid="19"/>
                                        </p:tgtEl>
                                        <p:attrNameLst>
                                          <p:attrName>ppt_y</p:attrName>
                                        </p:attrNameLst>
                                      </p:cBhvr>
                                      <p:tavLst>
                                        <p:tav tm="0" fmla="#ppt_y-sin(pi*$)/27">
                                          <p:val>
                                            <p:fltVal val="0"/>
                                          </p:val>
                                        </p:tav>
                                        <p:tav tm="100000">
                                          <p:val>
                                            <p:fltVal val="1"/>
                                          </p:val>
                                        </p:tav>
                                      </p:tavLst>
                                    </p:anim>
                                    <p:anim calcmode="lin" valueType="num">
                                      <p:cBhvr>
                                        <p:cTn id="185" dur="41" tmFilter="0, 0; 0.125,0.2665; 0.25,0.4; 0.375,0.465; 0.5,0.5;  0.625,0.535; 0.75,0.6; 0.875,0.7335; 1,1">
                                          <p:stCondLst>
                                            <p:cond delay="414"/>
                                          </p:stCondLst>
                                        </p:cTn>
                                        <p:tgtEl>
                                          <p:spTgt spid="19"/>
                                        </p:tgtEl>
                                        <p:attrNameLst>
                                          <p:attrName>ppt_y</p:attrName>
                                        </p:attrNameLst>
                                      </p:cBhvr>
                                      <p:tavLst>
                                        <p:tav tm="0" fmla="#ppt_y-sin(pi*$)/81">
                                          <p:val>
                                            <p:fltVal val="0"/>
                                          </p:val>
                                        </p:tav>
                                        <p:tav tm="100000">
                                          <p:val>
                                            <p:fltVal val="1"/>
                                          </p:val>
                                        </p:tav>
                                      </p:tavLst>
                                    </p:anim>
                                    <p:animScale>
                                      <p:cBhvr>
                                        <p:cTn id="186" dur="7">
                                          <p:stCondLst>
                                            <p:cond delay="163"/>
                                          </p:stCondLst>
                                        </p:cTn>
                                        <p:tgtEl>
                                          <p:spTgt spid="19"/>
                                        </p:tgtEl>
                                      </p:cBhvr>
                                      <p:to x="100000" y="60000"/>
                                    </p:animScale>
                                    <p:animScale>
                                      <p:cBhvr>
                                        <p:cTn id="187" dur="42" decel="50000">
                                          <p:stCondLst>
                                            <p:cond delay="169"/>
                                          </p:stCondLst>
                                        </p:cTn>
                                        <p:tgtEl>
                                          <p:spTgt spid="19"/>
                                        </p:tgtEl>
                                      </p:cBhvr>
                                      <p:to x="100000" y="100000"/>
                                    </p:animScale>
                                    <p:animScale>
                                      <p:cBhvr>
                                        <p:cTn id="188" dur="7">
                                          <p:stCondLst>
                                            <p:cond delay="328"/>
                                          </p:stCondLst>
                                        </p:cTn>
                                        <p:tgtEl>
                                          <p:spTgt spid="19"/>
                                        </p:tgtEl>
                                      </p:cBhvr>
                                      <p:to x="100000" y="80000"/>
                                    </p:animScale>
                                    <p:animScale>
                                      <p:cBhvr>
                                        <p:cTn id="189" dur="42" decel="50000">
                                          <p:stCondLst>
                                            <p:cond delay="335"/>
                                          </p:stCondLst>
                                        </p:cTn>
                                        <p:tgtEl>
                                          <p:spTgt spid="19"/>
                                        </p:tgtEl>
                                      </p:cBhvr>
                                      <p:to x="100000" y="100000"/>
                                    </p:animScale>
                                    <p:animScale>
                                      <p:cBhvr>
                                        <p:cTn id="190" dur="7">
                                          <p:stCondLst>
                                            <p:cond delay="411"/>
                                          </p:stCondLst>
                                        </p:cTn>
                                        <p:tgtEl>
                                          <p:spTgt spid="19"/>
                                        </p:tgtEl>
                                      </p:cBhvr>
                                      <p:to x="100000" y="90000"/>
                                    </p:animScale>
                                    <p:animScale>
                                      <p:cBhvr>
                                        <p:cTn id="191" dur="42" decel="50000">
                                          <p:stCondLst>
                                            <p:cond delay="417"/>
                                          </p:stCondLst>
                                        </p:cTn>
                                        <p:tgtEl>
                                          <p:spTgt spid="19"/>
                                        </p:tgtEl>
                                      </p:cBhvr>
                                      <p:to x="100000" y="100000"/>
                                    </p:animScale>
                                    <p:animScale>
                                      <p:cBhvr>
                                        <p:cTn id="192" dur="7">
                                          <p:stCondLst>
                                            <p:cond delay="452"/>
                                          </p:stCondLst>
                                        </p:cTn>
                                        <p:tgtEl>
                                          <p:spTgt spid="19"/>
                                        </p:tgtEl>
                                      </p:cBhvr>
                                      <p:to x="100000" y="95000"/>
                                    </p:animScale>
                                    <p:animScale>
                                      <p:cBhvr>
                                        <p:cTn id="193" dur="42" decel="50000">
                                          <p:stCondLst>
                                            <p:cond delay="459"/>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8" grpId="0" animBg="1"/>
      <p:bldP spid="21" grpId="0" animBg="1"/>
      <p:bldP spid="24" grpId="0" animBg="1"/>
      <p:bldP spid="2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8979"/>
            <a:ext cx="8229600" cy="899741"/>
          </a:xfrm>
        </p:spPr>
        <p:txBody>
          <a:bodyPr>
            <a:normAutofit/>
          </a:bodyPr>
          <a:lstStyle/>
          <a:p>
            <a:r>
              <a:rPr lang="el-GR" b="1" dirty="0">
                <a:solidFill>
                  <a:srgbClr val="B40C70"/>
                </a:solidFill>
                <a:effectLst>
                  <a:outerShdw blurRad="38100" dist="38100" dir="2700000" algn="tl">
                    <a:srgbClr val="000000">
                      <a:alpha val="43137"/>
                    </a:srgbClr>
                  </a:outerShdw>
                </a:effectLst>
              </a:rPr>
              <a:t>«</a:t>
            </a:r>
            <a:r>
              <a:rPr lang="el-GR" b="1" dirty="0" err="1">
                <a:solidFill>
                  <a:srgbClr val="B40C70"/>
                </a:solidFill>
                <a:effectLst>
                  <a:outerShdw blurRad="38100" dist="38100" dir="2700000" algn="tl">
                    <a:srgbClr val="000000">
                      <a:alpha val="43137"/>
                    </a:srgbClr>
                  </a:outerShdw>
                </a:effectLst>
              </a:rPr>
              <a:t>Δυστυχῶς</a:t>
            </a:r>
            <a:r>
              <a:rPr lang="el-GR" b="1" dirty="0">
                <a:solidFill>
                  <a:srgbClr val="B40C70"/>
                </a:solidFill>
                <a:effectLst>
                  <a:outerShdw blurRad="38100" dist="38100" dir="2700000" algn="tl">
                    <a:srgbClr val="000000">
                      <a:alpha val="43137"/>
                    </a:srgbClr>
                  </a:outerShdw>
                </a:effectLst>
              </a:rPr>
              <a:t> </a:t>
            </a:r>
            <a:r>
              <a:rPr lang="el-GR" b="1" dirty="0" err="1">
                <a:solidFill>
                  <a:srgbClr val="B40C70"/>
                </a:solidFill>
                <a:effectLst>
                  <a:outerShdw blurRad="38100" dist="38100" dir="2700000" algn="tl">
                    <a:srgbClr val="000000">
                      <a:alpha val="43137"/>
                    </a:srgbClr>
                  </a:outerShdw>
                </a:effectLst>
              </a:rPr>
              <a:t>ἐπτωχεύσαμεν</a:t>
            </a:r>
            <a:r>
              <a:rPr lang="el-GR" b="1" dirty="0">
                <a:solidFill>
                  <a:srgbClr val="B40C70"/>
                </a:solidFill>
                <a:effectLst>
                  <a:outerShdw blurRad="38100" dist="38100" dir="2700000" algn="tl">
                    <a:srgbClr val="000000">
                      <a:alpha val="43137"/>
                    </a:srgbClr>
                  </a:outerShdw>
                </a:effectLst>
              </a:rPr>
              <a:t>!»</a:t>
            </a:r>
          </a:p>
        </p:txBody>
      </p:sp>
      <p:sp>
        <p:nvSpPr>
          <p:cNvPr id="3" name="Θέση περιεχομένου 2"/>
          <p:cNvSpPr>
            <a:spLocks noGrp="1"/>
          </p:cNvSpPr>
          <p:nvPr>
            <p:ph idx="1"/>
          </p:nvPr>
        </p:nvSpPr>
        <p:spPr>
          <a:xfrm>
            <a:off x="107504" y="980728"/>
            <a:ext cx="8928992" cy="5877272"/>
          </a:xfrm>
        </p:spPr>
        <p:txBody>
          <a:bodyPr>
            <a:normAutofit fontScale="85000" lnSpcReduction="20000"/>
          </a:bodyPr>
          <a:lstStyle/>
          <a:p>
            <a:r>
              <a:rPr lang="el-GR" dirty="0"/>
              <a:t>Μπορούμε να παρατηρήσουμε ζωγραφισμένα στοιχεία της κοινωνικής πραγματικότητας: τα </a:t>
            </a:r>
            <a:r>
              <a:rPr lang="el-GR" sz="4600" b="1" dirty="0">
                <a:solidFill>
                  <a:srgbClr val="B40C70"/>
                </a:solidFill>
                <a:effectLst>
                  <a:outerShdw blurRad="38100" dist="38100" dir="2700000" algn="tl">
                    <a:srgbClr val="000000">
                      <a:alpha val="43137"/>
                    </a:srgbClr>
                  </a:outerShdw>
                </a:effectLst>
              </a:rPr>
              <a:t>σπίρτα</a:t>
            </a:r>
            <a:r>
              <a:rPr lang="el-GR" dirty="0">
                <a:solidFill>
                  <a:srgbClr val="C00000"/>
                </a:solidFill>
                <a:effectLst>
                  <a:outerShdw blurRad="38100" dist="38100" dir="2700000" algn="tl">
                    <a:srgbClr val="000000">
                      <a:alpha val="43137"/>
                    </a:srgbClr>
                  </a:outerShdw>
                </a:effectLst>
              </a:rPr>
              <a:t> </a:t>
            </a:r>
            <a:r>
              <a:rPr lang="el-GR" dirty="0"/>
              <a:t>που η εμπορία τους ανήκε στο «Ελληνικό Κρατικό Μονοπώλιο» ως έμμεσος φόρος για την αποπληρωμή των εθνικών δανείων, θεσμός που τηρήθηκε μέχρι τις τελευταίες δεκαετίες του 20</a:t>
            </a:r>
            <a:r>
              <a:rPr lang="el-GR" baseline="30000" dirty="0"/>
              <a:t>ου</a:t>
            </a:r>
            <a:r>
              <a:rPr lang="el-GR" dirty="0"/>
              <a:t> αιώνα – </a:t>
            </a:r>
            <a:r>
              <a:rPr lang="el-GR" sz="4100" b="1" dirty="0">
                <a:solidFill>
                  <a:srgbClr val="B40C70"/>
                </a:solidFill>
                <a:effectLst>
                  <a:outerShdw blurRad="38100" dist="38100" dir="2700000" algn="tl">
                    <a:srgbClr val="000000">
                      <a:alpha val="43137"/>
                    </a:srgbClr>
                  </a:outerShdw>
                </a:effectLst>
              </a:rPr>
              <a:t>άδεια ντουλάπια </a:t>
            </a:r>
            <a:r>
              <a:rPr lang="el-GR" dirty="0"/>
              <a:t>(ερμάρια) στα οποία κυκλοφορούν μόνο ποντικοί! – </a:t>
            </a:r>
            <a:r>
              <a:rPr lang="el-GR" sz="4100" b="1" dirty="0">
                <a:solidFill>
                  <a:srgbClr val="B40C70"/>
                </a:solidFill>
                <a:effectLst>
                  <a:outerShdw blurRad="38100" dist="38100" dir="2700000" algn="tl">
                    <a:srgbClr val="000000">
                      <a:alpha val="43137"/>
                    </a:srgbClr>
                  </a:outerShdw>
                </a:effectLst>
              </a:rPr>
              <a:t>ζητιάνος</a:t>
            </a:r>
            <a:r>
              <a:rPr lang="el-GR" dirty="0">
                <a:solidFill>
                  <a:srgbClr val="C00000"/>
                </a:solidFill>
              </a:rPr>
              <a:t> </a:t>
            </a:r>
            <a:r>
              <a:rPr lang="el-GR" dirty="0"/>
              <a:t>– εξαντλημένος από την πείνα άνθρωπος, «θύμα της πείνας» αναγράφεται – καχεκτικοί άνθρωποι (ψηλόλιγνος με κοινό καπέλο και γραμμωτό ανθρωπάκι με ημίψηλο καπέλο που ίσως δείχνει τη μείωση της δύναμης της αστικής τάξης) και</a:t>
            </a:r>
            <a:r>
              <a:rPr lang="el-GR" sz="4100" b="1" dirty="0">
                <a:solidFill>
                  <a:srgbClr val="C00000"/>
                </a:solidFill>
                <a:effectLst>
                  <a:outerShdw blurRad="38100" dist="38100" dir="2700000" algn="tl">
                    <a:srgbClr val="000000">
                      <a:alpha val="43137"/>
                    </a:srgbClr>
                  </a:outerShdw>
                </a:effectLst>
              </a:rPr>
              <a:t> </a:t>
            </a:r>
            <a:r>
              <a:rPr lang="el-GR" sz="4100" b="1" dirty="0">
                <a:solidFill>
                  <a:srgbClr val="B40C70"/>
                </a:solidFill>
                <a:effectLst>
                  <a:outerShdw blurRad="38100" dist="38100" dir="2700000" algn="tl">
                    <a:srgbClr val="000000">
                      <a:alpha val="43137"/>
                    </a:srgbClr>
                  </a:outerShdw>
                </a:effectLst>
              </a:rPr>
              <a:t>ξένο νόμισμα, «Ναπολεόνι»</a:t>
            </a:r>
            <a:r>
              <a:rPr lang="el-GR" dirty="0"/>
              <a:t>, για να θυμίζει τα επαχθή δάνεια… Η λέξη «</a:t>
            </a:r>
            <a:r>
              <a:rPr lang="el-GR" sz="3800" b="1" dirty="0">
                <a:solidFill>
                  <a:srgbClr val="B40C70"/>
                </a:solidFill>
                <a:effectLst>
                  <a:outerShdw blurRad="38100" dist="38100" dir="2700000" algn="tl">
                    <a:srgbClr val="000000">
                      <a:alpha val="43137"/>
                    </a:srgbClr>
                  </a:outerShdw>
                </a:effectLst>
              </a:rPr>
              <a:t>Ανάθεμα</a:t>
            </a:r>
            <a:r>
              <a:rPr lang="el-GR" dirty="0"/>
              <a:t>» επαναλαμβάνεται… «στολίζοντας» κατάλληλα, κατά τους πολιτικούς του αντιπάλους, τον μεγάλο πολιτικό του 19</a:t>
            </a:r>
            <a:r>
              <a:rPr lang="el-GR" baseline="30000" dirty="0"/>
              <a:t>ου</a:t>
            </a:r>
            <a:r>
              <a:rPr lang="el-GR" dirty="0"/>
              <a:t> αιώνα. </a:t>
            </a:r>
          </a:p>
        </p:txBody>
      </p:sp>
    </p:spTree>
    <p:extLst>
      <p:ext uri="{BB962C8B-B14F-4D97-AF65-F5344CB8AC3E}">
        <p14:creationId xmlns:p14="http://schemas.microsoft.com/office/powerpoint/2010/main" val="173658412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915816" y="-21704"/>
            <a:ext cx="5642412" cy="7186652"/>
          </a:xfrm>
          <a:prstGeom prst="rect">
            <a:avLst/>
          </a:prstGeom>
          <a:ln>
            <a:noFill/>
          </a:ln>
          <a:effectLst>
            <a:outerShdw blurRad="292100" dist="139700" dir="2700000" algn="tl" rotWithShape="0">
              <a:srgbClr val="333333">
                <a:alpha val="65000"/>
              </a:srgbClr>
            </a:outerShdw>
          </a:effectLst>
        </p:spPr>
      </p:pic>
      <p:sp>
        <p:nvSpPr>
          <p:cNvPr id="3" name="Τίτλος 1"/>
          <p:cNvSpPr txBox="1">
            <a:spLocks/>
          </p:cNvSpPr>
          <p:nvPr/>
        </p:nvSpPr>
        <p:spPr>
          <a:xfrm>
            <a:off x="0" y="110684"/>
            <a:ext cx="2771800" cy="5910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800" b="1" dirty="0">
                <a:effectLst>
                  <a:outerShdw blurRad="38100" dist="38100" dir="2700000" algn="tl">
                    <a:srgbClr val="000000">
                      <a:alpha val="43137"/>
                    </a:srgbClr>
                  </a:outerShdw>
                </a:effectLst>
                <a:latin typeface="Comic Sans MS" pitchFamily="66" charset="0"/>
              </a:rPr>
              <a:t>Ποίημα </a:t>
            </a:r>
          </a:p>
          <a:p>
            <a:r>
              <a:rPr lang="el-GR" sz="2800" b="1" dirty="0">
                <a:solidFill>
                  <a:srgbClr val="1F2610"/>
                </a:solidFill>
                <a:effectLst>
                  <a:outerShdw blurRad="38100" dist="38100" dir="2700000" algn="tl">
                    <a:srgbClr val="000000">
                      <a:alpha val="43137"/>
                    </a:srgbClr>
                  </a:outerShdw>
                </a:effectLst>
                <a:latin typeface="Comic Sans MS" pitchFamily="66" charset="0"/>
              </a:rPr>
              <a:t>του </a:t>
            </a:r>
            <a:r>
              <a:rPr lang="el-GR" sz="2800" b="1" dirty="0">
                <a:solidFill>
                  <a:srgbClr val="B40C70"/>
                </a:solidFill>
                <a:effectLst>
                  <a:outerShdw blurRad="38100" dist="38100" dir="2700000" algn="tl">
                    <a:srgbClr val="000000">
                      <a:alpha val="43137"/>
                    </a:srgbClr>
                  </a:outerShdw>
                </a:effectLst>
                <a:latin typeface="Comic Sans MS" pitchFamily="66" charset="0"/>
              </a:rPr>
              <a:t>Γ. </a:t>
            </a:r>
            <a:r>
              <a:rPr lang="el-GR" sz="2800" b="1" dirty="0" err="1">
                <a:solidFill>
                  <a:srgbClr val="B40C70"/>
                </a:solidFill>
                <a:effectLst>
                  <a:outerShdw blurRad="38100" dist="38100" dir="2700000" algn="tl">
                    <a:srgbClr val="000000">
                      <a:alpha val="43137"/>
                    </a:srgbClr>
                  </a:outerShdw>
                </a:effectLst>
                <a:latin typeface="Comic Sans MS" pitchFamily="66" charset="0"/>
              </a:rPr>
              <a:t>Σουρή</a:t>
            </a:r>
            <a:r>
              <a:rPr lang="el-GR" sz="2800" b="1" dirty="0">
                <a:solidFill>
                  <a:srgbClr val="B40C70"/>
                </a:solidFill>
                <a:effectLst>
                  <a:outerShdw blurRad="38100" dist="38100" dir="2700000" algn="tl">
                    <a:srgbClr val="000000">
                      <a:alpha val="43137"/>
                    </a:srgbClr>
                  </a:outerShdw>
                </a:effectLst>
                <a:latin typeface="Comic Sans MS" pitchFamily="66" charset="0"/>
              </a:rPr>
              <a:t> </a:t>
            </a:r>
          </a:p>
          <a:p>
            <a:r>
              <a:rPr lang="el-GR" sz="2800" b="1" dirty="0">
                <a:solidFill>
                  <a:srgbClr val="1F2610"/>
                </a:solidFill>
                <a:effectLst>
                  <a:outerShdw blurRad="38100" dist="38100" dir="2700000" algn="tl">
                    <a:srgbClr val="000000">
                      <a:alpha val="43137"/>
                    </a:srgbClr>
                  </a:outerShdw>
                </a:effectLst>
                <a:latin typeface="Comic Sans MS" pitchFamily="66" charset="0"/>
              </a:rPr>
              <a:t>για τη </a:t>
            </a:r>
          </a:p>
          <a:p>
            <a:r>
              <a:rPr lang="el-GR" sz="2800" b="1" dirty="0">
                <a:solidFill>
                  <a:srgbClr val="B40C70"/>
                </a:solidFill>
                <a:effectLst>
                  <a:outerShdw blurRad="38100" dist="38100" dir="2700000" algn="tl">
                    <a:srgbClr val="000000">
                      <a:alpha val="43137"/>
                    </a:srgbClr>
                  </a:outerShdw>
                </a:effectLst>
                <a:latin typeface="Comic Sans MS" pitchFamily="66" charset="0"/>
              </a:rPr>
              <a:t>χρεωκοπία</a:t>
            </a:r>
          </a:p>
        </p:txBody>
      </p:sp>
    </p:spTree>
    <p:extLst>
      <p:ext uri="{BB962C8B-B14F-4D97-AF65-F5344CB8AC3E}">
        <p14:creationId xmlns:p14="http://schemas.microsoft.com/office/powerpoint/2010/main" val="269325316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2002234"/>
          </a:xfrm>
        </p:spPr>
        <p:txBody>
          <a:bodyPr>
            <a:normAutofit fontScale="90000"/>
          </a:bodyPr>
          <a:lstStyle/>
          <a:p>
            <a:r>
              <a:rPr lang="el-GR" b="1" dirty="0">
                <a:solidFill>
                  <a:srgbClr val="B40C70"/>
                </a:solidFill>
                <a:effectLst>
                  <a:outerShdw blurRad="38100" dist="38100" dir="2700000" algn="tl">
                    <a:srgbClr val="000000">
                      <a:alpha val="43137"/>
                    </a:srgbClr>
                  </a:outerShdw>
                </a:effectLst>
                <a:latin typeface="Comic Sans MS" pitchFamily="66" charset="0"/>
              </a:rPr>
              <a:t>1895</a:t>
            </a:r>
            <a:r>
              <a:rPr lang="el-GR" dirty="0">
                <a:latin typeface="Comic Sans MS" pitchFamily="66" charset="0"/>
              </a:rPr>
              <a:t>: </a:t>
            </a:r>
            <a:r>
              <a:rPr lang="el-GR" sz="3600" dirty="0">
                <a:latin typeface="Comic Sans MS" pitchFamily="66" charset="0"/>
              </a:rPr>
              <a:t>Στις εκλογές ο Χαρίλαος Τρικούπης δεν εκλέγεται ούτε βουλευτής! </a:t>
            </a:r>
            <a:br>
              <a:rPr lang="el-GR" dirty="0">
                <a:latin typeface="Comic Sans MS" pitchFamily="66" charset="0"/>
              </a:rPr>
            </a:br>
            <a:r>
              <a:rPr lang="el-GR" sz="3600" dirty="0">
                <a:latin typeface="Comic Sans MS" pitchFamily="66" charset="0"/>
              </a:rPr>
              <a:t>Νέος πρωθυπουργός ο </a:t>
            </a:r>
            <a:br>
              <a:rPr lang="el-GR" sz="3600" dirty="0">
                <a:latin typeface="Comic Sans MS" pitchFamily="66" charset="0"/>
              </a:rPr>
            </a:br>
            <a:r>
              <a:rPr lang="el-GR" b="1" dirty="0">
                <a:solidFill>
                  <a:srgbClr val="B40C70"/>
                </a:solidFill>
                <a:effectLst>
                  <a:outerShdw blurRad="38100" dist="38100" dir="2700000" algn="tl">
                    <a:srgbClr val="000000">
                      <a:alpha val="43137"/>
                    </a:srgbClr>
                  </a:outerShdw>
                </a:effectLst>
                <a:latin typeface="Comic Sans MS" pitchFamily="66" charset="0"/>
              </a:rPr>
              <a:t>Θεόδωρος Δηλιγιάννης</a:t>
            </a:r>
            <a:r>
              <a:rPr lang="el-GR" dirty="0">
                <a:solidFill>
                  <a:srgbClr val="B40C70"/>
                </a:solidFill>
                <a:latin typeface="Comic Sans MS" pitchFamily="66" charset="0"/>
              </a:rPr>
              <a:t>.</a:t>
            </a:r>
          </a:p>
        </p:txBody>
      </p:sp>
      <p:pic>
        <p:nvPicPr>
          <p:cNvPr id="4" name="Θέση περιεχομένου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627784" y="2708920"/>
            <a:ext cx="3504673" cy="38995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561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0"/>
            <a:ext cx="8229600" cy="1642194"/>
          </a:xfrm>
        </p:spPr>
        <p:txBody>
          <a:bodyPr>
            <a:normAutofit/>
          </a:bodyPr>
          <a:lstStyle/>
          <a:p>
            <a:r>
              <a:rPr lang="el-GR" b="1" dirty="0">
                <a:solidFill>
                  <a:srgbClr val="B40C70"/>
                </a:solidFill>
                <a:effectLst>
                  <a:outerShdw blurRad="38100" dist="38100" dir="2700000" algn="tl">
                    <a:srgbClr val="000000">
                      <a:alpha val="43137"/>
                    </a:srgbClr>
                  </a:outerShdw>
                </a:effectLst>
                <a:latin typeface="Comic Sans MS" pitchFamily="66" charset="0"/>
              </a:rPr>
              <a:t>1897</a:t>
            </a:r>
            <a:r>
              <a:rPr lang="el-GR" b="1" dirty="0">
                <a:effectLst>
                  <a:outerShdw blurRad="38100" dist="38100" dir="2700000" algn="tl">
                    <a:srgbClr val="000000">
                      <a:alpha val="43137"/>
                    </a:srgbClr>
                  </a:outerShdw>
                </a:effectLst>
                <a:latin typeface="Comic Sans MS" pitchFamily="66" charset="0"/>
              </a:rPr>
              <a:t>: </a:t>
            </a:r>
            <a:r>
              <a:rPr lang="el-GR" sz="4000" b="1" dirty="0">
                <a:effectLst>
                  <a:outerShdw blurRad="38100" dist="38100" dir="2700000" algn="tl">
                    <a:srgbClr val="000000">
                      <a:alpha val="43137"/>
                    </a:srgbClr>
                  </a:outerShdw>
                </a:effectLst>
                <a:latin typeface="Comic Sans MS" pitchFamily="66" charset="0"/>
              </a:rPr>
              <a:t>Άτυχος πόλεμος με την </a:t>
            </a:r>
            <a:r>
              <a:rPr lang="el-GR" b="1" dirty="0">
                <a:solidFill>
                  <a:srgbClr val="B40C70"/>
                </a:solidFill>
                <a:effectLst>
                  <a:outerShdw blurRad="38100" dist="38100" dir="2700000" algn="tl">
                    <a:srgbClr val="000000">
                      <a:alpha val="43137"/>
                    </a:srgbClr>
                  </a:outerShdw>
                </a:effectLst>
                <a:latin typeface="Comic Sans MS" pitchFamily="66" charset="0"/>
              </a:rPr>
              <a:t>Τουρκία</a:t>
            </a:r>
          </a:p>
        </p:txBody>
      </p:sp>
      <p:pic>
        <p:nvPicPr>
          <p:cNvPr id="4" name="Θέση περιεχομένου 3"/>
          <p:cNvPicPr>
            <a:picLocks noGrp="1" noChangeAspect="1"/>
          </p:cNvPicPr>
          <p:nvPr>
            <p:ph idx="1"/>
          </p:nvPr>
        </p:nvPicPr>
        <p:blipFill>
          <a:blip r:embed="rId2" cstate="print"/>
          <a:stretch>
            <a:fillRect/>
          </a:stretch>
        </p:blipFill>
        <p:spPr>
          <a:xfrm>
            <a:off x="899592" y="1700808"/>
            <a:ext cx="7407568" cy="47620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095617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372200" y="0"/>
            <a:ext cx="2324944" cy="5661248"/>
          </a:xfrm>
        </p:spPr>
        <p:txBody>
          <a:bodyPr>
            <a:normAutofit/>
          </a:bodyPr>
          <a:lstStyle/>
          <a:p>
            <a:r>
              <a:rPr lang="el-GR" b="1" dirty="0">
                <a:solidFill>
                  <a:srgbClr val="B40C70"/>
                </a:solidFill>
                <a:effectLst>
                  <a:outerShdw blurRad="38100" dist="38100" dir="2700000" algn="tl">
                    <a:srgbClr val="000000">
                      <a:alpha val="43137"/>
                    </a:srgbClr>
                  </a:outerShdw>
                </a:effectLst>
                <a:latin typeface="Comic Sans MS" pitchFamily="66" charset="0"/>
              </a:rPr>
              <a:t>ΔΟΕ</a:t>
            </a:r>
            <a:r>
              <a:rPr lang="el-GR" dirty="0">
                <a:latin typeface="Comic Sans MS" pitchFamily="66" charset="0"/>
              </a:rPr>
              <a:t>: </a:t>
            </a:r>
            <a:r>
              <a:rPr lang="el-GR" sz="2800" b="1" dirty="0">
                <a:effectLst>
                  <a:outerShdw blurRad="38100" dist="38100" dir="2700000" algn="tl">
                    <a:srgbClr val="000000">
                      <a:alpha val="43137"/>
                    </a:srgbClr>
                  </a:outerShdw>
                </a:effectLst>
                <a:latin typeface="Comic Sans MS" pitchFamily="66" charset="0"/>
              </a:rPr>
              <a:t>Διεθνής Οικονομικός Έλεγχος</a:t>
            </a:r>
            <a:endParaRPr lang="el-GR" sz="2800" b="1" dirty="0">
              <a:solidFill>
                <a:srgbClr val="B40C70"/>
              </a:solidFill>
              <a:effectLst>
                <a:outerShdw blurRad="38100" dist="38100" dir="2700000" algn="tl">
                  <a:srgbClr val="000000">
                    <a:alpha val="43137"/>
                  </a:srgbClr>
                </a:outerShdw>
              </a:effectLst>
              <a:latin typeface="Comic Sans MS" pitchFamily="66" charset="0"/>
            </a:endParaRPr>
          </a:p>
        </p:txBody>
      </p:sp>
      <p:pic>
        <p:nvPicPr>
          <p:cNvPr id="33794" name="Picture 2" descr="http://news247.gr/eidiseis/weekend-edition/article3580177.ece/BINARY/w660/bigpic.jpg"/>
          <p:cNvPicPr>
            <a:picLocks noChangeAspect="1" noChangeArrowheads="1"/>
          </p:cNvPicPr>
          <p:nvPr/>
        </p:nvPicPr>
        <p:blipFill>
          <a:blip r:embed="rId2" cstate="print"/>
          <a:srcRect/>
          <a:stretch>
            <a:fillRect/>
          </a:stretch>
        </p:blipFill>
        <p:spPr bwMode="auto">
          <a:xfrm>
            <a:off x="0" y="-1857376"/>
            <a:ext cx="6286500" cy="8715376"/>
          </a:xfrm>
          <a:prstGeom prst="rect">
            <a:avLst/>
          </a:prstGeom>
          <a:noFill/>
        </p:spPr>
      </p:pic>
    </p:spTree>
    <p:extLst>
      <p:ext uri="{BB962C8B-B14F-4D97-AF65-F5344CB8AC3E}">
        <p14:creationId xmlns:p14="http://schemas.microsoft.com/office/powerpoint/2010/main" val="4209561799"/>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Bonus_Money3.jpg"/>
          <p:cNvPicPr>
            <a:picLocks noChangeAspect="1"/>
          </p:cNvPicPr>
          <p:nvPr/>
        </p:nvPicPr>
        <p:blipFill>
          <a:blip r:embed="rId2" cstate="print">
            <a:clrChange>
              <a:clrFrom>
                <a:srgbClr val="EFEFEF"/>
              </a:clrFrom>
              <a:clrTo>
                <a:srgbClr val="EFEFEF">
                  <a:alpha val="0"/>
                </a:srgbClr>
              </a:clrTo>
            </a:clrChange>
          </a:blip>
          <a:stretch>
            <a:fillRect/>
          </a:stretch>
        </p:blipFill>
        <p:spPr>
          <a:xfrm rot="21234228">
            <a:off x="3923094" y="2564904"/>
            <a:ext cx="1951722" cy="1296144"/>
          </a:xfrm>
          <a:prstGeom prst="rect">
            <a:avLst/>
          </a:prstGeom>
          <a:ln>
            <a:noFill/>
          </a:ln>
          <a:effectLst>
            <a:outerShdw blurRad="292100" dist="139700" dir="2700000" algn="tl" rotWithShape="0">
              <a:srgbClr val="333333">
                <a:alpha val="65000"/>
              </a:srgbClr>
            </a:outerShdw>
          </a:effectLst>
        </p:spPr>
      </p:pic>
      <p:sp>
        <p:nvSpPr>
          <p:cNvPr id="2" name="1 - Τίτλος"/>
          <p:cNvSpPr>
            <a:spLocks noGrp="1"/>
          </p:cNvSpPr>
          <p:nvPr>
            <p:ph type="title"/>
          </p:nvPr>
        </p:nvSpPr>
        <p:spPr>
          <a:xfrm>
            <a:off x="251520" y="116632"/>
            <a:ext cx="4464496" cy="648072"/>
          </a:xfrm>
        </p:spPr>
        <p:txBody>
          <a:bodyPr>
            <a:normAutofit/>
          </a:bodyPr>
          <a:lstStyle/>
          <a:p>
            <a:r>
              <a:rPr lang="el-GR" sz="2400" b="1" dirty="0">
                <a:effectLst>
                  <a:outerShdw blurRad="38100" dist="38100" dir="2700000" algn="tl">
                    <a:srgbClr val="000000">
                      <a:alpha val="43137"/>
                    </a:srgbClr>
                  </a:outerShdw>
                </a:effectLst>
                <a:latin typeface="Comic Sans MS" pitchFamily="66" charset="0"/>
              </a:rPr>
              <a:t>Εκπρόσωποι 6 δυνάμεων:</a:t>
            </a:r>
            <a:endParaRPr lang="el-GR" sz="2400" b="1" dirty="0">
              <a:solidFill>
                <a:srgbClr val="B40C70"/>
              </a:solidFill>
              <a:effectLst>
                <a:outerShdw blurRad="38100" dist="38100" dir="2700000" algn="tl">
                  <a:srgbClr val="000000">
                    <a:alpha val="43137"/>
                  </a:srgbClr>
                </a:outerShdw>
              </a:effectLst>
              <a:latin typeface="Comic Sans MS" pitchFamily="66" charset="0"/>
            </a:endParaRPr>
          </a:p>
        </p:txBody>
      </p:sp>
      <p:sp>
        <p:nvSpPr>
          <p:cNvPr id="3" name="2 - Θέση περιεχομένου"/>
          <p:cNvSpPr>
            <a:spLocks noGrp="1"/>
          </p:cNvSpPr>
          <p:nvPr>
            <p:ph idx="1"/>
          </p:nvPr>
        </p:nvSpPr>
        <p:spPr>
          <a:xfrm>
            <a:off x="107504" y="2708920"/>
            <a:ext cx="5832648" cy="4365104"/>
          </a:xfrm>
        </p:spPr>
        <p:txBody>
          <a:bodyPr>
            <a:normAutofit fontScale="85000" lnSpcReduction="20000"/>
          </a:bodyPr>
          <a:lstStyle/>
          <a:p>
            <a:r>
              <a:rPr lang="el-GR" dirty="0">
                <a:latin typeface="Comic Sans MS" pitchFamily="66" charset="0"/>
              </a:rPr>
              <a:t>μονοπωλίων </a:t>
            </a:r>
            <a:r>
              <a:rPr lang="el-GR" b="1" dirty="0">
                <a:effectLst>
                  <a:outerShdw blurRad="38100" dist="38100" dir="2700000" algn="tl">
                    <a:srgbClr val="000000">
                      <a:alpha val="43137"/>
                    </a:srgbClr>
                  </a:outerShdw>
                </a:effectLst>
                <a:latin typeface="Comic Sans MS" pitchFamily="66" charset="0"/>
              </a:rPr>
              <a:t>αλατιού</a:t>
            </a:r>
          </a:p>
          <a:p>
            <a:r>
              <a:rPr lang="el-GR" dirty="0">
                <a:latin typeface="Comic Sans MS" pitchFamily="66" charset="0"/>
              </a:rPr>
              <a:t>φωτιστικού </a:t>
            </a:r>
            <a:r>
              <a:rPr lang="el-GR" b="1" dirty="0">
                <a:effectLst>
                  <a:outerShdw blurRad="38100" dist="38100" dir="2700000" algn="tl">
                    <a:srgbClr val="000000">
                      <a:alpha val="43137"/>
                    </a:srgbClr>
                  </a:outerShdw>
                </a:effectLst>
                <a:latin typeface="Comic Sans MS" pitchFamily="66" charset="0"/>
              </a:rPr>
              <a:t>πετρελαίου</a:t>
            </a:r>
          </a:p>
          <a:p>
            <a:r>
              <a:rPr lang="el-GR" b="1" dirty="0">
                <a:effectLst>
                  <a:outerShdw blurRad="38100" dist="38100" dir="2700000" algn="tl">
                    <a:srgbClr val="000000">
                      <a:alpha val="43137"/>
                    </a:srgbClr>
                  </a:outerShdw>
                </a:effectLst>
                <a:latin typeface="Comic Sans MS" pitchFamily="66" charset="0"/>
              </a:rPr>
              <a:t>σπίρτων</a:t>
            </a:r>
          </a:p>
          <a:p>
            <a:r>
              <a:rPr lang="el-GR" b="1" dirty="0">
                <a:effectLst>
                  <a:outerShdw blurRad="38100" dist="38100" dir="2700000" algn="tl">
                    <a:srgbClr val="000000">
                      <a:alpha val="43137"/>
                    </a:srgbClr>
                  </a:outerShdw>
                </a:effectLst>
                <a:latin typeface="Comic Sans MS" pitchFamily="66" charset="0"/>
              </a:rPr>
              <a:t>παιγνιόχαρτων</a:t>
            </a:r>
          </a:p>
          <a:p>
            <a:r>
              <a:rPr lang="el-GR" b="1" dirty="0">
                <a:effectLst>
                  <a:outerShdw blurRad="38100" dist="38100" dir="2700000" algn="tl">
                    <a:srgbClr val="000000">
                      <a:alpha val="43137"/>
                    </a:srgbClr>
                  </a:outerShdw>
                </a:effectLst>
                <a:latin typeface="Comic Sans MS" pitchFamily="66" charset="0"/>
              </a:rPr>
              <a:t>χαρτιού σιγαρέτων</a:t>
            </a:r>
          </a:p>
          <a:p>
            <a:r>
              <a:rPr lang="el-GR" dirty="0">
                <a:latin typeface="Comic Sans MS" pitchFamily="66" charset="0"/>
              </a:rPr>
              <a:t>τα έσοδα από την εξόρυξη </a:t>
            </a:r>
          </a:p>
          <a:p>
            <a:pPr>
              <a:buNone/>
            </a:pPr>
            <a:r>
              <a:rPr lang="el-GR" dirty="0">
                <a:latin typeface="Comic Sans MS" pitchFamily="66" charset="0"/>
              </a:rPr>
              <a:t>    της </a:t>
            </a:r>
            <a:r>
              <a:rPr lang="el-GR" b="1" dirty="0">
                <a:effectLst>
                  <a:outerShdw blurRad="38100" dist="38100" dir="2700000" algn="tl">
                    <a:srgbClr val="000000">
                      <a:alpha val="43137"/>
                    </a:srgbClr>
                  </a:outerShdw>
                </a:effectLst>
                <a:latin typeface="Comic Sans MS" pitchFamily="66" charset="0"/>
              </a:rPr>
              <a:t>σμύριδας</a:t>
            </a:r>
            <a:r>
              <a:rPr lang="el-GR" dirty="0">
                <a:latin typeface="Comic Sans MS" pitchFamily="66" charset="0"/>
              </a:rPr>
              <a:t> Νάξου</a:t>
            </a:r>
          </a:p>
          <a:p>
            <a:r>
              <a:rPr lang="el-GR" dirty="0">
                <a:latin typeface="Comic Sans MS" pitchFamily="66" charset="0"/>
              </a:rPr>
              <a:t>φόρο </a:t>
            </a:r>
            <a:r>
              <a:rPr lang="el-GR" b="1" dirty="0">
                <a:effectLst>
                  <a:outerShdw blurRad="38100" dist="38100" dir="2700000" algn="tl">
                    <a:srgbClr val="000000">
                      <a:alpha val="43137"/>
                    </a:srgbClr>
                  </a:outerShdw>
                </a:effectLst>
                <a:latin typeface="Comic Sans MS" pitchFamily="66" charset="0"/>
              </a:rPr>
              <a:t>καπνού</a:t>
            </a:r>
          </a:p>
          <a:p>
            <a:r>
              <a:rPr lang="el-GR" b="1" dirty="0">
                <a:effectLst>
                  <a:outerShdw blurRad="38100" dist="38100" dir="2700000" algn="tl">
                    <a:srgbClr val="000000">
                      <a:alpha val="43137"/>
                    </a:srgbClr>
                  </a:outerShdw>
                </a:effectLst>
                <a:latin typeface="Comic Sans MS" pitchFamily="66" charset="0"/>
              </a:rPr>
              <a:t>λιμενικά δικαιώματα </a:t>
            </a:r>
            <a:r>
              <a:rPr lang="el-GR" dirty="0">
                <a:latin typeface="Comic Sans MS" pitchFamily="66" charset="0"/>
              </a:rPr>
              <a:t>του </a:t>
            </a:r>
            <a:r>
              <a:rPr lang="el-GR" b="1" dirty="0">
                <a:effectLst>
                  <a:outerShdw blurRad="38100" dist="38100" dir="2700000" algn="tl">
                    <a:srgbClr val="000000">
                      <a:alpha val="43137"/>
                    </a:srgbClr>
                  </a:outerShdw>
                </a:effectLst>
                <a:latin typeface="Comic Sans MS" pitchFamily="66" charset="0"/>
              </a:rPr>
              <a:t>Πειραιά</a:t>
            </a:r>
          </a:p>
          <a:p>
            <a:r>
              <a:rPr lang="el-GR" dirty="0">
                <a:latin typeface="Comic Sans MS" pitchFamily="66" charset="0"/>
              </a:rPr>
              <a:t>φόρο </a:t>
            </a:r>
            <a:r>
              <a:rPr lang="el-GR" b="1" dirty="0">
                <a:effectLst>
                  <a:outerShdw blurRad="38100" dist="38100" dir="2700000" algn="tl">
                    <a:srgbClr val="000000">
                      <a:alpha val="43137"/>
                    </a:srgbClr>
                  </a:outerShdw>
                </a:effectLst>
                <a:latin typeface="Comic Sans MS" pitchFamily="66" charset="0"/>
              </a:rPr>
              <a:t>χαρτοσήμου</a:t>
            </a:r>
            <a:r>
              <a:rPr lang="el-GR" dirty="0">
                <a:latin typeface="Comic Sans MS" pitchFamily="66" charset="0"/>
              </a:rPr>
              <a:t> </a:t>
            </a:r>
            <a:r>
              <a:rPr lang="el-GR" dirty="0" err="1">
                <a:latin typeface="Comic Sans MS" pitchFamily="66" charset="0"/>
              </a:rPr>
              <a:t>κ.λ.π</a:t>
            </a:r>
            <a:r>
              <a:rPr lang="el-GR" dirty="0">
                <a:latin typeface="Comic Sans MS" pitchFamily="66" charset="0"/>
              </a:rPr>
              <a:t>.</a:t>
            </a:r>
          </a:p>
          <a:p>
            <a:endParaRPr lang="el-GR" dirty="0">
              <a:latin typeface="Comic Sans MS" pitchFamily="66" charset="0"/>
            </a:endParaRPr>
          </a:p>
          <a:p>
            <a:endParaRPr lang="el-GR" dirty="0">
              <a:latin typeface="Comic Sans MS" pitchFamily="66" charset="0"/>
            </a:endParaRPr>
          </a:p>
        </p:txBody>
      </p:sp>
      <p:sp>
        <p:nvSpPr>
          <p:cNvPr id="4" name="1 - Τίτλος"/>
          <p:cNvSpPr txBox="1">
            <a:spLocks/>
          </p:cNvSpPr>
          <p:nvPr/>
        </p:nvSpPr>
        <p:spPr>
          <a:xfrm>
            <a:off x="395536" y="1988840"/>
            <a:ext cx="8229600" cy="576064"/>
          </a:xfrm>
          <a:prstGeom prst="rect">
            <a:avLst/>
          </a:prstGeom>
          <a:solidFill>
            <a:srgbClr val="B40C70">
              <a:alpha val="19000"/>
            </a:srgbClr>
          </a:solidFill>
        </p:spPr>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l-GR" sz="3200" b="1" dirty="0">
                <a:effectLst>
                  <a:outerShdw blurRad="38100" dist="38100" dir="2700000" algn="tl">
                    <a:srgbClr val="000000">
                      <a:alpha val="43137"/>
                    </a:srgbClr>
                  </a:outerShdw>
                </a:effectLst>
                <a:latin typeface="+mj-lt"/>
                <a:ea typeface="+mj-ea"/>
                <a:cs typeface="+mj-cs"/>
              </a:rPr>
              <a:t>…ανέλαβαν τη </a:t>
            </a:r>
            <a:r>
              <a:rPr lang="el-GR" sz="3200" b="1" dirty="0">
                <a:solidFill>
                  <a:srgbClr val="B40C70"/>
                </a:solidFill>
                <a:effectLst>
                  <a:outerShdw blurRad="38100" dist="38100" dir="2700000" algn="tl">
                    <a:srgbClr val="000000">
                      <a:alpha val="43137"/>
                    </a:srgbClr>
                  </a:outerShdw>
                </a:effectLst>
                <a:latin typeface="+mj-lt"/>
                <a:ea typeface="+mj-ea"/>
                <a:cs typeface="+mj-cs"/>
              </a:rPr>
              <a:t>ΔΙΑΧΕΙΡΙΣΗ </a:t>
            </a:r>
            <a:r>
              <a:rPr lang="el-GR" sz="3200" b="1" dirty="0">
                <a:effectLst>
                  <a:outerShdw blurRad="38100" dist="38100" dir="2700000" algn="tl">
                    <a:srgbClr val="000000">
                      <a:alpha val="43137"/>
                    </a:srgbClr>
                  </a:outerShdw>
                </a:effectLst>
                <a:latin typeface="+mj-lt"/>
                <a:ea typeface="+mj-ea"/>
                <a:cs typeface="+mj-cs"/>
              </a:rPr>
              <a:t>κρατικών εσόδων:</a:t>
            </a:r>
            <a:endParaRPr kumimoji="0" lang="el-GR" sz="3200" b="1" i="0" u="none" strike="noStrike" kern="1200" cap="none" spc="0" normalizeH="0" baseline="0" noProof="0" dirty="0">
              <a:ln>
                <a:noFill/>
              </a:ln>
              <a:effectLst>
                <a:outerShdw blurRad="38100" dist="38100" dir="2700000" algn="tl">
                  <a:srgbClr val="000000">
                    <a:alpha val="43137"/>
                  </a:srgbClr>
                </a:outerShdw>
              </a:effectLst>
              <a:uLnTx/>
              <a:uFillTx/>
              <a:latin typeface="+mj-lt"/>
              <a:ea typeface="+mj-ea"/>
              <a:cs typeface="+mj-cs"/>
            </a:endParaRPr>
          </a:p>
        </p:txBody>
      </p:sp>
      <p:sp>
        <p:nvSpPr>
          <p:cNvPr id="5" name="4 - Έλλειψη"/>
          <p:cNvSpPr/>
          <p:nvPr/>
        </p:nvSpPr>
        <p:spPr>
          <a:xfrm>
            <a:off x="5436096" y="2852936"/>
            <a:ext cx="3600400" cy="3744416"/>
          </a:xfrm>
          <a:prstGeom prst="ellipse">
            <a:avLst/>
          </a:prstGeom>
          <a:solidFill>
            <a:srgbClr val="B40C70">
              <a:alpha val="17000"/>
            </a:srgbClr>
          </a:solidFill>
          <a:ln>
            <a:solidFill>
              <a:srgbClr val="B40C70"/>
            </a:solidFill>
          </a:ln>
          <a:effectLst>
            <a:outerShdw blurRad="241300" dist="2413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2400" b="1" dirty="0">
                <a:solidFill>
                  <a:schemeClr val="tx1"/>
                </a:solidFill>
                <a:effectLst>
                  <a:outerShdw blurRad="38100" dist="38100" dir="2700000" algn="tl">
                    <a:srgbClr val="000000">
                      <a:alpha val="43137"/>
                    </a:srgbClr>
                  </a:outerShdw>
                </a:effectLst>
                <a:latin typeface="Comic Sans MS" pitchFamily="66" charset="0"/>
              </a:rPr>
              <a:t>Ύψος αυτών των εσόδων </a:t>
            </a:r>
            <a:r>
              <a:rPr lang="el-GR" sz="2400" b="1" dirty="0">
                <a:solidFill>
                  <a:schemeClr val="tx1"/>
                </a:solidFill>
                <a:effectLst>
                  <a:outerShdw blurRad="38100" dist="38100" dir="2700000" algn="tl">
                    <a:srgbClr val="000000">
                      <a:alpha val="43137"/>
                    </a:srgbClr>
                  </a:outerShdw>
                </a:effectLst>
                <a:latin typeface="Comic Sans MS" pitchFamily="66" charset="0"/>
                <a:sym typeface="Wingdings" pitchFamily="2" charset="2"/>
              </a:rPr>
              <a:t> </a:t>
            </a:r>
          </a:p>
          <a:p>
            <a:pPr algn="ctr"/>
            <a:r>
              <a:rPr lang="el-GR" sz="2800" b="1" dirty="0">
                <a:solidFill>
                  <a:schemeClr val="tx1"/>
                </a:solidFill>
                <a:effectLst>
                  <a:outerShdw blurRad="38100" dist="38100" dir="2700000" algn="tl">
                    <a:srgbClr val="000000">
                      <a:alpha val="43137"/>
                    </a:srgbClr>
                  </a:outerShdw>
                </a:effectLst>
                <a:latin typeface="Comic Sans MS" pitchFamily="66" charset="0"/>
              </a:rPr>
              <a:t>Από</a:t>
            </a:r>
            <a:r>
              <a:rPr lang="el-GR" sz="2800" b="1" dirty="0">
                <a:effectLst>
                  <a:outerShdw blurRad="38100" dist="38100" dir="2700000" algn="tl">
                    <a:srgbClr val="000000">
                      <a:alpha val="43137"/>
                    </a:srgbClr>
                  </a:outerShdw>
                </a:effectLst>
                <a:latin typeface="Comic Sans MS" pitchFamily="66" charset="0"/>
              </a:rPr>
              <a:t> </a:t>
            </a:r>
            <a:r>
              <a:rPr lang="el-GR" sz="3200" b="1" dirty="0">
                <a:solidFill>
                  <a:srgbClr val="B40C70"/>
                </a:solidFill>
                <a:effectLst>
                  <a:outerShdw blurRad="38100" dist="38100" dir="2700000" algn="tl">
                    <a:srgbClr val="000000">
                      <a:alpha val="43137"/>
                    </a:srgbClr>
                  </a:outerShdw>
                </a:effectLst>
                <a:latin typeface="Comic Sans MS" pitchFamily="66" charset="0"/>
              </a:rPr>
              <a:t>28.000.000</a:t>
            </a:r>
            <a:r>
              <a:rPr lang="el-GR" b="1" dirty="0">
                <a:effectLst>
                  <a:outerShdw blurRad="38100" dist="38100" dir="2700000" algn="tl">
                    <a:srgbClr val="000000">
                      <a:alpha val="43137"/>
                    </a:srgbClr>
                  </a:outerShdw>
                </a:effectLst>
                <a:latin typeface="Comic Sans MS" pitchFamily="66" charset="0"/>
              </a:rPr>
              <a:t> </a:t>
            </a:r>
            <a:r>
              <a:rPr lang="el-GR" sz="2800" b="1" dirty="0">
                <a:solidFill>
                  <a:schemeClr val="tx1"/>
                </a:solidFill>
                <a:effectLst>
                  <a:outerShdw blurRad="38100" dist="38100" dir="2700000" algn="tl">
                    <a:srgbClr val="000000">
                      <a:alpha val="43137"/>
                    </a:srgbClr>
                  </a:outerShdw>
                </a:effectLst>
                <a:latin typeface="Comic Sans MS" pitchFamily="66" charset="0"/>
              </a:rPr>
              <a:t>έως </a:t>
            </a:r>
            <a:r>
              <a:rPr lang="el-GR" sz="3200" b="1" dirty="0">
                <a:solidFill>
                  <a:srgbClr val="B40C70"/>
                </a:solidFill>
                <a:effectLst>
                  <a:outerShdw blurRad="38100" dist="38100" dir="2700000" algn="tl">
                    <a:srgbClr val="000000">
                      <a:alpha val="43137"/>
                    </a:srgbClr>
                  </a:outerShdw>
                </a:effectLst>
                <a:latin typeface="Comic Sans MS" pitchFamily="66" charset="0"/>
              </a:rPr>
              <a:t>30.000.000</a:t>
            </a:r>
            <a:r>
              <a:rPr lang="el-GR" b="1" dirty="0">
                <a:effectLst>
                  <a:outerShdw blurRad="38100" dist="38100" dir="2700000" algn="tl">
                    <a:srgbClr val="000000">
                      <a:alpha val="43137"/>
                    </a:srgbClr>
                  </a:outerShdw>
                </a:effectLst>
                <a:latin typeface="Comic Sans MS" pitchFamily="66" charset="0"/>
              </a:rPr>
              <a:t> </a:t>
            </a:r>
            <a:r>
              <a:rPr lang="el-GR" sz="2800" b="1" dirty="0">
                <a:solidFill>
                  <a:schemeClr val="tx1"/>
                </a:solidFill>
                <a:effectLst>
                  <a:outerShdw blurRad="38100" dist="38100" dir="2700000" algn="tl">
                    <a:srgbClr val="000000">
                      <a:alpha val="43137"/>
                    </a:srgbClr>
                  </a:outerShdw>
                </a:effectLst>
                <a:latin typeface="Comic Sans MS" pitchFamily="66" charset="0"/>
              </a:rPr>
              <a:t>δραχμές!</a:t>
            </a:r>
          </a:p>
        </p:txBody>
      </p:sp>
      <p:sp>
        <p:nvSpPr>
          <p:cNvPr id="7" name="1 - Τίτλος"/>
          <p:cNvSpPr txBox="1">
            <a:spLocks/>
          </p:cNvSpPr>
          <p:nvPr/>
        </p:nvSpPr>
        <p:spPr>
          <a:xfrm>
            <a:off x="395536" y="764704"/>
            <a:ext cx="4176464" cy="1080120"/>
          </a:xfrm>
          <a:prstGeom prst="rect">
            <a:avLst/>
          </a:prstGeom>
          <a:solidFill>
            <a:srgbClr val="B40C70">
              <a:alpha val="19000"/>
            </a:srgbClr>
          </a:solidFill>
        </p:spPr>
        <p:txBody>
          <a:bodyPr vert="horz" lIns="91440" tIns="45720" rIns="91440" bIns="45720" rtlCol="0" anchor="ctr">
            <a:noAutofit/>
          </a:bodyPr>
          <a:lstStyle/>
          <a:p>
            <a:pPr lvl="0" algn="ctr">
              <a:lnSpc>
                <a:spcPct val="120000"/>
              </a:lnSpc>
              <a:spcBef>
                <a:spcPct val="0"/>
              </a:spcBef>
            </a:pPr>
            <a:r>
              <a:rPr lang="el-GR" sz="2600" b="1" dirty="0">
                <a:solidFill>
                  <a:srgbClr val="B40C70"/>
                </a:solidFill>
                <a:effectLst>
                  <a:outerShdw blurRad="38100" dist="38100" dir="2700000" algn="tl">
                    <a:srgbClr val="000000">
                      <a:alpha val="43137"/>
                    </a:srgbClr>
                  </a:outerShdw>
                </a:effectLst>
                <a:latin typeface="Comic Sans MS" pitchFamily="66" charset="0"/>
              </a:rPr>
              <a:t>Αγγλία, Γαλλία, Αυστρία,</a:t>
            </a:r>
            <a:br>
              <a:rPr lang="el-GR" sz="2600" b="1" dirty="0">
                <a:solidFill>
                  <a:srgbClr val="B40C70"/>
                </a:solidFill>
                <a:effectLst>
                  <a:outerShdw blurRad="38100" dist="38100" dir="2700000" algn="tl">
                    <a:srgbClr val="000000">
                      <a:alpha val="43137"/>
                    </a:srgbClr>
                  </a:outerShdw>
                </a:effectLst>
                <a:latin typeface="Comic Sans MS" pitchFamily="66" charset="0"/>
              </a:rPr>
            </a:br>
            <a:r>
              <a:rPr lang="el-GR" sz="2600" b="1" dirty="0">
                <a:solidFill>
                  <a:srgbClr val="B40C70"/>
                </a:solidFill>
                <a:effectLst>
                  <a:outerShdw blurRad="38100" dist="38100" dir="2700000" algn="tl">
                    <a:srgbClr val="000000">
                      <a:alpha val="43137"/>
                    </a:srgbClr>
                  </a:outerShdw>
                </a:effectLst>
                <a:latin typeface="Comic Sans MS" pitchFamily="66" charset="0"/>
              </a:rPr>
              <a:t>Γερμανία, Ρωσία, Ιταλία</a:t>
            </a:r>
            <a:endParaRPr kumimoji="0" lang="el-GR" sz="2600" b="1" i="0" u="none" strike="noStrike" kern="1200" cap="none" spc="0" normalizeH="0" baseline="0" noProof="0" dirty="0">
              <a:ln>
                <a:noFill/>
              </a:ln>
              <a:solidFill>
                <a:srgbClr val="B40C70"/>
              </a:solidFill>
              <a:effectLst>
                <a:outerShdw blurRad="38100" dist="38100" dir="2700000" algn="tl">
                  <a:srgbClr val="000000">
                    <a:alpha val="43137"/>
                  </a:srgbClr>
                </a:outerShdw>
              </a:effectLst>
              <a:uLnTx/>
              <a:uFillTx/>
              <a:latin typeface="Comic Sans MS" pitchFamily="66" charset="0"/>
              <a:ea typeface="+mj-ea"/>
              <a:cs typeface="+mj-cs"/>
            </a:endParaRPr>
          </a:p>
        </p:txBody>
      </p:sp>
      <p:pic>
        <p:nvPicPr>
          <p:cNvPr id="34818" name="Picture 2" descr="http://data.whicdn.com/images/78592979/original.jpg"/>
          <p:cNvPicPr>
            <a:picLocks noChangeAspect="1" noChangeArrowheads="1"/>
          </p:cNvPicPr>
          <p:nvPr/>
        </p:nvPicPr>
        <p:blipFill>
          <a:blip r:embed="rId3" cstate="print"/>
          <a:srcRect/>
          <a:stretch>
            <a:fillRect/>
          </a:stretch>
        </p:blipFill>
        <p:spPr bwMode="auto">
          <a:xfrm>
            <a:off x="4788024" y="116632"/>
            <a:ext cx="1296144" cy="863432"/>
          </a:xfrm>
          <a:prstGeom prst="rect">
            <a:avLst/>
          </a:prstGeom>
          <a:ln>
            <a:noFill/>
          </a:ln>
          <a:effectLst>
            <a:outerShdw blurRad="292100" dist="139700" dir="2700000" algn="tl" rotWithShape="0">
              <a:srgbClr val="333333">
                <a:alpha val="65000"/>
              </a:srgbClr>
            </a:outerShdw>
          </a:effectLst>
        </p:spPr>
      </p:pic>
      <p:pic>
        <p:nvPicPr>
          <p:cNvPr id="9" name="Picture 2" descr="http://data.whicdn.com/images/78592979/original.jpg"/>
          <p:cNvPicPr>
            <a:picLocks noChangeAspect="1" noChangeArrowheads="1"/>
          </p:cNvPicPr>
          <p:nvPr/>
        </p:nvPicPr>
        <p:blipFill>
          <a:blip r:embed="rId4" cstate="print"/>
          <a:stretch>
            <a:fillRect/>
          </a:stretch>
        </p:blipFill>
        <p:spPr bwMode="auto">
          <a:xfrm>
            <a:off x="6228682" y="116632"/>
            <a:ext cx="1295148" cy="863432"/>
          </a:xfrm>
          <a:prstGeom prst="rect">
            <a:avLst/>
          </a:prstGeom>
          <a:ln>
            <a:noFill/>
          </a:ln>
          <a:effectLst>
            <a:outerShdw blurRad="292100" dist="139700" dir="2700000" algn="tl" rotWithShape="0">
              <a:srgbClr val="333333">
                <a:alpha val="65000"/>
              </a:srgbClr>
            </a:outerShdw>
          </a:effectLst>
        </p:spPr>
      </p:pic>
      <p:pic>
        <p:nvPicPr>
          <p:cNvPr id="10" name="Picture 2" descr="http://data.whicdn.com/images/78592979/original.jpg"/>
          <p:cNvPicPr>
            <a:picLocks noChangeAspect="1" noChangeArrowheads="1"/>
          </p:cNvPicPr>
          <p:nvPr/>
        </p:nvPicPr>
        <p:blipFill>
          <a:blip r:embed="rId5" cstate="print"/>
          <a:stretch>
            <a:fillRect/>
          </a:stretch>
        </p:blipFill>
        <p:spPr bwMode="auto">
          <a:xfrm>
            <a:off x="7668344" y="116632"/>
            <a:ext cx="1296144" cy="864096"/>
          </a:xfrm>
          <a:prstGeom prst="rect">
            <a:avLst/>
          </a:prstGeom>
          <a:ln>
            <a:noFill/>
          </a:ln>
          <a:effectLst>
            <a:outerShdw blurRad="292100" dist="139700" dir="2700000" algn="tl" rotWithShape="0">
              <a:srgbClr val="333333">
                <a:alpha val="65000"/>
              </a:srgbClr>
            </a:outerShdw>
          </a:effectLst>
        </p:spPr>
      </p:pic>
      <p:pic>
        <p:nvPicPr>
          <p:cNvPr id="11" name="Picture 2" descr="http://data.whicdn.com/images/78592979/original.jpg"/>
          <p:cNvPicPr>
            <a:picLocks noChangeAspect="1" noChangeArrowheads="1"/>
          </p:cNvPicPr>
          <p:nvPr/>
        </p:nvPicPr>
        <p:blipFill>
          <a:blip r:embed="rId6" cstate="print"/>
          <a:stretch>
            <a:fillRect/>
          </a:stretch>
        </p:blipFill>
        <p:spPr bwMode="auto">
          <a:xfrm>
            <a:off x="4788024" y="1052736"/>
            <a:ext cx="1296144" cy="864096"/>
          </a:xfrm>
          <a:prstGeom prst="rect">
            <a:avLst/>
          </a:prstGeom>
          <a:ln>
            <a:noFill/>
          </a:ln>
          <a:effectLst>
            <a:outerShdw blurRad="292100" dist="139700" dir="2700000" algn="tl" rotWithShape="0">
              <a:srgbClr val="333333">
                <a:alpha val="65000"/>
              </a:srgbClr>
            </a:outerShdw>
          </a:effectLst>
        </p:spPr>
      </p:pic>
      <p:pic>
        <p:nvPicPr>
          <p:cNvPr id="12" name="Picture 2" descr="http://data.whicdn.com/images/78592979/original.jpg"/>
          <p:cNvPicPr>
            <a:picLocks noChangeAspect="1" noChangeArrowheads="1"/>
          </p:cNvPicPr>
          <p:nvPr/>
        </p:nvPicPr>
        <p:blipFill>
          <a:blip r:embed="rId7" cstate="print"/>
          <a:stretch>
            <a:fillRect/>
          </a:stretch>
        </p:blipFill>
        <p:spPr bwMode="auto">
          <a:xfrm>
            <a:off x="6228184" y="1052736"/>
            <a:ext cx="1296144" cy="864096"/>
          </a:xfrm>
          <a:prstGeom prst="rect">
            <a:avLst/>
          </a:prstGeom>
          <a:ln>
            <a:noFill/>
          </a:ln>
          <a:effectLst>
            <a:outerShdw blurRad="292100" dist="139700" dir="2700000" algn="tl" rotWithShape="0">
              <a:srgbClr val="333333">
                <a:alpha val="65000"/>
              </a:srgbClr>
            </a:outerShdw>
          </a:effectLst>
        </p:spPr>
      </p:pic>
      <p:pic>
        <p:nvPicPr>
          <p:cNvPr id="13" name="Picture 2" descr="http://data.whicdn.com/images/78592979/original.jpg"/>
          <p:cNvPicPr>
            <a:picLocks noChangeAspect="1" noChangeArrowheads="1"/>
          </p:cNvPicPr>
          <p:nvPr/>
        </p:nvPicPr>
        <p:blipFill>
          <a:blip r:embed="rId8" cstate="print"/>
          <a:stretch>
            <a:fillRect/>
          </a:stretch>
        </p:blipFill>
        <p:spPr bwMode="auto">
          <a:xfrm>
            <a:off x="7668344" y="1052736"/>
            <a:ext cx="1296144" cy="86343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34818"/>
                                        </p:tgtEl>
                                        <p:attrNameLst>
                                          <p:attrName>style.visibility</p:attrName>
                                        </p:attrNameLst>
                                      </p:cBhvr>
                                      <p:to>
                                        <p:strVal val="visible"/>
                                      </p:to>
                                    </p:set>
                                    <p:animEffect transition="in" filter="fade">
                                      <p:cBhvr>
                                        <p:cTn id="21" dur="500"/>
                                        <p:tgtEl>
                                          <p:spTgt spid="34818"/>
                                        </p:tgtEl>
                                      </p:cBhvr>
                                    </p:animEffect>
                                    <p:anim calcmode="lin" valueType="num">
                                      <p:cBhvr>
                                        <p:cTn id="22" dur="500" fill="hold"/>
                                        <p:tgtEl>
                                          <p:spTgt spid="34818"/>
                                        </p:tgtEl>
                                        <p:attrNameLst>
                                          <p:attrName>ppt_x</p:attrName>
                                        </p:attrNameLst>
                                      </p:cBhvr>
                                      <p:tavLst>
                                        <p:tav tm="0">
                                          <p:val>
                                            <p:strVal val="#ppt_x"/>
                                          </p:val>
                                        </p:tav>
                                        <p:tav tm="100000">
                                          <p:val>
                                            <p:strVal val="#ppt_x"/>
                                          </p:val>
                                        </p:tav>
                                      </p:tavLst>
                                    </p:anim>
                                    <p:anim calcmode="lin" valueType="num">
                                      <p:cBhvr>
                                        <p:cTn id="23" dur="500" fill="hold"/>
                                        <p:tgtEl>
                                          <p:spTgt spid="3481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anim calcmode="lin" valueType="num">
                                      <p:cBhvr>
                                        <p:cTn id="36" dur="500" fill="hold"/>
                                        <p:tgtEl>
                                          <p:spTgt spid="10"/>
                                        </p:tgtEl>
                                        <p:attrNameLst>
                                          <p:attrName>ppt_x</p:attrName>
                                        </p:attrNameLst>
                                      </p:cBhvr>
                                      <p:tavLst>
                                        <p:tav tm="0">
                                          <p:val>
                                            <p:strVal val="#ppt_x"/>
                                          </p:val>
                                        </p:tav>
                                        <p:tav tm="100000">
                                          <p:val>
                                            <p:strVal val="#ppt_x"/>
                                          </p:val>
                                        </p:tav>
                                      </p:tavLst>
                                    </p:anim>
                                    <p:anim calcmode="lin" valueType="num">
                                      <p:cBhvr>
                                        <p:cTn id="37"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anim calcmode="lin" valueType="num">
                                      <p:cBhvr>
                                        <p:cTn id="43" dur="500" fill="hold"/>
                                        <p:tgtEl>
                                          <p:spTgt spid="11"/>
                                        </p:tgtEl>
                                        <p:attrNameLst>
                                          <p:attrName>ppt_x</p:attrName>
                                        </p:attrNameLst>
                                      </p:cBhvr>
                                      <p:tavLst>
                                        <p:tav tm="0">
                                          <p:val>
                                            <p:strVal val="#ppt_x"/>
                                          </p:val>
                                        </p:tav>
                                        <p:tav tm="100000">
                                          <p:val>
                                            <p:strVal val="#ppt_x"/>
                                          </p:val>
                                        </p:tav>
                                      </p:tavLst>
                                    </p:anim>
                                    <p:anim calcmode="lin" valueType="num">
                                      <p:cBhvr>
                                        <p:cTn id="44" dur="5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strVal val="#ppt_x"/>
                                          </p:val>
                                        </p:tav>
                                        <p:tav tm="100000">
                                          <p:val>
                                            <p:strVal val="#ppt_x"/>
                                          </p:val>
                                        </p:tav>
                                      </p:tavLst>
                                    </p:anim>
                                    <p:anim calcmode="lin" valueType="num">
                                      <p:cBhvr>
                                        <p:cTn id="5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7" presetClass="entr" presetSubtype="0" fill="hold"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anim calcmode="lin" valueType="num">
                                      <p:cBhvr>
                                        <p:cTn id="57" dur="500" fill="hold"/>
                                        <p:tgtEl>
                                          <p:spTgt spid="13"/>
                                        </p:tgtEl>
                                        <p:attrNameLst>
                                          <p:attrName>ppt_x</p:attrName>
                                        </p:attrNameLst>
                                      </p:cBhvr>
                                      <p:tavLst>
                                        <p:tav tm="0">
                                          <p:val>
                                            <p:strVal val="#ppt_x"/>
                                          </p:val>
                                        </p:tav>
                                        <p:tav tm="100000">
                                          <p:val>
                                            <p:strVal val="#ppt_x"/>
                                          </p:val>
                                        </p:tav>
                                      </p:tavLst>
                                    </p:anim>
                                    <p:anim calcmode="lin" valueType="num">
                                      <p:cBhvr>
                                        <p:cTn id="5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5" presetClass="entr" presetSubtype="0" fill="hold"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style.rotation</p:attrName>
                                        </p:attrNameLst>
                                      </p:cBhvr>
                                      <p:tavLst>
                                        <p:tav tm="0">
                                          <p:val>
                                            <p:fltVal val="720"/>
                                          </p:val>
                                        </p:tav>
                                        <p:tav tm="100000">
                                          <p:val>
                                            <p:fltVal val="0"/>
                                          </p:val>
                                        </p:tav>
                                      </p:tavLst>
                                    </p:anim>
                                    <p:anim calcmode="lin" valueType="num">
                                      <p:cBhvr>
                                        <p:cTn id="65" dur="1000" fill="hold"/>
                                        <p:tgtEl>
                                          <p:spTgt spid="6"/>
                                        </p:tgtEl>
                                        <p:attrNameLst>
                                          <p:attrName>ppt_h</p:attrName>
                                        </p:attrNameLst>
                                      </p:cBhvr>
                                      <p:tavLst>
                                        <p:tav tm="0">
                                          <p:val>
                                            <p:fltVal val="0"/>
                                          </p:val>
                                        </p:tav>
                                        <p:tav tm="100000">
                                          <p:val>
                                            <p:strVal val="#ppt_h"/>
                                          </p:val>
                                        </p:tav>
                                      </p:tavLst>
                                    </p:anim>
                                    <p:anim calcmode="lin" valueType="num">
                                      <p:cBhvr>
                                        <p:cTn id="66" dur="1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grpId="0" nodeType="clickEffect">
                                  <p:stCondLst>
                                    <p:cond delay="0"/>
                                  </p:stCondLst>
                                  <p:iterate type="lt">
                                    <p:tmPct val="50000"/>
                                  </p:iterate>
                                  <p:childTnLst>
                                    <p:set>
                                      <p:cBhvr>
                                        <p:cTn id="70" dur="1" fill="hold">
                                          <p:stCondLst>
                                            <p:cond delay="0"/>
                                          </p:stCondLst>
                                        </p:cTn>
                                        <p:tgtEl>
                                          <p:spTgt spid="4"/>
                                        </p:tgtEl>
                                        <p:attrNameLst>
                                          <p:attrName>style.visibility</p:attrName>
                                        </p:attrNameLst>
                                      </p:cBhvr>
                                      <p:to>
                                        <p:strVal val="visible"/>
                                      </p:to>
                                    </p:set>
                                    <p:anim calcmode="discrete" valueType="clr">
                                      <p:cBhvr override="childStyle">
                                        <p:cTn id="7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
                                        </p:tgtEl>
                                        <p:attrNameLst>
                                          <p:attrName>fillcolor</p:attrName>
                                        </p:attrNameLst>
                                      </p:cBhvr>
                                      <p:tavLst>
                                        <p:tav tm="0">
                                          <p:val>
                                            <p:clrVal>
                                              <a:schemeClr val="accent2"/>
                                            </p:clrVal>
                                          </p:val>
                                        </p:tav>
                                        <p:tav tm="50000">
                                          <p:val>
                                            <p:clrVal>
                                              <a:schemeClr val="hlink"/>
                                            </p:clrVal>
                                          </p:val>
                                        </p:tav>
                                      </p:tavLst>
                                    </p:anim>
                                    <p:set>
                                      <p:cBhvr>
                                        <p:cTn id="73" dur="80"/>
                                        <p:tgtEl>
                                          <p:spTgt spid="4"/>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3">
                                            <p:txEl>
                                              <p:pRg st="0" end="0"/>
                                            </p:txEl>
                                          </p:spTgt>
                                        </p:tgtEl>
                                        <p:attrNameLst>
                                          <p:attrName>style.visibility</p:attrName>
                                        </p:attrNameLst>
                                      </p:cBhvr>
                                      <p:to>
                                        <p:strVal val="visible"/>
                                      </p:to>
                                    </p:set>
                                    <p:animEffect transition="in" filter="fade">
                                      <p:cBhvr>
                                        <p:cTn id="78" dur="500"/>
                                        <p:tgtEl>
                                          <p:spTgt spid="3">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
                                            <p:txEl>
                                              <p:pRg st="1" end="1"/>
                                            </p:txEl>
                                          </p:spTgt>
                                        </p:tgtEl>
                                        <p:attrNameLst>
                                          <p:attrName>style.visibility</p:attrName>
                                        </p:attrNameLst>
                                      </p:cBhvr>
                                      <p:to>
                                        <p:strVal val="visible"/>
                                      </p:to>
                                    </p:set>
                                    <p:animEffect transition="in" filter="fade">
                                      <p:cBhvr>
                                        <p:cTn id="83" dur="500"/>
                                        <p:tgtEl>
                                          <p:spTgt spid="3">
                                            <p:txEl>
                                              <p:pRg st="1" end="1"/>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
                                            <p:txEl>
                                              <p:pRg st="2" end="2"/>
                                            </p:txEl>
                                          </p:spTgt>
                                        </p:tgtEl>
                                        <p:attrNameLst>
                                          <p:attrName>style.visibility</p:attrName>
                                        </p:attrNameLst>
                                      </p:cBhvr>
                                      <p:to>
                                        <p:strVal val="visible"/>
                                      </p:to>
                                    </p:set>
                                    <p:animEffect transition="in" filter="fade">
                                      <p:cBhvr>
                                        <p:cTn id="88" dur="500"/>
                                        <p:tgtEl>
                                          <p:spTgt spid="3">
                                            <p:txEl>
                                              <p:pRg st="2" end="2"/>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3">
                                            <p:txEl>
                                              <p:pRg st="3" end="3"/>
                                            </p:txEl>
                                          </p:spTgt>
                                        </p:tgtEl>
                                        <p:attrNameLst>
                                          <p:attrName>style.visibility</p:attrName>
                                        </p:attrNameLst>
                                      </p:cBhvr>
                                      <p:to>
                                        <p:strVal val="visible"/>
                                      </p:to>
                                    </p:set>
                                    <p:animEffect transition="in" filter="fade">
                                      <p:cBhvr>
                                        <p:cTn id="93" dur="500"/>
                                        <p:tgtEl>
                                          <p:spTgt spid="3">
                                            <p:txEl>
                                              <p:pRg st="3" end="3"/>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3">
                                            <p:txEl>
                                              <p:pRg st="4" end="4"/>
                                            </p:txEl>
                                          </p:spTgt>
                                        </p:tgtEl>
                                        <p:attrNameLst>
                                          <p:attrName>style.visibility</p:attrName>
                                        </p:attrNameLst>
                                      </p:cBhvr>
                                      <p:to>
                                        <p:strVal val="visible"/>
                                      </p:to>
                                    </p:set>
                                    <p:animEffect transition="in" filter="fade">
                                      <p:cBhvr>
                                        <p:cTn id="98" dur="500"/>
                                        <p:tgtEl>
                                          <p:spTgt spid="3">
                                            <p:txEl>
                                              <p:pRg st="4" end="4"/>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
                                            <p:txEl>
                                              <p:pRg st="5" end="5"/>
                                            </p:txEl>
                                          </p:spTgt>
                                        </p:tgtEl>
                                        <p:attrNameLst>
                                          <p:attrName>style.visibility</p:attrName>
                                        </p:attrNameLst>
                                      </p:cBhvr>
                                      <p:to>
                                        <p:strVal val="visible"/>
                                      </p:to>
                                    </p:set>
                                    <p:animEffect transition="in" filter="fade">
                                      <p:cBhvr>
                                        <p:cTn id="103" dur="500"/>
                                        <p:tgtEl>
                                          <p:spTgt spid="3">
                                            <p:txEl>
                                              <p:pRg st="5" end="5"/>
                                            </p:txEl>
                                          </p:spTgt>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3">
                                            <p:txEl>
                                              <p:pRg st="6" end="6"/>
                                            </p:txEl>
                                          </p:spTgt>
                                        </p:tgtEl>
                                        <p:attrNameLst>
                                          <p:attrName>style.visibility</p:attrName>
                                        </p:attrNameLst>
                                      </p:cBhvr>
                                      <p:to>
                                        <p:strVal val="visible"/>
                                      </p:to>
                                    </p:set>
                                    <p:animEffect transition="in" filter="fade">
                                      <p:cBhvr>
                                        <p:cTn id="108" dur="500"/>
                                        <p:tgtEl>
                                          <p:spTgt spid="3">
                                            <p:txEl>
                                              <p:pRg st="6" end="6"/>
                                            </p:txEl>
                                          </p:spTgt>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
                                            <p:txEl>
                                              <p:pRg st="7" end="7"/>
                                            </p:txEl>
                                          </p:spTgt>
                                        </p:tgtEl>
                                        <p:attrNameLst>
                                          <p:attrName>style.visibility</p:attrName>
                                        </p:attrNameLst>
                                      </p:cBhvr>
                                      <p:to>
                                        <p:strVal val="visible"/>
                                      </p:to>
                                    </p:set>
                                    <p:animEffect transition="in" filter="fade">
                                      <p:cBhvr>
                                        <p:cTn id="113" dur="500"/>
                                        <p:tgtEl>
                                          <p:spTgt spid="3">
                                            <p:txEl>
                                              <p:pRg st="7" end="7"/>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
                                            <p:txEl>
                                              <p:pRg st="8" end="8"/>
                                            </p:txEl>
                                          </p:spTgt>
                                        </p:tgtEl>
                                        <p:attrNameLst>
                                          <p:attrName>style.visibility</p:attrName>
                                        </p:attrNameLst>
                                      </p:cBhvr>
                                      <p:to>
                                        <p:strVal val="visible"/>
                                      </p:to>
                                    </p:set>
                                    <p:animEffect transition="in" filter="fade">
                                      <p:cBhvr>
                                        <p:cTn id="118" dur="500"/>
                                        <p:tgtEl>
                                          <p:spTgt spid="3">
                                            <p:txEl>
                                              <p:pRg st="8" end="8"/>
                                            </p:txEl>
                                          </p:spTgt>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
                                            <p:txEl>
                                              <p:pRg st="9" end="9"/>
                                            </p:txEl>
                                          </p:spTgt>
                                        </p:tgtEl>
                                        <p:attrNameLst>
                                          <p:attrName>style.visibility</p:attrName>
                                        </p:attrNameLst>
                                      </p:cBhvr>
                                      <p:to>
                                        <p:strVal val="visible"/>
                                      </p:to>
                                    </p:set>
                                    <p:animEffect transition="in" filter="fade">
                                      <p:cBhvr>
                                        <p:cTn id="123" dur="500"/>
                                        <p:tgtEl>
                                          <p:spTgt spid="3">
                                            <p:txEl>
                                              <p:pRg st="9" end="9"/>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5"/>
                                        </p:tgtEl>
                                        <p:attrNameLst>
                                          <p:attrName>style.visibility</p:attrName>
                                        </p:attrNameLst>
                                      </p:cBhvr>
                                      <p:to>
                                        <p:strVal val="visible"/>
                                      </p:to>
                                    </p:set>
                                    <p:animEffect transition="in" filter="wipe(down)">
                                      <p:cBhvr>
                                        <p:cTn id="128" dur="580">
                                          <p:stCondLst>
                                            <p:cond delay="0"/>
                                          </p:stCondLst>
                                        </p:cTn>
                                        <p:tgtEl>
                                          <p:spTgt spid="5"/>
                                        </p:tgtEl>
                                      </p:cBhvr>
                                    </p:animEffect>
                                    <p:anim calcmode="lin" valueType="num">
                                      <p:cBhvr>
                                        <p:cTn id="1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4" dur="26">
                                          <p:stCondLst>
                                            <p:cond delay="650"/>
                                          </p:stCondLst>
                                        </p:cTn>
                                        <p:tgtEl>
                                          <p:spTgt spid="5"/>
                                        </p:tgtEl>
                                      </p:cBhvr>
                                      <p:to x="100000" y="60000"/>
                                    </p:animScale>
                                    <p:animScale>
                                      <p:cBhvr>
                                        <p:cTn id="135" dur="166" decel="50000">
                                          <p:stCondLst>
                                            <p:cond delay="676"/>
                                          </p:stCondLst>
                                        </p:cTn>
                                        <p:tgtEl>
                                          <p:spTgt spid="5"/>
                                        </p:tgtEl>
                                      </p:cBhvr>
                                      <p:to x="100000" y="100000"/>
                                    </p:animScale>
                                    <p:animScale>
                                      <p:cBhvr>
                                        <p:cTn id="136" dur="26">
                                          <p:stCondLst>
                                            <p:cond delay="1312"/>
                                          </p:stCondLst>
                                        </p:cTn>
                                        <p:tgtEl>
                                          <p:spTgt spid="5"/>
                                        </p:tgtEl>
                                      </p:cBhvr>
                                      <p:to x="100000" y="80000"/>
                                    </p:animScale>
                                    <p:animScale>
                                      <p:cBhvr>
                                        <p:cTn id="137" dur="166" decel="50000">
                                          <p:stCondLst>
                                            <p:cond delay="1338"/>
                                          </p:stCondLst>
                                        </p:cTn>
                                        <p:tgtEl>
                                          <p:spTgt spid="5"/>
                                        </p:tgtEl>
                                      </p:cBhvr>
                                      <p:to x="100000" y="100000"/>
                                    </p:animScale>
                                    <p:animScale>
                                      <p:cBhvr>
                                        <p:cTn id="138" dur="26">
                                          <p:stCondLst>
                                            <p:cond delay="1642"/>
                                          </p:stCondLst>
                                        </p:cTn>
                                        <p:tgtEl>
                                          <p:spTgt spid="5"/>
                                        </p:tgtEl>
                                      </p:cBhvr>
                                      <p:to x="100000" y="90000"/>
                                    </p:animScale>
                                    <p:animScale>
                                      <p:cBhvr>
                                        <p:cTn id="139" dur="166" decel="50000">
                                          <p:stCondLst>
                                            <p:cond delay="1668"/>
                                          </p:stCondLst>
                                        </p:cTn>
                                        <p:tgtEl>
                                          <p:spTgt spid="5"/>
                                        </p:tgtEl>
                                      </p:cBhvr>
                                      <p:to x="100000" y="100000"/>
                                    </p:animScale>
                                    <p:animScale>
                                      <p:cBhvr>
                                        <p:cTn id="140" dur="26">
                                          <p:stCondLst>
                                            <p:cond delay="1808"/>
                                          </p:stCondLst>
                                        </p:cTn>
                                        <p:tgtEl>
                                          <p:spTgt spid="5"/>
                                        </p:tgtEl>
                                      </p:cBhvr>
                                      <p:to x="100000" y="95000"/>
                                    </p:animScale>
                                    <p:animScale>
                                      <p:cBhvr>
                                        <p:cTn id="1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animBg="1"/>
      <p:bldP spid="5"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46855" y="-165360"/>
            <a:ext cx="8229600" cy="1143000"/>
          </a:xfrm>
        </p:spPr>
        <p:txBody>
          <a:bodyPr>
            <a:normAutofit/>
          </a:bodyPr>
          <a:lstStyle/>
          <a:p>
            <a:r>
              <a:rPr lang="el-GR" sz="4000" b="1" dirty="0">
                <a:solidFill>
                  <a:srgbClr val="B40C70"/>
                </a:solidFill>
                <a:effectLst>
                  <a:outerShdw blurRad="38100" dist="38100" dir="2700000" algn="tl">
                    <a:srgbClr val="000000">
                      <a:alpha val="43137"/>
                    </a:srgbClr>
                  </a:outerShdw>
                </a:effectLst>
              </a:rPr>
              <a:t>Στόχοι αυτής της διαχείρισης ήταν</a:t>
            </a:r>
          </a:p>
        </p:txBody>
      </p:sp>
      <p:sp>
        <p:nvSpPr>
          <p:cNvPr id="3" name="2 - Θέση περιεχομένου"/>
          <p:cNvSpPr>
            <a:spLocks noGrp="1"/>
          </p:cNvSpPr>
          <p:nvPr>
            <p:ph idx="1"/>
          </p:nvPr>
        </p:nvSpPr>
        <p:spPr>
          <a:xfrm>
            <a:off x="1238944" y="908720"/>
            <a:ext cx="8229600" cy="2088232"/>
          </a:xfrm>
        </p:spPr>
        <p:txBody>
          <a:bodyPr/>
          <a:lstStyle/>
          <a:p>
            <a:pPr>
              <a:buNone/>
            </a:pPr>
            <a:r>
              <a:rPr lang="el-GR" dirty="0"/>
              <a:t>Η καταβολή της πολεμικής αποζημίωσης </a:t>
            </a:r>
          </a:p>
          <a:p>
            <a:pPr>
              <a:buNone/>
            </a:pPr>
            <a:r>
              <a:rPr lang="el-GR" dirty="0"/>
              <a:t>στην Οθωμανική Αυτοκρατορία</a:t>
            </a:r>
          </a:p>
          <a:p>
            <a:pPr>
              <a:buNone/>
            </a:pPr>
            <a:r>
              <a:rPr lang="el-GR" dirty="0"/>
              <a:t>	            ύψους </a:t>
            </a:r>
            <a:r>
              <a:rPr lang="el-GR" sz="4400" b="1" dirty="0">
                <a:solidFill>
                  <a:srgbClr val="B40C70"/>
                </a:solidFill>
                <a:effectLst>
                  <a:outerShdw blurRad="38100" dist="38100" dir="2700000" algn="tl">
                    <a:srgbClr val="000000">
                      <a:alpha val="43137"/>
                    </a:srgbClr>
                  </a:outerShdw>
                </a:effectLst>
              </a:rPr>
              <a:t>92.000.000 </a:t>
            </a:r>
            <a:r>
              <a:rPr lang="el-GR" dirty="0"/>
              <a:t>δραχμών</a:t>
            </a:r>
          </a:p>
        </p:txBody>
      </p:sp>
      <p:sp>
        <p:nvSpPr>
          <p:cNvPr id="4" name="2 - Θέση περιεχομένου"/>
          <p:cNvSpPr txBox="1">
            <a:spLocks/>
          </p:cNvSpPr>
          <p:nvPr/>
        </p:nvSpPr>
        <p:spPr>
          <a:xfrm>
            <a:off x="467544" y="3789040"/>
            <a:ext cx="8229600" cy="2808312"/>
          </a:xfrm>
          <a:prstGeom prst="rect">
            <a:avLst/>
          </a:prstGeom>
          <a:solidFill>
            <a:schemeClr val="tx2">
              <a:lumMod val="40000"/>
              <a:lumOff val="60000"/>
              <a:alpha val="44000"/>
            </a:schemeClr>
          </a:solidFill>
          <a:ln>
            <a:solidFill>
              <a:schemeClr val="tx2">
                <a:lumMod val="50000"/>
              </a:schemeClr>
            </a:solidFill>
          </a:ln>
        </p:spPr>
        <p:txBody>
          <a:bodyPr vert="horz" lIns="91440" tIns="45720" rIns="91440" bIns="45720" rtlCol="0">
            <a:normAutofit fontScale="925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4300" b="1" i="0" u="none" strike="noStrike" kern="1200" cap="none" spc="0" normalizeH="0" baseline="0" noProof="0" dirty="0">
                <a:ln>
                  <a:noFill/>
                </a:ln>
                <a:solidFill>
                  <a:srgbClr val="B40C70"/>
                </a:solidFill>
                <a:effectLst>
                  <a:outerShdw blurRad="38100" dist="38100" dir="2700000" algn="tl">
                    <a:srgbClr val="000000">
                      <a:alpha val="43137"/>
                    </a:srgbClr>
                  </a:outerShdw>
                </a:effectLst>
                <a:uLnTx/>
                <a:uFillTx/>
                <a:latin typeface="+mn-lt"/>
                <a:ea typeface="+mn-ea"/>
                <a:cs typeface="+mn-cs"/>
              </a:rPr>
              <a:t>1898</a:t>
            </a:r>
            <a:r>
              <a:rPr kumimoji="0" lang="el-GR" sz="3200" b="0" i="0" u="none" strike="noStrike" kern="1200" cap="none" spc="0" normalizeH="0" baseline="0" noProof="0" dirty="0">
                <a:ln>
                  <a:noFill/>
                </a:ln>
                <a:solidFill>
                  <a:schemeClr val="tx1"/>
                </a:solidFill>
                <a:effectLst/>
                <a:uLnTx/>
                <a:uFillTx/>
                <a:latin typeface="+mn-lt"/>
                <a:ea typeface="+mn-ea"/>
                <a:cs typeface="+mn-cs"/>
              </a:rPr>
              <a:t>:</a:t>
            </a:r>
            <a:r>
              <a:rPr kumimoji="0" lang="el-GR" sz="3200" b="0" i="0" u="none" strike="noStrike" kern="1200" cap="none" spc="0" normalizeH="0" noProof="0" dirty="0">
                <a:ln>
                  <a:noFill/>
                </a:ln>
                <a:solidFill>
                  <a:schemeClr val="tx1"/>
                </a:solidFill>
                <a:effectLst/>
                <a:uLnTx/>
                <a:uFillTx/>
                <a:latin typeface="+mn-lt"/>
                <a:ea typeface="+mn-ea"/>
                <a:cs typeface="+mn-cs"/>
              </a:rPr>
              <a:t> χορηγήθηκε άλλο ένα δάνειο με την εγγύηση των </a:t>
            </a:r>
            <a:r>
              <a:rPr kumimoji="0" lang="el-GR" sz="3200" b="0" i="0" u="none" strike="noStrike" kern="1200" cap="none" spc="0" normalizeH="0" noProof="0" dirty="0" err="1">
                <a:ln>
                  <a:noFill/>
                </a:ln>
                <a:solidFill>
                  <a:schemeClr val="tx1"/>
                </a:solidFill>
                <a:effectLst/>
                <a:uLnTx/>
                <a:uFillTx/>
                <a:latin typeface="+mn-lt"/>
                <a:ea typeface="+mn-ea"/>
                <a:cs typeface="+mn-cs"/>
              </a:rPr>
              <a:t>Δυνάμε</a:t>
            </a:r>
            <a:r>
              <a:rPr lang="el-GR" sz="3200" dirty="0"/>
              <a:t>ων.</a:t>
            </a:r>
          </a:p>
          <a:p>
            <a:pPr marR="0" lvl="0" algn="just"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Στη</a:t>
            </a:r>
            <a:r>
              <a:rPr kumimoji="0" lang="el-GR" sz="3200" b="0" i="0" u="none" strike="noStrike" kern="1200" cap="none" spc="0" normalizeH="0" noProof="0" dirty="0">
                <a:ln>
                  <a:noFill/>
                </a:ln>
                <a:solidFill>
                  <a:schemeClr val="tx1"/>
                </a:solidFill>
                <a:effectLst/>
                <a:uLnTx/>
                <a:uFillTx/>
                <a:latin typeface="+mn-lt"/>
                <a:ea typeface="+mn-ea"/>
                <a:cs typeface="+mn-cs"/>
              </a:rPr>
              <a:t> συνέχεια η επιτροπή - εκτός από το βασικό της ρόλο - λειτούργησε και ως </a:t>
            </a:r>
            <a:r>
              <a:rPr kumimoji="0" lang="el-GR" sz="3200" b="1" i="0" u="none" strike="noStrike" kern="1200" cap="none" spc="0" normalizeH="0" noProof="0" dirty="0">
                <a:ln>
                  <a:noFill/>
                </a:ln>
                <a:solidFill>
                  <a:srgbClr val="B40C70"/>
                </a:solidFill>
                <a:effectLst>
                  <a:outerShdw blurRad="38100" dist="38100" dir="2700000" algn="tl">
                    <a:srgbClr val="000000">
                      <a:alpha val="43137"/>
                    </a:srgbClr>
                  </a:outerShdw>
                </a:effectLst>
                <a:uLnTx/>
                <a:uFillTx/>
                <a:latin typeface="+mn-lt"/>
                <a:ea typeface="+mn-ea"/>
                <a:cs typeface="+mn-cs"/>
              </a:rPr>
              <a:t>τεχνικό συμβουλευτικό σώμα </a:t>
            </a:r>
            <a:r>
              <a:rPr kumimoji="0" lang="el-GR" sz="3200" b="0" i="0" u="none" strike="noStrike" kern="1200" cap="none" spc="0" normalizeH="0" noProof="0" dirty="0">
                <a:ln>
                  <a:noFill/>
                </a:ln>
                <a:solidFill>
                  <a:schemeClr val="tx1"/>
                </a:solidFill>
                <a:effectLst/>
                <a:uLnTx/>
                <a:uFillTx/>
                <a:latin typeface="+mn-lt"/>
                <a:ea typeface="+mn-ea"/>
                <a:cs typeface="+mn-cs"/>
                <a:sym typeface="Wingdings" pitchFamily="2" charset="2"/>
              </a:rPr>
              <a:t> συμβολή στη βελτίωση της οικονομίας.</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4 - Στρογγυλεμένο ορθογώνιο"/>
          <p:cNvSpPr/>
          <p:nvPr/>
        </p:nvSpPr>
        <p:spPr>
          <a:xfrm>
            <a:off x="1979712" y="2132856"/>
            <a:ext cx="6696744" cy="792088"/>
          </a:xfrm>
          <a:prstGeom prst="roundRect">
            <a:avLst/>
          </a:prstGeom>
          <a:solidFill>
            <a:srgbClr val="B40C70">
              <a:alpha val="26000"/>
            </a:srgbClr>
          </a:solidFill>
          <a:ln>
            <a:solidFill>
              <a:srgbClr val="B40C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2 - Θέση περιεχομένου"/>
          <p:cNvSpPr txBox="1">
            <a:spLocks/>
          </p:cNvSpPr>
          <p:nvPr/>
        </p:nvSpPr>
        <p:spPr>
          <a:xfrm>
            <a:off x="1310952" y="2996952"/>
            <a:ext cx="8229600" cy="648072"/>
          </a:xfrm>
          <a:prstGeom prst="rect">
            <a:avLst/>
          </a:prstGeom>
        </p:spPr>
        <p:txBody>
          <a:bodyPr vert="horz" lIns="91440" tIns="45720" rIns="91440" bIns="45720" rtlCol="0">
            <a:normAutofit/>
          </a:bodyPr>
          <a:lstStyle/>
          <a:p>
            <a:r>
              <a:rPr lang="el-GR" sz="3200" dirty="0"/>
              <a:t>και η εξυπηρέτηση των άλλων δανείων.</a:t>
            </a:r>
          </a:p>
        </p:txBody>
      </p:sp>
      <p:pic>
        <p:nvPicPr>
          <p:cNvPr id="7" name="6 - Εικόνα" descr="Scrappy Bright Polka Numbers-01.png"/>
          <p:cNvPicPr>
            <a:picLocks noChangeAspect="1"/>
          </p:cNvPicPr>
          <p:nvPr/>
        </p:nvPicPr>
        <p:blipFill>
          <a:blip r:embed="rId2" cstate="print"/>
          <a:stretch>
            <a:fillRect/>
          </a:stretch>
        </p:blipFill>
        <p:spPr>
          <a:xfrm>
            <a:off x="467545" y="908721"/>
            <a:ext cx="648072" cy="1008112"/>
          </a:xfrm>
          <a:prstGeom prst="rect">
            <a:avLst/>
          </a:prstGeom>
          <a:ln>
            <a:noFill/>
          </a:ln>
          <a:effectLst>
            <a:outerShdw blurRad="292100" dist="139700" dir="2700000" algn="tl" rotWithShape="0">
              <a:srgbClr val="333333">
                <a:alpha val="65000"/>
              </a:srgbClr>
            </a:outerShdw>
          </a:effectLst>
        </p:spPr>
      </p:pic>
      <p:pic>
        <p:nvPicPr>
          <p:cNvPr id="8" name="7 - Εικόνα" descr="Scrappy Bright Polka Numbers-01.png"/>
          <p:cNvPicPr>
            <a:picLocks noChangeAspect="1"/>
          </p:cNvPicPr>
          <p:nvPr/>
        </p:nvPicPr>
        <p:blipFill>
          <a:blip r:embed="rId3" cstate="print">
            <a:duotone>
              <a:schemeClr val="accent2">
                <a:shade val="45000"/>
                <a:satMod val="135000"/>
              </a:schemeClr>
              <a:prstClr val="white"/>
            </a:duotone>
          </a:blip>
          <a:stretch>
            <a:fillRect/>
          </a:stretch>
        </p:blipFill>
        <p:spPr>
          <a:xfrm>
            <a:off x="611560" y="2780928"/>
            <a:ext cx="588798" cy="86409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7" presetClass="entr" presetSubtype="0"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Effect transition="in" filter="fade">
                                      <p:cBhvr>
                                        <p:cTn id="32" dur="1000"/>
                                        <p:tgtEl>
                                          <p:spTgt spid="3">
                                            <p:txEl>
                                              <p:pRg st="1" end="1"/>
                                            </p:txEl>
                                          </p:spTgt>
                                        </p:tgtEl>
                                      </p:cBhvr>
                                    </p:animEffect>
                                    <p:anim calcmode="lin" valueType="num">
                                      <p:cBhvr>
                                        <p:cTn id="3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7" presetClass="entr" presetSubtype="0"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Effect transition="in" filter="fade">
                                      <p:cBhvr>
                                        <p:cTn id="39" dur="1000"/>
                                        <p:tgtEl>
                                          <p:spTgt spid="3">
                                            <p:txEl>
                                              <p:pRg st="2" end="2"/>
                                            </p:txEl>
                                          </p:spTgt>
                                        </p:tgtEl>
                                      </p:cBhvr>
                                    </p:animEffect>
                                    <p:anim calcmode="lin" valueType="num">
                                      <p:cBhvr>
                                        <p:cTn id="4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wipe(down)">
                                      <p:cBhvr>
                                        <p:cTn id="53" dur="580">
                                          <p:stCondLst>
                                            <p:cond delay="0"/>
                                          </p:stCondLst>
                                        </p:cTn>
                                        <p:tgtEl>
                                          <p:spTgt spid="8"/>
                                        </p:tgtEl>
                                      </p:cBhvr>
                                    </p:animEffect>
                                    <p:anim calcmode="lin" valueType="num">
                                      <p:cBhvr>
                                        <p:cTn id="5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9" dur="26">
                                          <p:stCondLst>
                                            <p:cond delay="650"/>
                                          </p:stCondLst>
                                        </p:cTn>
                                        <p:tgtEl>
                                          <p:spTgt spid="8"/>
                                        </p:tgtEl>
                                      </p:cBhvr>
                                      <p:to x="100000" y="60000"/>
                                    </p:animScale>
                                    <p:animScale>
                                      <p:cBhvr>
                                        <p:cTn id="60" dur="166" decel="50000">
                                          <p:stCondLst>
                                            <p:cond delay="676"/>
                                          </p:stCondLst>
                                        </p:cTn>
                                        <p:tgtEl>
                                          <p:spTgt spid="8"/>
                                        </p:tgtEl>
                                      </p:cBhvr>
                                      <p:to x="100000" y="100000"/>
                                    </p:animScale>
                                    <p:animScale>
                                      <p:cBhvr>
                                        <p:cTn id="61" dur="26">
                                          <p:stCondLst>
                                            <p:cond delay="1312"/>
                                          </p:stCondLst>
                                        </p:cTn>
                                        <p:tgtEl>
                                          <p:spTgt spid="8"/>
                                        </p:tgtEl>
                                      </p:cBhvr>
                                      <p:to x="100000" y="80000"/>
                                    </p:animScale>
                                    <p:animScale>
                                      <p:cBhvr>
                                        <p:cTn id="62" dur="166" decel="50000">
                                          <p:stCondLst>
                                            <p:cond delay="1338"/>
                                          </p:stCondLst>
                                        </p:cTn>
                                        <p:tgtEl>
                                          <p:spTgt spid="8"/>
                                        </p:tgtEl>
                                      </p:cBhvr>
                                      <p:to x="100000" y="100000"/>
                                    </p:animScale>
                                    <p:animScale>
                                      <p:cBhvr>
                                        <p:cTn id="63" dur="26">
                                          <p:stCondLst>
                                            <p:cond delay="1642"/>
                                          </p:stCondLst>
                                        </p:cTn>
                                        <p:tgtEl>
                                          <p:spTgt spid="8"/>
                                        </p:tgtEl>
                                      </p:cBhvr>
                                      <p:to x="100000" y="90000"/>
                                    </p:animScale>
                                    <p:animScale>
                                      <p:cBhvr>
                                        <p:cTn id="64" dur="166" decel="50000">
                                          <p:stCondLst>
                                            <p:cond delay="1668"/>
                                          </p:stCondLst>
                                        </p:cTn>
                                        <p:tgtEl>
                                          <p:spTgt spid="8"/>
                                        </p:tgtEl>
                                      </p:cBhvr>
                                      <p:to x="100000" y="100000"/>
                                    </p:animScale>
                                    <p:animScale>
                                      <p:cBhvr>
                                        <p:cTn id="65" dur="26">
                                          <p:stCondLst>
                                            <p:cond delay="1808"/>
                                          </p:stCondLst>
                                        </p:cTn>
                                        <p:tgtEl>
                                          <p:spTgt spid="8"/>
                                        </p:tgtEl>
                                      </p:cBhvr>
                                      <p:to x="100000" y="95000"/>
                                    </p:animScale>
                                    <p:animScale>
                                      <p:cBhvr>
                                        <p:cTn id="66" dur="166" decel="50000">
                                          <p:stCondLst>
                                            <p:cond delay="1834"/>
                                          </p:stCondLst>
                                        </p:cTn>
                                        <p:tgtEl>
                                          <p:spTgt spid="8"/>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
                                            <p:txEl>
                                              <p:pRg st="0" end="0"/>
                                            </p:txEl>
                                          </p:spTgt>
                                        </p:tgtEl>
                                        <p:attrNameLst>
                                          <p:attrName>style.visibility</p:attrName>
                                        </p:attrNameLst>
                                      </p:cBhvr>
                                      <p:to>
                                        <p:strVal val="visible"/>
                                      </p:to>
                                    </p:set>
                                    <p:animEffect transition="in" filter="fade">
                                      <p:cBhvr>
                                        <p:cTn id="71" dur="1000"/>
                                        <p:tgtEl>
                                          <p:spTgt spid="6">
                                            <p:txEl>
                                              <p:pRg st="0" end="0"/>
                                            </p:txEl>
                                          </p:spTgt>
                                        </p:tgtEl>
                                      </p:cBhvr>
                                    </p:animEffect>
                                    <p:anim calcmode="lin" valueType="num">
                                      <p:cBhvr>
                                        <p:cTn id="7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fade">
                                      <p:cBhvr>
                                        <p:cTn id="78" dur="1000"/>
                                        <p:tgtEl>
                                          <p:spTgt spid="4"/>
                                        </p:tgtEl>
                                      </p:cBhvr>
                                    </p:animEffect>
                                    <p:anim calcmode="lin" valueType="num">
                                      <p:cBhvr>
                                        <p:cTn id="79" dur="1000" fill="hold"/>
                                        <p:tgtEl>
                                          <p:spTgt spid="4"/>
                                        </p:tgtEl>
                                        <p:attrNameLst>
                                          <p:attrName>ppt_x</p:attrName>
                                        </p:attrNameLst>
                                      </p:cBhvr>
                                      <p:tavLst>
                                        <p:tav tm="0">
                                          <p:val>
                                            <p:strVal val="#ppt_x"/>
                                          </p:val>
                                        </p:tav>
                                        <p:tav tm="100000">
                                          <p:val>
                                            <p:strVal val="#ppt_x"/>
                                          </p:val>
                                        </p:tav>
                                      </p:tavLst>
                                    </p:anim>
                                    <p:anim calcmode="lin" valueType="num">
                                      <p:cBhvr>
                                        <p:cTn id="8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4624"/>
            <a:ext cx="8229600" cy="648072"/>
          </a:xfrm>
        </p:spPr>
        <p:txBody>
          <a:bodyPr>
            <a:normAutofit fontScale="90000"/>
          </a:bodyPr>
          <a:lstStyle/>
          <a:p>
            <a:r>
              <a:rPr lang="el-GR" sz="4000" b="1" dirty="0">
                <a:solidFill>
                  <a:srgbClr val="B40C70"/>
                </a:solidFill>
                <a:effectLst>
                  <a:outerShdw blurRad="38100" dist="38100" dir="2700000" algn="tl">
                    <a:srgbClr val="000000">
                      <a:alpha val="43137"/>
                    </a:srgbClr>
                  </a:outerShdw>
                </a:effectLst>
              </a:rPr>
              <a:t>Αποτελέσματα;</a:t>
            </a:r>
          </a:p>
        </p:txBody>
      </p:sp>
      <p:sp>
        <p:nvSpPr>
          <p:cNvPr id="3" name="2 - Θέση περιεχομένου"/>
          <p:cNvSpPr>
            <a:spLocks noGrp="1"/>
          </p:cNvSpPr>
          <p:nvPr>
            <p:ph idx="1"/>
          </p:nvPr>
        </p:nvSpPr>
        <p:spPr>
          <a:xfrm>
            <a:off x="986408" y="620688"/>
            <a:ext cx="1569368" cy="576064"/>
          </a:xfrm>
        </p:spPr>
        <p:txBody>
          <a:bodyPr>
            <a:normAutofit lnSpcReduction="10000"/>
          </a:bodyPr>
          <a:lstStyle/>
          <a:p>
            <a:pPr marL="0" indent="0">
              <a:buNone/>
            </a:pPr>
            <a:r>
              <a:rPr lang="el-GR" b="1" dirty="0">
                <a:solidFill>
                  <a:srgbClr val="B40C70"/>
                </a:solidFill>
                <a:effectLst>
                  <a:outerShdw blurRad="38100" dist="38100" dir="2700000" algn="tl">
                    <a:srgbClr val="000000">
                      <a:alpha val="43137"/>
                    </a:srgbClr>
                  </a:outerShdw>
                </a:effectLst>
              </a:rPr>
              <a:t>Θετικά</a:t>
            </a:r>
            <a:r>
              <a:rPr lang="el-GR" dirty="0"/>
              <a:t>: </a:t>
            </a:r>
          </a:p>
        </p:txBody>
      </p:sp>
      <p:sp>
        <p:nvSpPr>
          <p:cNvPr id="4" name="2 - Θέση περιεχομένου"/>
          <p:cNvSpPr txBox="1">
            <a:spLocks/>
          </p:cNvSpPr>
          <p:nvPr/>
        </p:nvSpPr>
        <p:spPr>
          <a:xfrm>
            <a:off x="914400" y="1196752"/>
            <a:ext cx="8229600" cy="864096"/>
          </a:xfrm>
          <a:prstGeom prst="rect">
            <a:avLst/>
          </a:prstGeom>
          <a:solidFill>
            <a:srgbClr val="B40C70">
              <a:alpha val="26000"/>
            </a:srgbClr>
          </a:solidFill>
        </p:spPr>
        <p:txBody>
          <a:bodyPr vert="horz" lIns="91440" tIns="45720" rIns="91440" bIns="45720" rtlCol="0">
            <a:normAutofit lnSpcReduction="10000"/>
          </a:bodyPr>
          <a:lstStyle/>
          <a:p>
            <a:r>
              <a:rPr lang="el-GR" sz="2600" dirty="0"/>
              <a:t>Η εγγύηση των Μεγάλων Δυνάμεων αύξησε την </a:t>
            </a:r>
            <a:r>
              <a:rPr lang="el-GR" sz="2600" b="1" dirty="0">
                <a:solidFill>
                  <a:srgbClr val="B40C70"/>
                </a:solidFill>
                <a:effectLst>
                  <a:outerShdw blurRad="38100" dist="38100" dir="2700000" algn="tl">
                    <a:srgbClr val="000000">
                      <a:alpha val="43137"/>
                    </a:srgbClr>
                  </a:outerShdw>
                </a:effectLst>
              </a:rPr>
              <a:t>πιστοληπτική ικανότητα </a:t>
            </a:r>
            <a:r>
              <a:rPr lang="el-GR" sz="2600" dirty="0"/>
              <a:t>του κράτους</a:t>
            </a:r>
          </a:p>
        </p:txBody>
      </p:sp>
      <p:sp>
        <p:nvSpPr>
          <p:cNvPr id="5" name="2 - Θέση περιεχομένου"/>
          <p:cNvSpPr txBox="1">
            <a:spLocks/>
          </p:cNvSpPr>
          <p:nvPr/>
        </p:nvSpPr>
        <p:spPr>
          <a:xfrm>
            <a:off x="914400" y="2204864"/>
            <a:ext cx="8229600" cy="792088"/>
          </a:xfrm>
          <a:prstGeom prst="rect">
            <a:avLst/>
          </a:prstGeom>
          <a:solidFill>
            <a:srgbClr val="B40C70">
              <a:alpha val="26000"/>
            </a:srgbClr>
          </a:solidFill>
        </p:spPr>
        <p:txBody>
          <a:bodyPr vert="horz" lIns="91440" tIns="45720" rIns="91440" bIns="45720" rtlCol="0">
            <a:normAutofit fontScale="77500" lnSpcReduction="20000"/>
          </a:bodyPr>
          <a:lstStyle/>
          <a:p>
            <a:r>
              <a:rPr lang="el-GR" sz="3300" dirty="0"/>
              <a:t>Ο έλεγχος απάλλαξε τους δημοσιονομικούς μηχανισμούς από </a:t>
            </a:r>
            <a:r>
              <a:rPr lang="el-GR" sz="3300" b="1" dirty="0">
                <a:solidFill>
                  <a:srgbClr val="B40C70"/>
                </a:solidFill>
                <a:effectLst>
                  <a:outerShdw blurRad="38100" dist="38100" dir="2700000" algn="tl">
                    <a:srgbClr val="000000">
                      <a:alpha val="43137"/>
                    </a:srgbClr>
                  </a:outerShdw>
                </a:effectLst>
              </a:rPr>
              <a:t>δυσλειτουργίες</a:t>
            </a:r>
            <a:r>
              <a:rPr lang="el-GR" sz="3300" dirty="0"/>
              <a:t> (κλοπές, αναξιοκρατία κλπ)</a:t>
            </a:r>
            <a:endParaRPr lang="el-GR" sz="3200" dirty="0"/>
          </a:p>
        </p:txBody>
      </p:sp>
      <p:sp>
        <p:nvSpPr>
          <p:cNvPr id="6" name="2 - Θέση περιεχομένου"/>
          <p:cNvSpPr txBox="1">
            <a:spLocks/>
          </p:cNvSpPr>
          <p:nvPr/>
        </p:nvSpPr>
        <p:spPr>
          <a:xfrm>
            <a:off x="914400" y="3140968"/>
            <a:ext cx="8229600" cy="1728192"/>
          </a:xfrm>
          <a:prstGeom prst="rect">
            <a:avLst/>
          </a:prstGeom>
          <a:solidFill>
            <a:srgbClr val="B40C70">
              <a:alpha val="26000"/>
            </a:srgbClr>
          </a:solidFill>
        </p:spPr>
        <p:txBody>
          <a:bodyPr vert="horz" lIns="91440" tIns="45720" rIns="91440" bIns="45720" rtlCol="0">
            <a:noAutofit/>
          </a:bodyPr>
          <a:lstStyle/>
          <a:p>
            <a:r>
              <a:rPr lang="el-GR" sz="2600" b="1" dirty="0">
                <a:solidFill>
                  <a:srgbClr val="B40C70"/>
                </a:solidFill>
                <a:effectLst>
                  <a:outerShdw blurRad="38100" dist="38100" dir="2700000" algn="tl">
                    <a:srgbClr val="000000">
                      <a:alpha val="43137"/>
                    </a:srgbClr>
                  </a:outerShdw>
                </a:effectLst>
              </a:rPr>
              <a:t>1910</a:t>
            </a:r>
            <a:r>
              <a:rPr lang="el-GR" sz="2600" dirty="0"/>
              <a:t>: παρά τη σταφιδική κρίση και το γεγονός ότι το 1/3 των εθνικών εσόδων πήγαινε στα δάνεια … η οικονομία υγιής, </a:t>
            </a:r>
            <a:r>
              <a:rPr lang="el-GR" sz="2600" b="1" dirty="0">
                <a:solidFill>
                  <a:srgbClr val="B40C70"/>
                </a:solidFill>
                <a:effectLst>
                  <a:outerShdw blurRad="38100" dist="38100" dir="2700000" algn="tl">
                    <a:srgbClr val="000000">
                      <a:alpha val="43137"/>
                    </a:srgbClr>
                  </a:outerShdw>
                </a:effectLst>
              </a:rPr>
              <a:t>προϋπολογισμοί ελαφρώς πλεονασματικοί</a:t>
            </a:r>
            <a:r>
              <a:rPr lang="el-GR" sz="2600" dirty="0"/>
              <a:t>, αυξημένες οικονομικές δυνατότητες του κράτους </a:t>
            </a:r>
            <a:r>
              <a:rPr lang="el-GR" sz="2600" dirty="0">
                <a:sym typeface="Wingdings" pitchFamily="2" charset="2"/>
              </a:rPr>
              <a:t></a:t>
            </a:r>
          </a:p>
        </p:txBody>
      </p:sp>
      <p:sp>
        <p:nvSpPr>
          <p:cNvPr id="7" name="2 - Θέση περιεχομένου"/>
          <p:cNvSpPr txBox="1">
            <a:spLocks/>
          </p:cNvSpPr>
          <p:nvPr/>
        </p:nvSpPr>
        <p:spPr>
          <a:xfrm>
            <a:off x="899592" y="5040560"/>
            <a:ext cx="8244408" cy="1700808"/>
          </a:xfrm>
          <a:prstGeom prst="rect">
            <a:avLst/>
          </a:prstGeom>
          <a:solidFill>
            <a:srgbClr val="B40C70">
              <a:alpha val="26000"/>
            </a:srgbClr>
          </a:solidFill>
        </p:spPr>
        <p:txBody>
          <a:bodyPr vert="horz" lIns="91440" tIns="45720" rIns="91440" bIns="45720" rtlCol="0">
            <a:noAutofit/>
          </a:bodyPr>
          <a:lstStyle/>
          <a:p>
            <a:r>
              <a:rPr lang="el-GR" sz="2600" dirty="0">
                <a:sym typeface="Wingdings" pitchFamily="2" charset="2"/>
              </a:rPr>
              <a:t>Αυτό επέτρεπε στον </a:t>
            </a:r>
            <a:r>
              <a:rPr lang="el-GR" sz="2600" b="1" dirty="0">
                <a:solidFill>
                  <a:srgbClr val="B40C70"/>
                </a:solidFill>
                <a:effectLst>
                  <a:outerShdw blurRad="38100" dist="38100" dir="2700000" algn="tl">
                    <a:srgbClr val="000000">
                      <a:alpha val="43137"/>
                    </a:srgbClr>
                  </a:outerShdw>
                </a:effectLst>
                <a:sym typeface="Wingdings" pitchFamily="2" charset="2"/>
              </a:rPr>
              <a:t>Βενιζέλο</a:t>
            </a:r>
            <a:r>
              <a:rPr lang="el-GR" sz="2600" dirty="0">
                <a:effectLst>
                  <a:outerShdw blurRad="38100" dist="38100" dir="2700000" algn="tl">
                    <a:srgbClr val="000000">
                      <a:alpha val="43137"/>
                    </a:srgbClr>
                  </a:outerShdw>
                </a:effectLst>
                <a:sym typeface="Wingdings" pitchFamily="2" charset="2"/>
              </a:rPr>
              <a:t> </a:t>
            </a:r>
            <a:r>
              <a:rPr lang="el-GR" sz="2600" dirty="0">
                <a:sym typeface="Wingdings" pitchFamily="2" charset="2"/>
              </a:rPr>
              <a:t>να κάνει </a:t>
            </a:r>
            <a:r>
              <a:rPr lang="el-GR" sz="2600" b="1" dirty="0">
                <a:solidFill>
                  <a:srgbClr val="B40C70"/>
                </a:solidFill>
                <a:effectLst>
                  <a:outerShdw blurRad="38100" dist="38100" dir="2700000" algn="tl">
                    <a:srgbClr val="000000">
                      <a:alpha val="43137"/>
                    </a:srgbClr>
                  </a:outerShdw>
                </a:effectLst>
                <a:sym typeface="Wingdings" pitchFamily="2" charset="2"/>
              </a:rPr>
              <a:t>μεταρρυθμίσεις</a:t>
            </a:r>
            <a:r>
              <a:rPr lang="el-GR" sz="2600" dirty="0">
                <a:effectLst>
                  <a:outerShdw blurRad="38100" dist="38100" dir="2700000" algn="tl">
                    <a:srgbClr val="000000">
                      <a:alpha val="43137"/>
                    </a:srgbClr>
                  </a:outerShdw>
                </a:effectLst>
                <a:sym typeface="Wingdings" pitchFamily="2" charset="2"/>
              </a:rPr>
              <a:t> </a:t>
            </a:r>
          </a:p>
          <a:p>
            <a:r>
              <a:rPr lang="el-GR" sz="2600" dirty="0">
                <a:sym typeface="Wingdings" pitchFamily="2" charset="2"/>
              </a:rPr>
              <a:t>και </a:t>
            </a:r>
            <a:r>
              <a:rPr lang="el-GR" sz="2600" b="1" dirty="0">
                <a:solidFill>
                  <a:srgbClr val="B40C70"/>
                </a:solidFill>
                <a:effectLst>
                  <a:outerShdw blurRad="38100" dist="38100" dir="2700000" algn="tl">
                    <a:srgbClr val="000000">
                      <a:alpha val="43137"/>
                    </a:srgbClr>
                  </a:outerShdw>
                </a:effectLst>
                <a:sym typeface="Wingdings" pitchFamily="2" charset="2"/>
              </a:rPr>
              <a:t>πολεμική προετοιμασία </a:t>
            </a:r>
            <a:r>
              <a:rPr lang="el-GR" sz="2600" dirty="0">
                <a:sym typeface="Wingdings" pitchFamily="2" charset="2"/>
              </a:rPr>
              <a:t>ώστε να μπούμε στους Βαλκανικούς πολέμους έτοιμοι και να μην έχει δραματικές επιπτώσεις στην οικονομία μας η εμπλοκή μας σε πόλεμο.</a:t>
            </a:r>
            <a:endParaRPr lang="el-GR" sz="2600" dirty="0"/>
          </a:p>
        </p:txBody>
      </p:sp>
      <p:pic>
        <p:nvPicPr>
          <p:cNvPr id="8" name="7 - Εικόνα" descr="Scrappy Bright Polka Numbers-01.png"/>
          <p:cNvPicPr>
            <a:picLocks noChangeAspect="1"/>
          </p:cNvPicPr>
          <p:nvPr/>
        </p:nvPicPr>
        <p:blipFill>
          <a:blip r:embed="rId2" cstate="print">
            <a:clrChange>
              <a:clrFrom>
                <a:srgbClr val="FFFFFF"/>
              </a:clrFrom>
              <a:clrTo>
                <a:srgbClr val="FFFFFF">
                  <a:alpha val="0"/>
                </a:srgbClr>
              </a:clrTo>
            </a:clrChange>
          </a:blip>
          <a:stretch>
            <a:fillRect/>
          </a:stretch>
        </p:blipFill>
        <p:spPr>
          <a:xfrm>
            <a:off x="251520" y="908720"/>
            <a:ext cx="539552" cy="936104"/>
          </a:xfrm>
          <a:prstGeom prst="rect">
            <a:avLst/>
          </a:prstGeom>
          <a:ln>
            <a:noFill/>
          </a:ln>
          <a:effectLst>
            <a:outerShdw blurRad="292100" dist="139700" dir="2700000" algn="tl" rotWithShape="0">
              <a:srgbClr val="333333">
                <a:alpha val="65000"/>
              </a:srgbClr>
            </a:outerShdw>
          </a:effectLst>
        </p:spPr>
      </p:pic>
      <p:pic>
        <p:nvPicPr>
          <p:cNvPr id="9" name="8 - Εικόνα" descr="Scrappy Bright Polka Numbers-01.png"/>
          <p:cNvPicPr>
            <a:picLocks noChangeAspect="1"/>
          </p:cNvPicPr>
          <p:nvPr/>
        </p:nvPicPr>
        <p:blipFill>
          <a:blip r:embed="rId3" cstate="print"/>
          <a:stretch>
            <a:fillRect/>
          </a:stretch>
        </p:blipFill>
        <p:spPr>
          <a:xfrm>
            <a:off x="200210" y="1988840"/>
            <a:ext cx="667019" cy="936104"/>
          </a:xfrm>
          <a:prstGeom prst="rect">
            <a:avLst/>
          </a:prstGeom>
          <a:ln>
            <a:noFill/>
          </a:ln>
          <a:effectLst>
            <a:outerShdw blurRad="292100" dist="139700" dir="2700000" algn="tl" rotWithShape="0">
              <a:srgbClr val="333333">
                <a:alpha val="65000"/>
              </a:srgbClr>
            </a:outerShdw>
          </a:effectLst>
        </p:spPr>
      </p:pic>
      <p:pic>
        <p:nvPicPr>
          <p:cNvPr id="10" name="9 - Εικόνα" descr="Scrappy Bright Polka Numbers-01.png"/>
          <p:cNvPicPr>
            <a:picLocks noChangeAspect="1"/>
          </p:cNvPicPr>
          <p:nvPr/>
        </p:nvPicPr>
        <p:blipFill>
          <a:blip r:embed="rId4" cstate="print"/>
          <a:stretch>
            <a:fillRect/>
          </a:stretch>
        </p:blipFill>
        <p:spPr>
          <a:xfrm>
            <a:off x="251520" y="3068960"/>
            <a:ext cx="634473" cy="1023345"/>
          </a:xfrm>
          <a:prstGeom prst="rect">
            <a:avLst/>
          </a:prstGeom>
          <a:ln>
            <a:noFill/>
          </a:ln>
          <a:effectLst>
            <a:outerShdw blurRad="292100" dist="139700" dir="2700000" algn="tl" rotWithShape="0">
              <a:srgbClr val="333333">
                <a:alpha val="65000"/>
              </a:srgbClr>
            </a:outerShdw>
          </a:effectLst>
        </p:spPr>
      </p:pic>
      <p:pic>
        <p:nvPicPr>
          <p:cNvPr id="11" name="10 - Εικόνα" descr="Scrappy Bright Polka Numbers-01.png"/>
          <p:cNvPicPr>
            <a:picLocks noChangeAspect="1"/>
          </p:cNvPicPr>
          <p:nvPr/>
        </p:nvPicPr>
        <p:blipFill>
          <a:blip r:embed="rId5" cstate="print"/>
          <a:stretch>
            <a:fillRect/>
          </a:stretch>
        </p:blipFill>
        <p:spPr>
          <a:xfrm>
            <a:off x="176705" y="4941168"/>
            <a:ext cx="698027" cy="8640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20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1000"/>
                                        <p:tgtEl>
                                          <p:spTgt spid="11"/>
                                        </p:tgtEl>
                                      </p:cBhvr>
                                    </p:animEffect>
                                    <p:anim calcmode="lin" valueType="num">
                                      <p:cBhvr>
                                        <p:cTn id="51" dur="1000" fill="hold"/>
                                        <p:tgtEl>
                                          <p:spTgt spid="11"/>
                                        </p:tgtEl>
                                        <p:attrNameLst>
                                          <p:attrName>ppt_x</p:attrName>
                                        </p:attrNameLst>
                                      </p:cBhvr>
                                      <p:tavLst>
                                        <p:tav tm="0">
                                          <p:val>
                                            <p:strVal val="#ppt_x"/>
                                          </p:val>
                                        </p:tav>
                                        <p:tav tm="100000">
                                          <p:val>
                                            <p:strVal val="#ppt_x"/>
                                          </p:val>
                                        </p:tav>
                                      </p:tavLst>
                                    </p:anim>
                                    <p:anim calcmode="lin" valueType="num">
                                      <p:cBhvr>
                                        <p:cTn id="5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354621">
            <a:off x="694235" y="1014343"/>
            <a:ext cx="7664129" cy="3832065"/>
          </a:xfrm>
          <a:prstGeom prst="rect">
            <a:avLst/>
          </a:prstGeom>
          <a:ln>
            <a:noFill/>
          </a:ln>
          <a:effectLst>
            <a:outerShdw blurRad="292100" dist="139700" dir="2700000" algn="tl" rotWithShape="0">
              <a:srgbClr val="333333">
                <a:alpha val="65000"/>
              </a:srgbClr>
            </a:outerShdw>
          </a:effectLst>
        </p:spPr>
      </p:pic>
      <p:sp>
        <p:nvSpPr>
          <p:cNvPr id="2" name="Τίτλος 1"/>
          <p:cNvSpPr>
            <a:spLocks noGrp="1"/>
          </p:cNvSpPr>
          <p:nvPr>
            <p:ph type="title"/>
          </p:nvPr>
        </p:nvSpPr>
        <p:spPr>
          <a:xfrm rot="21099759">
            <a:off x="-373131" y="1100908"/>
            <a:ext cx="8229600" cy="2391323"/>
          </a:xfrm>
        </p:spPr>
        <p:txBody>
          <a:bodyPr>
            <a:normAutofit/>
          </a:bodyPr>
          <a:lstStyle/>
          <a:p>
            <a:r>
              <a:rPr lang="el-GR" sz="3000" dirty="0">
                <a:effectLst>
                  <a:outerShdw blurRad="38100" dist="38100" dir="2700000" algn="tl">
                    <a:srgbClr val="000000">
                      <a:alpha val="43137"/>
                    </a:srgbClr>
                  </a:outerShdw>
                </a:effectLst>
                <a:latin typeface="Comic Sans MS" pitchFamily="66" charset="0"/>
              </a:rPr>
              <a:t>Ας δούμε τώρα μερικές </a:t>
            </a:r>
            <a:br>
              <a:rPr lang="el-GR" sz="3000" dirty="0">
                <a:solidFill>
                  <a:srgbClr val="B40C70"/>
                </a:solidFill>
                <a:effectLst>
                  <a:outerShdw blurRad="38100" dist="38100" dir="2700000" algn="tl">
                    <a:srgbClr val="000000">
                      <a:alpha val="43137"/>
                    </a:srgbClr>
                  </a:outerShdw>
                </a:effectLst>
                <a:latin typeface="Comic Sans MS" pitchFamily="66" charset="0"/>
              </a:rPr>
            </a:br>
            <a:r>
              <a:rPr lang="el-GR" sz="3000" b="1" dirty="0">
                <a:solidFill>
                  <a:srgbClr val="B40C70"/>
                </a:solidFill>
                <a:effectLst>
                  <a:outerShdw blurRad="38100" dist="38100" dir="2700000" algn="tl">
                    <a:srgbClr val="000000">
                      <a:alpha val="43137"/>
                    </a:srgbClr>
                  </a:outerShdw>
                </a:effectLst>
                <a:latin typeface="Comic Sans MS" pitchFamily="66" charset="0"/>
              </a:rPr>
              <a:t>γελοιογραφίες </a:t>
            </a:r>
            <a:br>
              <a:rPr lang="el-GR" sz="3000" b="1" dirty="0">
                <a:solidFill>
                  <a:srgbClr val="B40C70"/>
                </a:solidFill>
                <a:effectLst>
                  <a:outerShdw blurRad="38100" dist="38100" dir="2700000" algn="tl">
                    <a:srgbClr val="000000">
                      <a:alpha val="43137"/>
                    </a:srgbClr>
                  </a:outerShdw>
                </a:effectLst>
                <a:latin typeface="Comic Sans MS" pitchFamily="66" charset="0"/>
              </a:rPr>
            </a:br>
            <a:r>
              <a:rPr lang="el-GR" sz="3000" b="1" dirty="0">
                <a:solidFill>
                  <a:srgbClr val="B40C70"/>
                </a:solidFill>
                <a:effectLst>
                  <a:outerShdw blurRad="38100" dist="38100" dir="2700000" algn="tl">
                    <a:srgbClr val="000000">
                      <a:alpha val="43137"/>
                    </a:srgbClr>
                  </a:outerShdw>
                </a:effectLst>
                <a:latin typeface="Comic Sans MS" pitchFamily="66" charset="0"/>
              </a:rPr>
              <a:t>της εποχής </a:t>
            </a:r>
          </a:p>
        </p:txBody>
      </p:sp>
      <p:pic>
        <p:nvPicPr>
          <p:cNvPr id="4" name="Θέση περιεχομένου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829757">
            <a:off x="2532870" y="4151661"/>
            <a:ext cx="2267045" cy="2267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3361744"/>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cf80cf8ecf82-cf84ceb1-ceb4ceaccebdceb5ceb9ceb1-cf84cebfcf85-cf84-cf84-cf83cebacf8ccf81cf80ceb9cf83ceb1cebd-cf83cf84ceb9cf82-7-ceb8ceac.jpeg"/>
          <p:cNvPicPr>
            <a:picLocks noChangeAspect="1"/>
          </p:cNvPicPr>
          <p:nvPr/>
        </p:nvPicPr>
        <p:blipFill>
          <a:blip r:embed="rId2" cstate="print">
            <a:lum bright="-20000" contrast="30000"/>
          </a:blip>
          <a:stretch>
            <a:fillRect/>
          </a:stretch>
        </p:blipFill>
        <p:spPr>
          <a:xfrm>
            <a:off x="1619672" y="2348880"/>
            <a:ext cx="5920510" cy="3903836"/>
          </a:xfrm>
          <a:prstGeom prst="rect">
            <a:avLst/>
          </a:prstGeom>
          <a:ln>
            <a:noFill/>
          </a:ln>
          <a:effectLst>
            <a:outerShdw blurRad="292100" dist="139700" dir="2700000" algn="tl" rotWithShape="0">
              <a:srgbClr val="333333">
                <a:alpha val="65000"/>
              </a:srgbClr>
            </a:outerShdw>
          </a:effectLst>
        </p:spPr>
      </p:pic>
      <p:sp>
        <p:nvSpPr>
          <p:cNvPr id="8" name="7 - TextBox"/>
          <p:cNvSpPr txBox="1"/>
          <p:nvPr/>
        </p:nvSpPr>
        <p:spPr>
          <a:xfrm>
            <a:off x="539552" y="476672"/>
            <a:ext cx="7992888" cy="1631216"/>
          </a:xfrm>
          <a:prstGeom prst="rect">
            <a:avLst/>
          </a:prstGeom>
          <a:noFill/>
        </p:spPr>
        <p:txBody>
          <a:bodyPr wrap="square" rtlCol="0">
            <a:spAutoFit/>
          </a:bodyPr>
          <a:lstStyle/>
          <a:p>
            <a:r>
              <a:rPr lang="en-US" sz="4400" b="1" dirty="0">
                <a:effectLst>
                  <a:outerShdw blurRad="38100" dist="38100" dir="2700000" algn="tl">
                    <a:srgbClr val="000000">
                      <a:alpha val="43137"/>
                    </a:srgbClr>
                  </a:outerShdw>
                </a:effectLst>
                <a:latin typeface="Comic Sans MS" pitchFamily="66" charset="0"/>
              </a:rPr>
              <a:t>O </a:t>
            </a:r>
            <a:r>
              <a:rPr lang="el-GR" sz="4400" b="1" dirty="0">
                <a:solidFill>
                  <a:srgbClr val="B40C70"/>
                </a:solidFill>
                <a:effectLst>
                  <a:outerShdw blurRad="38100" dist="38100" dir="2700000" algn="tl">
                    <a:srgbClr val="000000">
                      <a:alpha val="43137"/>
                    </a:srgbClr>
                  </a:outerShdw>
                </a:effectLst>
                <a:latin typeface="Comic Sans MS" pitchFamily="66" charset="0"/>
              </a:rPr>
              <a:t>δανεισμός</a:t>
            </a:r>
            <a:r>
              <a:rPr lang="el-GR" sz="4400" dirty="0">
                <a:solidFill>
                  <a:srgbClr val="B40C70"/>
                </a:solidFill>
                <a:effectLst>
                  <a:outerShdw blurRad="38100" dist="38100" dir="2700000" algn="tl">
                    <a:srgbClr val="000000">
                      <a:alpha val="43137"/>
                    </a:srgbClr>
                  </a:outerShdw>
                </a:effectLst>
                <a:latin typeface="Comic Sans MS" pitchFamily="66" charset="0"/>
              </a:rPr>
              <a:t> </a:t>
            </a:r>
            <a:r>
              <a:rPr lang="el-GR" sz="2800" dirty="0">
                <a:latin typeface="Comic Sans MS" pitchFamily="66" charset="0"/>
              </a:rPr>
              <a:t>από την Επανάσταση ήταν </a:t>
            </a:r>
          </a:p>
          <a:p>
            <a:r>
              <a:rPr lang="el-GR" sz="2800" dirty="0">
                <a:latin typeface="Comic Sans MS" pitchFamily="66" charset="0"/>
                <a:sym typeface="Wingdings" pitchFamily="2" charset="2"/>
              </a:rPr>
              <a:t> σημαντική παράμετρος της </a:t>
            </a:r>
            <a:r>
              <a:rPr lang="el-GR" sz="2800" b="1" dirty="0">
                <a:solidFill>
                  <a:srgbClr val="B40C70"/>
                </a:solidFill>
                <a:effectLst>
                  <a:outerShdw blurRad="38100" dist="38100" dir="2700000" algn="tl">
                    <a:srgbClr val="000000">
                      <a:alpha val="43137"/>
                    </a:srgbClr>
                  </a:outerShdw>
                </a:effectLst>
                <a:latin typeface="Comic Sans MS" pitchFamily="66" charset="0"/>
                <a:sym typeface="Wingdings" pitchFamily="2" charset="2"/>
              </a:rPr>
              <a:t>λειτουργίας</a:t>
            </a:r>
            <a:r>
              <a:rPr lang="el-GR" sz="2800" dirty="0">
                <a:latin typeface="Comic Sans MS" pitchFamily="66" charset="0"/>
                <a:sym typeface="Wingdings" pitchFamily="2" charset="2"/>
              </a:rPr>
              <a:t> του ελληνικού κράτους</a:t>
            </a:r>
            <a:endParaRPr lang="el-GR" sz="2800" dirty="0">
              <a:latin typeface="Comic Sans MS" pitchFamily="66" charset="0"/>
            </a:endParaRPr>
          </a:p>
        </p:txBody>
      </p:sp>
    </p:spTree>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221088"/>
            <a:ext cx="8229600" cy="2434282"/>
          </a:xfrm>
        </p:spPr>
        <p:txBody>
          <a:bodyPr>
            <a:noAutofit/>
          </a:bodyPr>
          <a:lstStyle/>
          <a:p>
            <a:r>
              <a:rPr lang="el-GR" sz="2400" i="1" dirty="0"/>
              <a:t>Στη λιθογραφία απεικονίζεται το βίαιο τραβολόγημα του ελληνικού λαού από τους πληρεξουσίους των τριών πιστωτριών χωρών: </a:t>
            </a:r>
            <a:r>
              <a:rPr lang="el-GR" sz="2400" b="1" i="1" dirty="0">
                <a:effectLst>
                  <a:outerShdw blurRad="38100" dist="38100" dir="2700000" algn="tl">
                    <a:srgbClr val="000000">
                      <a:alpha val="43137"/>
                    </a:srgbClr>
                  </a:outerShdw>
                </a:effectLst>
              </a:rPr>
              <a:t>Αγγλία</a:t>
            </a:r>
            <a:r>
              <a:rPr lang="el-GR" sz="2400" i="1" dirty="0"/>
              <a:t>, </a:t>
            </a:r>
            <a:r>
              <a:rPr lang="el-GR" sz="2400" b="1" i="1" dirty="0">
                <a:effectLst>
                  <a:outerShdw blurRad="38100" dist="38100" dir="2700000" algn="tl">
                    <a:srgbClr val="000000">
                      <a:alpha val="43137"/>
                    </a:srgbClr>
                  </a:outerShdw>
                </a:effectLst>
              </a:rPr>
              <a:t>Γερμανία</a:t>
            </a:r>
            <a:r>
              <a:rPr lang="el-GR" sz="2400" i="1" dirty="0"/>
              <a:t> και </a:t>
            </a:r>
            <a:r>
              <a:rPr lang="el-GR" sz="2400" b="1" i="1" dirty="0">
                <a:effectLst>
                  <a:outerShdw blurRad="38100" dist="38100" dir="2700000" algn="tl">
                    <a:srgbClr val="000000">
                      <a:alpha val="43137"/>
                    </a:srgbClr>
                  </a:outerShdw>
                </a:effectLst>
              </a:rPr>
              <a:t>Γαλλία</a:t>
            </a:r>
            <a:r>
              <a:rPr lang="el-GR" sz="2400" i="1" dirty="0"/>
              <a:t>. Τη σκηνή παρακολουθεί από μακριά η Ελλάδα, ενώ ο ήλιος στο βάθος φέρει τη φράση «</a:t>
            </a:r>
            <a:r>
              <a:rPr lang="el-GR" sz="2400" b="1" i="1" dirty="0"/>
              <a:t>Το </a:t>
            </a:r>
            <a:r>
              <a:rPr lang="el-GR" sz="2400" b="1" i="1" dirty="0" err="1"/>
              <a:t>πρότυπον</a:t>
            </a:r>
            <a:r>
              <a:rPr lang="el-GR" sz="2400" b="1" i="1" dirty="0"/>
              <a:t> της Ανατολής</a:t>
            </a:r>
            <a:r>
              <a:rPr lang="el-GR" sz="2400" i="1" dirty="0"/>
              <a:t>», κάνοντας μια ειρωνική αναφορά σε δήλωση του βασιλιά Γεωργίου - οξύμωρο σχήμα, αντίφαση με την πραγματικότητα</a:t>
            </a:r>
            <a:endParaRPr lang="el-GR" sz="2400" dirty="0"/>
          </a:p>
        </p:txBody>
      </p:sp>
      <p:pic>
        <p:nvPicPr>
          <p:cNvPr id="4" name="3 - Θέση περιεχομένου" descr="th.jpg"/>
          <p:cNvPicPr>
            <a:picLocks noGrp="1" noChangeAspect="1"/>
          </p:cNvPicPr>
          <p:nvPr>
            <p:ph idx="1"/>
          </p:nvPr>
        </p:nvPicPr>
        <p:blipFill>
          <a:blip r:embed="rId2" cstate="print">
            <a:lum bright="-10000" contrast="40000"/>
          </a:blip>
          <a:srcRect l="4711" t="1714" r="2617" b="5999"/>
          <a:stretch>
            <a:fillRect/>
          </a:stretch>
        </p:blipFill>
        <p:spPr>
          <a:xfrm>
            <a:off x="1331640" y="0"/>
            <a:ext cx="6739543" cy="4099496"/>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γελοιογραφία του 19ου αιώνα"/>
          <p:cNvPicPr>
            <a:picLocks noChangeAspect="1" noChangeArrowheads="1"/>
          </p:cNvPicPr>
          <p:nvPr/>
        </p:nvPicPr>
        <p:blipFill>
          <a:blip r:embed="rId2" cstate="print">
            <a:lum bright="-20000" contrast="30000"/>
          </a:blip>
          <a:srcRect l="4476" t="11703" r="5470" b="13653"/>
          <a:stretch>
            <a:fillRect/>
          </a:stretch>
        </p:blipFill>
        <p:spPr bwMode="auto">
          <a:xfrm>
            <a:off x="1403648" y="0"/>
            <a:ext cx="6033728" cy="3825485"/>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251520" y="3933056"/>
            <a:ext cx="8640960" cy="2677656"/>
          </a:xfrm>
          <a:prstGeom prst="rect">
            <a:avLst/>
          </a:prstGeom>
        </p:spPr>
        <p:txBody>
          <a:bodyPr wrap="square">
            <a:spAutoFit/>
          </a:bodyPr>
          <a:lstStyle/>
          <a:p>
            <a:pPr algn="ctr"/>
            <a:r>
              <a:rPr lang="el-GR" sz="2400" i="1" dirty="0"/>
              <a:t>Στον «Νέο Αριστοφάνη»  Τρικούπης παρουσιάζεται ως «</a:t>
            </a:r>
            <a:r>
              <a:rPr lang="el-GR" sz="2400" b="1" i="1" dirty="0" err="1"/>
              <a:t>δανειοχαύτης</a:t>
            </a:r>
            <a:r>
              <a:rPr lang="el-GR" sz="2400" i="1" dirty="0"/>
              <a:t>» που, έχοντας καταναλώσει δεκάδες φιάλες κρασιού, κάνει… εμετό το περιεχόμενό τους υπό μορφή… δανείων. Στο κεφάλι του φοράει ένα είδος καπέλου που αποτελεί συνδυασμό του </a:t>
            </a:r>
            <a:r>
              <a:rPr lang="el-GR" sz="2400" b="1" i="1" dirty="0">
                <a:effectLst>
                  <a:outerShdw blurRad="38100" dist="38100" dir="2700000" algn="tl">
                    <a:srgbClr val="000000">
                      <a:alpha val="43137"/>
                    </a:srgbClr>
                  </a:outerShdw>
                </a:effectLst>
              </a:rPr>
              <a:t>βρετανικού </a:t>
            </a:r>
            <a:r>
              <a:rPr lang="el-GR" sz="2400" i="1" dirty="0"/>
              <a:t>γούνινου κράνους, του </a:t>
            </a:r>
            <a:r>
              <a:rPr lang="el-GR" sz="2400" b="1" i="1" dirty="0">
                <a:effectLst>
                  <a:outerShdw blurRad="38100" dist="38100" dir="2700000" algn="tl">
                    <a:srgbClr val="000000">
                      <a:alpha val="43137"/>
                    </a:srgbClr>
                  </a:outerShdw>
                </a:effectLst>
              </a:rPr>
              <a:t>γαλλικού</a:t>
            </a:r>
            <a:r>
              <a:rPr lang="el-GR" sz="2400" i="1" dirty="0"/>
              <a:t> σκούφου και του </a:t>
            </a:r>
            <a:r>
              <a:rPr lang="el-GR" sz="2400" b="1" i="1" dirty="0">
                <a:effectLst>
                  <a:outerShdw blurRad="38100" dist="38100" dir="2700000" algn="tl">
                    <a:srgbClr val="000000">
                      <a:alpha val="43137"/>
                    </a:srgbClr>
                  </a:outerShdw>
                </a:effectLst>
              </a:rPr>
              <a:t>γερμανικού</a:t>
            </a:r>
            <a:r>
              <a:rPr lang="el-GR" sz="2400" i="1" dirty="0"/>
              <a:t> κράνους (με το χαρακτηριστικό κεντρί να προεξέχει), παραπέμποντας στις τρεις πιστώτριες χώρες. </a:t>
            </a:r>
            <a:endParaRPr lang="el-G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23528" y="5373216"/>
            <a:ext cx="8496944" cy="1323439"/>
          </a:xfrm>
          <a:prstGeom prst="rect">
            <a:avLst/>
          </a:prstGeom>
        </p:spPr>
        <p:txBody>
          <a:bodyPr wrap="square">
            <a:spAutoFit/>
          </a:bodyPr>
          <a:lstStyle/>
          <a:p>
            <a:r>
              <a:rPr lang="el-GR" sz="2000" dirty="0"/>
              <a:t>Ο </a:t>
            </a:r>
            <a:r>
              <a:rPr lang="el-GR" sz="2000" u="sng" dirty="0"/>
              <a:t>Νέος Αριστοφάνης</a:t>
            </a:r>
            <a:r>
              <a:rPr lang="el-GR" sz="2000" dirty="0"/>
              <a:t> τον απεικονίζει με στολή αρλεκίνου να προσπαθεί να υπερπηδήσει τα παλούκια που αντιπροσωπεύουν τις τρεις χώρες προέλευσης των ομολογιούχων, υπό τα ειρωνικά βλέμματα των ξένων. Μεγαλύτερο παλούκι είναι αυτό των «</a:t>
            </a:r>
            <a:r>
              <a:rPr lang="el-GR" sz="2000" b="1" u="sng" dirty="0" err="1">
                <a:effectLst>
                  <a:outerShdw blurRad="38100" dist="38100" dir="2700000" algn="tl">
                    <a:srgbClr val="000000">
                      <a:alpha val="43137"/>
                    </a:srgbClr>
                  </a:outerShdw>
                </a:effectLst>
              </a:rPr>
              <a:t>εβραιο</a:t>
            </a:r>
            <a:r>
              <a:rPr lang="el-GR" sz="2000" b="1" dirty="0">
                <a:effectLst>
                  <a:outerShdw blurRad="38100" dist="38100" dir="2700000" algn="tl">
                    <a:srgbClr val="000000">
                      <a:alpha val="43137"/>
                    </a:srgbClr>
                  </a:outerShdw>
                </a:effectLst>
              </a:rPr>
              <a:t>-γερμανών πιστωτών</a:t>
            </a:r>
            <a:r>
              <a:rPr lang="el-GR" sz="2000" dirty="0"/>
              <a:t>».</a:t>
            </a:r>
          </a:p>
        </p:txBody>
      </p:sp>
      <p:sp>
        <p:nvSpPr>
          <p:cNvPr id="5" name="4 - Ορθογώνιο"/>
          <p:cNvSpPr/>
          <p:nvPr/>
        </p:nvSpPr>
        <p:spPr>
          <a:xfrm>
            <a:off x="323528" y="4077072"/>
            <a:ext cx="8424936" cy="1323439"/>
          </a:xfrm>
          <a:prstGeom prst="rect">
            <a:avLst/>
          </a:prstGeom>
        </p:spPr>
        <p:txBody>
          <a:bodyPr wrap="square">
            <a:spAutoFit/>
          </a:bodyPr>
          <a:lstStyle/>
          <a:p>
            <a:r>
              <a:rPr lang="el-GR" sz="2000" dirty="0"/>
              <a:t>Ο Θεόδωρος Δηλιγιάννης υπήρξε ο νικητής των εκλογών του 1895. Πρώτο μέλημα της κυβέρνησής του ήταν να εισάγει το νομοσχέδιο «Περί υπηρεσίας του δημοσίου χρέους» και να καταθέσει προτάσεις ως βάση για εκ νέου διαπραγματεύσεις με τους ομολογιούχους </a:t>
            </a:r>
            <a:r>
              <a:rPr lang="el-GR" sz="2000" dirty="0">
                <a:sym typeface="Wingdings" pitchFamily="2" charset="2"/>
              </a:rPr>
              <a:t></a:t>
            </a:r>
            <a:r>
              <a:rPr lang="el-GR" sz="2000" dirty="0"/>
              <a:t> χωρίς θετικό αποτέλεσμα.</a:t>
            </a:r>
          </a:p>
        </p:txBody>
      </p:sp>
      <p:pic>
        <p:nvPicPr>
          <p:cNvPr id="16386" name="Picture 2" descr="γελοιογραφία του 19ου αιώνα"/>
          <p:cNvPicPr>
            <a:picLocks noChangeAspect="1" noChangeArrowheads="1"/>
          </p:cNvPicPr>
          <p:nvPr/>
        </p:nvPicPr>
        <p:blipFill>
          <a:blip r:embed="rId2" cstate="print">
            <a:lum bright="-20000" contrast="40000"/>
          </a:blip>
          <a:srcRect l="5968" t="5999" r="5470" b="3750"/>
          <a:stretch>
            <a:fillRect/>
          </a:stretch>
        </p:blipFill>
        <p:spPr bwMode="auto">
          <a:xfrm>
            <a:off x="1667961" y="-115263"/>
            <a:ext cx="6058157" cy="4094291"/>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4932040" y="487025"/>
            <a:ext cx="3960440" cy="6370975"/>
          </a:xfrm>
          <a:prstGeom prst="rect">
            <a:avLst/>
          </a:prstGeom>
        </p:spPr>
        <p:txBody>
          <a:bodyPr wrap="square">
            <a:spAutoFit/>
          </a:bodyPr>
          <a:lstStyle/>
          <a:p>
            <a:r>
              <a:rPr lang="el-GR" sz="2400" dirty="0"/>
              <a:t>Εμπνευσμένη από την περίοδο των διαπραγματεύσεων είναι και η γελοιογραφία της… «</a:t>
            </a:r>
            <a:r>
              <a:rPr lang="el-GR" sz="2400" dirty="0">
                <a:solidFill>
                  <a:srgbClr val="B40C70"/>
                </a:solidFill>
                <a:effectLst>
                  <a:outerShdw blurRad="38100" dist="38100" dir="2700000" algn="tl">
                    <a:srgbClr val="000000">
                      <a:alpha val="43137"/>
                    </a:srgbClr>
                  </a:outerShdw>
                </a:effectLst>
              </a:rPr>
              <a:t>φιλικής συνεννοήσεως περί του συμβιβασμού</a:t>
            </a:r>
            <a:r>
              <a:rPr lang="el-GR" sz="2400" dirty="0"/>
              <a:t>» </a:t>
            </a:r>
          </a:p>
          <a:p>
            <a:r>
              <a:rPr lang="el-GR" sz="2400" dirty="0"/>
              <a:t>που απεικονίζει τον Έλληνα πρωθυπουργό σαν γάτα περικυκλωμένη από άγριους σκύλους που θέλουν να την κατασπαράξουν. Ανάμεσα στους τέσσερεις σκύλους-πιστωτές του πρώτου πλάνου, διακρίνονται στα αριστερά ένας «</a:t>
            </a:r>
            <a:r>
              <a:rPr lang="el-GR" sz="2400" dirty="0" err="1"/>
              <a:t>Εβραιο</a:t>
            </a:r>
            <a:r>
              <a:rPr lang="el-GR" sz="2400" dirty="0"/>
              <a:t>-γερμανός», αλλά και ένας σκέτος «Εβραίος».</a:t>
            </a:r>
          </a:p>
        </p:txBody>
      </p:sp>
      <p:pic>
        <p:nvPicPr>
          <p:cNvPr id="17410" name="Picture 2" descr="γελοιογραφία του 19ου αιώνα"/>
          <p:cNvPicPr>
            <a:picLocks noChangeAspect="1" noChangeArrowheads="1"/>
          </p:cNvPicPr>
          <p:nvPr/>
        </p:nvPicPr>
        <p:blipFill>
          <a:blip r:embed="rId2" cstate="print">
            <a:lum bright="-10000" contrast="30000"/>
          </a:blip>
          <a:srcRect l="8905" t="1996" r="3958" b="3992"/>
          <a:stretch>
            <a:fillRect/>
          </a:stretch>
        </p:blipFill>
        <p:spPr bwMode="auto">
          <a:xfrm>
            <a:off x="420125" y="140038"/>
            <a:ext cx="4110451" cy="6594025"/>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γελοιογραφία του 19ου αιώνα"/>
          <p:cNvPicPr>
            <a:picLocks noChangeAspect="1" noChangeArrowheads="1"/>
          </p:cNvPicPr>
          <p:nvPr/>
        </p:nvPicPr>
        <p:blipFill>
          <a:blip r:embed="rId2" cstate="print">
            <a:lum bright="-20000" contrast="30000"/>
          </a:blip>
          <a:srcRect l="6465" t="13828" r="7460" b="8171"/>
          <a:stretch>
            <a:fillRect/>
          </a:stretch>
        </p:blipFill>
        <p:spPr bwMode="auto">
          <a:xfrm>
            <a:off x="1420934" y="0"/>
            <a:ext cx="6256944" cy="4486362"/>
          </a:xfrm>
          <a:prstGeom prst="rect">
            <a:avLst/>
          </a:prstGeom>
          <a:ln>
            <a:noFill/>
          </a:ln>
          <a:effectLst>
            <a:outerShdw blurRad="292100" dist="139700" dir="2700000" algn="tl" rotWithShape="0">
              <a:srgbClr val="333333">
                <a:alpha val="65000"/>
              </a:srgbClr>
            </a:outerShdw>
          </a:effectLst>
        </p:spPr>
      </p:pic>
      <p:sp>
        <p:nvSpPr>
          <p:cNvPr id="5" name="4 - Ορθογώνιο"/>
          <p:cNvSpPr/>
          <p:nvPr/>
        </p:nvSpPr>
        <p:spPr>
          <a:xfrm>
            <a:off x="395536" y="4549676"/>
            <a:ext cx="8496944" cy="2308324"/>
          </a:xfrm>
          <a:prstGeom prst="rect">
            <a:avLst/>
          </a:prstGeom>
        </p:spPr>
        <p:txBody>
          <a:bodyPr wrap="square">
            <a:spAutoFit/>
          </a:bodyPr>
          <a:lstStyle/>
          <a:p>
            <a:r>
              <a:rPr lang="el-GR" sz="2400" i="1" dirty="0"/>
              <a:t>Η </a:t>
            </a:r>
            <a:r>
              <a:rPr lang="el-GR" sz="2400" i="1" dirty="0" err="1"/>
              <a:t>αγγλο</a:t>
            </a:r>
            <a:r>
              <a:rPr lang="el-GR" sz="2400" i="1" dirty="0"/>
              <a:t>-</a:t>
            </a:r>
            <a:r>
              <a:rPr lang="el-GR" sz="2400" i="1" dirty="0" err="1"/>
              <a:t>γαλλο</a:t>
            </a:r>
            <a:r>
              <a:rPr lang="el-GR" sz="2400" i="1" dirty="0"/>
              <a:t>-γερμανική «τρόικα» συζητάει για το πώς η Ελλάδα (ξαπλωμένη σε ένα κρεβάτι) θα αποπληρώσει τα χρέη της. Ο </a:t>
            </a:r>
            <a:r>
              <a:rPr lang="el-GR" sz="2400" b="1" i="1" dirty="0">
                <a:solidFill>
                  <a:srgbClr val="B40C70"/>
                </a:solidFill>
                <a:effectLst>
                  <a:outerShdw blurRad="38100" dist="38100" dir="2700000" algn="tl">
                    <a:srgbClr val="000000">
                      <a:alpha val="43137"/>
                    </a:srgbClr>
                  </a:outerShdw>
                </a:effectLst>
              </a:rPr>
              <a:t>Άγγλος</a:t>
            </a:r>
            <a:r>
              <a:rPr lang="el-GR" sz="2400" i="1" dirty="0">
                <a:effectLst>
                  <a:outerShdw blurRad="38100" dist="38100" dir="2700000" algn="tl">
                    <a:srgbClr val="000000">
                      <a:alpha val="43137"/>
                    </a:srgbClr>
                  </a:outerShdw>
                </a:effectLst>
              </a:rPr>
              <a:t> </a:t>
            </a:r>
            <a:r>
              <a:rPr lang="el-GR" sz="2400" i="1" dirty="0"/>
              <a:t>θέλει να την </a:t>
            </a:r>
            <a:r>
              <a:rPr lang="el-GR" sz="2400" b="1" i="1" dirty="0">
                <a:effectLst>
                  <a:outerShdw blurRad="38100" dist="38100" dir="2700000" algn="tl">
                    <a:srgbClr val="000000">
                      <a:alpha val="43137"/>
                    </a:srgbClr>
                  </a:outerShdw>
                </a:effectLst>
              </a:rPr>
              <a:t>αφαιμάξει με μια σύριγγα</a:t>
            </a:r>
            <a:r>
              <a:rPr lang="el-GR" sz="2400" i="1" dirty="0"/>
              <a:t>, ο </a:t>
            </a:r>
            <a:r>
              <a:rPr lang="el-GR" sz="2400" b="1" i="1" dirty="0">
                <a:solidFill>
                  <a:srgbClr val="B40C70"/>
                </a:solidFill>
                <a:effectLst>
                  <a:outerShdw blurRad="38100" dist="38100" dir="2700000" algn="tl">
                    <a:srgbClr val="000000">
                      <a:alpha val="43137"/>
                    </a:srgbClr>
                  </a:outerShdw>
                </a:effectLst>
              </a:rPr>
              <a:t>Γερμανός</a:t>
            </a:r>
            <a:r>
              <a:rPr lang="el-GR" sz="2400" i="1" dirty="0">
                <a:effectLst>
                  <a:outerShdw blurRad="38100" dist="38100" dir="2700000" algn="tl">
                    <a:srgbClr val="000000">
                      <a:alpha val="43137"/>
                    </a:srgbClr>
                  </a:outerShdw>
                </a:effectLst>
              </a:rPr>
              <a:t> </a:t>
            </a:r>
            <a:r>
              <a:rPr lang="el-GR" sz="2400" i="1" dirty="0"/>
              <a:t>να την </a:t>
            </a:r>
            <a:r>
              <a:rPr lang="el-GR" sz="2400" b="1" i="1" dirty="0">
                <a:effectLst>
                  <a:outerShdw blurRad="38100" dist="38100" dir="2700000" algn="tl">
                    <a:srgbClr val="000000">
                      <a:alpha val="43137"/>
                    </a:srgbClr>
                  </a:outerShdw>
                </a:effectLst>
              </a:rPr>
              <a:t>ακρωτηριάσει</a:t>
            </a:r>
            <a:r>
              <a:rPr lang="el-GR" sz="2400" i="1" dirty="0"/>
              <a:t> αποσπώντας τον </a:t>
            </a:r>
            <a:r>
              <a:rPr lang="el-GR" sz="2400" b="1" i="1" dirty="0">
                <a:effectLst>
                  <a:outerShdw blurRad="38100" dist="38100" dir="2700000" algn="tl">
                    <a:srgbClr val="000000">
                      <a:alpha val="43137"/>
                    </a:srgbClr>
                  </a:outerShdw>
                </a:effectLst>
              </a:rPr>
              <a:t>μέγιστο τόκο του 32%, </a:t>
            </a:r>
            <a:r>
              <a:rPr lang="el-GR" sz="2400" i="1" dirty="0"/>
              <a:t>ενώ ο </a:t>
            </a:r>
            <a:r>
              <a:rPr lang="el-GR" sz="2400" b="1" i="1" dirty="0">
                <a:solidFill>
                  <a:srgbClr val="B40C70"/>
                </a:solidFill>
                <a:effectLst>
                  <a:outerShdw blurRad="38100" dist="38100" dir="2700000" algn="tl">
                    <a:srgbClr val="000000">
                      <a:alpha val="43137"/>
                    </a:srgbClr>
                  </a:outerShdw>
                </a:effectLst>
              </a:rPr>
              <a:t>Γάλλος</a:t>
            </a:r>
            <a:r>
              <a:rPr lang="el-GR" sz="2400" i="1" dirty="0">
                <a:effectLst>
                  <a:outerShdw blurRad="38100" dist="38100" dir="2700000" algn="tl">
                    <a:srgbClr val="000000">
                      <a:alpha val="43137"/>
                    </a:srgbClr>
                  </a:outerShdw>
                </a:effectLst>
              </a:rPr>
              <a:t> </a:t>
            </a:r>
            <a:r>
              <a:rPr lang="el-GR" sz="2400" i="1" dirty="0"/>
              <a:t>να της τοποθετήσει </a:t>
            </a:r>
            <a:r>
              <a:rPr lang="el-GR" sz="2400" b="1" i="1" dirty="0">
                <a:effectLst>
                  <a:outerShdw blurRad="38100" dist="38100" dir="2700000" algn="tl">
                    <a:srgbClr val="000000">
                      <a:alpha val="43137"/>
                    </a:srgbClr>
                  </a:outerShdw>
                </a:effectLst>
              </a:rPr>
              <a:t>βδέλλες που θα της ρουφήξουν το αίμα</a:t>
            </a:r>
            <a:r>
              <a:rPr lang="el-GR" sz="2400" i="1" dirty="0"/>
              <a:t>, βγάζοντάς τις από ένα δοχείο με την ετικέτα «</a:t>
            </a:r>
            <a:r>
              <a:rPr lang="el-GR" sz="2400" b="1" i="1" dirty="0">
                <a:effectLst>
                  <a:outerShdw blurRad="38100" dist="38100" dir="2700000" algn="tl">
                    <a:srgbClr val="000000">
                      <a:alpha val="43137"/>
                    </a:srgbClr>
                  </a:outerShdw>
                </a:effectLst>
              </a:rPr>
              <a:t>Έλεγχος</a:t>
            </a:r>
            <a:r>
              <a:rPr lang="el-GR" sz="2400" i="1" dirty="0"/>
              <a:t>»!</a:t>
            </a:r>
            <a:endParaRPr lang="el-GR" sz="24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Ορθογώνιο"/>
          <p:cNvSpPr/>
          <p:nvPr/>
        </p:nvSpPr>
        <p:spPr>
          <a:xfrm>
            <a:off x="395536" y="4611231"/>
            <a:ext cx="8748464" cy="2246769"/>
          </a:xfrm>
          <a:prstGeom prst="rect">
            <a:avLst/>
          </a:prstGeom>
        </p:spPr>
        <p:txBody>
          <a:bodyPr wrap="square">
            <a:spAutoFit/>
          </a:bodyPr>
          <a:lstStyle/>
          <a:p>
            <a:r>
              <a:rPr lang="el-GR" sz="2000" i="1" dirty="0"/>
              <a:t>Οι «</a:t>
            </a:r>
            <a:r>
              <a:rPr lang="el-GR" sz="2000" b="1" i="1" dirty="0" err="1">
                <a:effectLst>
                  <a:outerShdw blurRad="38100" dist="38100" dir="2700000" algn="tl">
                    <a:srgbClr val="000000">
                      <a:alpha val="43137"/>
                    </a:srgbClr>
                  </a:outerShdw>
                </a:effectLst>
              </a:rPr>
              <a:t>Γερμανο</a:t>
            </a:r>
            <a:r>
              <a:rPr lang="el-GR" sz="2000" b="1" i="1" dirty="0">
                <a:effectLst>
                  <a:outerShdw blurRad="38100" dist="38100" dir="2700000" algn="tl">
                    <a:srgbClr val="000000">
                      <a:alpha val="43137"/>
                    </a:srgbClr>
                  </a:outerShdw>
                </a:effectLst>
              </a:rPr>
              <a:t>-εβραίο</a:t>
            </a:r>
            <a:r>
              <a:rPr lang="el-GR" sz="2000" b="1" i="1" dirty="0"/>
              <a:t>ι</a:t>
            </a:r>
            <a:r>
              <a:rPr lang="el-GR" sz="2000" i="1" dirty="0"/>
              <a:t>», διατηρώντας όλα τα στερεοτυπικά χαρακτηριστικά της παραδοσιακής αντισημιτικής εικονογραφίας και ενδεδυμένοι την περιβολή των Εβραίων Οθωμανών, παρουσιάζονται να ζητούν από τον αυτοκράτορα Γουλιέλμο να τους «βοηθήσει να πάρουν από το ψοφίμι και </a:t>
            </a:r>
            <a:r>
              <a:rPr lang="el-GR" sz="2000" i="1" dirty="0" err="1"/>
              <a:t>ό,τι</a:t>
            </a:r>
            <a:r>
              <a:rPr lang="el-GR" sz="2000" i="1" dirty="0"/>
              <a:t> δεν τους ανήκει ακόμη. </a:t>
            </a:r>
          </a:p>
          <a:p>
            <a:r>
              <a:rPr lang="el-GR" sz="2000" i="1" dirty="0"/>
              <a:t>Το «</a:t>
            </a:r>
            <a:r>
              <a:rPr lang="el-GR" sz="2000" b="1" i="1" dirty="0">
                <a:effectLst>
                  <a:outerShdw blurRad="38100" dist="38100" dir="2700000" algn="tl">
                    <a:srgbClr val="000000">
                      <a:alpha val="43137"/>
                    </a:srgbClr>
                  </a:outerShdw>
                </a:effectLst>
              </a:rPr>
              <a:t>ψοφίμι</a:t>
            </a:r>
            <a:r>
              <a:rPr lang="el-GR" sz="2000" i="1" dirty="0"/>
              <a:t>» δεν είναι άλλο από ένα γαϊδούρι (που συμβολίζει </a:t>
            </a:r>
            <a:r>
              <a:rPr lang="el-GR" sz="2000" b="1" i="1" dirty="0">
                <a:effectLst>
                  <a:outerShdw blurRad="38100" dist="38100" dir="2700000" algn="tl">
                    <a:srgbClr val="000000">
                      <a:alpha val="43137"/>
                    </a:srgbClr>
                  </a:outerShdw>
                </a:effectLst>
              </a:rPr>
              <a:t>τον ελληνικό λαό</a:t>
            </a:r>
            <a:r>
              <a:rPr lang="el-GR" sz="2000" i="1" dirty="0"/>
              <a:t>) εξαντλημένο από τα πολυάριθμα, ογκώδη φορτία με τα δάνεια και τους τόκους που του έχουν φορτώσει.</a:t>
            </a:r>
            <a:endParaRPr lang="el-GR" sz="2000" dirty="0"/>
          </a:p>
        </p:txBody>
      </p:sp>
      <p:pic>
        <p:nvPicPr>
          <p:cNvPr id="5" name="4 - Εικόνα" descr="h-570x426.jpg"/>
          <p:cNvPicPr>
            <a:picLocks noChangeAspect="1"/>
          </p:cNvPicPr>
          <p:nvPr/>
        </p:nvPicPr>
        <p:blipFill>
          <a:blip r:embed="rId2" cstate="print">
            <a:lum bright="-20000" contrast="30000"/>
          </a:blip>
          <a:srcRect l="1989" t="1331" r="995" b="1996"/>
          <a:stretch>
            <a:fillRect/>
          </a:stretch>
        </p:blipFill>
        <p:spPr>
          <a:xfrm>
            <a:off x="1187624" y="-243408"/>
            <a:ext cx="6354947" cy="4732652"/>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lum bright="-10000" contrast="30000"/>
            <a:extLst>
              <a:ext uri="{28A0092B-C50C-407E-A947-70E740481C1C}">
                <a14:useLocalDpi xmlns:a14="http://schemas.microsoft.com/office/drawing/2010/main" val="0"/>
              </a:ext>
            </a:extLst>
          </a:blip>
          <a:stretch>
            <a:fillRect/>
          </a:stretch>
        </p:blipFill>
        <p:spPr>
          <a:xfrm>
            <a:off x="-396552" y="-243408"/>
            <a:ext cx="9811088" cy="73583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924152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09667"/>
            <a:ext cx="8990488" cy="54676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145473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3">
            <a:extLst>
              <a:ext uri="{FF2B5EF4-FFF2-40B4-BE49-F238E27FC236}">
                <a16:creationId xmlns:a16="http://schemas.microsoft.com/office/drawing/2014/main" id="{77533837-24EF-4920-9FE1-5210BFECB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433937">
            <a:off x="4511443" y="406630"/>
            <a:ext cx="4141057" cy="6163434"/>
          </a:xfrm>
          <a:prstGeom prst="rect">
            <a:avLst/>
          </a:prstGeom>
          <a:ln>
            <a:noFill/>
          </a:ln>
          <a:effectLst>
            <a:outerShdw blurRad="292100" dist="139700" dir="2700000" algn="tl" rotWithShape="0">
              <a:srgbClr val="333333">
                <a:alpha val="65000"/>
              </a:srgbClr>
            </a:outerShdw>
          </a:effectLst>
        </p:spPr>
      </p:pic>
      <p:pic>
        <p:nvPicPr>
          <p:cNvPr id="5" name="Θέση περιεχομένου 3"/>
          <p:cNvPicPr>
            <a:picLocks noChangeAspect="1"/>
          </p:cNvPicPr>
          <p:nvPr/>
        </p:nvPicPr>
        <p:blipFill>
          <a:blip r:embed="rId3" cstate="print">
            <a:lum contrast="30000"/>
            <a:extLst>
              <a:ext uri="{28A0092B-C50C-407E-A947-70E740481C1C}">
                <a14:useLocalDpi xmlns:a14="http://schemas.microsoft.com/office/drawing/2010/main" val="0"/>
              </a:ext>
            </a:extLst>
          </a:blip>
          <a:stretch>
            <a:fillRect/>
          </a:stretch>
        </p:blipFill>
        <p:spPr>
          <a:xfrm rot="21215852">
            <a:off x="201597" y="259583"/>
            <a:ext cx="4174008" cy="63388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343450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Θέση περιεχομένου 3"/>
          <p:cNvPicPr>
            <a:picLocks noChangeAspect="1"/>
          </p:cNvPicPr>
          <p:nvPr/>
        </p:nvPicPr>
        <p:blipFill>
          <a:blip r:embed="rId2" cstate="print">
            <a:lum bright="-10000" contrast="40000"/>
            <a:extLst>
              <a:ext uri="{28A0092B-C50C-407E-A947-70E740481C1C}">
                <a14:useLocalDpi xmlns:a14="http://schemas.microsoft.com/office/drawing/2010/main" val="0"/>
              </a:ext>
            </a:extLst>
          </a:blip>
          <a:stretch>
            <a:fillRect/>
          </a:stretch>
        </p:blipFill>
        <p:spPr>
          <a:xfrm>
            <a:off x="-20877" y="0"/>
            <a:ext cx="4207362" cy="6858000"/>
          </a:xfrm>
          <a:prstGeom prst="rect">
            <a:avLst/>
          </a:prstGeom>
          <a:ln>
            <a:noFill/>
          </a:ln>
          <a:effectLst>
            <a:outerShdw blurRad="292100" dist="139700" dir="2700000" algn="tl" rotWithShape="0">
              <a:srgbClr val="333333">
                <a:alpha val="65000"/>
              </a:srgbClr>
            </a:outerShdw>
          </a:effectLst>
        </p:spPr>
      </p:pic>
      <p:pic>
        <p:nvPicPr>
          <p:cNvPr id="4" name="Θέση περιεχομένου 3">
            <a:extLst>
              <a:ext uri="{FF2B5EF4-FFF2-40B4-BE49-F238E27FC236}">
                <a16:creationId xmlns:a16="http://schemas.microsoft.com/office/drawing/2014/main" id="{01376F64-1A0F-4DA9-AA24-D9365348089E}"/>
              </a:ext>
            </a:extLst>
          </p:cNvPr>
          <p:cNvPicPr>
            <a:picLocks noChangeAspect="1"/>
          </p:cNvPicPr>
          <p:nvPr/>
        </p:nvPicPr>
        <p:blipFill>
          <a:blip r:embed="rId3" cstate="print">
            <a:lum bright="-20000" contrast="30000"/>
            <a:extLst>
              <a:ext uri="{28A0092B-C50C-407E-A947-70E740481C1C}">
                <a14:useLocalDpi xmlns:a14="http://schemas.microsoft.com/office/drawing/2010/main" val="0"/>
              </a:ext>
            </a:extLst>
          </a:blip>
          <a:stretch>
            <a:fillRect/>
          </a:stretch>
        </p:blipFill>
        <p:spPr>
          <a:xfrm>
            <a:off x="4572000" y="0"/>
            <a:ext cx="4374989" cy="6735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52098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83568" y="476672"/>
            <a:ext cx="8229600" cy="1108720"/>
          </a:xfrm>
        </p:spPr>
        <p:txBody>
          <a:bodyPr/>
          <a:lstStyle/>
          <a:p>
            <a:pPr indent="0">
              <a:buNone/>
            </a:pPr>
            <a:r>
              <a:rPr lang="el-GR" dirty="0"/>
              <a:t>Αυτό ήταν φυσικό για ένα κράτος που ξεκινούσε από το …</a:t>
            </a:r>
          </a:p>
        </p:txBody>
      </p:sp>
      <p:pic>
        <p:nvPicPr>
          <p:cNvPr id="4" name="3 - Εικόνα" descr="Number-0-Pinata.jpg"/>
          <p:cNvPicPr>
            <a:picLocks noChangeAspect="1"/>
          </p:cNvPicPr>
          <p:nvPr/>
        </p:nvPicPr>
        <p:blipFill>
          <a:blip r:embed="rId2" cstate="print">
            <a:clrChange>
              <a:clrFrom>
                <a:srgbClr val="FFFFFF"/>
              </a:clrFrom>
              <a:clrTo>
                <a:srgbClr val="FFFFFF">
                  <a:alpha val="0"/>
                </a:srgbClr>
              </a:clrTo>
            </a:clrChange>
          </a:blip>
          <a:stretch>
            <a:fillRect/>
          </a:stretch>
        </p:blipFill>
        <p:spPr>
          <a:xfrm>
            <a:off x="2915816" y="1844824"/>
            <a:ext cx="2857500" cy="2857500"/>
          </a:xfrm>
          <a:prstGeom prst="rect">
            <a:avLst/>
          </a:prstGeom>
          <a:ln>
            <a:noFill/>
          </a:ln>
          <a:effectLst>
            <a:outerShdw blurRad="292100" dist="139700" dir="2700000" algn="tl" rotWithShape="0">
              <a:srgbClr val="333333">
                <a:alpha val="65000"/>
              </a:srgbClr>
            </a:outerShdw>
          </a:effectLst>
        </p:spPr>
      </p:pic>
      <p:sp>
        <p:nvSpPr>
          <p:cNvPr id="5" name="2 - Θέση περιεχομένου"/>
          <p:cNvSpPr txBox="1">
            <a:spLocks/>
          </p:cNvSpPr>
          <p:nvPr/>
        </p:nvSpPr>
        <p:spPr>
          <a:xfrm>
            <a:off x="539552" y="5157192"/>
            <a:ext cx="8229600" cy="1108720"/>
          </a:xfrm>
          <a:prstGeom prst="rect">
            <a:avLst/>
          </a:prstGeom>
        </p:spPr>
        <p:txBody>
          <a:bodyPr vert="horz" lIns="91440" tIns="45720" rIns="91440" bIns="45720" rtlCol="0">
            <a:normAutofit/>
          </a:bodyPr>
          <a:lstStyle/>
          <a:p>
            <a:pPr marL="342900" marR="0" lvl="0" algn="l" defTabSz="914400" rtl="0" eaLnBrk="1" fontAlgn="auto" latinLnBrk="0" hangingPunct="1">
              <a:lnSpc>
                <a:spcPct val="100000"/>
              </a:lnSpc>
              <a:spcBef>
                <a:spcPct val="20000"/>
              </a:spcBef>
              <a:spcAft>
                <a:spcPts val="0"/>
              </a:spcAft>
              <a:buClrTx/>
              <a:buSzTx/>
              <a:tabLst/>
              <a:defRPr/>
            </a:pPr>
            <a:r>
              <a:rPr kumimoji="0" lang="el-GR" sz="3200" b="0" i="0" u="none" strike="noStrike" kern="1200" cap="none" spc="0" normalizeH="0" baseline="0" noProof="0" dirty="0">
                <a:ln>
                  <a:noFill/>
                </a:ln>
                <a:solidFill>
                  <a:schemeClr val="tx1"/>
                </a:solidFill>
                <a:effectLst/>
                <a:uLnTx/>
                <a:uFillTx/>
                <a:latin typeface="+mn-lt"/>
                <a:ea typeface="+mn-ea"/>
                <a:cs typeface="+mn-cs"/>
              </a:rPr>
              <a:t>… και δεν κληρονόμησε</a:t>
            </a:r>
            <a:r>
              <a:rPr kumimoji="0" lang="el-GR" sz="3200" b="0" i="0" u="none" strike="noStrike" kern="1200" cap="none" spc="0" normalizeH="0" noProof="0" dirty="0">
                <a:ln>
                  <a:noFill/>
                </a:ln>
                <a:solidFill>
                  <a:schemeClr val="tx1"/>
                </a:solidFill>
                <a:effectLst/>
                <a:uLnTx/>
                <a:uFillTx/>
                <a:latin typeface="+mn-lt"/>
                <a:ea typeface="+mn-ea"/>
                <a:cs typeface="+mn-cs"/>
              </a:rPr>
              <a:t> κάποιο οργανωμένο δημοσιονομικό σύστημα.</a:t>
            </a:r>
            <a:endParaRPr kumimoji="0" lang="el-GR"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5656" y="-83460"/>
            <a:ext cx="5898266" cy="69310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24242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744240">
            <a:off x="1470924" y="1226497"/>
            <a:ext cx="6624736" cy="4297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0295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80728"/>
            <a:ext cx="7683437" cy="5007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722284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782848" y="836712"/>
            <a:ext cx="7541405" cy="52565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821341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69513" y="0"/>
            <a:ext cx="8030758" cy="5157192"/>
          </a:xfrm>
          <a:prstGeom prst="rect">
            <a:avLst/>
          </a:prstGeom>
          <a:ln>
            <a:noFill/>
          </a:ln>
          <a:effectLst>
            <a:outerShdw blurRad="292100" dist="139700" dir="2700000" algn="tl" rotWithShape="0">
              <a:srgbClr val="333333">
                <a:alpha val="65000"/>
              </a:srgbClr>
            </a:outerShdw>
          </a:effectLst>
        </p:spPr>
      </p:pic>
      <p:sp>
        <p:nvSpPr>
          <p:cNvPr id="2" name="Ορθογώνιο 1"/>
          <p:cNvSpPr/>
          <p:nvPr/>
        </p:nvSpPr>
        <p:spPr>
          <a:xfrm>
            <a:off x="0" y="5288340"/>
            <a:ext cx="8892480" cy="1569660"/>
          </a:xfrm>
          <a:prstGeom prst="rect">
            <a:avLst/>
          </a:prstGeom>
        </p:spPr>
        <p:txBody>
          <a:bodyPr wrap="square">
            <a:spAutoFit/>
          </a:bodyPr>
          <a:lstStyle/>
          <a:p>
            <a:pPr algn="ctr"/>
            <a:r>
              <a:rPr lang="el-GR" sz="2400" dirty="0"/>
              <a:t>Η Ελλάδα υποδεικνύει στον πρωθυπουργό τους Έλληνες να πίνουν και να μεθούν, για να ξεπεράσουν τη διαρκή ψυχρολουσία της φορολογίας. Στο δοχείο με τους κρουνούς πίσω από τον πάγκο και δεξιά αναγράφεται: «</a:t>
            </a:r>
            <a:r>
              <a:rPr lang="el-GR" sz="2400" b="1" dirty="0" err="1">
                <a:solidFill>
                  <a:srgbClr val="C00000"/>
                </a:solidFill>
                <a:effectLst>
                  <a:outerShdw blurRad="38100" dist="38100" dir="2700000" algn="tl">
                    <a:srgbClr val="000000">
                      <a:alpha val="43137"/>
                    </a:srgbClr>
                  </a:outerShdw>
                </a:effectLst>
              </a:rPr>
              <a:t>Πικρόν</a:t>
            </a:r>
            <a:r>
              <a:rPr lang="el-GR" sz="2400" b="1" dirty="0">
                <a:solidFill>
                  <a:srgbClr val="C00000"/>
                </a:solidFill>
                <a:effectLst>
                  <a:outerShdw blurRad="38100" dist="38100" dir="2700000" algn="tl">
                    <a:srgbClr val="000000">
                      <a:alpha val="43137"/>
                    </a:srgbClr>
                  </a:outerShdw>
                </a:effectLst>
              </a:rPr>
              <a:t> δια τους φορολογουμένους</a:t>
            </a:r>
            <a:r>
              <a:rPr lang="el-GR" sz="2400" dirty="0"/>
              <a:t>»…</a:t>
            </a:r>
          </a:p>
        </p:txBody>
      </p:sp>
    </p:spTree>
    <p:extLst>
      <p:ext uri="{BB962C8B-B14F-4D97-AF65-F5344CB8AC3E}">
        <p14:creationId xmlns:p14="http://schemas.microsoft.com/office/powerpoint/2010/main" val="9504186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3"/>
          <p:cNvSpPr/>
          <p:nvPr/>
        </p:nvSpPr>
        <p:spPr>
          <a:xfrm>
            <a:off x="172541" y="4761726"/>
            <a:ext cx="8784976" cy="2123658"/>
          </a:xfrm>
          <a:prstGeom prst="rect">
            <a:avLst/>
          </a:prstGeom>
        </p:spPr>
        <p:txBody>
          <a:bodyPr wrap="square">
            <a:spAutoFit/>
          </a:bodyPr>
          <a:lstStyle/>
          <a:p>
            <a:pPr algn="ctr"/>
            <a:r>
              <a:rPr lang="el-GR" sz="2200" dirty="0"/>
              <a:t> Η Βουλή κρατά ναργιλέ που προσφέρει στον πρωθυπουργό Τρικούπη, ο οποίος </a:t>
            </a:r>
            <a:r>
              <a:rPr lang="el-GR" sz="2200" b="1" dirty="0">
                <a:solidFill>
                  <a:srgbClr val="B40C70"/>
                </a:solidFill>
                <a:effectLst>
                  <a:outerShdw blurRad="38100" dist="38100" dir="2700000" algn="tl">
                    <a:srgbClr val="000000">
                      <a:alpha val="43137"/>
                    </a:srgbClr>
                  </a:outerShdw>
                </a:effectLst>
                <a:latin typeface="Comic Sans MS" pitchFamily="66" charset="0"/>
              </a:rPr>
              <a:t>βρίσκεται στο «ραχάτι» της εξουσίας </a:t>
            </a:r>
            <a:r>
              <a:rPr lang="el-GR" sz="2200" dirty="0"/>
              <a:t>με φουσκωμένη την κοιλιά από φόρους – διαμαρτυρία του γελοιογράφου για την αντιλαϊκή φοροεισπρακτική πολιτική του – και απολαμβάνει ως Τούρκος αγάς – μπορούμε να παρατηρήσουμε τα ανατολίτικα πασουμάκια του – καθισμένος σε παχιά μαξιλάρια. </a:t>
            </a:r>
          </a:p>
        </p:txBody>
      </p:sp>
      <p:pic>
        <p:nvPicPr>
          <p:cNvPr id="5" name="Θέση περιεχομένου 4" descr="http://users.sch.gr/pchaloul/geloiografies.files/image176.jpg"/>
          <p:cNvPicPr>
            <a:picLocks noGrp="1"/>
          </p:cNvPicPr>
          <p:nvPr>
            <p:ph idx="1"/>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a:stretch>
            <a:fillRect/>
          </a:stretch>
        </p:blipFill>
        <p:spPr bwMode="auto">
          <a:xfrm>
            <a:off x="2771800" y="0"/>
            <a:ext cx="3816425" cy="47617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640842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056642" y="-99392"/>
            <a:ext cx="5173189" cy="6957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99914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lum bright="-20000" contrast="30000"/>
            <a:extLst>
              <a:ext uri="{28A0092B-C50C-407E-A947-70E740481C1C}">
                <a14:useLocalDpi xmlns:a14="http://schemas.microsoft.com/office/drawing/2010/main" val="0"/>
              </a:ext>
            </a:extLst>
          </a:blip>
          <a:stretch>
            <a:fillRect/>
          </a:stretch>
        </p:blipFill>
        <p:spPr>
          <a:xfrm>
            <a:off x="63898" y="260648"/>
            <a:ext cx="8968028" cy="61206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948238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4869160"/>
            <a:ext cx="8229600" cy="1772816"/>
          </a:xfrm>
        </p:spPr>
        <p:txBody>
          <a:bodyPr>
            <a:normAutofit/>
          </a:bodyPr>
          <a:lstStyle/>
          <a:p>
            <a:pPr marL="0" indent="0" algn="ctr">
              <a:buNone/>
            </a:pPr>
            <a:r>
              <a:rPr lang="el-GR" sz="2200" dirty="0"/>
              <a:t>Προσέξτε πως </a:t>
            </a:r>
            <a:r>
              <a:rPr lang="el-GR" b="1" dirty="0">
                <a:solidFill>
                  <a:srgbClr val="B40C70"/>
                </a:solidFill>
                <a:effectLst>
                  <a:outerShdw blurRad="38100" dist="38100" dir="2700000" algn="tl">
                    <a:srgbClr val="000000">
                      <a:alpha val="43137"/>
                    </a:srgbClr>
                  </a:outerShdw>
                </a:effectLst>
              </a:rPr>
              <a:t>η σκιά κάθε φιγούρας </a:t>
            </a:r>
            <a:r>
              <a:rPr lang="el-GR" sz="2200" dirty="0"/>
              <a:t>παραπέμπει όχι στο ίδιο πρόσωπο, αλλά στον </a:t>
            </a:r>
            <a:r>
              <a:rPr lang="el-GR" b="1" dirty="0">
                <a:solidFill>
                  <a:srgbClr val="B40C70"/>
                </a:solidFill>
                <a:effectLst>
                  <a:outerShdw blurRad="38100" dist="38100" dir="2700000" algn="tl">
                    <a:srgbClr val="000000">
                      <a:alpha val="43137"/>
                    </a:srgbClr>
                  </a:outerShdw>
                </a:effectLst>
              </a:rPr>
              <a:t>αντίπαλο</a:t>
            </a:r>
            <a:r>
              <a:rPr lang="el-GR" sz="2200" dirty="0"/>
              <a:t>· η μύτη της σκιάς του Δηλιγιάννη στη σκιά της έχει την κυρτότητα που οι γελοιογράφοι συνήθιζαν να τονίζουν στη μύτη του Τρικούπη. </a:t>
            </a:r>
          </a:p>
        </p:txBody>
      </p:sp>
      <p:pic>
        <p:nvPicPr>
          <p:cNvPr id="4" name="Θέση περιεχομένου 3"/>
          <p:cNvPicPr>
            <a:picLocks noChangeAspect="1"/>
          </p:cNvPicPr>
          <p:nvPr/>
        </p:nvPicPr>
        <p:blipFill>
          <a:blip r:embed="rId2" cstate="print">
            <a:lum bright="-20000" contrast="40000"/>
            <a:extLst>
              <a:ext uri="{28A0092B-C50C-407E-A947-70E740481C1C}">
                <a14:useLocalDpi xmlns:a14="http://schemas.microsoft.com/office/drawing/2010/main" val="0"/>
              </a:ext>
            </a:extLst>
          </a:blip>
          <a:stretch>
            <a:fillRect/>
          </a:stretch>
        </p:blipFill>
        <p:spPr>
          <a:xfrm>
            <a:off x="1043606" y="404664"/>
            <a:ext cx="7264555" cy="43366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23166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p:cNvPicPr>
            <a:picLocks noChangeAspect="1"/>
          </p:cNvPicPr>
          <p:nvPr/>
        </p:nvPicPr>
        <p:blipFill>
          <a:blip r:embed="rId2" cstate="print">
            <a:lum bright="-20000" contrast="30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39552" y="102084"/>
            <a:ext cx="3988078" cy="6725659"/>
          </a:xfrm>
          <a:prstGeom prst="rect">
            <a:avLst/>
          </a:prstGeom>
          <a:ln>
            <a:noFill/>
          </a:ln>
          <a:effectLst>
            <a:outerShdw blurRad="292100" dist="139700" dir="2700000" algn="tl" rotWithShape="0">
              <a:srgbClr val="333333">
                <a:alpha val="65000"/>
              </a:srgbClr>
            </a:outerShdw>
          </a:effectLst>
        </p:spPr>
      </p:pic>
      <p:sp>
        <p:nvSpPr>
          <p:cNvPr id="2" name="Ορθογώνιο 1"/>
          <p:cNvSpPr/>
          <p:nvPr/>
        </p:nvSpPr>
        <p:spPr>
          <a:xfrm>
            <a:off x="5319718" y="2060848"/>
            <a:ext cx="3824282" cy="4585871"/>
          </a:xfrm>
          <a:prstGeom prst="rect">
            <a:avLst/>
          </a:prstGeom>
        </p:spPr>
        <p:txBody>
          <a:bodyPr wrap="square">
            <a:spAutoFit/>
          </a:bodyPr>
          <a:lstStyle/>
          <a:p>
            <a:pPr algn="ctr"/>
            <a:r>
              <a:rPr lang="el-GR" sz="2400" dirty="0"/>
              <a:t>Ευφυέστατα οι δύο γελοιογραφίες </a:t>
            </a:r>
          </a:p>
          <a:p>
            <a:pPr algn="ctr"/>
            <a:r>
              <a:rPr lang="el-GR" sz="2400" dirty="0"/>
              <a:t>θέτουν </a:t>
            </a:r>
          </a:p>
          <a:p>
            <a:pPr algn="ctr"/>
            <a:r>
              <a:rPr lang="el-GR" sz="2800" b="1" dirty="0">
                <a:solidFill>
                  <a:srgbClr val="B40C70"/>
                </a:solidFill>
                <a:effectLst>
                  <a:outerShdw blurRad="38100" dist="38100" dir="2700000" algn="tl">
                    <a:srgbClr val="000000">
                      <a:alpha val="43137"/>
                    </a:srgbClr>
                  </a:outerShdw>
                </a:effectLst>
                <a:latin typeface="Comic Sans MS" pitchFamily="66" charset="0"/>
              </a:rPr>
              <a:t>το ζήτημα του </a:t>
            </a:r>
            <a:r>
              <a:rPr lang="el-GR" sz="4000" b="1" dirty="0">
                <a:solidFill>
                  <a:srgbClr val="B40C70"/>
                </a:solidFill>
                <a:effectLst>
                  <a:outerShdw blurRad="38100" dist="38100" dir="2700000" algn="tl">
                    <a:srgbClr val="000000">
                      <a:alpha val="43137"/>
                    </a:srgbClr>
                  </a:outerShdw>
                </a:effectLst>
                <a:latin typeface="Comic Sans MS" pitchFamily="66" charset="0"/>
              </a:rPr>
              <a:t>δικομματισμού </a:t>
            </a:r>
          </a:p>
          <a:p>
            <a:pPr algn="ctr"/>
            <a:r>
              <a:rPr lang="el-GR" sz="2400" dirty="0"/>
              <a:t>κατά τη λαϊκή ρήση </a:t>
            </a:r>
          </a:p>
          <a:p>
            <a:pPr algn="ctr"/>
            <a:r>
              <a:rPr lang="el-GR" sz="3200" b="1" dirty="0">
                <a:solidFill>
                  <a:srgbClr val="B40C70"/>
                </a:solidFill>
                <a:effectLst>
                  <a:outerShdw blurRad="38100" dist="38100" dir="2700000" algn="tl">
                    <a:srgbClr val="000000">
                      <a:alpha val="43137"/>
                    </a:srgbClr>
                  </a:outerShdw>
                </a:effectLst>
                <a:latin typeface="Comic Sans MS" pitchFamily="66" charset="0"/>
              </a:rPr>
              <a:t>«άλλαξε ο </a:t>
            </a:r>
            <a:r>
              <a:rPr lang="el-GR" sz="3200" b="1" dirty="0" err="1">
                <a:solidFill>
                  <a:srgbClr val="B40C70"/>
                </a:solidFill>
                <a:effectLst>
                  <a:outerShdw blurRad="38100" dist="38100" dir="2700000" algn="tl">
                    <a:srgbClr val="000000">
                      <a:alpha val="43137"/>
                    </a:srgbClr>
                  </a:outerShdw>
                </a:effectLst>
                <a:latin typeface="Comic Sans MS" pitchFamily="66" charset="0"/>
              </a:rPr>
              <a:t>Μανολιός</a:t>
            </a:r>
            <a:r>
              <a:rPr lang="el-GR" sz="3200" b="1" dirty="0">
                <a:solidFill>
                  <a:srgbClr val="B40C70"/>
                </a:solidFill>
                <a:effectLst>
                  <a:outerShdw blurRad="38100" dist="38100" dir="2700000" algn="tl">
                    <a:srgbClr val="000000">
                      <a:alpha val="43137"/>
                    </a:srgbClr>
                  </a:outerShdw>
                </a:effectLst>
                <a:latin typeface="Comic Sans MS" pitchFamily="66" charset="0"/>
              </a:rPr>
              <a:t> και φόρεσε τα ρούχα του αλλιώς!»</a:t>
            </a:r>
          </a:p>
        </p:txBody>
      </p:sp>
      <p:sp>
        <p:nvSpPr>
          <p:cNvPr id="4" name="Ορθογώνιο 3"/>
          <p:cNvSpPr/>
          <p:nvPr/>
        </p:nvSpPr>
        <p:spPr>
          <a:xfrm>
            <a:off x="5004048" y="476672"/>
            <a:ext cx="3392234" cy="1384995"/>
          </a:xfrm>
          <a:prstGeom prst="rect">
            <a:avLst/>
          </a:prstGeom>
        </p:spPr>
        <p:txBody>
          <a:bodyPr wrap="square">
            <a:spAutoFit/>
          </a:bodyPr>
          <a:lstStyle/>
          <a:p>
            <a:pPr algn="ctr"/>
            <a:r>
              <a:rPr lang="el-GR" sz="2800" dirty="0"/>
              <a:t>Μάσκες Απ</a:t>
            </a:r>
            <a:r>
              <a:rPr lang="en-US" sz="2800" dirty="0"/>
              <a:t>o</a:t>
            </a:r>
            <a:r>
              <a:rPr lang="el-GR" sz="2800" dirty="0" err="1"/>
              <a:t>κριάς</a:t>
            </a:r>
            <a:r>
              <a:rPr lang="el-GR" sz="2800" dirty="0"/>
              <a:t>… </a:t>
            </a:r>
          </a:p>
          <a:p>
            <a:pPr algn="ctr"/>
            <a:r>
              <a:rPr lang="el-GR" sz="2800" b="1" dirty="0">
                <a:solidFill>
                  <a:srgbClr val="B40C70"/>
                </a:solidFill>
                <a:effectLst>
                  <a:outerShdw blurRad="38100" dist="38100" dir="2700000" algn="tl">
                    <a:srgbClr val="000000">
                      <a:alpha val="43137"/>
                    </a:srgbClr>
                  </a:outerShdw>
                </a:effectLst>
                <a:latin typeface="Comic Sans MS" pitchFamily="66" charset="0"/>
              </a:rPr>
              <a:t>Ο ένας φοράει τη μάσκα του άλλου!</a:t>
            </a:r>
          </a:p>
        </p:txBody>
      </p:sp>
      <p:cxnSp>
        <p:nvCxnSpPr>
          <p:cNvPr id="6" name="Ευθύγραμμο βέλος σύνδεσης 5"/>
          <p:cNvCxnSpPr/>
          <p:nvPr/>
        </p:nvCxnSpPr>
        <p:spPr>
          <a:xfrm flipH="1">
            <a:off x="4283968" y="1861667"/>
            <a:ext cx="1800200" cy="2935485"/>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4202175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ΔΑΝΕΙΑ_ΑΓΓΛΙΑ.jpg"/>
          <p:cNvPicPr>
            <a:picLocks noGrp="1" noChangeAspect="1"/>
          </p:cNvPicPr>
          <p:nvPr>
            <p:ph idx="1"/>
          </p:nvPr>
        </p:nvPicPr>
        <p:blipFill>
          <a:blip r:embed="rId2" cstate="print"/>
          <a:stretch>
            <a:fillRect/>
          </a:stretch>
        </p:blipFill>
        <p:spPr>
          <a:xfrm>
            <a:off x="395536" y="476672"/>
            <a:ext cx="8459680" cy="5400600"/>
          </a:xfrm>
          <a:prstGeom prst="rect">
            <a:avLst/>
          </a:prstGeom>
          <a:ln>
            <a:noFill/>
          </a:ln>
          <a:effectLst>
            <a:outerShdw blurRad="292100" dist="139700" dir="2700000" algn="tl" rotWithShape="0">
              <a:srgbClr val="333333">
                <a:alpha val="65000"/>
              </a:srgbClr>
            </a:outerShdw>
          </a:effectLst>
        </p:spPr>
      </p:pic>
      <p:sp>
        <p:nvSpPr>
          <p:cNvPr id="5" name="2 - Θέση περιεχομένου"/>
          <p:cNvSpPr txBox="1">
            <a:spLocks/>
          </p:cNvSpPr>
          <p:nvPr/>
        </p:nvSpPr>
        <p:spPr>
          <a:xfrm>
            <a:off x="467544" y="6021288"/>
            <a:ext cx="8229600" cy="532656"/>
          </a:xfrm>
          <a:prstGeom prst="rect">
            <a:avLst/>
          </a:prstGeom>
        </p:spPr>
        <p:txBody>
          <a:bodyPr vert="horz" lIns="91440" tIns="45720" rIns="91440" bIns="45720" rtlCol="0">
            <a:normAutofit lnSpcReduction="10000"/>
          </a:bodyPr>
          <a:lstStyle/>
          <a:p>
            <a:pPr marL="342900" marR="0" lvl="0" algn="ctr" defTabSz="914400" rtl="0" eaLnBrk="1" fontAlgn="auto" latinLnBrk="0" hangingPunct="1">
              <a:lnSpc>
                <a:spcPct val="100000"/>
              </a:lnSpc>
              <a:spcBef>
                <a:spcPct val="20000"/>
              </a:spcBef>
              <a:spcAft>
                <a:spcPts val="0"/>
              </a:spcAft>
              <a:buClrTx/>
              <a:buSzTx/>
              <a:tabLst/>
              <a:defRPr/>
            </a:pPr>
            <a:r>
              <a:rPr kumimoji="0" lang="el-GR" sz="3200" b="1" i="0" u="none" strike="noStrike" kern="1200" cap="none" spc="0" normalizeH="0" baseline="0" noProof="0" dirty="0">
                <a:ln>
                  <a:noFill/>
                </a:ln>
                <a:solidFill>
                  <a:schemeClr val="tx2">
                    <a:lumMod val="75000"/>
                  </a:schemeClr>
                </a:solidFill>
                <a:effectLst>
                  <a:outerShdw blurRad="38100" dist="38100" dir="2700000" algn="tl">
                    <a:srgbClr val="000000">
                      <a:alpha val="43137"/>
                    </a:srgbClr>
                  </a:outerShdw>
                </a:effectLst>
                <a:uLnTx/>
                <a:uFillTx/>
                <a:latin typeface="+mn-lt"/>
                <a:ea typeface="+mn-ea"/>
                <a:cs typeface="+mn-cs"/>
              </a:rPr>
              <a:t>Τα δύο αγγλικά δάνεια του αγώνα!</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STORIA.jpg"/>
          <p:cNvPicPr>
            <a:picLocks noGrp="1" noChangeAspect="1"/>
          </p:cNvPicPr>
          <p:nvPr>
            <p:ph idx="1"/>
          </p:nvPr>
        </p:nvPicPr>
        <p:blipFill>
          <a:blip r:embed="rId2" cstate="print"/>
          <a:stretch>
            <a:fillRect/>
          </a:stretch>
        </p:blipFill>
        <p:spPr>
          <a:xfrm>
            <a:off x="-324544" y="0"/>
            <a:ext cx="10002552" cy="6858000"/>
          </a:xfr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5715000"/>
            <a:ext cx="8229600" cy="1143000"/>
          </a:xfrm>
        </p:spPr>
        <p:txBody>
          <a:bodyPr/>
          <a:lstStyle/>
          <a:p>
            <a:r>
              <a:rPr lang="el-GR" b="1" dirty="0">
                <a:solidFill>
                  <a:srgbClr val="B40C70"/>
                </a:solidFill>
                <a:effectLst>
                  <a:outerShdw blurRad="38100" dist="38100" dir="2700000" algn="tl">
                    <a:srgbClr val="000000">
                      <a:alpha val="43137"/>
                    </a:srgbClr>
                  </a:outerShdw>
                </a:effectLst>
              </a:rPr>
              <a:t>Τα δάνεια του αγώνα</a:t>
            </a:r>
          </a:p>
        </p:txBody>
      </p:sp>
      <p:pic>
        <p:nvPicPr>
          <p:cNvPr id="4" name="3 - Θέση περιεχομένου" descr="9-7-638.jpg"/>
          <p:cNvPicPr>
            <a:picLocks noGrp="1" noChangeAspect="1"/>
          </p:cNvPicPr>
          <p:nvPr>
            <p:ph idx="1"/>
          </p:nvPr>
        </p:nvPicPr>
        <p:blipFill>
          <a:blip r:embed="rId2" cstate="print">
            <a:lum bright="-20000" contrast="40000"/>
          </a:blip>
          <a:srcRect b="14203"/>
          <a:stretch>
            <a:fillRect/>
          </a:stretch>
        </p:blipFill>
        <p:spPr>
          <a:xfrm>
            <a:off x="-1" y="0"/>
            <a:ext cx="9235957" cy="594928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67544" y="3007493"/>
            <a:ext cx="8229600" cy="4093915"/>
          </a:xfrm>
        </p:spPr>
        <p:txBody>
          <a:bodyPr/>
          <a:lstStyle/>
          <a:p>
            <a:r>
              <a:rPr lang="el-GR" b="1" dirty="0">
                <a:solidFill>
                  <a:srgbClr val="1F3651"/>
                </a:solidFill>
                <a:effectLst>
                  <a:outerShdw blurRad="38100" dist="38100" dir="2700000" algn="tl">
                    <a:srgbClr val="000000">
                      <a:alpha val="43137"/>
                    </a:srgbClr>
                  </a:outerShdw>
                </a:effectLst>
              </a:rPr>
              <a:t>Δάνεια του Αγώνα </a:t>
            </a:r>
            <a:r>
              <a:rPr lang="el-GR" dirty="0"/>
              <a:t>(2 </a:t>
            </a:r>
            <a:r>
              <a:rPr lang="el-GR" dirty="0">
                <a:sym typeface="Wingdings" pitchFamily="2" charset="2"/>
              </a:rPr>
              <a:t> από Αγγλία)</a:t>
            </a:r>
          </a:p>
          <a:p>
            <a:r>
              <a:rPr lang="el-GR" b="1" dirty="0">
                <a:solidFill>
                  <a:schemeClr val="tx2">
                    <a:lumMod val="75000"/>
                  </a:schemeClr>
                </a:solidFill>
                <a:effectLst>
                  <a:outerShdw blurRad="38100" dist="38100" dir="2700000" algn="tl">
                    <a:srgbClr val="000000">
                      <a:alpha val="43137"/>
                    </a:srgbClr>
                  </a:outerShdw>
                </a:effectLst>
                <a:sym typeface="Wingdings" pitchFamily="2" charset="2"/>
              </a:rPr>
              <a:t>Νέα δάνεια </a:t>
            </a:r>
            <a:r>
              <a:rPr lang="el-GR" dirty="0">
                <a:sym typeface="Wingdings" pitchFamily="2" charset="2"/>
              </a:rPr>
              <a:t>με την άφιξη των </a:t>
            </a:r>
            <a:r>
              <a:rPr lang="el-GR" b="1" dirty="0">
                <a:effectLst>
                  <a:outerShdw blurRad="38100" dist="38100" dir="2700000" algn="tl">
                    <a:srgbClr val="000000">
                      <a:alpha val="43137"/>
                    </a:srgbClr>
                  </a:outerShdw>
                </a:effectLst>
                <a:sym typeface="Wingdings" pitchFamily="2" charset="2"/>
              </a:rPr>
              <a:t>Βαυαρών</a:t>
            </a:r>
            <a:r>
              <a:rPr lang="el-GR" dirty="0">
                <a:sym typeface="Wingdings" pitchFamily="2" charset="2"/>
              </a:rPr>
              <a:t> (1832)</a:t>
            </a:r>
          </a:p>
          <a:p>
            <a:r>
              <a:rPr lang="el-GR" dirty="0">
                <a:sym typeface="Wingdings" pitchFamily="2" charset="2"/>
              </a:rPr>
              <a:t>Οι </a:t>
            </a:r>
            <a:r>
              <a:rPr lang="el-GR" b="1" dirty="0">
                <a:solidFill>
                  <a:srgbClr val="1F3651"/>
                </a:solidFill>
                <a:effectLst>
                  <a:outerShdw blurRad="38100" dist="38100" dir="2700000" algn="tl">
                    <a:srgbClr val="000000">
                      <a:alpha val="43137"/>
                    </a:srgbClr>
                  </a:outerShdw>
                </a:effectLst>
                <a:sym typeface="Wingdings" pitchFamily="2" charset="2"/>
              </a:rPr>
              <a:t>οθωνικές κυβερνήσεις </a:t>
            </a:r>
            <a:r>
              <a:rPr lang="el-GR" dirty="0">
                <a:sym typeface="Wingdings" pitchFamily="2" charset="2"/>
              </a:rPr>
              <a:t>αρνήθηκαν την αποπληρωμή των επαναστατικών δανείων  </a:t>
            </a:r>
            <a:r>
              <a:rPr lang="el-GR" b="1" dirty="0">
                <a:solidFill>
                  <a:srgbClr val="B40C70"/>
                </a:solidFill>
                <a:effectLst>
                  <a:outerShdw blurRad="38100" dist="38100" dir="2700000" algn="tl">
                    <a:srgbClr val="000000">
                      <a:alpha val="43137"/>
                    </a:srgbClr>
                  </a:outerShdw>
                </a:effectLst>
                <a:sym typeface="Wingdings" pitchFamily="2" charset="2"/>
              </a:rPr>
              <a:t>απομόνωση της χώρας </a:t>
            </a:r>
            <a:r>
              <a:rPr lang="el-GR" dirty="0">
                <a:sym typeface="Wingdings" pitchFamily="2" charset="2"/>
              </a:rPr>
              <a:t>από τις ευρωπαϊκές χρηματαγορές </a:t>
            </a:r>
            <a:r>
              <a:rPr lang="el-GR" b="1" dirty="0">
                <a:solidFill>
                  <a:srgbClr val="1F3651"/>
                </a:solidFill>
                <a:effectLst>
                  <a:outerShdw blurRad="38100" dist="38100" dir="2700000" algn="tl">
                    <a:srgbClr val="000000">
                      <a:alpha val="43137"/>
                    </a:srgbClr>
                  </a:outerShdw>
                </a:effectLst>
                <a:sym typeface="Wingdings" pitchFamily="2" charset="2"/>
              </a:rPr>
              <a:t>ως το 1861</a:t>
            </a:r>
            <a:r>
              <a:rPr lang="el-GR" dirty="0">
                <a:sym typeface="Wingdings" pitchFamily="2" charset="2"/>
              </a:rPr>
              <a:t>.</a:t>
            </a:r>
            <a:endParaRPr lang="el-GR" dirty="0"/>
          </a:p>
        </p:txBody>
      </p:sp>
      <p:pic>
        <p:nvPicPr>
          <p:cNvPr id="4" name="3 - Εικόνα" descr="images.jpg"/>
          <p:cNvPicPr>
            <a:picLocks noChangeAspect="1"/>
          </p:cNvPicPr>
          <p:nvPr/>
        </p:nvPicPr>
        <p:blipFill>
          <a:blip r:embed="rId2" cstate="print">
            <a:lum bright="10000" contrast="30000"/>
          </a:blip>
          <a:stretch>
            <a:fillRect/>
          </a:stretch>
        </p:blipFill>
        <p:spPr>
          <a:xfrm>
            <a:off x="251126" y="188640"/>
            <a:ext cx="3895515" cy="2592288"/>
          </a:xfrm>
          <a:prstGeom prst="rect">
            <a:avLst/>
          </a:prstGeom>
          <a:ln>
            <a:noFill/>
          </a:ln>
          <a:effectLst>
            <a:outerShdw blurRad="292100" dist="139700" dir="2700000" algn="tl" rotWithShape="0">
              <a:srgbClr val="333333">
                <a:alpha val="65000"/>
              </a:srgbClr>
            </a:outerShdw>
          </a:effectLst>
        </p:spPr>
      </p:pic>
      <p:pic>
        <p:nvPicPr>
          <p:cNvPr id="5" name="4 - Εικόνα" descr="images.jpg"/>
          <p:cNvPicPr>
            <a:picLocks noChangeAspect="1"/>
          </p:cNvPicPr>
          <p:nvPr/>
        </p:nvPicPr>
        <p:blipFill>
          <a:blip r:embed="rId3" cstate="print"/>
          <a:stretch>
            <a:fillRect/>
          </a:stretch>
        </p:blipFill>
        <p:spPr>
          <a:xfrm>
            <a:off x="4355976" y="188640"/>
            <a:ext cx="4536506" cy="2592288"/>
          </a:xfrm>
          <a:prstGeom prst="rect">
            <a:avLst/>
          </a:prstGeom>
          <a:ln>
            <a:noFill/>
          </a:ln>
          <a:effectLst>
            <a:outerShdw blurRad="292100" dist="139700" dir="2700000" algn="tl" rotWithShape="0">
              <a:srgbClr val="333333">
                <a:alpha val="65000"/>
              </a:srgbClr>
            </a:outerShdw>
          </a:effec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greece.png"/>
          <p:cNvPicPr>
            <a:picLocks noGrp="1" noChangeAspect="1"/>
          </p:cNvPicPr>
          <p:nvPr>
            <p:ph idx="1"/>
          </p:nvPr>
        </p:nvPicPr>
        <p:blipFill>
          <a:blip r:embed="rId2" cstate="print">
            <a:lum bright="-20000" contrast="30000"/>
          </a:blip>
          <a:srcRect l="1482" t="1321" r="27416" b="10571"/>
          <a:stretch>
            <a:fillRect/>
          </a:stretch>
        </p:blipFill>
        <p:spPr>
          <a:xfrm>
            <a:off x="1187624" y="476672"/>
            <a:ext cx="7385612" cy="5132324"/>
          </a:xfrm>
          <a:prstGeom prst="rect">
            <a:avLst/>
          </a:prstGeom>
          <a:ln>
            <a:noFill/>
          </a:ln>
          <a:effectLst>
            <a:outerShdw blurRad="292100" dist="139700" dir="2700000" algn="tl" rotWithShape="0">
              <a:srgbClr val="333333">
                <a:alpha val="65000"/>
              </a:srgbClr>
            </a:outerShdw>
          </a:effectLst>
        </p:spPr>
      </p:pic>
      <p:sp>
        <p:nvSpPr>
          <p:cNvPr id="5" name="2 - Θέση περιεχομένου"/>
          <p:cNvSpPr txBox="1">
            <a:spLocks/>
          </p:cNvSpPr>
          <p:nvPr/>
        </p:nvSpPr>
        <p:spPr>
          <a:xfrm>
            <a:off x="539552" y="5877272"/>
            <a:ext cx="8229600" cy="980728"/>
          </a:xfrm>
          <a:prstGeom prst="rect">
            <a:avLst/>
          </a:prstGeom>
        </p:spPr>
        <p:txBody>
          <a:bodyPr vert="horz" lIns="91440" tIns="45720" rIns="91440" bIns="45720" rtlCol="0">
            <a:normAutofit/>
          </a:bodyPr>
          <a:lstStyle/>
          <a:p>
            <a:pPr marL="342900" marR="0" lvl="0" algn="ctr" defTabSz="914400" rtl="0" eaLnBrk="1" fontAlgn="auto" latinLnBrk="0" hangingPunct="1">
              <a:lnSpc>
                <a:spcPct val="100000"/>
              </a:lnSpc>
              <a:spcBef>
                <a:spcPct val="20000"/>
              </a:spcBef>
              <a:spcAft>
                <a:spcPts val="0"/>
              </a:spcAft>
              <a:buClrTx/>
              <a:buSzTx/>
              <a:tabLst/>
              <a:defRPr/>
            </a:pPr>
            <a:r>
              <a:rPr kumimoji="0" lang="el-GR" sz="3200" b="1" i="0" u="none" strike="noStrike" kern="1200" cap="none" spc="0" normalizeH="0" baseline="0" noProof="0" dirty="0">
                <a:ln>
                  <a:noFill/>
                </a:ln>
                <a:solidFill>
                  <a:srgbClr val="1F3651"/>
                </a:solidFill>
                <a:effectLst>
                  <a:outerShdw blurRad="38100" dist="38100" dir="2700000" algn="tl">
                    <a:srgbClr val="000000">
                      <a:alpha val="43137"/>
                    </a:srgbClr>
                  </a:outerShdw>
                </a:effectLst>
                <a:uLnTx/>
                <a:uFillTx/>
                <a:latin typeface="Comic Sans MS" pitchFamily="66" charset="0"/>
              </a:rPr>
              <a:t>… </a:t>
            </a:r>
            <a:r>
              <a:rPr lang="el-GR" sz="3200" b="1" dirty="0">
                <a:solidFill>
                  <a:srgbClr val="1F3651"/>
                </a:solidFill>
                <a:effectLst>
                  <a:outerShdw blurRad="38100" dist="38100" dir="2700000" algn="tl">
                    <a:srgbClr val="000000">
                      <a:alpha val="43137"/>
                    </a:srgbClr>
                  </a:outerShdw>
                </a:effectLst>
                <a:latin typeface="Comic Sans MS" pitchFamily="66" charset="0"/>
              </a:rPr>
              <a:t>Ελλάδα σφίξε κι άλλο το ζωνάρι!</a:t>
            </a:r>
            <a:endParaRPr kumimoji="0" lang="el-GR" sz="3200" b="1" i="0" u="none" strike="noStrike" kern="1200" cap="none" spc="0" normalizeH="0" baseline="0" noProof="0" dirty="0">
              <a:ln>
                <a:noFill/>
              </a:ln>
              <a:solidFill>
                <a:srgbClr val="1F3651"/>
              </a:solidFill>
              <a:effectLst>
                <a:outerShdw blurRad="38100" dist="38100" dir="2700000" algn="tl">
                  <a:srgbClr val="000000">
                    <a:alpha val="43137"/>
                  </a:srgbClr>
                </a:outerShdw>
              </a:effectLst>
              <a:uLnTx/>
              <a:uFillTx/>
              <a:latin typeface="Comic Sans MS" pitchFamily="66" charset="0"/>
            </a:endParaRPr>
          </a:p>
        </p:txBody>
      </p:sp>
    </p:spTree>
  </p:cSld>
  <p:clrMapOvr>
    <a:masterClrMapping/>
  </p:clrMapOvr>
  <p:transition spd="med">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88640"/>
            <a:ext cx="8229600" cy="1143000"/>
          </a:xfrm>
        </p:spPr>
        <p:txBody>
          <a:bodyPr>
            <a:normAutofit fontScale="90000"/>
          </a:bodyPr>
          <a:lstStyle/>
          <a:p>
            <a:r>
              <a:rPr lang="el-GR" sz="4000" b="1" dirty="0">
                <a:solidFill>
                  <a:srgbClr val="B40C70"/>
                </a:solidFill>
                <a:effectLst>
                  <a:outerShdw blurRad="38100" dist="38100" dir="2700000" algn="tl">
                    <a:srgbClr val="000000">
                      <a:alpha val="43137"/>
                    </a:srgbClr>
                  </a:outerShdw>
                </a:effectLst>
                <a:latin typeface="Comic Sans MS" pitchFamily="66" charset="0"/>
              </a:rPr>
              <a:t>Λαϊκό τραγούδι της εποχής</a:t>
            </a:r>
            <a:br>
              <a:rPr lang="el-GR" b="1" dirty="0">
                <a:solidFill>
                  <a:srgbClr val="B40C70"/>
                </a:solidFill>
                <a:effectLst>
                  <a:outerShdw blurRad="38100" dist="38100" dir="2700000" algn="tl">
                    <a:srgbClr val="000000">
                      <a:alpha val="43137"/>
                    </a:srgbClr>
                  </a:outerShdw>
                </a:effectLst>
                <a:latin typeface="Comic Sans MS" pitchFamily="66" charset="0"/>
              </a:rPr>
            </a:br>
            <a:r>
              <a:rPr lang="el-GR" b="1" dirty="0">
                <a:solidFill>
                  <a:srgbClr val="B40C70"/>
                </a:solidFill>
                <a:effectLst>
                  <a:outerShdw blurRad="38100" dist="38100" dir="2700000" algn="tl">
                    <a:srgbClr val="000000">
                      <a:alpha val="43137"/>
                    </a:srgbClr>
                  </a:outerShdw>
                </a:effectLst>
                <a:latin typeface="Comic Sans MS" pitchFamily="66" charset="0"/>
              </a:rPr>
              <a:t> </a:t>
            </a:r>
            <a:r>
              <a:rPr lang="el-GR" b="1" dirty="0">
                <a:solidFill>
                  <a:srgbClr val="002060"/>
                </a:solidFill>
                <a:effectLst>
                  <a:outerShdw blurRad="38100" dist="38100" dir="2700000" algn="tl">
                    <a:srgbClr val="000000">
                      <a:alpha val="43137"/>
                    </a:srgbClr>
                  </a:outerShdw>
                </a:effectLst>
                <a:latin typeface="Comic Sans MS" pitchFamily="66" charset="0"/>
              </a:rPr>
              <a:t>εναντίον</a:t>
            </a:r>
            <a:r>
              <a:rPr lang="el-GR" b="1" dirty="0">
                <a:solidFill>
                  <a:srgbClr val="B40C70"/>
                </a:solidFill>
                <a:effectLst>
                  <a:outerShdw blurRad="38100" dist="38100" dir="2700000" algn="tl">
                    <a:srgbClr val="000000">
                      <a:alpha val="43137"/>
                    </a:srgbClr>
                  </a:outerShdw>
                </a:effectLst>
                <a:latin typeface="Comic Sans MS" pitchFamily="66" charset="0"/>
              </a:rPr>
              <a:t> των Βαυαρών</a:t>
            </a:r>
          </a:p>
        </p:txBody>
      </p:sp>
      <p:sp>
        <p:nvSpPr>
          <p:cNvPr id="3" name="2 - Θέση περιεχομένου"/>
          <p:cNvSpPr>
            <a:spLocks noGrp="1"/>
          </p:cNvSpPr>
          <p:nvPr>
            <p:ph idx="1"/>
          </p:nvPr>
        </p:nvSpPr>
        <p:spPr>
          <a:xfrm>
            <a:off x="457200" y="1600200"/>
            <a:ext cx="8229600" cy="5257800"/>
          </a:xfrm>
        </p:spPr>
        <p:txBody>
          <a:bodyPr>
            <a:normAutofit fontScale="70000" lnSpcReduction="20000"/>
          </a:bodyPr>
          <a:lstStyle/>
          <a:p>
            <a:pPr algn="ctr">
              <a:buNone/>
            </a:pPr>
            <a:r>
              <a:rPr lang="el-GR" sz="4000" b="1" dirty="0">
                <a:solidFill>
                  <a:srgbClr val="002060"/>
                </a:solidFill>
                <a:effectLst>
                  <a:outerShdw blurRad="38100" dist="38100" dir="2700000" algn="tl">
                    <a:srgbClr val="000000">
                      <a:alpha val="43137"/>
                    </a:srgbClr>
                  </a:outerShdw>
                </a:effectLst>
                <a:latin typeface="Comic Sans MS" pitchFamily="66" charset="0"/>
              </a:rPr>
              <a:t>Τα πουλιά που πετούν στον αέρα</a:t>
            </a:r>
          </a:p>
          <a:p>
            <a:pPr algn="ctr">
              <a:buNone/>
            </a:pPr>
            <a:r>
              <a:rPr lang="el-GR" sz="4000" dirty="0">
                <a:latin typeface="Comic Sans MS" pitchFamily="66" charset="0"/>
              </a:rPr>
              <a:t>δε φοβούνται κανένα καιρό</a:t>
            </a:r>
          </a:p>
          <a:p>
            <a:pPr algn="ctr">
              <a:buNone/>
            </a:pPr>
            <a:r>
              <a:rPr lang="el-GR" sz="4000" dirty="0">
                <a:latin typeface="Comic Sans MS" pitchFamily="66" charset="0"/>
              </a:rPr>
              <a:t>μόνο φοβούνται μπαρούτι και σκάγια</a:t>
            </a:r>
          </a:p>
          <a:p>
            <a:pPr algn="ctr">
              <a:buNone/>
            </a:pPr>
            <a:r>
              <a:rPr lang="el-GR" sz="4000" dirty="0">
                <a:latin typeface="Comic Sans MS" pitchFamily="66" charset="0"/>
              </a:rPr>
              <a:t>κι ένα νέον καλό κυνηγό.</a:t>
            </a:r>
          </a:p>
          <a:p>
            <a:pPr algn="ctr">
              <a:buNone/>
            </a:pPr>
            <a:r>
              <a:rPr lang="el-GR" sz="4000" dirty="0">
                <a:latin typeface="Comic Sans MS" pitchFamily="66" charset="0"/>
              </a:rPr>
              <a:t>Έως πότε η ξένη ακρίδα,</a:t>
            </a:r>
          </a:p>
          <a:p>
            <a:pPr algn="ctr">
              <a:buNone/>
            </a:pPr>
            <a:r>
              <a:rPr lang="el-GR" sz="4000" dirty="0">
                <a:latin typeface="Comic Sans MS" pitchFamily="66" charset="0"/>
              </a:rPr>
              <a:t>έως πότε  κουφός Βαυαρός</a:t>
            </a:r>
          </a:p>
          <a:p>
            <a:pPr algn="ctr">
              <a:buNone/>
            </a:pPr>
            <a:r>
              <a:rPr lang="el-GR" sz="4000" dirty="0">
                <a:latin typeface="Comic Sans MS" pitchFamily="66" charset="0"/>
              </a:rPr>
              <a:t>θα γυμνώνει τη δόλια πατρίδα</a:t>
            </a:r>
          </a:p>
          <a:p>
            <a:pPr algn="ctr">
              <a:buNone/>
            </a:pPr>
            <a:r>
              <a:rPr lang="el-GR" sz="4000" dirty="0">
                <a:latin typeface="Comic Sans MS" pitchFamily="66" charset="0"/>
              </a:rPr>
              <a:t>εγερθείτε αδέλφια, καιρός.</a:t>
            </a:r>
          </a:p>
          <a:p>
            <a:pPr algn="ctr">
              <a:buNone/>
            </a:pPr>
            <a:r>
              <a:rPr lang="el-GR" sz="4000" dirty="0">
                <a:latin typeface="Comic Sans MS" pitchFamily="66" charset="0"/>
              </a:rPr>
              <a:t>Θα μας διώχνει απ’ αυτά μας τα μέρη,</a:t>
            </a:r>
          </a:p>
          <a:p>
            <a:pPr algn="ctr">
              <a:buNone/>
            </a:pPr>
            <a:r>
              <a:rPr lang="el-GR" sz="4000" dirty="0">
                <a:latin typeface="Comic Sans MS" pitchFamily="66" charset="0"/>
              </a:rPr>
              <a:t>θα μας διώχνει απ’ αυτή μας τη γη</a:t>
            </a:r>
          </a:p>
          <a:p>
            <a:pPr algn="ctr">
              <a:buNone/>
            </a:pPr>
            <a:r>
              <a:rPr lang="el-GR" sz="4000" dirty="0">
                <a:latin typeface="Comic Sans MS" pitchFamily="66" charset="0"/>
              </a:rPr>
              <a:t>φρίττουν τ’ άστρα η μέρα κι η νύχτα</a:t>
            </a:r>
          </a:p>
          <a:p>
            <a:pPr algn="ctr">
              <a:buNone/>
            </a:pPr>
            <a:r>
              <a:rPr lang="el-GR" sz="4000" dirty="0">
                <a:latin typeface="Comic Sans MS" pitchFamily="66" charset="0"/>
              </a:rPr>
              <a:t>φρίττει ο ήλιος, σελήνη κι αυγή</a:t>
            </a:r>
          </a:p>
          <a:p>
            <a:pPr>
              <a:buNone/>
            </a:pPr>
            <a:endParaRPr lang="el-GR" dirty="0">
              <a:latin typeface="Comic Sans MS" pitchFamily="66" charset="0"/>
            </a:endParaRPr>
          </a:p>
        </p:txBody>
      </p:sp>
    </p:spTree>
  </p:cSld>
  <p:clrMapOvr>
    <a:masterClrMapping/>
  </p:clrMapOvr>
  <p:transition spd="slow">
    <p:randomBar dir="vert"/>
  </p:transition>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1364</Words>
  <Application>Microsoft Office PowerPoint</Application>
  <PresentationFormat>On-screen Show (4:3)</PresentationFormat>
  <Paragraphs>139</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Comic Sans MS</vt:lpstr>
      <vt:lpstr>Θέμα του Office</vt:lpstr>
      <vt:lpstr>PowerPoint Presentation</vt:lpstr>
      <vt:lpstr>PowerPoint Presentation</vt:lpstr>
      <vt:lpstr>PowerPoint Presentation</vt:lpstr>
      <vt:lpstr>PowerPoint Presentation</vt:lpstr>
      <vt:lpstr>PowerPoint Presentation</vt:lpstr>
      <vt:lpstr>Τα δάνεια του αγώνα</vt:lpstr>
      <vt:lpstr>PowerPoint Presentation</vt:lpstr>
      <vt:lpstr>PowerPoint Presentation</vt:lpstr>
      <vt:lpstr>Λαϊκό τραγούδι της εποχής  εναντίον των Βαυαρών</vt:lpstr>
      <vt:lpstr>PowerPoint Presentation</vt:lpstr>
      <vt:lpstr>Τα κυριότερα δάνεια από το εξωτερικό  κατά την περίοδο 1880 - 1892</vt:lpstr>
      <vt:lpstr>PowerPoint Presentation</vt:lpstr>
      <vt:lpstr>PowerPoint Presentation</vt:lpstr>
      <vt:lpstr>Παρά τις προσπάθειες, όμως… τελικά η χώρα οδηγήθηκε σε  οικονομική κρίση!</vt:lpstr>
      <vt:lpstr>Το κανόνι της πτώχευσης σκάει!</vt:lpstr>
      <vt:lpstr>PowerPoint Presentation</vt:lpstr>
      <vt:lpstr>PowerPoint Presentation</vt:lpstr>
      <vt:lpstr>PowerPoint Presentation</vt:lpstr>
      <vt:lpstr>PowerPoint Presentation</vt:lpstr>
      <vt:lpstr>PowerPoint Presentation</vt:lpstr>
      <vt:lpstr>«Δυστυχῶς ἐπτωχεύσαμεν!»</vt:lpstr>
      <vt:lpstr>PowerPoint Presentation</vt:lpstr>
      <vt:lpstr>1895: Στις εκλογές ο Χαρίλαος Τρικούπης δεν εκλέγεται ούτε βουλευτής!  Νέος πρωθυπουργός ο  Θεόδωρος Δηλιγιάννης.</vt:lpstr>
      <vt:lpstr>1897: Άτυχος πόλεμος με την Τουρκία</vt:lpstr>
      <vt:lpstr>ΔΟΕ: Διεθνής Οικονομικός Έλεγχος</vt:lpstr>
      <vt:lpstr>Εκπρόσωποι 6 δυνάμεων:</vt:lpstr>
      <vt:lpstr>Στόχοι αυτής της διαχείρισης ήταν</vt:lpstr>
      <vt:lpstr>Αποτελέσματα;</vt:lpstr>
      <vt:lpstr>Ας δούμε τώρα μερικές  γελοιογραφίες  της εποχής </vt:lpstr>
      <vt:lpstr>Στη λιθογραφία απεικονίζεται το βίαιο τραβολόγημα του ελληνικού λαού από τους πληρεξουσίους των τριών πιστωτριών χωρών: Αγγλία, Γερμανία και Γαλλία. Τη σκηνή παρακολουθεί από μακριά η Ελλάδα, ενώ ο ήλιος στο βάθος φέρει τη φράση «Το πρότυπον της Ανατολής», κάνοντας μια ειρωνική αναφορά σε δήλωση του βασιλιά Γεωργίου - οξύμωρο σχήμα, αντίφαση με την πραγματικότητα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Τα εθνικά δάνεια</dc:title>
  <dc:creator>Toshiba</dc:creator>
  <cp:lastModifiedBy>Flora Vgontza</cp:lastModifiedBy>
  <cp:revision>78</cp:revision>
  <dcterms:created xsi:type="dcterms:W3CDTF">2015-10-20T16:39:39Z</dcterms:created>
  <dcterms:modified xsi:type="dcterms:W3CDTF">2020-12-19T21:26:10Z</dcterms:modified>
</cp:coreProperties>
</file>