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79" r:id="rId5"/>
    <p:sldId id="268" r:id="rId6"/>
    <p:sldId id="270" r:id="rId7"/>
    <p:sldId id="271" r:id="rId8"/>
    <p:sldId id="273" r:id="rId9"/>
    <p:sldId id="267" r:id="rId10"/>
    <p:sldId id="272" r:id="rId11"/>
    <p:sldId id="276" r:id="rId12"/>
    <p:sldId id="277" r:id="rId13"/>
    <p:sldId id="275" r:id="rId14"/>
    <p:sldId id="278" r:id="rId15"/>
    <p:sldId id="283" r:id="rId16"/>
    <p:sldId id="259" r:id="rId17"/>
    <p:sldId id="260" r:id="rId18"/>
    <p:sldId id="266" r:id="rId19"/>
    <p:sldId id="258" r:id="rId20"/>
    <p:sldId id="261" r:id="rId21"/>
    <p:sldId id="262" r:id="rId22"/>
    <p:sldId id="264" r:id="rId23"/>
    <p:sldId id="263" r:id="rId24"/>
    <p:sldId id="265" r:id="rId25"/>
    <p:sldId id="294" r:id="rId26"/>
    <p:sldId id="280" r:id="rId27"/>
    <p:sldId id="281" r:id="rId28"/>
    <p:sldId id="282" r:id="rId29"/>
    <p:sldId id="284" r:id="rId30"/>
    <p:sldId id="285" r:id="rId31"/>
    <p:sldId id="289" r:id="rId32"/>
    <p:sldId id="288" r:id="rId33"/>
    <p:sldId id="287" r:id="rId34"/>
    <p:sldId id="290" r:id="rId35"/>
    <p:sldId id="291" r:id="rId36"/>
    <p:sldId id="293"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909"/>
    <a:srgbClr val="FFD347"/>
    <a:srgbClr val="FF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24" y="2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3676C007-5C47-48A0-B7DB-C91CC2CB045A}" type="datetimeFigureOut">
              <a:rPr lang="el-GR" smtClean="0"/>
              <a:pPr/>
              <a:t>28/12/2020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44CCA7F-8E88-4F48-B706-3E9E5982B18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3676C007-5C47-48A0-B7DB-C91CC2CB045A}" type="datetimeFigureOut">
              <a:rPr lang="el-GR" smtClean="0"/>
              <a:pPr/>
              <a:t>28/12/2020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44CCA7F-8E88-4F48-B706-3E9E5982B18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3676C007-5C47-48A0-B7DB-C91CC2CB045A}" type="datetimeFigureOut">
              <a:rPr lang="el-GR" smtClean="0"/>
              <a:pPr/>
              <a:t>28/12/2020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44CCA7F-8E88-4F48-B706-3E9E5982B18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3676C007-5C47-48A0-B7DB-C91CC2CB045A}" type="datetimeFigureOut">
              <a:rPr lang="el-GR" smtClean="0"/>
              <a:pPr/>
              <a:t>28/12/2020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44CCA7F-8E88-4F48-B706-3E9E5982B18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676C007-5C47-48A0-B7DB-C91CC2CB045A}" type="datetimeFigureOut">
              <a:rPr lang="el-GR" smtClean="0"/>
              <a:pPr/>
              <a:t>28/12/2020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44CCA7F-8E88-4F48-B706-3E9E5982B18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3676C007-5C47-48A0-B7DB-C91CC2CB045A}" type="datetimeFigureOut">
              <a:rPr lang="el-GR" smtClean="0"/>
              <a:pPr/>
              <a:t>28/12/2020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44CCA7F-8E88-4F48-B706-3E9E5982B18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3676C007-5C47-48A0-B7DB-C91CC2CB045A}" type="datetimeFigureOut">
              <a:rPr lang="el-GR" smtClean="0"/>
              <a:pPr/>
              <a:t>28/12/2020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44CCA7F-8E88-4F48-B706-3E9E5982B18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3676C007-5C47-48A0-B7DB-C91CC2CB045A}" type="datetimeFigureOut">
              <a:rPr lang="el-GR" smtClean="0"/>
              <a:pPr/>
              <a:t>28/12/2020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44CCA7F-8E88-4F48-B706-3E9E5982B18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676C007-5C47-48A0-B7DB-C91CC2CB045A}" type="datetimeFigureOut">
              <a:rPr lang="el-GR" smtClean="0"/>
              <a:pPr/>
              <a:t>28/12/2020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44CCA7F-8E88-4F48-B706-3E9E5982B18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676C007-5C47-48A0-B7DB-C91CC2CB045A}" type="datetimeFigureOut">
              <a:rPr lang="el-GR" smtClean="0"/>
              <a:pPr/>
              <a:t>28/12/2020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44CCA7F-8E88-4F48-B706-3E9E5982B18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676C007-5C47-48A0-B7DB-C91CC2CB045A}" type="datetimeFigureOut">
              <a:rPr lang="el-GR" smtClean="0"/>
              <a:pPr/>
              <a:t>28/12/2020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44CCA7F-8E88-4F48-B706-3E9E5982B18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0101"/>
            </a:gs>
            <a:gs pos="50000">
              <a:schemeClr val="accent6">
                <a:lumMod val="75000"/>
              </a:schemeClr>
            </a:gs>
            <a:gs pos="100000">
              <a:schemeClr val="accent6">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6C007-5C47-48A0-B7DB-C91CC2CB045A}" type="datetimeFigureOut">
              <a:rPr lang="el-GR" smtClean="0"/>
              <a:pPr/>
              <a:t>28/12/2020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CCA7F-8E88-4F48-B706-3E9E5982B18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476672"/>
            <a:ext cx="7772400" cy="1470025"/>
          </a:xfrm>
        </p:spPr>
        <p:txBody>
          <a:bodyPr>
            <a:noAutofit/>
          </a:bodyPr>
          <a:lstStyle/>
          <a:p>
            <a:r>
              <a:rPr lang="el-GR" sz="5400" b="1" dirty="0">
                <a:solidFill>
                  <a:schemeClr val="bg1"/>
                </a:solidFill>
                <a:effectLst>
                  <a:outerShdw blurRad="38100" dist="38100" dir="2700000" algn="tl">
                    <a:srgbClr val="000000">
                      <a:alpha val="43137"/>
                    </a:srgbClr>
                  </a:outerShdw>
                </a:effectLst>
              </a:rPr>
              <a:t>Τα πρώτα βήματα του εργατικού κινήματος</a:t>
            </a:r>
          </a:p>
        </p:txBody>
      </p:sp>
      <p:pic>
        <p:nvPicPr>
          <p:cNvPr id="5" name="3 - Θέση περιεχομένου" descr="n-CHIMNEY-CLEANER-CHILD-large570.jpg"/>
          <p:cNvPicPr>
            <a:picLocks noChangeAspect="1"/>
          </p:cNvPicPr>
          <p:nvPr/>
        </p:nvPicPr>
        <p:blipFill>
          <a:blip r:embed="rId3" cstate="print"/>
          <a:stretch>
            <a:fillRect/>
          </a:stretch>
        </p:blipFill>
        <p:spPr>
          <a:xfrm>
            <a:off x="-344118" y="2420888"/>
            <a:ext cx="9488118" cy="396170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stSnd>
            <p:snd r:embed="rId2" name="wind.wav"/>
          </p:stSnd>
        </p:sndAc>
      </p:transition>
    </mc:Choice>
    <mc:Fallback>
      <p:transition spd="slow">
        <p:fade/>
        <p:sndAc>
          <p:stSnd>
            <p:snd r:embed="rId2"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72000"/>
          </a:schemeClr>
        </a:solidFill>
        <a:effectLst/>
      </p:bgPr>
    </p:bg>
    <p:spTree>
      <p:nvGrpSpPr>
        <p:cNvPr id="1" name=""/>
        <p:cNvGrpSpPr/>
        <p:nvPr/>
      </p:nvGrpSpPr>
      <p:grpSpPr>
        <a:xfrm>
          <a:off x="0" y="0"/>
          <a:ext cx="0" cy="0"/>
          <a:chOff x="0" y="0"/>
          <a:chExt cx="0" cy="0"/>
        </a:xfrm>
      </p:grpSpPr>
      <p:pic>
        <p:nvPicPr>
          <p:cNvPr id="29698" name="Picture 2" descr="Χειροδιαλογή μεταλλευμάτων στο μεταλλοπλύσιο της Γαλλικής Εταιρείας CFML στον Κυπριανό του Λαυρίου"/>
          <p:cNvPicPr>
            <a:picLocks noChangeAspect="1" noChangeArrowheads="1"/>
          </p:cNvPicPr>
          <p:nvPr/>
        </p:nvPicPr>
        <p:blipFill>
          <a:blip r:embed="rId2" cstate="print">
            <a:lum bright="-10000" contrast="40000"/>
          </a:blip>
          <a:srcRect/>
          <a:stretch>
            <a:fillRect/>
          </a:stretch>
        </p:blipFill>
        <p:spPr bwMode="auto">
          <a:xfrm>
            <a:off x="4860032" y="260648"/>
            <a:ext cx="3943948" cy="2952328"/>
          </a:xfrm>
          <a:prstGeom prst="rect">
            <a:avLst/>
          </a:prstGeom>
          <a:ln>
            <a:noFill/>
          </a:ln>
          <a:effectLst>
            <a:outerShdw blurRad="292100" dist="139700" dir="2700000" algn="tl" rotWithShape="0">
              <a:srgbClr val="333333">
                <a:alpha val="65000"/>
              </a:srgbClr>
            </a:outerShdw>
          </a:effectLst>
        </p:spPr>
      </p:pic>
      <p:sp>
        <p:nvSpPr>
          <p:cNvPr id="3" name="2 - Ορθογώνιο"/>
          <p:cNvSpPr/>
          <p:nvPr/>
        </p:nvSpPr>
        <p:spPr>
          <a:xfrm>
            <a:off x="6372200" y="3356992"/>
            <a:ext cx="2771800" cy="1754326"/>
          </a:xfrm>
          <a:prstGeom prst="rect">
            <a:avLst/>
          </a:prstGeom>
        </p:spPr>
        <p:txBody>
          <a:bodyPr wrap="square">
            <a:spAutoFit/>
          </a:bodyPr>
          <a:lstStyle/>
          <a:p>
            <a:r>
              <a:rPr lang="el-GR" b="1" i="1" dirty="0" err="1"/>
              <a:t>Χειροδιαλογή</a:t>
            </a:r>
            <a:r>
              <a:rPr lang="el-GR" b="1" i="1" dirty="0"/>
              <a:t> μεταλλευμάτων στο </a:t>
            </a:r>
            <a:r>
              <a:rPr lang="el-GR" b="1" i="1" dirty="0" err="1"/>
              <a:t>μεταλλοπλύσιο</a:t>
            </a:r>
            <a:r>
              <a:rPr lang="el-GR" b="1" i="1" dirty="0"/>
              <a:t> της Γαλλικής Εταιρείας CFML στον Κυπριανό του Λαυρίου</a:t>
            </a:r>
            <a:endParaRPr lang="el-GR" dirty="0"/>
          </a:p>
        </p:txBody>
      </p:sp>
      <p:pic>
        <p:nvPicPr>
          <p:cNvPr id="29700" name="Picture 4" descr="Μεταλλωρύχοι στην είσοδο μεταλλευτικής στοάς στην Πλάκα Λαυρίου το 1898"/>
          <p:cNvPicPr>
            <a:picLocks noChangeAspect="1" noChangeArrowheads="1"/>
          </p:cNvPicPr>
          <p:nvPr/>
        </p:nvPicPr>
        <p:blipFill>
          <a:blip r:embed="rId3" cstate="print">
            <a:lum bright="-10000" contrast="40000"/>
          </a:blip>
          <a:srcRect/>
          <a:stretch>
            <a:fillRect/>
          </a:stretch>
        </p:blipFill>
        <p:spPr bwMode="auto">
          <a:xfrm>
            <a:off x="395536" y="2060848"/>
            <a:ext cx="5579245" cy="4176464"/>
          </a:xfrm>
          <a:prstGeom prst="rect">
            <a:avLst/>
          </a:prstGeom>
          <a:ln>
            <a:noFill/>
          </a:ln>
          <a:effectLst>
            <a:outerShdw blurRad="292100" dist="139700" dir="2700000" algn="tl" rotWithShape="0">
              <a:srgbClr val="333333">
                <a:alpha val="65000"/>
              </a:srgbClr>
            </a:outerShdw>
          </a:effectLst>
        </p:spPr>
      </p:pic>
      <p:sp>
        <p:nvSpPr>
          <p:cNvPr id="5" name="4 - Ορθογώνιο"/>
          <p:cNvSpPr/>
          <p:nvPr/>
        </p:nvSpPr>
        <p:spPr>
          <a:xfrm>
            <a:off x="683568" y="6211669"/>
            <a:ext cx="4680520" cy="646331"/>
          </a:xfrm>
          <a:prstGeom prst="rect">
            <a:avLst/>
          </a:prstGeom>
        </p:spPr>
        <p:txBody>
          <a:bodyPr wrap="square">
            <a:spAutoFit/>
          </a:bodyPr>
          <a:lstStyle/>
          <a:p>
            <a:pPr algn="ctr"/>
            <a:r>
              <a:rPr lang="el-GR" b="1" i="1" dirty="0"/>
              <a:t>Μεταλλωρύχοι στην είσοδο μεταλλευτικής στοάς στην Πλάκα Λαυρίου το 1898</a:t>
            </a:r>
            <a:endParaRPr lang="el-GR" dirty="0"/>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82000"/>
          </a:schemeClr>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2" y="0"/>
            <a:ext cx="8229600" cy="1700808"/>
          </a:xfrm>
        </p:spPr>
        <p:txBody>
          <a:bodyPr>
            <a:normAutofit/>
          </a:bodyPr>
          <a:lstStyle/>
          <a:p>
            <a:pPr marL="0" indent="342900" algn="ctr">
              <a:buNone/>
            </a:pPr>
            <a:r>
              <a:rPr lang="el-GR" dirty="0"/>
              <a:t>Η κατάσταση αυτή κράτησε ως το τέλος των Βαλκανικών πολέμων. </a:t>
            </a:r>
          </a:p>
          <a:p>
            <a:pPr marL="0" indent="342900" algn="ctr">
              <a:buNone/>
            </a:pPr>
            <a:r>
              <a:rPr lang="el-GR" dirty="0"/>
              <a:t>Τότε η </a:t>
            </a:r>
            <a:r>
              <a:rPr lang="el-GR" b="1" dirty="0">
                <a:effectLst>
                  <a:outerShdw blurRad="38100" dist="38100" dir="2700000" algn="tl">
                    <a:srgbClr val="000000">
                      <a:alpha val="43137"/>
                    </a:srgbClr>
                  </a:outerShdw>
                </a:effectLst>
              </a:rPr>
              <a:t>Θεσσαλονίκη</a:t>
            </a:r>
            <a:r>
              <a:rPr lang="el-GR" dirty="0">
                <a:effectLst>
                  <a:outerShdw blurRad="38100" dist="38100" dir="2700000" algn="tl">
                    <a:srgbClr val="000000">
                      <a:alpha val="43137"/>
                    </a:srgbClr>
                  </a:outerShdw>
                </a:effectLst>
              </a:rPr>
              <a:t> </a:t>
            </a:r>
            <a:r>
              <a:rPr lang="el-GR" dirty="0"/>
              <a:t>έγινε </a:t>
            </a:r>
            <a:r>
              <a:rPr lang="el-GR" b="1" dirty="0">
                <a:effectLst>
                  <a:outerShdw blurRad="38100" dist="38100" dir="2700000" algn="tl">
                    <a:srgbClr val="000000">
                      <a:alpha val="43137"/>
                    </a:srgbClr>
                  </a:outerShdw>
                </a:effectLst>
              </a:rPr>
              <a:t>ελληνική</a:t>
            </a:r>
            <a:r>
              <a:rPr lang="el-GR" dirty="0"/>
              <a:t>!</a:t>
            </a:r>
          </a:p>
        </p:txBody>
      </p:sp>
      <p:pic>
        <p:nvPicPr>
          <p:cNvPr id="5" name="4 - Εικόνα" descr="thes.jpg"/>
          <p:cNvPicPr>
            <a:picLocks noChangeAspect="1"/>
          </p:cNvPicPr>
          <p:nvPr/>
        </p:nvPicPr>
        <p:blipFill>
          <a:blip r:embed="rId2" cstate="print"/>
          <a:stretch>
            <a:fillRect/>
          </a:stretch>
        </p:blipFill>
        <p:spPr>
          <a:xfrm>
            <a:off x="0" y="1714500"/>
            <a:ext cx="9144000"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860032" y="332656"/>
            <a:ext cx="3909120" cy="3312368"/>
          </a:xfrm>
        </p:spPr>
        <p:txBody>
          <a:bodyPr>
            <a:normAutofit fontScale="92500"/>
          </a:bodyPr>
          <a:lstStyle/>
          <a:p>
            <a:pPr marL="0" indent="342900" algn="ctr">
              <a:buNone/>
            </a:pPr>
            <a:r>
              <a:rPr lang="el-GR" dirty="0"/>
              <a:t>Η ενσωμάτωση της </a:t>
            </a:r>
            <a:r>
              <a:rPr lang="el-GR" b="1" dirty="0">
                <a:solidFill>
                  <a:srgbClr val="C00000"/>
                </a:solidFill>
                <a:effectLst>
                  <a:outerShdw blurRad="38100" dist="38100" dir="2700000" algn="tl">
                    <a:srgbClr val="000000">
                      <a:alpha val="43137"/>
                    </a:srgbClr>
                  </a:outerShdw>
                </a:effectLst>
              </a:rPr>
              <a:t>Θεσσαλονίκης</a:t>
            </a:r>
            <a:r>
              <a:rPr lang="el-GR" dirty="0"/>
              <a:t> στην Ελλάδα – πόλη με σημαντικό βιομηχανικό υπόβαθρο – αποτέλεσε </a:t>
            </a:r>
            <a:r>
              <a:rPr lang="el-GR" b="1" dirty="0"/>
              <a:t>σημείο αναφοράς </a:t>
            </a:r>
            <a:r>
              <a:rPr lang="el-GR" dirty="0"/>
              <a:t>για το </a:t>
            </a:r>
            <a:r>
              <a:rPr lang="el-GR" b="1" dirty="0">
                <a:solidFill>
                  <a:srgbClr val="C00000"/>
                </a:solidFill>
                <a:effectLst>
                  <a:outerShdw blurRad="38100" dist="38100" dir="2700000" algn="tl">
                    <a:srgbClr val="000000">
                      <a:alpha val="43137"/>
                    </a:srgbClr>
                  </a:outerShdw>
                </a:effectLst>
              </a:rPr>
              <a:t>εργατικό κίνημα</a:t>
            </a:r>
            <a:endParaRPr lang="el-GR" dirty="0">
              <a:solidFill>
                <a:srgbClr val="C00000"/>
              </a:solidFill>
              <a:effectLst>
                <a:outerShdw blurRad="38100" dist="38100" dir="2700000" algn="tl">
                  <a:srgbClr val="000000">
                    <a:alpha val="43137"/>
                  </a:srgbClr>
                </a:outerShdw>
              </a:effectLst>
            </a:endParaRPr>
          </a:p>
        </p:txBody>
      </p:sp>
      <p:pic>
        <p:nvPicPr>
          <p:cNvPr id="4" name="3 - Εικόνα" descr="thessaloniki_sightseeing.jpg"/>
          <p:cNvPicPr>
            <a:picLocks noChangeAspect="1"/>
          </p:cNvPicPr>
          <p:nvPr/>
        </p:nvPicPr>
        <p:blipFill>
          <a:blip r:embed="rId2" cstate="print"/>
          <a:stretch>
            <a:fillRect/>
          </a:stretch>
        </p:blipFill>
        <p:spPr>
          <a:xfrm>
            <a:off x="12824" y="0"/>
            <a:ext cx="4648553" cy="3486414"/>
          </a:xfrm>
          <a:prstGeom prst="rect">
            <a:avLst/>
          </a:prstGeom>
        </p:spPr>
      </p:pic>
      <p:sp>
        <p:nvSpPr>
          <p:cNvPr id="5" name="4 - Ορθογώνιο"/>
          <p:cNvSpPr/>
          <p:nvPr/>
        </p:nvSpPr>
        <p:spPr>
          <a:xfrm>
            <a:off x="5302424" y="5448126"/>
            <a:ext cx="3312368" cy="1077218"/>
          </a:xfrm>
          <a:prstGeom prst="rect">
            <a:avLst/>
          </a:prstGeom>
        </p:spPr>
        <p:txBody>
          <a:bodyPr wrap="square">
            <a:spAutoFit/>
          </a:bodyPr>
          <a:lstStyle/>
          <a:p>
            <a:pPr indent="342900" algn="ctr"/>
            <a:r>
              <a:rPr lang="el-GR" sz="2400" dirty="0"/>
              <a:t>Εκεί δημιουργήθηκε η </a:t>
            </a:r>
            <a:r>
              <a:rPr lang="el-GR" sz="4000" b="1" dirty="0">
                <a:solidFill>
                  <a:srgbClr val="C00000"/>
                </a:solidFill>
                <a:effectLst>
                  <a:outerShdw blurRad="38100" dist="38100" dir="2700000" algn="tl">
                    <a:srgbClr val="000000">
                      <a:alpha val="43137"/>
                    </a:srgbClr>
                  </a:outerShdw>
                </a:effectLst>
              </a:rPr>
              <a:t>Φεντερασιόν</a:t>
            </a:r>
            <a:endParaRPr lang="el-GR" sz="2400" dirty="0">
              <a:solidFill>
                <a:srgbClr val="C00000"/>
              </a:solidFill>
            </a:endParaRPr>
          </a:p>
        </p:txBody>
      </p:sp>
      <p:sp>
        <p:nvSpPr>
          <p:cNvPr id="2" name="Arrow: Down 1">
            <a:extLst>
              <a:ext uri="{FF2B5EF4-FFF2-40B4-BE49-F238E27FC236}">
                <a16:creationId xmlns:a16="http://schemas.microsoft.com/office/drawing/2014/main" id="{05866001-159B-48F7-9316-9F322BF3C12A}"/>
              </a:ext>
            </a:extLst>
          </p:cNvPr>
          <p:cNvSpPr/>
          <p:nvPr/>
        </p:nvSpPr>
        <p:spPr>
          <a:xfrm>
            <a:off x="6338744" y="3763946"/>
            <a:ext cx="1239728" cy="1609519"/>
          </a:xfrm>
          <a:prstGeom prst="downArrow">
            <a:avLst/>
          </a:prstGeom>
          <a:solidFill>
            <a:schemeClr val="accent3">
              <a:lumMod val="75000"/>
            </a:schemeClr>
          </a:solidFill>
          <a:ln>
            <a:noFill/>
          </a:ln>
          <a:effectLst>
            <a:outerShdw blurRad="114300" dist="889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6 - Εικόνα" descr="fenteration__article.jpg">
            <a:extLst>
              <a:ext uri="{FF2B5EF4-FFF2-40B4-BE49-F238E27FC236}">
                <a16:creationId xmlns:a16="http://schemas.microsoft.com/office/drawing/2014/main" id="{761E9321-18E9-411D-A15D-C05B82FA7B51}"/>
              </a:ext>
            </a:extLst>
          </p:cNvPr>
          <p:cNvPicPr>
            <a:picLocks noChangeAspect="1"/>
          </p:cNvPicPr>
          <p:nvPr/>
        </p:nvPicPr>
        <p:blipFill>
          <a:blip r:embed="rId3" cstate="print">
            <a:lum bright="-20000" contrast="40000"/>
          </a:blip>
          <a:srcRect b="50074"/>
          <a:stretch>
            <a:fillRect/>
          </a:stretch>
        </p:blipFill>
        <p:spPr>
          <a:xfrm>
            <a:off x="-15592" y="3271949"/>
            <a:ext cx="4676969" cy="3593507"/>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4" name="3 - Θέση περιεχομένου" descr="-4-728.jpg"/>
          <p:cNvPicPr>
            <a:picLocks noGrp="1" noChangeAspect="1"/>
          </p:cNvPicPr>
          <p:nvPr>
            <p:ph idx="1"/>
          </p:nvPr>
        </p:nvPicPr>
        <p:blipFill>
          <a:blip r:embed="rId2" cstate="print"/>
          <a:srcRect b="14537"/>
          <a:stretch>
            <a:fillRect/>
          </a:stretch>
        </p:blipFill>
        <p:spPr>
          <a:xfrm>
            <a:off x="2411760" y="2542857"/>
            <a:ext cx="6732240" cy="4315144"/>
          </a:xfrm>
          <a:prstGeom prst="rect">
            <a:avLst/>
          </a:prstGeom>
          <a:ln>
            <a:noFill/>
          </a:ln>
          <a:effectLst>
            <a:outerShdw blurRad="292100" dist="139700" dir="2700000" algn="tl" rotWithShape="0">
              <a:srgbClr val="333333">
                <a:alpha val="65000"/>
              </a:srgbClr>
            </a:outerShdw>
          </a:effectLst>
        </p:spPr>
      </p:pic>
      <p:pic>
        <p:nvPicPr>
          <p:cNvPr id="6" name="5 - Εικόνα" descr="fenteration__article.jpg"/>
          <p:cNvPicPr>
            <a:picLocks noChangeAspect="1"/>
          </p:cNvPicPr>
          <p:nvPr/>
        </p:nvPicPr>
        <p:blipFill>
          <a:blip r:embed="rId3" cstate="print"/>
          <a:stretch>
            <a:fillRect/>
          </a:stretch>
        </p:blipFill>
        <p:spPr>
          <a:xfrm>
            <a:off x="5508104" y="17408"/>
            <a:ext cx="3238500" cy="2247900"/>
          </a:xfrm>
          <a:prstGeom prst="rect">
            <a:avLst/>
          </a:prstGeom>
          <a:ln>
            <a:noFill/>
          </a:ln>
          <a:effectLst>
            <a:outerShdw blurRad="292100" dist="139700" dir="2700000" algn="tl" rotWithShape="0">
              <a:srgbClr val="333333">
                <a:alpha val="65000"/>
              </a:srgbClr>
            </a:outerShdw>
          </a:effectLst>
        </p:spPr>
      </p:pic>
      <p:pic>
        <p:nvPicPr>
          <p:cNvPr id="8" name="7 - Εικόνα" descr="fenteration__article.jpg"/>
          <p:cNvPicPr>
            <a:picLocks noChangeAspect="1"/>
          </p:cNvPicPr>
          <p:nvPr/>
        </p:nvPicPr>
        <p:blipFill>
          <a:blip r:embed="rId4" cstate="print"/>
          <a:stretch>
            <a:fillRect/>
          </a:stretch>
        </p:blipFill>
        <p:spPr>
          <a:xfrm>
            <a:off x="251520" y="3789040"/>
            <a:ext cx="1913424" cy="2247900"/>
          </a:xfrm>
          <a:prstGeom prst="rect">
            <a:avLst/>
          </a:prstGeom>
          <a:ln>
            <a:noFill/>
          </a:ln>
          <a:effectLst>
            <a:outerShdw blurRad="292100" dist="139700" dir="2700000" algn="tl" rotWithShape="0">
              <a:srgbClr val="333333">
                <a:alpha val="65000"/>
              </a:srgbClr>
            </a:outerShdw>
          </a:effectLst>
        </p:spPr>
      </p:pic>
      <p:sp>
        <p:nvSpPr>
          <p:cNvPr id="5" name="4 - Ελλειψοειδής επεξήγηση"/>
          <p:cNvSpPr/>
          <p:nvPr/>
        </p:nvSpPr>
        <p:spPr>
          <a:xfrm>
            <a:off x="899592" y="620688"/>
            <a:ext cx="4032448" cy="1368152"/>
          </a:xfrm>
          <a:prstGeom prst="wedgeEllipseCallout">
            <a:avLst>
              <a:gd name="adj1" fmla="val -33940"/>
              <a:gd name="adj2" fmla="val 193266"/>
            </a:avLst>
          </a:prstGeom>
          <a:solidFill>
            <a:schemeClr val="bg1"/>
          </a:solidFill>
          <a:ln w="12700">
            <a:solidFill>
              <a:schemeClr val="tx1"/>
            </a:solidFill>
          </a:ln>
          <a:effectLst>
            <a:outerShdw blurRad="1524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solidFill>
                  <a:schemeClr val="tx1"/>
                </a:solidFill>
                <a:effectLst>
                  <a:outerShdw blurRad="38100" dist="38100" dir="2700000" algn="tl">
                    <a:srgbClr val="000000">
                      <a:alpha val="43137"/>
                    </a:srgbClr>
                  </a:outerShdw>
                </a:effectLst>
              </a:rPr>
              <a:t>Τι ήταν η </a:t>
            </a:r>
            <a:r>
              <a:rPr lang="el-GR" sz="3200" b="1" dirty="0" err="1">
                <a:solidFill>
                  <a:srgbClr val="C00000"/>
                </a:solidFill>
                <a:effectLst>
                  <a:outerShdw blurRad="38100" dist="38100" dir="2700000" algn="tl">
                    <a:srgbClr val="000000">
                      <a:alpha val="43137"/>
                    </a:srgbClr>
                  </a:outerShdw>
                </a:effectLst>
              </a:rPr>
              <a:t>Φεντερασιόν</a:t>
            </a:r>
            <a:r>
              <a:rPr lang="el-GR" sz="3200" b="1" dirty="0">
                <a:solidFill>
                  <a:srgbClr val="C00000"/>
                </a:solidFill>
                <a:effectLst>
                  <a:outerShdw blurRad="38100" dist="38100" dir="2700000" algn="tl">
                    <a:srgbClr val="000000">
                      <a:alpha val="43137"/>
                    </a:srgbClr>
                  </a:outerShdw>
                </a:effectLst>
              </a:rPr>
              <a:t>;</a:t>
            </a:r>
          </a:p>
        </p:txBody>
      </p:sp>
    </p:spTree>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athan1.jpg"/>
          <p:cNvPicPr>
            <a:picLocks noGrp="1" noChangeAspect="1"/>
          </p:cNvPicPr>
          <p:nvPr>
            <p:ph idx="1"/>
          </p:nvPr>
        </p:nvPicPr>
        <p:blipFill>
          <a:blip r:embed="rId2" cstate="print"/>
          <a:stretch>
            <a:fillRect/>
          </a:stretch>
        </p:blipFill>
        <p:spPr>
          <a:xfrm>
            <a:off x="0" y="0"/>
            <a:ext cx="9604201" cy="6858000"/>
          </a:xfr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3"/>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athan1.jpg"/>
          <p:cNvPicPr>
            <a:picLocks noGrp="1" noChangeAspect="1"/>
          </p:cNvPicPr>
          <p:nvPr>
            <p:ph idx="1"/>
          </p:nvPr>
        </p:nvPicPr>
        <p:blipFill>
          <a:blip r:embed="rId2" cstate="print"/>
          <a:stretch>
            <a:fillRect/>
          </a:stretch>
        </p:blipFill>
        <p:spPr>
          <a:xfrm>
            <a:off x="0" y="0"/>
            <a:ext cx="9604201" cy="6766596"/>
          </a:xfrm>
        </p:spPr>
      </p:pic>
      <p:sp>
        <p:nvSpPr>
          <p:cNvPr id="5" name="4 - TextBox"/>
          <p:cNvSpPr txBox="1"/>
          <p:nvPr/>
        </p:nvSpPr>
        <p:spPr>
          <a:xfrm>
            <a:off x="4211960" y="260648"/>
            <a:ext cx="3672408" cy="954107"/>
          </a:xfrm>
          <a:prstGeom prst="rect">
            <a:avLst/>
          </a:prstGeom>
          <a:noFill/>
        </p:spPr>
        <p:txBody>
          <a:bodyPr wrap="square" rtlCol="0">
            <a:spAutoFit/>
          </a:bodyPr>
          <a:lstStyle/>
          <a:p>
            <a:pPr algn="ctr"/>
            <a:r>
              <a:rPr lang="el-GR" sz="2800" b="1" dirty="0">
                <a:solidFill>
                  <a:srgbClr val="C00000"/>
                </a:solidFill>
                <a:effectLst>
                  <a:outerShdw blurRad="38100" dist="38100" dir="2700000" algn="tl">
                    <a:srgbClr val="000000">
                      <a:alpha val="43137"/>
                    </a:srgbClr>
                  </a:outerShdw>
                </a:effectLst>
              </a:rPr>
              <a:t>Εργατική </a:t>
            </a:r>
          </a:p>
          <a:p>
            <a:pPr algn="ctr"/>
            <a:r>
              <a:rPr lang="el-GR" sz="2800" b="1" dirty="0">
                <a:solidFill>
                  <a:srgbClr val="C00000"/>
                </a:solidFill>
                <a:effectLst>
                  <a:outerShdw blurRad="38100" dist="38100" dir="2700000" algn="tl">
                    <a:srgbClr val="000000">
                      <a:alpha val="43137"/>
                    </a:srgbClr>
                  </a:outerShdw>
                </a:effectLst>
              </a:rPr>
              <a:t>πρωτομαγιά</a:t>
            </a: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72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259632" y="0"/>
            <a:ext cx="6275040" cy="1143000"/>
          </a:xfrm>
        </p:spPr>
        <p:txBody>
          <a:bodyPr>
            <a:normAutofit fontScale="90000"/>
          </a:bodyPr>
          <a:lstStyle/>
          <a:p>
            <a:r>
              <a:rPr lang="el-GR" sz="3200" b="1" dirty="0">
                <a:effectLst>
                  <a:outerShdw blurRad="38100" dist="38100" dir="2700000" algn="tl">
                    <a:srgbClr val="000000">
                      <a:alpha val="43137"/>
                    </a:srgbClr>
                  </a:outerShdw>
                </a:effectLst>
              </a:rPr>
              <a:t>Μεταβολές στην </a:t>
            </a:r>
            <a:r>
              <a:rPr lang="el-GR" sz="3200" b="1" dirty="0">
                <a:solidFill>
                  <a:srgbClr val="C00000"/>
                </a:solidFill>
                <a:effectLst>
                  <a:outerShdw blurRad="38100" dist="38100" dir="2700000" algn="tl">
                    <a:srgbClr val="000000">
                      <a:alpha val="43137"/>
                    </a:srgbClr>
                  </a:outerShdw>
                </a:effectLst>
              </a:rPr>
              <a:t>κατάσταση </a:t>
            </a:r>
            <a:br>
              <a:rPr lang="el-GR" sz="3200" b="1" dirty="0">
                <a:solidFill>
                  <a:srgbClr val="C00000"/>
                </a:solidFill>
                <a:effectLst>
                  <a:outerShdw blurRad="38100" dist="38100" dir="2700000" algn="tl">
                    <a:srgbClr val="000000">
                      <a:alpha val="43137"/>
                    </a:srgbClr>
                  </a:outerShdw>
                </a:effectLst>
              </a:rPr>
            </a:br>
            <a:r>
              <a:rPr lang="el-GR" sz="3200" b="1" dirty="0">
                <a:effectLst>
                  <a:outerShdw blurRad="38100" dist="38100" dir="2700000" algn="tl">
                    <a:srgbClr val="000000">
                      <a:alpha val="43137"/>
                    </a:srgbClr>
                  </a:outerShdw>
                </a:effectLst>
              </a:rPr>
              <a:t>της </a:t>
            </a:r>
            <a:r>
              <a:rPr lang="el-GR" sz="3200" b="1" dirty="0">
                <a:solidFill>
                  <a:srgbClr val="C00000"/>
                </a:solidFill>
                <a:effectLst>
                  <a:outerShdw blurRad="38100" dist="38100" dir="2700000" algn="tl">
                    <a:srgbClr val="000000">
                      <a:alpha val="43137"/>
                    </a:srgbClr>
                  </a:outerShdw>
                </a:effectLst>
              </a:rPr>
              <a:t>εργατικής τάξης </a:t>
            </a:r>
            <a:r>
              <a:rPr lang="el-GR" sz="3200" b="1" dirty="0">
                <a:effectLst>
                  <a:outerShdw blurRad="38100" dist="38100" dir="2700000" algn="tl">
                    <a:srgbClr val="000000">
                      <a:alpha val="43137"/>
                    </a:srgbClr>
                  </a:outerShdw>
                </a:effectLst>
              </a:rPr>
              <a:t>κατά τον 19</a:t>
            </a:r>
            <a:r>
              <a:rPr lang="el-GR" sz="3200" b="1" baseline="30000" dirty="0">
                <a:effectLst>
                  <a:outerShdw blurRad="38100" dist="38100" dir="2700000" algn="tl">
                    <a:srgbClr val="000000">
                      <a:alpha val="43137"/>
                    </a:srgbClr>
                  </a:outerShdw>
                </a:effectLst>
              </a:rPr>
              <a:t>ο</a:t>
            </a:r>
            <a:r>
              <a:rPr lang="el-GR" sz="3200" b="1" dirty="0">
                <a:effectLst>
                  <a:outerShdw blurRad="38100" dist="38100" dir="2700000" algn="tl">
                    <a:srgbClr val="000000">
                      <a:alpha val="43137"/>
                    </a:srgbClr>
                  </a:outerShdw>
                </a:effectLst>
              </a:rPr>
              <a:t> αι.</a:t>
            </a:r>
          </a:p>
        </p:txBody>
      </p:sp>
      <p:sp>
        <p:nvSpPr>
          <p:cNvPr id="4" name="3 - TextBox"/>
          <p:cNvSpPr txBox="1"/>
          <p:nvPr/>
        </p:nvSpPr>
        <p:spPr>
          <a:xfrm>
            <a:off x="467544" y="1268760"/>
            <a:ext cx="8280920" cy="5632311"/>
          </a:xfrm>
          <a:prstGeom prst="rect">
            <a:avLst/>
          </a:prstGeom>
          <a:noFill/>
        </p:spPr>
        <p:txBody>
          <a:bodyPr wrap="square" rtlCol="0">
            <a:spAutoFit/>
          </a:bodyPr>
          <a:lstStyle/>
          <a:p>
            <a:pPr indent="457200" algn="just"/>
            <a:r>
              <a:rPr lang="el-GR" sz="2400" dirty="0"/>
              <a:t>Ο κύριος λόγος αστυφιλίας του 19</a:t>
            </a:r>
            <a:r>
              <a:rPr lang="el-GR" sz="2400" baseline="30000" dirty="0"/>
              <a:t>ου</a:t>
            </a:r>
            <a:r>
              <a:rPr lang="el-GR" sz="2400" dirty="0"/>
              <a:t> αιώνα βρίσκεται στην αύξηση των βιομηχανικών εργατών που ήρθαν από την ύπαιθρο για να εγκατασταθούν κοντά στις «φάμπρικες». Η συγκέντρωσή τους στον ίδιο τόπο εργασίας ευνόησε την </a:t>
            </a:r>
            <a:r>
              <a:rPr lang="el-GR" sz="2400" b="1" dirty="0">
                <a:effectLst>
                  <a:outerShdw blurRad="38100" dist="38100" dir="2700000" algn="tl">
                    <a:srgbClr val="000000">
                      <a:alpha val="43137"/>
                    </a:srgbClr>
                  </a:outerShdw>
                </a:effectLst>
              </a:rPr>
              <a:t>αφύπνιση μιας ιδιαίτερης «ταξικής συνείδησης» ενός εργατικού κόσμου </a:t>
            </a:r>
            <a:r>
              <a:rPr lang="el-GR" sz="2400" dirty="0"/>
              <a:t>από τον οποίο το εργοστασιακό σύστημα </a:t>
            </a:r>
            <a:r>
              <a:rPr lang="en-US" sz="2400" dirty="0"/>
              <a:t>(factory system) </a:t>
            </a:r>
            <a:r>
              <a:rPr lang="el-GR" sz="2400" dirty="0"/>
              <a:t>στέρησε τα μέσα παραγωγής που άλλοτε διέθεταν οι σύντροφοι τεχνίτες που είχαν γίνει πλέον πολύ ακριβά για να μπορούν να τα αποκτήσουν απλοί χειρώνακτες.</a:t>
            </a:r>
          </a:p>
          <a:p>
            <a:pPr indent="457200" algn="just"/>
            <a:r>
              <a:rPr lang="el-GR" sz="2400" dirty="0"/>
              <a:t>Συγχρόνως το εργοστασιακό σύστημα συγκέντρωνε τους </a:t>
            </a:r>
            <a:r>
              <a:rPr lang="el-GR" sz="2400" b="1" dirty="0">
                <a:effectLst>
                  <a:outerShdw blurRad="38100" dist="38100" dir="2700000" algn="tl">
                    <a:srgbClr val="000000">
                      <a:alpha val="43137"/>
                    </a:srgbClr>
                  </a:outerShdw>
                </a:effectLst>
              </a:rPr>
              <a:t>εργάτες σε απάνθρωπες επιχειρήσεις</a:t>
            </a:r>
            <a:r>
              <a:rPr lang="el-GR" sz="2400" dirty="0"/>
              <a:t>, τους απομάκρυνε από μια ανώνυμη πλέον γι’ αυτούς εργοδοσία και τους υπέβαλε σε συνθήκες εργασίας οι οποίες μέχρι το 1850 περίπου (μερικές φορές και λίγο αργότερα, ανάλογα με τη χώρα, την περιοχή και το επάγγελμα) ήταν εξαιρετικά σκληρές.</a:t>
            </a:r>
          </a:p>
        </p:txBody>
      </p:sp>
      <p:sp>
        <p:nvSpPr>
          <p:cNvPr id="5" name="4 - TextBox"/>
          <p:cNvSpPr txBox="1"/>
          <p:nvPr/>
        </p:nvSpPr>
        <p:spPr>
          <a:xfrm>
            <a:off x="179512" y="332656"/>
            <a:ext cx="1152128" cy="584775"/>
          </a:xfrm>
          <a:prstGeom prst="rect">
            <a:avLst/>
          </a:prstGeom>
          <a:noFill/>
        </p:spPr>
        <p:txBody>
          <a:bodyPr wrap="square" rtlCol="0">
            <a:spAutoFit/>
          </a:bodyPr>
          <a:lstStyle/>
          <a:p>
            <a:r>
              <a:rPr lang="el-GR" sz="3200" b="1" dirty="0">
                <a:solidFill>
                  <a:srgbClr val="C00000"/>
                </a:solidFill>
                <a:effectLst>
                  <a:outerShdw blurRad="38100" dist="38100" dir="2700000" algn="tl">
                    <a:srgbClr val="000000">
                      <a:alpha val="43137"/>
                    </a:srgbClr>
                  </a:outerShdw>
                </a:effectLst>
              </a:rPr>
              <a:t>Πηγή</a:t>
            </a:r>
          </a:p>
        </p:txBody>
      </p:sp>
      <p:sp>
        <p:nvSpPr>
          <p:cNvPr id="6" name="5 - TextBox"/>
          <p:cNvSpPr txBox="1"/>
          <p:nvPr/>
        </p:nvSpPr>
        <p:spPr>
          <a:xfrm>
            <a:off x="6999536" y="156001"/>
            <a:ext cx="2088232" cy="830997"/>
          </a:xfrm>
          <a:prstGeom prst="rect">
            <a:avLst/>
          </a:prstGeom>
          <a:noFill/>
        </p:spPr>
        <p:txBody>
          <a:bodyPr wrap="square" rtlCol="0">
            <a:spAutoFit/>
          </a:bodyPr>
          <a:lstStyle/>
          <a:p>
            <a:pPr algn="ctr"/>
            <a:r>
              <a:rPr lang="el-GR" sz="2400" b="1" dirty="0">
                <a:solidFill>
                  <a:srgbClr val="C00000"/>
                </a:solidFill>
                <a:effectLst>
                  <a:outerShdw blurRad="38100" dist="38100" dir="2700000" algn="tl">
                    <a:srgbClr val="000000">
                      <a:alpha val="43137"/>
                    </a:srgbClr>
                  </a:outerShdw>
                </a:effectLst>
              </a:rPr>
              <a:t>Στην Ευρώπη τι γίνεται;</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69000"/>
          </a:schemeClr>
        </a:solidFill>
        <a:effectLst/>
      </p:bgPr>
    </p:bg>
    <p:spTree>
      <p:nvGrpSpPr>
        <p:cNvPr id="1" name=""/>
        <p:cNvGrpSpPr/>
        <p:nvPr/>
      </p:nvGrpSpPr>
      <p:grpSpPr>
        <a:xfrm>
          <a:off x="0" y="0"/>
          <a:ext cx="0" cy="0"/>
          <a:chOff x="0" y="0"/>
          <a:chExt cx="0" cy="0"/>
        </a:xfrm>
      </p:grpSpPr>
      <p:sp>
        <p:nvSpPr>
          <p:cNvPr id="4" name="3 - TextBox"/>
          <p:cNvSpPr txBox="1"/>
          <p:nvPr/>
        </p:nvSpPr>
        <p:spPr>
          <a:xfrm>
            <a:off x="467544" y="404664"/>
            <a:ext cx="8280920" cy="6376104"/>
          </a:xfrm>
          <a:prstGeom prst="rect">
            <a:avLst/>
          </a:prstGeom>
          <a:noFill/>
        </p:spPr>
        <p:txBody>
          <a:bodyPr wrap="square" rtlCol="0">
            <a:spAutoFit/>
          </a:bodyPr>
          <a:lstStyle/>
          <a:p>
            <a:pPr indent="457200" algn="just"/>
            <a:r>
              <a:rPr lang="el-GR" sz="2400" dirty="0"/>
              <a:t>Είναι αλήθεια ότι μέσα στο πλαίσιο των δυσμενών οικονομικών συγκυριών που χαρακτηρίζουν το τελευταίο τέταρτο του αιώνα, οι εργαζόμενες τάξεις δίνουν ακόμη την εικόνα </a:t>
            </a:r>
            <a:r>
              <a:rPr lang="el-GR" sz="2400" b="1" dirty="0">
                <a:effectLst>
                  <a:outerShdw blurRad="38100" dist="38100" dir="2700000" algn="tl">
                    <a:srgbClr val="000000">
                      <a:alpha val="43137"/>
                    </a:srgbClr>
                  </a:outerShdw>
                </a:effectLst>
              </a:rPr>
              <a:t>«επικίνδυνων τάξεων» </a:t>
            </a:r>
            <a:r>
              <a:rPr lang="el-GR" sz="2400" dirty="0"/>
              <a:t>σε ένα ολόκληρο τμήμα ιθυνόντων στρωμάτων. Εν τούτοις, στη διάρκεια της περιόδου, η </a:t>
            </a:r>
            <a:r>
              <a:rPr lang="el-GR" sz="2400" b="1" dirty="0">
                <a:effectLst>
                  <a:outerShdw blurRad="38100" dist="38100" dir="2700000" algn="tl">
                    <a:srgbClr val="000000">
                      <a:alpha val="43137"/>
                    </a:srgbClr>
                  </a:outerShdw>
                </a:effectLst>
              </a:rPr>
              <a:t>μοίρα των εργατών βελτιώνεται αισθητά </a:t>
            </a:r>
            <a:r>
              <a:rPr lang="el-GR" sz="2400" dirty="0"/>
              <a:t>κάτω από τη διπλή επίδραση του </a:t>
            </a:r>
            <a:r>
              <a:rPr lang="el-GR" sz="2400" b="1" dirty="0">
                <a:effectLst>
                  <a:outerShdw blurRad="38100" dist="38100" dir="2700000" algn="tl">
                    <a:srgbClr val="000000">
                      <a:alpha val="43137"/>
                    </a:srgbClr>
                  </a:outerShdw>
                </a:effectLst>
              </a:rPr>
              <a:t>γενικού πλουτισμού </a:t>
            </a:r>
            <a:r>
              <a:rPr lang="el-GR" sz="2400" dirty="0"/>
              <a:t>των ευρωπαϊκών κοινωνιών αλλά και </a:t>
            </a:r>
            <a:r>
              <a:rPr lang="el-GR" sz="2400" b="1" dirty="0">
                <a:effectLst>
                  <a:outerShdw blurRad="38100" dist="38100" dir="2700000" algn="tl">
                    <a:srgbClr val="000000">
                      <a:alpha val="43137"/>
                    </a:srgbClr>
                  </a:outerShdw>
                </a:effectLst>
              </a:rPr>
              <a:t>του αγώνα που διεξάγεται από τους εργαζομένους</a:t>
            </a:r>
            <a:r>
              <a:rPr lang="el-GR" sz="2400" dirty="0"/>
              <a:t>.</a:t>
            </a:r>
          </a:p>
          <a:p>
            <a:pPr indent="457200" algn="just"/>
            <a:r>
              <a:rPr lang="el-GR" sz="2400" dirty="0"/>
              <a:t>Από τη μια πλευρά, οι δημόσιες αρχές θέτουν διάφορες τροχοπέδες στον «άγριο καπιταλισμό», ιδιαίτερα μειώνοντας τη </a:t>
            </a:r>
            <a:r>
              <a:rPr lang="el-GR" sz="2400" b="1" dirty="0">
                <a:effectLst>
                  <a:outerShdw blurRad="38100" dist="38100" dir="2700000" algn="tl">
                    <a:srgbClr val="000000">
                      <a:alpha val="43137"/>
                    </a:srgbClr>
                  </a:outerShdw>
                </a:effectLst>
              </a:rPr>
              <a:t>διάρκεια εργασίας των γυναικών και των παιδιών</a:t>
            </a:r>
            <a:r>
              <a:rPr lang="el-GR" sz="2400" dirty="0"/>
              <a:t>. Από την άλλη πλευρά ο πραγματικός </a:t>
            </a:r>
            <a:r>
              <a:rPr lang="el-GR" sz="2400" b="1" dirty="0">
                <a:effectLst>
                  <a:outerShdw blurRad="38100" dist="38100" dir="2700000" algn="tl">
                    <a:srgbClr val="000000">
                      <a:alpha val="43137"/>
                    </a:srgbClr>
                  </a:outerShdw>
                </a:effectLst>
              </a:rPr>
              <a:t>μισθός</a:t>
            </a:r>
            <a:r>
              <a:rPr lang="el-GR" sz="2400" dirty="0"/>
              <a:t> αυξάνεται στη διάρκεια της περιόδου κατά 25 με 30%. Η εργοδοσία και οι δημόσιες αρχές συνδυάζουν τις προσπάθειές τους για να αποτρέψουν τον κίνδυνο κοινωνικής αναταραχής. </a:t>
            </a:r>
          </a:p>
          <a:p>
            <a:pPr algn="r">
              <a:spcBef>
                <a:spcPts val="1000"/>
              </a:spcBef>
            </a:pPr>
            <a:r>
              <a:rPr lang="en-US" sz="2000" dirty="0"/>
              <a:t>S. </a:t>
            </a:r>
            <a:r>
              <a:rPr lang="en-US" sz="2000" dirty="0" err="1"/>
              <a:t>Berstein</a:t>
            </a:r>
            <a:r>
              <a:rPr lang="en-US" sz="2000" dirty="0"/>
              <a:t> &amp; P. </a:t>
            </a:r>
            <a:r>
              <a:rPr lang="en-US" sz="2000" dirty="0" err="1"/>
              <a:t>Milza</a:t>
            </a:r>
            <a:r>
              <a:rPr lang="en-US" sz="2000" dirty="0"/>
              <a:t>, </a:t>
            </a:r>
            <a:r>
              <a:rPr lang="el-GR" sz="2000" dirty="0"/>
              <a:t>Ιστορία της Ευρώπης, </a:t>
            </a:r>
            <a:r>
              <a:rPr lang="el-GR" sz="2000" dirty="0" err="1"/>
              <a:t>μτφρ</a:t>
            </a:r>
            <a:r>
              <a:rPr lang="el-GR" sz="2000" dirty="0"/>
              <a:t>. Α.Κ. Δημητρακόπουλος, Αλεξάνδρεια, Αθήνα 1997, </a:t>
            </a:r>
            <a:r>
              <a:rPr lang="el-GR" sz="2000" dirty="0" err="1"/>
              <a:t>τόμ</a:t>
            </a:r>
            <a:r>
              <a:rPr lang="el-GR" sz="2000" dirty="0"/>
              <a:t>. 2, σ. 90-91, 193-4</a:t>
            </a: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900-ceb1cf80ceb5cf81ceb3ceb9ceb1.jpg"/>
          <p:cNvPicPr>
            <a:picLocks noGrp="1" noChangeAspect="1"/>
          </p:cNvPicPr>
          <p:nvPr>
            <p:ph idx="1"/>
          </p:nvPr>
        </p:nvPicPr>
        <p:blipFill>
          <a:blip r:embed="rId2" cstate="print">
            <a:lum contrast="30000"/>
          </a:blip>
          <a:stretch>
            <a:fillRect/>
          </a:stretch>
        </p:blipFill>
        <p:spPr>
          <a:xfrm>
            <a:off x="395536" y="260648"/>
            <a:ext cx="5259428" cy="3944571"/>
          </a:xfrm>
          <a:prstGeom prst="rect">
            <a:avLst/>
          </a:prstGeom>
          <a:ln>
            <a:noFill/>
          </a:ln>
          <a:effectLst>
            <a:outerShdw blurRad="292100" dist="139700" dir="2700000" algn="tl" rotWithShape="0">
              <a:srgbClr val="333333">
                <a:alpha val="65000"/>
              </a:srgbClr>
            </a:outerShdw>
          </a:effectLst>
        </p:spPr>
      </p:pic>
      <p:pic>
        <p:nvPicPr>
          <p:cNvPr id="5" name="3 - Θέση περιεχομένου" descr="1900-ceb1cf80ceb5cf81ceb3ceb9ceb1.jpg"/>
          <p:cNvPicPr>
            <a:picLocks noChangeAspect="1"/>
          </p:cNvPicPr>
          <p:nvPr/>
        </p:nvPicPr>
        <p:blipFill>
          <a:blip r:embed="rId3" cstate="print"/>
          <a:srcRect b="12114"/>
          <a:stretch>
            <a:fillRect/>
          </a:stretch>
        </p:blipFill>
        <p:spPr>
          <a:xfrm>
            <a:off x="5364088" y="3339746"/>
            <a:ext cx="3281102" cy="3123937"/>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6021288"/>
            <a:ext cx="6048672" cy="836712"/>
          </a:xfrm>
        </p:spPr>
        <p:txBody>
          <a:bodyPr>
            <a:normAutofit/>
          </a:bodyPr>
          <a:lstStyle/>
          <a:p>
            <a:r>
              <a:rPr lang="el-GR" sz="2800" dirty="0">
                <a:effectLst>
                  <a:outerShdw blurRad="38100" dist="38100" dir="2700000" algn="tl">
                    <a:srgbClr val="000000">
                      <a:alpha val="43137"/>
                    </a:srgbClr>
                  </a:outerShdw>
                </a:effectLst>
              </a:rPr>
              <a:t>Χειρόγραφο του Βασίλη Τσιτσάνη</a:t>
            </a:r>
          </a:p>
        </p:txBody>
      </p:sp>
      <p:pic>
        <p:nvPicPr>
          <p:cNvPr id="4" name="3 - Θέση περιεχομένου" descr="tsitsanis (1).jpg"/>
          <p:cNvPicPr>
            <a:picLocks noGrp="1" noChangeAspect="1"/>
          </p:cNvPicPr>
          <p:nvPr>
            <p:ph idx="1"/>
          </p:nvPr>
        </p:nvPicPr>
        <p:blipFill>
          <a:blip r:embed="rId2" cstate="print">
            <a:lum bright="-30000" contrast="40000"/>
          </a:blip>
          <a:srcRect l="3405" r="851"/>
          <a:stretch>
            <a:fillRect/>
          </a:stretch>
        </p:blipFill>
        <p:spPr>
          <a:xfrm>
            <a:off x="539552" y="1268760"/>
            <a:ext cx="4644009" cy="4566472"/>
          </a:xfrm>
          <a:prstGeom prst="rect">
            <a:avLst/>
          </a:prstGeom>
          <a:ln>
            <a:noFill/>
          </a:ln>
          <a:effectLst>
            <a:outerShdw blurRad="292100" dist="139700" dir="2700000" algn="tl" rotWithShape="0">
              <a:srgbClr val="333333">
                <a:alpha val="65000"/>
              </a:srgbClr>
            </a:outerShdw>
          </a:effectLst>
        </p:spPr>
      </p:pic>
      <p:pic>
        <p:nvPicPr>
          <p:cNvPr id="8194" name="Picture 2" descr="http://cdn.sansimera.gr/media/photos/Vasilis_Tsitsanis.jpg"/>
          <p:cNvPicPr>
            <a:picLocks noChangeAspect="1" noChangeArrowheads="1"/>
          </p:cNvPicPr>
          <p:nvPr/>
        </p:nvPicPr>
        <p:blipFill>
          <a:blip r:embed="rId3" cstate="print"/>
          <a:srcRect/>
          <a:stretch>
            <a:fillRect/>
          </a:stretch>
        </p:blipFill>
        <p:spPr bwMode="auto">
          <a:xfrm>
            <a:off x="5868144" y="3395096"/>
            <a:ext cx="3275856" cy="3462904"/>
          </a:xfrm>
          <a:prstGeom prst="rect">
            <a:avLst/>
          </a:prstGeom>
          <a:ln>
            <a:noFill/>
          </a:ln>
          <a:effectLst>
            <a:outerShdw blurRad="292100" dist="139700" dir="2700000" algn="tl" rotWithShape="0">
              <a:srgbClr val="333333">
                <a:alpha val="65000"/>
              </a:srgbClr>
            </a:outerShdw>
          </a:effectLst>
        </p:spPr>
      </p:pic>
      <p:pic>
        <p:nvPicPr>
          <p:cNvPr id="8196" name="Picture 4" descr="http://www.getgreekmusic.gr/wp-content/uploads/2013/04/%CF%84%CF%83%CE%B9%CF%84%CF%83%CE%B1%CE%BD%CE%B7%CF%82.png"/>
          <p:cNvPicPr>
            <a:picLocks noChangeAspect="1" noChangeArrowheads="1"/>
          </p:cNvPicPr>
          <p:nvPr/>
        </p:nvPicPr>
        <p:blipFill>
          <a:blip r:embed="rId4" cstate="print">
            <a:lum contrast="20000"/>
          </a:blip>
          <a:srcRect/>
          <a:stretch>
            <a:fillRect/>
          </a:stretch>
        </p:blipFill>
        <p:spPr bwMode="auto">
          <a:xfrm>
            <a:off x="7497008" y="1633768"/>
            <a:ext cx="1550942" cy="2016224"/>
          </a:xfrm>
          <a:prstGeom prst="rect">
            <a:avLst/>
          </a:prstGeom>
          <a:ln>
            <a:noFill/>
          </a:ln>
          <a:effectLst>
            <a:outerShdw blurRad="292100" dist="139700" dir="2700000" algn="tl" rotWithShape="0">
              <a:srgbClr val="333333">
                <a:alpha val="65000"/>
              </a:srgbClr>
            </a:outerShdw>
          </a:effectLst>
        </p:spPr>
      </p:pic>
      <p:sp>
        <p:nvSpPr>
          <p:cNvPr id="6" name="5 - TextBox"/>
          <p:cNvSpPr txBox="1"/>
          <p:nvPr/>
        </p:nvSpPr>
        <p:spPr>
          <a:xfrm>
            <a:off x="539552" y="289338"/>
            <a:ext cx="4644008" cy="584775"/>
          </a:xfrm>
          <a:prstGeom prst="rect">
            <a:avLst/>
          </a:prstGeom>
          <a:noFill/>
        </p:spPr>
        <p:txBody>
          <a:bodyPr wrap="square" rtlCol="0">
            <a:spAutoFit/>
          </a:bodyPr>
          <a:lstStyle/>
          <a:p>
            <a:pPr algn="ctr"/>
            <a:r>
              <a:rPr lang="el-GR" sz="3200" dirty="0">
                <a:effectLst>
                  <a:outerShdw blurRad="38100" dist="38100" dir="2700000" algn="tl">
                    <a:srgbClr val="000000">
                      <a:alpha val="43137"/>
                    </a:srgbClr>
                  </a:outerShdw>
                </a:effectLst>
              </a:rPr>
              <a:t>Στην Ελλάδα… τι γίνεται;</a:t>
            </a:r>
          </a:p>
        </p:txBody>
      </p:sp>
      <p:sp>
        <p:nvSpPr>
          <p:cNvPr id="7" name="6 - Ελλειψοειδής επεξήγηση"/>
          <p:cNvSpPr/>
          <p:nvPr/>
        </p:nvSpPr>
        <p:spPr>
          <a:xfrm>
            <a:off x="5076056" y="160472"/>
            <a:ext cx="2952328" cy="1728192"/>
          </a:xfrm>
          <a:prstGeom prst="wedgeEllipseCallout">
            <a:avLst>
              <a:gd name="adj1" fmla="val 7258"/>
              <a:gd name="adj2" fmla="val 152148"/>
            </a:avLst>
          </a:prstGeom>
          <a:solidFill>
            <a:schemeClr val="bg1"/>
          </a:solidFill>
          <a:ln w="12700">
            <a:solidFill>
              <a:schemeClr val="tx1"/>
            </a:solidFill>
          </a:ln>
          <a:effectLst>
            <a:outerShdw blurRad="1524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effectLst>
                  <a:outerShdw blurRad="38100" dist="38100" dir="2700000" algn="tl">
                    <a:srgbClr val="000000">
                      <a:alpha val="43137"/>
                    </a:srgbClr>
                  </a:outerShdw>
                </a:effectLst>
              </a:rPr>
              <a:t>Γεια σου περήφανη </a:t>
            </a:r>
            <a:endParaRPr lang="en-US" sz="2400" dirty="0">
              <a:solidFill>
                <a:schemeClr val="tx1"/>
              </a:solidFill>
              <a:effectLst>
                <a:outerShdw blurRad="38100" dist="38100" dir="2700000" algn="tl">
                  <a:srgbClr val="000000">
                    <a:alpha val="43137"/>
                  </a:srgbClr>
                </a:outerShdw>
              </a:effectLst>
            </a:endParaRPr>
          </a:p>
          <a:p>
            <a:pPr algn="ctr"/>
            <a:r>
              <a:rPr lang="el-GR" sz="2400" dirty="0">
                <a:solidFill>
                  <a:schemeClr val="tx1"/>
                </a:solidFill>
                <a:effectLst>
                  <a:outerShdw blurRad="38100" dist="38100" dir="2700000" algn="tl">
                    <a:srgbClr val="000000">
                      <a:alpha val="43137"/>
                    </a:srgbClr>
                  </a:outerShdw>
                </a:effectLst>
              </a:rPr>
              <a:t>κι αθάνατη εργατιά!</a:t>
            </a:r>
            <a:endParaRPr lang="el-GR" sz="2400" b="1" dirty="0">
              <a:solidFill>
                <a:srgbClr val="C00000"/>
              </a:solidFill>
              <a:effectLst>
                <a:outerShdw blurRad="38100" dist="38100" dir="2700000" algn="tl">
                  <a:srgbClr val="000000">
                    <a:alpha val="43137"/>
                  </a:srgbClr>
                </a:outerShdw>
              </a:effectLst>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wipe(up)">
                                      <p:cBhvr>
                                        <p:cTn id="15" dur="500"/>
                                        <p:tgtEl>
                                          <p:spTgt spid="8194"/>
                                        </p:tgtEl>
                                      </p:cBhvr>
                                    </p:animEffect>
                                  </p:childTnLst>
                                </p:cTn>
                              </p:par>
                              <p:par>
                                <p:cTn id="16" presetID="22" presetClass="entr" presetSubtype="1" fill="hold" nodeType="withEffect">
                                  <p:stCondLst>
                                    <p:cond delay="0"/>
                                  </p:stCondLst>
                                  <p:childTnLst>
                                    <p:set>
                                      <p:cBhvr>
                                        <p:cTn id="17" dur="1" fill="hold">
                                          <p:stCondLst>
                                            <p:cond delay="0"/>
                                          </p:stCondLst>
                                        </p:cTn>
                                        <p:tgtEl>
                                          <p:spTgt spid="8196"/>
                                        </p:tgtEl>
                                        <p:attrNameLst>
                                          <p:attrName>style.visibility</p:attrName>
                                        </p:attrNameLst>
                                      </p:cBhvr>
                                      <p:to>
                                        <p:strVal val="visible"/>
                                      </p:to>
                                    </p:set>
                                    <p:animEffect transition="in" filter="wipe(up)">
                                      <p:cBhvr>
                                        <p:cTn id="18" dur="500"/>
                                        <p:tgtEl>
                                          <p:spTgt spid="819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2" y="764704"/>
            <a:ext cx="8229600" cy="4824536"/>
          </a:xfrm>
        </p:spPr>
        <p:txBody>
          <a:bodyPr>
            <a:normAutofit/>
          </a:bodyPr>
          <a:lstStyle/>
          <a:p>
            <a:pPr marL="0" indent="342900" algn="just">
              <a:buNone/>
            </a:pPr>
            <a:r>
              <a:rPr lang="el-GR" dirty="0"/>
              <a:t>Στο </a:t>
            </a:r>
            <a:r>
              <a:rPr lang="el-GR" b="1" dirty="0"/>
              <a:t>τέλος του 19</a:t>
            </a:r>
            <a:r>
              <a:rPr lang="el-GR" b="1" baseline="30000" dirty="0"/>
              <a:t>ου</a:t>
            </a:r>
            <a:r>
              <a:rPr lang="el-GR" b="1" dirty="0"/>
              <a:t> αιώνα </a:t>
            </a:r>
            <a:r>
              <a:rPr lang="el-GR" dirty="0"/>
              <a:t>συναντάμε στην Ελλάδα σοσιαλιστικές ομάδες και εργατικές ομαδοποιήσεις.</a:t>
            </a:r>
          </a:p>
          <a:p>
            <a:pPr marL="0" indent="342900" algn="just">
              <a:buNone/>
            </a:pPr>
            <a:endParaRPr lang="el-GR" dirty="0"/>
          </a:p>
          <a:p>
            <a:pPr marL="0" indent="342900" algn="just">
              <a:buNone/>
            </a:pPr>
            <a:r>
              <a:rPr lang="el-GR" dirty="0"/>
              <a:t>Η </a:t>
            </a:r>
            <a:r>
              <a:rPr lang="el-GR" b="1" dirty="0"/>
              <a:t>πολιτική</a:t>
            </a:r>
            <a:r>
              <a:rPr lang="el-GR" dirty="0"/>
              <a:t> και </a:t>
            </a:r>
            <a:r>
              <a:rPr lang="el-GR" b="1" dirty="0"/>
              <a:t>κοινωνική</a:t>
            </a:r>
            <a:r>
              <a:rPr lang="el-GR" dirty="0"/>
              <a:t> τους </a:t>
            </a:r>
            <a:r>
              <a:rPr lang="el-GR" b="1" dirty="0"/>
              <a:t>επιρροή</a:t>
            </a:r>
            <a:r>
              <a:rPr lang="el-GR" dirty="0"/>
              <a:t> ήταν σαφώς </a:t>
            </a:r>
            <a:r>
              <a:rPr lang="el-GR" b="1" dirty="0"/>
              <a:t>μικρότερη</a:t>
            </a:r>
            <a:r>
              <a:rPr lang="el-GR" dirty="0"/>
              <a:t> από εκείνη που άσκησαν τα αντίστοιχα κινήματα σε βιομηχανικές </a:t>
            </a:r>
            <a:r>
              <a:rPr lang="el-GR" b="1" dirty="0"/>
              <a:t>χώρες της Δύσης</a:t>
            </a:r>
            <a:r>
              <a:rPr lang="el-GR" dirty="0"/>
              <a:t> αλλά και σε </a:t>
            </a:r>
            <a:r>
              <a:rPr lang="el-GR" b="1" dirty="0"/>
              <a:t>βαλκανικές</a:t>
            </a:r>
            <a:r>
              <a:rPr lang="el-GR" dirty="0"/>
              <a:t> (π.χ. Βουλγαρία). </a:t>
            </a:r>
          </a:p>
          <a:p>
            <a:pPr marL="0" indent="342900" algn="just">
              <a:buNone/>
            </a:pPr>
            <a:endParaRPr lang="el-GR"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6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907704" y="274638"/>
            <a:ext cx="6779096" cy="1143000"/>
          </a:xfrm>
        </p:spPr>
        <p:txBody>
          <a:bodyPr>
            <a:normAutofit fontScale="90000"/>
          </a:bodyPr>
          <a:lstStyle/>
          <a:p>
            <a:r>
              <a:rPr lang="el-GR" b="1" dirty="0">
                <a:effectLst>
                  <a:outerShdw blurRad="38100" dist="38100" dir="2700000" algn="tl">
                    <a:srgbClr val="000000">
                      <a:alpha val="43137"/>
                    </a:srgbClr>
                  </a:outerShdw>
                </a:effectLst>
              </a:rPr>
              <a:t>Οι συνθήκες εργασίας </a:t>
            </a:r>
            <a:br>
              <a:rPr lang="el-GR" b="1" dirty="0">
                <a:effectLst>
                  <a:outerShdw blurRad="38100" dist="38100" dir="2700000" algn="tl">
                    <a:srgbClr val="000000">
                      <a:alpha val="43137"/>
                    </a:srgbClr>
                  </a:outerShdw>
                </a:effectLst>
              </a:rPr>
            </a:br>
            <a:r>
              <a:rPr lang="el-GR" b="1" dirty="0">
                <a:effectLst>
                  <a:outerShdw blurRad="38100" dist="38100" dir="2700000" algn="tl">
                    <a:srgbClr val="000000">
                      <a:alpha val="43137"/>
                    </a:srgbClr>
                  </a:outerShdw>
                </a:effectLst>
              </a:rPr>
              <a:t>των εργατών στην Ελλάδα</a:t>
            </a:r>
          </a:p>
        </p:txBody>
      </p:sp>
      <p:sp>
        <p:nvSpPr>
          <p:cNvPr id="3" name="2 - Θέση περιεχομένου"/>
          <p:cNvSpPr>
            <a:spLocks noGrp="1"/>
          </p:cNvSpPr>
          <p:nvPr>
            <p:ph idx="1"/>
          </p:nvPr>
        </p:nvSpPr>
        <p:spPr>
          <a:xfrm>
            <a:off x="457200" y="1844824"/>
            <a:ext cx="8229600" cy="4680520"/>
          </a:xfrm>
        </p:spPr>
        <p:txBody>
          <a:bodyPr>
            <a:normAutofit fontScale="25000" lnSpcReduction="20000"/>
          </a:bodyPr>
          <a:lstStyle/>
          <a:p>
            <a:pPr marL="0" indent="342900" algn="just">
              <a:buNone/>
            </a:pPr>
            <a:r>
              <a:rPr lang="el-GR" sz="11200" dirty="0"/>
              <a:t>Ελάχιστα καινούρια εργοστάσια υπάρχουν. Θα μιλήσουμε γι' αυτά παρακάτω. Δίπλα σε αυτά τα σύγχρονα εργοστάσια συναντάμε ακόμα κλώστριες, υφαντουργούς και τεχνίτες με λίγα εργαλεία των οποίων η εργασία είναι περίπου αποκλειστικά </a:t>
            </a:r>
            <a:r>
              <a:rPr lang="el-GR" sz="11200" b="1" dirty="0">
                <a:effectLst>
                  <a:outerShdw blurRad="38100" dist="38100" dir="2700000" algn="tl">
                    <a:srgbClr val="000000">
                      <a:alpha val="43137"/>
                    </a:srgbClr>
                  </a:outerShdw>
                </a:effectLst>
              </a:rPr>
              <a:t>χειρωνακτική</a:t>
            </a:r>
            <a:r>
              <a:rPr lang="el-GR" sz="11200" dirty="0"/>
              <a:t>. </a:t>
            </a:r>
          </a:p>
          <a:p>
            <a:pPr marL="0" indent="342900" algn="just">
              <a:buNone/>
            </a:pPr>
            <a:r>
              <a:rPr lang="el-GR" sz="11200" dirty="0"/>
              <a:t>Εργάζονται για </a:t>
            </a:r>
            <a:r>
              <a:rPr lang="el-GR" sz="11200" b="1" dirty="0">
                <a:effectLst>
                  <a:outerShdw blurRad="38100" dist="38100" dir="2700000" algn="tl">
                    <a:srgbClr val="000000">
                      <a:alpha val="43137"/>
                    </a:srgbClr>
                  </a:outerShdw>
                </a:effectLst>
              </a:rPr>
              <a:t>ατελείωτες ώρες </a:t>
            </a:r>
            <a:r>
              <a:rPr lang="el-GR" sz="11200" dirty="0"/>
              <a:t>μέσα σε </a:t>
            </a:r>
            <a:r>
              <a:rPr lang="el-GR" sz="11200" b="1" dirty="0">
                <a:effectLst>
                  <a:outerShdw blurRad="38100" dist="38100" dir="2700000" algn="tl">
                    <a:srgbClr val="000000">
                      <a:alpha val="43137"/>
                    </a:srgbClr>
                  </a:outerShdw>
                </a:effectLst>
              </a:rPr>
              <a:t>θλιβερά σκοτεινά κτίρια</a:t>
            </a:r>
            <a:r>
              <a:rPr lang="el-GR" sz="11200" dirty="0"/>
              <a:t>, όπου δεν βρίσκουν </a:t>
            </a:r>
            <a:r>
              <a:rPr lang="el-GR" sz="11200" b="1" dirty="0">
                <a:effectLst>
                  <a:outerShdw blurRad="38100" dist="38100" dir="2700000" algn="tl">
                    <a:srgbClr val="000000">
                      <a:alpha val="43137"/>
                    </a:srgbClr>
                  </a:outerShdw>
                </a:effectLst>
              </a:rPr>
              <a:t>ούτε έστω θέση για να κάτσουν</a:t>
            </a:r>
            <a:r>
              <a:rPr lang="el-GR" sz="11200" dirty="0"/>
              <a:t>, ή </a:t>
            </a:r>
            <a:r>
              <a:rPr lang="el-GR" sz="11200" b="1" dirty="0">
                <a:effectLst>
                  <a:outerShdw blurRad="38100" dist="38100" dir="2700000" algn="tl">
                    <a:srgbClr val="000000">
                      <a:alpha val="43137"/>
                    </a:srgbClr>
                  </a:outerShdw>
                </a:effectLst>
              </a:rPr>
              <a:t>χώρους υγιεινής</a:t>
            </a:r>
            <a:r>
              <a:rPr lang="el-GR" sz="11200" dirty="0"/>
              <a:t>. </a:t>
            </a:r>
          </a:p>
          <a:p>
            <a:pPr marL="0" indent="342900" algn="just">
              <a:buNone/>
            </a:pPr>
            <a:r>
              <a:rPr lang="el-GR" sz="11200" dirty="0"/>
              <a:t>Το βράδυ φεύγουν από την εργασία τους με τα χέρια βρώμικα για να ξαναέρθουν το επόμενο πρωί, στην ίδια ακριβώς κατάσταση, να ξαναρχίσουν τη δουλειά τους.</a:t>
            </a:r>
          </a:p>
          <a:p>
            <a:pPr marL="0" indent="342900" algn="just">
              <a:buNone/>
            </a:pPr>
            <a:r>
              <a:rPr lang="el-GR" sz="9600" i="1" dirty="0"/>
              <a:t> </a:t>
            </a:r>
            <a:br>
              <a:rPr lang="el-GR" sz="9600" dirty="0"/>
            </a:br>
            <a:endParaRPr lang="el-GR" sz="9600" dirty="0"/>
          </a:p>
          <a:p>
            <a:pPr marL="0" indent="342900" algn="just">
              <a:buNone/>
            </a:pPr>
            <a:endParaRPr lang="el-GR" dirty="0"/>
          </a:p>
        </p:txBody>
      </p:sp>
      <p:sp>
        <p:nvSpPr>
          <p:cNvPr id="4" name="3 - TextBox"/>
          <p:cNvSpPr txBox="1"/>
          <p:nvPr/>
        </p:nvSpPr>
        <p:spPr>
          <a:xfrm>
            <a:off x="179512" y="263550"/>
            <a:ext cx="2160240" cy="1077218"/>
          </a:xfrm>
          <a:prstGeom prst="rect">
            <a:avLst/>
          </a:prstGeom>
          <a:noFill/>
        </p:spPr>
        <p:txBody>
          <a:bodyPr wrap="square" rtlCol="0">
            <a:spAutoFit/>
          </a:bodyPr>
          <a:lstStyle/>
          <a:p>
            <a:pPr algn="ctr"/>
            <a:r>
              <a:rPr lang="el-GR" sz="3200" b="1" dirty="0">
                <a:solidFill>
                  <a:srgbClr val="C00000"/>
                </a:solidFill>
                <a:effectLst>
                  <a:outerShdw blurRad="38100" dist="38100" dir="2700000" algn="tl">
                    <a:srgbClr val="000000">
                      <a:alpha val="43137"/>
                    </a:srgbClr>
                  </a:outerShdw>
                </a:effectLst>
              </a:rPr>
              <a:t>Πηγή του βιβλίου</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61000"/>
          </a:schemeClr>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2" y="188640"/>
            <a:ext cx="7848872" cy="6669360"/>
          </a:xfrm>
        </p:spPr>
        <p:txBody>
          <a:bodyPr>
            <a:normAutofit fontScale="25000" lnSpcReduction="20000"/>
          </a:bodyPr>
          <a:lstStyle/>
          <a:p>
            <a:pPr marL="0" indent="342900" algn="just">
              <a:buNone/>
            </a:pPr>
            <a:r>
              <a:rPr lang="el-GR" sz="12800" dirty="0"/>
              <a:t>Η </a:t>
            </a:r>
            <a:r>
              <a:rPr lang="el-GR" sz="12800" b="1" dirty="0">
                <a:effectLst>
                  <a:outerShdw blurRad="38100" dist="38100" dir="2700000" algn="tl">
                    <a:srgbClr val="000000">
                      <a:alpha val="43137"/>
                    </a:srgbClr>
                  </a:outerShdw>
                </a:effectLst>
              </a:rPr>
              <a:t>σκοτεινή και νοσηρή ατμόσφαιρα </a:t>
            </a:r>
            <a:r>
              <a:rPr lang="el-GR" sz="12800" dirty="0"/>
              <a:t>μέσα στην οποία μοχθούν για ώρες, δεν ανταμείβεται με κανενός είδους άνεση στην οικογενειακή τους ζωή. </a:t>
            </a:r>
          </a:p>
          <a:p>
            <a:pPr marL="0" indent="342900" algn="just">
              <a:buNone/>
            </a:pPr>
            <a:r>
              <a:rPr lang="el-GR" sz="12800" dirty="0"/>
              <a:t>Η αξιολύπητη και </a:t>
            </a:r>
            <a:r>
              <a:rPr lang="el-GR" sz="12800" b="1" dirty="0">
                <a:effectLst>
                  <a:outerShdw blurRad="38100" dist="38100" dir="2700000" algn="tl">
                    <a:srgbClr val="000000">
                      <a:alpha val="43137"/>
                    </a:srgbClr>
                  </a:outerShdw>
                </a:effectLst>
              </a:rPr>
              <a:t>αρρωστημένη όψη </a:t>
            </a:r>
            <a:r>
              <a:rPr lang="el-GR" sz="12800" dirty="0"/>
              <a:t>πολλών εργατών αποδεικνύει τον υπερβολικά σκληρό μόχθο που επιβάλλεται σ' αυτούς. </a:t>
            </a:r>
          </a:p>
          <a:p>
            <a:pPr marL="0" indent="342900" algn="just">
              <a:buNone/>
            </a:pPr>
            <a:r>
              <a:rPr lang="el-GR" sz="12800" dirty="0"/>
              <a:t>Ο λαμπρός ήλιος της Ελλάδας σπάνια διεισδύει σ' αυτά τα </a:t>
            </a:r>
            <a:r>
              <a:rPr lang="el-GR" sz="12800" b="1" dirty="0">
                <a:effectLst>
                  <a:outerShdw blurRad="38100" dist="38100" dir="2700000" algn="tl">
                    <a:srgbClr val="000000">
                      <a:alpha val="43137"/>
                    </a:srgbClr>
                  </a:outerShdw>
                </a:effectLst>
              </a:rPr>
              <a:t>ανθυγιεινά εργοστάσια</a:t>
            </a:r>
            <a:r>
              <a:rPr lang="el-GR" sz="12800" dirty="0"/>
              <a:t>, ιδιαίτερα σε αυτά των Τρικάλων και της Καλαμάτας, όπου ο αέρας δεν βρίσκει έστω και μία διέξοδο για να ανανεώσει τη </a:t>
            </a:r>
            <a:r>
              <a:rPr lang="el-GR" sz="12800" b="1" dirty="0">
                <a:effectLst>
                  <a:outerShdw blurRad="38100" dist="38100" dir="2700000" algn="tl">
                    <a:srgbClr val="000000">
                      <a:alpha val="43137"/>
                    </a:srgbClr>
                  </a:outerShdw>
                </a:effectLst>
              </a:rPr>
              <a:t>χαλασμένη ατμόσφαιρα </a:t>
            </a:r>
            <a:r>
              <a:rPr lang="el-GR" sz="12800" dirty="0"/>
              <a:t>των χώρων όπου παρασκευάζονται τρόφιμα, όπως ψωμί, ζυμαρικά, ελαιόλαδο ή σταφίδες, ταυτόχρονα με άλλα είδη.</a:t>
            </a:r>
          </a:p>
          <a:p>
            <a:pPr marL="0" indent="342900" algn="just">
              <a:buNone/>
            </a:pPr>
            <a:endParaRPr lang="el-GR"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64000"/>
          </a:schemeClr>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9024" y="548680"/>
            <a:ext cx="8245424" cy="5832648"/>
          </a:xfrm>
          <a:solidFill>
            <a:schemeClr val="accent3">
              <a:lumMod val="75000"/>
              <a:alpha val="46000"/>
            </a:schemeClr>
          </a:solidFill>
        </p:spPr>
        <p:txBody>
          <a:bodyPr>
            <a:normAutofit fontScale="32500" lnSpcReduction="20000"/>
          </a:bodyPr>
          <a:lstStyle/>
          <a:p>
            <a:pPr marL="0" indent="342900" algn="just">
              <a:buNone/>
            </a:pPr>
            <a:r>
              <a:rPr lang="el-GR" sz="8600" dirty="0"/>
              <a:t>Η </a:t>
            </a:r>
            <a:r>
              <a:rPr lang="el-GR" sz="8600" b="1" dirty="0">
                <a:effectLst>
                  <a:outerShdw blurRad="38100" dist="38100" dir="2700000" algn="tl">
                    <a:srgbClr val="000000">
                      <a:alpha val="43137"/>
                    </a:srgbClr>
                  </a:outerShdw>
                </a:effectLst>
              </a:rPr>
              <a:t>εργάσιμη ημέρα </a:t>
            </a:r>
            <a:r>
              <a:rPr lang="el-GR" sz="8600" dirty="0"/>
              <a:t>στην Ελλάδα είναι </a:t>
            </a:r>
            <a:r>
              <a:rPr lang="el-GR" sz="8600" b="1" dirty="0">
                <a:effectLst>
                  <a:outerShdw blurRad="38100" dist="38100" dir="2700000" algn="tl">
                    <a:srgbClr val="000000">
                      <a:alpha val="43137"/>
                    </a:srgbClr>
                  </a:outerShdw>
                </a:effectLst>
              </a:rPr>
              <a:t>μεγάλη</a:t>
            </a:r>
            <a:r>
              <a:rPr lang="el-GR" sz="8600" dirty="0"/>
              <a:t>, μακρύτερη από οπουδήποτε αλλού. Κανείς εργάτης δεν φαντάζεται τα καλά και ευεργετικά που θα έφερνε η ημέρα των οκτώ εργάσιμων ωρών. </a:t>
            </a:r>
          </a:p>
          <a:p>
            <a:pPr marL="0" indent="342900" algn="just">
              <a:buNone/>
            </a:pPr>
            <a:r>
              <a:rPr lang="el-GR" sz="8600" dirty="0"/>
              <a:t>Δεν γνωρίζουν παρά την εργάσιμη των δέκα, το λιγότερο, ενώ συνήθως η </a:t>
            </a:r>
            <a:r>
              <a:rPr lang="el-GR" sz="8600" b="1" dirty="0">
                <a:effectLst>
                  <a:outerShdw blurRad="38100" dist="38100" dir="2700000" algn="tl">
                    <a:srgbClr val="000000">
                      <a:alpha val="43137"/>
                    </a:srgbClr>
                  </a:outerShdw>
                </a:effectLst>
              </a:rPr>
              <a:t>εργασία τους διαρκεί 12 ή 14 ώρες</a:t>
            </a:r>
            <a:r>
              <a:rPr lang="el-GR" sz="8600" dirty="0"/>
              <a:t>, χωρίς κανενός είδους επίδομα ή επιπλέον αμοιβή. </a:t>
            </a:r>
          </a:p>
          <a:p>
            <a:pPr marL="0" indent="342900" algn="just">
              <a:buNone/>
            </a:pPr>
            <a:r>
              <a:rPr lang="el-GR" sz="8600" dirty="0"/>
              <a:t>Οι </a:t>
            </a:r>
            <a:r>
              <a:rPr lang="el-GR" sz="8600" b="1" dirty="0">
                <a:effectLst>
                  <a:outerShdw blurRad="38100" dist="38100" dir="2700000" algn="tl">
                    <a:srgbClr val="000000">
                      <a:alpha val="43137"/>
                    </a:srgbClr>
                  </a:outerShdw>
                </a:effectLst>
              </a:rPr>
              <a:t>απεργίες</a:t>
            </a:r>
            <a:r>
              <a:rPr lang="el-GR" sz="8600" dirty="0"/>
              <a:t> ήταν πρακτικά άγνωστες μέχρι το 1909. Οι μόνες αξιομνημόνευτες απεργιακές κινητοποιήσεις που έλαβαν χώρα από τότε ήταν τρεις και αφορούσαν την πρωτεύουσα. </a:t>
            </a:r>
          </a:p>
          <a:p>
            <a:pPr marL="0" indent="342900" algn="just">
              <a:buNone/>
            </a:pPr>
            <a:r>
              <a:rPr lang="el-GR" sz="8600" dirty="0"/>
              <a:t>Αλλά το κοινό έδωσε ελάχιστη προσοχή σ' αυτές τις φασαρίες και οι απεργοί έκριναν ότι οι προσπάθειές τους </a:t>
            </a:r>
            <a:r>
              <a:rPr lang="el-GR" sz="8600" dirty="0" err="1"/>
              <a:t>τους</a:t>
            </a:r>
            <a:r>
              <a:rPr lang="el-GR" sz="8600" dirty="0"/>
              <a:t> κόστιζαν ακριβά. Δεν ξαναδοκίμασαν από τότε.</a:t>
            </a:r>
          </a:p>
          <a:p>
            <a:pPr marL="0" indent="342900" algn="just">
              <a:buNone/>
            </a:pPr>
            <a:endParaRPr lang="el-GR" dirty="0"/>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75000"/>
          </a:schemeClr>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260648"/>
            <a:ext cx="8352928" cy="6408712"/>
          </a:xfrm>
          <a:solidFill>
            <a:schemeClr val="accent3">
              <a:lumMod val="75000"/>
              <a:alpha val="31000"/>
            </a:schemeClr>
          </a:solidFill>
        </p:spPr>
        <p:txBody>
          <a:bodyPr>
            <a:normAutofit fontScale="32500" lnSpcReduction="20000"/>
          </a:bodyPr>
          <a:lstStyle/>
          <a:p>
            <a:pPr marL="0" indent="342900" algn="just">
              <a:buNone/>
            </a:pPr>
            <a:r>
              <a:rPr lang="el-GR" sz="9600" dirty="0"/>
              <a:t>Τα </a:t>
            </a:r>
            <a:r>
              <a:rPr lang="el-GR" sz="9600" b="1" dirty="0">
                <a:effectLst>
                  <a:outerShdw blurRad="38100" dist="38100" dir="2700000" algn="tl">
                    <a:srgbClr val="000000">
                      <a:alpha val="43137"/>
                    </a:srgbClr>
                  </a:outerShdw>
                </a:effectLst>
              </a:rPr>
              <a:t>σωματεία</a:t>
            </a:r>
            <a:r>
              <a:rPr lang="el-GR" sz="9600" dirty="0"/>
              <a:t> έκαναν αρκετές προόδους εδώ και μερικά χρόνια και σχεδόν όλες οι βιομηχανίες έχουν τις ενώσεις και τις αδελφότητές τους... Οι γυναίκες δεν γίνονται δεκτές ως μέλη των σωματείων.</a:t>
            </a:r>
          </a:p>
          <a:p>
            <a:pPr marL="0" indent="342900" algn="just">
              <a:buNone/>
            </a:pPr>
            <a:r>
              <a:rPr lang="el-GR" sz="9600" b="1" dirty="0">
                <a:effectLst>
                  <a:outerShdw blurRad="38100" dist="38100" dir="2700000" algn="tl">
                    <a:srgbClr val="000000">
                      <a:alpha val="43137"/>
                    </a:srgbClr>
                  </a:outerShdw>
                </a:effectLst>
              </a:rPr>
              <a:t>Δεν υπάρχει νόμος </a:t>
            </a:r>
            <a:r>
              <a:rPr lang="el-GR" sz="9600" dirty="0"/>
              <a:t>στην Ελλάδα που να υποχρεώνει τους εργοδότες </a:t>
            </a:r>
            <a:r>
              <a:rPr lang="el-GR" sz="9600" b="1" dirty="0">
                <a:effectLst>
                  <a:outerShdw blurRad="38100" dist="38100" dir="2700000" algn="tl">
                    <a:srgbClr val="000000">
                      <a:alpha val="43137"/>
                    </a:srgbClr>
                  </a:outerShdw>
                </a:effectLst>
              </a:rPr>
              <a:t>να αποζημιώσουν τους εργάτες που έπεσαν θύματα ατυχήματος</a:t>
            </a:r>
            <a:r>
              <a:rPr lang="el-GR" sz="9600" dirty="0"/>
              <a:t>, και οι ίδιοι οι εργάτες είναι πολύ φτωχοί ώστε να ασφαλιστούν για τους κινδύνους. </a:t>
            </a:r>
          </a:p>
          <a:p>
            <a:pPr marL="0" indent="342900" algn="just">
              <a:buNone/>
            </a:pPr>
            <a:r>
              <a:rPr lang="el-GR" sz="9600" dirty="0"/>
              <a:t>Σε μερικές περιπτώσεις ο ιδιοκτήτης αναλαμβάνει να συνδράμει με έξοδά του τους εργαζόμενους σε αυτόν ή να τους πληρώσει τους μισθούς που έχασαν εξαιτίας κάποιας αρρώστιας. Οι Έλληνες είναι από τη φύση τους καλοί και φιλεύσπλαχνοι...</a:t>
            </a: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33000"/>
          </a:schemeClr>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260648"/>
            <a:ext cx="8784976" cy="6480720"/>
          </a:xfrm>
          <a:solidFill>
            <a:schemeClr val="accent3">
              <a:lumMod val="75000"/>
              <a:alpha val="61000"/>
            </a:schemeClr>
          </a:solidFill>
        </p:spPr>
        <p:txBody>
          <a:bodyPr>
            <a:normAutofit fontScale="32500" lnSpcReduction="20000"/>
          </a:bodyPr>
          <a:lstStyle/>
          <a:p>
            <a:pPr marL="0" indent="342900" algn="just">
              <a:spcAft>
                <a:spcPts val="1000"/>
              </a:spcAft>
              <a:buNone/>
            </a:pPr>
            <a:r>
              <a:rPr lang="el-GR" sz="9600" dirty="0"/>
              <a:t>Η κυβέρνηση οφείλει να εκδώσει έναν ειδικό νόμο για την </a:t>
            </a:r>
            <a:r>
              <a:rPr lang="el-GR" sz="9600" b="1" dirty="0">
                <a:effectLst>
                  <a:outerShdw blurRad="38100" dist="38100" dir="2700000" algn="tl">
                    <a:srgbClr val="000000">
                      <a:alpha val="43137"/>
                    </a:srgbClr>
                  </a:outerShdw>
                </a:effectLst>
              </a:rPr>
              <a:t>παιδική εργασία</a:t>
            </a:r>
            <a:r>
              <a:rPr lang="el-GR" sz="9600" dirty="0"/>
              <a:t>. </a:t>
            </a:r>
          </a:p>
          <a:p>
            <a:pPr marL="0" indent="342900" algn="just">
              <a:spcAft>
                <a:spcPts val="1000"/>
              </a:spcAft>
              <a:buNone/>
            </a:pPr>
            <a:r>
              <a:rPr lang="el-GR" sz="9600" dirty="0"/>
              <a:t>Σε πολλά εργοστάσια, ιδιαίτερα στη Θεσσαλία, την Αρκαδία και τη Μεσσηνία, ξαφνιάστηκα από τη μικρή ηλικία των παιδιών που τα ανάγκαζαν να εργαστούν, αγόρια </a:t>
            </a:r>
            <a:r>
              <a:rPr lang="el-GR" sz="9600" b="1" dirty="0">
                <a:effectLst>
                  <a:outerShdw blurRad="38100" dist="38100" dir="2700000" algn="tl">
                    <a:srgbClr val="000000">
                      <a:alpha val="43137"/>
                    </a:srgbClr>
                  </a:outerShdw>
                </a:effectLst>
              </a:rPr>
              <a:t>8 έως 10 χρόνων </a:t>
            </a:r>
            <a:r>
              <a:rPr lang="el-GR" sz="9600" dirty="0"/>
              <a:t>και κορίτσια </a:t>
            </a:r>
            <a:r>
              <a:rPr lang="el-GR" sz="9600" b="1" dirty="0">
                <a:effectLst>
                  <a:outerShdw blurRad="38100" dist="38100" dir="2700000" algn="tl">
                    <a:srgbClr val="000000">
                      <a:alpha val="43137"/>
                    </a:srgbClr>
                  </a:outerShdw>
                </a:effectLst>
              </a:rPr>
              <a:t>6 ή 7 χρόνων</a:t>
            </a:r>
            <a:r>
              <a:rPr lang="el-GR" sz="9600" dirty="0"/>
              <a:t>. </a:t>
            </a:r>
          </a:p>
          <a:p>
            <a:pPr marL="0" indent="342900" algn="just">
              <a:spcAft>
                <a:spcPts val="1000"/>
              </a:spcAft>
              <a:buNone/>
            </a:pPr>
            <a:r>
              <a:rPr lang="el-GR" sz="9600" dirty="0"/>
              <a:t>Οι αμοιβές τους, αν και είναι ελάχιστες, είναι καλοδεχούμενες από τις οικογένειές τους, γιατί συμπληρώνουν το πενιχρό οικογενειακό εισόδημα. Δεν είναι όμως αξιοθρήνητο να σκέφτεται κανείς ότι τόσο </a:t>
            </a:r>
            <a:r>
              <a:rPr lang="el-GR" sz="9600" b="1" dirty="0">
                <a:effectLst>
                  <a:outerShdw blurRad="38100" dist="38100" dir="2700000" algn="tl">
                    <a:srgbClr val="000000">
                      <a:alpha val="43137"/>
                    </a:srgbClr>
                  </a:outerShdw>
                </a:effectLst>
              </a:rPr>
              <a:t>μικρά παιδιά εργάζονται έγκλειστα για 10 ή 12 ώρες σε τέτοια ατμόσφαιρα </a:t>
            </a:r>
            <a:r>
              <a:rPr lang="el-GR" sz="9600" dirty="0"/>
              <a:t>και με τέτοιους όρους εργασίας;</a:t>
            </a:r>
          </a:p>
          <a:p>
            <a:pPr marL="0" indent="342900" algn="r">
              <a:spcBef>
                <a:spcPts val="200"/>
              </a:spcBef>
              <a:buNone/>
            </a:pPr>
            <a:r>
              <a:rPr lang="el-GR" sz="7400" i="1" dirty="0"/>
              <a:t>(</a:t>
            </a:r>
            <a:r>
              <a:rPr lang="el-GR" sz="7400" i="1" dirty="0" err="1"/>
              <a:t>Percy</a:t>
            </a:r>
            <a:r>
              <a:rPr lang="el-GR" sz="7400" i="1" dirty="0"/>
              <a:t> </a:t>
            </a:r>
            <a:r>
              <a:rPr lang="el-GR" sz="7400" i="1" dirty="0" err="1"/>
              <a:t>Martin</a:t>
            </a:r>
            <a:r>
              <a:rPr lang="el-GR" sz="7400" i="1" dirty="0"/>
              <a:t>, </a:t>
            </a:r>
            <a:r>
              <a:rPr lang="el-GR" sz="7400" i="1" dirty="0" err="1"/>
              <a:t>La</a:t>
            </a:r>
            <a:r>
              <a:rPr lang="el-GR" sz="7400" i="1" dirty="0"/>
              <a:t> </a:t>
            </a:r>
            <a:r>
              <a:rPr lang="el-GR" sz="7400" i="1" dirty="0" err="1"/>
              <a:t>Grece</a:t>
            </a:r>
            <a:r>
              <a:rPr lang="el-GR" sz="7400" i="1" dirty="0"/>
              <a:t> </a:t>
            </a:r>
            <a:r>
              <a:rPr lang="el-GR" sz="7400" i="1" dirty="0" err="1"/>
              <a:t>nouvelle</a:t>
            </a:r>
            <a:r>
              <a:rPr lang="el-GR" sz="7400" i="1" dirty="0"/>
              <a:t>, </a:t>
            </a:r>
            <a:r>
              <a:rPr lang="el-GR" sz="7400" i="1" dirty="0" err="1"/>
              <a:t>Paris</a:t>
            </a:r>
            <a:r>
              <a:rPr lang="el-GR" sz="7400" i="1" dirty="0"/>
              <a:t>, </a:t>
            </a:r>
            <a:r>
              <a:rPr lang="el-GR" sz="7400" i="1" dirty="0" err="1"/>
              <a:t>Libraire</a:t>
            </a:r>
            <a:r>
              <a:rPr lang="el-GR" sz="7400" i="1" dirty="0"/>
              <a:t> </a:t>
            </a:r>
            <a:r>
              <a:rPr lang="el-GR" sz="7400" i="1" dirty="0" err="1"/>
              <a:t>orientale</a:t>
            </a:r>
            <a:r>
              <a:rPr lang="el-GR" sz="7400" i="1" dirty="0"/>
              <a:t> </a:t>
            </a:r>
            <a:r>
              <a:rPr lang="el-GR" sz="7400" i="1" dirty="0" err="1"/>
              <a:t>et</a:t>
            </a:r>
            <a:r>
              <a:rPr lang="el-GR" sz="7400" i="1" dirty="0"/>
              <a:t> </a:t>
            </a:r>
            <a:r>
              <a:rPr lang="el-GR" sz="7400" i="1" dirty="0" err="1"/>
              <a:t>americaine</a:t>
            </a:r>
            <a:r>
              <a:rPr lang="el-GR" sz="7400" i="1" dirty="0"/>
              <a:t>, 1913, σ. 176-177). </a:t>
            </a:r>
            <a:br>
              <a:rPr lang="el-GR" sz="7400" dirty="0"/>
            </a:br>
            <a:endParaRPr lang="el-GR" sz="7400" dirty="0"/>
          </a:p>
          <a:p>
            <a:pPr marL="0" indent="342900" algn="just">
              <a:buNone/>
            </a:pPr>
            <a:endParaRPr lang="el-GR" sz="74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child_labour.jpg"/>
          <p:cNvPicPr>
            <a:picLocks noGrp="1" noChangeAspect="1"/>
          </p:cNvPicPr>
          <p:nvPr>
            <p:ph idx="1"/>
          </p:nvPr>
        </p:nvPicPr>
        <p:blipFill>
          <a:blip r:embed="rId3" cstate="print"/>
          <a:stretch>
            <a:fillRect/>
          </a:stretch>
        </p:blipFill>
        <p:spPr>
          <a:xfrm>
            <a:off x="899592" y="15106"/>
            <a:ext cx="6842894" cy="684289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sndAc>
          <p:stSnd>
            <p:snd r:embed="rId2" name="type.wav"/>
          </p:stSnd>
        </p:sndAc>
      </p:transition>
    </mc:Choice>
    <mc:Fallback>
      <p:transition spd="slow">
        <p:fade/>
        <p:sndAc>
          <p:stSnd>
            <p:snd r:embed="rId2" name="type.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863080"/>
          </a:xfrm>
        </p:spPr>
        <p:txBody>
          <a:bodyPr>
            <a:normAutofit/>
          </a:bodyPr>
          <a:lstStyle/>
          <a:p>
            <a:r>
              <a:rPr lang="el-GR" sz="2800" dirty="0"/>
              <a:t>Προς το τέλος του Α΄ Παγκοσμίου πολέμου ιδρύθηκε η </a:t>
            </a:r>
            <a:r>
              <a:rPr lang="el-GR" sz="2800" b="1" dirty="0">
                <a:effectLst>
                  <a:outerShdw blurRad="38100" dist="38100" dir="2700000" algn="tl">
                    <a:srgbClr val="000000">
                      <a:alpha val="43137"/>
                    </a:srgbClr>
                  </a:outerShdw>
                </a:effectLst>
              </a:rPr>
              <a:t>Γενική Συνομοσπονδία Εργατών Ελλδος (ΓΣΕΕ) </a:t>
            </a:r>
            <a:br>
              <a:rPr lang="el-GR" sz="2800" b="1" dirty="0">
                <a:effectLst>
                  <a:outerShdw blurRad="38100" dist="38100" dir="2700000" algn="tl">
                    <a:srgbClr val="000000">
                      <a:alpha val="43137"/>
                    </a:srgbClr>
                  </a:outerShdw>
                </a:effectLst>
              </a:rPr>
            </a:br>
            <a:r>
              <a:rPr lang="el-GR" sz="2800" dirty="0"/>
              <a:t>που συμπεριέλαβε κλαδικά και τοπικά σωματεία</a:t>
            </a:r>
          </a:p>
        </p:txBody>
      </p:sp>
      <p:pic>
        <p:nvPicPr>
          <p:cNvPr id="4" name="3 - Θέση περιεχομένου" descr="GSEE.jpg"/>
          <p:cNvPicPr>
            <a:picLocks noGrp="1" noChangeAspect="1"/>
          </p:cNvPicPr>
          <p:nvPr>
            <p:ph idx="1"/>
          </p:nvPr>
        </p:nvPicPr>
        <p:blipFill>
          <a:blip r:embed="rId2" cstate="print"/>
          <a:stretch>
            <a:fillRect/>
          </a:stretch>
        </p:blipFill>
        <p:spPr>
          <a:xfrm>
            <a:off x="251520" y="2348880"/>
            <a:ext cx="5438759" cy="3949899"/>
          </a:xfrm>
          <a:prstGeom prst="rect">
            <a:avLst/>
          </a:prstGeom>
          <a:ln>
            <a:noFill/>
          </a:ln>
          <a:effectLst>
            <a:outerShdw blurRad="292100" dist="139700" dir="2700000" algn="tl" rotWithShape="0">
              <a:srgbClr val="333333">
                <a:alpha val="65000"/>
              </a:srgbClr>
            </a:outerShdw>
          </a:effectLst>
        </p:spPr>
      </p:pic>
      <p:pic>
        <p:nvPicPr>
          <p:cNvPr id="1028" name="Picture 4" descr="http://www.gsee.gr/wp-content/uploads/2015/06/gsee.jpg"/>
          <p:cNvPicPr>
            <a:picLocks noChangeAspect="1" noChangeArrowheads="1"/>
          </p:cNvPicPr>
          <p:nvPr/>
        </p:nvPicPr>
        <p:blipFill>
          <a:blip r:embed="rId3" cstate="print"/>
          <a:srcRect r="19327"/>
          <a:stretch>
            <a:fillRect/>
          </a:stretch>
        </p:blipFill>
        <p:spPr bwMode="auto">
          <a:xfrm>
            <a:off x="5868144" y="1700808"/>
            <a:ext cx="2978598" cy="2685255"/>
          </a:xfrm>
          <a:prstGeom prst="rect">
            <a:avLst/>
          </a:prstGeom>
          <a:ln>
            <a:noFill/>
          </a:ln>
          <a:effectLst>
            <a:outerShdw blurRad="292100" dist="139700" dir="2700000" algn="tl" rotWithShape="0">
              <a:srgbClr val="333333">
                <a:alpha val="65000"/>
              </a:srgbClr>
            </a:outerShdw>
          </a:effectLst>
        </p:spPr>
      </p:pic>
      <p:pic>
        <p:nvPicPr>
          <p:cNvPr id="1026" name="Picture 2" descr="https://left.gr/sites/left.gr/files/%CE%93%CE%A3%CE%95%CE%95.jpg"/>
          <p:cNvPicPr>
            <a:picLocks noChangeAspect="1" noChangeArrowheads="1"/>
          </p:cNvPicPr>
          <p:nvPr/>
        </p:nvPicPr>
        <p:blipFill>
          <a:blip r:embed="rId4" cstate="print">
            <a:clrChange>
              <a:clrFrom>
                <a:srgbClr val="FFFFFF"/>
              </a:clrFrom>
              <a:clrTo>
                <a:srgbClr val="FFFFFF">
                  <a:alpha val="0"/>
                </a:srgbClr>
              </a:clrTo>
            </a:clrChange>
            <a:lum bright="-30000"/>
          </a:blip>
          <a:srcRect/>
          <a:stretch>
            <a:fillRect/>
          </a:stretch>
        </p:blipFill>
        <p:spPr bwMode="auto">
          <a:xfrm>
            <a:off x="5364088" y="3789040"/>
            <a:ext cx="2880320" cy="288032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41784"/>
            <a:ext cx="8229600" cy="2007096"/>
          </a:xfrm>
        </p:spPr>
        <p:txBody>
          <a:bodyPr>
            <a:normAutofit/>
          </a:bodyPr>
          <a:lstStyle/>
          <a:p>
            <a:r>
              <a:rPr lang="el-GR" sz="2800" dirty="0"/>
              <a:t>Επίσης ιδρύεται το </a:t>
            </a:r>
            <a:r>
              <a:rPr lang="el-GR" sz="2800" b="1" dirty="0">
                <a:effectLst>
                  <a:outerShdw blurRad="38100" dist="38100" dir="2700000" algn="tl">
                    <a:srgbClr val="000000">
                      <a:alpha val="43137"/>
                    </a:srgbClr>
                  </a:outerShdw>
                </a:effectLst>
              </a:rPr>
              <a:t>Σοσιαλιστικό Εργατικό Κόμμα της Ελλάδας (ΣΕΚΕ) </a:t>
            </a:r>
            <a:r>
              <a:rPr lang="el-GR" sz="2800" dirty="0"/>
              <a:t>που λίγο αργότερα προσχώρησε στην Τρίτη Κομμουνιστική Διεθνή και μετονομάστηκε στο γνωστό μας ΚΚΕ (Κομμουνιστικό Κόμμα Ελλάδας).</a:t>
            </a:r>
            <a:endParaRPr lang="el-GR" sz="2800" b="1" dirty="0">
              <a:effectLst>
                <a:outerShdw blurRad="38100" dist="38100" dir="2700000" algn="tl">
                  <a:srgbClr val="000000">
                    <a:alpha val="43137"/>
                  </a:srgbClr>
                </a:outerShdw>
              </a:effectLst>
            </a:endParaRPr>
          </a:p>
        </p:txBody>
      </p:sp>
      <p:pic>
        <p:nvPicPr>
          <p:cNvPr id="4" name="3 - Θέση περιεχομένου" descr="GSEE.jpg"/>
          <p:cNvPicPr>
            <a:picLocks noGrp="1" noChangeAspect="1"/>
          </p:cNvPicPr>
          <p:nvPr>
            <p:ph idx="1"/>
          </p:nvPr>
        </p:nvPicPr>
        <p:blipFill>
          <a:blip r:embed="rId2" cstate="print">
            <a:clrChange>
              <a:clrFrom>
                <a:srgbClr val="FFFFFF"/>
              </a:clrFrom>
              <a:clrTo>
                <a:srgbClr val="FFFFFF">
                  <a:alpha val="0"/>
                </a:srgbClr>
              </a:clrTo>
            </a:clrChange>
            <a:lum bright="-20000"/>
          </a:blip>
          <a:stretch>
            <a:fillRect/>
          </a:stretch>
        </p:blipFill>
        <p:spPr>
          <a:xfrm>
            <a:off x="2267744" y="2446980"/>
            <a:ext cx="4752528" cy="3923807"/>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548680"/>
            <a:ext cx="8229600" cy="1872208"/>
          </a:xfrm>
        </p:spPr>
        <p:txBody>
          <a:bodyPr>
            <a:normAutofit fontScale="90000"/>
          </a:bodyPr>
          <a:lstStyle/>
          <a:p>
            <a:r>
              <a:rPr lang="el-GR" dirty="0"/>
              <a:t>Κάπως έτσι λοιπόν ξεκίνησαν στην Ελλάδα οι αγώνες </a:t>
            </a:r>
            <a:br>
              <a:rPr lang="el-GR" dirty="0"/>
            </a:br>
            <a:r>
              <a:rPr lang="el-GR" dirty="0"/>
              <a:t>του εργατικού κινήματος…</a:t>
            </a:r>
          </a:p>
        </p:txBody>
      </p:sp>
      <p:pic>
        <p:nvPicPr>
          <p:cNvPr id="4" name="3 - Θέση περιεχομένου" descr="athan1.jpg"/>
          <p:cNvPicPr>
            <a:picLocks noGrp="1" noChangeAspect="1"/>
          </p:cNvPicPr>
          <p:nvPr>
            <p:ph idx="1"/>
          </p:nvPr>
        </p:nvPicPr>
        <p:blipFill>
          <a:blip r:embed="rId2" cstate="print"/>
          <a:stretch>
            <a:fillRect/>
          </a:stretch>
        </p:blipFill>
        <p:spPr>
          <a:xfrm>
            <a:off x="2555776" y="2852936"/>
            <a:ext cx="4322686" cy="349867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athan1.jpg"/>
          <p:cNvPicPr>
            <a:picLocks noGrp="1" noChangeAspect="1"/>
          </p:cNvPicPr>
          <p:nvPr>
            <p:ph idx="1"/>
          </p:nvPr>
        </p:nvPicPr>
        <p:blipFill>
          <a:blip r:embed="rId2" cstate="print">
            <a:lum bright="-30000" contrast="40000"/>
          </a:blip>
          <a:stretch>
            <a:fillRect/>
          </a:stretch>
        </p:blipFill>
        <p:spPr>
          <a:xfrm>
            <a:off x="251520" y="260648"/>
            <a:ext cx="5148064" cy="5940074"/>
          </a:xfrm>
          <a:prstGeom prst="rect">
            <a:avLst/>
          </a:prstGeom>
          <a:ln>
            <a:noFill/>
          </a:ln>
          <a:effectLst>
            <a:outerShdw blurRad="292100" dist="139700" dir="2700000" algn="tl" rotWithShape="0">
              <a:srgbClr val="333333">
                <a:alpha val="65000"/>
              </a:srgbClr>
            </a:outerShdw>
          </a:effectLst>
        </p:spPr>
      </p:pic>
      <p:pic>
        <p:nvPicPr>
          <p:cNvPr id="5" name="3 - Θέση περιεχομένου" descr="athan1.jpg"/>
          <p:cNvPicPr>
            <a:picLocks noChangeAspect="1"/>
          </p:cNvPicPr>
          <p:nvPr/>
        </p:nvPicPr>
        <p:blipFill>
          <a:blip r:embed="rId3" cstate="print"/>
          <a:stretch>
            <a:fillRect/>
          </a:stretch>
        </p:blipFill>
        <p:spPr>
          <a:xfrm>
            <a:off x="5652120" y="692696"/>
            <a:ext cx="3322839" cy="547153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mages (3).jpg"/>
          <p:cNvPicPr>
            <a:picLocks noGrp="1" noChangeAspect="1"/>
          </p:cNvPicPr>
          <p:nvPr>
            <p:ph idx="1"/>
          </p:nvPr>
        </p:nvPicPr>
        <p:blipFill rotWithShape="1">
          <a:blip r:embed="rId2" cstate="print">
            <a:lum bright="-30000" contrast="40000"/>
          </a:blip>
          <a:srcRect l="31804" r="-31804"/>
          <a:stretch/>
        </p:blipFill>
        <p:spPr>
          <a:xfrm>
            <a:off x="2987824" y="404664"/>
            <a:ext cx="5659828" cy="2358262"/>
          </a:xfrm>
          <a:prstGeom prst="rect">
            <a:avLst/>
          </a:prstGeom>
          <a:ln>
            <a:noFill/>
          </a:ln>
          <a:effectLst>
            <a:outerShdw blurRad="292100" dist="139700" dir="2700000" algn="tl" rotWithShape="0">
              <a:srgbClr val="333333">
                <a:alpha val="65000"/>
              </a:srgbClr>
            </a:outerShdw>
          </a:effectLst>
        </p:spPr>
      </p:pic>
      <p:pic>
        <p:nvPicPr>
          <p:cNvPr id="5" name="4 - Εικόνα" descr="1-construction-worker-rolling-up-sleeve-retro-aloysius-patrimonio.jpg"/>
          <p:cNvPicPr>
            <a:picLocks noChangeAspect="1"/>
          </p:cNvPicPr>
          <p:nvPr/>
        </p:nvPicPr>
        <p:blipFill>
          <a:blip r:embed="rId3" cstate="print">
            <a:clrChange>
              <a:clrFrom>
                <a:srgbClr val="FFFFFF"/>
              </a:clrFrom>
              <a:clrTo>
                <a:srgbClr val="FFFFFF">
                  <a:alpha val="0"/>
                </a:srgbClr>
              </a:clrTo>
            </a:clrChange>
          </a:blip>
          <a:stretch>
            <a:fillRect/>
          </a:stretch>
        </p:blipFill>
        <p:spPr>
          <a:xfrm>
            <a:off x="0" y="1340768"/>
            <a:ext cx="3528392" cy="3528392"/>
          </a:xfrm>
          <a:prstGeom prst="rect">
            <a:avLst/>
          </a:prstGeom>
        </p:spPr>
      </p:pic>
      <p:sp>
        <p:nvSpPr>
          <p:cNvPr id="6" name="5 - Ελλειψοειδής επεξήγηση"/>
          <p:cNvSpPr/>
          <p:nvPr/>
        </p:nvSpPr>
        <p:spPr>
          <a:xfrm>
            <a:off x="3923928" y="3172662"/>
            <a:ext cx="4633504" cy="3392996"/>
          </a:xfrm>
          <a:prstGeom prst="wedgeEllipseCallout">
            <a:avLst>
              <a:gd name="adj1" fmla="val -70265"/>
              <a:gd name="adj2" fmla="val -72083"/>
            </a:avLst>
          </a:prstGeom>
          <a:solidFill>
            <a:schemeClr val="bg1"/>
          </a:solidFill>
          <a:ln w="12700">
            <a:solidFill>
              <a:schemeClr val="tx1"/>
            </a:solidFill>
          </a:ln>
          <a:effectLst>
            <a:outerShdw blurRad="1524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solidFill>
                  <a:schemeClr val="tx1"/>
                </a:solidFill>
                <a:effectLst>
                  <a:outerShdw blurRad="38100" dist="38100" dir="2700000" algn="tl">
                    <a:srgbClr val="000000">
                      <a:alpha val="43137"/>
                    </a:srgbClr>
                  </a:outerShdw>
                </a:effectLst>
              </a:rPr>
              <a:t>Γιατί </a:t>
            </a:r>
            <a:r>
              <a:rPr lang="el-GR" sz="3200" b="1" dirty="0">
                <a:solidFill>
                  <a:srgbClr val="C00000"/>
                </a:solidFill>
                <a:effectLst>
                  <a:outerShdw blurRad="38100" dist="38100" dir="2700000" algn="tl">
                    <a:srgbClr val="000000">
                      <a:alpha val="43137"/>
                    </a:srgbClr>
                  </a:outerShdw>
                </a:effectLst>
              </a:rPr>
              <a:t>καθυστέρησε</a:t>
            </a:r>
            <a:r>
              <a:rPr lang="el-GR" sz="3200" dirty="0">
                <a:solidFill>
                  <a:schemeClr val="tx1"/>
                </a:solidFill>
                <a:effectLst>
                  <a:outerShdw blurRad="38100" dist="38100" dir="2700000" algn="tl">
                    <a:srgbClr val="000000">
                      <a:alpha val="43137"/>
                    </a:srgbClr>
                  </a:outerShdw>
                </a:effectLst>
              </a:rPr>
              <a:t> </a:t>
            </a:r>
            <a:endParaRPr lang="en-US" sz="3200" dirty="0">
              <a:solidFill>
                <a:schemeClr val="tx1"/>
              </a:solidFill>
              <a:effectLst>
                <a:outerShdw blurRad="38100" dist="38100" dir="2700000" algn="tl">
                  <a:srgbClr val="000000">
                    <a:alpha val="43137"/>
                  </a:srgbClr>
                </a:outerShdw>
              </a:effectLst>
            </a:endParaRPr>
          </a:p>
          <a:p>
            <a:pPr algn="ctr"/>
            <a:r>
              <a:rPr lang="el-GR" sz="3200" dirty="0">
                <a:solidFill>
                  <a:schemeClr val="tx1"/>
                </a:solidFill>
                <a:effectLst>
                  <a:outerShdw blurRad="38100" dist="38100" dir="2700000" algn="tl">
                    <a:srgbClr val="000000">
                      <a:alpha val="43137"/>
                    </a:srgbClr>
                  </a:outerShdw>
                </a:effectLst>
              </a:rPr>
              <a:t>η ανάπτυξη του </a:t>
            </a:r>
            <a:r>
              <a:rPr lang="el-GR" sz="3200" b="1" dirty="0">
                <a:solidFill>
                  <a:srgbClr val="C00000"/>
                </a:solidFill>
                <a:effectLst>
                  <a:outerShdw blurRad="38100" dist="38100" dir="2700000" algn="tl">
                    <a:srgbClr val="000000">
                      <a:alpha val="43137"/>
                    </a:srgbClr>
                  </a:outerShdw>
                </a:effectLst>
              </a:rPr>
              <a:t>εργατικού κινήματος</a:t>
            </a:r>
            <a:r>
              <a:rPr lang="el-GR" sz="3200" dirty="0">
                <a:solidFill>
                  <a:schemeClr val="tx1"/>
                </a:solidFill>
                <a:effectLst>
                  <a:outerShdw blurRad="38100" dist="38100" dir="2700000" algn="tl">
                    <a:srgbClr val="000000">
                      <a:alpha val="43137"/>
                    </a:srgbClr>
                  </a:outerShdw>
                </a:effectLst>
              </a:rPr>
              <a:t> </a:t>
            </a:r>
            <a:endParaRPr lang="en-US" sz="3200" dirty="0">
              <a:solidFill>
                <a:schemeClr val="tx1"/>
              </a:solidFill>
              <a:effectLst>
                <a:outerShdw blurRad="38100" dist="38100" dir="2700000" algn="tl">
                  <a:srgbClr val="000000">
                    <a:alpha val="43137"/>
                  </a:srgbClr>
                </a:outerShdw>
              </a:effectLst>
            </a:endParaRPr>
          </a:p>
          <a:p>
            <a:pPr algn="ctr"/>
            <a:r>
              <a:rPr lang="el-GR" sz="3200" dirty="0">
                <a:solidFill>
                  <a:schemeClr val="tx1"/>
                </a:solidFill>
                <a:effectLst>
                  <a:outerShdw blurRad="38100" dist="38100" dir="2700000" algn="tl">
                    <a:srgbClr val="000000">
                      <a:alpha val="43137"/>
                    </a:srgbClr>
                  </a:outerShdw>
                </a:effectLst>
              </a:rPr>
              <a:t>στην Ελλάδα;</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athan1.jpg"/>
          <p:cNvPicPr>
            <a:picLocks noGrp="1" noChangeAspect="1"/>
          </p:cNvPicPr>
          <p:nvPr>
            <p:ph idx="1"/>
          </p:nvPr>
        </p:nvPicPr>
        <p:blipFill>
          <a:blip r:embed="rId2" cstate="print"/>
          <a:stretch>
            <a:fillRect/>
          </a:stretch>
        </p:blipFill>
        <p:spPr>
          <a:xfrm>
            <a:off x="0" y="-315416"/>
            <a:ext cx="9598008" cy="6766596"/>
          </a:xfr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athan1.jpg"/>
          <p:cNvPicPr>
            <a:picLocks noGrp="1" noChangeAspect="1"/>
          </p:cNvPicPr>
          <p:nvPr>
            <p:ph idx="1"/>
          </p:nvPr>
        </p:nvPicPr>
        <p:blipFill>
          <a:blip r:embed="rId2" cstate="print"/>
          <a:stretch>
            <a:fillRect/>
          </a:stretch>
        </p:blipFill>
        <p:spPr>
          <a:xfrm>
            <a:off x="1418802" y="490652"/>
            <a:ext cx="6766596" cy="587669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athan1.jpg"/>
          <p:cNvPicPr>
            <a:picLocks noGrp="1" noChangeAspect="1"/>
          </p:cNvPicPr>
          <p:nvPr>
            <p:ph idx="1"/>
          </p:nvPr>
        </p:nvPicPr>
        <p:blipFill>
          <a:blip r:embed="rId2" cstate="print"/>
          <a:stretch>
            <a:fillRect/>
          </a:stretch>
        </p:blipFill>
        <p:spPr>
          <a:xfrm>
            <a:off x="1373100" y="0"/>
            <a:ext cx="6812298" cy="681229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athan1.jpg"/>
          <p:cNvPicPr>
            <a:picLocks noGrp="1" noChangeAspect="1"/>
          </p:cNvPicPr>
          <p:nvPr>
            <p:ph idx="1"/>
          </p:nvPr>
        </p:nvPicPr>
        <p:blipFill>
          <a:blip r:embed="rId2" cstate="print"/>
          <a:stretch>
            <a:fillRect/>
          </a:stretch>
        </p:blipFill>
        <p:spPr>
          <a:xfrm>
            <a:off x="1065932" y="0"/>
            <a:ext cx="7422540" cy="6812298"/>
          </a:xfr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athan1.jpg"/>
          <p:cNvPicPr>
            <a:picLocks noGrp="1" noChangeAspect="1"/>
          </p:cNvPicPr>
          <p:nvPr>
            <p:ph idx="1"/>
          </p:nvPr>
        </p:nvPicPr>
        <p:blipFill>
          <a:blip r:embed="rId2" cstate="print"/>
          <a:stretch>
            <a:fillRect/>
          </a:stretch>
        </p:blipFill>
        <p:spPr>
          <a:xfrm>
            <a:off x="2185683" y="45702"/>
            <a:ext cx="5232834" cy="676659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athan1.jpg"/>
          <p:cNvPicPr>
            <a:picLocks noGrp="1" noChangeAspect="1"/>
          </p:cNvPicPr>
          <p:nvPr>
            <p:ph idx="1"/>
          </p:nvPr>
        </p:nvPicPr>
        <p:blipFill>
          <a:blip r:embed="rId2" cstate="print"/>
          <a:stretch>
            <a:fillRect/>
          </a:stretch>
        </p:blipFill>
        <p:spPr>
          <a:xfrm>
            <a:off x="1686232" y="45702"/>
            <a:ext cx="6231736" cy="676659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athan1.jpg"/>
          <p:cNvPicPr>
            <a:picLocks noGrp="1" noChangeAspect="1"/>
          </p:cNvPicPr>
          <p:nvPr>
            <p:ph idx="1"/>
          </p:nvPr>
        </p:nvPicPr>
        <p:blipFill>
          <a:blip r:embed="rId2" cstate="print"/>
          <a:stretch>
            <a:fillRect/>
          </a:stretch>
        </p:blipFill>
        <p:spPr>
          <a:xfrm>
            <a:off x="-1" y="0"/>
            <a:ext cx="9414969" cy="6649322"/>
          </a:xfr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5" name="4 - Εικόνα" descr="1-construction-worker-rolling-up-sleeve-retro-aloysius-patrimonio.jpg"/>
          <p:cNvPicPr>
            <a:picLocks noChangeAspect="1"/>
          </p:cNvPicPr>
          <p:nvPr/>
        </p:nvPicPr>
        <p:blipFill>
          <a:blip r:embed="rId2" cstate="print"/>
          <a:stretch>
            <a:fillRect/>
          </a:stretch>
        </p:blipFill>
        <p:spPr>
          <a:xfrm>
            <a:off x="0" y="-171400"/>
            <a:ext cx="7173551" cy="5301208"/>
          </a:xfrm>
          <a:prstGeom prst="rect">
            <a:avLst/>
          </a:prstGeom>
          <a:ln>
            <a:noFill/>
          </a:ln>
          <a:effectLst>
            <a:outerShdw blurRad="292100" dist="139700" dir="2700000" algn="tl" rotWithShape="0">
              <a:srgbClr val="333333">
                <a:alpha val="65000"/>
              </a:srgbClr>
            </a:outerShdw>
          </a:effectLst>
        </p:spPr>
      </p:pic>
      <p:sp>
        <p:nvSpPr>
          <p:cNvPr id="10" name="9 - Ελλειψοειδής επεξήγηση"/>
          <p:cNvSpPr/>
          <p:nvPr/>
        </p:nvSpPr>
        <p:spPr>
          <a:xfrm>
            <a:off x="2771800" y="1700808"/>
            <a:ext cx="6948264" cy="3600400"/>
          </a:xfrm>
          <a:prstGeom prst="wedgeEllipseCallout">
            <a:avLst>
              <a:gd name="adj1" fmla="val -67003"/>
              <a:gd name="adj2" fmla="val -25499"/>
            </a:avLst>
          </a:prstGeom>
          <a:solidFill>
            <a:srgbClr val="FFD347"/>
          </a:solidFill>
          <a:ln w="12700">
            <a:solidFill>
              <a:schemeClr val="tx1"/>
            </a:solidFill>
          </a:ln>
          <a:effectLst>
            <a:outerShdw blurRad="1524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ctr"/>
            <a:r>
              <a:rPr lang="el-GR" sz="2400" dirty="0">
                <a:solidFill>
                  <a:schemeClr val="tx1"/>
                </a:solidFill>
              </a:rPr>
              <a:t>Στα μεγάλα δημόσια έργα της περιόδου σημαντικό ποσοστό του </a:t>
            </a:r>
            <a:r>
              <a:rPr lang="el-GR" sz="2400" b="1" dirty="0">
                <a:solidFill>
                  <a:schemeClr val="tx1"/>
                </a:solidFill>
                <a:effectLst>
                  <a:outerShdw blurRad="38100" dist="38100" dir="2700000" algn="tl">
                    <a:srgbClr val="000000">
                      <a:alpha val="43137"/>
                    </a:srgbClr>
                  </a:outerShdw>
                </a:effectLst>
              </a:rPr>
              <a:t>εργατικού δυναμικού </a:t>
            </a:r>
            <a:r>
              <a:rPr lang="el-GR" sz="2400" dirty="0">
                <a:solidFill>
                  <a:schemeClr val="tx1"/>
                </a:solidFill>
              </a:rPr>
              <a:t>προερχόταν από το </a:t>
            </a:r>
            <a:r>
              <a:rPr lang="el-GR" sz="2400" b="1" dirty="0">
                <a:solidFill>
                  <a:schemeClr val="tx1"/>
                </a:solidFill>
                <a:effectLst>
                  <a:outerShdw blurRad="38100" dist="38100" dir="2700000" algn="tl">
                    <a:srgbClr val="000000">
                      <a:alpha val="43137"/>
                    </a:srgbClr>
                  </a:outerShdw>
                </a:effectLst>
              </a:rPr>
              <a:t>εξωτερικό</a:t>
            </a:r>
            <a:r>
              <a:rPr lang="el-GR" sz="2400" dirty="0">
                <a:solidFill>
                  <a:schemeClr val="tx1"/>
                </a:solidFill>
              </a:rPr>
              <a:t> (στη διάνοιξη της διώρυγας της Κορίνθου εργάστηκαν πολλοί Ιταλοί) ή ήταν </a:t>
            </a:r>
            <a:r>
              <a:rPr lang="el-GR" sz="2400" b="1" dirty="0">
                <a:solidFill>
                  <a:schemeClr val="tx1"/>
                </a:solidFill>
                <a:effectLst>
                  <a:outerShdw blurRad="38100" dist="38100" dir="2700000" algn="tl">
                    <a:srgbClr val="000000">
                      <a:alpha val="43137"/>
                    </a:srgbClr>
                  </a:outerShdw>
                </a:effectLst>
              </a:rPr>
              <a:t>πρόσκαιρης, βραχύχρονης απασχόλησης. </a:t>
            </a:r>
          </a:p>
        </p:txBody>
      </p:sp>
      <p:sp>
        <p:nvSpPr>
          <p:cNvPr id="12" name="11 - Ελλειψοειδής επεξήγηση"/>
          <p:cNvSpPr/>
          <p:nvPr/>
        </p:nvSpPr>
        <p:spPr>
          <a:xfrm>
            <a:off x="179512" y="5301208"/>
            <a:ext cx="8712968" cy="1440160"/>
          </a:xfrm>
          <a:prstGeom prst="wedgeEllipseCallout">
            <a:avLst>
              <a:gd name="adj1" fmla="val -29653"/>
              <a:gd name="adj2" fmla="val -145191"/>
            </a:avLst>
          </a:prstGeom>
          <a:solidFill>
            <a:schemeClr val="bg1"/>
          </a:solidFill>
          <a:ln w="12700">
            <a:solidFill>
              <a:schemeClr val="tx1"/>
            </a:solidFill>
          </a:ln>
          <a:effectLst>
            <a:outerShdw blurRad="1524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ctr"/>
            <a:r>
              <a:rPr lang="en-US" sz="2400" dirty="0">
                <a:solidFill>
                  <a:schemeClr val="tx1"/>
                </a:solidFill>
              </a:rPr>
              <a:t>H</a:t>
            </a:r>
            <a:r>
              <a:rPr lang="el-GR" sz="2400" dirty="0">
                <a:solidFill>
                  <a:schemeClr val="tx1"/>
                </a:solidFill>
              </a:rPr>
              <a:t> επικράτηση της </a:t>
            </a:r>
            <a:r>
              <a:rPr lang="el-GR" sz="2400" b="1" dirty="0">
                <a:solidFill>
                  <a:schemeClr val="tx1"/>
                </a:solidFill>
                <a:effectLst>
                  <a:outerShdw blurRad="38100" dist="38100" dir="2700000" algn="tl">
                    <a:srgbClr val="000000">
                      <a:alpha val="43137"/>
                    </a:srgbClr>
                  </a:outerShdw>
                </a:effectLst>
              </a:rPr>
              <a:t>Μεγάλης Ιδέας </a:t>
            </a:r>
            <a:r>
              <a:rPr lang="el-GR" sz="2400" dirty="0">
                <a:solidFill>
                  <a:schemeClr val="tx1"/>
                </a:solidFill>
              </a:rPr>
              <a:t>εμπόδιζε την ανάπτυξη και διάδοση ιδεολογιών με κοινωνικό και ταξικό περιεχόμενο.</a:t>
            </a:r>
            <a:endParaRPr lang="el-GR" sz="2400" dirty="0">
              <a:solidFill>
                <a:schemeClr val="tx1"/>
              </a:solidFill>
              <a:effectLst>
                <a:outerShdw blurRad="38100" dist="38100" dir="2700000" algn="tl">
                  <a:srgbClr val="000000">
                    <a:alpha val="43137"/>
                  </a:srgbClr>
                </a:outerShdw>
              </a:effectLst>
            </a:endParaRPr>
          </a:p>
        </p:txBody>
      </p:sp>
      <p:sp>
        <p:nvSpPr>
          <p:cNvPr id="6" name="5 - Ελλειψοειδής επεξήγηση"/>
          <p:cNvSpPr/>
          <p:nvPr/>
        </p:nvSpPr>
        <p:spPr>
          <a:xfrm>
            <a:off x="3059832" y="0"/>
            <a:ext cx="5688632" cy="1872208"/>
          </a:xfrm>
          <a:prstGeom prst="wedgeEllipseCallout">
            <a:avLst>
              <a:gd name="adj1" fmla="val -72409"/>
              <a:gd name="adj2" fmla="val 79139"/>
            </a:avLst>
          </a:prstGeom>
          <a:solidFill>
            <a:schemeClr val="bg1"/>
          </a:solidFill>
          <a:ln w="12700">
            <a:solidFill>
              <a:schemeClr val="tx1"/>
            </a:solidFill>
          </a:ln>
          <a:effectLst>
            <a:outerShdw blurRad="1524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ctr"/>
            <a:r>
              <a:rPr lang="el-GR" sz="2800" dirty="0">
                <a:solidFill>
                  <a:schemeClr val="tx1"/>
                </a:solidFill>
                <a:effectLst>
                  <a:outerShdw blurRad="38100" dist="38100" dir="2700000" algn="tl">
                    <a:srgbClr val="000000">
                      <a:alpha val="43137"/>
                    </a:srgbClr>
                  </a:outerShdw>
                </a:effectLst>
              </a:rPr>
              <a:t>Η </a:t>
            </a:r>
            <a:r>
              <a:rPr lang="el-GR" sz="2800" b="1" dirty="0">
                <a:solidFill>
                  <a:schemeClr val="tx1"/>
                </a:solidFill>
                <a:effectLst>
                  <a:outerShdw blurRad="38100" dist="38100" dir="2700000" algn="tl">
                    <a:srgbClr val="000000">
                      <a:alpha val="43137"/>
                    </a:srgbClr>
                  </a:outerShdw>
                </a:effectLst>
              </a:rPr>
              <a:t>απουσία μεγάλων σύγχρονων βιομηχανικών μονάδων</a:t>
            </a:r>
            <a:r>
              <a:rPr lang="en-US" sz="2800" dirty="0">
                <a:solidFill>
                  <a:schemeClr val="tx1"/>
                </a:solidFill>
                <a:effectLst>
                  <a:outerShdw blurRad="38100" dist="38100" dir="2700000" algn="tl">
                    <a:srgbClr val="000000">
                      <a:alpha val="43137"/>
                    </a:srgbClr>
                  </a:outerShdw>
                </a:effectLst>
              </a:rPr>
              <a:t>!</a:t>
            </a:r>
            <a:endParaRPr lang="el-GR" sz="2800" dirty="0">
              <a:solidFill>
                <a:schemeClr val="tx1"/>
              </a:solidFill>
              <a:effectLst>
                <a:outerShdw blurRad="38100" dist="38100" dir="2700000" algn="tl">
                  <a:srgbClr val="000000">
                    <a:alpha val="43137"/>
                  </a:srgbClr>
                </a:outerShdw>
              </a:effectLst>
            </a:endParaRPr>
          </a:p>
        </p:txBody>
      </p:sp>
      <p:pic>
        <p:nvPicPr>
          <p:cNvPr id="9" name="8 - Εικόνα" descr="Scrappy Bright Polka Numbers-01.png"/>
          <p:cNvPicPr>
            <a:picLocks noChangeAspect="1"/>
          </p:cNvPicPr>
          <p:nvPr/>
        </p:nvPicPr>
        <p:blipFill>
          <a:blip r:embed="rId3" cstate="print"/>
          <a:stretch>
            <a:fillRect/>
          </a:stretch>
        </p:blipFill>
        <p:spPr>
          <a:xfrm>
            <a:off x="3419872" y="0"/>
            <a:ext cx="689297" cy="1080120"/>
          </a:xfrm>
          <a:prstGeom prst="rect">
            <a:avLst/>
          </a:prstGeom>
          <a:ln>
            <a:noFill/>
          </a:ln>
          <a:effectLst>
            <a:outerShdw blurRad="292100" dist="139700" dir="2700000" algn="tl" rotWithShape="0">
              <a:srgbClr val="333333">
                <a:alpha val="65000"/>
              </a:srgbClr>
            </a:outerShdw>
          </a:effectLst>
        </p:spPr>
      </p:pic>
      <p:pic>
        <p:nvPicPr>
          <p:cNvPr id="11" name="10 - Εικόνα" descr="Scrappy Bright Polka Numbers-01.png"/>
          <p:cNvPicPr>
            <a:picLocks noChangeAspect="1"/>
          </p:cNvPicPr>
          <p:nvPr/>
        </p:nvPicPr>
        <p:blipFill>
          <a:blip r:embed="rId4" cstate="print"/>
          <a:stretch>
            <a:fillRect/>
          </a:stretch>
        </p:blipFill>
        <p:spPr>
          <a:xfrm>
            <a:off x="3419872" y="1916832"/>
            <a:ext cx="576064" cy="1172084"/>
          </a:xfrm>
          <a:prstGeom prst="rect">
            <a:avLst/>
          </a:prstGeom>
          <a:ln>
            <a:noFill/>
          </a:ln>
          <a:effectLst>
            <a:outerShdw blurRad="292100" dist="139700" dir="2700000" algn="tl" rotWithShape="0">
              <a:srgbClr val="333333">
                <a:alpha val="65000"/>
              </a:srgbClr>
            </a:outerShdw>
          </a:effectLst>
        </p:spPr>
      </p:pic>
      <p:pic>
        <p:nvPicPr>
          <p:cNvPr id="13" name="12 - Εικόνα" descr="Scrappy Bright Polka Numbers-01.png"/>
          <p:cNvPicPr>
            <a:picLocks noChangeAspect="1"/>
          </p:cNvPicPr>
          <p:nvPr/>
        </p:nvPicPr>
        <p:blipFill>
          <a:blip r:embed="rId5" cstate="print"/>
          <a:stretch>
            <a:fillRect/>
          </a:stretch>
        </p:blipFill>
        <p:spPr>
          <a:xfrm>
            <a:off x="1043608" y="4797152"/>
            <a:ext cx="576064" cy="1134563"/>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Vertic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out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outVertical)">
                                      <p:cBhvr>
                                        <p:cTn id="25" dur="500"/>
                                        <p:tgtEl>
                                          <p:spTgt spid="13"/>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out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2" y="260648"/>
            <a:ext cx="8085584" cy="2160240"/>
          </a:xfrm>
        </p:spPr>
        <p:txBody>
          <a:bodyPr>
            <a:normAutofit/>
          </a:bodyPr>
          <a:lstStyle/>
          <a:p>
            <a:pPr marL="0" indent="342900" algn="just">
              <a:buNone/>
            </a:pPr>
            <a:r>
              <a:rPr lang="el-GR" dirty="0"/>
              <a:t>Πιο σταθερό εργατικό δυναμικό δούλευε στις </a:t>
            </a:r>
            <a:r>
              <a:rPr lang="el-GR" b="1" dirty="0">
                <a:effectLst>
                  <a:outerShdw blurRad="38100" dist="38100" dir="2700000" algn="tl">
                    <a:srgbClr val="000000">
                      <a:alpha val="43137"/>
                    </a:srgbClr>
                  </a:outerShdw>
                </a:effectLst>
              </a:rPr>
              <a:t>μεταλλευτικές επιχειρήσεις</a:t>
            </a:r>
            <a:r>
              <a:rPr lang="el-GR" dirty="0"/>
              <a:t>, όπου και εκδηλώθηκαν οι πρώτες καθαρά εργατικές εξεγέρσεις (</a:t>
            </a:r>
            <a:r>
              <a:rPr lang="el-GR" b="1" dirty="0">
                <a:effectLst>
                  <a:outerShdw blurRad="38100" dist="38100" dir="2700000" algn="tl">
                    <a:srgbClr val="000000">
                      <a:alpha val="43137"/>
                    </a:srgbClr>
                  </a:outerShdw>
                </a:effectLst>
              </a:rPr>
              <a:t>Λαύριο</a:t>
            </a:r>
            <a:r>
              <a:rPr lang="el-GR" dirty="0"/>
              <a:t>, 1896).</a:t>
            </a:r>
          </a:p>
          <a:p>
            <a:pPr marL="0" indent="342900" algn="just">
              <a:buNone/>
            </a:pPr>
            <a:endParaRPr lang="el-GR" dirty="0"/>
          </a:p>
        </p:txBody>
      </p:sp>
      <p:pic>
        <p:nvPicPr>
          <p:cNvPr id="6" name="5 - Εικόνα" descr="130516139-low.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1619672" y="2495785"/>
            <a:ext cx="6014442" cy="388265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62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274638"/>
            <a:ext cx="7859216" cy="2074242"/>
          </a:xfrm>
        </p:spPr>
        <p:txBody>
          <a:bodyPr>
            <a:noAutofit/>
          </a:bodyPr>
          <a:lstStyle/>
          <a:p>
            <a:r>
              <a:rPr lang="el-GR" sz="4000" b="1" dirty="0">
                <a:solidFill>
                  <a:schemeClr val="accent3">
                    <a:lumMod val="50000"/>
                  </a:schemeClr>
                </a:solidFill>
                <a:effectLst>
                  <a:outerShdw blurRad="38100" dist="38100" dir="2700000" algn="tl">
                    <a:srgbClr val="000000">
                      <a:alpha val="43137"/>
                    </a:srgbClr>
                  </a:outerShdw>
                </a:effectLst>
              </a:rPr>
              <a:t>Η </a:t>
            </a:r>
            <a:r>
              <a:rPr lang="el-GR" sz="4000" b="1" dirty="0">
                <a:solidFill>
                  <a:srgbClr val="C00000"/>
                </a:solidFill>
                <a:effectLst>
                  <a:outerShdw blurRad="38100" dist="38100" dir="2700000" algn="tl">
                    <a:srgbClr val="000000">
                      <a:alpha val="43137"/>
                    </a:srgbClr>
                  </a:outerShdw>
                </a:effectLst>
              </a:rPr>
              <a:t>απεργία</a:t>
            </a:r>
            <a:r>
              <a:rPr lang="el-GR" sz="4000" b="1" dirty="0">
                <a:solidFill>
                  <a:schemeClr val="accent3">
                    <a:lumMod val="50000"/>
                  </a:schemeClr>
                </a:solidFill>
                <a:effectLst>
                  <a:outerShdw blurRad="38100" dist="38100" dir="2700000" algn="tl">
                    <a:srgbClr val="000000">
                      <a:alpha val="43137"/>
                    </a:srgbClr>
                  </a:outerShdw>
                </a:effectLst>
              </a:rPr>
              <a:t> των μεταλλωρύχων </a:t>
            </a:r>
            <a:br>
              <a:rPr lang="el-GR" sz="4000" b="1" dirty="0">
                <a:solidFill>
                  <a:schemeClr val="accent3">
                    <a:lumMod val="50000"/>
                  </a:schemeClr>
                </a:solidFill>
                <a:effectLst>
                  <a:outerShdw blurRad="38100" dist="38100" dir="2700000" algn="tl">
                    <a:srgbClr val="000000">
                      <a:alpha val="43137"/>
                    </a:srgbClr>
                  </a:outerShdw>
                </a:effectLst>
              </a:rPr>
            </a:br>
            <a:r>
              <a:rPr lang="el-GR" sz="4000" b="1" dirty="0">
                <a:solidFill>
                  <a:schemeClr val="accent3">
                    <a:lumMod val="50000"/>
                  </a:schemeClr>
                </a:solidFill>
                <a:effectLst>
                  <a:outerShdw blurRad="38100" dist="38100" dir="2700000" algn="tl">
                    <a:srgbClr val="000000">
                      <a:alpha val="43137"/>
                    </a:srgbClr>
                  </a:outerShdw>
                </a:effectLst>
              </a:rPr>
              <a:t>στο </a:t>
            </a:r>
            <a:r>
              <a:rPr lang="el-GR" sz="4000" b="1" dirty="0">
                <a:solidFill>
                  <a:srgbClr val="C00000"/>
                </a:solidFill>
                <a:effectLst>
                  <a:outerShdw blurRad="38100" dist="38100" dir="2700000" algn="tl">
                    <a:srgbClr val="000000">
                      <a:alpha val="43137"/>
                    </a:srgbClr>
                  </a:outerShdw>
                </a:effectLst>
              </a:rPr>
              <a:t>Λαύριο</a:t>
            </a:r>
            <a:r>
              <a:rPr lang="el-GR" sz="4000" b="1" dirty="0">
                <a:solidFill>
                  <a:schemeClr val="accent3">
                    <a:lumMod val="50000"/>
                  </a:schemeClr>
                </a:solidFill>
                <a:effectLst>
                  <a:outerShdw blurRad="38100" dist="38100" dir="2700000" algn="tl">
                    <a:srgbClr val="000000">
                      <a:alpha val="43137"/>
                    </a:srgbClr>
                  </a:outerShdw>
                </a:effectLst>
              </a:rPr>
              <a:t> το 1896</a:t>
            </a:r>
            <a:br>
              <a:rPr lang="el-GR" sz="2400" dirty="0"/>
            </a:br>
            <a:r>
              <a:rPr lang="el-GR" sz="2400" b="1" dirty="0"/>
              <a:t>Τέσσερις εργάτες δολοφονήθηκαν και η κυβέρνηση έστειλε </a:t>
            </a:r>
            <a:br>
              <a:rPr lang="el-GR" sz="2400" dirty="0"/>
            </a:br>
            <a:r>
              <a:rPr lang="el-GR" sz="2400" b="1" dirty="0"/>
              <a:t>στρατό και πλοία για να καταστείλει την απεργία</a:t>
            </a:r>
            <a:br>
              <a:rPr lang="el-GR" sz="2400" dirty="0"/>
            </a:br>
            <a:endParaRPr lang="el-GR" sz="2400" dirty="0"/>
          </a:p>
        </p:txBody>
      </p:sp>
      <p:sp>
        <p:nvSpPr>
          <p:cNvPr id="3" name="2 - Θέση περιεχομένου"/>
          <p:cNvSpPr>
            <a:spLocks noGrp="1"/>
          </p:cNvSpPr>
          <p:nvPr>
            <p:ph idx="1"/>
          </p:nvPr>
        </p:nvSpPr>
        <p:spPr>
          <a:xfrm>
            <a:off x="457200" y="2348880"/>
            <a:ext cx="4906888" cy="4509120"/>
          </a:xfrm>
        </p:spPr>
        <p:txBody>
          <a:bodyPr>
            <a:normAutofit fontScale="92500" lnSpcReduction="20000"/>
          </a:bodyPr>
          <a:lstStyle/>
          <a:p>
            <a:pPr marL="0" indent="342900">
              <a:buNone/>
            </a:pPr>
            <a:r>
              <a:rPr lang="el-GR" sz="3000" dirty="0"/>
              <a:t>Ξημερώματα </a:t>
            </a:r>
            <a:r>
              <a:rPr lang="el-GR" sz="3000" b="1" dirty="0"/>
              <a:t>8ης Απριλίου 1896</a:t>
            </a:r>
            <a:r>
              <a:rPr lang="el-GR" sz="3000" dirty="0"/>
              <a:t>.  </a:t>
            </a:r>
          </a:p>
          <a:p>
            <a:pPr marL="0" indent="342900">
              <a:buNone/>
            </a:pPr>
            <a:r>
              <a:rPr lang="el-GR" sz="3000" dirty="0"/>
              <a:t>Στα μεταλλεία του Λαυρίου </a:t>
            </a:r>
            <a:r>
              <a:rPr lang="el-GR" sz="3000" b="1" dirty="0">
                <a:effectLst>
                  <a:outerShdw blurRad="38100" dist="38100" dir="2700000" algn="tl">
                    <a:srgbClr val="000000">
                      <a:alpha val="43137"/>
                    </a:srgbClr>
                  </a:outerShdw>
                </a:effectLst>
              </a:rPr>
              <a:t>1.800 εργάτες </a:t>
            </a:r>
            <a:r>
              <a:rPr lang="el-GR" sz="3000" dirty="0"/>
              <a:t>ανέβηκαν από το μεταλλευτικό φρέαρ – βάθους 182 μέτρων όπου δούλευαν, έκλεισαν όλες τις εισόδους, περικύκλωσαν τον χώρο και κήρυξαν απεργία.</a:t>
            </a:r>
          </a:p>
          <a:p>
            <a:pPr marL="0" indent="342900">
              <a:buNone/>
            </a:pPr>
            <a:r>
              <a:rPr lang="el-GR" sz="3000" dirty="0"/>
              <a:t> Διεκδικούσαν από τον Ιταλό εργοδότη τους, τον αδίστακτο </a:t>
            </a:r>
            <a:r>
              <a:rPr lang="el-GR" sz="3000" b="1" dirty="0" err="1">
                <a:effectLst>
                  <a:outerShdw blurRad="38100" dist="38100" dir="2700000" algn="tl">
                    <a:srgbClr val="000000">
                      <a:alpha val="43137"/>
                    </a:srgbClr>
                  </a:outerShdw>
                </a:effectLst>
              </a:rPr>
              <a:t>Σερπιέρι</a:t>
            </a:r>
            <a:r>
              <a:rPr lang="el-GR" sz="3000" dirty="0"/>
              <a:t>, το αυτονόητο: </a:t>
            </a:r>
          </a:p>
          <a:p>
            <a:endParaRPr lang="el-GR" dirty="0"/>
          </a:p>
        </p:txBody>
      </p:sp>
      <p:pic>
        <p:nvPicPr>
          <p:cNvPr id="4" name="3 - Εικόνα" descr="Serpieri1.jpg"/>
          <p:cNvPicPr>
            <a:picLocks noChangeAspect="1"/>
          </p:cNvPicPr>
          <p:nvPr/>
        </p:nvPicPr>
        <p:blipFill>
          <a:blip r:embed="rId2" cstate="print">
            <a:lum contrast="20000"/>
          </a:blip>
          <a:stretch>
            <a:fillRect/>
          </a:stretch>
        </p:blipFill>
        <p:spPr>
          <a:xfrm>
            <a:off x="5501053" y="2519680"/>
            <a:ext cx="3185747" cy="3240360"/>
          </a:xfrm>
          <a:prstGeom prst="rect">
            <a:avLst/>
          </a:prstGeom>
          <a:ln>
            <a:noFill/>
          </a:ln>
          <a:effectLst>
            <a:outerShdw blurRad="292100" dist="139700" dir="2700000" algn="tl" rotWithShape="0">
              <a:srgbClr val="333333">
                <a:alpha val="65000"/>
              </a:srgbClr>
            </a:outerShdw>
          </a:effectLst>
        </p:spPr>
      </p:pic>
      <p:sp>
        <p:nvSpPr>
          <p:cNvPr id="5" name="4 - TextBox"/>
          <p:cNvSpPr txBox="1"/>
          <p:nvPr/>
        </p:nvSpPr>
        <p:spPr>
          <a:xfrm>
            <a:off x="179512" y="188640"/>
            <a:ext cx="1152128" cy="584775"/>
          </a:xfrm>
          <a:prstGeom prst="rect">
            <a:avLst/>
          </a:prstGeom>
          <a:noFill/>
        </p:spPr>
        <p:txBody>
          <a:bodyPr wrap="square" rtlCol="0">
            <a:spAutoFit/>
          </a:bodyPr>
          <a:lstStyle/>
          <a:p>
            <a:r>
              <a:rPr lang="el-GR" sz="3200" b="1" dirty="0">
                <a:solidFill>
                  <a:srgbClr val="C00000"/>
                </a:solidFill>
                <a:effectLst>
                  <a:outerShdw blurRad="38100" dist="38100" dir="2700000" algn="tl">
                    <a:srgbClr val="000000">
                      <a:alpha val="43137"/>
                    </a:srgbClr>
                  </a:outerShdw>
                </a:effectLst>
              </a:rPr>
              <a:t>Πηγή</a:t>
            </a:r>
          </a:p>
        </p:txBody>
      </p:sp>
      <p:sp>
        <p:nvSpPr>
          <p:cNvPr id="6" name="5 - Ορθογώνιο"/>
          <p:cNvSpPr/>
          <p:nvPr/>
        </p:nvSpPr>
        <p:spPr>
          <a:xfrm>
            <a:off x="5652120" y="6021288"/>
            <a:ext cx="3168352" cy="646331"/>
          </a:xfrm>
          <a:prstGeom prst="rect">
            <a:avLst/>
          </a:prstGeom>
        </p:spPr>
        <p:txBody>
          <a:bodyPr wrap="square">
            <a:spAutoFit/>
          </a:bodyPr>
          <a:lstStyle/>
          <a:p>
            <a:pPr algn="ctr"/>
            <a:r>
              <a:rPr lang="el-GR" b="1" i="1" dirty="0"/>
              <a:t>Ο κύριος </a:t>
            </a:r>
            <a:r>
              <a:rPr lang="el-GR" b="1" i="1" dirty="0" err="1"/>
              <a:t>Σερπιέρι</a:t>
            </a:r>
            <a:r>
              <a:rPr lang="el-GR" b="1" i="1" dirty="0"/>
              <a:t>… </a:t>
            </a:r>
          </a:p>
          <a:p>
            <a:r>
              <a:rPr lang="el-GR" b="1" i="1" dirty="0"/>
              <a:t>Προσέξατε τη γενειάδα του;</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66000"/>
          </a:schemeClr>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4680520" cy="6813376"/>
          </a:xfrm>
        </p:spPr>
        <p:txBody>
          <a:bodyPr>
            <a:normAutofit fontScale="92500" lnSpcReduction="10000"/>
          </a:bodyPr>
          <a:lstStyle/>
          <a:p>
            <a:pPr lvl="0"/>
            <a:r>
              <a:rPr lang="el-GR" sz="2600" b="1" dirty="0"/>
              <a:t>Ιατροφαρμακευτική περίθαλψη</a:t>
            </a:r>
            <a:r>
              <a:rPr lang="el-GR" sz="2600" dirty="0"/>
              <a:t> και έγκαιρη μεταφορά τους στο νοσοκομείο όταν τραυματίζονταν για να μην πεθαίνουν στο δρόμο. </a:t>
            </a:r>
          </a:p>
          <a:p>
            <a:pPr lvl="0"/>
            <a:r>
              <a:rPr lang="el-GR" sz="2600" b="1" dirty="0"/>
              <a:t>Αύξηση του μισθού τους </a:t>
            </a:r>
            <a:endParaRPr lang="el-GR" sz="2600" dirty="0"/>
          </a:p>
          <a:p>
            <a:pPr lvl="0"/>
            <a:r>
              <a:rPr lang="el-GR" sz="2600" dirty="0"/>
              <a:t>και </a:t>
            </a:r>
            <a:r>
              <a:rPr lang="el-GR" sz="2600" b="1" dirty="0"/>
              <a:t>κατάργηση των λεγόμενων εργολάβων</a:t>
            </a:r>
            <a:r>
              <a:rPr lang="el-GR" sz="2600" dirty="0"/>
              <a:t>. Οι  εργολάβοι ήταν μεσάζοντες που έπαιρναν το έργο μιας στοάς από τη διεύθυνση της εταιρείας και φρόντιζαν να βάζουν τους εργάτες να δουλεύουν για λογαριασμό τους. Η εταιρεία τους έδινε και το μεροκάματο των εργατών, αλλά εκείνοι έδιναν ψίχουλα στους μεταλλωρύχους. </a:t>
            </a:r>
          </a:p>
        </p:txBody>
      </p:sp>
      <p:pic>
        <p:nvPicPr>
          <p:cNvPr id="4" name="3 - Εικόνα" descr="Serpieri1.jpg"/>
          <p:cNvPicPr>
            <a:picLocks noChangeAspect="1"/>
          </p:cNvPicPr>
          <p:nvPr/>
        </p:nvPicPr>
        <p:blipFill>
          <a:blip r:embed="rId2" cstate="print">
            <a:lum bright="-10000" contrast="40000"/>
          </a:blip>
          <a:srcRect b="9719"/>
          <a:stretch>
            <a:fillRect/>
          </a:stretch>
        </p:blipFill>
        <p:spPr>
          <a:xfrm>
            <a:off x="5940152" y="260648"/>
            <a:ext cx="2425640" cy="2925437"/>
          </a:xfrm>
          <a:prstGeom prst="rect">
            <a:avLst/>
          </a:prstGeom>
          <a:ln>
            <a:noFill/>
          </a:ln>
          <a:effectLst>
            <a:outerShdw blurRad="292100" dist="139700" dir="2700000" algn="tl" rotWithShape="0">
              <a:srgbClr val="333333">
                <a:alpha val="65000"/>
              </a:srgbClr>
            </a:outerShdw>
          </a:effectLst>
        </p:spPr>
      </p:pic>
      <p:pic>
        <p:nvPicPr>
          <p:cNvPr id="1026" name="Picture 2" descr="Ανοδος μεταλλωρύχου στο φρέαρ «Σερπιέρι» στο Λαύριο"/>
          <p:cNvPicPr>
            <a:picLocks noChangeAspect="1" noChangeArrowheads="1"/>
          </p:cNvPicPr>
          <p:nvPr/>
        </p:nvPicPr>
        <p:blipFill rotWithShape="1">
          <a:blip r:embed="rId3" cstate="print">
            <a:lum bright="-10000" contrast="40000"/>
          </a:blip>
          <a:srcRect t="7394" b="-7394"/>
          <a:stretch/>
        </p:blipFill>
        <p:spPr bwMode="auto">
          <a:xfrm>
            <a:off x="4932040" y="3888000"/>
            <a:ext cx="3751561" cy="2808312"/>
          </a:xfrm>
          <a:prstGeom prst="rect">
            <a:avLst/>
          </a:prstGeom>
          <a:ln>
            <a:noFill/>
          </a:ln>
          <a:effectLst>
            <a:outerShdw blurRad="292100" dist="139700" dir="2700000" algn="tl" rotWithShape="0">
              <a:srgbClr val="333333">
                <a:alpha val="65000"/>
              </a:srgbClr>
            </a:outerShdw>
          </a:effectLst>
        </p:spPr>
      </p:pic>
      <p:sp>
        <p:nvSpPr>
          <p:cNvPr id="8" name="7 - Ορθογώνιο"/>
          <p:cNvSpPr/>
          <p:nvPr/>
        </p:nvSpPr>
        <p:spPr>
          <a:xfrm>
            <a:off x="3563888" y="6488668"/>
            <a:ext cx="5580112" cy="369332"/>
          </a:xfrm>
          <a:prstGeom prst="rect">
            <a:avLst/>
          </a:prstGeom>
        </p:spPr>
        <p:txBody>
          <a:bodyPr wrap="square">
            <a:spAutoFit/>
          </a:bodyPr>
          <a:lstStyle/>
          <a:p>
            <a:r>
              <a:rPr lang="el-GR" i="1" dirty="0"/>
              <a:t>Άνοδος μεταλλωρύχου στο φρέαρ «</a:t>
            </a:r>
            <a:r>
              <a:rPr lang="el-GR" i="1" dirty="0" err="1"/>
              <a:t>Σερπιέρι</a:t>
            </a:r>
            <a:r>
              <a:rPr lang="el-GR" i="1" dirty="0"/>
              <a:t>» στο Λαύριο</a:t>
            </a:r>
            <a:endParaRPr lang="el-GR" dirty="0"/>
          </a:p>
        </p:txBody>
      </p:sp>
      <p:sp>
        <p:nvSpPr>
          <p:cNvPr id="9" name="8 - Ορθογώνιο"/>
          <p:cNvSpPr/>
          <p:nvPr/>
        </p:nvSpPr>
        <p:spPr>
          <a:xfrm>
            <a:off x="5376683" y="3212976"/>
            <a:ext cx="3552578" cy="646331"/>
          </a:xfrm>
          <a:prstGeom prst="rect">
            <a:avLst/>
          </a:prstGeom>
        </p:spPr>
        <p:txBody>
          <a:bodyPr wrap="square">
            <a:spAutoFit/>
          </a:bodyPr>
          <a:lstStyle/>
          <a:p>
            <a:pPr algn="ctr"/>
            <a:r>
              <a:rPr lang="el-GR" i="1" dirty="0" err="1"/>
              <a:t>Ξυλοδέτες</a:t>
            </a:r>
            <a:r>
              <a:rPr lang="el-GR" i="1" dirty="0"/>
              <a:t> (</a:t>
            </a:r>
            <a:r>
              <a:rPr lang="el-GR" i="1" dirty="0" err="1"/>
              <a:t>μποσκαδόροι</a:t>
            </a:r>
            <a:r>
              <a:rPr lang="el-GR" i="1" dirty="0"/>
              <a:t>) </a:t>
            </a:r>
          </a:p>
          <a:p>
            <a:pPr algn="ctr"/>
            <a:r>
              <a:rPr lang="el-GR" i="1" dirty="0"/>
              <a:t>σε στοά μεταλλείου στο Λαύριο</a:t>
            </a:r>
            <a:endParaRPr lang="el-GR" dirty="0"/>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59000"/>
          </a:schemeClr>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0"/>
            <a:ext cx="8496944" cy="6957392"/>
          </a:xfrm>
          <a:solidFill>
            <a:schemeClr val="accent3">
              <a:lumMod val="75000"/>
              <a:alpha val="37000"/>
            </a:schemeClr>
          </a:solidFill>
        </p:spPr>
        <p:txBody>
          <a:bodyPr>
            <a:normAutofit lnSpcReduction="10000"/>
          </a:bodyPr>
          <a:lstStyle/>
          <a:p>
            <a:pPr marL="0" indent="342900">
              <a:buNone/>
            </a:pPr>
            <a:r>
              <a:rPr lang="el-GR" sz="2800" dirty="0"/>
              <a:t>Οι </a:t>
            </a:r>
            <a:r>
              <a:rPr lang="el-GR" sz="2800" b="1" dirty="0"/>
              <a:t>απεργοί</a:t>
            </a:r>
            <a:r>
              <a:rPr lang="el-GR" sz="2800" dirty="0"/>
              <a:t>  θέλησαν από την πρώτη στιγμή να </a:t>
            </a:r>
            <a:r>
              <a:rPr lang="el-GR" sz="2800" b="1" dirty="0">
                <a:effectLst>
                  <a:outerShdw blurRad="38100" dist="38100" dir="2700000" algn="tl">
                    <a:srgbClr val="000000">
                      <a:alpha val="43137"/>
                    </a:srgbClr>
                  </a:outerShdw>
                </a:effectLst>
              </a:rPr>
              <a:t>διαπραγματευτούν ειρηνικά </a:t>
            </a:r>
            <a:r>
              <a:rPr lang="el-GR" sz="2800" dirty="0"/>
              <a:t>τα αιτήματα τους με τη διεύθυνση. Όταν όμως πλησίασαν τα γραφεία της εταιρείας </a:t>
            </a:r>
            <a:r>
              <a:rPr lang="el-GR" sz="2800" b="1" dirty="0"/>
              <a:t>δέχτηκαν πυροβολισμούς </a:t>
            </a:r>
            <a:r>
              <a:rPr lang="el-GR" sz="2800" dirty="0"/>
              <a:t>από τους φύλακες. Εξαγριωμένοι οι εργάτες άρχισαν να  τους λιθοβολούν. Τα ορυχεία του Λαυρίου μετατράπηκαν σε </a:t>
            </a:r>
            <a:r>
              <a:rPr lang="el-GR" sz="2800" b="1" dirty="0"/>
              <a:t>πεδίο μάχης</a:t>
            </a:r>
            <a:r>
              <a:rPr lang="el-GR" sz="2800" dirty="0"/>
              <a:t>, ώσπου δύο εργάτες σκοτώθηκαν από τους φύλακες.</a:t>
            </a:r>
          </a:p>
          <a:p>
            <a:pPr marL="0" indent="342900">
              <a:buNone/>
            </a:pPr>
            <a:r>
              <a:rPr lang="el-GR" sz="2800" dirty="0"/>
              <a:t>Οργισμένοι οι μεταλλωρύχοι μπροστά στη θέα των δολοφονημένων συναδέλφων τους,  </a:t>
            </a:r>
            <a:r>
              <a:rPr lang="el-GR" sz="2800" dirty="0" err="1"/>
              <a:t>όρμηξαν</a:t>
            </a:r>
            <a:r>
              <a:rPr lang="el-GR" sz="2800" dirty="0"/>
              <a:t> και  έσπασαν τα γραφεία, έσκισαν τα έγγραφα  και </a:t>
            </a:r>
            <a:r>
              <a:rPr lang="el-GR" sz="2800" b="1" dirty="0">
                <a:effectLst>
                  <a:outerShdw blurRad="38100" dist="38100" dir="2700000" algn="tl">
                    <a:srgbClr val="000000">
                      <a:alpha val="43137"/>
                    </a:srgbClr>
                  </a:outerShdw>
                </a:effectLst>
              </a:rPr>
              <a:t>έβαλαν φωτιά στο κτίριο με δυναμίτες</a:t>
            </a:r>
            <a:r>
              <a:rPr lang="el-GR" sz="2800" dirty="0"/>
              <a:t>, με αποτέλεσμα να εξοντωθούν όλοι οι φύλακες εκτός από έναν.</a:t>
            </a:r>
          </a:p>
          <a:p>
            <a:pPr marL="0" indent="342900">
              <a:buNone/>
            </a:pPr>
            <a:r>
              <a:rPr lang="el-GR" sz="2800" dirty="0"/>
              <a:t>Ο  </a:t>
            </a:r>
            <a:r>
              <a:rPr lang="el-GR" sz="2800" b="1" dirty="0" err="1">
                <a:effectLst>
                  <a:outerShdw blurRad="38100" dist="38100" dir="2700000" algn="tl">
                    <a:srgbClr val="000000">
                      <a:alpha val="43137"/>
                    </a:srgbClr>
                  </a:outerShdw>
                </a:effectLst>
              </a:rPr>
              <a:t>Σερπιέρι</a:t>
            </a:r>
            <a:r>
              <a:rPr lang="el-GR" sz="2800" dirty="0">
                <a:effectLst>
                  <a:outerShdw blurRad="38100" dist="38100" dir="2700000" algn="tl">
                    <a:srgbClr val="000000">
                      <a:alpha val="43137"/>
                    </a:srgbClr>
                  </a:outerShdw>
                </a:effectLst>
              </a:rPr>
              <a:t> </a:t>
            </a:r>
            <a:r>
              <a:rPr lang="el-GR" sz="2800" dirty="0"/>
              <a:t>που κρυβόταν στην πολυτελή βίλα του, λίγα μέτρα πιο μακριά από τα μεταλλεία, φυγαδεύτηκε και </a:t>
            </a:r>
            <a:r>
              <a:rPr lang="el-GR" sz="2800" b="1" dirty="0">
                <a:effectLst>
                  <a:outerShdw blurRad="38100" dist="38100" dir="2700000" algn="tl">
                    <a:srgbClr val="000000">
                      <a:alpha val="43137"/>
                    </a:srgbClr>
                  </a:outerShdw>
                </a:effectLst>
              </a:rPr>
              <a:t>σώθηκε την τελευταία στιγμή, μεταμφιεσμένος σε παπά. </a:t>
            </a:r>
          </a:p>
          <a:p>
            <a:pPr marL="0" indent="342900" algn="r">
              <a:buNone/>
            </a:pPr>
            <a:r>
              <a:rPr lang="el-GR" sz="2800" b="1" dirty="0">
                <a:effectLst>
                  <a:outerShdw blurRad="38100" dist="38100" dir="2700000" algn="tl">
                    <a:srgbClr val="000000">
                      <a:alpha val="43137"/>
                    </a:srgbClr>
                  </a:outerShdw>
                </a:effectLst>
              </a:rPr>
              <a:t>Από τη «Μηχανή του Χρόνου»</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68000"/>
          </a:schemeClr>
        </a:solidFill>
        <a:effectLst/>
      </p:bgPr>
    </p:bg>
    <p:spTree>
      <p:nvGrpSpPr>
        <p:cNvPr id="1" name=""/>
        <p:cNvGrpSpPr/>
        <p:nvPr/>
      </p:nvGrpSpPr>
      <p:grpSpPr>
        <a:xfrm>
          <a:off x="0" y="0"/>
          <a:ext cx="0" cy="0"/>
          <a:chOff x="0" y="0"/>
          <a:chExt cx="0" cy="0"/>
        </a:xfrm>
      </p:grpSpPr>
      <p:pic>
        <p:nvPicPr>
          <p:cNvPr id="6" name="5 - Εικόνα" descr="wimer_414x290.jpg"/>
          <p:cNvPicPr>
            <a:picLocks noChangeAspect="1"/>
          </p:cNvPicPr>
          <p:nvPr/>
        </p:nvPicPr>
        <p:blipFill>
          <a:blip r:embed="rId2" cstate="print">
            <a:lum contrast="30000"/>
          </a:blip>
          <a:srcRect b="7820"/>
          <a:stretch>
            <a:fillRect/>
          </a:stretch>
        </p:blipFill>
        <p:spPr>
          <a:xfrm>
            <a:off x="1259632" y="2420888"/>
            <a:ext cx="6497324" cy="4195328"/>
          </a:xfrm>
          <a:prstGeom prst="rect">
            <a:avLst/>
          </a:prstGeom>
          <a:ln>
            <a:noFill/>
          </a:ln>
          <a:effectLst>
            <a:outerShdw blurRad="292100" dist="139700" dir="2700000" algn="tl" rotWithShape="0">
              <a:srgbClr val="333333">
                <a:alpha val="65000"/>
              </a:srgbClr>
            </a:outerShdw>
          </a:effectLst>
        </p:spPr>
      </p:pic>
      <p:sp>
        <p:nvSpPr>
          <p:cNvPr id="3" name="2 - Ορθογώνιο"/>
          <p:cNvSpPr/>
          <p:nvPr/>
        </p:nvSpPr>
        <p:spPr>
          <a:xfrm>
            <a:off x="0" y="188640"/>
            <a:ext cx="8964488" cy="2092881"/>
          </a:xfrm>
          <a:prstGeom prst="rect">
            <a:avLst/>
          </a:prstGeom>
        </p:spPr>
        <p:txBody>
          <a:bodyPr wrap="square">
            <a:spAutoFit/>
          </a:bodyPr>
          <a:lstStyle/>
          <a:p>
            <a:pPr algn="ctr"/>
            <a:r>
              <a:rPr lang="el-GR" sz="2600" dirty="0"/>
              <a:t>Τελικά οι μεταλλωρύχοι του Λαυρίου πήραν μόνο μία πολύ μικρή αύξηση στο μεροκάματό τους και τίποτε άλλο.</a:t>
            </a:r>
          </a:p>
          <a:p>
            <a:pPr algn="ctr"/>
            <a:r>
              <a:rPr lang="el-GR" sz="2600" dirty="0"/>
              <a:t>Πέτυχαν όμως κάτι πολύ σημαντικό: </a:t>
            </a:r>
          </a:p>
          <a:p>
            <a:pPr algn="ctr"/>
            <a:r>
              <a:rPr lang="el-GR" sz="2600" dirty="0"/>
              <a:t>ξεκίνησαν τον </a:t>
            </a:r>
            <a:r>
              <a:rPr lang="el-GR" sz="2600" b="1" dirty="0">
                <a:effectLst>
                  <a:outerShdw blurRad="38100" dist="38100" dir="2700000" algn="tl">
                    <a:srgbClr val="000000">
                      <a:alpha val="43137"/>
                    </a:srgbClr>
                  </a:outerShdw>
                </a:effectLst>
              </a:rPr>
              <a:t>αγώνα ενάντια στο κεφαλαιοκρατικό σύστημα </a:t>
            </a:r>
          </a:p>
          <a:p>
            <a:pPr algn="ctr"/>
            <a:r>
              <a:rPr lang="el-GR" sz="2600" dirty="0"/>
              <a:t>και έφεραν στο προσκήνιο </a:t>
            </a:r>
            <a:r>
              <a:rPr lang="el-GR" sz="2600" b="1" dirty="0">
                <a:effectLst>
                  <a:outerShdw blurRad="38100" dist="38100" dir="2700000" algn="tl">
                    <a:srgbClr val="000000">
                      <a:alpha val="43137"/>
                    </a:srgbClr>
                  </a:outerShdw>
                </a:effectLst>
              </a:rPr>
              <a:t>τα δικαιώματα των εργατών</a:t>
            </a:r>
            <a:r>
              <a:rPr lang="el-GR" sz="2600" dirty="0"/>
              <a:t>.</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TotalTime>
  <Words>1505</Words>
  <Application>Microsoft Office PowerPoint</Application>
  <PresentationFormat>On-screen Show (4:3)</PresentationFormat>
  <Paragraphs>76</Paragraphs>
  <Slides>36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Θέμα του Office</vt:lpstr>
      <vt:lpstr>Τα πρώτα βήματα του εργατικού κινήματος</vt:lpstr>
      <vt:lpstr>PowerPoint Presentation</vt:lpstr>
      <vt:lpstr>PowerPoint Presentation</vt:lpstr>
      <vt:lpstr>PowerPoint Presentation</vt:lpstr>
      <vt:lpstr>PowerPoint Presentation</vt:lpstr>
      <vt:lpstr>Η απεργία των μεταλλωρύχων  στο Λαύριο το 1896 Τέσσερις εργάτες δολοφονήθηκαν και η κυβέρνηση έστειλε  στρατό και πλοία για να καταστείλει την απεργία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Μεταβολές στην κατάσταση  της εργατικής τάξης κατά τον 19ο αι.</vt:lpstr>
      <vt:lpstr>PowerPoint Presentation</vt:lpstr>
      <vt:lpstr>PowerPoint Presentation</vt:lpstr>
      <vt:lpstr>Χειρόγραφο του Βασίλη Τσιτσάνη</vt:lpstr>
      <vt:lpstr>Οι συνθήκες εργασίας  των εργατών στην Ελλάδα</vt:lpstr>
      <vt:lpstr>PowerPoint Presentation</vt:lpstr>
      <vt:lpstr>PowerPoint Presentation</vt:lpstr>
      <vt:lpstr>PowerPoint Presentation</vt:lpstr>
      <vt:lpstr>PowerPoint Presentation</vt:lpstr>
      <vt:lpstr>PowerPoint Presentation</vt:lpstr>
      <vt:lpstr>Προς το τέλος του Α΄ Παγκοσμίου πολέμου ιδρύθηκε η Γενική Συνομοσπονδία Εργατών Ελλδος (ΓΣΕΕ)  που συμπεριέλαβε κλαδικά και τοπικά σωματεία</vt:lpstr>
      <vt:lpstr>Επίσης ιδρύεται το Σοσιαλιστικό Εργατικό Κόμμα της Ελλάδας (ΣΕΚΕ) που λίγο αργότερα προσχώρησε στην Τρίτη Κομμουνιστική Διεθνή και μετονομάστηκε στο γνωστό μας ΚΚΕ (Κομμουνιστικό Κόμμα Ελλάδας).</vt:lpstr>
      <vt:lpstr>Κάπως έτσι λοιπόν ξεκίνησαν στην Ελλάδα οι αγώνες  του εργατικού κινήματος…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Toshiba</dc:creator>
  <cp:lastModifiedBy>Flora Vgontza</cp:lastModifiedBy>
  <cp:revision>86</cp:revision>
  <dcterms:created xsi:type="dcterms:W3CDTF">2015-11-24T18:57:22Z</dcterms:created>
  <dcterms:modified xsi:type="dcterms:W3CDTF">2020-12-28T15:07:23Z</dcterms:modified>
</cp:coreProperties>
</file>