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1.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303" r:id="rId4"/>
    <p:sldId id="257" r:id="rId5"/>
    <p:sldId id="365" r:id="rId6"/>
    <p:sldId id="290" r:id="rId7"/>
    <p:sldId id="292" r:id="rId8"/>
    <p:sldId id="300" r:id="rId9"/>
    <p:sldId id="293" r:id="rId10"/>
    <p:sldId id="304" r:id="rId11"/>
    <p:sldId id="301" r:id="rId12"/>
    <p:sldId id="305" r:id="rId13"/>
    <p:sldId id="316" r:id="rId14"/>
    <p:sldId id="306" r:id="rId15"/>
    <p:sldId id="262" r:id="rId16"/>
    <p:sldId id="307" r:id="rId17"/>
    <p:sldId id="263" r:id="rId18"/>
    <p:sldId id="308" r:id="rId19"/>
    <p:sldId id="283" r:id="rId20"/>
    <p:sldId id="309" r:id="rId21"/>
    <p:sldId id="285" r:id="rId22"/>
    <p:sldId id="302" r:id="rId23"/>
    <p:sldId id="289" r:id="rId24"/>
    <p:sldId id="313" r:id="rId25"/>
    <p:sldId id="362" r:id="rId26"/>
    <p:sldId id="363" r:id="rId27"/>
    <p:sldId id="364" r:id="rId28"/>
    <p:sldId id="310" r:id="rId29"/>
    <p:sldId id="326" r:id="rId30"/>
    <p:sldId id="323" r:id="rId31"/>
    <p:sldId id="321" r:id="rId32"/>
    <p:sldId id="322" r:id="rId33"/>
    <p:sldId id="324" r:id="rId34"/>
    <p:sldId id="320" r:id="rId35"/>
    <p:sldId id="327" r:id="rId36"/>
    <p:sldId id="333" r:id="rId37"/>
    <p:sldId id="331" r:id="rId38"/>
    <p:sldId id="325" r:id="rId39"/>
    <p:sldId id="328" r:id="rId40"/>
    <p:sldId id="330" r:id="rId41"/>
    <p:sldId id="329" r:id="rId42"/>
    <p:sldId id="332" r:id="rId43"/>
    <p:sldId id="360" r:id="rId44"/>
    <p:sldId id="361" r:id="rId45"/>
    <p:sldId id="312" r:id="rId46"/>
    <p:sldId id="317" r:id="rId47"/>
    <p:sldId id="334" r:id="rId48"/>
    <p:sldId id="299" r:id="rId49"/>
    <p:sldId id="288" r:id="rId50"/>
    <p:sldId id="311" r:id="rId51"/>
    <p:sldId id="335" r:id="rId52"/>
    <p:sldId id="294" r:id="rId53"/>
    <p:sldId id="295" r:id="rId54"/>
    <p:sldId id="338" r:id="rId55"/>
    <p:sldId id="339" r:id="rId56"/>
    <p:sldId id="337" r:id="rId57"/>
    <p:sldId id="336" r:id="rId58"/>
    <p:sldId id="296" r:id="rId59"/>
    <p:sldId id="297" r:id="rId60"/>
    <p:sldId id="267" r:id="rId61"/>
    <p:sldId id="268" r:id="rId62"/>
    <p:sldId id="284" r:id="rId63"/>
    <p:sldId id="270" r:id="rId64"/>
    <p:sldId id="282" r:id="rId65"/>
    <p:sldId id="271" r:id="rId66"/>
    <p:sldId id="272" r:id="rId67"/>
    <p:sldId id="350" r:id="rId68"/>
    <p:sldId id="366" r:id="rId69"/>
    <p:sldId id="351" r:id="rId70"/>
    <p:sldId id="352" r:id="rId71"/>
    <p:sldId id="353" r:id="rId72"/>
    <p:sldId id="354" r:id="rId73"/>
    <p:sldId id="355" r:id="rId74"/>
    <p:sldId id="356" r:id="rId75"/>
    <p:sldId id="357" r:id="rId76"/>
    <p:sldId id="358" r:id="rId77"/>
    <p:sldId id="318" r:id="rId78"/>
    <p:sldId id="273" r:id="rId79"/>
    <p:sldId id="274" r:id="rId80"/>
    <p:sldId id="275" r:id="rId81"/>
    <p:sldId id="276" r:id="rId82"/>
    <p:sldId id="277" r:id="rId83"/>
    <p:sldId id="278" r:id="rId84"/>
    <p:sldId id="279" r:id="rId85"/>
    <p:sldId id="359" r:id="rId8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32" y="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1A290175-DA4B-42F7-925A-C8F067625170}" type="datetimeFigureOut">
              <a:rPr lang="el-GR" smtClean="0"/>
              <a:pPr/>
              <a:t>19/12/2020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DC40251-3445-4EA4-8475-B26327EBCB2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1A290175-DA4B-42F7-925A-C8F067625170}" type="datetimeFigureOut">
              <a:rPr lang="el-GR" smtClean="0"/>
              <a:pPr/>
              <a:t>19/12/2020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DC40251-3445-4EA4-8475-B26327EBCB2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1A290175-DA4B-42F7-925A-C8F067625170}" type="datetimeFigureOut">
              <a:rPr lang="el-GR" smtClean="0"/>
              <a:pPr/>
              <a:t>19/12/2020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DC40251-3445-4EA4-8475-B26327EBCB27}"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1A290175-DA4B-42F7-925A-C8F067625170}" type="datetimeFigureOut">
              <a:rPr lang="el-GR" smtClean="0"/>
              <a:pPr/>
              <a:t>19/12/2020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DC40251-3445-4EA4-8475-B26327EBCB2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1A290175-DA4B-42F7-925A-C8F067625170}" type="datetimeFigureOut">
              <a:rPr lang="el-GR" smtClean="0"/>
              <a:pPr/>
              <a:t>19/12/2020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DC40251-3445-4EA4-8475-B26327EBCB2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1A290175-DA4B-42F7-925A-C8F067625170}" type="datetimeFigureOut">
              <a:rPr lang="el-GR" smtClean="0"/>
              <a:pPr/>
              <a:t>19/12/2020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DC40251-3445-4EA4-8475-B26327EBCB2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1A290175-DA4B-42F7-925A-C8F067625170}" type="datetimeFigureOut">
              <a:rPr lang="el-GR" smtClean="0"/>
              <a:pPr/>
              <a:t>19/12/2020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BDC40251-3445-4EA4-8475-B26327EBCB2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1A290175-DA4B-42F7-925A-C8F067625170}" type="datetimeFigureOut">
              <a:rPr lang="el-GR" smtClean="0"/>
              <a:pPr/>
              <a:t>19/12/2020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BDC40251-3445-4EA4-8475-B26327EBCB2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1A290175-DA4B-42F7-925A-C8F067625170}" type="datetimeFigureOut">
              <a:rPr lang="el-GR" smtClean="0"/>
              <a:pPr/>
              <a:t>19/12/2020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BDC40251-3445-4EA4-8475-B26327EBCB2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A290175-DA4B-42F7-925A-C8F067625170}" type="datetimeFigureOut">
              <a:rPr lang="el-GR" smtClean="0"/>
              <a:pPr/>
              <a:t>19/12/2020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DC40251-3445-4EA4-8475-B26327EBCB2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A290175-DA4B-42F7-925A-C8F067625170}" type="datetimeFigureOut">
              <a:rPr lang="el-GR" smtClean="0"/>
              <a:pPr/>
              <a:t>19/12/2020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DC40251-3445-4EA4-8475-B26327EBCB2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60000"/>
                <a:lumOff val="40000"/>
              </a:schemeClr>
            </a:gs>
            <a:gs pos="50000">
              <a:schemeClr val="accent4">
                <a:lumMod val="40000"/>
                <a:lumOff val="60000"/>
              </a:schemeClr>
            </a:gs>
            <a:gs pos="100000">
              <a:schemeClr val="accent2">
                <a:lumMod val="40000"/>
                <a:lumOff val="60000"/>
              </a:schemeClr>
            </a:gs>
          </a:gsLst>
          <a:lin ang="5400000" scaled="0"/>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290175-DA4B-42F7-925A-C8F067625170}" type="datetimeFigureOut">
              <a:rPr lang="el-GR" smtClean="0"/>
              <a:pPr/>
              <a:t>19/12/2020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40251-3445-4EA4-8475-B26327EBCB27}"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2.jpeg"/><Relationship Id="rId5" Type="http://schemas.openxmlformats.org/officeDocument/2006/relationships/image" Target="../media/image8.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gif"/><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gif"/><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dirty="0"/>
          </a:p>
        </p:txBody>
      </p:sp>
      <p:sp>
        <p:nvSpPr>
          <p:cNvPr id="3" name="2 - Υπότιτλος"/>
          <p:cNvSpPr>
            <a:spLocks noGrp="1"/>
          </p:cNvSpPr>
          <p:nvPr>
            <p:ph type="subTitle" idx="1"/>
          </p:nvPr>
        </p:nvSpPr>
        <p:spPr/>
        <p:txBody>
          <a:bodyPr/>
          <a:lstStyle/>
          <a:p>
            <a:endParaRPr lang="el-GR"/>
          </a:p>
        </p:txBody>
      </p:sp>
      <p:pic>
        <p:nvPicPr>
          <p:cNvPr id="4" name="3 - Εικόνα" descr="Steam-Train-groing-through-Scranton1.jpg"/>
          <p:cNvPicPr>
            <a:picLocks noChangeAspect="1"/>
          </p:cNvPicPr>
          <p:nvPr/>
        </p:nvPicPr>
        <p:blipFill>
          <a:blip r:embed="rId2" cstate="print"/>
          <a:stretch>
            <a:fillRect/>
          </a:stretch>
        </p:blipFill>
        <p:spPr>
          <a:xfrm>
            <a:off x="-1580570" y="-315416"/>
            <a:ext cx="11786870" cy="7173415"/>
          </a:xfrm>
          <a:prstGeom prst="rect">
            <a:avLst/>
          </a:prstGeom>
        </p:spPr>
      </p:pic>
      <p:sp>
        <p:nvSpPr>
          <p:cNvPr id="5" name="1 - Τίτλος"/>
          <p:cNvSpPr txBox="1">
            <a:spLocks/>
          </p:cNvSpPr>
          <p:nvPr/>
        </p:nvSpPr>
        <p:spPr>
          <a:xfrm>
            <a:off x="4644008" y="260648"/>
            <a:ext cx="4032448" cy="1656184"/>
          </a:xfrm>
          <a:prstGeom prst="rect">
            <a:avLst/>
          </a:prstGeom>
          <a:solidFill>
            <a:schemeClr val="bg1">
              <a:alpha val="65000"/>
            </a:schemeClr>
          </a:solidFill>
          <a:ln>
            <a:solidFill>
              <a:schemeClr val="tx1"/>
            </a:solidFill>
          </a:ln>
          <a:effectLst>
            <a:outerShdw blurRad="152400" dist="127000" dir="2700000" algn="tl" rotWithShape="0">
              <a:prstClr val="black">
                <a:alpha val="33000"/>
              </a:prstClr>
            </a:outerShdw>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Το δίκτυο των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5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rPr>
              <a:t>σιδηροδρόμων</a:t>
            </a:r>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totos.png"/>
          <p:cNvPicPr>
            <a:picLocks noChangeAspect="1"/>
          </p:cNvPicPr>
          <p:nvPr/>
        </p:nvPicPr>
        <p:blipFill>
          <a:blip r:embed="rId2" cstate="print"/>
          <a:stretch>
            <a:fillRect/>
          </a:stretch>
        </p:blipFill>
        <p:spPr>
          <a:xfrm>
            <a:off x="179512" y="260648"/>
            <a:ext cx="4704456" cy="3202649"/>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totos.png"/>
          <p:cNvPicPr>
            <a:picLocks noGrp="1" noChangeAspect="1"/>
          </p:cNvPicPr>
          <p:nvPr>
            <p:ph idx="1"/>
          </p:nvPr>
        </p:nvPicPr>
        <p:blipFill>
          <a:blip r:embed="rId3" cstate="print"/>
          <a:stretch>
            <a:fillRect/>
          </a:stretch>
        </p:blipFill>
        <p:spPr>
          <a:xfrm>
            <a:off x="251519" y="3866024"/>
            <a:ext cx="4104457" cy="2731328"/>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2195736" y="3212976"/>
            <a:ext cx="6948264" cy="3024336"/>
          </a:xfrm>
          <a:prstGeom prst="wedgeEllipseCallout">
            <a:avLst>
              <a:gd name="adj1" fmla="val -53238"/>
              <a:gd name="adj2" fmla="val 30005"/>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effectLst>
                  <a:outerShdw blurRad="38100" dist="38100" dir="2700000" algn="tl">
                    <a:srgbClr val="000000">
                      <a:alpha val="43137"/>
                    </a:srgbClr>
                  </a:outerShdw>
                </a:effectLst>
              </a:rPr>
              <a:t>Τρεις ήταν οι λόγοι:</a:t>
            </a:r>
          </a:p>
          <a:p>
            <a:pPr>
              <a:buFont typeface="Arial" pitchFamily="34" charset="0"/>
              <a:buChar char="•"/>
            </a:pPr>
            <a:r>
              <a:rPr lang="el-GR" sz="2800" b="1" dirty="0">
                <a:solidFill>
                  <a:schemeClr val="tx1"/>
                </a:solidFill>
                <a:effectLst>
                  <a:outerShdw blurRad="38100" dist="38100" dir="2700000" algn="tl">
                    <a:srgbClr val="000000">
                      <a:alpha val="43137"/>
                    </a:srgbClr>
                  </a:outerShdw>
                </a:effectLst>
              </a:rPr>
              <a:t> </a:t>
            </a:r>
            <a:r>
              <a:rPr lang="el-GR" sz="2400" b="1" dirty="0">
                <a:solidFill>
                  <a:srgbClr val="C00000"/>
                </a:solidFill>
                <a:effectLst>
                  <a:outerShdw blurRad="38100" dist="38100" dir="2700000" algn="tl">
                    <a:srgbClr val="000000">
                      <a:alpha val="43137"/>
                    </a:srgbClr>
                  </a:outerShdw>
                </a:effectLst>
              </a:rPr>
              <a:t> </a:t>
            </a:r>
            <a:r>
              <a:rPr lang="el-GR" sz="2800" b="1" dirty="0">
                <a:solidFill>
                  <a:srgbClr val="C00000"/>
                </a:solidFill>
                <a:effectLst>
                  <a:outerShdw blurRad="38100" dist="38100" dir="2700000" algn="tl">
                    <a:srgbClr val="000000">
                      <a:alpha val="43137"/>
                    </a:srgbClr>
                  </a:outerShdw>
                </a:effectLst>
              </a:rPr>
              <a:t>η βιομηχανική επανάσταση</a:t>
            </a:r>
          </a:p>
          <a:p>
            <a:pPr>
              <a:buFont typeface="Arial" pitchFamily="34" charset="0"/>
              <a:buChar char="•"/>
            </a:pPr>
            <a:r>
              <a:rPr lang="el-GR" sz="2800" b="1" dirty="0">
                <a:solidFill>
                  <a:schemeClr val="tx1"/>
                </a:solidFill>
                <a:effectLst>
                  <a:outerShdw blurRad="38100" dist="38100" dir="2700000" algn="tl">
                    <a:srgbClr val="000000">
                      <a:alpha val="43137"/>
                    </a:srgbClr>
                  </a:outerShdw>
                </a:effectLst>
              </a:rPr>
              <a:t>  </a:t>
            </a:r>
            <a:r>
              <a:rPr lang="el-GR" sz="2800" b="1" dirty="0">
                <a:solidFill>
                  <a:srgbClr val="C00000"/>
                </a:solidFill>
                <a:effectLst>
                  <a:outerShdw blurRad="38100" dist="38100" dir="2700000" algn="tl">
                    <a:srgbClr val="000000">
                      <a:alpha val="43137"/>
                    </a:srgbClr>
                  </a:outerShdw>
                </a:effectLst>
              </a:rPr>
              <a:t>η αύξηση παραγωγής</a:t>
            </a:r>
          </a:p>
          <a:p>
            <a:pPr>
              <a:buFont typeface="Arial" pitchFamily="34" charset="0"/>
              <a:buChar char="•"/>
            </a:pPr>
            <a:r>
              <a:rPr lang="el-GR" sz="2800" b="1" dirty="0">
                <a:solidFill>
                  <a:schemeClr val="tx1"/>
                </a:solidFill>
                <a:effectLst>
                  <a:outerShdw blurRad="38100" dist="38100" dir="2700000" algn="tl">
                    <a:srgbClr val="000000">
                      <a:alpha val="43137"/>
                    </a:srgbClr>
                  </a:outerShdw>
                </a:effectLst>
              </a:rPr>
              <a:t>  </a:t>
            </a:r>
            <a:r>
              <a:rPr lang="el-GR" sz="2800" b="1" dirty="0">
                <a:solidFill>
                  <a:srgbClr val="C00000"/>
                </a:solidFill>
                <a:effectLst>
                  <a:outerShdw blurRad="38100" dist="38100" dir="2700000" algn="tl">
                    <a:srgbClr val="000000">
                      <a:alpha val="43137"/>
                    </a:srgbClr>
                  </a:outerShdw>
                </a:effectLst>
              </a:rPr>
              <a:t>η δημιουργία </a:t>
            </a:r>
          </a:p>
          <a:p>
            <a:r>
              <a:rPr lang="el-GR" sz="2800" b="1" dirty="0">
                <a:solidFill>
                  <a:srgbClr val="C00000"/>
                </a:solidFill>
                <a:effectLst>
                  <a:outerShdw blurRad="38100" dist="38100" dir="2700000" algn="tl">
                    <a:srgbClr val="000000">
                      <a:alpha val="43137"/>
                    </a:srgbClr>
                  </a:outerShdw>
                </a:effectLst>
              </a:rPr>
              <a:t>             μεγάλων πόλεων!</a:t>
            </a:r>
          </a:p>
        </p:txBody>
      </p:sp>
      <p:sp>
        <p:nvSpPr>
          <p:cNvPr id="6" name="5 - Ελλειψοειδής επεξήγηση"/>
          <p:cNvSpPr/>
          <p:nvPr/>
        </p:nvSpPr>
        <p:spPr>
          <a:xfrm>
            <a:off x="4607496" y="260648"/>
            <a:ext cx="4536504" cy="2664296"/>
          </a:xfrm>
          <a:prstGeom prst="wedgeEllipseCallout">
            <a:avLst>
              <a:gd name="adj1" fmla="val -102665"/>
              <a:gd name="adj2" fmla="val 39668"/>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400" b="1" dirty="0">
                <a:solidFill>
                  <a:schemeClr val="tx1"/>
                </a:solidFill>
                <a:effectLst>
                  <a:outerShdw blurRad="38100" dist="38100" dir="2700000" algn="tl">
                    <a:srgbClr val="000000">
                      <a:alpha val="43137"/>
                    </a:srgbClr>
                  </a:outerShdw>
                </a:effectLst>
              </a:rPr>
              <a:t>Γιατί</a:t>
            </a:r>
            <a:r>
              <a:rPr lang="el-GR" sz="2400" b="1" dirty="0">
                <a:solidFill>
                  <a:schemeClr val="tx1"/>
                </a:solidFill>
                <a:effectLst>
                  <a:outerShdw blurRad="38100" dist="38100" dir="2700000" algn="tl">
                    <a:srgbClr val="000000">
                      <a:alpha val="43137"/>
                    </a:srgbClr>
                  </a:outerShdw>
                </a:effectLst>
              </a:rPr>
              <a:t> </a:t>
            </a:r>
            <a:r>
              <a:rPr lang="el-GR" sz="3200" b="1" dirty="0">
                <a:solidFill>
                  <a:srgbClr val="C00000"/>
                </a:solidFill>
                <a:effectLst>
                  <a:outerShdw blurRad="38100" dist="38100" dir="2700000" algn="tl">
                    <a:srgbClr val="000000">
                      <a:alpha val="43137"/>
                    </a:srgbClr>
                  </a:outerShdw>
                </a:effectLst>
              </a:rPr>
              <a:t>χρειάζονταν</a:t>
            </a:r>
          </a:p>
          <a:p>
            <a:pPr algn="ctr"/>
            <a:r>
              <a:rPr lang="el-GR" sz="3200" b="1" dirty="0">
                <a:solidFill>
                  <a:srgbClr val="C00000"/>
                </a:solidFill>
                <a:effectLst>
                  <a:outerShdw blurRad="38100" dist="38100" dir="2700000" algn="tl">
                    <a:srgbClr val="000000">
                      <a:alpha val="43137"/>
                    </a:srgbClr>
                  </a:outerShdw>
                </a:effectLst>
              </a:rPr>
              <a:t>οι σιδηρόδρομοι </a:t>
            </a:r>
            <a:r>
              <a:rPr lang="el-GR" sz="2400" b="1" dirty="0">
                <a:solidFill>
                  <a:schemeClr val="tx1"/>
                </a:solidFill>
                <a:effectLst>
                  <a:outerShdw blurRad="38100" dist="38100" dir="2700000" algn="tl">
                    <a:srgbClr val="000000">
                      <a:alpha val="43137"/>
                    </a:srgbClr>
                  </a:outerShdw>
                </a:effectLst>
              </a:rPr>
              <a:t>;</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290">
                                          <p:stCondLst>
                                            <p:cond delay="0"/>
                                          </p:stCondLst>
                                        </p:cTn>
                                        <p:tgtEl>
                                          <p:spTgt spid="6"/>
                                        </p:tgtEl>
                                      </p:cBhvr>
                                    </p:animEffect>
                                    <p:anim calcmode="lin" valueType="num">
                                      <p:cBhvr>
                                        <p:cTn id="15"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0" dur="13">
                                          <p:stCondLst>
                                            <p:cond delay="325"/>
                                          </p:stCondLst>
                                        </p:cTn>
                                        <p:tgtEl>
                                          <p:spTgt spid="6"/>
                                        </p:tgtEl>
                                      </p:cBhvr>
                                      <p:to x="100000" y="60000"/>
                                    </p:animScale>
                                    <p:animScale>
                                      <p:cBhvr>
                                        <p:cTn id="21" dur="83" decel="50000">
                                          <p:stCondLst>
                                            <p:cond delay="338"/>
                                          </p:stCondLst>
                                        </p:cTn>
                                        <p:tgtEl>
                                          <p:spTgt spid="6"/>
                                        </p:tgtEl>
                                      </p:cBhvr>
                                      <p:to x="100000" y="100000"/>
                                    </p:animScale>
                                    <p:animScale>
                                      <p:cBhvr>
                                        <p:cTn id="22" dur="13">
                                          <p:stCondLst>
                                            <p:cond delay="656"/>
                                          </p:stCondLst>
                                        </p:cTn>
                                        <p:tgtEl>
                                          <p:spTgt spid="6"/>
                                        </p:tgtEl>
                                      </p:cBhvr>
                                      <p:to x="100000" y="80000"/>
                                    </p:animScale>
                                    <p:animScale>
                                      <p:cBhvr>
                                        <p:cTn id="23" dur="83" decel="50000">
                                          <p:stCondLst>
                                            <p:cond delay="669"/>
                                          </p:stCondLst>
                                        </p:cTn>
                                        <p:tgtEl>
                                          <p:spTgt spid="6"/>
                                        </p:tgtEl>
                                      </p:cBhvr>
                                      <p:to x="100000" y="100000"/>
                                    </p:animScale>
                                    <p:animScale>
                                      <p:cBhvr>
                                        <p:cTn id="24" dur="13">
                                          <p:stCondLst>
                                            <p:cond delay="821"/>
                                          </p:stCondLst>
                                        </p:cTn>
                                        <p:tgtEl>
                                          <p:spTgt spid="6"/>
                                        </p:tgtEl>
                                      </p:cBhvr>
                                      <p:to x="100000" y="90000"/>
                                    </p:animScale>
                                    <p:animScale>
                                      <p:cBhvr>
                                        <p:cTn id="25" dur="83" decel="50000">
                                          <p:stCondLst>
                                            <p:cond delay="834"/>
                                          </p:stCondLst>
                                        </p:cTn>
                                        <p:tgtEl>
                                          <p:spTgt spid="6"/>
                                        </p:tgtEl>
                                      </p:cBhvr>
                                      <p:to x="100000" y="100000"/>
                                    </p:animScale>
                                    <p:animScale>
                                      <p:cBhvr>
                                        <p:cTn id="26" dur="13">
                                          <p:stCondLst>
                                            <p:cond delay="904"/>
                                          </p:stCondLst>
                                        </p:cTn>
                                        <p:tgtEl>
                                          <p:spTgt spid="6"/>
                                        </p:tgtEl>
                                      </p:cBhvr>
                                      <p:to x="100000" y="95000"/>
                                    </p:animScale>
                                    <p:animScale>
                                      <p:cBhvr>
                                        <p:cTn id="27" dur="83" decel="50000">
                                          <p:stCondLst>
                                            <p:cond delay="917"/>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ppt_x</p:attrName>
                                        </p:attrNameLst>
                                      </p:cBhvr>
                                      <p:tavLst>
                                        <p:tav tm="0">
                                          <p:val>
                                            <p:strVal val="#ppt_x-.2"/>
                                          </p:val>
                                        </p:tav>
                                        <p:tav tm="100000">
                                          <p:val>
                                            <p:strVal val="#ppt_x"/>
                                          </p:val>
                                        </p:tav>
                                      </p:tavLst>
                                    </p:anim>
                                    <p:anim calcmode="lin" valueType="num">
                                      <p:cBhvr>
                                        <p:cTn id="33"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0"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1"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42" dur="500" fill="hold"/>
                                        <p:tgtEl>
                                          <p:spTgt spid="5"/>
                                        </p:tgtEl>
                                        <p:attrNameLst>
                                          <p:attrName>ppt_h</p:attrName>
                                        </p:attrNameLst>
                                      </p:cBhvr>
                                      <p:tavLst>
                                        <p:tav tm="0">
                                          <p:val>
                                            <p:strVal val="#ppt_h"/>
                                          </p:val>
                                        </p:tav>
                                        <p:tav tm="100000">
                                          <p:val>
                                            <p:strVal val="#ppt_h"/>
                                          </p:val>
                                        </p:tav>
                                      </p:tavLst>
                                    </p:anim>
                                    <p:anim calcmode="lin" valueType="num">
                                      <p:cBhvr>
                                        <p:cTn id="43"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4"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5"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46" dur="5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alevromylos vatopedi.jpg"/>
          <p:cNvPicPr>
            <a:picLocks noChangeAspect="1"/>
          </p:cNvPicPr>
          <p:nvPr/>
        </p:nvPicPr>
        <p:blipFill>
          <a:blip r:embed="rId2" cstate="print"/>
          <a:stretch>
            <a:fillRect/>
          </a:stretch>
        </p:blipFill>
        <p:spPr>
          <a:xfrm>
            <a:off x="-166333" y="1412776"/>
            <a:ext cx="4466529" cy="2791581"/>
          </a:xfrm>
          <a:prstGeom prst="rect">
            <a:avLst/>
          </a:prstGeom>
          <a:ln>
            <a:noFill/>
          </a:ln>
          <a:effectLst>
            <a:outerShdw blurRad="292100" dist="139700" dir="2700000" algn="tl" rotWithShape="0">
              <a:srgbClr val="333333">
                <a:alpha val="65000"/>
              </a:srgbClr>
            </a:outerShdw>
          </a:effectLst>
        </p:spPr>
      </p:pic>
      <p:pic>
        <p:nvPicPr>
          <p:cNvPr id="4098" name="Picture 2" descr="http://www.creativegreece.gr/wp-content/uploads/2011/09/%CE%B2%CF%85%CF%81%CF%83%CE%BF%CE%B4%CE%B5%CF%88%CE%B5%CE%AF%CE%BF2.jpg"/>
          <p:cNvPicPr>
            <a:picLocks noChangeAspect="1" noChangeArrowheads="1"/>
          </p:cNvPicPr>
          <p:nvPr/>
        </p:nvPicPr>
        <p:blipFill>
          <a:blip r:embed="rId3" cstate="print"/>
          <a:stretch>
            <a:fillRect/>
          </a:stretch>
        </p:blipFill>
        <p:spPr bwMode="auto">
          <a:xfrm>
            <a:off x="5508104" y="1484784"/>
            <a:ext cx="4262873" cy="2664296"/>
          </a:xfrm>
          <a:prstGeom prst="rect">
            <a:avLst/>
          </a:prstGeom>
          <a:ln>
            <a:noFill/>
          </a:ln>
          <a:effectLst>
            <a:outerShdw blurRad="292100" dist="139700" dir="2700000" algn="tl" rotWithShape="0">
              <a:srgbClr val="333333">
                <a:alpha val="65000"/>
              </a:srgbClr>
            </a:outerShdw>
          </a:effectLst>
        </p:spPr>
      </p:pic>
      <p:pic>
        <p:nvPicPr>
          <p:cNvPr id="4100" name="Picture 4" descr="http://www.cretanproperties.gr/property_images/423/90_Normal.jpg"/>
          <p:cNvPicPr>
            <a:picLocks noChangeAspect="1" noChangeArrowheads="1"/>
          </p:cNvPicPr>
          <p:nvPr/>
        </p:nvPicPr>
        <p:blipFill>
          <a:blip r:embed="rId4" cstate="print">
            <a:lum bright="-20000" contrast="30000"/>
          </a:blip>
          <a:stretch>
            <a:fillRect/>
          </a:stretch>
        </p:blipFill>
        <p:spPr bwMode="auto">
          <a:xfrm>
            <a:off x="3203848" y="2708920"/>
            <a:ext cx="2818033" cy="2113524"/>
          </a:xfrm>
          <a:prstGeom prst="rect">
            <a:avLst/>
          </a:prstGeom>
          <a:ln>
            <a:noFill/>
          </a:ln>
          <a:effectLst>
            <a:outerShdw blurRad="292100" dist="139700" dir="2700000" algn="tl" rotWithShape="0">
              <a:srgbClr val="333333">
                <a:alpha val="65000"/>
              </a:srgbClr>
            </a:outerShdw>
          </a:effectLst>
        </p:spPr>
      </p:pic>
      <p:sp>
        <p:nvSpPr>
          <p:cNvPr id="9" name="2 - Θέση περιεχομένου"/>
          <p:cNvSpPr txBox="1">
            <a:spLocks/>
          </p:cNvSpPr>
          <p:nvPr/>
        </p:nvSpPr>
        <p:spPr>
          <a:xfrm>
            <a:off x="0" y="4365104"/>
            <a:ext cx="3203848" cy="504056"/>
          </a:xfrm>
          <a:prstGeom prst="rect">
            <a:avLst/>
          </a:prstGeom>
          <a:solidFill>
            <a:srgbClr val="FFDF79">
              <a:alpha val="51000"/>
            </a:srgbClr>
          </a:solidFill>
          <a:ln>
            <a:solidFill>
              <a:schemeClr val="tx2">
                <a:lumMod val="50000"/>
              </a:schemeClr>
            </a:solidFill>
          </a:ln>
          <a:effectLst>
            <a:outerShdw blurRad="101600" dist="177800" dir="2700000" algn="tl" rotWithShape="0">
              <a:prstClr val="black">
                <a:alpha val="31000"/>
              </a:prstClr>
            </a:outerShdw>
          </a:effectLst>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800" b="1" dirty="0">
                <a:solidFill>
                  <a:srgbClr val="C00000"/>
                </a:solidFill>
                <a:effectLst>
                  <a:outerShdw blurRad="38100" dist="38100" dir="2700000" algn="tl">
                    <a:srgbClr val="000000">
                      <a:alpha val="43137"/>
                    </a:srgbClr>
                  </a:outerShdw>
                </a:effectLst>
              </a:rPr>
              <a:t>Τις πόλεις</a:t>
            </a:r>
            <a:endParaRPr kumimoji="0" lang="el-GR"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n-lt"/>
              <a:ea typeface="+mn-ea"/>
              <a:cs typeface="+mn-cs"/>
            </a:endParaRPr>
          </a:p>
        </p:txBody>
      </p:sp>
      <p:sp>
        <p:nvSpPr>
          <p:cNvPr id="10" name="2 - Θέση περιεχομένου"/>
          <p:cNvSpPr txBox="1">
            <a:spLocks/>
          </p:cNvSpPr>
          <p:nvPr/>
        </p:nvSpPr>
        <p:spPr>
          <a:xfrm>
            <a:off x="3203848" y="4797152"/>
            <a:ext cx="2808312" cy="504056"/>
          </a:xfrm>
          <a:prstGeom prst="rect">
            <a:avLst/>
          </a:prstGeom>
          <a:solidFill>
            <a:srgbClr val="FFDF79">
              <a:alpha val="51000"/>
            </a:srgbClr>
          </a:solidFill>
          <a:ln>
            <a:solidFill>
              <a:schemeClr val="tx2">
                <a:lumMod val="50000"/>
              </a:schemeClr>
            </a:solidFill>
          </a:ln>
          <a:effectLst>
            <a:outerShdw blurRad="101600" dist="177800" dir="2700000" algn="tl" rotWithShape="0">
              <a:prstClr val="black">
                <a:alpha val="31000"/>
              </a:prstClr>
            </a:outerShdw>
          </a:effectLst>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n-lt"/>
                <a:ea typeface="+mn-ea"/>
                <a:cs typeface="+mn-cs"/>
              </a:rPr>
              <a:t>Τα εργοστάσια</a:t>
            </a:r>
          </a:p>
        </p:txBody>
      </p:sp>
      <p:sp>
        <p:nvSpPr>
          <p:cNvPr id="11" name="2 - Θέση περιεχομένου"/>
          <p:cNvSpPr txBox="1">
            <a:spLocks/>
          </p:cNvSpPr>
          <p:nvPr/>
        </p:nvSpPr>
        <p:spPr>
          <a:xfrm>
            <a:off x="6012160" y="4293096"/>
            <a:ext cx="3131840" cy="504056"/>
          </a:xfrm>
          <a:prstGeom prst="rect">
            <a:avLst/>
          </a:prstGeom>
          <a:solidFill>
            <a:srgbClr val="FFDF79">
              <a:alpha val="51000"/>
            </a:srgbClr>
          </a:solidFill>
          <a:ln>
            <a:solidFill>
              <a:schemeClr val="tx2">
                <a:lumMod val="50000"/>
              </a:schemeClr>
            </a:solidFill>
          </a:ln>
          <a:effectLst>
            <a:outerShdw blurRad="101600" dist="177800" dir="2700000" algn="tl" rotWithShape="0">
              <a:prstClr val="black">
                <a:alpha val="31000"/>
              </a:prstClr>
            </a:outerShdw>
          </a:effectLst>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n-lt"/>
                <a:ea typeface="+mn-ea"/>
                <a:cs typeface="+mn-cs"/>
              </a:rPr>
              <a:t>Την αγορά</a:t>
            </a:r>
          </a:p>
        </p:txBody>
      </p:sp>
      <p:sp>
        <p:nvSpPr>
          <p:cNvPr id="13" name="12 - Βέλος προς τα κάτω"/>
          <p:cNvSpPr/>
          <p:nvPr/>
        </p:nvSpPr>
        <p:spPr>
          <a:xfrm>
            <a:off x="1403648" y="4869160"/>
            <a:ext cx="648072" cy="1296144"/>
          </a:xfrm>
          <a:prstGeom prst="downArrow">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solidFill>
              <a:schemeClr val="tx2">
                <a:lumMod val="50000"/>
              </a:schemeClr>
            </a:solidFill>
          </a:ln>
          <a:effectLst>
            <a:outerShdw blurRad="1270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2 - Θέση περιεχομένου"/>
          <p:cNvSpPr txBox="1">
            <a:spLocks/>
          </p:cNvSpPr>
          <p:nvPr/>
        </p:nvSpPr>
        <p:spPr>
          <a:xfrm>
            <a:off x="323528" y="6165304"/>
            <a:ext cx="2592288" cy="504056"/>
          </a:xfrm>
          <a:prstGeom prst="rect">
            <a:avLst/>
          </a:prstGeom>
          <a:solidFill>
            <a:srgbClr val="FFDF79">
              <a:alpha val="51000"/>
            </a:srgbClr>
          </a:solidFill>
          <a:ln>
            <a:solidFill>
              <a:schemeClr val="tx2">
                <a:lumMod val="50000"/>
              </a:schemeClr>
            </a:solidFill>
          </a:ln>
          <a:effectLst>
            <a:outerShdw blurRad="101600" dist="177800" dir="2700000" algn="tl" rotWithShape="0">
              <a:prstClr val="black">
                <a:alpha val="31000"/>
              </a:prstClr>
            </a:outerShdw>
          </a:effectLst>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800" b="1" dirty="0">
                <a:solidFill>
                  <a:srgbClr val="C00000"/>
                </a:solidFill>
                <a:effectLst>
                  <a:outerShdw blurRad="38100" dist="38100" dir="2700000" algn="tl">
                    <a:srgbClr val="000000">
                      <a:alpha val="43137"/>
                    </a:srgbClr>
                  </a:outerShdw>
                </a:effectLst>
              </a:rPr>
              <a:t>…με τρόφιμα</a:t>
            </a:r>
            <a:endParaRPr kumimoji="0" lang="el-GR"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n-lt"/>
              <a:ea typeface="+mn-ea"/>
              <a:cs typeface="+mn-cs"/>
            </a:endParaRPr>
          </a:p>
        </p:txBody>
      </p:sp>
      <p:sp>
        <p:nvSpPr>
          <p:cNvPr id="15" name="14 - Βέλος προς τα κάτω"/>
          <p:cNvSpPr/>
          <p:nvPr/>
        </p:nvSpPr>
        <p:spPr>
          <a:xfrm>
            <a:off x="4211960" y="5301208"/>
            <a:ext cx="648072" cy="864096"/>
          </a:xfrm>
          <a:prstGeom prst="downArrow">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solidFill>
              <a:schemeClr val="tx2">
                <a:lumMod val="50000"/>
              </a:schemeClr>
            </a:solidFill>
          </a:ln>
          <a:effectLst>
            <a:outerShdw blurRad="1270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2 - Θέση περιεχομένου"/>
          <p:cNvSpPr txBox="1">
            <a:spLocks/>
          </p:cNvSpPr>
          <p:nvPr/>
        </p:nvSpPr>
        <p:spPr>
          <a:xfrm>
            <a:off x="3203848" y="6165304"/>
            <a:ext cx="2592288" cy="504056"/>
          </a:xfrm>
          <a:prstGeom prst="rect">
            <a:avLst/>
          </a:prstGeom>
          <a:solidFill>
            <a:srgbClr val="FFDF79">
              <a:alpha val="51000"/>
            </a:srgbClr>
          </a:solidFill>
          <a:ln>
            <a:solidFill>
              <a:schemeClr val="tx2">
                <a:lumMod val="50000"/>
              </a:schemeClr>
            </a:solidFill>
          </a:ln>
          <a:effectLst>
            <a:outerShdw blurRad="101600" dist="177800" dir="2700000" algn="tl" rotWithShape="0">
              <a:prstClr val="black">
                <a:alpha val="31000"/>
              </a:prstClr>
            </a:outerShdw>
          </a:effectLst>
        </p:spPr>
        <p:txBody>
          <a:bodyPr vert="horz" lIns="91440" tIns="45720" rIns="91440" bIns="45720" rtlCol="0">
            <a:normAutofit fontScale="925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n-lt"/>
                <a:ea typeface="+mn-ea"/>
                <a:cs typeface="+mn-cs"/>
              </a:rPr>
              <a:t>…με πρώτες ύλες</a:t>
            </a:r>
          </a:p>
        </p:txBody>
      </p:sp>
      <p:sp>
        <p:nvSpPr>
          <p:cNvPr id="17" name="16 - Βέλος προς τα κάτω"/>
          <p:cNvSpPr/>
          <p:nvPr/>
        </p:nvSpPr>
        <p:spPr>
          <a:xfrm>
            <a:off x="7092280" y="4797152"/>
            <a:ext cx="648072" cy="1368152"/>
          </a:xfrm>
          <a:prstGeom prst="downArrow">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solidFill>
              <a:schemeClr val="tx2">
                <a:lumMod val="50000"/>
              </a:schemeClr>
            </a:solidFill>
          </a:ln>
          <a:effectLst>
            <a:outerShdw blurRad="1270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2 - Θέση περιεχομένου"/>
          <p:cNvSpPr txBox="1">
            <a:spLocks/>
          </p:cNvSpPr>
          <p:nvPr/>
        </p:nvSpPr>
        <p:spPr>
          <a:xfrm>
            <a:off x="6156176" y="6165304"/>
            <a:ext cx="2592288" cy="504056"/>
          </a:xfrm>
          <a:prstGeom prst="rect">
            <a:avLst/>
          </a:prstGeom>
          <a:solidFill>
            <a:srgbClr val="FFDF79">
              <a:alpha val="51000"/>
            </a:srgbClr>
          </a:solidFill>
          <a:ln>
            <a:solidFill>
              <a:schemeClr val="tx2">
                <a:lumMod val="50000"/>
              </a:schemeClr>
            </a:solidFill>
          </a:ln>
          <a:effectLst>
            <a:outerShdw blurRad="101600" dist="177800" dir="2700000" algn="tl" rotWithShape="0">
              <a:prstClr val="black">
                <a:alpha val="31000"/>
              </a:prstClr>
            </a:outerShdw>
          </a:effectLst>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800" b="1" noProof="0" dirty="0">
                <a:solidFill>
                  <a:srgbClr val="C00000"/>
                </a:solidFill>
                <a:effectLst>
                  <a:outerShdw blurRad="38100" dist="38100" dir="2700000" algn="tl">
                    <a:srgbClr val="000000">
                      <a:alpha val="43137"/>
                    </a:srgbClr>
                  </a:outerShdw>
                </a:effectLst>
              </a:rPr>
              <a:t>…μ</a:t>
            </a:r>
            <a:r>
              <a:rPr kumimoji="0" lang="el-GR"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n-lt"/>
                <a:ea typeface="+mn-ea"/>
                <a:cs typeface="+mn-cs"/>
              </a:rPr>
              <a:t>ε προϊόντα</a:t>
            </a:r>
          </a:p>
        </p:txBody>
      </p:sp>
      <p:pic>
        <p:nvPicPr>
          <p:cNvPr id="19" name="18 - Εικόνα" descr="steam-locomotive-wagons-8721513.jpg"/>
          <p:cNvPicPr>
            <a:picLocks noChangeAspect="1"/>
          </p:cNvPicPr>
          <p:nvPr/>
        </p:nvPicPr>
        <p:blipFill>
          <a:blip r:embed="rId5" cstate="print"/>
          <a:stretch>
            <a:fillRect/>
          </a:stretch>
        </p:blipFill>
        <p:spPr>
          <a:xfrm flipH="1">
            <a:off x="0" y="0"/>
            <a:ext cx="4752528" cy="1135359"/>
          </a:xfrm>
          <a:prstGeom prst="rect">
            <a:avLst/>
          </a:prstGeom>
          <a:ln>
            <a:noFill/>
          </a:ln>
          <a:effectLst>
            <a:outerShdw blurRad="292100" dist="139700" dir="2700000" algn="tl" rotWithShape="0">
              <a:srgbClr val="333333">
                <a:alpha val="65000"/>
              </a:srgbClr>
            </a:outerShdw>
          </a:effectLst>
        </p:spPr>
      </p:pic>
      <p:sp>
        <p:nvSpPr>
          <p:cNvPr id="20" name="19 - Ελλειψοειδής επεξήγηση"/>
          <p:cNvSpPr/>
          <p:nvPr/>
        </p:nvSpPr>
        <p:spPr>
          <a:xfrm>
            <a:off x="5364088" y="116632"/>
            <a:ext cx="3347864" cy="1224136"/>
          </a:xfrm>
          <a:prstGeom prst="wedgeEllipseCallout">
            <a:avLst>
              <a:gd name="adj1" fmla="val -73041"/>
              <a:gd name="adj2" fmla="val -14360"/>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effectLst>
                  <a:outerShdw blurRad="38100" dist="38100" dir="2700000" algn="tl">
                    <a:srgbClr val="000000">
                      <a:alpha val="43137"/>
                    </a:srgbClr>
                  </a:outerShdw>
                </a:effectLst>
              </a:rPr>
              <a:t>Οι </a:t>
            </a:r>
            <a:r>
              <a:rPr lang="el-GR" sz="2400" b="1" dirty="0">
                <a:solidFill>
                  <a:srgbClr val="C00000"/>
                </a:solidFill>
                <a:effectLst>
                  <a:outerShdw blurRad="38100" dist="38100" dir="2700000" algn="tl">
                    <a:srgbClr val="000000">
                      <a:alpha val="43137"/>
                    </a:srgbClr>
                  </a:outerShdw>
                </a:effectLst>
              </a:rPr>
              <a:t>σιδηρόδρομοι </a:t>
            </a:r>
          </a:p>
          <a:p>
            <a:pPr algn="ctr"/>
            <a:r>
              <a:rPr lang="el-GR" sz="2400" b="1" dirty="0">
                <a:solidFill>
                  <a:schemeClr val="tx1"/>
                </a:solidFill>
                <a:effectLst>
                  <a:outerShdw blurRad="38100" dist="38100" dir="2700000" algn="tl">
                    <a:srgbClr val="000000">
                      <a:alpha val="43137"/>
                    </a:srgbClr>
                  </a:outerShdw>
                </a:effectLst>
              </a:rPr>
              <a:t>τροφοδοτούσαν</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ppt_x</p:attrName>
                                        </p:attrNameLst>
                                      </p:cBhvr>
                                      <p:tavLst>
                                        <p:tav tm="0">
                                          <p:val>
                                            <p:strVal val="#ppt_x-.2"/>
                                          </p:val>
                                        </p:tav>
                                        <p:tav tm="100000">
                                          <p:val>
                                            <p:strVal val="#ppt_x"/>
                                          </p:val>
                                        </p:tav>
                                      </p:tavLst>
                                    </p:anim>
                                    <p:anim calcmode="lin" valueType="num">
                                      <p:cBhvr>
                                        <p:cTn id="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ppt_x</p:attrName>
                                        </p:attrNameLst>
                                      </p:cBhvr>
                                      <p:tavLst>
                                        <p:tav tm="0">
                                          <p:val>
                                            <p:strVal val="#ppt_x-.2"/>
                                          </p:val>
                                        </p:tav>
                                        <p:tav tm="100000">
                                          <p:val>
                                            <p:strVal val="#ppt_x"/>
                                          </p:val>
                                        </p:tav>
                                      </p:tavLst>
                                    </p:anim>
                                    <p:anim calcmode="lin" valueType="num">
                                      <p:cBhvr>
                                        <p:cTn id="1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80">
                                          <p:stCondLst>
                                            <p:cond delay="0"/>
                                          </p:stCondLst>
                                        </p:cTn>
                                        <p:tgtEl>
                                          <p:spTgt spid="4"/>
                                        </p:tgtEl>
                                      </p:cBhvr>
                                    </p:animEffect>
                                    <p:anim calcmode="lin" valueType="num">
                                      <p:cBhvr>
                                        <p:cTn id="2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 dur="26">
                                          <p:stCondLst>
                                            <p:cond delay="650"/>
                                          </p:stCondLst>
                                        </p:cTn>
                                        <p:tgtEl>
                                          <p:spTgt spid="4"/>
                                        </p:tgtEl>
                                      </p:cBhvr>
                                      <p:to x="100000" y="60000"/>
                                    </p:animScale>
                                    <p:animScale>
                                      <p:cBhvr>
                                        <p:cTn id="28" dur="166" decel="50000">
                                          <p:stCondLst>
                                            <p:cond delay="676"/>
                                          </p:stCondLst>
                                        </p:cTn>
                                        <p:tgtEl>
                                          <p:spTgt spid="4"/>
                                        </p:tgtEl>
                                      </p:cBhvr>
                                      <p:to x="100000" y="100000"/>
                                    </p:animScale>
                                    <p:animScale>
                                      <p:cBhvr>
                                        <p:cTn id="29" dur="26">
                                          <p:stCondLst>
                                            <p:cond delay="1312"/>
                                          </p:stCondLst>
                                        </p:cTn>
                                        <p:tgtEl>
                                          <p:spTgt spid="4"/>
                                        </p:tgtEl>
                                      </p:cBhvr>
                                      <p:to x="100000" y="80000"/>
                                    </p:animScale>
                                    <p:animScale>
                                      <p:cBhvr>
                                        <p:cTn id="30" dur="166" decel="50000">
                                          <p:stCondLst>
                                            <p:cond delay="1338"/>
                                          </p:stCondLst>
                                        </p:cTn>
                                        <p:tgtEl>
                                          <p:spTgt spid="4"/>
                                        </p:tgtEl>
                                      </p:cBhvr>
                                      <p:to x="100000" y="100000"/>
                                    </p:animScale>
                                    <p:animScale>
                                      <p:cBhvr>
                                        <p:cTn id="31" dur="26">
                                          <p:stCondLst>
                                            <p:cond delay="1642"/>
                                          </p:stCondLst>
                                        </p:cTn>
                                        <p:tgtEl>
                                          <p:spTgt spid="4"/>
                                        </p:tgtEl>
                                      </p:cBhvr>
                                      <p:to x="100000" y="90000"/>
                                    </p:animScale>
                                    <p:animScale>
                                      <p:cBhvr>
                                        <p:cTn id="32" dur="166" decel="50000">
                                          <p:stCondLst>
                                            <p:cond delay="1668"/>
                                          </p:stCondLst>
                                        </p:cTn>
                                        <p:tgtEl>
                                          <p:spTgt spid="4"/>
                                        </p:tgtEl>
                                      </p:cBhvr>
                                      <p:to x="100000" y="100000"/>
                                    </p:animScale>
                                    <p:animScale>
                                      <p:cBhvr>
                                        <p:cTn id="33" dur="26">
                                          <p:stCondLst>
                                            <p:cond delay="1808"/>
                                          </p:stCondLst>
                                        </p:cTn>
                                        <p:tgtEl>
                                          <p:spTgt spid="4"/>
                                        </p:tgtEl>
                                      </p:cBhvr>
                                      <p:to x="100000" y="95000"/>
                                    </p:animScale>
                                    <p:animScale>
                                      <p:cBhvr>
                                        <p:cTn id="34" dur="166" decel="50000">
                                          <p:stCondLst>
                                            <p:cond delay="1834"/>
                                          </p:stCondLst>
                                        </p:cTn>
                                        <p:tgtEl>
                                          <p:spTgt spid="4"/>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80">
                                          <p:stCondLst>
                                            <p:cond delay="0"/>
                                          </p:stCondLst>
                                        </p:cTn>
                                        <p:tgtEl>
                                          <p:spTgt spid="9"/>
                                        </p:tgtEl>
                                      </p:cBhvr>
                                    </p:animEffect>
                                    <p:anim calcmode="lin" valueType="num">
                                      <p:cBhvr>
                                        <p:cTn id="3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3" dur="26">
                                          <p:stCondLst>
                                            <p:cond delay="650"/>
                                          </p:stCondLst>
                                        </p:cTn>
                                        <p:tgtEl>
                                          <p:spTgt spid="9"/>
                                        </p:tgtEl>
                                      </p:cBhvr>
                                      <p:to x="100000" y="60000"/>
                                    </p:animScale>
                                    <p:animScale>
                                      <p:cBhvr>
                                        <p:cTn id="44" dur="166" decel="50000">
                                          <p:stCondLst>
                                            <p:cond delay="676"/>
                                          </p:stCondLst>
                                        </p:cTn>
                                        <p:tgtEl>
                                          <p:spTgt spid="9"/>
                                        </p:tgtEl>
                                      </p:cBhvr>
                                      <p:to x="100000" y="100000"/>
                                    </p:animScale>
                                    <p:animScale>
                                      <p:cBhvr>
                                        <p:cTn id="45" dur="26">
                                          <p:stCondLst>
                                            <p:cond delay="1312"/>
                                          </p:stCondLst>
                                        </p:cTn>
                                        <p:tgtEl>
                                          <p:spTgt spid="9"/>
                                        </p:tgtEl>
                                      </p:cBhvr>
                                      <p:to x="100000" y="80000"/>
                                    </p:animScale>
                                    <p:animScale>
                                      <p:cBhvr>
                                        <p:cTn id="46" dur="166" decel="50000">
                                          <p:stCondLst>
                                            <p:cond delay="1338"/>
                                          </p:stCondLst>
                                        </p:cTn>
                                        <p:tgtEl>
                                          <p:spTgt spid="9"/>
                                        </p:tgtEl>
                                      </p:cBhvr>
                                      <p:to x="100000" y="100000"/>
                                    </p:animScale>
                                    <p:animScale>
                                      <p:cBhvr>
                                        <p:cTn id="47" dur="26">
                                          <p:stCondLst>
                                            <p:cond delay="1642"/>
                                          </p:stCondLst>
                                        </p:cTn>
                                        <p:tgtEl>
                                          <p:spTgt spid="9"/>
                                        </p:tgtEl>
                                      </p:cBhvr>
                                      <p:to x="100000" y="90000"/>
                                    </p:animScale>
                                    <p:animScale>
                                      <p:cBhvr>
                                        <p:cTn id="48" dur="166" decel="50000">
                                          <p:stCondLst>
                                            <p:cond delay="1668"/>
                                          </p:stCondLst>
                                        </p:cTn>
                                        <p:tgtEl>
                                          <p:spTgt spid="9"/>
                                        </p:tgtEl>
                                      </p:cBhvr>
                                      <p:to x="100000" y="100000"/>
                                    </p:animScale>
                                    <p:animScale>
                                      <p:cBhvr>
                                        <p:cTn id="49" dur="26">
                                          <p:stCondLst>
                                            <p:cond delay="1808"/>
                                          </p:stCondLst>
                                        </p:cTn>
                                        <p:tgtEl>
                                          <p:spTgt spid="9"/>
                                        </p:tgtEl>
                                      </p:cBhvr>
                                      <p:to x="100000" y="95000"/>
                                    </p:animScale>
                                    <p:animScale>
                                      <p:cBhvr>
                                        <p:cTn id="50" dur="166" decel="50000">
                                          <p:stCondLst>
                                            <p:cond delay="1834"/>
                                          </p:stCondLst>
                                        </p:cTn>
                                        <p:tgtEl>
                                          <p:spTgt spid="9"/>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1000" fill="hold"/>
                                        <p:tgtEl>
                                          <p:spTgt spid="13"/>
                                        </p:tgtEl>
                                        <p:attrNameLst>
                                          <p:attrName>ppt_x</p:attrName>
                                        </p:attrNameLst>
                                      </p:cBhvr>
                                      <p:tavLst>
                                        <p:tav tm="0">
                                          <p:val>
                                            <p:strVal val="#ppt_x"/>
                                          </p:val>
                                        </p:tav>
                                        <p:tav tm="100000">
                                          <p:val>
                                            <p:strVal val="#ppt_x"/>
                                          </p:val>
                                        </p:tav>
                                      </p:tavLst>
                                    </p:anim>
                                    <p:anim calcmode="lin" valueType="num">
                                      <p:cBhvr additive="base">
                                        <p:cTn id="56" dur="1000" fill="hold"/>
                                        <p:tgtEl>
                                          <p:spTgt spid="13"/>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1000" fill="hold"/>
                                        <p:tgtEl>
                                          <p:spTgt spid="14"/>
                                        </p:tgtEl>
                                        <p:attrNameLst>
                                          <p:attrName>ppt_x</p:attrName>
                                        </p:attrNameLst>
                                      </p:cBhvr>
                                      <p:tavLst>
                                        <p:tav tm="0">
                                          <p:val>
                                            <p:strVal val="#ppt_x"/>
                                          </p:val>
                                        </p:tav>
                                        <p:tav tm="100000">
                                          <p:val>
                                            <p:strVal val="#ppt_x"/>
                                          </p:val>
                                        </p:tav>
                                      </p:tavLst>
                                    </p:anim>
                                    <p:anim calcmode="lin" valueType="num">
                                      <p:cBhvr additive="base">
                                        <p:cTn id="60"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4100"/>
                                        </p:tgtEl>
                                        <p:attrNameLst>
                                          <p:attrName>style.visibility</p:attrName>
                                        </p:attrNameLst>
                                      </p:cBhvr>
                                      <p:to>
                                        <p:strVal val="visible"/>
                                      </p:to>
                                    </p:set>
                                    <p:animEffect transition="in" filter="wipe(down)">
                                      <p:cBhvr>
                                        <p:cTn id="65" dur="580">
                                          <p:stCondLst>
                                            <p:cond delay="0"/>
                                          </p:stCondLst>
                                        </p:cTn>
                                        <p:tgtEl>
                                          <p:spTgt spid="4100"/>
                                        </p:tgtEl>
                                      </p:cBhvr>
                                    </p:animEffect>
                                    <p:anim calcmode="lin" valueType="num">
                                      <p:cBhvr>
                                        <p:cTn id="66" dur="1822" tmFilter="0,0; 0.14,0.36; 0.43,0.73; 0.71,0.91; 1.0,1.0">
                                          <p:stCondLst>
                                            <p:cond delay="0"/>
                                          </p:stCondLst>
                                        </p:cTn>
                                        <p:tgtEl>
                                          <p:spTgt spid="4100"/>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4100"/>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4100"/>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4100"/>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4100"/>
                                        </p:tgtEl>
                                        <p:attrNameLst>
                                          <p:attrName>ppt_y</p:attrName>
                                        </p:attrNameLst>
                                      </p:cBhvr>
                                      <p:tavLst>
                                        <p:tav tm="0" fmla="#ppt_y-sin(pi*$)/81">
                                          <p:val>
                                            <p:fltVal val="0"/>
                                          </p:val>
                                        </p:tav>
                                        <p:tav tm="100000">
                                          <p:val>
                                            <p:fltVal val="1"/>
                                          </p:val>
                                        </p:tav>
                                      </p:tavLst>
                                    </p:anim>
                                    <p:animScale>
                                      <p:cBhvr>
                                        <p:cTn id="71" dur="26">
                                          <p:stCondLst>
                                            <p:cond delay="650"/>
                                          </p:stCondLst>
                                        </p:cTn>
                                        <p:tgtEl>
                                          <p:spTgt spid="4100"/>
                                        </p:tgtEl>
                                      </p:cBhvr>
                                      <p:to x="100000" y="60000"/>
                                    </p:animScale>
                                    <p:animScale>
                                      <p:cBhvr>
                                        <p:cTn id="72" dur="166" decel="50000">
                                          <p:stCondLst>
                                            <p:cond delay="676"/>
                                          </p:stCondLst>
                                        </p:cTn>
                                        <p:tgtEl>
                                          <p:spTgt spid="4100"/>
                                        </p:tgtEl>
                                      </p:cBhvr>
                                      <p:to x="100000" y="100000"/>
                                    </p:animScale>
                                    <p:animScale>
                                      <p:cBhvr>
                                        <p:cTn id="73" dur="26">
                                          <p:stCondLst>
                                            <p:cond delay="1312"/>
                                          </p:stCondLst>
                                        </p:cTn>
                                        <p:tgtEl>
                                          <p:spTgt spid="4100"/>
                                        </p:tgtEl>
                                      </p:cBhvr>
                                      <p:to x="100000" y="80000"/>
                                    </p:animScale>
                                    <p:animScale>
                                      <p:cBhvr>
                                        <p:cTn id="74" dur="166" decel="50000">
                                          <p:stCondLst>
                                            <p:cond delay="1338"/>
                                          </p:stCondLst>
                                        </p:cTn>
                                        <p:tgtEl>
                                          <p:spTgt spid="4100"/>
                                        </p:tgtEl>
                                      </p:cBhvr>
                                      <p:to x="100000" y="100000"/>
                                    </p:animScale>
                                    <p:animScale>
                                      <p:cBhvr>
                                        <p:cTn id="75" dur="26">
                                          <p:stCondLst>
                                            <p:cond delay="1642"/>
                                          </p:stCondLst>
                                        </p:cTn>
                                        <p:tgtEl>
                                          <p:spTgt spid="4100"/>
                                        </p:tgtEl>
                                      </p:cBhvr>
                                      <p:to x="100000" y="90000"/>
                                    </p:animScale>
                                    <p:animScale>
                                      <p:cBhvr>
                                        <p:cTn id="76" dur="166" decel="50000">
                                          <p:stCondLst>
                                            <p:cond delay="1668"/>
                                          </p:stCondLst>
                                        </p:cTn>
                                        <p:tgtEl>
                                          <p:spTgt spid="4100"/>
                                        </p:tgtEl>
                                      </p:cBhvr>
                                      <p:to x="100000" y="100000"/>
                                    </p:animScale>
                                    <p:animScale>
                                      <p:cBhvr>
                                        <p:cTn id="77" dur="26">
                                          <p:stCondLst>
                                            <p:cond delay="1808"/>
                                          </p:stCondLst>
                                        </p:cTn>
                                        <p:tgtEl>
                                          <p:spTgt spid="4100"/>
                                        </p:tgtEl>
                                      </p:cBhvr>
                                      <p:to x="100000" y="95000"/>
                                    </p:animScale>
                                    <p:animScale>
                                      <p:cBhvr>
                                        <p:cTn id="78" dur="166" decel="50000">
                                          <p:stCondLst>
                                            <p:cond delay="1834"/>
                                          </p:stCondLst>
                                        </p:cTn>
                                        <p:tgtEl>
                                          <p:spTgt spid="4100"/>
                                        </p:tgtEl>
                                      </p:cBhvr>
                                      <p:to x="100000" y="100000"/>
                                    </p:animScale>
                                  </p:childTnLst>
                                </p:cTn>
                              </p:par>
                              <p:par>
                                <p:cTn id="79" presetID="26"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wipe(down)">
                                      <p:cBhvr>
                                        <p:cTn id="81" dur="580">
                                          <p:stCondLst>
                                            <p:cond delay="0"/>
                                          </p:stCondLst>
                                        </p:cTn>
                                        <p:tgtEl>
                                          <p:spTgt spid="10"/>
                                        </p:tgtEl>
                                      </p:cBhvr>
                                    </p:animEffect>
                                    <p:anim calcmode="lin" valueType="num">
                                      <p:cBhvr>
                                        <p:cTn id="8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7" dur="26">
                                          <p:stCondLst>
                                            <p:cond delay="650"/>
                                          </p:stCondLst>
                                        </p:cTn>
                                        <p:tgtEl>
                                          <p:spTgt spid="10"/>
                                        </p:tgtEl>
                                      </p:cBhvr>
                                      <p:to x="100000" y="60000"/>
                                    </p:animScale>
                                    <p:animScale>
                                      <p:cBhvr>
                                        <p:cTn id="88" dur="166" decel="50000">
                                          <p:stCondLst>
                                            <p:cond delay="676"/>
                                          </p:stCondLst>
                                        </p:cTn>
                                        <p:tgtEl>
                                          <p:spTgt spid="10"/>
                                        </p:tgtEl>
                                      </p:cBhvr>
                                      <p:to x="100000" y="100000"/>
                                    </p:animScale>
                                    <p:animScale>
                                      <p:cBhvr>
                                        <p:cTn id="89" dur="26">
                                          <p:stCondLst>
                                            <p:cond delay="1312"/>
                                          </p:stCondLst>
                                        </p:cTn>
                                        <p:tgtEl>
                                          <p:spTgt spid="10"/>
                                        </p:tgtEl>
                                      </p:cBhvr>
                                      <p:to x="100000" y="80000"/>
                                    </p:animScale>
                                    <p:animScale>
                                      <p:cBhvr>
                                        <p:cTn id="90" dur="166" decel="50000">
                                          <p:stCondLst>
                                            <p:cond delay="1338"/>
                                          </p:stCondLst>
                                        </p:cTn>
                                        <p:tgtEl>
                                          <p:spTgt spid="10"/>
                                        </p:tgtEl>
                                      </p:cBhvr>
                                      <p:to x="100000" y="100000"/>
                                    </p:animScale>
                                    <p:animScale>
                                      <p:cBhvr>
                                        <p:cTn id="91" dur="26">
                                          <p:stCondLst>
                                            <p:cond delay="1642"/>
                                          </p:stCondLst>
                                        </p:cTn>
                                        <p:tgtEl>
                                          <p:spTgt spid="10"/>
                                        </p:tgtEl>
                                      </p:cBhvr>
                                      <p:to x="100000" y="90000"/>
                                    </p:animScale>
                                    <p:animScale>
                                      <p:cBhvr>
                                        <p:cTn id="92" dur="166" decel="50000">
                                          <p:stCondLst>
                                            <p:cond delay="1668"/>
                                          </p:stCondLst>
                                        </p:cTn>
                                        <p:tgtEl>
                                          <p:spTgt spid="10"/>
                                        </p:tgtEl>
                                      </p:cBhvr>
                                      <p:to x="100000" y="100000"/>
                                    </p:animScale>
                                    <p:animScale>
                                      <p:cBhvr>
                                        <p:cTn id="93" dur="26">
                                          <p:stCondLst>
                                            <p:cond delay="1808"/>
                                          </p:stCondLst>
                                        </p:cTn>
                                        <p:tgtEl>
                                          <p:spTgt spid="10"/>
                                        </p:tgtEl>
                                      </p:cBhvr>
                                      <p:to x="100000" y="95000"/>
                                    </p:animScale>
                                    <p:animScale>
                                      <p:cBhvr>
                                        <p:cTn id="94" dur="166" decel="50000">
                                          <p:stCondLst>
                                            <p:cond delay="1834"/>
                                          </p:stCondLst>
                                        </p:cTn>
                                        <p:tgtEl>
                                          <p:spTgt spid="10"/>
                                        </p:tgtEl>
                                      </p:cBhvr>
                                      <p:to x="100000" y="100000"/>
                                    </p:animScale>
                                  </p:childTnLst>
                                </p:cTn>
                              </p:par>
                            </p:childTnLst>
                          </p:cTn>
                        </p:par>
                      </p:childTnLst>
                    </p:cTn>
                  </p:par>
                  <p:par>
                    <p:cTn id="95" fill="hold">
                      <p:stCondLst>
                        <p:cond delay="indefinite"/>
                      </p:stCondLst>
                      <p:childTnLst>
                        <p:par>
                          <p:cTn id="96" fill="hold">
                            <p:stCondLst>
                              <p:cond delay="0"/>
                            </p:stCondLst>
                            <p:childTnLst>
                              <p:par>
                                <p:cTn id="97" presetID="2" presetClass="entr" presetSubtype="1"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cBhvr additive="base">
                                        <p:cTn id="99" dur="1000" fill="hold"/>
                                        <p:tgtEl>
                                          <p:spTgt spid="15"/>
                                        </p:tgtEl>
                                        <p:attrNameLst>
                                          <p:attrName>ppt_x</p:attrName>
                                        </p:attrNameLst>
                                      </p:cBhvr>
                                      <p:tavLst>
                                        <p:tav tm="0">
                                          <p:val>
                                            <p:strVal val="#ppt_x"/>
                                          </p:val>
                                        </p:tav>
                                        <p:tav tm="100000">
                                          <p:val>
                                            <p:strVal val="#ppt_x"/>
                                          </p:val>
                                        </p:tav>
                                      </p:tavLst>
                                    </p:anim>
                                    <p:anim calcmode="lin" valueType="num">
                                      <p:cBhvr additive="base">
                                        <p:cTn id="100" dur="1000" fill="hold"/>
                                        <p:tgtEl>
                                          <p:spTgt spid="15"/>
                                        </p:tgtEl>
                                        <p:attrNameLst>
                                          <p:attrName>ppt_y</p:attrName>
                                        </p:attrNameLst>
                                      </p:cBhvr>
                                      <p:tavLst>
                                        <p:tav tm="0">
                                          <p:val>
                                            <p:strVal val="0-#ppt_h/2"/>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additive="base">
                                        <p:cTn id="103" dur="1000" fill="hold"/>
                                        <p:tgtEl>
                                          <p:spTgt spid="16"/>
                                        </p:tgtEl>
                                        <p:attrNameLst>
                                          <p:attrName>ppt_x</p:attrName>
                                        </p:attrNameLst>
                                      </p:cBhvr>
                                      <p:tavLst>
                                        <p:tav tm="0">
                                          <p:val>
                                            <p:strVal val="#ppt_x"/>
                                          </p:val>
                                        </p:tav>
                                        <p:tav tm="100000">
                                          <p:val>
                                            <p:strVal val="#ppt_x"/>
                                          </p:val>
                                        </p:tav>
                                      </p:tavLst>
                                    </p:anim>
                                    <p:anim calcmode="lin" valueType="num">
                                      <p:cBhvr additive="base">
                                        <p:cTn id="104"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6" presetClass="entr" presetSubtype="0" fill="hold" nodeType="clickEffect">
                                  <p:stCondLst>
                                    <p:cond delay="0"/>
                                  </p:stCondLst>
                                  <p:childTnLst>
                                    <p:set>
                                      <p:cBhvr>
                                        <p:cTn id="108" dur="1" fill="hold">
                                          <p:stCondLst>
                                            <p:cond delay="0"/>
                                          </p:stCondLst>
                                        </p:cTn>
                                        <p:tgtEl>
                                          <p:spTgt spid="4098"/>
                                        </p:tgtEl>
                                        <p:attrNameLst>
                                          <p:attrName>style.visibility</p:attrName>
                                        </p:attrNameLst>
                                      </p:cBhvr>
                                      <p:to>
                                        <p:strVal val="visible"/>
                                      </p:to>
                                    </p:set>
                                    <p:animEffect transition="in" filter="wipe(down)">
                                      <p:cBhvr>
                                        <p:cTn id="109" dur="580">
                                          <p:stCondLst>
                                            <p:cond delay="0"/>
                                          </p:stCondLst>
                                        </p:cTn>
                                        <p:tgtEl>
                                          <p:spTgt spid="4098"/>
                                        </p:tgtEl>
                                      </p:cBhvr>
                                    </p:animEffect>
                                    <p:anim calcmode="lin" valueType="num">
                                      <p:cBhvr>
                                        <p:cTn id="110"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115" dur="26">
                                          <p:stCondLst>
                                            <p:cond delay="650"/>
                                          </p:stCondLst>
                                        </p:cTn>
                                        <p:tgtEl>
                                          <p:spTgt spid="4098"/>
                                        </p:tgtEl>
                                      </p:cBhvr>
                                      <p:to x="100000" y="60000"/>
                                    </p:animScale>
                                    <p:animScale>
                                      <p:cBhvr>
                                        <p:cTn id="116" dur="166" decel="50000">
                                          <p:stCondLst>
                                            <p:cond delay="676"/>
                                          </p:stCondLst>
                                        </p:cTn>
                                        <p:tgtEl>
                                          <p:spTgt spid="4098"/>
                                        </p:tgtEl>
                                      </p:cBhvr>
                                      <p:to x="100000" y="100000"/>
                                    </p:animScale>
                                    <p:animScale>
                                      <p:cBhvr>
                                        <p:cTn id="117" dur="26">
                                          <p:stCondLst>
                                            <p:cond delay="1312"/>
                                          </p:stCondLst>
                                        </p:cTn>
                                        <p:tgtEl>
                                          <p:spTgt spid="4098"/>
                                        </p:tgtEl>
                                      </p:cBhvr>
                                      <p:to x="100000" y="80000"/>
                                    </p:animScale>
                                    <p:animScale>
                                      <p:cBhvr>
                                        <p:cTn id="118" dur="166" decel="50000">
                                          <p:stCondLst>
                                            <p:cond delay="1338"/>
                                          </p:stCondLst>
                                        </p:cTn>
                                        <p:tgtEl>
                                          <p:spTgt spid="4098"/>
                                        </p:tgtEl>
                                      </p:cBhvr>
                                      <p:to x="100000" y="100000"/>
                                    </p:animScale>
                                    <p:animScale>
                                      <p:cBhvr>
                                        <p:cTn id="119" dur="26">
                                          <p:stCondLst>
                                            <p:cond delay="1642"/>
                                          </p:stCondLst>
                                        </p:cTn>
                                        <p:tgtEl>
                                          <p:spTgt spid="4098"/>
                                        </p:tgtEl>
                                      </p:cBhvr>
                                      <p:to x="100000" y="90000"/>
                                    </p:animScale>
                                    <p:animScale>
                                      <p:cBhvr>
                                        <p:cTn id="120" dur="166" decel="50000">
                                          <p:stCondLst>
                                            <p:cond delay="1668"/>
                                          </p:stCondLst>
                                        </p:cTn>
                                        <p:tgtEl>
                                          <p:spTgt spid="4098"/>
                                        </p:tgtEl>
                                      </p:cBhvr>
                                      <p:to x="100000" y="100000"/>
                                    </p:animScale>
                                    <p:animScale>
                                      <p:cBhvr>
                                        <p:cTn id="121" dur="26">
                                          <p:stCondLst>
                                            <p:cond delay="1808"/>
                                          </p:stCondLst>
                                        </p:cTn>
                                        <p:tgtEl>
                                          <p:spTgt spid="4098"/>
                                        </p:tgtEl>
                                      </p:cBhvr>
                                      <p:to x="100000" y="95000"/>
                                    </p:animScale>
                                    <p:animScale>
                                      <p:cBhvr>
                                        <p:cTn id="122" dur="166" decel="50000">
                                          <p:stCondLst>
                                            <p:cond delay="1834"/>
                                          </p:stCondLst>
                                        </p:cTn>
                                        <p:tgtEl>
                                          <p:spTgt spid="4098"/>
                                        </p:tgtEl>
                                      </p:cBhvr>
                                      <p:to x="100000" y="100000"/>
                                    </p:animScale>
                                  </p:childTnLst>
                                </p:cTn>
                              </p:par>
                              <p:par>
                                <p:cTn id="123" presetID="26" presetClass="entr" presetSubtype="0" fill="hold" grpId="0" nodeType="withEffect">
                                  <p:stCondLst>
                                    <p:cond delay="0"/>
                                  </p:stCondLst>
                                  <p:childTnLst>
                                    <p:set>
                                      <p:cBhvr>
                                        <p:cTn id="124" dur="1" fill="hold">
                                          <p:stCondLst>
                                            <p:cond delay="0"/>
                                          </p:stCondLst>
                                        </p:cTn>
                                        <p:tgtEl>
                                          <p:spTgt spid="11"/>
                                        </p:tgtEl>
                                        <p:attrNameLst>
                                          <p:attrName>style.visibility</p:attrName>
                                        </p:attrNameLst>
                                      </p:cBhvr>
                                      <p:to>
                                        <p:strVal val="visible"/>
                                      </p:to>
                                    </p:set>
                                    <p:animEffect transition="in" filter="wipe(down)">
                                      <p:cBhvr>
                                        <p:cTn id="125" dur="580">
                                          <p:stCondLst>
                                            <p:cond delay="0"/>
                                          </p:stCondLst>
                                        </p:cTn>
                                        <p:tgtEl>
                                          <p:spTgt spid="11"/>
                                        </p:tgtEl>
                                      </p:cBhvr>
                                    </p:animEffect>
                                    <p:anim calcmode="lin" valueType="num">
                                      <p:cBhvr>
                                        <p:cTn id="1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1" dur="26">
                                          <p:stCondLst>
                                            <p:cond delay="650"/>
                                          </p:stCondLst>
                                        </p:cTn>
                                        <p:tgtEl>
                                          <p:spTgt spid="11"/>
                                        </p:tgtEl>
                                      </p:cBhvr>
                                      <p:to x="100000" y="60000"/>
                                    </p:animScale>
                                    <p:animScale>
                                      <p:cBhvr>
                                        <p:cTn id="132" dur="166" decel="50000">
                                          <p:stCondLst>
                                            <p:cond delay="676"/>
                                          </p:stCondLst>
                                        </p:cTn>
                                        <p:tgtEl>
                                          <p:spTgt spid="11"/>
                                        </p:tgtEl>
                                      </p:cBhvr>
                                      <p:to x="100000" y="100000"/>
                                    </p:animScale>
                                    <p:animScale>
                                      <p:cBhvr>
                                        <p:cTn id="133" dur="26">
                                          <p:stCondLst>
                                            <p:cond delay="1312"/>
                                          </p:stCondLst>
                                        </p:cTn>
                                        <p:tgtEl>
                                          <p:spTgt spid="11"/>
                                        </p:tgtEl>
                                      </p:cBhvr>
                                      <p:to x="100000" y="80000"/>
                                    </p:animScale>
                                    <p:animScale>
                                      <p:cBhvr>
                                        <p:cTn id="134" dur="166" decel="50000">
                                          <p:stCondLst>
                                            <p:cond delay="1338"/>
                                          </p:stCondLst>
                                        </p:cTn>
                                        <p:tgtEl>
                                          <p:spTgt spid="11"/>
                                        </p:tgtEl>
                                      </p:cBhvr>
                                      <p:to x="100000" y="100000"/>
                                    </p:animScale>
                                    <p:animScale>
                                      <p:cBhvr>
                                        <p:cTn id="135" dur="26">
                                          <p:stCondLst>
                                            <p:cond delay="1642"/>
                                          </p:stCondLst>
                                        </p:cTn>
                                        <p:tgtEl>
                                          <p:spTgt spid="11"/>
                                        </p:tgtEl>
                                      </p:cBhvr>
                                      <p:to x="100000" y="90000"/>
                                    </p:animScale>
                                    <p:animScale>
                                      <p:cBhvr>
                                        <p:cTn id="136" dur="166" decel="50000">
                                          <p:stCondLst>
                                            <p:cond delay="1668"/>
                                          </p:stCondLst>
                                        </p:cTn>
                                        <p:tgtEl>
                                          <p:spTgt spid="11"/>
                                        </p:tgtEl>
                                      </p:cBhvr>
                                      <p:to x="100000" y="100000"/>
                                    </p:animScale>
                                    <p:animScale>
                                      <p:cBhvr>
                                        <p:cTn id="137" dur="26">
                                          <p:stCondLst>
                                            <p:cond delay="1808"/>
                                          </p:stCondLst>
                                        </p:cTn>
                                        <p:tgtEl>
                                          <p:spTgt spid="11"/>
                                        </p:tgtEl>
                                      </p:cBhvr>
                                      <p:to x="100000" y="95000"/>
                                    </p:animScale>
                                    <p:animScale>
                                      <p:cBhvr>
                                        <p:cTn id="138" dur="166" decel="50000">
                                          <p:stCondLst>
                                            <p:cond delay="1834"/>
                                          </p:stCondLst>
                                        </p:cTn>
                                        <p:tgtEl>
                                          <p:spTgt spid="11"/>
                                        </p:tgtEl>
                                      </p:cBhvr>
                                      <p:to x="100000" y="100000"/>
                                    </p:animScale>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17"/>
                                        </p:tgtEl>
                                        <p:attrNameLst>
                                          <p:attrName>style.visibility</p:attrName>
                                        </p:attrNameLst>
                                      </p:cBhvr>
                                      <p:to>
                                        <p:strVal val="visible"/>
                                      </p:to>
                                    </p:set>
                                    <p:anim calcmode="lin" valueType="num">
                                      <p:cBhvr additive="base">
                                        <p:cTn id="143" dur="1000" fill="hold"/>
                                        <p:tgtEl>
                                          <p:spTgt spid="17"/>
                                        </p:tgtEl>
                                        <p:attrNameLst>
                                          <p:attrName>ppt_x</p:attrName>
                                        </p:attrNameLst>
                                      </p:cBhvr>
                                      <p:tavLst>
                                        <p:tav tm="0">
                                          <p:val>
                                            <p:strVal val="#ppt_x"/>
                                          </p:val>
                                        </p:tav>
                                        <p:tav tm="100000">
                                          <p:val>
                                            <p:strVal val="#ppt_x"/>
                                          </p:val>
                                        </p:tav>
                                      </p:tavLst>
                                    </p:anim>
                                    <p:anim calcmode="lin" valueType="num">
                                      <p:cBhvr additive="base">
                                        <p:cTn id="144" dur="1000" fill="hold"/>
                                        <p:tgtEl>
                                          <p:spTgt spid="17"/>
                                        </p:tgtEl>
                                        <p:attrNameLst>
                                          <p:attrName>ppt_y</p:attrName>
                                        </p:attrNameLst>
                                      </p:cBhvr>
                                      <p:tavLst>
                                        <p:tav tm="0">
                                          <p:val>
                                            <p:strVal val="0-#ppt_h/2"/>
                                          </p:val>
                                        </p:tav>
                                        <p:tav tm="100000">
                                          <p:val>
                                            <p:strVal val="#ppt_y"/>
                                          </p:val>
                                        </p:tav>
                                      </p:tavLst>
                                    </p:anim>
                                  </p:childTnLst>
                                </p:cTn>
                              </p:par>
                              <p:par>
                                <p:cTn id="145" presetID="2" presetClass="entr" presetSubtype="1" fill="hold" grpId="0" nodeType="withEffect">
                                  <p:stCondLst>
                                    <p:cond delay="0"/>
                                  </p:stCondLst>
                                  <p:childTnLst>
                                    <p:set>
                                      <p:cBhvr>
                                        <p:cTn id="146" dur="1" fill="hold">
                                          <p:stCondLst>
                                            <p:cond delay="0"/>
                                          </p:stCondLst>
                                        </p:cTn>
                                        <p:tgtEl>
                                          <p:spTgt spid="18"/>
                                        </p:tgtEl>
                                        <p:attrNameLst>
                                          <p:attrName>style.visibility</p:attrName>
                                        </p:attrNameLst>
                                      </p:cBhvr>
                                      <p:to>
                                        <p:strVal val="visible"/>
                                      </p:to>
                                    </p:set>
                                    <p:anim calcmode="lin" valueType="num">
                                      <p:cBhvr additive="base">
                                        <p:cTn id="147" dur="1000" fill="hold"/>
                                        <p:tgtEl>
                                          <p:spTgt spid="18"/>
                                        </p:tgtEl>
                                        <p:attrNameLst>
                                          <p:attrName>ppt_x</p:attrName>
                                        </p:attrNameLst>
                                      </p:cBhvr>
                                      <p:tavLst>
                                        <p:tav tm="0">
                                          <p:val>
                                            <p:strVal val="#ppt_x"/>
                                          </p:val>
                                        </p:tav>
                                        <p:tav tm="100000">
                                          <p:val>
                                            <p:strVal val="#ppt_x"/>
                                          </p:val>
                                        </p:tav>
                                      </p:tavLst>
                                    </p:anim>
                                    <p:anim calcmode="lin" valueType="num">
                                      <p:cBhvr additive="base">
                                        <p:cTn id="148"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P spid="15" grpId="0" animBg="1"/>
      <p:bldP spid="16" grpId="0" animBg="1"/>
      <p:bldP spid="17" grpId="0" animBg="1"/>
      <p:bldP spid="18"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Εικόνα" descr="images (4).jpg"/>
          <p:cNvPicPr>
            <a:picLocks noChangeAspect="1"/>
          </p:cNvPicPr>
          <p:nvPr/>
        </p:nvPicPr>
        <p:blipFill>
          <a:blip r:embed="rId4" cstate="print"/>
          <a:stretch>
            <a:fillRect/>
          </a:stretch>
        </p:blipFill>
        <p:spPr>
          <a:xfrm>
            <a:off x="0" y="1944216"/>
            <a:ext cx="4941168" cy="4941168"/>
          </a:xfrm>
          <a:prstGeom prst="rect">
            <a:avLst/>
          </a:prstGeom>
          <a:ln>
            <a:noFill/>
          </a:ln>
          <a:effectLst>
            <a:outerShdw blurRad="292100" dist="139700" dir="2700000" algn="tl" rotWithShape="0">
              <a:srgbClr val="333333">
                <a:alpha val="65000"/>
              </a:srgbClr>
            </a:outerShdw>
          </a:effectLst>
        </p:spPr>
      </p:pic>
      <p:sp>
        <p:nvSpPr>
          <p:cNvPr id="10" name="9 - Ελλειψοειδής επεξήγηση"/>
          <p:cNvSpPr/>
          <p:nvPr/>
        </p:nvSpPr>
        <p:spPr>
          <a:xfrm>
            <a:off x="72008" y="188640"/>
            <a:ext cx="3923928" cy="2016224"/>
          </a:xfrm>
          <a:prstGeom prst="wedgeEllipseCallout">
            <a:avLst>
              <a:gd name="adj1" fmla="val 5427"/>
              <a:gd name="adj2" fmla="val 111490"/>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err="1">
                <a:solidFill>
                  <a:schemeClr val="tx1"/>
                </a:solidFill>
              </a:rPr>
              <a:t>Γουάου</a:t>
            </a:r>
            <a:r>
              <a:rPr lang="el-GR" sz="2400" dirty="0">
                <a:solidFill>
                  <a:schemeClr val="tx1"/>
                </a:solidFill>
              </a:rPr>
              <a:t>! </a:t>
            </a:r>
          </a:p>
          <a:p>
            <a:pPr algn="ctr"/>
            <a:r>
              <a:rPr lang="el-GR" sz="2400" dirty="0">
                <a:solidFill>
                  <a:schemeClr val="tx1"/>
                </a:solidFill>
              </a:rPr>
              <a:t>Έτσι ο </a:t>
            </a:r>
            <a:r>
              <a:rPr lang="el-GR" sz="3200" b="1" dirty="0">
                <a:solidFill>
                  <a:srgbClr val="C00000"/>
                </a:solidFill>
                <a:effectLst>
                  <a:outerShdw blurRad="38100" dist="38100" dir="2700000" algn="tl">
                    <a:srgbClr val="000000">
                      <a:alpha val="43137"/>
                    </a:srgbClr>
                  </a:outerShdw>
                </a:effectLst>
              </a:rPr>
              <a:t>σιδηρόδρομος</a:t>
            </a:r>
            <a:r>
              <a:rPr lang="el-GR" sz="2400" dirty="0">
                <a:solidFill>
                  <a:schemeClr val="tx1"/>
                </a:solidFill>
                <a:effectLst>
                  <a:outerShdw blurRad="38100" dist="38100" dir="2700000" algn="tl">
                    <a:srgbClr val="000000">
                      <a:alpha val="43137"/>
                    </a:srgbClr>
                  </a:outerShdw>
                </a:effectLst>
              </a:rPr>
              <a:t> </a:t>
            </a:r>
            <a:r>
              <a:rPr lang="el-GR" sz="2400" dirty="0">
                <a:solidFill>
                  <a:schemeClr val="tx1"/>
                </a:solidFill>
              </a:rPr>
              <a:t>έγινε…</a:t>
            </a: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419600" y="3276600"/>
            <a:ext cx="304800" cy="304800"/>
          </a:xfrm>
          <a:prstGeom prst="rect">
            <a:avLst/>
          </a:prstGeom>
        </p:spPr>
      </p:pic>
      <p:pic>
        <p:nvPicPr>
          <p:cNvPr id="14" name="3 - Θέση περιεχομένου" descr="GW157H211.jpg"/>
          <p:cNvPicPr>
            <a:picLocks noChangeAspect="1"/>
          </p:cNvPicPr>
          <p:nvPr/>
        </p:nvPicPr>
        <p:blipFill>
          <a:blip r:embed="rId6" cstate="print"/>
          <a:stretch>
            <a:fillRect/>
          </a:stretch>
        </p:blipFill>
        <p:spPr>
          <a:xfrm>
            <a:off x="4883787" y="3933056"/>
            <a:ext cx="4260213" cy="3191048"/>
          </a:xfrm>
          <a:prstGeom prst="rect">
            <a:avLst/>
          </a:prstGeom>
        </p:spPr>
      </p:pic>
      <p:sp>
        <p:nvSpPr>
          <p:cNvPr id="12" name="11 - Έκρηξη 2"/>
          <p:cNvSpPr/>
          <p:nvPr/>
        </p:nvSpPr>
        <p:spPr>
          <a:xfrm rot="20831284">
            <a:off x="2458137" y="2637291"/>
            <a:ext cx="5075761" cy="3585937"/>
          </a:xfrm>
          <a:prstGeom prst="irregularSeal2">
            <a:avLst/>
          </a:prstGeom>
          <a:gradFill>
            <a:gsLst>
              <a:gs pos="0">
                <a:schemeClr val="accent1">
                  <a:tint val="66000"/>
                  <a:satMod val="160000"/>
                </a:schemeClr>
              </a:gs>
              <a:gs pos="50000">
                <a:schemeClr val="accent1">
                  <a:tint val="44500"/>
                  <a:satMod val="160000"/>
                </a:schemeClr>
              </a:gs>
              <a:gs pos="100000">
                <a:schemeClr val="accent2">
                  <a:lumMod val="40000"/>
                  <a:lumOff val="60000"/>
                </a:schemeClr>
              </a:gs>
            </a:gsLst>
            <a:lin ang="5400000" scaled="0"/>
          </a:gradFill>
          <a:ln w="12700">
            <a:solidFill>
              <a:schemeClr val="tx2">
                <a:lumMod val="50000"/>
              </a:schemeClr>
            </a:solidFill>
          </a:ln>
          <a:effectLst>
            <a:outerShdw blurRad="228600" dist="292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Comic Sans MS" pitchFamily="66" charset="0"/>
              </a:rPr>
              <a:t>…το </a:t>
            </a:r>
            <a:r>
              <a:rPr lang="el-GR" sz="2400" b="1" dirty="0">
                <a:solidFill>
                  <a:srgbClr val="C00000"/>
                </a:solidFill>
                <a:effectLst>
                  <a:outerShdw blurRad="38100" dist="38100" dir="2700000" algn="tl">
                    <a:srgbClr val="000000">
                      <a:alpha val="43137"/>
                    </a:srgbClr>
                  </a:outerShdw>
                </a:effectLst>
                <a:latin typeface="Comic Sans MS" pitchFamily="66" charset="0"/>
              </a:rPr>
              <a:t>συνώνυμο</a:t>
            </a:r>
            <a:r>
              <a:rPr lang="el-GR" sz="2400" b="1" dirty="0">
                <a:solidFill>
                  <a:schemeClr val="tx1"/>
                </a:solidFill>
                <a:effectLst>
                  <a:outerShdw blurRad="38100" dist="38100" dir="2700000" algn="tl">
                    <a:srgbClr val="000000">
                      <a:alpha val="43137"/>
                    </a:srgbClr>
                  </a:outerShdw>
                </a:effectLst>
                <a:latin typeface="Comic Sans MS" pitchFamily="66" charset="0"/>
              </a:rPr>
              <a:t> </a:t>
            </a:r>
            <a:r>
              <a:rPr lang="el-GR" sz="2400" b="1" dirty="0">
                <a:solidFill>
                  <a:schemeClr val="tx1"/>
                </a:solidFill>
                <a:latin typeface="Comic Sans MS" pitchFamily="66" charset="0"/>
              </a:rPr>
              <a:t>της </a:t>
            </a:r>
            <a:r>
              <a:rPr lang="el-GR" sz="3200" b="1" dirty="0">
                <a:solidFill>
                  <a:srgbClr val="C00000"/>
                </a:solidFill>
                <a:effectLst>
                  <a:outerShdw blurRad="38100" dist="38100" dir="2700000" algn="tl">
                    <a:srgbClr val="000000">
                      <a:alpha val="43137"/>
                    </a:srgbClr>
                  </a:outerShdw>
                </a:effectLst>
                <a:latin typeface="Comic Sans MS" pitchFamily="66" charset="0"/>
              </a:rPr>
              <a:t>ανάπτυξης</a:t>
            </a:r>
            <a:r>
              <a:rPr lang="el-GR" sz="2400" b="1" dirty="0">
                <a:solidFill>
                  <a:schemeClr val="tx1"/>
                </a:solidFill>
                <a:effectLst>
                  <a:outerShdw blurRad="38100" dist="38100" dir="2700000" algn="tl">
                    <a:srgbClr val="000000">
                      <a:alpha val="43137"/>
                    </a:srgbClr>
                  </a:outerShdw>
                </a:effectLst>
                <a:latin typeface="Comic Sans MS" pitchFamily="66" charset="0"/>
              </a:rPr>
              <a:t> </a:t>
            </a:r>
            <a:r>
              <a:rPr lang="el-GR" sz="2400" b="1" dirty="0">
                <a:solidFill>
                  <a:schemeClr val="tx1"/>
                </a:solidFill>
                <a:latin typeface="Comic Sans MS" pitchFamily="66" charset="0"/>
              </a:rPr>
              <a:t>τον 19</a:t>
            </a:r>
            <a:r>
              <a:rPr lang="el-GR" sz="2400" b="1" baseline="30000" dirty="0">
                <a:solidFill>
                  <a:schemeClr val="tx1"/>
                </a:solidFill>
                <a:latin typeface="Comic Sans MS" pitchFamily="66" charset="0"/>
              </a:rPr>
              <a:t>ο</a:t>
            </a:r>
            <a:r>
              <a:rPr lang="el-GR" sz="2400" b="1" dirty="0">
                <a:solidFill>
                  <a:schemeClr val="tx1"/>
                </a:solidFill>
                <a:latin typeface="Comic Sans MS" pitchFamily="66" charset="0"/>
              </a:rPr>
              <a:t> αι.</a:t>
            </a:r>
            <a:endParaRPr lang="el-GR" sz="2800" b="1" dirty="0">
              <a:solidFill>
                <a:schemeClr val="tx1"/>
              </a:solidFill>
              <a:latin typeface="Comic Sans MS" pitchFamily="66" charset="0"/>
            </a:endParaRPr>
          </a:p>
        </p:txBody>
      </p:sp>
      <p:pic>
        <p:nvPicPr>
          <p:cNvPr id="4" name="3 - Θέση περιεχομένου" descr="GW157H211.jpg"/>
          <p:cNvPicPr>
            <a:picLocks noChangeAspect="1"/>
          </p:cNvPicPr>
          <p:nvPr/>
        </p:nvPicPr>
        <p:blipFill>
          <a:blip r:embed="rId7" cstate="print">
            <a:lum contrast="20000"/>
          </a:blip>
          <a:stretch>
            <a:fillRect/>
          </a:stretch>
        </p:blipFill>
        <p:spPr>
          <a:xfrm rot="617552">
            <a:off x="3639319" y="341165"/>
            <a:ext cx="2880320" cy="1909777"/>
          </a:xfrm>
          <a:prstGeom prst="rect">
            <a:avLst/>
          </a:prstGeom>
          <a:ln>
            <a:noFill/>
          </a:ln>
          <a:effectLst>
            <a:outerShdw blurRad="292100" dist="139700" dir="2700000" algn="tl" rotWithShape="0">
              <a:srgbClr val="333333">
                <a:alpha val="65000"/>
              </a:srgbClr>
            </a:outerShdw>
          </a:effectLst>
        </p:spPr>
      </p:pic>
      <p:sp>
        <p:nvSpPr>
          <p:cNvPr id="15" name="14 - Ελλειψοειδής επεξήγηση"/>
          <p:cNvSpPr/>
          <p:nvPr/>
        </p:nvSpPr>
        <p:spPr>
          <a:xfrm>
            <a:off x="6335688" y="332656"/>
            <a:ext cx="2628800" cy="2160240"/>
          </a:xfrm>
          <a:prstGeom prst="wedgeEllipseCallout">
            <a:avLst>
              <a:gd name="adj1" fmla="val -11852"/>
              <a:gd name="adj2" fmla="val 144283"/>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2">
                    <a:lumMod val="50000"/>
                  </a:schemeClr>
                </a:solidFill>
                <a:effectLst>
                  <a:outerShdw blurRad="38100" dist="38100" dir="2700000" algn="tl">
                    <a:srgbClr val="000000">
                      <a:alpha val="43137"/>
                    </a:srgbClr>
                  </a:outerShdw>
                </a:effectLst>
                <a:latin typeface="Comic Sans MS" pitchFamily="66" charset="0"/>
              </a:rPr>
              <a:t>… το </a:t>
            </a:r>
            <a:r>
              <a:rPr lang="el-GR" sz="3200" b="1" dirty="0">
                <a:solidFill>
                  <a:srgbClr val="C00000"/>
                </a:solidFill>
                <a:effectLst>
                  <a:outerShdw blurRad="38100" dist="38100" dir="2700000" algn="tl">
                    <a:srgbClr val="000000">
                      <a:alpha val="43137"/>
                    </a:srgbClr>
                  </a:outerShdw>
                </a:effectLst>
                <a:latin typeface="Comic Sans MS" pitchFamily="66" charset="0"/>
              </a:rPr>
              <a:t>σύμβολο</a:t>
            </a:r>
            <a:r>
              <a:rPr lang="el-GR" sz="2400" b="1" dirty="0">
                <a:solidFill>
                  <a:schemeClr val="tx2">
                    <a:lumMod val="50000"/>
                  </a:schemeClr>
                </a:solidFill>
                <a:effectLst>
                  <a:outerShdw blurRad="38100" dist="38100" dir="2700000" algn="tl">
                    <a:srgbClr val="000000">
                      <a:alpha val="43137"/>
                    </a:srgbClr>
                  </a:outerShdw>
                </a:effectLst>
                <a:latin typeface="Comic Sans MS" pitchFamily="66" charset="0"/>
              </a:rPr>
              <a:t> των νέων καιρών…</a:t>
            </a:r>
            <a:endParaRPr lang="el-GR" sz="2400" dirty="0">
              <a:solidFill>
                <a:schemeClr val="tx2">
                  <a:lumMod val="50000"/>
                </a:schemeClr>
              </a:solidFill>
              <a:effectLst>
                <a:outerShdw blurRad="38100" dist="38100" dir="2700000" algn="tl">
                  <a:srgbClr val="000000">
                    <a:alpha val="43137"/>
                  </a:srgbClr>
                </a:outerShdw>
              </a:effectLst>
              <a:latin typeface="Comic Sans MS"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290">
                                          <p:stCondLst>
                                            <p:cond delay="0"/>
                                          </p:stCondLst>
                                        </p:cTn>
                                        <p:tgtEl>
                                          <p:spTgt spid="15"/>
                                        </p:tgtEl>
                                      </p:cBhvr>
                                    </p:animEffect>
                                    <p:anim calcmode="lin" valueType="num">
                                      <p:cBhvr>
                                        <p:cTn id="15"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20" dur="13">
                                          <p:stCondLst>
                                            <p:cond delay="325"/>
                                          </p:stCondLst>
                                        </p:cTn>
                                        <p:tgtEl>
                                          <p:spTgt spid="15"/>
                                        </p:tgtEl>
                                      </p:cBhvr>
                                      <p:to x="100000" y="60000"/>
                                    </p:animScale>
                                    <p:animScale>
                                      <p:cBhvr>
                                        <p:cTn id="21" dur="83" decel="50000">
                                          <p:stCondLst>
                                            <p:cond delay="338"/>
                                          </p:stCondLst>
                                        </p:cTn>
                                        <p:tgtEl>
                                          <p:spTgt spid="15"/>
                                        </p:tgtEl>
                                      </p:cBhvr>
                                      <p:to x="100000" y="100000"/>
                                    </p:animScale>
                                    <p:animScale>
                                      <p:cBhvr>
                                        <p:cTn id="22" dur="13">
                                          <p:stCondLst>
                                            <p:cond delay="656"/>
                                          </p:stCondLst>
                                        </p:cTn>
                                        <p:tgtEl>
                                          <p:spTgt spid="15"/>
                                        </p:tgtEl>
                                      </p:cBhvr>
                                      <p:to x="100000" y="80000"/>
                                    </p:animScale>
                                    <p:animScale>
                                      <p:cBhvr>
                                        <p:cTn id="23" dur="83" decel="50000">
                                          <p:stCondLst>
                                            <p:cond delay="669"/>
                                          </p:stCondLst>
                                        </p:cTn>
                                        <p:tgtEl>
                                          <p:spTgt spid="15"/>
                                        </p:tgtEl>
                                      </p:cBhvr>
                                      <p:to x="100000" y="100000"/>
                                    </p:animScale>
                                    <p:animScale>
                                      <p:cBhvr>
                                        <p:cTn id="24" dur="13">
                                          <p:stCondLst>
                                            <p:cond delay="821"/>
                                          </p:stCondLst>
                                        </p:cTn>
                                        <p:tgtEl>
                                          <p:spTgt spid="15"/>
                                        </p:tgtEl>
                                      </p:cBhvr>
                                      <p:to x="100000" y="90000"/>
                                    </p:animScale>
                                    <p:animScale>
                                      <p:cBhvr>
                                        <p:cTn id="25" dur="83" decel="50000">
                                          <p:stCondLst>
                                            <p:cond delay="834"/>
                                          </p:stCondLst>
                                        </p:cTn>
                                        <p:tgtEl>
                                          <p:spTgt spid="15"/>
                                        </p:tgtEl>
                                      </p:cBhvr>
                                      <p:to x="100000" y="100000"/>
                                    </p:animScale>
                                    <p:animScale>
                                      <p:cBhvr>
                                        <p:cTn id="26" dur="13">
                                          <p:stCondLst>
                                            <p:cond delay="904"/>
                                          </p:stCondLst>
                                        </p:cTn>
                                        <p:tgtEl>
                                          <p:spTgt spid="15"/>
                                        </p:tgtEl>
                                      </p:cBhvr>
                                      <p:to x="100000" y="95000"/>
                                    </p:animScale>
                                    <p:animScale>
                                      <p:cBhvr>
                                        <p:cTn id="27" dur="83" decel="50000">
                                          <p:stCondLst>
                                            <p:cond delay="917"/>
                                          </p:stCondLst>
                                        </p:cTn>
                                        <p:tgtEl>
                                          <p:spTgt spid="15"/>
                                        </p:tgtEl>
                                      </p:cBhvr>
                                      <p:to x="100000" y="100000"/>
                                    </p:animScale>
                                  </p:childTnLst>
                                </p:cTn>
                              </p:par>
                              <p:par>
                                <p:cTn id="28" presetID="53"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2"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rages2.jpg"/>
          <p:cNvPicPr>
            <a:picLocks noChangeAspect="1"/>
          </p:cNvPicPr>
          <p:nvPr/>
        </p:nvPicPr>
        <p:blipFill>
          <a:blip r:embed="rId2" cstate="print"/>
          <a:srcRect r="1575"/>
          <a:stretch>
            <a:fillRect/>
          </a:stretch>
        </p:blipFill>
        <p:spPr>
          <a:xfrm>
            <a:off x="-822973" y="1161713"/>
            <a:ext cx="9966973" cy="5696287"/>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5436096" y="260648"/>
            <a:ext cx="3528392" cy="2043608"/>
          </a:xfrm>
          <a:prstGeom prst="wedgeEllipseCallout">
            <a:avLst>
              <a:gd name="adj1" fmla="val -62123"/>
              <a:gd name="adj2" fmla="val 66196"/>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solidFill>
                  <a:schemeClr val="tx1"/>
                </a:solidFill>
              </a:rPr>
              <a:t>Πάμε </a:t>
            </a:r>
            <a:r>
              <a:rPr lang="el-GR" sz="2400" b="1" dirty="0">
                <a:solidFill>
                  <a:srgbClr val="C00000"/>
                </a:solidFill>
                <a:effectLst>
                  <a:outerShdw blurRad="38100" dist="38100" dir="2700000" algn="tl">
                    <a:srgbClr val="000000">
                      <a:alpha val="43137"/>
                    </a:srgbClr>
                  </a:outerShdw>
                </a:effectLst>
              </a:rPr>
              <a:t>μπροστά</a:t>
            </a:r>
            <a:r>
              <a:rPr lang="el-GR" sz="2400" dirty="0">
                <a:solidFill>
                  <a:schemeClr val="tx1"/>
                </a:solidFill>
              </a:rPr>
              <a:t>… </a:t>
            </a:r>
          </a:p>
          <a:p>
            <a:pPr algn="ctr"/>
            <a:r>
              <a:rPr lang="el-GR" sz="2400" dirty="0">
                <a:solidFill>
                  <a:schemeClr val="tx1"/>
                </a:solidFill>
              </a:rPr>
              <a:t>Όποια χώρα θέλει ας ακολουθήσει στην ανάπτυξη!!!</a:t>
            </a:r>
          </a:p>
        </p:txBody>
      </p:sp>
      <p:sp>
        <p:nvSpPr>
          <p:cNvPr id="6" name="1 - Τίτλος"/>
          <p:cNvSpPr txBox="1">
            <a:spLocks/>
          </p:cNvSpPr>
          <p:nvPr/>
        </p:nvSpPr>
        <p:spPr>
          <a:xfrm>
            <a:off x="251520" y="260648"/>
            <a:ext cx="5112568" cy="648072"/>
          </a:xfrm>
          <a:prstGeom prst="rect">
            <a:avLst/>
          </a:prstGeom>
          <a:solidFill>
            <a:schemeClr val="bg1">
              <a:alpha val="76000"/>
            </a:schemeClr>
          </a:solidFill>
          <a:ln>
            <a:solidFill>
              <a:schemeClr val="tx1"/>
            </a:solidFill>
          </a:ln>
          <a:effectLst>
            <a:outerShdw blurRad="228600" dist="152400" dir="2700000" algn="tl" rotWithShape="0">
              <a:prstClr val="black">
                <a:alpha val="40000"/>
              </a:prstClr>
            </a:outerShdw>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600" dirty="0">
                <a:effectLst>
                  <a:outerShdw blurRad="38100" dist="38100" dir="2700000" algn="tl">
                    <a:srgbClr val="000000">
                      <a:alpha val="43137"/>
                    </a:srgbClr>
                  </a:outerShdw>
                </a:effectLst>
                <a:latin typeface="+mj-lt"/>
                <a:ea typeface="+mj-ea"/>
                <a:cs typeface="+mj-cs"/>
              </a:rPr>
              <a:t>… Μια </a:t>
            </a:r>
            <a:r>
              <a:rPr lang="el-GR" sz="3600" b="1" dirty="0">
                <a:solidFill>
                  <a:srgbClr val="C00000"/>
                </a:solidFill>
                <a:effectLst>
                  <a:outerShdw blurRad="38100" dist="38100" dir="2700000" algn="tl">
                    <a:srgbClr val="000000">
                      <a:alpha val="43137"/>
                    </a:srgbClr>
                  </a:outerShdw>
                </a:effectLst>
                <a:latin typeface="+mj-lt"/>
                <a:ea typeface="+mj-ea"/>
                <a:cs typeface="+mj-cs"/>
              </a:rPr>
              <a:t>νέα εποχή </a:t>
            </a:r>
            <a:r>
              <a:rPr lang="el-GR" sz="3600" dirty="0">
                <a:effectLst>
                  <a:outerShdw blurRad="38100" dist="38100" dir="2700000" algn="tl">
                    <a:srgbClr val="000000">
                      <a:alpha val="43137"/>
                    </a:srgbClr>
                  </a:outerShdw>
                </a:effectLst>
                <a:latin typeface="+mj-lt"/>
                <a:ea typeface="+mj-ea"/>
                <a:cs typeface="+mj-cs"/>
              </a:rPr>
              <a:t>ξεκινά…</a:t>
            </a:r>
            <a:endParaRPr kumimoji="0" lang="el-GR" sz="36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 - Θέση περιεχομένου" descr="images (9).jpg"/>
          <p:cNvPicPr>
            <a:picLocks noChangeAspect="1"/>
          </p:cNvPicPr>
          <p:nvPr/>
        </p:nvPicPr>
        <p:blipFill>
          <a:blip r:embed="rId2" cstate="print">
            <a:lum bright="10000"/>
          </a:blip>
          <a:stretch>
            <a:fillRect/>
          </a:stretch>
        </p:blipFill>
        <p:spPr>
          <a:xfrm>
            <a:off x="-468560" y="260648"/>
            <a:ext cx="11072211" cy="6597352"/>
          </a:xfrm>
          <a:prstGeom prst="rect">
            <a:avLst/>
          </a:prstGeom>
        </p:spPr>
      </p:pic>
      <p:sp>
        <p:nvSpPr>
          <p:cNvPr id="2" name="1 - Τίτλος"/>
          <p:cNvSpPr>
            <a:spLocks noGrp="1"/>
          </p:cNvSpPr>
          <p:nvPr>
            <p:ph type="title"/>
          </p:nvPr>
        </p:nvSpPr>
        <p:spPr>
          <a:xfrm>
            <a:off x="0" y="5715000"/>
            <a:ext cx="9144000" cy="1143000"/>
          </a:xfrm>
          <a:solidFill>
            <a:schemeClr val="bg1">
              <a:alpha val="71000"/>
            </a:schemeClr>
          </a:solidFill>
        </p:spPr>
        <p:txBody>
          <a:bodyPr>
            <a:noAutofit/>
          </a:bodyPr>
          <a:lstStyle/>
          <a:p>
            <a:r>
              <a:rPr lang="el-GR" sz="2800" dirty="0"/>
              <a:t>Ο </a:t>
            </a:r>
            <a:r>
              <a:rPr lang="el-GR" sz="2800" b="1" dirty="0">
                <a:effectLst>
                  <a:outerShdw blurRad="38100" dist="38100" dir="2700000" algn="tl">
                    <a:srgbClr val="000000">
                      <a:alpha val="43137"/>
                    </a:srgbClr>
                  </a:outerShdw>
                </a:effectLst>
              </a:rPr>
              <a:t>σιδηρόδρομος</a:t>
            </a:r>
            <a:r>
              <a:rPr lang="el-GR" sz="2800" dirty="0">
                <a:effectLst>
                  <a:outerShdw blurRad="38100" dist="38100" dir="2700000" algn="tl">
                    <a:srgbClr val="000000">
                      <a:alpha val="43137"/>
                    </a:srgbClr>
                  </a:outerShdw>
                </a:effectLst>
              </a:rPr>
              <a:t> </a:t>
            </a:r>
            <a:r>
              <a:rPr lang="el-GR" sz="2800" dirty="0"/>
              <a:t>ήταν </a:t>
            </a:r>
            <a:r>
              <a:rPr lang="el-GR" sz="2800" b="1" dirty="0">
                <a:solidFill>
                  <a:srgbClr val="C00000"/>
                </a:solidFill>
                <a:effectLst>
                  <a:outerShdw blurRad="38100" dist="38100" dir="2700000" algn="tl">
                    <a:srgbClr val="000000">
                      <a:alpha val="43137"/>
                    </a:srgbClr>
                  </a:outerShdw>
                </a:effectLst>
              </a:rPr>
              <a:t>προϋπόθεση</a:t>
            </a:r>
            <a:r>
              <a:rPr lang="el-GR" sz="2800" dirty="0">
                <a:effectLst>
                  <a:outerShdw blurRad="38100" dist="38100" dir="2700000" algn="tl">
                    <a:srgbClr val="000000">
                      <a:alpha val="43137"/>
                    </a:srgbClr>
                  </a:outerShdw>
                </a:effectLst>
              </a:rPr>
              <a:t> </a:t>
            </a:r>
            <a:r>
              <a:rPr lang="el-GR" sz="2800" dirty="0"/>
              <a:t>για τις μικρές χώρες για την είσοδό τους στο χώρο των </a:t>
            </a:r>
            <a:r>
              <a:rPr lang="el-GR" sz="2800" b="1" dirty="0">
                <a:solidFill>
                  <a:srgbClr val="C00000"/>
                </a:solidFill>
                <a:effectLst>
                  <a:outerShdw blurRad="38100" dist="38100" dir="2700000" algn="tl">
                    <a:srgbClr val="000000">
                      <a:alpha val="43137"/>
                    </a:srgbClr>
                  </a:outerShdw>
                </a:effectLst>
              </a:rPr>
              <a:t>αναπτυγμένων κρατών</a:t>
            </a:r>
            <a:r>
              <a:rPr lang="el-GR" sz="2800" dirty="0"/>
              <a:t>.</a:t>
            </a:r>
          </a:p>
        </p:txBody>
      </p:sp>
      <p:pic>
        <p:nvPicPr>
          <p:cNvPr id="4" name="3 - Θέση περιεχομένου" descr="images (9).jpg"/>
          <p:cNvPicPr>
            <a:picLocks noGrp="1" noChangeAspect="1"/>
          </p:cNvPicPr>
          <p:nvPr>
            <p:ph idx="1"/>
          </p:nvPr>
        </p:nvPicPr>
        <p:blipFill>
          <a:blip r:embed="rId3" cstate="print"/>
          <a:stretch>
            <a:fillRect/>
          </a:stretch>
        </p:blipFill>
        <p:spPr>
          <a:xfrm>
            <a:off x="7596336" y="3573016"/>
            <a:ext cx="1746934" cy="1656184"/>
          </a:xfrm>
        </p:spPr>
      </p:pic>
      <p:pic>
        <p:nvPicPr>
          <p:cNvPr id="6" name="5 - Εικόνα" descr="images.png"/>
          <p:cNvPicPr>
            <a:picLocks noChangeAspect="1"/>
          </p:cNvPicPr>
          <p:nvPr/>
        </p:nvPicPr>
        <p:blipFill>
          <a:blip r:embed="rId4" cstate="print">
            <a:clrChange>
              <a:clrFrom>
                <a:srgbClr val="FFFFFF"/>
              </a:clrFrom>
              <a:clrTo>
                <a:srgbClr val="FFFFFF">
                  <a:alpha val="0"/>
                </a:srgbClr>
              </a:clrTo>
            </a:clrChange>
          </a:blip>
          <a:stretch>
            <a:fillRect/>
          </a:stretch>
        </p:blipFill>
        <p:spPr>
          <a:xfrm rot="809333">
            <a:off x="5200116" y="3188089"/>
            <a:ext cx="2323593" cy="56935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1000" fill="hold"/>
                                        <p:tgtEl>
                                          <p:spTgt spid="2"/>
                                        </p:tgtEl>
                                        <p:attrNameLst>
                                          <p:attrName>ppt_x</p:attrName>
                                        </p:attrNameLst>
                                      </p:cBhvr>
                                      <p:tavLst>
                                        <p:tav tm="0">
                                          <p:val>
                                            <p:strVal val="#ppt_x-.2"/>
                                          </p:val>
                                        </p:tav>
                                        <p:tav tm="100000">
                                          <p:val>
                                            <p:strVal val="#ppt_x"/>
                                          </p:val>
                                        </p:tav>
                                      </p:tavLst>
                                    </p:anim>
                                    <p:anim calcmode="lin" valueType="num">
                                      <p:cBhvr>
                                        <p:cTn id="42"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43" dur="10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nodeType="clickEffect">
                                  <p:stCondLst>
                                    <p:cond delay="0"/>
                                  </p:stCondLst>
                                  <p:childTnLst>
                                    <p:animMotion origin="layout" path="M 0 0 L -0.56684 -0.34613 " pathEditMode="relative" ptsTypes="AA">
                                      <p:cBhvr>
                                        <p:cTn id="47" dur="2000" fill="hold"/>
                                        <p:tgtEl>
                                          <p:spTgt spid="6"/>
                                        </p:tgtEl>
                                        <p:attrNameLst>
                                          <p:attrName>ppt_x</p:attrName>
                                          <p:attrName>ppt_y</p:attrName>
                                        </p:attrNameLst>
                                      </p:cBhvr>
                                    </p:animMotion>
                                  </p:childTnLst>
                                </p:cTn>
                              </p:par>
                              <p:par>
                                <p:cTn id="48" presetID="0" presetClass="path" presetSubtype="0" accel="50000" decel="50000" fill="hold" nodeType="withEffect">
                                  <p:stCondLst>
                                    <p:cond delay="0"/>
                                  </p:stCondLst>
                                  <p:childTnLst>
                                    <p:animMotion origin="layout" path="M 0 0 L -0.56684 -0.34613 " pathEditMode="relative" ptsTypes="AA">
                                      <p:cBhvr>
                                        <p:cTn id="49"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lum bright="-10000" contrast="20000"/>
          </a:blip>
          <a:stretch>
            <a:fillRect/>
          </a:stretch>
        </p:blipFill>
        <p:spPr>
          <a:xfrm>
            <a:off x="-899668" y="-7166"/>
            <a:ext cx="10043667" cy="7540622"/>
          </a:xfr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stretch>
            <a:fillRect/>
          </a:stretch>
        </p:blipFill>
        <p:spPr>
          <a:xfrm>
            <a:off x="-820407" y="0"/>
            <a:ext cx="10147042" cy="6858000"/>
          </a:xfrm>
        </p:spPr>
      </p:pic>
      <p:sp>
        <p:nvSpPr>
          <p:cNvPr id="3" name="1 - Τίτλος"/>
          <p:cNvSpPr>
            <a:spLocks noGrp="1"/>
          </p:cNvSpPr>
          <p:nvPr>
            <p:ph type="title"/>
          </p:nvPr>
        </p:nvSpPr>
        <p:spPr>
          <a:xfrm>
            <a:off x="72008" y="332656"/>
            <a:ext cx="8964488" cy="1143000"/>
          </a:xfrm>
          <a:solidFill>
            <a:schemeClr val="bg1">
              <a:alpha val="71000"/>
            </a:schemeClr>
          </a:solidFill>
        </p:spPr>
        <p:txBody>
          <a:bodyPr>
            <a:noAutofit/>
          </a:bodyPr>
          <a:lstStyle/>
          <a:p>
            <a:r>
              <a:rPr lang="el-GR" sz="2800" dirty="0"/>
              <a:t>Αεροφωτογραφία του σταθμού </a:t>
            </a:r>
            <a:r>
              <a:rPr lang="en-US" sz="2800" dirty="0"/>
              <a:t>Kings Cross </a:t>
            </a:r>
            <a:r>
              <a:rPr lang="el-GR" sz="2800" dirty="0"/>
              <a:t>στο Λονδίνο.</a:t>
            </a:r>
            <a:br>
              <a:rPr lang="el-GR" sz="2800" dirty="0"/>
            </a:br>
            <a:r>
              <a:rPr lang="el-GR" sz="2800" dirty="0"/>
              <a:t>Ο </a:t>
            </a:r>
            <a:r>
              <a:rPr lang="el-GR" sz="2800" b="1" dirty="0" err="1">
                <a:effectLst>
                  <a:outerShdw blurRad="38100" dist="38100" dir="2700000" algn="tl">
                    <a:srgbClr val="000000">
                      <a:alpha val="43137"/>
                    </a:srgbClr>
                  </a:outerShdw>
                </a:effectLst>
              </a:rPr>
              <a:t>σιδηρόδρομικοί</a:t>
            </a:r>
            <a:r>
              <a:rPr lang="el-GR" sz="2800" b="1" dirty="0">
                <a:effectLst>
                  <a:outerShdw blurRad="38100" dist="38100" dir="2700000" algn="tl">
                    <a:srgbClr val="000000">
                      <a:alpha val="43137"/>
                    </a:srgbClr>
                  </a:outerShdw>
                </a:effectLst>
              </a:rPr>
              <a:t> σταθμοί </a:t>
            </a:r>
            <a:r>
              <a:rPr lang="el-GR" sz="2800" dirty="0">
                <a:effectLst>
                  <a:outerShdw blurRad="38100" dist="38100" dir="2700000" algn="tl">
                    <a:srgbClr val="000000">
                      <a:alpha val="43137"/>
                    </a:srgbClr>
                  </a:outerShdw>
                </a:effectLst>
              </a:rPr>
              <a:t> </a:t>
            </a:r>
            <a:r>
              <a:rPr lang="el-GR" sz="2800" dirty="0"/>
              <a:t>ήταν </a:t>
            </a:r>
            <a:r>
              <a:rPr lang="el-GR" sz="2800" b="1" dirty="0">
                <a:solidFill>
                  <a:srgbClr val="C00000"/>
                </a:solidFill>
                <a:effectLst>
                  <a:outerShdw blurRad="38100" dist="38100" dir="2700000" algn="tl">
                    <a:srgbClr val="000000">
                      <a:alpha val="43137"/>
                    </a:srgbClr>
                  </a:outerShdw>
                </a:effectLst>
              </a:rPr>
              <a:t>σύμβολα </a:t>
            </a:r>
            <a:r>
              <a:rPr lang="el-GR" sz="2800" dirty="0"/>
              <a:t>της νέας εποχής</a:t>
            </a:r>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stretch>
            <a:fillRect/>
          </a:stretch>
        </p:blipFill>
        <p:spPr>
          <a:xfrm>
            <a:off x="-468560" y="-189403"/>
            <a:ext cx="9612560" cy="7209421"/>
          </a:xfrm>
        </p:spPr>
      </p:pic>
      <p:sp>
        <p:nvSpPr>
          <p:cNvPr id="3" name="1 - Τίτλος"/>
          <p:cNvSpPr>
            <a:spLocks noGrp="1"/>
          </p:cNvSpPr>
          <p:nvPr>
            <p:ph type="title"/>
          </p:nvPr>
        </p:nvSpPr>
        <p:spPr>
          <a:xfrm>
            <a:off x="72008" y="692696"/>
            <a:ext cx="8964488" cy="782960"/>
          </a:xfrm>
          <a:solidFill>
            <a:schemeClr val="bg1">
              <a:alpha val="71000"/>
            </a:schemeClr>
          </a:solidFill>
        </p:spPr>
        <p:txBody>
          <a:bodyPr>
            <a:noAutofit/>
          </a:bodyPr>
          <a:lstStyle/>
          <a:p>
            <a:r>
              <a:rPr lang="el-GR" sz="2800" dirty="0"/>
              <a:t>Εσωτερικό του σταθμού </a:t>
            </a:r>
            <a:r>
              <a:rPr lang="en-US" sz="2800" b="1" dirty="0">
                <a:effectLst>
                  <a:outerShdw blurRad="38100" dist="38100" dir="2700000" algn="tl">
                    <a:srgbClr val="000000">
                      <a:alpha val="43137"/>
                    </a:srgbClr>
                  </a:outerShdw>
                </a:effectLst>
              </a:rPr>
              <a:t>Kings Cross </a:t>
            </a:r>
            <a:r>
              <a:rPr lang="el-GR" sz="2800" dirty="0"/>
              <a:t>στο Λονδίνο.</a:t>
            </a: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stretch>
            <a:fillRect/>
          </a:stretch>
        </p:blipFill>
        <p:spPr>
          <a:xfrm>
            <a:off x="395536" y="980728"/>
            <a:ext cx="8280920" cy="5510995"/>
          </a:xfrm>
          <a:prstGeom prst="rect">
            <a:avLst/>
          </a:prstGeom>
          <a:ln>
            <a:noFill/>
          </a:ln>
          <a:effectLst>
            <a:outerShdw blurRad="292100" dist="139700" dir="2700000" algn="tl" rotWithShape="0">
              <a:srgbClr val="333333">
                <a:alpha val="65000"/>
              </a:srgbClr>
            </a:outerShdw>
          </a:effectLst>
        </p:spPr>
      </p:pic>
      <p:sp>
        <p:nvSpPr>
          <p:cNvPr id="3" name="1 - Τίτλος"/>
          <p:cNvSpPr>
            <a:spLocks noGrp="1"/>
          </p:cNvSpPr>
          <p:nvPr>
            <p:ph type="title"/>
          </p:nvPr>
        </p:nvSpPr>
        <p:spPr>
          <a:xfrm>
            <a:off x="0" y="260648"/>
            <a:ext cx="9144000" cy="576064"/>
          </a:xfrm>
          <a:solidFill>
            <a:schemeClr val="bg1">
              <a:alpha val="71000"/>
            </a:schemeClr>
          </a:solidFill>
        </p:spPr>
        <p:txBody>
          <a:bodyPr>
            <a:noAutofit/>
          </a:bodyPr>
          <a:lstStyle/>
          <a:p>
            <a:r>
              <a:rPr lang="el-GR" sz="2800" dirty="0"/>
              <a:t>Εσωτερικό του σταθμού </a:t>
            </a:r>
            <a:r>
              <a:rPr lang="en-US" sz="2800" b="1" dirty="0">
                <a:effectLst>
                  <a:outerShdw blurRad="38100" dist="38100" dir="2700000" algn="tl">
                    <a:srgbClr val="000000">
                      <a:alpha val="43137"/>
                    </a:srgbClr>
                  </a:outerShdw>
                </a:effectLst>
              </a:rPr>
              <a:t>Kings Cross </a:t>
            </a:r>
            <a:r>
              <a:rPr lang="el-GR" sz="2800" dirty="0"/>
              <a:t>στο Λονδίνο.</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CF1FE1-DCF4-43DA-9DA5-BBA3DF9F2647}"/>
              </a:ext>
            </a:extLst>
          </p:cNvPr>
          <p:cNvSpPr>
            <a:spLocks noGrp="1"/>
          </p:cNvSpPr>
          <p:nvPr>
            <p:ph idx="1"/>
          </p:nvPr>
        </p:nvSpPr>
        <p:spPr/>
        <p:txBody>
          <a:bodyPr/>
          <a:lstStyle/>
          <a:p>
            <a:endParaRPr lang="el-GR" dirty="0"/>
          </a:p>
        </p:txBody>
      </p:sp>
      <p:pic>
        <p:nvPicPr>
          <p:cNvPr id="8" name="7 - Εικόνα" descr="images (10).jpg"/>
          <p:cNvPicPr>
            <a:picLocks noChangeAspect="1"/>
          </p:cNvPicPr>
          <p:nvPr/>
        </p:nvPicPr>
        <p:blipFill>
          <a:blip r:embed="rId2" cstate="print"/>
          <a:stretch>
            <a:fillRect/>
          </a:stretch>
        </p:blipFill>
        <p:spPr>
          <a:xfrm>
            <a:off x="6830188" y="476672"/>
            <a:ext cx="2313812" cy="2150869"/>
          </a:xfrm>
          <a:prstGeom prst="rect">
            <a:avLst/>
          </a:prstGeom>
          <a:ln>
            <a:noFill/>
          </a:ln>
          <a:effectLst>
            <a:outerShdw blurRad="292100" dist="139700" dir="2700000" algn="tl" rotWithShape="0">
              <a:srgbClr val="333333">
                <a:alpha val="65000"/>
              </a:srgbClr>
            </a:outerShdw>
          </a:effectLst>
        </p:spPr>
      </p:pic>
      <p:pic>
        <p:nvPicPr>
          <p:cNvPr id="5" name="4 - Εικόνα" descr="images (10).jpg"/>
          <p:cNvPicPr>
            <a:picLocks noChangeAspect="1"/>
          </p:cNvPicPr>
          <p:nvPr/>
        </p:nvPicPr>
        <p:blipFill>
          <a:blip r:embed="rId3" cstate="print">
            <a:clrChange>
              <a:clrFrom>
                <a:srgbClr val="FFFFFF"/>
              </a:clrFrom>
              <a:clrTo>
                <a:srgbClr val="FFFFFF">
                  <a:alpha val="0"/>
                </a:srgbClr>
              </a:clrTo>
            </a:clrChange>
            <a:lum bright="-10000" contrast="20000"/>
          </a:blip>
          <a:stretch>
            <a:fillRect/>
          </a:stretch>
        </p:blipFill>
        <p:spPr>
          <a:xfrm rot="479686">
            <a:off x="3912081" y="877593"/>
            <a:ext cx="3204128" cy="2124476"/>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612576" y="2780928"/>
            <a:ext cx="10873208" cy="3600400"/>
          </a:xfrm>
          <a:prstGeom prst="wedgeEllipseCallout">
            <a:avLst>
              <a:gd name="adj1" fmla="val -38892"/>
              <a:gd name="adj2" fmla="val 63452"/>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effectLst>
                  <a:outerShdw blurRad="38100" dist="38100" dir="2700000" algn="tl">
                    <a:srgbClr val="000000">
                      <a:alpha val="43137"/>
                    </a:srgbClr>
                  </a:outerShdw>
                </a:effectLst>
              </a:rPr>
              <a:t>ήταν οι κύριες δυσκολίες για την κατασκευή σιδηροδρομικού δικτύου εδώ:</a:t>
            </a:r>
          </a:p>
          <a:p>
            <a:pPr>
              <a:buFont typeface="Arial" pitchFamily="34" charset="0"/>
              <a:buChar char="•"/>
            </a:pPr>
            <a:r>
              <a:rPr lang="el-GR" sz="2800" b="1" dirty="0">
                <a:solidFill>
                  <a:schemeClr val="tx1"/>
                </a:solidFill>
                <a:effectLst>
                  <a:outerShdw blurRad="38100" dist="38100" dir="2700000" algn="tl">
                    <a:srgbClr val="000000">
                      <a:alpha val="43137"/>
                    </a:srgbClr>
                  </a:outerShdw>
                </a:effectLst>
              </a:rPr>
              <a:t> </a:t>
            </a:r>
            <a:r>
              <a:rPr lang="el-GR" sz="2400" b="1" dirty="0">
                <a:solidFill>
                  <a:srgbClr val="C00000"/>
                </a:solidFill>
                <a:effectLst>
                  <a:outerShdw blurRad="38100" dist="38100" dir="2700000" algn="tl">
                    <a:srgbClr val="000000">
                      <a:alpha val="43137"/>
                    </a:srgbClr>
                  </a:outerShdw>
                </a:effectLst>
              </a:rPr>
              <a:t> </a:t>
            </a:r>
            <a:r>
              <a:rPr lang="el-GR" sz="2800" b="1" dirty="0">
                <a:solidFill>
                  <a:srgbClr val="C00000"/>
                </a:solidFill>
                <a:effectLst>
                  <a:outerShdw blurRad="38100" dist="38100" dir="2700000" algn="tl">
                    <a:srgbClr val="000000">
                      <a:alpha val="43137"/>
                    </a:srgbClr>
                  </a:outerShdw>
                </a:effectLst>
              </a:rPr>
              <a:t>πολυέξοδη </a:t>
            </a:r>
            <a:r>
              <a:rPr lang="el-GR" sz="2800" b="1" dirty="0">
                <a:solidFill>
                  <a:schemeClr val="tx1"/>
                </a:solidFill>
                <a:effectLst>
                  <a:outerShdw blurRad="38100" dist="38100" dir="2700000" algn="tl">
                    <a:srgbClr val="000000">
                      <a:alpha val="43137"/>
                    </a:srgbClr>
                  </a:outerShdw>
                </a:effectLst>
              </a:rPr>
              <a:t>υπόθεση</a:t>
            </a:r>
          </a:p>
          <a:p>
            <a:pPr>
              <a:buFont typeface="Arial" pitchFamily="34" charset="0"/>
              <a:buChar char="•"/>
            </a:pPr>
            <a:r>
              <a:rPr lang="el-GR" sz="2800" b="1" dirty="0">
                <a:solidFill>
                  <a:schemeClr val="tx1"/>
                </a:solidFill>
                <a:effectLst>
                  <a:outerShdw blurRad="38100" dist="38100" dir="2700000" algn="tl">
                    <a:srgbClr val="000000">
                      <a:alpha val="43137"/>
                    </a:srgbClr>
                  </a:outerShdw>
                </a:effectLst>
              </a:rPr>
              <a:t>  τα </a:t>
            </a:r>
            <a:r>
              <a:rPr lang="el-GR" sz="2800" b="1" dirty="0">
                <a:solidFill>
                  <a:srgbClr val="C00000"/>
                </a:solidFill>
                <a:effectLst>
                  <a:outerShdw blurRad="38100" dist="38100" dir="2700000" algn="tl">
                    <a:srgbClr val="000000">
                      <a:alpha val="43137"/>
                    </a:srgbClr>
                  </a:outerShdw>
                </a:effectLst>
              </a:rPr>
              <a:t>ξένα κεφάλαια </a:t>
            </a:r>
            <a:r>
              <a:rPr lang="el-GR" sz="2800" b="1" dirty="0">
                <a:solidFill>
                  <a:srgbClr val="C00000"/>
                </a:solidFill>
                <a:effectLst>
                  <a:outerShdw blurRad="38100" dist="38100" dir="2700000" algn="tl">
                    <a:srgbClr val="000000">
                      <a:alpha val="43137"/>
                    </a:srgbClr>
                  </a:outerShdw>
                </a:effectLst>
                <a:sym typeface="Wingdings" pitchFamily="2" charset="2"/>
              </a:rPr>
              <a:t> </a:t>
            </a:r>
            <a:r>
              <a:rPr lang="el-GR" sz="2800" b="1" dirty="0">
                <a:solidFill>
                  <a:schemeClr val="tx1"/>
                </a:solidFill>
                <a:effectLst>
                  <a:outerShdw blurRad="38100" dist="38100" dir="2700000" algn="tl">
                    <a:srgbClr val="000000">
                      <a:alpha val="43137"/>
                    </a:srgbClr>
                  </a:outerShdw>
                </a:effectLst>
                <a:sym typeface="Wingdings" pitchFamily="2" charset="2"/>
              </a:rPr>
              <a:t>θέλουν</a:t>
            </a:r>
            <a:r>
              <a:rPr lang="el-GR" sz="2800" b="1" dirty="0">
                <a:solidFill>
                  <a:srgbClr val="C00000"/>
                </a:solidFill>
                <a:effectLst>
                  <a:outerShdw blurRad="38100" dist="38100" dir="2700000" algn="tl">
                    <a:srgbClr val="000000">
                      <a:alpha val="43137"/>
                    </a:srgbClr>
                  </a:outerShdw>
                </a:effectLst>
                <a:sym typeface="Wingdings" pitchFamily="2" charset="2"/>
              </a:rPr>
              <a:t> κέρδη </a:t>
            </a:r>
            <a:r>
              <a:rPr lang="el-GR" sz="2800" b="1" dirty="0">
                <a:solidFill>
                  <a:schemeClr val="tx1"/>
                </a:solidFill>
                <a:effectLst>
                  <a:outerShdw blurRad="38100" dist="38100" dir="2700000" algn="tl">
                    <a:srgbClr val="000000">
                      <a:alpha val="43137"/>
                    </a:srgbClr>
                  </a:outerShdw>
                </a:effectLst>
                <a:sym typeface="Wingdings" pitchFamily="2" charset="2"/>
              </a:rPr>
              <a:t>επενδύσεων</a:t>
            </a:r>
          </a:p>
          <a:p>
            <a:r>
              <a:rPr lang="el-GR" sz="2800" b="1" dirty="0">
                <a:solidFill>
                  <a:srgbClr val="C00000"/>
                </a:solidFill>
                <a:effectLst>
                  <a:outerShdw blurRad="38100" dist="38100" dir="2700000" algn="tl">
                    <a:srgbClr val="000000">
                      <a:alpha val="43137"/>
                    </a:srgbClr>
                  </a:outerShdw>
                </a:effectLst>
                <a:sym typeface="Wingdings" pitchFamily="2" charset="2"/>
              </a:rPr>
              <a:t>          μικρό </a:t>
            </a:r>
            <a:r>
              <a:rPr lang="el-GR" sz="2800" b="1" dirty="0">
                <a:solidFill>
                  <a:schemeClr val="tx1"/>
                </a:solidFill>
                <a:effectLst>
                  <a:outerShdw blurRad="38100" dist="38100" dir="2700000" algn="tl">
                    <a:srgbClr val="000000">
                      <a:alpha val="43137"/>
                    </a:srgbClr>
                  </a:outerShdw>
                </a:effectLst>
                <a:sym typeface="Wingdings" pitchFamily="2" charset="2"/>
              </a:rPr>
              <a:t>το</a:t>
            </a:r>
            <a:r>
              <a:rPr lang="el-GR" sz="2800" b="1" dirty="0">
                <a:solidFill>
                  <a:srgbClr val="C00000"/>
                </a:solidFill>
                <a:effectLst>
                  <a:outerShdw blurRad="38100" dist="38100" dir="2700000" algn="tl">
                    <a:srgbClr val="000000">
                      <a:alpha val="43137"/>
                    </a:srgbClr>
                  </a:outerShdw>
                </a:effectLst>
                <a:sym typeface="Wingdings" pitchFamily="2" charset="2"/>
              </a:rPr>
              <a:t> ενδιαφέρον </a:t>
            </a:r>
            <a:r>
              <a:rPr lang="el-GR" sz="2800" b="1" dirty="0">
                <a:solidFill>
                  <a:schemeClr val="tx1"/>
                </a:solidFill>
                <a:effectLst>
                  <a:outerShdw blurRad="38100" dist="38100" dir="2700000" algn="tl">
                    <a:srgbClr val="000000">
                      <a:alpha val="43137"/>
                    </a:srgbClr>
                  </a:outerShdw>
                </a:effectLst>
                <a:sym typeface="Wingdings" pitchFamily="2" charset="2"/>
              </a:rPr>
              <a:t>ξένων + ομογενών</a:t>
            </a:r>
            <a:endParaRPr lang="el-GR" sz="2800" b="1" dirty="0">
              <a:solidFill>
                <a:schemeClr val="tx1"/>
              </a:solidFill>
              <a:effectLst>
                <a:outerShdw blurRad="38100" dist="38100" dir="2700000" algn="tl">
                  <a:srgbClr val="000000">
                    <a:alpha val="43137"/>
                  </a:srgbClr>
                </a:outerShdw>
              </a:effectLst>
            </a:endParaRPr>
          </a:p>
          <a:p>
            <a:pPr>
              <a:buFont typeface="Arial" pitchFamily="34" charset="0"/>
              <a:buChar char="•"/>
            </a:pPr>
            <a:r>
              <a:rPr lang="el-GR" sz="2800" b="1" dirty="0">
                <a:solidFill>
                  <a:schemeClr val="tx1"/>
                </a:solidFill>
                <a:effectLst>
                  <a:outerShdw blurRad="38100" dist="38100" dir="2700000" algn="tl">
                    <a:srgbClr val="000000">
                      <a:alpha val="43137"/>
                    </a:srgbClr>
                  </a:outerShdw>
                </a:effectLst>
              </a:rPr>
              <a:t>  ανταγωνισμός</a:t>
            </a:r>
            <a:r>
              <a:rPr lang="el-GR" sz="2800" b="1" dirty="0">
                <a:solidFill>
                  <a:srgbClr val="C00000"/>
                </a:solidFill>
                <a:effectLst>
                  <a:outerShdw blurRad="38100" dist="38100" dir="2700000" algn="tl">
                    <a:srgbClr val="000000">
                      <a:alpha val="43137"/>
                    </a:srgbClr>
                  </a:outerShdw>
                </a:effectLst>
              </a:rPr>
              <a:t> θαλάσσιων </a:t>
            </a:r>
            <a:r>
              <a:rPr lang="el-GR" sz="2800" b="1" dirty="0">
                <a:solidFill>
                  <a:schemeClr val="tx1"/>
                </a:solidFill>
                <a:effectLst>
                  <a:outerShdw blurRad="38100" dist="38100" dir="2700000" algn="tl">
                    <a:srgbClr val="000000">
                      <a:alpha val="43137"/>
                    </a:srgbClr>
                  </a:outerShdw>
                </a:effectLst>
              </a:rPr>
              <a:t>μεταφορών</a:t>
            </a:r>
          </a:p>
        </p:txBody>
      </p:sp>
      <p:pic>
        <p:nvPicPr>
          <p:cNvPr id="7" name="6 - Εικόνα" descr="Scrappy Bright Polka Numbers-03.png"/>
          <p:cNvPicPr>
            <a:picLocks noChangeAspect="1"/>
          </p:cNvPicPr>
          <p:nvPr/>
        </p:nvPicPr>
        <p:blipFill>
          <a:blip r:embed="rId4" cstate="print"/>
          <a:stretch>
            <a:fillRect/>
          </a:stretch>
        </p:blipFill>
        <p:spPr>
          <a:xfrm>
            <a:off x="971600" y="2492896"/>
            <a:ext cx="844051" cy="139638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3" dur="25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4" dur="250" accel="50000" fill="hold">
                                          <p:stCondLst>
                                            <p:cond delay="250"/>
                                          </p:stCondLst>
                                        </p:cTn>
                                        <p:tgtEl>
                                          <p:spTgt spid="6"/>
                                        </p:tgtEl>
                                        <p:attrNameLst>
                                          <p:attrName>ppt_w</p:attrName>
                                        </p:attrNameLst>
                                      </p:cBhvr>
                                      <p:tavLst>
                                        <p:tav tm="0">
                                          <p:val>
                                            <p:strVal val="#ppt_w*.05"/>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anim calcmode="lin" valueType="num">
                                      <p:cBhvr>
                                        <p:cTn id="16" dur="25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7" dur="25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8" dur="250" accel="50000" fill="hold">
                                          <p:stCondLst>
                                            <p:cond delay="250"/>
                                          </p:stCondLst>
                                        </p:cTn>
                                        <p:tgtEl>
                                          <p:spTgt spid="6"/>
                                        </p:tgtEl>
                                        <p:attrNameLst>
                                          <p:attrName>ppt_y</p:attrName>
                                        </p:attrNameLst>
                                      </p:cBhvr>
                                      <p:tavLst>
                                        <p:tav tm="0">
                                          <p:val>
                                            <p:strVal val="#ppt_y+.1"/>
                                          </p:val>
                                        </p:tav>
                                        <p:tav tm="100000">
                                          <p:val>
                                            <p:strVal val="#ppt_y"/>
                                          </p:val>
                                        </p:tav>
                                      </p:tavLst>
                                    </p:anim>
                                    <p:animEffect transition="in" filter="fade">
                                      <p:cBhvr>
                                        <p:cTn id="19" dur="500" decel="50000">
                                          <p:stCondLst>
                                            <p:cond delay="0"/>
                                          </p:stCondLst>
                                        </p:cTn>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dirty="0"/>
          </a:p>
        </p:txBody>
      </p:sp>
      <p:sp>
        <p:nvSpPr>
          <p:cNvPr id="3" name="2 - Υπότιτλος"/>
          <p:cNvSpPr>
            <a:spLocks noGrp="1"/>
          </p:cNvSpPr>
          <p:nvPr>
            <p:ph type="subTitle" idx="1"/>
          </p:nvPr>
        </p:nvSpPr>
        <p:spPr/>
        <p:txBody>
          <a:bodyPr/>
          <a:lstStyle/>
          <a:p>
            <a:endParaRPr lang="el-GR"/>
          </a:p>
        </p:txBody>
      </p:sp>
      <p:pic>
        <p:nvPicPr>
          <p:cNvPr id="4" name="3 - Εικόνα" descr="Steam-Train-groing-through-Scranton1.jpg"/>
          <p:cNvPicPr>
            <a:picLocks noChangeAspect="1"/>
          </p:cNvPicPr>
          <p:nvPr/>
        </p:nvPicPr>
        <p:blipFill>
          <a:blip r:embed="rId2" cstate="print"/>
          <a:stretch>
            <a:fillRect/>
          </a:stretch>
        </p:blipFill>
        <p:spPr>
          <a:xfrm>
            <a:off x="-469411" y="-315416"/>
            <a:ext cx="9613411" cy="7210059"/>
          </a:xfrm>
          <a:prstGeom prst="rect">
            <a:avLst/>
          </a:prstGeom>
        </p:spPr>
      </p:pic>
      <p:sp>
        <p:nvSpPr>
          <p:cNvPr id="5" name="1 - Τίτλος"/>
          <p:cNvSpPr txBox="1">
            <a:spLocks/>
          </p:cNvSpPr>
          <p:nvPr/>
        </p:nvSpPr>
        <p:spPr>
          <a:xfrm>
            <a:off x="467544" y="620688"/>
            <a:ext cx="8136904" cy="1656184"/>
          </a:xfrm>
          <a:prstGeom prst="rect">
            <a:avLst/>
          </a:prstGeom>
          <a:solidFill>
            <a:schemeClr val="bg1">
              <a:alpha val="76000"/>
            </a:schemeClr>
          </a:solidFill>
          <a:ln>
            <a:solidFill>
              <a:schemeClr val="tx1"/>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600" dirty="0">
                <a:effectLst>
                  <a:outerShdw blurRad="38100" dist="38100" dir="2700000" algn="tl">
                    <a:srgbClr val="000000">
                      <a:alpha val="43137"/>
                    </a:srgbClr>
                  </a:outerShdw>
                </a:effectLst>
                <a:latin typeface="+mj-lt"/>
                <a:ea typeface="+mj-ea"/>
                <a:cs typeface="+mj-cs"/>
              </a:rPr>
              <a:t>Η πιο χαρακτηριστική από τις αλλαγές στα </a:t>
            </a:r>
            <a:r>
              <a:rPr lang="el-GR" sz="3600" b="1" dirty="0">
                <a:solidFill>
                  <a:srgbClr val="C00000"/>
                </a:solidFill>
                <a:effectLst>
                  <a:outerShdw blurRad="38100" dist="38100" dir="2700000" algn="tl">
                    <a:srgbClr val="000000">
                      <a:alpha val="43137"/>
                    </a:srgbClr>
                  </a:outerShdw>
                </a:effectLst>
                <a:latin typeface="+mj-lt"/>
                <a:ea typeface="+mj-ea"/>
                <a:cs typeface="+mj-cs"/>
              </a:rPr>
              <a:t>αναπτυγμένα</a:t>
            </a:r>
            <a:r>
              <a:rPr lang="el-GR" sz="3600" b="1" dirty="0">
                <a:effectLst>
                  <a:outerShdw blurRad="38100" dist="38100" dir="2700000" algn="tl">
                    <a:srgbClr val="000000">
                      <a:alpha val="43137"/>
                    </a:srgbClr>
                  </a:outerShdw>
                </a:effectLst>
                <a:latin typeface="+mj-lt"/>
                <a:ea typeface="+mj-ea"/>
                <a:cs typeface="+mj-cs"/>
              </a:rPr>
              <a:t> κράτη </a:t>
            </a:r>
            <a:r>
              <a:rPr lang="el-GR" sz="3600" dirty="0">
                <a:effectLst>
                  <a:outerShdw blurRad="38100" dist="38100" dir="2700000" algn="tl">
                    <a:srgbClr val="000000">
                      <a:alpha val="43137"/>
                    </a:srgbClr>
                  </a:outerShdw>
                </a:effectLst>
                <a:latin typeface="+mj-lt"/>
                <a:ea typeface="+mj-ea"/>
                <a:cs typeface="+mj-cs"/>
              </a:rPr>
              <a:t>του </a:t>
            </a:r>
            <a:r>
              <a:rPr lang="el-GR" sz="3600" b="1" dirty="0">
                <a:solidFill>
                  <a:srgbClr val="C00000"/>
                </a:solidFill>
                <a:effectLst>
                  <a:outerShdw blurRad="38100" dist="38100" dir="2700000" algn="tl">
                    <a:srgbClr val="000000">
                      <a:alpha val="43137"/>
                    </a:srgbClr>
                  </a:outerShdw>
                </a:effectLst>
                <a:latin typeface="+mj-lt"/>
                <a:ea typeface="+mj-ea"/>
                <a:cs typeface="+mj-cs"/>
              </a:rPr>
              <a:t>19</a:t>
            </a:r>
            <a:r>
              <a:rPr lang="el-GR" sz="3600" b="1" baseline="30000" dirty="0">
                <a:solidFill>
                  <a:srgbClr val="C00000"/>
                </a:solidFill>
                <a:effectLst>
                  <a:outerShdw blurRad="38100" dist="38100" dir="2700000" algn="tl">
                    <a:srgbClr val="000000">
                      <a:alpha val="43137"/>
                    </a:srgbClr>
                  </a:outerShdw>
                </a:effectLst>
                <a:latin typeface="+mj-lt"/>
                <a:ea typeface="+mj-ea"/>
                <a:cs typeface="+mj-cs"/>
              </a:rPr>
              <a:t>ου</a:t>
            </a:r>
            <a:r>
              <a:rPr lang="el-GR" sz="3600" b="1" dirty="0">
                <a:solidFill>
                  <a:srgbClr val="C00000"/>
                </a:solidFill>
                <a:effectLst>
                  <a:outerShdw blurRad="38100" dist="38100" dir="2700000" algn="tl">
                    <a:srgbClr val="000000">
                      <a:alpha val="43137"/>
                    </a:srgbClr>
                  </a:outerShdw>
                </a:effectLst>
                <a:latin typeface="+mj-lt"/>
                <a:ea typeface="+mj-ea"/>
                <a:cs typeface="+mj-cs"/>
              </a:rPr>
              <a:t> αι. </a:t>
            </a:r>
            <a:r>
              <a:rPr lang="el-GR" sz="3600" dirty="0">
                <a:effectLst>
                  <a:outerShdw blurRad="38100" dist="38100" dir="2700000" algn="tl">
                    <a:srgbClr val="000000">
                      <a:alpha val="43137"/>
                    </a:srgbClr>
                  </a:outerShdw>
                </a:effectLst>
                <a:latin typeface="+mj-lt"/>
                <a:ea typeface="+mj-ea"/>
                <a:cs typeface="+mj-cs"/>
              </a:rPr>
              <a:t>ήταν η εμφάνιση…</a:t>
            </a:r>
            <a:endParaRPr kumimoji="0" lang="el-GR" sz="36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3 - Θέση περιεχομένου" descr="totos.png"/>
          <p:cNvPicPr>
            <a:picLocks noChangeAspect="1"/>
          </p:cNvPicPr>
          <p:nvPr/>
        </p:nvPicPr>
        <p:blipFill>
          <a:blip r:embed="rId2" cstate="print"/>
          <a:stretch>
            <a:fillRect/>
          </a:stretch>
        </p:blipFill>
        <p:spPr>
          <a:xfrm>
            <a:off x="0" y="116632"/>
            <a:ext cx="3880953" cy="2028403"/>
          </a:xfrm>
          <a:prstGeom prst="rect">
            <a:avLst/>
          </a:prstGeom>
          <a:ln>
            <a:noFill/>
          </a:ln>
          <a:effectLst>
            <a:outerShdw blurRad="292100" dist="139700" dir="2700000" algn="tl" rotWithShape="0">
              <a:srgbClr val="333333">
                <a:alpha val="65000"/>
              </a:srgbClr>
            </a:outerShdw>
          </a:effectLst>
        </p:spPr>
      </p:pic>
      <p:pic>
        <p:nvPicPr>
          <p:cNvPr id="9" name="3 - Θέση περιεχομένου" descr="totos.png"/>
          <p:cNvPicPr>
            <a:picLocks noChangeAspect="1"/>
          </p:cNvPicPr>
          <p:nvPr/>
        </p:nvPicPr>
        <p:blipFill>
          <a:blip r:embed="rId3" cstate="print"/>
          <a:stretch>
            <a:fillRect/>
          </a:stretch>
        </p:blipFill>
        <p:spPr>
          <a:xfrm>
            <a:off x="6228184" y="2060848"/>
            <a:ext cx="2664296" cy="2664296"/>
          </a:xfrm>
          <a:prstGeom prst="rect">
            <a:avLst/>
          </a:prstGeom>
          <a:ln>
            <a:noFill/>
          </a:ln>
          <a:effectLst>
            <a:outerShdw blurRad="292100" dist="139700" dir="2700000" algn="tl" rotWithShape="0">
              <a:srgbClr val="333333">
                <a:alpha val="65000"/>
              </a:srgbClr>
            </a:outerShdw>
          </a:effectLst>
        </p:spPr>
      </p:pic>
      <p:pic>
        <p:nvPicPr>
          <p:cNvPr id="7" name="3 - Θέση περιεχομένου" descr="totos.png"/>
          <p:cNvPicPr>
            <a:picLocks noChangeAspect="1"/>
          </p:cNvPicPr>
          <p:nvPr/>
        </p:nvPicPr>
        <p:blipFill>
          <a:blip r:embed="rId4" cstate="print">
            <a:lum bright="-10000" contrast="20000"/>
          </a:blip>
          <a:stretch>
            <a:fillRect/>
          </a:stretch>
        </p:blipFill>
        <p:spPr>
          <a:xfrm>
            <a:off x="0" y="4851412"/>
            <a:ext cx="4067944" cy="2033972"/>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0" y="1556792"/>
            <a:ext cx="5436096" cy="3024336"/>
          </a:xfrm>
          <a:prstGeom prst="wedgeEllipseCallout">
            <a:avLst>
              <a:gd name="adj1" fmla="val 79492"/>
              <a:gd name="adj2" fmla="val 17595"/>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solidFill>
                  <a:schemeClr val="tx1"/>
                </a:solidFill>
                <a:effectLst>
                  <a:outerShdw blurRad="38100" dist="38100" dir="2700000" algn="tl">
                    <a:srgbClr val="000000">
                      <a:alpha val="43137"/>
                    </a:srgbClr>
                  </a:outerShdw>
                </a:effectLst>
                <a:latin typeface="Comic Sans MS" pitchFamily="66" charset="0"/>
              </a:rPr>
              <a:t>Στη δεκαετία του </a:t>
            </a:r>
            <a:r>
              <a:rPr lang="el-GR" sz="2400" b="1" dirty="0">
                <a:solidFill>
                  <a:srgbClr val="C00000"/>
                </a:solidFill>
                <a:effectLst>
                  <a:outerShdw blurRad="38100" dist="38100" dir="2700000" algn="tl">
                    <a:srgbClr val="000000">
                      <a:alpha val="43137"/>
                    </a:srgbClr>
                  </a:outerShdw>
                </a:effectLst>
                <a:latin typeface="Comic Sans MS" pitchFamily="66" charset="0"/>
              </a:rPr>
              <a:t>1880</a:t>
            </a:r>
            <a:r>
              <a:rPr lang="el-GR" sz="2400" dirty="0">
                <a:solidFill>
                  <a:schemeClr val="tx1"/>
                </a:solidFill>
                <a:effectLst>
                  <a:outerShdw blurRad="38100" dist="38100" dir="2700000" algn="tl">
                    <a:srgbClr val="000000">
                      <a:alpha val="43137"/>
                    </a:srgbClr>
                  </a:outerShdw>
                </a:effectLst>
                <a:latin typeface="Comic Sans MS" pitchFamily="66" charset="0"/>
              </a:rPr>
              <a:t> </a:t>
            </a:r>
          </a:p>
          <a:p>
            <a:pPr algn="ctr"/>
            <a:r>
              <a:rPr lang="el-GR" sz="2400" dirty="0">
                <a:solidFill>
                  <a:schemeClr val="tx1"/>
                </a:solidFill>
                <a:effectLst>
                  <a:outerShdw blurRad="38100" dist="38100" dir="2700000" algn="tl">
                    <a:srgbClr val="000000">
                      <a:alpha val="43137"/>
                    </a:srgbClr>
                  </a:outerShdw>
                </a:effectLst>
                <a:latin typeface="Comic Sans MS" pitchFamily="66" charset="0"/>
              </a:rPr>
              <a:t>η μόνη γραμμή </a:t>
            </a:r>
          </a:p>
          <a:p>
            <a:pPr algn="ctr"/>
            <a:r>
              <a:rPr lang="el-GR" sz="2400" dirty="0">
                <a:solidFill>
                  <a:schemeClr val="tx1"/>
                </a:solidFill>
                <a:effectLst>
                  <a:outerShdw blurRad="38100" dist="38100" dir="2700000" algn="tl">
                    <a:srgbClr val="000000">
                      <a:alpha val="43137"/>
                    </a:srgbClr>
                  </a:outerShdw>
                </a:effectLst>
                <a:latin typeface="Comic Sans MS" pitchFamily="66" charset="0"/>
              </a:rPr>
              <a:t>που υπήρχε ήταν αυτή </a:t>
            </a:r>
          </a:p>
          <a:p>
            <a:pPr algn="ctr"/>
            <a:r>
              <a:rPr lang="el-GR" sz="2400" dirty="0">
                <a:solidFill>
                  <a:schemeClr val="tx1"/>
                </a:solidFill>
                <a:effectLst>
                  <a:outerShdw blurRad="38100" dist="38100" dir="2700000" algn="tl">
                    <a:srgbClr val="000000">
                      <a:alpha val="43137"/>
                    </a:srgbClr>
                  </a:outerShdw>
                </a:effectLst>
                <a:latin typeface="Comic Sans MS" pitchFamily="66" charset="0"/>
              </a:rPr>
              <a:t>που συνέδεε την </a:t>
            </a:r>
            <a:r>
              <a:rPr lang="el-GR" sz="3200" b="1" dirty="0">
                <a:solidFill>
                  <a:srgbClr val="C00000"/>
                </a:solidFill>
                <a:effectLst>
                  <a:outerShdw blurRad="38100" dist="38100" dir="2700000" algn="tl">
                    <a:srgbClr val="000000">
                      <a:alpha val="43137"/>
                    </a:srgbClr>
                  </a:outerShdw>
                </a:effectLst>
                <a:latin typeface="Comic Sans MS" pitchFamily="66" charset="0"/>
              </a:rPr>
              <a:t>Αθήνα</a:t>
            </a:r>
            <a:r>
              <a:rPr lang="el-GR" sz="2400" dirty="0">
                <a:solidFill>
                  <a:schemeClr val="tx1"/>
                </a:solidFill>
                <a:effectLst>
                  <a:outerShdw blurRad="38100" dist="38100" dir="2700000" algn="tl">
                    <a:srgbClr val="000000">
                      <a:alpha val="43137"/>
                    </a:srgbClr>
                  </a:outerShdw>
                </a:effectLst>
                <a:latin typeface="Comic Sans MS" pitchFamily="66" charset="0"/>
              </a:rPr>
              <a:t> </a:t>
            </a:r>
          </a:p>
          <a:p>
            <a:pPr algn="ctr"/>
            <a:r>
              <a:rPr lang="el-GR" sz="2400" dirty="0">
                <a:solidFill>
                  <a:schemeClr val="tx1"/>
                </a:solidFill>
                <a:effectLst>
                  <a:outerShdw blurRad="38100" dist="38100" dir="2700000" algn="tl">
                    <a:srgbClr val="000000">
                      <a:alpha val="43137"/>
                    </a:srgbClr>
                  </a:outerShdw>
                </a:effectLst>
                <a:latin typeface="Comic Sans MS" pitchFamily="66" charset="0"/>
              </a:rPr>
              <a:t>με τον </a:t>
            </a:r>
            <a:r>
              <a:rPr lang="el-GR" sz="3200" b="1" dirty="0">
                <a:solidFill>
                  <a:srgbClr val="C00000"/>
                </a:solidFill>
                <a:effectLst>
                  <a:outerShdw blurRad="38100" dist="38100" dir="2700000" algn="tl">
                    <a:srgbClr val="000000">
                      <a:alpha val="43137"/>
                    </a:srgbClr>
                  </a:outerShdw>
                </a:effectLst>
                <a:latin typeface="Comic Sans MS" pitchFamily="66" charset="0"/>
              </a:rPr>
              <a:t>Πειραιά</a:t>
            </a:r>
            <a:r>
              <a:rPr lang="el-GR" sz="2400" dirty="0">
                <a:solidFill>
                  <a:schemeClr val="tx1"/>
                </a:solidFill>
                <a:effectLst>
                  <a:outerShdw blurRad="38100" dist="38100" dir="2700000" algn="tl">
                    <a:srgbClr val="000000">
                      <a:alpha val="43137"/>
                    </a:srgbClr>
                  </a:outerShdw>
                </a:effectLst>
                <a:latin typeface="Comic Sans MS" pitchFamily="66" charset="0"/>
              </a:rPr>
              <a:t> </a:t>
            </a:r>
          </a:p>
          <a:p>
            <a:pPr algn="ctr"/>
            <a:r>
              <a:rPr lang="el-GR" sz="2400" dirty="0">
                <a:solidFill>
                  <a:schemeClr val="tx1"/>
                </a:solidFill>
                <a:effectLst>
                  <a:outerShdw blurRad="38100" dist="38100" dir="2700000" algn="tl">
                    <a:srgbClr val="000000">
                      <a:alpha val="43137"/>
                    </a:srgbClr>
                  </a:outerShdw>
                </a:effectLst>
                <a:latin typeface="Comic Sans MS" pitchFamily="66" charset="0"/>
              </a:rPr>
              <a:t>και είχε </a:t>
            </a:r>
            <a:r>
              <a:rPr lang="el-GR" sz="2400" b="1" dirty="0">
                <a:solidFill>
                  <a:srgbClr val="C00000"/>
                </a:solidFill>
                <a:effectLst>
                  <a:outerShdw blurRad="38100" dist="38100" dir="2700000" algn="tl">
                    <a:srgbClr val="000000">
                      <a:alpha val="43137"/>
                    </a:srgbClr>
                  </a:outerShdw>
                </a:effectLst>
                <a:latin typeface="Comic Sans MS" pitchFamily="66" charset="0"/>
              </a:rPr>
              <a:t>μήκος 9 </a:t>
            </a:r>
            <a:r>
              <a:rPr lang="el-GR" sz="2400" b="1" dirty="0" err="1">
                <a:solidFill>
                  <a:srgbClr val="C00000"/>
                </a:solidFill>
                <a:effectLst>
                  <a:outerShdw blurRad="38100" dist="38100" dir="2700000" algn="tl">
                    <a:srgbClr val="000000">
                      <a:alpha val="43137"/>
                    </a:srgbClr>
                  </a:outerShdw>
                </a:effectLst>
                <a:latin typeface="Comic Sans MS" pitchFamily="66" charset="0"/>
              </a:rPr>
              <a:t>χλμ</a:t>
            </a:r>
            <a:r>
              <a:rPr lang="el-GR" sz="2400" dirty="0">
                <a:solidFill>
                  <a:schemeClr val="tx1"/>
                </a:solidFill>
                <a:effectLst>
                  <a:outerShdw blurRad="38100" dist="38100" dir="2700000" algn="tl">
                    <a:srgbClr val="000000">
                      <a:alpha val="43137"/>
                    </a:srgbClr>
                  </a:outerShdw>
                </a:effectLst>
                <a:latin typeface="Comic Sans MS" pitchFamily="66" charset="0"/>
              </a:rPr>
              <a:t>.</a:t>
            </a:r>
            <a:endParaRPr lang="el-GR" sz="2800"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6" name="5 - Ελλειψοειδής επεξήγηση"/>
          <p:cNvSpPr/>
          <p:nvPr/>
        </p:nvSpPr>
        <p:spPr>
          <a:xfrm>
            <a:off x="3635896" y="0"/>
            <a:ext cx="4608512" cy="1988840"/>
          </a:xfrm>
          <a:prstGeom prst="wedgeEllipseCallout">
            <a:avLst>
              <a:gd name="adj1" fmla="val -93590"/>
              <a:gd name="adj2" fmla="val -10367"/>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effectLst>
                  <a:outerShdw blurRad="38100" dist="38100" dir="2700000" algn="tl">
                    <a:srgbClr val="000000">
                      <a:alpha val="43137"/>
                    </a:srgbClr>
                  </a:outerShdw>
                </a:effectLst>
                <a:latin typeface="Comic Sans MS" pitchFamily="66" charset="0"/>
              </a:rPr>
              <a:t>Πότε έγινε </a:t>
            </a:r>
          </a:p>
          <a:p>
            <a:pPr algn="ctr"/>
            <a:r>
              <a:rPr lang="el-GR" sz="2400" b="1" dirty="0">
                <a:solidFill>
                  <a:schemeClr val="tx1"/>
                </a:solidFill>
                <a:effectLst>
                  <a:outerShdw blurRad="38100" dist="38100" dir="2700000" algn="tl">
                    <a:srgbClr val="000000">
                      <a:alpha val="43137"/>
                    </a:srgbClr>
                  </a:outerShdw>
                </a:effectLst>
                <a:latin typeface="Comic Sans MS" pitchFamily="66" charset="0"/>
              </a:rPr>
              <a:t>στην Ελλάδα </a:t>
            </a:r>
          </a:p>
          <a:p>
            <a:pPr algn="ctr"/>
            <a:r>
              <a:rPr lang="el-GR" sz="2400" b="1" dirty="0">
                <a:solidFill>
                  <a:schemeClr val="tx1"/>
                </a:solidFill>
                <a:effectLst>
                  <a:outerShdw blurRad="38100" dist="38100" dir="2700000" algn="tl">
                    <a:srgbClr val="000000">
                      <a:alpha val="43137"/>
                    </a:srgbClr>
                  </a:outerShdw>
                </a:effectLst>
                <a:latin typeface="Comic Sans MS" pitchFamily="66" charset="0"/>
              </a:rPr>
              <a:t>το </a:t>
            </a:r>
            <a:r>
              <a:rPr lang="el-GR" sz="3200" b="1" dirty="0">
                <a:solidFill>
                  <a:srgbClr val="C00000"/>
                </a:solidFill>
                <a:effectLst>
                  <a:outerShdw blurRad="38100" dist="38100" dir="2700000" algn="tl">
                    <a:srgbClr val="000000">
                      <a:alpha val="43137"/>
                    </a:srgbClr>
                  </a:outerShdw>
                </a:effectLst>
                <a:latin typeface="Comic Sans MS" pitchFamily="66" charset="0"/>
              </a:rPr>
              <a:t>πρώτο τρένο;</a:t>
            </a:r>
          </a:p>
        </p:txBody>
      </p:sp>
      <p:sp>
        <p:nvSpPr>
          <p:cNvPr id="10" name="9 - Ελλειψοειδής επεξήγηση"/>
          <p:cNvSpPr/>
          <p:nvPr/>
        </p:nvSpPr>
        <p:spPr>
          <a:xfrm>
            <a:off x="3131840" y="4248472"/>
            <a:ext cx="5760640" cy="2492896"/>
          </a:xfrm>
          <a:prstGeom prst="wedgeEllipseCallout">
            <a:avLst>
              <a:gd name="adj1" fmla="val -77071"/>
              <a:gd name="adj2" fmla="val 9435"/>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solidFill>
                  <a:schemeClr val="tx1"/>
                </a:solidFill>
                <a:effectLst>
                  <a:outerShdw blurRad="38100" dist="38100" dir="2700000" algn="tl">
                    <a:srgbClr val="000000">
                      <a:alpha val="43137"/>
                    </a:srgbClr>
                  </a:outerShdw>
                </a:effectLst>
                <a:latin typeface="Comic Sans MS" pitchFamily="66" charset="0"/>
              </a:rPr>
              <a:t>…αλλά κι αυτή χρειάστηκε </a:t>
            </a:r>
          </a:p>
          <a:p>
            <a:pPr algn="ctr"/>
            <a:r>
              <a:rPr lang="el-GR" sz="3200" b="1" dirty="0">
                <a:solidFill>
                  <a:srgbClr val="C00000"/>
                </a:solidFill>
                <a:effectLst>
                  <a:outerShdw blurRad="38100" dist="38100" dir="2700000" algn="tl">
                    <a:srgbClr val="000000">
                      <a:alpha val="43137"/>
                    </a:srgbClr>
                  </a:outerShdw>
                </a:effectLst>
                <a:latin typeface="Comic Sans MS" pitchFamily="66" charset="0"/>
              </a:rPr>
              <a:t>12 χρόνια </a:t>
            </a:r>
          </a:p>
          <a:p>
            <a:pPr algn="ctr"/>
            <a:r>
              <a:rPr lang="el-GR" sz="2400" dirty="0">
                <a:solidFill>
                  <a:schemeClr val="tx1"/>
                </a:solidFill>
                <a:effectLst>
                  <a:outerShdw blurRad="38100" dist="38100" dir="2700000" algn="tl">
                    <a:srgbClr val="000000">
                      <a:alpha val="43137"/>
                    </a:srgbClr>
                  </a:outerShdw>
                </a:effectLst>
                <a:latin typeface="Comic Sans MS" pitchFamily="66" charset="0"/>
              </a:rPr>
              <a:t>και πολλές περιπέτειες για να κατασκευαστεί! Το </a:t>
            </a:r>
            <a:r>
              <a:rPr lang="el-GR" sz="2400" b="1" dirty="0">
                <a:solidFill>
                  <a:srgbClr val="C00000"/>
                </a:solidFill>
                <a:effectLst>
                  <a:outerShdw blurRad="38100" dist="38100" dir="2700000" algn="tl">
                    <a:srgbClr val="000000">
                      <a:alpha val="43137"/>
                    </a:srgbClr>
                  </a:outerShdw>
                </a:effectLst>
                <a:latin typeface="Comic Sans MS" pitchFamily="66" charset="0"/>
              </a:rPr>
              <a:t>1904</a:t>
            </a:r>
            <a:r>
              <a:rPr lang="el-GR" sz="2400" dirty="0">
                <a:solidFill>
                  <a:schemeClr val="tx1"/>
                </a:solidFill>
                <a:effectLst>
                  <a:outerShdw blurRad="38100" dist="38100" dir="2700000" algn="tl">
                    <a:srgbClr val="000000">
                      <a:alpha val="43137"/>
                    </a:srgbClr>
                  </a:outerShdw>
                </a:effectLst>
                <a:latin typeface="Comic Sans MS" pitchFamily="66" charset="0"/>
              </a:rPr>
              <a:t> έγινε </a:t>
            </a:r>
            <a:r>
              <a:rPr lang="el-GR" sz="2400" b="1" dirty="0">
                <a:solidFill>
                  <a:schemeClr val="tx1"/>
                </a:solidFill>
                <a:effectLst>
                  <a:outerShdw blurRad="38100" dist="38100" dir="2700000" algn="tl">
                    <a:srgbClr val="000000">
                      <a:alpha val="43137"/>
                    </a:srgbClr>
                  </a:outerShdw>
                </a:effectLst>
                <a:latin typeface="Comic Sans MS" pitchFamily="66" charset="0"/>
              </a:rPr>
              <a:t>ηλεκτροκίνητο</a:t>
            </a:r>
            <a:r>
              <a:rPr lang="el-GR" sz="2400" dirty="0">
                <a:solidFill>
                  <a:schemeClr val="tx1"/>
                </a:solidFill>
                <a:effectLst>
                  <a:outerShdw blurRad="38100" dist="38100" dir="2700000" algn="tl">
                    <a:srgbClr val="000000">
                      <a:alpha val="43137"/>
                    </a:srgbClr>
                  </a:outerShdw>
                </a:effectLst>
                <a:latin typeface="Comic Sans MS" pitchFamily="66" charset="0"/>
              </a:rPr>
              <a:t>…</a:t>
            </a:r>
            <a:endParaRPr lang="el-GR" sz="2800" b="1" dirty="0">
              <a:solidFill>
                <a:srgbClr val="C000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290">
                                          <p:stCondLst>
                                            <p:cond delay="0"/>
                                          </p:stCondLst>
                                        </p:cTn>
                                        <p:tgtEl>
                                          <p:spTgt spid="6"/>
                                        </p:tgtEl>
                                      </p:cBhvr>
                                    </p:animEffect>
                                    <p:anim calcmode="lin" valueType="num">
                                      <p:cBhvr>
                                        <p:cTn id="15"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0" dur="13">
                                          <p:stCondLst>
                                            <p:cond delay="325"/>
                                          </p:stCondLst>
                                        </p:cTn>
                                        <p:tgtEl>
                                          <p:spTgt spid="6"/>
                                        </p:tgtEl>
                                      </p:cBhvr>
                                      <p:to x="100000" y="60000"/>
                                    </p:animScale>
                                    <p:animScale>
                                      <p:cBhvr>
                                        <p:cTn id="21" dur="83" decel="50000">
                                          <p:stCondLst>
                                            <p:cond delay="338"/>
                                          </p:stCondLst>
                                        </p:cTn>
                                        <p:tgtEl>
                                          <p:spTgt spid="6"/>
                                        </p:tgtEl>
                                      </p:cBhvr>
                                      <p:to x="100000" y="100000"/>
                                    </p:animScale>
                                    <p:animScale>
                                      <p:cBhvr>
                                        <p:cTn id="22" dur="13">
                                          <p:stCondLst>
                                            <p:cond delay="656"/>
                                          </p:stCondLst>
                                        </p:cTn>
                                        <p:tgtEl>
                                          <p:spTgt spid="6"/>
                                        </p:tgtEl>
                                      </p:cBhvr>
                                      <p:to x="100000" y="80000"/>
                                    </p:animScale>
                                    <p:animScale>
                                      <p:cBhvr>
                                        <p:cTn id="23" dur="83" decel="50000">
                                          <p:stCondLst>
                                            <p:cond delay="669"/>
                                          </p:stCondLst>
                                        </p:cTn>
                                        <p:tgtEl>
                                          <p:spTgt spid="6"/>
                                        </p:tgtEl>
                                      </p:cBhvr>
                                      <p:to x="100000" y="100000"/>
                                    </p:animScale>
                                    <p:animScale>
                                      <p:cBhvr>
                                        <p:cTn id="24" dur="13">
                                          <p:stCondLst>
                                            <p:cond delay="821"/>
                                          </p:stCondLst>
                                        </p:cTn>
                                        <p:tgtEl>
                                          <p:spTgt spid="6"/>
                                        </p:tgtEl>
                                      </p:cBhvr>
                                      <p:to x="100000" y="90000"/>
                                    </p:animScale>
                                    <p:animScale>
                                      <p:cBhvr>
                                        <p:cTn id="25" dur="83" decel="50000">
                                          <p:stCondLst>
                                            <p:cond delay="834"/>
                                          </p:stCondLst>
                                        </p:cTn>
                                        <p:tgtEl>
                                          <p:spTgt spid="6"/>
                                        </p:tgtEl>
                                      </p:cBhvr>
                                      <p:to x="100000" y="100000"/>
                                    </p:animScale>
                                    <p:animScale>
                                      <p:cBhvr>
                                        <p:cTn id="26" dur="13">
                                          <p:stCondLst>
                                            <p:cond delay="904"/>
                                          </p:stCondLst>
                                        </p:cTn>
                                        <p:tgtEl>
                                          <p:spTgt spid="6"/>
                                        </p:tgtEl>
                                      </p:cBhvr>
                                      <p:to x="100000" y="95000"/>
                                    </p:animScale>
                                    <p:animScale>
                                      <p:cBhvr>
                                        <p:cTn id="27" dur="83" decel="50000">
                                          <p:stCondLst>
                                            <p:cond delay="917"/>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ppt_x</p:attrName>
                                        </p:attrNameLst>
                                      </p:cBhvr>
                                      <p:tavLst>
                                        <p:tav tm="0">
                                          <p:val>
                                            <p:strVal val="#ppt_x-.2"/>
                                          </p:val>
                                        </p:tav>
                                        <p:tav tm="100000">
                                          <p:val>
                                            <p:strVal val="#ppt_x"/>
                                          </p:val>
                                        </p:tav>
                                      </p:tavLst>
                                    </p:anim>
                                    <p:anim calcmode="lin" valueType="num">
                                      <p:cBhvr>
                                        <p:cTn id="33"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0"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1"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42" dur="500" fill="hold"/>
                                        <p:tgtEl>
                                          <p:spTgt spid="5"/>
                                        </p:tgtEl>
                                        <p:attrNameLst>
                                          <p:attrName>ppt_h</p:attrName>
                                        </p:attrNameLst>
                                      </p:cBhvr>
                                      <p:tavLst>
                                        <p:tav tm="0">
                                          <p:val>
                                            <p:strVal val="#ppt_h"/>
                                          </p:val>
                                        </p:tav>
                                        <p:tav tm="100000">
                                          <p:val>
                                            <p:strVal val="#ppt_h"/>
                                          </p:val>
                                        </p:tav>
                                      </p:tavLst>
                                    </p:anim>
                                    <p:anim calcmode="lin" valueType="num">
                                      <p:cBhvr>
                                        <p:cTn id="43"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4"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5"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46" dur="500" decel="50000">
                                          <p:stCondLst>
                                            <p:cond delay="0"/>
                                          </p:stCondLst>
                                        </p:cTn>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ppt_x</p:attrName>
                                        </p:attrNameLst>
                                      </p:cBhvr>
                                      <p:tavLst>
                                        <p:tav tm="0">
                                          <p:val>
                                            <p:strVal val="#ppt_x-.2"/>
                                          </p:val>
                                        </p:tav>
                                        <p:tav tm="100000">
                                          <p:val>
                                            <p:strVal val="#ppt_x"/>
                                          </p:val>
                                        </p:tav>
                                      </p:tavLst>
                                    </p:anim>
                                    <p:anim calcmode="lin" valueType="num">
                                      <p:cBhvr>
                                        <p:cTn id="52"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25"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25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9" dur="25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60" dur="250" accel="50000" fill="hold">
                                          <p:stCondLst>
                                            <p:cond delay="250"/>
                                          </p:stCondLst>
                                        </p:cTn>
                                        <p:tgtEl>
                                          <p:spTgt spid="10"/>
                                        </p:tgtEl>
                                        <p:attrNameLst>
                                          <p:attrName>ppt_w</p:attrName>
                                        </p:attrNameLst>
                                      </p:cBhvr>
                                      <p:tavLst>
                                        <p:tav tm="0">
                                          <p:val>
                                            <p:strVal val="#ppt_w*.05"/>
                                          </p:val>
                                        </p:tav>
                                        <p:tav tm="100000">
                                          <p:val>
                                            <p:strVal val="#ppt_w"/>
                                          </p:val>
                                        </p:tav>
                                      </p:tavLst>
                                    </p:anim>
                                    <p:anim calcmode="lin" valueType="num">
                                      <p:cBhvr>
                                        <p:cTn id="61" dur="500" fill="hold"/>
                                        <p:tgtEl>
                                          <p:spTgt spid="10"/>
                                        </p:tgtEl>
                                        <p:attrNameLst>
                                          <p:attrName>ppt_h</p:attrName>
                                        </p:attrNameLst>
                                      </p:cBhvr>
                                      <p:tavLst>
                                        <p:tav tm="0">
                                          <p:val>
                                            <p:strVal val="#ppt_h"/>
                                          </p:val>
                                        </p:tav>
                                        <p:tav tm="100000">
                                          <p:val>
                                            <p:strVal val="#ppt_h"/>
                                          </p:val>
                                        </p:tav>
                                      </p:tavLst>
                                    </p:anim>
                                    <p:anim calcmode="lin" valueType="num">
                                      <p:cBhvr>
                                        <p:cTn id="62" dur="25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3" dur="25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4" dur="250" accel="50000" fill="hold">
                                          <p:stCondLst>
                                            <p:cond delay="250"/>
                                          </p:stCondLst>
                                        </p:cTn>
                                        <p:tgtEl>
                                          <p:spTgt spid="10"/>
                                        </p:tgtEl>
                                        <p:attrNameLst>
                                          <p:attrName>ppt_y</p:attrName>
                                        </p:attrNameLst>
                                      </p:cBhvr>
                                      <p:tavLst>
                                        <p:tav tm="0">
                                          <p:val>
                                            <p:strVal val="#ppt_y+.1"/>
                                          </p:val>
                                        </p:tav>
                                        <p:tav tm="100000">
                                          <p:val>
                                            <p:strVal val="#ppt_y"/>
                                          </p:val>
                                        </p:tav>
                                      </p:tavLst>
                                    </p:anim>
                                    <p:animEffect transition="in" filter="fade">
                                      <p:cBhvr>
                                        <p:cTn id="65" dur="5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1st train in Greece.jpg"/>
          <p:cNvPicPr>
            <a:picLocks noGrp="1" noChangeAspect="1"/>
          </p:cNvPicPr>
          <p:nvPr>
            <p:ph idx="1"/>
          </p:nvPr>
        </p:nvPicPr>
        <p:blipFill>
          <a:blip r:embed="rId2" cstate="print">
            <a:lum bright="-30000" contrast="40000"/>
          </a:blip>
          <a:stretch>
            <a:fillRect/>
          </a:stretch>
        </p:blipFill>
        <p:spPr>
          <a:xfrm>
            <a:off x="0" y="-287867"/>
            <a:ext cx="9144000" cy="7145867"/>
          </a:xfr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1st train in Greece.jpg"/>
          <p:cNvPicPr>
            <a:picLocks noGrp="1" noChangeAspect="1"/>
          </p:cNvPicPr>
          <p:nvPr>
            <p:ph idx="1"/>
          </p:nvPr>
        </p:nvPicPr>
        <p:blipFill>
          <a:blip r:embed="rId2" cstate="print">
            <a:lum bright="-10000" contrast="40000"/>
          </a:blip>
          <a:stretch>
            <a:fillRect/>
          </a:stretch>
        </p:blipFill>
        <p:spPr>
          <a:xfrm>
            <a:off x="323528" y="188640"/>
            <a:ext cx="8607748" cy="5222034"/>
          </a:xfrm>
          <a:prstGeom prst="rect">
            <a:avLst/>
          </a:prstGeom>
          <a:ln>
            <a:noFill/>
          </a:ln>
          <a:effectLst>
            <a:outerShdw blurRad="292100" dist="139700" dir="2700000" algn="tl" rotWithShape="0">
              <a:srgbClr val="333333">
                <a:alpha val="65000"/>
              </a:srgbClr>
            </a:outerShdw>
          </a:effectLst>
        </p:spPr>
      </p:pic>
      <p:sp>
        <p:nvSpPr>
          <p:cNvPr id="3" name="1 - Τίτλος"/>
          <p:cNvSpPr>
            <a:spLocks noGrp="1"/>
          </p:cNvSpPr>
          <p:nvPr>
            <p:ph type="title"/>
          </p:nvPr>
        </p:nvSpPr>
        <p:spPr>
          <a:xfrm>
            <a:off x="683568" y="5589240"/>
            <a:ext cx="7776864" cy="1143000"/>
          </a:xfrm>
        </p:spPr>
        <p:txBody>
          <a:bodyPr>
            <a:noAutofit/>
          </a:bodyPr>
          <a:lstStyle/>
          <a:p>
            <a:r>
              <a:rPr lang="el-GR" sz="3600" b="1" dirty="0">
                <a:solidFill>
                  <a:srgbClr val="C00000"/>
                </a:solidFill>
                <a:effectLst>
                  <a:outerShdw blurRad="38100" dist="38100" dir="2700000" algn="tl">
                    <a:srgbClr val="000000">
                      <a:alpha val="43137"/>
                    </a:srgbClr>
                  </a:outerShdw>
                </a:effectLst>
              </a:rPr>
              <a:t>1869</a:t>
            </a:r>
            <a:r>
              <a:rPr lang="el-GR" sz="3600" b="1" dirty="0">
                <a:effectLst>
                  <a:outerShdw blurRad="38100" dist="38100" dir="2700000" algn="tl">
                    <a:srgbClr val="000000">
                      <a:alpha val="43137"/>
                    </a:srgbClr>
                  </a:outerShdw>
                </a:effectLst>
              </a:rPr>
              <a:t> : </a:t>
            </a:r>
            <a:r>
              <a:rPr lang="el-GR" sz="3200" b="1" dirty="0">
                <a:effectLst>
                  <a:outerShdw blurRad="38100" dist="38100" dir="2700000" algn="tl">
                    <a:srgbClr val="000000">
                      <a:alpha val="43137"/>
                    </a:srgbClr>
                  </a:outerShdw>
                </a:effectLst>
              </a:rPr>
              <a:t>Εργασίες κατασκευής της γραμμής </a:t>
            </a:r>
            <a:br>
              <a:rPr lang="el-GR" sz="3200" b="1" dirty="0">
                <a:effectLst>
                  <a:outerShdw blurRad="38100" dist="38100" dir="2700000" algn="tl">
                    <a:srgbClr val="000000">
                      <a:alpha val="43137"/>
                    </a:srgbClr>
                  </a:outerShdw>
                </a:effectLst>
              </a:rPr>
            </a:br>
            <a:r>
              <a:rPr lang="el-GR" sz="3200" b="1" dirty="0">
                <a:effectLst>
                  <a:outerShdw blurRad="38100" dist="38100" dir="2700000" algn="tl">
                    <a:srgbClr val="000000">
                      <a:alpha val="43137"/>
                    </a:srgbClr>
                  </a:outerShdw>
                </a:effectLst>
              </a:rPr>
              <a:t>του τρένου </a:t>
            </a:r>
            <a:r>
              <a:rPr lang="el-GR" sz="3200" b="1" dirty="0">
                <a:effectLst>
                  <a:outerShdw blurRad="38100" dist="38100" dir="2700000" algn="tl">
                    <a:srgbClr val="000000">
                      <a:alpha val="43137"/>
                    </a:srgbClr>
                  </a:outerShdw>
                </a:effectLst>
                <a:sym typeface="Wingdings" pitchFamily="2" charset="2"/>
              </a:rPr>
              <a:t></a:t>
            </a:r>
            <a:r>
              <a:rPr lang="el-GR" sz="3600" b="1" dirty="0">
                <a:effectLst>
                  <a:outerShdw blurRad="38100" dist="38100" dir="2700000" algn="tl">
                    <a:srgbClr val="000000">
                      <a:alpha val="43137"/>
                    </a:srgbClr>
                  </a:outerShdw>
                </a:effectLst>
                <a:sym typeface="Wingdings" pitchFamily="2" charset="2"/>
              </a:rPr>
              <a:t> </a:t>
            </a:r>
            <a:r>
              <a:rPr lang="el-GR" sz="3600" b="1" dirty="0">
                <a:solidFill>
                  <a:srgbClr val="C00000"/>
                </a:solidFill>
                <a:effectLst>
                  <a:outerShdw blurRad="38100" dist="38100" dir="2700000" algn="tl">
                    <a:srgbClr val="000000">
                      <a:alpha val="43137"/>
                    </a:srgbClr>
                  </a:outerShdw>
                </a:effectLst>
              </a:rPr>
              <a:t>Μοναστηράκι – Πειραιά</a:t>
            </a:r>
          </a:p>
        </p:txBody>
      </p:sp>
    </p:spTree>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1st train in Greece.jpg"/>
          <p:cNvPicPr>
            <a:picLocks noGrp="1" noChangeAspect="1"/>
          </p:cNvPicPr>
          <p:nvPr>
            <p:ph idx="1"/>
          </p:nvPr>
        </p:nvPicPr>
        <p:blipFill>
          <a:blip r:embed="rId2" cstate="print">
            <a:lum bright="-10000" contrast="30000"/>
          </a:blip>
          <a:stretch>
            <a:fillRect/>
          </a:stretch>
        </p:blipFill>
        <p:spPr>
          <a:xfrm>
            <a:off x="0" y="396134"/>
            <a:ext cx="9144000" cy="577786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1st train in Greece.jpg"/>
          <p:cNvPicPr>
            <a:picLocks noGrp="1" noChangeAspect="1"/>
          </p:cNvPicPr>
          <p:nvPr>
            <p:ph idx="1"/>
          </p:nvPr>
        </p:nvPicPr>
        <p:blipFill>
          <a:blip r:embed="rId2" cstate="print"/>
          <a:stretch>
            <a:fillRect/>
          </a:stretch>
        </p:blipFill>
        <p:spPr>
          <a:xfrm>
            <a:off x="-612576" y="0"/>
            <a:ext cx="10809449" cy="7029400"/>
          </a:xfr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6498" name="Picture 2" descr="ÎÏÎ¿ÏÎ­Î»ÎµÏÎ¼Î± ÎµÎ¹ÎºÏÎ½Î±Ï Î³Î¹Î± ÏÏÎ±Î¯Î½Î¿ ÎÎ±Î»ÎºÎ±Î½Î¹ÎºÎ¿Î¯"/>
          <p:cNvPicPr>
            <a:picLocks noChangeAspect="1" noChangeArrowheads="1"/>
          </p:cNvPicPr>
          <p:nvPr/>
        </p:nvPicPr>
        <p:blipFill>
          <a:blip r:embed="rId2" cstate="print">
            <a:lum bright="-10000" contrast="30000"/>
          </a:blip>
          <a:srcRect/>
          <a:stretch>
            <a:fillRect/>
          </a:stretch>
        </p:blipFill>
        <p:spPr bwMode="auto">
          <a:xfrm>
            <a:off x="0" y="-603448"/>
            <a:ext cx="9652916" cy="6165304"/>
          </a:xfrm>
          <a:prstGeom prst="rect">
            <a:avLst/>
          </a:prstGeom>
          <a:ln>
            <a:noFill/>
          </a:ln>
          <a:effectLst>
            <a:outerShdw blurRad="292100" dist="139700" dir="2700000" algn="tl" rotWithShape="0">
              <a:srgbClr val="333333">
                <a:alpha val="65000"/>
              </a:srgbClr>
            </a:outerShdw>
          </a:effectLst>
        </p:spPr>
      </p:pic>
      <p:sp>
        <p:nvSpPr>
          <p:cNvPr id="5" name="4 - Ορθογώνιο"/>
          <p:cNvSpPr/>
          <p:nvPr/>
        </p:nvSpPr>
        <p:spPr>
          <a:xfrm>
            <a:off x="0" y="5657671"/>
            <a:ext cx="9144000" cy="1200329"/>
          </a:xfrm>
          <a:prstGeom prst="rect">
            <a:avLst/>
          </a:prstGeom>
        </p:spPr>
        <p:txBody>
          <a:bodyPr wrap="square">
            <a:spAutoFit/>
          </a:bodyPr>
          <a:lstStyle/>
          <a:p>
            <a:pPr algn="ctr"/>
            <a:r>
              <a:rPr lang="el-GR" sz="2400" i="1" dirty="0" err="1"/>
              <a:t>Επιχρωματισμένη</a:t>
            </a:r>
            <a:r>
              <a:rPr lang="el-GR" sz="2400" i="1" dirty="0"/>
              <a:t> επιστολική κάρτα του εκδότη Δαυίδ </a:t>
            </a:r>
            <a:r>
              <a:rPr lang="el-GR" sz="2400" i="1" dirty="0" err="1"/>
              <a:t>Ασσαέλ</a:t>
            </a:r>
            <a:r>
              <a:rPr lang="el-GR" sz="2400" i="1" dirty="0"/>
              <a:t> </a:t>
            </a:r>
          </a:p>
          <a:p>
            <a:pPr algn="ctr"/>
            <a:r>
              <a:rPr lang="el-GR" sz="2400" i="1" dirty="0"/>
              <a:t>της </a:t>
            </a:r>
            <a:r>
              <a:rPr lang="el-GR" sz="2400" b="1" i="1" dirty="0">
                <a:effectLst>
                  <a:outerShdw blurRad="38100" dist="38100" dir="2700000" algn="tl">
                    <a:srgbClr val="000000">
                      <a:alpha val="43137"/>
                    </a:srgbClr>
                  </a:outerShdw>
                </a:effectLst>
              </a:rPr>
              <a:t>πρώτης</a:t>
            </a:r>
            <a:r>
              <a:rPr lang="el-GR" sz="2400" i="1" dirty="0">
                <a:effectLst>
                  <a:outerShdw blurRad="38100" dist="38100" dir="2700000" algn="tl">
                    <a:srgbClr val="000000">
                      <a:alpha val="43137"/>
                    </a:srgbClr>
                  </a:outerShdw>
                </a:effectLst>
              </a:rPr>
              <a:t> </a:t>
            </a:r>
            <a:r>
              <a:rPr lang="el-GR" sz="2400" i="1" dirty="0"/>
              <a:t>αναχώρησης αμαξοστοιχίας </a:t>
            </a:r>
          </a:p>
          <a:p>
            <a:pPr algn="ctr"/>
            <a:r>
              <a:rPr lang="el-GR" sz="2400" i="1" dirty="0"/>
              <a:t>από </a:t>
            </a:r>
            <a:r>
              <a:rPr lang="el-GR" sz="2400" b="1" i="1" dirty="0">
                <a:solidFill>
                  <a:srgbClr val="C00000"/>
                </a:solidFill>
                <a:effectLst>
                  <a:outerShdw blurRad="38100" dist="38100" dir="2700000" algn="tl">
                    <a:srgbClr val="000000">
                      <a:alpha val="43137"/>
                    </a:srgbClr>
                  </a:outerShdw>
                </a:effectLst>
              </a:rPr>
              <a:t>Θεσσαλονίκη</a:t>
            </a:r>
            <a:r>
              <a:rPr lang="el-GR" sz="2400" i="1" dirty="0">
                <a:effectLst>
                  <a:outerShdw blurRad="38100" dist="38100" dir="2700000" algn="tl">
                    <a:srgbClr val="000000">
                      <a:alpha val="43137"/>
                    </a:srgbClr>
                  </a:outerShdw>
                </a:effectLst>
              </a:rPr>
              <a:t> </a:t>
            </a:r>
            <a:r>
              <a:rPr lang="el-GR" sz="2400" i="1" dirty="0"/>
              <a:t>για </a:t>
            </a:r>
            <a:r>
              <a:rPr lang="el-GR" sz="2400" b="1" i="1" dirty="0">
                <a:solidFill>
                  <a:srgbClr val="C00000"/>
                </a:solidFill>
                <a:effectLst>
                  <a:outerShdw blurRad="38100" dist="38100" dir="2700000" algn="tl">
                    <a:srgbClr val="000000">
                      <a:alpha val="43137"/>
                    </a:srgbClr>
                  </a:outerShdw>
                </a:effectLst>
              </a:rPr>
              <a:t>Μοναστήρι</a:t>
            </a:r>
            <a:r>
              <a:rPr lang="el-GR" sz="2400" i="1" dirty="0">
                <a:effectLst>
                  <a:outerShdw blurRad="38100" dist="38100" dir="2700000" algn="tl">
                    <a:srgbClr val="000000">
                      <a:alpha val="43137"/>
                    </a:srgbClr>
                  </a:outerShdw>
                </a:effectLst>
              </a:rPr>
              <a:t> </a:t>
            </a:r>
            <a:r>
              <a:rPr lang="el-GR" sz="2400" i="1" dirty="0"/>
              <a:t>στις </a:t>
            </a:r>
            <a:r>
              <a:rPr lang="el-GR" sz="2400" b="1" i="1" dirty="0">
                <a:solidFill>
                  <a:srgbClr val="C00000"/>
                </a:solidFill>
                <a:effectLst>
                  <a:outerShdw blurRad="38100" dist="38100" dir="2700000" algn="tl">
                    <a:srgbClr val="000000">
                      <a:alpha val="43137"/>
                    </a:srgbClr>
                  </a:outerShdw>
                </a:effectLst>
              </a:rPr>
              <a:t>15 Ιουνίου 1894</a:t>
            </a:r>
            <a:endParaRPr lang="el-GR" sz="2400" b="1" dirty="0">
              <a:solidFill>
                <a:srgbClr val="C0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Î£ÏÎ±Î¸Î¼ÏÏ 20-10-1904.resized"/>
          <p:cNvPicPr>
            <a:picLocks noChangeAspect="1" noChangeArrowheads="1"/>
          </p:cNvPicPr>
          <p:nvPr/>
        </p:nvPicPr>
        <p:blipFill>
          <a:blip r:embed="rId2" cstate="print">
            <a:lum contrast="40000"/>
          </a:blip>
          <a:srcRect b="3032"/>
          <a:stretch>
            <a:fillRect/>
          </a:stretch>
        </p:blipFill>
        <p:spPr bwMode="auto">
          <a:xfrm>
            <a:off x="179512" y="-459432"/>
            <a:ext cx="8820471" cy="5477492"/>
          </a:xfrm>
          <a:prstGeom prst="rect">
            <a:avLst/>
          </a:prstGeom>
          <a:ln>
            <a:noFill/>
          </a:ln>
          <a:effectLst>
            <a:outerShdw blurRad="292100" dist="139700" dir="2700000" algn="tl" rotWithShape="0">
              <a:srgbClr val="333333">
                <a:alpha val="65000"/>
              </a:srgbClr>
            </a:outerShdw>
          </a:effectLst>
        </p:spPr>
      </p:pic>
      <p:sp>
        <p:nvSpPr>
          <p:cNvPr id="5" name="4 - Ορθογώνιο"/>
          <p:cNvSpPr/>
          <p:nvPr/>
        </p:nvSpPr>
        <p:spPr>
          <a:xfrm>
            <a:off x="0" y="5150802"/>
            <a:ext cx="9144000" cy="1446550"/>
          </a:xfrm>
          <a:prstGeom prst="rect">
            <a:avLst/>
          </a:prstGeom>
        </p:spPr>
        <p:txBody>
          <a:bodyPr wrap="square">
            <a:spAutoFit/>
          </a:bodyPr>
          <a:lstStyle/>
          <a:p>
            <a:pPr algn="ctr"/>
            <a:r>
              <a:rPr lang="el-GR" sz="2200" i="1" dirty="0"/>
              <a:t>Αργότερα τα νέα άνετα βαγόνια άρχισαν να φέρνουν εκδρομείς στην Έδεσσα για να θαυμάσουν τα αξιοθέατα της πόλης. Ήταν ο προάγγελος της μετέπειτα τουριστικής εποχής (επιστολική κάρτα του εκδοτικού οίκου Ιούδα </a:t>
            </a:r>
            <a:r>
              <a:rPr lang="el-GR" sz="2200" i="1" dirty="0" err="1"/>
              <a:t>Βαρσάνο</a:t>
            </a:r>
            <a:r>
              <a:rPr lang="el-GR" sz="2200" i="1" dirty="0"/>
              <a:t> της Θεσσαλονίκης που ταχυδρομήθηκε τον Οκτώβριο του </a:t>
            </a:r>
            <a:r>
              <a:rPr lang="el-GR" sz="2200" b="1" i="1" dirty="0">
                <a:solidFill>
                  <a:srgbClr val="C00000"/>
                </a:solidFill>
                <a:effectLst>
                  <a:outerShdw blurRad="38100" dist="38100" dir="2700000" algn="tl">
                    <a:srgbClr val="000000">
                      <a:alpha val="43137"/>
                    </a:srgbClr>
                  </a:outerShdw>
                </a:effectLst>
              </a:rPr>
              <a:t>1904</a:t>
            </a:r>
            <a:r>
              <a:rPr lang="el-GR" sz="2200" i="1" dirty="0"/>
              <a:t>)</a:t>
            </a:r>
            <a:endParaRPr lang="el-GR" sz="22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Axios bridge 1912"/>
          <p:cNvPicPr>
            <a:picLocks noChangeAspect="1" noChangeArrowheads="1"/>
          </p:cNvPicPr>
          <p:nvPr/>
        </p:nvPicPr>
        <p:blipFill>
          <a:blip r:embed="rId2" cstate="print">
            <a:lum bright="-10000" contrast="20000"/>
          </a:blip>
          <a:srcRect/>
          <a:stretch>
            <a:fillRect/>
          </a:stretch>
        </p:blipFill>
        <p:spPr bwMode="auto">
          <a:xfrm>
            <a:off x="0" y="-45385"/>
            <a:ext cx="9204512" cy="6903385"/>
          </a:xfrm>
          <a:prstGeom prst="rect">
            <a:avLst/>
          </a:prstGeom>
          <a:noFill/>
        </p:spPr>
      </p:pic>
      <p:sp>
        <p:nvSpPr>
          <p:cNvPr id="5" name="4 - Ορθογώνιο"/>
          <p:cNvSpPr/>
          <p:nvPr/>
        </p:nvSpPr>
        <p:spPr>
          <a:xfrm>
            <a:off x="0" y="6021288"/>
            <a:ext cx="9144000" cy="646331"/>
          </a:xfrm>
          <a:prstGeom prst="rect">
            <a:avLst/>
          </a:prstGeom>
        </p:spPr>
        <p:txBody>
          <a:bodyPr wrap="square">
            <a:spAutoFit/>
          </a:bodyPr>
          <a:lstStyle/>
          <a:p>
            <a:pPr algn="ctr"/>
            <a:r>
              <a:rPr lang="el-GR" sz="3600" b="1" i="1" dirty="0">
                <a:solidFill>
                  <a:schemeClr val="bg1"/>
                </a:solidFill>
              </a:rPr>
              <a:t>Η γέφυρα του Αξιού το </a:t>
            </a:r>
            <a:r>
              <a:rPr lang="el-GR" sz="3600" b="1" i="1" dirty="0">
                <a:solidFill>
                  <a:srgbClr val="C00000"/>
                </a:solidFill>
                <a:effectLst>
                  <a:outerShdw blurRad="38100" dist="38100" dir="2700000" algn="tl">
                    <a:srgbClr val="000000">
                      <a:alpha val="43137"/>
                    </a:srgbClr>
                  </a:outerShdw>
                </a:effectLst>
              </a:rPr>
              <a:t>1912</a:t>
            </a:r>
            <a:endParaRPr lang="el-GR" sz="3600" b="1" dirty="0">
              <a:solidFill>
                <a:srgbClr val="C00000"/>
              </a:solidFill>
              <a:effectLst>
                <a:outerShdw blurRad="38100" dist="38100" dir="2700000" algn="tl">
                  <a:srgbClr val="000000">
                    <a:alpha val="43137"/>
                  </a:srgbClr>
                </a:outerShdw>
              </a:effectLst>
            </a:endParaRPr>
          </a:p>
        </p:txBody>
      </p:sp>
    </p:spTree>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0"/>
            <a:ext cx="8229600" cy="980728"/>
          </a:xfrm>
        </p:spPr>
        <p:txBody>
          <a:bodyPr>
            <a:normAutofit fontScale="90000"/>
          </a:bodyPr>
          <a:lstStyle/>
          <a:p>
            <a:pPr lvl="0">
              <a:defRPr/>
            </a:pPr>
            <a:r>
              <a:rPr lang="el-GR" sz="3200" dirty="0">
                <a:latin typeface="Comic Sans MS" pitchFamily="66" charset="0"/>
              </a:rPr>
              <a:t>Την ίδια εποχή στην </a:t>
            </a:r>
            <a:r>
              <a:rPr lang="el-GR" sz="3200" b="1" dirty="0" err="1">
                <a:solidFill>
                  <a:srgbClr val="C00000"/>
                </a:solidFill>
                <a:effectLst>
                  <a:outerShdw blurRad="38100" dist="38100" dir="2700000" algn="tl">
                    <a:srgbClr val="000000">
                      <a:alpha val="43137"/>
                    </a:srgbClr>
                  </a:outerShdw>
                </a:effectLst>
                <a:latin typeface="Comic Sans MS" pitchFamily="66" charset="0"/>
              </a:rPr>
              <a:t>Ευρώπη</a:t>
            </a:r>
            <a:r>
              <a:rPr lang="el-GR" sz="3200" dirty="0" err="1">
                <a:latin typeface="Comic Sans MS" pitchFamily="66" charset="0"/>
              </a:rPr>
              <a:t>…κατασκευάζονταν</a:t>
            </a:r>
            <a:r>
              <a:rPr lang="el-GR" sz="3200" dirty="0">
                <a:latin typeface="Comic Sans MS" pitchFamily="66" charset="0"/>
              </a:rPr>
              <a:t> συγκοινωνιακοί άξονες που θα συνέδεαν…</a:t>
            </a:r>
          </a:p>
        </p:txBody>
      </p:sp>
      <p:pic>
        <p:nvPicPr>
          <p:cNvPr id="4" name="3 - Θέση περιεχομένου" descr="euroasiamap.gif"/>
          <p:cNvPicPr>
            <a:picLocks noGrp="1" noChangeAspect="1"/>
          </p:cNvPicPr>
          <p:nvPr>
            <p:ph idx="1"/>
          </p:nvPr>
        </p:nvPicPr>
        <p:blipFill>
          <a:blip r:embed="rId2" cstate="print">
            <a:lum bright="-20000" contrast="30000"/>
          </a:blip>
          <a:stretch>
            <a:fillRect/>
          </a:stretch>
        </p:blipFill>
        <p:spPr>
          <a:xfrm>
            <a:off x="539552" y="1196752"/>
            <a:ext cx="7914882" cy="5218876"/>
          </a:xfrm>
          <a:prstGeom prst="rect">
            <a:avLst/>
          </a:prstGeom>
          <a:ln>
            <a:noFill/>
          </a:ln>
          <a:effectLst>
            <a:outerShdw blurRad="292100" dist="139700" dir="2700000" algn="tl" rotWithShape="0">
              <a:srgbClr val="333333">
                <a:alpha val="65000"/>
              </a:srgbClr>
            </a:outerShdw>
          </a:effectLst>
        </p:spPr>
      </p:pic>
      <p:sp>
        <p:nvSpPr>
          <p:cNvPr id="8" name="2 - Θέση περιεχομένου"/>
          <p:cNvSpPr txBox="1">
            <a:spLocks/>
          </p:cNvSpPr>
          <p:nvPr/>
        </p:nvSpPr>
        <p:spPr>
          <a:xfrm>
            <a:off x="6804248" y="1196752"/>
            <a:ext cx="1512168" cy="432048"/>
          </a:xfrm>
          <a:prstGeom prst="rect">
            <a:avLst/>
          </a:prstGeom>
          <a:solidFill>
            <a:schemeClr val="accent2">
              <a:lumMod val="40000"/>
              <a:lumOff val="60000"/>
              <a:alpha val="79000"/>
            </a:schemeClr>
          </a:solidFill>
          <a:ln>
            <a:solidFill>
              <a:schemeClr val="tx2">
                <a:lumMod val="50000"/>
              </a:schemeClr>
            </a:solidFill>
          </a:ln>
          <a:effectLst>
            <a:outerShdw blurRad="101600" dist="177800" dir="2700000" algn="tl" rotWithShape="0">
              <a:prstClr val="black">
                <a:alpha val="31000"/>
              </a:prstClr>
            </a:outerShdw>
          </a:effectLst>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400" b="1" noProof="0" dirty="0">
                <a:solidFill>
                  <a:srgbClr val="C00000"/>
                </a:solidFill>
                <a:effectLst>
                  <a:outerShdw blurRad="38100" dist="38100" dir="2700000" algn="tl">
                    <a:srgbClr val="000000">
                      <a:alpha val="43137"/>
                    </a:srgbClr>
                  </a:outerShdw>
                </a:effectLst>
                <a:latin typeface="Comic Sans MS" pitchFamily="66" charset="0"/>
              </a:rPr>
              <a:t>Ανατολή</a:t>
            </a:r>
            <a:endParaRPr kumimoji="0" lang="el-GR"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itchFamily="66" charset="0"/>
            </a:endParaRPr>
          </a:p>
        </p:txBody>
      </p:sp>
      <p:sp>
        <p:nvSpPr>
          <p:cNvPr id="9" name="2 - Θέση περιεχομένου"/>
          <p:cNvSpPr txBox="1">
            <a:spLocks/>
          </p:cNvSpPr>
          <p:nvPr/>
        </p:nvSpPr>
        <p:spPr>
          <a:xfrm>
            <a:off x="6876256" y="5877272"/>
            <a:ext cx="1512168" cy="432048"/>
          </a:xfrm>
          <a:prstGeom prst="rect">
            <a:avLst/>
          </a:prstGeom>
          <a:solidFill>
            <a:schemeClr val="accent2">
              <a:lumMod val="40000"/>
              <a:lumOff val="60000"/>
              <a:alpha val="79000"/>
            </a:schemeClr>
          </a:solidFill>
          <a:ln>
            <a:solidFill>
              <a:schemeClr val="tx2">
                <a:lumMod val="50000"/>
              </a:schemeClr>
            </a:solidFill>
          </a:ln>
          <a:effectLst>
            <a:outerShdw blurRad="101600" dist="177800" dir="2700000" algn="tl" rotWithShape="0">
              <a:prstClr val="black">
                <a:alpha val="31000"/>
              </a:prstClr>
            </a:outerShdw>
          </a:effectLst>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400" b="1" noProof="0" dirty="0">
                <a:solidFill>
                  <a:srgbClr val="C00000"/>
                </a:solidFill>
                <a:effectLst>
                  <a:outerShdw blurRad="38100" dist="38100" dir="2700000" algn="tl">
                    <a:srgbClr val="000000">
                      <a:alpha val="43137"/>
                    </a:srgbClr>
                  </a:outerShdw>
                </a:effectLst>
                <a:latin typeface="Comic Sans MS" pitchFamily="66" charset="0"/>
              </a:rPr>
              <a:t>Ινδία</a:t>
            </a:r>
            <a:endParaRPr kumimoji="0" lang="el-GR"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itchFamily="66" charset="0"/>
            </a:endParaRPr>
          </a:p>
        </p:txBody>
      </p:sp>
      <p:cxnSp>
        <p:nvCxnSpPr>
          <p:cNvPr id="12" name="11 - Ευθύγραμμο βέλος σύνδεσης"/>
          <p:cNvCxnSpPr>
            <a:stCxn id="10" idx="2"/>
          </p:cNvCxnSpPr>
          <p:nvPr/>
        </p:nvCxnSpPr>
        <p:spPr>
          <a:xfrm>
            <a:off x="1727684" y="1412776"/>
            <a:ext cx="2556284" cy="115212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12 - Ευθύγραμμο βέλος σύνδεσης"/>
          <p:cNvCxnSpPr/>
          <p:nvPr/>
        </p:nvCxnSpPr>
        <p:spPr>
          <a:xfrm flipV="1">
            <a:off x="1187624" y="2708920"/>
            <a:ext cx="3600400" cy="295232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6" name="15 - Ευθύγραμμο βέλος σύνδεσης"/>
          <p:cNvCxnSpPr/>
          <p:nvPr/>
        </p:nvCxnSpPr>
        <p:spPr>
          <a:xfrm flipV="1">
            <a:off x="4788024" y="2852936"/>
            <a:ext cx="72008" cy="338437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9" name="18 - Ευθύγραμμο βέλος σύνδεσης"/>
          <p:cNvCxnSpPr/>
          <p:nvPr/>
        </p:nvCxnSpPr>
        <p:spPr>
          <a:xfrm flipH="1" flipV="1">
            <a:off x="5868144" y="3356992"/>
            <a:ext cx="1296144" cy="252028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1" name="20 - Ευθύγραμμο βέλος σύνδεσης"/>
          <p:cNvCxnSpPr/>
          <p:nvPr/>
        </p:nvCxnSpPr>
        <p:spPr>
          <a:xfrm flipH="1">
            <a:off x="6084168" y="1628800"/>
            <a:ext cx="1728192" cy="100811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7" name="2 - Θέση περιεχομένου"/>
          <p:cNvSpPr txBox="1">
            <a:spLocks/>
          </p:cNvSpPr>
          <p:nvPr/>
        </p:nvSpPr>
        <p:spPr>
          <a:xfrm>
            <a:off x="3491880" y="6237312"/>
            <a:ext cx="2295872" cy="432048"/>
          </a:xfrm>
          <a:prstGeom prst="rect">
            <a:avLst/>
          </a:prstGeom>
          <a:solidFill>
            <a:schemeClr val="accent2">
              <a:lumMod val="40000"/>
              <a:lumOff val="60000"/>
              <a:alpha val="79000"/>
            </a:schemeClr>
          </a:solidFill>
          <a:ln>
            <a:solidFill>
              <a:schemeClr val="tx2">
                <a:lumMod val="50000"/>
              </a:schemeClr>
            </a:solidFill>
          </a:ln>
          <a:effectLst>
            <a:outerShdw blurRad="101600" dist="177800" dir="2700000" algn="tl" rotWithShape="0">
              <a:prstClr val="black">
                <a:alpha val="31000"/>
              </a:prstClr>
            </a:outerShdw>
          </a:effectLst>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400" b="1" noProof="0" dirty="0">
                <a:solidFill>
                  <a:srgbClr val="C00000"/>
                </a:solidFill>
                <a:effectLst>
                  <a:outerShdw blurRad="38100" dist="38100" dir="2700000" algn="tl">
                    <a:srgbClr val="000000">
                      <a:alpha val="43137"/>
                    </a:srgbClr>
                  </a:outerShdw>
                </a:effectLst>
                <a:latin typeface="Comic Sans MS" pitchFamily="66" charset="0"/>
              </a:rPr>
              <a:t>Μικρά Ασία</a:t>
            </a:r>
            <a:endParaRPr kumimoji="0" lang="el-GR"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itchFamily="66" charset="0"/>
            </a:endParaRPr>
          </a:p>
        </p:txBody>
      </p:sp>
      <p:sp>
        <p:nvSpPr>
          <p:cNvPr id="6" name="2 - Θέση περιεχομένου"/>
          <p:cNvSpPr txBox="1">
            <a:spLocks/>
          </p:cNvSpPr>
          <p:nvPr/>
        </p:nvSpPr>
        <p:spPr>
          <a:xfrm>
            <a:off x="0" y="5661248"/>
            <a:ext cx="2808312" cy="432048"/>
          </a:xfrm>
          <a:prstGeom prst="rect">
            <a:avLst/>
          </a:prstGeom>
          <a:solidFill>
            <a:schemeClr val="accent2">
              <a:lumMod val="40000"/>
              <a:lumOff val="60000"/>
              <a:alpha val="79000"/>
            </a:schemeClr>
          </a:solidFill>
          <a:ln>
            <a:solidFill>
              <a:schemeClr val="tx2">
                <a:lumMod val="50000"/>
              </a:schemeClr>
            </a:solidFill>
          </a:ln>
          <a:effectLst>
            <a:outerShdw blurRad="101600" dist="177800" dir="2700000" algn="tl" rotWithShape="0">
              <a:prstClr val="black">
                <a:alpha val="31000"/>
              </a:prstClr>
            </a:outerShdw>
          </a:effectLst>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400" b="1" noProof="0" dirty="0">
                <a:solidFill>
                  <a:srgbClr val="C00000"/>
                </a:solidFill>
                <a:effectLst>
                  <a:outerShdw blurRad="38100" dist="38100" dir="2700000" algn="tl">
                    <a:srgbClr val="000000">
                      <a:alpha val="43137"/>
                    </a:srgbClr>
                  </a:outerShdw>
                </a:effectLst>
                <a:latin typeface="Comic Sans MS" pitchFamily="66" charset="0"/>
              </a:rPr>
              <a:t>Κωνσταντινούπολη</a:t>
            </a:r>
            <a:endParaRPr kumimoji="0" lang="el-GR"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itchFamily="66" charset="0"/>
            </a:endParaRPr>
          </a:p>
        </p:txBody>
      </p:sp>
      <p:sp>
        <p:nvSpPr>
          <p:cNvPr id="10" name="2 - Θέση περιεχομένου"/>
          <p:cNvSpPr txBox="1">
            <a:spLocks/>
          </p:cNvSpPr>
          <p:nvPr/>
        </p:nvSpPr>
        <p:spPr>
          <a:xfrm>
            <a:off x="323528" y="980728"/>
            <a:ext cx="2808312" cy="432048"/>
          </a:xfrm>
          <a:prstGeom prst="rect">
            <a:avLst/>
          </a:prstGeom>
          <a:solidFill>
            <a:schemeClr val="accent2">
              <a:lumMod val="40000"/>
              <a:lumOff val="60000"/>
              <a:alpha val="79000"/>
            </a:schemeClr>
          </a:solidFill>
          <a:ln>
            <a:solidFill>
              <a:schemeClr val="tx2">
                <a:lumMod val="50000"/>
              </a:schemeClr>
            </a:solidFill>
          </a:ln>
          <a:effectLst>
            <a:outerShdw blurRad="101600" dist="177800" dir="2700000" algn="tl" rotWithShape="0">
              <a:prstClr val="black">
                <a:alpha val="31000"/>
              </a:prstClr>
            </a:outerShdw>
          </a:effectLst>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400" b="1" noProof="0" dirty="0">
                <a:solidFill>
                  <a:srgbClr val="C00000"/>
                </a:solidFill>
                <a:effectLst>
                  <a:outerShdw blurRad="38100" dist="38100" dir="2700000" algn="tl">
                    <a:srgbClr val="000000">
                      <a:alpha val="43137"/>
                    </a:srgbClr>
                  </a:outerShdw>
                </a:effectLst>
                <a:latin typeface="Comic Sans MS" pitchFamily="66" charset="0"/>
              </a:rPr>
              <a:t>Κεντρική Ευρώπη</a:t>
            </a:r>
            <a:endParaRPr kumimoji="0" lang="el-GR"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itchFamily="66"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ppt_x"/>
                                          </p:val>
                                        </p:tav>
                                        <p:tav tm="100000">
                                          <p:val>
                                            <p:strVal val="#ppt_x"/>
                                          </p:val>
                                        </p:tav>
                                      </p:tavLst>
                                    </p:anim>
                                    <p:anim calcmode="lin" valueType="num">
                                      <p:cBhvr additive="base">
                                        <p:cTn id="19" dur="10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000" fill="hold"/>
                                        <p:tgtEl>
                                          <p:spTgt spid="13"/>
                                        </p:tgtEl>
                                        <p:attrNameLst>
                                          <p:attrName>ppt_x</p:attrName>
                                        </p:attrNameLst>
                                      </p:cBhvr>
                                      <p:tavLst>
                                        <p:tav tm="0">
                                          <p:val>
                                            <p:strVal val="#ppt_x"/>
                                          </p:val>
                                        </p:tav>
                                        <p:tav tm="100000">
                                          <p:val>
                                            <p:strVal val="#ppt_x"/>
                                          </p:val>
                                        </p:tav>
                                      </p:tavLst>
                                    </p:anim>
                                    <p:anim calcmode="lin" valueType="num">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1+#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1+#ppt_w/2"/>
                                          </p:val>
                                        </p:tav>
                                        <p:tav tm="100000">
                                          <p:val>
                                            <p:strVal val="#ppt_x"/>
                                          </p:val>
                                        </p:tav>
                                      </p:tavLst>
                                    </p:anim>
                                    <p:anim calcmode="lin" valueType="num">
                                      <p:cBhvr additive="base">
                                        <p:cTn id="4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1+#ppt_w/2"/>
                                          </p:val>
                                        </p:tav>
                                        <p:tav tm="100000">
                                          <p:val>
                                            <p:strVal val="#ppt_x"/>
                                          </p:val>
                                        </p:tav>
                                      </p:tavLst>
                                    </p:anim>
                                    <p:anim calcmode="lin" valueType="num">
                                      <p:cBhvr additive="base">
                                        <p:cTn id="49" dur="500" fill="hold"/>
                                        <p:tgtEl>
                                          <p:spTgt spid="19"/>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1+#ppt_w/2"/>
                                          </p:val>
                                        </p:tav>
                                        <p:tav tm="100000">
                                          <p:val>
                                            <p:strVal val="#ppt_x"/>
                                          </p:val>
                                        </p:tav>
                                      </p:tavLst>
                                    </p:anim>
                                    <p:anim calcmode="lin" valueType="num">
                                      <p:cBhvr additive="base">
                                        <p:cTn id="5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7"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4000" dirty="0"/>
              <a:t>Ένα από τα πιο διάσημα τραίνα</a:t>
            </a:r>
            <a:r>
              <a:rPr lang="en-US" sz="4000" dirty="0"/>
              <a:t>:</a:t>
            </a:r>
            <a:r>
              <a:rPr lang="el-GR" sz="4000" dirty="0"/>
              <a:t> </a:t>
            </a:r>
            <a:br>
              <a:rPr lang="en-US" sz="4000" dirty="0"/>
            </a:br>
            <a:r>
              <a:rPr lang="en-US" b="1" dirty="0">
                <a:solidFill>
                  <a:srgbClr val="C00000"/>
                </a:solidFill>
              </a:rPr>
              <a:t>Orient Express</a:t>
            </a:r>
            <a:endParaRPr lang="el-GR" b="1" dirty="0">
              <a:solidFill>
                <a:srgbClr val="C00000"/>
              </a:solidFill>
            </a:endParaRPr>
          </a:p>
        </p:txBody>
      </p:sp>
      <p:pic>
        <p:nvPicPr>
          <p:cNvPr id="70658" name="Picture 2" descr="Αποτέλεσμα εικόνας για orient express 1883"/>
          <p:cNvPicPr>
            <a:picLocks noChangeAspect="1" noChangeArrowheads="1"/>
          </p:cNvPicPr>
          <p:nvPr/>
        </p:nvPicPr>
        <p:blipFill>
          <a:blip r:embed="rId2" cstate="print"/>
          <a:srcRect/>
          <a:stretch>
            <a:fillRect/>
          </a:stretch>
        </p:blipFill>
        <p:spPr bwMode="auto">
          <a:xfrm>
            <a:off x="251520" y="1769193"/>
            <a:ext cx="4726424" cy="4756151"/>
          </a:xfrm>
          <a:prstGeom prst="rect">
            <a:avLst/>
          </a:prstGeom>
          <a:ln>
            <a:noFill/>
          </a:ln>
          <a:effectLst>
            <a:outerShdw blurRad="292100" dist="139700" dir="2700000" algn="tl" rotWithShape="0">
              <a:srgbClr val="333333">
                <a:alpha val="65000"/>
              </a:srgbClr>
            </a:outerShdw>
          </a:effectLst>
        </p:spPr>
      </p:pic>
      <p:pic>
        <p:nvPicPr>
          <p:cNvPr id="6" name="3 - Θέση περιεχομένου" descr="Murder-on-the-Orient-Express.jpg"/>
          <p:cNvPicPr>
            <a:picLocks noGrp="1" noChangeAspect="1"/>
          </p:cNvPicPr>
          <p:nvPr>
            <p:ph idx="1"/>
          </p:nvPr>
        </p:nvPicPr>
        <p:blipFill>
          <a:blip r:embed="rId3" cstate="print">
            <a:lum bright="-20000" contrast="40000"/>
          </a:blip>
          <a:srcRect b="2835"/>
          <a:stretch>
            <a:fillRect/>
          </a:stretch>
        </p:blipFill>
        <p:spPr>
          <a:xfrm>
            <a:off x="5220072" y="1557775"/>
            <a:ext cx="3595839" cy="496756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fade">
                                      <p:cBhvr>
                                        <p:cTn id="7" dur="1000"/>
                                        <p:tgtEl>
                                          <p:spTgt spid="70658"/>
                                        </p:tgtEl>
                                      </p:cBhvr>
                                    </p:animEffect>
                                    <p:anim calcmode="lin" valueType="num">
                                      <p:cBhvr>
                                        <p:cTn id="8" dur="1000" fill="hold"/>
                                        <p:tgtEl>
                                          <p:spTgt spid="70658"/>
                                        </p:tgtEl>
                                        <p:attrNameLst>
                                          <p:attrName>ppt_x</p:attrName>
                                        </p:attrNameLst>
                                      </p:cBhvr>
                                      <p:tavLst>
                                        <p:tav tm="0">
                                          <p:val>
                                            <p:strVal val="#ppt_x"/>
                                          </p:val>
                                        </p:tav>
                                        <p:tav tm="100000">
                                          <p:val>
                                            <p:strVal val="#ppt_x"/>
                                          </p:val>
                                        </p:tav>
                                      </p:tavLst>
                                    </p:anim>
                                    <p:anim calcmode="lin" valueType="num">
                                      <p:cBhvr>
                                        <p:cTn id="9" dur="1000" fill="hold"/>
                                        <p:tgtEl>
                                          <p:spTgt spid="706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dirty="0"/>
          </a:p>
        </p:txBody>
      </p:sp>
      <p:sp>
        <p:nvSpPr>
          <p:cNvPr id="3" name="2 - Υπότιτλος"/>
          <p:cNvSpPr>
            <a:spLocks noGrp="1"/>
          </p:cNvSpPr>
          <p:nvPr>
            <p:ph type="subTitle" idx="1"/>
          </p:nvPr>
        </p:nvSpPr>
        <p:spPr/>
        <p:txBody>
          <a:bodyPr/>
          <a:lstStyle/>
          <a:p>
            <a:endParaRPr lang="el-GR"/>
          </a:p>
        </p:txBody>
      </p:sp>
      <p:pic>
        <p:nvPicPr>
          <p:cNvPr id="4" name="3 - Εικόνα" descr="Steam-Train-groing-through-Scranton1.jpg"/>
          <p:cNvPicPr>
            <a:picLocks noChangeAspect="1"/>
          </p:cNvPicPr>
          <p:nvPr/>
        </p:nvPicPr>
        <p:blipFill>
          <a:blip r:embed="rId2" cstate="print"/>
          <a:stretch>
            <a:fillRect/>
          </a:stretch>
        </p:blipFill>
        <p:spPr>
          <a:xfrm>
            <a:off x="-1260648" y="0"/>
            <a:ext cx="11724904" cy="6858000"/>
          </a:xfrm>
          <a:prstGeom prst="rect">
            <a:avLst/>
          </a:prstGeom>
        </p:spPr>
      </p:pic>
      <p:sp>
        <p:nvSpPr>
          <p:cNvPr id="5" name="1 - Τίτλος"/>
          <p:cNvSpPr txBox="1">
            <a:spLocks/>
          </p:cNvSpPr>
          <p:nvPr/>
        </p:nvSpPr>
        <p:spPr>
          <a:xfrm>
            <a:off x="1043608" y="5589240"/>
            <a:ext cx="4896544" cy="863628"/>
          </a:xfrm>
          <a:prstGeom prst="rect">
            <a:avLst/>
          </a:prstGeom>
          <a:solidFill>
            <a:schemeClr val="bg1">
              <a:alpha val="76000"/>
            </a:schemeClr>
          </a:solidFill>
          <a:ln>
            <a:solidFill>
              <a:schemeClr val="tx1"/>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600" noProof="0" dirty="0">
                <a:effectLst>
                  <a:outerShdw blurRad="38100" dist="38100" dir="2700000" algn="tl">
                    <a:srgbClr val="000000">
                      <a:alpha val="43137"/>
                    </a:srgbClr>
                  </a:outerShdw>
                </a:effectLst>
                <a:latin typeface="+mj-lt"/>
                <a:ea typeface="+mj-ea"/>
                <a:cs typeface="+mj-cs"/>
              </a:rPr>
              <a:t>… η </a:t>
            </a:r>
            <a:r>
              <a:rPr lang="el-GR" sz="3600" b="1" noProof="0" dirty="0">
                <a:solidFill>
                  <a:srgbClr val="C00000"/>
                </a:solidFill>
                <a:effectLst>
                  <a:outerShdw blurRad="38100" dist="38100" dir="2700000" algn="tl">
                    <a:srgbClr val="000000">
                      <a:alpha val="43137"/>
                    </a:srgbClr>
                  </a:outerShdw>
                </a:effectLst>
                <a:latin typeface="+mj-lt"/>
                <a:ea typeface="+mj-ea"/>
                <a:cs typeface="+mj-cs"/>
              </a:rPr>
              <a:t>εξάπλωση</a:t>
            </a:r>
            <a:r>
              <a:rPr lang="el-GR" sz="3600" noProof="0" dirty="0">
                <a:effectLst>
                  <a:outerShdw blurRad="38100" dist="38100" dir="2700000" algn="tl">
                    <a:srgbClr val="000000">
                      <a:alpha val="43137"/>
                    </a:srgbClr>
                  </a:outerShdw>
                </a:effectLst>
                <a:latin typeface="+mj-lt"/>
                <a:ea typeface="+mj-ea"/>
                <a:cs typeface="+mj-cs"/>
              </a:rPr>
              <a:t>…</a:t>
            </a:r>
            <a:endParaRPr kumimoji="0" lang="el-GR" sz="36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ppt_w</p:attrName>
                                        </p:attrNameLst>
                                      </p:cBhvr>
                                      <p:tavLst>
                                        <p:tav tm="0">
                                          <p:val>
                                            <p:fltVal val="0"/>
                                          </p:val>
                                        </p:tav>
                                        <p:tav tm="100000">
                                          <p:val>
                                            <p:strVal val="#ppt_w"/>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 Τίτλος"/>
          <p:cNvSpPr>
            <a:spLocks noGrp="1"/>
          </p:cNvSpPr>
          <p:nvPr>
            <p:ph type="title"/>
          </p:nvPr>
        </p:nvSpPr>
        <p:spPr>
          <a:xfrm>
            <a:off x="179512" y="4553744"/>
            <a:ext cx="8964488" cy="2304256"/>
          </a:xfrm>
        </p:spPr>
        <p:txBody>
          <a:bodyPr>
            <a:noAutofit/>
          </a:bodyPr>
          <a:lstStyle/>
          <a:p>
            <a:pPr lvl="0">
              <a:defRPr/>
            </a:pPr>
            <a:r>
              <a:rPr lang="el-GR" sz="2300" dirty="0"/>
              <a:t>Η ιστορία του ξεκινά στις </a:t>
            </a:r>
            <a:r>
              <a:rPr lang="el-GR" sz="2400" b="1" dirty="0">
                <a:solidFill>
                  <a:srgbClr val="C00000"/>
                </a:solidFill>
                <a:effectLst>
                  <a:outerShdw blurRad="38100" dist="38100" dir="2700000" algn="tl">
                    <a:srgbClr val="000000">
                      <a:alpha val="43137"/>
                    </a:srgbClr>
                  </a:outerShdw>
                </a:effectLst>
              </a:rPr>
              <a:t>4 Οκτωβρίου 1883</a:t>
            </a:r>
            <a:r>
              <a:rPr lang="el-GR" sz="2300" dirty="0"/>
              <a:t>, όταν μια αμαξοστοιχία αναχώρησε από τον σταθμό του Παρισιού με προορισμό τη Ρουμανία. </a:t>
            </a:r>
            <a:br>
              <a:rPr lang="en-US" sz="2300" dirty="0"/>
            </a:br>
            <a:r>
              <a:rPr lang="el-GR" sz="2300" dirty="0"/>
              <a:t>Το τρένο ονομαζόταν «</a:t>
            </a:r>
            <a:r>
              <a:rPr lang="el-GR" sz="3200" b="1" dirty="0" err="1">
                <a:solidFill>
                  <a:srgbClr val="C00000"/>
                </a:solidFill>
                <a:effectLst>
                  <a:outerShdw blurRad="38100" dist="38100" dir="2700000" algn="tl">
                    <a:srgbClr val="000000">
                      <a:alpha val="43137"/>
                    </a:srgbClr>
                  </a:outerShdw>
                </a:effectLst>
              </a:rPr>
              <a:t>Orient</a:t>
            </a:r>
            <a:r>
              <a:rPr lang="el-GR" sz="3200" b="1" dirty="0">
                <a:solidFill>
                  <a:srgbClr val="C00000"/>
                </a:solidFill>
                <a:effectLst>
                  <a:outerShdw blurRad="38100" dist="38100" dir="2700000" algn="tl">
                    <a:srgbClr val="000000">
                      <a:alpha val="43137"/>
                    </a:srgbClr>
                  </a:outerShdw>
                </a:effectLst>
              </a:rPr>
              <a:t> Express</a:t>
            </a:r>
            <a:r>
              <a:rPr lang="el-GR" sz="2300" dirty="0"/>
              <a:t>» και μετέφερε 40 επιβάτες που είχαν προσκληθεί από τον Βέλγο </a:t>
            </a:r>
            <a:r>
              <a:rPr lang="el-GR" sz="2300" dirty="0" err="1"/>
              <a:t>George</a:t>
            </a:r>
            <a:r>
              <a:rPr lang="el-GR" sz="2300" dirty="0"/>
              <a:t> </a:t>
            </a:r>
            <a:r>
              <a:rPr lang="el-GR" sz="2300" dirty="0" err="1"/>
              <a:t>Nagelmacker</a:t>
            </a:r>
            <a:r>
              <a:rPr lang="el-GR" sz="2300" dirty="0"/>
              <a:t> που είχε συλλάβει την ιδέα του ταξιδιού στην Ευρώπη με πολυτελή τρένα.</a:t>
            </a:r>
            <a:endParaRPr lang="el-GR" sz="2300" dirty="0">
              <a:latin typeface="Comic Sans MS" pitchFamily="66" charset="0"/>
            </a:endParaRPr>
          </a:p>
        </p:txBody>
      </p:sp>
      <p:pic>
        <p:nvPicPr>
          <p:cNvPr id="67586" name="Picture 2" descr="http://www.iefimerida.gr/sites/default/files/orient_express-original.jpg"/>
          <p:cNvPicPr>
            <a:picLocks noChangeAspect="1" noChangeArrowheads="1"/>
          </p:cNvPicPr>
          <p:nvPr/>
        </p:nvPicPr>
        <p:blipFill>
          <a:blip r:embed="rId2" cstate="print"/>
          <a:srcRect t="23424"/>
          <a:stretch>
            <a:fillRect/>
          </a:stretch>
        </p:blipFill>
        <p:spPr bwMode="auto">
          <a:xfrm>
            <a:off x="395536" y="-81210"/>
            <a:ext cx="8460433" cy="473434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Αποτέλεσμα εικόνας για ΌΡΙΕΝΤ ΕΞΠΡΕΣ"/>
          <p:cNvPicPr>
            <a:picLocks noChangeAspect="1" noChangeArrowheads="1"/>
          </p:cNvPicPr>
          <p:nvPr/>
        </p:nvPicPr>
        <p:blipFill>
          <a:blip r:embed="rId2" cstate="print"/>
          <a:srcRect l="10394" r="9921"/>
          <a:stretch>
            <a:fillRect/>
          </a:stretch>
        </p:blipFill>
        <p:spPr bwMode="auto">
          <a:xfrm>
            <a:off x="1331640" y="0"/>
            <a:ext cx="6048672" cy="4383915"/>
          </a:xfrm>
          <a:prstGeom prst="rect">
            <a:avLst/>
          </a:prstGeom>
          <a:ln>
            <a:noFill/>
          </a:ln>
          <a:effectLst>
            <a:outerShdw blurRad="292100" dist="139700" dir="2700000" algn="tl" rotWithShape="0">
              <a:srgbClr val="333333">
                <a:alpha val="65000"/>
              </a:srgbClr>
            </a:outerShdw>
          </a:effectLst>
        </p:spPr>
      </p:pic>
      <p:sp>
        <p:nvSpPr>
          <p:cNvPr id="5" name="1 - Τίτλος"/>
          <p:cNvSpPr>
            <a:spLocks noGrp="1"/>
          </p:cNvSpPr>
          <p:nvPr>
            <p:ph type="title"/>
          </p:nvPr>
        </p:nvSpPr>
        <p:spPr>
          <a:xfrm>
            <a:off x="0" y="4509120"/>
            <a:ext cx="9144000" cy="2348880"/>
          </a:xfrm>
        </p:spPr>
        <p:txBody>
          <a:bodyPr>
            <a:normAutofit fontScale="90000"/>
          </a:bodyPr>
          <a:lstStyle/>
          <a:p>
            <a:pPr lvl="0">
              <a:defRPr/>
            </a:pPr>
            <a:r>
              <a:rPr lang="el-GR" sz="2600" dirty="0"/>
              <a:t>Παρά τις αρχικές δυσκολίες που συναντούσαν οι επιβάτες, καθώς έπρεπε να διασχίσουν με </a:t>
            </a:r>
            <a:r>
              <a:rPr lang="el-GR" sz="2600" dirty="0" err="1"/>
              <a:t>φέρι</a:t>
            </a:r>
            <a:r>
              <a:rPr lang="el-GR" sz="2600" dirty="0"/>
              <a:t> το Δούναβη και να μεταφερθούν στη Βάρνα της Βουλγαρίας με ένα τοπικό τρένο για να καταλήξουν με πλοίο στην Κωνσταντινούπολη, το ταξίδι με το </a:t>
            </a:r>
            <a:r>
              <a:rPr lang="el-GR" sz="2600" dirty="0" err="1"/>
              <a:t>Orient</a:t>
            </a:r>
            <a:r>
              <a:rPr lang="el-GR" sz="2600" dirty="0"/>
              <a:t> Express έγινε παιχνιδάκι, </a:t>
            </a:r>
            <a:br>
              <a:rPr lang="en-US" sz="2600" dirty="0"/>
            </a:br>
            <a:r>
              <a:rPr lang="el-GR" sz="2600" dirty="0"/>
              <a:t>όταν στις </a:t>
            </a:r>
            <a:r>
              <a:rPr lang="el-GR" sz="2600" b="1" dirty="0">
                <a:effectLst>
                  <a:outerShdw blurRad="38100" dist="38100" dir="2700000" algn="tl">
                    <a:srgbClr val="000000">
                      <a:alpha val="43137"/>
                    </a:srgbClr>
                  </a:outerShdw>
                </a:effectLst>
              </a:rPr>
              <a:t>αρχές του 1900</a:t>
            </a:r>
            <a:r>
              <a:rPr lang="el-GR" sz="2600" dirty="0"/>
              <a:t>, οι γραμμές των τρένων εκσυγχρονίστηκαν </a:t>
            </a:r>
            <a:br>
              <a:rPr lang="en-US" sz="2600" dirty="0"/>
            </a:br>
            <a:r>
              <a:rPr lang="el-GR" sz="2600" dirty="0"/>
              <a:t>και το ταξίδι των </a:t>
            </a:r>
            <a:r>
              <a:rPr lang="el-GR" sz="2600" b="1" dirty="0">
                <a:effectLst>
                  <a:outerShdw blurRad="38100" dist="38100" dir="2700000" algn="tl">
                    <a:srgbClr val="000000">
                      <a:alpha val="43137"/>
                    </a:srgbClr>
                  </a:outerShdw>
                </a:effectLst>
              </a:rPr>
              <a:t>1.800 μιλίων </a:t>
            </a:r>
            <a:r>
              <a:rPr lang="el-GR" sz="2600" dirty="0"/>
              <a:t>διαρκούσε </a:t>
            </a:r>
            <a:r>
              <a:rPr lang="el-GR" sz="2600" b="1" dirty="0">
                <a:effectLst>
                  <a:outerShdw blurRad="38100" dist="38100" dir="2700000" algn="tl">
                    <a:srgbClr val="000000">
                      <a:alpha val="43137"/>
                    </a:srgbClr>
                  </a:outerShdw>
                </a:effectLst>
              </a:rPr>
              <a:t>μόλις 3 ημέρες</a:t>
            </a:r>
            <a:r>
              <a:rPr lang="el-GR" sz="2600" dirty="0"/>
              <a:t>!</a:t>
            </a:r>
            <a:endParaRPr lang="el-GR" sz="3200" dirty="0">
              <a:latin typeface="Comic Sans MS"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Αποτέλεσμα εικόνας για orient express 1883"/>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 Τίτλος"/>
          <p:cNvSpPr>
            <a:spLocks noGrp="1"/>
          </p:cNvSpPr>
          <p:nvPr>
            <p:ph type="title"/>
          </p:nvPr>
        </p:nvSpPr>
        <p:spPr>
          <a:xfrm>
            <a:off x="395536" y="3573016"/>
            <a:ext cx="8229600" cy="3528392"/>
          </a:xfrm>
        </p:spPr>
        <p:txBody>
          <a:bodyPr>
            <a:normAutofit fontScale="90000"/>
          </a:bodyPr>
          <a:lstStyle/>
          <a:p>
            <a:pPr lvl="0">
              <a:defRPr/>
            </a:pPr>
            <a:r>
              <a:rPr lang="el-GR" sz="3200" dirty="0"/>
              <a:t>Όλη η αφρόκρεμα των αρχών του περασμένου αιώνα ταξίδευε με ταχύτητα μέσα σε υπερπολυτελή βαγόνια στη Βιέννη, στο Βουκουρέστι ακόμη και στην Κωνσταντινούπολη, που τότε ήταν ο απόλυτος ταξιδιωτικός προορισμός. </a:t>
            </a:r>
            <a:br>
              <a:rPr lang="en-US" sz="3200" dirty="0"/>
            </a:br>
            <a:r>
              <a:rPr lang="el-GR" sz="3200" dirty="0"/>
              <a:t>Έτσι, το </a:t>
            </a:r>
            <a:r>
              <a:rPr lang="el-GR" sz="3200" dirty="0" err="1"/>
              <a:t>Orient</a:t>
            </a:r>
            <a:r>
              <a:rPr lang="el-GR" sz="3200" dirty="0"/>
              <a:t> Express βαφτίστηκε </a:t>
            </a:r>
            <a:r>
              <a:rPr lang="el-GR" sz="3200" b="1" dirty="0">
                <a:solidFill>
                  <a:srgbClr val="C00000"/>
                </a:solidFill>
                <a:effectLst>
                  <a:outerShdw blurRad="38100" dist="38100" dir="2700000" algn="tl">
                    <a:srgbClr val="000000">
                      <a:alpha val="43137"/>
                    </a:srgbClr>
                  </a:outerShdw>
                </a:effectLst>
              </a:rPr>
              <a:t>«Το τρένο των βασιλέων που είναι και ο βασιλιάς των τρένων»!</a:t>
            </a:r>
            <a:br>
              <a:rPr lang="el-GR" sz="3200" dirty="0"/>
            </a:br>
            <a:r>
              <a:rPr lang="el-GR" sz="3200" dirty="0"/>
              <a:t> </a:t>
            </a:r>
            <a:endParaRPr lang="el-GR" sz="3200" dirty="0">
              <a:latin typeface="Comic Sans MS" pitchFamily="66" charset="0"/>
            </a:endParaRPr>
          </a:p>
        </p:txBody>
      </p:sp>
      <p:pic>
        <p:nvPicPr>
          <p:cNvPr id="66562" name="Picture 2" descr="http://www.iefimerida.gr/sites/default/files/apollinaire_orient_express1.jpg"/>
          <p:cNvPicPr>
            <a:picLocks noChangeAspect="1" noChangeArrowheads="1"/>
          </p:cNvPicPr>
          <p:nvPr/>
        </p:nvPicPr>
        <p:blipFill>
          <a:blip r:embed="rId2" cstate="print">
            <a:lum bright="10000"/>
          </a:blip>
          <a:srcRect/>
          <a:stretch>
            <a:fillRect/>
          </a:stretch>
        </p:blipFill>
        <p:spPr bwMode="auto">
          <a:xfrm>
            <a:off x="323528" y="260648"/>
            <a:ext cx="6120680" cy="3271398"/>
          </a:xfrm>
          <a:prstGeom prst="rect">
            <a:avLst/>
          </a:prstGeom>
          <a:ln>
            <a:noFill/>
          </a:ln>
          <a:effectLst>
            <a:outerShdw blurRad="292100" dist="139700" dir="2700000" algn="tl" rotWithShape="0">
              <a:srgbClr val="333333">
                <a:alpha val="65000"/>
              </a:srgbClr>
            </a:outerShdw>
          </a:effectLst>
        </p:spPr>
      </p:pic>
      <p:sp>
        <p:nvSpPr>
          <p:cNvPr id="9" name="8 - Ορθογώνιο"/>
          <p:cNvSpPr/>
          <p:nvPr/>
        </p:nvSpPr>
        <p:spPr>
          <a:xfrm>
            <a:off x="6660232" y="620688"/>
            <a:ext cx="2123728" cy="2954655"/>
          </a:xfrm>
          <a:prstGeom prst="rect">
            <a:avLst/>
          </a:prstGeom>
        </p:spPr>
        <p:txBody>
          <a:bodyPr wrap="square">
            <a:spAutoFit/>
          </a:bodyPr>
          <a:lstStyle/>
          <a:p>
            <a:pPr algn="ctr"/>
            <a:r>
              <a:rPr lang="el-GR" sz="2400" dirty="0"/>
              <a:t>Ο ποιητής </a:t>
            </a:r>
            <a:r>
              <a:rPr lang="el-GR" sz="2400" dirty="0" err="1"/>
              <a:t>Γκιγιόμ</a:t>
            </a:r>
            <a:r>
              <a:rPr lang="el-GR" sz="2400" dirty="0"/>
              <a:t> </a:t>
            </a:r>
            <a:r>
              <a:rPr lang="el-GR" sz="2400" dirty="0" err="1"/>
              <a:t>Απολιναίρ</a:t>
            </a:r>
            <a:r>
              <a:rPr lang="el-GR" sz="2400" dirty="0"/>
              <a:t> ξαπλωμένος στα βελούδα του </a:t>
            </a:r>
            <a:r>
              <a:rPr lang="el-GR" sz="2400" dirty="0" err="1"/>
              <a:t>Orient</a:t>
            </a:r>
            <a:r>
              <a:rPr lang="el-GR" sz="2400" dirty="0"/>
              <a:t> Express</a:t>
            </a:r>
            <a:br>
              <a:rPr lang="el-GR" dirty="0"/>
            </a:br>
            <a:endParaRPr lang="el-GR" dirty="0"/>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Murder-on-the-Orient-Express.jpg"/>
          <p:cNvPicPr>
            <a:picLocks noGrp="1" noChangeAspect="1"/>
          </p:cNvPicPr>
          <p:nvPr>
            <p:ph idx="1"/>
          </p:nvPr>
        </p:nvPicPr>
        <p:blipFill>
          <a:blip r:embed="rId2" cstate="print"/>
          <a:stretch>
            <a:fillRect/>
          </a:stretch>
        </p:blipFill>
        <p:spPr>
          <a:xfrm>
            <a:off x="0" y="0"/>
            <a:ext cx="9205368"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iefimerida.gr/sites/default/files/orientagatha.jpg"/>
          <p:cNvPicPr>
            <a:picLocks noChangeAspect="1" noChangeArrowheads="1"/>
          </p:cNvPicPr>
          <p:nvPr/>
        </p:nvPicPr>
        <p:blipFill>
          <a:blip r:embed="rId2" cstate="print"/>
          <a:srcRect/>
          <a:stretch>
            <a:fillRect/>
          </a:stretch>
        </p:blipFill>
        <p:spPr bwMode="auto">
          <a:xfrm>
            <a:off x="-1508519" y="0"/>
            <a:ext cx="11121079" cy="685800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0" y="4919008"/>
            <a:ext cx="9144000" cy="1938992"/>
          </a:xfrm>
          <a:prstGeom prst="rect">
            <a:avLst/>
          </a:prstGeom>
        </p:spPr>
        <p:txBody>
          <a:bodyPr wrap="square">
            <a:spAutoFit/>
          </a:bodyPr>
          <a:lstStyle/>
          <a:p>
            <a:pPr algn="ctr"/>
            <a:r>
              <a:rPr lang="el-GR" sz="2400" dirty="0"/>
              <a:t>Η πιο διάσημη γραμμή είναι το </a:t>
            </a:r>
            <a:r>
              <a:rPr lang="el-GR" sz="2400" dirty="0" err="1"/>
              <a:t>Venice</a:t>
            </a:r>
            <a:r>
              <a:rPr lang="el-GR" sz="2400" dirty="0"/>
              <a:t> </a:t>
            </a:r>
            <a:r>
              <a:rPr lang="el-GR" sz="2400" dirty="0" err="1"/>
              <a:t>Simplon</a:t>
            </a:r>
            <a:r>
              <a:rPr lang="el-GR" sz="2400" dirty="0"/>
              <a:t> </a:t>
            </a:r>
            <a:r>
              <a:rPr lang="el-GR" sz="2400" dirty="0" err="1"/>
              <a:t>Orient</a:t>
            </a:r>
            <a:r>
              <a:rPr lang="el-GR" sz="2400" dirty="0"/>
              <a:t> Express (VSOE) ένα 5άστερο τρένο πολυτελείας και συνδέει το </a:t>
            </a:r>
            <a:r>
              <a:rPr lang="el-GR" sz="2400" b="1" dirty="0">
                <a:solidFill>
                  <a:srgbClr val="C00000"/>
                </a:solidFill>
                <a:effectLst>
                  <a:outerShdw blurRad="38100" dist="38100" dir="2700000" algn="tl">
                    <a:srgbClr val="000000">
                      <a:alpha val="43137"/>
                    </a:srgbClr>
                  </a:outerShdw>
                </a:effectLst>
              </a:rPr>
              <a:t>Λονδίνο</a:t>
            </a:r>
            <a:r>
              <a:rPr lang="el-GR" sz="2400" dirty="0">
                <a:effectLst>
                  <a:outerShdw blurRad="38100" dist="38100" dir="2700000" algn="tl">
                    <a:srgbClr val="000000">
                      <a:alpha val="43137"/>
                    </a:srgbClr>
                  </a:outerShdw>
                </a:effectLst>
              </a:rPr>
              <a:t> </a:t>
            </a:r>
            <a:r>
              <a:rPr lang="el-GR" sz="2400" dirty="0"/>
              <a:t>με το </a:t>
            </a:r>
            <a:r>
              <a:rPr lang="el-GR" sz="2400" b="1" dirty="0">
                <a:solidFill>
                  <a:srgbClr val="C00000"/>
                </a:solidFill>
                <a:effectLst>
                  <a:outerShdw blurRad="38100" dist="38100" dir="2700000" algn="tl">
                    <a:srgbClr val="000000">
                      <a:alpha val="43137"/>
                    </a:srgbClr>
                  </a:outerShdw>
                </a:effectLst>
              </a:rPr>
              <a:t>Παρίσι</a:t>
            </a:r>
            <a:r>
              <a:rPr lang="el-GR" sz="2400" dirty="0"/>
              <a:t>, τη </a:t>
            </a:r>
            <a:r>
              <a:rPr lang="el-GR" sz="2400" b="1" dirty="0">
                <a:solidFill>
                  <a:srgbClr val="C00000"/>
                </a:solidFill>
                <a:effectLst>
                  <a:outerShdw blurRad="38100" dist="38100" dir="2700000" algn="tl">
                    <a:srgbClr val="000000">
                      <a:alpha val="43137"/>
                    </a:srgbClr>
                  </a:outerShdw>
                </a:effectLst>
              </a:rPr>
              <a:t>Βερόνα</a:t>
            </a:r>
            <a:r>
              <a:rPr lang="el-GR" sz="2400" dirty="0">
                <a:effectLst>
                  <a:outerShdw blurRad="38100" dist="38100" dir="2700000" algn="tl">
                    <a:srgbClr val="000000">
                      <a:alpha val="43137"/>
                    </a:srgbClr>
                  </a:outerShdw>
                </a:effectLst>
              </a:rPr>
              <a:t> </a:t>
            </a:r>
            <a:r>
              <a:rPr lang="el-GR" sz="2400" dirty="0"/>
              <a:t>και καταλήγει στη </a:t>
            </a:r>
            <a:r>
              <a:rPr lang="el-GR" sz="2400" b="1" dirty="0">
                <a:solidFill>
                  <a:srgbClr val="C00000"/>
                </a:solidFill>
                <a:effectLst>
                  <a:outerShdw blurRad="38100" dist="38100" dir="2700000" algn="tl">
                    <a:srgbClr val="000000">
                      <a:alpha val="43137"/>
                    </a:srgbClr>
                  </a:outerShdw>
                </a:effectLst>
              </a:rPr>
              <a:t>Βενετία</a:t>
            </a:r>
            <a:r>
              <a:rPr lang="el-GR" sz="2400" dirty="0"/>
              <a:t>. Η διαδρομή από το Λονδίνο στη Βενετία διαρκεί 24 ώρες και στοιχίζει 2.050 λίρες το άτομο, την ημέρα, συμπεριλαμβανομένων των γευμάτων.</a:t>
            </a:r>
          </a:p>
        </p:txBody>
      </p:sp>
      <p:pic>
        <p:nvPicPr>
          <p:cNvPr id="78850" name="Picture 2" descr="http://www.iefimerida.gr/sites/default/files/orient5.jpg"/>
          <p:cNvPicPr>
            <a:picLocks noChangeAspect="1" noChangeArrowheads="1"/>
          </p:cNvPicPr>
          <p:nvPr/>
        </p:nvPicPr>
        <p:blipFill>
          <a:blip r:embed="rId2" cstate="print"/>
          <a:srcRect/>
          <a:stretch>
            <a:fillRect/>
          </a:stretch>
        </p:blipFill>
        <p:spPr bwMode="auto">
          <a:xfrm>
            <a:off x="3203848" y="260648"/>
            <a:ext cx="5688632" cy="4295499"/>
          </a:xfrm>
          <a:prstGeom prst="rect">
            <a:avLst/>
          </a:prstGeom>
          <a:ln>
            <a:noFill/>
          </a:ln>
          <a:effectLst>
            <a:outerShdw blurRad="292100" dist="139700" dir="2700000" algn="tl" rotWithShape="0">
              <a:srgbClr val="333333">
                <a:alpha val="65000"/>
              </a:srgbClr>
            </a:outerShdw>
          </a:effectLst>
        </p:spPr>
      </p:pic>
      <p:sp>
        <p:nvSpPr>
          <p:cNvPr id="6" name="5 - Έλλειψη"/>
          <p:cNvSpPr/>
          <p:nvPr/>
        </p:nvSpPr>
        <p:spPr>
          <a:xfrm>
            <a:off x="0" y="476672"/>
            <a:ext cx="3851920" cy="4032448"/>
          </a:xfrm>
          <a:prstGeom prst="ellipse">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pPr>
            <a:r>
              <a:rPr lang="el-GR" sz="2400" dirty="0" err="1"/>
              <a:t>To</a:t>
            </a:r>
            <a:r>
              <a:rPr lang="el-GR" sz="2400" dirty="0"/>
              <a:t> </a:t>
            </a:r>
          </a:p>
          <a:p>
            <a:pPr algn="ctr"/>
            <a:r>
              <a:rPr lang="el-GR" sz="2400" dirty="0"/>
              <a:t>περιβόητο τρένο δεν υπάρχει </a:t>
            </a:r>
            <a:r>
              <a:rPr lang="el-GR" sz="2400" dirty="0" err="1"/>
              <a:t>πιά</a:t>
            </a:r>
            <a:r>
              <a:rPr lang="el-GR" sz="2400" dirty="0"/>
              <a:t>, αλλά ένα νέο όχημα που έχει ακριβώς την εικόνα και την πολυτέλειά του κυκλοφορεί στην καρδιά της Ευρώπης!</a:t>
            </a:r>
            <a:br>
              <a:rPr lang="el-GR" sz="2400" dirty="0"/>
            </a:br>
            <a:endParaRPr lang="el-GR"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iefimerida.gr/sites/default/files/orient8.jpg"/>
          <p:cNvPicPr>
            <a:picLocks noChangeAspect="1" noChangeArrowheads="1"/>
          </p:cNvPicPr>
          <p:nvPr/>
        </p:nvPicPr>
        <p:blipFill>
          <a:blip r:embed="rId2" cstate="print"/>
          <a:srcRect t="14919"/>
          <a:stretch>
            <a:fillRect/>
          </a:stretch>
        </p:blipFill>
        <p:spPr bwMode="auto">
          <a:xfrm>
            <a:off x="539552" y="188640"/>
            <a:ext cx="7992888" cy="646045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 Θέση περιεχομένου" descr="venice-orient-express-istanbul-nationalturk-1634.jpg"/>
          <p:cNvPicPr>
            <a:picLocks noGrp="1" noChangeAspect="1"/>
          </p:cNvPicPr>
          <p:nvPr>
            <p:ph idx="1"/>
          </p:nvPr>
        </p:nvPicPr>
        <p:blipFill>
          <a:blip r:embed="rId2" cstate="print"/>
          <a:stretch>
            <a:fillRect/>
          </a:stretch>
        </p:blipFill>
        <p:spPr>
          <a:xfrm>
            <a:off x="0" y="-1"/>
            <a:ext cx="9144000" cy="6904653"/>
          </a:xfr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http://www.iefimerida.gr/sites/default/files/orientproto2.jpg"/>
          <p:cNvPicPr>
            <a:picLocks noChangeAspect="1" noChangeArrowheads="1"/>
          </p:cNvPicPr>
          <p:nvPr/>
        </p:nvPicPr>
        <p:blipFill>
          <a:blip r:embed="rId2" cstate="print"/>
          <a:srcRect/>
          <a:stretch>
            <a:fillRect/>
          </a:stretch>
        </p:blipFill>
        <p:spPr bwMode="auto">
          <a:xfrm>
            <a:off x="-787379" y="0"/>
            <a:ext cx="10283185" cy="6858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img1_12.jpg"/>
          <p:cNvPicPr>
            <a:picLocks noGrp="1" noChangeAspect="1"/>
          </p:cNvPicPr>
          <p:nvPr>
            <p:ph idx="1"/>
          </p:nvPr>
        </p:nvPicPr>
        <p:blipFill>
          <a:blip r:embed="rId2" cstate="print"/>
          <a:stretch>
            <a:fillRect/>
          </a:stretch>
        </p:blipFill>
        <p:spPr>
          <a:xfrm>
            <a:off x="0" y="0"/>
            <a:ext cx="10358436" cy="6858000"/>
          </a:xfrm>
          <a:prstGeom prst="rect">
            <a:avLst/>
          </a:prstGeom>
          <a:ln>
            <a:noFill/>
          </a:ln>
          <a:effectLst>
            <a:outerShdw blurRad="292100" dist="139700" dir="2700000" algn="tl" rotWithShape="0">
              <a:srgbClr val="333333">
                <a:alpha val="65000"/>
              </a:srgbClr>
            </a:outerShdw>
          </a:effectLst>
        </p:spPr>
      </p:pic>
      <p:sp>
        <p:nvSpPr>
          <p:cNvPr id="6" name="1 - Τίτλος"/>
          <p:cNvSpPr txBox="1">
            <a:spLocks/>
          </p:cNvSpPr>
          <p:nvPr/>
        </p:nvSpPr>
        <p:spPr>
          <a:xfrm>
            <a:off x="179512" y="5229200"/>
            <a:ext cx="8676456" cy="1210146"/>
          </a:xfrm>
          <a:prstGeom prst="rect">
            <a:avLst/>
          </a:prstGeom>
          <a:solidFill>
            <a:schemeClr val="bg1">
              <a:alpha val="76000"/>
            </a:schemeClr>
          </a:solidFill>
          <a:ln>
            <a:solidFill>
              <a:schemeClr val="tx1"/>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600" dirty="0">
                <a:effectLst>
                  <a:outerShdw blurRad="38100" dist="38100" dir="2700000" algn="tl">
                    <a:srgbClr val="000000">
                      <a:alpha val="43137"/>
                    </a:srgbClr>
                  </a:outerShdw>
                </a:effectLst>
                <a:latin typeface="+mj-lt"/>
                <a:ea typeface="+mj-ea"/>
                <a:cs typeface="+mj-cs"/>
              </a:rPr>
              <a:t>… και τελικά η </a:t>
            </a:r>
            <a:r>
              <a:rPr lang="el-GR" sz="3600" b="1" dirty="0">
                <a:solidFill>
                  <a:srgbClr val="C00000"/>
                </a:solidFill>
                <a:effectLst>
                  <a:outerShdw blurRad="38100" dist="38100" dir="2700000" algn="tl">
                    <a:srgbClr val="000000">
                      <a:alpha val="43137"/>
                    </a:srgbClr>
                  </a:outerShdw>
                </a:effectLst>
                <a:latin typeface="+mj-lt"/>
                <a:ea typeface="+mj-ea"/>
                <a:cs typeface="+mj-cs"/>
              </a:rPr>
              <a:t>κυριαρχία</a:t>
            </a:r>
            <a:r>
              <a:rPr lang="el-GR" sz="3600" dirty="0">
                <a:solidFill>
                  <a:srgbClr val="C00000"/>
                </a:solidFill>
                <a:effectLst>
                  <a:outerShdw blurRad="38100" dist="38100" dir="2700000" algn="tl">
                    <a:srgbClr val="000000">
                      <a:alpha val="43137"/>
                    </a:srgbClr>
                  </a:outerShdw>
                </a:effectLst>
                <a:latin typeface="+mj-lt"/>
                <a:ea typeface="+mj-ea"/>
                <a:cs typeface="+mj-cs"/>
              </a:rPr>
              <a:t> </a:t>
            </a:r>
            <a:r>
              <a:rPr lang="el-GR" sz="3600" dirty="0">
                <a:effectLst>
                  <a:outerShdw blurRad="38100" dist="38100" dir="2700000" algn="tl">
                    <a:srgbClr val="000000">
                      <a:alpha val="43137"/>
                    </a:srgbClr>
                  </a:outerShdw>
                </a:effectLst>
                <a:latin typeface="+mj-lt"/>
                <a:ea typeface="+mj-ea"/>
                <a:cs typeface="+mj-cs"/>
              </a:rPr>
              <a:t>του </a:t>
            </a:r>
            <a:r>
              <a:rPr lang="el-GR" sz="3600" b="1" dirty="0">
                <a:solidFill>
                  <a:srgbClr val="C00000"/>
                </a:solidFill>
                <a:effectLst>
                  <a:outerShdw blurRad="38100" dist="38100" dir="2700000" algn="tl">
                    <a:srgbClr val="000000">
                      <a:alpha val="43137"/>
                    </a:srgbClr>
                  </a:outerShdw>
                </a:effectLst>
                <a:latin typeface="+mj-lt"/>
                <a:ea typeface="+mj-ea"/>
                <a:cs typeface="+mj-cs"/>
              </a:rPr>
              <a:t>σιδηροδρόμου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3600" dirty="0">
                <a:effectLst>
                  <a:outerShdw blurRad="38100" dist="38100" dir="2700000" algn="tl">
                    <a:srgbClr val="000000">
                      <a:alpha val="43137"/>
                    </a:srgbClr>
                  </a:outerShdw>
                </a:effectLst>
                <a:latin typeface="+mj-lt"/>
                <a:ea typeface="+mj-ea"/>
                <a:cs typeface="+mj-cs"/>
              </a:rPr>
              <a:t>στις </a:t>
            </a:r>
            <a:r>
              <a:rPr lang="el-GR" sz="3600" b="1" dirty="0">
                <a:effectLst>
                  <a:outerShdw blurRad="38100" dist="38100" dir="2700000" algn="tl">
                    <a:srgbClr val="000000">
                      <a:alpha val="43137"/>
                    </a:srgbClr>
                  </a:outerShdw>
                </a:effectLst>
                <a:latin typeface="+mj-lt"/>
                <a:ea typeface="+mj-ea"/>
                <a:cs typeface="+mj-cs"/>
              </a:rPr>
              <a:t>χερσαίες μεταφορές</a:t>
            </a:r>
            <a:r>
              <a:rPr lang="el-GR" sz="3600" dirty="0">
                <a:effectLst>
                  <a:outerShdw blurRad="38100" dist="38100" dir="2700000" algn="tl">
                    <a:srgbClr val="000000">
                      <a:alpha val="43137"/>
                    </a:srgbClr>
                  </a:outerShdw>
                </a:effectLst>
                <a:latin typeface="+mj-lt"/>
                <a:ea typeface="+mj-ea"/>
                <a:cs typeface="+mj-cs"/>
              </a:rPr>
              <a:t>!</a:t>
            </a:r>
            <a:endParaRPr kumimoji="0" lang="el-GR" sz="36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www.iefimerida.gr/sites/default/files/orientproto.jpg"/>
          <p:cNvPicPr>
            <a:picLocks noChangeAspect="1" noChangeArrowheads="1"/>
          </p:cNvPicPr>
          <p:nvPr/>
        </p:nvPicPr>
        <p:blipFill>
          <a:blip r:embed="rId2" cstate="print"/>
          <a:srcRect/>
          <a:stretch>
            <a:fillRect/>
          </a:stretch>
        </p:blipFill>
        <p:spPr bwMode="auto">
          <a:xfrm>
            <a:off x="-480053" y="-603448"/>
            <a:ext cx="10427973" cy="782098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iefimerida.gr/sites/default/files/orient10.jpg"/>
          <p:cNvPicPr>
            <a:picLocks noChangeAspect="1" noChangeArrowheads="1"/>
          </p:cNvPicPr>
          <p:nvPr/>
        </p:nvPicPr>
        <p:blipFill>
          <a:blip r:embed="rId2" cstate="print"/>
          <a:srcRect/>
          <a:stretch>
            <a:fillRect/>
          </a:stretch>
        </p:blipFill>
        <p:spPr bwMode="auto">
          <a:xfrm>
            <a:off x="179512" y="149966"/>
            <a:ext cx="4248472" cy="6519394"/>
          </a:xfrm>
          <a:prstGeom prst="rect">
            <a:avLst/>
          </a:prstGeom>
          <a:ln>
            <a:noFill/>
          </a:ln>
          <a:effectLst>
            <a:outerShdw blurRad="292100" dist="139700" dir="2700000" algn="tl" rotWithShape="0">
              <a:srgbClr val="333333">
                <a:alpha val="65000"/>
              </a:srgbClr>
            </a:outerShdw>
          </a:effectLst>
        </p:spPr>
      </p:pic>
      <p:pic>
        <p:nvPicPr>
          <p:cNvPr id="73730" name="Picture 2" descr="http://www.iefimerida.gr/sites/default/files/orient01.jpg"/>
          <p:cNvPicPr>
            <a:picLocks noChangeAspect="1" noChangeArrowheads="1"/>
          </p:cNvPicPr>
          <p:nvPr/>
        </p:nvPicPr>
        <p:blipFill>
          <a:blip r:embed="rId3" cstate="print"/>
          <a:srcRect/>
          <a:stretch>
            <a:fillRect/>
          </a:stretch>
        </p:blipFill>
        <p:spPr bwMode="auto">
          <a:xfrm>
            <a:off x="4673051" y="116632"/>
            <a:ext cx="4292301" cy="653649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www.iefimerida.gr/sites/default/files/orientproto.jpg"/>
          <p:cNvPicPr>
            <a:picLocks noChangeAspect="1" noChangeArrowheads="1"/>
          </p:cNvPicPr>
          <p:nvPr/>
        </p:nvPicPr>
        <p:blipFill>
          <a:blip r:embed="rId2" cstate="print"/>
          <a:stretch>
            <a:fillRect/>
          </a:stretch>
        </p:blipFill>
        <p:spPr bwMode="auto">
          <a:xfrm>
            <a:off x="2195736" y="0"/>
            <a:ext cx="4834758" cy="6858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s://4.bp.blogspot.com/-B714_luIQ-A/WJBq-jiWP2I/AAAAAAAAL2I/XLOgiHigZ-oJ8eqbDGkQ4ZnF1mTpHP0KwCLcB/s640/205-12m.JPG"/>
          <p:cNvPicPr>
            <a:picLocks noGrp="1" noChangeAspect="1" noChangeArrowheads="1"/>
          </p:cNvPicPr>
          <p:nvPr>
            <p:ph idx="1"/>
          </p:nvPr>
        </p:nvPicPr>
        <p:blipFill>
          <a:blip r:embed="rId2" cstate="print"/>
          <a:srcRect t="6895"/>
          <a:stretch>
            <a:fillRect/>
          </a:stretch>
        </p:blipFill>
        <p:spPr bwMode="auto">
          <a:xfrm>
            <a:off x="1691680" y="-171400"/>
            <a:ext cx="6043098" cy="5301208"/>
          </a:xfrm>
          <a:prstGeom prst="rect">
            <a:avLst/>
          </a:prstGeom>
          <a:ln>
            <a:noFill/>
          </a:ln>
          <a:effectLst>
            <a:outerShdw blurRad="292100" dist="139700" dir="2700000" algn="tl" rotWithShape="0">
              <a:srgbClr val="333333">
                <a:alpha val="65000"/>
              </a:srgbClr>
            </a:outerShdw>
          </a:effectLst>
        </p:spPr>
      </p:pic>
      <p:sp>
        <p:nvSpPr>
          <p:cNvPr id="5" name="1 - Τίτλος"/>
          <p:cNvSpPr>
            <a:spLocks noGrp="1"/>
          </p:cNvSpPr>
          <p:nvPr>
            <p:ph type="title"/>
          </p:nvPr>
        </p:nvSpPr>
        <p:spPr>
          <a:xfrm>
            <a:off x="0" y="5373216"/>
            <a:ext cx="9144000" cy="1340768"/>
          </a:xfrm>
        </p:spPr>
        <p:txBody>
          <a:bodyPr>
            <a:noAutofit/>
          </a:bodyPr>
          <a:lstStyle/>
          <a:p>
            <a:pPr lvl="0">
              <a:defRPr/>
            </a:pPr>
            <a:r>
              <a:rPr lang="el-GR" sz="2400" dirty="0">
                <a:latin typeface="Comic Sans MS" pitchFamily="66" charset="0"/>
              </a:rPr>
              <a:t>Αυτή τη φωτογραφία του </a:t>
            </a:r>
            <a:r>
              <a:rPr lang="el-GR" sz="2400" b="1" dirty="0">
                <a:solidFill>
                  <a:srgbClr val="C00000"/>
                </a:solidFill>
                <a:effectLst>
                  <a:outerShdw blurRad="38100" dist="38100" dir="2700000" algn="tl">
                    <a:srgbClr val="000000">
                      <a:alpha val="43137"/>
                    </a:srgbClr>
                  </a:outerShdw>
                </a:effectLst>
                <a:latin typeface="Comic Sans MS" pitchFamily="66" charset="0"/>
              </a:rPr>
              <a:t>1927</a:t>
            </a:r>
            <a:r>
              <a:rPr lang="el-GR" sz="2400" dirty="0">
                <a:effectLst>
                  <a:outerShdw blurRad="38100" dist="38100" dir="2700000" algn="tl">
                    <a:srgbClr val="000000">
                      <a:alpha val="43137"/>
                    </a:srgbClr>
                  </a:outerShdw>
                </a:effectLst>
                <a:latin typeface="Comic Sans MS" pitchFamily="66" charset="0"/>
              </a:rPr>
              <a:t> </a:t>
            </a:r>
            <a:r>
              <a:rPr lang="el-GR" sz="2400" dirty="0">
                <a:latin typeface="Comic Sans MS" pitchFamily="66" charset="0"/>
              </a:rPr>
              <a:t>με το Ο</a:t>
            </a:r>
            <a:r>
              <a:rPr lang="en-US" sz="2400" dirty="0" err="1">
                <a:latin typeface="Comic Sans MS" pitchFamily="66" charset="0"/>
              </a:rPr>
              <a:t>rient</a:t>
            </a:r>
            <a:r>
              <a:rPr lang="en-US" sz="2400" dirty="0">
                <a:latin typeface="Comic Sans MS" pitchFamily="66" charset="0"/>
              </a:rPr>
              <a:t> Express </a:t>
            </a:r>
            <a:br>
              <a:rPr lang="el-GR" sz="2400" dirty="0">
                <a:latin typeface="Comic Sans MS" pitchFamily="66" charset="0"/>
              </a:rPr>
            </a:br>
            <a:r>
              <a:rPr lang="el-GR" sz="2400" dirty="0">
                <a:latin typeface="Comic Sans MS" pitchFamily="66" charset="0"/>
              </a:rPr>
              <a:t>να περνάει τη γέφυρα του Γοργοποτάμου</a:t>
            </a:r>
            <a:br>
              <a:rPr lang="el-GR" sz="2400" dirty="0">
                <a:latin typeface="Comic Sans MS" pitchFamily="66" charset="0"/>
              </a:rPr>
            </a:br>
            <a:r>
              <a:rPr lang="el-GR" sz="2400" dirty="0">
                <a:latin typeface="Comic Sans MS" pitchFamily="66" charset="0"/>
              </a:rPr>
              <a:t>χρησιμοποίησαν οι </a:t>
            </a:r>
            <a:r>
              <a:rPr lang="el-GR" sz="2400" b="1" dirty="0">
                <a:solidFill>
                  <a:srgbClr val="C00000"/>
                </a:solidFill>
                <a:effectLst>
                  <a:outerShdw blurRad="38100" dist="38100" dir="2700000" algn="tl">
                    <a:srgbClr val="000000">
                      <a:alpha val="43137"/>
                    </a:srgbClr>
                  </a:outerShdw>
                </a:effectLst>
                <a:latin typeface="Comic Sans MS" pitchFamily="66" charset="0"/>
              </a:rPr>
              <a:t>σαμποτέρ</a:t>
            </a:r>
            <a:r>
              <a:rPr lang="el-GR" sz="2400" dirty="0">
                <a:effectLst>
                  <a:outerShdw blurRad="38100" dist="38100" dir="2700000" algn="tl">
                    <a:srgbClr val="000000">
                      <a:alpha val="43137"/>
                    </a:srgbClr>
                  </a:outerShdw>
                </a:effectLst>
                <a:latin typeface="Comic Sans MS" pitchFamily="66" charset="0"/>
              </a:rPr>
              <a:t> </a:t>
            </a:r>
            <a:r>
              <a:rPr lang="el-GR" sz="2400" dirty="0">
                <a:latin typeface="Comic Sans MS" pitchFamily="66" charset="0"/>
              </a:rPr>
              <a:t>για τον σχεδιασμό </a:t>
            </a:r>
            <a:br>
              <a:rPr lang="el-GR" sz="2400" dirty="0">
                <a:latin typeface="Comic Sans MS" pitchFamily="66" charset="0"/>
              </a:rPr>
            </a:br>
            <a:r>
              <a:rPr lang="el-GR" sz="2400" dirty="0">
                <a:latin typeface="Comic Sans MS" pitchFamily="66" charset="0"/>
              </a:rPr>
              <a:t>της ανατίναξής της!</a:t>
            </a: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s://4.bp.blogspot.com/-nGraG_0X5W0/WJBrXsEtl5I/AAAAAAAAL2Q/ndzfZS6ZBO8iZhuyBBzbwo-MztMafLQvACLcB/s640/vint-51-simplon-orient-express-train_1_4dcb8efe73b60d97a7505bcfc2c30362.jpg"/>
          <p:cNvPicPr>
            <a:picLocks noChangeAspect="1" noChangeArrowheads="1"/>
          </p:cNvPicPr>
          <p:nvPr/>
        </p:nvPicPr>
        <p:blipFill>
          <a:blip r:embed="rId2" cstate="print"/>
          <a:srcRect l="2835" t="1163" r="2835" b="2326"/>
          <a:stretch>
            <a:fillRect/>
          </a:stretch>
        </p:blipFill>
        <p:spPr bwMode="auto">
          <a:xfrm>
            <a:off x="1043608" y="0"/>
            <a:ext cx="7056784" cy="5866135"/>
          </a:xfrm>
          <a:prstGeom prst="rect">
            <a:avLst/>
          </a:prstGeom>
          <a:ln>
            <a:noFill/>
          </a:ln>
          <a:effectLst>
            <a:outerShdw blurRad="292100" dist="139700" dir="2700000" algn="tl" rotWithShape="0">
              <a:srgbClr val="333333">
                <a:alpha val="65000"/>
              </a:srgbClr>
            </a:outerShdw>
          </a:effectLst>
        </p:spPr>
      </p:pic>
      <p:sp>
        <p:nvSpPr>
          <p:cNvPr id="5" name="1 - Τίτλος"/>
          <p:cNvSpPr>
            <a:spLocks noGrp="1"/>
          </p:cNvSpPr>
          <p:nvPr>
            <p:ph type="title"/>
          </p:nvPr>
        </p:nvSpPr>
        <p:spPr>
          <a:xfrm>
            <a:off x="0" y="5688632"/>
            <a:ext cx="9144000" cy="1340768"/>
          </a:xfrm>
        </p:spPr>
        <p:txBody>
          <a:bodyPr>
            <a:noAutofit/>
          </a:bodyPr>
          <a:lstStyle/>
          <a:p>
            <a:pPr lvl="0">
              <a:defRPr/>
            </a:pPr>
            <a:r>
              <a:rPr lang="el-GR" sz="2400" dirty="0">
                <a:latin typeface="Comic Sans MS" pitchFamily="66" charset="0"/>
              </a:rPr>
              <a:t>Φωτογραφία με το </a:t>
            </a:r>
            <a:r>
              <a:rPr lang="en-US" sz="2400" b="1" dirty="0">
                <a:solidFill>
                  <a:srgbClr val="C00000"/>
                </a:solidFill>
                <a:effectLst>
                  <a:outerShdw blurRad="38100" dist="38100" dir="2700000" algn="tl">
                    <a:srgbClr val="000000">
                      <a:alpha val="43137"/>
                    </a:srgbClr>
                  </a:outerShdw>
                </a:effectLst>
                <a:latin typeface="Comic Sans MS" pitchFamily="66" charset="0"/>
              </a:rPr>
              <a:t>Orient Express </a:t>
            </a:r>
            <a:r>
              <a:rPr lang="el-GR" sz="2400" dirty="0">
                <a:latin typeface="Comic Sans MS" pitchFamily="66" charset="0"/>
              </a:rPr>
              <a:t>να διασχίζει </a:t>
            </a:r>
            <a:br>
              <a:rPr lang="el-GR" sz="2400" dirty="0">
                <a:latin typeface="Comic Sans MS" pitchFamily="66" charset="0"/>
              </a:rPr>
            </a:br>
            <a:r>
              <a:rPr lang="el-GR" sz="2400" dirty="0">
                <a:latin typeface="Comic Sans MS" pitchFamily="66" charset="0"/>
              </a:rPr>
              <a:t>τη γέφυρα του Γοργοποτάμου το </a:t>
            </a:r>
            <a:r>
              <a:rPr lang="el-GR" sz="2400" b="1" dirty="0">
                <a:solidFill>
                  <a:srgbClr val="C00000"/>
                </a:solidFill>
                <a:effectLst>
                  <a:outerShdw blurRad="38100" dist="38100" dir="2700000" algn="tl">
                    <a:srgbClr val="000000">
                      <a:alpha val="43137"/>
                    </a:srgbClr>
                  </a:outerShdw>
                </a:effectLst>
                <a:latin typeface="Comic Sans MS" pitchFamily="66" charset="0"/>
              </a:rPr>
              <a:t>1951</a:t>
            </a:r>
            <a:r>
              <a:rPr lang="el-GR" sz="2400" dirty="0">
                <a:latin typeface="Comic Sans MS" pitchFamily="66" charset="0"/>
              </a:rPr>
              <a:t>.</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34 - Εικόνα" descr="288px-Dynamap_suez.png"/>
          <p:cNvPicPr>
            <a:picLocks noChangeAspect="1"/>
          </p:cNvPicPr>
          <p:nvPr/>
        </p:nvPicPr>
        <p:blipFill>
          <a:blip r:embed="rId2" cstate="print"/>
          <a:stretch>
            <a:fillRect/>
          </a:stretch>
        </p:blipFill>
        <p:spPr>
          <a:xfrm>
            <a:off x="0" y="1628800"/>
            <a:ext cx="3566625" cy="2376264"/>
          </a:xfrm>
          <a:prstGeom prst="rect">
            <a:avLst/>
          </a:prstGeom>
          <a:ln>
            <a:noFill/>
          </a:ln>
          <a:effectLst>
            <a:outerShdw blurRad="292100" dist="139700" dir="2700000" algn="tl" rotWithShape="0">
              <a:srgbClr val="333333">
                <a:alpha val="65000"/>
              </a:srgbClr>
            </a:outerShdw>
          </a:effectLst>
        </p:spPr>
      </p:pic>
      <p:sp>
        <p:nvSpPr>
          <p:cNvPr id="2" name="1 - Τίτλος"/>
          <p:cNvSpPr>
            <a:spLocks noGrp="1"/>
          </p:cNvSpPr>
          <p:nvPr>
            <p:ph type="title"/>
          </p:nvPr>
        </p:nvSpPr>
        <p:spPr>
          <a:xfrm>
            <a:off x="3563888" y="144016"/>
            <a:ext cx="4464496" cy="1340768"/>
          </a:xfrm>
        </p:spPr>
        <p:txBody>
          <a:bodyPr>
            <a:normAutofit fontScale="90000"/>
          </a:bodyPr>
          <a:lstStyle/>
          <a:p>
            <a:pPr lvl="0">
              <a:defRPr/>
            </a:pPr>
            <a:r>
              <a:rPr lang="el-GR" sz="3200" dirty="0">
                <a:latin typeface="Comic Sans MS" pitchFamily="66" charset="0"/>
              </a:rPr>
              <a:t>Η σύνδεση της </a:t>
            </a:r>
            <a:r>
              <a:rPr lang="el-GR" sz="3200" b="1" dirty="0">
                <a:solidFill>
                  <a:srgbClr val="C00000"/>
                </a:solidFill>
                <a:effectLst>
                  <a:outerShdw blurRad="38100" dist="38100" dir="2700000" algn="tl">
                    <a:srgbClr val="000000">
                      <a:alpha val="43137"/>
                    </a:srgbClr>
                  </a:outerShdw>
                </a:effectLst>
                <a:latin typeface="Comic Sans MS" pitchFamily="66" charset="0"/>
              </a:rPr>
              <a:t>Ευρώπης</a:t>
            </a:r>
            <a:r>
              <a:rPr lang="el-GR" sz="3200" dirty="0">
                <a:latin typeface="Comic Sans MS" pitchFamily="66" charset="0"/>
              </a:rPr>
              <a:t>… </a:t>
            </a:r>
            <a:br>
              <a:rPr lang="el-GR" sz="3200" dirty="0">
                <a:latin typeface="Comic Sans MS" pitchFamily="66" charset="0"/>
              </a:rPr>
            </a:br>
            <a:r>
              <a:rPr lang="el-GR" sz="3200" dirty="0">
                <a:latin typeface="Comic Sans MS" pitchFamily="66" charset="0"/>
              </a:rPr>
              <a:t>με την </a:t>
            </a:r>
            <a:r>
              <a:rPr lang="el-GR" sz="3200" b="1" dirty="0">
                <a:solidFill>
                  <a:srgbClr val="C00000"/>
                </a:solidFill>
                <a:effectLst>
                  <a:outerShdw blurRad="38100" dist="38100" dir="2700000" algn="tl">
                    <a:srgbClr val="000000">
                      <a:alpha val="43137"/>
                    </a:srgbClr>
                  </a:outerShdw>
                </a:effectLst>
                <a:latin typeface="Comic Sans MS" pitchFamily="66" charset="0"/>
              </a:rPr>
              <a:t>Ανατολή</a:t>
            </a:r>
            <a:r>
              <a:rPr lang="el-GR" sz="3200" dirty="0">
                <a:effectLst>
                  <a:outerShdw blurRad="38100" dist="38100" dir="2700000" algn="tl">
                    <a:srgbClr val="000000">
                      <a:alpha val="43137"/>
                    </a:srgbClr>
                  </a:outerShdw>
                </a:effectLst>
                <a:latin typeface="Comic Sans MS" pitchFamily="66" charset="0"/>
              </a:rPr>
              <a:t> </a:t>
            </a:r>
            <a:r>
              <a:rPr lang="el-GR" sz="3200" dirty="0">
                <a:latin typeface="Comic Sans MS" pitchFamily="66" charset="0"/>
              </a:rPr>
              <a:t>γινόταν </a:t>
            </a:r>
            <a:br>
              <a:rPr lang="el-GR" sz="3200" dirty="0">
                <a:latin typeface="Comic Sans MS" pitchFamily="66" charset="0"/>
              </a:rPr>
            </a:br>
            <a:r>
              <a:rPr lang="el-GR" sz="3200" dirty="0">
                <a:latin typeface="Comic Sans MS" pitchFamily="66" charset="0"/>
              </a:rPr>
              <a:t>και ατμοπλοϊκά από… </a:t>
            </a:r>
          </a:p>
        </p:txBody>
      </p:sp>
      <p:pic>
        <p:nvPicPr>
          <p:cNvPr id="4" name="3 - Θέση περιεχομένου" descr="euroasiamap.gif"/>
          <p:cNvPicPr>
            <a:picLocks noGrp="1" noChangeAspect="1"/>
          </p:cNvPicPr>
          <p:nvPr>
            <p:ph idx="1"/>
          </p:nvPr>
        </p:nvPicPr>
        <p:blipFill>
          <a:blip r:embed="rId3" cstate="print"/>
          <a:stretch>
            <a:fillRect/>
          </a:stretch>
        </p:blipFill>
        <p:spPr>
          <a:xfrm>
            <a:off x="3491880" y="1639124"/>
            <a:ext cx="5218876" cy="5218876"/>
          </a:xfrm>
          <a:prstGeom prst="rect">
            <a:avLst/>
          </a:prstGeom>
          <a:ln>
            <a:noFill/>
          </a:ln>
          <a:effectLst>
            <a:outerShdw blurRad="292100" dist="139700" dir="2700000" algn="tl" rotWithShape="0">
              <a:srgbClr val="333333">
                <a:alpha val="65000"/>
              </a:srgbClr>
            </a:outerShdw>
          </a:effectLst>
        </p:spPr>
      </p:pic>
      <p:sp>
        <p:nvSpPr>
          <p:cNvPr id="10" name="2 - Θέση περιεχομένου"/>
          <p:cNvSpPr txBox="1">
            <a:spLocks/>
          </p:cNvSpPr>
          <p:nvPr/>
        </p:nvSpPr>
        <p:spPr>
          <a:xfrm>
            <a:off x="251520" y="260648"/>
            <a:ext cx="2808312" cy="432048"/>
          </a:xfrm>
          <a:prstGeom prst="rect">
            <a:avLst/>
          </a:prstGeom>
          <a:solidFill>
            <a:schemeClr val="accent2">
              <a:lumMod val="40000"/>
              <a:lumOff val="60000"/>
              <a:alpha val="79000"/>
            </a:schemeClr>
          </a:solidFill>
          <a:ln>
            <a:solidFill>
              <a:schemeClr val="tx2">
                <a:lumMod val="50000"/>
              </a:schemeClr>
            </a:solidFill>
          </a:ln>
          <a:effectLst>
            <a:outerShdw blurRad="101600" dist="177800" dir="2700000" algn="tl" rotWithShape="0">
              <a:prstClr val="black">
                <a:alpha val="31000"/>
              </a:prstClr>
            </a:outerShdw>
          </a:effectLst>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400" b="1" noProof="0" dirty="0" err="1">
                <a:solidFill>
                  <a:srgbClr val="C00000"/>
                </a:solidFill>
                <a:effectLst>
                  <a:outerShdw blurRad="38100" dist="38100" dir="2700000" algn="tl">
                    <a:srgbClr val="000000">
                      <a:alpha val="43137"/>
                    </a:srgbClr>
                  </a:outerShdw>
                </a:effectLst>
                <a:latin typeface="Comic Sans MS" pitchFamily="66" charset="0"/>
              </a:rPr>
              <a:t>Πρίντεζι</a:t>
            </a:r>
            <a:r>
              <a:rPr lang="el-GR" sz="2400" b="1" noProof="0" dirty="0">
                <a:solidFill>
                  <a:srgbClr val="C00000"/>
                </a:solidFill>
                <a:effectLst>
                  <a:outerShdw blurRad="38100" dist="38100" dir="2700000" algn="tl">
                    <a:srgbClr val="000000">
                      <a:alpha val="43137"/>
                    </a:srgbClr>
                  </a:outerShdw>
                </a:effectLst>
                <a:latin typeface="Comic Sans MS" pitchFamily="66" charset="0"/>
              </a:rPr>
              <a:t> Ιταλίας</a:t>
            </a:r>
            <a:endParaRPr kumimoji="0" lang="el-GR"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itchFamily="66" charset="0"/>
            </a:endParaRPr>
          </a:p>
        </p:txBody>
      </p:sp>
      <p:sp>
        <p:nvSpPr>
          <p:cNvPr id="14" name="2 - Θέση περιεχομένου"/>
          <p:cNvSpPr txBox="1">
            <a:spLocks/>
          </p:cNvSpPr>
          <p:nvPr/>
        </p:nvSpPr>
        <p:spPr>
          <a:xfrm>
            <a:off x="7020272" y="3645024"/>
            <a:ext cx="1547664" cy="864096"/>
          </a:xfrm>
          <a:prstGeom prst="rect">
            <a:avLst/>
          </a:prstGeom>
          <a:solidFill>
            <a:schemeClr val="accent2">
              <a:lumMod val="40000"/>
              <a:lumOff val="60000"/>
              <a:alpha val="79000"/>
            </a:schemeClr>
          </a:solidFill>
          <a:ln>
            <a:solidFill>
              <a:schemeClr val="tx2">
                <a:lumMod val="50000"/>
              </a:schemeClr>
            </a:solidFill>
          </a:ln>
          <a:effectLst>
            <a:outerShdw blurRad="101600" dist="177800" dir="2700000" algn="tl" rotWithShape="0">
              <a:prstClr val="black">
                <a:alpha val="31000"/>
              </a:prstClr>
            </a:outerShdw>
          </a:effectLst>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400" b="1" noProof="0" dirty="0">
                <a:solidFill>
                  <a:srgbClr val="C00000"/>
                </a:solidFill>
                <a:effectLst>
                  <a:outerShdw blurRad="38100" dist="38100" dir="2700000" algn="tl">
                    <a:srgbClr val="000000">
                      <a:alpha val="43137"/>
                    </a:srgbClr>
                  </a:outerShdw>
                </a:effectLst>
                <a:latin typeface="Comic Sans MS" pitchFamily="66" charset="0"/>
              </a:rPr>
              <a:t>Ινδικός </a:t>
            </a:r>
            <a:r>
              <a:rPr lang="el-GR" sz="2400" b="1" noProof="0" dirty="0" err="1">
                <a:solidFill>
                  <a:srgbClr val="C00000"/>
                </a:solidFill>
                <a:effectLst>
                  <a:outerShdw blurRad="38100" dist="38100" dir="2700000" algn="tl">
                    <a:srgbClr val="000000">
                      <a:alpha val="43137"/>
                    </a:srgbClr>
                  </a:outerShdw>
                </a:effectLst>
                <a:latin typeface="Comic Sans MS" pitchFamily="66" charset="0"/>
              </a:rPr>
              <a:t>Ωεκανός</a:t>
            </a:r>
            <a:endParaRPr kumimoji="0" lang="el-GR"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itchFamily="66" charset="0"/>
            </a:endParaRPr>
          </a:p>
        </p:txBody>
      </p:sp>
      <p:pic>
        <p:nvPicPr>
          <p:cNvPr id="22" name="21 - Εικόνα" descr="288px-Dynamap_suez.png"/>
          <p:cNvPicPr>
            <a:picLocks noChangeAspect="1"/>
          </p:cNvPicPr>
          <p:nvPr/>
        </p:nvPicPr>
        <p:blipFill>
          <a:blip r:embed="rId4" cstate="print"/>
          <a:stretch>
            <a:fillRect/>
          </a:stretch>
        </p:blipFill>
        <p:spPr>
          <a:xfrm>
            <a:off x="-180528" y="764704"/>
            <a:ext cx="3933127" cy="1584176"/>
          </a:xfrm>
          <a:prstGeom prst="rect">
            <a:avLst/>
          </a:prstGeom>
          <a:ln>
            <a:noFill/>
          </a:ln>
          <a:effectLst>
            <a:outerShdw blurRad="292100" dist="139700" dir="2700000" algn="tl" rotWithShape="0">
              <a:srgbClr val="333333">
                <a:alpha val="65000"/>
              </a:srgbClr>
            </a:outerShdw>
          </a:effectLst>
        </p:spPr>
      </p:pic>
      <p:pic>
        <p:nvPicPr>
          <p:cNvPr id="24" name="23 - Εικόνα" descr="288px-Dynamap_suez.png"/>
          <p:cNvPicPr>
            <a:picLocks noChangeAspect="1"/>
          </p:cNvPicPr>
          <p:nvPr/>
        </p:nvPicPr>
        <p:blipFill>
          <a:blip r:embed="rId5" cstate="print">
            <a:lum bright="-20000" contrast="30000"/>
          </a:blip>
          <a:stretch>
            <a:fillRect/>
          </a:stretch>
        </p:blipFill>
        <p:spPr>
          <a:xfrm>
            <a:off x="467196" y="4005064"/>
            <a:ext cx="3315680" cy="2208671"/>
          </a:xfrm>
          <a:prstGeom prst="rect">
            <a:avLst/>
          </a:prstGeom>
          <a:ln>
            <a:noFill/>
          </a:ln>
          <a:effectLst>
            <a:outerShdw blurRad="292100" dist="139700" dir="2700000" algn="tl" rotWithShape="0">
              <a:srgbClr val="333333">
                <a:alpha val="65000"/>
              </a:srgbClr>
            </a:outerShdw>
          </a:effectLst>
        </p:spPr>
      </p:pic>
      <p:cxnSp>
        <p:nvCxnSpPr>
          <p:cNvPr id="13" name="12 - Ευθύγραμμο βέλος σύνδεσης"/>
          <p:cNvCxnSpPr/>
          <p:nvPr/>
        </p:nvCxnSpPr>
        <p:spPr>
          <a:xfrm flipV="1">
            <a:off x="3779912" y="4553744"/>
            <a:ext cx="792088" cy="175557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6" name="2 - Θέση περιεχομένου"/>
          <p:cNvSpPr txBox="1">
            <a:spLocks/>
          </p:cNvSpPr>
          <p:nvPr/>
        </p:nvSpPr>
        <p:spPr>
          <a:xfrm>
            <a:off x="2843808" y="6237312"/>
            <a:ext cx="1547664" cy="432048"/>
          </a:xfrm>
          <a:prstGeom prst="rect">
            <a:avLst/>
          </a:prstGeom>
          <a:solidFill>
            <a:schemeClr val="accent2">
              <a:lumMod val="40000"/>
              <a:lumOff val="60000"/>
              <a:alpha val="79000"/>
            </a:schemeClr>
          </a:solidFill>
          <a:ln>
            <a:solidFill>
              <a:schemeClr val="tx2">
                <a:lumMod val="50000"/>
              </a:schemeClr>
            </a:solidFill>
          </a:ln>
          <a:effectLst>
            <a:outerShdw blurRad="101600" dist="177800" dir="2700000" algn="tl" rotWithShape="0">
              <a:prstClr val="black">
                <a:alpha val="31000"/>
              </a:prstClr>
            </a:outerShdw>
          </a:effectLst>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400" b="1" noProof="0" dirty="0">
                <a:solidFill>
                  <a:srgbClr val="C00000"/>
                </a:solidFill>
                <a:effectLst>
                  <a:outerShdw blurRad="38100" dist="38100" dir="2700000" algn="tl">
                    <a:srgbClr val="000000">
                      <a:alpha val="43137"/>
                    </a:srgbClr>
                  </a:outerShdw>
                </a:effectLst>
                <a:latin typeface="Comic Sans MS" pitchFamily="66" charset="0"/>
              </a:rPr>
              <a:t>Σουέζ</a:t>
            </a:r>
            <a:endParaRPr kumimoji="0" lang="el-GR"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itchFamily="66" charset="0"/>
            </a:endParaRPr>
          </a:p>
        </p:txBody>
      </p:sp>
      <p:pic>
        <p:nvPicPr>
          <p:cNvPr id="27" name="26 - Εικόνα" descr="288px-Dynamap_suez.png"/>
          <p:cNvPicPr>
            <a:picLocks noChangeAspect="1"/>
          </p:cNvPicPr>
          <p:nvPr/>
        </p:nvPicPr>
        <p:blipFill>
          <a:blip r:embed="rId6" cstate="print"/>
          <a:srcRect l="37795"/>
          <a:stretch>
            <a:fillRect/>
          </a:stretch>
        </p:blipFill>
        <p:spPr>
          <a:xfrm>
            <a:off x="6732240" y="1988840"/>
            <a:ext cx="2216815" cy="1663147"/>
          </a:xfrm>
          <a:prstGeom prst="rect">
            <a:avLst/>
          </a:prstGeom>
          <a:ln>
            <a:noFill/>
          </a:ln>
          <a:effectLst>
            <a:outerShdw blurRad="292100" dist="139700" dir="2700000" algn="tl" rotWithShape="0">
              <a:srgbClr val="333333">
                <a:alpha val="65000"/>
              </a:srgbClr>
            </a:outerShdw>
          </a:effectLst>
        </p:spPr>
      </p:pic>
      <p:sp>
        <p:nvSpPr>
          <p:cNvPr id="32" name="31 - Ελεύθερη σχεδίαση"/>
          <p:cNvSpPr/>
          <p:nvPr/>
        </p:nvSpPr>
        <p:spPr>
          <a:xfrm>
            <a:off x="4355976" y="3573016"/>
            <a:ext cx="2339926" cy="2897945"/>
          </a:xfrm>
          <a:custGeom>
            <a:avLst/>
            <a:gdLst>
              <a:gd name="connsiteX0" fmla="*/ 180535 w 2339926"/>
              <a:gd name="connsiteY0" fmla="*/ 375138 h 2897945"/>
              <a:gd name="connsiteX1" fmla="*/ 405618 w 2339926"/>
              <a:gd name="connsiteY1" fmla="*/ 1289538 h 2897945"/>
              <a:gd name="connsiteX2" fmla="*/ 546295 w 2339926"/>
              <a:gd name="connsiteY2" fmla="*/ 2119532 h 2897945"/>
              <a:gd name="connsiteX3" fmla="*/ 1446627 w 2339926"/>
              <a:gd name="connsiteY3" fmla="*/ 2260209 h 2897945"/>
              <a:gd name="connsiteX4" fmla="*/ 2023403 w 2339926"/>
              <a:gd name="connsiteY4" fmla="*/ 2625969 h 2897945"/>
              <a:gd name="connsiteX5" fmla="*/ 2304757 w 2339926"/>
              <a:gd name="connsiteY5" fmla="*/ 2400886 h 2897945"/>
              <a:gd name="connsiteX6" fmla="*/ 2234418 w 2339926"/>
              <a:gd name="connsiteY6" fmla="*/ 2738511 h 2897945"/>
              <a:gd name="connsiteX7" fmla="*/ 1924929 w 2339926"/>
              <a:gd name="connsiteY7" fmla="*/ 2865120 h 2897945"/>
              <a:gd name="connsiteX8" fmla="*/ 1671710 w 2339926"/>
              <a:gd name="connsiteY8" fmla="*/ 2541563 h 2897945"/>
              <a:gd name="connsiteX9" fmla="*/ 1109003 w 2339926"/>
              <a:gd name="connsiteY9" fmla="*/ 2316480 h 2897945"/>
              <a:gd name="connsiteX10" fmla="*/ 771378 w 2339926"/>
              <a:gd name="connsiteY10" fmla="*/ 2091397 h 2897945"/>
              <a:gd name="connsiteX11" fmla="*/ 419686 w 2339926"/>
              <a:gd name="connsiteY11" fmla="*/ 1795975 h 2897945"/>
              <a:gd name="connsiteX12" fmla="*/ 335280 w 2339926"/>
              <a:gd name="connsiteY12" fmla="*/ 1120726 h 2897945"/>
              <a:gd name="connsiteX13" fmla="*/ 405618 w 2339926"/>
              <a:gd name="connsiteY13" fmla="*/ 1120726 h 2897945"/>
              <a:gd name="connsiteX14" fmla="*/ 53926 w 2339926"/>
              <a:gd name="connsiteY14" fmla="*/ 558018 h 2897945"/>
              <a:gd name="connsiteX15" fmla="*/ 82061 w 2339926"/>
              <a:gd name="connsiteY15" fmla="*/ 23446 h 2897945"/>
              <a:gd name="connsiteX16" fmla="*/ 180535 w 2339926"/>
              <a:gd name="connsiteY16" fmla="*/ 375138 h 289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26" h="2897945">
                <a:moveTo>
                  <a:pt x="180535" y="375138"/>
                </a:moveTo>
                <a:cubicBezTo>
                  <a:pt x="234461" y="586153"/>
                  <a:pt x="344658" y="998806"/>
                  <a:pt x="405618" y="1289538"/>
                </a:cubicBezTo>
                <a:cubicBezTo>
                  <a:pt x="466578" y="1580270"/>
                  <a:pt x="372794" y="1957754"/>
                  <a:pt x="546295" y="2119532"/>
                </a:cubicBezTo>
                <a:cubicBezTo>
                  <a:pt x="719796" y="2281310"/>
                  <a:pt x="1200442" y="2175803"/>
                  <a:pt x="1446627" y="2260209"/>
                </a:cubicBezTo>
                <a:cubicBezTo>
                  <a:pt x="1692812" y="2344615"/>
                  <a:pt x="1880381" y="2602523"/>
                  <a:pt x="2023403" y="2625969"/>
                </a:cubicBezTo>
                <a:cubicBezTo>
                  <a:pt x="2166425" y="2649415"/>
                  <a:pt x="2269588" y="2382129"/>
                  <a:pt x="2304757" y="2400886"/>
                </a:cubicBezTo>
                <a:cubicBezTo>
                  <a:pt x="2339926" y="2419643"/>
                  <a:pt x="2297723" y="2661139"/>
                  <a:pt x="2234418" y="2738511"/>
                </a:cubicBezTo>
                <a:cubicBezTo>
                  <a:pt x="2171113" y="2815883"/>
                  <a:pt x="2018714" y="2897945"/>
                  <a:pt x="1924929" y="2865120"/>
                </a:cubicBezTo>
                <a:cubicBezTo>
                  <a:pt x="1831144" y="2832295"/>
                  <a:pt x="1807698" y="2633003"/>
                  <a:pt x="1671710" y="2541563"/>
                </a:cubicBezTo>
                <a:cubicBezTo>
                  <a:pt x="1535722" y="2450123"/>
                  <a:pt x="1259058" y="2391508"/>
                  <a:pt x="1109003" y="2316480"/>
                </a:cubicBezTo>
                <a:cubicBezTo>
                  <a:pt x="958948" y="2241452"/>
                  <a:pt x="886264" y="2178148"/>
                  <a:pt x="771378" y="2091397"/>
                </a:cubicBezTo>
                <a:cubicBezTo>
                  <a:pt x="656492" y="2004646"/>
                  <a:pt x="492369" y="1957754"/>
                  <a:pt x="419686" y="1795975"/>
                </a:cubicBezTo>
                <a:cubicBezTo>
                  <a:pt x="347003" y="1634197"/>
                  <a:pt x="337625" y="1233267"/>
                  <a:pt x="335280" y="1120726"/>
                </a:cubicBezTo>
                <a:cubicBezTo>
                  <a:pt x="332935" y="1008185"/>
                  <a:pt x="452510" y="1214511"/>
                  <a:pt x="405618" y="1120726"/>
                </a:cubicBezTo>
                <a:cubicBezTo>
                  <a:pt x="358726" y="1026941"/>
                  <a:pt x="107852" y="740898"/>
                  <a:pt x="53926" y="558018"/>
                </a:cubicBezTo>
                <a:cubicBezTo>
                  <a:pt x="0" y="375138"/>
                  <a:pt x="58615" y="46892"/>
                  <a:pt x="82061" y="23446"/>
                </a:cubicBezTo>
                <a:cubicBezTo>
                  <a:pt x="105507" y="0"/>
                  <a:pt x="126609" y="164123"/>
                  <a:pt x="180535" y="37513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5" name="14 - Ευθύγραμμο βέλος σύνδεσης"/>
          <p:cNvCxnSpPr>
            <a:stCxn id="14" idx="1"/>
          </p:cNvCxnSpPr>
          <p:nvPr/>
        </p:nvCxnSpPr>
        <p:spPr>
          <a:xfrm flipH="1">
            <a:off x="5508104" y="4077072"/>
            <a:ext cx="1512168" cy="158417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11 - Ευθύγραμμο βέλος σύνδεσης"/>
          <p:cNvCxnSpPr>
            <a:stCxn id="10" idx="2"/>
          </p:cNvCxnSpPr>
          <p:nvPr/>
        </p:nvCxnSpPr>
        <p:spPr>
          <a:xfrm>
            <a:off x="1655676" y="692696"/>
            <a:ext cx="2844316" cy="309634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36" name="35 - Εικόνα" descr="steamship-vector.jpg"/>
          <p:cNvPicPr>
            <a:picLocks noChangeAspect="1"/>
          </p:cNvPicPr>
          <p:nvPr/>
        </p:nvPicPr>
        <p:blipFill>
          <a:blip r:embed="rId7" cstate="print">
            <a:clrChange>
              <a:clrFrom>
                <a:srgbClr val="FFFFFF"/>
              </a:clrFrom>
              <a:clrTo>
                <a:srgbClr val="FFFFFF">
                  <a:alpha val="0"/>
                </a:srgbClr>
              </a:clrTo>
            </a:clrChange>
            <a:lum bright="-20000" contrast="30000"/>
          </a:blip>
          <a:stretch>
            <a:fillRect/>
          </a:stretch>
        </p:blipFill>
        <p:spPr>
          <a:xfrm>
            <a:off x="7812360" y="0"/>
            <a:ext cx="1080120" cy="148516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randombar(horizontal)">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ppt_x</p:attrName>
                                        </p:attrNameLst>
                                      </p:cBhvr>
                                      <p:tavLst>
                                        <p:tav tm="0">
                                          <p:val>
                                            <p:strVal val="#ppt_x-.2"/>
                                          </p:val>
                                        </p:tav>
                                        <p:tav tm="100000">
                                          <p:val>
                                            <p:strVal val="#ppt_x"/>
                                          </p:val>
                                        </p:tav>
                                      </p:tavLst>
                                    </p:anim>
                                    <p:anim calcmode="lin" valueType="num">
                                      <p:cBhvr>
                                        <p:cTn id="30"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31" dur="1000"/>
                                        <p:tgtEl>
                                          <p:spTgt spid="22"/>
                                        </p:tgtEl>
                                      </p:cBhvr>
                                    </p:animEffect>
                                  </p:childTnLst>
                                </p:cTn>
                              </p:par>
                              <p:par>
                                <p:cTn id="32" presetID="29"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1000" fill="hold"/>
                                        <p:tgtEl>
                                          <p:spTgt spid="35"/>
                                        </p:tgtEl>
                                        <p:attrNameLst>
                                          <p:attrName>ppt_x</p:attrName>
                                        </p:attrNameLst>
                                      </p:cBhvr>
                                      <p:tavLst>
                                        <p:tav tm="0">
                                          <p:val>
                                            <p:strVal val="#ppt_x-.2"/>
                                          </p:val>
                                        </p:tav>
                                        <p:tav tm="100000">
                                          <p:val>
                                            <p:strVal val="#ppt_x"/>
                                          </p:val>
                                        </p:tav>
                                      </p:tavLst>
                                    </p:anim>
                                    <p:anim calcmode="lin" valueType="num">
                                      <p:cBhvr>
                                        <p:cTn id="35"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36" dur="10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1000" fill="hold"/>
                                        <p:tgtEl>
                                          <p:spTgt spid="6"/>
                                        </p:tgtEl>
                                        <p:attrNameLst>
                                          <p:attrName>ppt_x</p:attrName>
                                        </p:attrNameLst>
                                      </p:cBhvr>
                                      <p:tavLst>
                                        <p:tav tm="0">
                                          <p:val>
                                            <p:strVal val="#ppt_x"/>
                                          </p:val>
                                        </p:tav>
                                        <p:tav tm="100000">
                                          <p:val>
                                            <p:strVal val="#ppt_x"/>
                                          </p:val>
                                        </p:tav>
                                      </p:tavLst>
                                    </p:anim>
                                    <p:anim calcmode="lin" valueType="num">
                                      <p:cBhvr additive="base">
                                        <p:cTn id="4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ppt_x</p:attrName>
                                        </p:attrNameLst>
                                      </p:cBhvr>
                                      <p:tavLst>
                                        <p:tav tm="0">
                                          <p:val>
                                            <p:strVal val="#ppt_x-.2"/>
                                          </p:val>
                                        </p:tav>
                                        <p:tav tm="100000">
                                          <p:val>
                                            <p:strVal val="#ppt_x"/>
                                          </p:val>
                                        </p:tav>
                                      </p:tavLst>
                                    </p:anim>
                                    <p:anim calcmode="lin" valueType="num">
                                      <p:cBhvr>
                                        <p:cTn id="48"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49" dur="1000"/>
                                        <p:tgtEl>
                                          <p:spTgt spid="24"/>
                                        </p:tgtEl>
                                      </p:cBhvr>
                                    </p:animEffect>
                                  </p:childTnLst>
                                </p:cTn>
                              </p:par>
                              <p:par>
                                <p:cTn id="50" presetID="2" presetClass="entr" presetSubtype="4"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1000" fill="hold"/>
                                        <p:tgtEl>
                                          <p:spTgt spid="13"/>
                                        </p:tgtEl>
                                        <p:attrNameLst>
                                          <p:attrName>ppt_x</p:attrName>
                                        </p:attrNameLst>
                                      </p:cBhvr>
                                      <p:tavLst>
                                        <p:tav tm="0">
                                          <p:val>
                                            <p:strVal val="#ppt_x"/>
                                          </p:val>
                                        </p:tav>
                                        <p:tav tm="100000">
                                          <p:val>
                                            <p:strVal val="#ppt_x"/>
                                          </p:val>
                                        </p:tav>
                                      </p:tavLst>
                                    </p:anim>
                                    <p:anim calcmode="lin" valueType="num">
                                      <p:cBhvr additive="base">
                                        <p:cTn id="5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5" presetClass="entr" presetSubtype="0"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p:cTn id="58" dur="10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59" dur="10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60" dur="1000" accel="50000" fill="hold">
                                          <p:stCondLst>
                                            <p:cond delay="1000"/>
                                          </p:stCondLst>
                                        </p:cTn>
                                        <p:tgtEl>
                                          <p:spTgt spid="32"/>
                                        </p:tgtEl>
                                        <p:attrNameLst>
                                          <p:attrName>ppt_w</p:attrName>
                                        </p:attrNameLst>
                                      </p:cBhvr>
                                      <p:tavLst>
                                        <p:tav tm="0">
                                          <p:val>
                                            <p:strVal val="#ppt_w*.05"/>
                                          </p:val>
                                        </p:tav>
                                        <p:tav tm="100000">
                                          <p:val>
                                            <p:strVal val="#ppt_w"/>
                                          </p:val>
                                        </p:tav>
                                      </p:tavLst>
                                    </p:anim>
                                    <p:anim calcmode="lin" valueType="num">
                                      <p:cBhvr>
                                        <p:cTn id="61" dur="2000" fill="hold"/>
                                        <p:tgtEl>
                                          <p:spTgt spid="32"/>
                                        </p:tgtEl>
                                        <p:attrNameLst>
                                          <p:attrName>ppt_h</p:attrName>
                                        </p:attrNameLst>
                                      </p:cBhvr>
                                      <p:tavLst>
                                        <p:tav tm="0">
                                          <p:val>
                                            <p:strVal val="#ppt_h"/>
                                          </p:val>
                                        </p:tav>
                                        <p:tav tm="100000">
                                          <p:val>
                                            <p:strVal val="#ppt_h"/>
                                          </p:val>
                                        </p:tav>
                                      </p:tavLst>
                                    </p:anim>
                                    <p:anim calcmode="lin" valueType="num">
                                      <p:cBhvr>
                                        <p:cTn id="62" dur="10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63" dur="10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64" dur="1000" accel="50000" fill="hold">
                                          <p:stCondLst>
                                            <p:cond delay="1000"/>
                                          </p:stCondLst>
                                        </p:cTn>
                                        <p:tgtEl>
                                          <p:spTgt spid="32"/>
                                        </p:tgtEl>
                                        <p:attrNameLst>
                                          <p:attrName>ppt_y</p:attrName>
                                        </p:attrNameLst>
                                      </p:cBhvr>
                                      <p:tavLst>
                                        <p:tav tm="0">
                                          <p:val>
                                            <p:strVal val="#ppt_y+.1"/>
                                          </p:val>
                                        </p:tav>
                                        <p:tav tm="100000">
                                          <p:val>
                                            <p:strVal val="#ppt_y"/>
                                          </p:val>
                                        </p:tav>
                                      </p:tavLst>
                                    </p:anim>
                                    <p:animEffect transition="in" filter="fade">
                                      <p:cBhvr>
                                        <p:cTn id="65" dur="2000" decel="50000">
                                          <p:stCondLst>
                                            <p:cond delay="0"/>
                                          </p:stCondLst>
                                        </p:cTn>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1000" fill="hold"/>
                                        <p:tgtEl>
                                          <p:spTgt spid="14"/>
                                        </p:tgtEl>
                                        <p:attrNameLst>
                                          <p:attrName>ppt_x</p:attrName>
                                        </p:attrNameLst>
                                      </p:cBhvr>
                                      <p:tavLst>
                                        <p:tav tm="0">
                                          <p:val>
                                            <p:strVal val="#ppt_x"/>
                                          </p:val>
                                        </p:tav>
                                        <p:tav tm="100000">
                                          <p:val>
                                            <p:strVal val="#ppt_x"/>
                                          </p:val>
                                        </p:tav>
                                      </p:tavLst>
                                    </p:anim>
                                    <p:anim calcmode="lin" valueType="num">
                                      <p:cBhvr additive="base">
                                        <p:cTn id="71" dur="1000" fill="hold"/>
                                        <p:tgtEl>
                                          <p:spTgt spid="14"/>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1000" fill="hold"/>
                                        <p:tgtEl>
                                          <p:spTgt spid="15"/>
                                        </p:tgtEl>
                                        <p:attrNameLst>
                                          <p:attrName>ppt_x</p:attrName>
                                        </p:attrNameLst>
                                      </p:cBhvr>
                                      <p:tavLst>
                                        <p:tav tm="0">
                                          <p:val>
                                            <p:strVal val="#ppt_x"/>
                                          </p:val>
                                        </p:tav>
                                        <p:tav tm="100000">
                                          <p:val>
                                            <p:strVal val="#ppt_x"/>
                                          </p:val>
                                        </p:tav>
                                      </p:tavLst>
                                    </p:anim>
                                    <p:anim calcmode="lin" valueType="num">
                                      <p:cBhvr additive="base">
                                        <p:cTn id="75"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9"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p:cTn id="80" dur="1000" fill="hold"/>
                                        <p:tgtEl>
                                          <p:spTgt spid="27"/>
                                        </p:tgtEl>
                                        <p:attrNameLst>
                                          <p:attrName>ppt_x</p:attrName>
                                        </p:attrNameLst>
                                      </p:cBhvr>
                                      <p:tavLst>
                                        <p:tav tm="0">
                                          <p:val>
                                            <p:strVal val="#ppt_x-.2"/>
                                          </p:val>
                                        </p:tav>
                                        <p:tav tm="100000">
                                          <p:val>
                                            <p:strVal val="#ppt_x"/>
                                          </p:val>
                                        </p:tav>
                                      </p:tavLst>
                                    </p:anim>
                                    <p:anim calcmode="lin" valueType="num">
                                      <p:cBhvr>
                                        <p:cTn id="81"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8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4" grpId="0" animBg="1"/>
      <p:bldP spid="6" grpId="0" animBg="1"/>
      <p:bldP spid="3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588224" y="274638"/>
            <a:ext cx="2098576" cy="1143000"/>
          </a:xfrm>
        </p:spPr>
        <p:txBody>
          <a:bodyPr>
            <a:normAutofit fontScale="90000"/>
          </a:bodyPr>
          <a:lstStyle/>
          <a:p>
            <a:r>
              <a:rPr lang="el-GR" b="1" dirty="0">
                <a:effectLst>
                  <a:outerShdw blurRad="38100" dist="38100" dir="2700000" algn="tl">
                    <a:srgbClr val="000000">
                      <a:alpha val="43137"/>
                    </a:srgbClr>
                  </a:outerShdw>
                </a:effectLst>
              </a:rPr>
              <a:t>Ινδικό τραίνο</a:t>
            </a:r>
          </a:p>
        </p:txBody>
      </p:sp>
      <p:pic>
        <p:nvPicPr>
          <p:cNvPr id="4" name="3 - Θέση περιεχομένου" descr="india railway.jpg"/>
          <p:cNvPicPr>
            <a:picLocks noGrp="1" noChangeAspect="1"/>
          </p:cNvPicPr>
          <p:nvPr>
            <p:ph idx="1"/>
          </p:nvPr>
        </p:nvPicPr>
        <p:blipFill>
          <a:blip r:embed="rId3" cstate="print"/>
          <a:stretch>
            <a:fillRect/>
          </a:stretch>
        </p:blipFill>
        <p:spPr>
          <a:xfrm>
            <a:off x="0" y="0"/>
            <a:ext cx="6286500" cy="3533775"/>
          </a:xfrm>
        </p:spPr>
      </p:pic>
      <p:pic>
        <p:nvPicPr>
          <p:cNvPr id="5" name="4 - Εικόνα" descr="india railway2.jpg"/>
          <p:cNvPicPr>
            <a:picLocks noChangeAspect="1"/>
          </p:cNvPicPr>
          <p:nvPr/>
        </p:nvPicPr>
        <p:blipFill>
          <a:blip r:embed="rId4" cstate="print"/>
          <a:stretch>
            <a:fillRect/>
          </a:stretch>
        </p:blipFill>
        <p:spPr>
          <a:xfrm>
            <a:off x="2133600" y="3429000"/>
            <a:ext cx="7010400" cy="40481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sndAc>
          <p:stSnd>
            <p:snd r:embed="rId2" name="wind.wav"/>
          </p:stSnd>
        </p:sndAc>
      </p:transition>
    </mc:Choice>
    <mc:Fallback>
      <p:transition spd="slow">
        <p:fade/>
        <p:sndAc>
          <p:stSnd>
            <p:snd r:embed="rId2" name="wind.wav"/>
          </p:stSnd>
        </p:sndAc>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Ποιος ήταν ο άνθρωπος που έφερε τα τραίνα στην Ελλάδα;</a:t>
            </a:r>
          </a:p>
        </p:txBody>
      </p:sp>
      <p:pic>
        <p:nvPicPr>
          <p:cNvPr id="4" name="3 - Θέση περιεχομένου" descr="Kid-Train.jpg"/>
          <p:cNvPicPr>
            <a:picLocks noGrp="1" noChangeAspect="1"/>
          </p:cNvPicPr>
          <p:nvPr>
            <p:ph idx="1"/>
          </p:nvPr>
        </p:nvPicPr>
        <p:blipFill>
          <a:blip r:embed="rId2" cstate="print"/>
          <a:stretch>
            <a:fillRect/>
          </a:stretch>
        </p:blipFill>
        <p:spPr>
          <a:xfrm>
            <a:off x="899592" y="1772816"/>
            <a:ext cx="7398722" cy="457608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Xarilaos_Trikoupis.jpg"/>
          <p:cNvPicPr>
            <a:picLocks noGrp="1" noChangeAspect="1"/>
          </p:cNvPicPr>
          <p:nvPr>
            <p:ph idx="1"/>
          </p:nvPr>
        </p:nvPicPr>
        <p:blipFill>
          <a:blip r:embed="rId2" cstate="print">
            <a:lum bright="-20000" contrast="30000"/>
          </a:blip>
          <a:stretch>
            <a:fillRect/>
          </a:stretch>
        </p:blipFill>
        <p:spPr>
          <a:xfrm>
            <a:off x="1259632" y="2348880"/>
            <a:ext cx="6144295" cy="4509120"/>
          </a:xfrm>
          <a:prstGeom prst="rect">
            <a:avLst/>
          </a:prstGeom>
          <a:ln>
            <a:noFill/>
          </a:ln>
          <a:effectLst>
            <a:outerShdw blurRad="292100" dist="139700" dir="2700000" algn="tl" rotWithShape="0">
              <a:srgbClr val="333333">
                <a:alpha val="65000"/>
              </a:srgbClr>
            </a:outerShdw>
          </a:effectLst>
        </p:spPr>
      </p:pic>
      <p:sp>
        <p:nvSpPr>
          <p:cNvPr id="5" name="4 - Επεξήγηση με σύννεφο"/>
          <p:cNvSpPr/>
          <p:nvPr/>
        </p:nvSpPr>
        <p:spPr>
          <a:xfrm>
            <a:off x="0" y="0"/>
            <a:ext cx="5220072" cy="2276872"/>
          </a:xfrm>
          <a:prstGeom prst="cloudCallout">
            <a:avLst>
              <a:gd name="adj1" fmla="val 23724"/>
              <a:gd name="adj2" fmla="val 91609"/>
            </a:avLst>
          </a:prstGeom>
          <a:gradFill>
            <a:gsLst>
              <a:gs pos="0">
                <a:schemeClr val="accent2">
                  <a:lumMod val="60000"/>
                  <a:lumOff val="40000"/>
                </a:schemeClr>
              </a:gs>
              <a:gs pos="50000">
                <a:schemeClr val="accent1">
                  <a:tint val="44500"/>
                  <a:satMod val="160000"/>
                </a:schemeClr>
              </a:gs>
              <a:gs pos="100000">
                <a:schemeClr val="accent1">
                  <a:tint val="23500"/>
                  <a:satMod val="160000"/>
                </a:schemeClr>
              </a:gs>
            </a:gsLst>
            <a:lin ang="5400000" scaled="0"/>
          </a:gradFill>
          <a:ln w="12700"/>
          <a:effectLst>
            <a:outerShdw blurRad="203200" dist="2540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effectLst>
                  <a:outerShdw blurRad="38100" dist="38100" dir="2700000" algn="tl">
                    <a:srgbClr val="000000">
                      <a:alpha val="43137"/>
                    </a:srgbClr>
                  </a:outerShdw>
                </a:effectLst>
              </a:rPr>
              <a:t>Οι </a:t>
            </a:r>
            <a:r>
              <a:rPr lang="el-GR" sz="2800" b="1" dirty="0">
                <a:solidFill>
                  <a:srgbClr val="C00000"/>
                </a:solidFill>
                <a:effectLst>
                  <a:outerShdw blurRad="38100" dist="38100" dir="2700000" algn="tl">
                    <a:srgbClr val="000000">
                      <a:alpha val="43137"/>
                    </a:srgbClr>
                  </a:outerShdw>
                </a:effectLst>
              </a:rPr>
              <a:t>συγκοινωνιακές υποδομές </a:t>
            </a:r>
            <a:r>
              <a:rPr lang="el-GR" sz="2800" b="1" dirty="0">
                <a:solidFill>
                  <a:schemeClr val="tx1"/>
                </a:solidFill>
                <a:effectLst>
                  <a:outerShdw blurRad="38100" dist="38100" dir="2700000" algn="tl">
                    <a:srgbClr val="000000">
                      <a:alpha val="43137"/>
                    </a:srgbClr>
                  </a:outerShdw>
                </a:effectLst>
              </a:rPr>
              <a:t>πρέπει </a:t>
            </a:r>
            <a:r>
              <a:rPr lang="el-GR" sz="2800" b="1" dirty="0">
                <a:solidFill>
                  <a:srgbClr val="C00000"/>
                </a:solidFill>
                <a:effectLst>
                  <a:outerShdw blurRad="38100" dist="38100" dir="2700000" algn="tl">
                    <a:srgbClr val="000000">
                      <a:alpha val="43137"/>
                    </a:srgbClr>
                  </a:outerShdw>
                </a:effectLst>
              </a:rPr>
              <a:t>ταχύτατα</a:t>
            </a:r>
            <a:r>
              <a:rPr lang="el-GR" sz="2800" b="1" dirty="0">
                <a:solidFill>
                  <a:schemeClr val="tx1"/>
                </a:solidFill>
                <a:effectLst>
                  <a:outerShdw blurRad="38100" dist="38100" dir="2700000" algn="tl">
                    <a:srgbClr val="000000">
                      <a:alpha val="43137"/>
                    </a:srgbClr>
                  </a:outerShdw>
                </a:effectLst>
              </a:rPr>
              <a:t> να προωθηθούν…</a:t>
            </a:r>
          </a:p>
        </p:txBody>
      </p:sp>
      <p:sp>
        <p:nvSpPr>
          <p:cNvPr id="6" name="5 - Επεξήγηση με σύννεφο"/>
          <p:cNvSpPr/>
          <p:nvPr/>
        </p:nvSpPr>
        <p:spPr>
          <a:xfrm>
            <a:off x="4499992" y="0"/>
            <a:ext cx="4644008" cy="2420888"/>
          </a:xfrm>
          <a:prstGeom prst="cloudCallout">
            <a:avLst>
              <a:gd name="adj1" fmla="val -21044"/>
              <a:gd name="adj2" fmla="val 92949"/>
            </a:avLst>
          </a:prstGeom>
          <a:gradFill>
            <a:gsLst>
              <a:gs pos="0">
                <a:schemeClr val="accent2">
                  <a:lumMod val="60000"/>
                  <a:lumOff val="40000"/>
                </a:schemeClr>
              </a:gs>
              <a:gs pos="50000">
                <a:schemeClr val="accent1">
                  <a:tint val="44500"/>
                  <a:satMod val="160000"/>
                </a:schemeClr>
              </a:gs>
              <a:gs pos="100000">
                <a:schemeClr val="accent1">
                  <a:tint val="23500"/>
                  <a:satMod val="160000"/>
                </a:schemeClr>
              </a:gs>
            </a:gsLst>
            <a:lin ang="5400000" scaled="0"/>
          </a:gradFill>
          <a:ln w="12700"/>
          <a:effectLst>
            <a:outerShdw blurRad="203200" dist="2540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effectLst>
                  <a:outerShdw blurRad="38100" dist="38100" dir="2700000" algn="tl">
                    <a:srgbClr val="000000">
                      <a:alpha val="43137"/>
                    </a:srgbClr>
                  </a:outerShdw>
                </a:effectLst>
              </a:rPr>
              <a:t>… ώστε </a:t>
            </a:r>
          </a:p>
          <a:p>
            <a:pPr algn="ctr"/>
            <a:r>
              <a:rPr lang="el-GR" sz="2800" b="1" dirty="0">
                <a:solidFill>
                  <a:schemeClr val="tx1"/>
                </a:solidFill>
                <a:effectLst>
                  <a:outerShdw blurRad="38100" dist="38100" dir="2700000" algn="tl">
                    <a:srgbClr val="000000">
                      <a:alpha val="43137"/>
                    </a:srgbClr>
                  </a:outerShdw>
                </a:effectLst>
              </a:rPr>
              <a:t>να συνδεθεί </a:t>
            </a:r>
          </a:p>
          <a:p>
            <a:pPr algn="ctr"/>
            <a:r>
              <a:rPr lang="el-GR" sz="2800" b="1" dirty="0">
                <a:solidFill>
                  <a:schemeClr val="tx1"/>
                </a:solidFill>
                <a:effectLst>
                  <a:outerShdw blurRad="38100" dist="38100" dir="2700000" algn="tl">
                    <a:srgbClr val="000000">
                      <a:alpha val="43137"/>
                    </a:srgbClr>
                  </a:outerShdw>
                </a:effectLst>
              </a:rPr>
              <a:t>η χώρα με τους </a:t>
            </a:r>
          </a:p>
          <a:p>
            <a:pPr algn="ctr"/>
            <a:r>
              <a:rPr lang="el-GR" sz="2800" b="1" dirty="0">
                <a:solidFill>
                  <a:srgbClr val="C00000"/>
                </a:solidFill>
                <a:effectLst>
                  <a:outerShdw blurRad="38100" dist="38100" dir="2700000" algn="tl">
                    <a:srgbClr val="000000">
                      <a:alpha val="43137"/>
                    </a:srgbClr>
                  </a:outerShdw>
                </a:effectLst>
              </a:rPr>
              <a:t>διεθνείς άξονες</a:t>
            </a:r>
            <a:r>
              <a:rPr lang="el-GR" sz="2800" b="1" dirty="0">
                <a:solidFill>
                  <a:schemeClr val="tx1"/>
                </a:solidFill>
                <a:effectLst>
                  <a:outerShdw blurRad="38100" dist="38100" dir="2700000" algn="tl">
                    <a:srgbClr val="000000">
                      <a:alpha val="43137"/>
                    </a:srgbClr>
                  </a:outerShdw>
                </a:effectLst>
              </a:rPr>
              <a:t>!</a:t>
            </a:r>
          </a:p>
        </p:txBody>
      </p:sp>
      <p:sp>
        <p:nvSpPr>
          <p:cNvPr id="2" name="1 - Τίτλος"/>
          <p:cNvSpPr>
            <a:spLocks noGrp="1"/>
          </p:cNvSpPr>
          <p:nvPr>
            <p:ph type="title"/>
          </p:nvPr>
        </p:nvSpPr>
        <p:spPr>
          <a:xfrm>
            <a:off x="6156176" y="4797152"/>
            <a:ext cx="2232248" cy="1268760"/>
          </a:xfrm>
          <a:solidFill>
            <a:schemeClr val="accent2">
              <a:lumMod val="40000"/>
              <a:lumOff val="60000"/>
              <a:alpha val="81000"/>
            </a:schemeClr>
          </a:solidFill>
          <a:effectLst>
            <a:outerShdw blurRad="114300" dist="152400" dir="2700000" algn="tl" rotWithShape="0">
              <a:prstClr val="black">
                <a:alpha val="40000"/>
              </a:prstClr>
            </a:outerShdw>
          </a:effectLst>
        </p:spPr>
        <p:txBody>
          <a:bodyPr>
            <a:normAutofit/>
          </a:bodyPr>
          <a:lstStyle/>
          <a:p>
            <a:r>
              <a:rPr lang="el-GR" sz="3200" b="1" dirty="0">
                <a:solidFill>
                  <a:schemeClr val="tx2">
                    <a:lumMod val="75000"/>
                  </a:schemeClr>
                </a:solidFill>
                <a:effectLst>
                  <a:outerShdw blurRad="38100" dist="38100" dir="2700000" algn="tl">
                    <a:srgbClr val="000000">
                      <a:alpha val="43137"/>
                    </a:srgbClr>
                  </a:outerShdw>
                </a:effectLst>
              </a:rPr>
              <a:t>Χαρίλαος </a:t>
            </a:r>
            <a:br>
              <a:rPr lang="el-GR" sz="3200" b="1" dirty="0">
                <a:solidFill>
                  <a:schemeClr val="tx2">
                    <a:lumMod val="75000"/>
                  </a:schemeClr>
                </a:solidFill>
                <a:effectLst>
                  <a:outerShdw blurRad="38100" dist="38100" dir="2700000" algn="tl">
                    <a:srgbClr val="000000">
                      <a:alpha val="43137"/>
                    </a:srgbClr>
                  </a:outerShdw>
                </a:effectLst>
              </a:rPr>
            </a:br>
            <a:r>
              <a:rPr lang="el-GR" sz="3200" b="1" dirty="0">
                <a:solidFill>
                  <a:schemeClr val="tx2">
                    <a:lumMod val="75000"/>
                  </a:schemeClr>
                </a:solidFill>
                <a:effectLst>
                  <a:outerShdw blurRad="38100" dist="38100" dir="2700000" algn="tl">
                    <a:srgbClr val="000000">
                      <a:alpha val="43137"/>
                    </a:srgbClr>
                  </a:outerShdw>
                </a:effectLst>
              </a:rPr>
              <a:t>Τρικούπης</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strVal val="#ppt_w*0.70"/>
                                          </p:val>
                                        </p:tav>
                                        <p:tav tm="100000">
                                          <p:val>
                                            <p:strVal val="#ppt_w"/>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strVal val="#ppt_w*0.70"/>
                                          </p:val>
                                        </p:tav>
                                        <p:tav tm="100000">
                                          <p:val>
                                            <p:strVal val="#ppt_w"/>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026" name="Picture 2" descr="http://3.bp.blogspot.com/-kCsURF8t3Y8/Ux5Jx5gCW7I/AAAAAAAABXM/7KWqAn35mpg/s1600/HSAP-42.jpg"/>
          <p:cNvPicPr>
            <a:picLocks noChangeAspect="1" noChangeArrowheads="1"/>
          </p:cNvPicPr>
          <p:nvPr/>
        </p:nvPicPr>
        <p:blipFill>
          <a:blip r:embed="rId2" cstate="print"/>
          <a:srcRect/>
          <a:stretch>
            <a:fillRect/>
          </a:stretch>
        </p:blipFill>
        <p:spPr bwMode="auto">
          <a:xfrm>
            <a:off x="-1" y="40648"/>
            <a:ext cx="10025515" cy="6817352"/>
          </a:xfrm>
          <a:prstGeom prst="rect">
            <a:avLst/>
          </a:prstGeom>
          <a:noFill/>
        </p:spPr>
      </p:pic>
      <p:sp>
        <p:nvSpPr>
          <p:cNvPr id="5" name="1 - Τίτλος"/>
          <p:cNvSpPr txBox="1">
            <a:spLocks/>
          </p:cNvSpPr>
          <p:nvPr/>
        </p:nvSpPr>
        <p:spPr>
          <a:xfrm>
            <a:off x="0" y="476672"/>
            <a:ext cx="709228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a:ln>
                  <a:noFill/>
                </a:ln>
                <a:solidFill>
                  <a:schemeClr val="tx1"/>
                </a:solidFill>
                <a:effectLst/>
                <a:uLnTx/>
                <a:uFillTx/>
                <a:latin typeface="+mj-lt"/>
                <a:ea typeface="+mj-ea"/>
                <a:cs typeface="+mj-cs"/>
              </a:rPr>
              <a:t>Κι έρχεται το τραίνο…</a:t>
            </a: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ÎÏÎ¿ÏÎ­Î»ÎµÏÎ¼Î± ÎµÎ¹ÎºÏÎ½Î±Ï Î³Î¹Î± ÏÏÎ±Î¯Î½Î¿ ÎÎ±Î»ÎºÎ±Î½Î¹ÎºÎ¿Î¯"/>
          <p:cNvPicPr>
            <a:picLocks noChangeAspect="1" noChangeArrowheads="1"/>
          </p:cNvPicPr>
          <p:nvPr/>
        </p:nvPicPr>
        <p:blipFill>
          <a:blip r:embed="rId2" cstate="print"/>
          <a:srcRect/>
          <a:stretch>
            <a:fillRect/>
          </a:stretch>
        </p:blipFill>
        <p:spPr bwMode="auto">
          <a:xfrm>
            <a:off x="-1143000" y="10304"/>
            <a:ext cx="10287000" cy="685800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Αποτέλεσμα εικόνας για Σιδηρόδρομοι 1880"/>
          <p:cNvPicPr>
            <a:picLocks noChangeAspect="1" noChangeArrowheads="1"/>
          </p:cNvPicPr>
          <p:nvPr/>
        </p:nvPicPr>
        <p:blipFill>
          <a:blip r:embed="rId2" cstate="print">
            <a:lum bright="-20000" contrast="30000"/>
          </a:blip>
          <a:srcRect l="5906" t="23622" r="59547" b="15092"/>
          <a:stretch>
            <a:fillRect/>
          </a:stretch>
        </p:blipFill>
        <p:spPr bwMode="auto">
          <a:xfrm>
            <a:off x="695442" y="1844824"/>
            <a:ext cx="2940453" cy="3913121"/>
          </a:xfrm>
          <a:prstGeom prst="rect">
            <a:avLst/>
          </a:prstGeom>
          <a:noFill/>
        </p:spPr>
      </p:pic>
      <p:pic>
        <p:nvPicPr>
          <p:cNvPr id="8" name="3 - Θέση περιεχομένου" descr="totos.png"/>
          <p:cNvPicPr>
            <a:picLocks noChangeAspect="1"/>
          </p:cNvPicPr>
          <p:nvPr/>
        </p:nvPicPr>
        <p:blipFill>
          <a:blip r:embed="rId3" cstate="print"/>
          <a:stretch>
            <a:fillRect/>
          </a:stretch>
        </p:blipFill>
        <p:spPr>
          <a:xfrm>
            <a:off x="395536" y="0"/>
            <a:ext cx="2376264" cy="2202888"/>
          </a:xfrm>
          <a:prstGeom prst="rect">
            <a:avLst/>
          </a:prstGeom>
          <a:ln>
            <a:noFill/>
          </a:ln>
          <a:effectLst>
            <a:outerShdw blurRad="292100" dist="139700" dir="2700000" algn="tl" rotWithShape="0">
              <a:srgbClr val="333333">
                <a:alpha val="65000"/>
              </a:srgbClr>
            </a:outerShdw>
          </a:effectLst>
        </p:spPr>
      </p:pic>
      <p:pic>
        <p:nvPicPr>
          <p:cNvPr id="6" name="3 - Θέση περιεχομένου" descr="totos.png"/>
          <p:cNvPicPr>
            <a:picLocks noChangeAspect="1"/>
          </p:cNvPicPr>
          <p:nvPr/>
        </p:nvPicPr>
        <p:blipFill>
          <a:blip r:embed="rId4" cstate="print"/>
          <a:stretch>
            <a:fillRect/>
          </a:stretch>
        </p:blipFill>
        <p:spPr>
          <a:xfrm>
            <a:off x="6228184" y="4149079"/>
            <a:ext cx="2708921" cy="2708921"/>
          </a:xfrm>
          <a:prstGeom prst="rect">
            <a:avLst/>
          </a:prstGeom>
          <a:ln>
            <a:noFill/>
          </a:ln>
          <a:effectLst>
            <a:outerShdw blurRad="292100" dist="139700" dir="2700000" algn="tl" rotWithShape="0">
              <a:srgbClr val="333333">
                <a:alpha val="65000"/>
              </a:srgbClr>
            </a:outerShdw>
          </a:effectLst>
        </p:spPr>
      </p:pic>
      <p:sp>
        <p:nvSpPr>
          <p:cNvPr id="7" name="6 - Ελλειψοειδής επεξήγηση"/>
          <p:cNvSpPr/>
          <p:nvPr/>
        </p:nvSpPr>
        <p:spPr>
          <a:xfrm>
            <a:off x="4499992" y="188640"/>
            <a:ext cx="4355976" cy="2492896"/>
          </a:xfrm>
          <a:prstGeom prst="wedgeEllipseCallout">
            <a:avLst>
              <a:gd name="adj1" fmla="val -96817"/>
              <a:gd name="adj2" fmla="val 4453"/>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pPr>
            <a:r>
              <a:rPr lang="el-GR" sz="2400" b="1" dirty="0">
                <a:solidFill>
                  <a:schemeClr val="tx1"/>
                </a:solidFill>
                <a:effectLst>
                  <a:outerShdw blurRad="38100" dist="38100" dir="2700000" algn="tl">
                    <a:srgbClr val="000000">
                      <a:alpha val="43137"/>
                    </a:srgbClr>
                  </a:outerShdw>
                </a:effectLst>
              </a:rPr>
              <a:t>Πόσο έκανε όμως τελικά να </a:t>
            </a:r>
            <a:r>
              <a:rPr lang="el-GR" sz="2400" b="1" dirty="0">
                <a:solidFill>
                  <a:srgbClr val="C00000"/>
                </a:solidFill>
                <a:effectLst>
                  <a:outerShdw blurRad="38100" dist="38100" dir="2700000" algn="tl">
                    <a:srgbClr val="000000">
                      <a:alpha val="43137"/>
                    </a:srgbClr>
                  </a:outerShdw>
                </a:effectLst>
              </a:rPr>
              <a:t>ολοκληρωθεί</a:t>
            </a:r>
            <a:r>
              <a:rPr lang="el-GR" sz="2400" b="1" dirty="0">
                <a:solidFill>
                  <a:schemeClr val="tx1"/>
                </a:solidFill>
                <a:effectLst>
                  <a:outerShdw blurRad="38100" dist="38100" dir="2700000" algn="tl">
                    <a:srgbClr val="000000">
                      <a:alpha val="43137"/>
                    </a:srgbClr>
                  </a:outerShdw>
                </a:effectLst>
              </a:rPr>
              <a:t> το σιδηροδρομικό δίκτυο της χώρας;</a:t>
            </a:r>
            <a:endParaRPr lang="el-GR" sz="3200" b="1" dirty="0">
              <a:solidFill>
                <a:schemeClr val="tx1"/>
              </a:solidFill>
              <a:effectLst>
                <a:outerShdw blurRad="38100" dist="38100" dir="2700000" algn="tl">
                  <a:srgbClr val="000000">
                    <a:alpha val="43137"/>
                  </a:srgbClr>
                </a:outerShdw>
              </a:effectLst>
            </a:endParaRPr>
          </a:p>
        </p:txBody>
      </p:sp>
      <p:pic>
        <p:nvPicPr>
          <p:cNvPr id="4" name="3 - Θέση περιεχομένου" descr="Xarilaos_Trikoupis.jpg"/>
          <p:cNvPicPr>
            <a:picLocks noGrp="1" noChangeAspect="1"/>
          </p:cNvPicPr>
          <p:nvPr>
            <p:ph idx="1"/>
          </p:nvPr>
        </p:nvPicPr>
        <p:blipFill>
          <a:blip r:embed="rId5" cstate="print">
            <a:clrChange>
              <a:clrFrom>
                <a:srgbClr val="E0EFDC"/>
              </a:clrFrom>
              <a:clrTo>
                <a:srgbClr val="E0EFDC">
                  <a:alpha val="0"/>
                </a:srgbClr>
              </a:clrTo>
            </a:clrChange>
            <a:lum bright="-10000" contrast="30000"/>
          </a:blip>
          <a:stretch>
            <a:fillRect/>
          </a:stretch>
        </p:blipFill>
        <p:spPr>
          <a:xfrm>
            <a:off x="3347864" y="0"/>
            <a:ext cx="2092166" cy="1296143"/>
          </a:xfrm>
          <a:prstGeom prst="rect">
            <a:avLst/>
          </a:prstGeom>
          <a:ln>
            <a:noFill/>
          </a:ln>
          <a:effectLst>
            <a:outerShdw blurRad="292100" dist="139700" dir="2700000" algn="tl" rotWithShape="0">
              <a:srgbClr val="333333">
                <a:alpha val="65000"/>
              </a:srgbClr>
            </a:outerShdw>
          </a:effectLst>
        </p:spPr>
      </p:pic>
      <p:sp>
        <p:nvSpPr>
          <p:cNvPr id="9" name="8 - Ελλειψοειδής επεξήγηση"/>
          <p:cNvSpPr/>
          <p:nvPr/>
        </p:nvSpPr>
        <p:spPr>
          <a:xfrm>
            <a:off x="3563888" y="2780928"/>
            <a:ext cx="3779912" cy="1512168"/>
          </a:xfrm>
          <a:prstGeom prst="wedgeEllipseCallout">
            <a:avLst>
              <a:gd name="adj1" fmla="val 34552"/>
              <a:gd name="adj2" fmla="val 98362"/>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effectLst>
                  <a:outerShdw blurRad="38100" dist="38100" dir="2700000" algn="tl">
                    <a:srgbClr val="000000">
                      <a:alpha val="43137"/>
                    </a:srgbClr>
                  </a:outerShdw>
                </a:effectLst>
              </a:rPr>
              <a:t>περίπου    δεκαετίες!</a:t>
            </a:r>
          </a:p>
          <a:p>
            <a:pPr algn="ctr"/>
            <a:r>
              <a:rPr lang="el-GR" sz="3200" b="1" dirty="0">
                <a:solidFill>
                  <a:srgbClr val="C00000"/>
                </a:solidFill>
                <a:effectLst>
                  <a:outerShdw blurRad="38100" dist="38100" dir="2700000" algn="tl">
                    <a:srgbClr val="000000">
                      <a:alpha val="43137"/>
                    </a:srgbClr>
                  </a:outerShdw>
                </a:effectLst>
              </a:rPr>
              <a:t>1880</a:t>
            </a:r>
            <a:r>
              <a:rPr lang="el-GR" sz="2400" b="1" dirty="0">
                <a:solidFill>
                  <a:schemeClr val="tx1"/>
                </a:solidFill>
                <a:effectLst>
                  <a:outerShdw blurRad="38100" dist="38100" dir="2700000" algn="tl">
                    <a:srgbClr val="000000">
                      <a:alpha val="43137"/>
                    </a:srgbClr>
                  </a:outerShdw>
                </a:effectLst>
              </a:rPr>
              <a:t> έως </a:t>
            </a:r>
            <a:r>
              <a:rPr lang="el-GR" sz="3200" b="1" dirty="0">
                <a:solidFill>
                  <a:srgbClr val="C00000"/>
                </a:solidFill>
                <a:effectLst>
                  <a:outerShdw blurRad="38100" dist="38100" dir="2700000" algn="tl">
                    <a:srgbClr val="000000">
                      <a:alpha val="43137"/>
                    </a:srgbClr>
                  </a:outerShdw>
                </a:effectLst>
              </a:rPr>
              <a:t>1909</a:t>
            </a:r>
          </a:p>
        </p:txBody>
      </p:sp>
      <p:pic>
        <p:nvPicPr>
          <p:cNvPr id="10" name="9 - Εικόνα" descr="Scrappy Fun Numbers-03.png"/>
          <p:cNvPicPr>
            <a:picLocks noChangeAspect="1"/>
          </p:cNvPicPr>
          <p:nvPr/>
        </p:nvPicPr>
        <p:blipFill>
          <a:blip r:embed="rId6" cstate="print"/>
          <a:stretch>
            <a:fillRect/>
          </a:stretch>
        </p:blipFill>
        <p:spPr>
          <a:xfrm>
            <a:off x="4211960" y="2708920"/>
            <a:ext cx="541500" cy="873388"/>
          </a:xfrm>
          <a:prstGeom prst="rect">
            <a:avLst/>
          </a:prstGeom>
          <a:ln>
            <a:noFill/>
          </a:ln>
          <a:effectLst>
            <a:outerShdw blurRad="292100" dist="139700" dir="2700000" algn="tl" rotWithShape="0">
              <a:srgbClr val="333333">
                <a:alpha val="65000"/>
              </a:srgbClr>
            </a:outerShdw>
          </a:effectLst>
        </p:spPr>
      </p:pic>
      <p:sp>
        <p:nvSpPr>
          <p:cNvPr id="11" name="10 - Ελλειψοειδής επεξήγηση"/>
          <p:cNvSpPr/>
          <p:nvPr/>
        </p:nvSpPr>
        <p:spPr>
          <a:xfrm>
            <a:off x="0" y="5661248"/>
            <a:ext cx="6732240" cy="1080120"/>
          </a:xfrm>
          <a:prstGeom prst="wedgeEllipseCallout">
            <a:avLst>
              <a:gd name="adj1" fmla="val 43352"/>
              <a:gd name="adj2" fmla="val -99808"/>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pPr>
            <a:r>
              <a:rPr lang="el-GR" sz="2400" b="1" dirty="0">
                <a:solidFill>
                  <a:schemeClr val="tx1"/>
                </a:solidFill>
                <a:effectLst>
                  <a:outerShdw blurRad="38100" dist="38100" dir="2700000" algn="tl">
                    <a:srgbClr val="000000">
                      <a:alpha val="43137"/>
                    </a:srgbClr>
                  </a:outerShdw>
                </a:effectLst>
              </a:rPr>
              <a:t>Κατασκευάστηκαν </a:t>
            </a:r>
            <a:r>
              <a:rPr lang="el-GR" sz="2400" b="1" dirty="0">
                <a:solidFill>
                  <a:srgbClr val="C00000"/>
                </a:solidFill>
                <a:effectLst>
                  <a:outerShdw blurRad="38100" dist="38100" dir="2700000" algn="tl">
                    <a:srgbClr val="000000">
                      <a:alpha val="43137"/>
                    </a:srgbClr>
                  </a:outerShdw>
                </a:effectLst>
              </a:rPr>
              <a:t>900 </a:t>
            </a:r>
            <a:r>
              <a:rPr lang="el-GR" sz="2400" b="1" dirty="0" err="1">
                <a:solidFill>
                  <a:srgbClr val="C00000"/>
                </a:solidFill>
                <a:effectLst>
                  <a:outerShdw blurRad="38100" dist="38100" dir="2700000" algn="tl">
                    <a:srgbClr val="000000">
                      <a:alpha val="43137"/>
                    </a:srgbClr>
                  </a:outerShdw>
                </a:effectLst>
              </a:rPr>
              <a:t>χιλιόμετερα</a:t>
            </a:r>
            <a:r>
              <a:rPr lang="el-GR" sz="2400" b="1" dirty="0">
                <a:solidFill>
                  <a:srgbClr val="C00000"/>
                </a:solidFill>
                <a:effectLst>
                  <a:outerShdw blurRad="38100" dist="38100" dir="2700000" algn="tl">
                    <a:srgbClr val="000000">
                      <a:alpha val="43137"/>
                    </a:srgbClr>
                  </a:outerShdw>
                </a:effectLst>
              </a:rPr>
              <a:t> </a:t>
            </a:r>
            <a:r>
              <a:rPr lang="el-GR" sz="2400" b="1" dirty="0">
                <a:solidFill>
                  <a:schemeClr val="tx1"/>
                </a:solidFill>
                <a:effectLst>
                  <a:outerShdw blurRad="38100" dist="38100" dir="2700000" algn="tl">
                    <a:srgbClr val="000000">
                      <a:alpha val="43137"/>
                    </a:srgbClr>
                  </a:outerShdw>
                </a:effectLst>
              </a:rPr>
              <a:t>σιδηροδρομικής γραμμής!</a:t>
            </a:r>
            <a:endParaRPr lang="el-GR" sz="3200" b="1" dirty="0">
              <a:solidFill>
                <a:schemeClr val="tx1"/>
              </a:solidFill>
              <a:effectLst>
                <a:outerShdw blurRad="38100" dist="38100" dir="2700000" algn="tl">
                  <a:srgbClr val="000000">
                    <a:alpha val="43137"/>
                  </a:srgbClr>
                </a:outerShdw>
              </a:effectLs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ppt_x</p:attrName>
                                        </p:attrNameLst>
                                      </p:cBhvr>
                                      <p:tavLst>
                                        <p:tav tm="0">
                                          <p:val>
                                            <p:strVal val="#ppt_x-.2"/>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145">
                                          <p:stCondLst>
                                            <p:cond delay="0"/>
                                          </p:stCondLst>
                                        </p:cTn>
                                        <p:tgtEl>
                                          <p:spTgt spid="7"/>
                                        </p:tgtEl>
                                      </p:cBhvr>
                                    </p:animEffect>
                                    <p:anim calcmode="lin" valueType="num">
                                      <p:cBhvr>
                                        <p:cTn id="22"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25"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26"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27" dur="7">
                                          <p:stCondLst>
                                            <p:cond delay="163"/>
                                          </p:stCondLst>
                                        </p:cTn>
                                        <p:tgtEl>
                                          <p:spTgt spid="7"/>
                                        </p:tgtEl>
                                      </p:cBhvr>
                                      <p:to x="100000" y="60000"/>
                                    </p:animScale>
                                    <p:animScale>
                                      <p:cBhvr>
                                        <p:cTn id="28" dur="42" decel="50000">
                                          <p:stCondLst>
                                            <p:cond delay="169"/>
                                          </p:stCondLst>
                                        </p:cTn>
                                        <p:tgtEl>
                                          <p:spTgt spid="7"/>
                                        </p:tgtEl>
                                      </p:cBhvr>
                                      <p:to x="100000" y="100000"/>
                                    </p:animScale>
                                    <p:animScale>
                                      <p:cBhvr>
                                        <p:cTn id="29" dur="7">
                                          <p:stCondLst>
                                            <p:cond delay="328"/>
                                          </p:stCondLst>
                                        </p:cTn>
                                        <p:tgtEl>
                                          <p:spTgt spid="7"/>
                                        </p:tgtEl>
                                      </p:cBhvr>
                                      <p:to x="100000" y="80000"/>
                                    </p:animScale>
                                    <p:animScale>
                                      <p:cBhvr>
                                        <p:cTn id="30" dur="42" decel="50000">
                                          <p:stCondLst>
                                            <p:cond delay="335"/>
                                          </p:stCondLst>
                                        </p:cTn>
                                        <p:tgtEl>
                                          <p:spTgt spid="7"/>
                                        </p:tgtEl>
                                      </p:cBhvr>
                                      <p:to x="100000" y="100000"/>
                                    </p:animScale>
                                    <p:animScale>
                                      <p:cBhvr>
                                        <p:cTn id="31" dur="7">
                                          <p:stCondLst>
                                            <p:cond delay="411"/>
                                          </p:stCondLst>
                                        </p:cTn>
                                        <p:tgtEl>
                                          <p:spTgt spid="7"/>
                                        </p:tgtEl>
                                      </p:cBhvr>
                                      <p:to x="100000" y="90000"/>
                                    </p:animScale>
                                    <p:animScale>
                                      <p:cBhvr>
                                        <p:cTn id="32" dur="42" decel="50000">
                                          <p:stCondLst>
                                            <p:cond delay="417"/>
                                          </p:stCondLst>
                                        </p:cTn>
                                        <p:tgtEl>
                                          <p:spTgt spid="7"/>
                                        </p:tgtEl>
                                      </p:cBhvr>
                                      <p:to x="100000" y="100000"/>
                                    </p:animScale>
                                    <p:animScale>
                                      <p:cBhvr>
                                        <p:cTn id="33" dur="7">
                                          <p:stCondLst>
                                            <p:cond delay="452"/>
                                          </p:stCondLst>
                                        </p:cTn>
                                        <p:tgtEl>
                                          <p:spTgt spid="7"/>
                                        </p:tgtEl>
                                      </p:cBhvr>
                                      <p:to x="100000" y="95000"/>
                                    </p:animScale>
                                    <p:animScale>
                                      <p:cBhvr>
                                        <p:cTn id="34" dur="42" decel="50000">
                                          <p:stCondLst>
                                            <p:cond delay="459"/>
                                          </p:stCondLst>
                                        </p:cTn>
                                        <p:tgtEl>
                                          <p:spTgt spid="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randombar(horizontal)">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25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0" dur="25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1" dur="250" accel="50000" fill="hold">
                                          <p:stCondLst>
                                            <p:cond delay="250"/>
                                          </p:stCondLst>
                                        </p:cTn>
                                        <p:tgtEl>
                                          <p:spTgt spid="10"/>
                                        </p:tgtEl>
                                        <p:attrNameLst>
                                          <p:attrName>ppt_w</p:attrName>
                                        </p:attrNameLst>
                                      </p:cBhvr>
                                      <p:tavLst>
                                        <p:tav tm="0">
                                          <p:val>
                                            <p:strVal val="#ppt_w*.05"/>
                                          </p:val>
                                        </p:tav>
                                        <p:tav tm="100000">
                                          <p:val>
                                            <p:strVal val="#ppt_w"/>
                                          </p:val>
                                        </p:tav>
                                      </p:tavLst>
                                    </p:anim>
                                    <p:anim calcmode="lin" valueType="num">
                                      <p:cBhvr>
                                        <p:cTn id="52" dur="500" fill="hold"/>
                                        <p:tgtEl>
                                          <p:spTgt spid="10"/>
                                        </p:tgtEl>
                                        <p:attrNameLst>
                                          <p:attrName>ppt_h</p:attrName>
                                        </p:attrNameLst>
                                      </p:cBhvr>
                                      <p:tavLst>
                                        <p:tav tm="0">
                                          <p:val>
                                            <p:strVal val="#ppt_h"/>
                                          </p:val>
                                        </p:tav>
                                        <p:tav tm="100000">
                                          <p:val>
                                            <p:strVal val="#ppt_h"/>
                                          </p:val>
                                        </p:tav>
                                      </p:tavLst>
                                    </p:anim>
                                    <p:anim calcmode="lin" valueType="num">
                                      <p:cBhvr>
                                        <p:cTn id="53" dur="25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4" dur="25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5" dur="250" accel="50000" fill="hold">
                                          <p:stCondLst>
                                            <p:cond delay="250"/>
                                          </p:stCondLst>
                                        </p:cTn>
                                        <p:tgtEl>
                                          <p:spTgt spid="10"/>
                                        </p:tgtEl>
                                        <p:attrNameLst>
                                          <p:attrName>ppt_y</p:attrName>
                                        </p:attrNameLst>
                                      </p:cBhvr>
                                      <p:tavLst>
                                        <p:tav tm="0">
                                          <p:val>
                                            <p:strVal val="#ppt_y+.1"/>
                                          </p:val>
                                        </p:tav>
                                        <p:tav tm="100000">
                                          <p:val>
                                            <p:strVal val="#ppt_y"/>
                                          </p:val>
                                        </p:tav>
                                      </p:tavLst>
                                    </p:anim>
                                    <p:animEffect transition="in" filter="fade">
                                      <p:cBhvr>
                                        <p:cTn id="56" dur="500" decel="50000">
                                          <p:stCondLst>
                                            <p:cond delay="0"/>
                                          </p:stCondLst>
                                        </p:cTn>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64" dur="1000" fill="hold"/>
                                        <p:tgtEl>
                                          <p:spTgt spid="9"/>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25" presetClass="entr" presetSubtype="0"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p:cTn id="7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6" dur="1000" fill="hold"/>
                                        <p:tgtEl>
                                          <p:spTgt spid="11"/>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 - Θέση περιεχομένου" descr="Xarilaos_Trikoupis.jpg"/>
          <p:cNvPicPr>
            <a:picLocks noChangeAspect="1"/>
          </p:cNvPicPr>
          <p:nvPr/>
        </p:nvPicPr>
        <p:blipFill>
          <a:blip r:embed="rId2" cstate="print">
            <a:lum bright="-30000" contrast="40000"/>
          </a:blip>
          <a:stretch>
            <a:fillRect/>
          </a:stretch>
        </p:blipFill>
        <p:spPr>
          <a:xfrm>
            <a:off x="539552" y="188640"/>
            <a:ext cx="7044530" cy="5544616"/>
          </a:xfrm>
          <a:prstGeom prst="rect">
            <a:avLst/>
          </a:prstGeom>
          <a:ln>
            <a:noFill/>
          </a:ln>
          <a:effectLst>
            <a:outerShdw blurRad="292100" dist="139700" dir="2700000" algn="tl" rotWithShape="0">
              <a:srgbClr val="333333">
                <a:alpha val="65000"/>
              </a:srgbClr>
            </a:outerShdw>
          </a:effectLst>
        </p:spPr>
      </p:pic>
      <p:sp>
        <p:nvSpPr>
          <p:cNvPr id="6" name="5 - TextBox"/>
          <p:cNvSpPr txBox="1"/>
          <p:nvPr/>
        </p:nvSpPr>
        <p:spPr>
          <a:xfrm>
            <a:off x="683568" y="5949280"/>
            <a:ext cx="6912768" cy="584775"/>
          </a:xfrm>
          <a:prstGeom prst="rect">
            <a:avLst/>
          </a:prstGeom>
          <a:solidFill>
            <a:schemeClr val="tx2">
              <a:lumMod val="40000"/>
              <a:lumOff val="60000"/>
            </a:schemeClr>
          </a:solidFill>
          <a:ln>
            <a:solidFill>
              <a:schemeClr val="tx1"/>
            </a:solidFill>
          </a:ln>
        </p:spPr>
        <p:txBody>
          <a:bodyPr wrap="square" rtlCol="0">
            <a:spAutoFit/>
          </a:bodyPr>
          <a:lstStyle/>
          <a:p>
            <a:pPr algn="ctr"/>
            <a:r>
              <a:rPr lang="el-GR" sz="3200" b="1" dirty="0"/>
              <a:t>Σημερινός χάρτης!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ragesbskotothiketraino.jpg"/>
          <p:cNvPicPr>
            <a:picLocks noChangeAspect="1"/>
          </p:cNvPicPr>
          <p:nvPr/>
        </p:nvPicPr>
        <p:blipFill>
          <a:blip r:embed="rId2" cstate="print"/>
          <a:stretch>
            <a:fillRect/>
          </a:stretch>
        </p:blipFill>
        <p:spPr>
          <a:xfrm>
            <a:off x="-1168177" y="0"/>
            <a:ext cx="10312177" cy="6858000"/>
          </a:xfrm>
          <a:prstGeom prst="rect">
            <a:avLst/>
          </a:prstGeom>
        </p:spPr>
      </p:pic>
      <p:sp>
        <p:nvSpPr>
          <p:cNvPr id="3" name="2 - Θέση περιεχομένου"/>
          <p:cNvSpPr>
            <a:spLocks noGrp="1"/>
          </p:cNvSpPr>
          <p:nvPr>
            <p:ph idx="1"/>
          </p:nvPr>
        </p:nvSpPr>
        <p:spPr>
          <a:xfrm>
            <a:off x="395536" y="404664"/>
            <a:ext cx="8229600" cy="3240360"/>
          </a:xfrm>
          <a:solidFill>
            <a:schemeClr val="bg1">
              <a:alpha val="67000"/>
            </a:schemeClr>
          </a:solidFill>
        </p:spPr>
        <p:txBody>
          <a:bodyPr>
            <a:normAutofit/>
          </a:bodyPr>
          <a:lstStyle/>
          <a:p>
            <a:pPr marL="0" indent="0">
              <a:spcBef>
                <a:spcPts val="0"/>
              </a:spcBef>
              <a:buNone/>
            </a:pPr>
            <a:r>
              <a:rPr lang="el-GR" sz="2400" dirty="0"/>
              <a:t>	Η κυβέρνηση προτιμά την κατασκευή «</a:t>
            </a:r>
            <a:r>
              <a:rPr lang="el-GR" sz="2400" b="1" dirty="0">
                <a:solidFill>
                  <a:srgbClr val="C00000"/>
                </a:solidFill>
                <a:effectLst>
                  <a:outerShdw blurRad="38100" dist="38100" dir="2700000" algn="tl">
                    <a:srgbClr val="000000">
                      <a:alpha val="43137"/>
                    </a:srgbClr>
                  </a:outerShdw>
                </a:effectLst>
              </a:rPr>
              <a:t>μετρικής</a:t>
            </a:r>
            <a:r>
              <a:rPr lang="el-GR" sz="2400" dirty="0"/>
              <a:t>» γραμμής, δηλαδή με απόσταση μεταξύ των σιδηροτροχιών ίση προς </a:t>
            </a:r>
            <a:r>
              <a:rPr lang="el-GR" sz="3000" b="1" dirty="0">
                <a:solidFill>
                  <a:srgbClr val="C00000"/>
                </a:solidFill>
                <a:effectLst>
                  <a:outerShdw blurRad="38100" dist="38100" dir="2700000" algn="tl">
                    <a:srgbClr val="000000">
                      <a:alpha val="43137"/>
                    </a:srgbClr>
                  </a:outerShdw>
                </a:effectLst>
              </a:rPr>
              <a:t>1 μέτρο</a:t>
            </a:r>
            <a:r>
              <a:rPr lang="el-GR" sz="2400" dirty="0"/>
              <a:t>, ενώ η αντιπολίτευση προτιμά τη λεγόμενη πλατιά </a:t>
            </a:r>
            <a:r>
              <a:rPr lang="el-GR" sz="2400" dirty="0" err="1"/>
              <a:t>ή«διεθνή</a:t>
            </a:r>
            <a:r>
              <a:rPr lang="el-GR" sz="2400" dirty="0"/>
              <a:t>» γραμμή, με απόσταση μεταξύ των σιδηροτροχιών ίση προς </a:t>
            </a:r>
            <a:r>
              <a:rPr lang="el-GR" sz="3000" b="1" dirty="0">
                <a:solidFill>
                  <a:srgbClr val="C00000"/>
                </a:solidFill>
                <a:effectLst>
                  <a:outerShdw blurRad="38100" dist="38100" dir="2700000" algn="tl">
                    <a:srgbClr val="000000">
                      <a:alpha val="43137"/>
                    </a:srgbClr>
                  </a:outerShdw>
                </a:effectLst>
              </a:rPr>
              <a:t>1,44 μέτρα</a:t>
            </a:r>
            <a:r>
              <a:rPr lang="el-GR" sz="2400" dirty="0"/>
              <a:t>. </a:t>
            </a:r>
          </a:p>
          <a:p>
            <a:pPr marL="0" indent="0">
              <a:spcBef>
                <a:spcPts val="0"/>
              </a:spcBef>
              <a:buNone/>
            </a:pPr>
            <a:r>
              <a:rPr lang="el-GR" sz="2400" dirty="0"/>
              <a:t>	Τελικά </a:t>
            </a:r>
            <a:r>
              <a:rPr lang="el-GR" sz="2400" b="1" dirty="0">
                <a:effectLst>
                  <a:outerShdw blurRad="38100" dist="38100" dir="2700000" algn="tl">
                    <a:srgbClr val="000000">
                      <a:alpha val="43137"/>
                    </a:srgbClr>
                  </a:outerShdw>
                </a:effectLst>
              </a:rPr>
              <a:t>επικράτησε η άποψη της κυβερνήσεως</a:t>
            </a:r>
            <a:r>
              <a:rPr lang="el-GR" sz="2400" dirty="0"/>
              <a:t>, αφού τα οικονομικά πλεονεκτήματα της «μετρικής» γραμμής ήταν εξαιρετικά μεγάλα…</a:t>
            </a:r>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260648"/>
            <a:ext cx="3816424" cy="7533456"/>
          </a:xfrm>
        </p:spPr>
        <p:txBody>
          <a:bodyPr>
            <a:normAutofit/>
          </a:bodyPr>
          <a:lstStyle/>
          <a:p>
            <a:pPr marL="0" indent="0" algn="ctr">
              <a:spcBef>
                <a:spcPts val="0"/>
              </a:spcBef>
              <a:buNone/>
            </a:pPr>
            <a:br>
              <a:rPr lang="el-GR" dirty="0"/>
            </a:br>
            <a:r>
              <a:rPr lang="el-GR" dirty="0"/>
              <a:t>Ο ρόλος </a:t>
            </a:r>
          </a:p>
          <a:p>
            <a:pPr marL="0" indent="0" algn="ctr">
              <a:spcBef>
                <a:spcPts val="0"/>
              </a:spcBef>
              <a:buNone/>
            </a:pPr>
            <a:r>
              <a:rPr lang="el-GR" dirty="0"/>
              <a:t>των σιδηροδρόμων </a:t>
            </a:r>
          </a:p>
          <a:p>
            <a:pPr marL="0" indent="0" algn="ctr">
              <a:spcBef>
                <a:spcPts val="0"/>
              </a:spcBef>
              <a:buNone/>
            </a:pPr>
            <a:r>
              <a:rPr lang="el-GR" dirty="0"/>
              <a:t>στους </a:t>
            </a:r>
          </a:p>
          <a:p>
            <a:pPr marL="0" indent="0" algn="ctr">
              <a:spcBef>
                <a:spcPts val="0"/>
              </a:spcBef>
              <a:buNone/>
            </a:pPr>
            <a:r>
              <a:rPr lang="el-GR" b="1" dirty="0">
                <a:solidFill>
                  <a:srgbClr val="C00000"/>
                </a:solidFill>
                <a:effectLst>
                  <a:outerShdw blurRad="38100" dist="38100" dir="2700000" algn="tl">
                    <a:srgbClr val="000000">
                      <a:alpha val="43137"/>
                    </a:srgbClr>
                  </a:outerShdw>
                </a:effectLst>
              </a:rPr>
              <a:t>βαλκανικούς</a:t>
            </a:r>
            <a:r>
              <a:rPr lang="el-GR" dirty="0">
                <a:effectLst>
                  <a:outerShdw blurRad="38100" dist="38100" dir="2700000" algn="tl">
                    <a:srgbClr val="000000">
                      <a:alpha val="43137"/>
                    </a:srgbClr>
                  </a:outerShdw>
                </a:effectLst>
              </a:rPr>
              <a:t> </a:t>
            </a:r>
            <a:r>
              <a:rPr lang="el-GR" dirty="0"/>
              <a:t>πολέμους </a:t>
            </a:r>
          </a:p>
          <a:p>
            <a:pPr marL="0" indent="0" algn="ctr">
              <a:spcBef>
                <a:spcPts val="0"/>
              </a:spcBef>
              <a:buNone/>
            </a:pPr>
            <a:r>
              <a:rPr lang="el-GR" dirty="0"/>
              <a:t>και </a:t>
            </a:r>
            <a:r>
              <a:rPr lang="el-GR" b="1" dirty="0">
                <a:solidFill>
                  <a:srgbClr val="C00000"/>
                </a:solidFill>
                <a:effectLst>
                  <a:outerShdw blurRad="38100" dist="38100" dir="2700000" algn="tl">
                    <a:srgbClr val="000000">
                      <a:alpha val="43137"/>
                    </a:srgbClr>
                  </a:outerShdw>
                </a:effectLst>
              </a:rPr>
              <a:t>στον </a:t>
            </a:r>
            <a:r>
              <a:rPr lang="el-GR" b="1" dirty="0" err="1">
                <a:solidFill>
                  <a:srgbClr val="C00000"/>
                </a:solidFill>
                <a:effectLst>
                  <a:outerShdw blurRad="38100" dist="38100" dir="2700000" algn="tl">
                    <a:srgbClr val="000000">
                      <a:alpha val="43137"/>
                    </a:srgbClr>
                  </a:outerShdw>
                </a:effectLst>
              </a:rPr>
              <a:t>ελληνοϊταλικό</a:t>
            </a:r>
            <a:r>
              <a:rPr lang="el-GR" b="1" dirty="0">
                <a:solidFill>
                  <a:srgbClr val="C00000"/>
                </a:solidFill>
                <a:effectLst>
                  <a:outerShdw blurRad="38100" dist="38100" dir="2700000" algn="tl">
                    <a:srgbClr val="000000">
                      <a:alpha val="43137"/>
                    </a:srgbClr>
                  </a:outerShdw>
                </a:effectLst>
              </a:rPr>
              <a:t> πόλεμο του ’40 </a:t>
            </a:r>
          </a:p>
          <a:p>
            <a:pPr marL="0" indent="0" algn="ctr">
              <a:spcBef>
                <a:spcPts val="0"/>
              </a:spcBef>
              <a:buNone/>
            </a:pPr>
            <a:r>
              <a:rPr lang="el-GR" dirty="0"/>
              <a:t>ήταν καθοριστικός. </a:t>
            </a:r>
          </a:p>
          <a:p>
            <a:pPr marL="0" indent="0" algn="just">
              <a:spcBef>
                <a:spcPts val="0"/>
              </a:spcBef>
              <a:buNone/>
            </a:pPr>
            <a:r>
              <a:rPr lang="el-GR" dirty="0"/>
              <a:t>	</a:t>
            </a:r>
          </a:p>
          <a:p>
            <a:pPr marL="0" indent="0">
              <a:buNone/>
            </a:pPr>
            <a:r>
              <a:rPr lang="el-GR" dirty="0"/>
              <a:t>	</a:t>
            </a:r>
            <a:br>
              <a:rPr lang="el-GR" dirty="0"/>
            </a:br>
            <a:endParaRPr lang="el-GR" dirty="0"/>
          </a:p>
        </p:txBody>
      </p:sp>
      <p:pic>
        <p:nvPicPr>
          <p:cNvPr id="48130" name="Picture 2" descr="η εφεύρεση του τρένου - atlaswiki"/>
          <p:cNvPicPr>
            <a:picLocks noChangeAspect="1" noChangeArrowheads="1"/>
          </p:cNvPicPr>
          <p:nvPr/>
        </p:nvPicPr>
        <p:blipFill>
          <a:blip r:embed="rId2" cstate="print">
            <a:lum bright="-20000" contrast="30000"/>
          </a:blip>
          <a:srcRect/>
          <a:stretch>
            <a:fillRect/>
          </a:stretch>
        </p:blipFill>
        <p:spPr bwMode="auto">
          <a:xfrm>
            <a:off x="3827840" y="-49728"/>
            <a:ext cx="5316160" cy="690772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ÎÏÎ¿ÏÎ­Î»ÎµÏÎ¼Î± ÎµÎ¹ÎºÏÎ½Î±Ï Î³Î¹Î± ÏÏÎ±Î¯Î½Î¿ Î­ÏÎ¿Ï 1940"/>
          <p:cNvPicPr>
            <a:picLocks noChangeAspect="1" noChangeArrowheads="1"/>
          </p:cNvPicPr>
          <p:nvPr/>
        </p:nvPicPr>
        <p:blipFill>
          <a:blip r:embed="rId2" cstate="print">
            <a:lum bright="-20000" contrast="30000"/>
          </a:blip>
          <a:srcRect/>
          <a:stretch>
            <a:fillRect/>
          </a:stretch>
        </p:blipFill>
        <p:spPr bwMode="auto">
          <a:xfrm>
            <a:off x="395536" y="620688"/>
            <a:ext cx="8280920" cy="5548218"/>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Î£ÏÎµÏÎ¹ÎºÎ® ÎµÎ¹ÎºÏÎ½Î±"/>
          <p:cNvPicPr>
            <a:picLocks noChangeAspect="1" noChangeArrowheads="1"/>
          </p:cNvPicPr>
          <p:nvPr/>
        </p:nvPicPr>
        <p:blipFill>
          <a:blip r:embed="rId2" cstate="print"/>
          <a:srcRect/>
          <a:stretch>
            <a:fillRect/>
          </a:stretch>
        </p:blipFill>
        <p:spPr bwMode="auto">
          <a:xfrm>
            <a:off x="0" y="0"/>
            <a:ext cx="10228313" cy="6858000"/>
          </a:xfrm>
          <a:prstGeom prst="rect">
            <a:avLst/>
          </a:prstGeom>
          <a:noFill/>
        </p:spPr>
      </p:pic>
    </p:spTree>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260648"/>
            <a:ext cx="8589640" cy="3096344"/>
          </a:xfrm>
        </p:spPr>
        <p:txBody>
          <a:bodyPr/>
          <a:lstStyle/>
          <a:p>
            <a:pPr marL="0" indent="342900" algn="just">
              <a:buNone/>
            </a:pPr>
            <a:r>
              <a:rPr lang="el-GR" dirty="0"/>
              <a:t>Μα και αν η δυτική Θράκη είναι ελληνικό έδαφος, αυτό οφείλεται στην ταχεία μεταφορά με τον σιδηρόδρομο  τον μοιραίο </a:t>
            </a:r>
            <a:r>
              <a:rPr lang="el-GR" b="1" dirty="0">
                <a:solidFill>
                  <a:srgbClr val="C00000"/>
                </a:solidFill>
                <a:effectLst>
                  <a:outerShdw blurRad="38100" dist="38100" dir="2700000" algn="tl">
                    <a:srgbClr val="000000">
                      <a:alpha val="43137"/>
                    </a:srgbClr>
                  </a:outerShdw>
                </a:effectLst>
              </a:rPr>
              <a:t>Σεπτέμβριο του 1922 </a:t>
            </a:r>
            <a:r>
              <a:rPr lang="el-GR" dirty="0"/>
              <a:t>δυνάμεων από την «παλαιά Ελλάδα», που έσβησε κάθε σκέψη από τους επιτελείς του Κεμάλ για επίθεση πέραν του Έβρου.</a:t>
            </a:r>
          </a:p>
        </p:txBody>
      </p:sp>
      <p:pic>
        <p:nvPicPr>
          <p:cNvPr id="4" name="3 - Εικόνα" descr="images (2).jpg"/>
          <p:cNvPicPr>
            <a:picLocks noChangeAspect="1"/>
          </p:cNvPicPr>
          <p:nvPr/>
        </p:nvPicPr>
        <p:blipFill>
          <a:blip r:embed="rId2" cstate="print"/>
          <a:stretch>
            <a:fillRect/>
          </a:stretch>
        </p:blipFill>
        <p:spPr>
          <a:xfrm>
            <a:off x="1907704" y="3429000"/>
            <a:ext cx="4824536" cy="319887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4544" y="1"/>
            <a:ext cx="9468544" cy="2132855"/>
          </a:xfrm>
        </p:spPr>
        <p:txBody>
          <a:bodyPr/>
          <a:lstStyle/>
          <a:p>
            <a:pPr indent="0" algn="ctr">
              <a:buNone/>
            </a:pPr>
            <a:r>
              <a:rPr lang="el-GR" dirty="0"/>
              <a:t>Η </a:t>
            </a:r>
            <a:r>
              <a:rPr lang="el-GR" b="1" dirty="0">
                <a:solidFill>
                  <a:srgbClr val="C00000"/>
                </a:solidFill>
                <a:effectLst>
                  <a:outerShdw blurRad="38100" dist="38100" dir="2700000" algn="tl">
                    <a:srgbClr val="000000">
                      <a:alpha val="43137"/>
                    </a:srgbClr>
                  </a:outerShdw>
                </a:effectLst>
              </a:rPr>
              <a:t>Αλεξανδρούπολη</a:t>
            </a:r>
            <a:r>
              <a:rPr lang="el-GR" dirty="0"/>
              <a:t> δεν υπήρχε πριν το </a:t>
            </a:r>
            <a:r>
              <a:rPr lang="el-GR" b="1" dirty="0">
                <a:solidFill>
                  <a:srgbClr val="C00000"/>
                </a:solidFill>
                <a:effectLst>
                  <a:outerShdw blurRad="38100" dist="38100" dir="2700000" algn="tl">
                    <a:srgbClr val="000000">
                      <a:alpha val="43137"/>
                    </a:srgbClr>
                  </a:outerShdw>
                </a:effectLst>
              </a:rPr>
              <a:t>1877</a:t>
            </a:r>
            <a:r>
              <a:rPr lang="el-GR" dirty="0"/>
              <a:t> </a:t>
            </a:r>
          </a:p>
          <a:p>
            <a:pPr indent="0" algn="ctr">
              <a:spcBef>
                <a:spcPts val="0"/>
              </a:spcBef>
              <a:buNone/>
            </a:pPr>
            <a:r>
              <a:rPr lang="el-GR" dirty="0"/>
              <a:t>    και </a:t>
            </a:r>
            <a:r>
              <a:rPr lang="el-GR" b="1" dirty="0">
                <a:effectLst>
                  <a:outerShdw blurRad="38100" dist="38100" dir="2700000" algn="tl">
                    <a:srgbClr val="000000">
                      <a:alpha val="43137"/>
                    </a:srgbClr>
                  </a:outerShdw>
                </a:effectLst>
              </a:rPr>
              <a:t>η ανάπτυξή της έγινε χάρη στον Ενωτικό Σιδηρόδρομο </a:t>
            </a:r>
            <a:r>
              <a:rPr lang="el-GR" b="1" dirty="0">
                <a:solidFill>
                  <a:srgbClr val="C00000"/>
                </a:solidFill>
                <a:effectLst>
                  <a:outerShdw blurRad="38100" dist="38100" dir="2700000" algn="tl">
                    <a:srgbClr val="000000">
                      <a:alpha val="43137"/>
                    </a:srgbClr>
                  </a:outerShdw>
                </a:effectLst>
              </a:rPr>
              <a:t>Θεσσαλονίκης – Κωνσταντινούπολης </a:t>
            </a:r>
            <a:r>
              <a:rPr lang="el-GR" dirty="0"/>
              <a:t>και όχι επειδή ήταν παράλια πόλη.</a:t>
            </a:r>
          </a:p>
        </p:txBody>
      </p:sp>
      <p:pic>
        <p:nvPicPr>
          <p:cNvPr id="1026" name="Picture 2" descr="ÎÏÎ¿ÏÎ­Î»ÎµÏÎ¼Î± ÎµÎ¹ÎºÏÎ½Î±Ï Î³Î¹Î± ÎÎ»ÎµÎ¾Î±Î½Î´ÏÎ¿ÏÏÎ¿Î»Î·"/>
          <p:cNvPicPr>
            <a:picLocks noChangeAspect="1" noChangeArrowheads="1"/>
          </p:cNvPicPr>
          <p:nvPr/>
        </p:nvPicPr>
        <p:blipFill>
          <a:blip r:embed="rId2" cstate="print"/>
          <a:srcRect t="7559"/>
          <a:stretch>
            <a:fillRect/>
          </a:stretch>
        </p:blipFill>
        <p:spPr bwMode="auto">
          <a:xfrm>
            <a:off x="345866" y="2132856"/>
            <a:ext cx="8474606" cy="440662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0"/>
            <a:ext cx="8784976" cy="7173416"/>
          </a:xfrm>
        </p:spPr>
        <p:txBody>
          <a:bodyPr>
            <a:normAutofit/>
          </a:bodyPr>
          <a:lstStyle/>
          <a:p>
            <a:r>
              <a:rPr lang="el-GR" dirty="0"/>
              <a:t>Τα πρώτα τρένα στην Ελλάδα ανήκαν σε</a:t>
            </a:r>
            <a:r>
              <a:rPr lang="el-GR" b="1" dirty="0">
                <a:solidFill>
                  <a:srgbClr val="C00000"/>
                </a:solidFill>
                <a:effectLst>
                  <a:outerShdw blurRad="38100" dist="38100" dir="2700000" algn="tl">
                    <a:srgbClr val="000000">
                      <a:alpha val="43137"/>
                    </a:srgbClr>
                  </a:outerShdw>
                </a:effectLst>
              </a:rPr>
              <a:t> ιδιωτικές εταιρίες</a:t>
            </a:r>
            <a:r>
              <a:rPr lang="el-GR" dirty="0"/>
              <a:t>. Η οργάνωση των εταιριών αυτών υπήρξε ικανοποιητική: λεπτομερειακοί </a:t>
            </a:r>
            <a:r>
              <a:rPr lang="el-GR" u="sng" dirty="0"/>
              <a:t>κανονισμοί</a:t>
            </a:r>
            <a:r>
              <a:rPr lang="el-GR" dirty="0"/>
              <a:t> όριζαν κάθε υπηρεσιακή δραστηριότητα με στρατιωτική </a:t>
            </a:r>
            <a:r>
              <a:rPr lang="el-GR" u="sng" dirty="0"/>
              <a:t>πειθαρχία</a:t>
            </a:r>
            <a:r>
              <a:rPr lang="el-GR" dirty="0"/>
              <a:t>.</a:t>
            </a:r>
            <a:endParaRPr lang="en-US" dirty="0"/>
          </a:p>
          <a:p>
            <a:r>
              <a:rPr lang="el-GR" dirty="0"/>
              <a:t> Αυτό σήμαινε ότι χιλιάδες άνθρωποι από </a:t>
            </a:r>
            <a:r>
              <a:rPr lang="el-GR" b="1" dirty="0">
                <a:solidFill>
                  <a:srgbClr val="C00000"/>
                </a:solidFill>
                <a:effectLst>
                  <a:outerShdw blurRad="38100" dist="38100" dir="2700000" algn="tl">
                    <a:srgbClr val="000000">
                      <a:alpha val="43137"/>
                    </a:srgbClr>
                  </a:outerShdw>
                </a:effectLst>
              </a:rPr>
              <a:t>διάφορες κοινωνικές τάξεις</a:t>
            </a:r>
            <a:r>
              <a:rPr lang="el-GR" dirty="0"/>
              <a:t>, με διαφορετική μόρφωση, από διαφορετικές χώρες, συνεργάζονταν αρμονικά για πολλές δεκαετίες. </a:t>
            </a:r>
            <a:endParaRPr lang="en-US" dirty="0"/>
          </a:p>
          <a:p>
            <a:r>
              <a:rPr lang="el-GR" dirty="0"/>
              <a:t>Επιπλέον η ανάπτυξη του σιδηροδρόμου είχε σαν αποτέλεσμα τη </a:t>
            </a:r>
            <a:r>
              <a:rPr lang="el-GR" b="1" dirty="0">
                <a:solidFill>
                  <a:srgbClr val="C00000"/>
                </a:solidFill>
                <a:effectLst>
                  <a:outerShdw blurRad="38100" dist="38100" dir="2700000" algn="tl">
                    <a:srgbClr val="000000">
                      <a:alpha val="43137"/>
                    </a:srgbClr>
                  </a:outerShdw>
                </a:effectLst>
              </a:rPr>
              <a:t>βελτίωση</a:t>
            </a:r>
            <a:r>
              <a:rPr lang="el-GR" b="1" dirty="0">
                <a:effectLst>
                  <a:outerShdw blurRad="38100" dist="38100" dir="2700000" algn="tl">
                    <a:srgbClr val="000000">
                      <a:alpha val="43137"/>
                    </a:srgbClr>
                  </a:outerShdw>
                </a:effectLst>
              </a:rPr>
              <a:t> των </a:t>
            </a:r>
            <a:r>
              <a:rPr lang="el-GR" b="1" dirty="0">
                <a:solidFill>
                  <a:srgbClr val="C00000"/>
                </a:solidFill>
                <a:effectLst>
                  <a:outerShdw blurRad="38100" dist="38100" dir="2700000" algn="tl">
                    <a:srgbClr val="000000">
                      <a:alpha val="43137"/>
                    </a:srgbClr>
                  </a:outerShdw>
                </a:effectLst>
              </a:rPr>
              <a:t>ταχυδρομικών</a:t>
            </a:r>
            <a:r>
              <a:rPr lang="el-GR" b="1" dirty="0">
                <a:effectLst>
                  <a:outerShdw blurRad="38100" dist="38100" dir="2700000" algn="tl">
                    <a:srgbClr val="000000">
                      <a:alpha val="43137"/>
                    </a:srgbClr>
                  </a:outerShdw>
                </a:effectLst>
              </a:rPr>
              <a:t> και </a:t>
            </a:r>
            <a:r>
              <a:rPr lang="el-GR" b="1" dirty="0">
                <a:solidFill>
                  <a:srgbClr val="C00000"/>
                </a:solidFill>
                <a:effectLst>
                  <a:outerShdw blurRad="38100" dist="38100" dir="2700000" algn="tl">
                    <a:srgbClr val="000000">
                      <a:alpha val="43137"/>
                    </a:srgbClr>
                  </a:outerShdw>
                </a:effectLst>
              </a:rPr>
              <a:t>τηλεγραφικών</a:t>
            </a:r>
            <a:r>
              <a:rPr lang="el-GR" b="1" dirty="0">
                <a:effectLst>
                  <a:outerShdw blurRad="38100" dist="38100" dir="2700000" algn="tl">
                    <a:srgbClr val="000000">
                      <a:alpha val="43137"/>
                    </a:srgbClr>
                  </a:outerShdw>
                </a:effectLst>
              </a:rPr>
              <a:t> υπηρεσιών </a:t>
            </a:r>
            <a:r>
              <a:rPr lang="el-GR" dirty="0"/>
              <a:t>που ήταν συνδεδεμένες με τα τρένα. </a:t>
            </a:r>
          </a:p>
        </p:txBody>
      </p:sp>
    </p:spTree>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04664"/>
            <a:ext cx="8229600" cy="6453336"/>
          </a:xfrm>
        </p:spPr>
        <p:txBody>
          <a:bodyPr>
            <a:normAutofit fontScale="77500" lnSpcReduction="20000"/>
          </a:bodyPr>
          <a:lstStyle/>
          <a:p>
            <a:r>
              <a:rPr lang="el-GR" dirty="0"/>
              <a:t>Η ωρίμανση της σιδηροδρομικής κίνησης - μετακίνησης στη χώρα μας είναι ταυτόσημη με την ίδρυση του ελληνικού κράτους. Η συστηματική χρησιμοποίηση του ατμού στην τεχνολογία από τις αρχές του 19ου αιώνα είχε σαν αποτέλεσμα την αλματώδη εξέλιξη της βιομηχανίας και των μεταφορικών μέσων. Η σχεδίαση και η κατασκευή του σιδηροδρομικού δικτύου έχει αφήσει ανεξίτηλα σημάδια στην ιστορία μας. Η συμβολή των σιδηροδρόμων στην ανάπτυξη και ανασυγκρότηση της Ελλάδας, από το ξεκίνημά τους στα μέσα του 18ου αιώνα μέχρι και σήμερα, είναι κάτι παραπάνω από σημαντική. </a:t>
            </a:r>
            <a:endParaRPr lang="en-US" dirty="0"/>
          </a:p>
          <a:p>
            <a:r>
              <a:rPr lang="el-GR" dirty="0"/>
              <a:t>Σε εποχές πολύ δύσκολες, με πενιχρά οικονομικά μέσα και πρωτόγονα τεχνικά μέσα στρώθηκαν το ένα μετά το άλλο τα σιδηροδρομικά δίκτυα που συνέδεαν τα αστικά κέντρα με την περιφέρεια, με αποτέλεσμα να μειωθούν οι αποστάσεις η οικονομία να κινηθεί με ταχύτερους ρυθμούς, </a:t>
            </a:r>
            <a:r>
              <a:rPr lang="el-GR" b="1" dirty="0">
                <a:effectLst>
                  <a:outerShdw blurRad="38100" dist="38100" dir="2700000" algn="tl">
                    <a:srgbClr val="000000">
                      <a:alpha val="43137"/>
                    </a:srgbClr>
                  </a:outerShdw>
                </a:effectLst>
              </a:rPr>
              <a:t>ο αγροτικός κόσμος να γνωρίσει καλύτερες μέρες </a:t>
            </a:r>
            <a:r>
              <a:rPr lang="el-GR" dirty="0"/>
              <a:t>με την ταχύτερη και ασφαλέστερη μεταφορά των προϊόντων.</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GW157H211.jpg"/>
          <p:cNvPicPr>
            <a:picLocks noChangeAspect="1"/>
          </p:cNvPicPr>
          <p:nvPr/>
        </p:nvPicPr>
        <p:blipFill>
          <a:blip r:embed="rId4" cstate="print"/>
          <a:stretch>
            <a:fillRect/>
          </a:stretch>
        </p:blipFill>
        <p:spPr>
          <a:xfrm>
            <a:off x="6372200" y="2564904"/>
            <a:ext cx="3096344" cy="3096344"/>
          </a:xfrm>
          <a:prstGeom prst="rect">
            <a:avLst/>
          </a:prstGeom>
        </p:spPr>
      </p:pic>
      <p:pic>
        <p:nvPicPr>
          <p:cNvPr id="8" name="7 - Εικόνα" descr="images (4).jpg"/>
          <p:cNvPicPr>
            <a:picLocks noChangeAspect="1"/>
          </p:cNvPicPr>
          <p:nvPr/>
        </p:nvPicPr>
        <p:blipFill>
          <a:blip r:embed="rId5" cstate="print"/>
          <a:srcRect t="8096" b="11430"/>
          <a:stretch>
            <a:fillRect/>
          </a:stretch>
        </p:blipFill>
        <p:spPr>
          <a:xfrm>
            <a:off x="0" y="2186081"/>
            <a:ext cx="4147954" cy="4671919"/>
          </a:xfrm>
          <a:prstGeom prst="rect">
            <a:avLst/>
          </a:prstGeom>
          <a:ln>
            <a:noFill/>
          </a:ln>
          <a:effectLst>
            <a:outerShdw blurRad="292100" dist="139700" dir="2700000" algn="tl" rotWithShape="0">
              <a:srgbClr val="333333">
                <a:alpha val="65000"/>
              </a:srgbClr>
            </a:outerShdw>
          </a:effectLst>
        </p:spPr>
      </p:pic>
      <p:sp>
        <p:nvSpPr>
          <p:cNvPr id="9" name="8 - Ελλειψοειδής επεξήγηση"/>
          <p:cNvSpPr/>
          <p:nvPr/>
        </p:nvSpPr>
        <p:spPr>
          <a:xfrm>
            <a:off x="0" y="188640"/>
            <a:ext cx="2880320" cy="2016224"/>
          </a:xfrm>
          <a:prstGeom prst="wedgeEllipseCallout">
            <a:avLst>
              <a:gd name="adj1" fmla="val 21250"/>
              <a:gd name="adj2" fmla="val 96518"/>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rgbClr val="C00000"/>
                </a:solidFill>
              </a:rPr>
              <a:t>Πότε</a:t>
            </a:r>
            <a:r>
              <a:rPr lang="el-GR" sz="2400" dirty="0">
                <a:solidFill>
                  <a:schemeClr val="tx1"/>
                </a:solidFill>
              </a:rPr>
              <a:t> μπήκε σε λειτουργία το </a:t>
            </a:r>
            <a:r>
              <a:rPr lang="el-GR" sz="2400" b="1" dirty="0">
                <a:solidFill>
                  <a:srgbClr val="C00000"/>
                </a:solidFill>
                <a:effectLst>
                  <a:outerShdw blurRad="38100" dist="38100" dir="2700000" algn="tl">
                    <a:srgbClr val="000000">
                      <a:alpha val="43137"/>
                    </a:srgbClr>
                  </a:outerShdw>
                </a:effectLst>
              </a:rPr>
              <a:t>πρώτο τρένο </a:t>
            </a:r>
            <a:r>
              <a:rPr lang="el-GR" sz="2400" dirty="0">
                <a:solidFill>
                  <a:schemeClr val="tx1"/>
                </a:solidFill>
              </a:rPr>
              <a:t>του κόσμου;</a:t>
            </a:r>
          </a:p>
        </p:txBody>
      </p:sp>
      <p:sp>
        <p:nvSpPr>
          <p:cNvPr id="10" name="9 - Ελλειψοειδής επεξήγηση"/>
          <p:cNvSpPr/>
          <p:nvPr/>
        </p:nvSpPr>
        <p:spPr>
          <a:xfrm>
            <a:off x="2483768" y="116632"/>
            <a:ext cx="3096344" cy="1512168"/>
          </a:xfrm>
          <a:prstGeom prst="wedgeEllipseCallout">
            <a:avLst>
              <a:gd name="adj1" fmla="val -44512"/>
              <a:gd name="adj2" fmla="val 188682"/>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solidFill>
                  <a:schemeClr val="tx1"/>
                </a:solidFill>
              </a:rPr>
              <a:t>…και… </a:t>
            </a:r>
            <a:r>
              <a:rPr lang="el-GR" sz="2400" b="1" dirty="0">
                <a:solidFill>
                  <a:srgbClr val="C00000"/>
                </a:solidFill>
              </a:rPr>
              <a:t>ποιος </a:t>
            </a:r>
            <a:r>
              <a:rPr lang="el-GR" sz="2400" dirty="0">
                <a:solidFill>
                  <a:schemeClr val="tx1"/>
                </a:solidFill>
              </a:rPr>
              <a:t>ήταν αυτός που το έκανε αυτό;</a:t>
            </a:r>
          </a:p>
        </p:txBody>
      </p:sp>
      <p:sp>
        <p:nvSpPr>
          <p:cNvPr id="11" name="10 - Έκρηξη 2"/>
          <p:cNvSpPr/>
          <p:nvPr/>
        </p:nvSpPr>
        <p:spPr>
          <a:xfrm rot="21275017">
            <a:off x="3842232" y="129399"/>
            <a:ext cx="6522543" cy="3154677"/>
          </a:xfrm>
          <a:prstGeom prst="irregularSeal2">
            <a:avLst/>
          </a:prstGeom>
          <a:gradFill>
            <a:gsLst>
              <a:gs pos="0">
                <a:schemeClr val="accent1">
                  <a:tint val="66000"/>
                  <a:satMod val="160000"/>
                </a:schemeClr>
              </a:gs>
              <a:gs pos="50000">
                <a:schemeClr val="accent1">
                  <a:tint val="44500"/>
                  <a:satMod val="160000"/>
                </a:schemeClr>
              </a:gs>
              <a:gs pos="100000">
                <a:schemeClr val="accent2">
                  <a:lumMod val="40000"/>
                  <a:lumOff val="60000"/>
                </a:schemeClr>
              </a:gs>
            </a:gsLst>
            <a:lin ang="5400000" scaled="0"/>
          </a:gradFill>
          <a:ln w="12700">
            <a:solidFill>
              <a:schemeClr val="tx2">
                <a:lumMod val="50000"/>
              </a:schemeClr>
            </a:solidFill>
          </a:ln>
          <a:effectLst>
            <a:outerShdw blurRad="228600" dist="292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C00000"/>
                </a:solidFill>
                <a:effectLst>
                  <a:outerShdw blurRad="38100" dist="38100" dir="2700000" algn="tl">
                    <a:srgbClr val="000000">
                      <a:alpha val="43137"/>
                    </a:srgbClr>
                  </a:outerShdw>
                </a:effectLst>
                <a:latin typeface="Comic Sans MS" pitchFamily="66" charset="0"/>
              </a:rPr>
              <a:t>27/9/1825</a:t>
            </a:r>
          </a:p>
          <a:p>
            <a:pPr algn="ctr"/>
            <a:r>
              <a:rPr lang="el-GR" sz="2400" b="1" dirty="0">
                <a:solidFill>
                  <a:schemeClr val="tx2">
                    <a:lumMod val="50000"/>
                  </a:schemeClr>
                </a:solidFill>
                <a:effectLst>
                  <a:outerShdw blurRad="38100" dist="38100" dir="2700000" algn="tl">
                    <a:srgbClr val="000000">
                      <a:alpha val="43137"/>
                    </a:srgbClr>
                  </a:outerShdw>
                </a:effectLst>
                <a:latin typeface="Comic Sans MS" pitchFamily="66" charset="0"/>
              </a:rPr>
              <a:t>Τα… γενέθλια του σιδηροδρόμου!</a:t>
            </a:r>
            <a:endParaRPr lang="el-GR" sz="2400" dirty="0">
              <a:solidFill>
                <a:schemeClr val="tx2">
                  <a:lumMod val="50000"/>
                </a:schemeClr>
              </a:solidFill>
              <a:effectLst>
                <a:outerShdw blurRad="38100" dist="38100" dir="2700000" algn="tl">
                  <a:srgbClr val="000000">
                    <a:alpha val="43137"/>
                  </a:srgbClr>
                </a:outerShdw>
              </a:effectLst>
              <a:latin typeface="Comic Sans MS" pitchFamily="66" charset="0"/>
            </a:endParaRPr>
          </a:p>
        </p:txBody>
      </p:sp>
      <p:sp>
        <p:nvSpPr>
          <p:cNvPr id="12" name="11 - Έκρηξη 2"/>
          <p:cNvSpPr/>
          <p:nvPr/>
        </p:nvSpPr>
        <p:spPr>
          <a:xfrm rot="1680032">
            <a:off x="2548922" y="3711626"/>
            <a:ext cx="5363366" cy="3148603"/>
          </a:xfrm>
          <a:prstGeom prst="irregularSeal2">
            <a:avLst/>
          </a:prstGeom>
          <a:gradFill>
            <a:gsLst>
              <a:gs pos="0">
                <a:schemeClr val="accent1">
                  <a:tint val="66000"/>
                  <a:satMod val="160000"/>
                </a:schemeClr>
              </a:gs>
              <a:gs pos="50000">
                <a:schemeClr val="accent1">
                  <a:tint val="44500"/>
                  <a:satMod val="160000"/>
                </a:schemeClr>
              </a:gs>
              <a:gs pos="100000">
                <a:schemeClr val="accent2">
                  <a:lumMod val="40000"/>
                  <a:lumOff val="60000"/>
                </a:schemeClr>
              </a:gs>
            </a:gsLst>
            <a:lin ang="5400000" scaled="0"/>
          </a:gradFill>
          <a:ln w="12700">
            <a:solidFill>
              <a:schemeClr val="tx2">
                <a:lumMod val="50000"/>
              </a:schemeClr>
            </a:solidFill>
          </a:ln>
          <a:effectLst>
            <a:outerShdw blurRad="228600" dist="292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Comic Sans MS" pitchFamily="66" charset="0"/>
              </a:rPr>
              <a:t>Ήταν ο</a:t>
            </a:r>
          </a:p>
          <a:p>
            <a:pPr algn="ctr"/>
            <a:r>
              <a:rPr lang="el-GR" sz="2800" b="1" dirty="0" err="1">
                <a:solidFill>
                  <a:srgbClr val="C00000"/>
                </a:solidFill>
                <a:effectLst>
                  <a:outerShdw blurRad="38100" dist="38100" dir="2700000" algn="tl">
                    <a:srgbClr val="000000">
                      <a:alpha val="43137"/>
                    </a:srgbClr>
                  </a:outerShdw>
                </a:effectLst>
                <a:latin typeface="Comic Sans MS" pitchFamily="66" charset="0"/>
              </a:rPr>
              <a:t>George</a:t>
            </a:r>
            <a:r>
              <a:rPr lang="el-GR" sz="2800" b="1" dirty="0">
                <a:solidFill>
                  <a:srgbClr val="C00000"/>
                </a:solidFill>
                <a:effectLst>
                  <a:outerShdw blurRad="38100" dist="38100" dir="2700000" algn="tl">
                    <a:srgbClr val="000000">
                      <a:alpha val="43137"/>
                    </a:srgbClr>
                  </a:outerShdw>
                </a:effectLst>
                <a:latin typeface="Comic Sans MS" pitchFamily="66" charset="0"/>
              </a:rPr>
              <a:t> </a:t>
            </a:r>
            <a:r>
              <a:rPr lang="el-GR" sz="2800" b="1" dirty="0" err="1">
                <a:solidFill>
                  <a:srgbClr val="C00000"/>
                </a:solidFill>
                <a:effectLst>
                  <a:outerShdw blurRad="38100" dist="38100" dir="2700000" algn="tl">
                    <a:srgbClr val="000000">
                      <a:alpha val="43137"/>
                    </a:srgbClr>
                  </a:outerShdw>
                </a:effectLst>
                <a:latin typeface="Comic Sans MS" pitchFamily="66" charset="0"/>
              </a:rPr>
              <a:t>Stephenson</a:t>
            </a:r>
            <a:endParaRPr lang="el-GR" sz="2800" b="1" dirty="0">
              <a:solidFill>
                <a:schemeClr val="tx1"/>
              </a:solidFill>
              <a:latin typeface="Comic Sans MS" pitchFamily="66" charset="0"/>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419600" y="32766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290">
                                          <p:stCondLst>
                                            <p:cond delay="0"/>
                                          </p:stCondLst>
                                        </p:cTn>
                                        <p:tgtEl>
                                          <p:spTgt spid="9"/>
                                        </p:tgtEl>
                                      </p:cBhvr>
                                    </p:animEffect>
                                    <p:anim calcmode="lin" valueType="num">
                                      <p:cBhvr>
                                        <p:cTn id="15"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20" dur="13">
                                          <p:stCondLst>
                                            <p:cond delay="325"/>
                                          </p:stCondLst>
                                        </p:cTn>
                                        <p:tgtEl>
                                          <p:spTgt spid="9"/>
                                        </p:tgtEl>
                                      </p:cBhvr>
                                      <p:to x="100000" y="60000"/>
                                    </p:animScale>
                                    <p:animScale>
                                      <p:cBhvr>
                                        <p:cTn id="21" dur="83" decel="50000">
                                          <p:stCondLst>
                                            <p:cond delay="338"/>
                                          </p:stCondLst>
                                        </p:cTn>
                                        <p:tgtEl>
                                          <p:spTgt spid="9"/>
                                        </p:tgtEl>
                                      </p:cBhvr>
                                      <p:to x="100000" y="100000"/>
                                    </p:animScale>
                                    <p:animScale>
                                      <p:cBhvr>
                                        <p:cTn id="22" dur="13">
                                          <p:stCondLst>
                                            <p:cond delay="656"/>
                                          </p:stCondLst>
                                        </p:cTn>
                                        <p:tgtEl>
                                          <p:spTgt spid="9"/>
                                        </p:tgtEl>
                                      </p:cBhvr>
                                      <p:to x="100000" y="80000"/>
                                    </p:animScale>
                                    <p:animScale>
                                      <p:cBhvr>
                                        <p:cTn id="23" dur="83" decel="50000">
                                          <p:stCondLst>
                                            <p:cond delay="669"/>
                                          </p:stCondLst>
                                        </p:cTn>
                                        <p:tgtEl>
                                          <p:spTgt spid="9"/>
                                        </p:tgtEl>
                                      </p:cBhvr>
                                      <p:to x="100000" y="100000"/>
                                    </p:animScale>
                                    <p:animScale>
                                      <p:cBhvr>
                                        <p:cTn id="24" dur="13">
                                          <p:stCondLst>
                                            <p:cond delay="821"/>
                                          </p:stCondLst>
                                        </p:cTn>
                                        <p:tgtEl>
                                          <p:spTgt spid="9"/>
                                        </p:tgtEl>
                                      </p:cBhvr>
                                      <p:to x="100000" y="90000"/>
                                    </p:animScale>
                                    <p:animScale>
                                      <p:cBhvr>
                                        <p:cTn id="25" dur="83" decel="50000">
                                          <p:stCondLst>
                                            <p:cond delay="834"/>
                                          </p:stCondLst>
                                        </p:cTn>
                                        <p:tgtEl>
                                          <p:spTgt spid="9"/>
                                        </p:tgtEl>
                                      </p:cBhvr>
                                      <p:to x="100000" y="100000"/>
                                    </p:animScale>
                                    <p:animScale>
                                      <p:cBhvr>
                                        <p:cTn id="26" dur="13">
                                          <p:stCondLst>
                                            <p:cond delay="904"/>
                                          </p:stCondLst>
                                        </p:cTn>
                                        <p:tgtEl>
                                          <p:spTgt spid="9"/>
                                        </p:tgtEl>
                                      </p:cBhvr>
                                      <p:to x="100000" y="95000"/>
                                    </p:animScale>
                                    <p:animScale>
                                      <p:cBhvr>
                                        <p:cTn id="27" dur="83" decel="50000">
                                          <p:stCondLst>
                                            <p:cond delay="917"/>
                                          </p:stCondLst>
                                        </p:cTn>
                                        <p:tgtEl>
                                          <p:spTgt spid="9"/>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290">
                                          <p:stCondLst>
                                            <p:cond delay="0"/>
                                          </p:stCondLst>
                                        </p:cTn>
                                        <p:tgtEl>
                                          <p:spTgt spid="10"/>
                                        </p:tgtEl>
                                      </p:cBhvr>
                                    </p:animEffect>
                                    <p:anim calcmode="lin" valueType="num">
                                      <p:cBhvr>
                                        <p:cTn id="40"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45" dur="13">
                                          <p:stCondLst>
                                            <p:cond delay="325"/>
                                          </p:stCondLst>
                                        </p:cTn>
                                        <p:tgtEl>
                                          <p:spTgt spid="10"/>
                                        </p:tgtEl>
                                      </p:cBhvr>
                                      <p:to x="100000" y="60000"/>
                                    </p:animScale>
                                    <p:animScale>
                                      <p:cBhvr>
                                        <p:cTn id="46" dur="83" decel="50000">
                                          <p:stCondLst>
                                            <p:cond delay="338"/>
                                          </p:stCondLst>
                                        </p:cTn>
                                        <p:tgtEl>
                                          <p:spTgt spid="10"/>
                                        </p:tgtEl>
                                      </p:cBhvr>
                                      <p:to x="100000" y="100000"/>
                                    </p:animScale>
                                    <p:animScale>
                                      <p:cBhvr>
                                        <p:cTn id="47" dur="13">
                                          <p:stCondLst>
                                            <p:cond delay="656"/>
                                          </p:stCondLst>
                                        </p:cTn>
                                        <p:tgtEl>
                                          <p:spTgt spid="10"/>
                                        </p:tgtEl>
                                      </p:cBhvr>
                                      <p:to x="100000" y="80000"/>
                                    </p:animScale>
                                    <p:animScale>
                                      <p:cBhvr>
                                        <p:cTn id="48" dur="83" decel="50000">
                                          <p:stCondLst>
                                            <p:cond delay="669"/>
                                          </p:stCondLst>
                                        </p:cTn>
                                        <p:tgtEl>
                                          <p:spTgt spid="10"/>
                                        </p:tgtEl>
                                      </p:cBhvr>
                                      <p:to x="100000" y="100000"/>
                                    </p:animScale>
                                    <p:animScale>
                                      <p:cBhvr>
                                        <p:cTn id="49" dur="13">
                                          <p:stCondLst>
                                            <p:cond delay="821"/>
                                          </p:stCondLst>
                                        </p:cTn>
                                        <p:tgtEl>
                                          <p:spTgt spid="10"/>
                                        </p:tgtEl>
                                      </p:cBhvr>
                                      <p:to x="100000" y="90000"/>
                                    </p:animScale>
                                    <p:animScale>
                                      <p:cBhvr>
                                        <p:cTn id="50" dur="83" decel="50000">
                                          <p:stCondLst>
                                            <p:cond delay="834"/>
                                          </p:stCondLst>
                                        </p:cTn>
                                        <p:tgtEl>
                                          <p:spTgt spid="10"/>
                                        </p:tgtEl>
                                      </p:cBhvr>
                                      <p:to x="100000" y="100000"/>
                                    </p:animScale>
                                    <p:animScale>
                                      <p:cBhvr>
                                        <p:cTn id="51" dur="13">
                                          <p:stCondLst>
                                            <p:cond delay="904"/>
                                          </p:stCondLst>
                                        </p:cTn>
                                        <p:tgtEl>
                                          <p:spTgt spid="10"/>
                                        </p:tgtEl>
                                      </p:cBhvr>
                                      <p:to x="100000" y="95000"/>
                                    </p:animScale>
                                    <p:animScale>
                                      <p:cBhvr>
                                        <p:cTn id="52" dur="83" decel="50000">
                                          <p:stCondLst>
                                            <p:cond delay="917"/>
                                          </p:stCondLst>
                                        </p:cTn>
                                        <p:tgtEl>
                                          <p:spTgt spid="1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par>
                                <p:cTn id="60" presetID="53" presetClass="entr" presetSubtype="0"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500" fill="hold"/>
                                        <p:tgtEl>
                                          <p:spTgt spid="4"/>
                                        </p:tgtEl>
                                        <p:attrNameLst>
                                          <p:attrName>ppt_w</p:attrName>
                                        </p:attrNameLst>
                                      </p:cBhvr>
                                      <p:tavLst>
                                        <p:tav tm="0">
                                          <p:val>
                                            <p:fltVal val="0"/>
                                          </p:val>
                                        </p:tav>
                                        <p:tav tm="100000">
                                          <p:val>
                                            <p:strVal val="#ppt_w"/>
                                          </p:val>
                                        </p:tav>
                                      </p:tavLst>
                                    </p:anim>
                                    <p:anim calcmode="lin" valueType="num">
                                      <p:cBhvr>
                                        <p:cTn id="63" dur="500" fill="hold"/>
                                        <p:tgtEl>
                                          <p:spTgt spid="4"/>
                                        </p:tgtEl>
                                        <p:attrNameLst>
                                          <p:attrName>ppt_h</p:attrName>
                                        </p:attrNameLst>
                                      </p:cBhvr>
                                      <p:tavLst>
                                        <p:tav tm="0">
                                          <p:val>
                                            <p:fltVal val="0"/>
                                          </p:val>
                                        </p:tav>
                                        <p:tav tm="100000">
                                          <p:val>
                                            <p:strVal val="#ppt_h"/>
                                          </p:val>
                                        </p:tav>
                                      </p:tavLst>
                                    </p:anim>
                                    <p:animEffect transition="in" filter="fade">
                                      <p:cBhvr>
                                        <p:cTn id="64" dur="500"/>
                                        <p:tgtEl>
                                          <p:spTgt spid="4"/>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471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68"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9" grpId="0" animBg="1"/>
      <p:bldP spid="10" grpId="0" animBg="1"/>
      <p:bldP spid="11" grpId="0" animBg="1"/>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stretch>
            <a:fillRect/>
          </a:stretch>
        </p:blipFill>
        <p:spPr>
          <a:xfrm>
            <a:off x="0" y="-7166"/>
            <a:ext cx="9143999" cy="6865165"/>
          </a:xfr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stretch>
            <a:fillRect/>
          </a:stretch>
        </p:blipFill>
        <p:spPr>
          <a:xfrm>
            <a:off x="0" y="-7166"/>
            <a:ext cx="9143999" cy="6865165"/>
          </a:xfr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stretch>
            <a:fillRect/>
          </a:stretch>
        </p:blipFill>
        <p:spPr>
          <a:xfrm>
            <a:off x="-1188640" y="0"/>
            <a:ext cx="13185466" cy="7416824"/>
          </a:xfr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stretch>
            <a:fillRect/>
          </a:stretch>
        </p:blipFill>
        <p:spPr>
          <a:xfrm>
            <a:off x="0" y="-7166"/>
            <a:ext cx="9143999" cy="6865165"/>
          </a:xfr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stretch>
            <a:fillRect/>
          </a:stretch>
        </p:blipFill>
        <p:spPr>
          <a:xfrm>
            <a:off x="-913057" y="0"/>
            <a:ext cx="10958661"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stretch>
            <a:fillRect/>
          </a:stretch>
        </p:blipFill>
        <p:spPr>
          <a:xfrm>
            <a:off x="0" y="-7166"/>
            <a:ext cx="9143999" cy="6865165"/>
          </a:xfrm>
        </p:spPr>
      </p:pic>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stretch>
            <a:fillRect/>
          </a:stretch>
        </p:blipFill>
        <p:spPr>
          <a:xfrm>
            <a:off x="0" y="-7166"/>
            <a:ext cx="9143998" cy="686516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fanpage.gr/pictures/2016/05/15211.jpg"/>
          <p:cNvPicPr>
            <a:picLocks noChangeAspect="1" noChangeArrowheads="1"/>
          </p:cNvPicPr>
          <p:nvPr/>
        </p:nvPicPr>
        <p:blipFill>
          <a:blip r:embed="rId2" cstate="print"/>
          <a:srcRect/>
          <a:stretch>
            <a:fillRect/>
          </a:stretch>
        </p:blipFill>
        <p:spPr bwMode="auto">
          <a:xfrm>
            <a:off x="0" y="-100198"/>
            <a:ext cx="5724128" cy="7057590"/>
          </a:xfrm>
          <a:prstGeom prst="rect">
            <a:avLst/>
          </a:prstGeom>
          <a:ln>
            <a:noFill/>
          </a:ln>
          <a:effectLst>
            <a:outerShdw blurRad="292100" dist="139700" dir="2700000" algn="tl" rotWithShape="0">
              <a:srgbClr val="333333">
                <a:alpha val="65000"/>
              </a:srgbClr>
            </a:outerShdw>
          </a:effectLst>
        </p:spPr>
      </p:pic>
      <p:sp>
        <p:nvSpPr>
          <p:cNvPr id="5" name="1 - Τίτλος"/>
          <p:cNvSpPr>
            <a:spLocks noGrp="1"/>
          </p:cNvSpPr>
          <p:nvPr>
            <p:ph type="title"/>
          </p:nvPr>
        </p:nvSpPr>
        <p:spPr>
          <a:xfrm>
            <a:off x="5929808" y="778694"/>
            <a:ext cx="2890664" cy="5818658"/>
          </a:xfrm>
        </p:spPr>
        <p:txBody>
          <a:bodyPr>
            <a:normAutofit fontScale="90000"/>
          </a:bodyPr>
          <a:lstStyle/>
          <a:p>
            <a:r>
              <a:rPr lang="el-GR" sz="3600" b="1" dirty="0">
                <a:effectLst>
                  <a:outerShdw blurRad="38100" dist="38100" dir="2700000" algn="tl">
                    <a:srgbClr val="000000">
                      <a:alpha val="43137"/>
                    </a:srgbClr>
                  </a:outerShdw>
                </a:effectLst>
              </a:rPr>
              <a:t>Ιστορία</a:t>
            </a:r>
            <a:br>
              <a:rPr lang="el-GR" sz="3600" dirty="0"/>
            </a:br>
            <a:r>
              <a:rPr lang="el-GR" sz="3600" dirty="0"/>
              <a:t>είναι </a:t>
            </a:r>
            <a:br>
              <a:rPr lang="el-GR" sz="3600" dirty="0"/>
            </a:br>
            <a:r>
              <a:rPr lang="el-GR" sz="3600" dirty="0"/>
              <a:t>η αλυσίδα</a:t>
            </a:r>
            <a:br>
              <a:rPr lang="el-GR" sz="3600" dirty="0"/>
            </a:br>
            <a:r>
              <a:rPr lang="el-GR" sz="3600" dirty="0"/>
              <a:t>από τις ανθρώπινες στιγμές·</a:t>
            </a:r>
            <a:br>
              <a:rPr lang="el-GR" sz="3600" dirty="0"/>
            </a:br>
            <a:r>
              <a:rPr lang="el-GR" sz="3600" dirty="0"/>
              <a:t>πολλές από αυτές γράφτηκαν στους σταθμούς και τις αποβάθρες των τραίνων.</a:t>
            </a:r>
            <a:br>
              <a:rPr lang="el-GR" dirty="0"/>
            </a:br>
            <a:endParaRPr lang="el-GR" sz="5400" b="1" dirty="0">
              <a:solidFill>
                <a:srgbClr val="C00000"/>
              </a:solidFill>
              <a:effectLst>
                <a:outerShdw blurRad="38100" dist="38100" dir="2700000" algn="tl">
                  <a:srgbClr val="000000">
                    <a:alpha val="43137"/>
                  </a:srgbClr>
                </a:outerShdw>
              </a:effectLs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ÎÏÎ¿ÏÎ­Î»ÎµÏÎ¼Î± ÎµÎ¹ÎºÏÎ½Î±Ï Î³Î¹Î± ÏÏÎ±Î¯Î½Î¿ ÎÎ±Î»ÎºÎ±Î½Î¹ÎºÎ¿Î¯"/>
          <p:cNvPicPr>
            <a:picLocks noChangeAspect="1" noChangeArrowheads="1"/>
          </p:cNvPicPr>
          <p:nvPr/>
        </p:nvPicPr>
        <p:blipFill>
          <a:blip r:embed="rId2" cstate="print"/>
          <a:srcRect/>
          <a:stretch>
            <a:fillRect/>
          </a:stretch>
        </p:blipFill>
        <p:spPr bwMode="auto">
          <a:xfrm>
            <a:off x="0" y="1268760"/>
            <a:ext cx="9073008" cy="453650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dissolve">
                                      <p:cBhvr>
                                        <p:cTn id="7" dur="500"/>
                                        <p:tgtEl>
                                          <p:spTgt spid="93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www.tilestwra.com/wp-content/uploads/2016/05/756e44abe53fdab1e071e9e44023b274.jpg"/>
          <p:cNvPicPr>
            <a:picLocks noChangeAspect="1" noChangeArrowheads="1"/>
          </p:cNvPicPr>
          <p:nvPr/>
        </p:nvPicPr>
        <p:blipFill>
          <a:blip r:embed="rId2" cstate="print"/>
          <a:srcRect/>
          <a:stretch>
            <a:fillRect/>
          </a:stretch>
        </p:blipFill>
        <p:spPr bwMode="auto">
          <a:xfrm>
            <a:off x="-252536" y="0"/>
            <a:ext cx="5097162" cy="6858000"/>
          </a:xfrm>
          <a:prstGeom prst="rect">
            <a:avLst/>
          </a:prstGeom>
          <a:ln>
            <a:noFill/>
          </a:ln>
          <a:effectLst>
            <a:outerShdw blurRad="292100" dist="139700" dir="2700000" algn="tl" rotWithShape="0">
              <a:srgbClr val="333333">
                <a:alpha val="65000"/>
              </a:srgbClr>
            </a:outerShdw>
          </a:effectLst>
        </p:spPr>
      </p:pic>
      <p:sp>
        <p:nvSpPr>
          <p:cNvPr id="5" name="1 - Τίτλος"/>
          <p:cNvSpPr>
            <a:spLocks noGrp="1"/>
          </p:cNvSpPr>
          <p:nvPr>
            <p:ph type="title"/>
          </p:nvPr>
        </p:nvSpPr>
        <p:spPr>
          <a:xfrm>
            <a:off x="5796136" y="274638"/>
            <a:ext cx="2890664" cy="5818658"/>
          </a:xfrm>
        </p:spPr>
        <p:txBody>
          <a:bodyPr/>
          <a:lstStyle/>
          <a:p>
            <a:r>
              <a:rPr lang="el-GR" sz="3600" dirty="0"/>
              <a:t>Αποχωρισμός λόγω πολέμου:</a:t>
            </a:r>
            <a:br>
              <a:rPr lang="el-GR" sz="3600" dirty="0"/>
            </a:br>
            <a:br>
              <a:rPr lang="el-GR" sz="3600" dirty="0"/>
            </a:br>
            <a:r>
              <a:rPr lang="el-GR" sz="3600" dirty="0"/>
              <a:t>στιγμιότυπο του</a:t>
            </a:r>
            <a:br>
              <a:rPr lang="el-GR" dirty="0"/>
            </a:br>
            <a:r>
              <a:rPr lang="el-GR" sz="5400" b="1" dirty="0">
                <a:solidFill>
                  <a:srgbClr val="C00000"/>
                </a:solidFill>
                <a:effectLst>
                  <a:outerShdw blurRad="38100" dist="38100" dir="2700000" algn="tl">
                    <a:srgbClr val="000000">
                      <a:alpha val="43137"/>
                    </a:srgbClr>
                  </a:outerShdw>
                </a:effectLst>
              </a:rPr>
              <a:t>1914</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 Εικόνα" descr="images (10).jpg"/>
          <p:cNvPicPr>
            <a:picLocks noChangeAspect="1"/>
          </p:cNvPicPr>
          <p:nvPr/>
        </p:nvPicPr>
        <p:blipFill>
          <a:blip r:embed="rId2" cstate="print"/>
          <a:stretch>
            <a:fillRect/>
          </a:stretch>
        </p:blipFill>
        <p:spPr>
          <a:xfrm>
            <a:off x="-540568" y="4509120"/>
            <a:ext cx="4787526" cy="2348880"/>
          </a:xfrm>
          <a:prstGeom prst="rect">
            <a:avLst/>
          </a:prstGeom>
        </p:spPr>
      </p:pic>
      <p:pic>
        <p:nvPicPr>
          <p:cNvPr id="13" name="12 - Εικόνα" descr="images (10).jpg"/>
          <p:cNvPicPr>
            <a:picLocks noChangeAspect="1"/>
          </p:cNvPicPr>
          <p:nvPr/>
        </p:nvPicPr>
        <p:blipFill>
          <a:blip r:embed="rId3" cstate="print"/>
          <a:stretch>
            <a:fillRect/>
          </a:stretch>
        </p:blipFill>
        <p:spPr>
          <a:xfrm>
            <a:off x="5364088" y="4221088"/>
            <a:ext cx="3976981" cy="2636912"/>
          </a:xfrm>
          <a:prstGeom prst="rect">
            <a:avLst/>
          </a:prstGeom>
        </p:spPr>
      </p:pic>
      <p:pic>
        <p:nvPicPr>
          <p:cNvPr id="6" name="3 - Θέση περιεχομένου" descr="GW157H211.jpg"/>
          <p:cNvPicPr>
            <a:picLocks noChangeAspect="1"/>
          </p:cNvPicPr>
          <p:nvPr/>
        </p:nvPicPr>
        <p:blipFill>
          <a:blip r:embed="rId4" cstate="print">
            <a:lum bright="-20000" contrast="40000"/>
          </a:blip>
          <a:stretch>
            <a:fillRect/>
          </a:stretch>
        </p:blipFill>
        <p:spPr>
          <a:xfrm>
            <a:off x="2915816" y="2060848"/>
            <a:ext cx="4002166" cy="2736304"/>
          </a:xfrm>
          <a:prstGeom prst="rect">
            <a:avLst/>
          </a:prstGeom>
          <a:ln>
            <a:noFill/>
          </a:ln>
          <a:effectLst>
            <a:outerShdw blurRad="292100" dist="139700" dir="2700000" algn="tl" rotWithShape="0">
              <a:srgbClr val="333333">
                <a:alpha val="65000"/>
              </a:srgbClr>
            </a:outerShdw>
          </a:effectLst>
        </p:spPr>
      </p:pic>
      <p:sp>
        <p:nvSpPr>
          <p:cNvPr id="14" name="13 - Ελλειψοειδής επεξήγηση"/>
          <p:cNvSpPr/>
          <p:nvPr/>
        </p:nvSpPr>
        <p:spPr>
          <a:xfrm>
            <a:off x="539552" y="116632"/>
            <a:ext cx="4752528" cy="1872208"/>
          </a:xfrm>
          <a:prstGeom prst="wedgeEllipseCallout">
            <a:avLst>
              <a:gd name="adj1" fmla="val -60147"/>
              <a:gd name="adj2" fmla="val -54942"/>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effectLst>
                  <a:outerShdw blurRad="38100" dist="38100" dir="2700000" algn="tl">
                    <a:srgbClr val="000000">
                      <a:alpha val="43137"/>
                    </a:srgbClr>
                  </a:outerShdw>
                </a:effectLst>
              </a:rPr>
              <a:t>Κυριάρχησε, λοιπόν,  </a:t>
            </a:r>
          </a:p>
          <a:p>
            <a:pPr algn="ctr"/>
            <a:r>
              <a:rPr lang="el-GR" sz="2400" b="1" dirty="0">
                <a:solidFill>
                  <a:schemeClr val="tx1"/>
                </a:solidFill>
                <a:effectLst>
                  <a:outerShdw blurRad="38100" dist="38100" dir="2700000" algn="tl">
                    <a:srgbClr val="000000">
                      <a:alpha val="43137"/>
                    </a:srgbClr>
                  </a:outerShdw>
                </a:effectLst>
              </a:rPr>
              <a:t>ο σιδηρόδρομος στην </a:t>
            </a:r>
            <a:r>
              <a:rPr lang="el-GR" sz="2400" b="1" dirty="0">
                <a:solidFill>
                  <a:srgbClr val="C00000"/>
                </a:solidFill>
                <a:effectLst>
                  <a:outerShdw blurRad="38100" dist="38100" dir="2700000" algn="tl">
                    <a:srgbClr val="000000">
                      <a:alpha val="43137"/>
                    </a:srgbClr>
                  </a:outerShdw>
                </a:effectLst>
              </a:rPr>
              <a:t>Ευρώπη</a:t>
            </a:r>
            <a:r>
              <a:rPr lang="el-GR" sz="2400" b="1" dirty="0">
                <a:solidFill>
                  <a:schemeClr val="tx1"/>
                </a:solidFill>
                <a:effectLst>
                  <a:outerShdw blurRad="38100" dist="38100" dir="2700000" algn="tl">
                    <a:srgbClr val="000000">
                      <a:alpha val="43137"/>
                    </a:srgbClr>
                  </a:outerShdw>
                </a:effectLst>
              </a:rPr>
              <a:t> και στη </a:t>
            </a:r>
            <a:r>
              <a:rPr lang="el-GR" sz="2400" b="1" dirty="0">
                <a:solidFill>
                  <a:srgbClr val="C00000"/>
                </a:solidFill>
                <a:effectLst>
                  <a:outerShdw blurRad="38100" dist="38100" dir="2700000" algn="tl">
                    <a:srgbClr val="000000">
                      <a:alpha val="43137"/>
                    </a:srgbClr>
                  </a:outerShdw>
                </a:effectLst>
              </a:rPr>
              <a:t>Βόρεια Αμερική</a:t>
            </a:r>
            <a:r>
              <a:rPr lang="el-GR" sz="2400" b="1" dirty="0">
                <a:solidFill>
                  <a:schemeClr val="tx1"/>
                </a:solidFill>
                <a:effectLst>
                  <a:outerShdw blurRad="38100" dist="38100" dir="2700000" algn="tl">
                    <a:srgbClr val="000000">
                      <a:alpha val="43137"/>
                    </a:srgbClr>
                  </a:outerShdw>
                </a:effectLst>
              </a:rPr>
              <a:t> όπου…</a:t>
            </a:r>
          </a:p>
        </p:txBody>
      </p:sp>
      <p:sp>
        <p:nvSpPr>
          <p:cNvPr id="11" name="10 - Ελλειψοειδής επεξήγηση"/>
          <p:cNvSpPr/>
          <p:nvPr/>
        </p:nvSpPr>
        <p:spPr>
          <a:xfrm>
            <a:off x="5004048" y="72008"/>
            <a:ext cx="3995936" cy="2924944"/>
          </a:xfrm>
          <a:prstGeom prst="wedgeEllipseCallout">
            <a:avLst>
              <a:gd name="adj1" fmla="val 17348"/>
              <a:gd name="adj2" fmla="val 100208"/>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rPr>
              <a:t>… και έδωσε </a:t>
            </a:r>
            <a:r>
              <a:rPr lang="el-GR" sz="2400" b="1" dirty="0">
                <a:solidFill>
                  <a:srgbClr val="C00000"/>
                </a:solidFill>
                <a:effectLst>
                  <a:outerShdw blurRad="38100" dist="38100" dir="2700000" algn="tl">
                    <a:srgbClr val="000000">
                      <a:alpha val="43137"/>
                    </a:srgbClr>
                  </a:outerShdw>
                </a:effectLst>
              </a:rPr>
              <a:t>ουσία στο επίθετο </a:t>
            </a:r>
            <a:r>
              <a:rPr lang="el-GR" sz="2400" b="1" dirty="0">
                <a:solidFill>
                  <a:schemeClr val="tx1"/>
                </a:solidFill>
              </a:rPr>
              <a:t>της ονομασίας της σημερινής υπερδύναμης: </a:t>
            </a:r>
            <a:r>
              <a:rPr lang="el-GR" sz="2400" b="1" dirty="0">
                <a:solidFill>
                  <a:srgbClr val="C00000"/>
                </a:solidFill>
                <a:effectLst>
                  <a:outerShdw blurRad="38100" dist="38100" dir="2700000" algn="tl">
                    <a:srgbClr val="000000">
                      <a:alpha val="43137"/>
                    </a:srgbClr>
                  </a:outerShdw>
                </a:effectLst>
              </a:rPr>
              <a:t>Ηνωμένες</a:t>
            </a:r>
            <a:r>
              <a:rPr lang="el-GR" sz="2400" b="1" dirty="0">
                <a:solidFill>
                  <a:schemeClr val="tx1"/>
                </a:solidFill>
                <a:effectLst>
                  <a:outerShdw blurRad="38100" dist="38100" dir="2700000" algn="tl">
                    <a:srgbClr val="000000">
                      <a:alpha val="43137"/>
                    </a:srgbClr>
                  </a:outerShdw>
                </a:effectLst>
              </a:rPr>
              <a:t> </a:t>
            </a:r>
            <a:r>
              <a:rPr lang="el-GR" sz="2400" b="1" dirty="0">
                <a:solidFill>
                  <a:schemeClr val="tx1"/>
                </a:solidFill>
              </a:rPr>
              <a:t>Πολιτείες Αμερικής!</a:t>
            </a:r>
            <a:endParaRPr lang="el-GR" sz="2400" b="1" dirty="0">
              <a:solidFill>
                <a:schemeClr val="tx1"/>
              </a:solidFill>
              <a:effectLst>
                <a:outerShdw blurRad="38100" dist="38100" dir="2700000" algn="tl">
                  <a:srgbClr val="000000">
                    <a:alpha val="43137"/>
                  </a:srgbClr>
                </a:outerShdw>
              </a:effectLst>
            </a:endParaRPr>
          </a:p>
        </p:txBody>
      </p:sp>
      <p:pic>
        <p:nvPicPr>
          <p:cNvPr id="5" name="3 - Θέση περιεχομένου" descr="GW157H211.jpg"/>
          <p:cNvPicPr>
            <a:picLocks noChangeAspect="1"/>
          </p:cNvPicPr>
          <p:nvPr/>
        </p:nvPicPr>
        <p:blipFill>
          <a:blip r:embed="rId5" cstate="print">
            <a:lum bright="-20000" contrast="20000"/>
          </a:blip>
          <a:srcRect b="58011"/>
          <a:stretch>
            <a:fillRect/>
          </a:stretch>
        </p:blipFill>
        <p:spPr>
          <a:xfrm>
            <a:off x="2915816" y="5085184"/>
            <a:ext cx="3888433" cy="1304942"/>
          </a:xfrm>
          <a:prstGeom prst="rect">
            <a:avLst/>
          </a:prstGeom>
          <a:ln>
            <a:noFill/>
          </a:ln>
          <a:effectLst>
            <a:outerShdw blurRad="292100" dist="139700" dir="2700000" algn="tl" rotWithShape="0">
              <a:srgbClr val="333333">
                <a:alpha val="65000"/>
              </a:srgbClr>
            </a:outerShdw>
          </a:effectLst>
        </p:spPr>
      </p:pic>
      <p:sp>
        <p:nvSpPr>
          <p:cNvPr id="10" name="9 - Ελλειψοειδής επεξήγηση"/>
          <p:cNvSpPr/>
          <p:nvPr/>
        </p:nvSpPr>
        <p:spPr>
          <a:xfrm>
            <a:off x="0" y="1988840"/>
            <a:ext cx="3635896" cy="2304256"/>
          </a:xfrm>
          <a:prstGeom prst="wedgeEllipseCallout">
            <a:avLst>
              <a:gd name="adj1" fmla="val -7150"/>
              <a:gd name="adj2" fmla="val 77590"/>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effectLst>
                  <a:outerShdw blurRad="38100" dist="38100" dir="2700000" algn="tl">
                    <a:srgbClr val="000000">
                      <a:alpha val="43137"/>
                    </a:srgbClr>
                  </a:outerShdw>
                </a:effectLst>
              </a:rPr>
              <a:t>…ήταν προπομπός και αφορμή της </a:t>
            </a:r>
            <a:r>
              <a:rPr lang="el-GR" sz="2400" b="1" dirty="0">
                <a:solidFill>
                  <a:srgbClr val="C00000"/>
                </a:solidFill>
                <a:effectLst>
                  <a:outerShdw blurRad="38100" dist="38100" dir="2700000" algn="tl">
                    <a:srgbClr val="000000">
                      <a:alpha val="43137"/>
                    </a:srgbClr>
                  </a:outerShdw>
                </a:effectLst>
              </a:rPr>
              <a:t>κυριαρχίας των λευκών </a:t>
            </a:r>
            <a:r>
              <a:rPr lang="el-GR" sz="2400" b="1" dirty="0">
                <a:solidFill>
                  <a:schemeClr val="tx1"/>
                </a:solidFill>
                <a:effectLst>
                  <a:outerShdw blurRad="38100" dist="38100" dir="2700000" algn="tl">
                    <a:srgbClr val="000000">
                      <a:alpha val="43137"/>
                    </a:srgbClr>
                  </a:outerShdw>
                </a:effectLst>
              </a:rPr>
              <a:t>έναντι των </a:t>
            </a:r>
            <a:r>
              <a:rPr lang="el-GR" sz="2400" b="1" dirty="0">
                <a:solidFill>
                  <a:srgbClr val="C00000"/>
                </a:solidFill>
                <a:effectLst>
                  <a:outerShdw blurRad="38100" dist="38100" dir="2700000" algn="tl">
                    <a:srgbClr val="000000">
                      <a:alpha val="43137"/>
                    </a:srgbClr>
                  </a:outerShdw>
                </a:effectLst>
              </a:rPr>
              <a:t>Ινδιάνων</a:t>
            </a:r>
            <a:r>
              <a:rPr lang="el-GR" sz="2400" b="1" dirty="0">
                <a:solidFill>
                  <a:schemeClr val="tx1"/>
                </a:solidFill>
                <a:effectLst>
                  <a:outerShdw blurRad="38100" dist="38100" dir="2700000" algn="tl">
                    <a:srgbClr val="000000">
                      <a:alpha val="43137"/>
                    </a:srgbClr>
                  </a:outerShdw>
                </a:effectLst>
              </a:rPr>
              <a:t>…</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90">
                                          <p:stCondLst>
                                            <p:cond delay="0"/>
                                          </p:stCondLst>
                                        </p:cTn>
                                        <p:tgtEl>
                                          <p:spTgt spid="14"/>
                                        </p:tgtEl>
                                      </p:cBhvr>
                                    </p:animEffect>
                                    <p:anim calcmode="lin" valueType="num">
                                      <p:cBhvr>
                                        <p:cTn id="8"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3" dur="13">
                                          <p:stCondLst>
                                            <p:cond delay="325"/>
                                          </p:stCondLst>
                                        </p:cTn>
                                        <p:tgtEl>
                                          <p:spTgt spid="14"/>
                                        </p:tgtEl>
                                      </p:cBhvr>
                                      <p:to x="100000" y="60000"/>
                                    </p:animScale>
                                    <p:animScale>
                                      <p:cBhvr>
                                        <p:cTn id="14" dur="83" decel="50000">
                                          <p:stCondLst>
                                            <p:cond delay="338"/>
                                          </p:stCondLst>
                                        </p:cTn>
                                        <p:tgtEl>
                                          <p:spTgt spid="14"/>
                                        </p:tgtEl>
                                      </p:cBhvr>
                                      <p:to x="100000" y="100000"/>
                                    </p:animScale>
                                    <p:animScale>
                                      <p:cBhvr>
                                        <p:cTn id="15" dur="13">
                                          <p:stCondLst>
                                            <p:cond delay="656"/>
                                          </p:stCondLst>
                                        </p:cTn>
                                        <p:tgtEl>
                                          <p:spTgt spid="14"/>
                                        </p:tgtEl>
                                      </p:cBhvr>
                                      <p:to x="100000" y="80000"/>
                                    </p:animScale>
                                    <p:animScale>
                                      <p:cBhvr>
                                        <p:cTn id="16" dur="83" decel="50000">
                                          <p:stCondLst>
                                            <p:cond delay="669"/>
                                          </p:stCondLst>
                                        </p:cTn>
                                        <p:tgtEl>
                                          <p:spTgt spid="14"/>
                                        </p:tgtEl>
                                      </p:cBhvr>
                                      <p:to x="100000" y="100000"/>
                                    </p:animScale>
                                    <p:animScale>
                                      <p:cBhvr>
                                        <p:cTn id="17" dur="13">
                                          <p:stCondLst>
                                            <p:cond delay="821"/>
                                          </p:stCondLst>
                                        </p:cTn>
                                        <p:tgtEl>
                                          <p:spTgt spid="14"/>
                                        </p:tgtEl>
                                      </p:cBhvr>
                                      <p:to x="100000" y="90000"/>
                                    </p:animScale>
                                    <p:animScale>
                                      <p:cBhvr>
                                        <p:cTn id="18" dur="83" decel="50000">
                                          <p:stCondLst>
                                            <p:cond delay="834"/>
                                          </p:stCondLst>
                                        </p:cTn>
                                        <p:tgtEl>
                                          <p:spTgt spid="14"/>
                                        </p:tgtEl>
                                      </p:cBhvr>
                                      <p:to x="100000" y="100000"/>
                                    </p:animScale>
                                    <p:animScale>
                                      <p:cBhvr>
                                        <p:cTn id="19" dur="13">
                                          <p:stCondLst>
                                            <p:cond delay="904"/>
                                          </p:stCondLst>
                                        </p:cTn>
                                        <p:tgtEl>
                                          <p:spTgt spid="14"/>
                                        </p:tgtEl>
                                      </p:cBhvr>
                                      <p:to x="100000" y="95000"/>
                                    </p:animScale>
                                    <p:animScale>
                                      <p:cBhvr>
                                        <p:cTn id="20" dur="83" decel="50000">
                                          <p:stCondLst>
                                            <p:cond delay="917"/>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6"/>
                                        </p:tgtEl>
                                      </p:cBhvr>
                                    </p:animEffect>
                                  </p:childTnLst>
                                </p:cTn>
                              </p:par>
                              <p:par>
                                <p:cTn id="33" presetID="25"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8" dur="1000" fill="hold"/>
                                        <p:tgtEl>
                                          <p:spTgt spid="5"/>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2"/>
                                          </p:val>
                                        </p:tav>
                                        <p:tav tm="100000">
                                          <p:val>
                                            <p:strVal val="#ppt_x"/>
                                          </p:val>
                                        </p:tav>
                                      </p:tavLst>
                                    </p:anim>
                                    <p:anim calcmode="lin" valueType="num">
                                      <p:cBhvr>
                                        <p:cTn id="48" dur="5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down)">
                                      <p:cBhvr>
                                        <p:cTn id="54" dur="290">
                                          <p:stCondLst>
                                            <p:cond delay="0"/>
                                          </p:stCondLst>
                                        </p:cTn>
                                        <p:tgtEl>
                                          <p:spTgt spid="10"/>
                                        </p:tgtEl>
                                      </p:cBhvr>
                                    </p:animEffect>
                                    <p:anim calcmode="lin" valueType="num">
                                      <p:cBhvr>
                                        <p:cTn id="55"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6"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7"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58"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59"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60" dur="13">
                                          <p:stCondLst>
                                            <p:cond delay="325"/>
                                          </p:stCondLst>
                                        </p:cTn>
                                        <p:tgtEl>
                                          <p:spTgt spid="10"/>
                                        </p:tgtEl>
                                      </p:cBhvr>
                                      <p:to x="100000" y="60000"/>
                                    </p:animScale>
                                    <p:animScale>
                                      <p:cBhvr>
                                        <p:cTn id="61" dur="83" decel="50000">
                                          <p:stCondLst>
                                            <p:cond delay="338"/>
                                          </p:stCondLst>
                                        </p:cTn>
                                        <p:tgtEl>
                                          <p:spTgt spid="10"/>
                                        </p:tgtEl>
                                      </p:cBhvr>
                                      <p:to x="100000" y="100000"/>
                                    </p:animScale>
                                    <p:animScale>
                                      <p:cBhvr>
                                        <p:cTn id="62" dur="13">
                                          <p:stCondLst>
                                            <p:cond delay="656"/>
                                          </p:stCondLst>
                                        </p:cTn>
                                        <p:tgtEl>
                                          <p:spTgt spid="10"/>
                                        </p:tgtEl>
                                      </p:cBhvr>
                                      <p:to x="100000" y="80000"/>
                                    </p:animScale>
                                    <p:animScale>
                                      <p:cBhvr>
                                        <p:cTn id="63" dur="83" decel="50000">
                                          <p:stCondLst>
                                            <p:cond delay="669"/>
                                          </p:stCondLst>
                                        </p:cTn>
                                        <p:tgtEl>
                                          <p:spTgt spid="10"/>
                                        </p:tgtEl>
                                      </p:cBhvr>
                                      <p:to x="100000" y="100000"/>
                                    </p:animScale>
                                    <p:animScale>
                                      <p:cBhvr>
                                        <p:cTn id="64" dur="13">
                                          <p:stCondLst>
                                            <p:cond delay="821"/>
                                          </p:stCondLst>
                                        </p:cTn>
                                        <p:tgtEl>
                                          <p:spTgt spid="10"/>
                                        </p:tgtEl>
                                      </p:cBhvr>
                                      <p:to x="100000" y="90000"/>
                                    </p:animScale>
                                    <p:animScale>
                                      <p:cBhvr>
                                        <p:cTn id="65" dur="83" decel="50000">
                                          <p:stCondLst>
                                            <p:cond delay="834"/>
                                          </p:stCondLst>
                                        </p:cTn>
                                        <p:tgtEl>
                                          <p:spTgt spid="10"/>
                                        </p:tgtEl>
                                      </p:cBhvr>
                                      <p:to x="100000" y="100000"/>
                                    </p:animScale>
                                    <p:animScale>
                                      <p:cBhvr>
                                        <p:cTn id="66" dur="13">
                                          <p:stCondLst>
                                            <p:cond delay="904"/>
                                          </p:stCondLst>
                                        </p:cTn>
                                        <p:tgtEl>
                                          <p:spTgt spid="10"/>
                                        </p:tgtEl>
                                      </p:cBhvr>
                                      <p:to x="100000" y="95000"/>
                                    </p:animScale>
                                    <p:animScale>
                                      <p:cBhvr>
                                        <p:cTn id="67" dur="83" decel="50000">
                                          <p:stCondLst>
                                            <p:cond delay="917"/>
                                          </p:stCondLst>
                                        </p:cTn>
                                        <p:tgtEl>
                                          <p:spTgt spid="10"/>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9"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ppt_x</p:attrName>
                                        </p:attrNameLst>
                                      </p:cBhvr>
                                      <p:tavLst>
                                        <p:tav tm="0">
                                          <p:val>
                                            <p:strVal val="#ppt_x-.2"/>
                                          </p:val>
                                        </p:tav>
                                        <p:tav tm="100000">
                                          <p:val>
                                            <p:strVal val="#ppt_x"/>
                                          </p:val>
                                        </p:tav>
                                      </p:tavLst>
                                    </p:anim>
                                    <p:anim calcmode="lin" valueType="num">
                                      <p:cBhvr>
                                        <p:cTn id="73" dur="5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down)">
                                      <p:cBhvr>
                                        <p:cTn id="79" dur="290">
                                          <p:stCondLst>
                                            <p:cond delay="0"/>
                                          </p:stCondLst>
                                        </p:cTn>
                                        <p:tgtEl>
                                          <p:spTgt spid="11"/>
                                        </p:tgtEl>
                                      </p:cBhvr>
                                    </p:animEffect>
                                    <p:anim calcmode="lin" valueType="num">
                                      <p:cBhvr>
                                        <p:cTn id="80"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85" dur="13">
                                          <p:stCondLst>
                                            <p:cond delay="325"/>
                                          </p:stCondLst>
                                        </p:cTn>
                                        <p:tgtEl>
                                          <p:spTgt spid="11"/>
                                        </p:tgtEl>
                                      </p:cBhvr>
                                      <p:to x="100000" y="60000"/>
                                    </p:animScale>
                                    <p:animScale>
                                      <p:cBhvr>
                                        <p:cTn id="86" dur="83" decel="50000">
                                          <p:stCondLst>
                                            <p:cond delay="338"/>
                                          </p:stCondLst>
                                        </p:cTn>
                                        <p:tgtEl>
                                          <p:spTgt spid="11"/>
                                        </p:tgtEl>
                                      </p:cBhvr>
                                      <p:to x="100000" y="100000"/>
                                    </p:animScale>
                                    <p:animScale>
                                      <p:cBhvr>
                                        <p:cTn id="87" dur="13">
                                          <p:stCondLst>
                                            <p:cond delay="656"/>
                                          </p:stCondLst>
                                        </p:cTn>
                                        <p:tgtEl>
                                          <p:spTgt spid="11"/>
                                        </p:tgtEl>
                                      </p:cBhvr>
                                      <p:to x="100000" y="80000"/>
                                    </p:animScale>
                                    <p:animScale>
                                      <p:cBhvr>
                                        <p:cTn id="88" dur="83" decel="50000">
                                          <p:stCondLst>
                                            <p:cond delay="669"/>
                                          </p:stCondLst>
                                        </p:cTn>
                                        <p:tgtEl>
                                          <p:spTgt spid="11"/>
                                        </p:tgtEl>
                                      </p:cBhvr>
                                      <p:to x="100000" y="100000"/>
                                    </p:animScale>
                                    <p:animScale>
                                      <p:cBhvr>
                                        <p:cTn id="89" dur="13">
                                          <p:stCondLst>
                                            <p:cond delay="821"/>
                                          </p:stCondLst>
                                        </p:cTn>
                                        <p:tgtEl>
                                          <p:spTgt spid="11"/>
                                        </p:tgtEl>
                                      </p:cBhvr>
                                      <p:to x="100000" y="90000"/>
                                    </p:animScale>
                                    <p:animScale>
                                      <p:cBhvr>
                                        <p:cTn id="90" dur="83" decel="50000">
                                          <p:stCondLst>
                                            <p:cond delay="834"/>
                                          </p:stCondLst>
                                        </p:cTn>
                                        <p:tgtEl>
                                          <p:spTgt spid="11"/>
                                        </p:tgtEl>
                                      </p:cBhvr>
                                      <p:to x="100000" y="100000"/>
                                    </p:animScale>
                                    <p:animScale>
                                      <p:cBhvr>
                                        <p:cTn id="91" dur="13">
                                          <p:stCondLst>
                                            <p:cond delay="904"/>
                                          </p:stCondLst>
                                        </p:cTn>
                                        <p:tgtEl>
                                          <p:spTgt spid="11"/>
                                        </p:tgtEl>
                                      </p:cBhvr>
                                      <p:to x="100000" y="95000"/>
                                    </p:animScale>
                                    <p:animScale>
                                      <p:cBhvr>
                                        <p:cTn id="92" dur="83" decel="50000">
                                          <p:stCondLst>
                                            <p:cond delay="917"/>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96136" y="274638"/>
            <a:ext cx="2890664" cy="5818658"/>
          </a:xfrm>
        </p:spPr>
        <p:txBody>
          <a:bodyPr/>
          <a:lstStyle/>
          <a:p>
            <a:r>
              <a:rPr lang="el-GR" sz="3600" dirty="0"/>
              <a:t>«Αντίο»</a:t>
            </a:r>
            <a:br>
              <a:rPr lang="el-GR" sz="3600" dirty="0"/>
            </a:br>
            <a:br>
              <a:rPr lang="el-GR" sz="3600" dirty="0"/>
            </a:br>
            <a:r>
              <a:rPr lang="el-GR" sz="3600" dirty="0"/>
              <a:t>στιγμιότυπο του</a:t>
            </a:r>
            <a:br>
              <a:rPr lang="el-GR" dirty="0"/>
            </a:br>
            <a:r>
              <a:rPr lang="el-GR" sz="5400" b="1" dirty="0">
                <a:solidFill>
                  <a:srgbClr val="C00000"/>
                </a:solidFill>
                <a:effectLst>
                  <a:outerShdw blurRad="38100" dist="38100" dir="2700000" algn="tl">
                    <a:srgbClr val="000000">
                      <a:alpha val="43137"/>
                    </a:srgbClr>
                  </a:outerShdw>
                </a:effectLst>
              </a:rPr>
              <a:t>1940</a:t>
            </a:r>
          </a:p>
        </p:txBody>
      </p:sp>
      <p:pic>
        <p:nvPicPr>
          <p:cNvPr id="83970" name="Picture 2" descr="ÎÏÎ¿ÏÎ­Î»ÎµÏÎ¼Î± ÎµÎ¹ÎºÏÎ½Î±Ï Î³Î¹Î± ÏÏÎ±Î¯Î½Î¿ 1940 ÎÎ§Î"/>
          <p:cNvPicPr>
            <a:picLocks noChangeAspect="1" noChangeArrowheads="1"/>
          </p:cNvPicPr>
          <p:nvPr/>
        </p:nvPicPr>
        <p:blipFill>
          <a:blip r:embed="rId2" cstate="print"/>
          <a:srcRect/>
          <a:stretch>
            <a:fillRect/>
          </a:stretch>
        </p:blipFill>
        <p:spPr bwMode="auto">
          <a:xfrm>
            <a:off x="251520" y="-70480"/>
            <a:ext cx="5184576" cy="692847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www.tilestwra.com/wp-content/uploads/2016/05/143ee531c8caf2cad4a8a81f934a7562.jpg"/>
          <p:cNvPicPr>
            <a:picLocks noChangeAspect="1" noChangeArrowheads="1"/>
          </p:cNvPicPr>
          <p:nvPr/>
        </p:nvPicPr>
        <p:blipFill>
          <a:blip r:embed="rId2" cstate="print"/>
          <a:srcRect/>
          <a:stretch>
            <a:fillRect/>
          </a:stretch>
        </p:blipFill>
        <p:spPr bwMode="auto">
          <a:xfrm>
            <a:off x="3131840" y="-79200"/>
            <a:ext cx="5436096" cy="69372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www.tilestwra.com/wp-content/uploads/2016/05/3015499679f52f13af6422759811fa53.jpg"/>
          <p:cNvPicPr>
            <a:picLocks noChangeAspect="1" noChangeArrowheads="1"/>
          </p:cNvPicPr>
          <p:nvPr/>
        </p:nvPicPr>
        <p:blipFill>
          <a:blip r:embed="rId2" cstate="print">
            <a:lum contrast="30000"/>
          </a:blip>
          <a:srcRect/>
          <a:stretch>
            <a:fillRect/>
          </a:stretch>
        </p:blipFill>
        <p:spPr bwMode="auto">
          <a:xfrm>
            <a:off x="323527" y="0"/>
            <a:ext cx="5531659" cy="68580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s://fanpage.gr/pictures/2016/05/6420.jpg"/>
          <p:cNvPicPr>
            <a:picLocks noChangeAspect="1" noChangeArrowheads="1"/>
          </p:cNvPicPr>
          <p:nvPr/>
        </p:nvPicPr>
        <p:blipFill>
          <a:blip r:embed="rId2" cstate="print"/>
          <a:srcRect/>
          <a:stretch>
            <a:fillRect/>
          </a:stretch>
        </p:blipFill>
        <p:spPr bwMode="auto">
          <a:xfrm>
            <a:off x="0" y="0"/>
            <a:ext cx="9144000" cy="7128165"/>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s://fanpage.gr/pictures/2016/05/11350.jpg"/>
          <p:cNvPicPr>
            <a:picLocks noChangeAspect="1" noChangeArrowheads="1"/>
          </p:cNvPicPr>
          <p:nvPr/>
        </p:nvPicPr>
        <p:blipFill>
          <a:blip r:embed="rId2" cstate="print"/>
          <a:srcRect b="5380"/>
          <a:stretch>
            <a:fillRect/>
          </a:stretch>
        </p:blipFill>
        <p:spPr bwMode="auto">
          <a:xfrm>
            <a:off x="0" y="-2616"/>
            <a:ext cx="5676674" cy="6860616"/>
          </a:xfrm>
          <a:prstGeom prst="rect">
            <a:avLst/>
          </a:prstGeom>
          <a:ln>
            <a:noFill/>
          </a:ln>
          <a:effectLst>
            <a:outerShdw blurRad="292100" dist="139700" dir="2700000" algn="tl" rotWithShape="0">
              <a:srgbClr val="333333">
                <a:alpha val="65000"/>
              </a:srgbClr>
            </a:outerShdw>
          </a:effectLst>
        </p:spPr>
      </p:pic>
      <p:sp>
        <p:nvSpPr>
          <p:cNvPr id="7" name="1 - Τίτλος"/>
          <p:cNvSpPr>
            <a:spLocks noGrp="1"/>
          </p:cNvSpPr>
          <p:nvPr>
            <p:ph type="title"/>
          </p:nvPr>
        </p:nvSpPr>
        <p:spPr>
          <a:xfrm>
            <a:off x="5796136" y="274638"/>
            <a:ext cx="2890664" cy="5818658"/>
          </a:xfrm>
        </p:spPr>
        <p:txBody>
          <a:bodyPr/>
          <a:lstStyle/>
          <a:p>
            <a:r>
              <a:rPr lang="el-GR" sz="3600" dirty="0"/>
              <a:t>Συνεργασία</a:t>
            </a:r>
            <a:br>
              <a:rPr lang="el-GR" sz="3600" dirty="0"/>
            </a:br>
            <a:r>
              <a:rPr lang="el-GR" sz="3600" dirty="0"/>
              <a:t>για το </a:t>
            </a:r>
            <a:br>
              <a:rPr lang="en-US" sz="3600" dirty="0"/>
            </a:br>
            <a:r>
              <a:rPr lang="el-GR" sz="3600" dirty="0"/>
              <a:t>«</a:t>
            </a:r>
            <a:r>
              <a:rPr lang="el-GR" sz="3600" b="1" dirty="0"/>
              <a:t>αντίο</a:t>
            </a:r>
            <a:r>
              <a:rPr lang="el-GR" sz="3600" dirty="0"/>
              <a:t>»</a:t>
            </a:r>
            <a:br>
              <a:rPr lang="el-GR" sz="3600" dirty="0"/>
            </a:br>
            <a:r>
              <a:rPr lang="el-GR" sz="3600" dirty="0"/>
              <a:t>πριν τον πόλεμο</a:t>
            </a:r>
            <a:endParaRPr lang="el-GR" sz="5400" b="1" dirty="0">
              <a:solidFill>
                <a:srgbClr val="C0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Î£ÏÎµÏÎ¹ÎºÎ® ÎµÎ¹ÎºÏÎ½Î±"/>
          <p:cNvPicPr>
            <a:picLocks noChangeAspect="1" noChangeArrowheads="1"/>
          </p:cNvPicPr>
          <p:nvPr/>
        </p:nvPicPr>
        <p:blipFill>
          <a:blip r:embed="rId2" cstate="print"/>
          <a:srcRect/>
          <a:stretch>
            <a:fillRect/>
          </a:stretch>
        </p:blipFill>
        <p:spPr bwMode="auto">
          <a:xfrm>
            <a:off x="0" y="476672"/>
            <a:ext cx="9231556" cy="605179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ÎÏÎ¿ÏÎ­Î»ÎµÏÎ¼Î± ÎµÎ¹ÎºÏÎ½Î±Ï Î³Î¹Î± Î±Î½Î±ÏÏÏÎ·ÏÎ· Î³Î¹Î± ÏÎ¿ Î¼Î­ÏÏÏÎ¿ 1940"/>
          <p:cNvPicPr>
            <a:picLocks noChangeAspect="1" noChangeArrowheads="1"/>
          </p:cNvPicPr>
          <p:nvPr/>
        </p:nvPicPr>
        <p:blipFill>
          <a:blip r:embed="rId2" cstate="print">
            <a:lum bright="-20000" contrast="30000"/>
          </a:blip>
          <a:srcRect/>
          <a:stretch>
            <a:fillRect/>
          </a:stretch>
        </p:blipFill>
        <p:spPr bwMode="auto">
          <a:xfrm>
            <a:off x="0" y="83126"/>
            <a:ext cx="9144000" cy="6774874"/>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the train for a better world.jpg"/>
          <p:cNvPicPr>
            <a:picLocks noGrp="1" noChangeAspect="1"/>
          </p:cNvPicPr>
          <p:nvPr>
            <p:ph idx="1"/>
          </p:nvPr>
        </p:nvPicPr>
        <p:blipFill>
          <a:blip r:embed="rId2" cstate="print"/>
          <a:stretch>
            <a:fillRect/>
          </a:stretch>
        </p:blipFill>
        <p:spPr>
          <a:xfrm>
            <a:off x="1403648" y="-70855"/>
            <a:ext cx="5616624" cy="697397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stretch>
            <a:fillRect/>
          </a:stretch>
        </p:blipFill>
        <p:spPr>
          <a:xfrm>
            <a:off x="0" y="-7166"/>
            <a:ext cx="9143998" cy="6865164"/>
          </a:xfr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stretch>
            <a:fillRect/>
          </a:stretch>
        </p:blipFill>
        <p:spPr>
          <a:xfrm>
            <a:off x="0" y="-7166"/>
            <a:ext cx="9143997" cy="6865164"/>
          </a:xfrm>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totos.png"/>
          <p:cNvPicPr>
            <a:picLocks noChangeAspect="1"/>
          </p:cNvPicPr>
          <p:nvPr/>
        </p:nvPicPr>
        <p:blipFill>
          <a:blip r:embed="rId2" cstate="print"/>
          <a:stretch>
            <a:fillRect/>
          </a:stretch>
        </p:blipFill>
        <p:spPr>
          <a:xfrm>
            <a:off x="179512" y="692696"/>
            <a:ext cx="3692476" cy="2448272"/>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totos.png"/>
          <p:cNvPicPr>
            <a:picLocks noGrp="1" noChangeAspect="1"/>
          </p:cNvPicPr>
          <p:nvPr>
            <p:ph idx="1"/>
          </p:nvPr>
        </p:nvPicPr>
        <p:blipFill>
          <a:blip r:embed="rId3" cstate="print"/>
          <a:stretch>
            <a:fillRect/>
          </a:stretch>
        </p:blipFill>
        <p:spPr>
          <a:xfrm>
            <a:off x="251520" y="3501008"/>
            <a:ext cx="2520280" cy="3024336"/>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2699792" y="2636912"/>
            <a:ext cx="6264696" cy="3888432"/>
          </a:xfrm>
          <a:prstGeom prst="wedgeEllipseCallout">
            <a:avLst>
              <a:gd name="adj1" fmla="val -70309"/>
              <a:gd name="adj2" fmla="val 23209"/>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solidFill>
                  <a:schemeClr val="tx1"/>
                </a:solidFill>
                <a:effectLst>
                  <a:outerShdw blurRad="38100" dist="38100" dir="2700000" algn="tl">
                    <a:srgbClr val="000000">
                      <a:alpha val="43137"/>
                    </a:srgbClr>
                  </a:outerShdw>
                </a:effectLst>
              </a:rPr>
              <a:t>Γιατί οι σιδηρόδρομοι</a:t>
            </a:r>
          </a:p>
          <a:p>
            <a:pPr algn="ctr"/>
            <a:r>
              <a:rPr lang="el-GR" sz="2400" b="1" dirty="0">
                <a:solidFill>
                  <a:schemeClr val="tx1"/>
                </a:solidFill>
                <a:effectLst>
                  <a:outerShdw blurRad="38100" dist="38100" dir="2700000" algn="tl">
                    <a:srgbClr val="000000">
                      <a:alpha val="43137"/>
                    </a:srgbClr>
                  </a:outerShdw>
                </a:effectLst>
              </a:rPr>
              <a:t>έλυναν το πρόβλημα </a:t>
            </a:r>
          </a:p>
          <a:p>
            <a:pPr algn="ctr"/>
            <a:r>
              <a:rPr lang="el-GR" sz="2400" dirty="0">
                <a:solidFill>
                  <a:schemeClr val="tx1"/>
                </a:solidFill>
                <a:effectLst>
                  <a:outerShdw blurRad="38100" dist="38100" dir="2700000" algn="tl">
                    <a:srgbClr val="000000">
                      <a:alpha val="43137"/>
                    </a:srgbClr>
                  </a:outerShdw>
                </a:effectLst>
              </a:rPr>
              <a:t>της </a:t>
            </a:r>
            <a:r>
              <a:rPr lang="el-GR" sz="2400" b="1" dirty="0">
                <a:solidFill>
                  <a:schemeClr val="tx1"/>
                </a:solidFill>
                <a:effectLst>
                  <a:outerShdw blurRad="38100" dist="38100" dir="2700000" algn="tl">
                    <a:srgbClr val="000000">
                      <a:alpha val="43137"/>
                    </a:srgbClr>
                  </a:outerShdw>
                </a:effectLst>
              </a:rPr>
              <a:t>μεταφοράς…</a:t>
            </a:r>
          </a:p>
          <a:p>
            <a:pPr>
              <a:buFont typeface="Arial" pitchFamily="34" charset="0"/>
              <a:buChar char="•"/>
            </a:pPr>
            <a:r>
              <a:rPr lang="el-GR" sz="2800" b="1" dirty="0">
                <a:solidFill>
                  <a:schemeClr val="tx1"/>
                </a:solidFill>
                <a:effectLst>
                  <a:outerShdw blurRad="38100" dist="38100" dir="2700000" algn="tl">
                    <a:srgbClr val="000000">
                      <a:alpha val="43137"/>
                    </a:srgbClr>
                  </a:outerShdw>
                </a:effectLst>
              </a:rPr>
              <a:t> </a:t>
            </a:r>
            <a:r>
              <a:rPr lang="el-GR" sz="2400" b="1" dirty="0">
                <a:solidFill>
                  <a:srgbClr val="C00000"/>
                </a:solidFill>
                <a:effectLst>
                  <a:outerShdw blurRad="38100" dist="38100" dir="2700000" algn="tl">
                    <a:srgbClr val="000000">
                      <a:alpha val="43137"/>
                    </a:srgbClr>
                  </a:outerShdw>
                </a:effectLst>
              </a:rPr>
              <a:t> </a:t>
            </a:r>
            <a:r>
              <a:rPr lang="el-GR" sz="2800" b="1" dirty="0">
                <a:solidFill>
                  <a:srgbClr val="C00000"/>
                </a:solidFill>
                <a:effectLst>
                  <a:outerShdw blurRad="38100" dist="38100" dir="2700000" algn="tl">
                    <a:srgbClr val="000000">
                      <a:alpha val="43137"/>
                    </a:srgbClr>
                  </a:outerShdw>
                </a:effectLst>
              </a:rPr>
              <a:t>μεγάλου όγκου προϊόντων</a:t>
            </a:r>
          </a:p>
          <a:p>
            <a:pPr>
              <a:buFont typeface="Arial" pitchFamily="34" charset="0"/>
              <a:buChar char="•"/>
            </a:pPr>
            <a:r>
              <a:rPr lang="el-GR" sz="2800" b="1" dirty="0">
                <a:solidFill>
                  <a:schemeClr val="tx1"/>
                </a:solidFill>
                <a:effectLst>
                  <a:outerShdw blurRad="38100" dist="38100" dir="2700000" algn="tl">
                    <a:srgbClr val="000000">
                      <a:alpha val="43137"/>
                    </a:srgbClr>
                  </a:outerShdw>
                </a:effectLst>
              </a:rPr>
              <a:t>  </a:t>
            </a:r>
            <a:r>
              <a:rPr lang="el-GR" sz="2800" dirty="0">
                <a:solidFill>
                  <a:schemeClr val="tx1"/>
                </a:solidFill>
                <a:effectLst>
                  <a:outerShdw blurRad="38100" dist="38100" dir="2700000" algn="tl">
                    <a:srgbClr val="000000">
                      <a:alpha val="43137"/>
                    </a:srgbClr>
                  </a:outerShdw>
                </a:effectLst>
              </a:rPr>
              <a:t>με </a:t>
            </a:r>
            <a:r>
              <a:rPr lang="el-GR" sz="2800" b="1" dirty="0">
                <a:solidFill>
                  <a:srgbClr val="C00000"/>
                </a:solidFill>
                <a:effectLst>
                  <a:outerShdw blurRad="38100" dist="38100" dir="2700000" algn="tl">
                    <a:srgbClr val="000000">
                      <a:alpha val="43137"/>
                    </a:srgbClr>
                  </a:outerShdw>
                </a:effectLst>
              </a:rPr>
              <a:t>μικρό κόστος</a:t>
            </a:r>
          </a:p>
          <a:p>
            <a:pPr>
              <a:buFont typeface="Arial" pitchFamily="34" charset="0"/>
              <a:buChar char="•"/>
            </a:pPr>
            <a:r>
              <a:rPr lang="el-GR" sz="2800" dirty="0">
                <a:solidFill>
                  <a:schemeClr val="tx1"/>
                </a:solidFill>
                <a:effectLst>
                  <a:outerShdw blurRad="38100" dist="38100" dir="2700000" algn="tl">
                    <a:srgbClr val="000000">
                      <a:alpha val="43137"/>
                    </a:srgbClr>
                  </a:outerShdw>
                </a:effectLst>
              </a:rPr>
              <a:t>  σε </a:t>
            </a:r>
            <a:r>
              <a:rPr lang="el-GR" sz="2800" b="1" dirty="0">
                <a:solidFill>
                  <a:srgbClr val="C00000"/>
                </a:solidFill>
                <a:effectLst>
                  <a:outerShdw blurRad="38100" dist="38100" dir="2700000" algn="tl">
                    <a:srgbClr val="000000">
                      <a:alpha val="43137"/>
                    </a:srgbClr>
                  </a:outerShdw>
                </a:effectLst>
              </a:rPr>
              <a:t>αποστάσεις …  </a:t>
            </a:r>
          </a:p>
          <a:p>
            <a:r>
              <a:rPr lang="el-GR" sz="2800" b="1" dirty="0">
                <a:solidFill>
                  <a:srgbClr val="C00000"/>
                </a:solidFill>
                <a:effectLst>
                  <a:outerShdw blurRad="38100" dist="38100" dir="2700000" algn="tl">
                    <a:srgbClr val="000000">
                      <a:alpha val="43137"/>
                    </a:srgbClr>
                  </a:outerShdw>
                </a:effectLst>
              </a:rPr>
              <a:t>         κρατών και ηπείρων!</a:t>
            </a:r>
          </a:p>
        </p:txBody>
      </p:sp>
      <p:sp>
        <p:nvSpPr>
          <p:cNvPr id="6" name="5 - Ελλειψοειδής επεξήγηση"/>
          <p:cNvSpPr/>
          <p:nvPr/>
        </p:nvSpPr>
        <p:spPr>
          <a:xfrm>
            <a:off x="4067944" y="188640"/>
            <a:ext cx="4860032" cy="2736304"/>
          </a:xfrm>
          <a:prstGeom prst="wedgeEllipseCallout">
            <a:avLst>
              <a:gd name="adj1" fmla="val -89932"/>
              <a:gd name="adj2" fmla="val 14377"/>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effectLst>
                  <a:outerShdw blurRad="38100" dist="38100" dir="2700000" algn="tl">
                    <a:srgbClr val="000000">
                      <a:alpha val="43137"/>
                    </a:srgbClr>
                  </a:outerShdw>
                </a:effectLst>
              </a:rPr>
              <a:t>Γιατί </a:t>
            </a:r>
            <a:r>
              <a:rPr lang="el-GR" sz="3200" b="1" dirty="0">
                <a:solidFill>
                  <a:srgbClr val="C00000"/>
                </a:solidFill>
                <a:effectLst>
                  <a:outerShdw blurRad="38100" dist="38100" dir="2700000" algn="tl">
                    <a:srgbClr val="000000">
                      <a:alpha val="43137"/>
                    </a:srgbClr>
                  </a:outerShdw>
                </a:effectLst>
              </a:rPr>
              <a:t>κυριάρχησαν </a:t>
            </a:r>
          </a:p>
          <a:p>
            <a:pPr algn="ctr"/>
            <a:r>
              <a:rPr lang="el-GR" sz="3200" b="1" dirty="0">
                <a:solidFill>
                  <a:srgbClr val="C00000"/>
                </a:solidFill>
                <a:effectLst>
                  <a:outerShdw blurRad="38100" dist="38100" dir="2700000" algn="tl">
                    <a:srgbClr val="000000">
                      <a:alpha val="43137"/>
                    </a:srgbClr>
                  </a:outerShdw>
                </a:effectLst>
              </a:rPr>
              <a:t>οι σιδηρόδρομοι </a:t>
            </a:r>
          </a:p>
          <a:p>
            <a:pPr algn="ctr"/>
            <a:r>
              <a:rPr lang="el-GR" sz="2400" b="1" dirty="0">
                <a:solidFill>
                  <a:schemeClr val="tx1"/>
                </a:solidFill>
                <a:effectLst>
                  <a:outerShdw blurRad="38100" dist="38100" dir="2700000" algn="tl">
                    <a:srgbClr val="000000">
                      <a:alpha val="43137"/>
                    </a:srgbClr>
                  </a:outerShdw>
                </a:effectLst>
              </a:rPr>
              <a:t>στις χερσαίες μεταφορές μετά τη βιομηχανική επανάσταση;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290">
                                          <p:stCondLst>
                                            <p:cond delay="0"/>
                                          </p:stCondLst>
                                        </p:cTn>
                                        <p:tgtEl>
                                          <p:spTgt spid="6"/>
                                        </p:tgtEl>
                                      </p:cBhvr>
                                    </p:animEffect>
                                    <p:anim calcmode="lin" valueType="num">
                                      <p:cBhvr>
                                        <p:cTn id="15"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0" dur="13">
                                          <p:stCondLst>
                                            <p:cond delay="325"/>
                                          </p:stCondLst>
                                        </p:cTn>
                                        <p:tgtEl>
                                          <p:spTgt spid="6"/>
                                        </p:tgtEl>
                                      </p:cBhvr>
                                      <p:to x="100000" y="60000"/>
                                    </p:animScale>
                                    <p:animScale>
                                      <p:cBhvr>
                                        <p:cTn id="21" dur="83" decel="50000">
                                          <p:stCondLst>
                                            <p:cond delay="338"/>
                                          </p:stCondLst>
                                        </p:cTn>
                                        <p:tgtEl>
                                          <p:spTgt spid="6"/>
                                        </p:tgtEl>
                                      </p:cBhvr>
                                      <p:to x="100000" y="100000"/>
                                    </p:animScale>
                                    <p:animScale>
                                      <p:cBhvr>
                                        <p:cTn id="22" dur="13">
                                          <p:stCondLst>
                                            <p:cond delay="656"/>
                                          </p:stCondLst>
                                        </p:cTn>
                                        <p:tgtEl>
                                          <p:spTgt spid="6"/>
                                        </p:tgtEl>
                                      </p:cBhvr>
                                      <p:to x="100000" y="80000"/>
                                    </p:animScale>
                                    <p:animScale>
                                      <p:cBhvr>
                                        <p:cTn id="23" dur="83" decel="50000">
                                          <p:stCondLst>
                                            <p:cond delay="669"/>
                                          </p:stCondLst>
                                        </p:cTn>
                                        <p:tgtEl>
                                          <p:spTgt spid="6"/>
                                        </p:tgtEl>
                                      </p:cBhvr>
                                      <p:to x="100000" y="100000"/>
                                    </p:animScale>
                                    <p:animScale>
                                      <p:cBhvr>
                                        <p:cTn id="24" dur="13">
                                          <p:stCondLst>
                                            <p:cond delay="821"/>
                                          </p:stCondLst>
                                        </p:cTn>
                                        <p:tgtEl>
                                          <p:spTgt spid="6"/>
                                        </p:tgtEl>
                                      </p:cBhvr>
                                      <p:to x="100000" y="90000"/>
                                    </p:animScale>
                                    <p:animScale>
                                      <p:cBhvr>
                                        <p:cTn id="25" dur="83" decel="50000">
                                          <p:stCondLst>
                                            <p:cond delay="834"/>
                                          </p:stCondLst>
                                        </p:cTn>
                                        <p:tgtEl>
                                          <p:spTgt spid="6"/>
                                        </p:tgtEl>
                                      </p:cBhvr>
                                      <p:to x="100000" y="100000"/>
                                    </p:animScale>
                                    <p:animScale>
                                      <p:cBhvr>
                                        <p:cTn id="26" dur="13">
                                          <p:stCondLst>
                                            <p:cond delay="904"/>
                                          </p:stCondLst>
                                        </p:cTn>
                                        <p:tgtEl>
                                          <p:spTgt spid="6"/>
                                        </p:tgtEl>
                                      </p:cBhvr>
                                      <p:to x="100000" y="95000"/>
                                    </p:animScale>
                                    <p:animScale>
                                      <p:cBhvr>
                                        <p:cTn id="27" dur="83" decel="50000">
                                          <p:stCondLst>
                                            <p:cond delay="917"/>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ppt_x</p:attrName>
                                        </p:attrNameLst>
                                      </p:cBhvr>
                                      <p:tavLst>
                                        <p:tav tm="0">
                                          <p:val>
                                            <p:strVal val="#ppt_x-.2"/>
                                          </p:val>
                                        </p:tav>
                                        <p:tav tm="100000">
                                          <p:val>
                                            <p:strVal val="#ppt_x"/>
                                          </p:val>
                                        </p:tav>
                                      </p:tavLst>
                                    </p:anim>
                                    <p:anim calcmode="lin" valueType="num">
                                      <p:cBhvr>
                                        <p:cTn id="33"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0"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1"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42" dur="500" fill="hold"/>
                                        <p:tgtEl>
                                          <p:spTgt spid="5"/>
                                        </p:tgtEl>
                                        <p:attrNameLst>
                                          <p:attrName>ppt_h</p:attrName>
                                        </p:attrNameLst>
                                      </p:cBhvr>
                                      <p:tavLst>
                                        <p:tav tm="0">
                                          <p:val>
                                            <p:strVal val="#ppt_h"/>
                                          </p:val>
                                        </p:tav>
                                        <p:tav tm="100000">
                                          <p:val>
                                            <p:strVal val="#ppt_h"/>
                                          </p:val>
                                        </p:tav>
                                      </p:tavLst>
                                    </p:anim>
                                    <p:anim calcmode="lin" valueType="num">
                                      <p:cBhvr>
                                        <p:cTn id="43"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4"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5"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46" dur="5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stretch>
            <a:fillRect/>
          </a:stretch>
        </p:blipFill>
        <p:spPr>
          <a:xfrm>
            <a:off x="0" y="-7166"/>
            <a:ext cx="9143997" cy="68651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stretch>
            <a:fillRect/>
          </a:stretch>
        </p:blipFill>
        <p:spPr>
          <a:xfrm>
            <a:off x="1" y="-7166"/>
            <a:ext cx="9143995" cy="6865163"/>
          </a:xfr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stretch>
            <a:fillRect/>
          </a:stretch>
        </p:blipFill>
        <p:spPr>
          <a:xfrm>
            <a:off x="1" y="-7166"/>
            <a:ext cx="9143995" cy="6865162"/>
          </a:xfrm>
        </p:spPr>
      </p:pic>
    </p:spTree>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stretch>
            <a:fillRect/>
          </a:stretch>
        </p:blipFill>
        <p:spPr>
          <a:xfrm>
            <a:off x="1" y="-7166"/>
            <a:ext cx="9143994" cy="6865162"/>
          </a:xfr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stretch>
            <a:fillRect/>
          </a:stretch>
        </p:blipFill>
        <p:spPr>
          <a:xfrm>
            <a:off x="1" y="-7166"/>
            <a:ext cx="9143994" cy="6865161"/>
          </a:xfrm>
        </p:spPr>
      </p:pic>
    </p:spTree>
  </p:cSld>
  <p:clrMapOvr>
    <a:masterClrMapping/>
  </p:clrMapOvr>
  <p:transition spd="slow">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6-638.jpg"/>
          <p:cNvPicPr>
            <a:picLocks noGrp="1" noChangeAspect="1"/>
          </p:cNvPicPr>
          <p:nvPr>
            <p:ph idx="1"/>
          </p:nvPr>
        </p:nvPicPr>
        <p:blipFill>
          <a:blip r:embed="rId2" cstate="print"/>
          <a:stretch>
            <a:fillRect/>
          </a:stretch>
        </p:blipFill>
        <p:spPr>
          <a:xfrm>
            <a:off x="0" y="593304"/>
            <a:ext cx="6264696" cy="6264696"/>
          </a:xfrm>
          <a:prstGeom prst="rect">
            <a:avLst/>
          </a:prstGeom>
          <a:ln>
            <a:noFill/>
          </a:ln>
          <a:effectLst>
            <a:outerShdw blurRad="292100" dist="139700" dir="2700000" algn="tl" rotWithShape="0">
              <a:srgbClr val="333333">
                <a:alpha val="65000"/>
              </a:srgbClr>
            </a:outerShdw>
          </a:effectLst>
        </p:spPr>
      </p:pic>
      <p:pic>
        <p:nvPicPr>
          <p:cNvPr id="5" name="4 - Εικόνα" descr="12019933_958525307541540_5513400124872524547_n.jpg"/>
          <p:cNvPicPr>
            <a:picLocks noChangeAspect="1"/>
          </p:cNvPicPr>
          <p:nvPr/>
        </p:nvPicPr>
        <p:blipFill>
          <a:blip r:embed="rId3" cstate="print"/>
          <a:stretch>
            <a:fillRect/>
          </a:stretch>
        </p:blipFill>
        <p:spPr>
          <a:xfrm rot="20684692">
            <a:off x="4479924" y="1696741"/>
            <a:ext cx="4147660" cy="2592288"/>
          </a:xfrm>
          <a:prstGeom prst="rect">
            <a:avLst/>
          </a:prstGeom>
          <a:ln>
            <a:noFill/>
          </a:ln>
          <a:effectLst>
            <a:outerShdw blurRad="292100" dist="139700" dir="2700000" algn="tl" rotWithShape="0">
              <a:srgbClr val="333333">
                <a:alpha val="65000"/>
              </a:srgbClr>
            </a:outerShdw>
          </a:effectLst>
        </p:spPr>
      </p:pic>
      <p:sp>
        <p:nvSpPr>
          <p:cNvPr id="3" name="2 - Ελλειψοειδής επεξήγηση"/>
          <p:cNvSpPr/>
          <p:nvPr/>
        </p:nvSpPr>
        <p:spPr>
          <a:xfrm>
            <a:off x="2555776" y="116632"/>
            <a:ext cx="6372200" cy="1440160"/>
          </a:xfrm>
          <a:prstGeom prst="wedgeEllipseCallout">
            <a:avLst>
              <a:gd name="adj1" fmla="val -51730"/>
              <a:gd name="adj2" fmla="val 171253"/>
            </a:avLst>
          </a:prstGeom>
          <a:gradFill>
            <a:gsLst>
              <a:gs pos="0">
                <a:schemeClr val="accent1">
                  <a:tint val="66000"/>
                  <a:satMod val="160000"/>
                </a:schemeClr>
              </a:gs>
              <a:gs pos="50000">
                <a:schemeClr val="accent1">
                  <a:tint val="44500"/>
                  <a:satMod val="160000"/>
                </a:schemeClr>
              </a:gs>
              <a:gs pos="100000">
                <a:schemeClr val="accent2">
                  <a:lumMod val="60000"/>
                  <a:lumOff val="40000"/>
                </a:schemeClr>
              </a:gs>
            </a:gsLst>
            <a:lin ang="5400000" scaled="0"/>
          </a:gradFill>
          <a:ln w="12700"/>
          <a:effectLst>
            <a:outerShdw blurRad="190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pPr>
            <a:r>
              <a:rPr lang="el-GR" sz="2400" b="1" dirty="0">
                <a:solidFill>
                  <a:schemeClr val="tx1"/>
                </a:solidFill>
                <a:effectLst>
                  <a:outerShdw blurRad="38100" dist="38100" dir="2700000" algn="tl">
                    <a:srgbClr val="000000">
                      <a:alpha val="43137"/>
                    </a:srgbClr>
                  </a:outerShdw>
                </a:effectLst>
                <a:latin typeface="Comic Sans MS" pitchFamily="66" charset="0"/>
              </a:rPr>
              <a:t>Τι να λέμε;</a:t>
            </a:r>
          </a:p>
          <a:p>
            <a:pPr algn="ctr">
              <a:spcBef>
                <a:spcPts val="1000"/>
              </a:spcBef>
            </a:pPr>
            <a:r>
              <a:rPr lang="el-GR" sz="2400" b="1" dirty="0">
                <a:solidFill>
                  <a:schemeClr val="tx1"/>
                </a:solidFill>
                <a:effectLst>
                  <a:outerShdw blurRad="38100" dist="38100" dir="2700000" algn="tl">
                    <a:srgbClr val="000000">
                      <a:alpha val="43137"/>
                    </a:srgbClr>
                  </a:outerShdw>
                </a:effectLst>
                <a:latin typeface="Comic Sans MS" pitchFamily="66" charset="0"/>
              </a:rPr>
              <a:t>Είναι πολύ </a:t>
            </a:r>
            <a:r>
              <a:rPr lang="el-GR" sz="2400" b="1" dirty="0">
                <a:solidFill>
                  <a:srgbClr val="C00000"/>
                </a:solidFill>
                <a:effectLst>
                  <a:outerShdw blurRad="38100" dist="38100" dir="2700000" algn="tl">
                    <a:srgbClr val="000000">
                      <a:alpha val="43137"/>
                    </a:srgbClr>
                  </a:outerShdw>
                </a:effectLst>
                <a:latin typeface="Comic Sans MS" pitchFamily="66" charset="0"/>
              </a:rPr>
              <a:t>ΩΡΑΙΑ</a:t>
            </a:r>
            <a:r>
              <a:rPr lang="el-GR" sz="2400" b="1" dirty="0">
                <a:solidFill>
                  <a:schemeClr val="tx1"/>
                </a:solidFill>
                <a:effectLst>
                  <a:outerShdw blurRad="38100" dist="38100" dir="2700000" algn="tl">
                    <a:srgbClr val="000000">
                      <a:alpha val="43137"/>
                    </a:srgbClr>
                  </a:outerShdw>
                </a:effectLst>
                <a:latin typeface="Comic Sans MS" pitchFamily="66" charset="0"/>
              </a:rPr>
              <a:t> τα τρένα!!!</a:t>
            </a:r>
            <a:endParaRPr lang="el-GR" sz="3200" b="1" dirty="0">
              <a:solidFill>
                <a:schemeClr val="tx1"/>
              </a:solidFill>
              <a:effectLst>
                <a:outerShdw blurRad="38100" dist="38100" dir="2700000" algn="tl">
                  <a:srgbClr val="000000">
                    <a:alpha val="43137"/>
                  </a:srgbClr>
                </a:outerShdw>
              </a:effectLst>
              <a:latin typeface="Comic Sans MS" pitchFamily="66" charset="0"/>
            </a:endParaRPr>
          </a:p>
        </p:txBody>
      </p:sp>
      <p:pic>
        <p:nvPicPr>
          <p:cNvPr id="6" name="5 - Εικόνα" descr="download-10 - Αντίγραφο.jpg"/>
          <p:cNvPicPr>
            <a:picLocks noChangeAspect="1"/>
          </p:cNvPicPr>
          <p:nvPr/>
        </p:nvPicPr>
        <p:blipFill>
          <a:blip r:embed="rId4" cstate="print"/>
          <a:stretch>
            <a:fillRect/>
          </a:stretch>
        </p:blipFill>
        <p:spPr>
          <a:xfrm>
            <a:off x="6516216" y="4509120"/>
            <a:ext cx="2333625" cy="1962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2000" fill="hold"/>
                                        <p:tgtEl>
                                          <p:spTgt spid="5"/>
                                        </p:tgtEl>
                                        <p:attrNameLst>
                                          <p:attrName>ppt_w</p:attrName>
                                        </p:attrNameLst>
                                      </p:cBhvr>
                                      <p:tavLst>
                                        <p:tav tm="0">
                                          <p:val>
                                            <p:fltVal val="0"/>
                                          </p:val>
                                        </p:tav>
                                        <p:tav tm="100000">
                                          <p:val>
                                            <p:strVal val="#ppt_w"/>
                                          </p:val>
                                        </p:tav>
                                      </p:tavLst>
                                    </p:anim>
                                    <p:anim calcmode="lin" valueType="num">
                                      <p:cBhvr>
                                        <p:cTn id="26" dur="2000" fill="hold"/>
                                        <p:tgtEl>
                                          <p:spTgt spid="5"/>
                                        </p:tgtEl>
                                        <p:attrNameLst>
                                          <p:attrName>ppt_h</p:attrName>
                                        </p:attrNameLst>
                                      </p:cBhvr>
                                      <p:tavLst>
                                        <p:tav tm="0">
                                          <p:val>
                                            <p:fltVal val="0"/>
                                          </p:val>
                                        </p:tav>
                                        <p:tav tm="100000">
                                          <p:val>
                                            <p:strVal val="#ppt_h"/>
                                          </p:val>
                                        </p:tav>
                                      </p:tavLst>
                                    </p:anim>
                                    <p:animEffect transition="in" filter="fade">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520" y="404664"/>
            <a:ext cx="8507288" cy="6453336"/>
          </a:xfrm>
        </p:spPr>
        <p:txBody>
          <a:bodyPr>
            <a:normAutofit lnSpcReduction="10000"/>
          </a:bodyPr>
          <a:lstStyle/>
          <a:p>
            <a:pPr marL="0" indent="0" algn="just">
              <a:buNone/>
            </a:pPr>
            <a:r>
              <a:rPr lang="el-GR" dirty="0"/>
              <a:t>Με το </a:t>
            </a:r>
            <a:r>
              <a:rPr lang="el-GR" b="1" dirty="0">
                <a:effectLst>
                  <a:outerShdw blurRad="38100" dist="38100" dir="2700000" algn="tl">
                    <a:srgbClr val="000000">
                      <a:alpha val="43137"/>
                    </a:srgbClr>
                  </a:outerShdw>
                </a:effectLst>
              </a:rPr>
              <a:t>διεθνή καπιταλισμό </a:t>
            </a:r>
            <a:r>
              <a:rPr lang="el-GR" dirty="0"/>
              <a:t>αναπτύχθηκε σύντομα μια σχέση </a:t>
            </a:r>
            <a:r>
              <a:rPr lang="el-GR" b="1" dirty="0">
                <a:solidFill>
                  <a:srgbClr val="C00000"/>
                </a:solidFill>
                <a:effectLst>
                  <a:outerShdw blurRad="38100" dist="38100" dir="2700000" algn="tl">
                    <a:srgbClr val="000000">
                      <a:alpha val="43137"/>
                    </a:srgbClr>
                  </a:outerShdw>
                </a:effectLst>
              </a:rPr>
              <a:t>αγάπης</a:t>
            </a:r>
            <a:r>
              <a:rPr lang="el-GR" dirty="0">
                <a:effectLst>
                  <a:outerShdw blurRad="38100" dist="38100" dir="2700000" algn="tl">
                    <a:srgbClr val="000000">
                      <a:alpha val="43137"/>
                    </a:srgbClr>
                  </a:outerShdw>
                </a:effectLst>
              </a:rPr>
              <a:t> </a:t>
            </a:r>
            <a:r>
              <a:rPr lang="el-GR" dirty="0"/>
              <a:t>και </a:t>
            </a:r>
            <a:r>
              <a:rPr lang="el-GR" b="1" dirty="0">
                <a:effectLst>
                  <a:outerShdw blurRad="38100" dist="38100" dir="2700000" algn="tl">
                    <a:srgbClr val="000000">
                      <a:alpha val="43137"/>
                    </a:srgbClr>
                  </a:outerShdw>
                </a:effectLst>
              </a:rPr>
              <a:t>μίσους</a:t>
            </a:r>
            <a:r>
              <a:rPr lang="el-GR" dirty="0"/>
              <a:t>. </a:t>
            </a:r>
          </a:p>
          <a:p>
            <a:pPr marL="0" indent="0" algn="just">
              <a:buNone/>
            </a:pPr>
            <a:r>
              <a:rPr lang="el-GR" dirty="0"/>
              <a:t>	Αγάπης διότι χωρίς τον σιδηρόδρομο δεν θα είχε γίνει δυνατή η διακίνηση των προϊόντων και το </a:t>
            </a:r>
            <a:r>
              <a:rPr lang="el-GR" b="1" dirty="0">
                <a:effectLst>
                  <a:outerShdw blurRad="38100" dist="38100" dir="2700000" algn="tl">
                    <a:srgbClr val="000000">
                      <a:alpha val="43137"/>
                    </a:srgbClr>
                  </a:outerShdw>
                </a:effectLst>
              </a:rPr>
              <a:t>πέρασμα στην καταναλωτική κοινωνία </a:t>
            </a:r>
            <a:r>
              <a:rPr lang="el-GR" dirty="0"/>
              <a:t>…</a:t>
            </a:r>
          </a:p>
          <a:p>
            <a:pPr marL="0" indent="0" algn="just">
              <a:buNone/>
            </a:pPr>
            <a:r>
              <a:rPr lang="el-GR" dirty="0"/>
              <a:t>	… και μίσους επειδή με την επαφή ανθρώπων διαφορετικών μεταξύ τους μειώνονται οι αποστάσεις καθ’ όλους τους τρόπους και γίνονται </a:t>
            </a:r>
            <a:r>
              <a:rPr lang="el-GR" b="1" dirty="0">
                <a:effectLst>
                  <a:outerShdw blurRad="38100" dist="38100" dir="2700000" algn="tl">
                    <a:srgbClr val="000000">
                      <a:alpha val="43137"/>
                    </a:srgbClr>
                  </a:outerShdw>
                </a:effectLst>
              </a:rPr>
              <a:t>ζυμώσεις στην κοινωνία </a:t>
            </a:r>
            <a:r>
              <a:rPr lang="el-GR" dirty="0"/>
              <a:t>που τους προηγούμενους αιώνες θα ήταν αδύνατον να είχαν συμβεί ή θα ήταν βραδύτατες. </a:t>
            </a:r>
          </a:p>
          <a:p>
            <a:pPr marL="0" indent="0" algn="just">
              <a:buNone/>
            </a:pPr>
            <a:r>
              <a:rPr lang="el-GR" b="1" dirty="0"/>
              <a:t>…Άρα ο </a:t>
            </a:r>
            <a:r>
              <a:rPr lang="el-GR" b="1" dirty="0">
                <a:solidFill>
                  <a:srgbClr val="C00000"/>
                </a:solidFill>
                <a:effectLst>
                  <a:outerShdw blurRad="38100" dist="38100" dir="2700000" algn="tl">
                    <a:srgbClr val="000000">
                      <a:alpha val="43137"/>
                    </a:srgbClr>
                  </a:outerShdw>
                </a:effectLst>
              </a:rPr>
              <a:t>σιδηρόδρομος</a:t>
            </a:r>
            <a:r>
              <a:rPr lang="el-GR" b="1" dirty="0">
                <a:effectLst>
                  <a:outerShdw blurRad="38100" dist="38100" dir="2700000" algn="tl">
                    <a:srgbClr val="000000">
                      <a:alpha val="43137"/>
                    </a:srgbClr>
                  </a:outerShdw>
                </a:effectLst>
              </a:rPr>
              <a:t> </a:t>
            </a:r>
            <a:r>
              <a:rPr lang="el-GR" b="1" dirty="0"/>
              <a:t>ήταν και είναι και </a:t>
            </a:r>
            <a:r>
              <a:rPr lang="el-GR" b="1" dirty="0">
                <a:solidFill>
                  <a:srgbClr val="C00000"/>
                </a:solidFill>
                <a:effectLst>
                  <a:outerShdw blurRad="38100" dist="38100" dir="2700000" algn="tl">
                    <a:srgbClr val="000000">
                      <a:alpha val="43137"/>
                    </a:srgbClr>
                  </a:outerShdw>
                </a:effectLst>
              </a:rPr>
              <a:t>κοινωνικός καταλύτης</a:t>
            </a:r>
            <a:r>
              <a:rPr lang="el-GR" b="1" dirty="0">
                <a:effectLst>
                  <a:outerShdw blurRad="38100" dist="38100" dir="2700000" algn="tl">
                    <a:srgbClr val="000000">
                      <a:alpha val="43137"/>
                    </a:srgbClr>
                  </a:outerShdw>
                </a:effectLst>
              </a:rPr>
              <a:t>… </a:t>
            </a:r>
            <a:endParaRPr lang="el-G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792</TotalTime>
  <Words>1422</Words>
  <Application>Microsoft Office PowerPoint</Application>
  <PresentationFormat>On-screen Show (4:3)</PresentationFormat>
  <Paragraphs>137</Paragraphs>
  <Slides>85</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85</vt:i4>
      </vt:variant>
    </vt:vector>
  </HeadingPairs>
  <TitlesOfParts>
    <vt:vector size="89" baseType="lpstr">
      <vt:lpstr>Arial</vt:lpstr>
      <vt:lpstr>Calibri</vt:lpstr>
      <vt:lpstr>Comic Sans MS</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Ο σιδηρόδρομος ήταν προϋπόθεση για τις μικρές χώρες για την είσοδό τους στο χώρο των αναπτυγμένων κρατών.</vt:lpstr>
      <vt:lpstr>PowerPoint Presentation</vt:lpstr>
      <vt:lpstr>Αεροφωτογραφία του σταθμού Kings Cross στο Λονδίνο. Ο σιδηρόδρομικοί σταθμοί  ήταν σύμβολα της νέας εποχής</vt:lpstr>
      <vt:lpstr>Εσωτερικό του σταθμού Kings Cross στο Λονδίνο.</vt:lpstr>
      <vt:lpstr>Εσωτερικό του σταθμού Kings Cross στο Λονδίνο.</vt:lpstr>
      <vt:lpstr>PowerPoint Presentation</vt:lpstr>
      <vt:lpstr>PowerPoint Presentation</vt:lpstr>
      <vt:lpstr>PowerPoint Presentation</vt:lpstr>
      <vt:lpstr>1869 : Εργασίες κατασκευής της γραμμής  του τρένου  Μοναστηράκι – Πειραιά</vt:lpstr>
      <vt:lpstr>PowerPoint Presentation</vt:lpstr>
      <vt:lpstr>PowerPoint Presentation</vt:lpstr>
      <vt:lpstr>PowerPoint Presentation</vt:lpstr>
      <vt:lpstr>PowerPoint Presentation</vt:lpstr>
      <vt:lpstr>PowerPoint Presentation</vt:lpstr>
      <vt:lpstr>Την ίδια εποχή στην Ευρώπη…κατασκευάζονταν συγκοινωνιακοί άξονες που θα συνέδεαν…</vt:lpstr>
      <vt:lpstr>Ένα από τα πιο διάσημα τραίνα:  Orient Express</vt:lpstr>
      <vt:lpstr>Η ιστορία του ξεκινά στις 4 Οκτωβρίου 1883, όταν μια αμαξοστοιχία αναχώρησε από τον σταθμό του Παρισιού με προορισμό τη Ρουμανία.  Το τρένο ονομαζόταν «Orient Express» και μετέφερε 40 επιβάτες που είχαν προσκληθεί από τον Βέλγο George Nagelmacker που είχε συλλάβει την ιδέα του ταξιδιού στην Ευρώπη με πολυτελή τρένα.</vt:lpstr>
      <vt:lpstr>Παρά τις αρχικές δυσκολίες που συναντούσαν οι επιβάτες, καθώς έπρεπε να διασχίσουν με φέρι το Δούναβη και να μεταφερθούν στη Βάρνα της Βουλγαρίας με ένα τοπικό τρένο για να καταλήξουν με πλοίο στην Κωνσταντινούπολη, το ταξίδι με το Orient Express έγινε παιχνιδάκι,  όταν στις αρχές του 1900, οι γραμμές των τρένων εκσυγχρονίστηκαν  και το ταξίδι των 1.800 μιλίων διαρκούσε μόλις 3 ημέρες!</vt:lpstr>
      <vt:lpstr>PowerPoint Presentation</vt:lpstr>
      <vt:lpstr>Όλη η αφρόκρεμα των αρχών του περασμένου αιώνα ταξίδευε με ταχύτητα μέσα σε υπερπολυτελή βαγόνια στη Βιέννη, στο Βουκουρέστι ακόμη και στην Κωνσταντινούπολη, που τότε ήταν ο απόλυτος ταξιδιωτικός προορισμός.  Έτσι, το Orient Express βαφτίστηκε «Το τρένο των βασιλέων που είναι και ο βασιλιάς των τρένων»!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Αυτή τη φωτογραφία του 1927 με το Οrient Express  να περνάει τη γέφυρα του Γοργοποτάμου χρησιμοποίησαν οι σαμποτέρ για τον σχεδιασμό  της ανατίναξής της!</vt:lpstr>
      <vt:lpstr>Φωτογραφία με το Orient Express να διασχίζει  τη γέφυρα του Γοργοποτάμου το 1951.</vt:lpstr>
      <vt:lpstr>Η σύνδεση της Ευρώπης…  με την Ανατολή γινόταν  και ατμοπλοϊκά από… </vt:lpstr>
      <vt:lpstr>Ινδικό τραίνο</vt:lpstr>
      <vt:lpstr>Ποιος ήταν ο άνθρωπος που έφερε τα τραίνα στην Ελλάδα;</vt:lpstr>
      <vt:lpstr>Χαρίλαος  Τρικούπης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Ιστορία είναι  η αλυσίδα από τις ανθρώπινες στιγμές· πολλές από αυτές γράφτηκαν στους σταθμούς και τις αποβάθρες των τραίνων. </vt:lpstr>
      <vt:lpstr>PowerPoint Presentation</vt:lpstr>
      <vt:lpstr>Αποχωρισμός λόγω πολέμου:  στιγμιότυπο του 1914</vt:lpstr>
      <vt:lpstr>«Αντίο»  στιγμιότυπο του 1940</vt:lpstr>
      <vt:lpstr>PowerPoint Presentation</vt:lpstr>
      <vt:lpstr>PowerPoint Presentation</vt:lpstr>
      <vt:lpstr>PowerPoint Presentation</vt:lpstr>
      <vt:lpstr>Συνεργασία για το  «αντίο» πριν τον πόλεμο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Toshiba</dc:creator>
  <cp:lastModifiedBy>Flora Vgontza</cp:lastModifiedBy>
  <cp:revision>153</cp:revision>
  <dcterms:created xsi:type="dcterms:W3CDTF">2015-10-12T07:28:54Z</dcterms:created>
  <dcterms:modified xsi:type="dcterms:W3CDTF">2020-12-19T21:03:19Z</dcterms:modified>
</cp:coreProperties>
</file>