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1" r:id="rId4"/>
    <p:sldId id="300" r:id="rId5"/>
    <p:sldId id="302" r:id="rId6"/>
    <p:sldId id="303" r:id="rId7"/>
    <p:sldId id="257" r:id="rId8"/>
    <p:sldId id="25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77" r:id="rId19"/>
    <p:sldId id="278" r:id="rId20"/>
    <p:sldId id="279" r:id="rId21"/>
    <p:sldId id="280" r:id="rId22"/>
    <p:sldId id="292" r:id="rId23"/>
    <p:sldId id="293" r:id="rId24"/>
    <p:sldId id="269" r:id="rId25"/>
    <p:sldId id="294" r:id="rId26"/>
    <p:sldId id="276" r:id="rId27"/>
    <p:sldId id="295" r:id="rId28"/>
    <p:sldId id="296" r:id="rId29"/>
    <p:sldId id="298" r:id="rId30"/>
    <p:sldId id="297" r:id="rId31"/>
    <p:sldId id="304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EF4E-DD72-4B95-8858-3628CEE9AFBB}" type="datetimeFigureOut">
              <a:rPr lang="el-GR" smtClean="0"/>
              <a:pPr/>
              <a:t>26/9/2020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E3E0-E599-4AA1-9FB5-33ACD5AED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0408127_709816829124118_11266762828823582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523875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4941168"/>
            <a:ext cx="7772400" cy="1800200"/>
          </a:xfrm>
          <a:solidFill>
            <a:schemeClr val="bg1">
              <a:alpha val="41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>Οι παραγωγικές δυνάμεις </a:t>
            </a:r>
            <a:br>
              <a:rPr lang="el-GR" b="1" dirty="0" smtClean="0"/>
            </a:br>
            <a:r>
              <a:rPr lang="el-GR" b="1" dirty="0" smtClean="0"/>
              <a:t>μέσα και έξω </a:t>
            </a:r>
            <a:br>
              <a:rPr lang="el-GR" b="1" dirty="0" smtClean="0"/>
            </a:br>
            <a:r>
              <a:rPr lang="el-GR" b="1" dirty="0" smtClean="0"/>
              <a:t>από την Ελλάδα …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10684">
            <a:off x="142203" y="46176"/>
            <a:ext cx="3226881" cy="223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32656"/>
            <a:ext cx="3573016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1" t="1549" r="9593" b="4647"/>
          <a:stretch>
            <a:fillRect/>
          </a:stretch>
        </p:blipFill>
        <p:spPr>
          <a:xfrm rot="1055813">
            <a:off x="1175406" y="1958346"/>
            <a:ext cx="2442016" cy="359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3311352" y="3861048"/>
            <a:ext cx="5832648" cy="194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εμείς τότε είχαμε τη… ΜΕΓΑΛΗ ΙΔΕΑ!!!</a:t>
            </a:r>
            <a:endParaRPr lang="el-G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0" y="5976664"/>
            <a:ext cx="9144000" cy="9807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Και δεν ήμασταν οι μόνοι… Πολλά κράτη είχαν </a:t>
            </a:r>
          </a:p>
          <a:p>
            <a:r>
              <a:rPr lang="el-G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«μεγάλη ιδέα» τους…</a:t>
            </a:r>
            <a:endParaRPr lang="el-G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0512" y="3688432"/>
            <a:ext cx="8229600" cy="3268960"/>
          </a:xfrm>
        </p:spPr>
        <p:txBody>
          <a:bodyPr/>
          <a:lstStyle/>
          <a:p>
            <a:pPr algn="just"/>
            <a:r>
              <a:rPr lang="el-GR" dirty="0" smtClean="0"/>
              <a:t>«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Μεγάλη ’Ιδέα</a:t>
            </a:r>
            <a:r>
              <a:rPr lang="el-GR" dirty="0" smtClean="0"/>
              <a:t>» </a:t>
            </a:r>
            <a:r>
              <a:rPr lang="el-GR" dirty="0" err="1" smtClean="0"/>
              <a:t>ἦταν</a:t>
            </a:r>
            <a:r>
              <a:rPr lang="el-GR" dirty="0" smtClean="0"/>
              <a:t> ἡ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ἐθνική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πολιτική </a:t>
            </a:r>
            <a:r>
              <a:rPr lang="el-GR" dirty="0" smtClean="0"/>
              <a:t>πού </a:t>
            </a:r>
            <a:r>
              <a:rPr lang="el-GR" dirty="0" err="1" smtClean="0"/>
              <a:t>ἀποσκοποῦσε</a:t>
            </a:r>
            <a:r>
              <a:rPr lang="el-GR" dirty="0" smtClean="0"/>
              <a:t> στην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ἀπελευθέρωση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τῶν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ἱστορικῶν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ἑλληνικῶν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χωρῶν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 smtClean="0"/>
              <a:t>καί</a:t>
            </a:r>
            <a:r>
              <a:rPr lang="el-GR" dirty="0" smtClean="0"/>
              <a:t> </a:t>
            </a:r>
            <a:r>
              <a:rPr lang="el-GR" dirty="0" err="1" smtClean="0"/>
              <a:t>τῶν</a:t>
            </a:r>
            <a:r>
              <a:rPr lang="el-GR" dirty="0" smtClean="0"/>
              <a:t> τόπων γενικά </a:t>
            </a:r>
            <a:r>
              <a:rPr lang="el-GR" dirty="0" err="1" smtClean="0"/>
              <a:t>ὅπου</a:t>
            </a:r>
            <a:r>
              <a:rPr lang="el-GR" dirty="0" smtClean="0"/>
              <a:t> </a:t>
            </a:r>
            <a:r>
              <a:rPr lang="el-GR" dirty="0" err="1" smtClean="0"/>
              <a:t>κατοικοῦσαν</a:t>
            </a:r>
            <a:r>
              <a:rPr lang="el-GR" dirty="0" smtClean="0"/>
              <a:t> </a:t>
            </a:r>
            <a:r>
              <a:rPr lang="el-GR" dirty="0" err="1" smtClean="0"/>
              <a:t>Ἕλλληνες</a:t>
            </a:r>
            <a:r>
              <a:rPr lang="el-GR" dirty="0" smtClean="0"/>
              <a:t>, </a:t>
            </a:r>
            <a:r>
              <a:rPr lang="el-GR" dirty="0" err="1" smtClean="0"/>
              <a:t>οἱ</a:t>
            </a:r>
            <a:r>
              <a:rPr lang="el-GR" dirty="0" smtClean="0"/>
              <a:t> </a:t>
            </a:r>
            <a:r>
              <a:rPr lang="el-GR" dirty="0" err="1" smtClean="0"/>
              <a:t>ὁποῖοι</a:t>
            </a:r>
            <a:r>
              <a:rPr lang="el-GR" dirty="0" smtClean="0"/>
              <a:t> </a:t>
            </a:r>
            <a:r>
              <a:rPr lang="el-GR" dirty="0" err="1" smtClean="0"/>
              <a:t>στό</a:t>
            </a:r>
            <a:r>
              <a:rPr lang="el-GR" dirty="0" smtClean="0"/>
              <a:t> </a:t>
            </a:r>
            <a:r>
              <a:rPr lang="el-GR" dirty="0" err="1" smtClean="0"/>
              <a:t>ἑξῆς</a:t>
            </a:r>
            <a:r>
              <a:rPr lang="el-GR" dirty="0" smtClean="0"/>
              <a:t> </a:t>
            </a:r>
            <a:r>
              <a:rPr lang="el-GR" dirty="0" err="1" smtClean="0"/>
              <a:t>ὀνομάστηκαν</a:t>
            </a:r>
            <a:r>
              <a:rPr lang="el-GR" dirty="0" smtClean="0"/>
              <a:t>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τήν</a:t>
            </a:r>
            <a:r>
              <a:rPr lang="el-GR" dirty="0" smtClean="0"/>
              <a:t> </a:t>
            </a:r>
            <a:r>
              <a:rPr lang="el-GR" dirty="0" err="1" smtClean="0"/>
              <a:t>ἐλεύθερη</a:t>
            </a:r>
            <a:r>
              <a:rPr lang="el-GR" dirty="0" smtClean="0"/>
              <a:t> </a:t>
            </a:r>
            <a:r>
              <a:rPr lang="el-GR" dirty="0" err="1" smtClean="0"/>
              <a:t>ἑλληνική</a:t>
            </a:r>
            <a:r>
              <a:rPr lang="el-GR" dirty="0" smtClean="0"/>
              <a:t> </a:t>
            </a:r>
            <a:r>
              <a:rPr lang="el-GR" dirty="0" err="1" smtClean="0"/>
              <a:t>ἑστία</a:t>
            </a:r>
            <a:r>
              <a:rPr lang="el-GR" dirty="0" smtClean="0"/>
              <a:t> "</a:t>
            </a:r>
            <a:r>
              <a:rPr lang="el-GR" dirty="0" err="1" smtClean="0"/>
              <a:t>ἀλύτρωτοι</a:t>
            </a:r>
            <a:r>
              <a:rPr lang="el-GR" dirty="0" smtClean="0"/>
              <a:t>" </a:t>
            </a:r>
            <a:r>
              <a:rPr lang="el-GR" dirty="0" err="1" smtClean="0"/>
              <a:t>Ἕλληνες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3059832" y="476672"/>
            <a:ext cx="3072928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ΗΤΑΝ </a:t>
            </a:r>
          </a:p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</a:p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ΜΕΓΑΛΗ</a:t>
            </a:r>
          </a:p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ΙΔΕΑ;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034" y="269043"/>
            <a:ext cx="2565438" cy="330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9417"/>
            <a:ext cx="2565438" cy="323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78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Ποιός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ἐξέφρασε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πρῶτος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τήν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ἔννοια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αὐτή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27360"/>
            <a:ext cx="340196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4233068" y="1700808"/>
            <a:ext cx="4413176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Ὁ </a:t>
            </a:r>
          </a:p>
          <a:p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Ἰωάννης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Κωλέττης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dirty="0" smtClean="0"/>
              <a:t>στη μνημειώδη </a:t>
            </a:r>
            <a:r>
              <a:rPr lang="el-GR" dirty="0" err="1" smtClean="0"/>
              <a:t>ἀγόρευσή</a:t>
            </a:r>
            <a:r>
              <a:rPr lang="el-GR" dirty="0" smtClean="0"/>
              <a:t> του </a:t>
            </a:r>
          </a:p>
          <a:p>
            <a:r>
              <a:rPr lang="el-GR" dirty="0" err="1" smtClean="0"/>
              <a:t>στὴ</a:t>
            </a:r>
            <a:r>
              <a:rPr lang="el-GR" dirty="0" smtClean="0"/>
              <a:t> Βουλή </a:t>
            </a:r>
            <a:r>
              <a:rPr lang="el-GR" dirty="0" err="1" smtClean="0"/>
              <a:t>στὶς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18/1/1844</a:t>
            </a:r>
            <a:r>
              <a:rPr lang="el-GR" dirty="0" smtClean="0"/>
              <a:t>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260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43000" y="1988840"/>
            <a:ext cx="7149480" cy="47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err="1" smtClean="0"/>
              <a:t>Ἤθελε</a:t>
            </a:r>
            <a:r>
              <a:rPr lang="el-GR" dirty="0" smtClean="0"/>
              <a:t> </a:t>
            </a:r>
            <a:r>
              <a:rPr lang="el-GR" dirty="0" err="1" smtClean="0"/>
              <a:t>μέ</a:t>
            </a:r>
            <a:r>
              <a:rPr lang="el-GR" dirty="0" smtClean="0"/>
              <a:t> </a:t>
            </a:r>
            <a:r>
              <a:rPr lang="el-GR" dirty="0" err="1" smtClean="0"/>
              <a:t>αὐτή</a:t>
            </a:r>
            <a:r>
              <a:rPr lang="el-GR" dirty="0" smtClean="0"/>
              <a:t> </a:t>
            </a:r>
            <a:r>
              <a:rPr lang="el-GR" dirty="0" err="1" smtClean="0"/>
              <a:t>τήν</a:t>
            </a:r>
            <a:r>
              <a:rPr lang="el-GR" dirty="0" smtClean="0"/>
              <a:t> </a:t>
            </a:r>
            <a:r>
              <a:rPr lang="el-GR" dirty="0" err="1" smtClean="0"/>
              <a:t>ἔκφραση</a:t>
            </a:r>
            <a:r>
              <a:rPr lang="el-GR" dirty="0" smtClean="0"/>
              <a:t> </a:t>
            </a:r>
            <a:r>
              <a:rPr lang="el-GR" dirty="0" err="1" smtClean="0"/>
              <a:t>νά</a:t>
            </a:r>
            <a:r>
              <a:rPr lang="el-GR" dirty="0" smtClean="0"/>
              <a:t> δηλώσει </a:t>
            </a:r>
            <a:r>
              <a:rPr lang="el-GR" dirty="0" err="1" smtClean="0"/>
              <a:t>τήν</a:t>
            </a:r>
            <a:r>
              <a:rPr lang="el-GR" dirty="0" smtClean="0"/>
              <a:t> </a:t>
            </a:r>
            <a:r>
              <a:rPr lang="el-GR" dirty="0" err="1" smtClean="0"/>
              <a:t>ἐθνική</a:t>
            </a:r>
            <a:r>
              <a:rPr lang="el-GR" dirty="0" smtClean="0"/>
              <a:t> πολιτική </a:t>
            </a:r>
          </a:p>
          <a:p>
            <a:pPr marL="0" indent="0" algn="ctr">
              <a:buNone/>
            </a:pPr>
            <a:r>
              <a:rPr lang="el-GR" b="1" dirty="0" err="1" smtClean="0"/>
              <a:t>τῆς</a:t>
            </a:r>
            <a:r>
              <a:rPr lang="el-GR" b="1" dirty="0" smtClean="0"/>
              <a:t> </a:t>
            </a:r>
            <a:r>
              <a:rPr lang="el-GR" b="1" dirty="0" err="1" smtClean="0"/>
              <a:t>ἐνσωμάτωσης</a:t>
            </a:r>
            <a:r>
              <a:rPr lang="el-GR" b="1" dirty="0" smtClean="0"/>
              <a:t> </a:t>
            </a:r>
            <a:r>
              <a:rPr lang="el-GR" b="1" dirty="0" err="1" smtClean="0"/>
              <a:t>στό</a:t>
            </a:r>
            <a:r>
              <a:rPr lang="el-GR" b="1" dirty="0" smtClean="0"/>
              <a:t> </a:t>
            </a:r>
            <a:r>
              <a:rPr lang="el-GR" b="1" dirty="0" err="1" smtClean="0"/>
              <a:t>ἑλληνικό</a:t>
            </a:r>
            <a:r>
              <a:rPr lang="el-GR" b="1" dirty="0" smtClean="0"/>
              <a:t> κράτος </a:t>
            </a:r>
          </a:p>
          <a:p>
            <a:pPr marL="0" indent="0" algn="ctr">
              <a:buNone/>
            </a:pPr>
            <a:r>
              <a:rPr lang="el-GR" dirty="0" smtClean="0"/>
              <a:t>τουρκοκρατούμενων </a:t>
            </a:r>
            <a:r>
              <a:rPr lang="el-GR" b="1" dirty="0" err="1" smtClean="0"/>
              <a:t>περιοχῶν</a:t>
            </a:r>
            <a:r>
              <a:rPr lang="el-GR" dirty="0" smtClean="0"/>
              <a:t>, </a:t>
            </a:r>
          </a:p>
          <a:p>
            <a:pPr marL="0" indent="0" algn="ctr">
              <a:buNone/>
            </a:pPr>
            <a:r>
              <a:rPr lang="el-GR" dirty="0" err="1" smtClean="0"/>
              <a:t>ὅπου</a:t>
            </a:r>
            <a:r>
              <a:rPr lang="el-GR" dirty="0" smtClean="0"/>
              <a:t> </a:t>
            </a:r>
            <a:r>
              <a:rPr lang="el-GR" b="1" dirty="0" err="1" smtClean="0"/>
              <a:t>διαβιοῦσαν</a:t>
            </a:r>
            <a:r>
              <a:rPr lang="el-GR" b="1" dirty="0" smtClean="0"/>
              <a:t> (</a:t>
            </a:r>
            <a:r>
              <a:rPr lang="el-GR" b="1" dirty="0" err="1" smtClean="0"/>
              <a:t>ζοῦσαν</a:t>
            </a:r>
            <a:r>
              <a:rPr lang="el-GR" b="1" dirty="0" smtClean="0"/>
              <a:t>)  </a:t>
            </a:r>
            <a:r>
              <a:rPr lang="el-GR" b="1" dirty="0" err="1" smtClean="0"/>
              <a:t>Ἕλληνες</a:t>
            </a:r>
            <a:r>
              <a:rPr lang="el-GR" dirty="0" smtClean="0"/>
              <a:t>. </a:t>
            </a:r>
          </a:p>
          <a:p>
            <a:pPr algn="ctr"/>
            <a:endParaRPr lang="el-GR" dirty="0" smtClean="0"/>
          </a:p>
          <a:p>
            <a:pPr algn="ctr">
              <a:buNone/>
            </a:pPr>
            <a:r>
              <a:rPr lang="el-GR" dirty="0" smtClean="0"/>
              <a:t>Ὁ </a:t>
            </a:r>
            <a:r>
              <a:rPr lang="el-GR" dirty="0" err="1" smtClean="0"/>
              <a:t>ὅρος</a:t>
            </a:r>
            <a:r>
              <a:rPr lang="el-GR" dirty="0" smtClean="0"/>
              <a:t> </a:t>
            </a:r>
            <a:r>
              <a:rPr lang="el-GR" dirty="0" err="1" smtClean="0"/>
              <a:t>ἔγινε</a:t>
            </a:r>
            <a:r>
              <a:rPr lang="el-GR" dirty="0" smtClean="0"/>
              <a:t> </a:t>
            </a:r>
            <a:r>
              <a:rPr lang="el-GR" u="sng" dirty="0" smtClean="0"/>
              <a:t>συνώνυμος</a:t>
            </a:r>
            <a:r>
              <a:rPr lang="el-GR" dirty="0" smtClean="0"/>
              <a:t>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ἑλληνικοῦ</a:t>
            </a:r>
            <a:r>
              <a:rPr lang="el-GR" dirty="0" smtClean="0"/>
              <a:t> </a:t>
            </a:r>
            <a:r>
              <a:rPr lang="el-GR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ἀλυτρωτισμοῦ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88" r="-47788"/>
          <a:stretch/>
        </p:blipFill>
        <p:spPr>
          <a:xfrm>
            <a:off x="0" y="4553744"/>
            <a:ext cx="311611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770984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Τί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ἐννοεῖ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ὁ ποιητής;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116119" cy="174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14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Ποιός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εἶναι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ὁ μεγάλος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ἐκφραστής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τῆς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Μεγάλης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Ἰδέας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72816"/>
            <a:ext cx="4233068" cy="6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4233068" y="2492896"/>
            <a:ext cx="441317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Ὁ </a:t>
            </a:r>
          </a:p>
          <a:p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Ἐλευθέριος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Βενιζέλος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3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395" y="260648"/>
            <a:ext cx="9203395" cy="607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33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0757"/>
          <a:stretch/>
        </p:blipFill>
        <p:spPr>
          <a:xfrm>
            <a:off x="395536" y="476672"/>
            <a:ext cx="831955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79512" y="5661248"/>
            <a:ext cx="86462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Χάρτης Μεγάλης 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Ἑλλάδας</a:t>
            </a:r>
            <a:endParaRPr lang="el-G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6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0"/>
            <a:ext cx="773541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179512" y="4869160"/>
            <a:ext cx="864624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Ὑπάρχουν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διάφορες </a:t>
            </a:r>
            <a:r>
              <a:rPr lang="el-G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ἀπόψεις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γιά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ποιά </a:t>
            </a:r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θά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ἔπρεπε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νά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εἶναι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τά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σύνορα </a:t>
            </a:r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τῆς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χώρας μας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αθένας </a:t>
            </a:r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εἶχε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μία γνώμη!</a:t>
            </a:r>
            <a:endParaRPr lang="el-GR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7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4221088"/>
            <a:ext cx="7772400" cy="2162671"/>
          </a:xfrm>
        </p:spPr>
        <p:txBody>
          <a:bodyPr>
            <a:normAutofit/>
          </a:bodyPr>
          <a:lstStyle/>
          <a:p>
            <a:r>
              <a:rPr lang="el-GR" b="1" dirty="0" smtClean="0"/>
              <a:t>Η Ελλάδα μοιάζει </a:t>
            </a:r>
            <a:br>
              <a:rPr lang="el-GR" b="1" dirty="0" smtClean="0"/>
            </a:br>
            <a:r>
              <a:rPr lang="el-GR" b="1" dirty="0" smtClean="0"/>
              <a:t>περισσότερο με την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Ανατολή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παρά με τη Δύση!</a:t>
            </a:r>
            <a:endParaRPr lang="el-GR" b="1" dirty="0"/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899592" y="404665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Τι γίνεται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στην Ελλάδα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εκείνη την εποχή;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139952" y="2276872"/>
            <a:ext cx="136815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06488" y="692696"/>
            <a:ext cx="7437512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Απουσία ή ισχνή παρουσία…</a:t>
            </a:r>
            <a:endParaRPr lang="el-GR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2060848"/>
            <a:ext cx="7725544" cy="4381947"/>
          </a:xfrm>
        </p:spPr>
        <p:txBody>
          <a:bodyPr/>
          <a:lstStyle/>
          <a:p>
            <a:r>
              <a:rPr lang="el-GR" dirty="0" smtClean="0"/>
              <a:t>ισχυρών </a:t>
            </a:r>
            <a:r>
              <a:rPr lang="el-GR" b="1" dirty="0" smtClean="0"/>
              <a:t>κέντρων ανάπτυξης</a:t>
            </a:r>
          </a:p>
          <a:p>
            <a:r>
              <a:rPr lang="el-GR" dirty="0" smtClean="0"/>
              <a:t>σημαντικών </a:t>
            </a:r>
            <a:r>
              <a:rPr lang="el-GR" b="1" dirty="0" smtClean="0"/>
              <a:t>πρώτων υλών</a:t>
            </a:r>
          </a:p>
          <a:p>
            <a:r>
              <a:rPr lang="el-GR" dirty="0" smtClean="0"/>
              <a:t>ειδικευμένου ή έστω φθηνού </a:t>
            </a:r>
            <a:r>
              <a:rPr lang="el-GR" b="1" dirty="0" smtClean="0"/>
              <a:t>εργατικού δυναμικού</a:t>
            </a:r>
          </a:p>
          <a:p>
            <a:r>
              <a:rPr lang="el-GR" b="1" dirty="0" smtClean="0"/>
              <a:t>κεφαλαίων</a:t>
            </a:r>
            <a:r>
              <a:rPr lang="el-GR" dirty="0" smtClean="0"/>
              <a:t> (ιδιωτικών + δημόσιων)</a:t>
            </a:r>
          </a:p>
          <a:p>
            <a:r>
              <a:rPr lang="el-GR" dirty="0" smtClean="0"/>
              <a:t>Εσωτερικής </a:t>
            </a:r>
            <a:r>
              <a:rPr lang="el-GR" b="1" dirty="0" smtClean="0"/>
              <a:t>αγοραστικής δυνατότητας </a:t>
            </a:r>
            <a:r>
              <a:rPr lang="el-GR" dirty="0" smtClean="0"/>
              <a:t>(πολίτες φτωχοί)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3 - Εικόνα" descr="large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1443417" cy="143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0408127_709816829124118_11266762828823582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38064"/>
            <a:ext cx="9144000" cy="815488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835696" y="4581128"/>
            <a:ext cx="6048672" cy="864096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el-GR" b="1" dirty="0" smtClean="0"/>
              <a:t>…και η «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Μεγάλη Ιδέα</a:t>
            </a:r>
            <a:r>
              <a:rPr lang="el-GR" b="1" dirty="0" smtClean="0"/>
              <a:t>»!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1043608" y="404664"/>
            <a:ext cx="3816424" cy="3816424"/>
          </a:xfrm>
          <a:prstGeom prst="ellipse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Έξω</a:t>
            </a:r>
            <a:r>
              <a:rPr lang="el-GR" sz="2400" b="1" dirty="0" smtClean="0"/>
              <a:t> </a:t>
            </a:r>
          </a:p>
          <a:p>
            <a:pPr algn="ctr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από την Ελλάδα: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ισχυρά κέντρα ελληνισμού (ακμάζουσες παροικίες)</a:t>
            </a:r>
          </a:p>
          <a:p>
            <a:pPr algn="ctr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πρόοδος,</a:t>
            </a:r>
          </a:p>
          <a:p>
            <a:pPr algn="ctr"/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πλούτος</a:t>
            </a:r>
            <a:endParaRPr lang="el-GR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4644008" y="2492896"/>
            <a:ext cx="3816424" cy="3816424"/>
          </a:xfrm>
          <a:prstGeom prst="ellipse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 w="12700"/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Μέσα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στην Ελλάδα: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απουσία ανάπτυξης,</a:t>
            </a:r>
          </a:p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καθυστέρηση,</a:t>
            </a:r>
          </a:p>
          <a:p>
            <a:pPr algn="ctr"/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φτώχεια</a:t>
            </a:r>
            <a:endParaRPr lang="el-GR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Εικόνα" descr="hmm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293096"/>
            <a:ext cx="1815455" cy="2289052"/>
          </a:xfrm>
          <a:prstGeom prst="rect">
            <a:avLst/>
          </a:prstGeom>
        </p:spPr>
      </p:pic>
      <p:pic>
        <p:nvPicPr>
          <p:cNvPr id="7" name="6 - Εικόνα" descr="hmmm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0"/>
            <a:ext cx="1815455" cy="181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πρόοδος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του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εκτός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των εθνικών συνόρων ελληνισμού </a:t>
            </a:r>
            <a:r>
              <a:rPr lang="el-GR" b="1" dirty="0" smtClean="0"/>
              <a:t>ταλάνιζε την Ελλάδα.</a:t>
            </a:r>
            <a:r>
              <a:rPr lang="el-GR" dirty="0" smtClean="0"/>
              <a:t> (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Γιατί;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Ενίσχυε την ιδέα ότι </a:t>
            </a:r>
            <a:r>
              <a:rPr lang="el-GR" b="1" dirty="0" smtClean="0"/>
              <a:t>το κράτος </a:t>
            </a:r>
            <a:r>
              <a:rPr lang="el-GR" dirty="0" smtClean="0"/>
              <a:t>ήταν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ημιτελής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/>
              <a:t>κατασκευή</a:t>
            </a:r>
            <a:r>
              <a:rPr lang="el-GR" dirty="0" smtClean="0"/>
              <a:t>, τα θεμέλια απλώς για κάτι μεγαλύτερο (μια πιο μεγάλη Ελλάδα)</a:t>
            </a:r>
          </a:p>
          <a:p>
            <a:r>
              <a:rPr lang="el-GR" dirty="0" smtClean="0"/>
              <a:t>Έτσι εμφανίζεται η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ΜΕΓΑΛΗ ΙΔΕΑ </a:t>
            </a:r>
            <a:r>
              <a:rPr lang="el-GR" dirty="0" smtClean="0">
                <a:sym typeface="Wingdings" pitchFamily="2" charset="2"/>
              </a:rPr>
              <a:t> δημιουργεί προσδοκίες για την ολοκλήρωση του </a:t>
            </a:r>
            <a:r>
              <a:rPr lang="el-GR" b="1" dirty="0" smtClean="0">
                <a:sym typeface="Wingdings" pitchFamily="2" charset="2"/>
              </a:rPr>
              <a:t>εθνικού οράματος 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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διεύρυνση ΣΥΝΟΡΩΝ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148421550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979712" y="5301208"/>
            <a:ext cx="2016224" cy="1334907"/>
          </a:xfrm>
          <a:prstGeom prst="rect">
            <a:avLst/>
          </a:prstGeom>
        </p:spPr>
      </p:pic>
      <p:sp>
        <p:nvSpPr>
          <p:cNvPr id="5" name="4 - Επεξήγηση με σύννεφο"/>
          <p:cNvSpPr/>
          <p:nvPr/>
        </p:nvSpPr>
        <p:spPr>
          <a:xfrm>
            <a:off x="4860032" y="3933056"/>
            <a:ext cx="3960440" cy="2016224"/>
          </a:xfrm>
          <a:prstGeom prst="cloudCallout">
            <a:avLst>
              <a:gd name="adj1" fmla="val -70862"/>
              <a:gd name="adj2" fmla="val 33195"/>
            </a:avLst>
          </a:prstGeom>
          <a:blipFill>
            <a:blip r:embed="rId3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4221088"/>
            <a:ext cx="7772400" cy="2162671"/>
          </a:xfrm>
        </p:spPr>
        <p:txBody>
          <a:bodyPr>
            <a:normAutofit/>
          </a:bodyPr>
          <a:lstStyle/>
          <a:p>
            <a:r>
              <a:rPr lang="el-GR" b="1" dirty="0" smtClean="0"/>
              <a:t>Διότι η Ελλάδα είναι </a:t>
            </a:r>
            <a:br>
              <a:rPr lang="el-GR" b="1" dirty="0" smtClean="0"/>
            </a:br>
            <a:r>
              <a:rPr lang="el-GR" b="1" dirty="0" smtClean="0"/>
              <a:t>μια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μικρή</a:t>
            </a:r>
            <a:r>
              <a:rPr lang="el-GR" b="1" dirty="0" smtClean="0"/>
              <a:t> χώρα!</a:t>
            </a:r>
            <a:endParaRPr lang="el-GR" b="1" dirty="0"/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899592" y="404665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Γιατί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δεν μπορούμε να φτάσουμε την Ευρώπη;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139952" y="2276872"/>
            <a:ext cx="136815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4221088"/>
            <a:ext cx="7772400" cy="2162671"/>
          </a:xfrm>
        </p:spPr>
        <p:txBody>
          <a:bodyPr>
            <a:normAutofit/>
          </a:bodyPr>
          <a:lstStyle/>
          <a:p>
            <a:r>
              <a:rPr lang="el-GR" b="1" dirty="0" smtClean="0"/>
              <a:t>…θα έρθει και η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ανάπτυξη </a:t>
            </a:r>
            <a:b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/>
              <a:t>στη χώρα!</a:t>
            </a:r>
            <a:endParaRPr lang="el-GR" b="1" dirty="0"/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899592" y="404665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Αν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μεγαλώσουμε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σύνορά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μας…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139952" y="2492896"/>
            <a:ext cx="136815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827584" y="188641"/>
            <a:ext cx="77724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…Η Μεγάλη Ιδέα είχε</a:t>
            </a:r>
            <a:r>
              <a:rPr kumimoji="0" 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απήχηση</a:t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στις καρδιές</a:t>
            </a:r>
            <a:r>
              <a:rPr kumimoji="0" 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των Ελλήνων!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Εικόνα" descr="love-660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15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64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- Εικόνα" descr="wool_iStock_000021431921XSmall_0.jpg"/>
          <p:cNvPicPr>
            <a:picLocks noChangeAspect="1"/>
          </p:cNvPicPr>
          <p:nvPr/>
        </p:nvPicPr>
        <p:blipFill>
          <a:blip r:embed="rId2" cstate="print"/>
          <a:srcRect t="16739" r="20079"/>
          <a:stretch>
            <a:fillRect/>
          </a:stretch>
        </p:blipFill>
        <p:spPr>
          <a:xfrm>
            <a:off x="6012160" y="4645562"/>
            <a:ext cx="3168352" cy="221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32 - Εικόνα" descr="10169379_703624613014301_760605581019344906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23523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29 - Έλλειψη"/>
          <p:cNvSpPr/>
          <p:nvPr/>
        </p:nvSpPr>
        <p:spPr>
          <a:xfrm>
            <a:off x="3275856" y="3212976"/>
            <a:ext cx="2160240" cy="2088232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2600" b="1" cap="all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G Helvetica P Bold" pitchFamily="2" charset="0"/>
              </a:rPr>
              <a:t>ΠΟλη</a:t>
            </a:r>
            <a:r>
              <a:rPr lang="el-GR" sz="26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G Helvetica P Bold" pitchFamily="2" charset="0"/>
              </a:rPr>
              <a:t> +</a:t>
            </a:r>
          </a:p>
          <a:p>
            <a:pPr algn="ctr"/>
            <a:r>
              <a:rPr lang="el-GR" sz="2600" b="1" cap="all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G Helvetica P Bold" pitchFamily="2" charset="0"/>
              </a:rPr>
              <a:t>Αγια</a:t>
            </a:r>
            <a:r>
              <a:rPr lang="el-GR" sz="26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G Helvetica P Bold" pitchFamily="2" charset="0"/>
              </a:rPr>
              <a:t>-</a:t>
            </a:r>
            <a:r>
              <a:rPr lang="el-GR" sz="2600" b="1" cap="all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G Helvetica P Bold" pitchFamily="2" charset="0"/>
              </a:rPr>
              <a:t>ΣοφιΑ</a:t>
            </a:r>
            <a:endParaRPr lang="el-GR" sz="2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G Helvetica P Bold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-180528" y="3068960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Σμύρνη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6 - Ορθογώνιο"/>
          <p:cNvSpPr/>
          <p:nvPr/>
        </p:nvSpPr>
        <p:spPr>
          <a:xfrm rot="1342607">
            <a:off x="7430357" y="4304617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Κύπρος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8 - Ορθογώνιο"/>
          <p:cNvSpPr/>
          <p:nvPr/>
        </p:nvSpPr>
        <p:spPr>
          <a:xfrm rot="20619035">
            <a:off x="7622244" y="3410421"/>
            <a:ext cx="14779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Κρήτη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9 - Ορθογώνιο"/>
          <p:cNvSpPr/>
          <p:nvPr/>
        </p:nvSpPr>
        <p:spPr>
          <a:xfrm rot="20853614">
            <a:off x="36666" y="3675511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Έφεσος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763688" y="3068960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Πέργαμος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11 - Ορθογώνιο"/>
          <p:cNvSpPr/>
          <p:nvPr/>
        </p:nvSpPr>
        <p:spPr>
          <a:xfrm rot="20619035">
            <a:off x="1958467" y="3865716"/>
            <a:ext cx="11315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Χίος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12 - Ορθογώνιο"/>
          <p:cNvSpPr/>
          <p:nvPr/>
        </p:nvSpPr>
        <p:spPr>
          <a:xfrm rot="21012970">
            <a:off x="1435907" y="4863843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Θράκη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13 - Ορθογώνιο"/>
          <p:cNvSpPr/>
          <p:nvPr/>
        </p:nvSpPr>
        <p:spPr>
          <a:xfrm rot="554776">
            <a:off x="28708" y="6173373"/>
            <a:ext cx="20513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Μακεδονία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14 - Ορθογώνιο"/>
          <p:cNvSpPr/>
          <p:nvPr/>
        </p:nvSpPr>
        <p:spPr>
          <a:xfrm rot="160226">
            <a:off x="4583299" y="2674804"/>
            <a:ext cx="16387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Λέσβος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15 - Ορθογώνιο"/>
          <p:cNvSpPr/>
          <p:nvPr/>
        </p:nvSpPr>
        <p:spPr>
          <a:xfrm rot="638186">
            <a:off x="2465784" y="5398134"/>
            <a:ext cx="11315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Ρόδος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16 - Ορθογώνιο"/>
          <p:cNvSpPr/>
          <p:nvPr/>
        </p:nvSpPr>
        <p:spPr>
          <a:xfrm rot="479821">
            <a:off x="3304096" y="6220657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Τένεδος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17 - Ορθογώνιο"/>
          <p:cNvSpPr/>
          <p:nvPr/>
        </p:nvSpPr>
        <p:spPr>
          <a:xfrm rot="20619035">
            <a:off x="5835245" y="2794719"/>
            <a:ext cx="17079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Ήπειρος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18 - Ορθογώνιο"/>
          <p:cNvSpPr/>
          <p:nvPr/>
        </p:nvSpPr>
        <p:spPr>
          <a:xfrm rot="630144">
            <a:off x="-218899" y="4729602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Αϊβαλί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19 - Ορθογώνιο"/>
          <p:cNvSpPr/>
          <p:nvPr/>
        </p:nvSpPr>
        <p:spPr>
          <a:xfrm rot="20532643">
            <a:off x="1875526" y="6091082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Ίμβρος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6796160" y="1915997"/>
            <a:ext cx="23194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Αν. Ρωμυλία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21 - Ορθογώνιο"/>
          <p:cNvSpPr/>
          <p:nvPr/>
        </p:nvSpPr>
        <p:spPr>
          <a:xfrm rot="659357">
            <a:off x="5329134" y="2189281"/>
            <a:ext cx="13978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Σάμος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22 - Ορθογώνιο"/>
          <p:cNvSpPr/>
          <p:nvPr/>
        </p:nvSpPr>
        <p:spPr>
          <a:xfrm rot="21382724">
            <a:off x="266032" y="5508330"/>
            <a:ext cx="2014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Ραιδεστός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23 - Ορθογώνιο"/>
          <p:cNvSpPr/>
          <p:nvPr/>
        </p:nvSpPr>
        <p:spPr>
          <a:xfrm rot="206771">
            <a:off x="5954653" y="3613271"/>
            <a:ext cx="13550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Ικαρία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4932040" y="5229200"/>
            <a:ext cx="11315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Κως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25 - Ορθογώνιο"/>
          <p:cNvSpPr/>
          <p:nvPr/>
        </p:nvSpPr>
        <p:spPr>
          <a:xfrm rot="21192928">
            <a:off x="3805924" y="2213590"/>
            <a:ext cx="13978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Λήμνος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26 - Ορθογώνιο"/>
          <p:cNvSpPr/>
          <p:nvPr/>
        </p:nvSpPr>
        <p:spPr>
          <a:xfrm rot="1049963">
            <a:off x="3532086" y="5466972"/>
            <a:ext cx="16620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Αττάλεια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27 - Ορθογώνιο"/>
          <p:cNvSpPr/>
          <p:nvPr/>
        </p:nvSpPr>
        <p:spPr>
          <a:xfrm rot="604498">
            <a:off x="7487637" y="2751404"/>
            <a:ext cx="13550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Πόντος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30 - Ορθογώνιο"/>
          <p:cNvSpPr/>
          <p:nvPr/>
        </p:nvSpPr>
        <p:spPr>
          <a:xfrm rot="21029959">
            <a:off x="5248465" y="4395450"/>
            <a:ext cx="2156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Σαμοθράκη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2" name="31 - Ορθογώνιο"/>
          <p:cNvSpPr/>
          <p:nvPr/>
        </p:nvSpPr>
        <p:spPr>
          <a:xfrm rot="21012970">
            <a:off x="4676267" y="5943964"/>
            <a:ext cx="16771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Κάσος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35 - Επεξήγηση με σύννεφο"/>
          <p:cNvSpPr/>
          <p:nvPr/>
        </p:nvSpPr>
        <p:spPr>
          <a:xfrm>
            <a:off x="3491880" y="0"/>
            <a:ext cx="5472608" cy="2060848"/>
          </a:xfrm>
          <a:prstGeom prst="cloudCallout">
            <a:avLst>
              <a:gd name="adj1" fmla="val -50864"/>
              <a:gd name="adj2" fmla="val 73080"/>
            </a:avLst>
          </a:prstGeom>
          <a:noFill/>
          <a:ln w="12700"/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να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απελευθερωθούν</a:t>
            </a:r>
            <a:r>
              <a:rPr lang="el-GR" sz="2400" dirty="0" smtClean="0">
                <a:solidFill>
                  <a:schemeClr val="tx1"/>
                </a:solidFill>
              </a:rPr>
              <a:t> … οι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ιστορικοί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ελληνικοί τόποι</a:t>
            </a:r>
            <a:r>
              <a:rPr lang="el-GR" sz="2400" dirty="0" smtClean="0">
                <a:solidFill>
                  <a:schemeClr val="tx1"/>
                </a:solidFill>
              </a:rPr>
              <a:t>!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>
          <a:xfrm rot="21396390">
            <a:off x="986094" y="4326127"/>
            <a:ext cx="11315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Ψαρά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4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6" grpId="0" animBg="1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3068960"/>
            <a:ext cx="8244408" cy="33123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Κάποιοι </a:t>
            </a:r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</a:rPr>
              <a:t>πολιτικοί</a:t>
            </a:r>
            <a:r>
              <a:rPr lang="el-GR" dirty="0" smtClean="0"/>
              <a:t>, 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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Αλέξανδρος 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Μαυροκορδάτος</a:t>
            </a:r>
          </a:p>
          <a:p>
            <a:pPr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/>
              <a:t>Κάποιοι </a:t>
            </a:r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δημοσιογράφοι</a:t>
            </a:r>
            <a:r>
              <a:rPr lang="el-GR" dirty="0" smtClean="0"/>
              <a:t>, 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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Εμμανουήλ Ροΐδης</a:t>
            </a:r>
            <a:endParaRPr lang="el-G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Εικόνα" descr="$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739176" cy="1368152"/>
          </a:xfrm>
          <a:prstGeom prst="rect">
            <a:avLst/>
          </a:prstGeom>
        </p:spPr>
      </p:pic>
      <p:pic>
        <p:nvPicPr>
          <p:cNvPr id="6146" name="Picture 2" descr="Αποτέλεσμα εικόνας"/>
          <p:cNvPicPr>
            <a:picLocks noChangeAspect="1" noChangeArrowheads="1"/>
          </p:cNvPicPr>
          <p:nvPr/>
        </p:nvPicPr>
        <p:blipFill>
          <a:blip r:embed="rId3" cstate="print"/>
          <a:srcRect l="14669" b="10555"/>
          <a:stretch>
            <a:fillRect/>
          </a:stretch>
        </p:blipFill>
        <p:spPr bwMode="auto">
          <a:xfrm>
            <a:off x="6876256" y="2924944"/>
            <a:ext cx="2012733" cy="2716730"/>
          </a:xfrm>
          <a:prstGeom prst="rect">
            <a:avLst/>
          </a:prstGeom>
          <a:noFill/>
        </p:spPr>
      </p:pic>
      <p:pic>
        <p:nvPicPr>
          <p:cNvPr id="6148" name="Picture 4" descr="Αποτέλεσμα εικόνας για εμμανουήλ ροιδη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80722"/>
            <a:ext cx="1440160" cy="2377278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1115616" y="476672"/>
            <a:ext cx="8028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Διαφωνούσαν</a:t>
            </a:r>
            <a:endParaRPr lang="el-GR" sz="4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την </a:t>
            </a:r>
            <a:r>
              <a:rPr lang="el-GR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αλυτρωτική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πολιτική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l-GR" sz="3200" b="1" dirty="0" smtClean="0"/>
              <a:t>Πρώτα</a:t>
            </a:r>
            <a:r>
              <a:rPr lang="el-GR" sz="3200" dirty="0" smtClean="0"/>
              <a:t> να «πατήσουμε γερά στα πόδια μας» </a:t>
            </a:r>
          </a:p>
          <a:p>
            <a:pPr algn="ctr"/>
            <a:r>
              <a:rPr lang="el-GR" sz="3200" dirty="0" smtClean="0"/>
              <a:t>και </a:t>
            </a:r>
            <a:r>
              <a:rPr lang="el-GR" sz="3200" b="1" dirty="0" smtClean="0"/>
              <a:t>μετά</a:t>
            </a:r>
            <a:r>
              <a:rPr lang="el-GR" sz="3200" dirty="0" smtClean="0"/>
              <a:t> να κάνουμε πόλεμο για νέα εδάφη!</a:t>
            </a:r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wool_iStock_000021431921XSmall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24315"/>
            <a:ext cx="5040560" cy="335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- Εικόνα" descr="wool_iStock_000021431921XSmall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717032"/>
            <a:ext cx="2883793" cy="288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1691680" y="188640"/>
            <a:ext cx="6768752" cy="2520280"/>
          </a:xfrm>
          <a:prstGeom prst="wedgeEllipseCallout">
            <a:avLst>
              <a:gd name="adj1" fmla="val 29225"/>
              <a:gd name="adj2" fmla="val 95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Ποιο ήταν το 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πρόβλημα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>
                <a:solidFill>
                  <a:schemeClr val="tx1"/>
                </a:solidFill>
              </a:rPr>
              <a:t>που δημιούργησε 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κυριαρχία </a:t>
            </a:r>
            <a:b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Μεγάλης Ιδέας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>
                <a:solidFill>
                  <a:schemeClr val="tx1"/>
                </a:solidFill>
              </a:rPr>
              <a:t>στις συνειδήσεις των Ελλήνων;</a:t>
            </a:r>
            <a:endParaRPr lang="el-GR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4869160"/>
            <a:ext cx="8964488" cy="1514599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…δηλαδή την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οικονομική ανόρθωση</a:t>
            </a:r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/>
              <a:t>και τη γεφύρωση του χάσματος με τη Δύση.</a:t>
            </a:r>
            <a:endParaRPr lang="el-GR" sz="3600" b="1" dirty="0"/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899592" y="404664"/>
            <a:ext cx="7772400" cy="2520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Οι ελληνικές κυβερνήσεις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ΔΕΝ είχαν στραμμένο το ενδιαφέρον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τους αποκλειστικά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στα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εσωτερικά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ζητήματα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067944" y="3140968"/>
            <a:ext cx="136815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Αποτέλεσμα εικόνας για εμμανουήλ ροιδης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39552" y="2564904"/>
            <a:ext cx="3816424" cy="380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- Θέση περιεχομένου" descr="scratch-head03-idea-animated-animation-smiley-emoticon-000416-larg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4869160"/>
            <a:ext cx="1800200" cy="1782551"/>
          </a:xfrm>
        </p:spPr>
      </p:pic>
      <p:pic>
        <p:nvPicPr>
          <p:cNvPr id="6" name="5 - Εικόνα" descr="$_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1497046" cy="1512168"/>
          </a:xfrm>
          <a:prstGeom prst="rect">
            <a:avLst/>
          </a:prstGeom>
        </p:spPr>
      </p:pic>
      <p:sp>
        <p:nvSpPr>
          <p:cNvPr id="11" name="10 - Επεξήγηση με σύννεφο"/>
          <p:cNvSpPr/>
          <p:nvPr/>
        </p:nvSpPr>
        <p:spPr>
          <a:xfrm>
            <a:off x="2411760" y="0"/>
            <a:ext cx="5760640" cy="2708920"/>
          </a:xfrm>
          <a:prstGeom prst="cloudCallout">
            <a:avLst>
              <a:gd name="adj1" fmla="val -61464"/>
              <a:gd name="adj2" fmla="val 385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Μεγάλη </a:t>
            </a:r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αβεβαιότητα</a:t>
            </a:r>
            <a:r>
              <a:rPr lang="el-GR" sz="3200" dirty="0" smtClean="0">
                <a:solidFill>
                  <a:schemeClr val="tx1"/>
                </a:solidFill>
              </a:rPr>
              <a:t>, </a:t>
            </a:r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ρίσκο</a:t>
            </a:r>
            <a:r>
              <a:rPr lang="el-GR" sz="3200" dirty="0" smtClean="0">
                <a:solidFill>
                  <a:schemeClr val="tx1"/>
                </a:solidFill>
              </a:rPr>
              <a:t> να βάλεις λεφτά στην Ελλάδα.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12" name="Picture 4" descr="Αποτέλεσμα εικόνας για εμμανουήλ ροιδης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 bwMode="auto">
          <a:xfrm>
            <a:off x="7020272" y="4564745"/>
            <a:ext cx="1860392" cy="229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- Ελλειψοειδής επεξήγηση"/>
          <p:cNvSpPr/>
          <p:nvPr/>
        </p:nvSpPr>
        <p:spPr>
          <a:xfrm>
            <a:off x="5796136" y="1844824"/>
            <a:ext cx="3131840" cy="2736304"/>
          </a:xfrm>
          <a:prstGeom prst="wedgeEllipseCallout">
            <a:avLst>
              <a:gd name="adj1" fmla="val -52958"/>
              <a:gd name="adj2" fmla="val 6906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Πώς να επενδύσει κανείς μετά σε αυτή τη χώρα, </a:t>
            </a:r>
            <a:r>
              <a:rPr lang="el-GR" sz="2800" b="1" dirty="0" err="1" smtClean="0">
                <a:solidFill>
                  <a:schemeClr val="tx1"/>
                </a:solidFill>
              </a:rPr>
              <a:t>οέο</a:t>
            </a:r>
            <a:r>
              <a:rPr lang="el-GR" sz="2800" b="1" dirty="0" smtClean="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647453"/>
            <a:ext cx="8892480" cy="4525963"/>
          </a:xfrm>
        </p:spPr>
        <p:txBody>
          <a:bodyPr/>
          <a:lstStyle/>
          <a:p>
            <a:pPr lvl="0"/>
            <a:r>
              <a:rPr lang="el-GR" dirty="0" smtClean="0"/>
              <a:t>Απουσίαζαν τα ισχυρά </a:t>
            </a:r>
            <a:r>
              <a:rPr lang="el-GR" b="1" dirty="0" smtClean="0"/>
              <a:t>κέντρα ανάπτυξης</a:t>
            </a:r>
          </a:p>
          <a:p>
            <a:pPr lvl="0"/>
            <a:r>
              <a:rPr lang="el-GR" dirty="0" smtClean="0"/>
              <a:t>Η χώρα δεν διέθετε σημαντικές </a:t>
            </a:r>
            <a:r>
              <a:rPr lang="el-GR" b="1" dirty="0" smtClean="0"/>
              <a:t>πρώτες ύλες</a:t>
            </a:r>
          </a:p>
          <a:p>
            <a:pPr lvl="0"/>
            <a:r>
              <a:rPr lang="el-GR" dirty="0" smtClean="0"/>
              <a:t>Δεν είχε εξειδικευμένο ή έστω φθηνό </a:t>
            </a:r>
            <a:r>
              <a:rPr lang="el-GR" b="1" dirty="0" smtClean="0"/>
              <a:t>εργατικό δυναμικό</a:t>
            </a:r>
          </a:p>
          <a:p>
            <a:pPr lvl="0"/>
            <a:r>
              <a:rPr lang="el-GR" dirty="0" smtClean="0"/>
              <a:t>Η συσσώρευση </a:t>
            </a:r>
            <a:r>
              <a:rPr lang="el-GR" b="1" dirty="0" smtClean="0"/>
              <a:t>κεφαλαίου</a:t>
            </a:r>
            <a:r>
              <a:rPr lang="el-GR" dirty="0" smtClean="0"/>
              <a:t>, ιδιωτικού και δημοσίου ήταν ισχνή και…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εσωτερική αγορά </a:t>
            </a:r>
            <a:r>
              <a:rPr lang="el-GR" dirty="0" smtClean="0"/>
              <a:t>περιορισμένη έως ασήμαντη</a:t>
            </a: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395536" y="116632"/>
            <a:ext cx="5976664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Ελλάδα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έμοιαζε περισσότερο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την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Ανατολή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παρά με τη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Δύση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- Εικόνα" descr="4746524363_43bf6175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88640"/>
            <a:ext cx="2034650" cy="199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Ελλειψοειδής επεξήγηση"/>
          <p:cNvSpPr/>
          <p:nvPr/>
        </p:nvSpPr>
        <p:spPr>
          <a:xfrm>
            <a:off x="3059832" y="1340768"/>
            <a:ext cx="2520280" cy="1224136"/>
          </a:xfrm>
          <a:prstGeom prst="wedgeEllipseCallout">
            <a:avLst>
              <a:gd name="adj1" fmla="val 110961"/>
              <a:gd name="adj2" fmla="val -1564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Γιατί;</a:t>
            </a:r>
            <a:endParaRPr lang="el-G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4434681"/>
            <a:ext cx="7772400" cy="2162671"/>
          </a:xfrm>
        </p:spPr>
        <p:txBody>
          <a:bodyPr>
            <a:normAutofit/>
          </a:bodyPr>
          <a:lstStyle/>
          <a:p>
            <a:r>
              <a:rPr lang="el-GR" b="1" dirty="0" smtClean="0"/>
              <a:t>…οι οικονομικές πρωτοβουλίες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έρμαια</a:t>
            </a:r>
            <a:b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/>
              <a:t>των εθνικών κρίσεων!</a:t>
            </a:r>
            <a:endParaRPr lang="el-GR" b="1" dirty="0"/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179512" y="404664"/>
            <a:ext cx="8964488" cy="2160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900" b="1" noProof="0" dirty="0" smtClean="0">
                <a:latin typeface="+mj-lt"/>
                <a:ea typeface="+mj-ea"/>
                <a:cs typeface="+mj-cs"/>
              </a:rPr>
              <a:t>Ανοιχτές πληγές </a:t>
            </a:r>
            <a:r>
              <a:rPr lang="el-GR" sz="4400" b="1" noProof="0" dirty="0" smtClean="0">
                <a:latin typeface="+mj-lt"/>
                <a:ea typeface="+mj-ea"/>
                <a:cs typeface="+mj-cs"/>
                <a:sym typeface="Wingdings" pitchFamily="2" charset="2"/>
              </a:rPr>
              <a:t></a:t>
            </a:r>
            <a:r>
              <a:rPr lang="el-GR" sz="4400" b="1" noProof="0" dirty="0" smtClean="0">
                <a:latin typeface="+mj-lt"/>
                <a:ea typeface="+mj-ea"/>
                <a:cs typeface="+mj-cs"/>
              </a:rPr>
              <a:t> Μακεδονία, </a:t>
            </a:r>
            <a:r>
              <a:rPr kumimoji="0" lang="el-GR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Κρήτη… </a:t>
            </a:r>
            <a:r>
              <a:rPr kumimoji="0" lang="el-GR" sz="44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Πόλεμος =</a:t>
            </a:r>
            <a:r>
              <a:rPr kumimoji="0" lang="el-GR" sz="4400" b="1" i="0" u="none" strike="noStrike" kern="1200" cap="none" spc="0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400" b="1" i="0" u="none" strike="noStrike" kern="1200" cap="none" spc="0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κόστος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δυσκολία στο εμπόριο, ναυτιλία κλπ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επιβάρυνση χώρας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067944" y="2780928"/>
            <a:ext cx="136815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aby cry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2147" y="4325722"/>
            <a:ext cx="4021853" cy="253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Επεξήγηση με σύννεφο"/>
          <p:cNvSpPr/>
          <p:nvPr/>
        </p:nvSpPr>
        <p:spPr>
          <a:xfrm>
            <a:off x="0" y="260648"/>
            <a:ext cx="6876256" cy="4005064"/>
          </a:xfrm>
          <a:prstGeom prst="cloudCallout">
            <a:avLst>
              <a:gd name="adj1" fmla="val 32515"/>
              <a:gd name="adj2" fmla="val 7340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Παραγωγικές δυνάμεις </a:t>
            </a:r>
          </a:p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στα </a:t>
            </a:r>
            <a:r>
              <a:rPr lang="el-GR" sz="3200" b="1" dirty="0" smtClean="0">
                <a:solidFill>
                  <a:schemeClr val="tx1"/>
                </a:solidFill>
              </a:rPr>
              <a:t>κάτω</a:t>
            </a:r>
            <a:r>
              <a:rPr lang="el-GR" sz="3200" dirty="0" smtClean="0">
                <a:solidFill>
                  <a:schemeClr val="tx1"/>
                </a:solidFill>
              </a:rPr>
              <a:t>… 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Μεγάλη </a:t>
            </a:r>
            <a:r>
              <a:rPr lang="el-GR" sz="3200" b="1" dirty="0" smtClean="0">
                <a:solidFill>
                  <a:schemeClr val="tx1"/>
                </a:solidFill>
              </a:rPr>
              <a:t>ιδέα </a:t>
            </a:r>
            <a:r>
              <a:rPr lang="el-GR" sz="3200" dirty="0" smtClean="0">
                <a:solidFill>
                  <a:schemeClr val="tx1"/>
                </a:solidFill>
              </a:rPr>
              <a:t>στα </a:t>
            </a:r>
            <a:r>
              <a:rPr lang="el-GR" sz="3200" b="1" dirty="0" smtClean="0">
                <a:solidFill>
                  <a:schemeClr val="tx1"/>
                </a:solidFill>
              </a:rPr>
              <a:t>πάνω</a:t>
            </a:r>
            <a:r>
              <a:rPr lang="el-GR" sz="3200" dirty="0" smtClean="0">
                <a:solidFill>
                  <a:schemeClr val="tx1"/>
                </a:solidFill>
              </a:rPr>
              <a:t>… </a:t>
            </a:r>
          </a:p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Δεν τα βλέπω καλά τα πράγματα…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332037"/>
            <a:ext cx="8784976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Έξω από τα σύνορα υπήρχαν </a:t>
            </a:r>
            <a:r>
              <a:rPr lang="el-GR" b="1" dirty="0" smtClean="0"/>
              <a:t>ισχυρά κέντρα ελληνισμού </a:t>
            </a:r>
            <a:r>
              <a:rPr lang="el-GR" dirty="0" smtClean="0"/>
              <a:t>(πνευματικά, οικονομικά, παραγωγικά) τα οποία κυριαρχούσαν.</a:t>
            </a:r>
          </a:p>
          <a:p>
            <a:r>
              <a:rPr lang="el-GR" dirty="0" smtClean="0"/>
              <a:t>Για πολλά χρόνια </a:t>
            </a:r>
            <a:r>
              <a:rPr lang="el-GR" b="1" dirty="0" smtClean="0"/>
              <a:t>οι Έλληνες της διασποράς </a:t>
            </a:r>
            <a:r>
              <a:rPr lang="el-GR" dirty="0" smtClean="0"/>
              <a:t>θεωρούν </a:t>
            </a:r>
            <a:r>
              <a:rPr lang="el-GR" b="1" dirty="0" smtClean="0"/>
              <a:t>την Ελλάδα φτωχό</a:t>
            </a:r>
            <a:r>
              <a:rPr lang="el-GR" dirty="0" smtClean="0"/>
              <a:t>, ανεπρόκοπο </a:t>
            </a:r>
            <a:r>
              <a:rPr lang="el-GR" b="1" dirty="0" smtClean="0"/>
              <a:t>συγγενή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αντίληψή τους μεταβλήθηκε στο </a:t>
            </a:r>
            <a:r>
              <a:rPr lang="el-GR" b="1" dirty="0" smtClean="0"/>
              <a:t>τέλος του 19ου αι., </a:t>
            </a:r>
            <a:r>
              <a:rPr lang="el-GR" dirty="0" smtClean="0"/>
              <a:t>όταν δυσκόλεψαν οι οικονομικές και πολιτικές συνθήκες στις χώρες όπου δραστηριοποιούνταν </a:t>
            </a:r>
          </a:p>
          <a:p>
            <a:r>
              <a:rPr lang="el-GR" dirty="0" smtClean="0"/>
              <a:t>↔ Η Ελλάδα αποτέλεσε ασφαλές καταφύγιο και πεδίο ανάπτυξης οικονομικών δραστηριοτήτων. </a:t>
            </a:r>
            <a:endParaRPr lang="el-GR" dirty="0"/>
          </a:p>
        </p:txBody>
      </p:sp>
      <p:pic>
        <p:nvPicPr>
          <p:cNvPr id="4" name="3 - Εικόνα" descr="4746524363_43bf6175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60648"/>
            <a:ext cx="2034650" cy="186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755576" y="476672"/>
            <a:ext cx="5040560" cy="1512168"/>
          </a:xfrm>
          <a:prstGeom prst="wedgeEllipseCallout">
            <a:avLst>
              <a:gd name="adj1" fmla="val 74895"/>
              <a:gd name="adj2" fmla="val 3552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Η χώρα, επιπλέον, ανταγωνιζόταν τον εαυτό της!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16832"/>
            <a:ext cx="9468544" cy="518457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αίσθηση ότι </a:t>
            </a:r>
            <a:r>
              <a:rPr lang="el-GR" b="1" dirty="0" smtClean="0"/>
              <a:t>το υπάρχον κράτος ήταν ημιτελές</a:t>
            </a:r>
            <a:r>
              <a:rPr lang="el-GR" dirty="0" smtClean="0"/>
              <a:t>, </a:t>
            </a:r>
          </a:p>
          <a:p>
            <a:pPr>
              <a:buNone/>
            </a:pPr>
            <a:r>
              <a:rPr lang="el-GR" dirty="0" smtClean="0"/>
              <a:t>     ήταν τα θεμέλια απλώς για κάτι μεγαλύτερο </a:t>
            </a:r>
          </a:p>
          <a:p>
            <a:r>
              <a:rPr lang="el-GR" dirty="0" smtClean="0"/>
              <a:t>↔ Η γέννηση της «</a:t>
            </a:r>
            <a:r>
              <a:rPr lang="el-GR" b="1" dirty="0" smtClean="0"/>
              <a:t>Μεγάλης Ιδέας</a:t>
            </a:r>
            <a:r>
              <a:rPr lang="el-GR" dirty="0" smtClean="0"/>
              <a:t>», προϋπέθετε σημαντική διεύρυνση των συνόρων.</a:t>
            </a:r>
          </a:p>
          <a:p>
            <a:r>
              <a:rPr lang="el-GR" dirty="0" smtClean="0"/>
              <a:t>Η επικράτηση αυτής της ιδεολογίας είχε επιπτώσεις στον </a:t>
            </a:r>
            <a:r>
              <a:rPr lang="el-GR" b="1" dirty="0" smtClean="0"/>
              <a:t>πολιτικό</a:t>
            </a:r>
            <a:r>
              <a:rPr lang="el-GR" dirty="0" smtClean="0"/>
              <a:t> και </a:t>
            </a:r>
            <a:r>
              <a:rPr lang="el-GR" b="1" dirty="0" smtClean="0"/>
              <a:t>οικονομικό</a:t>
            </a:r>
            <a:r>
              <a:rPr lang="el-GR" dirty="0" smtClean="0"/>
              <a:t> χώρο (καθώς υπήρχαν ανοικτές πληγές, π.χ. στην Κρήτη και τη Μακεδονία). </a:t>
            </a:r>
          </a:p>
          <a:p>
            <a:r>
              <a:rPr lang="el-GR" dirty="0" smtClean="0"/>
              <a:t>Οι ελληνικές κυβερνήσεις </a:t>
            </a:r>
            <a:r>
              <a:rPr lang="el-GR" b="1" dirty="0" smtClean="0"/>
              <a:t>δεν εστίαζαν </a:t>
            </a:r>
            <a:r>
              <a:rPr lang="el-GR" dirty="0" smtClean="0"/>
              <a:t>τις προσπάθειές τους στην </a:t>
            </a:r>
            <a:r>
              <a:rPr lang="el-GR" b="1" dirty="0" smtClean="0"/>
              <a:t>επίλυση των εσωτερικών ζητημάτων </a:t>
            </a:r>
            <a:r>
              <a:rPr lang="el-GR" dirty="0" smtClean="0"/>
              <a:t>(</a:t>
            </a:r>
            <a:r>
              <a:rPr lang="el-GR" b="1" dirty="0" smtClean="0"/>
              <a:t>οικονομική</a:t>
            </a:r>
            <a:r>
              <a:rPr lang="el-GR" dirty="0" smtClean="0"/>
              <a:t> </a:t>
            </a:r>
            <a:r>
              <a:rPr lang="el-GR" b="1" dirty="0" smtClean="0"/>
              <a:t>ανόρθωση</a:t>
            </a:r>
            <a:r>
              <a:rPr lang="el-GR" dirty="0" smtClean="0"/>
              <a:t> &amp; </a:t>
            </a:r>
            <a:r>
              <a:rPr lang="el-GR" b="1" dirty="0" smtClean="0"/>
              <a:t>γεφύρωση του χάσματος με τη Δύση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Η σύνδεση των ζητημάτων αυτών με το εθνικό όραμα αύξανε το κόστος των προσπαθειών και καθιστούσε συχνά τις </a:t>
            </a:r>
            <a:r>
              <a:rPr lang="el-GR" b="1" dirty="0" smtClean="0"/>
              <a:t>οικονομικές πρωτοβουλίες </a:t>
            </a:r>
            <a:r>
              <a:rPr lang="el-GR" dirty="0" smtClean="0"/>
              <a:t>έρμαια των </a:t>
            </a:r>
            <a:r>
              <a:rPr lang="el-GR" b="1" dirty="0" smtClean="0"/>
              <a:t>εθνικών κρίσεων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4" name="3 - Εικόνα" descr="4746524363_43bf6175f4.jpg"/>
          <p:cNvPicPr>
            <a:picLocks noChangeAspect="1"/>
          </p:cNvPicPr>
          <p:nvPr/>
        </p:nvPicPr>
        <p:blipFill>
          <a:blip r:embed="rId2" cstate="print"/>
          <a:srcRect l="13970" r="11430"/>
          <a:stretch>
            <a:fillRect/>
          </a:stretch>
        </p:blipFill>
        <p:spPr>
          <a:xfrm>
            <a:off x="6948264" y="156598"/>
            <a:ext cx="2061250" cy="155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144016" y="116632"/>
            <a:ext cx="6300192" cy="1512168"/>
          </a:xfrm>
          <a:prstGeom prst="wedgeEllipseCallout">
            <a:avLst>
              <a:gd name="adj1" fmla="val 64847"/>
              <a:gd name="adj2" fmla="val 297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Η πρόοδος των Ελλήνων της διασποράς, όμως, βασανίζει την Ελλάδα! Γιατί;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 (9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84"/>
          <a:stretch>
            <a:fillRect/>
          </a:stretch>
        </p:blipFill>
        <p:spPr>
          <a:xfrm>
            <a:off x="4860032" y="2009045"/>
            <a:ext cx="3512803" cy="470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539552" y="404664"/>
            <a:ext cx="3528392" cy="2520280"/>
          </a:xfrm>
          <a:prstGeom prst="wedgeEllipseCallout">
            <a:avLst>
              <a:gd name="adj1" fmla="val 75494"/>
              <a:gd name="adj2" fmla="val 9803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Μα τι ήταν αυτή η Μεγάλη Ιδέα τέλος πάντων;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  <a:solidFill>
            <a:srgbClr val="FFE697">
              <a:alpha val="55000"/>
            </a:srgbClr>
          </a:solidFill>
          <a:effectLst>
            <a:outerShdw blurRad="50800" dist="139700" dir="846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l-GR" dirty="0" err="1" smtClean="0"/>
              <a:t>Ἄλλα</a:t>
            </a:r>
            <a:r>
              <a:rPr lang="el-GR" dirty="0" smtClean="0"/>
              <a:t> πράγματα </a:t>
            </a:r>
            <a:r>
              <a:rPr lang="el-GR" dirty="0" err="1" smtClean="0"/>
              <a:t>στὴ</a:t>
            </a:r>
            <a:r>
              <a:rPr lang="el-GR" dirty="0" smtClean="0"/>
              <a:t> ζωή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err="1" smtClean="0"/>
              <a:t>εἶναι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μικρά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 smtClean="0"/>
              <a:t>καὶ</a:t>
            </a:r>
            <a:r>
              <a:rPr lang="el-GR" dirty="0" smtClean="0"/>
              <a:t> </a:t>
            </a:r>
            <a:r>
              <a:rPr lang="el-GR" dirty="0" err="1" smtClean="0"/>
              <a:t>ἄλλα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μεγάλα</a:t>
            </a:r>
            <a:r>
              <a:rPr lang="el-GR" dirty="0" smtClean="0"/>
              <a:t>…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184" y="2780928"/>
            <a:ext cx="4794745" cy="360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50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869" y="421932"/>
            <a:ext cx="4819603" cy="473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94" y="2873951"/>
            <a:ext cx="4573473" cy="403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5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Ἔτσι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γίνεται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καὶ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μὲ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τὶς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ἰδέες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7"/>
            <a:ext cx="2808312" cy="476760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628800"/>
            <a:ext cx="451634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60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746</Words>
  <Application>Microsoft Office PowerPoint</Application>
  <PresentationFormat>Προβολή στην οθόνη (4:3)</PresentationFormat>
  <Paragraphs>133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Οι παραγωγικές δυνάμεις  μέσα και έξω  από την Ελλάδα …</vt:lpstr>
      <vt:lpstr>…και η «Μεγάλη Ιδέα»!</vt:lpstr>
      <vt:lpstr>Διαφάνεια 3</vt:lpstr>
      <vt:lpstr>Διαφάνεια 4</vt:lpstr>
      <vt:lpstr>Διαφάνεια 5</vt:lpstr>
      <vt:lpstr>Διαφάνεια 6</vt:lpstr>
      <vt:lpstr>Ἄλλα πράγματα στὴ ζωή  εἶναι μικρά καὶ ἄλλα μεγάλα…</vt:lpstr>
      <vt:lpstr>Διαφάνεια 8</vt:lpstr>
      <vt:lpstr>Ἔτσι γίνεται καὶ μὲ τὶς ἰδέες!</vt:lpstr>
      <vt:lpstr>Διαφάνεια 10</vt:lpstr>
      <vt:lpstr>Διαφάνεια 11</vt:lpstr>
      <vt:lpstr>Ποιός ἐξέφρασε πρῶτος   τήν ἔννοια αὐτή;</vt:lpstr>
      <vt:lpstr>Τί ἐννοεῖ ὁ ποιητής;</vt:lpstr>
      <vt:lpstr>Ποιός εἶναι ὁ μεγάλος ἐκφραστής  τῆς Μεγάλης Ἰδέας;</vt:lpstr>
      <vt:lpstr>Διαφάνεια 15</vt:lpstr>
      <vt:lpstr>Διαφάνεια 16</vt:lpstr>
      <vt:lpstr>Διαφάνεια 17</vt:lpstr>
      <vt:lpstr>Η Ελλάδα μοιάζει  περισσότερο με την Ανατολή  παρά με τη Δύση!</vt:lpstr>
      <vt:lpstr>Απουσία ή ισχνή παρουσία…</vt:lpstr>
      <vt:lpstr>Διαφάνεια 20</vt:lpstr>
      <vt:lpstr>Διαφάνεια 21</vt:lpstr>
      <vt:lpstr>Διότι η Ελλάδα είναι  μια πολύ μικρή χώρα!</vt:lpstr>
      <vt:lpstr>…θα έρθει και η ανάπτυξη  στη χώρα!</vt:lpstr>
      <vt:lpstr>Διαφάνεια 24</vt:lpstr>
      <vt:lpstr>Διαφάνεια 25</vt:lpstr>
      <vt:lpstr>Διαφάνεια 26</vt:lpstr>
      <vt:lpstr>Διαφάνεια 27</vt:lpstr>
      <vt:lpstr>…δηλαδή την οικονομική ανόρθωση και τη γεφύρωση του χάσματος με τη Δύση.</vt:lpstr>
      <vt:lpstr>Διαφάνεια 29</vt:lpstr>
      <vt:lpstr>…οι οικονομικές πρωτοβουλίες έρμαια των εθνικών κρίσεων!</vt:lpstr>
      <vt:lpstr>Διαφάνεια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παραγωγικές δυνάμεις μέσα και έξω από την Ελλάδα  και η «Μεγάλη Ιδέα»</dc:title>
  <dc:creator>Toshiba</dc:creator>
  <cp:lastModifiedBy>Toshiba</cp:lastModifiedBy>
  <cp:revision>64</cp:revision>
  <dcterms:created xsi:type="dcterms:W3CDTF">2016-09-27T06:43:44Z</dcterms:created>
  <dcterms:modified xsi:type="dcterms:W3CDTF">2020-09-26T08:53:14Z</dcterms:modified>
</cp:coreProperties>
</file>