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78" r:id="rId4"/>
    <p:sldId id="279" r:id="rId5"/>
    <p:sldId id="276" r:id="rId6"/>
    <p:sldId id="280" r:id="rId7"/>
    <p:sldId id="257" r:id="rId8"/>
    <p:sldId id="303" r:id="rId9"/>
    <p:sldId id="306" r:id="rId10"/>
    <p:sldId id="304" r:id="rId11"/>
    <p:sldId id="305" r:id="rId12"/>
    <p:sldId id="258" r:id="rId13"/>
    <p:sldId id="259" r:id="rId14"/>
    <p:sldId id="260" r:id="rId15"/>
    <p:sldId id="301" r:id="rId16"/>
    <p:sldId id="302" r:id="rId17"/>
    <p:sldId id="307" r:id="rId18"/>
    <p:sldId id="261" r:id="rId19"/>
    <p:sldId id="281" r:id="rId20"/>
    <p:sldId id="262" r:id="rId21"/>
    <p:sldId id="274" r:id="rId22"/>
    <p:sldId id="275" r:id="rId23"/>
    <p:sldId id="273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263" r:id="rId44"/>
    <p:sldId id="264" r:id="rId45"/>
    <p:sldId id="265" r:id="rId46"/>
    <p:sldId id="266" r:id="rId47"/>
    <p:sldId id="267" r:id="rId48"/>
    <p:sldId id="268" r:id="rId49"/>
    <p:sldId id="269" r:id="rId50"/>
    <p:sldId id="270" r:id="rId51"/>
    <p:sldId id="271" r:id="rId52"/>
    <p:sldId id="272" r:id="rId5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DAAE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02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B0E5A-8FE9-43B6-8867-3FEB13A9F2DF}" type="datetimeFigureOut">
              <a:rPr lang="el-GR" smtClean="0"/>
              <a:pPr/>
              <a:t>23/11/2020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E4664-A6E7-42CE-9546-C9B4BDDB388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B0E5A-8FE9-43B6-8867-3FEB13A9F2DF}" type="datetimeFigureOut">
              <a:rPr lang="el-GR" smtClean="0"/>
              <a:pPr/>
              <a:t>23/11/2020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E4664-A6E7-42CE-9546-C9B4BDDB388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B0E5A-8FE9-43B6-8867-3FEB13A9F2DF}" type="datetimeFigureOut">
              <a:rPr lang="el-GR" smtClean="0"/>
              <a:pPr/>
              <a:t>23/11/2020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E4664-A6E7-42CE-9546-C9B4BDDB388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B0E5A-8FE9-43B6-8867-3FEB13A9F2DF}" type="datetimeFigureOut">
              <a:rPr lang="el-GR" smtClean="0"/>
              <a:pPr/>
              <a:t>23/11/2020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E4664-A6E7-42CE-9546-C9B4BDDB388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B0E5A-8FE9-43B6-8867-3FEB13A9F2DF}" type="datetimeFigureOut">
              <a:rPr lang="el-GR" smtClean="0"/>
              <a:pPr/>
              <a:t>23/11/2020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E4664-A6E7-42CE-9546-C9B4BDDB388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B0E5A-8FE9-43B6-8867-3FEB13A9F2DF}" type="datetimeFigureOut">
              <a:rPr lang="el-GR" smtClean="0"/>
              <a:pPr/>
              <a:t>23/11/2020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E4664-A6E7-42CE-9546-C9B4BDDB388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B0E5A-8FE9-43B6-8867-3FEB13A9F2DF}" type="datetimeFigureOut">
              <a:rPr lang="el-GR" smtClean="0"/>
              <a:pPr/>
              <a:t>23/11/2020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E4664-A6E7-42CE-9546-C9B4BDDB388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B0E5A-8FE9-43B6-8867-3FEB13A9F2DF}" type="datetimeFigureOut">
              <a:rPr lang="el-GR" smtClean="0"/>
              <a:pPr/>
              <a:t>23/11/2020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E4664-A6E7-42CE-9546-C9B4BDDB388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B0E5A-8FE9-43B6-8867-3FEB13A9F2DF}" type="datetimeFigureOut">
              <a:rPr lang="el-GR" smtClean="0"/>
              <a:pPr/>
              <a:t>23/11/2020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E4664-A6E7-42CE-9546-C9B4BDDB388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B0E5A-8FE9-43B6-8867-3FEB13A9F2DF}" type="datetimeFigureOut">
              <a:rPr lang="el-GR" smtClean="0"/>
              <a:pPr/>
              <a:t>23/11/2020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E4664-A6E7-42CE-9546-C9B4BDDB388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B0E5A-8FE9-43B6-8867-3FEB13A9F2DF}" type="datetimeFigureOut">
              <a:rPr lang="el-GR" smtClean="0"/>
              <a:pPr/>
              <a:t>23/11/2020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E4664-A6E7-42CE-9546-C9B4BDDB388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B0E5A-8FE9-43B6-8867-3FEB13A9F2DF}" type="datetimeFigureOut">
              <a:rPr lang="el-GR" smtClean="0"/>
              <a:pPr/>
              <a:t>23/11/2020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E4664-A6E7-42CE-9546-C9B4BDDB3883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772400" cy="1470025"/>
          </a:xfrm>
        </p:spPr>
        <p:txBody>
          <a:bodyPr>
            <a:noAutofit/>
          </a:bodyPr>
          <a:lstStyle/>
          <a:p>
            <a:r>
              <a:rPr lang="el-GR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 εδραίωση </a:t>
            </a:r>
            <a:br>
              <a:rPr lang="el-GR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του δικομματισμού</a:t>
            </a:r>
          </a:p>
        </p:txBody>
      </p:sp>
      <p:sp>
        <p:nvSpPr>
          <p:cNvPr id="4" name="Δεξιό βέλος 1"/>
          <p:cNvSpPr/>
          <p:nvPr/>
        </p:nvSpPr>
        <p:spPr>
          <a:xfrm>
            <a:off x="908154" y="2592550"/>
            <a:ext cx="3170061" cy="3500746"/>
          </a:xfrm>
          <a:prstGeom prst="rightArrow">
            <a:avLst/>
          </a:prstGeom>
          <a:blipFill>
            <a:blip r:embed="rId2" cstate="print"/>
            <a:stretch>
              <a:fillRect/>
            </a:stretch>
          </a:blipFill>
          <a:ln w="19050">
            <a:solidFill>
              <a:schemeClr val="tx1"/>
            </a:solidFill>
          </a:ln>
          <a:effectLst>
            <a:outerShdw blurRad="266700" dist="177800" dir="5820000" sx="106000" sy="106000" algn="tl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Δεξιό βέλος 3"/>
          <p:cNvSpPr/>
          <p:nvPr/>
        </p:nvSpPr>
        <p:spPr>
          <a:xfrm flipH="1">
            <a:off x="5004048" y="2564904"/>
            <a:ext cx="3176914" cy="3564396"/>
          </a:xfrm>
          <a:prstGeom prst="rightArrow">
            <a:avLst/>
          </a:prstGeom>
          <a:blipFill>
            <a:blip r:embed="rId3" cstate="print"/>
            <a:stretch>
              <a:fillRect/>
            </a:stretch>
          </a:blipFill>
          <a:ln w="19050">
            <a:solidFill>
              <a:schemeClr val="tx1"/>
            </a:solidFill>
          </a:ln>
          <a:effectLst>
            <a:outerShdw blurRad="266700" dist="177800" dir="5820000" sx="106000" sy="106000" algn="tl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32_γαιδαρος_τρικούπης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860917" y="1196752"/>
            <a:ext cx="7358117" cy="4392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32_γαιδαρος_τρικούπης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30000"/>
          </a:blip>
          <a:stretch>
            <a:fillRect/>
          </a:stretch>
        </p:blipFill>
        <p:spPr>
          <a:xfrm>
            <a:off x="2339752" y="0"/>
            <a:ext cx="4066552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1-5-6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1331" y="-1"/>
            <a:ext cx="9155331" cy="6873673"/>
          </a:xfrm>
        </p:spPr>
      </p:pic>
    </p:spTree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1-5-638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20000" contrast="30000"/>
          </a:blip>
          <a:stretch>
            <a:fillRect/>
          </a:stretch>
        </p:blipFill>
        <p:spPr>
          <a:xfrm>
            <a:off x="144016" y="116632"/>
            <a:ext cx="8820472" cy="6622266"/>
          </a:xfrm>
        </p:spPr>
      </p:pic>
    </p:spTree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1-5-63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-14621" y="-18143"/>
            <a:ext cx="9158621" cy="6876143"/>
          </a:xfrm>
        </p:spPr>
      </p:pic>
    </p:spTree>
  </p:cSld>
  <p:clrMapOvr>
    <a:masterClrMapping/>
  </p:clrMapOvr>
  <p:transition spd="med">
    <p:wedge/>
    <p:sndAc>
      <p:stSnd>
        <p:snd r:embed="rId2" name="wind.wav"/>
      </p:stSnd>
    </p:sndAc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32_γαιδαρος_τρικούπης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10000" contrast="30000"/>
          </a:blip>
          <a:stretch>
            <a:fillRect/>
          </a:stretch>
        </p:blipFill>
        <p:spPr>
          <a:xfrm>
            <a:off x="375939" y="698709"/>
            <a:ext cx="8427617" cy="541204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32_γαιδαρος_τρικούπης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20000" contrast="40000"/>
          </a:blip>
          <a:stretch>
            <a:fillRect/>
          </a:stretch>
        </p:blipFill>
        <p:spPr>
          <a:xfrm>
            <a:off x="539552" y="1"/>
            <a:ext cx="8024492" cy="687448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32_γαιδαρος_τρικούπης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10000" contrast="30000"/>
          </a:blip>
          <a:stretch>
            <a:fillRect/>
          </a:stretch>
        </p:blipFill>
        <p:spPr>
          <a:xfrm>
            <a:off x="1682359" y="1"/>
            <a:ext cx="5738877" cy="68744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1-5-63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-11330" y="-1"/>
            <a:ext cx="9155330" cy="6873673"/>
          </a:xfrm>
        </p:spPr>
      </p:pic>
    </p:spTree>
  </p:cSld>
  <p:clrMapOvr>
    <a:masterClrMapping/>
  </p:clrMapOvr>
  <p:transition spd="med">
    <p:wedge/>
    <p:sndAc>
      <p:stSnd>
        <p:snd r:embed="rId2" name="wind.wav"/>
      </p:stSnd>
    </p:sndAc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95536" y="116632"/>
            <a:ext cx="3682752" cy="836712"/>
          </a:xfrm>
        </p:spPr>
        <p:txBody>
          <a:bodyPr/>
          <a:lstStyle/>
          <a:p>
            <a:r>
              <a:rPr lang="el-G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Τρικούπης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1196752"/>
            <a:ext cx="4464496" cy="5289451"/>
          </a:xfrm>
        </p:spPr>
        <p:txBody>
          <a:bodyPr>
            <a:normAutofit fontScale="85000" lnSpcReduction="10000"/>
          </a:bodyPr>
          <a:lstStyle/>
          <a:p>
            <a:r>
              <a:rPr lang="el-GR" dirty="0"/>
              <a:t>Κράτος </a:t>
            </a:r>
            <a:r>
              <a:rPr lang="el-GR" b="1" dirty="0"/>
              <a:t>δικαίου</a:t>
            </a:r>
          </a:p>
          <a:p>
            <a:r>
              <a:rPr lang="el-GR" dirty="0" err="1"/>
              <a:t>Εξορθολογισμός</a:t>
            </a:r>
            <a:r>
              <a:rPr lang="el-GR" dirty="0"/>
              <a:t> διοίκησης - </a:t>
            </a:r>
            <a:r>
              <a:rPr lang="el-GR" b="1" dirty="0" err="1"/>
              <a:t>προσοντολόγιο</a:t>
            </a:r>
            <a:endParaRPr lang="el-GR" b="1" dirty="0"/>
          </a:p>
          <a:p>
            <a:r>
              <a:rPr lang="el-GR" dirty="0"/>
              <a:t>Ανάπτυξη </a:t>
            </a:r>
            <a:r>
              <a:rPr lang="el-GR" b="1" dirty="0"/>
              <a:t>οικονομίας</a:t>
            </a:r>
            <a:r>
              <a:rPr lang="el-GR" dirty="0"/>
              <a:t>, </a:t>
            </a:r>
            <a:r>
              <a:rPr lang="el-GR" b="1" dirty="0"/>
              <a:t>γεωργίας</a:t>
            </a:r>
          </a:p>
          <a:p>
            <a:r>
              <a:rPr lang="el-GR" b="1" dirty="0"/>
              <a:t>Εκσυγχρονισμός</a:t>
            </a:r>
          </a:p>
          <a:p>
            <a:r>
              <a:rPr lang="el-GR" dirty="0"/>
              <a:t>Το </a:t>
            </a:r>
            <a:r>
              <a:rPr lang="el-GR" b="1" dirty="0"/>
              <a:t>κράτος</a:t>
            </a:r>
            <a:r>
              <a:rPr lang="el-GR" dirty="0"/>
              <a:t> είναι μοχλός της οικονομικής ανάπτυξης</a:t>
            </a:r>
          </a:p>
          <a:p>
            <a:r>
              <a:rPr lang="el-GR" dirty="0"/>
              <a:t>Υποστήριξη </a:t>
            </a:r>
            <a:r>
              <a:rPr lang="el-GR" b="1" dirty="0" err="1"/>
              <a:t>μεγαλογαιοκτημόνων</a:t>
            </a:r>
            <a:endParaRPr lang="el-GR" b="1" dirty="0"/>
          </a:p>
          <a:p>
            <a:r>
              <a:rPr lang="el-GR" dirty="0"/>
              <a:t>Αύξηση </a:t>
            </a:r>
            <a:r>
              <a:rPr lang="el-GR" b="1" dirty="0"/>
              <a:t>φόρων</a:t>
            </a:r>
          </a:p>
          <a:p>
            <a:r>
              <a:rPr lang="el-GR" dirty="0"/>
              <a:t>Σύναψη </a:t>
            </a:r>
            <a:r>
              <a:rPr lang="el-GR" b="1" dirty="0"/>
              <a:t>δανείων</a:t>
            </a:r>
          </a:p>
          <a:p>
            <a:endParaRPr lang="el-GR" dirty="0"/>
          </a:p>
        </p:txBody>
      </p:sp>
      <p:sp>
        <p:nvSpPr>
          <p:cNvPr id="4" name="1 - Τίτλος"/>
          <p:cNvSpPr txBox="1">
            <a:spLocks/>
          </p:cNvSpPr>
          <p:nvPr/>
        </p:nvSpPr>
        <p:spPr>
          <a:xfrm>
            <a:off x="4993704" y="144016"/>
            <a:ext cx="3682752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Δηλιγιάννης</a:t>
            </a:r>
          </a:p>
        </p:txBody>
      </p:sp>
      <p:sp>
        <p:nvSpPr>
          <p:cNvPr id="5" name="2 - Θέση περιεχομένου"/>
          <p:cNvSpPr txBox="1">
            <a:spLocks/>
          </p:cNvSpPr>
          <p:nvPr/>
        </p:nvSpPr>
        <p:spPr>
          <a:xfrm>
            <a:off x="4644008" y="1224136"/>
            <a:ext cx="4464496" cy="580526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Κοινωνική</a:t>
            </a:r>
            <a:r>
              <a:rPr kumimoji="0" lang="el-GR" sz="32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δικαιοσύνη </a:t>
            </a:r>
            <a:r>
              <a:rPr kumimoji="0" lang="el-GR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 μείωση φόρων, παροχή ευκαιριών για κατάληψη θέσεων δημοσίου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l-GR" sz="3200" baseline="0" dirty="0">
                <a:sym typeface="Wingdings" pitchFamily="2" charset="2"/>
              </a:rPr>
              <a:t>Προσπάθεια για χορήγηση</a:t>
            </a:r>
            <a:r>
              <a:rPr lang="el-GR" sz="3200" dirty="0">
                <a:sym typeface="Wingdings" pitchFamily="2" charset="2"/>
              </a:rPr>
              <a:t> γης στους </a:t>
            </a:r>
            <a:r>
              <a:rPr lang="el-GR" sz="3200" b="1" dirty="0">
                <a:sym typeface="Wingdings" pitchFamily="2" charset="2"/>
              </a:rPr>
              <a:t>αγρότες</a:t>
            </a:r>
            <a:r>
              <a:rPr lang="el-GR" sz="3200" dirty="0">
                <a:sym typeface="Wingdings" pitchFamily="2" charset="2"/>
              </a:rPr>
              <a:t>, βελτίωση θέσης τους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Απέχθεια</a:t>
            </a:r>
            <a:r>
              <a:rPr kumimoji="0" lang="el-GR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 στο </a:t>
            </a:r>
            <a:r>
              <a:rPr kumimoji="0" lang="el-GR" sz="32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χρηματιστηριακό</a:t>
            </a:r>
            <a:r>
              <a:rPr kumimoji="0" lang="el-GR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 κεφάλαιο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l-GR" sz="3200" baseline="0" dirty="0">
                <a:sym typeface="Wingdings" pitchFamily="2" charset="2"/>
              </a:rPr>
              <a:t>Υποστήριξη</a:t>
            </a:r>
            <a:r>
              <a:rPr lang="el-GR" sz="3200" dirty="0">
                <a:sym typeface="Wingdings" pitchFamily="2" charset="2"/>
              </a:rPr>
              <a:t> </a:t>
            </a:r>
            <a:r>
              <a:rPr lang="el-GR" sz="3200" b="1" dirty="0">
                <a:sym typeface="Wingdings" pitchFamily="2" charset="2"/>
              </a:rPr>
              <a:t>αργής οικονομικής ανάπτυξης </a:t>
            </a:r>
            <a:r>
              <a:rPr lang="el-GR" sz="3200" dirty="0">
                <a:sym typeface="Wingdings" pitchFamily="2" charset="2"/>
              </a:rPr>
              <a:t>σε παραδοσιακές παραγωγικές δραστηριότητες</a:t>
            </a: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- Θέση περιεχομένου" descr="article-2548773-1B13E76300000578-686_306x4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11979"/>
          <a:stretch>
            <a:fillRect/>
          </a:stretch>
        </p:blipFill>
        <p:spPr>
          <a:xfrm>
            <a:off x="683568" y="3140968"/>
            <a:ext cx="2645162" cy="32184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3 - Ελλειψοειδής επεξήγηση"/>
          <p:cNvSpPr/>
          <p:nvPr/>
        </p:nvSpPr>
        <p:spPr>
          <a:xfrm>
            <a:off x="1115616" y="260648"/>
            <a:ext cx="3600400" cy="2088232"/>
          </a:xfrm>
          <a:prstGeom prst="wedgeEllipseCallout">
            <a:avLst>
              <a:gd name="adj1" fmla="val -18338"/>
              <a:gd name="adj2" fmla="val 111560"/>
            </a:avLst>
          </a:prstGeom>
          <a:solidFill>
            <a:srgbClr val="EADAAE"/>
          </a:solidFill>
          <a:ln w="12700">
            <a:solidFill>
              <a:schemeClr val="accent2">
                <a:lumMod val="50000"/>
              </a:schemeClr>
            </a:solidFill>
          </a:ln>
          <a:effectLst>
            <a:outerShdw blurRad="165100" dist="177800" dir="2700000" algn="tl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Πώς φτάσαμε στον δικομματισμό;</a:t>
            </a:r>
          </a:p>
        </p:txBody>
      </p:sp>
      <p:pic>
        <p:nvPicPr>
          <p:cNvPr id="7" name="5 - Θέση περιεχομένου" descr="article-2548773-1B13E76300000578-686_306x423.jpg"/>
          <p:cNvPicPr>
            <a:picLocks noChangeAspect="1"/>
          </p:cNvPicPr>
          <p:nvPr/>
        </p:nvPicPr>
        <p:blipFill>
          <a:blip r:embed="rId3" cstate="print"/>
          <a:srcRect l="22190" r="22190"/>
          <a:stretch>
            <a:fillRect/>
          </a:stretch>
        </p:blipFill>
        <p:spPr>
          <a:xfrm>
            <a:off x="4932040" y="3284984"/>
            <a:ext cx="3391445" cy="30488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4 - Ελλειψοειδής επεξήγηση"/>
          <p:cNvSpPr/>
          <p:nvPr/>
        </p:nvSpPr>
        <p:spPr>
          <a:xfrm>
            <a:off x="4860032" y="404664"/>
            <a:ext cx="4032448" cy="1944216"/>
          </a:xfrm>
          <a:prstGeom prst="wedgeEllipseCallout">
            <a:avLst>
              <a:gd name="adj1" fmla="val -11554"/>
              <a:gd name="adj2" fmla="val 116610"/>
            </a:avLst>
          </a:prstGeom>
          <a:solidFill>
            <a:srgbClr val="EADAAE"/>
          </a:solidFill>
          <a:ln w="12700">
            <a:solidFill>
              <a:schemeClr val="accent2">
                <a:lumMod val="50000"/>
              </a:schemeClr>
            </a:solidFill>
          </a:ln>
          <a:effectLst>
            <a:outerShdw blurRad="165100" dist="177800" dir="2700000" algn="tl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Με την αρχή της δεδηλωμένης!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1-5-63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-11330" y="-1"/>
            <a:ext cx="9155330" cy="6873673"/>
          </a:xfrm>
        </p:spPr>
      </p:pic>
    </p:spTree>
  </p:cSld>
  <p:clrMapOvr>
    <a:masterClrMapping/>
  </p:clrMapOvr>
  <p:transition spd="med">
    <p:wedge/>
    <p:sndAc>
      <p:stSnd>
        <p:snd r:embed="rId2" name="wind.wav"/>
      </p:stSnd>
    </p:sndAc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- Θέση περιεχομένου" descr="Boy-with-Book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9958" r="1247"/>
          <a:stretch>
            <a:fillRect/>
          </a:stretch>
        </p:blipFill>
        <p:spPr>
          <a:xfrm>
            <a:off x="323528" y="3988325"/>
            <a:ext cx="1730115" cy="2869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3 - Εικόνα" descr="diligianni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2200" y="3861048"/>
            <a:ext cx="2459210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4 - Επεξήγηση με στρογγυλεμένο παραλληλόγραμμο"/>
          <p:cNvSpPr/>
          <p:nvPr/>
        </p:nvSpPr>
        <p:spPr>
          <a:xfrm>
            <a:off x="107504" y="260648"/>
            <a:ext cx="4176464" cy="3312368"/>
          </a:xfrm>
          <a:prstGeom prst="wedgeRoundRectCallout">
            <a:avLst>
              <a:gd name="adj1" fmla="val -31044"/>
              <a:gd name="adj2" fmla="val 79402"/>
              <a:gd name="adj3" fmla="val 16667"/>
            </a:avLst>
          </a:prstGeom>
          <a:solidFill>
            <a:srgbClr val="EADAAE"/>
          </a:solidFill>
          <a:ln w="12700">
            <a:solidFill>
              <a:schemeClr val="accent2">
                <a:lumMod val="50000"/>
              </a:schemeClr>
            </a:solidFill>
          </a:ln>
          <a:effectLst>
            <a:outerShdw blurRad="215900" dist="203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42900" algn="ctr">
              <a:buNone/>
            </a:pPr>
            <a:r>
              <a:rPr lang="el-GR" sz="2200" dirty="0">
                <a:solidFill>
                  <a:schemeClr val="tx1"/>
                </a:solidFill>
              </a:rPr>
              <a:t>Ο νομικός και πολιτικός </a:t>
            </a:r>
            <a:endParaRPr lang="en-US" sz="2200" dirty="0">
              <a:solidFill>
                <a:schemeClr val="tx1"/>
              </a:solidFill>
            </a:endParaRPr>
          </a:p>
          <a:p>
            <a:pPr indent="342900" algn="ctr">
              <a:buNone/>
            </a:pPr>
            <a:r>
              <a:rPr lang="el-GR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Θ. Δηλιγιάννης </a:t>
            </a:r>
            <a:r>
              <a:rPr lang="el-GR" sz="2200" dirty="0">
                <a:solidFill>
                  <a:schemeClr val="tx1"/>
                </a:solidFill>
              </a:rPr>
              <a:t>δεν ήταν καινούργιος στην πολιτική αρένα. Εκλεγόταν </a:t>
            </a:r>
            <a:r>
              <a:rPr lang="el-GR" sz="2200" b="1" dirty="0">
                <a:solidFill>
                  <a:schemeClr val="tx1"/>
                </a:solidFill>
              </a:rPr>
              <a:t>βουλευτής </a:t>
            </a:r>
            <a:r>
              <a:rPr lang="el-GR" sz="2200" dirty="0">
                <a:solidFill>
                  <a:schemeClr val="tx1"/>
                </a:solidFill>
              </a:rPr>
              <a:t>από το </a:t>
            </a:r>
            <a:r>
              <a:rPr lang="el-GR" sz="2200" b="1" dirty="0">
                <a:solidFill>
                  <a:schemeClr val="tx1"/>
                </a:solidFill>
              </a:rPr>
              <a:t>1862</a:t>
            </a:r>
            <a:r>
              <a:rPr lang="el-GR" sz="2200" dirty="0">
                <a:solidFill>
                  <a:schemeClr val="tx1"/>
                </a:solidFill>
              </a:rPr>
              <a:t> και είχε χρηματίσει </a:t>
            </a:r>
            <a:r>
              <a:rPr lang="el-GR" sz="2200" b="1" dirty="0">
                <a:solidFill>
                  <a:schemeClr val="tx1"/>
                </a:solidFill>
              </a:rPr>
              <a:t>υπουργός Εξωτερικών, Εσωτερικών, Οικονομικών </a:t>
            </a:r>
            <a:r>
              <a:rPr lang="el-GR" sz="2200" dirty="0">
                <a:solidFill>
                  <a:schemeClr val="tx1"/>
                </a:solidFill>
              </a:rPr>
              <a:t>και </a:t>
            </a:r>
            <a:r>
              <a:rPr lang="el-GR" sz="2200" b="1" dirty="0">
                <a:solidFill>
                  <a:schemeClr val="tx1"/>
                </a:solidFill>
              </a:rPr>
              <a:t>Παιδείας</a:t>
            </a:r>
            <a:r>
              <a:rPr lang="el-GR" sz="2200" dirty="0">
                <a:solidFill>
                  <a:schemeClr val="tx1"/>
                </a:solidFill>
              </a:rPr>
              <a:t> σε διάφορες κυβερνήσεις. </a:t>
            </a:r>
          </a:p>
        </p:txBody>
      </p:sp>
      <p:pic>
        <p:nvPicPr>
          <p:cNvPr id="9" name="5 - Θέση περιεχομένου" descr="Boy-with-Books.jpg"/>
          <p:cNvPicPr>
            <a:picLocks noChangeAspect="1"/>
          </p:cNvPicPr>
          <p:nvPr/>
        </p:nvPicPr>
        <p:blipFill>
          <a:blip r:embed="rId4" cstate="print"/>
          <a:srcRect l="4724" r="4724"/>
          <a:stretch>
            <a:fillRect/>
          </a:stretch>
        </p:blipFill>
        <p:spPr>
          <a:xfrm>
            <a:off x="2555776" y="4365104"/>
            <a:ext cx="3114444" cy="22975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7 - Επεξήγηση με στρογγυλεμένο παραλληλόγραμμο"/>
          <p:cNvSpPr/>
          <p:nvPr/>
        </p:nvSpPr>
        <p:spPr>
          <a:xfrm>
            <a:off x="4427984" y="260648"/>
            <a:ext cx="4608512" cy="3384376"/>
          </a:xfrm>
          <a:prstGeom prst="wedgeRoundRectCallout">
            <a:avLst>
              <a:gd name="adj1" fmla="val -50886"/>
              <a:gd name="adj2" fmla="val 78571"/>
              <a:gd name="adj3" fmla="val 16667"/>
            </a:avLst>
          </a:prstGeom>
          <a:solidFill>
            <a:srgbClr val="EADAAE"/>
          </a:solidFill>
          <a:ln w="12700">
            <a:solidFill>
              <a:schemeClr val="accent2">
                <a:lumMod val="50000"/>
              </a:schemeClr>
            </a:solidFill>
          </a:ln>
          <a:effectLst>
            <a:outerShdw blurRad="215900" dist="203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42900" algn="ctr">
              <a:buNone/>
            </a:pPr>
            <a:r>
              <a:rPr lang="el-GR" sz="2400" dirty="0">
                <a:solidFill>
                  <a:schemeClr val="tx1"/>
                </a:solidFill>
              </a:rPr>
              <a:t>Ως </a:t>
            </a:r>
            <a:r>
              <a:rPr lang="el-GR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αρχηγός του Εθνικού Κόμματος </a:t>
            </a:r>
            <a:r>
              <a:rPr lang="el-GR" sz="2400" dirty="0">
                <a:solidFill>
                  <a:schemeClr val="tx1"/>
                </a:solidFill>
              </a:rPr>
              <a:t>(από το 1883) αποτέλεσε το αντίπαλο δέος των </a:t>
            </a:r>
            <a:r>
              <a:rPr lang="el-GR" sz="2400" dirty="0" err="1">
                <a:solidFill>
                  <a:schemeClr val="tx1"/>
                </a:solidFill>
              </a:rPr>
              <a:t>τρικουπικών</a:t>
            </a:r>
            <a:r>
              <a:rPr lang="el-GR" sz="2400" dirty="0">
                <a:solidFill>
                  <a:schemeClr val="tx1"/>
                </a:solidFill>
              </a:rPr>
              <a:t>, ώσπου τελικά κατάφερε να εκλεγεί </a:t>
            </a:r>
            <a:r>
              <a:rPr lang="el-GR" sz="2400" b="1" dirty="0">
                <a:solidFill>
                  <a:schemeClr val="tx1"/>
                </a:solidFill>
              </a:rPr>
              <a:t>πρωθυπουργός</a:t>
            </a:r>
            <a:r>
              <a:rPr lang="el-GR" sz="2400" dirty="0">
                <a:solidFill>
                  <a:schemeClr val="tx1"/>
                </a:solidFill>
              </a:rPr>
              <a:t> το </a:t>
            </a:r>
            <a:r>
              <a:rPr lang="el-GR" sz="2400" b="1" dirty="0">
                <a:solidFill>
                  <a:schemeClr val="tx1"/>
                </a:solidFill>
              </a:rPr>
              <a:t>1885</a:t>
            </a:r>
            <a:r>
              <a:rPr lang="el-GR" sz="2400" dirty="0">
                <a:solidFill>
                  <a:schemeClr val="tx1"/>
                </a:solidFill>
              </a:rPr>
              <a:t> (αξίωμα στο οποίο ανήλθε επιπλέον πέντε φορές σε βραχύβιες κυβερνήσεις).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23528" y="692696"/>
            <a:ext cx="8280920" cy="6165304"/>
          </a:xfrm>
        </p:spPr>
        <p:txBody>
          <a:bodyPr>
            <a:normAutofit fontScale="85000" lnSpcReduction="20000"/>
          </a:bodyPr>
          <a:lstStyle/>
          <a:p>
            <a:pPr indent="342900" algn="just">
              <a:buNone/>
            </a:pPr>
            <a:r>
              <a:rPr lang="el-GR" dirty="0"/>
              <a:t>Ο Δηλιγιάννης υπήρξε </a:t>
            </a:r>
            <a:r>
              <a:rPr lang="el-G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λαϊκιστής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dirty="0"/>
              <a:t>και </a:t>
            </a:r>
            <a:r>
              <a:rPr lang="el-G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δημαγωγός</a:t>
            </a:r>
            <a:r>
              <a:rPr lang="el-GR" dirty="0"/>
              <a:t> «μέχρις άκρων». </a:t>
            </a:r>
          </a:p>
          <a:p>
            <a:pPr indent="342900" algn="just">
              <a:buNone/>
            </a:pPr>
            <a:r>
              <a:rPr lang="el-GR" dirty="0"/>
              <a:t>Εκμεταλλευόμενος, κατ’ αρχάς, τη </a:t>
            </a: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δυσαρέσκεια</a:t>
            </a:r>
            <a:r>
              <a:rPr lang="el-GR" dirty="0"/>
              <a:t> που συνεπαγόταν ο συγκεντρωτικός χαρακτήρας του Τρικούπη και η σιδηρά κομματική πειθαρχία που ο ίδιος επέβαλλε στα στελέχη του, θέλησε στην πορεία να αποκομίσει </a:t>
            </a: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πολιτικά οφέλη από την εσωκομματική κρίση</a:t>
            </a:r>
            <a:r>
              <a:rPr lang="el-GR" dirty="0"/>
              <a:t> που έπληξε τους «νεωτερικούς» (παραιτήσεις του υπουργού Οικονομικών Καλλιγά, μετέπειτα του υπουργού Δικαιοσύνης Ράλλη και Ναυτικών </a:t>
            </a:r>
            <a:r>
              <a:rPr lang="el-GR" dirty="0" err="1"/>
              <a:t>Ρούφου</a:t>
            </a:r>
            <a:r>
              <a:rPr lang="el-GR" dirty="0"/>
              <a:t> -οι οποίοι συνετάχθησαν με το Εθνικό Κόμμα). </a:t>
            </a:r>
          </a:p>
          <a:p>
            <a:pPr indent="342900" algn="just">
              <a:buNone/>
            </a:pPr>
            <a:r>
              <a:rPr lang="el-GR" dirty="0"/>
              <a:t>Ταυτόχρονα, ο Δηλιγιάννης καπηλεύθηκε την λαϊκή οργή και τα </a:t>
            </a: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εθνικιστικά ιδεώδη </a:t>
            </a:r>
            <a:r>
              <a:rPr lang="el-GR" dirty="0"/>
              <a:t>των Ελλήνων, που αντέδρασαν με συνεχείς και δριμείες εκδηλώσεις διαμαρτυρίας κατά της κυβερνητικής απραξίας και νωθρότητας προς τις επαναστάσεις των </a:t>
            </a:r>
            <a:r>
              <a:rPr lang="el-G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Κρητών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dirty="0"/>
              <a:t>κατά των Τούρκων.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>
            <a:noAutofit/>
          </a:bodyPr>
          <a:lstStyle/>
          <a:p>
            <a:pPr indent="457200" algn="just"/>
            <a:r>
              <a:rPr lang="el-GR" sz="2400" dirty="0"/>
              <a:t>Η </a:t>
            </a:r>
            <a:r>
              <a:rPr lang="el-G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πολιτική έκφραση </a:t>
            </a:r>
            <a:r>
              <a:rPr lang="el-GR" sz="2400" dirty="0"/>
              <a:t>αυτών των δύο εκ διαμέτρου αντιθέτων απόψεων και θεωριών, σε συνδυασμό με την </a:t>
            </a:r>
            <a:r>
              <a:rPr lang="el-G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ανυπαρξία ισχυρού λαϊκού ριζοσπαστικού κινήματος </a:t>
            </a:r>
            <a:r>
              <a:rPr lang="el-GR" sz="2400" dirty="0"/>
              <a:t>(και σε αυτό συνέτεινε ασφαλώς η διόγκωση του κράτους σε βάρος της ιδιωτικής πρωτοβουλίας, που συνεπαγόταν την ολοένα αυξανόμενη οικονομική εξάρτηση των πολλών από την κρατική </a:t>
            </a:r>
            <a:r>
              <a:rPr lang="el-GR" sz="2400" dirty="0" err="1"/>
              <a:t>δημοσιοϋπαλληλία</a:t>
            </a:r>
            <a:r>
              <a:rPr lang="el-GR" sz="2400" dirty="0"/>
              <a:t>) ήταν </a:t>
            </a:r>
            <a:r>
              <a:rPr lang="el-G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 βασική αιτία της πόλωσης </a:t>
            </a:r>
            <a:r>
              <a:rPr lang="el-GR" sz="2400" dirty="0"/>
              <a:t>του λαϊκού πολιτικού κριτηρίου - και έτσι εκφράστηκε και μελλοντικά σε επίπεδο κοινοβουλευτικής αντιπροσώπευσης. </a:t>
            </a:r>
            <a:br>
              <a:rPr lang="el-GR" sz="2400" dirty="0"/>
            </a:br>
            <a:br>
              <a:rPr lang="el-GR" sz="2400" dirty="0"/>
            </a:br>
            <a:r>
              <a:rPr lang="el-GR" sz="2400" dirty="0"/>
              <a:t>	Ωστόσο, εκείνο που περισσότερο υπήρξε αρωγός στην γένεση και εξέλιξη του νεοελληνικού δικομματισμού ήταν η σταδιακή </a:t>
            </a:r>
            <a:r>
              <a:rPr lang="el-G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εγκατάλειψη της αρχής των πολιτικών κομμάτων αξιών </a:t>
            </a:r>
            <a:r>
              <a:rPr lang="el-GR" sz="2400" dirty="0"/>
              <a:t>και η αντικατάστασή τους με τα λεγόμενα αρχηγικά κόμματα –ή, πιο σωστά, η συνειδητή μεταλλαγή αυτών των ίδιων των κομμάτων </a:t>
            </a:r>
            <a:r>
              <a:rPr lang="el-G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από κόμματα αρχών σε κόμματα αρχηγών</a:t>
            </a:r>
            <a:r>
              <a:rPr lang="el-GR" sz="2400" dirty="0"/>
              <a:t>.</a:t>
            </a:r>
          </a:p>
        </p:txBody>
      </p:sp>
    </p:spTree>
  </p:cSld>
  <p:clrMapOvr>
    <a:masterClrMapping/>
  </p:clrMapOvr>
  <p:transition spd="med">
    <p:wipe dir="d"/>
    <p:sndAc>
      <p:stSnd>
        <p:snd r:embed="rId2" name="type.wav"/>
      </p:stSnd>
    </p:sndAc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32_γαιδαρος_τρικούπης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20000" contrast="30000"/>
          </a:blip>
          <a:stretch>
            <a:fillRect/>
          </a:stretch>
        </p:blipFill>
        <p:spPr>
          <a:xfrm>
            <a:off x="251520" y="-48535"/>
            <a:ext cx="8676456" cy="69065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32_γαιδαρος_τρικούπης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69584" y="-48535"/>
            <a:ext cx="4640328" cy="69065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32_γαιδαρος_τρικούπης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516712"/>
            <a:ext cx="8676456" cy="5776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32_γαιδαρος_τρικούπης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30000"/>
          </a:blip>
          <a:stretch>
            <a:fillRect/>
          </a:stretch>
        </p:blipFill>
        <p:spPr>
          <a:xfrm>
            <a:off x="251520" y="151062"/>
            <a:ext cx="8676456" cy="6507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32_γαιδαρος_τρικούπης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71179" y="-48535"/>
            <a:ext cx="4237138" cy="69065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32_γαιδαρος_τρικούπης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30000"/>
          </a:blip>
          <a:stretch>
            <a:fillRect/>
          </a:stretch>
        </p:blipFill>
        <p:spPr>
          <a:xfrm>
            <a:off x="2315833" y="-48535"/>
            <a:ext cx="4547829" cy="69065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l-GR" b="1" dirty="0">
                <a:solidFill>
                  <a:srgbClr val="4D24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Τι εννοεί η γελοιογραφία;</a:t>
            </a: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1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96752"/>
            <a:ext cx="8011345" cy="53285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83720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32_γαιδαρος_τρικούπης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040954"/>
            <a:ext cx="8676456" cy="47275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32_γαιδαρος_τρικούπης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378385"/>
            <a:ext cx="8676456" cy="60526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32_γαιδαρος_τρικούπης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40000"/>
          </a:blip>
          <a:srcRect t="1624" r="2185"/>
          <a:stretch>
            <a:fillRect/>
          </a:stretch>
        </p:blipFill>
        <p:spPr>
          <a:xfrm>
            <a:off x="2022061" y="63719"/>
            <a:ext cx="5023113" cy="67942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32_γαιδαρος_τρικούπης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5939" y="-48535"/>
            <a:ext cx="8427617" cy="690653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32_γαιδαρος_τρικούπης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30000"/>
          </a:blip>
          <a:stretch>
            <a:fillRect/>
          </a:stretch>
        </p:blipFill>
        <p:spPr>
          <a:xfrm>
            <a:off x="2346665" y="-48535"/>
            <a:ext cx="4486164" cy="69065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32_γαιδαρος_τρικούπης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5939" y="244376"/>
            <a:ext cx="8427617" cy="6320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32_γαιδαρος_τρικούπης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30000"/>
          </a:blip>
          <a:srcRect r="1661"/>
          <a:stretch>
            <a:fillRect/>
          </a:stretch>
        </p:blipFill>
        <p:spPr>
          <a:xfrm>
            <a:off x="1651060" y="-48535"/>
            <a:ext cx="5779765" cy="69065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32_γαιδαρος_τρικούπης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10000" contrast="20000"/>
          </a:blip>
          <a:srcRect l="9526" t="15113" r="10886" b="8859"/>
          <a:stretch>
            <a:fillRect/>
          </a:stretch>
        </p:blipFill>
        <p:spPr>
          <a:xfrm>
            <a:off x="1650533" y="0"/>
            <a:ext cx="5499043" cy="6857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32_γαιδαρος_τρικούπης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5939" y="469351"/>
            <a:ext cx="8427617" cy="5870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32_γαιδαρος_τρικούπης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700" t="5399" r="1350"/>
          <a:stretch>
            <a:fillRect/>
          </a:stretch>
        </p:blipFill>
        <p:spPr>
          <a:xfrm>
            <a:off x="603381" y="585604"/>
            <a:ext cx="8086550" cy="59794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6780246" cy="5085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2 - Εικόνα" descr="confused-bab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3717032"/>
            <a:ext cx="2824421" cy="29025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4 - Ελλειψοειδής επεξήγηση"/>
          <p:cNvSpPr/>
          <p:nvPr/>
        </p:nvSpPr>
        <p:spPr>
          <a:xfrm>
            <a:off x="6156176" y="980728"/>
            <a:ext cx="2772816" cy="1944216"/>
          </a:xfrm>
          <a:prstGeom prst="wedgeEllipseCallout">
            <a:avLst>
              <a:gd name="adj1" fmla="val -5681"/>
              <a:gd name="adj2" fmla="val 110390"/>
            </a:avLst>
          </a:prstGeom>
          <a:solidFill>
            <a:srgbClr val="E8D9BE"/>
          </a:solidFill>
          <a:ln w="12700">
            <a:solidFill>
              <a:srgbClr val="4D2403"/>
            </a:solidFill>
          </a:ln>
          <a:effectLst>
            <a:outerShdw blurRad="1651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solidFill>
                  <a:srgbClr val="4D24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Μπα; </a:t>
            </a:r>
          </a:p>
          <a:p>
            <a:pPr algn="ctr"/>
            <a:r>
              <a:rPr lang="el-GR" sz="2400" b="1" dirty="0">
                <a:solidFill>
                  <a:srgbClr val="4D24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Με ποιο δικαίωμα παρακαλώ;</a:t>
            </a:r>
            <a:endParaRPr lang="el-GR" sz="2400" b="1" dirty="0">
              <a:solidFill>
                <a:srgbClr val="4D24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47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32_γαιδαρος_τρικούπης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5939" y="502472"/>
            <a:ext cx="8427617" cy="58045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32_γαιδαρος_τρικούπης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469985" y="0"/>
            <a:ext cx="10048352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32_γαιδαρος_τρικούπης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30000"/>
          </a:blip>
          <a:srcRect l="1417" t="4771" r="1417" b="1590"/>
          <a:stretch>
            <a:fillRect/>
          </a:stretch>
        </p:blipFill>
        <p:spPr>
          <a:xfrm>
            <a:off x="609454" y="95398"/>
            <a:ext cx="7741939" cy="6649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1-5-638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 bright="-20000" contrast="40000"/>
          </a:blip>
          <a:stretch>
            <a:fillRect/>
          </a:stretch>
        </p:blipFill>
        <p:spPr>
          <a:xfrm>
            <a:off x="-11330" y="0"/>
            <a:ext cx="9458662" cy="7101408"/>
          </a:xfrm>
        </p:spPr>
      </p:pic>
    </p:spTree>
  </p:cSld>
  <p:clrMapOvr>
    <a:masterClrMapping/>
  </p:clrMapOvr>
  <p:transition spd="med">
    <p:wedge/>
    <p:sndAc>
      <p:stSnd>
        <p:snd r:embed="rId2" name="wind.wav"/>
      </p:stSnd>
    </p:sndAc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1-5-63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4016" y="116632"/>
            <a:ext cx="8820471" cy="6622265"/>
          </a:xfrm>
        </p:spPr>
      </p:pic>
    </p:spTree>
  </p:cSld>
  <p:clrMapOvr>
    <a:masterClrMapping/>
  </p:clrMapOvr>
  <p:transition spd="med">
    <p:wedge/>
    <p:sndAc>
      <p:stSnd>
        <p:snd r:embed="rId2" name="wind.wav"/>
      </p:stSnd>
    </p:sndAc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1-5-63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4017" y="116632"/>
            <a:ext cx="8820469" cy="6622265"/>
          </a:xfrm>
        </p:spPr>
      </p:pic>
    </p:spTree>
  </p:cSld>
  <p:clrMapOvr>
    <a:masterClrMapping/>
  </p:clrMapOvr>
  <p:transition spd="med">
    <p:wedge/>
    <p:sndAc>
      <p:stSnd>
        <p:snd r:embed="rId2" name="wind.wav"/>
      </p:stSnd>
    </p:sndAc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1-5-63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4017" y="116632"/>
            <a:ext cx="8820469" cy="6622265"/>
          </a:xfrm>
        </p:spPr>
      </p:pic>
    </p:spTree>
  </p:cSld>
  <p:clrMapOvr>
    <a:masterClrMapping/>
  </p:clrMapOvr>
  <p:transition spd="med">
    <p:wedge/>
    <p:sndAc>
      <p:stSnd>
        <p:snd r:embed="rId2" name="wind.wav"/>
      </p:stSnd>
    </p:sndAc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1-5-63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4017" y="116632"/>
            <a:ext cx="8820469" cy="6622264"/>
          </a:xfrm>
        </p:spPr>
      </p:pic>
    </p:spTree>
  </p:cSld>
  <p:clrMapOvr>
    <a:masterClrMapping/>
  </p:clrMapOvr>
  <p:transition spd="med">
    <p:wedge/>
    <p:sndAc>
      <p:stSnd>
        <p:snd r:embed="rId2" name="wind.wav"/>
      </p:stSnd>
    </p:sndAc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1-5-63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4017" y="116632"/>
            <a:ext cx="8820469" cy="6622264"/>
          </a:xfrm>
        </p:spPr>
      </p:pic>
    </p:spTree>
  </p:cSld>
  <p:clrMapOvr>
    <a:masterClrMapping/>
  </p:clrMapOvr>
  <p:transition spd="med">
    <p:wedge/>
    <p:sndAc>
      <p:stSnd>
        <p:snd r:embed="rId2" name="wind.wav"/>
      </p:stSnd>
    </p:sndAc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1-5-63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4017" y="116632"/>
            <a:ext cx="8820468" cy="6622264"/>
          </a:xfrm>
        </p:spPr>
      </p:pic>
    </p:spTree>
  </p:cSld>
  <p:clrMapOvr>
    <a:masterClrMapping/>
  </p:clrMapOvr>
  <p:transition spd="med">
    <p:wedge/>
    <p:sndAc>
      <p:stSnd>
        <p:snd r:embed="rId2" name="wind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Θέση περιεχομένου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1" r="15344"/>
          <a:stretch>
            <a:fillRect/>
          </a:stretch>
        </p:blipFill>
        <p:spPr>
          <a:xfrm>
            <a:off x="5076056" y="3861048"/>
            <a:ext cx="3727091" cy="2708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5 - Εικόνα" descr="cute-baby-kid-glasses-child-1920x12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933056"/>
            <a:ext cx="4176465" cy="26102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4 - Επεξήγηση με στρογγυλεμένο παραλληλόγραμμο"/>
          <p:cNvSpPr/>
          <p:nvPr/>
        </p:nvSpPr>
        <p:spPr>
          <a:xfrm>
            <a:off x="323528" y="188640"/>
            <a:ext cx="8568952" cy="3168352"/>
          </a:xfrm>
          <a:prstGeom prst="wedgeRoundRectCallout">
            <a:avLst>
              <a:gd name="adj1" fmla="val -31044"/>
              <a:gd name="adj2" fmla="val 79402"/>
              <a:gd name="adj3" fmla="val 16667"/>
            </a:avLst>
          </a:prstGeom>
          <a:solidFill>
            <a:srgbClr val="EADAAE"/>
          </a:solidFill>
          <a:ln w="12700">
            <a:solidFill>
              <a:schemeClr val="accent2">
                <a:lumMod val="50000"/>
              </a:schemeClr>
            </a:solidFill>
          </a:ln>
          <a:effectLst>
            <a:outerShdw blurRad="215900" dist="203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42900" algn="just">
              <a:buNone/>
            </a:pPr>
            <a:r>
              <a:rPr lang="el-GR" sz="2400" dirty="0">
                <a:solidFill>
                  <a:schemeClr val="tx1"/>
                </a:solidFill>
              </a:rPr>
              <a:t>Ο Τρικούπης, λοιπόν, κατηγορούσε τον βασιλέα Γεώργιο Α΄ ότι εφαρμόζει απόλυτα μοναρχικό καθεστώς </a:t>
            </a:r>
            <a:r>
              <a:rPr lang="el-GR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διορίζοντας τον πρωθυπουργό της αρεσκείας του</a:t>
            </a:r>
            <a:r>
              <a:rPr lang="el-GR" sz="2400" dirty="0">
                <a:solidFill>
                  <a:schemeClr val="tx1"/>
                </a:solidFill>
              </a:rPr>
              <a:t>, ακόμη και από κόμματα μειοψηφίας, ανεξάρτητα από τα εκάστοτε εκλογικά αποτελέσματα. </a:t>
            </a:r>
          </a:p>
          <a:p>
            <a:pPr indent="342900" algn="just">
              <a:buNone/>
            </a:pPr>
            <a:r>
              <a:rPr lang="el-GR" sz="2400" dirty="0">
                <a:solidFill>
                  <a:schemeClr val="tx1"/>
                </a:solidFill>
              </a:rPr>
              <a:t>Λεγόταν, μάλιστα, ότι το παλάτι μπορούσε να διορίσει ως πρωθυπουργό </a:t>
            </a:r>
            <a:r>
              <a:rPr lang="el-GR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ακόμη και τον κηπουρό του</a:t>
            </a:r>
            <a:r>
              <a:rPr lang="el-GR" sz="2400" dirty="0">
                <a:solidFill>
                  <a:schemeClr val="tx1"/>
                </a:solidFill>
              </a:rPr>
              <a:t>!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1-5-63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4017" y="116632"/>
            <a:ext cx="8820468" cy="6622264"/>
          </a:xfrm>
        </p:spPr>
      </p:pic>
    </p:spTree>
  </p:cSld>
  <p:clrMapOvr>
    <a:masterClrMapping/>
  </p:clrMapOvr>
  <p:transition spd="med">
    <p:wedge/>
    <p:sndAc>
      <p:stSnd>
        <p:snd r:embed="rId2" name="wind.wav"/>
      </p:stSnd>
    </p:sndAc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1-5-63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4017" y="116632"/>
            <a:ext cx="8820468" cy="6622264"/>
          </a:xfrm>
        </p:spPr>
      </p:pic>
    </p:spTree>
  </p:cSld>
  <p:clrMapOvr>
    <a:masterClrMapping/>
  </p:clrMapOvr>
  <p:transition spd="med">
    <p:wedge/>
    <p:sndAc>
      <p:stSnd>
        <p:snd r:embed="rId2" name="wind.wav"/>
      </p:stSnd>
    </p:sndAc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1-5-63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4017" y="116632"/>
            <a:ext cx="8820468" cy="6622263"/>
          </a:xfrm>
        </p:spPr>
      </p:pic>
    </p:spTree>
  </p:cSld>
  <p:clrMapOvr>
    <a:masterClrMapping/>
  </p:clrMapOvr>
  <p:transition spd="med">
    <p:wedge/>
    <p:sndAc>
      <p:stSnd>
        <p:snd r:embed="rId2" name="wind.wav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περιεχομένου 2"/>
          <p:cNvSpPr txBox="1">
            <a:spLocks/>
          </p:cNvSpPr>
          <p:nvPr/>
        </p:nvSpPr>
        <p:spPr>
          <a:xfrm>
            <a:off x="594014" y="3356992"/>
            <a:ext cx="8229600" cy="3240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Τίτλος 1"/>
          <p:cNvSpPr txBox="1">
            <a:spLocks/>
          </p:cNvSpPr>
          <p:nvPr/>
        </p:nvSpPr>
        <p:spPr>
          <a:xfrm>
            <a:off x="539552" y="3326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l-GR" sz="4000" b="1" dirty="0">
              <a:solidFill>
                <a:srgbClr val="1F261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6 - Εικόνα" descr="puzzled_boy_stockimage.jpg"/>
          <p:cNvPicPr>
            <a:picLocks noChangeAspect="1"/>
          </p:cNvPicPr>
          <p:nvPr/>
        </p:nvPicPr>
        <p:blipFill>
          <a:blip r:embed="rId2" cstate="print"/>
          <a:srcRect l="7268" r="13083" b="6999"/>
          <a:stretch>
            <a:fillRect/>
          </a:stretch>
        </p:blipFill>
        <p:spPr>
          <a:xfrm>
            <a:off x="12138" y="0"/>
            <a:ext cx="2569877" cy="24928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7 - Ελλειψοειδής επεξήγηση"/>
          <p:cNvSpPr/>
          <p:nvPr/>
        </p:nvSpPr>
        <p:spPr>
          <a:xfrm>
            <a:off x="3635896" y="332656"/>
            <a:ext cx="3672408" cy="1872208"/>
          </a:xfrm>
          <a:prstGeom prst="wedgeEllipseCallout">
            <a:avLst>
              <a:gd name="adj1" fmla="val -82808"/>
              <a:gd name="adj2" fmla="val -14415"/>
            </a:avLst>
          </a:prstGeom>
          <a:solidFill>
            <a:srgbClr val="EADAAE"/>
          </a:solidFill>
          <a:ln w="12700">
            <a:solidFill>
              <a:schemeClr val="accent2">
                <a:lumMod val="50000"/>
              </a:schemeClr>
            </a:solidFill>
          </a:ln>
          <a:effectLst>
            <a:outerShdw blurRad="165100" dist="177800" dir="2700000" algn="tl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>
                <a:solidFill>
                  <a:srgbClr val="1F26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Τι ήταν η </a:t>
            </a:r>
          </a:p>
          <a:p>
            <a:pPr algn="ctr"/>
            <a:r>
              <a:rPr lang="el-GR" sz="2800" b="1" dirty="0">
                <a:solidFill>
                  <a:srgbClr val="1F26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el-GR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Ἀρχή</a:t>
            </a:r>
            <a:r>
              <a:rPr lang="el-GR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τῆς</a:t>
            </a:r>
            <a:r>
              <a:rPr lang="el-GR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δεδηλωμένης</a:t>
            </a:r>
            <a:r>
              <a:rPr lang="el-GR" sz="2800" b="1" dirty="0">
                <a:solidFill>
                  <a:srgbClr val="1F26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»;</a:t>
            </a:r>
          </a:p>
        </p:txBody>
      </p:sp>
      <p:pic>
        <p:nvPicPr>
          <p:cNvPr id="9" name="8 - Εικόνα" descr="puzzled_boy_stockim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5229200"/>
            <a:ext cx="2432342" cy="16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9 - Επεξήγηση με στρογγυλεμένο παραλληλόγραμμο"/>
          <p:cNvSpPr/>
          <p:nvPr/>
        </p:nvSpPr>
        <p:spPr>
          <a:xfrm>
            <a:off x="323528" y="2708920"/>
            <a:ext cx="8568952" cy="2376264"/>
          </a:xfrm>
          <a:prstGeom prst="wedgeRoundRectCallout">
            <a:avLst>
              <a:gd name="adj1" fmla="val -1986"/>
              <a:gd name="adj2" fmla="val 73334"/>
              <a:gd name="adj3" fmla="val 16667"/>
            </a:avLst>
          </a:prstGeom>
          <a:solidFill>
            <a:srgbClr val="EADAAE"/>
          </a:solidFill>
          <a:ln w="12700">
            <a:solidFill>
              <a:schemeClr val="accent2">
                <a:lumMod val="50000"/>
              </a:schemeClr>
            </a:solidFill>
          </a:ln>
          <a:effectLst>
            <a:outerShdw blurRad="215900" dist="203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20000"/>
              </a:spcBef>
              <a:defRPr/>
            </a:pPr>
            <a:r>
              <a:rPr lang="el-GR" sz="2400" dirty="0">
                <a:solidFill>
                  <a:schemeClr val="tx1"/>
                </a:solidFill>
              </a:rPr>
              <a:t>Θεμελιώδης αρχή λειτουργίας του κοινοβουλευτικού συστήματος (1875), βάσει της οποίας, </a:t>
            </a:r>
            <a:r>
              <a:rPr lang="el-GR" sz="2400" b="1" dirty="0">
                <a:solidFill>
                  <a:schemeClr val="tx1"/>
                </a:solidFill>
              </a:rPr>
              <a:t>το κόμμα που </a:t>
            </a:r>
            <a:r>
              <a:rPr lang="el-GR" sz="2400" b="1" dirty="0">
                <a:solidFill>
                  <a:srgbClr val="1F26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πλειοψηφεί</a:t>
            </a:r>
            <a:r>
              <a:rPr lang="el-GR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400" dirty="0">
                <a:solidFill>
                  <a:schemeClr val="tx1"/>
                </a:solidFill>
              </a:rPr>
              <a:t>στις </a:t>
            </a:r>
            <a:r>
              <a:rPr lang="el-GR" sz="2400" b="1" dirty="0">
                <a:solidFill>
                  <a:srgbClr val="1F26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εκλογές</a:t>
            </a:r>
            <a:r>
              <a:rPr lang="el-G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400" dirty="0">
                <a:solidFill>
                  <a:schemeClr val="tx1"/>
                </a:solidFill>
              </a:rPr>
              <a:t>θα πρέπει, για να κυβερνήσει να έχει εξασφαλισμένη («</a:t>
            </a:r>
            <a:r>
              <a:rPr lang="el-G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δεδηλωμένη</a:t>
            </a:r>
            <a:r>
              <a:rPr lang="el-GR" sz="2400" dirty="0">
                <a:solidFill>
                  <a:schemeClr val="tx1"/>
                </a:solidFill>
              </a:rPr>
              <a:t>») </a:t>
            </a:r>
            <a:r>
              <a:rPr lang="el-GR" sz="2400" b="1" dirty="0">
                <a:solidFill>
                  <a:srgbClr val="1F26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την </a:t>
            </a:r>
            <a:r>
              <a:rPr lang="el-G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εμπιστοσύνη</a:t>
            </a:r>
            <a:r>
              <a:rPr lang="el-GR" sz="2400" b="1" dirty="0">
                <a:solidFill>
                  <a:srgbClr val="1F26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της πλειοψηφίας της Βουλής</a:t>
            </a:r>
            <a:r>
              <a:rPr lang="el-GR" sz="24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6" name="Εικόνα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76646" flipH="1">
            <a:off x="7182816" y="1771780"/>
            <a:ext cx="1477131" cy="10229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8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1-5-638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20000" contrast="30000"/>
          </a:blip>
          <a:stretch>
            <a:fillRect/>
          </a:stretch>
        </p:blipFill>
        <p:spPr>
          <a:xfrm>
            <a:off x="0" y="0"/>
            <a:ext cx="9144000" cy="6865167"/>
          </a:xfrm>
        </p:spPr>
      </p:pic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32_γαιδαρος_τρικούπης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20000" contrast="30000"/>
          </a:blip>
          <a:stretch>
            <a:fillRect/>
          </a:stretch>
        </p:blipFill>
        <p:spPr>
          <a:xfrm>
            <a:off x="323528" y="0"/>
            <a:ext cx="855351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32_γαιδαρος_τρικούπης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077" t="2123" r="2077" b="6370"/>
          <a:stretch>
            <a:fillRect/>
          </a:stretch>
        </p:blipFill>
        <p:spPr>
          <a:xfrm>
            <a:off x="1742685" y="671693"/>
            <a:ext cx="5677568" cy="5301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506</Words>
  <Application>Microsoft Office PowerPoint</Application>
  <PresentationFormat>On-screen Show (4:3)</PresentationFormat>
  <Paragraphs>32</Paragraphs>
  <Slides>52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5" baseType="lpstr">
      <vt:lpstr>Arial</vt:lpstr>
      <vt:lpstr>Calibri</vt:lpstr>
      <vt:lpstr>Θέμα του Office</vt:lpstr>
      <vt:lpstr>Η εδραίωση  του δικομματισμού</vt:lpstr>
      <vt:lpstr>PowerPoint Presentation</vt:lpstr>
      <vt:lpstr>Τι εννοεί η γελοιογραφία;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Τρικούπης</vt:lpstr>
      <vt:lpstr>PowerPoint Presentation</vt:lpstr>
      <vt:lpstr>PowerPoint Presentation</vt:lpstr>
      <vt:lpstr>PowerPoint Presentation</vt:lpstr>
      <vt:lpstr>Η πολιτική έκφραση αυτών των δύο εκ διαμέτρου αντιθέτων απόψεων και θεωριών, σε συνδυασμό με την ανυπαρξία ισχυρού λαϊκού ριζοσπαστικού κινήματος (και σε αυτό συνέτεινε ασφαλώς η διόγκωση του κράτους σε βάρος της ιδιωτικής πρωτοβουλίας, που συνεπαγόταν την ολοένα αυξανόμενη οικονομική εξάρτηση των πολλών από την κρατική δημοσιοϋπαλληλία) ήταν η βασική αιτία της πόλωσης του λαϊκού πολιτικού κριτηρίου - και έτσι εκφράστηκε και μελλοντικά σε επίπεδο κοινοβουλευτικής αντιπροσώπευσης.    Ωστόσο, εκείνο που περισσότερο υπήρξε αρωγός στην γένεση και εξέλιξη του νεοελληνικού δικομματισμού ήταν η σταδιακή εγκατάλειψη της αρχής των πολιτικών κομμάτων αξιών και η αντικατάστασή τους με τα λεγόμενα αρχηγικά κόμματα –ή, πιο σωστά, η συνειδητή μεταλλαγή αυτών των ίδιων των κομμάτων από κόμματα αρχών σε κόμματα αρχηγών.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Η εδραίωση  του δικομματισμού</dc:title>
  <dc:creator>Toshiba</dc:creator>
  <cp:lastModifiedBy>Flora Vgontza</cp:lastModifiedBy>
  <cp:revision>30</cp:revision>
  <dcterms:created xsi:type="dcterms:W3CDTF">2016-01-15T03:11:30Z</dcterms:created>
  <dcterms:modified xsi:type="dcterms:W3CDTF">2020-11-23T00:57:16Z</dcterms:modified>
</cp:coreProperties>
</file>