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2A0"/>
    <a:srgbClr val="DCB084"/>
    <a:srgbClr val="C9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7C96-24D5-4634-8921-D143DF07151F}" type="datetimeFigureOut">
              <a:rPr lang="el-GR" smtClean="0"/>
              <a:pPr/>
              <a:t>24/11/2020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6C65-758E-4BBB-971D-464DE235C2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ρχείο λήψ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5445" y="3933056"/>
            <a:ext cx="2735027" cy="271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ύννεφο"/>
          <p:cNvSpPr/>
          <p:nvPr/>
        </p:nvSpPr>
        <p:spPr>
          <a:xfrm>
            <a:off x="179512" y="260648"/>
            <a:ext cx="6480720" cy="4032448"/>
          </a:xfrm>
          <a:prstGeom prst="cloudCallout">
            <a:avLst>
              <a:gd name="adj1" fmla="val 58120"/>
              <a:gd name="adj2" fmla="val 47771"/>
            </a:avLst>
          </a:prstGeom>
          <a:solidFill>
            <a:srgbClr val="E4C2A0"/>
          </a:solidFill>
          <a:ln w="12700">
            <a:solidFill>
              <a:schemeClr val="tx1"/>
            </a:solidFill>
          </a:ln>
          <a:effectLst>
            <a:outerShdw blurRad="1905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οργάνωση </a:t>
            </a:r>
          </a:p>
          <a:p>
            <a:pPr algn="ctr"/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κομμάτων</a:t>
            </a:r>
            <a:b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το τελευταίο τέταρτο</a:t>
            </a:r>
            <a:b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19</a:t>
            </a:r>
            <a:r>
              <a:rPr lang="el-GR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</a:t>
            </a: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αι.</a:t>
            </a:r>
            <a:endParaRPr lang="el-G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2370" t="17359" r="21326" b="17359"/>
          <a:stretch>
            <a:fillRect/>
          </a:stretch>
        </p:blipFill>
        <p:spPr>
          <a:xfrm>
            <a:off x="323528" y="548680"/>
            <a:ext cx="8398712" cy="539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338" y="-1"/>
            <a:ext cx="9167338" cy="688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338" y="-1"/>
            <a:ext cx="9167338" cy="688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agricultural insurance.JPG"/>
          <p:cNvPicPr>
            <a:picLocks noChangeAspect="1"/>
          </p:cNvPicPr>
          <p:nvPr/>
        </p:nvPicPr>
        <p:blipFill>
          <a:blip r:embed="rId3" cstate="print"/>
          <a:srcRect l="1919"/>
          <a:stretch>
            <a:fillRect/>
          </a:stretch>
        </p:blipFill>
        <p:spPr>
          <a:xfrm>
            <a:off x="395536" y="5157192"/>
            <a:ext cx="2537353" cy="160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- Εικόνα" descr="agricultural insu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1" y="4869160"/>
            <a:ext cx="5472609" cy="188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8" cy="640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inking k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59" r="43843"/>
          <a:stretch>
            <a:fillRect/>
          </a:stretch>
        </p:blipFill>
        <p:spPr>
          <a:xfrm>
            <a:off x="539552" y="2507302"/>
            <a:ext cx="2880320" cy="395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3203848" y="188640"/>
            <a:ext cx="5616624" cy="3168352"/>
          </a:xfrm>
          <a:prstGeom prst="wedgeEllipseCallout">
            <a:avLst>
              <a:gd name="adj1" fmla="val -57355"/>
              <a:gd name="adj2" fmla="val 57466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Ποια ήταν τα </a:t>
            </a:r>
            <a:r>
              <a:rPr lang="el-GR" sz="40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των κομμάτων </a:t>
            </a:r>
          </a:p>
          <a:p>
            <a:pPr algn="ctr"/>
            <a:r>
              <a:rPr lang="el-GR" sz="2800" dirty="0">
                <a:solidFill>
                  <a:srgbClr val="4D2403"/>
                </a:solidFill>
              </a:rPr>
              <a:t>στη δύση του 19</a:t>
            </a:r>
            <a:r>
              <a:rPr lang="el-GR" sz="2800" baseline="30000" dirty="0">
                <a:solidFill>
                  <a:srgbClr val="4D2403"/>
                </a:solidFill>
              </a:rPr>
              <a:t>ου</a:t>
            </a:r>
            <a:r>
              <a:rPr lang="el-GR" sz="2800" dirty="0">
                <a:solidFill>
                  <a:srgbClr val="4D2403"/>
                </a:solidFill>
              </a:rPr>
              <a:t> αι;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8" cy="640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7" cy="640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7" cy="640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1777" t="22882" r="2370" b="15781"/>
          <a:stretch>
            <a:fillRect/>
          </a:stretch>
        </p:blipFill>
        <p:spPr>
          <a:xfrm>
            <a:off x="0" y="1412777"/>
            <a:ext cx="9144000" cy="439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7864226" cy="504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- Θέση περιεχομένου" descr="Thinking 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91378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Θέση περιεχομένου" descr="Thinking ki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251520" y="188640"/>
            <a:ext cx="3744416" cy="2619672"/>
          </a:xfrm>
          <a:prstGeom prst="wedgeEllipseCallout">
            <a:avLst>
              <a:gd name="adj1" fmla="val -13367"/>
              <a:gd name="adj2" fmla="val 100174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Ήταν πιο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συγκροτημένα</a:t>
            </a:r>
            <a:r>
              <a:rPr lang="el-GR" sz="2800" dirty="0">
                <a:solidFill>
                  <a:srgbClr val="4D2403"/>
                </a:solidFill>
              </a:rPr>
              <a:t>! Δεν διαλύονταν με το θάνατο του ηγέτη τους.</a:t>
            </a:r>
            <a:endParaRPr lang="el-GR" sz="2800" dirty="0"/>
          </a:p>
        </p:txBody>
      </p:sp>
      <p:pic>
        <p:nvPicPr>
          <p:cNvPr id="6" name="3 - Θέση περιεχομένου" descr="Thinking k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5372" y="3933056"/>
            <a:ext cx="3178628" cy="267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Ελλειψοειδής επεξήγηση"/>
          <p:cNvSpPr/>
          <p:nvPr/>
        </p:nvSpPr>
        <p:spPr>
          <a:xfrm>
            <a:off x="5220072" y="72008"/>
            <a:ext cx="3888432" cy="3501008"/>
          </a:xfrm>
          <a:prstGeom prst="wedgeEllipseCallout">
            <a:avLst>
              <a:gd name="adj1" fmla="val 11256"/>
              <a:gd name="adj2" fmla="val 69813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l-GR" sz="2800" dirty="0">
                <a:solidFill>
                  <a:srgbClr val="4D2403"/>
                </a:solidFill>
              </a:rPr>
              <a:t>η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θέση</a:t>
            </a:r>
            <a:r>
              <a:rPr lang="el-GR" sz="2800" dirty="0">
                <a:solidFill>
                  <a:srgbClr val="4D2403"/>
                </a:solidFill>
              </a:rPr>
              <a:t> που είχε στην πολιτική ζωή της χώρας </a:t>
            </a:r>
          </a:p>
          <a:p>
            <a:pPr algn="ctr"/>
            <a:r>
              <a:rPr lang="el-GR" sz="2800" dirty="0">
                <a:solidFill>
                  <a:srgbClr val="4D2403"/>
                </a:solidFill>
              </a:rPr>
              <a:t>και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l-GR" sz="2800" dirty="0">
                <a:solidFill>
                  <a:srgbClr val="4D2403"/>
                </a:solidFill>
              </a:rPr>
              <a:t>η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τακτική</a:t>
            </a:r>
            <a:r>
              <a:rPr lang="el-GR" sz="2800" dirty="0">
                <a:solidFill>
                  <a:srgbClr val="4D2403"/>
                </a:solidFill>
              </a:rPr>
              <a:t> που ακολουθούσε.</a:t>
            </a:r>
            <a:endParaRPr lang="el-GR" sz="2800" dirty="0"/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2843808" y="2420888"/>
            <a:ext cx="2816696" cy="1952600"/>
          </a:xfrm>
          <a:prstGeom prst="wedgeEllipseCallout">
            <a:avLst>
              <a:gd name="adj1" fmla="val -1858"/>
              <a:gd name="adj2" fmla="val 87430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Τι άφηνε ένα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κόμμα</a:t>
            </a:r>
            <a:r>
              <a:rPr lang="el-GR" sz="2800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rgbClr val="4D2403"/>
                </a:solidFill>
              </a:rPr>
              <a:t>να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επιβιώσει</a:t>
            </a:r>
            <a:r>
              <a:rPr lang="el-GR" sz="2800" dirty="0">
                <a:solidFill>
                  <a:srgbClr val="4D2403"/>
                </a:solidFill>
              </a:rPr>
              <a:t>;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inking k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19" r="25197"/>
          <a:stretch>
            <a:fillRect/>
          </a:stretch>
        </p:blipFill>
        <p:spPr>
          <a:xfrm>
            <a:off x="323528" y="3429000"/>
            <a:ext cx="2399486" cy="2878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0" y="188640"/>
            <a:ext cx="3419872" cy="2520280"/>
          </a:xfrm>
          <a:prstGeom prst="wedgeEllipseCallout">
            <a:avLst>
              <a:gd name="adj1" fmla="val -5853"/>
              <a:gd name="adj2" fmla="val 93193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κινητοποιούσε </a:t>
            </a:r>
            <a:r>
              <a:rPr lang="el-GR" sz="2800" dirty="0">
                <a:solidFill>
                  <a:srgbClr val="4D2403"/>
                </a:solidFill>
              </a:rPr>
              <a:t>τους οπαδούς των κομμάτων;</a:t>
            </a:r>
            <a:endParaRPr lang="el-GR" sz="2800" dirty="0"/>
          </a:p>
        </p:txBody>
      </p:sp>
      <p:pic>
        <p:nvPicPr>
          <p:cNvPr id="8" name="3 - Θέση περιεχομένου" descr="Thinking 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348880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- Θέση περιεχομένου" descr="Thinking k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324770"/>
            <a:ext cx="1703597" cy="253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- Επεξήγηση με σύννεφο"/>
          <p:cNvSpPr/>
          <p:nvPr/>
        </p:nvSpPr>
        <p:spPr>
          <a:xfrm>
            <a:off x="5998870" y="2283197"/>
            <a:ext cx="2821602" cy="1728192"/>
          </a:xfrm>
          <a:prstGeom prst="cloudCallout">
            <a:avLst>
              <a:gd name="adj1" fmla="val 18102"/>
              <a:gd name="adj2" fmla="val 84999"/>
            </a:avLst>
          </a:prstGeom>
          <a:solidFill>
            <a:srgbClr val="E4C2A0"/>
          </a:solidFill>
          <a:ln w="12700">
            <a:solidFill>
              <a:schemeClr val="tx1"/>
            </a:solidFill>
          </a:ln>
          <a:effectLst>
            <a:outerShdw blurRad="1905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Τώρα «δέσαμε»</a:t>
            </a: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3275856" y="0"/>
            <a:ext cx="4968552" cy="2287016"/>
          </a:xfrm>
          <a:prstGeom prst="wedgeEllipseCallout">
            <a:avLst>
              <a:gd name="adj1" fmla="val -32410"/>
              <a:gd name="adj2" fmla="val 90927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l-GR" sz="2800" dirty="0">
                <a:solidFill>
                  <a:srgbClr val="4D2403"/>
                </a:solidFill>
              </a:rPr>
              <a:t> 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Οικογενειοκρατία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>
                <a:solidFill>
                  <a:srgbClr val="4D2403"/>
                </a:solidFill>
              </a:rPr>
              <a:t> 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Πελατειακές</a:t>
            </a:r>
            <a:r>
              <a:rPr lang="el-GR" sz="2800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rgbClr val="4D2403"/>
                </a:solidFill>
              </a:rPr>
              <a:t>σχέσεις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dirty="0">
                <a:solidFill>
                  <a:srgbClr val="4D2403"/>
                </a:solidFill>
              </a:rPr>
              <a:t> 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Εξαγορά ψήφων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- Εικόνα" descr="ρουσφέτι.jpg"/>
          <p:cNvPicPr>
            <a:picLocks noChangeAspect="1"/>
          </p:cNvPicPr>
          <p:nvPr/>
        </p:nvPicPr>
        <p:blipFill>
          <a:blip r:embed="rId5" cstate="print"/>
          <a:srcRect l="23622"/>
          <a:stretch>
            <a:fillRect/>
          </a:stretch>
        </p:blipFill>
        <p:spPr>
          <a:xfrm rot="20242907">
            <a:off x="3949445" y="3588686"/>
            <a:ext cx="2551601" cy="288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- Θέση περιεχομένου" descr="Thinking 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30526"/>
            <a:ext cx="3168352" cy="372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144016" y="332656"/>
            <a:ext cx="2771800" cy="2304256"/>
          </a:xfrm>
          <a:prstGeom prst="wedgeEllipseCallout">
            <a:avLst>
              <a:gd name="adj1" fmla="val 6328"/>
              <a:gd name="adj2" fmla="val 91972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Ποια ήταν τα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κριτήρια επιλογής βουλευτών</a:t>
            </a:r>
            <a:r>
              <a:rPr lang="el-GR" sz="2800" dirty="0">
                <a:solidFill>
                  <a:srgbClr val="4D2403"/>
                </a:solidFill>
              </a:rPr>
              <a:t>;</a:t>
            </a:r>
            <a:endParaRPr lang="el-GR" sz="2800" dirty="0"/>
          </a:p>
        </p:txBody>
      </p:sp>
      <p:pic>
        <p:nvPicPr>
          <p:cNvPr id="8" name="3 - Θέση περιεχομένου" descr="Thinking 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174427"/>
            <a:ext cx="3682684" cy="24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Ελλειψοειδής επεξήγηση"/>
          <p:cNvSpPr/>
          <p:nvPr/>
        </p:nvSpPr>
        <p:spPr>
          <a:xfrm>
            <a:off x="2627784" y="0"/>
            <a:ext cx="6912768" cy="3672408"/>
          </a:xfrm>
          <a:prstGeom prst="wedgeEllipseCallout">
            <a:avLst>
              <a:gd name="adj1" fmla="val 14874"/>
              <a:gd name="adj2" fmla="val 84278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600" dirty="0">
                <a:solidFill>
                  <a:srgbClr val="4D2403"/>
                </a:solidFill>
              </a:rPr>
              <a:t>Οι εκλογείς βασίζονταν</a:t>
            </a:r>
          </a:p>
          <a:p>
            <a:pPr marL="514350" indent="-514350" algn="ctr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l-GR" sz="2600" dirty="0">
                <a:solidFill>
                  <a:srgbClr val="4D2403"/>
                </a:solidFill>
              </a:rPr>
              <a:t>Στην </a:t>
            </a:r>
            <a:r>
              <a:rPr lang="el-GR" sz="26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κρίση</a:t>
            </a:r>
            <a:r>
              <a:rPr lang="el-GR" sz="2600" dirty="0">
                <a:solidFill>
                  <a:srgbClr val="4D2403"/>
                </a:solidFill>
              </a:rPr>
              <a:t> τους για την πολιτική των κομμάτων</a:t>
            </a:r>
          </a:p>
          <a:p>
            <a:pPr marL="514350" indent="-514350" algn="ctr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l-GR" sz="2600" dirty="0">
                <a:solidFill>
                  <a:srgbClr val="4D2403"/>
                </a:solidFill>
              </a:rPr>
              <a:t>Στις </a:t>
            </a:r>
            <a:r>
              <a:rPr lang="el-GR" sz="26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επιδράσεις</a:t>
            </a:r>
            <a:r>
              <a:rPr lang="el-GR" sz="2600" dirty="0">
                <a:solidFill>
                  <a:srgbClr val="4D2403"/>
                </a:solidFill>
              </a:rPr>
              <a:t> που ασκούσαν αυτά κατά περιοχές</a:t>
            </a:r>
          </a:p>
          <a:p>
            <a:pPr marL="514350" indent="-514350" algn="ctr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l-GR" sz="2600" dirty="0">
                <a:solidFill>
                  <a:srgbClr val="4D2403"/>
                </a:solidFill>
              </a:rPr>
              <a:t>Στα </a:t>
            </a:r>
            <a:r>
              <a:rPr lang="el-GR" sz="26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συμφέροντα</a:t>
            </a:r>
            <a:r>
              <a:rPr lang="el-GR" sz="2600" dirty="0">
                <a:solidFill>
                  <a:srgbClr val="4D2403"/>
                </a:solidFill>
              </a:rPr>
              <a:t> κάθε κοινωνικής ομάδας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inking k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8568" y="4005064"/>
            <a:ext cx="215425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0" y="332656"/>
            <a:ext cx="4139952" cy="2808312"/>
          </a:xfrm>
          <a:prstGeom prst="wedgeEllipseCallout">
            <a:avLst>
              <a:gd name="adj1" fmla="val -5853"/>
              <a:gd name="adj2" fmla="val 93193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</a:t>
            </a:r>
            <a:r>
              <a:rPr lang="el-GR" sz="2800" dirty="0">
                <a:solidFill>
                  <a:srgbClr val="4D2403"/>
                </a:solidFill>
              </a:rPr>
              <a:t> έβαζαν κάποιον υποψήφιο στο «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ψηφοδέλτιο</a:t>
            </a:r>
            <a:r>
              <a:rPr lang="el-GR" sz="2800" dirty="0">
                <a:solidFill>
                  <a:srgbClr val="4D2403"/>
                </a:solidFill>
              </a:rPr>
              <a:t>» ενός κόμματος;</a:t>
            </a:r>
            <a:endParaRPr lang="el-GR" sz="2800" dirty="0"/>
          </a:p>
        </p:txBody>
      </p:sp>
      <p:pic>
        <p:nvPicPr>
          <p:cNvPr id="6" name="3 - Θέση περιεχομένου" descr="Thinking kid.jpg"/>
          <p:cNvPicPr>
            <a:picLocks noChangeAspect="1"/>
          </p:cNvPicPr>
          <p:nvPr/>
        </p:nvPicPr>
        <p:blipFill>
          <a:blip r:embed="rId3" cstate="print"/>
          <a:srcRect l="35906"/>
          <a:stretch>
            <a:fillRect/>
          </a:stretch>
        </p:blipFill>
        <p:spPr>
          <a:xfrm>
            <a:off x="6588224" y="4437112"/>
            <a:ext cx="2037390" cy="211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Ελλειψοειδής επεξήγηση"/>
          <p:cNvSpPr/>
          <p:nvPr/>
        </p:nvSpPr>
        <p:spPr>
          <a:xfrm>
            <a:off x="3851920" y="260648"/>
            <a:ext cx="4968552" cy="3600400"/>
          </a:xfrm>
          <a:prstGeom prst="wedgeEllipseCallout">
            <a:avLst>
              <a:gd name="adj1" fmla="val 25633"/>
              <a:gd name="adj2" fmla="val 73338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Έπαιζε ρόλο αν είχε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δικό του κύκλο οπαδών</a:t>
            </a:r>
            <a:r>
              <a:rPr lang="el-GR" sz="2800" dirty="0">
                <a:solidFill>
                  <a:srgbClr val="4D2403"/>
                </a:solidFill>
              </a:rPr>
              <a:t>. </a:t>
            </a:r>
          </a:p>
          <a:p>
            <a:pPr algn="ctr"/>
            <a:r>
              <a:rPr lang="el-GR" sz="2800" dirty="0">
                <a:solidFill>
                  <a:srgbClr val="4D2403"/>
                </a:solidFill>
              </a:rPr>
              <a:t>Αυτός βέβαια επηρεαζόταν από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πελατειακές σχέσεις </a:t>
            </a:r>
            <a:r>
              <a:rPr lang="el-GR" sz="2800" dirty="0">
                <a:solidFill>
                  <a:srgbClr val="4D2403"/>
                </a:solidFill>
              </a:rPr>
              <a:t>και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εξυπηρετήσεις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inking k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865"/>
          <a:stretch>
            <a:fillRect/>
          </a:stretch>
        </p:blipFill>
        <p:spPr>
          <a:xfrm>
            <a:off x="755576" y="4293096"/>
            <a:ext cx="2703020" cy="22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467544" y="302554"/>
            <a:ext cx="2915816" cy="2808312"/>
          </a:xfrm>
          <a:prstGeom prst="wedgeEllipseCallout">
            <a:avLst>
              <a:gd name="adj1" fmla="val 419"/>
              <a:gd name="adj2" fmla="val 101709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Πώς ήταν τότε το </a:t>
            </a:r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εκλογικό σύστημα</a:t>
            </a:r>
            <a:r>
              <a:rPr lang="el-GR" sz="2800" dirty="0">
                <a:solidFill>
                  <a:srgbClr val="4D2403"/>
                </a:solidFill>
              </a:rPr>
              <a:t>;</a:t>
            </a:r>
            <a:endParaRPr lang="el-GR" sz="2800" dirty="0"/>
          </a:p>
        </p:txBody>
      </p:sp>
      <p:pic>
        <p:nvPicPr>
          <p:cNvPr id="6" name="3 - Θέση περιεχομένου" descr="Thinking k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453882"/>
            <a:ext cx="3005309" cy="340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Ελλειψοειδής επεξήγηση"/>
          <p:cNvSpPr/>
          <p:nvPr/>
        </p:nvSpPr>
        <p:spPr>
          <a:xfrm>
            <a:off x="2987824" y="260648"/>
            <a:ext cx="5832648" cy="2664296"/>
          </a:xfrm>
          <a:prstGeom prst="wedgeEllipseCallout">
            <a:avLst>
              <a:gd name="adj1" fmla="val 23368"/>
              <a:gd name="adj2" fmla="val 77766"/>
            </a:avLst>
          </a:prstGeom>
          <a:solidFill>
            <a:srgbClr val="E8D9BE"/>
          </a:solidFill>
          <a:ln w="12700">
            <a:solidFill>
              <a:srgbClr val="4D2403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4D2403"/>
                </a:solidFill>
              </a:rPr>
              <a:t>Δεν ήσουν υποχρεωμένος να ψηφίσεις ένα μόνο κόμμα. Ψηφίζονταν </a:t>
            </a:r>
            <a:endParaRPr lang="en-US" sz="2800" dirty="0">
              <a:solidFill>
                <a:srgbClr val="4D2403"/>
              </a:solidFill>
            </a:endParaRPr>
          </a:p>
          <a:p>
            <a:pPr algn="ctr"/>
            <a:r>
              <a:rPr lang="el-GR" sz="2800" b="1" dirty="0">
                <a:solidFill>
                  <a:srgbClr val="4D2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ΟΛΟΙ οι υποψήφιοι</a:t>
            </a:r>
            <a:r>
              <a:rPr lang="el-GR" sz="2800" dirty="0">
                <a:solidFill>
                  <a:srgbClr val="4D2403"/>
                </a:solidFill>
              </a:rPr>
              <a:t> </a:t>
            </a:r>
            <a:endParaRPr lang="en-US" sz="2800" dirty="0">
              <a:solidFill>
                <a:srgbClr val="4D2403"/>
              </a:solidFill>
            </a:endParaRPr>
          </a:p>
          <a:p>
            <a:pPr algn="ctr"/>
            <a:r>
              <a:rPr lang="el-GR" sz="2800" dirty="0">
                <a:solidFill>
                  <a:srgbClr val="4D2403"/>
                </a:solidFill>
              </a:rPr>
              <a:t>θετικά και αρνητικά.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27918" y="188640"/>
            <a:ext cx="8536030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-19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18" y="188640"/>
            <a:ext cx="8536029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166</Words>
  <Application>Microsoft Office PowerPoint</Application>
  <PresentationFormat>On-screen Show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οργάνωση των κομμάτων κατά το τελευταίο τέταρτο του 19ου αι.</dc:title>
  <dc:creator>Toshiba</dc:creator>
  <cp:lastModifiedBy>Flora Vgontza</cp:lastModifiedBy>
  <cp:revision>23</cp:revision>
  <dcterms:created xsi:type="dcterms:W3CDTF">2016-01-15T04:26:01Z</dcterms:created>
  <dcterms:modified xsi:type="dcterms:W3CDTF">2020-11-24T11:01:18Z</dcterms:modified>
</cp:coreProperties>
</file>