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64" r:id="rId3"/>
    <p:sldId id="267" r:id="rId4"/>
    <p:sldId id="263" r:id="rId5"/>
    <p:sldId id="262" r:id="rId6"/>
    <p:sldId id="283" r:id="rId7"/>
    <p:sldId id="284" r:id="rId8"/>
    <p:sldId id="282" r:id="rId9"/>
    <p:sldId id="308" r:id="rId10"/>
    <p:sldId id="309" r:id="rId11"/>
    <p:sldId id="289" r:id="rId12"/>
    <p:sldId id="269" r:id="rId13"/>
    <p:sldId id="270" r:id="rId14"/>
    <p:sldId id="271" r:id="rId15"/>
    <p:sldId id="290" r:id="rId16"/>
    <p:sldId id="291" r:id="rId17"/>
    <p:sldId id="296" r:id="rId18"/>
    <p:sldId id="298" r:id="rId19"/>
    <p:sldId id="293" r:id="rId20"/>
    <p:sldId id="297" r:id="rId21"/>
    <p:sldId id="294" r:id="rId22"/>
    <p:sldId id="295" r:id="rId23"/>
    <p:sldId id="321" r:id="rId24"/>
    <p:sldId id="299" r:id="rId25"/>
    <p:sldId id="272" r:id="rId26"/>
    <p:sldId id="307" r:id="rId27"/>
    <p:sldId id="273" r:id="rId28"/>
    <p:sldId id="306" r:id="rId29"/>
    <p:sldId id="305" r:id="rId30"/>
    <p:sldId id="274" r:id="rId31"/>
    <p:sldId id="304" r:id="rId32"/>
    <p:sldId id="301" r:id="rId33"/>
    <p:sldId id="302" r:id="rId34"/>
    <p:sldId id="303" r:id="rId35"/>
    <p:sldId id="300" r:id="rId36"/>
    <p:sldId id="310" r:id="rId37"/>
    <p:sldId id="311" r:id="rId38"/>
    <p:sldId id="312" r:id="rId39"/>
    <p:sldId id="313" r:id="rId40"/>
    <p:sldId id="314" r:id="rId41"/>
    <p:sldId id="315" r:id="rId42"/>
    <p:sldId id="316" r:id="rId43"/>
    <p:sldId id="317" r:id="rId44"/>
    <p:sldId id="318" r:id="rId45"/>
    <p:sldId id="319" r:id="rId46"/>
    <p:sldId id="320" r:id="rId47"/>
    <p:sldId id="285" r:id="rId48"/>
    <p:sldId id="286" r:id="rId49"/>
    <p:sldId id="287" r:id="rId50"/>
    <p:sldId id="288" r:id="rId51"/>
    <p:sldId id="276" r:id="rId52"/>
    <p:sldId id="278" r:id="rId53"/>
    <p:sldId id="279" r:id="rId54"/>
    <p:sldId id="280" r:id="rId55"/>
    <p:sldId id="268" r:id="rId5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DC44"/>
    <a:srgbClr val="CCFFCC"/>
    <a:srgbClr val="FFFF99"/>
    <a:srgbClr val="FFE285"/>
    <a:srgbClr val="283214"/>
    <a:srgbClr val="B9E569"/>
    <a:srgbClr val="ABE04C"/>
    <a:srgbClr val="9CD1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364"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4825CF-2802-4AEB-916E-0A53D79BB4B2}" type="datetimeFigureOut">
              <a:rPr lang="el-GR" smtClean="0"/>
              <a:pPr/>
              <a:t>27/11/2020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39BD3C-D333-4AEC-9C50-8CBCC0E361B9}"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B39BD3C-D333-4AEC-9C50-8CBCC0E361B9}" type="slidenum">
              <a:rPr lang="el-GR" smtClean="0"/>
              <a:pPr/>
              <a:t>28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E451424A-8F0A-40DB-BBE1-CD761DA88F26}" type="datetimeFigureOut">
              <a:rPr lang="el-GR" smtClean="0"/>
              <a:pPr/>
              <a:t>27/11/2020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2572F0F-35A5-48ED-9316-D4915FF64BA1}"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E451424A-8F0A-40DB-BBE1-CD761DA88F26}" type="datetimeFigureOut">
              <a:rPr lang="el-GR" smtClean="0"/>
              <a:pPr/>
              <a:t>27/11/2020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2572F0F-35A5-48ED-9316-D4915FF64BA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E451424A-8F0A-40DB-BBE1-CD761DA88F26}" type="datetimeFigureOut">
              <a:rPr lang="el-GR" smtClean="0"/>
              <a:pPr/>
              <a:t>27/11/2020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2572F0F-35A5-48ED-9316-D4915FF64BA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E451424A-8F0A-40DB-BBE1-CD761DA88F26}" type="datetimeFigureOut">
              <a:rPr lang="el-GR" smtClean="0"/>
              <a:pPr/>
              <a:t>27/11/2020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2572F0F-35A5-48ED-9316-D4915FF64BA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451424A-8F0A-40DB-BBE1-CD761DA88F26}" type="datetimeFigureOut">
              <a:rPr lang="el-GR" smtClean="0"/>
              <a:pPr/>
              <a:t>27/11/2020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2572F0F-35A5-48ED-9316-D4915FF64BA1}"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E451424A-8F0A-40DB-BBE1-CD761DA88F26}" type="datetimeFigureOut">
              <a:rPr lang="el-GR" smtClean="0"/>
              <a:pPr/>
              <a:t>27/11/2020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2572F0F-35A5-48ED-9316-D4915FF64BA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E451424A-8F0A-40DB-BBE1-CD761DA88F26}" type="datetimeFigureOut">
              <a:rPr lang="el-GR" smtClean="0"/>
              <a:pPr/>
              <a:t>27/11/2020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2572F0F-35A5-48ED-9316-D4915FF64BA1}"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E451424A-8F0A-40DB-BBE1-CD761DA88F26}" type="datetimeFigureOut">
              <a:rPr lang="el-GR" smtClean="0"/>
              <a:pPr/>
              <a:t>27/11/2020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2572F0F-35A5-48ED-9316-D4915FF64BA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451424A-8F0A-40DB-BBE1-CD761DA88F26}" type="datetimeFigureOut">
              <a:rPr lang="el-GR" smtClean="0"/>
              <a:pPr/>
              <a:t>27/11/2020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2572F0F-35A5-48ED-9316-D4915FF64BA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451424A-8F0A-40DB-BBE1-CD761DA88F26}" type="datetimeFigureOut">
              <a:rPr lang="el-GR" smtClean="0"/>
              <a:pPr/>
              <a:t>27/11/2020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2572F0F-35A5-48ED-9316-D4915FF64BA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451424A-8F0A-40DB-BBE1-CD761DA88F26}" type="datetimeFigureOut">
              <a:rPr lang="el-GR" smtClean="0"/>
              <a:pPr/>
              <a:t>27/11/2020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2572F0F-35A5-48ED-9316-D4915FF64BA1}"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9E569"/>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1424A-8F0A-40DB-BBE1-CD761DA88F26}" type="datetimeFigureOut">
              <a:rPr lang="el-GR" smtClean="0"/>
              <a:pPr/>
              <a:t>27/11/2020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72F0F-35A5-48ED-9316-D4915FF64BA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xml"/><Relationship Id="rId4" Type="http://schemas.openxmlformats.org/officeDocument/2006/relationships/image" Target="../media/image59.jpeg"/></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xml"/><Relationship Id="rId5" Type="http://schemas.openxmlformats.org/officeDocument/2006/relationships/image" Target="../media/image65.jpeg"/><Relationship Id="rId4" Type="http://schemas.openxmlformats.org/officeDocument/2006/relationships/image" Target="../media/image64.jpeg"/></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69.jpeg"/><Relationship Id="rId4" Type="http://schemas.openxmlformats.org/officeDocument/2006/relationships/image" Target="../media/image68.jpe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3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3" Type="http://schemas.openxmlformats.org/officeDocument/2006/relationships/image" Target="../media/image79.jpeg"/><Relationship Id="rId7" Type="http://schemas.openxmlformats.org/officeDocument/2006/relationships/image" Target="../media/image28.png"/><Relationship Id="rId12" Type="http://schemas.openxmlformats.org/officeDocument/2006/relationships/image" Target="../media/image87.png"/><Relationship Id="rId2" Type="http://schemas.openxmlformats.org/officeDocument/2006/relationships/image" Target="../media/image78.jpeg"/><Relationship Id="rId1" Type="http://schemas.openxmlformats.org/officeDocument/2006/relationships/slideLayout" Target="../slideLayouts/slideLayout1.xml"/><Relationship Id="rId6" Type="http://schemas.openxmlformats.org/officeDocument/2006/relationships/image" Target="../media/image82.jpeg"/><Relationship Id="rId11" Type="http://schemas.openxmlformats.org/officeDocument/2006/relationships/image" Target="../media/image86.png"/><Relationship Id="rId5" Type="http://schemas.openxmlformats.org/officeDocument/2006/relationships/image" Target="../media/image81.jpeg"/><Relationship Id="rId10" Type="http://schemas.openxmlformats.org/officeDocument/2006/relationships/image" Target="../media/image85.png"/><Relationship Id="rId4" Type="http://schemas.openxmlformats.org/officeDocument/2006/relationships/image" Target="../media/image80.jpeg"/><Relationship Id="rId9" Type="http://schemas.openxmlformats.org/officeDocument/2006/relationships/image" Target="../media/image84.jpeg"/></Relationships>
</file>

<file path=ppt/slides/_rels/slide39.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jpeg"/></Relationships>
</file>

<file path=ppt/slides/_rels/slide42.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3.jpe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4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kairatos.com.gr/venizelos-ellas.ht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images (34).jpg"/>
          <p:cNvPicPr>
            <a:picLocks noChangeAspect="1"/>
          </p:cNvPicPr>
          <p:nvPr/>
        </p:nvPicPr>
        <p:blipFill>
          <a:blip r:embed="rId2" cstate="print">
            <a:clrChange>
              <a:clrFrom>
                <a:srgbClr val="FCFAFB"/>
              </a:clrFrom>
              <a:clrTo>
                <a:srgbClr val="FCFAFB">
                  <a:alpha val="0"/>
                </a:srgbClr>
              </a:clrTo>
            </a:clrChange>
          </a:blip>
          <a:stretch>
            <a:fillRect/>
          </a:stretch>
        </p:blipFill>
        <p:spPr>
          <a:xfrm>
            <a:off x="5849674" y="5013176"/>
            <a:ext cx="3294326" cy="1844823"/>
          </a:xfrm>
          <a:prstGeom prst="rect">
            <a:avLst/>
          </a:prstGeom>
        </p:spPr>
      </p:pic>
      <p:sp>
        <p:nvSpPr>
          <p:cNvPr id="5" name="4 - Οριζόντιος πάπυρος"/>
          <p:cNvSpPr/>
          <p:nvPr/>
        </p:nvSpPr>
        <p:spPr>
          <a:xfrm>
            <a:off x="3419872" y="188640"/>
            <a:ext cx="5328592" cy="2376264"/>
          </a:xfrm>
          <a:prstGeom prst="horizontalScroll">
            <a:avLst/>
          </a:prstGeom>
          <a:solidFill>
            <a:srgbClr val="A2DC44"/>
          </a:solidFill>
          <a:ln w="12700">
            <a:solidFill>
              <a:schemeClr val="accent3">
                <a:lumMod val="50000"/>
              </a:schemeClr>
            </a:solidFill>
          </a:ln>
          <a:effectLst>
            <a:outerShdw blurRad="190500" dist="241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800" b="1" dirty="0">
                <a:solidFill>
                  <a:srgbClr val="C00000"/>
                </a:solidFill>
                <a:effectLst>
                  <a:outerShdw blurRad="38100" dist="38100" dir="2700000" algn="tl">
                    <a:srgbClr val="000000">
                      <a:alpha val="43137"/>
                    </a:srgbClr>
                  </a:outerShdw>
                </a:effectLst>
              </a:rPr>
              <a:t>Το κόμμα των φιλελευθέρων</a:t>
            </a:r>
            <a:endParaRPr lang="el-GR" sz="4800" dirty="0">
              <a:solidFill>
                <a:srgbClr val="C00000"/>
              </a:solidFill>
            </a:endParaRPr>
          </a:p>
        </p:txBody>
      </p:sp>
      <p:pic>
        <p:nvPicPr>
          <p:cNvPr id="6" name="3 - Θέση περιεχομένου" descr="27698166-kid-girl-looks-puzzled-isolated-Stock-Photo-child.jpg"/>
          <p:cNvPicPr>
            <a:picLocks noChangeAspect="1"/>
          </p:cNvPicPr>
          <p:nvPr/>
        </p:nvPicPr>
        <p:blipFill>
          <a:blip r:embed="rId3" cstate="print"/>
          <a:srcRect b="22572"/>
          <a:stretch>
            <a:fillRect/>
          </a:stretch>
        </p:blipFill>
        <p:spPr>
          <a:xfrm>
            <a:off x="251520" y="4149080"/>
            <a:ext cx="5688632" cy="2477545"/>
          </a:xfrm>
          <a:prstGeom prst="rect">
            <a:avLst/>
          </a:prstGeom>
          <a:ln>
            <a:noFill/>
          </a:ln>
          <a:effectLst>
            <a:outerShdw blurRad="292100" dist="139700" dir="2700000" algn="tl" rotWithShape="0">
              <a:srgbClr val="333333">
                <a:alpha val="65000"/>
              </a:srgbClr>
            </a:outerShdw>
          </a:effectLst>
        </p:spPr>
      </p:pic>
      <p:sp>
        <p:nvSpPr>
          <p:cNvPr id="7" name="6 - Επεξήγηση με σύννεφο"/>
          <p:cNvSpPr/>
          <p:nvPr/>
        </p:nvSpPr>
        <p:spPr>
          <a:xfrm>
            <a:off x="5076056" y="2564904"/>
            <a:ext cx="3456384" cy="1872208"/>
          </a:xfrm>
          <a:prstGeom prst="cloudCallout">
            <a:avLst>
              <a:gd name="adj1" fmla="val 50597"/>
              <a:gd name="adj2" fmla="val 88141"/>
            </a:avLst>
          </a:prstGeom>
          <a:solidFill>
            <a:schemeClr val="accent4">
              <a:lumMod val="40000"/>
              <a:lumOff val="60000"/>
            </a:schemeClr>
          </a:solidFill>
          <a:ln w="12700">
            <a:solidFill>
              <a:srgbClr val="283214"/>
            </a:solidFill>
          </a:ln>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rgbClr val="283214"/>
                </a:solidFill>
                <a:effectLst>
                  <a:outerShdw blurRad="38100" dist="38100" dir="2700000" algn="tl">
                    <a:srgbClr val="000000">
                      <a:alpha val="43137"/>
                    </a:srgbClr>
                  </a:outerShdw>
                </a:effectLst>
              </a:rPr>
              <a:t>Φρέσκος αέρας στη Βουλή των Ελλήνων!</a:t>
            </a:r>
          </a:p>
        </p:txBody>
      </p:sp>
      <p:pic>
        <p:nvPicPr>
          <p:cNvPr id="8" name="Picture 8" descr="http://etc.usf.edu/clipart/79800/79886/79886_venizelos_lg.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997" y="188640"/>
            <a:ext cx="3981185" cy="48245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s://daskalemata.weebly.com/uploads/2/4/3/8/24387211/927988932.jpg?852"/>
          <p:cNvPicPr>
            <a:picLocks noChangeAspect="1" noChangeArrowheads="1"/>
          </p:cNvPicPr>
          <p:nvPr/>
        </p:nvPicPr>
        <p:blipFill>
          <a:blip r:embed="rId2" cstate="print"/>
          <a:srcRect/>
          <a:stretch>
            <a:fillRect/>
          </a:stretch>
        </p:blipFill>
        <p:spPr bwMode="auto">
          <a:xfrm>
            <a:off x="-200826" y="1434023"/>
            <a:ext cx="9344826" cy="1656184"/>
          </a:xfrm>
          <a:prstGeom prst="rect">
            <a:avLst/>
          </a:prstGeom>
          <a:ln>
            <a:noFill/>
          </a:ln>
          <a:effectLst>
            <a:outerShdw blurRad="292100" dist="139700" dir="2700000" algn="tl" rotWithShape="0">
              <a:srgbClr val="333333">
                <a:alpha val="65000"/>
              </a:srgbClr>
            </a:outerShdw>
          </a:effectLst>
        </p:spPr>
      </p:pic>
      <p:pic>
        <p:nvPicPr>
          <p:cNvPr id="5" name="4 - Εικόνα" descr="συλλαλητήριο 14 Σεπ.1909.jpg"/>
          <p:cNvPicPr>
            <a:picLocks noChangeAspect="1"/>
          </p:cNvPicPr>
          <p:nvPr/>
        </p:nvPicPr>
        <p:blipFill>
          <a:blip r:embed="rId3" cstate="print">
            <a:lum bright="20000"/>
          </a:blip>
          <a:stretch>
            <a:fillRect/>
          </a:stretch>
        </p:blipFill>
        <p:spPr>
          <a:xfrm>
            <a:off x="5508104" y="3068960"/>
            <a:ext cx="2376405" cy="356460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620688"/>
            <a:ext cx="3635896" cy="5157192"/>
          </a:xfrm>
        </p:spPr>
        <p:txBody>
          <a:bodyPr>
            <a:normAutofit/>
          </a:bodyPr>
          <a:lstStyle/>
          <a:p>
            <a:r>
              <a:rPr lang="el-GR" sz="5400" b="1" dirty="0">
                <a:solidFill>
                  <a:srgbClr val="C00000"/>
                </a:solidFill>
                <a:effectLst>
                  <a:outerShdw blurRad="38100" dist="38100" dir="2700000" algn="tl">
                    <a:srgbClr val="000000">
                      <a:alpha val="43137"/>
                    </a:srgbClr>
                  </a:outerShdw>
                </a:effectLst>
              </a:rPr>
              <a:t>Η </a:t>
            </a:r>
            <a:br>
              <a:rPr lang="el-GR" sz="5400" b="1" dirty="0">
                <a:solidFill>
                  <a:srgbClr val="C00000"/>
                </a:solidFill>
                <a:effectLst>
                  <a:outerShdw blurRad="38100" dist="38100" dir="2700000" algn="tl">
                    <a:srgbClr val="000000">
                      <a:alpha val="43137"/>
                    </a:srgbClr>
                  </a:outerShdw>
                </a:effectLst>
              </a:rPr>
            </a:br>
            <a:r>
              <a:rPr lang="el-GR" sz="5400" b="1" dirty="0">
                <a:solidFill>
                  <a:srgbClr val="C00000"/>
                </a:solidFill>
                <a:effectLst>
                  <a:outerShdw blurRad="38100" dist="38100" dir="2700000" algn="tl">
                    <a:srgbClr val="000000">
                      <a:alpha val="43137"/>
                    </a:srgbClr>
                  </a:outerShdw>
                </a:effectLst>
              </a:rPr>
              <a:t>εμφάνιση </a:t>
            </a:r>
            <a:br>
              <a:rPr lang="el-GR" sz="5400" b="1" dirty="0">
                <a:solidFill>
                  <a:srgbClr val="C00000"/>
                </a:solidFill>
                <a:effectLst>
                  <a:outerShdw blurRad="38100" dist="38100" dir="2700000" algn="tl">
                    <a:srgbClr val="000000">
                      <a:alpha val="43137"/>
                    </a:srgbClr>
                  </a:outerShdw>
                </a:effectLst>
              </a:rPr>
            </a:br>
            <a:r>
              <a:rPr lang="el-GR" sz="5400" b="1" dirty="0">
                <a:solidFill>
                  <a:srgbClr val="C00000"/>
                </a:solidFill>
                <a:effectLst>
                  <a:outerShdw blurRad="38100" dist="38100" dir="2700000" algn="tl">
                    <a:srgbClr val="000000">
                      <a:alpha val="43137"/>
                    </a:srgbClr>
                  </a:outerShdw>
                </a:effectLst>
              </a:rPr>
              <a:t>του </a:t>
            </a:r>
            <a:br>
              <a:rPr lang="el-GR" sz="5400" b="1" dirty="0">
                <a:solidFill>
                  <a:srgbClr val="C00000"/>
                </a:solidFill>
                <a:effectLst>
                  <a:outerShdw blurRad="38100" dist="38100" dir="2700000" algn="tl">
                    <a:srgbClr val="000000">
                      <a:alpha val="43137"/>
                    </a:srgbClr>
                  </a:outerShdw>
                </a:effectLst>
              </a:rPr>
            </a:br>
            <a:r>
              <a:rPr lang="el-GR" sz="5400" b="1" dirty="0">
                <a:solidFill>
                  <a:srgbClr val="C00000"/>
                </a:solidFill>
                <a:effectLst>
                  <a:outerShdw blurRad="38100" dist="38100" dir="2700000" algn="tl">
                    <a:srgbClr val="000000">
                      <a:alpha val="43137"/>
                    </a:srgbClr>
                  </a:outerShdw>
                </a:effectLst>
              </a:rPr>
              <a:t>Ελευθερίου Βενιζέλου</a:t>
            </a:r>
          </a:p>
        </p:txBody>
      </p:sp>
      <p:pic>
        <p:nvPicPr>
          <p:cNvPr id="4" name="3 - Εικόνα" descr="Venizelos.jpg"/>
          <p:cNvPicPr>
            <a:picLocks noChangeAspect="1"/>
          </p:cNvPicPr>
          <p:nvPr/>
        </p:nvPicPr>
        <p:blipFill>
          <a:blip r:embed="rId2" cstate="print"/>
          <a:stretch>
            <a:fillRect/>
          </a:stretch>
        </p:blipFill>
        <p:spPr>
          <a:xfrm>
            <a:off x="4788024" y="980728"/>
            <a:ext cx="3238078" cy="4797152"/>
          </a:xfrm>
          <a:prstGeom prst="rect">
            <a:avLst/>
          </a:prstGeom>
          <a:ln>
            <a:noFill/>
          </a:ln>
          <a:effectLst>
            <a:outerShdw blurRad="292100" dist="139700" dir="2700000" algn="tl" rotWithShape="0">
              <a:srgbClr val="333333">
                <a:alpha val="65000"/>
              </a:srgbClr>
            </a:outerShdw>
          </a:effectLst>
        </p:spPr>
      </p:pic>
      <p:pic>
        <p:nvPicPr>
          <p:cNvPr id="5" name="4 - Εικόνα" descr="3269-vintage floral frame.jpg"/>
          <p:cNvPicPr>
            <a:picLocks noChangeAspect="1"/>
          </p:cNvPicPr>
          <p:nvPr/>
        </p:nvPicPr>
        <p:blipFill>
          <a:blip r:embed="rId3" cstate="print">
            <a:clrChange>
              <a:clrFrom>
                <a:srgbClr val="FFFFFF"/>
              </a:clrFrom>
              <a:clrTo>
                <a:srgbClr val="FFFFFF">
                  <a:alpha val="0"/>
                </a:srgbClr>
              </a:clrTo>
            </a:clrChange>
            <a:duotone>
              <a:prstClr val="black"/>
              <a:schemeClr val="accent3">
                <a:tint val="45000"/>
                <a:satMod val="400000"/>
              </a:schemeClr>
            </a:duotone>
            <a:lum bright="10000"/>
          </a:blip>
          <a:stretch>
            <a:fillRect/>
          </a:stretch>
        </p:blipFill>
        <p:spPr>
          <a:xfrm>
            <a:off x="3707904" y="116632"/>
            <a:ext cx="5364088" cy="65801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251520" y="3356992"/>
            <a:ext cx="889248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Με την άφιξή του </a:t>
            </a:r>
          </a:p>
          <a:p>
            <a:pPr marL="0" marR="0" lvl="0" indent="0" algn="l" defTabSz="914400" rtl="0" eaLnBrk="1" fontAlgn="base" latinLnBrk="0" hangingPunct="1">
              <a:lnSpc>
                <a:spcPct val="100000"/>
              </a:lnSpc>
              <a:spcBef>
                <a:spcPct val="0"/>
              </a:spcBef>
              <a:spcAft>
                <a:spcPct val="0"/>
              </a:spcAft>
              <a:buClrTx/>
              <a:buSzTx/>
              <a:buFontTx/>
              <a:buNone/>
              <a:tabLst/>
            </a:pPr>
            <a:r>
              <a:rPr lang="el-GR" sz="2800" dirty="0">
                <a:latin typeface="Calibri" pitchFamily="34" charset="0"/>
                <a:ea typeface="Calibri" pitchFamily="34" charset="0"/>
                <a:cs typeface="Times New Roman" pitchFamily="18" charset="0"/>
              </a:rPr>
              <a:t> </a:t>
            </a:r>
            <a:r>
              <a:rPr kumimoji="0" lang="el-GR"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ο Ελευθέριος Βενιζέλος : </a:t>
            </a:r>
            <a:endParaRPr kumimoji="0" lang="el-GR"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l-GR" sz="28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Συσπειρώνει</a:t>
            </a:r>
            <a:r>
              <a:rPr kumimoji="0" lang="el-GR" sz="2800" b="0"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a:t>
            </a:r>
            <a:r>
              <a:rPr kumimoji="0" lang="el-GR"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τους </a:t>
            </a:r>
            <a:r>
              <a:rPr kumimoji="0" lang="el-GR" sz="28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εκσυγχρονιστές </a:t>
            </a:r>
            <a:endParaRPr kumimoji="0" lang="el-GR" sz="28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l-GR" sz="28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Εκλέγεται</a:t>
            </a:r>
            <a:r>
              <a:rPr kumimoji="0" lang="el-GR" sz="2800" b="0"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a:t>
            </a:r>
            <a:r>
              <a:rPr kumimoji="0" lang="el-GR"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χωρίς να συμμετέχει στην προεκλογική αναμέτρηση </a:t>
            </a:r>
            <a:endParaRPr kumimoji="0" lang="el-GR"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Πρώτη </a:t>
            </a:r>
            <a:r>
              <a:rPr kumimoji="0" lang="el-GR" sz="28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προεκλογική εμφάνιση</a:t>
            </a:r>
            <a:r>
              <a:rPr kumimoji="0" lang="el-GR"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tabLst/>
            </a:pPr>
            <a:r>
              <a:rPr kumimoji="0" lang="el-GR" sz="4000" b="1" i="0" u="none" strike="noStrike" cap="none" normalizeH="0" baseline="0" dirty="0">
                <a:ln>
                  <a:noFill/>
                </a:ln>
                <a:solidFill>
                  <a:srgbClr val="C0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5 Σεπτεμβρίου 1910 </a:t>
            </a:r>
            <a:r>
              <a:rPr kumimoji="0" lang="el-GR"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ομιλία στο Σύνταγμα  </a:t>
            </a:r>
            <a:endParaRPr kumimoji="0" lang="el-GR" sz="2800" b="0" i="0" u="none" strike="noStrike" cap="none" normalizeH="0" baseline="0" dirty="0">
              <a:ln>
                <a:noFill/>
              </a:ln>
              <a:solidFill>
                <a:schemeClr val="tx1"/>
              </a:solidFill>
              <a:effectLst/>
              <a:latin typeface="Arial" pitchFamily="34" charset="0"/>
              <a:cs typeface="Arial" pitchFamily="34" charset="0"/>
            </a:endParaRPr>
          </a:p>
        </p:txBody>
      </p:sp>
      <p:pic>
        <p:nvPicPr>
          <p:cNvPr id="6" name="5 - Εικόνα" descr="συλλαλητήριο 14 Σεπ.1909.jpg"/>
          <p:cNvPicPr>
            <a:picLocks noChangeAspect="1"/>
          </p:cNvPicPr>
          <p:nvPr/>
        </p:nvPicPr>
        <p:blipFill>
          <a:blip r:embed="rId2" cstate="print"/>
          <a:srcRect l="5924" t="8680" r="52131" b="26039"/>
          <a:stretch>
            <a:fillRect/>
          </a:stretch>
        </p:blipFill>
        <p:spPr>
          <a:xfrm>
            <a:off x="6012160" y="410780"/>
            <a:ext cx="2706415" cy="3162236"/>
          </a:xfrm>
          <a:prstGeom prst="rect">
            <a:avLst/>
          </a:prstGeom>
          <a:ln>
            <a:noFill/>
          </a:ln>
          <a:effectLst>
            <a:outerShdw blurRad="292100" dist="139700" dir="2700000" algn="tl" rotWithShape="0">
              <a:srgbClr val="333333">
                <a:alpha val="65000"/>
              </a:srgbClr>
            </a:outerShdw>
          </a:effectLst>
        </p:spPr>
      </p:pic>
      <p:pic>
        <p:nvPicPr>
          <p:cNvPr id="7" name="6 - Εικόνα" descr="f0a50ba3e0614fa458003d67bbb4f395.jpg"/>
          <p:cNvPicPr>
            <a:picLocks noChangeAspect="1"/>
          </p:cNvPicPr>
          <p:nvPr/>
        </p:nvPicPr>
        <p:blipFill>
          <a:blip r:embed="rId3" cstate="print"/>
          <a:stretch>
            <a:fillRect/>
          </a:stretch>
        </p:blipFill>
        <p:spPr>
          <a:xfrm>
            <a:off x="5712655" y="44624"/>
            <a:ext cx="3251833" cy="3861048"/>
          </a:xfrm>
          <a:prstGeom prst="rect">
            <a:avLst/>
          </a:prstGeom>
        </p:spPr>
      </p:pic>
      <p:sp>
        <p:nvSpPr>
          <p:cNvPr id="8" name="Rectangle 1"/>
          <p:cNvSpPr>
            <a:spLocks noChangeArrowheads="1"/>
          </p:cNvSpPr>
          <p:nvPr/>
        </p:nvSpPr>
        <p:spPr bwMode="auto">
          <a:xfrm>
            <a:off x="323528" y="476672"/>
            <a:ext cx="510418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0" i="1" u="none" strike="noStrike" cap="none" normalizeH="0" baseline="0" dirty="0">
                <a:ln>
                  <a:noFill/>
                </a:ln>
                <a:solidFill>
                  <a:schemeClr val="tx1"/>
                </a:solidFill>
                <a:effectLst/>
                <a:latin typeface="Calibri" pitchFamily="34" charset="0"/>
                <a:ea typeface="Calibri" pitchFamily="34" charset="0"/>
                <a:cs typeface="Times New Roman" pitchFamily="18" charset="0"/>
              </a:rPr>
              <a:t>Ο Ελευθέριος Βενιζέλος, </a:t>
            </a:r>
            <a:r>
              <a:rPr kumimoji="0" lang="el-GR" sz="2800" b="1" i="1" u="none" strike="noStrike" cap="none" normalizeH="0" baseline="0" dirty="0">
                <a:ln>
                  <a:noFill/>
                </a:ln>
                <a:solidFill>
                  <a:schemeClr val="tx1"/>
                </a:solidFill>
                <a:effectLst/>
                <a:latin typeface="Calibri" pitchFamily="34" charset="0"/>
                <a:ea typeface="Calibri" pitchFamily="34" charset="0"/>
                <a:cs typeface="Times New Roman" pitchFamily="18" charset="0"/>
              </a:rPr>
              <a:t>45 ετών</a:t>
            </a:r>
            <a:r>
              <a:rPr kumimoji="0" lang="el-GR" sz="2800" b="0" i="1" u="none" strike="noStrike" cap="none" normalizeH="0" baseline="0" dirty="0">
                <a:ln>
                  <a:noFill/>
                </a:ln>
                <a:solidFill>
                  <a:schemeClr val="tx1"/>
                </a:solidFill>
                <a:effectLst/>
                <a:latin typeface="Calibri" pitchFamily="34" charset="0"/>
                <a:ea typeface="Calibri" pitchFamily="34" charset="0"/>
                <a:cs typeface="Times New Roman" pitchFamily="18" charset="0"/>
              </a:rPr>
              <a:t>,</a:t>
            </a:r>
            <a:r>
              <a:rPr kumimoji="0" lang="el-GR" sz="2800" b="0" i="1" u="none" strike="noStrike" cap="none" normalizeH="0" dirty="0">
                <a:ln>
                  <a:noFill/>
                </a:ln>
                <a:solidFill>
                  <a:schemeClr val="tx1"/>
                </a:solidFill>
                <a:effectLst/>
                <a:latin typeface="Calibri" pitchFamily="34"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0" i="1" u="none" strike="noStrike" cap="none" normalizeH="0" dirty="0">
                <a:ln>
                  <a:noFill/>
                </a:ln>
                <a:solidFill>
                  <a:schemeClr val="tx1"/>
                </a:solidFill>
                <a:effectLst/>
                <a:latin typeface="Calibri" pitchFamily="34" charset="0"/>
                <a:ea typeface="Calibri" pitchFamily="34" charset="0"/>
                <a:cs typeface="Times New Roman" pitchFamily="18" charset="0"/>
              </a:rPr>
              <a:t>όπως ήταν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0" i="1" u="none" strike="noStrike" cap="none" normalizeH="0" dirty="0">
                <a:ln>
                  <a:noFill/>
                </a:ln>
                <a:solidFill>
                  <a:schemeClr val="tx1"/>
                </a:solidFill>
                <a:effectLst/>
                <a:latin typeface="Calibri" pitchFamily="34" charset="0"/>
                <a:ea typeface="Calibri" pitchFamily="34" charset="0"/>
                <a:cs typeface="Times New Roman" pitchFamily="18" charset="0"/>
              </a:rPr>
              <a:t>όταν ήρθε σ</a:t>
            </a:r>
            <a:r>
              <a:rPr kumimoji="0" lang="el-GR" sz="2800" b="0" i="1" u="none" strike="noStrike" cap="none" normalizeH="0" baseline="0" dirty="0">
                <a:ln>
                  <a:noFill/>
                </a:ln>
                <a:solidFill>
                  <a:schemeClr val="tx1"/>
                </a:solidFill>
                <a:effectLst/>
                <a:latin typeface="Calibri" pitchFamily="34" charset="0"/>
                <a:ea typeface="Calibri" pitchFamily="34" charset="0"/>
                <a:cs typeface="Times New Roman" pitchFamily="18" charset="0"/>
              </a:rPr>
              <a:t>την Αθήνα,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0" i="1" u="none" strike="noStrike" cap="none" normalizeH="0" baseline="0" dirty="0">
                <a:ln>
                  <a:noFill/>
                </a:ln>
                <a:solidFill>
                  <a:schemeClr val="tx1"/>
                </a:solidFill>
                <a:effectLst/>
                <a:latin typeface="Calibri" pitchFamily="34" charset="0"/>
                <a:ea typeface="Calibri" pitchFamily="34" charset="0"/>
                <a:cs typeface="Times New Roman" pitchFamily="18" charset="0"/>
              </a:rPr>
              <a:t>μετά το κίνημα στο Γουδί.</a:t>
            </a:r>
            <a:endParaRPr kumimoji="0" lang="el-GR" sz="2800" b="0" i="1" u="none" strike="noStrike" cap="none" normalizeH="0" baseline="0" dirty="0">
              <a:ln>
                <a:noFill/>
              </a:ln>
              <a:solidFill>
                <a:schemeClr val="tx1"/>
              </a:solidFill>
              <a:effectLst/>
              <a:latin typeface="Arial" pitchFamily="34" charset="0"/>
              <a:cs typeface="Arial" pitchFamily="34" charset="0"/>
            </a:endParaRPr>
          </a:p>
        </p:txBody>
      </p:sp>
      <p:sp>
        <p:nvSpPr>
          <p:cNvPr id="11" name="10 - Δεξιό βέλος"/>
          <p:cNvSpPr/>
          <p:nvPr/>
        </p:nvSpPr>
        <p:spPr>
          <a:xfrm>
            <a:off x="2483768" y="2492896"/>
            <a:ext cx="2952328" cy="792088"/>
          </a:xfrm>
          <a:prstGeom prst="rightArrow">
            <a:avLst/>
          </a:prstGeom>
          <a:solidFill>
            <a:schemeClr val="accent3"/>
          </a:solidFill>
          <a:ln w="12700">
            <a:solidFill>
              <a:schemeClr val="tx1"/>
            </a:solidFill>
          </a:ln>
          <a:effectLst>
            <a:outerShdw blurRad="2540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289"/>
                                        </p:tgtEl>
                                        <p:attrNameLst>
                                          <p:attrName>style.visibility</p:attrName>
                                        </p:attrNameLst>
                                      </p:cBhvr>
                                      <p:to>
                                        <p:strVal val="visible"/>
                                      </p:to>
                                    </p:set>
                                    <p:animEffect transition="in" filter="randombar(horizontal)">
                                      <p:cBhvr>
                                        <p:cTn id="29" dur="500"/>
                                        <p:tgtEl>
                                          <p:spTgt spid="12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p:bldP spid="8"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συλλαλητήριο 14 Σεπ.1909.jpg"/>
          <p:cNvPicPr>
            <a:picLocks noChangeAspect="1"/>
          </p:cNvPicPr>
          <p:nvPr/>
        </p:nvPicPr>
        <p:blipFill>
          <a:blip r:embed="rId2" cstate="print">
            <a:lum bright="-10000" contrast="40000"/>
          </a:blip>
          <a:stretch>
            <a:fillRect/>
          </a:stretch>
        </p:blipFill>
        <p:spPr>
          <a:xfrm>
            <a:off x="6228184" y="2996952"/>
            <a:ext cx="2699792" cy="3553173"/>
          </a:xfrm>
          <a:prstGeom prst="rect">
            <a:avLst/>
          </a:prstGeom>
          <a:ln>
            <a:noFill/>
          </a:ln>
          <a:effectLst>
            <a:outerShdw blurRad="292100" dist="139700" dir="2700000" algn="tl" rotWithShape="0">
              <a:srgbClr val="333333">
                <a:alpha val="65000"/>
              </a:srgbClr>
            </a:outerShdw>
          </a:effectLst>
        </p:spPr>
      </p:pic>
      <p:sp>
        <p:nvSpPr>
          <p:cNvPr id="11265" name="Rectangle 1"/>
          <p:cNvSpPr>
            <a:spLocks noChangeArrowheads="1"/>
          </p:cNvSpPr>
          <p:nvPr/>
        </p:nvSpPr>
        <p:spPr bwMode="auto">
          <a:xfrm>
            <a:off x="395536" y="1652560"/>
            <a:ext cx="432048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4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3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l-GR" sz="32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Μετριοπαθείς</a:t>
            </a:r>
            <a:r>
              <a:rPr kumimoji="0" lang="el-GR" sz="3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μεταρρυθμίσεις</a:t>
            </a:r>
          </a:p>
          <a:p>
            <a:pPr marL="0" marR="0" lvl="0" indent="0" algn="l" defTabSz="914400" rtl="0" eaLnBrk="0" fontAlgn="base" latinLnBrk="0" hangingPunct="0">
              <a:lnSpc>
                <a:spcPct val="100000"/>
              </a:lnSpc>
              <a:spcBef>
                <a:spcPct val="0"/>
              </a:spcBef>
              <a:spcAft>
                <a:spcPct val="0"/>
              </a:spcAft>
              <a:buClrTx/>
              <a:buSzTx/>
              <a:tabLst/>
            </a:pPr>
            <a:endParaRPr kumimoji="0" lang="el-GR" sz="3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3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l-GR" sz="32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Εκσυγχρονισμός</a:t>
            </a:r>
            <a:r>
              <a:rPr kumimoji="0" lang="el-GR" sz="3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του πολιτικού συστήματος</a:t>
            </a:r>
          </a:p>
          <a:p>
            <a:pPr marL="0" marR="0" lvl="0" indent="0" algn="l" defTabSz="914400" rtl="0" eaLnBrk="0" fontAlgn="base" latinLnBrk="0" hangingPunct="0">
              <a:lnSpc>
                <a:spcPct val="100000"/>
              </a:lnSpc>
              <a:spcBef>
                <a:spcPct val="0"/>
              </a:spcBef>
              <a:spcAft>
                <a:spcPct val="0"/>
              </a:spcAft>
              <a:buClrTx/>
              <a:buSzTx/>
              <a:tabLst/>
            </a:pPr>
            <a:endParaRPr kumimoji="0" lang="el-GR" sz="3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3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l-GR" sz="32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Εξισορρόπηση</a:t>
            </a:r>
            <a:r>
              <a:rPr kumimoji="0" lang="el-GR" sz="3200" b="0"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a:t>
            </a:r>
            <a:r>
              <a:rPr kumimoji="0" lang="el-GR" sz="3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συμφερόντων όλων των κοινωνικών στρωμάτων</a:t>
            </a:r>
            <a:endParaRPr kumimoji="0" lang="el-GR" sz="3200" b="0" i="0" u="none" strike="noStrike" cap="none" normalizeH="0" baseline="0" dirty="0">
              <a:ln>
                <a:noFill/>
              </a:ln>
              <a:solidFill>
                <a:schemeClr val="tx1"/>
              </a:solidFill>
              <a:effectLst/>
              <a:latin typeface="Arial" pitchFamily="34" charset="0"/>
              <a:cs typeface="Arial" pitchFamily="34" charset="0"/>
            </a:endParaRPr>
          </a:p>
        </p:txBody>
      </p:sp>
      <p:pic>
        <p:nvPicPr>
          <p:cNvPr id="19462" name="Picture 6" descr="http://www.clipartbest.com/cliparts/di8/xEy/di8xEynyT.png"/>
          <p:cNvPicPr>
            <a:picLocks noChangeAspect="1" noChangeArrowheads="1"/>
          </p:cNvPicPr>
          <p:nvPr/>
        </p:nvPicPr>
        <p:blipFill>
          <a:blip r:embed="rId3" cstate="print"/>
          <a:srcRect/>
          <a:stretch>
            <a:fillRect/>
          </a:stretch>
        </p:blipFill>
        <p:spPr bwMode="auto">
          <a:xfrm rot="20826716">
            <a:off x="4788024" y="332656"/>
            <a:ext cx="4032448" cy="2755507"/>
          </a:xfrm>
          <a:prstGeom prst="rect">
            <a:avLst/>
          </a:prstGeom>
          <a:ln>
            <a:noFill/>
          </a:ln>
          <a:effectLst>
            <a:outerShdw blurRad="292100" dist="139700" dir="2700000" algn="tl" rotWithShape="0">
              <a:srgbClr val="333333">
                <a:alpha val="65000"/>
              </a:srgbClr>
            </a:outerShdw>
          </a:effectLst>
        </p:spPr>
      </p:pic>
      <p:pic>
        <p:nvPicPr>
          <p:cNvPr id="19468" name="Picture 12" descr="http://golfnewsmag.com/wp-content/uploads/2015/06/balance-scale-clip-art-43720.png"/>
          <p:cNvPicPr>
            <a:picLocks noChangeAspect="1" noChangeArrowheads="1"/>
          </p:cNvPicPr>
          <p:nvPr/>
        </p:nvPicPr>
        <p:blipFill>
          <a:blip r:embed="rId4" cstate="print">
            <a:clrChange>
              <a:clrFrom>
                <a:srgbClr val="FEFEFE"/>
              </a:clrFrom>
              <a:clrTo>
                <a:srgbClr val="FEFEFE">
                  <a:alpha val="0"/>
                </a:srgbClr>
              </a:clrTo>
            </a:clrChange>
            <a:duotone>
              <a:prstClr val="black"/>
              <a:schemeClr val="accent2">
                <a:tint val="45000"/>
                <a:satMod val="400000"/>
              </a:schemeClr>
            </a:duotone>
            <a:lum bright="-30000"/>
          </a:blip>
          <a:srcRect/>
          <a:stretch>
            <a:fillRect/>
          </a:stretch>
        </p:blipFill>
        <p:spPr bwMode="auto">
          <a:xfrm>
            <a:off x="4788024" y="4581128"/>
            <a:ext cx="2345751" cy="1897833"/>
          </a:xfrm>
          <a:prstGeom prst="rect">
            <a:avLst/>
          </a:prstGeom>
          <a:ln>
            <a:noFill/>
          </a:ln>
          <a:effectLst>
            <a:outerShdw blurRad="292100" dist="139700" dir="2700000" algn="tl" rotWithShape="0">
              <a:srgbClr val="333333">
                <a:alpha val="65000"/>
              </a:srgbClr>
            </a:outerShdw>
          </a:effectLst>
        </p:spPr>
      </p:pic>
      <p:pic>
        <p:nvPicPr>
          <p:cNvPr id="19470" name="Picture 14" descr="https://image.freepik.com/free-vector/men-wearing-old-fashioned-and-modern-clothes_1308-2862.jpg"/>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4355976" y="2636912"/>
            <a:ext cx="1645147" cy="1800200"/>
          </a:xfrm>
          <a:prstGeom prst="rect">
            <a:avLst/>
          </a:prstGeom>
          <a:ln>
            <a:noFill/>
          </a:ln>
          <a:effectLst>
            <a:outerShdw blurRad="292100" dist="139700" dir="2700000" algn="tl" rotWithShape="0">
              <a:srgbClr val="333333">
                <a:alpha val="65000"/>
              </a:srgbClr>
            </a:outerShdw>
          </a:effectLst>
        </p:spPr>
      </p:pic>
      <p:sp>
        <p:nvSpPr>
          <p:cNvPr id="7" name="6 - Καμπύλη ταινία προς τα επάνω"/>
          <p:cNvSpPr/>
          <p:nvPr/>
        </p:nvSpPr>
        <p:spPr>
          <a:xfrm>
            <a:off x="395536" y="260648"/>
            <a:ext cx="4680520" cy="1412776"/>
          </a:xfrm>
          <a:prstGeom prst="ellipseRibbon2">
            <a:avLst>
              <a:gd name="adj1" fmla="val 25000"/>
              <a:gd name="adj2" fmla="val 63024"/>
              <a:gd name="adj3" fmla="val 12500"/>
            </a:avLst>
          </a:prstGeom>
          <a:solidFill>
            <a:schemeClr val="accent3"/>
          </a:solidFill>
          <a:ln w="12700">
            <a:solidFill>
              <a:schemeClr val="tx1"/>
            </a:solidFill>
          </a:ln>
          <a:effectLst>
            <a:outerShdw blurRad="2032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1 - Τίτλος"/>
          <p:cNvSpPr txBox="1">
            <a:spLocks/>
          </p:cNvSpPr>
          <p:nvPr/>
        </p:nvSpPr>
        <p:spPr>
          <a:xfrm>
            <a:off x="1187624" y="188640"/>
            <a:ext cx="324036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6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rPr>
              <a:t>Στόχοι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462"/>
                                        </p:tgtEl>
                                        <p:attrNameLst>
                                          <p:attrName>style.visibility</p:attrName>
                                        </p:attrNameLst>
                                      </p:cBhvr>
                                      <p:to>
                                        <p:strVal val="visible"/>
                                      </p:to>
                                    </p:set>
                                    <p:animEffect transition="in" filter="randombar(horizontal)">
                                      <p:cBhvr>
                                        <p:cTn id="13" dur="500"/>
                                        <p:tgtEl>
                                          <p:spTgt spid="19462"/>
                                        </p:tgtEl>
                                      </p:cBhvr>
                                    </p:animEffect>
                                  </p:childTnLst>
                                </p:cTn>
                              </p:par>
                              <p:par>
                                <p:cTn id="14" presetID="2"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1265"/>
                                        </p:tgtEl>
                                        <p:attrNameLst>
                                          <p:attrName>style.visibility</p:attrName>
                                        </p:attrNameLst>
                                      </p:cBhvr>
                                      <p:to>
                                        <p:strVal val="visible"/>
                                      </p:to>
                                    </p:set>
                                    <p:animEffect transition="in" filter="fade">
                                      <p:cBhvr>
                                        <p:cTn id="27" dur="1000"/>
                                        <p:tgtEl>
                                          <p:spTgt spid="11265"/>
                                        </p:tgtEl>
                                      </p:cBhvr>
                                    </p:animEffect>
                                    <p:anim calcmode="lin" valueType="num">
                                      <p:cBhvr>
                                        <p:cTn id="28" dur="1000" fill="hold"/>
                                        <p:tgtEl>
                                          <p:spTgt spid="11265"/>
                                        </p:tgtEl>
                                        <p:attrNameLst>
                                          <p:attrName>ppt_x</p:attrName>
                                        </p:attrNameLst>
                                      </p:cBhvr>
                                      <p:tavLst>
                                        <p:tav tm="0">
                                          <p:val>
                                            <p:strVal val="#ppt_x"/>
                                          </p:val>
                                        </p:tav>
                                        <p:tav tm="100000">
                                          <p:val>
                                            <p:strVal val="#ppt_x"/>
                                          </p:val>
                                        </p:tav>
                                      </p:tavLst>
                                    </p:anim>
                                    <p:anim calcmode="lin" valueType="num">
                                      <p:cBhvr>
                                        <p:cTn id="29" dur="1000" fill="hold"/>
                                        <p:tgtEl>
                                          <p:spTgt spid="11265"/>
                                        </p:tgtEl>
                                        <p:attrNameLst>
                                          <p:attrName>ppt_y</p:attrName>
                                        </p:attrNameLst>
                                      </p:cBhvr>
                                      <p:tavLst>
                                        <p:tav tm="0">
                                          <p:val>
                                            <p:strVal val="#ppt_y-.1"/>
                                          </p:val>
                                        </p:tav>
                                        <p:tav tm="100000">
                                          <p:val>
                                            <p:strVal val="#ppt_y"/>
                                          </p:val>
                                        </p:tav>
                                      </p:tavLst>
                                    </p:anim>
                                  </p:childTnLst>
                                </p:cTn>
                              </p:par>
                              <p:par>
                                <p:cTn id="30" presetID="16" presetClass="entr" presetSubtype="26" fill="hold" nodeType="withEffect">
                                  <p:stCondLst>
                                    <p:cond delay="0"/>
                                  </p:stCondLst>
                                  <p:childTnLst>
                                    <p:set>
                                      <p:cBhvr>
                                        <p:cTn id="31" dur="1" fill="hold">
                                          <p:stCondLst>
                                            <p:cond delay="0"/>
                                          </p:stCondLst>
                                        </p:cTn>
                                        <p:tgtEl>
                                          <p:spTgt spid="19470"/>
                                        </p:tgtEl>
                                        <p:attrNameLst>
                                          <p:attrName>style.visibility</p:attrName>
                                        </p:attrNameLst>
                                      </p:cBhvr>
                                      <p:to>
                                        <p:strVal val="visible"/>
                                      </p:to>
                                    </p:set>
                                    <p:animEffect transition="in" filter="barn(inHorizontal)">
                                      <p:cBhvr>
                                        <p:cTn id="32" dur="500"/>
                                        <p:tgtEl>
                                          <p:spTgt spid="19470"/>
                                        </p:tgtEl>
                                      </p:cBhvr>
                                    </p:animEffect>
                                  </p:childTnLst>
                                </p:cTn>
                              </p:par>
                              <p:par>
                                <p:cTn id="33" presetID="16" presetClass="entr" presetSubtype="26" fill="hold" nodeType="withEffect">
                                  <p:stCondLst>
                                    <p:cond delay="0"/>
                                  </p:stCondLst>
                                  <p:childTnLst>
                                    <p:set>
                                      <p:cBhvr>
                                        <p:cTn id="34" dur="1" fill="hold">
                                          <p:stCondLst>
                                            <p:cond delay="0"/>
                                          </p:stCondLst>
                                        </p:cTn>
                                        <p:tgtEl>
                                          <p:spTgt spid="19468"/>
                                        </p:tgtEl>
                                        <p:attrNameLst>
                                          <p:attrName>style.visibility</p:attrName>
                                        </p:attrNameLst>
                                      </p:cBhvr>
                                      <p:to>
                                        <p:strVal val="visible"/>
                                      </p:to>
                                    </p:set>
                                    <p:animEffect transition="in" filter="barn(inHorizontal)">
                                      <p:cBhvr>
                                        <p:cTn id="35" dur="500"/>
                                        <p:tgtEl>
                                          <p:spTgt spid="19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συλλαλητήριο 14 Σεπ.1909.jpg"/>
          <p:cNvPicPr>
            <a:picLocks noChangeAspect="1"/>
          </p:cNvPicPr>
          <p:nvPr/>
        </p:nvPicPr>
        <p:blipFill>
          <a:blip r:embed="rId2" cstate="print"/>
          <a:stretch>
            <a:fillRect/>
          </a:stretch>
        </p:blipFill>
        <p:spPr>
          <a:xfrm>
            <a:off x="323529" y="1856958"/>
            <a:ext cx="3600400" cy="4668385"/>
          </a:xfrm>
          <a:prstGeom prst="rect">
            <a:avLst/>
          </a:prstGeom>
          <a:ln>
            <a:noFill/>
          </a:ln>
          <a:effectLst>
            <a:outerShdw blurRad="292100" dist="139700" dir="2700000" algn="tl" rotWithShape="0">
              <a:srgbClr val="333333">
                <a:alpha val="65000"/>
              </a:srgbClr>
            </a:outerShdw>
          </a:effectLst>
        </p:spPr>
      </p:pic>
      <p:sp>
        <p:nvSpPr>
          <p:cNvPr id="10241" name="Rectangle 1"/>
          <p:cNvSpPr>
            <a:spLocks noChangeArrowheads="1"/>
          </p:cNvSpPr>
          <p:nvPr/>
        </p:nvSpPr>
        <p:spPr bwMode="auto">
          <a:xfrm>
            <a:off x="3995936" y="1488842"/>
            <a:ext cx="5148064"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400" b="1" dirty="0">
                <a:solidFill>
                  <a:srgbClr val="C0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1</a:t>
            </a:r>
            <a:r>
              <a:rPr lang="el-GR" sz="2400" b="1" dirty="0">
                <a:solidFill>
                  <a:srgbClr val="C0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a:t>
            </a:r>
            <a:r>
              <a:rPr kumimoji="0" lang="el-GR" sz="2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Κοινωνική γαλήνη</a:t>
            </a:r>
            <a:endParaRPr kumimoji="0" lang="el-GR" sz="24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a:ln>
                  <a:noFill/>
                </a:ln>
                <a:solidFill>
                  <a:srgbClr val="C0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2. </a:t>
            </a:r>
            <a:r>
              <a:rPr kumimoji="0" lang="el-GR" sz="2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Ελάφρυνση</a:t>
            </a:r>
            <a:r>
              <a:rPr kumimoji="0" lang="el-G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l-GR" sz="2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κατώτερων κοινωνικών στρωμάτων</a:t>
            </a:r>
            <a:endParaRPr kumimoji="0" lang="el-GR" sz="24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a:ln>
                  <a:noFill/>
                </a:ln>
                <a:solidFill>
                  <a:srgbClr val="C0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3.</a:t>
            </a:r>
            <a:r>
              <a:rPr kumimoji="0" lang="el-GR" sz="2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Εκσυγχρονισμός</a:t>
            </a:r>
            <a:r>
              <a:rPr kumimoji="0" lang="el-G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κρατικού μηχανισμού (αποτελεσματικότερη λειτουργία)</a:t>
            </a:r>
            <a:endParaRPr kumimoji="0" lang="el-GR"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a:ln>
                  <a:noFill/>
                </a:ln>
                <a:solidFill>
                  <a:srgbClr val="C0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4.</a:t>
            </a:r>
            <a:r>
              <a:rPr kumimoji="0" lang="el-GR" sz="2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Στρατιωτικοί εξοπλισμοί </a:t>
            </a:r>
            <a:r>
              <a:rPr kumimoji="0" lang="el-G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για την πραγματοποίηση εθνικών διεκδικήσεων</a:t>
            </a:r>
            <a:endParaRPr kumimoji="0" lang="el-GR"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a:ln>
                  <a:noFill/>
                </a:ln>
                <a:solidFill>
                  <a:srgbClr val="C0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5. </a:t>
            </a:r>
            <a:r>
              <a:rPr kumimoji="0" lang="el-G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Υποστήριξε την </a:t>
            </a:r>
            <a:r>
              <a:rPr kumimoji="0" lang="el-GR" sz="2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αναθεώρηση</a:t>
            </a:r>
            <a:r>
              <a:rPr kumimoji="0" lang="el-G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του </a:t>
            </a:r>
            <a:r>
              <a:rPr kumimoji="0" lang="el-GR" sz="2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Συντάγματος</a:t>
            </a:r>
            <a:r>
              <a:rPr kumimoji="0" lang="el-GR" sz="2400" b="0" i="0" u="none" strike="noStrike" cap="none" normalizeH="0" dirty="0">
                <a:ln>
                  <a:noFill/>
                </a:ln>
                <a:solidFill>
                  <a:schemeClr val="tx1"/>
                </a:solidFill>
                <a:effectLst/>
                <a:latin typeface="Calibri" pitchFamily="34" charset="0"/>
                <a:ea typeface="Calibri" pitchFamily="34" charset="0"/>
                <a:cs typeface="Times New Roman" pitchFamily="18" charset="0"/>
              </a:rPr>
              <a:t> </a:t>
            </a:r>
            <a:r>
              <a:rPr kumimoji="0" lang="el-G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όχι ψήφιση νέου</a:t>
            </a:r>
            <a:endParaRPr kumimoji="0" lang="el-GR"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a:ln>
                  <a:noFill/>
                </a:ln>
                <a:solidFill>
                  <a:srgbClr val="C0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6.  </a:t>
            </a:r>
            <a:r>
              <a:rPr kumimoji="0" lang="el-GR" sz="2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Δεν</a:t>
            </a:r>
            <a:r>
              <a:rPr kumimoji="0" lang="el-G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έθεσε  </a:t>
            </a:r>
            <a:r>
              <a:rPr kumimoji="0" lang="el-GR" sz="2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πολιτειακό ζήτημα</a:t>
            </a:r>
            <a:endParaRPr kumimoji="0" lang="el-GR" sz="24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a:ln>
                  <a:noFill/>
                </a:ln>
                <a:solidFill>
                  <a:srgbClr val="C0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7. </a:t>
            </a:r>
            <a:r>
              <a:rPr kumimoji="0" lang="el-G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Ανήγγειλε τη δημιουργία </a:t>
            </a:r>
            <a:r>
              <a:rPr kumimoji="0" lang="el-GR" sz="2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νέου κόμματος</a:t>
            </a:r>
            <a:endParaRPr kumimoji="0" lang="el-GR" sz="2400" b="1" i="0" u="none" strike="noStrike" cap="none" normalizeH="0" baseline="0" dirty="0">
              <a:ln>
                <a:noFill/>
              </a:ln>
              <a:solidFill>
                <a:schemeClr val="tx1"/>
              </a:solidFill>
              <a:effectLst/>
              <a:latin typeface="Arial" pitchFamily="34" charset="0"/>
              <a:cs typeface="Arial" pitchFamily="34" charset="0"/>
            </a:endParaRPr>
          </a:p>
        </p:txBody>
      </p:sp>
      <p:sp>
        <p:nvSpPr>
          <p:cNvPr id="5" name="4 - Καμπύλη ταινία προς τα επάνω"/>
          <p:cNvSpPr/>
          <p:nvPr/>
        </p:nvSpPr>
        <p:spPr>
          <a:xfrm>
            <a:off x="683568" y="260648"/>
            <a:ext cx="7956376" cy="1296144"/>
          </a:xfrm>
          <a:prstGeom prst="ellipseRibbon2">
            <a:avLst>
              <a:gd name="adj1" fmla="val 25000"/>
              <a:gd name="adj2" fmla="val 63024"/>
              <a:gd name="adj3" fmla="val 12500"/>
            </a:avLst>
          </a:prstGeom>
          <a:solidFill>
            <a:schemeClr val="accent3"/>
          </a:solidFill>
          <a:ln w="12700">
            <a:solidFill>
              <a:schemeClr val="tx1"/>
            </a:solidFill>
          </a:ln>
          <a:effectLst>
            <a:outerShdw blurRad="2032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1 - Τίτλος"/>
          <p:cNvSpPr txBox="1">
            <a:spLocks/>
          </p:cNvSpPr>
          <p:nvPr/>
        </p:nvSpPr>
        <p:spPr>
          <a:xfrm>
            <a:off x="2051720" y="260648"/>
            <a:ext cx="5112568"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rPr>
              <a:t>Βασικές θέσεις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4624"/>
            <a:ext cx="8229600" cy="1143000"/>
          </a:xfrm>
        </p:spPr>
        <p:txBody>
          <a:bodyPr>
            <a:normAutofit/>
          </a:bodyPr>
          <a:lstStyle/>
          <a:p>
            <a:r>
              <a:rPr lang="el-GR" sz="4000" b="1" dirty="0">
                <a:effectLst>
                  <a:outerShdw blurRad="38100" dist="38100" dir="2700000" algn="tl">
                    <a:srgbClr val="000000">
                      <a:alpha val="43137"/>
                    </a:srgbClr>
                  </a:outerShdw>
                </a:effectLst>
              </a:rPr>
              <a:t>Κοινωνική </a:t>
            </a:r>
            <a:r>
              <a:rPr lang="el-GR" sz="4000" b="1" dirty="0">
                <a:solidFill>
                  <a:srgbClr val="C00000"/>
                </a:solidFill>
                <a:effectLst>
                  <a:outerShdw blurRad="38100" dist="38100" dir="2700000" algn="tl">
                    <a:srgbClr val="000000">
                      <a:alpha val="43137"/>
                    </a:srgbClr>
                  </a:outerShdw>
                </a:effectLst>
              </a:rPr>
              <a:t>γαλήνη</a:t>
            </a:r>
          </a:p>
        </p:txBody>
      </p:sp>
      <p:pic>
        <p:nvPicPr>
          <p:cNvPr id="1026" name="Picture 2" descr="https://www.anapnoes.gr/wp-content/uploads/2015/10/bknation_dreams2.jpg.jpg"/>
          <p:cNvPicPr>
            <a:picLocks noChangeAspect="1" noChangeArrowheads="1"/>
          </p:cNvPicPr>
          <p:nvPr/>
        </p:nvPicPr>
        <p:blipFill>
          <a:blip r:embed="rId2" cstate="print"/>
          <a:srcRect/>
          <a:stretch>
            <a:fillRect/>
          </a:stretch>
        </p:blipFill>
        <p:spPr bwMode="auto">
          <a:xfrm>
            <a:off x="539552" y="1196752"/>
            <a:ext cx="8046530" cy="5328592"/>
          </a:xfrm>
          <a:prstGeom prst="rect">
            <a:avLst/>
          </a:prstGeom>
          <a:ln>
            <a:noFill/>
          </a:ln>
          <a:effectLst>
            <a:outerShdw blurRad="292100" dist="139700" dir="2700000" algn="tl" rotWithShape="0">
              <a:srgbClr val="333333">
                <a:alpha val="65000"/>
              </a:srgbClr>
            </a:outerShdw>
          </a:effectLst>
        </p:spPr>
      </p:pic>
      <p:pic>
        <p:nvPicPr>
          <p:cNvPr id="5" name="4 - Εικόνα" descr="Scrappy Bright Polka Numbers-01.png"/>
          <p:cNvPicPr>
            <a:picLocks noChangeAspect="1"/>
          </p:cNvPicPr>
          <p:nvPr/>
        </p:nvPicPr>
        <p:blipFill>
          <a:blip r:embed="rId3" cstate="print"/>
          <a:stretch>
            <a:fillRect/>
          </a:stretch>
        </p:blipFill>
        <p:spPr>
          <a:xfrm>
            <a:off x="611560" y="188640"/>
            <a:ext cx="895686" cy="137802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randombar(horizontal)">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97768"/>
            <a:ext cx="8229600" cy="1143000"/>
          </a:xfrm>
        </p:spPr>
        <p:txBody>
          <a:bodyPr>
            <a:normAutofit fontScale="90000"/>
          </a:bodyPr>
          <a:lstStyle/>
          <a:p>
            <a:r>
              <a:rPr lang="el-GR" b="1" dirty="0">
                <a:solidFill>
                  <a:srgbClr val="C00000"/>
                </a:solidFill>
                <a:effectLst>
                  <a:outerShdw blurRad="38100" dist="38100" dir="2700000" algn="tl">
                    <a:srgbClr val="000000">
                      <a:alpha val="43137"/>
                    </a:srgbClr>
                  </a:outerShdw>
                </a:effectLst>
              </a:rPr>
              <a:t>Ελάφρυνση</a:t>
            </a:r>
            <a:r>
              <a:rPr lang="el-GR" b="1" dirty="0">
                <a:effectLst>
                  <a:outerShdw blurRad="38100" dist="38100" dir="2700000" algn="tl">
                    <a:srgbClr val="000000">
                      <a:alpha val="43137"/>
                    </a:srgbClr>
                  </a:outerShdw>
                </a:effectLst>
              </a:rPr>
              <a:t> κατώτερων </a:t>
            </a:r>
            <a:br>
              <a:rPr lang="el-GR" b="1" dirty="0">
                <a:effectLst>
                  <a:outerShdw blurRad="38100" dist="38100" dir="2700000" algn="tl">
                    <a:srgbClr val="000000">
                      <a:alpha val="43137"/>
                    </a:srgbClr>
                  </a:outerShdw>
                </a:effectLst>
              </a:rPr>
            </a:br>
            <a:r>
              <a:rPr lang="el-GR" b="1" dirty="0">
                <a:effectLst>
                  <a:outerShdw blurRad="38100" dist="38100" dir="2700000" algn="tl">
                    <a:srgbClr val="000000">
                      <a:alpha val="43137"/>
                    </a:srgbClr>
                  </a:outerShdw>
                </a:effectLst>
              </a:rPr>
              <a:t>κοινωνικών στρωμάτων</a:t>
            </a:r>
          </a:p>
        </p:txBody>
      </p:sp>
      <p:pic>
        <p:nvPicPr>
          <p:cNvPr id="43010" name="Picture 2" descr="https://tse3.mm.bing.net/th?id=OIP.R2yhUQcTOf2KKp6O60qv6gHaBy&amp;pid=Api&amp;P=0&amp;w=498&amp;h=121"/>
          <p:cNvPicPr>
            <a:picLocks noChangeAspect="1" noChangeArrowheads="1"/>
          </p:cNvPicPr>
          <p:nvPr/>
        </p:nvPicPr>
        <p:blipFill>
          <a:blip r:embed="rId2" cstate="print"/>
          <a:srcRect l="1595" r="2392"/>
          <a:stretch>
            <a:fillRect/>
          </a:stretch>
        </p:blipFill>
        <p:spPr bwMode="auto">
          <a:xfrm>
            <a:off x="268634" y="1628800"/>
            <a:ext cx="8623846" cy="2160240"/>
          </a:xfrm>
          <a:prstGeom prst="rect">
            <a:avLst/>
          </a:prstGeom>
          <a:ln>
            <a:noFill/>
          </a:ln>
          <a:effectLst>
            <a:outerShdw blurRad="292100" dist="139700" dir="2700000" algn="tl" rotWithShape="0">
              <a:srgbClr val="333333">
                <a:alpha val="65000"/>
              </a:srgbClr>
            </a:outerShdw>
          </a:effectLst>
        </p:spPr>
      </p:pic>
      <p:pic>
        <p:nvPicPr>
          <p:cNvPr id="43012" name="Picture 4" descr="http://freedom-articles.toolsforfreedom.com/wp-content/uploads/2016/04/less-tax.jpg"/>
          <p:cNvPicPr>
            <a:picLocks noChangeAspect="1" noChangeArrowheads="1"/>
          </p:cNvPicPr>
          <p:nvPr/>
        </p:nvPicPr>
        <p:blipFill>
          <a:blip r:embed="rId3" cstate="print"/>
          <a:srcRect l="3780" t="6725" r="1512" b="5380"/>
          <a:stretch>
            <a:fillRect/>
          </a:stretch>
        </p:blipFill>
        <p:spPr bwMode="auto">
          <a:xfrm>
            <a:off x="727044" y="4221088"/>
            <a:ext cx="4349012" cy="2268266"/>
          </a:xfrm>
          <a:prstGeom prst="rect">
            <a:avLst/>
          </a:prstGeom>
          <a:ln>
            <a:noFill/>
          </a:ln>
          <a:effectLst>
            <a:outerShdw blurRad="292100" dist="139700" dir="2700000" algn="tl" rotWithShape="0">
              <a:srgbClr val="333333">
                <a:alpha val="65000"/>
              </a:srgbClr>
            </a:outerShdw>
          </a:effectLst>
        </p:spPr>
      </p:pic>
      <p:pic>
        <p:nvPicPr>
          <p:cNvPr id="43014" name="Picture 6" descr="http://tenfortytaxblog.files.wordpress.com/2013/12/blog-16.jpg"/>
          <p:cNvPicPr>
            <a:picLocks noChangeAspect="1" noChangeArrowheads="1"/>
          </p:cNvPicPr>
          <p:nvPr/>
        </p:nvPicPr>
        <p:blipFill>
          <a:blip r:embed="rId4" cstate="print"/>
          <a:srcRect/>
          <a:stretch>
            <a:fillRect/>
          </a:stretch>
        </p:blipFill>
        <p:spPr bwMode="auto">
          <a:xfrm>
            <a:off x="5868144" y="4221088"/>
            <a:ext cx="2219995" cy="2232248"/>
          </a:xfrm>
          <a:prstGeom prst="rect">
            <a:avLst/>
          </a:prstGeom>
          <a:ln>
            <a:noFill/>
          </a:ln>
          <a:effectLst>
            <a:outerShdw blurRad="292100" dist="139700" dir="2700000" algn="tl" rotWithShape="0">
              <a:srgbClr val="333333">
                <a:alpha val="65000"/>
              </a:srgbClr>
            </a:outerShdw>
          </a:effectLst>
        </p:spPr>
      </p:pic>
      <p:pic>
        <p:nvPicPr>
          <p:cNvPr id="7" name="6 - Εικόνα" descr="Scrappy Bright Polka Numbers-01.png"/>
          <p:cNvPicPr>
            <a:picLocks noChangeAspect="1"/>
          </p:cNvPicPr>
          <p:nvPr/>
        </p:nvPicPr>
        <p:blipFill>
          <a:blip r:embed="rId5" cstate="print"/>
          <a:stretch>
            <a:fillRect/>
          </a:stretch>
        </p:blipFill>
        <p:spPr>
          <a:xfrm>
            <a:off x="642925" y="188640"/>
            <a:ext cx="832955" cy="137802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3010"/>
                                        </p:tgtEl>
                                        <p:attrNameLst>
                                          <p:attrName>style.visibility</p:attrName>
                                        </p:attrNameLst>
                                      </p:cBhvr>
                                      <p:to>
                                        <p:strVal val="visible"/>
                                      </p:to>
                                    </p:set>
                                    <p:animEffect transition="in" filter="randombar(horizontal)">
                                      <p:cBhvr>
                                        <p:cTn id="19" dur="500"/>
                                        <p:tgtEl>
                                          <p:spTgt spid="43010"/>
                                        </p:tgtEl>
                                      </p:cBhvr>
                                    </p:animEffect>
                                  </p:childTnLst>
                                </p:cTn>
                              </p:par>
                              <p:par>
                                <p:cTn id="20" presetID="14" presetClass="entr" presetSubtype="10" fill="hold" nodeType="withEffect">
                                  <p:stCondLst>
                                    <p:cond delay="0"/>
                                  </p:stCondLst>
                                  <p:childTnLst>
                                    <p:set>
                                      <p:cBhvr>
                                        <p:cTn id="21" dur="1" fill="hold">
                                          <p:stCondLst>
                                            <p:cond delay="0"/>
                                          </p:stCondLst>
                                        </p:cTn>
                                        <p:tgtEl>
                                          <p:spTgt spid="43012"/>
                                        </p:tgtEl>
                                        <p:attrNameLst>
                                          <p:attrName>style.visibility</p:attrName>
                                        </p:attrNameLst>
                                      </p:cBhvr>
                                      <p:to>
                                        <p:strVal val="visible"/>
                                      </p:to>
                                    </p:set>
                                    <p:animEffect transition="in" filter="randombar(horizontal)">
                                      <p:cBhvr>
                                        <p:cTn id="22" dur="500"/>
                                        <p:tgtEl>
                                          <p:spTgt spid="43012"/>
                                        </p:tgtEl>
                                      </p:cBhvr>
                                    </p:animEffect>
                                  </p:childTnLst>
                                </p:cTn>
                              </p:par>
                              <p:par>
                                <p:cTn id="23" presetID="14" presetClass="entr" presetSubtype="10" fill="hold" nodeType="withEffect">
                                  <p:stCondLst>
                                    <p:cond delay="0"/>
                                  </p:stCondLst>
                                  <p:childTnLst>
                                    <p:set>
                                      <p:cBhvr>
                                        <p:cTn id="24" dur="1" fill="hold">
                                          <p:stCondLst>
                                            <p:cond delay="0"/>
                                          </p:stCondLst>
                                        </p:cTn>
                                        <p:tgtEl>
                                          <p:spTgt spid="43014"/>
                                        </p:tgtEl>
                                        <p:attrNameLst>
                                          <p:attrName>style.visibility</p:attrName>
                                        </p:attrNameLst>
                                      </p:cBhvr>
                                      <p:to>
                                        <p:strVal val="visible"/>
                                      </p:to>
                                    </p:set>
                                    <p:animEffect transition="in" filter="randombar(horizontal)">
                                      <p:cBhvr>
                                        <p:cTn id="25" dur="5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normAutofit/>
          </a:bodyPr>
          <a:lstStyle/>
          <a:p>
            <a:r>
              <a:rPr lang="el-GR" sz="4000" b="1" dirty="0">
                <a:solidFill>
                  <a:srgbClr val="C00000"/>
                </a:solidFill>
                <a:effectLst>
                  <a:outerShdw blurRad="38100" dist="38100" dir="2700000" algn="tl">
                    <a:srgbClr val="000000">
                      <a:alpha val="43137"/>
                    </a:srgbClr>
                  </a:outerShdw>
                </a:effectLst>
              </a:rPr>
              <a:t>Στρατιωτικοί</a:t>
            </a:r>
            <a:r>
              <a:rPr lang="el-GR" sz="4000" b="1" dirty="0">
                <a:effectLst>
                  <a:outerShdw blurRad="38100" dist="38100" dir="2700000" algn="tl">
                    <a:srgbClr val="000000">
                      <a:alpha val="43137"/>
                    </a:srgbClr>
                  </a:outerShdw>
                </a:effectLst>
              </a:rPr>
              <a:t> εξοπλισμοί</a:t>
            </a:r>
          </a:p>
        </p:txBody>
      </p:sp>
      <p:pic>
        <p:nvPicPr>
          <p:cNvPr id="48130" name="Picture 2" descr="https://media.istockphoto.com/vectors/icon-set-of-different-army-weapons-military-and-police-equipment-in-vector-id825828164?k=6&amp;m=825828164&amp;s=612x612&amp;w=0&amp;h=p8I5zb3U6PtnvPnqr7hfhsaucJToQpQqnE8zVhd0VW0="/>
          <p:cNvPicPr>
            <a:picLocks noChangeAspect="1" noChangeArrowheads="1"/>
          </p:cNvPicPr>
          <p:nvPr/>
        </p:nvPicPr>
        <p:blipFill>
          <a:blip r:embed="rId2" cstate="print">
            <a:clrChange>
              <a:clrFrom>
                <a:srgbClr val="FFFFFF"/>
              </a:clrFrom>
              <a:clrTo>
                <a:srgbClr val="FFFFFF">
                  <a:alpha val="0"/>
                </a:srgbClr>
              </a:clrTo>
            </a:clrChange>
            <a:lum bright="-20000" contrast="40000"/>
          </a:blip>
          <a:srcRect/>
          <a:stretch>
            <a:fillRect/>
          </a:stretch>
        </p:blipFill>
        <p:spPr bwMode="auto">
          <a:xfrm>
            <a:off x="971600" y="1412776"/>
            <a:ext cx="5184576" cy="5074447"/>
          </a:xfrm>
          <a:prstGeom prst="rect">
            <a:avLst/>
          </a:prstGeom>
          <a:ln>
            <a:noFill/>
          </a:ln>
          <a:effectLst>
            <a:outerShdw blurRad="292100" dist="139700" dir="2700000" algn="tl" rotWithShape="0">
              <a:srgbClr val="333333">
                <a:alpha val="65000"/>
              </a:srgbClr>
            </a:outerShdw>
          </a:effectLst>
        </p:spPr>
      </p:pic>
      <p:pic>
        <p:nvPicPr>
          <p:cNvPr id="5" name="4 - Εικόνα" descr="Scrappy Bright Polka Numbers-01.png"/>
          <p:cNvPicPr>
            <a:picLocks noChangeAspect="1"/>
          </p:cNvPicPr>
          <p:nvPr/>
        </p:nvPicPr>
        <p:blipFill>
          <a:blip r:embed="rId3" cstate="print"/>
          <a:stretch>
            <a:fillRect/>
          </a:stretch>
        </p:blipFill>
        <p:spPr>
          <a:xfrm>
            <a:off x="395536" y="188640"/>
            <a:ext cx="832955" cy="1378024"/>
          </a:xfrm>
          <a:prstGeom prst="rect">
            <a:avLst/>
          </a:prstGeom>
          <a:ln>
            <a:noFill/>
          </a:ln>
          <a:effectLst>
            <a:outerShdw blurRad="292100" dist="139700" dir="2700000" algn="tl" rotWithShape="0">
              <a:srgbClr val="333333">
                <a:alpha val="65000"/>
              </a:srgbClr>
            </a:outerShdw>
          </a:effectLst>
        </p:spPr>
      </p:pic>
      <p:pic>
        <p:nvPicPr>
          <p:cNvPr id="8" name="7 - Εικόνα" descr="7000941-girl-look-mood-kid.jpg"/>
          <p:cNvPicPr>
            <a:picLocks noChangeAspect="1"/>
          </p:cNvPicPr>
          <p:nvPr/>
        </p:nvPicPr>
        <p:blipFill>
          <a:blip r:embed="rId4" cstate="print"/>
          <a:srcRect l="42745" r="11699"/>
          <a:stretch>
            <a:fillRect/>
          </a:stretch>
        </p:blipFill>
        <p:spPr>
          <a:xfrm>
            <a:off x="6591860" y="3356992"/>
            <a:ext cx="2552139" cy="3501008"/>
          </a:xfrm>
          <a:prstGeom prst="rect">
            <a:avLst/>
          </a:prstGeom>
        </p:spPr>
      </p:pic>
      <p:sp>
        <p:nvSpPr>
          <p:cNvPr id="7" name="6 - Ελλειψοειδής επεξήγηση"/>
          <p:cNvSpPr/>
          <p:nvPr/>
        </p:nvSpPr>
        <p:spPr>
          <a:xfrm>
            <a:off x="6228184" y="1196752"/>
            <a:ext cx="2915816" cy="1656184"/>
          </a:xfrm>
          <a:prstGeom prst="wedgeEllipseCallout">
            <a:avLst>
              <a:gd name="adj1" fmla="val 9090"/>
              <a:gd name="adj2" fmla="val 112827"/>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Για την πραγματοποίηση εθνικών διεκδικήσεων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8130"/>
                                        </p:tgtEl>
                                        <p:attrNameLst>
                                          <p:attrName>style.visibility</p:attrName>
                                        </p:attrNameLst>
                                      </p:cBhvr>
                                      <p:to>
                                        <p:strVal val="visible"/>
                                      </p:to>
                                    </p:set>
                                    <p:animEffect transition="in" filter="randombar(horizontal)">
                                      <p:cBhvr>
                                        <p:cTn id="19" dur="500"/>
                                        <p:tgtEl>
                                          <p:spTgt spid="481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35696" y="260648"/>
            <a:ext cx="5015408" cy="1143000"/>
          </a:xfrm>
        </p:spPr>
        <p:txBody>
          <a:bodyPr>
            <a:normAutofit fontScale="90000"/>
          </a:bodyPr>
          <a:lstStyle/>
          <a:p>
            <a:r>
              <a:rPr lang="el-GR" b="1" dirty="0">
                <a:solidFill>
                  <a:srgbClr val="C00000"/>
                </a:solidFill>
                <a:effectLst>
                  <a:outerShdw blurRad="38100" dist="38100" dir="2700000" algn="tl">
                    <a:srgbClr val="000000">
                      <a:alpha val="43137"/>
                    </a:srgbClr>
                  </a:outerShdw>
                </a:effectLst>
              </a:rPr>
              <a:t>Εκσυγχρονισμός</a:t>
            </a:r>
            <a:r>
              <a:rPr lang="el-GR" b="1" dirty="0">
                <a:effectLst>
                  <a:outerShdw blurRad="38100" dist="38100" dir="2700000" algn="tl">
                    <a:srgbClr val="000000">
                      <a:alpha val="43137"/>
                    </a:srgbClr>
                  </a:outerShdw>
                </a:effectLst>
              </a:rPr>
              <a:t> </a:t>
            </a:r>
            <a:br>
              <a:rPr lang="el-GR" b="1" dirty="0">
                <a:effectLst>
                  <a:outerShdw blurRad="38100" dist="38100" dir="2700000" algn="tl">
                    <a:srgbClr val="000000">
                      <a:alpha val="43137"/>
                    </a:srgbClr>
                  </a:outerShdw>
                </a:effectLst>
              </a:rPr>
            </a:br>
            <a:r>
              <a:rPr lang="el-GR" b="1" dirty="0">
                <a:effectLst>
                  <a:outerShdw blurRad="38100" dist="38100" dir="2700000" algn="tl">
                    <a:srgbClr val="000000">
                      <a:alpha val="43137"/>
                    </a:srgbClr>
                  </a:outerShdw>
                </a:effectLst>
              </a:rPr>
              <a:t>κρατικού μηχανισμού</a:t>
            </a:r>
          </a:p>
        </p:txBody>
      </p:sp>
      <p:pic>
        <p:nvPicPr>
          <p:cNvPr id="6" name="Picture 14" descr="https://image.freepik.com/free-vector/men-wearing-old-fashioned-and-modern-clothes_1308-2862.jpg"/>
          <p:cNvPicPr>
            <a:picLocks noChangeAspect="1" noChangeArrowheads="1"/>
          </p:cNvPicPr>
          <p:nvPr/>
        </p:nvPicPr>
        <p:blipFill>
          <a:blip r:embed="rId2" cstate="print">
            <a:clrChange>
              <a:clrFrom>
                <a:srgbClr val="FEFEFE"/>
              </a:clrFrom>
              <a:clrTo>
                <a:srgbClr val="FEFEFE">
                  <a:alpha val="0"/>
                </a:srgbClr>
              </a:clrTo>
            </a:clrChange>
            <a:lum bright="-20000" contrast="40000"/>
          </a:blip>
          <a:srcRect/>
          <a:stretch>
            <a:fillRect/>
          </a:stretch>
        </p:blipFill>
        <p:spPr bwMode="auto">
          <a:xfrm>
            <a:off x="467544" y="1988840"/>
            <a:ext cx="4182666" cy="4576879"/>
          </a:xfrm>
          <a:prstGeom prst="rect">
            <a:avLst/>
          </a:prstGeom>
          <a:ln>
            <a:noFill/>
          </a:ln>
          <a:effectLst>
            <a:outerShdw blurRad="292100" dist="139700" dir="2700000" algn="tl" rotWithShape="0">
              <a:srgbClr val="333333">
                <a:alpha val="65000"/>
              </a:srgbClr>
            </a:outerShdw>
          </a:effectLst>
        </p:spPr>
      </p:pic>
      <p:pic>
        <p:nvPicPr>
          <p:cNvPr id="7" name="6 - Εικόνα" descr="Scrappy Bright Polka Numbers-01.png"/>
          <p:cNvPicPr>
            <a:picLocks noChangeAspect="1"/>
          </p:cNvPicPr>
          <p:nvPr/>
        </p:nvPicPr>
        <p:blipFill>
          <a:blip r:embed="rId3" cstate="print"/>
          <a:stretch>
            <a:fillRect/>
          </a:stretch>
        </p:blipFill>
        <p:spPr>
          <a:xfrm>
            <a:off x="611560" y="260648"/>
            <a:ext cx="885735" cy="1378024"/>
          </a:xfrm>
          <a:prstGeom prst="rect">
            <a:avLst/>
          </a:prstGeom>
          <a:ln>
            <a:noFill/>
          </a:ln>
          <a:effectLst>
            <a:outerShdw blurRad="292100" dist="139700" dir="2700000" algn="tl" rotWithShape="0">
              <a:srgbClr val="333333">
                <a:alpha val="65000"/>
              </a:srgbClr>
            </a:outerShdw>
          </a:effectLst>
        </p:spPr>
      </p:pic>
      <p:pic>
        <p:nvPicPr>
          <p:cNvPr id="5" name="4 - Εικόνα" descr="7000941-girl-look-mood-kid.jpg"/>
          <p:cNvPicPr>
            <a:picLocks noChangeAspect="1"/>
          </p:cNvPicPr>
          <p:nvPr/>
        </p:nvPicPr>
        <p:blipFill>
          <a:blip r:embed="rId4" cstate="print"/>
          <a:srcRect r="41231"/>
          <a:stretch>
            <a:fillRect/>
          </a:stretch>
        </p:blipFill>
        <p:spPr>
          <a:xfrm>
            <a:off x="6198266" y="3789040"/>
            <a:ext cx="2369989" cy="2683726"/>
          </a:xfrm>
          <a:prstGeom prst="rect">
            <a:avLst/>
          </a:prstGeom>
          <a:ln>
            <a:noFill/>
          </a:ln>
          <a:effectLst>
            <a:outerShdw blurRad="292100" dist="139700" dir="2700000" algn="tl" rotWithShape="0">
              <a:srgbClr val="333333">
                <a:alpha val="65000"/>
              </a:srgbClr>
            </a:outerShdw>
          </a:effectLst>
        </p:spPr>
      </p:pic>
      <p:sp>
        <p:nvSpPr>
          <p:cNvPr id="8" name="7 - Ελλειψοειδής επεξήγηση"/>
          <p:cNvSpPr/>
          <p:nvPr/>
        </p:nvSpPr>
        <p:spPr>
          <a:xfrm>
            <a:off x="5004048" y="1484784"/>
            <a:ext cx="3851920" cy="1656184"/>
          </a:xfrm>
          <a:prstGeom prst="wedgeEllipseCallout">
            <a:avLst>
              <a:gd name="adj1" fmla="val 11647"/>
              <a:gd name="adj2" fmla="val 104333"/>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Για την </a:t>
            </a:r>
            <a:r>
              <a:rPr lang="el-GR" sz="2400" b="1" dirty="0" err="1">
                <a:solidFill>
                  <a:schemeClr val="tx1"/>
                </a:solidFill>
              </a:rPr>
              <a:t>αποτελεματικότερη</a:t>
            </a:r>
            <a:r>
              <a:rPr lang="el-GR" sz="2400" b="1" dirty="0">
                <a:solidFill>
                  <a:schemeClr val="tx1"/>
                </a:solidFill>
              </a:rPr>
              <a:t> λειτουργία του!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par>
                                <p:cTn id="25" presetID="2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59632" y="764704"/>
            <a:ext cx="7427168" cy="1143000"/>
          </a:xfrm>
        </p:spPr>
        <p:txBody>
          <a:bodyPr>
            <a:normAutofit fontScale="90000"/>
          </a:bodyPr>
          <a:lstStyle/>
          <a:p>
            <a:r>
              <a:rPr lang="el-GR" b="1" dirty="0">
                <a:solidFill>
                  <a:srgbClr val="C00000"/>
                </a:solidFill>
                <a:effectLst>
                  <a:outerShdw blurRad="38100" dist="38100" dir="2700000" algn="tl">
                    <a:srgbClr val="000000">
                      <a:alpha val="43137"/>
                    </a:srgbClr>
                  </a:outerShdw>
                </a:effectLst>
              </a:rPr>
              <a:t>Αναθεώρηση</a:t>
            </a:r>
            <a:r>
              <a:rPr lang="el-GR" b="1" dirty="0">
                <a:effectLst>
                  <a:outerShdw blurRad="38100" dist="38100" dir="2700000" algn="tl">
                    <a:srgbClr val="000000">
                      <a:alpha val="43137"/>
                    </a:srgbClr>
                  </a:outerShdw>
                </a:effectLst>
              </a:rPr>
              <a:t> του </a:t>
            </a:r>
            <a:r>
              <a:rPr lang="el-GR" b="1" dirty="0">
                <a:solidFill>
                  <a:srgbClr val="C00000"/>
                </a:solidFill>
                <a:effectLst>
                  <a:outerShdw blurRad="38100" dist="38100" dir="2700000" algn="tl">
                    <a:srgbClr val="000000">
                      <a:alpha val="43137"/>
                    </a:srgbClr>
                  </a:outerShdw>
                </a:effectLst>
              </a:rPr>
              <a:t>Συντάγματος</a:t>
            </a:r>
            <a:r>
              <a:rPr lang="el-GR" b="1" dirty="0">
                <a:effectLst>
                  <a:outerShdw blurRad="38100" dist="38100" dir="2700000" algn="tl">
                    <a:srgbClr val="000000">
                      <a:alpha val="43137"/>
                    </a:srgbClr>
                  </a:outerShdw>
                </a:effectLst>
              </a:rPr>
              <a:t>, </a:t>
            </a:r>
            <a:br>
              <a:rPr lang="en-US" b="1" dirty="0">
                <a:effectLst>
                  <a:outerShdw blurRad="38100" dist="38100" dir="2700000" algn="tl">
                    <a:srgbClr val="000000">
                      <a:alpha val="43137"/>
                    </a:srgbClr>
                  </a:outerShdw>
                </a:effectLst>
              </a:rPr>
            </a:br>
            <a:r>
              <a:rPr lang="el-GR" b="1" dirty="0">
                <a:effectLst>
                  <a:outerShdw blurRad="38100" dist="38100" dir="2700000" algn="tl">
                    <a:srgbClr val="000000">
                      <a:alpha val="43137"/>
                    </a:srgbClr>
                  </a:outerShdw>
                </a:effectLst>
              </a:rPr>
              <a:t>όχι ψήφιση νέου</a:t>
            </a:r>
          </a:p>
        </p:txBody>
      </p:sp>
      <p:pic>
        <p:nvPicPr>
          <p:cNvPr id="45058" name="Picture 2" descr="http://www.clipartbest.com/cliparts/RTG/EeR/RTGEeRRqc.gif"/>
          <p:cNvPicPr>
            <a:picLocks noChangeAspect="1" noChangeArrowheads="1"/>
          </p:cNvPicPr>
          <p:nvPr/>
        </p:nvPicPr>
        <p:blipFill>
          <a:blip r:embed="rId2" cstate="print"/>
          <a:srcRect/>
          <a:stretch>
            <a:fillRect/>
          </a:stretch>
        </p:blipFill>
        <p:spPr bwMode="auto">
          <a:xfrm>
            <a:off x="1403648" y="2276872"/>
            <a:ext cx="5617721" cy="4003602"/>
          </a:xfrm>
          <a:prstGeom prst="rect">
            <a:avLst/>
          </a:prstGeom>
          <a:ln>
            <a:noFill/>
          </a:ln>
          <a:effectLst>
            <a:outerShdw blurRad="292100" dist="139700" dir="2700000" algn="tl" rotWithShape="0">
              <a:srgbClr val="333333">
                <a:alpha val="65000"/>
              </a:srgbClr>
            </a:outerShdw>
          </a:effectLst>
        </p:spPr>
      </p:pic>
      <p:pic>
        <p:nvPicPr>
          <p:cNvPr id="5" name="4 - Εικόνα" descr="Scrappy Bright Polka Numbers-01.png"/>
          <p:cNvPicPr>
            <a:picLocks noChangeAspect="1"/>
          </p:cNvPicPr>
          <p:nvPr/>
        </p:nvPicPr>
        <p:blipFill>
          <a:blip r:embed="rId3" cstate="print"/>
          <a:stretch>
            <a:fillRect/>
          </a:stretch>
        </p:blipFill>
        <p:spPr>
          <a:xfrm>
            <a:off x="467544" y="548680"/>
            <a:ext cx="885735" cy="137802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5058"/>
                                        </p:tgtEl>
                                        <p:attrNameLst>
                                          <p:attrName>style.visibility</p:attrName>
                                        </p:attrNameLst>
                                      </p:cBhvr>
                                      <p:to>
                                        <p:strVal val="visible"/>
                                      </p:to>
                                    </p:set>
                                    <p:animEffect transition="in" filter="randombar(horizontal)">
                                      <p:cBhvr>
                                        <p:cTn id="19" dur="5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goudi1909.jpg"/>
          <p:cNvPicPr>
            <a:picLocks noChangeAspect="1"/>
          </p:cNvPicPr>
          <p:nvPr/>
        </p:nvPicPr>
        <p:blipFill>
          <a:blip r:embed="rId2" cstate="print">
            <a:lum bright="-20000" contrast="30000"/>
          </a:blip>
          <a:srcRect t="1890" r="2268" b="8504"/>
          <a:stretch>
            <a:fillRect/>
          </a:stretch>
        </p:blipFill>
        <p:spPr>
          <a:xfrm>
            <a:off x="899592" y="260648"/>
            <a:ext cx="6049393" cy="4437112"/>
          </a:xfrm>
          <a:prstGeom prst="rect">
            <a:avLst/>
          </a:prstGeom>
          <a:ln>
            <a:solidFill>
              <a:schemeClr val="tx1"/>
            </a:solidFill>
          </a:ln>
          <a:effectLst>
            <a:outerShdw blurRad="292100" dist="139700" dir="2700000" algn="tl" rotWithShape="0">
              <a:srgbClr val="333333">
                <a:alpha val="65000"/>
              </a:srgbClr>
            </a:outerShdw>
          </a:effectLst>
        </p:spPr>
      </p:pic>
      <p:pic>
        <p:nvPicPr>
          <p:cNvPr id="4" name="3 - Θέση περιεχομένου" descr="27698166-kid-girl-looks-puzzled-isolated-Stock-Photo-child.jpg"/>
          <p:cNvPicPr>
            <a:picLocks noGrp="1" noChangeAspect="1"/>
          </p:cNvPicPr>
          <p:nvPr>
            <p:ph idx="1"/>
          </p:nvPr>
        </p:nvPicPr>
        <p:blipFill>
          <a:blip r:embed="rId3" cstate="print">
            <a:clrChange>
              <a:clrFrom>
                <a:srgbClr val="FFFFFF"/>
              </a:clrFrom>
              <a:clrTo>
                <a:srgbClr val="FFFFFF">
                  <a:alpha val="0"/>
                </a:srgbClr>
              </a:clrTo>
            </a:clrChange>
          </a:blip>
          <a:stretch>
            <a:fillRect/>
          </a:stretch>
        </p:blipFill>
        <p:spPr>
          <a:xfrm>
            <a:off x="6239641" y="4930873"/>
            <a:ext cx="2904359" cy="1927127"/>
          </a:xfrm>
          <a:prstGeom prst="rect">
            <a:avLst/>
          </a:prstGeom>
          <a:ln>
            <a:noFill/>
          </a:ln>
          <a:effectLst>
            <a:outerShdw blurRad="292100" dist="139700" dir="2700000" algn="tl" rotWithShape="0">
              <a:srgbClr val="333333">
                <a:alpha val="65000"/>
              </a:srgbClr>
            </a:outerShdw>
          </a:effectLst>
        </p:spPr>
      </p:pic>
      <p:sp>
        <p:nvSpPr>
          <p:cNvPr id="5" name="4 - Ελλειψοειδής επεξήγηση"/>
          <p:cNvSpPr/>
          <p:nvPr/>
        </p:nvSpPr>
        <p:spPr>
          <a:xfrm>
            <a:off x="6732240" y="620688"/>
            <a:ext cx="2123728" cy="2448272"/>
          </a:xfrm>
          <a:prstGeom prst="wedgeEllipseCallout">
            <a:avLst>
              <a:gd name="adj1" fmla="val 23139"/>
              <a:gd name="adj2" fmla="val 133176"/>
            </a:avLst>
          </a:prstGeom>
          <a:solidFill>
            <a:schemeClr val="accent4">
              <a:lumMod val="40000"/>
              <a:lumOff val="60000"/>
            </a:schemeClr>
          </a:solidFill>
          <a:ln w="12700">
            <a:solidFill>
              <a:srgbClr val="283214"/>
            </a:solidFill>
          </a:ln>
          <a:effectLst>
            <a:outerShdw blurRad="1397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Με το κίνημα στο Γουδί!!!!</a:t>
            </a:r>
          </a:p>
        </p:txBody>
      </p:sp>
      <p:pic>
        <p:nvPicPr>
          <p:cNvPr id="8" name="7 - Εικόνα" descr="goudi1909.jpg"/>
          <p:cNvPicPr>
            <a:picLocks noChangeAspect="1"/>
          </p:cNvPicPr>
          <p:nvPr/>
        </p:nvPicPr>
        <p:blipFill>
          <a:blip r:embed="rId4" cstate="print">
            <a:lum bright="10000" contrast="40000"/>
          </a:blip>
          <a:stretch>
            <a:fillRect/>
          </a:stretch>
        </p:blipFill>
        <p:spPr>
          <a:xfrm>
            <a:off x="323528" y="2636912"/>
            <a:ext cx="2363919" cy="372690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7624" y="332656"/>
            <a:ext cx="8229600" cy="1143000"/>
          </a:xfrm>
        </p:spPr>
        <p:txBody>
          <a:bodyPr>
            <a:normAutofit/>
          </a:bodyPr>
          <a:lstStyle/>
          <a:p>
            <a:r>
              <a:rPr lang="el-GR" sz="4000" b="1" dirty="0">
                <a:solidFill>
                  <a:srgbClr val="C0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Δεν</a:t>
            </a:r>
            <a:r>
              <a:rPr lang="el-GR" sz="4000" b="1" dirty="0">
                <a:effectLst>
                  <a:outerShdw blurRad="38100" dist="38100" dir="2700000" algn="tl">
                    <a:srgbClr val="000000">
                      <a:alpha val="43137"/>
                    </a:srgbClr>
                  </a:outerShdw>
                </a:effectLst>
                <a:latin typeface="Calibri" pitchFamily="34" charset="0"/>
                <a:ea typeface="Calibri" pitchFamily="34" charset="0"/>
                <a:cs typeface="Times New Roman" pitchFamily="18" charset="0"/>
              </a:rPr>
              <a:t> έθεσε  </a:t>
            </a:r>
            <a:r>
              <a:rPr lang="el-GR" sz="4000" b="1" dirty="0">
                <a:solidFill>
                  <a:srgbClr val="C0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πολιτειακό</a:t>
            </a:r>
            <a:r>
              <a:rPr lang="el-GR" sz="4000" b="1" dirty="0">
                <a:effectLst>
                  <a:outerShdw blurRad="38100" dist="38100" dir="2700000" algn="tl">
                    <a:srgbClr val="000000">
                      <a:alpha val="43137"/>
                    </a:srgbClr>
                  </a:outerShdw>
                </a:effectLst>
                <a:latin typeface="Calibri" pitchFamily="34" charset="0"/>
                <a:ea typeface="Calibri" pitchFamily="34" charset="0"/>
                <a:cs typeface="Times New Roman" pitchFamily="18" charset="0"/>
              </a:rPr>
              <a:t> ζήτημα</a:t>
            </a:r>
            <a:endParaRPr lang="el-GR" sz="4000" b="1" dirty="0">
              <a:effectLst>
                <a:outerShdw blurRad="38100" dist="38100" dir="2700000" algn="tl">
                  <a:srgbClr val="000000">
                    <a:alpha val="43137"/>
                  </a:srgbClr>
                </a:outerShdw>
              </a:effectLst>
            </a:endParaRPr>
          </a:p>
        </p:txBody>
      </p:sp>
      <p:pic>
        <p:nvPicPr>
          <p:cNvPr id="49154" name="Picture 2" descr="http://clipground.com/images/king-crown-png-clipart-11.png"/>
          <p:cNvPicPr>
            <a:picLocks noChangeAspect="1" noChangeArrowheads="1"/>
          </p:cNvPicPr>
          <p:nvPr/>
        </p:nvPicPr>
        <p:blipFill>
          <a:blip r:embed="rId2" cstate="print">
            <a:lum bright="-10000"/>
          </a:blip>
          <a:srcRect/>
          <a:stretch>
            <a:fillRect/>
          </a:stretch>
        </p:blipFill>
        <p:spPr bwMode="auto">
          <a:xfrm>
            <a:off x="251520" y="3198574"/>
            <a:ext cx="3456384" cy="3225960"/>
          </a:xfrm>
          <a:prstGeom prst="rect">
            <a:avLst/>
          </a:prstGeom>
          <a:ln>
            <a:noFill/>
          </a:ln>
          <a:effectLst>
            <a:outerShdw blurRad="292100" dist="139700" dir="2700000" algn="tl" rotWithShape="0">
              <a:srgbClr val="333333">
                <a:alpha val="65000"/>
              </a:srgbClr>
            </a:outerShdw>
          </a:effectLst>
        </p:spPr>
      </p:pic>
      <p:pic>
        <p:nvPicPr>
          <p:cNvPr id="6" name="5 - Εικόνα" descr="Scrappy Bright Polka Numbers-01.png"/>
          <p:cNvPicPr>
            <a:picLocks noChangeAspect="1"/>
          </p:cNvPicPr>
          <p:nvPr/>
        </p:nvPicPr>
        <p:blipFill>
          <a:blip r:embed="rId3" cstate="print"/>
          <a:stretch>
            <a:fillRect/>
          </a:stretch>
        </p:blipFill>
        <p:spPr>
          <a:xfrm>
            <a:off x="467544" y="332656"/>
            <a:ext cx="895686" cy="1342235"/>
          </a:xfrm>
          <a:prstGeom prst="rect">
            <a:avLst/>
          </a:prstGeom>
          <a:ln>
            <a:noFill/>
          </a:ln>
          <a:effectLst>
            <a:outerShdw blurRad="292100" dist="139700" dir="2700000" algn="tl" rotWithShape="0">
              <a:srgbClr val="333333">
                <a:alpha val="65000"/>
              </a:srgbClr>
            </a:outerShdw>
          </a:effectLst>
        </p:spPr>
      </p:pic>
      <p:pic>
        <p:nvPicPr>
          <p:cNvPr id="7" name="6 - Εικόνα" descr="7000941-girl-look-mood-kid.jpg"/>
          <p:cNvPicPr>
            <a:picLocks noChangeAspect="1"/>
          </p:cNvPicPr>
          <p:nvPr/>
        </p:nvPicPr>
        <p:blipFill>
          <a:blip r:embed="rId4" cstate="print">
            <a:lum contrast="20000"/>
          </a:blip>
          <a:srcRect l="10205" t="3675" r="5102" b="9974"/>
          <a:stretch>
            <a:fillRect/>
          </a:stretch>
        </p:blipFill>
        <p:spPr>
          <a:xfrm>
            <a:off x="5868144" y="4061749"/>
            <a:ext cx="2539407" cy="2796251"/>
          </a:xfrm>
          <a:prstGeom prst="rect">
            <a:avLst/>
          </a:prstGeom>
          <a:ln>
            <a:noFill/>
          </a:ln>
          <a:effectLst>
            <a:outerShdw blurRad="292100" dist="139700" dir="2700000" algn="tl" rotWithShape="0">
              <a:srgbClr val="333333">
                <a:alpha val="65000"/>
              </a:srgbClr>
            </a:outerShdw>
          </a:effectLst>
        </p:spPr>
      </p:pic>
      <p:sp>
        <p:nvSpPr>
          <p:cNvPr id="8" name="7 - Ελλειψοειδής επεξήγηση"/>
          <p:cNvSpPr/>
          <p:nvPr/>
        </p:nvSpPr>
        <p:spPr>
          <a:xfrm>
            <a:off x="2915816" y="1484784"/>
            <a:ext cx="5904656" cy="2016224"/>
          </a:xfrm>
          <a:prstGeom prst="wedgeEllipseCallout">
            <a:avLst>
              <a:gd name="adj1" fmla="val 16053"/>
              <a:gd name="adj2" fmla="val 87709"/>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Για να μείνει ενωμένος ο λαός! Δεν ήθελε να χωριστεί η Ελλάδα σε βασιλικούς και αντιβασιλικούς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9154"/>
                                        </p:tgtEl>
                                        <p:attrNameLst>
                                          <p:attrName>style.visibility</p:attrName>
                                        </p:attrNameLst>
                                      </p:cBhvr>
                                      <p:to>
                                        <p:strVal val="visible"/>
                                      </p:to>
                                    </p:set>
                                    <p:animEffect transition="in" filter="randombar(horizontal)">
                                      <p:cBhvr>
                                        <p:cTn id="19" dur="500"/>
                                        <p:tgtEl>
                                          <p:spTgt spid="4915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par>
                                <p:cTn id="25" presetID="2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51720" y="274638"/>
            <a:ext cx="6635080" cy="1143000"/>
          </a:xfrm>
        </p:spPr>
        <p:txBody>
          <a:bodyPr>
            <a:normAutofit/>
          </a:bodyPr>
          <a:lstStyle/>
          <a:p>
            <a:r>
              <a:rPr lang="el-GR" b="1" dirty="0">
                <a:effectLst>
                  <a:outerShdw blurRad="38100" dist="38100" dir="2700000" algn="tl">
                    <a:srgbClr val="000000">
                      <a:alpha val="43137"/>
                    </a:srgbClr>
                  </a:outerShdw>
                </a:effectLst>
              </a:rPr>
              <a:t>Δημιουργία </a:t>
            </a:r>
            <a:r>
              <a:rPr lang="el-GR" b="1" dirty="0">
                <a:solidFill>
                  <a:srgbClr val="C00000"/>
                </a:solidFill>
                <a:effectLst>
                  <a:outerShdw blurRad="38100" dist="38100" dir="2700000" algn="tl">
                    <a:srgbClr val="000000">
                      <a:alpha val="43137"/>
                    </a:srgbClr>
                  </a:outerShdw>
                </a:effectLst>
              </a:rPr>
              <a:t>νέου Κόμματος</a:t>
            </a:r>
          </a:p>
        </p:txBody>
      </p:sp>
      <p:pic>
        <p:nvPicPr>
          <p:cNvPr id="46084" name="Picture 4" descr="http://clipart-library.com/image_gallery/137134.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4499992" y="1484784"/>
            <a:ext cx="3880362" cy="3384376"/>
          </a:xfrm>
          <a:prstGeom prst="rect">
            <a:avLst/>
          </a:prstGeom>
          <a:ln>
            <a:noFill/>
          </a:ln>
          <a:effectLst>
            <a:outerShdw blurRad="292100" dist="139700" dir="2700000" algn="tl" rotWithShape="0">
              <a:srgbClr val="333333">
                <a:alpha val="65000"/>
              </a:srgbClr>
            </a:outerShdw>
          </a:effectLst>
        </p:spPr>
      </p:pic>
      <p:pic>
        <p:nvPicPr>
          <p:cNvPr id="46086" name="Picture 6" descr="http://sr.photos3.fotosearch.com/bthumb/CSP/CSP991/k11880785.jpg"/>
          <p:cNvPicPr>
            <a:picLocks noChangeAspect="1" noChangeArrowheads="1"/>
          </p:cNvPicPr>
          <p:nvPr/>
        </p:nvPicPr>
        <p:blipFill>
          <a:blip r:embed="rId3" cstate="print">
            <a:duotone>
              <a:prstClr val="black"/>
              <a:schemeClr val="accent3">
                <a:tint val="45000"/>
                <a:satMod val="400000"/>
              </a:schemeClr>
            </a:duotone>
            <a:lum bright="-20000"/>
          </a:blip>
          <a:srcRect/>
          <a:stretch>
            <a:fillRect/>
          </a:stretch>
        </p:blipFill>
        <p:spPr bwMode="auto">
          <a:xfrm>
            <a:off x="899592" y="1628800"/>
            <a:ext cx="3259532" cy="3240360"/>
          </a:xfrm>
          <a:prstGeom prst="rect">
            <a:avLst/>
          </a:prstGeom>
          <a:ln>
            <a:noFill/>
          </a:ln>
          <a:effectLst>
            <a:outerShdw blurRad="292100" dist="139700" dir="2700000" algn="tl" rotWithShape="0">
              <a:srgbClr val="333333">
                <a:alpha val="65000"/>
              </a:srgbClr>
            </a:outerShdw>
          </a:effectLst>
        </p:spPr>
      </p:pic>
      <p:pic>
        <p:nvPicPr>
          <p:cNvPr id="5" name="4 - Εικόνα" descr="Scrappy Bright Polka Numbers-01.png"/>
          <p:cNvPicPr>
            <a:picLocks noChangeAspect="1"/>
          </p:cNvPicPr>
          <p:nvPr/>
        </p:nvPicPr>
        <p:blipFill>
          <a:blip r:embed="rId4" cstate="print"/>
          <a:stretch>
            <a:fillRect/>
          </a:stretch>
        </p:blipFill>
        <p:spPr>
          <a:xfrm>
            <a:off x="323528" y="188640"/>
            <a:ext cx="895686" cy="1365398"/>
          </a:xfrm>
          <a:prstGeom prst="rect">
            <a:avLst/>
          </a:prstGeom>
          <a:ln>
            <a:noFill/>
          </a:ln>
          <a:effectLst>
            <a:outerShdw blurRad="292100" dist="139700" dir="2700000" algn="tl" rotWithShape="0">
              <a:srgbClr val="333333">
                <a:alpha val="65000"/>
              </a:srgbClr>
            </a:outerShdw>
          </a:effectLst>
        </p:spPr>
      </p:pic>
      <p:sp>
        <p:nvSpPr>
          <p:cNvPr id="6" name="5 - Καμπύλη ταινία προς τα επάνω"/>
          <p:cNvSpPr/>
          <p:nvPr/>
        </p:nvSpPr>
        <p:spPr>
          <a:xfrm>
            <a:off x="323528" y="5157192"/>
            <a:ext cx="8820472" cy="1224136"/>
          </a:xfrm>
          <a:prstGeom prst="ellipseRibbon2">
            <a:avLst>
              <a:gd name="adj1" fmla="val 25000"/>
              <a:gd name="adj2" fmla="val 63024"/>
              <a:gd name="adj3" fmla="val 12500"/>
            </a:avLst>
          </a:prstGeom>
          <a:solidFill>
            <a:schemeClr val="accent3"/>
          </a:solidFill>
          <a:ln w="12700">
            <a:solidFill>
              <a:schemeClr val="tx1"/>
            </a:solidFill>
          </a:ln>
          <a:effectLst>
            <a:outerShdw blurRad="2032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1 - Τίτλος"/>
          <p:cNvSpPr txBox="1">
            <a:spLocks/>
          </p:cNvSpPr>
          <p:nvPr/>
        </p:nvSpPr>
        <p:spPr>
          <a:xfrm>
            <a:off x="1979712" y="5157192"/>
            <a:ext cx="5544616" cy="936104"/>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rPr>
              <a:t>Κόμμα Φιλελευθέρων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6086"/>
                                        </p:tgtEl>
                                        <p:attrNameLst>
                                          <p:attrName>style.visibility</p:attrName>
                                        </p:attrNameLst>
                                      </p:cBhvr>
                                      <p:to>
                                        <p:strVal val="visible"/>
                                      </p:to>
                                    </p:set>
                                    <p:animEffect transition="in" filter="randombar(horizontal)">
                                      <p:cBhvr>
                                        <p:cTn id="19" dur="500"/>
                                        <p:tgtEl>
                                          <p:spTgt spid="46086"/>
                                        </p:tgtEl>
                                      </p:cBhvr>
                                    </p:animEffect>
                                  </p:childTnLst>
                                </p:cTn>
                              </p:par>
                              <p:par>
                                <p:cTn id="20" presetID="14" presetClass="entr" presetSubtype="10" fill="hold" nodeType="withEffect">
                                  <p:stCondLst>
                                    <p:cond delay="0"/>
                                  </p:stCondLst>
                                  <p:childTnLst>
                                    <p:set>
                                      <p:cBhvr>
                                        <p:cTn id="21" dur="1" fill="hold">
                                          <p:stCondLst>
                                            <p:cond delay="0"/>
                                          </p:stCondLst>
                                        </p:cTn>
                                        <p:tgtEl>
                                          <p:spTgt spid="46084"/>
                                        </p:tgtEl>
                                        <p:attrNameLst>
                                          <p:attrName>style.visibility</p:attrName>
                                        </p:attrNameLst>
                                      </p:cBhvr>
                                      <p:to>
                                        <p:strVal val="visible"/>
                                      </p:to>
                                    </p:set>
                                    <p:animEffect transition="in" filter="randombar(horizontal)">
                                      <p:cBhvr>
                                        <p:cTn id="22" dur="500"/>
                                        <p:tgtEl>
                                          <p:spTgt spid="4608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a:effectLst>
                  <a:outerShdw blurRad="38100" dist="38100" dir="2700000" algn="tl">
                    <a:srgbClr val="000000">
                      <a:alpha val="43137"/>
                    </a:srgbClr>
                  </a:outerShdw>
                </a:effectLst>
              </a:rPr>
              <a:t>Ανόρθωση </a:t>
            </a:r>
            <a:r>
              <a:rPr lang="el-GR" b="1" dirty="0">
                <a:solidFill>
                  <a:srgbClr val="C00000"/>
                </a:solidFill>
                <a:effectLst>
                  <a:outerShdw blurRad="38100" dist="38100" dir="2700000" algn="tl">
                    <a:srgbClr val="000000">
                      <a:alpha val="43137"/>
                    </a:srgbClr>
                  </a:outerShdw>
                </a:effectLst>
              </a:rPr>
              <a:t>οικονομίας</a:t>
            </a:r>
          </a:p>
        </p:txBody>
      </p:sp>
      <p:pic>
        <p:nvPicPr>
          <p:cNvPr id="46082" name="Picture 2" descr="https://www.sgmoneymatters.com/wp-content/uploads/2016/11/wealth-accumulated-over-tim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9552" y="1628800"/>
            <a:ext cx="7528028" cy="4314056"/>
          </a:xfrm>
          <a:prstGeom prst="rect">
            <a:avLst/>
          </a:prstGeom>
          <a:ln>
            <a:noFill/>
          </a:ln>
          <a:effectLst>
            <a:outerShdw blurRad="292100" dist="139700" dir="2700000" algn="tl" rotWithShape="0">
              <a:srgbClr val="333333">
                <a:alpha val="65000"/>
              </a:srgbClr>
            </a:outerShdw>
          </a:effectLst>
        </p:spPr>
      </p:pic>
      <p:pic>
        <p:nvPicPr>
          <p:cNvPr id="4" name="3 - Εικόνα" descr="Scrappy Bright Polka Numbers-01.png"/>
          <p:cNvPicPr>
            <a:picLocks noChangeAspect="1"/>
          </p:cNvPicPr>
          <p:nvPr/>
        </p:nvPicPr>
        <p:blipFill>
          <a:blip r:embed="rId3" cstate="print">
            <a:clrChange>
              <a:clrFrom>
                <a:srgbClr val="FFFFFF"/>
              </a:clrFrom>
              <a:clrTo>
                <a:srgbClr val="FFFFFF">
                  <a:alpha val="0"/>
                </a:srgbClr>
              </a:clrTo>
            </a:clrChange>
          </a:blip>
          <a:stretch>
            <a:fillRect/>
          </a:stretch>
        </p:blipFill>
        <p:spPr>
          <a:xfrm>
            <a:off x="323528" y="189732"/>
            <a:ext cx="895686" cy="136321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74638"/>
            <a:ext cx="8291264" cy="1143000"/>
          </a:xfrm>
        </p:spPr>
        <p:txBody>
          <a:bodyPr>
            <a:normAutofit fontScale="90000"/>
          </a:bodyPr>
          <a:lstStyle/>
          <a:p>
            <a:r>
              <a:rPr lang="el-GR" b="1" dirty="0">
                <a:effectLst>
                  <a:outerShdw blurRad="38100" dist="38100" dir="2700000" algn="tl">
                    <a:srgbClr val="000000">
                      <a:alpha val="43137"/>
                    </a:srgbClr>
                  </a:outerShdw>
                </a:effectLst>
              </a:rPr>
              <a:t>Πότε ιδρύθηκε και τυπικά </a:t>
            </a:r>
            <a:br>
              <a:rPr lang="el-GR" b="1" dirty="0">
                <a:effectLst>
                  <a:outerShdw blurRad="38100" dist="38100" dir="2700000" algn="tl">
                    <a:srgbClr val="000000">
                      <a:alpha val="43137"/>
                    </a:srgbClr>
                  </a:outerShdw>
                </a:effectLst>
              </a:rPr>
            </a:br>
            <a:r>
              <a:rPr lang="el-GR" b="1" dirty="0">
                <a:effectLst>
                  <a:outerShdw blurRad="38100" dist="38100" dir="2700000" algn="tl">
                    <a:srgbClr val="000000">
                      <a:alpha val="43137"/>
                    </a:srgbClr>
                  </a:outerShdw>
                </a:effectLst>
              </a:rPr>
              <a:t>το κόμμα των Φιλελευθέρων;</a:t>
            </a:r>
            <a:endParaRPr lang="el-GR" b="1" dirty="0">
              <a:solidFill>
                <a:srgbClr val="C00000"/>
              </a:solidFill>
              <a:effectLst>
                <a:outerShdw blurRad="38100" dist="38100" dir="2700000" algn="tl">
                  <a:srgbClr val="000000">
                    <a:alpha val="43137"/>
                  </a:srgbClr>
                </a:outerShdw>
              </a:effectLst>
            </a:endParaRPr>
          </a:p>
        </p:txBody>
      </p:sp>
      <p:pic>
        <p:nvPicPr>
          <p:cNvPr id="46084" name="Picture 4" descr="http://clipart-library.com/image_gallery/137134.png"/>
          <p:cNvPicPr>
            <a:picLocks noChangeAspect="1" noChangeArrowheads="1"/>
          </p:cNvPicPr>
          <p:nvPr/>
        </p:nvPicPr>
        <p:blipFill>
          <a:blip r:embed="rId2" cstate="print"/>
          <a:srcRect l="26772" r="25197"/>
          <a:stretch>
            <a:fillRect/>
          </a:stretch>
        </p:blipFill>
        <p:spPr bwMode="auto">
          <a:xfrm>
            <a:off x="5220072" y="1628800"/>
            <a:ext cx="3348459" cy="5229200"/>
          </a:xfrm>
          <a:prstGeom prst="rect">
            <a:avLst/>
          </a:prstGeom>
          <a:ln>
            <a:noFill/>
          </a:ln>
          <a:effectLst>
            <a:outerShdw blurRad="292100" dist="139700" dir="2700000" algn="tl" rotWithShape="0">
              <a:srgbClr val="333333">
                <a:alpha val="65000"/>
              </a:srgbClr>
            </a:outerShdw>
          </a:effectLst>
        </p:spPr>
      </p:pic>
      <p:sp>
        <p:nvSpPr>
          <p:cNvPr id="6" name="5 - Καμπύλη ταινία προς τα επάνω"/>
          <p:cNvSpPr/>
          <p:nvPr/>
        </p:nvSpPr>
        <p:spPr>
          <a:xfrm>
            <a:off x="323528" y="5157192"/>
            <a:ext cx="8820472" cy="1224136"/>
          </a:xfrm>
          <a:prstGeom prst="ellipseRibbon2">
            <a:avLst>
              <a:gd name="adj1" fmla="val 25000"/>
              <a:gd name="adj2" fmla="val 63024"/>
              <a:gd name="adj3" fmla="val 12500"/>
            </a:avLst>
          </a:prstGeom>
          <a:solidFill>
            <a:schemeClr val="accent3"/>
          </a:solidFill>
          <a:ln w="12700">
            <a:solidFill>
              <a:schemeClr val="tx1"/>
            </a:solidFill>
          </a:ln>
          <a:effectLst>
            <a:outerShdw blurRad="2032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1 - Τίτλος"/>
          <p:cNvSpPr txBox="1">
            <a:spLocks/>
          </p:cNvSpPr>
          <p:nvPr/>
        </p:nvSpPr>
        <p:spPr>
          <a:xfrm>
            <a:off x="1979712" y="5157192"/>
            <a:ext cx="5544616"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rPr>
              <a:t>22 Αυγούστου 1910</a:t>
            </a:r>
          </a:p>
        </p:txBody>
      </p:sp>
      <p:pic>
        <p:nvPicPr>
          <p:cNvPr id="1026" name="Picture 2" descr="Liberal Party (Greece) emblem 1910.svg"/>
          <p:cNvPicPr>
            <a:picLocks noChangeAspect="1" noChangeArrowheads="1"/>
          </p:cNvPicPr>
          <p:nvPr/>
        </p:nvPicPr>
        <p:blipFill>
          <a:blip r:embed="rId3" cstate="print"/>
          <a:srcRect/>
          <a:stretch>
            <a:fillRect/>
          </a:stretch>
        </p:blipFill>
        <p:spPr bwMode="auto">
          <a:xfrm>
            <a:off x="611560" y="1628800"/>
            <a:ext cx="2318368" cy="3312368"/>
          </a:xfrm>
          <a:prstGeom prst="rect">
            <a:avLst/>
          </a:prstGeom>
          <a:noFill/>
        </p:spPr>
      </p:pic>
      <p:sp>
        <p:nvSpPr>
          <p:cNvPr id="9" name="8 - TextBox"/>
          <p:cNvSpPr txBox="1"/>
          <p:nvPr/>
        </p:nvSpPr>
        <p:spPr>
          <a:xfrm>
            <a:off x="3131840" y="2528317"/>
            <a:ext cx="1800200" cy="1692771"/>
          </a:xfrm>
          <a:prstGeom prst="rect">
            <a:avLst/>
          </a:prstGeom>
          <a:noFill/>
        </p:spPr>
        <p:txBody>
          <a:bodyPr wrap="square" rtlCol="0">
            <a:spAutoFit/>
          </a:bodyPr>
          <a:lstStyle/>
          <a:p>
            <a:pPr algn="ctr"/>
            <a:r>
              <a:rPr lang="el-GR" sz="2400" dirty="0"/>
              <a:t>Σύμβολο του κόμματος </a:t>
            </a:r>
          </a:p>
          <a:p>
            <a:pPr algn="ctr"/>
            <a:r>
              <a:rPr lang="el-GR" sz="2400" dirty="0"/>
              <a:t>ήταν η </a:t>
            </a:r>
            <a:r>
              <a:rPr lang="el-GR" sz="3200" b="1" dirty="0">
                <a:solidFill>
                  <a:srgbClr val="C00000"/>
                </a:solidFill>
                <a:effectLst>
                  <a:outerShdw blurRad="38100" dist="38100" dir="2700000" algn="tl">
                    <a:srgbClr val="000000">
                      <a:alpha val="43137"/>
                    </a:srgbClr>
                  </a:outerShdw>
                </a:effectLst>
              </a:rPr>
              <a:t>άγκυρα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barn(inHorizontal)">
                                      <p:cBhvr>
                                        <p:cTn id="26" dur="500"/>
                                        <p:tgtEl>
                                          <p:spTgt spid="1026"/>
                                        </p:tgtEl>
                                      </p:cBhvr>
                                    </p:animEffect>
                                  </p:childTnLst>
                                </p:cTn>
                              </p:par>
                              <p:par>
                                <p:cTn id="27" presetID="14" presetClass="entr" presetSubtype="10" fill="hold" nodeType="withEffect">
                                  <p:stCondLst>
                                    <p:cond delay="0"/>
                                  </p:stCondLst>
                                  <p:childTnLst>
                                    <p:set>
                                      <p:cBhvr>
                                        <p:cTn id="28" dur="1" fill="hold">
                                          <p:stCondLst>
                                            <p:cond delay="0"/>
                                          </p:stCondLst>
                                        </p:cTn>
                                        <p:tgtEl>
                                          <p:spTgt spid="46084"/>
                                        </p:tgtEl>
                                        <p:attrNameLst>
                                          <p:attrName>style.visibility</p:attrName>
                                        </p:attrNameLst>
                                      </p:cBhvr>
                                      <p:to>
                                        <p:strVal val="visible"/>
                                      </p:to>
                                    </p:set>
                                    <p:animEffect transition="in" filter="randombar(horizontal)">
                                      <p:cBhvr>
                                        <p:cTn id="29" dur="500"/>
                                        <p:tgtEl>
                                          <p:spTgt spid="46084"/>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900" decel="100000" fill="hold"/>
                                        <p:tgtEl>
                                          <p:spTgt spid="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συλλαλητήριο 14 Σεπ.1909.jpg"/>
          <p:cNvPicPr>
            <a:picLocks noChangeAspect="1"/>
          </p:cNvPicPr>
          <p:nvPr/>
        </p:nvPicPr>
        <p:blipFill>
          <a:blip r:embed="rId2" cstate="print">
            <a:lum bright="-30000" contrast="40000"/>
          </a:blip>
          <a:srcRect l="9802" t="7382" r="4901" b="11073"/>
          <a:stretch>
            <a:fillRect/>
          </a:stretch>
        </p:blipFill>
        <p:spPr>
          <a:xfrm>
            <a:off x="6336704" y="1029334"/>
            <a:ext cx="2627784" cy="3335770"/>
          </a:xfrm>
          <a:prstGeom prst="rect">
            <a:avLst/>
          </a:prstGeom>
          <a:ln>
            <a:noFill/>
          </a:ln>
          <a:effectLst>
            <a:outerShdw blurRad="292100" dist="139700" dir="2700000" algn="tl" rotWithShape="0">
              <a:srgbClr val="333333">
                <a:alpha val="65000"/>
              </a:srgbClr>
            </a:outerShdw>
          </a:effectLst>
        </p:spPr>
      </p:pic>
      <p:sp>
        <p:nvSpPr>
          <p:cNvPr id="2" name="1 - Τίτλος"/>
          <p:cNvSpPr>
            <a:spLocks noGrp="1"/>
          </p:cNvSpPr>
          <p:nvPr>
            <p:ph type="title"/>
          </p:nvPr>
        </p:nvSpPr>
        <p:spPr>
          <a:xfrm>
            <a:off x="467544" y="0"/>
            <a:ext cx="8229600" cy="1143000"/>
          </a:xfrm>
        </p:spPr>
        <p:txBody>
          <a:bodyPr>
            <a:normAutofit/>
          </a:bodyPr>
          <a:lstStyle/>
          <a:p>
            <a:r>
              <a:rPr lang="el-GR" sz="6000" b="1" dirty="0">
                <a:solidFill>
                  <a:srgbClr val="C00000"/>
                </a:solidFill>
                <a:effectLst>
                  <a:outerShdw blurRad="38100" dist="38100" dir="2700000" algn="tl">
                    <a:srgbClr val="000000">
                      <a:alpha val="43137"/>
                    </a:srgbClr>
                  </a:outerShdw>
                </a:effectLst>
              </a:rPr>
              <a:t>Εκλογές Νοεμβρίου 1910</a:t>
            </a:r>
          </a:p>
        </p:txBody>
      </p:sp>
      <p:sp>
        <p:nvSpPr>
          <p:cNvPr id="5" name="4 - Έκρηξη 2"/>
          <p:cNvSpPr/>
          <p:nvPr/>
        </p:nvSpPr>
        <p:spPr>
          <a:xfrm rot="1313578">
            <a:off x="4442061" y="3147573"/>
            <a:ext cx="5086477" cy="4149151"/>
          </a:xfrm>
          <a:prstGeom prst="irregularSeal2">
            <a:avLst/>
          </a:prstGeom>
          <a:solidFill>
            <a:schemeClr val="accent3"/>
          </a:solidFill>
          <a:ln w="12700">
            <a:solidFill>
              <a:schemeClr val="tx1"/>
            </a:solidFill>
          </a:ln>
          <a:effectLst>
            <a:outerShdw blurRad="342900" dist="304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rgbClr val="C00000"/>
                </a:solidFill>
                <a:effectLst>
                  <a:outerShdw blurRad="38100" dist="38100" dir="2700000" algn="tl">
                    <a:srgbClr val="000000">
                      <a:alpha val="43137"/>
                    </a:srgbClr>
                  </a:outerShdw>
                </a:effectLst>
              </a:rPr>
              <a:t>307 </a:t>
            </a:r>
          </a:p>
          <a:p>
            <a:pPr algn="ctr"/>
            <a:r>
              <a:rPr lang="el-GR" sz="3600" dirty="0">
                <a:solidFill>
                  <a:schemeClr val="tx1"/>
                </a:solidFill>
                <a:effectLst>
                  <a:outerShdw blurRad="38100" dist="38100" dir="2700000" algn="tl">
                    <a:srgbClr val="000000">
                      <a:alpha val="43137"/>
                    </a:srgbClr>
                  </a:outerShdw>
                </a:effectLst>
              </a:rPr>
              <a:t>έδρες </a:t>
            </a:r>
          </a:p>
          <a:p>
            <a:pPr algn="ctr"/>
            <a:r>
              <a:rPr lang="el-GR" sz="3600" dirty="0">
                <a:solidFill>
                  <a:schemeClr val="tx1"/>
                </a:solidFill>
                <a:effectLst>
                  <a:outerShdw blurRad="38100" dist="38100" dir="2700000" algn="tl">
                    <a:srgbClr val="000000">
                      <a:alpha val="43137"/>
                    </a:srgbClr>
                  </a:outerShdw>
                </a:effectLst>
              </a:rPr>
              <a:t>σε σύνολο </a:t>
            </a:r>
            <a:r>
              <a:rPr lang="el-GR" sz="3600" b="1" dirty="0">
                <a:solidFill>
                  <a:srgbClr val="C00000"/>
                </a:solidFill>
                <a:effectLst>
                  <a:outerShdw blurRad="38100" dist="38100" dir="2700000" algn="tl">
                    <a:srgbClr val="000000">
                      <a:alpha val="43137"/>
                    </a:srgbClr>
                  </a:outerShdw>
                </a:effectLst>
              </a:rPr>
              <a:t>362!</a:t>
            </a:r>
          </a:p>
        </p:txBody>
      </p:sp>
      <p:sp>
        <p:nvSpPr>
          <p:cNvPr id="7" name="6 - Αστέρι 6 ακτινών"/>
          <p:cNvSpPr/>
          <p:nvPr/>
        </p:nvSpPr>
        <p:spPr>
          <a:xfrm>
            <a:off x="1043608" y="3789040"/>
            <a:ext cx="3096344" cy="3068960"/>
          </a:xfrm>
          <a:prstGeom prst="star6">
            <a:avLst/>
          </a:prstGeom>
          <a:solidFill>
            <a:schemeClr val="accent3">
              <a:lumMod val="75000"/>
              <a:alpha val="52000"/>
            </a:schemeClr>
          </a:solidFill>
          <a:ln w="12700">
            <a:solidFill>
              <a:schemeClr val="tx1"/>
            </a:solidFill>
          </a:ln>
          <a:effectLst>
            <a:outerShdw blurRad="355600" dist="279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Δεν συμμετείχαν </a:t>
            </a:r>
          </a:p>
          <a:p>
            <a:pPr algn="ctr"/>
            <a:r>
              <a:rPr lang="el-GR" sz="2400" b="1" dirty="0">
                <a:solidFill>
                  <a:schemeClr val="tx1"/>
                </a:solidFill>
              </a:rPr>
              <a:t>τα παλαιά κόμματα!</a:t>
            </a:r>
          </a:p>
        </p:txBody>
      </p:sp>
      <p:sp>
        <p:nvSpPr>
          <p:cNvPr id="4" name="3 - Έκρηξη 2"/>
          <p:cNvSpPr/>
          <p:nvPr/>
        </p:nvSpPr>
        <p:spPr>
          <a:xfrm>
            <a:off x="-1201924" y="808726"/>
            <a:ext cx="8496944" cy="4010875"/>
          </a:xfrm>
          <a:prstGeom prst="irregularSeal2">
            <a:avLst/>
          </a:prstGeom>
          <a:solidFill>
            <a:srgbClr val="92D050"/>
          </a:solidFill>
          <a:ln w="12700">
            <a:solidFill>
              <a:schemeClr val="tx1"/>
            </a:solidFill>
          </a:ln>
          <a:effectLst>
            <a:outerShdw blurRad="342900" dist="304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solidFill>
                  <a:srgbClr val="C00000"/>
                </a:solidFill>
                <a:effectLst>
                  <a:outerShdw blurRad="38100" dist="38100" dir="2700000" algn="tl">
                    <a:srgbClr val="000000">
                      <a:alpha val="43137"/>
                    </a:srgbClr>
                  </a:outerShdw>
                </a:effectLst>
              </a:rPr>
              <a:t>ΘΡΙΑΜΒΟΣ ΤΩΝ ΦΙΛΕΛΕΥΘΕΡΩΝ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0" presetClass="entr" presetSubtype="0" fill="hold" grpId="0" nodeType="clickEffect">
                                  <p:stCondLst>
                                    <p:cond delay="0"/>
                                  </p:stCondLst>
                                  <p:iterate type="lt">
                                    <p:tmPct val="10000"/>
                                  </p:iterate>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anim calcmode="lin" valueType="num">
                                      <p:cBhvr>
                                        <p:cTn id="27" dur="500" fill="hold"/>
                                        <p:tgtEl>
                                          <p:spTgt spid="4"/>
                                        </p:tgtEl>
                                        <p:attrNameLst>
                                          <p:attrName>ppt_x</p:attrName>
                                        </p:attrNameLst>
                                      </p:cBhvr>
                                      <p:tavLst>
                                        <p:tav tm="0">
                                          <p:val>
                                            <p:strVal val="#ppt_x-.1"/>
                                          </p:val>
                                        </p:tav>
                                        <p:tav tm="100000">
                                          <p:val>
                                            <p:strVal val="#ppt_x"/>
                                          </p:val>
                                        </p:tav>
                                      </p:tavLst>
                                    </p:anim>
                                    <p:anim calcmode="lin" valueType="num">
                                      <p:cBhvr>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style.rotation</p:attrName>
                                        </p:attrNameLst>
                                      </p:cBhvr>
                                      <p:tavLst>
                                        <p:tav tm="0">
                                          <p:val>
                                            <p:fltVal val="360"/>
                                          </p:val>
                                        </p:tav>
                                        <p:tav tm="100000">
                                          <p:val>
                                            <p:fltVal val="0"/>
                                          </p:val>
                                        </p:tav>
                                      </p:tavLst>
                                    </p:anim>
                                    <p:animEffect transition="in" filter="fade">
                                      <p:cBhvr>
                                        <p:cTn id="3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συλλαλητήριο 14 Σεπ.1909.jpg"/>
          <p:cNvPicPr>
            <a:picLocks noChangeAspect="1"/>
          </p:cNvPicPr>
          <p:nvPr/>
        </p:nvPicPr>
        <p:blipFill>
          <a:blip r:embed="rId2" cstate="print"/>
          <a:stretch>
            <a:fillRect/>
          </a:stretch>
        </p:blipFill>
        <p:spPr>
          <a:xfrm>
            <a:off x="251520" y="188640"/>
            <a:ext cx="4494116" cy="6336704"/>
          </a:xfrm>
          <a:prstGeom prst="rect">
            <a:avLst/>
          </a:prstGeom>
          <a:ln>
            <a:noFill/>
          </a:ln>
          <a:effectLst>
            <a:outerShdw blurRad="292100" dist="139700" dir="2700000" algn="tl" rotWithShape="0">
              <a:srgbClr val="333333">
                <a:alpha val="65000"/>
              </a:srgbClr>
            </a:outerShdw>
          </a:effectLst>
        </p:spPr>
      </p:pic>
      <p:sp>
        <p:nvSpPr>
          <p:cNvPr id="6" name="1 - Τίτλος"/>
          <p:cNvSpPr txBox="1">
            <a:spLocks/>
          </p:cNvSpPr>
          <p:nvPr/>
        </p:nvSpPr>
        <p:spPr>
          <a:xfrm>
            <a:off x="4767336" y="548680"/>
            <a:ext cx="4341168" cy="56166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1" i="0" u="none" strike="noStrike" kern="1200" cap="none" spc="0" normalizeH="0" baseline="0" noProof="0" dirty="0">
                <a:ln>
                  <a:noFill/>
                </a:ln>
                <a:effectLst>
                  <a:outerShdw blurRad="38100" dist="38100" dir="2700000" algn="tl">
                    <a:srgbClr val="000000">
                      <a:alpha val="43137"/>
                    </a:srgbClr>
                  </a:outerShdw>
                </a:effectLst>
                <a:uLnTx/>
                <a:uFillTx/>
                <a:latin typeface="+mj-lt"/>
                <a:ea typeface="+mj-ea"/>
                <a:cs typeface="+mj-cs"/>
              </a:rPr>
              <a:t>Ο Βενιζέλος ήταν ελεύθερος να προχωρήσει στο μεταρρυθμιστικό του έργο.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 Η ολομέλεια της επιτροπής για την&#10;αναθεώρηση του Συντάγματος του&#10;1911 που άνοιγε το δρόμο για τον&#10;εκσυγχρονισμό&#10;των δομώ..."/>
          <p:cNvPicPr>
            <a:picLocks noChangeAspect="1" noChangeArrowheads="1"/>
          </p:cNvPicPr>
          <p:nvPr/>
        </p:nvPicPr>
        <p:blipFill>
          <a:blip r:embed="rId2" cstate="print"/>
          <a:srcRect/>
          <a:stretch>
            <a:fillRect/>
          </a:stretch>
        </p:blipFill>
        <p:spPr bwMode="auto">
          <a:xfrm>
            <a:off x="204918" y="146879"/>
            <a:ext cx="8687562" cy="652248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συλλαλητήριο 14 Σεπ.1909.jpg"/>
          <p:cNvPicPr>
            <a:picLocks noChangeAspect="1"/>
          </p:cNvPicPr>
          <p:nvPr/>
        </p:nvPicPr>
        <p:blipFill>
          <a:blip r:embed="rId2" cstate="print"/>
          <a:stretch>
            <a:fillRect/>
          </a:stretch>
        </p:blipFill>
        <p:spPr>
          <a:xfrm>
            <a:off x="2843809" y="3666708"/>
            <a:ext cx="3456384" cy="3191292"/>
          </a:xfrm>
          <a:prstGeom prst="rect">
            <a:avLst/>
          </a:prstGeom>
          <a:ln>
            <a:noFill/>
          </a:ln>
          <a:effectLst>
            <a:outerShdw blurRad="292100" dist="139700" dir="2700000" algn="tl" rotWithShape="0">
              <a:srgbClr val="333333">
                <a:alpha val="65000"/>
              </a:srgbClr>
            </a:outerShdw>
          </a:effectLst>
        </p:spPr>
      </p:pic>
      <p:sp>
        <p:nvSpPr>
          <p:cNvPr id="3" name="2 - Επεξήγηση με σύννεφο"/>
          <p:cNvSpPr/>
          <p:nvPr/>
        </p:nvSpPr>
        <p:spPr>
          <a:xfrm>
            <a:off x="0" y="44624"/>
            <a:ext cx="4248472" cy="2996952"/>
          </a:xfrm>
          <a:prstGeom prst="cloudCallout">
            <a:avLst>
              <a:gd name="adj1" fmla="val 33889"/>
              <a:gd name="adj2" fmla="val 90099"/>
            </a:avLst>
          </a:prstGeom>
          <a:solidFill>
            <a:srgbClr val="A2DC44"/>
          </a:solidFill>
          <a:ln w="12700">
            <a:solidFill>
              <a:schemeClr val="tx1"/>
            </a:solidFill>
          </a:ln>
          <a:effectLst>
            <a:outerShdw blurRad="1270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Πρώτη δουλειά μας τότε ήταν η </a:t>
            </a:r>
            <a:r>
              <a:rPr lang="el-GR" sz="2800" b="1" dirty="0">
                <a:solidFill>
                  <a:srgbClr val="C00000"/>
                </a:solidFill>
                <a:effectLst>
                  <a:outerShdw blurRad="38100" dist="38100" dir="2700000" algn="tl">
                    <a:srgbClr val="000000">
                      <a:alpha val="43137"/>
                    </a:srgbClr>
                  </a:outerShdw>
                </a:effectLst>
              </a:rPr>
              <a:t>αναθεώρηση</a:t>
            </a:r>
            <a:r>
              <a:rPr lang="el-GR" sz="2800" b="1" dirty="0">
                <a:solidFill>
                  <a:schemeClr val="tx1"/>
                </a:solidFill>
                <a:effectLst>
                  <a:outerShdw blurRad="38100" dist="38100" dir="2700000" algn="tl">
                    <a:srgbClr val="000000">
                      <a:alpha val="43137"/>
                    </a:srgbClr>
                  </a:outerShdw>
                </a:effectLst>
              </a:rPr>
              <a:t> </a:t>
            </a:r>
            <a:r>
              <a:rPr lang="el-GR" sz="2800" b="1" dirty="0">
                <a:solidFill>
                  <a:schemeClr val="tx1"/>
                </a:solidFill>
              </a:rPr>
              <a:t>του Συντάγματος!</a:t>
            </a:r>
          </a:p>
        </p:txBody>
      </p:sp>
      <p:sp>
        <p:nvSpPr>
          <p:cNvPr id="9" name="8 - Επεξήγηση με σύννεφο"/>
          <p:cNvSpPr/>
          <p:nvPr/>
        </p:nvSpPr>
        <p:spPr>
          <a:xfrm>
            <a:off x="3887416" y="260648"/>
            <a:ext cx="5256584" cy="2736304"/>
          </a:xfrm>
          <a:prstGeom prst="cloudCallout">
            <a:avLst>
              <a:gd name="adj1" fmla="val -17631"/>
              <a:gd name="adj2" fmla="val 90899"/>
            </a:avLst>
          </a:prstGeom>
          <a:solidFill>
            <a:srgbClr val="A2DC44"/>
          </a:solidFill>
          <a:ln w="12700">
            <a:solidFill>
              <a:schemeClr val="tx1"/>
            </a:solidFill>
          </a:ln>
          <a:effectLst>
            <a:outerShdw blurRad="1270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Έπρεπε, όμως, να γίνει </a:t>
            </a:r>
            <a:r>
              <a:rPr lang="el-GR" sz="2800" b="1" dirty="0">
                <a:solidFill>
                  <a:srgbClr val="C00000"/>
                </a:solidFill>
                <a:effectLst>
                  <a:outerShdw blurRad="38100" dist="38100" dir="2700000" algn="tl">
                    <a:srgbClr val="000000">
                      <a:alpha val="43137"/>
                    </a:srgbClr>
                  </a:outerShdw>
                </a:effectLst>
              </a:rPr>
              <a:t>ΑΝΑΘΕΩΡΗΤΙΚΗ</a:t>
            </a:r>
            <a:r>
              <a:rPr lang="el-GR" sz="2800" b="1" dirty="0">
                <a:solidFill>
                  <a:schemeClr val="tx1"/>
                </a:solidFill>
                <a:effectLst>
                  <a:outerShdw blurRad="38100" dist="38100" dir="2700000" algn="tl">
                    <a:srgbClr val="000000">
                      <a:alpha val="43137"/>
                    </a:srgbClr>
                  </a:outerShdw>
                </a:effectLst>
              </a:rPr>
              <a:t> </a:t>
            </a:r>
            <a:r>
              <a:rPr lang="el-GR" sz="2800" b="1" dirty="0">
                <a:solidFill>
                  <a:schemeClr val="tx1"/>
                </a:solidFill>
              </a:rPr>
              <a:t>και </a:t>
            </a:r>
            <a:r>
              <a:rPr lang="el-GR" sz="2800" b="1" dirty="0">
                <a:solidFill>
                  <a:srgbClr val="C00000"/>
                </a:solidFill>
                <a:effectLst>
                  <a:outerShdw blurRad="38100" dist="38100" dir="2700000" algn="tl">
                    <a:srgbClr val="000000">
                      <a:alpha val="43137"/>
                    </a:srgbClr>
                  </a:outerShdw>
                </a:effectLst>
              </a:rPr>
              <a:t>όχι ΣΥΝΤΑΚΤΙΚΗ </a:t>
            </a:r>
            <a:r>
              <a:rPr lang="el-GR" sz="2800" b="1" dirty="0">
                <a:solidFill>
                  <a:schemeClr val="tx1"/>
                </a:solidFill>
              </a:rPr>
              <a:t>ΒΟΥΛΗ!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συλλαλητήριο 14 Σεπ.1909.jpg"/>
          <p:cNvPicPr>
            <a:picLocks noChangeAspect="1"/>
          </p:cNvPicPr>
          <p:nvPr/>
        </p:nvPicPr>
        <p:blipFill>
          <a:blip r:embed="rId3" cstate="print">
            <a:lum bright="-10000" contrast="20000"/>
          </a:blip>
          <a:srcRect l="14739" t="57776" r="23161"/>
          <a:stretch>
            <a:fillRect/>
          </a:stretch>
        </p:blipFill>
        <p:spPr>
          <a:xfrm>
            <a:off x="251520" y="3933056"/>
            <a:ext cx="5768631" cy="2573096"/>
          </a:xfrm>
          <a:prstGeom prst="rect">
            <a:avLst/>
          </a:prstGeom>
          <a:ln>
            <a:noFill/>
          </a:ln>
          <a:effectLst>
            <a:outerShdw blurRad="292100" dist="139700" dir="2700000" algn="tl" rotWithShape="0">
              <a:srgbClr val="333333">
                <a:alpha val="65000"/>
              </a:srgbClr>
            </a:outerShdw>
          </a:effectLst>
        </p:spPr>
      </p:pic>
      <p:pic>
        <p:nvPicPr>
          <p:cNvPr id="56322" name="Picture 2"/>
          <p:cNvPicPr>
            <a:picLocks noChangeAspect="1" noChangeArrowheads="1"/>
          </p:cNvPicPr>
          <p:nvPr/>
        </p:nvPicPr>
        <p:blipFill>
          <a:blip r:embed="rId4" cstate="print">
            <a:lum bright="-10000" contrast="20000"/>
          </a:blip>
          <a:srcRect t="1211" b="2423"/>
          <a:stretch>
            <a:fillRect/>
          </a:stretch>
        </p:blipFill>
        <p:spPr bwMode="auto">
          <a:xfrm flipH="1">
            <a:off x="6192688" y="2553071"/>
            <a:ext cx="2771800" cy="4044281"/>
          </a:xfrm>
          <a:prstGeom prst="rect">
            <a:avLst/>
          </a:prstGeom>
          <a:ln>
            <a:noFill/>
          </a:ln>
          <a:effectLst>
            <a:outerShdw blurRad="292100" dist="139700" dir="2700000" algn="tl" rotWithShape="0">
              <a:srgbClr val="333333">
                <a:alpha val="65000"/>
              </a:srgbClr>
            </a:outerShdw>
          </a:effectLst>
        </p:spPr>
      </p:pic>
      <p:sp>
        <p:nvSpPr>
          <p:cNvPr id="5" name="4 - Ελλειψοειδής επεξήγηση"/>
          <p:cNvSpPr/>
          <p:nvPr/>
        </p:nvSpPr>
        <p:spPr>
          <a:xfrm>
            <a:off x="107504" y="116632"/>
            <a:ext cx="3312368" cy="2160240"/>
          </a:xfrm>
          <a:prstGeom prst="wedgeEllipseCallout">
            <a:avLst>
              <a:gd name="adj1" fmla="val -2280"/>
              <a:gd name="adj2" fmla="val 187787"/>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Θέλουμε «</a:t>
            </a:r>
            <a:r>
              <a:rPr lang="el-GR" sz="3200" b="1" dirty="0">
                <a:solidFill>
                  <a:srgbClr val="C00000"/>
                </a:solidFill>
                <a:effectLst>
                  <a:outerShdw blurRad="38100" dist="38100" dir="2700000" algn="tl">
                    <a:srgbClr val="000000">
                      <a:alpha val="43137"/>
                    </a:srgbClr>
                  </a:outerShdw>
                </a:effectLst>
              </a:rPr>
              <a:t>συντακτική βουλή</a:t>
            </a:r>
            <a:r>
              <a:rPr lang="el-GR" sz="2400" b="1" dirty="0">
                <a:solidFill>
                  <a:schemeClr val="tx1"/>
                </a:solidFill>
              </a:rPr>
              <a:t>»!</a:t>
            </a:r>
          </a:p>
        </p:txBody>
      </p:sp>
      <p:sp>
        <p:nvSpPr>
          <p:cNvPr id="6" name="5 - Ελλειψοειδής επεξήγηση"/>
          <p:cNvSpPr/>
          <p:nvPr/>
        </p:nvSpPr>
        <p:spPr>
          <a:xfrm>
            <a:off x="4355976" y="116632"/>
            <a:ext cx="4464496" cy="1584176"/>
          </a:xfrm>
          <a:prstGeom prst="wedgeEllipseCallout">
            <a:avLst>
              <a:gd name="adj1" fmla="val 18348"/>
              <a:gd name="adj2" fmla="val 116979"/>
            </a:avLst>
          </a:prstGeom>
          <a:solidFill>
            <a:srgbClr val="A2DC44"/>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Όχι! </a:t>
            </a:r>
          </a:p>
          <a:p>
            <a:pPr algn="ctr"/>
            <a:r>
              <a:rPr lang="el-GR" sz="2400" b="1" dirty="0">
                <a:solidFill>
                  <a:schemeClr val="tx1"/>
                </a:solidFill>
              </a:rPr>
              <a:t>«</a:t>
            </a:r>
            <a:r>
              <a:rPr lang="el-GR" sz="3200" b="1" dirty="0">
                <a:solidFill>
                  <a:srgbClr val="C00000"/>
                </a:solidFill>
                <a:effectLst>
                  <a:outerShdw blurRad="38100" dist="38100" dir="2700000" algn="tl">
                    <a:srgbClr val="000000">
                      <a:alpha val="43137"/>
                    </a:srgbClr>
                  </a:outerShdw>
                </a:effectLst>
              </a:rPr>
              <a:t>Αναθεωρητική </a:t>
            </a:r>
          </a:p>
          <a:p>
            <a:pPr algn="ctr"/>
            <a:r>
              <a:rPr lang="el-GR" sz="3200" b="1" dirty="0">
                <a:solidFill>
                  <a:srgbClr val="C00000"/>
                </a:solidFill>
                <a:effectLst>
                  <a:outerShdw blurRad="38100" dist="38100" dir="2700000" algn="tl">
                    <a:srgbClr val="000000">
                      <a:alpha val="43137"/>
                    </a:srgbClr>
                  </a:outerShdw>
                </a:effectLst>
              </a:rPr>
              <a:t>βουλή</a:t>
            </a:r>
            <a:r>
              <a:rPr lang="el-GR" sz="2400" b="1" dirty="0">
                <a:solidFill>
                  <a:schemeClr val="tx1"/>
                </a:solidFill>
              </a:rPr>
              <a:t>»!</a:t>
            </a:r>
          </a:p>
        </p:txBody>
      </p:sp>
      <p:sp>
        <p:nvSpPr>
          <p:cNvPr id="8" name="7 - Στρογγυλεμένο ορθογώνιο"/>
          <p:cNvSpPr/>
          <p:nvPr/>
        </p:nvSpPr>
        <p:spPr>
          <a:xfrm>
            <a:off x="3059832" y="1844824"/>
            <a:ext cx="2808312" cy="1872208"/>
          </a:xfrm>
          <a:prstGeom prst="roundRect">
            <a:avLst/>
          </a:prstGeom>
          <a:solidFill>
            <a:schemeClr val="accent3"/>
          </a:solidFill>
          <a:ln w="12700">
            <a:solidFill>
              <a:schemeClr val="tx1"/>
            </a:solidFill>
          </a:ln>
          <a:effectLst>
            <a:outerShdw blurRad="482600" dist="520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Και ο λαός </a:t>
            </a:r>
            <a:r>
              <a:rPr lang="el-GR" sz="2400" b="1" dirty="0" err="1">
                <a:solidFill>
                  <a:schemeClr val="tx1"/>
                </a:solidFill>
              </a:rPr>
              <a:t>εσιώπησε</a:t>
            </a:r>
            <a:r>
              <a:rPr lang="el-GR" sz="2400" b="1" dirty="0">
                <a:solidFill>
                  <a:schemeClr val="tx1"/>
                </a:solidFill>
              </a:rPr>
              <a:t>. Διά της σιωπής του αυτής εξέλεξε ηγέτη.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7000941-girl-look-mood-kid.jpg"/>
          <p:cNvPicPr>
            <a:picLocks noChangeAspect="1"/>
          </p:cNvPicPr>
          <p:nvPr/>
        </p:nvPicPr>
        <p:blipFill>
          <a:blip r:embed="rId2" cstate="print">
            <a:clrChange>
              <a:clrFrom>
                <a:srgbClr val="FFFFFF"/>
              </a:clrFrom>
              <a:clrTo>
                <a:srgbClr val="FFFFFF">
                  <a:alpha val="0"/>
                </a:srgbClr>
              </a:clrTo>
            </a:clrChange>
            <a:lum bright="-20000"/>
          </a:blip>
          <a:stretch>
            <a:fillRect/>
          </a:stretch>
        </p:blipFill>
        <p:spPr>
          <a:xfrm>
            <a:off x="5940152" y="4293096"/>
            <a:ext cx="3610190" cy="2564904"/>
          </a:xfrm>
          <a:prstGeom prst="rect">
            <a:avLst/>
          </a:prstGeom>
          <a:ln>
            <a:noFill/>
          </a:ln>
          <a:effectLst>
            <a:outerShdw blurRad="292100" dist="139700" dir="2700000" algn="tl" rotWithShape="0">
              <a:srgbClr val="333333">
                <a:alpha val="65000"/>
              </a:srgbClr>
            </a:outerShdw>
          </a:effectLst>
        </p:spPr>
      </p:pic>
      <p:pic>
        <p:nvPicPr>
          <p:cNvPr id="6" name="5 - Εικόνα" descr="7000941-girl-look-mood-kid.jpg"/>
          <p:cNvPicPr>
            <a:picLocks noChangeAspect="1"/>
          </p:cNvPicPr>
          <p:nvPr/>
        </p:nvPicPr>
        <p:blipFill>
          <a:blip r:embed="rId3" cstate="print">
            <a:lum bright="-20000" contrast="40000"/>
          </a:blip>
          <a:srcRect l="5905" r="5906"/>
          <a:stretch>
            <a:fillRect/>
          </a:stretch>
        </p:blipFill>
        <p:spPr>
          <a:xfrm>
            <a:off x="171859" y="3933056"/>
            <a:ext cx="2566660" cy="2924944"/>
          </a:xfrm>
          <a:prstGeom prst="rect">
            <a:avLst/>
          </a:prstGeom>
          <a:ln>
            <a:noFill/>
          </a:ln>
          <a:effectLst>
            <a:outerShdw blurRad="292100" dist="139700" dir="2700000" algn="tl" rotWithShape="0">
              <a:srgbClr val="333333">
                <a:alpha val="65000"/>
              </a:srgbClr>
            </a:outerShdw>
          </a:effectLst>
        </p:spPr>
      </p:pic>
      <p:sp>
        <p:nvSpPr>
          <p:cNvPr id="7" name="6 - Ελλειψοειδής επεξήγηση"/>
          <p:cNvSpPr/>
          <p:nvPr/>
        </p:nvSpPr>
        <p:spPr>
          <a:xfrm>
            <a:off x="107504" y="116632"/>
            <a:ext cx="4320480" cy="1656184"/>
          </a:xfrm>
          <a:prstGeom prst="wedgeEllipseCallout">
            <a:avLst>
              <a:gd name="adj1" fmla="val -2280"/>
              <a:gd name="adj2" fmla="val 187787"/>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Τι σημαίνει «</a:t>
            </a:r>
            <a:r>
              <a:rPr lang="el-GR" sz="3200" b="1" dirty="0">
                <a:solidFill>
                  <a:srgbClr val="C00000"/>
                </a:solidFill>
                <a:effectLst>
                  <a:outerShdw blurRad="38100" dist="38100" dir="2700000" algn="tl">
                    <a:srgbClr val="000000">
                      <a:alpha val="43137"/>
                    </a:srgbClr>
                  </a:outerShdw>
                </a:effectLst>
              </a:rPr>
              <a:t>αναθεωρητική βουλή</a:t>
            </a:r>
            <a:r>
              <a:rPr lang="el-GR" sz="2400" b="1" dirty="0">
                <a:solidFill>
                  <a:schemeClr val="tx1"/>
                </a:solidFill>
              </a:rPr>
              <a:t>»;</a:t>
            </a:r>
          </a:p>
        </p:txBody>
      </p:sp>
      <p:sp>
        <p:nvSpPr>
          <p:cNvPr id="8" name="7 - Ελλειψοειδής επεξήγηση"/>
          <p:cNvSpPr/>
          <p:nvPr/>
        </p:nvSpPr>
        <p:spPr>
          <a:xfrm>
            <a:off x="3563888" y="332656"/>
            <a:ext cx="5400600" cy="3600400"/>
          </a:xfrm>
          <a:prstGeom prst="wedgeEllipseCallout">
            <a:avLst>
              <a:gd name="adj1" fmla="val 25553"/>
              <a:gd name="adj2" fmla="val 72149"/>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Η βουλή που εκλέγεται έχοντας τη δυνατότητα να τροποποιήσει οποιοδήποτε άρθρο </a:t>
            </a:r>
            <a:r>
              <a:rPr lang="el-GR" sz="3200" b="1" dirty="0">
                <a:solidFill>
                  <a:srgbClr val="C00000"/>
                </a:solidFill>
                <a:effectLst>
                  <a:outerShdw blurRad="38100" dist="38100" dir="2700000" algn="tl">
                    <a:srgbClr val="000000">
                      <a:alpha val="43137"/>
                    </a:srgbClr>
                  </a:outerShdw>
                </a:effectLst>
              </a:rPr>
              <a:t>εκτός</a:t>
            </a:r>
            <a:r>
              <a:rPr lang="el-GR" sz="2400" b="1" dirty="0">
                <a:solidFill>
                  <a:schemeClr val="tx1"/>
                </a:solidFill>
                <a:effectLst>
                  <a:outerShdw blurRad="38100" dist="38100" dir="2700000" algn="tl">
                    <a:srgbClr val="000000">
                      <a:alpha val="43137"/>
                    </a:srgbClr>
                  </a:outerShdw>
                </a:effectLst>
              </a:rPr>
              <a:t> </a:t>
            </a:r>
            <a:r>
              <a:rPr lang="el-GR" sz="2400" b="1" dirty="0">
                <a:solidFill>
                  <a:schemeClr val="tx1"/>
                </a:solidFill>
              </a:rPr>
              <a:t>από αυτά που </a:t>
            </a:r>
            <a:r>
              <a:rPr lang="el-GR" sz="2400" b="1" dirty="0">
                <a:solidFill>
                  <a:schemeClr val="tx1"/>
                </a:solidFill>
                <a:effectLst>
                  <a:outerShdw blurRad="38100" dist="38100" dir="2700000" algn="tl">
                    <a:srgbClr val="000000">
                      <a:alpha val="43137"/>
                    </a:srgbClr>
                  </a:outerShdw>
                </a:effectLst>
              </a:rPr>
              <a:t>ορίζουν </a:t>
            </a:r>
            <a:r>
              <a:rPr lang="el-GR" sz="3200" b="1" dirty="0">
                <a:solidFill>
                  <a:srgbClr val="C00000"/>
                </a:solidFill>
                <a:effectLst>
                  <a:outerShdw blurRad="38100" dist="38100" dir="2700000" algn="tl">
                    <a:srgbClr val="000000">
                      <a:alpha val="43137"/>
                    </a:srgbClr>
                  </a:outerShdw>
                </a:effectLst>
              </a:rPr>
              <a:t>τη μορφή του πολιτεύματος</a:t>
            </a:r>
            <a:r>
              <a:rPr lang="el-GR" sz="3200" b="1" dirty="0">
                <a:solidFill>
                  <a:srgbClr val="C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συλλαλητήριο 14 Σεπ.1909.jpg"/>
          <p:cNvPicPr>
            <a:picLocks noChangeAspect="1"/>
          </p:cNvPicPr>
          <p:nvPr/>
        </p:nvPicPr>
        <p:blipFill>
          <a:blip r:embed="rId2" cstate="print">
            <a:lum bright="-10000" contrast="20000"/>
          </a:blip>
          <a:stretch>
            <a:fillRect/>
          </a:stretch>
        </p:blipFill>
        <p:spPr>
          <a:xfrm>
            <a:off x="179512" y="260648"/>
            <a:ext cx="8676456" cy="569165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συλλαλητήριο 14 Σεπ.1909.jpg"/>
          <p:cNvPicPr>
            <a:picLocks noChangeAspect="1"/>
          </p:cNvPicPr>
          <p:nvPr/>
        </p:nvPicPr>
        <p:blipFill>
          <a:blip r:embed="rId2" cstate="print">
            <a:lum contrast="30000"/>
          </a:blip>
          <a:stretch>
            <a:fillRect/>
          </a:stretch>
        </p:blipFill>
        <p:spPr>
          <a:xfrm>
            <a:off x="5221814" y="2204865"/>
            <a:ext cx="3922186" cy="4320480"/>
          </a:xfrm>
          <a:prstGeom prst="rect">
            <a:avLst/>
          </a:prstGeom>
          <a:ln>
            <a:noFill/>
          </a:ln>
          <a:effectLst>
            <a:outerShdw blurRad="292100" dist="139700" dir="2700000" algn="tl" rotWithShape="0">
              <a:srgbClr val="333333">
                <a:alpha val="65000"/>
              </a:srgbClr>
            </a:outerShdw>
          </a:effectLst>
        </p:spPr>
      </p:pic>
      <p:sp>
        <p:nvSpPr>
          <p:cNvPr id="3" name="2 - Επεξήγηση με σύννεφο"/>
          <p:cNvSpPr/>
          <p:nvPr/>
        </p:nvSpPr>
        <p:spPr>
          <a:xfrm>
            <a:off x="1043608" y="188640"/>
            <a:ext cx="6732240" cy="1944216"/>
          </a:xfrm>
          <a:prstGeom prst="cloudCallout">
            <a:avLst>
              <a:gd name="adj1" fmla="val 35147"/>
              <a:gd name="adj2" fmla="val 82276"/>
            </a:avLst>
          </a:prstGeom>
          <a:solidFill>
            <a:srgbClr val="A2DC44"/>
          </a:solidFill>
          <a:ln w="12700">
            <a:solidFill>
              <a:schemeClr val="tx1"/>
            </a:solidFill>
          </a:ln>
          <a:effectLst>
            <a:outerShdw blurRad="1270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Πρέπει να </a:t>
            </a:r>
            <a:r>
              <a:rPr lang="el-GR" sz="2800" b="1" dirty="0">
                <a:solidFill>
                  <a:srgbClr val="C00000"/>
                </a:solidFill>
                <a:effectLst>
                  <a:outerShdw blurRad="38100" dist="38100" dir="2700000" algn="tl">
                    <a:srgbClr val="000000">
                      <a:alpha val="43137"/>
                    </a:srgbClr>
                  </a:outerShdw>
                </a:effectLst>
              </a:rPr>
              <a:t>τροποποιηθούν</a:t>
            </a:r>
            <a:r>
              <a:rPr lang="el-GR" sz="2800" b="1" dirty="0">
                <a:solidFill>
                  <a:schemeClr val="tx1"/>
                </a:solidFill>
                <a:effectLst>
                  <a:outerShdw blurRad="38100" dist="38100" dir="2700000" algn="tl">
                    <a:srgbClr val="000000">
                      <a:alpha val="43137"/>
                    </a:srgbClr>
                  </a:outerShdw>
                </a:effectLst>
              </a:rPr>
              <a:t> </a:t>
            </a:r>
            <a:r>
              <a:rPr lang="el-GR" sz="2800" b="1" dirty="0">
                <a:solidFill>
                  <a:schemeClr val="tx1"/>
                </a:solidFill>
              </a:rPr>
              <a:t>αρκετές </a:t>
            </a:r>
            <a:r>
              <a:rPr lang="el-GR" sz="2800" b="1" dirty="0">
                <a:solidFill>
                  <a:srgbClr val="C00000"/>
                </a:solidFill>
                <a:effectLst>
                  <a:outerShdw blurRad="38100" dist="38100" dir="2700000" algn="tl">
                    <a:srgbClr val="000000">
                      <a:alpha val="43137"/>
                    </a:srgbClr>
                  </a:outerShdw>
                </a:effectLst>
              </a:rPr>
              <a:t>διατάξεις</a:t>
            </a:r>
            <a:r>
              <a:rPr lang="el-GR" sz="2800" b="1" dirty="0">
                <a:solidFill>
                  <a:schemeClr val="tx1"/>
                </a:solidFill>
              </a:rPr>
              <a:t> του </a:t>
            </a:r>
            <a:r>
              <a:rPr lang="el-GR" sz="2800" b="1" dirty="0">
                <a:solidFill>
                  <a:srgbClr val="C00000"/>
                </a:solidFill>
                <a:effectLst>
                  <a:outerShdw blurRad="38100" dist="38100" dir="2700000" algn="tl">
                    <a:srgbClr val="000000">
                      <a:alpha val="43137"/>
                    </a:srgbClr>
                  </a:outerShdw>
                </a:effectLst>
              </a:rPr>
              <a:t>Συντάγματος</a:t>
            </a:r>
            <a:r>
              <a:rPr lang="el-GR" sz="2800" b="1" dirty="0">
                <a:solidFill>
                  <a:schemeClr val="tx1"/>
                </a:solidFill>
              </a:rPr>
              <a:t>!</a:t>
            </a:r>
          </a:p>
        </p:txBody>
      </p:sp>
      <p:pic>
        <p:nvPicPr>
          <p:cNvPr id="6" name="5 - Εικόνα" descr="7000941-girl-look-mood-kid.jpg"/>
          <p:cNvPicPr>
            <a:picLocks noChangeAspect="1"/>
          </p:cNvPicPr>
          <p:nvPr/>
        </p:nvPicPr>
        <p:blipFill>
          <a:blip r:embed="rId3" cstate="print">
            <a:lum contrast="30000"/>
          </a:blip>
          <a:srcRect l="2520" t="9544" r="44094"/>
          <a:stretch>
            <a:fillRect/>
          </a:stretch>
        </p:blipFill>
        <p:spPr>
          <a:xfrm>
            <a:off x="2771800" y="4342487"/>
            <a:ext cx="2249386" cy="2515513"/>
          </a:xfrm>
          <a:prstGeom prst="rect">
            <a:avLst/>
          </a:prstGeom>
          <a:ln>
            <a:noFill/>
          </a:ln>
          <a:effectLst>
            <a:outerShdw blurRad="292100" dist="139700" dir="2700000" algn="tl" rotWithShape="0">
              <a:srgbClr val="333333">
                <a:alpha val="65000"/>
              </a:srgbClr>
            </a:outerShdw>
          </a:effectLst>
        </p:spPr>
      </p:pic>
      <p:pic>
        <p:nvPicPr>
          <p:cNvPr id="8" name="7 - Εικόνα" descr="7000941-girl-look-mood-kid.jpg"/>
          <p:cNvPicPr>
            <a:picLocks noChangeAspect="1"/>
          </p:cNvPicPr>
          <p:nvPr/>
        </p:nvPicPr>
        <p:blipFill>
          <a:blip r:embed="rId4" cstate="print"/>
          <a:srcRect l="38126"/>
          <a:stretch>
            <a:fillRect/>
          </a:stretch>
        </p:blipFill>
        <p:spPr>
          <a:xfrm>
            <a:off x="251521" y="4721478"/>
            <a:ext cx="2321358" cy="1875874"/>
          </a:xfrm>
          <a:prstGeom prst="rect">
            <a:avLst/>
          </a:prstGeom>
          <a:ln>
            <a:noFill/>
          </a:ln>
          <a:effectLst>
            <a:outerShdw blurRad="292100" dist="139700" dir="2700000" algn="tl" rotWithShape="0">
              <a:srgbClr val="333333">
                <a:alpha val="65000"/>
              </a:srgbClr>
            </a:outerShdw>
          </a:effectLst>
        </p:spPr>
      </p:pic>
      <p:sp>
        <p:nvSpPr>
          <p:cNvPr id="9" name="8 - Ελλειψοειδής επεξήγηση"/>
          <p:cNvSpPr/>
          <p:nvPr/>
        </p:nvSpPr>
        <p:spPr>
          <a:xfrm>
            <a:off x="3563888" y="2348880"/>
            <a:ext cx="1800200" cy="1728192"/>
          </a:xfrm>
          <a:prstGeom prst="wedgeEllipseCallout">
            <a:avLst>
              <a:gd name="adj1" fmla="val -29576"/>
              <a:gd name="adj2" fmla="val 86788"/>
            </a:avLst>
          </a:prstGeom>
          <a:solidFill>
            <a:srgbClr val="A2DC44"/>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6600" b="1" dirty="0">
                <a:solidFill>
                  <a:srgbClr val="C00000"/>
                </a:solidFill>
                <a:effectLst>
                  <a:outerShdw blurRad="38100" dist="38100" dir="2700000" algn="tl">
                    <a:srgbClr val="000000">
                      <a:alpha val="43137"/>
                    </a:srgbClr>
                  </a:outerShdw>
                </a:effectLst>
              </a:rPr>
              <a:t>53</a:t>
            </a:r>
          </a:p>
        </p:txBody>
      </p:sp>
      <p:sp>
        <p:nvSpPr>
          <p:cNvPr id="7" name="6 - Ελλειψοειδής επεξήγηση"/>
          <p:cNvSpPr/>
          <p:nvPr/>
        </p:nvSpPr>
        <p:spPr>
          <a:xfrm>
            <a:off x="107504" y="2132856"/>
            <a:ext cx="3384376" cy="2016224"/>
          </a:xfrm>
          <a:prstGeom prst="wedgeEllipseCallout">
            <a:avLst>
              <a:gd name="adj1" fmla="val -14002"/>
              <a:gd name="adj2" fmla="val 88407"/>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Πόσες τροποποιήθηκαν μέσα στο </a:t>
            </a:r>
          </a:p>
          <a:p>
            <a:pPr algn="ctr"/>
            <a:r>
              <a:rPr lang="el-GR" sz="2400" b="1" dirty="0">
                <a:solidFill>
                  <a:srgbClr val="C00000"/>
                </a:solidFill>
                <a:effectLst>
                  <a:outerShdw blurRad="38100" dist="38100" dir="2700000" algn="tl">
                    <a:srgbClr val="000000">
                      <a:alpha val="43137"/>
                    </a:srgbClr>
                  </a:outerShdw>
                </a:effectLst>
              </a:rPr>
              <a:t>α΄ εξάμηνο </a:t>
            </a:r>
            <a:r>
              <a:rPr lang="el-GR" sz="2400" dirty="0">
                <a:solidFill>
                  <a:schemeClr val="tx1"/>
                </a:solidFill>
                <a:effectLst>
                  <a:outerShdw blurRad="38100" dist="38100" dir="2700000" algn="tl">
                    <a:srgbClr val="000000">
                      <a:alpha val="43137"/>
                    </a:srgbClr>
                  </a:outerShdw>
                </a:effectLst>
              </a:rPr>
              <a:t>του</a:t>
            </a:r>
            <a:r>
              <a:rPr lang="el-GR" sz="2400" b="1" dirty="0">
                <a:solidFill>
                  <a:srgbClr val="C00000"/>
                </a:solidFill>
                <a:effectLst>
                  <a:outerShdw blurRad="38100" dist="38100" dir="2700000" algn="tl">
                    <a:srgbClr val="000000">
                      <a:alpha val="43137"/>
                    </a:srgbClr>
                  </a:outerShdw>
                </a:effectLst>
              </a:rPr>
              <a:t> 1911</a:t>
            </a:r>
            <a:r>
              <a:rPr lang="el-GR" sz="2400" b="1" dirty="0">
                <a:solidFill>
                  <a:schemeClr val="tx1"/>
                </a:solidFill>
              </a:rPr>
              <a:t> τελικά;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norfid.files.wordpress.com/2010/11/suntagma-ths-elladas-23-maioy-1911.png"/>
          <p:cNvPicPr>
            <a:picLocks noChangeAspect="1" noChangeArrowheads="1"/>
          </p:cNvPicPr>
          <p:nvPr/>
        </p:nvPicPr>
        <p:blipFill>
          <a:blip r:embed="rId2" cstate="print">
            <a:lum bright="-30000" contrast="40000"/>
          </a:blip>
          <a:srcRect/>
          <a:stretch>
            <a:fillRect/>
          </a:stretch>
        </p:blipFill>
        <p:spPr bwMode="auto">
          <a:xfrm>
            <a:off x="-468560" y="0"/>
            <a:ext cx="10152422" cy="6858000"/>
          </a:xfrm>
          <a:prstGeom prst="rect">
            <a:avLst/>
          </a:prstGeom>
          <a:noFill/>
        </p:spPr>
      </p:pic>
      <p:pic>
        <p:nvPicPr>
          <p:cNvPr id="5" name="4 - Εικόνα" descr="7000941-girl-look-mood-kid.jpg"/>
          <p:cNvPicPr>
            <a:picLocks noChangeAspect="1"/>
          </p:cNvPicPr>
          <p:nvPr/>
        </p:nvPicPr>
        <p:blipFill>
          <a:blip r:embed="rId3" cstate="print"/>
          <a:stretch>
            <a:fillRect/>
          </a:stretch>
        </p:blipFill>
        <p:spPr>
          <a:xfrm>
            <a:off x="-828600" y="0"/>
            <a:ext cx="3652761" cy="2060848"/>
          </a:xfrm>
          <a:prstGeom prst="rect">
            <a:avLst/>
          </a:prstGeom>
          <a:ln>
            <a:noFill/>
          </a:ln>
          <a:effectLst>
            <a:outerShdw blurRad="292100" dist="139700" dir="2700000" algn="tl" rotWithShape="0">
              <a:srgbClr val="333333">
                <a:alpha val="65000"/>
              </a:srgbClr>
            </a:outerShdw>
          </a:effectLst>
        </p:spPr>
      </p:pic>
      <p:sp>
        <p:nvSpPr>
          <p:cNvPr id="6" name="5 - Ελλειψοειδής επεξήγηση"/>
          <p:cNvSpPr/>
          <p:nvPr/>
        </p:nvSpPr>
        <p:spPr>
          <a:xfrm>
            <a:off x="6744511" y="116632"/>
            <a:ext cx="2291985" cy="2304256"/>
          </a:xfrm>
          <a:prstGeom prst="wedgeEllipseCallout">
            <a:avLst>
              <a:gd name="adj1" fmla="val -244294"/>
              <a:gd name="adj2" fmla="val 18220"/>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Κι αυτή είναι η πρώτη σελίδα του ΦΕΚ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7000941-girl-look-mood-kid.jpg"/>
          <p:cNvPicPr>
            <a:picLocks noChangeAspect="1"/>
          </p:cNvPicPr>
          <p:nvPr/>
        </p:nvPicPr>
        <p:blipFill>
          <a:blip r:embed="rId2" cstate="print"/>
          <a:stretch>
            <a:fillRect/>
          </a:stretch>
        </p:blipFill>
        <p:spPr>
          <a:xfrm>
            <a:off x="971600" y="4941168"/>
            <a:ext cx="2504489" cy="1668695"/>
          </a:xfrm>
          <a:prstGeom prst="rect">
            <a:avLst/>
          </a:prstGeom>
          <a:ln>
            <a:noFill/>
          </a:ln>
          <a:effectLst>
            <a:outerShdw blurRad="292100" dist="139700" dir="2700000" algn="tl" rotWithShape="0">
              <a:srgbClr val="333333">
                <a:alpha val="65000"/>
              </a:srgbClr>
            </a:outerShdw>
          </a:effectLst>
        </p:spPr>
      </p:pic>
      <p:pic>
        <p:nvPicPr>
          <p:cNvPr id="8" name="7 - Εικόνα" descr="7000941-girl-look-mood-kid.jpg"/>
          <p:cNvPicPr>
            <a:picLocks noChangeAspect="1"/>
          </p:cNvPicPr>
          <p:nvPr/>
        </p:nvPicPr>
        <p:blipFill>
          <a:blip r:embed="rId3" cstate="print"/>
          <a:stretch>
            <a:fillRect/>
          </a:stretch>
        </p:blipFill>
        <p:spPr>
          <a:xfrm>
            <a:off x="0" y="2492896"/>
            <a:ext cx="2051720" cy="2033688"/>
          </a:xfrm>
          <a:prstGeom prst="rect">
            <a:avLst/>
          </a:prstGeom>
          <a:ln>
            <a:noFill/>
          </a:ln>
          <a:effectLst>
            <a:outerShdw blurRad="292100" dist="139700" dir="2700000" algn="tl" rotWithShape="0">
              <a:srgbClr val="333333">
                <a:alpha val="65000"/>
              </a:srgbClr>
            </a:outerShdw>
          </a:effectLst>
        </p:spPr>
      </p:pic>
      <p:sp>
        <p:nvSpPr>
          <p:cNvPr id="7" name="6 - Ελλειψοειδής επεξήγηση"/>
          <p:cNvSpPr/>
          <p:nvPr/>
        </p:nvSpPr>
        <p:spPr>
          <a:xfrm>
            <a:off x="323528" y="260648"/>
            <a:ext cx="2376264" cy="1656184"/>
          </a:xfrm>
          <a:prstGeom prst="wedgeEllipseCallout">
            <a:avLst>
              <a:gd name="adj1" fmla="val -14002"/>
              <a:gd name="adj2" fmla="val 88407"/>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Με τον </a:t>
            </a:r>
            <a:r>
              <a:rPr lang="el-GR" sz="2800" b="1" dirty="0">
                <a:solidFill>
                  <a:srgbClr val="C00000"/>
                </a:solidFill>
                <a:effectLst>
                  <a:outerShdw blurRad="38100" dist="38100" dir="2700000" algn="tl">
                    <a:srgbClr val="000000">
                      <a:alpha val="43137"/>
                    </a:srgbClr>
                  </a:outerShdw>
                </a:effectLst>
              </a:rPr>
              <a:t>βασιλιά</a:t>
            </a:r>
            <a:r>
              <a:rPr lang="el-GR" sz="2400" b="1" dirty="0">
                <a:solidFill>
                  <a:schemeClr val="tx1"/>
                </a:solidFill>
                <a:effectLst>
                  <a:outerShdw blurRad="38100" dist="38100" dir="2700000" algn="tl">
                    <a:srgbClr val="000000">
                      <a:alpha val="43137"/>
                    </a:srgbClr>
                  </a:outerShdw>
                </a:effectLst>
              </a:rPr>
              <a:t> </a:t>
            </a:r>
            <a:r>
              <a:rPr lang="el-GR" sz="2400" b="1" dirty="0">
                <a:solidFill>
                  <a:schemeClr val="tx1"/>
                </a:solidFill>
              </a:rPr>
              <a:t>τι έγινε;</a:t>
            </a:r>
          </a:p>
        </p:txBody>
      </p:sp>
      <p:sp>
        <p:nvSpPr>
          <p:cNvPr id="10" name="9 - Ελλειψοειδής επεξήγηση"/>
          <p:cNvSpPr/>
          <p:nvPr/>
        </p:nvSpPr>
        <p:spPr>
          <a:xfrm>
            <a:off x="1979712" y="2924944"/>
            <a:ext cx="2376264" cy="1728192"/>
          </a:xfrm>
          <a:prstGeom prst="wedgeEllipseCallout">
            <a:avLst>
              <a:gd name="adj1" fmla="val -30578"/>
              <a:gd name="adj2" fmla="val 75965"/>
            </a:avLst>
          </a:prstGeom>
          <a:solidFill>
            <a:srgbClr val="A2DC44"/>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Ενισχύθηκε η θέση του!</a:t>
            </a:r>
          </a:p>
        </p:txBody>
      </p:sp>
      <p:pic>
        <p:nvPicPr>
          <p:cNvPr id="12" name="11 - Εικόνα" descr="7000941-girl-look-mood-kid.jpg"/>
          <p:cNvPicPr>
            <a:picLocks noChangeAspect="1"/>
          </p:cNvPicPr>
          <p:nvPr/>
        </p:nvPicPr>
        <p:blipFill>
          <a:blip r:embed="rId4" cstate="print"/>
          <a:stretch>
            <a:fillRect/>
          </a:stretch>
        </p:blipFill>
        <p:spPr>
          <a:xfrm>
            <a:off x="6876256" y="4149080"/>
            <a:ext cx="1895442" cy="2527256"/>
          </a:xfrm>
          <a:prstGeom prst="rect">
            <a:avLst/>
          </a:prstGeom>
          <a:ln>
            <a:noFill/>
          </a:ln>
          <a:effectLst>
            <a:outerShdw blurRad="292100" dist="139700" dir="2700000" algn="tl" rotWithShape="0">
              <a:srgbClr val="333333">
                <a:alpha val="65000"/>
              </a:srgbClr>
            </a:outerShdw>
          </a:effectLst>
        </p:spPr>
      </p:pic>
      <p:pic>
        <p:nvPicPr>
          <p:cNvPr id="13" name="12 - Εικόνα" descr="7000941-girl-look-mood-kid.jpg"/>
          <p:cNvPicPr>
            <a:picLocks noChangeAspect="1"/>
          </p:cNvPicPr>
          <p:nvPr/>
        </p:nvPicPr>
        <p:blipFill>
          <a:blip r:embed="rId5" cstate="print"/>
          <a:stretch>
            <a:fillRect/>
          </a:stretch>
        </p:blipFill>
        <p:spPr>
          <a:xfrm>
            <a:off x="4476945" y="3717032"/>
            <a:ext cx="1869527" cy="2815288"/>
          </a:xfrm>
          <a:prstGeom prst="rect">
            <a:avLst/>
          </a:prstGeom>
          <a:ln>
            <a:noFill/>
          </a:ln>
          <a:effectLst>
            <a:outerShdw blurRad="292100" dist="139700" dir="2700000" algn="tl" rotWithShape="0">
              <a:srgbClr val="333333">
                <a:alpha val="65000"/>
              </a:srgbClr>
            </a:outerShdw>
          </a:effectLst>
        </p:spPr>
      </p:pic>
      <p:sp>
        <p:nvSpPr>
          <p:cNvPr id="11" name="10 - Ελλειψοειδής επεξήγηση"/>
          <p:cNvSpPr/>
          <p:nvPr/>
        </p:nvSpPr>
        <p:spPr>
          <a:xfrm>
            <a:off x="2699792" y="0"/>
            <a:ext cx="4283968" cy="2808312"/>
          </a:xfrm>
          <a:prstGeom prst="wedgeEllipseCallout">
            <a:avLst>
              <a:gd name="adj1" fmla="val 714"/>
              <a:gd name="adj2" fmla="val 103077"/>
            </a:avLst>
          </a:prstGeom>
          <a:solidFill>
            <a:srgbClr val="A2DC44"/>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Επετράπη να </a:t>
            </a:r>
            <a:r>
              <a:rPr lang="el-GR" sz="2800" b="1" dirty="0">
                <a:solidFill>
                  <a:srgbClr val="C00000"/>
                </a:solidFill>
                <a:effectLst>
                  <a:outerShdw blurRad="38100" dist="38100" dir="2700000" algn="tl">
                    <a:srgbClr val="000000">
                      <a:alpha val="43137"/>
                    </a:srgbClr>
                  </a:outerShdw>
                </a:effectLst>
              </a:rPr>
              <a:t>συμμετάσχει στη διαδικασία της αναθεώρησης </a:t>
            </a:r>
            <a:r>
              <a:rPr lang="el-GR" sz="2800" b="1" dirty="0">
                <a:solidFill>
                  <a:schemeClr val="tx1"/>
                </a:solidFill>
              </a:rPr>
              <a:t>του </a:t>
            </a:r>
            <a:r>
              <a:rPr lang="el-GR" sz="2800" b="1" dirty="0">
                <a:solidFill>
                  <a:srgbClr val="C00000"/>
                </a:solidFill>
                <a:effectLst>
                  <a:outerShdw blurRad="38100" dist="38100" dir="2700000" algn="tl">
                    <a:srgbClr val="000000">
                      <a:alpha val="43137"/>
                    </a:srgbClr>
                  </a:outerShdw>
                </a:effectLst>
              </a:rPr>
              <a:t>Συντάγματος</a:t>
            </a:r>
            <a:r>
              <a:rPr lang="el-GR" sz="2800" b="1" dirty="0">
                <a:solidFill>
                  <a:schemeClr val="tx1"/>
                </a:solidFill>
              </a:rPr>
              <a:t>… </a:t>
            </a:r>
          </a:p>
        </p:txBody>
      </p:sp>
      <p:sp>
        <p:nvSpPr>
          <p:cNvPr id="14" name="13 - Ελλειψοειδής επεξήγηση"/>
          <p:cNvSpPr/>
          <p:nvPr/>
        </p:nvSpPr>
        <p:spPr>
          <a:xfrm>
            <a:off x="6084168" y="1628800"/>
            <a:ext cx="3059832" cy="1800200"/>
          </a:xfrm>
          <a:prstGeom prst="wedgeEllipseCallout">
            <a:avLst>
              <a:gd name="adj1" fmla="val 2999"/>
              <a:gd name="adj2" fmla="val 98873"/>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…παρά τη </a:t>
            </a:r>
            <a:r>
              <a:rPr lang="el-GR" sz="2400" b="1" dirty="0">
                <a:solidFill>
                  <a:srgbClr val="C00000"/>
                </a:solidFill>
                <a:effectLst>
                  <a:outerShdw blurRad="38100" dist="38100" dir="2700000" algn="tl">
                    <a:srgbClr val="000000">
                      <a:alpha val="43137"/>
                    </a:srgbClr>
                  </a:outerShdw>
                </a:effectLst>
              </a:rPr>
              <a:t>συνταγματική απαγόρευση</a:t>
            </a:r>
            <a:r>
              <a:rPr lang="el-GR" sz="2400" b="1" dirty="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7000941-girl-look-mood-kid.jpg"/>
          <p:cNvPicPr>
            <a:picLocks noChangeAspect="1"/>
          </p:cNvPicPr>
          <p:nvPr/>
        </p:nvPicPr>
        <p:blipFill>
          <a:blip r:embed="rId2" cstate="print">
            <a:lum bright="-30000" contrast="40000"/>
          </a:blip>
          <a:srcRect l="24803" r="10630"/>
          <a:stretch>
            <a:fillRect/>
          </a:stretch>
        </p:blipFill>
        <p:spPr>
          <a:xfrm>
            <a:off x="0" y="4125912"/>
            <a:ext cx="1787245" cy="2732088"/>
          </a:xfrm>
          <a:prstGeom prst="rect">
            <a:avLst/>
          </a:prstGeom>
          <a:ln>
            <a:noFill/>
          </a:ln>
          <a:effectLst>
            <a:outerShdw blurRad="292100" dist="139700" dir="2700000" algn="tl" rotWithShape="0">
              <a:srgbClr val="333333">
                <a:alpha val="65000"/>
              </a:srgbClr>
            </a:outerShdw>
          </a:effectLst>
        </p:spPr>
      </p:pic>
      <p:pic>
        <p:nvPicPr>
          <p:cNvPr id="8" name="7 - Εικόνα" descr="7000941-girl-look-mood-kid.jpg"/>
          <p:cNvPicPr>
            <a:picLocks noChangeAspect="1"/>
          </p:cNvPicPr>
          <p:nvPr/>
        </p:nvPicPr>
        <p:blipFill>
          <a:blip r:embed="rId3" cstate="print">
            <a:lum bright="-30000" contrast="20000"/>
          </a:blip>
          <a:stretch>
            <a:fillRect/>
          </a:stretch>
        </p:blipFill>
        <p:spPr>
          <a:xfrm>
            <a:off x="1979712" y="2852936"/>
            <a:ext cx="3960440" cy="3022119"/>
          </a:xfrm>
          <a:prstGeom prst="rect">
            <a:avLst/>
          </a:prstGeom>
          <a:ln>
            <a:noFill/>
          </a:ln>
          <a:effectLst>
            <a:outerShdw blurRad="292100" dist="139700" dir="2700000" algn="tl" rotWithShape="0">
              <a:srgbClr val="333333">
                <a:alpha val="65000"/>
              </a:srgbClr>
            </a:outerShdw>
          </a:effectLst>
        </p:spPr>
      </p:pic>
      <p:sp>
        <p:nvSpPr>
          <p:cNvPr id="7" name="6 - Ελλειψοειδής επεξήγηση"/>
          <p:cNvSpPr/>
          <p:nvPr/>
        </p:nvSpPr>
        <p:spPr>
          <a:xfrm>
            <a:off x="0" y="1052736"/>
            <a:ext cx="3096344" cy="1584176"/>
          </a:xfrm>
          <a:prstGeom prst="wedgeEllipseCallout">
            <a:avLst>
              <a:gd name="adj1" fmla="val -17182"/>
              <a:gd name="adj2" fmla="val 155896"/>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Και … τι τροποποιήθηκε</a:t>
            </a:r>
          </a:p>
          <a:p>
            <a:pPr algn="ctr"/>
            <a:r>
              <a:rPr lang="el-GR" sz="2400" b="1" dirty="0">
                <a:solidFill>
                  <a:schemeClr val="tx1"/>
                </a:solidFill>
              </a:rPr>
              <a:t>τελικά;</a:t>
            </a:r>
          </a:p>
        </p:txBody>
      </p:sp>
      <p:sp>
        <p:nvSpPr>
          <p:cNvPr id="10" name="9 - Ελλειψοειδής επεξήγηση"/>
          <p:cNvSpPr/>
          <p:nvPr/>
        </p:nvSpPr>
        <p:spPr>
          <a:xfrm>
            <a:off x="3203848" y="188640"/>
            <a:ext cx="3312368" cy="1728192"/>
          </a:xfrm>
          <a:prstGeom prst="wedgeEllipseCallout">
            <a:avLst>
              <a:gd name="adj1" fmla="val -35237"/>
              <a:gd name="adj2" fmla="val 143411"/>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Διασφαλίστηκε </a:t>
            </a:r>
          </a:p>
          <a:p>
            <a:pPr algn="ctr"/>
            <a:r>
              <a:rPr lang="el-GR" sz="2400" b="1" dirty="0">
                <a:solidFill>
                  <a:schemeClr val="tx1"/>
                </a:solidFill>
              </a:rPr>
              <a:t>η </a:t>
            </a:r>
            <a:r>
              <a:rPr lang="el-GR" sz="2800" b="1" dirty="0">
                <a:solidFill>
                  <a:srgbClr val="C00000"/>
                </a:solidFill>
                <a:effectLst>
                  <a:outerShdw blurRad="38100" dist="38100" dir="2700000" algn="tl">
                    <a:srgbClr val="000000">
                      <a:alpha val="43137"/>
                    </a:srgbClr>
                  </a:outerShdw>
                </a:effectLst>
              </a:rPr>
              <a:t>διάκριση των εξουσιών!</a:t>
            </a:r>
            <a:endParaRPr lang="el-GR" sz="2400" b="1" dirty="0">
              <a:solidFill>
                <a:schemeClr val="tx1"/>
              </a:solidFill>
            </a:endParaRPr>
          </a:p>
        </p:txBody>
      </p:sp>
      <p:pic>
        <p:nvPicPr>
          <p:cNvPr id="9" name="8 - Εικόνα" descr="7000941-girl-look-mood-kid.jpg"/>
          <p:cNvPicPr>
            <a:picLocks noChangeAspect="1"/>
          </p:cNvPicPr>
          <p:nvPr/>
        </p:nvPicPr>
        <p:blipFill>
          <a:blip r:embed="rId4" cstate="print"/>
          <a:srcRect l="39725" t="25706"/>
          <a:stretch>
            <a:fillRect/>
          </a:stretch>
        </p:blipFill>
        <p:spPr>
          <a:xfrm>
            <a:off x="6372201" y="4535492"/>
            <a:ext cx="1944216" cy="2322508"/>
          </a:xfrm>
          <a:prstGeom prst="rect">
            <a:avLst/>
          </a:prstGeom>
          <a:ln>
            <a:noFill/>
          </a:ln>
          <a:effectLst>
            <a:outerShdw blurRad="292100" dist="139700" dir="2700000" algn="tl" rotWithShape="0">
              <a:srgbClr val="333333">
                <a:alpha val="65000"/>
              </a:srgbClr>
            </a:outerShdw>
          </a:effectLst>
        </p:spPr>
      </p:pic>
      <p:pic>
        <p:nvPicPr>
          <p:cNvPr id="12" name="11 - Εικόνα" descr="7000941-girl-look-mood-kid.jpg"/>
          <p:cNvPicPr>
            <a:picLocks noChangeAspect="1"/>
          </p:cNvPicPr>
          <p:nvPr/>
        </p:nvPicPr>
        <p:blipFill>
          <a:blip r:embed="rId5" cstate="print"/>
          <a:stretch>
            <a:fillRect/>
          </a:stretch>
        </p:blipFill>
        <p:spPr>
          <a:xfrm>
            <a:off x="6876256" y="2852936"/>
            <a:ext cx="1979266" cy="1484449"/>
          </a:xfrm>
          <a:prstGeom prst="rect">
            <a:avLst/>
          </a:prstGeom>
          <a:ln>
            <a:noFill/>
          </a:ln>
          <a:effectLst>
            <a:outerShdw blurRad="292100" dist="139700" dir="2700000" algn="tl" rotWithShape="0">
              <a:srgbClr val="333333">
                <a:alpha val="65000"/>
              </a:srgbClr>
            </a:outerShdw>
          </a:effectLst>
        </p:spPr>
      </p:pic>
      <p:sp>
        <p:nvSpPr>
          <p:cNvPr id="13" name="12 - Ελλειψοειδής επεξήγηση"/>
          <p:cNvSpPr/>
          <p:nvPr/>
        </p:nvSpPr>
        <p:spPr>
          <a:xfrm>
            <a:off x="4572000" y="2060848"/>
            <a:ext cx="2376264" cy="2016224"/>
          </a:xfrm>
          <a:prstGeom prst="wedgeEllipseCallout">
            <a:avLst>
              <a:gd name="adj1" fmla="val 52895"/>
              <a:gd name="adj2" fmla="val 80034"/>
            </a:avLst>
          </a:prstGeom>
          <a:solidFill>
            <a:srgbClr val="92D050"/>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Θυμάστε ποιος δεν την ήθελε αυτή;</a:t>
            </a:r>
          </a:p>
        </p:txBody>
      </p:sp>
      <p:sp>
        <p:nvSpPr>
          <p:cNvPr id="14" name="13 - Ελλειψοειδής επεξήγηση"/>
          <p:cNvSpPr/>
          <p:nvPr/>
        </p:nvSpPr>
        <p:spPr>
          <a:xfrm>
            <a:off x="6480720" y="116632"/>
            <a:ext cx="2555776" cy="1872208"/>
          </a:xfrm>
          <a:prstGeom prst="wedgeEllipseCallout">
            <a:avLst>
              <a:gd name="adj1" fmla="val 10145"/>
              <a:gd name="adj2" fmla="val 108777"/>
            </a:avLst>
          </a:prstGeom>
          <a:solidFill>
            <a:srgbClr val="92D050"/>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err="1">
                <a:solidFill>
                  <a:schemeClr val="tx1"/>
                </a:solidFill>
              </a:rPr>
              <a:t>Ευκολάκι</a:t>
            </a:r>
            <a:r>
              <a:rPr lang="el-GR" sz="2400" b="1" dirty="0">
                <a:solidFill>
                  <a:schemeClr val="tx1"/>
                </a:solidFill>
              </a:rPr>
              <a:t>: </a:t>
            </a:r>
          </a:p>
          <a:p>
            <a:pPr algn="ctr"/>
            <a:r>
              <a:rPr lang="el-GR" sz="2400" b="1" dirty="0">
                <a:solidFill>
                  <a:schemeClr val="tx1"/>
                </a:solidFill>
              </a:rPr>
              <a:t>Ο Θεόδωρος Δηλιγιάννης</a:t>
            </a:r>
          </a:p>
        </p:txBody>
      </p:sp>
      <p:pic>
        <p:nvPicPr>
          <p:cNvPr id="15" name="14 - Εικόνα" descr="Scrappy Bright Polka Numbers-01.png"/>
          <p:cNvPicPr>
            <a:picLocks noChangeAspect="1"/>
          </p:cNvPicPr>
          <p:nvPr/>
        </p:nvPicPr>
        <p:blipFill>
          <a:blip r:embed="rId6" cstate="print"/>
          <a:stretch>
            <a:fillRect/>
          </a:stretch>
        </p:blipFill>
        <p:spPr>
          <a:xfrm>
            <a:off x="3131840" y="188640"/>
            <a:ext cx="561644" cy="86409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anim calcmode="lin" valueType="num">
                                      <p:cBhvr>
                                        <p:cTn id="40" dur="500" fill="hold"/>
                                        <p:tgtEl>
                                          <p:spTgt spid="15"/>
                                        </p:tgtEl>
                                        <p:attrNameLst>
                                          <p:attrName>ppt_x</p:attrName>
                                        </p:attrNameLst>
                                      </p:cBhvr>
                                      <p:tavLst>
                                        <p:tav tm="0">
                                          <p:val>
                                            <p:strVal val="#ppt_x"/>
                                          </p:val>
                                        </p:tav>
                                        <p:tav tm="100000">
                                          <p:val>
                                            <p:strVal val="#ppt_x"/>
                                          </p:val>
                                        </p:tav>
                                      </p:tavLst>
                                    </p:anim>
                                    <p:anim calcmode="lin" valueType="num">
                                      <p:cBhvr>
                                        <p:cTn id="4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7000941-girl-look-mood-kid.jpg"/>
          <p:cNvPicPr>
            <a:picLocks noChangeAspect="1"/>
          </p:cNvPicPr>
          <p:nvPr/>
        </p:nvPicPr>
        <p:blipFill>
          <a:blip r:embed="rId2" cstate="print"/>
          <a:stretch>
            <a:fillRect/>
          </a:stretch>
        </p:blipFill>
        <p:spPr>
          <a:xfrm>
            <a:off x="2123728" y="2996952"/>
            <a:ext cx="5437986" cy="3632893"/>
          </a:xfrm>
          <a:prstGeom prst="rect">
            <a:avLst/>
          </a:prstGeom>
          <a:ln>
            <a:noFill/>
          </a:ln>
          <a:effectLst>
            <a:outerShdw blurRad="292100" dist="139700" dir="2700000" algn="tl" rotWithShape="0">
              <a:srgbClr val="333333">
                <a:alpha val="65000"/>
              </a:srgbClr>
            </a:outerShdw>
          </a:effectLst>
        </p:spPr>
      </p:pic>
      <p:sp>
        <p:nvSpPr>
          <p:cNvPr id="7" name="6 - Ελλειψοειδής επεξήγηση"/>
          <p:cNvSpPr/>
          <p:nvPr/>
        </p:nvSpPr>
        <p:spPr>
          <a:xfrm>
            <a:off x="179512" y="260648"/>
            <a:ext cx="5184576" cy="2691680"/>
          </a:xfrm>
          <a:prstGeom prst="wedgeEllipseCallout">
            <a:avLst>
              <a:gd name="adj1" fmla="val 26265"/>
              <a:gd name="adj2" fmla="val 68293"/>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Κατοχυρώθηκε το ασυμβίβαστο μεταξύ </a:t>
            </a:r>
            <a:r>
              <a:rPr lang="el-GR" sz="2800" b="1" dirty="0">
                <a:solidFill>
                  <a:srgbClr val="C00000"/>
                </a:solidFill>
                <a:effectLst>
                  <a:outerShdw blurRad="38100" dist="38100" dir="2700000" algn="tl">
                    <a:srgbClr val="000000">
                      <a:alpha val="43137"/>
                    </a:srgbClr>
                  </a:outerShdw>
                </a:effectLst>
              </a:rPr>
              <a:t>στρατιωτικής</a:t>
            </a:r>
            <a:r>
              <a:rPr lang="el-GR" sz="2400" b="1" dirty="0">
                <a:solidFill>
                  <a:schemeClr val="tx1"/>
                </a:solidFill>
              </a:rPr>
              <a:t> και </a:t>
            </a:r>
            <a:r>
              <a:rPr lang="el-GR" sz="2800" b="1" dirty="0">
                <a:solidFill>
                  <a:srgbClr val="C00000"/>
                </a:solidFill>
                <a:effectLst>
                  <a:outerShdw blurRad="38100" dist="38100" dir="2700000" algn="tl">
                    <a:srgbClr val="000000">
                      <a:alpha val="43137"/>
                    </a:srgbClr>
                  </a:outerShdw>
                </a:effectLst>
              </a:rPr>
              <a:t>δημοσιοϋπαλληλικής ιδιότητας </a:t>
            </a:r>
            <a:r>
              <a:rPr lang="el-GR" sz="2400" b="1" dirty="0">
                <a:solidFill>
                  <a:schemeClr val="tx1"/>
                </a:solidFill>
              </a:rPr>
              <a:t>αφ’ ενός</a:t>
            </a:r>
          </a:p>
        </p:txBody>
      </p:sp>
      <p:sp>
        <p:nvSpPr>
          <p:cNvPr id="10" name="9 - Ελλειψοειδής επεξήγηση"/>
          <p:cNvSpPr/>
          <p:nvPr/>
        </p:nvSpPr>
        <p:spPr>
          <a:xfrm>
            <a:off x="5436096" y="476672"/>
            <a:ext cx="3707904" cy="2016224"/>
          </a:xfrm>
          <a:prstGeom prst="wedgeEllipseCallout">
            <a:avLst>
              <a:gd name="adj1" fmla="val -29564"/>
              <a:gd name="adj2" fmla="val 107943"/>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Και </a:t>
            </a:r>
            <a:r>
              <a:rPr lang="el-GR" sz="2800" b="1" dirty="0">
                <a:solidFill>
                  <a:srgbClr val="C00000"/>
                </a:solidFill>
                <a:effectLst>
                  <a:outerShdw blurRad="38100" dist="38100" dir="2700000" algn="tl">
                    <a:srgbClr val="000000">
                      <a:alpha val="43137"/>
                    </a:srgbClr>
                  </a:outerShdw>
                </a:effectLst>
              </a:rPr>
              <a:t>βουλευτικού αξιώματος </a:t>
            </a:r>
            <a:r>
              <a:rPr lang="el-GR" sz="2400" b="1" dirty="0">
                <a:solidFill>
                  <a:schemeClr val="tx1"/>
                </a:solidFill>
              </a:rPr>
              <a:t>αφ’ ετέρου</a:t>
            </a:r>
          </a:p>
        </p:txBody>
      </p:sp>
      <p:pic>
        <p:nvPicPr>
          <p:cNvPr id="9" name="8 - Εικόνα" descr="Scrappy Bright Polka Numbers-01.png"/>
          <p:cNvPicPr>
            <a:picLocks noChangeAspect="1"/>
          </p:cNvPicPr>
          <p:nvPr/>
        </p:nvPicPr>
        <p:blipFill>
          <a:blip r:embed="rId3" cstate="print"/>
          <a:stretch>
            <a:fillRect/>
          </a:stretch>
        </p:blipFill>
        <p:spPr>
          <a:xfrm>
            <a:off x="539552" y="79589"/>
            <a:ext cx="544699" cy="90113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7000941-girl-look-mood-kid.jpg"/>
          <p:cNvPicPr>
            <a:picLocks noChangeAspect="1"/>
          </p:cNvPicPr>
          <p:nvPr/>
        </p:nvPicPr>
        <p:blipFill>
          <a:blip r:embed="rId2" cstate="print"/>
          <a:stretch>
            <a:fillRect/>
          </a:stretch>
        </p:blipFill>
        <p:spPr>
          <a:xfrm>
            <a:off x="179512" y="3717033"/>
            <a:ext cx="5380374" cy="3024336"/>
          </a:xfrm>
          <a:prstGeom prst="rect">
            <a:avLst/>
          </a:prstGeom>
          <a:ln>
            <a:noFill/>
          </a:ln>
          <a:effectLst>
            <a:outerShdw blurRad="292100" dist="139700" dir="2700000" algn="tl" rotWithShape="0">
              <a:srgbClr val="333333">
                <a:alpha val="65000"/>
              </a:srgbClr>
            </a:outerShdw>
          </a:effectLst>
        </p:spPr>
      </p:pic>
      <p:pic>
        <p:nvPicPr>
          <p:cNvPr id="9" name="8 - Εικόνα" descr="7000941-girl-look-mood-kid.jpg"/>
          <p:cNvPicPr>
            <a:picLocks noChangeAspect="1"/>
          </p:cNvPicPr>
          <p:nvPr/>
        </p:nvPicPr>
        <p:blipFill>
          <a:blip r:embed="rId3" cstate="print">
            <a:clrChange>
              <a:clrFrom>
                <a:srgbClr val="FFFFFF"/>
              </a:clrFrom>
              <a:clrTo>
                <a:srgbClr val="FFFFFF">
                  <a:alpha val="0"/>
                </a:srgbClr>
              </a:clrTo>
            </a:clrChange>
          </a:blip>
          <a:srcRect l="1476"/>
          <a:stretch>
            <a:fillRect/>
          </a:stretch>
        </p:blipFill>
        <p:spPr>
          <a:xfrm>
            <a:off x="5907525" y="3573016"/>
            <a:ext cx="3236475" cy="3284984"/>
          </a:xfrm>
          <a:prstGeom prst="rect">
            <a:avLst/>
          </a:prstGeom>
          <a:ln>
            <a:noFill/>
          </a:ln>
          <a:effectLst>
            <a:outerShdw blurRad="292100" dist="139700" dir="2700000" algn="tl" rotWithShape="0">
              <a:srgbClr val="333333">
                <a:alpha val="65000"/>
              </a:srgbClr>
            </a:outerShdw>
          </a:effectLst>
        </p:spPr>
      </p:pic>
      <p:sp>
        <p:nvSpPr>
          <p:cNvPr id="7" name="6 - Ελλειψοειδής επεξήγηση"/>
          <p:cNvSpPr/>
          <p:nvPr/>
        </p:nvSpPr>
        <p:spPr>
          <a:xfrm>
            <a:off x="4824536" y="188640"/>
            <a:ext cx="4139952" cy="3024336"/>
          </a:xfrm>
          <a:prstGeom prst="wedgeEllipseCallout">
            <a:avLst>
              <a:gd name="adj1" fmla="val 2151"/>
              <a:gd name="adj2" fmla="val 83522"/>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Έτσι δεν θα «κλαίνε» πια οι απολυμένοι στην πλατεία </a:t>
            </a:r>
            <a:r>
              <a:rPr lang="el-GR" sz="2400" b="1" dirty="0">
                <a:solidFill>
                  <a:srgbClr val="C00000"/>
                </a:solidFill>
                <a:effectLst>
                  <a:outerShdw blurRad="38100" dist="38100" dir="2700000" algn="tl">
                    <a:srgbClr val="000000">
                      <a:alpha val="43137"/>
                    </a:srgbClr>
                  </a:outerShdw>
                </a:effectLst>
              </a:rPr>
              <a:t>Κλαυθμώνος</a:t>
            </a:r>
            <a:r>
              <a:rPr lang="el-GR" sz="2400" b="1" dirty="0">
                <a:solidFill>
                  <a:schemeClr val="tx1"/>
                </a:solidFill>
              </a:rPr>
              <a:t> κάθε φορά που αλλάζει κυβέρνηση!</a:t>
            </a:r>
          </a:p>
        </p:txBody>
      </p:sp>
      <p:sp>
        <p:nvSpPr>
          <p:cNvPr id="6" name="5 - Ελλειψοειδής επεξήγηση"/>
          <p:cNvSpPr/>
          <p:nvPr/>
        </p:nvSpPr>
        <p:spPr>
          <a:xfrm>
            <a:off x="539552" y="548680"/>
            <a:ext cx="3744416" cy="2592288"/>
          </a:xfrm>
          <a:prstGeom prst="wedgeEllipseCallout">
            <a:avLst>
              <a:gd name="adj1" fmla="val -6864"/>
              <a:gd name="adj2" fmla="val 80107"/>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Κατοχυρώθηκε η </a:t>
            </a:r>
            <a:r>
              <a:rPr lang="el-GR" sz="2800" b="1" dirty="0">
                <a:solidFill>
                  <a:srgbClr val="C00000"/>
                </a:solidFill>
                <a:effectLst>
                  <a:outerShdw blurRad="38100" dist="38100" dir="2700000" algn="tl">
                    <a:srgbClr val="000000">
                      <a:alpha val="43137"/>
                    </a:srgbClr>
                  </a:outerShdw>
                </a:effectLst>
              </a:rPr>
              <a:t>μονιμότητα</a:t>
            </a:r>
            <a:r>
              <a:rPr lang="el-GR" sz="2400" b="1" dirty="0">
                <a:solidFill>
                  <a:schemeClr val="tx1"/>
                </a:solidFill>
              </a:rPr>
              <a:t> των </a:t>
            </a:r>
            <a:r>
              <a:rPr lang="el-GR" sz="2800" b="1" dirty="0">
                <a:solidFill>
                  <a:srgbClr val="C00000"/>
                </a:solidFill>
                <a:effectLst>
                  <a:outerShdw blurRad="38100" dist="38100" dir="2700000" algn="tl">
                    <a:srgbClr val="000000">
                      <a:alpha val="43137"/>
                    </a:srgbClr>
                  </a:outerShdw>
                </a:effectLst>
              </a:rPr>
              <a:t>δικαστικών</a:t>
            </a:r>
            <a:r>
              <a:rPr lang="el-GR" sz="2400" b="1" dirty="0">
                <a:solidFill>
                  <a:schemeClr val="tx1"/>
                </a:solidFill>
                <a:effectLst>
                  <a:outerShdw blurRad="38100" dist="38100" dir="2700000" algn="tl">
                    <a:srgbClr val="000000">
                      <a:alpha val="43137"/>
                    </a:srgbClr>
                  </a:outerShdw>
                </a:effectLst>
              </a:rPr>
              <a:t> </a:t>
            </a:r>
            <a:r>
              <a:rPr lang="el-GR" sz="2400" b="1" dirty="0">
                <a:solidFill>
                  <a:schemeClr val="tx1"/>
                </a:solidFill>
              </a:rPr>
              <a:t>και των </a:t>
            </a:r>
            <a:r>
              <a:rPr lang="el-GR" sz="2800" b="1" dirty="0">
                <a:solidFill>
                  <a:srgbClr val="C00000"/>
                </a:solidFill>
                <a:effectLst>
                  <a:outerShdw blurRad="38100" dist="38100" dir="2700000" algn="tl">
                    <a:srgbClr val="000000">
                      <a:alpha val="43137"/>
                    </a:srgbClr>
                  </a:outerShdw>
                </a:effectLst>
              </a:rPr>
              <a:t>δημοσίων υπαλλήλων</a:t>
            </a:r>
            <a:r>
              <a:rPr lang="el-GR" sz="2400" b="1" dirty="0">
                <a:solidFill>
                  <a:schemeClr val="tx1"/>
                </a:solidFill>
              </a:rPr>
              <a:t>!</a:t>
            </a:r>
          </a:p>
        </p:txBody>
      </p:sp>
      <p:pic>
        <p:nvPicPr>
          <p:cNvPr id="4" name="3 - Εικόνα" descr="Scrappy Bright Polka Numbers-01.png"/>
          <p:cNvPicPr>
            <a:picLocks noChangeAspect="1"/>
          </p:cNvPicPr>
          <p:nvPr/>
        </p:nvPicPr>
        <p:blipFill>
          <a:blip r:embed="rId4" cstate="print"/>
          <a:stretch>
            <a:fillRect/>
          </a:stretch>
        </p:blipFill>
        <p:spPr>
          <a:xfrm>
            <a:off x="611560" y="260648"/>
            <a:ext cx="648072" cy="107215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7000941-girl-look-mood-kid.jpg"/>
          <p:cNvPicPr>
            <a:picLocks noChangeAspect="1"/>
          </p:cNvPicPr>
          <p:nvPr/>
        </p:nvPicPr>
        <p:blipFill>
          <a:blip r:embed="rId2" cstate="print"/>
          <a:stretch>
            <a:fillRect/>
          </a:stretch>
        </p:blipFill>
        <p:spPr>
          <a:xfrm>
            <a:off x="251520" y="3861048"/>
            <a:ext cx="3960440" cy="2635493"/>
          </a:xfrm>
          <a:prstGeom prst="rect">
            <a:avLst/>
          </a:prstGeom>
          <a:ln>
            <a:noFill/>
          </a:ln>
          <a:effectLst>
            <a:outerShdw blurRad="292100" dist="139700" dir="2700000" algn="tl" rotWithShape="0">
              <a:srgbClr val="333333">
                <a:alpha val="65000"/>
              </a:srgbClr>
            </a:outerShdw>
          </a:effectLst>
        </p:spPr>
      </p:pic>
      <p:pic>
        <p:nvPicPr>
          <p:cNvPr id="9" name="8 - Εικόνα" descr="7000941-girl-look-mood-kid.jpg"/>
          <p:cNvPicPr>
            <a:picLocks noChangeAspect="1"/>
          </p:cNvPicPr>
          <p:nvPr/>
        </p:nvPicPr>
        <p:blipFill>
          <a:blip r:embed="rId3" cstate="print"/>
          <a:stretch>
            <a:fillRect/>
          </a:stretch>
        </p:blipFill>
        <p:spPr>
          <a:xfrm>
            <a:off x="4499992" y="3429000"/>
            <a:ext cx="1941338" cy="2468512"/>
          </a:xfrm>
          <a:prstGeom prst="rect">
            <a:avLst/>
          </a:prstGeom>
          <a:ln>
            <a:noFill/>
          </a:ln>
          <a:effectLst>
            <a:outerShdw blurRad="292100" dist="139700" dir="2700000" algn="tl" rotWithShape="0">
              <a:srgbClr val="333333">
                <a:alpha val="65000"/>
              </a:srgbClr>
            </a:outerShdw>
          </a:effectLst>
        </p:spPr>
      </p:pic>
      <p:sp>
        <p:nvSpPr>
          <p:cNvPr id="7" name="6 - Ελλειψοειδής επεξήγηση"/>
          <p:cNvSpPr/>
          <p:nvPr/>
        </p:nvSpPr>
        <p:spPr>
          <a:xfrm>
            <a:off x="4499992" y="260648"/>
            <a:ext cx="1907704" cy="1251520"/>
          </a:xfrm>
          <a:prstGeom prst="wedgeEllipseCallout">
            <a:avLst>
              <a:gd name="adj1" fmla="val -14809"/>
              <a:gd name="adj2" fmla="val 228649"/>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Πόσους;</a:t>
            </a:r>
          </a:p>
        </p:txBody>
      </p:sp>
      <p:sp>
        <p:nvSpPr>
          <p:cNvPr id="6" name="5 - Ελλειψοειδής επεξήγηση"/>
          <p:cNvSpPr/>
          <p:nvPr/>
        </p:nvSpPr>
        <p:spPr>
          <a:xfrm>
            <a:off x="539552" y="361459"/>
            <a:ext cx="3744416" cy="2779509"/>
          </a:xfrm>
          <a:prstGeom prst="wedgeEllipseCallout">
            <a:avLst>
              <a:gd name="adj1" fmla="val -6864"/>
              <a:gd name="adj2" fmla="val 80107"/>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Η κυβέρνηση Βενιζέλου ψήφισε επίσης πολλούς </a:t>
            </a:r>
            <a:r>
              <a:rPr lang="el-GR" sz="3200" b="1" dirty="0">
                <a:solidFill>
                  <a:srgbClr val="C00000"/>
                </a:solidFill>
                <a:effectLst>
                  <a:outerShdw blurRad="38100" dist="38100" dir="2700000" algn="tl">
                    <a:srgbClr val="000000">
                      <a:alpha val="43137"/>
                    </a:srgbClr>
                  </a:outerShdw>
                </a:effectLst>
              </a:rPr>
              <a:t>νέους νόμους!</a:t>
            </a:r>
          </a:p>
        </p:txBody>
      </p:sp>
      <p:pic>
        <p:nvPicPr>
          <p:cNvPr id="12" name="11 - Εικόνα" descr="7000941-girl-look-mood-kid.jpg"/>
          <p:cNvPicPr>
            <a:picLocks noChangeAspect="1"/>
          </p:cNvPicPr>
          <p:nvPr/>
        </p:nvPicPr>
        <p:blipFill>
          <a:blip r:embed="rId4" cstate="print"/>
          <a:stretch>
            <a:fillRect/>
          </a:stretch>
        </p:blipFill>
        <p:spPr>
          <a:xfrm>
            <a:off x="6804248" y="4149080"/>
            <a:ext cx="2111228" cy="2375131"/>
          </a:xfrm>
          <a:prstGeom prst="rect">
            <a:avLst/>
          </a:prstGeom>
          <a:ln>
            <a:noFill/>
          </a:ln>
          <a:effectLst>
            <a:outerShdw blurRad="292100" dist="139700" dir="2700000" algn="tl" rotWithShape="0">
              <a:srgbClr val="333333">
                <a:alpha val="65000"/>
              </a:srgbClr>
            </a:outerShdw>
          </a:effectLst>
        </p:spPr>
      </p:pic>
      <p:sp>
        <p:nvSpPr>
          <p:cNvPr id="11" name="10 - Ελλειψοειδής επεξήγηση"/>
          <p:cNvSpPr/>
          <p:nvPr/>
        </p:nvSpPr>
        <p:spPr>
          <a:xfrm>
            <a:off x="6444208" y="1052736"/>
            <a:ext cx="2448272" cy="2376264"/>
          </a:xfrm>
          <a:prstGeom prst="wedgeEllipseCallout">
            <a:avLst>
              <a:gd name="adj1" fmla="val 6049"/>
              <a:gd name="adj2" fmla="val 90340"/>
            </a:avLst>
          </a:prstGeom>
          <a:solidFill>
            <a:srgbClr val="A2DC44"/>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6600" b="1" dirty="0">
                <a:solidFill>
                  <a:srgbClr val="C00000"/>
                </a:solidFill>
                <a:effectLst>
                  <a:outerShdw blurRad="38100" dist="38100" dir="2700000" algn="tl">
                    <a:srgbClr val="000000">
                      <a:alpha val="43137"/>
                    </a:srgbClr>
                  </a:outerShdw>
                </a:effectLst>
              </a:rPr>
              <a:t>337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par>
                                <p:cTn id="24" presetID="22" presetClass="entr" presetSubtype="4"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7000941-girl-look-mood-kid.jpg"/>
          <p:cNvPicPr>
            <a:picLocks noChangeAspect="1"/>
          </p:cNvPicPr>
          <p:nvPr/>
        </p:nvPicPr>
        <p:blipFill>
          <a:blip r:embed="rId2" cstate="print"/>
          <a:srcRect b="4300"/>
          <a:stretch>
            <a:fillRect/>
          </a:stretch>
        </p:blipFill>
        <p:spPr>
          <a:xfrm>
            <a:off x="971600" y="2778674"/>
            <a:ext cx="2811474" cy="3719286"/>
          </a:xfrm>
          <a:prstGeom prst="rect">
            <a:avLst/>
          </a:prstGeom>
          <a:ln>
            <a:noFill/>
          </a:ln>
          <a:effectLst>
            <a:outerShdw blurRad="292100" dist="139700" dir="2700000" algn="tl" rotWithShape="0">
              <a:srgbClr val="333333">
                <a:alpha val="65000"/>
              </a:srgbClr>
            </a:outerShdw>
          </a:effectLst>
        </p:spPr>
      </p:pic>
      <p:pic>
        <p:nvPicPr>
          <p:cNvPr id="9" name="8 - Εικόνα" descr="7000941-girl-look-mood-kid.jpg"/>
          <p:cNvPicPr>
            <a:picLocks noChangeAspect="1"/>
          </p:cNvPicPr>
          <p:nvPr/>
        </p:nvPicPr>
        <p:blipFill>
          <a:blip r:embed="rId3" cstate="print"/>
          <a:stretch>
            <a:fillRect/>
          </a:stretch>
        </p:blipFill>
        <p:spPr>
          <a:xfrm>
            <a:off x="4943613" y="2492896"/>
            <a:ext cx="3300795" cy="4107656"/>
          </a:xfrm>
          <a:prstGeom prst="rect">
            <a:avLst/>
          </a:prstGeom>
          <a:ln>
            <a:noFill/>
          </a:ln>
          <a:effectLst>
            <a:outerShdw blurRad="292100" dist="139700" dir="2700000" algn="tl" rotWithShape="0">
              <a:srgbClr val="333333">
                <a:alpha val="65000"/>
              </a:srgbClr>
            </a:outerShdw>
          </a:effectLst>
        </p:spPr>
      </p:pic>
      <p:sp>
        <p:nvSpPr>
          <p:cNvPr id="7" name="6 - Ελλειψοειδής επεξήγηση"/>
          <p:cNvSpPr/>
          <p:nvPr/>
        </p:nvSpPr>
        <p:spPr>
          <a:xfrm>
            <a:off x="5508104" y="188640"/>
            <a:ext cx="3312368" cy="2160240"/>
          </a:xfrm>
          <a:prstGeom prst="wedgeEllipseCallout">
            <a:avLst>
              <a:gd name="adj1" fmla="val -23325"/>
              <a:gd name="adj2" fmla="val 89724"/>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Όλο το φάσμα του </a:t>
            </a:r>
            <a:r>
              <a:rPr lang="el-GR" sz="2400" b="1" dirty="0">
                <a:solidFill>
                  <a:srgbClr val="C00000"/>
                </a:solidFill>
                <a:effectLst>
                  <a:outerShdw blurRad="38100" dist="38100" dir="2700000" algn="tl">
                    <a:srgbClr val="000000">
                      <a:alpha val="43137"/>
                    </a:srgbClr>
                  </a:outerShdw>
                </a:effectLst>
              </a:rPr>
              <a:t>ιδιωτικού</a:t>
            </a:r>
            <a:r>
              <a:rPr lang="el-GR" sz="2400" b="1" dirty="0">
                <a:solidFill>
                  <a:schemeClr val="tx1"/>
                </a:solidFill>
                <a:effectLst>
                  <a:outerShdw blurRad="38100" dist="38100" dir="2700000" algn="tl">
                    <a:srgbClr val="000000">
                      <a:alpha val="43137"/>
                    </a:srgbClr>
                  </a:outerShdw>
                </a:effectLst>
              </a:rPr>
              <a:t> </a:t>
            </a:r>
            <a:r>
              <a:rPr lang="el-GR" sz="2400" b="1" dirty="0">
                <a:solidFill>
                  <a:schemeClr val="tx1"/>
                </a:solidFill>
              </a:rPr>
              <a:t>και του </a:t>
            </a:r>
            <a:r>
              <a:rPr lang="el-GR" sz="2400" b="1" dirty="0">
                <a:solidFill>
                  <a:srgbClr val="C00000"/>
                </a:solidFill>
                <a:effectLst>
                  <a:outerShdw blurRad="38100" dist="38100" dir="2700000" algn="tl">
                    <a:srgbClr val="000000">
                      <a:alpha val="43137"/>
                    </a:srgbClr>
                  </a:outerShdw>
                </a:effectLst>
              </a:rPr>
              <a:t>δημόσιου βίου</a:t>
            </a:r>
            <a:r>
              <a:rPr lang="el-GR" sz="2400" b="1" dirty="0">
                <a:solidFill>
                  <a:schemeClr val="tx1"/>
                </a:solidFill>
              </a:rPr>
              <a:t>…</a:t>
            </a:r>
          </a:p>
        </p:txBody>
      </p:sp>
      <p:sp>
        <p:nvSpPr>
          <p:cNvPr id="6" name="5 - Ελλειψοειδής επεξήγηση"/>
          <p:cNvSpPr/>
          <p:nvPr/>
        </p:nvSpPr>
        <p:spPr>
          <a:xfrm>
            <a:off x="683568" y="188640"/>
            <a:ext cx="2664296" cy="2160240"/>
          </a:xfrm>
          <a:prstGeom prst="wedgeEllipseCallout">
            <a:avLst>
              <a:gd name="adj1" fmla="val 14136"/>
              <a:gd name="adj2" fmla="val 95784"/>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Τι αφορούσαν αυτοί </a:t>
            </a:r>
          </a:p>
          <a:p>
            <a:pPr algn="ctr"/>
            <a:r>
              <a:rPr lang="el-GR" sz="2400" b="1" dirty="0">
                <a:solidFill>
                  <a:schemeClr val="tx1"/>
                </a:solidFill>
              </a:rPr>
              <a:t>οι νόμοι;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 Εικόνα" descr="7000941-girl-look-mood-kid.jpg"/>
          <p:cNvPicPr>
            <a:picLocks noChangeAspect="1"/>
          </p:cNvPicPr>
          <p:nvPr/>
        </p:nvPicPr>
        <p:blipFill>
          <a:blip r:embed="rId2" cstate="print">
            <a:lum bright="-20000" contrast="40000"/>
          </a:blip>
          <a:srcRect r="15566"/>
          <a:stretch>
            <a:fillRect/>
          </a:stretch>
        </p:blipFill>
        <p:spPr>
          <a:xfrm>
            <a:off x="4788024" y="4293096"/>
            <a:ext cx="2379929" cy="1881185"/>
          </a:xfrm>
          <a:prstGeom prst="rect">
            <a:avLst/>
          </a:prstGeom>
          <a:ln>
            <a:noFill/>
          </a:ln>
          <a:effectLst>
            <a:outerShdw blurRad="292100" dist="139700" dir="2700000" algn="tl" rotWithShape="0">
              <a:srgbClr val="333333">
                <a:alpha val="65000"/>
              </a:srgbClr>
            </a:outerShdw>
          </a:effectLst>
        </p:spPr>
      </p:pic>
      <p:pic>
        <p:nvPicPr>
          <p:cNvPr id="6" name="5 - Εικόνα" descr="7000941-girl-look-mood-kid.jpg"/>
          <p:cNvPicPr>
            <a:picLocks noChangeAspect="1"/>
          </p:cNvPicPr>
          <p:nvPr/>
        </p:nvPicPr>
        <p:blipFill>
          <a:blip r:embed="rId3" cstate="print"/>
          <a:srcRect l="11674" t="1948" r="5837" b="1948"/>
          <a:stretch>
            <a:fillRect/>
          </a:stretch>
        </p:blipFill>
        <p:spPr>
          <a:xfrm>
            <a:off x="0" y="3032929"/>
            <a:ext cx="2177110" cy="1899881"/>
          </a:xfrm>
          <a:prstGeom prst="rect">
            <a:avLst/>
          </a:prstGeom>
          <a:ln>
            <a:noFill/>
          </a:ln>
          <a:effectLst>
            <a:outerShdw blurRad="292100" dist="139700" dir="2700000" algn="tl" rotWithShape="0">
              <a:srgbClr val="333333">
                <a:alpha val="65000"/>
              </a:srgbClr>
            </a:outerShdw>
          </a:effectLst>
        </p:spPr>
      </p:pic>
      <p:pic>
        <p:nvPicPr>
          <p:cNvPr id="8" name="7 - Εικόνα" descr="7000941-girl-look-mood-kid.jpg"/>
          <p:cNvPicPr>
            <a:picLocks noChangeAspect="1"/>
          </p:cNvPicPr>
          <p:nvPr/>
        </p:nvPicPr>
        <p:blipFill>
          <a:blip r:embed="rId4" cstate="print"/>
          <a:srcRect l="15354" r="24213"/>
          <a:stretch>
            <a:fillRect/>
          </a:stretch>
        </p:blipFill>
        <p:spPr>
          <a:xfrm>
            <a:off x="0" y="5235227"/>
            <a:ext cx="1961451" cy="1622773"/>
          </a:xfrm>
          <a:prstGeom prst="rect">
            <a:avLst/>
          </a:prstGeom>
          <a:ln>
            <a:noFill/>
          </a:ln>
          <a:effectLst>
            <a:outerShdw blurRad="292100" dist="139700" dir="2700000" algn="tl" rotWithShape="0">
              <a:srgbClr val="333333">
                <a:alpha val="65000"/>
              </a:srgbClr>
            </a:outerShdw>
          </a:effectLst>
        </p:spPr>
      </p:pic>
      <p:sp>
        <p:nvSpPr>
          <p:cNvPr id="7" name="6 - Ελλειψοειδής επεξήγηση"/>
          <p:cNvSpPr/>
          <p:nvPr/>
        </p:nvSpPr>
        <p:spPr>
          <a:xfrm>
            <a:off x="-180528" y="548680"/>
            <a:ext cx="2699792" cy="2088232"/>
          </a:xfrm>
          <a:prstGeom prst="wedgeEllipseCallout">
            <a:avLst>
              <a:gd name="adj1" fmla="val -508"/>
              <a:gd name="adj2" fmla="val 82467"/>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Δημόσιοι </a:t>
            </a:r>
            <a:r>
              <a:rPr lang="el-GR" sz="2400" b="1" dirty="0">
                <a:solidFill>
                  <a:srgbClr val="C00000"/>
                </a:solidFill>
                <a:effectLst>
                  <a:outerShdw blurRad="38100" dist="38100" dir="2700000" algn="tl">
                    <a:srgbClr val="000000">
                      <a:alpha val="43137"/>
                    </a:srgbClr>
                  </a:outerShdw>
                </a:effectLst>
              </a:rPr>
              <a:t>διαγωνισμοί </a:t>
            </a:r>
            <a:r>
              <a:rPr lang="el-GR" sz="2400" b="1" dirty="0">
                <a:solidFill>
                  <a:schemeClr val="tx1"/>
                </a:solidFill>
              </a:rPr>
              <a:t>για </a:t>
            </a:r>
            <a:r>
              <a:rPr lang="el-GR" sz="2400" b="1" dirty="0">
                <a:solidFill>
                  <a:srgbClr val="C00000"/>
                </a:solidFill>
                <a:effectLst>
                  <a:outerShdw blurRad="38100" dist="38100" dir="2700000" algn="tl">
                    <a:srgbClr val="000000">
                      <a:alpha val="43137"/>
                    </a:srgbClr>
                  </a:outerShdw>
                </a:effectLst>
              </a:rPr>
              <a:t>διορισμό</a:t>
            </a:r>
            <a:r>
              <a:rPr lang="el-GR" sz="2400" b="1" dirty="0">
                <a:solidFill>
                  <a:schemeClr val="tx1"/>
                </a:solidFill>
                <a:effectLst>
                  <a:outerShdw blurRad="38100" dist="38100" dir="2700000" algn="tl">
                    <a:srgbClr val="000000">
                      <a:alpha val="43137"/>
                    </a:srgbClr>
                  </a:outerShdw>
                </a:effectLst>
              </a:rPr>
              <a:t> </a:t>
            </a:r>
            <a:r>
              <a:rPr lang="el-GR" sz="2400" b="1" dirty="0">
                <a:solidFill>
                  <a:schemeClr val="tx1"/>
                </a:solidFill>
              </a:rPr>
              <a:t>υπαλλήλων</a:t>
            </a:r>
          </a:p>
        </p:txBody>
      </p:sp>
      <p:sp>
        <p:nvSpPr>
          <p:cNvPr id="10" name="9 - Ελλειψοειδής επεξήγηση"/>
          <p:cNvSpPr/>
          <p:nvPr/>
        </p:nvSpPr>
        <p:spPr>
          <a:xfrm>
            <a:off x="2123728" y="116632"/>
            <a:ext cx="2952328" cy="1872208"/>
          </a:xfrm>
          <a:prstGeom prst="wedgeEllipseCallout">
            <a:avLst>
              <a:gd name="adj1" fmla="val -81457"/>
              <a:gd name="adj2" fmla="val 245601"/>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rgbClr val="C00000"/>
                </a:solidFill>
                <a:effectLst>
                  <a:outerShdw blurRad="38100" dist="38100" dir="2700000" algn="tl">
                    <a:srgbClr val="000000">
                      <a:alpha val="43137"/>
                    </a:srgbClr>
                  </a:outerShdw>
                </a:effectLst>
              </a:rPr>
              <a:t>Κανονισμοί εργασίας </a:t>
            </a:r>
            <a:r>
              <a:rPr lang="el-GR" sz="2400" b="1" dirty="0">
                <a:solidFill>
                  <a:schemeClr val="tx1"/>
                </a:solidFill>
              </a:rPr>
              <a:t>σε βιοτεχνίες και βιομηχανίες</a:t>
            </a:r>
          </a:p>
        </p:txBody>
      </p:sp>
      <p:pic>
        <p:nvPicPr>
          <p:cNvPr id="9" name="8 - Εικόνα" descr="7000941-girl-look-mood-kid.jpg"/>
          <p:cNvPicPr>
            <a:picLocks noChangeAspect="1"/>
          </p:cNvPicPr>
          <p:nvPr/>
        </p:nvPicPr>
        <p:blipFill>
          <a:blip r:embed="rId5" cstate="print">
            <a:clrChange>
              <a:clrFrom>
                <a:srgbClr val="FFFFFF"/>
              </a:clrFrom>
              <a:clrTo>
                <a:srgbClr val="FFFFFF">
                  <a:alpha val="0"/>
                </a:srgbClr>
              </a:clrTo>
            </a:clrChange>
          </a:blip>
          <a:srcRect l="9803"/>
          <a:stretch>
            <a:fillRect/>
          </a:stretch>
        </p:blipFill>
        <p:spPr>
          <a:xfrm>
            <a:off x="1907704" y="4933571"/>
            <a:ext cx="1740777" cy="1924429"/>
          </a:xfrm>
          <a:prstGeom prst="rect">
            <a:avLst/>
          </a:prstGeom>
          <a:ln>
            <a:noFill/>
          </a:ln>
          <a:effectLst>
            <a:outerShdw blurRad="292100" dist="139700" dir="2700000" algn="tl" rotWithShape="0">
              <a:srgbClr val="333333">
                <a:alpha val="65000"/>
              </a:srgbClr>
            </a:outerShdw>
          </a:effectLst>
        </p:spPr>
      </p:pic>
      <p:pic>
        <p:nvPicPr>
          <p:cNvPr id="12" name="11 - Εικόνα" descr="7000941-girl-look-mood-kid.jpg"/>
          <p:cNvPicPr>
            <a:picLocks noChangeAspect="1"/>
          </p:cNvPicPr>
          <p:nvPr/>
        </p:nvPicPr>
        <p:blipFill>
          <a:blip r:embed="rId6" cstate="print">
            <a:clrChange>
              <a:clrFrom>
                <a:srgbClr val="FFFFFF"/>
              </a:clrFrom>
              <a:clrTo>
                <a:srgbClr val="FFFFFF">
                  <a:alpha val="0"/>
                </a:srgbClr>
              </a:clrTo>
            </a:clrChange>
            <a:lum bright="-20000" contrast="40000"/>
          </a:blip>
          <a:stretch>
            <a:fillRect/>
          </a:stretch>
        </p:blipFill>
        <p:spPr>
          <a:xfrm>
            <a:off x="3275856" y="4869160"/>
            <a:ext cx="1885969" cy="1988840"/>
          </a:xfrm>
          <a:prstGeom prst="rect">
            <a:avLst/>
          </a:prstGeom>
          <a:ln>
            <a:noFill/>
          </a:ln>
          <a:effectLst>
            <a:outerShdw blurRad="292100" dist="139700" dir="2700000" algn="tl" rotWithShape="0">
              <a:srgbClr val="333333">
                <a:alpha val="65000"/>
              </a:srgbClr>
            </a:outerShdw>
          </a:effectLst>
        </p:spPr>
      </p:pic>
      <p:sp>
        <p:nvSpPr>
          <p:cNvPr id="13" name="12 - Ελλειψοειδής επεξήγηση"/>
          <p:cNvSpPr/>
          <p:nvPr/>
        </p:nvSpPr>
        <p:spPr>
          <a:xfrm>
            <a:off x="2051720" y="2924944"/>
            <a:ext cx="2232248" cy="2016224"/>
          </a:xfrm>
          <a:prstGeom prst="wedgeEllipseCallout">
            <a:avLst>
              <a:gd name="adj1" fmla="val -22959"/>
              <a:gd name="adj2" fmla="val 77243"/>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Διανομή </a:t>
            </a:r>
            <a:r>
              <a:rPr lang="el-GR" sz="2400" b="1" dirty="0">
                <a:solidFill>
                  <a:srgbClr val="C00000"/>
                </a:solidFill>
                <a:effectLst>
                  <a:outerShdw blurRad="38100" dist="38100" dir="2700000" algn="tl">
                    <a:srgbClr val="000000">
                      <a:alpha val="43137"/>
                    </a:srgbClr>
                  </a:outerShdw>
                </a:effectLst>
              </a:rPr>
              <a:t>γης</a:t>
            </a:r>
            <a:r>
              <a:rPr lang="el-GR" sz="2400" b="1" dirty="0">
                <a:solidFill>
                  <a:schemeClr val="tx1"/>
                </a:solidFill>
                <a:effectLst>
                  <a:outerShdw blurRad="38100" dist="38100" dir="2700000" algn="tl">
                    <a:srgbClr val="000000">
                      <a:alpha val="43137"/>
                    </a:srgbClr>
                  </a:outerShdw>
                </a:effectLst>
              </a:rPr>
              <a:t> </a:t>
            </a:r>
            <a:r>
              <a:rPr lang="el-GR" sz="2400" b="1" dirty="0">
                <a:solidFill>
                  <a:schemeClr val="tx1"/>
                </a:solidFill>
              </a:rPr>
              <a:t>στη </a:t>
            </a:r>
            <a:r>
              <a:rPr lang="el-GR" sz="2400" b="1" dirty="0">
                <a:solidFill>
                  <a:srgbClr val="C00000"/>
                </a:solidFill>
                <a:effectLst>
                  <a:outerShdw blurRad="38100" dist="38100" dir="2700000" algn="tl">
                    <a:srgbClr val="000000">
                      <a:alpha val="43137"/>
                    </a:srgbClr>
                  </a:outerShdw>
                </a:effectLst>
              </a:rPr>
              <a:t>Θεσσαλία</a:t>
            </a:r>
          </a:p>
        </p:txBody>
      </p:sp>
      <p:sp>
        <p:nvSpPr>
          <p:cNvPr id="14" name="13 - Ελλειψοειδής επεξήγηση"/>
          <p:cNvSpPr/>
          <p:nvPr/>
        </p:nvSpPr>
        <p:spPr>
          <a:xfrm>
            <a:off x="3563888" y="1700808"/>
            <a:ext cx="3491880" cy="1908448"/>
          </a:xfrm>
          <a:prstGeom prst="wedgeEllipseCallout">
            <a:avLst>
              <a:gd name="adj1" fmla="val -34573"/>
              <a:gd name="adj2" fmla="val 133104"/>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Αναδιοργάνωση </a:t>
            </a:r>
            <a:r>
              <a:rPr lang="el-GR" sz="2400" b="1" dirty="0">
                <a:solidFill>
                  <a:srgbClr val="C00000"/>
                </a:solidFill>
                <a:effectLst>
                  <a:outerShdw blurRad="38100" dist="38100" dir="2700000" algn="tl">
                    <a:srgbClr val="000000">
                      <a:alpha val="43137"/>
                    </a:srgbClr>
                  </a:outerShdw>
                </a:effectLst>
              </a:rPr>
              <a:t>τοπικής αυτοδιοίκησης</a:t>
            </a:r>
          </a:p>
        </p:txBody>
      </p:sp>
      <p:pic>
        <p:nvPicPr>
          <p:cNvPr id="15" name="14 - Εικόνα" descr="Scrappy Bright Polka Numbers-01.png"/>
          <p:cNvPicPr>
            <a:picLocks noChangeAspect="1"/>
          </p:cNvPicPr>
          <p:nvPr/>
        </p:nvPicPr>
        <p:blipFill>
          <a:blip r:embed="rId7" cstate="print"/>
          <a:stretch>
            <a:fillRect/>
          </a:stretch>
        </p:blipFill>
        <p:spPr>
          <a:xfrm>
            <a:off x="0" y="188640"/>
            <a:ext cx="561644" cy="864096"/>
          </a:xfrm>
          <a:prstGeom prst="rect">
            <a:avLst/>
          </a:prstGeom>
          <a:ln>
            <a:noFill/>
          </a:ln>
          <a:effectLst>
            <a:outerShdw blurRad="292100" dist="139700" dir="2700000" algn="tl" rotWithShape="0">
              <a:srgbClr val="333333">
                <a:alpha val="65000"/>
              </a:srgbClr>
            </a:outerShdw>
          </a:effectLst>
        </p:spPr>
      </p:pic>
      <p:pic>
        <p:nvPicPr>
          <p:cNvPr id="11" name="10 - Εικόνα" descr="Scrappy Bright Polka Numbers-01.png"/>
          <p:cNvPicPr>
            <a:picLocks noChangeAspect="1"/>
          </p:cNvPicPr>
          <p:nvPr/>
        </p:nvPicPr>
        <p:blipFill>
          <a:blip r:embed="rId8" cstate="print"/>
          <a:stretch>
            <a:fillRect/>
          </a:stretch>
        </p:blipFill>
        <p:spPr>
          <a:xfrm>
            <a:off x="2123728" y="0"/>
            <a:ext cx="522308" cy="864096"/>
          </a:xfrm>
          <a:prstGeom prst="rect">
            <a:avLst/>
          </a:prstGeom>
          <a:ln>
            <a:noFill/>
          </a:ln>
          <a:effectLst>
            <a:outerShdw blurRad="292100" dist="139700" dir="2700000" algn="tl" rotWithShape="0">
              <a:srgbClr val="333333">
                <a:alpha val="65000"/>
              </a:srgbClr>
            </a:outerShdw>
          </a:effectLst>
        </p:spPr>
      </p:pic>
      <p:sp>
        <p:nvSpPr>
          <p:cNvPr id="17" name="16 - Ελλειψοειδής επεξήγηση"/>
          <p:cNvSpPr/>
          <p:nvPr/>
        </p:nvSpPr>
        <p:spPr>
          <a:xfrm>
            <a:off x="6084168" y="188640"/>
            <a:ext cx="2952328" cy="2016224"/>
          </a:xfrm>
          <a:prstGeom prst="wedgeEllipseCallout">
            <a:avLst>
              <a:gd name="adj1" fmla="val -51842"/>
              <a:gd name="adj2" fmla="val 168484"/>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Βελτίωση της διαδικασίας απονομής </a:t>
            </a:r>
            <a:r>
              <a:rPr lang="el-GR" sz="2400" b="1" dirty="0">
                <a:solidFill>
                  <a:srgbClr val="C00000"/>
                </a:solidFill>
                <a:effectLst>
                  <a:outerShdw blurRad="38100" dist="38100" dir="2700000" algn="tl">
                    <a:srgbClr val="000000">
                      <a:alpha val="43137"/>
                    </a:srgbClr>
                  </a:outerShdw>
                </a:effectLst>
              </a:rPr>
              <a:t>δικαιοσύνης</a:t>
            </a:r>
          </a:p>
        </p:txBody>
      </p:sp>
      <p:pic>
        <p:nvPicPr>
          <p:cNvPr id="18" name="17 - Εικόνα" descr="7000941-girl-look-mood-kid.jpg"/>
          <p:cNvPicPr>
            <a:picLocks noChangeAspect="1"/>
          </p:cNvPicPr>
          <p:nvPr/>
        </p:nvPicPr>
        <p:blipFill>
          <a:blip r:embed="rId9" cstate="print">
            <a:clrChange>
              <a:clrFrom>
                <a:srgbClr val="FFFFFF"/>
              </a:clrFrom>
              <a:clrTo>
                <a:srgbClr val="FFFFFF">
                  <a:alpha val="0"/>
                </a:srgbClr>
              </a:clrTo>
            </a:clrChange>
            <a:lum bright="-20000" contrast="40000"/>
          </a:blip>
          <a:stretch>
            <a:fillRect/>
          </a:stretch>
        </p:blipFill>
        <p:spPr>
          <a:xfrm>
            <a:off x="6084168" y="4652874"/>
            <a:ext cx="3313714" cy="2205126"/>
          </a:xfrm>
          <a:prstGeom prst="rect">
            <a:avLst/>
          </a:prstGeom>
          <a:ln>
            <a:noFill/>
          </a:ln>
          <a:effectLst>
            <a:outerShdw blurRad="292100" dist="139700" dir="2700000" algn="tl" rotWithShape="0">
              <a:srgbClr val="333333">
                <a:alpha val="65000"/>
              </a:srgbClr>
            </a:outerShdw>
          </a:effectLst>
        </p:spPr>
      </p:pic>
      <p:sp>
        <p:nvSpPr>
          <p:cNvPr id="19" name="18 - Ελλειψοειδής επεξήγηση"/>
          <p:cNvSpPr/>
          <p:nvPr/>
        </p:nvSpPr>
        <p:spPr>
          <a:xfrm>
            <a:off x="6444208" y="2852936"/>
            <a:ext cx="2699792" cy="1800200"/>
          </a:xfrm>
          <a:prstGeom prst="wedgeEllipseCallout">
            <a:avLst>
              <a:gd name="adj1" fmla="val -18836"/>
              <a:gd name="adj2" fmla="val 84220"/>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Αναθεώρηση </a:t>
            </a:r>
            <a:r>
              <a:rPr lang="el-GR" sz="2400" b="1" dirty="0">
                <a:solidFill>
                  <a:srgbClr val="C00000"/>
                </a:solidFill>
                <a:effectLst>
                  <a:outerShdw blurRad="38100" dist="38100" dir="2700000" algn="tl">
                    <a:srgbClr val="000000">
                      <a:alpha val="43137"/>
                    </a:srgbClr>
                  </a:outerShdw>
                </a:effectLst>
              </a:rPr>
              <a:t>κανονισμού βουλής</a:t>
            </a:r>
          </a:p>
        </p:txBody>
      </p:sp>
      <p:pic>
        <p:nvPicPr>
          <p:cNvPr id="20" name="19 - Εικόνα" descr="Scrappy Bright Polka Numbers-01.png"/>
          <p:cNvPicPr>
            <a:picLocks noChangeAspect="1"/>
          </p:cNvPicPr>
          <p:nvPr/>
        </p:nvPicPr>
        <p:blipFill>
          <a:blip r:embed="rId10" cstate="print"/>
          <a:stretch>
            <a:fillRect/>
          </a:stretch>
        </p:blipFill>
        <p:spPr>
          <a:xfrm>
            <a:off x="2267744" y="2564904"/>
            <a:ext cx="522308" cy="864094"/>
          </a:xfrm>
          <a:prstGeom prst="rect">
            <a:avLst/>
          </a:prstGeom>
          <a:ln>
            <a:noFill/>
          </a:ln>
          <a:effectLst>
            <a:outerShdw blurRad="292100" dist="139700" dir="2700000" algn="tl" rotWithShape="0">
              <a:srgbClr val="333333">
                <a:alpha val="65000"/>
              </a:srgbClr>
            </a:outerShdw>
          </a:effectLst>
        </p:spPr>
      </p:pic>
      <p:pic>
        <p:nvPicPr>
          <p:cNvPr id="22" name="21 - Εικόνα" descr="Scrappy Bright Polka Numbers-01.png"/>
          <p:cNvPicPr>
            <a:picLocks noChangeAspect="1"/>
          </p:cNvPicPr>
          <p:nvPr/>
        </p:nvPicPr>
        <p:blipFill>
          <a:blip r:embed="rId11" cstate="print"/>
          <a:stretch>
            <a:fillRect/>
          </a:stretch>
        </p:blipFill>
        <p:spPr>
          <a:xfrm>
            <a:off x="3635896" y="1844824"/>
            <a:ext cx="522308" cy="812604"/>
          </a:xfrm>
          <a:prstGeom prst="rect">
            <a:avLst/>
          </a:prstGeom>
          <a:ln>
            <a:noFill/>
          </a:ln>
          <a:effectLst>
            <a:outerShdw blurRad="292100" dist="139700" dir="2700000" algn="tl" rotWithShape="0">
              <a:srgbClr val="333333">
                <a:alpha val="65000"/>
              </a:srgbClr>
            </a:outerShdw>
          </a:effectLst>
        </p:spPr>
      </p:pic>
      <p:pic>
        <p:nvPicPr>
          <p:cNvPr id="23" name="22 - Εικόνα" descr="Scrappy Bright Polka Numbers-01.png"/>
          <p:cNvPicPr>
            <a:picLocks noChangeAspect="1"/>
          </p:cNvPicPr>
          <p:nvPr/>
        </p:nvPicPr>
        <p:blipFill>
          <a:blip r:embed="rId12" cstate="print"/>
          <a:stretch>
            <a:fillRect/>
          </a:stretch>
        </p:blipFill>
        <p:spPr>
          <a:xfrm>
            <a:off x="5993909" y="116632"/>
            <a:ext cx="522307" cy="812604"/>
          </a:xfrm>
          <a:prstGeom prst="rect">
            <a:avLst/>
          </a:prstGeom>
          <a:ln>
            <a:noFill/>
          </a:ln>
          <a:effectLst>
            <a:outerShdw blurRad="292100" dist="139700" dir="2700000" algn="tl" rotWithShape="0">
              <a:srgbClr val="333333">
                <a:alpha val="65000"/>
              </a:srgbClr>
            </a:outerShdw>
          </a:effectLst>
        </p:spPr>
      </p:pic>
      <p:pic>
        <p:nvPicPr>
          <p:cNvPr id="24" name="23 - Εικόνα" descr="Scrappy Bright Polka Numbers-01.png"/>
          <p:cNvPicPr>
            <a:picLocks noChangeAspect="1"/>
          </p:cNvPicPr>
          <p:nvPr/>
        </p:nvPicPr>
        <p:blipFill>
          <a:blip r:embed="rId13" cstate="print"/>
          <a:stretch>
            <a:fillRect/>
          </a:stretch>
        </p:blipFill>
        <p:spPr>
          <a:xfrm>
            <a:off x="6948264" y="2420888"/>
            <a:ext cx="576064" cy="76031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anim calcmode="lin" valueType="num">
                                      <p:cBhvr>
                                        <p:cTn id="40" dur="500" fill="hold"/>
                                        <p:tgtEl>
                                          <p:spTgt spid="15"/>
                                        </p:tgtEl>
                                        <p:attrNameLst>
                                          <p:attrName>ppt_x</p:attrName>
                                        </p:attrNameLst>
                                      </p:cBhvr>
                                      <p:tavLst>
                                        <p:tav tm="0">
                                          <p:val>
                                            <p:strVal val="#ppt_x"/>
                                          </p:val>
                                        </p:tav>
                                        <p:tav tm="100000">
                                          <p:val>
                                            <p:strVal val="#ppt_x"/>
                                          </p:val>
                                        </p:tav>
                                      </p:tavLst>
                                    </p:anim>
                                    <p:anim calcmode="lin" valueType="num">
                                      <p:cBhvr>
                                        <p:cTn id="4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anim calcmode="lin" valueType="num">
                                      <p:cBhvr>
                                        <p:cTn id="47" dur="500" fill="hold"/>
                                        <p:tgtEl>
                                          <p:spTgt spid="11"/>
                                        </p:tgtEl>
                                        <p:attrNameLst>
                                          <p:attrName>ppt_x</p:attrName>
                                        </p:attrNameLst>
                                      </p:cBhvr>
                                      <p:tavLst>
                                        <p:tav tm="0">
                                          <p:val>
                                            <p:strVal val="#ppt_x"/>
                                          </p:val>
                                        </p:tav>
                                        <p:tav tm="100000">
                                          <p:val>
                                            <p:strVal val="#ppt_x"/>
                                          </p:val>
                                        </p:tav>
                                      </p:tavLst>
                                    </p:anim>
                                    <p:anim calcmode="lin" valueType="num">
                                      <p:cBhvr>
                                        <p:cTn id="48" dur="500" fill="hold"/>
                                        <p:tgtEl>
                                          <p:spTgt spid="11"/>
                                        </p:tgtEl>
                                        <p:attrNameLst>
                                          <p:attrName>ppt_y</p:attrName>
                                        </p:attrNameLst>
                                      </p:cBhvr>
                                      <p:tavLst>
                                        <p:tav tm="0">
                                          <p:val>
                                            <p:strVal val="#ppt_y-.1"/>
                                          </p:val>
                                        </p:tav>
                                        <p:tav tm="100000">
                                          <p:val>
                                            <p:strVal val="#ppt_y"/>
                                          </p:val>
                                        </p:tav>
                                      </p:tavLst>
                                    </p:anim>
                                  </p:childTnLst>
                                </p:cTn>
                              </p:par>
                              <p:par>
                                <p:cTn id="49" presetID="22" presetClass="entr" presetSubtype="4"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down)">
                                      <p:cBhvr>
                                        <p:cTn id="56" dur="500"/>
                                        <p:tgtEl>
                                          <p:spTgt spid="17"/>
                                        </p:tgtEl>
                                      </p:cBhvr>
                                    </p:animEffect>
                                  </p:childTnLst>
                                </p:cTn>
                              </p:par>
                              <p:par>
                                <p:cTn id="57" presetID="22" presetClass="entr" presetSubtype="4"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down)">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down)">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anim calcmode="lin" valueType="num">
                                      <p:cBhvr>
                                        <p:cTn id="70" dur="500" fill="hold"/>
                                        <p:tgtEl>
                                          <p:spTgt spid="20"/>
                                        </p:tgtEl>
                                        <p:attrNameLst>
                                          <p:attrName>ppt_x</p:attrName>
                                        </p:attrNameLst>
                                      </p:cBhvr>
                                      <p:tavLst>
                                        <p:tav tm="0">
                                          <p:val>
                                            <p:strVal val="#ppt_x"/>
                                          </p:val>
                                        </p:tav>
                                        <p:tav tm="100000">
                                          <p:val>
                                            <p:strVal val="#ppt_x"/>
                                          </p:val>
                                        </p:tav>
                                      </p:tavLst>
                                    </p:anim>
                                    <p:anim calcmode="lin" valueType="num">
                                      <p:cBhvr>
                                        <p:cTn id="71"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anim calcmode="lin" valueType="num">
                                      <p:cBhvr>
                                        <p:cTn id="77" dur="500" fill="hold"/>
                                        <p:tgtEl>
                                          <p:spTgt spid="22"/>
                                        </p:tgtEl>
                                        <p:attrNameLst>
                                          <p:attrName>ppt_x</p:attrName>
                                        </p:attrNameLst>
                                      </p:cBhvr>
                                      <p:tavLst>
                                        <p:tav tm="0">
                                          <p:val>
                                            <p:strVal val="#ppt_x"/>
                                          </p:val>
                                        </p:tav>
                                        <p:tav tm="100000">
                                          <p:val>
                                            <p:strVal val="#ppt_x"/>
                                          </p:val>
                                        </p:tav>
                                      </p:tavLst>
                                    </p:anim>
                                    <p:anim calcmode="lin" valueType="num">
                                      <p:cBhvr>
                                        <p:cTn id="78"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nodeType="click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anim calcmode="lin" valueType="num">
                                      <p:cBhvr>
                                        <p:cTn id="84" dur="500" fill="hold"/>
                                        <p:tgtEl>
                                          <p:spTgt spid="23"/>
                                        </p:tgtEl>
                                        <p:attrNameLst>
                                          <p:attrName>ppt_x</p:attrName>
                                        </p:attrNameLst>
                                      </p:cBhvr>
                                      <p:tavLst>
                                        <p:tav tm="0">
                                          <p:val>
                                            <p:strVal val="#ppt_x"/>
                                          </p:val>
                                        </p:tav>
                                        <p:tav tm="100000">
                                          <p:val>
                                            <p:strVal val="#ppt_x"/>
                                          </p:val>
                                        </p:tav>
                                      </p:tavLst>
                                    </p:anim>
                                    <p:anim calcmode="lin" valueType="num">
                                      <p:cBhvr>
                                        <p:cTn id="85"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500"/>
                                        <p:tgtEl>
                                          <p:spTgt spid="24"/>
                                        </p:tgtEl>
                                      </p:cBhvr>
                                    </p:animEffect>
                                    <p:anim calcmode="lin" valueType="num">
                                      <p:cBhvr>
                                        <p:cTn id="91" dur="500" fill="hold"/>
                                        <p:tgtEl>
                                          <p:spTgt spid="24"/>
                                        </p:tgtEl>
                                        <p:attrNameLst>
                                          <p:attrName>ppt_x</p:attrName>
                                        </p:attrNameLst>
                                      </p:cBhvr>
                                      <p:tavLst>
                                        <p:tav tm="0">
                                          <p:val>
                                            <p:strVal val="#ppt_x"/>
                                          </p:val>
                                        </p:tav>
                                        <p:tav tm="100000">
                                          <p:val>
                                            <p:strVal val="#ppt_x"/>
                                          </p:val>
                                        </p:tav>
                                      </p:tavLst>
                                    </p:anim>
                                    <p:anim calcmode="lin" valueType="num">
                                      <p:cBhvr>
                                        <p:cTn id="9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14" grpId="0" animBg="1"/>
      <p:bldP spid="17" grpId="0" animBg="1"/>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normAutofit/>
          </a:bodyPr>
          <a:lstStyle/>
          <a:p>
            <a:r>
              <a:rPr lang="el-GR" sz="6000" b="1" dirty="0">
                <a:solidFill>
                  <a:srgbClr val="C00000"/>
                </a:solidFill>
                <a:effectLst>
                  <a:outerShdw blurRad="38100" dist="38100" dir="2700000" algn="tl">
                    <a:srgbClr val="000000">
                      <a:alpha val="43137"/>
                    </a:srgbClr>
                  </a:outerShdw>
                </a:effectLst>
              </a:rPr>
              <a:t>Εκλογές Μαρτίου 1912</a:t>
            </a:r>
          </a:p>
        </p:txBody>
      </p:sp>
      <p:pic>
        <p:nvPicPr>
          <p:cNvPr id="7" name="6 - Εικόνα" descr="συλλαλητήριο 14 Σεπ.1909.jpg"/>
          <p:cNvPicPr>
            <a:picLocks noChangeAspect="1"/>
          </p:cNvPicPr>
          <p:nvPr/>
        </p:nvPicPr>
        <p:blipFill>
          <a:blip r:embed="rId2" cstate="print"/>
          <a:srcRect t="12990" b="15988"/>
          <a:stretch>
            <a:fillRect/>
          </a:stretch>
        </p:blipFill>
        <p:spPr>
          <a:xfrm>
            <a:off x="3779912" y="1196752"/>
            <a:ext cx="5364088" cy="6003937"/>
          </a:xfrm>
          <a:prstGeom prst="rect">
            <a:avLst/>
          </a:prstGeom>
          <a:ln>
            <a:noFill/>
          </a:ln>
          <a:effectLst>
            <a:outerShdw blurRad="292100" dist="139700" dir="2700000" algn="tl" rotWithShape="0">
              <a:srgbClr val="333333">
                <a:alpha val="65000"/>
              </a:srgbClr>
            </a:outerShdw>
          </a:effectLst>
        </p:spPr>
      </p:pic>
      <p:sp>
        <p:nvSpPr>
          <p:cNvPr id="8" name="7 - Αστέρι 6 ακτινών"/>
          <p:cNvSpPr/>
          <p:nvPr/>
        </p:nvSpPr>
        <p:spPr>
          <a:xfrm>
            <a:off x="4499992" y="3789040"/>
            <a:ext cx="3096344" cy="3068960"/>
          </a:xfrm>
          <a:prstGeom prst="star6">
            <a:avLst/>
          </a:prstGeom>
          <a:solidFill>
            <a:srgbClr val="92D050"/>
          </a:solidFill>
          <a:ln w="12700">
            <a:solidFill>
              <a:schemeClr val="tx1"/>
            </a:solidFill>
          </a:ln>
          <a:effectLst>
            <a:outerShdw blurRad="355600" dist="279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Πήραν μέρος </a:t>
            </a:r>
            <a:r>
              <a:rPr lang="el-GR" sz="2400" b="1" dirty="0">
                <a:solidFill>
                  <a:srgbClr val="C00000"/>
                </a:solidFill>
                <a:effectLst>
                  <a:outerShdw blurRad="38100" dist="38100" dir="2700000" algn="tl">
                    <a:srgbClr val="000000">
                      <a:alpha val="43137"/>
                    </a:srgbClr>
                  </a:outerShdw>
                </a:effectLst>
              </a:rPr>
              <a:t>όλες οι πολιτικές δυνάμεις.</a:t>
            </a:r>
          </a:p>
        </p:txBody>
      </p:sp>
      <p:sp>
        <p:nvSpPr>
          <p:cNvPr id="5" name="4 - Έκρηξη 2"/>
          <p:cNvSpPr/>
          <p:nvPr/>
        </p:nvSpPr>
        <p:spPr>
          <a:xfrm rot="1523389">
            <a:off x="-133689" y="487183"/>
            <a:ext cx="6641605" cy="5409267"/>
          </a:xfrm>
          <a:prstGeom prst="irregularSeal2">
            <a:avLst/>
          </a:prstGeom>
          <a:solidFill>
            <a:schemeClr val="accent3"/>
          </a:solidFill>
          <a:ln w="12700">
            <a:solidFill>
              <a:schemeClr val="tx1"/>
            </a:solidFill>
          </a:ln>
          <a:effectLst>
            <a:outerShdw blurRad="342900" dist="304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800" b="1" dirty="0">
                <a:solidFill>
                  <a:srgbClr val="C00000"/>
                </a:solidFill>
                <a:effectLst>
                  <a:outerShdw blurRad="38100" dist="38100" dir="2700000" algn="tl">
                    <a:srgbClr val="000000">
                      <a:alpha val="43137"/>
                    </a:srgbClr>
                  </a:outerShdw>
                </a:effectLst>
              </a:rPr>
              <a:t>146</a:t>
            </a:r>
          </a:p>
          <a:p>
            <a:pPr algn="ctr"/>
            <a:r>
              <a:rPr lang="el-GR" sz="3600" dirty="0">
                <a:solidFill>
                  <a:schemeClr val="tx1"/>
                </a:solidFill>
                <a:effectLst>
                  <a:outerShdw blurRad="38100" dist="38100" dir="2700000" algn="tl">
                    <a:srgbClr val="000000">
                      <a:alpha val="43137"/>
                    </a:srgbClr>
                  </a:outerShdw>
                </a:effectLst>
              </a:rPr>
              <a:t>Βουλευτές ενώ τα άλλα κόμματα … </a:t>
            </a:r>
            <a:r>
              <a:rPr lang="el-GR" sz="3600" b="1" dirty="0">
                <a:solidFill>
                  <a:srgbClr val="C00000"/>
                </a:solidFill>
                <a:effectLst>
                  <a:outerShdw blurRad="38100" dist="38100" dir="2700000" algn="tl">
                    <a:srgbClr val="000000">
                      <a:alpha val="43137"/>
                    </a:srgbClr>
                  </a:outerShdw>
                </a:effectLst>
              </a:rPr>
              <a:t>36!</a:t>
            </a:r>
          </a:p>
        </p:txBody>
      </p:sp>
      <p:sp>
        <p:nvSpPr>
          <p:cNvPr id="9" name="8 - TextBox"/>
          <p:cNvSpPr txBox="1"/>
          <p:nvPr/>
        </p:nvSpPr>
        <p:spPr>
          <a:xfrm>
            <a:off x="323528" y="5229200"/>
            <a:ext cx="3240360" cy="1446550"/>
          </a:xfrm>
          <a:prstGeom prst="rect">
            <a:avLst/>
          </a:prstGeom>
          <a:noFill/>
        </p:spPr>
        <p:txBody>
          <a:bodyPr wrap="square" rtlCol="0">
            <a:spAutoFit/>
          </a:bodyPr>
          <a:lstStyle/>
          <a:p>
            <a:r>
              <a:rPr lang="el-GR" sz="2800" b="1" dirty="0"/>
              <a:t>Το κόμμα των Φιλελευθέρων έχει </a:t>
            </a:r>
            <a:r>
              <a:rPr lang="el-GR" sz="3200" b="1" dirty="0">
                <a:solidFill>
                  <a:srgbClr val="C00000"/>
                </a:solidFill>
                <a:effectLst>
                  <a:outerShdw blurRad="38100" dist="38100" dir="2700000" algn="tl">
                    <a:srgbClr val="000000">
                      <a:alpha val="43137"/>
                    </a:srgbClr>
                  </a:outerShdw>
                </a:effectLst>
              </a:rPr>
              <a:t>μεγάλο ρεύμα!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
                                        </p:tgtEl>
                                        <p:attrNameLst>
                                          <p:attrName>style.visibility</p:attrName>
                                        </p:attrNameLst>
                                      </p:cBhvr>
                                      <p:to>
                                        <p:strVal val="visible"/>
                                      </p:to>
                                    </p:set>
                                    <p:anim calcmode="discrete" valueType="clr">
                                      <p:cBhvr override="childStyle">
                                        <p:cTn id="21"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
                                        </p:tgtEl>
                                        <p:attrNameLst>
                                          <p:attrName>fillcolor</p:attrName>
                                        </p:attrNameLst>
                                      </p:cBhvr>
                                      <p:tavLst>
                                        <p:tav tm="0">
                                          <p:val>
                                            <p:clrVal>
                                              <a:schemeClr val="accent2"/>
                                            </p:clrVal>
                                          </p:val>
                                        </p:tav>
                                        <p:tav tm="50000">
                                          <p:val>
                                            <p:clrVal>
                                              <a:schemeClr val="hlink"/>
                                            </p:clrVal>
                                          </p:val>
                                        </p:tav>
                                      </p:tavLst>
                                    </p:anim>
                                    <p:set>
                                      <p:cBhvr>
                                        <p:cTn id="23" dur="80"/>
                                        <p:tgtEl>
                                          <p:spTgt spid="9"/>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style.rotation</p:attrName>
                                        </p:attrNameLst>
                                      </p:cBhvr>
                                      <p:tavLst>
                                        <p:tav tm="0">
                                          <p:val>
                                            <p:fltVal val="360"/>
                                          </p:val>
                                        </p:tav>
                                        <p:tav tm="100000">
                                          <p:val>
                                            <p:fltVal val="0"/>
                                          </p:val>
                                        </p:tav>
                                      </p:tavLst>
                                    </p:anim>
                                    <p:animEffect transition="in" filter="fade">
                                      <p:cBhvr>
                                        <p:cTn id="3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5"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27698166-kid-girl-looks-puzzled-isolated-Stock-Photo-child.jpg"/>
          <p:cNvPicPr>
            <a:picLocks noGrp="1" noChangeAspect="1"/>
          </p:cNvPicPr>
          <p:nvPr>
            <p:ph idx="1"/>
          </p:nvPr>
        </p:nvPicPr>
        <p:blipFill>
          <a:blip r:embed="rId2" cstate="print"/>
          <a:srcRect r="29134"/>
          <a:stretch>
            <a:fillRect/>
          </a:stretch>
        </p:blipFill>
        <p:spPr>
          <a:xfrm>
            <a:off x="6437201" y="4303664"/>
            <a:ext cx="2706799" cy="2554336"/>
          </a:xfrm>
          <a:prstGeom prst="rect">
            <a:avLst/>
          </a:prstGeom>
          <a:ln>
            <a:noFill/>
          </a:ln>
          <a:effectLst>
            <a:outerShdw blurRad="292100" dist="139700" dir="2700000" algn="tl" rotWithShape="0">
              <a:srgbClr val="333333">
                <a:alpha val="65000"/>
              </a:srgbClr>
            </a:outerShdw>
          </a:effectLst>
        </p:spPr>
      </p:pic>
      <p:pic>
        <p:nvPicPr>
          <p:cNvPr id="6" name="5 - Εικόνα" descr="assets_LARGE_t_420_4799283.JPG"/>
          <p:cNvPicPr>
            <a:picLocks noChangeAspect="1"/>
          </p:cNvPicPr>
          <p:nvPr/>
        </p:nvPicPr>
        <p:blipFill>
          <a:blip r:embed="rId3" cstate="print"/>
          <a:stretch>
            <a:fillRect/>
          </a:stretch>
        </p:blipFill>
        <p:spPr>
          <a:xfrm>
            <a:off x="323528" y="404664"/>
            <a:ext cx="6096671" cy="4907820"/>
          </a:xfrm>
          <a:prstGeom prst="rect">
            <a:avLst/>
          </a:prstGeom>
          <a:ln>
            <a:noFill/>
          </a:ln>
          <a:effectLst>
            <a:outerShdw blurRad="292100" dist="139700" dir="2700000" algn="tl" rotWithShape="0">
              <a:srgbClr val="333333">
                <a:alpha val="65000"/>
              </a:srgbClr>
            </a:outerShdw>
          </a:effectLst>
        </p:spPr>
      </p:pic>
      <p:sp>
        <p:nvSpPr>
          <p:cNvPr id="5" name="4 - Ελλειψοειδής επεξήγηση"/>
          <p:cNvSpPr/>
          <p:nvPr/>
        </p:nvSpPr>
        <p:spPr>
          <a:xfrm>
            <a:off x="5580112" y="260648"/>
            <a:ext cx="3168352" cy="2808312"/>
          </a:xfrm>
          <a:prstGeom prst="wedgeEllipseCallout">
            <a:avLst>
              <a:gd name="adj1" fmla="val 19345"/>
              <a:gd name="adj2" fmla="val 96216"/>
            </a:avLst>
          </a:prstGeom>
          <a:solidFill>
            <a:srgbClr val="A2DC44"/>
          </a:solidFill>
          <a:ln w="12700">
            <a:solidFill>
              <a:srgbClr val="283214"/>
            </a:solidFill>
          </a:ln>
          <a:effectLst>
            <a:outerShdw blurRad="1397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Με τ</a:t>
            </a:r>
            <a:r>
              <a:rPr lang="en-US" sz="2400" b="1" dirty="0">
                <a:solidFill>
                  <a:schemeClr val="tx1"/>
                </a:solidFill>
              </a:rPr>
              <a:t>o</a:t>
            </a:r>
            <a:r>
              <a:rPr lang="el-GR" sz="2400" b="1" dirty="0">
                <a:solidFill>
                  <a:schemeClr val="tx1"/>
                </a:solidFill>
              </a:rPr>
              <a:t> κίνημα στο Γουδί άλλαξε άρδην το πολιτικό σκηνικό του τόπου μας!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7000941-girl-look-mood-kid.jpg"/>
          <p:cNvPicPr>
            <a:picLocks noChangeAspect="1"/>
          </p:cNvPicPr>
          <p:nvPr/>
        </p:nvPicPr>
        <p:blipFill>
          <a:blip r:embed="rId2" cstate="print"/>
          <a:srcRect l="764"/>
          <a:stretch>
            <a:fillRect/>
          </a:stretch>
        </p:blipFill>
        <p:spPr>
          <a:xfrm>
            <a:off x="-1078566" y="3645024"/>
            <a:ext cx="4947260" cy="3430369"/>
          </a:xfrm>
          <a:prstGeom prst="rect">
            <a:avLst/>
          </a:prstGeom>
          <a:ln>
            <a:noFill/>
          </a:ln>
          <a:effectLst>
            <a:outerShdw blurRad="292100" dist="139700" dir="2700000" algn="tl" rotWithShape="0">
              <a:srgbClr val="333333">
                <a:alpha val="65000"/>
              </a:srgbClr>
            </a:outerShdw>
          </a:effectLst>
        </p:spPr>
      </p:pic>
      <p:pic>
        <p:nvPicPr>
          <p:cNvPr id="9" name="8 - Εικόνα" descr="7000941-girl-look-mood-kid.jpg"/>
          <p:cNvPicPr>
            <a:picLocks noChangeAspect="1"/>
          </p:cNvPicPr>
          <p:nvPr/>
        </p:nvPicPr>
        <p:blipFill>
          <a:blip r:embed="rId3" cstate="print"/>
          <a:stretch>
            <a:fillRect/>
          </a:stretch>
        </p:blipFill>
        <p:spPr>
          <a:xfrm>
            <a:off x="4104456" y="2060848"/>
            <a:ext cx="4860032" cy="4860032"/>
          </a:xfrm>
          <a:prstGeom prst="rect">
            <a:avLst/>
          </a:prstGeom>
          <a:ln>
            <a:noFill/>
          </a:ln>
          <a:effectLst>
            <a:outerShdw blurRad="292100" dist="139700" dir="2700000" algn="tl" rotWithShape="0">
              <a:srgbClr val="333333">
                <a:alpha val="65000"/>
              </a:srgbClr>
            </a:outerShdw>
          </a:effectLst>
        </p:spPr>
      </p:pic>
      <p:sp>
        <p:nvSpPr>
          <p:cNvPr id="7" name="6 - Ελλειψοειδής επεξήγηση"/>
          <p:cNvSpPr/>
          <p:nvPr/>
        </p:nvSpPr>
        <p:spPr>
          <a:xfrm>
            <a:off x="3707904" y="144016"/>
            <a:ext cx="4536504" cy="2564904"/>
          </a:xfrm>
          <a:prstGeom prst="wedgeEllipseCallout">
            <a:avLst>
              <a:gd name="adj1" fmla="val 14790"/>
              <a:gd name="adj2" fmla="val 99457"/>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Οι καινοτομίες που είχαν εισηγηθεί γέννησαν την </a:t>
            </a:r>
            <a:r>
              <a:rPr lang="el-GR" sz="3200" b="1" dirty="0">
                <a:solidFill>
                  <a:srgbClr val="C00000"/>
                </a:solidFill>
                <a:effectLst>
                  <a:outerShdw blurRad="38100" dist="38100" dir="2700000" algn="tl">
                    <a:srgbClr val="000000">
                      <a:alpha val="43137"/>
                    </a:srgbClr>
                  </a:outerShdw>
                </a:effectLst>
              </a:rPr>
              <a:t>ελπίδα</a:t>
            </a:r>
            <a:r>
              <a:rPr lang="el-GR" sz="2400" b="1" dirty="0">
                <a:solidFill>
                  <a:schemeClr val="tx1"/>
                </a:solidFill>
                <a:effectLst>
                  <a:outerShdw blurRad="38100" dist="38100" dir="2700000" algn="tl">
                    <a:srgbClr val="000000">
                      <a:alpha val="43137"/>
                    </a:srgbClr>
                  </a:outerShdw>
                </a:effectLst>
              </a:rPr>
              <a:t> </a:t>
            </a:r>
            <a:r>
              <a:rPr lang="el-GR" sz="2400" b="1" dirty="0">
                <a:solidFill>
                  <a:schemeClr val="tx1"/>
                </a:solidFill>
              </a:rPr>
              <a:t>για την </a:t>
            </a:r>
            <a:r>
              <a:rPr lang="el-GR" sz="2400" b="1" dirty="0">
                <a:solidFill>
                  <a:srgbClr val="C00000"/>
                </a:solidFill>
                <a:effectLst>
                  <a:outerShdw blurRad="38100" dist="38100" dir="2700000" algn="tl">
                    <a:srgbClr val="000000">
                      <a:alpha val="43137"/>
                    </a:srgbClr>
                  </a:outerShdw>
                </a:effectLst>
              </a:rPr>
              <a:t>επίλυση κοινωνικών προβλημάτων</a:t>
            </a:r>
          </a:p>
        </p:txBody>
      </p:sp>
      <p:sp>
        <p:nvSpPr>
          <p:cNvPr id="6" name="5 - Ελλειψοειδής επεξήγηση"/>
          <p:cNvSpPr/>
          <p:nvPr/>
        </p:nvSpPr>
        <p:spPr>
          <a:xfrm>
            <a:off x="179512" y="188640"/>
            <a:ext cx="3312368" cy="2880320"/>
          </a:xfrm>
          <a:prstGeom prst="wedgeEllipseCallout">
            <a:avLst>
              <a:gd name="adj1" fmla="val -909"/>
              <a:gd name="adj2" fmla="val 87622"/>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Γιατί η πλειοψηφία των ψηφοφόρων τάχθηκε </a:t>
            </a:r>
            <a:r>
              <a:rPr lang="el-GR" sz="3200" b="1" dirty="0">
                <a:solidFill>
                  <a:srgbClr val="C00000"/>
                </a:solidFill>
                <a:effectLst>
                  <a:outerShdw blurRad="38100" dist="38100" dir="2700000" algn="tl">
                    <a:srgbClr val="000000">
                      <a:alpha val="43137"/>
                    </a:srgbClr>
                  </a:outerShdw>
                </a:effectLst>
              </a:rPr>
              <a:t>υπέρ</a:t>
            </a:r>
            <a:r>
              <a:rPr lang="el-GR" sz="2400" b="1" dirty="0">
                <a:solidFill>
                  <a:schemeClr val="tx1"/>
                </a:solidFill>
              </a:rPr>
              <a:t> των </a:t>
            </a:r>
            <a:r>
              <a:rPr lang="el-GR" sz="2400" b="1" dirty="0">
                <a:solidFill>
                  <a:srgbClr val="C00000"/>
                </a:solidFill>
                <a:effectLst>
                  <a:outerShdw blurRad="38100" dist="38100" dir="2700000" algn="tl">
                    <a:srgbClr val="000000">
                      <a:alpha val="43137"/>
                    </a:srgbClr>
                  </a:outerShdw>
                </a:effectLst>
              </a:rPr>
              <a:t>Φιλελευθέρων</a:t>
            </a:r>
            <a:r>
              <a:rPr lang="el-GR" sz="2400" b="1" dirty="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7000941-girl-look-mood-kid.jpg"/>
          <p:cNvPicPr>
            <a:picLocks noChangeAspect="1"/>
          </p:cNvPicPr>
          <p:nvPr/>
        </p:nvPicPr>
        <p:blipFill>
          <a:blip r:embed="rId2" cstate="print">
            <a:lum bright="-10000" contrast="30000"/>
          </a:blip>
          <a:srcRect l="23150" r="20315"/>
          <a:stretch>
            <a:fillRect/>
          </a:stretch>
        </p:blipFill>
        <p:spPr>
          <a:xfrm>
            <a:off x="66739" y="4581128"/>
            <a:ext cx="2181471" cy="2170497"/>
          </a:xfrm>
          <a:prstGeom prst="rect">
            <a:avLst/>
          </a:prstGeom>
          <a:ln>
            <a:noFill/>
          </a:ln>
          <a:effectLst>
            <a:outerShdw blurRad="292100" dist="139700" dir="2700000" algn="tl" rotWithShape="0">
              <a:srgbClr val="333333">
                <a:alpha val="65000"/>
              </a:srgbClr>
            </a:outerShdw>
          </a:effectLst>
        </p:spPr>
      </p:pic>
      <p:pic>
        <p:nvPicPr>
          <p:cNvPr id="9" name="8 - Εικόνα" descr="7000941-girl-look-mood-kid.jpg"/>
          <p:cNvPicPr>
            <a:picLocks noChangeAspect="1"/>
          </p:cNvPicPr>
          <p:nvPr/>
        </p:nvPicPr>
        <p:blipFill>
          <a:blip r:embed="rId3" cstate="print">
            <a:lum bright="-10000" contrast="20000"/>
          </a:blip>
          <a:srcRect l="16674" r="12351"/>
          <a:stretch>
            <a:fillRect/>
          </a:stretch>
        </p:blipFill>
        <p:spPr>
          <a:xfrm>
            <a:off x="2555776" y="4514923"/>
            <a:ext cx="2664296" cy="2343077"/>
          </a:xfrm>
          <a:prstGeom prst="rect">
            <a:avLst/>
          </a:prstGeom>
          <a:ln>
            <a:noFill/>
          </a:ln>
          <a:effectLst>
            <a:outerShdw blurRad="292100" dist="139700" dir="2700000" algn="tl" rotWithShape="0">
              <a:srgbClr val="333333">
                <a:alpha val="65000"/>
              </a:srgbClr>
            </a:outerShdw>
          </a:effectLst>
        </p:spPr>
      </p:pic>
      <p:sp>
        <p:nvSpPr>
          <p:cNvPr id="7" name="6 - Ελλειψοειδής επεξήγηση"/>
          <p:cNvSpPr/>
          <p:nvPr/>
        </p:nvSpPr>
        <p:spPr>
          <a:xfrm>
            <a:off x="2915816" y="216024"/>
            <a:ext cx="3528392" cy="2780928"/>
          </a:xfrm>
          <a:prstGeom prst="wedgeEllipseCallout">
            <a:avLst>
              <a:gd name="adj1" fmla="val -20375"/>
              <a:gd name="adj2" fmla="val 112104"/>
            </a:avLst>
          </a:prstGeom>
          <a:solidFill>
            <a:srgbClr val="A2DC44"/>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effectLst>
                  <a:outerShdw blurRad="38100" dist="38100" dir="2700000" algn="tl">
                    <a:srgbClr val="000000">
                      <a:alpha val="43137"/>
                    </a:srgbClr>
                  </a:outerShdw>
                </a:effectLst>
              </a:rPr>
              <a:t>Το </a:t>
            </a:r>
            <a:r>
              <a:rPr lang="el-GR" sz="2400" b="1" dirty="0" err="1">
                <a:solidFill>
                  <a:schemeClr val="tx1"/>
                </a:solidFill>
                <a:effectLst>
                  <a:outerShdw blurRad="38100" dist="38100" dir="2700000" algn="tl">
                    <a:srgbClr val="000000">
                      <a:alpha val="43137"/>
                    </a:srgbClr>
                  </a:outerShdw>
                </a:effectLst>
              </a:rPr>
              <a:t>Βενιζελικό</a:t>
            </a:r>
            <a:r>
              <a:rPr lang="el-GR" sz="2400" b="1" dirty="0">
                <a:solidFill>
                  <a:schemeClr val="tx1"/>
                </a:solidFill>
                <a:effectLst>
                  <a:outerShdw blurRad="38100" dist="38100" dir="2700000" algn="tl">
                    <a:srgbClr val="000000">
                      <a:alpha val="43137"/>
                    </a:srgbClr>
                  </a:outerShdw>
                </a:effectLst>
              </a:rPr>
              <a:t> κόμμα ήταν </a:t>
            </a:r>
            <a:r>
              <a:rPr lang="el-GR" sz="2400" b="1" dirty="0">
                <a:solidFill>
                  <a:srgbClr val="C00000"/>
                </a:solidFill>
                <a:effectLst>
                  <a:outerShdw blurRad="38100" dist="38100" dir="2700000" algn="tl">
                    <a:srgbClr val="000000">
                      <a:alpha val="43137"/>
                    </a:srgbClr>
                  </a:outerShdw>
                </a:effectLst>
              </a:rPr>
              <a:t>προσωποπαγές. </a:t>
            </a:r>
          </a:p>
          <a:p>
            <a:pPr algn="ctr"/>
            <a:r>
              <a:rPr lang="el-GR" sz="2400" b="1" dirty="0">
                <a:solidFill>
                  <a:schemeClr val="tx1"/>
                </a:solidFill>
              </a:rPr>
              <a:t>Ο Βενιζέλος είχε </a:t>
            </a:r>
            <a:r>
              <a:rPr lang="el-GR" sz="2400" b="1" dirty="0">
                <a:solidFill>
                  <a:srgbClr val="C00000"/>
                </a:solidFill>
                <a:effectLst>
                  <a:outerShdw blurRad="38100" dist="38100" dir="2700000" algn="tl">
                    <a:srgbClr val="000000">
                      <a:alpha val="43137"/>
                    </a:srgbClr>
                  </a:outerShdw>
                </a:effectLst>
              </a:rPr>
              <a:t>τα πάντα υπό τον έλεγχό του</a:t>
            </a:r>
            <a:r>
              <a:rPr lang="el-GR" sz="2400" b="1" dirty="0">
                <a:solidFill>
                  <a:schemeClr val="tx1"/>
                </a:solidFill>
              </a:rPr>
              <a:t>.</a:t>
            </a:r>
            <a:endParaRPr lang="el-GR" sz="2400" b="1" dirty="0">
              <a:solidFill>
                <a:srgbClr val="C00000"/>
              </a:solidFill>
              <a:effectLst>
                <a:outerShdw blurRad="38100" dist="38100" dir="2700000" algn="tl">
                  <a:srgbClr val="000000">
                    <a:alpha val="43137"/>
                  </a:srgbClr>
                </a:outerShdw>
              </a:effectLst>
            </a:endParaRPr>
          </a:p>
        </p:txBody>
      </p:sp>
      <p:sp>
        <p:nvSpPr>
          <p:cNvPr id="6" name="5 - Ελλειψοειδής επεξήγηση"/>
          <p:cNvSpPr/>
          <p:nvPr/>
        </p:nvSpPr>
        <p:spPr>
          <a:xfrm>
            <a:off x="0" y="3068960"/>
            <a:ext cx="3995936" cy="1323528"/>
          </a:xfrm>
          <a:prstGeom prst="wedgeEllipseCallout">
            <a:avLst>
              <a:gd name="adj1" fmla="val -11527"/>
              <a:gd name="adj2" fmla="val 73926"/>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Ποια ήταν η </a:t>
            </a:r>
            <a:r>
              <a:rPr lang="el-GR" sz="2400" b="1" dirty="0">
                <a:solidFill>
                  <a:srgbClr val="C00000"/>
                </a:solidFill>
                <a:effectLst>
                  <a:outerShdw blurRad="38100" dist="38100" dir="2700000" algn="tl">
                    <a:srgbClr val="000000">
                      <a:alpha val="43137"/>
                    </a:srgbClr>
                  </a:outerShdw>
                </a:effectLst>
              </a:rPr>
              <a:t>δομή</a:t>
            </a:r>
            <a:r>
              <a:rPr lang="el-GR" sz="2400" b="1" dirty="0">
                <a:solidFill>
                  <a:schemeClr val="tx1"/>
                </a:solidFill>
                <a:effectLst>
                  <a:outerShdw blurRad="38100" dist="38100" dir="2700000" algn="tl">
                    <a:srgbClr val="000000">
                      <a:alpha val="43137"/>
                    </a:srgbClr>
                  </a:outerShdw>
                </a:effectLst>
              </a:rPr>
              <a:t> </a:t>
            </a:r>
            <a:r>
              <a:rPr lang="el-GR" sz="2400" b="1" dirty="0">
                <a:solidFill>
                  <a:schemeClr val="tx1"/>
                </a:solidFill>
              </a:rPr>
              <a:t>του κόμματος των </a:t>
            </a:r>
          </a:p>
          <a:p>
            <a:pPr algn="ctr"/>
            <a:r>
              <a:rPr lang="el-GR" sz="2400" b="1" dirty="0">
                <a:solidFill>
                  <a:srgbClr val="C00000"/>
                </a:solidFill>
                <a:effectLst>
                  <a:outerShdw blurRad="38100" dist="38100" dir="2700000" algn="tl">
                    <a:srgbClr val="000000">
                      <a:alpha val="43137"/>
                    </a:srgbClr>
                  </a:outerShdw>
                </a:effectLst>
              </a:rPr>
              <a:t>Φιλελευθέρων</a:t>
            </a:r>
            <a:r>
              <a:rPr lang="el-GR" sz="2400" b="1" dirty="0">
                <a:solidFill>
                  <a:schemeClr val="tx1"/>
                </a:solidFill>
              </a:rPr>
              <a:t>;</a:t>
            </a:r>
          </a:p>
        </p:txBody>
      </p:sp>
      <p:pic>
        <p:nvPicPr>
          <p:cNvPr id="10" name="9 - Εικόνα" descr="7000941-girl-look-mood-kid.jpg"/>
          <p:cNvPicPr>
            <a:picLocks noChangeAspect="1"/>
          </p:cNvPicPr>
          <p:nvPr/>
        </p:nvPicPr>
        <p:blipFill>
          <a:blip r:embed="rId4" cstate="print">
            <a:clrChange>
              <a:clrFrom>
                <a:srgbClr val="FFFFFF"/>
              </a:clrFrom>
              <a:clrTo>
                <a:srgbClr val="FFFFFF">
                  <a:alpha val="0"/>
                </a:srgbClr>
              </a:clrTo>
            </a:clrChange>
            <a:lum bright="-20000" contrast="40000"/>
          </a:blip>
          <a:stretch>
            <a:fillRect/>
          </a:stretch>
        </p:blipFill>
        <p:spPr>
          <a:xfrm>
            <a:off x="6012160" y="4484376"/>
            <a:ext cx="2088232" cy="2373624"/>
          </a:xfrm>
          <a:prstGeom prst="rect">
            <a:avLst/>
          </a:prstGeom>
          <a:ln>
            <a:noFill/>
          </a:ln>
          <a:effectLst>
            <a:outerShdw blurRad="292100" dist="139700" dir="2700000" algn="tl" rotWithShape="0">
              <a:srgbClr val="333333">
                <a:alpha val="65000"/>
              </a:srgbClr>
            </a:outerShdw>
          </a:effectLst>
        </p:spPr>
      </p:pic>
      <p:pic>
        <p:nvPicPr>
          <p:cNvPr id="13" name="12 - Εικόνα" descr="maxresdefault.jpg"/>
          <p:cNvPicPr>
            <a:picLocks noChangeAspect="1"/>
          </p:cNvPicPr>
          <p:nvPr/>
        </p:nvPicPr>
        <p:blipFill>
          <a:blip r:embed="rId5" cstate="print"/>
          <a:srcRect l="28642" r="30709"/>
          <a:stretch>
            <a:fillRect/>
          </a:stretch>
        </p:blipFill>
        <p:spPr>
          <a:xfrm>
            <a:off x="323528" y="-99392"/>
            <a:ext cx="2289308" cy="3168352"/>
          </a:xfrm>
          <a:prstGeom prst="rect">
            <a:avLst/>
          </a:prstGeom>
          <a:ln>
            <a:noFill/>
          </a:ln>
          <a:effectLst>
            <a:outerShdw blurRad="292100" dist="139700" dir="2700000" algn="tl" rotWithShape="0">
              <a:srgbClr val="333333">
                <a:alpha val="65000"/>
              </a:srgbClr>
            </a:outerShdw>
          </a:effectLst>
        </p:spPr>
      </p:pic>
      <p:pic>
        <p:nvPicPr>
          <p:cNvPr id="1026" name="Picture 2" descr="https://2.bp.blogspot.com/-x6_fC4zKHcw/W0Yox6jeigI/AAAAAAAJoWE/gC7Zn-IpjosNRzZDaOZqvHvlU9JAKoO1wCK4BGAYYCw/s1600/VYIz593ntS6q8DNdSA4g.jpg"/>
          <p:cNvPicPr>
            <a:picLocks noChangeAspect="1" noChangeArrowheads="1"/>
          </p:cNvPicPr>
          <p:nvPr/>
        </p:nvPicPr>
        <p:blipFill>
          <a:blip r:embed="rId6" cstate="print"/>
          <a:srcRect l="22419" r="25512"/>
          <a:stretch>
            <a:fillRect/>
          </a:stretch>
        </p:blipFill>
        <p:spPr bwMode="auto">
          <a:xfrm>
            <a:off x="6630524" y="1"/>
            <a:ext cx="2261956" cy="2970026"/>
          </a:xfrm>
          <a:prstGeom prst="rect">
            <a:avLst/>
          </a:prstGeom>
          <a:ln>
            <a:noFill/>
          </a:ln>
          <a:effectLst>
            <a:outerShdw blurRad="292100" dist="139700" dir="2700000" algn="tl" rotWithShape="0">
              <a:srgbClr val="333333">
                <a:alpha val="65000"/>
              </a:srgbClr>
            </a:outerShdw>
          </a:effectLst>
        </p:spPr>
      </p:pic>
      <p:sp>
        <p:nvSpPr>
          <p:cNvPr id="12" name="11 - Επεξήγηση με σύννεφο"/>
          <p:cNvSpPr/>
          <p:nvPr/>
        </p:nvSpPr>
        <p:spPr>
          <a:xfrm>
            <a:off x="5796136" y="2708920"/>
            <a:ext cx="3024336" cy="1944216"/>
          </a:xfrm>
          <a:prstGeom prst="cloudCallout">
            <a:avLst>
              <a:gd name="adj1" fmla="val -21136"/>
              <a:gd name="adj2" fmla="val 87341"/>
            </a:avLst>
          </a:prstGeom>
          <a:solidFill>
            <a:srgbClr val="A2DC44"/>
          </a:solidFill>
          <a:ln w="12700">
            <a:solidFill>
              <a:schemeClr val="tx1"/>
            </a:solidFill>
          </a:ln>
          <a:effectLst>
            <a:outerShdw blurRad="1270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…σαν τον Τρικούπη!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barn(inHorizontal)">
                                      <p:cBhvr>
                                        <p:cTn id="4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7000941-girl-look-mood-kid.jpg"/>
          <p:cNvPicPr>
            <a:picLocks noChangeAspect="1"/>
          </p:cNvPicPr>
          <p:nvPr/>
        </p:nvPicPr>
        <p:blipFill>
          <a:blip r:embed="rId2" cstate="print"/>
          <a:stretch>
            <a:fillRect/>
          </a:stretch>
        </p:blipFill>
        <p:spPr>
          <a:xfrm>
            <a:off x="179512" y="3547002"/>
            <a:ext cx="3168352" cy="3168352"/>
          </a:xfrm>
          <a:prstGeom prst="rect">
            <a:avLst/>
          </a:prstGeom>
          <a:ln>
            <a:noFill/>
          </a:ln>
          <a:effectLst>
            <a:outerShdw blurRad="292100" dist="139700" dir="2700000" algn="tl" rotWithShape="0">
              <a:srgbClr val="333333">
                <a:alpha val="65000"/>
              </a:srgbClr>
            </a:outerShdw>
          </a:effectLst>
        </p:spPr>
      </p:pic>
      <p:pic>
        <p:nvPicPr>
          <p:cNvPr id="9" name="8 - Εικόνα"/>
          <p:cNvPicPr>
            <a:picLocks noChangeAspect="1"/>
          </p:cNvPicPr>
          <p:nvPr/>
        </p:nvPicPr>
        <p:blipFill>
          <a:blip r:embed="rId3">
            <a:extLst>
              <a:ext uri="{28A0092B-C50C-407E-A947-70E740481C1C}">
                <a14:useLocalDpi xmlns:a14="http://schemas.microsoft.com/office/drawing/2010/main" val="0"/>
              </a:ext>
            </a:extLst>
          </a:blip>
          <a:srcRect/>
          <a:stretch/>
        </p:blipFill>
        <p:spPr>
          <a:xfrm>
            <a:off x="5136450" y="3684241"/>
            <a:ext cx="3168352" cy="3173760"/>
          </a:xfrm>
          <a:prstGeom prst="rect">
            <a:avLst/>
          </a:prstGeom>
          <a:ln>
            <a:noFill/>
          </a:ln>
          <a:effectLst>
            <a:outerShdw blurRad="292100" dist="139700" dir="2700000" algn="tl" rotWithShape="0">
              <a:srgbClr val="333333">
                <a:alpha val="65000"/>
              </a:srgbClr>
            </a:outerShdw>
          </a:effectLst>
        </p:spPr>
      </p:pic>
      <p:sp>
        <p:nvSpPr>
          <p:cNvPr id="7" name="6 - Ελλειψοειδής επεξήγηση"/>
          <p:cNvSpPr/>
          <p:nvPr/>
        </p:nvSpPr>
        <p:spPr>
          <a:xfrm>
            <a:off x="4572000" y="476672"/>
            <a:ext cx="4392488" cy="2952328"/>
          </a:xfrm>
          <a:prstGeom prst="wedgeEllipseCallout">
            <a:avLst>
              <a:gd name="adj1" fmla="val -7537"/>
              <a:gd name="adj2" fmla="val 72188"/>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Όχι. Δεν διέφεραν σημαντικά από τις </a:t>
            </a:r>
            <a:r>
              <a:rPr lang="el-GR" sz="2400" b="1" dirty="0">
                <a:solidFill>
                  <a:srgbClr val="C00000"/>
                </a:solidFill>
                <a:effectLst>
                  <a:outerShdw blurRad="38100" dist="38100" dir="2700000" algn="tl">
                    <a:srgbClr val="000000">
                      <a:alpha val="43137"/>
                    </a:srgbClr>
                  </a:outerShdw>
                </a:effectLst>
              </a:rPr>
              <a:t>τοπικές ομάδες φίλων </a:t>
            </a:r>
          </a:p>
          <a:p>
            <a:pPr algn="ctr"/>
            <a:r>
              <a:rPr lang="el-GR" sz="2400" b="1" dirty="0">
                <a:solidFill>
                  <a:schemeClr val="tx1"/>
                </a:solidFill>
              </a:rPr>
              <a:t>που σχημάτιζαν τα παραδοσιακά κόμματα.</a:t>
            </a:r>
            <a:endParaRPr lang="el-GR" sz="2400" b="1" dirty="0">
              <a:solidFill>
                <a:srgbClr val="C00000"/>
              </a:solidFill>
              <a:effectLst>
                <a:outerShdw blurRad="38100" dist="38100" dir="2700000" algn="tl">
                  <a:srgbClr val="000000">
                    <a:alpha val="43137"/>
                  </a:srgbClr>
                </a:outerShdw>
              </a:effectLst>
            </a:endParaRPr>
          </a:p>
        </p:txBody>
      </p:sp>
      <p:sp>
        <p:nvSpPr>
          <p:cNvPr id="6" name="5 - Ελλειψοειδής επεξήγηση"/>
          <p:cNvSpPr/>
          <p:nvPr/>
        </p:nvSpPr>
        <p:spPr>
          <a:xfrm>
            <a:off x="179512" y="188640"/>
            <a:ext cx="4680520" cy="2808312"/>
          </a:xfrm>
          <a:prstGeom prst="wedgeEllipseCallout">
            <a:avLst>
              <a:gd name="adj1" fmla="val -12932"/>
              <a:gd name="adj2" fmla="val 83114"/>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Οι «</a:t>
            </a:r>
            <a:r>
              <a:rPr lang="el-GR" sz="2400" b="1" dirty="0">
                <a:solidFill>
                  <a:srgbClr val="C00000"/>
                </a:solidFill>
                <a:effectLst>
                  <a:outerShdw blurRad="38100" dist="38100" dir="2700000" algn="tl">
                    <a:srgbClr val="000000">
                      <a:alpha val="43137"/>
                    </a:srgbClr>
                  </a:outerShdw>
                </a:effectLst>
              </a:rPr>
              <a:t>Σύνδεσμοι</a:t>
            </a:r>
            <a:r>
              <a:rPr lang="el-GR" sz="2400" b="1" dirty="0">
                <a:solidFill>
                  <a:schemeClr val="tx1"/>
                </a:solidFill>
              </a:rPr>
              <a:t>» των </a:t>
            </a:r>
            <a:r>
              <a:rPr lang="el-GR" sz="2400" b="1" dirty="0">
                <a:solidFill>
                  <a:srgbClr val="C00000"/>
                </a:solidFill>
                <a:effectLst>
                  <a:outerShdw blurRad="38100" dist="38100" dir="2700000" algn="tl">
                    <a:srgbClr val="000000">
                      <a:alpha val="43137"/>
                    </a:srgbClr>
                  </a:outerShdw>
                </a:effectLst>
              </a:rPr>
              <a:t>Φιλελευθέρων </a:t>
            </a:r>
            <a:r>
              <a:rPr lang="el-GR" sz="2400" b="1" dirty="0">
                <a:solidFill>
                  <a:schemeClr val="tx1"/>
                </a:solidFill>
              </a:rPr>
              <a:t>έπαιζαν κάποιον ρόλο στη διαμόρφωση της πολιτικής του κόμματος;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7000941-girl-look-mood-kid.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3427631"/>
            <a:ext cx="2848092" cy="3430369"/>
          </a:xfrm>
          <a:prstGeom prst="rect">
            <a:avLst/>
          </a:prstGeom>
          <a:ln>
            <a:noFill/>
          </a:ln>
          <a:effectLst>
            <a:outerShdw blurRad="292100" dist="139700" dir="2700000" algn="tl" rotWithShape="0">
              <a:srgbClr val="333333">
                <a:alpha val="65000"/>
              </a:srgbClr>
            </a:outerShdw>
          </a:effectLst>
        </p:spPr>
      </p:pic>
      <p:pic>
        <p:nvPicPr>
          <p:cNvPr id="9" name="8 - Εικόνα" descr="7000941-girl-look-mood-kid.jpg"/>
          <p:cNvPicPr>
            <a:picLocks noChangeAspect="1"/>
          </p:cNvPicPr>
          <p:nvPr/>
        </p:nvPicPr>
        <p:blipFill>
          <a:blip r:embed="rId3" cstate="print"/>
          <a:stretch>
            <a:fillRect/>
          </a:stretch>
        </p:blipFill>
        <p:spPr>
          <a:xfrm>
            <a:off x="3167336" y="3356992"/>
            <a:ext cx="5760640" cy="2880320"/>
          </a:xfrm>
          <a:prstGeom prst="rect">
            <a:avLst/>
          </a:prstGeom>
          <a:ln>
            <a:noFill/>
          </a:ln>
          <a:effectLst>
            <a:outerShdw blurRad="292100" dist="139700" dir="2700000" algn="tl" rotWithShape="0">
              <a:srgbClr val="333333">
                <a:alpha val="65000"/>
              </a:srgbClr>
            </a:outerShdw>
          </a:effectLst>
        </p:spPr>
      </p:pic>
      <p:sp>
        <p:nvSpPr>
          <p:cNvPr id="7" name="6 - Ελλειψοειδής επεξήγηση"/>
          <p:cNvSpPr/>
          <p:nvPr/>
        </p:nvSpPr>
        <p:spPr>
          <a:xfrm>
            <a:off x="4067944" y="0"/>
            <a:ext cx="4536504" cy="2564904"/>
          </a:xfrm>
          <a:prstGeom prst="wedgeEllipseCallout">
            <a:avLst>
              <a:gd name="adj1" fmla="val -30175"/>
              <a:gd name="adj2" fmla="val 107136"/>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Το </a:t>
            </a:r>
            <a:r>
              <a:rPr lang="el-GR" sz="2400" b="1" dirty="0">
                <a:solidFill>
                  <a:srgbClr val="C00000"/>
                </a:solidFill>
                <a:effectLst>
                  <a:outerShdw blurRad="38100" dist="38100" dir="2700000" algn="tl">
                    <a:srgbClr val="000000">
                      <a:alpha val="43137"/>
                    </a:srgbClr>
                  </a:outerShdw>
                </a:effectLst>
              </a:rPr>
              <a:t>1912</a:t>
            </a:r>
            <a:r>
              <a:rPr lang="el-GR" sz="2400" b="1" dirty="0">
                <a:solidFill>
                  <a:schemeClr val="tx1"/>
                </a:solidFill>
              </a:rPr>
              <a:t>, με την ίδρυση της «</a:t>
            </a:r>
            <a:r>
              <a:rPr lang="el-GR" sz="3200" b="1" dirty="0">
                <a:solidFill>
                  <a:srgbClr val="C00000"/>
                </a:solidFill>
                <a:effectLst>
                  <a:outerShdw blurRad="38100" dist="38100" dir="2700000" algn="tl">
                    <a:srgbClr val="000000">
                      <a:alpha val="43137"/>
                    </a:srgbClr>
                  </a:outerShdw>
                </a:effectLst>
              </a:rPr>
              <a:t>Λέσχης των Φιλελευθέρων</a:t>
            </a:r>
            <a:r>
              <a:rPr lang="el-GR" sz="2400" b="1" dirty="0">
                <a:solidFill>
                  <a:schemeClr val="tx1"/>
                </a:solidFill>
              </a:rPr>
              <a:t>» στην Αθήνα και αλλού.</a:t>
            </a:r>
            <a:endParaRPr lang="el-GR" sz="2400" b="1" dirty="0">
              <a:solidFill>
                <a:srgbClr val="C00000"/>
              </a:solidFill>
              <a:effectLst>
                <a:outerShdw blurRad="38100" dist="38100" dir="2700000" algn="tl">
                  <a:srgbClr val="000000">
                    <a:alpha val="43137"/>
                  </a:srgbClr>
                </a:outerShdw>
              </a:effectLst>
            </a:endParaRPr>
          </a:p>
        </p:txBody>
      </p:sp>
      <p:sp>
        <p:nvSpPr>
          <p:cNvPr id="6" name="5 - Ελλειψοειδής επεξήγηση"/>
          <p:cNvSpPr/>
          <p:nvPr/>
        </p:nvSpPr>
        <p:spPr>
          <a:xfrm>
            <a:off x="144016" y="188640"/>
            <a:ext cx="3851920" cy="2448272"/>
          </a:xfrm>
          <a:prstGeom prst="wedgeEllipseCallout">
            <a:avLst>
              <a:gd name="adj1" fmla="val -909"/>
              <a:gd name="adj2" fmla="val 87622"/>
            </a:avLst>
          </a:prstGeom>
          <a:solidFill>
            <a:schemeClr val="accent3"/>
          </a:solidFill>
          <a:ln w="12700">
            <a:solidFill>
              <a:schemeClr val="tx1"/>
            </a:solidFill>
          </a:ln>
          <a:effectLst>
            <a:outerShdw blurRad="2921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Πότε άρχισε να </a:t>
            </a:r>
            <a:r>
              <a:rPr lang="el-GR" sz="2400" b="1" dirty="0">
                <a:solidFill>
                  <a:srgbClr val="C00000"/>
                </a:solidFill>
                <a:effectLst>
                  <a:outerShdw blurRad="38100" dist="38100" dir="2700000" algn="tl">
                    <a:srgbClr val="000000">
                      <a:alpha val="43137"/>
                    </a:srgbClr>
                  </a:outerShdw>
                </a:effectLst>
              </a:rPr>
              <a:t>αναδιοργανώνεται</a:t>
            </a:r>
            <a:r>
              <a:rPr lang="el-GR" sz="2400" b="1" dirty="0">
                <a:solidFill>
                  <a:schemeClr val="tx1"/>
                </a:solidFill>
                <a:effectLst>
                  <a:outerShdw blurRad="38100" dist="38100" dir="2700000" algn="tl">
                    <a:srgbClr val="000000">
                      <a:alpha val="43137"/>
                    </a:srgbClr>
                  </a:outerShdw>
                </a:effectLst>
              </a:rPr>
              <a:t> </a:t>
            </a:r>
            <a:r>
              <a:rPr lang="el-GR" sz="2400" b="1" dirty="0">
                <a:solidFill>
                  <a:schemeClr val="tx1"/>
                </a:solidFill>
              </a:rPr>
              <a:t>το κόμμα των </a:t>
            </a:r>
            <a:r>
              <a:rPr lang="el-GR" sz="2400" b="1" dirty="0" err="1">
                <a:solidFill>
                  <a:schemeClr val="tx1"/>
                </a:solidFill>
              </a:rPr>
              <a:t>Φιλελευθερων</a:t>
            </a:r>
            <a:r>
              <a:rPr lang="el-GR" sz="2400" b="1" dirty="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7000941-girl-look-mood-kid.jpg"/>
          <p:cNvPicPr>
            <a:picLocks noChangeAspect="1"/>
          </p:cNvPicPr>
          <p:nvPr/>
        </p:nvPicPr>
        <p:blipFill>
          <a:blip r:embed="rId2" cstate="print">
            <a:lum bright="-30000"/>
          </a:blip>
          <a:stretch>
            <a:fillRect/>
          </a:stretch>
        </p:blipFill>
        <p:spPr>
          <a:xfrm>
            <a:off x="676465" y="3284984"/>
            <a:ext cx="6431431" cy="3573016"/>
          </a:xfrm>
          <a:prstGeom prst="rect">
            <a:avLst/>
          </a:prstGeom>
          <a:ln>
            <a:noFill/>
          </a:ln>
          <a:effectLst>
            <a:outerShdw blurRad="292100" dist="139700" dir="2700000" algn="tl" rotWithShape="0">
              <a:srgbClr val="333333">
                <a:alpha val="65000"/>
              </a:srgbClr>
            </a:outerShdw>
          </a:effectLst>
        </p:spPr>
      </p:pic>
      <p:pic>
        <p:nvPicPr>
          <p:cNvPr id="67586" name="Picture 2" descr="https://regmedia.co.uk/2017/11/14/utopia.jpg?x=1200&amp;y=794"/>
          <p:cNvPicPr>
            <a:picLocks noChangeAspect="1" noChangeArrowheads="1"/>
          </p:cNvPicPr>
          <p:nvPr/>
        </p:nvPicPr>
        <p:blipFill>
          <a:blip r:embed="rId3" cstate="print">
            <a:lum bright="-20000" contrast="40000"/>
          </a:blip>
          <a:srcRect/>
          <a:stretch>
            <a:fillRect/>
          </a:stretch>
        </p:blipFill>
        <p:spPr bwMode="auto">
          <a:xfrm>
            <a:off x="4860032" y="404664"/>
            <a:ext cx="3707904" cy="2453397"/>
          </a:xfrm>
          <a:prstGeom prst="rect">
            <a:avLst/>
          </a:prstGeom>
          <a:ln>
            <a:noFill/>
          </a:ln>
          <a:effectLst>
            <a:outerShdw blurRad="292100" dist="139700" dir="2700000" algn="tl" rotWithShape="0">
              <a:srgbClr val="333333">
                <a:alpha val="65000"/>
              </a:srgbClr>
            </a:outerShdw>
          </a:effectLst>
        </p:spPr>
      </p:pic>
      <p:sp>
        <p:nvSpPr>
          <p:cNvPr id="10" name="9 - Επεξήγηση με σύννεφο"/>
          <p:cNvSpPr/>
          <p:nvPr/>
        </p:nvSpPr>
        <p:spPr>
          <a:xfrm>
            <a:off x="0" y="0"/>
            <a:ext cx="4355976" cy="2852936"/>
          </a:xfrm>
          <a:prstGeom prst="cloudCallout">
            <a:avLst>
              <a:gd name="adj1" fmla="val 16070"/>
              <a:gd name="adj2" fmla="val 82468"/>
            </a:avLst>
          </a:prstGeom>
          <a:solidFill>
            <a:srgbClr val="A2DC44"/>
          </a:solidFill>
          <a:ln w="12700">
            <a:solidFill>
              <a:schemeClr val="tx1"/>
            </a:solidFill>
          </a:ln>
          <a:effectLst>
            <a:outerShdw blurRad="1270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Οι </a:t>
            </a:r>
            <a:r>
              <a:rPr lang="el-GR" sz="2800" b="1" dirty="0" err="1">
                <a:solidFill>
                  <a:schemeClr val="tx1"/>
                </a:solidFill>
              </a:rPr>
              <a:t>Βενιζελικοί</a:t>
            </a:r>
            <a:r>
              <a:rPr lang="el-GR" sz="2800" b="1" dirty="0">
                <a:solidFill>
                  <a:schemeClr val="tx1"/>
                </a:solidFill>
              </a:rPr>
              <a:t> είχαν πλάσει στο νου τους ένα </a:t>
            </a:r>
            <a:r>
              <a:rPr lang="el-GR" sz="3600" b="1" dirty="0">
                <a:solidFill>
                  <a:srgbClr val="C00000"/>
                </a:solidFill>
                <a:effectLst>
                  <a:outerShdw blurRad="38100" dist="38100" dir="2700000" algn="tl">
                    <a:srgbClr val="000000">
                      <a:alpha val="43137"/>
                    </a:srgbClr>
                  </a:outerShdw>
                </a:effectLst>
              </a:rPr>
              <a:t>ιδεατό</a:t>
            </a:r>
            <a:r>
              <a:rPr lang="el-GR" sz="2800" b="1" dirty="0">
                <a:solidFill>
                  <a:schemeClr val="tx1"/>
                </a:solidFill>
              </a:rPr>
              <a:t> κόμμα</a:t>
            </a:r>
            <a:r>
              <a:rPr lang="en-US" sz="2800" b="1" dirty="0">
                <a:solidFill>
                  <a:schemeClr val="tx1"/>
                </a:solidFill>
              </a:rPr>
              <a:t>…</a:t>
            </a:r>
            <a:endParaRPr lang="el-GR" sz="2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67586"/>
                                        </p:tgtEl>
                                        <p:attrNameLst>
                                          <p:attrName>style.visibility</p:attrName>
                                        </p:attrNameLst>
                                      </p:cBhvr>
                                      <p:to>
                                        <p:strVal val="visible"/>
                                      </p:to>
                                    </p:set>
                                    <p:anim calcmode="lin" valueType="num">
                                      <p:cBhvr>
                                        <p:cTn id="17" dur="500" fill="hold"/>
                                        <p:tgtEl>
                                          <p:spTgt spid="67586"/>
                                        </p:tgtEl>
                                        <p:attrNameLst>
                                          <p:attrName>ppt_w</p:attrName>
                                        </p:attrNameLst>
                                      </p:cBhvr>
                                      <p:tavLst>
                                        <p:tav tm="0">
                                          <p:val>
                                            <p:fltVal val="0"/>
                                          </p:val>
                                        </p:tav>
                                        <p:tav tm="100000">
                                          <p:val>
                                            <p:strVal val="#ppt_w"/>
                                          </p:val>
                                        </p:tav>
                                      </p:tavLst>
                                    </p:anim>
                                    <p:anim calcmode="lin" valueType="num">
                                      <p:cBhvr>
                                        <p:cTn id="18" dur="500" fill="hold"/>
                                        <p:tgtEl>
                                          <p:spTgt spid="67586"/>
                                        </p:tgtEl>
                                        <p:attrNameLst>
                                          <p:attrName>ppt_h</p:attrName>
                                        </p:attrNameLst>
                                      </p:cBhvr>
                                      <p:tavLst>
                                        <p:tav tm="0">
                                          <p:val>
                                            <p:fltVal val="0"/>
                                          </p:val>
                                        </p:tav>
                                        <p:tav tm="100000">
                                          <p:val>
                                            <p:strVal val="#ppt_h"/>
                                          </p:val>
                                        </p:tav>
                                      </p:tavLst>
                                    </p:anim>
                                    <p:anim calcmode="lin" valueType="num">
                                      <p:cBhvr>
                                        <p:cTn id="19" dur="500" fill="hold"/>
                                        <p:tgtEl>
                                          <p:spTgt spid="67586"/>
                                        </p:tgtEl>
                                        <p:attrNameLst>
                                          <p:attrName>style.rotation</p:attrName>
                                        </p:attrNameLst>
                                      </p:cBhvr>
                                      <p:tavLst>
                                        <p:tav tm="0">
                                          <p:val>
                                            <p:fltVal val="360"/>
                                          </p:val>
                                        </p:tav>
                                        <p:tav tm="100000">
                                          <p:val>
                                            <p:fltVal val="0"/>
                                          </p:val>
                                        </p:tav>
                                      </p:tavLst>
                                    </p:anim>
                                    <p:animEffect transition="in" filter="fade">
                                      <p:cBhvr>
                                        <p:cTn id="20" dur="5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7000941-girl-look-mood-kid.jpg"/>
          <p:cNvPicPr>
            <a:picLocks noChangeAspect="1"/>
          </p:cNvPicPr>
          <p:nvPr/>
        </p:nvPicPr>
        <p:blipFill>
          <a:blip r:embed="rId2" cstate="print"/>
          <a:stretch>
            <a:fillRect/>
          </a:stretch>
        </p:blipFill>
        <p:spPr>
          <a:xfrm>
            <a:off x="1224329" y="4037620"/>
            <a:ext cx="4211767" cy="2820380"/>
          </a:xfrm>
          <a:prstGeom prst="rect">
            <a:avLst/>
          </a:prstGeom>
          <a:ln>
            <a:noFill/>
          </a:ln>
          <a:effectLst>
            <a:outerShdw blurRad="292100" dist="139700" dir="2700000" algn="tl" rotWithShape="0">
              <a:srgbClr val="333333">
                <a:alpha val="65000"/>
              </a:srgbClr>
            </a:outerShdw>
          </a:effectLst>
        </p:spPr>
      </p:pic>
      <p:sp>
        <p:nvSpPr>
          <p:cNvPr id="10" name="9 - Επεξήγηση με σύννεφο"/>
          <p:cNvSpPr/>
          <p:nvPr/>
        </p:nvSpPr>
        <p:spPr>
          <a:xfrm>
            <a:off x="0" y="0"/>
            <a:ext cx="4355976" cy="3429000"/>
          </a:xfrm>
          <a:prstGeom prst="cloudCallout">
            <a:avLst>
              <a:gd name="adj1" fmla="val 16070"/>
              <a:gd name="adj2" fmla="val 82468"/>
            </a:avLst>
          </a:prstGeom>
          <a:solidFill>
            <a:srgbClr val="A2DC44"/>
          </a:solidFill>
          <a:ln w="12700">
            <a:solidFill>
              <a:schemeClr val="tx1"/>
            </a:solidFill>
          </a:ln>
          <a:effectLst>
            <a:outerShdw blurRad="1270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H</a:t>
            </a:r>
            <a:r>
              <a:rPr lang="el-GR" sz="2800" b="1" dirty="0">
                <a:solidFill>
                  <a:schemeClr val="tx1"/>
                </a:solidFill>
              </a:rPr>
              <a:t> ηγεσία έπρεπε να λαμβάνει υπόψη </a:t>
            </a:r>
            <a:r>
              <a:rPr lang="el-GR" sz="2800" b="1" dirty="0">
                <a:solidFill>
                  <a:srgbClr val="C00000"/>
                </a:solidFill>
                <a:effectLst>
                  <a:outerShdw blurRad="38100" dist="38100" dir="2700000" algn="tl">
                    <a:srgbClr val="000000">
                      <a:alpha val="43137"/>
                    </a:srgbClr>
                  </a:outerShdw>
                </a:effectLst>
              </a:rPr>
              <a:t>2 στοιχεία </a:t>
            </a:r>
            <a:r>
              <a:rPr lang="el-GR" sz="2800" b="1" dirty="0">
                <a:solidFill>
                  <a:schemeClr val="tx1"/>
                </a:solidFill>
              </a:rPr>
              <a:t>όπως συνέβαινε σε όλα τα κόμματα</a:t>
            </a:r>
          </a:p>
        </p:txBody>
      </p:sp>
      <p:sp>
        <p:nvSpPr>
          <p:cNvPr id="6" name="5 - Έκρηξη 1"/>
          <p:cNvSpPr/>
          <p:nvPr/>
        </p:nvSpPr>
        <p:spPr>
          <a:xfrm>
            <a:off x="4716016" y="0"/>
            <a:ext cx="3600400" cy="2996952"/>
          </a:xfrm>
          <a:prstGeom prst="irregularSeal1">
            <a:avLst/>
          </a:prstGeom>
          <a:solidFill>
            <a:schemeClr val="accent3"/>
          </a:solidFill>
          <a:ln w="12700">
            <a:solidFill>
              <a:schemeClr val="tx1"/>
            </a:solidFill>
          </a:ln>
          <a:effectLst>
            <a:outerShdw blurRad="381000" dist="330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Κοινωνικά και τοπικά </a:t>
            </a:r>
            <a:r>
              <a:rPr lang="el-GR" sz="2400" b="1" dirty="0">
                <a:solidFill>
                  <a:srgbClr val="C00000"/>
                </a:solidFill>
                <a:effectLst>
                  <a:outerShdw blurRad="38100" dist="38100" dir="2700000" algn="tl">
                    <a:srgbClr val="000000">
                      <a:alpha val="43137"/>
                    </a:srgbClr>
                  </a:outerShdw>
                </a:effectLst>
              </a:rPr>
              <a:t>συμφέροντα</a:t>
            </a:r>
          </a:p>
        </p:txBody>
      </p:sp>
      <p:sp>
        <p:nvSpPr>
          <p:cNvPr id="7" name="6 - Έκρηξη 1"/>
          <p:cNvSpPr/>
          <p:nvPr/>
        </p:nvSpPr>
        <p:spPr>
          <a:xfrm>
            <a:off x="5364088" y="2492896"/>
            <a:ext cx="3779912" cy="3240360"/>
          </a:xfrm>
          <a:prstGeom prst="irregularSeal1">
            <a:avLst/>
          </a:prstGeom>
          <a:solidFill>
            <a:schemeClr val="accent3"/>
          </a:solidFill>
          <a:ln w="12700">
            <a:solidFill>
              <a:schemeClr val="tx1"/>
            </a:solidFill>
          </a:ln>
          <a:effectLst>
            <a:outerShdw blurRad="381000" dist="330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rgbClr val="C00000"/>
                </a:solidFill>
                <a:effectLst>
                  <a:outerShdw blurRad="38100" dist="38100" dir="2700000" algn="tl">
                    <a:srgbClr val="000000">
                      <a:alpha val="43137"/>
                    </a:srgbClr>
                  </a:outerShdw>
                </a:effectLst>
              </a:rPr>
              <a:t>Αντιπαλότητες</a:t>
            </a:r>
            <a:r>
              <a:rPr lang="el-GR" sz="2400" b="1" dirty="0">
                <a:solidFill>
                  <a:schemeClr val="tx1"/>
                </a:solidFill>
                <a:effectLst>
                  <a:outerShdw blurRad="38100" dist="38100" dir="2700000" algn="tl">
                    <a:srgbClr val="000000">
                      <a:alpha val="43137"/>
                    </a:srgbClr>
                  </a:outerShdw>
                </a:effectLst>
              </a:rPr>
              <a:t> </a:t>
            </a:r>
            <a:r>
              <a:rPr lang="el-GR" sz="2400" b="1" dirty="0">
                <a:solidFill>
                  <a:schemeClr val="tx1"/>
                </a:solidFill>
              </a:rPr>
              <a:t>ανάμεσα στα στελέχη</a:t>
            </a:r>
          </a:p>
        </p:txBody>
      </p:sp>
      <p:pic>
        <p:nvPicPr>
          <p:cNvPr id="9" name="8 - Εικόνα" descr="Scrappy Bright Polka Numbers-01.png"/>
          <p:cNvPicPr>
            <a:picLocks noChangeAspect="1"/>
          </p:cNvPicPr>
          <p:nvPr/>
        </p:nvPicPr>
        <p:blipFill>
          <a:blip r:embed="rId3" cstate="print"/>
          <a:stretch>
            <a:fillRect/>
          </a:stretch>
        </p:blipFill>
        <p:spPr>
          <a:xfrm>
            <a:off x="4283968" y="188640"/>
            <a:ext cx="561644" cy="864096"/>
          </a:xfrm>
          <a:prstGeom prst="rect">
            <a:avLst/>
          </a:prstGeom>
          <a:ln>
            <a:noFill/>
          </a:ln>
          <a:effectLst>
            <a:outerShdw blurRad="292100" dist="139700" dir="2700000" algn="tl" rotWithShape="0">
              <a:srgbClr val="333333">
                <a:alpha val="65000"/>
              </a:srgbClr>
            </a:outerShdw>
          </a:effectLst>
        </p:spPr>
      </p:pic>
      <p:pic>
        <p:nvPicPr>
          <p:cNvPr id="11" name="10 - Εικόνα" descr="Scrappy Bright Polka Numbers-01.png"/>
          <p:cNvPicPr>
            <a:picLocks noChangeAspect="1"/>
          </p:cNvPicPr>
          <p:nvPr/>
        </p:nvPicPr>
        <p:blipFill>
          <a:blip r:embed="rId4" cstate="print"/>
          <a:stretch>
            <a:fillRect/>
          </a:stretch>
        </p:blipFill>
        <p:spPr>
          <a:xfrm>
            <a:off x="5004048" y="2852936"/>
            <a:ext cx="522308" cy="86409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 calcmode="lin" valueType="num">
                                      <p:cBhvr>
                                        <p:cTn id="26" dur="500" fill="hold"/>
                                        <p:tgtEl>
                                          <p:spTgt spid="6"/>
                                        </p:tgtEl>
                                        <p:attrNameLst>
                                          <p:attrName>style.rotation</p:attrName>
                                        </p:attrNameLst>
                                      </p:cBhvr>
                                      <p:tavLst>
                                        <p:tav tm="0">
                                          <p:val>
                                            <p:fltVal val="360"/>
                                          </p:val>
                                        </p:tav>
                                        <p:tav tm="100000">
                                          <p:val>
                                            <p:fltVal val="0"/>
                                          </p:val>
                                        </p:tav>
                                      </p:tavLst>
                                    </p:anim>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anim calcmode="lin" valueType="num">
                                      <p:cBhvr>
                                        <p:cTn id="33" dur="500" fill="hold"/>
                                        <p:tgtEl>
                                          <p:spTgt spid="11"/>
                                        </p:tgtEl>
                                        <p:attrNameLst>
                                          <p:attrName>ppt_x</p:attrName>
                                        </p:attrNameLst>
                                      </p:cBhvr>
                                      <p:tavLst>
                                        <p:tav tm="0">
                                          <p:val>
                                            <p:strVal val="#ppt_x"/>
                                          </p:val>
                                        </p:tav>
                                        <p:tav tm="100000">
                                          <p:val>
                                            <p:strVal val="#ppt_x"/>
                                          </p:val>
                                        </p:tav>
                                      </p:tavLst>
                                    </p:anim>
                                    <p:anim calcmode="lin" valueType="num">
                                      <p:cBhvr>
                                        <p:cTn id="3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 calcmode="lin" valueType="num">
                                      <p:cBhvr>
                                        <p:cTn id="41" dur="500" fill="hold"/>
                                        <p:tgtEl>
                                          <p:spTgt spid="7"/>
                                        </p:tgtEl>
                                        <p:attrNameLst>
                                          <p:attrName>style.rotation</p:attrName>
                                        </p:attrNameLst>
                                      </p:cBhvr>
                                      <p:tavLst>
                                        <p:tav tm="0">
                                          <p:val>
                                            <p:fltVal val="360"/>
                                          </p:val>
                                        </p:tav>
                                        <p:tav tm="100000">
                                          <p:val>
                                            <p:fltVal val="0"/>
                                          </p:val>
                                        </p:tav>
                                      </p:tavLst>
                                    </p:anim>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rgbClr val="C00000"/>
                </a:solidFill>
                <a:effectLst>
                  <a:outerShdw blurRad="38100" dist="38100" dir="2700000" algn="tl">
                    <a:srgbClr val="000000">
                      <a:alpha val="43137"/>
                    </a:srgbClr>
                  </a:outerShdw>
                </a:effectLst>
              </a:rPr>
              <a:t>Πάμε τώρα στις πηγές!</a:t>
            </a:r>
          </a:p>
        </p:txBody>
      </p:sp>
      <p:pic>
        <p:nvPicPr>
          <p:cNvPr id="4" name="3 - Θέση περιεχομένου" descr="48379517_366810643887317_1880752224569655296_n.png"/>
          <p:cNvPicPr>
            <a:picLocks noGrp="1" noChangeAspect="1"/>
          </p:cNvPicPr>
          <p:nvPr>
            <p:ph idx="1"/>
          </p:nvPr>
        </p:nvPicPr>
        <p:blipFill>
          <a:blip r:embed="rId2" cstate="print"/>
          <a:stretch>
            <a:fillRect/>
          </a:stretch>
        </p:blipFill>
        <p:spPr>
          <a:xfrm>
            <a:off x="990600" y="1767681"/>
            <a:ext cx="7162800" cy="4191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par>
                                <p:cTn id="10" presetID="14"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0"/>
            <a:ext cx="8435280" cy="1601416"/>
          </a:xfrm>
          <a:solidFill>
            <a:schemeClr val="accent3">
              <a:lumMod val="75000"/>
            </a:schemeClr>
          </a:solidFill>
        </p:spPr>
        <p:txBody>
          <a:bodyPr>
            <a:noAutofit/>
          </a:bodyPr>
          <a:lstStyle/>
          <a:p>
            <a:r>
              <a:rPr lang="el-GR" sz="1800" b="1" i="1" dirty="0">
                <a:solidFill>
                  <a:schemeClr val="bg1"/>
                </a:solidFill>
              </a:rPr>
              <a:t>1.Στηριζόμενοι στις ιστορικές σας γνώσεις αλλά και στα στοιχεία που θα αντλήσετε από το παρακάτω κείμενο να στηρίξετε τη φράση:</a:t>
            </a:r>
            <a:br>
              <a:rPr lang="el-GR" sz="1800" b="1" dirty="0">
                <a:solidFill>
                  <a:schemeClr val="bg1"/>
                </a:solidFill>
              </a:rPr>
            </a:br>
            <a:r>
              <a:rPr lang="el-GR" sz="1800" b="1" i="1" dirty="0">
                <a:solidFill>
                  <a:schemeClr val="bg1"/>
                </a:solidFill>
              </a:rPr>
              <a:t>«Η συγκέντρωση της 5ης Σεπτεμβρίου υπογράμμιζε την ηγετική επιβολή του Βενιζέλου στο χώρο της ελληνικής πολιτικής ζωής και επιβεβαίωνε την αναγωγή του σε ουσιαστικό ρυθμιστή της κατάστασης»</a:t>
            </a:r>
            <a:br>
              <a:rPr lang="el-GR" sz="1400" b="1" dirty="0"/>
            </a:br>
            <a:endParaRPr lang="el-GR" sz="1400" b="1" dirty="0"/>
          </a:p>
        </p:txBody>
      </p:sp>
      <p:sp>
        <p:nvSpPr>
          <p:cNvPr id="3" name="2 - Θέση περιεχομένου"/>
          <p:cNvSpPr>
            <a:spLocks noGrp="1"/>
          </p:cNvSpPr>
          <p:nvPr>
            <p:ph idx="1"/>
          </p:nvPr>
        </p:nvSpPr>
        <p:spPr>
          <a:xfrm>
            <a:off x="179512" y="1584176"/>
            <a:ext cx="8507288" cy="5589240"/>
          </a:xfrm>
        </p:spPr>
        <p:txBody>
          <a:bodyPr>
            <a:normAutofit fontScale="55000" lnSpcReduction="20000"/>
          </a:bodyPr>
          <a:lstStyle/>
          <a:p>
            <a:r>
              <a:rPr lang="el-GR" sz="3600" dirty="0"/>
              <a:t>Ο Βενιζέλος μετά την εκλογική ετυμηγορία της </a:t>
            </a:r>
            <a:r>
              <a:rPr lang="el-GR" sz="3600" b="1" dirty="0">
                <a:effectLst>
                  <a:outerShdw blurRad="38100" dist="38100" dir="2700000" algn="tl">
                    <a:srgbClr val="000000">
                      <a:alpha val="43137"/>
                    </a:srgbClr>
                  </a:outerShdw>
                </a:effectLst>
              </a:rPr>
              <a:t>8ης Αυγούστου 1910</a:t>
            </a:r>
            <a:r>
              <a:rPr lang="el-GR" sz="3600" dirty="0"/>
              <a:t>, δεν είχε επανέλθει στην Αθήνα. Στη Λουκέρνη, όπου βρίσκονταν, πληροφορήθηκε την εκλογή του και ύστερα από σύντομη παραμονή στη Ρώμη επέστρεψε στην ιδιαίτερη πατρίδα του, την Κρήτη, όπου και παραιτήθηκε από την ηγεσία του εκεί κόμματός του. Στις 5 Σεπτεμβρίου αποβιβάστηκε στον Πειραιά όπου τον υποδέχτηκαν θερμά οπαδοί και φίλοι. Στην </a:t>
            </a:r>
            <a:r>
              <a:rPr lang="el-GR" sz="3600" b="1" dirty="0"/>
              <a:t>πλατεία Συντάγματος </a:t>
            </a:r>
            <a:r>
              <a:rPr lang="el-GR" sz="3600" dirty="0"/>
              <a:t>προανήγγειλε </a:t>
            </a:r>
            <a:r>
              <a:rPr lang="el-GR" sz="3600" b="1" dirty="0"/>
              <a:t>την ίδρυση ενός κόμματος αρχών </a:t>
            </a:r>
            <a:r>
              <a:rPr lang="el-GR" sz="3600" dirty="0"/>
              <a:t>που θα ήταν φορέας </a:t>
            </a:r>
            <a:r>
              <a:rPr lang="el-GR" sz="3600" b="1" dirty="0"/>
              <a:t>μεταρρυθμίσεων</a:t>
            </a:r>
            <a:r>
              <a:rPr lang="el-GR" sz="3600" dirty="0"/>
              <a:t>. Από εκεί αντέταξε και την ακλόνητη εμμονή του στην Αρχή της Αναθεωρητικής και Διπλής Αναθεωρητικής Βουλής, ενώ στην έκκληση του πλήθους για Συντακτική Βουλή, εκείνος για τρίτη φορά αντέτεινε: “</a:t>
            </a:r>
            <a:r>
              <a:rPr lang="el-GR" sz="3600" b="1" dirty="0"/>
              <a:t>Αναθεωρητική</a:t>
            </a:r>
            <a:r>
              <a:rPr lang="el-GR" sz="3600" dirty="0"/>
              <a:t>” .Η συγκέντρωση της 5ης Σεπτεμβρίου υπογράμμιζε την ηγετική επιβολή του Βενιζέλου στο χώρο της ελληνικής πολιτικής ζωής και επιβεβαίωνε την αναγωγή του σε ουσιαστικό ρυθμιστή της κατάστασης. Όταν στις 12 Σεπτεμβρίου η κυβέρνηση Δραγούμη παραιτήθηκε, η υποψηφιότητα του Βενιζέλου για την πρωθυπουργία ήταν ακαταμάχητη. Ο βασιλιάς Γεώργιος Α΄ ανέθεσε σχηματισμό κυβέρνησης στο Βενιζέλο, διότι “εκπροσωπεί σήμερον την ιδέαν της ανορθώσεως των πολιτικών μας ηθών, την ιδέαν της αναγεννήσεως και επ’ αυτού στηρίζει όλος ο κόσμος τας ελπίδας της σωτηρίας του τόπου από την </a:t>
            </a:r>
            <a:r>
              <a:rPr lang="el-GR" sz="3600" dirty="0" err="1"/>
              <a:t>αναρχίαν</a:t>
            </a:r>
            <a:r>
              <a:rPr lang="el-GR" sz="3600" dirty="0"/>
              <a:t> και την </a:t>
            </a:r>
            <a:r>
              <a:rPr lang="el-GR" sz="3600" dirty="0" err="1"/>
              <a:t>κακοδαιμονίαν</a:t>
            </a:r>
            <a:r>
              <a:rPr lang="el-GR" sz="3600" dirty="0"/>
              <a:t> εις την οποίαν </a:t>
            </a:r>
            <a:r>
              <a:rPr lang="el-GR" sz="3600" dirty="0" err="1"/>
              <a:t>περιήλθαμεν</a:t>
            </a:r>
            <a:r>
              <a:rPr lang="el-GR" sz="3600" dirty="0"/>
              <a:t>”</a:t>
            </a:r>
          </a:p>
          <a:p>
            <a:pPr algn="r">
              <a:buNone/>
            </a:pPr>
            <a:r>
              <a:rPr lang="el-GR" dirty="0"/>
              <a:t>Του Κώστα </a:t>
            </a:r>
            <a:r>
              <a:rPr lang="el-GR" dirty="0" err="1"/>
              <a:t>Μπογδανίδη</a:t>
            </a:r>
            <a:r>
              <a:rPr lang="el-GR" dirty="0"/>
              <a:t> Πηγή : </a:t>
            </a:r>
            <a:r>
              <a:rPr lang="el-GR" dirty="0">
                <a:hlinkClick r:id="rId2"/>
              </a:rPr>
              <a:t>http://www.kairatos.com.gr/venizelos-ellas.htm</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980728"/>
          </a:xfrm>
        </p:spPr>
        <p:txBody>
          <a:bodyPr>
            <a:noAutofit/>
          </a:bodyPr>
          <a:lstStyle/>
          <a:p>
            <a:r>
              <a:rPr lang="el-GR" sz="1400" i="1" dirty="0"/>
              <a:t>Αφού μελετήσετε το παράθεμα που ακολουθεί και αξιοποιώντας τις ιστορικές σας γνώσεις να ερμηνεύσετε γιατί παρόλο που ο Βενιζέλος στην ομιλία της 5</a:t>
            </a:r>
            <a:r>
              <a:rPr lang="el-GR" sz="1400" i="1" baseline="30000" dirty="0"/>
              <a:t>ης</a:t>
            </a:r>
            <a:r>
              <a:rPr lang="el-GR" sz="1400" i="1" dirty="0"/>
              <a:t> Σεπτεμβρίου υποστήριξε μετριοπαθείς μεταρρυθμίσεις απέσπασε τη λαϊκή συναίνεση</a:t>
            </a:r>
            <a:endParaRPr lang="el-GR" sz="1400" dirty="0"/>
          </a:p>
        </p:txBody>
      </p:sp>
      <p:sp>
        <p:nvSpPr>
          <p:cNvPr id="3" name="2 - Θέση περιεχομένου"/>
          <p:cNvSpPr>
            <a:spLocks noGrp="1"/>
          </p:cNvSpPr>
          <p:nvPr>
            <p:ph idx="1"/>
          </p:nvPr>
        </p:nvSpPr>
        <p:spPr>
          <a:xfrm>
            <a:off x="179512" y="908720"/>
            <a:ext cx="8507288" cy="5949280"/>
          </a:xfrm>
        </p:spPr>
        <p:txBody>
          <a:bodyPr>
            <a:normAutofit/>
          </a:bodyPr>
          <a:lstStyle/>
          <a:p>
            <a:pPr indent="342900" algn="just">
              <a:buNone/>
            </a:pPr>
            <a:r>
              <a:rPr lang="el-GR" sz="2000" dirty="0"/>
              <a:t>(…)Από το μπαλκόνι του ”</a:t>
            </a:r>
            <a:r>
              <a:rPr lang="el-GR" sz="2000" dirty="0" err="1"/>
              <a:t>Grand</a:t>
            </a:r>
            <a:r>
              <a:rPr lang="el-GR" sz="2000" dirty="0"/>
              <a:t> </a:t>
            </a:r>
            <a:r>
              <a:rPr lang="el-GR" sz="2000" dirty="0" err="1"/>
              <a:t>Hotel</a:t>
            </a:r>
            <a:r>
              <a:rPr lang="el-GR" sz="2000" dirty="0"/>
              <a:t>” στην πλατεία Συντάγματος (ο Βενιζέλος) εκφώνησε την πασίγνωστη εκείνη </a:t>
            </a:r>
            <a:r>
              <a:rPr lang="el-GR" sz="2000" b="1" dirty="0"/>
              <a:t>προγραμματική ομιλία </a:t>
            </a:r>
            <a:r>
              <a:rPr lang="el-GR" sz="2000" dirty="0"/>
              <a:t>με την οποία παρουσιάστηκε ως «</a:t>
            </a:r>
            <a:r>
              <a:rPr lang="el-GR" sz="2000" b="1" dirty="0"/>
              <a:t>σημαιοφόρος νέων πολιτικών ιδεών</a:t>
            </a:r>
            <a:r>
              <a:rPr lang="el-GR" sz="2000" dirty="0"/>
              <a:t>»…</a:t>
            </a:r>
          </a:p>
          <a:p>
            <a:pPr indent="342900" algn="just">
              <a:buNone/>
            </a:pPr>
            <a:r>
              <a:rPr lang="el-GR" sz="2000" dirty="0"/>
              <a:t>Από τον τρόπο που ο Βενιζέλος παρέθετε τα γενεσιουργά αίτια του πραξικοπήματος του 1909 και από τη βαθιά κρίση του κράτους προέκυπταν κυρίως ανάγκες προσαρμογής. </a:t>
            </a:r>
          </a:p>
          <a:p>
            <a:pPr indent="342900" algn="just">
              <a:buNone/>
            </a:pPr>
            <a:r>
              <a:rPr lang="el-GR" sz="2000" dirty="0"/>
              <a:t>Οπωσδήποτε πολλές μεταρρυθμίσεις θα ικανοποιούσαν τα συμφέροντα του επιχειρηματικού κόσμου, όπως κυρίως η μεταρρύθμιση του δικαίου, γιατί το εμπορικό δίκαιο προερχόταν από μια εποχή στην οποία δεν υπήρχαν ούτε ατμόπλοια ούτε σύγχρονες ασφαλιστικές εταιρείες ούτε ανώνυμες εταιρείες. </a:t>
            </a:r>
          </a:p>
          <a:p>
            <a:pPr indent="342900" algn="just">
              <a:buNone/>
            </a:pPr>
            <a:r>
              <a:rPr lang="el-GR" sz="2000" dirty="0"/>
              <a:t>Ο Βενιζέλος, όμως, επικρίνοντας το </a:t>
            </a:r>
            <a:r>
              <a:rPr lang="el-GR" sz="2000" b="1" dirty="0"/>
              <a:t>αναποτελεσματικό σύστημα δικαίου</a:t>
            </a:r>
            <a:r>
              <a:rPr lang="el-GR" sz="2000" dirty="0"/>
              <a:t>, τους πεπαλαιωμένους κανόνες δικαίου και την ελλιπή προστασία τον πολίτη από την αδικία, δεν ανταποκρινόταν μόνο στις δίκαιες προσδοκίες τον επιχειρηματικού κόσμου, αλλά εξέφραζε ταυτόχρονα τον κοσμάκη, που σε αντίθεση με τον τραπεζίτη ή τον επιχειρηματία ήταν απροστάτευτος απέναντι στα κακώς κείμενο, στη δικαιοσύνη.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548680"/>
            <a:ext cx="8507288" cy="6309320"/>
          </a:xfrm>
        </p:spPr>
        <p:txBody>
          <a:bodyPr>
            <a:normAutofit/>
          </a:bodyPr>
          <a:lstStyle/>
          <a:p>
            <a:pPr indent="342900" algn="just">
              <a:buNone/>
            </a:pPr>
            <a:r>
              <a:rPr lang="el-GR" sz="2000" dirty="0"/>
              <a:t>Το ίδιο ισχύει και για την πολεμική </a:t>
            </a:r>
            <a:r>
              <a:rPr lang="el-GR" sz="2000" b="1" dirty="0"/>
              <a:t>του κατά της ευνοιοκρατίας και της διαφθοράς</a:t>
            </a:r>
            <a:r>
              <a:rPr lang="el-GR" sz="2000" dirty="0"/>
              <a:t> στη διοίκηση. Γενικόλογα επισήμανε την έλλειψη σχεδίων στην οικονομική και δημοσιονομική πολιτική - συγκεκριμένα στράφηκε και κατά της αδιαφορίας για τις τύχες των </a:t>
            </a:r>
            <a:r>
              <a:rPr lang="el-GR" sz="2000" b="1" dirty="0"/>
              <a:t>εργατών</a:t>
            </a:r>
            <a:r>
              <a:rPr lang="el-GR" sz="2000" dirty="0"/>
              <a:t> και των </a:t>
            </a:r>
            <a:r>
              <a:rPr lang="el-GR" sz="2000" b="1" dirty="0"/>
              <a:t>αγροτών</a:t>
            </a:r>
            <a:r>
              <a:rPr lang="el-GR" sz="2000" dirty="0"/>
              <a:t> εν γένει, η οποία παρήγε έναν ανταγωνισμό μεταξύ κεφαλαίου και εργασίας, μεταξύ γαιοκτημόνων και ενοικιαστών γης, επικίνδυνο για το σύστημα. </a:t>
            </a:r>
          </a:p>
          <a:p>
            <a:pPr indent="342900" algn="just">
              <a:buNone/>
            </a:pPr>
            <a:r>
              <a:rPr lang="el-GR" sz="2000" dirty="0"/>
              <a:t>Οι συγκεκριμένες εξαγγελίες περιορίζονταν σε τεχνικές πλευρές (π.χ. επιστημονική εκμετάλλευση των δασών) και στη δημιουργία ασφαλιστικών οργανισμών για τις αγροτικές και δασοκομικές εκμεταλλεύσεις. </a:t>
            </a:r>
          </a:p>
          <a:p>
            <a:pPr indent="342900" algn="just">
              <a:buNone/>
            </a:pPr>
            <a:r>
              <a:rPr lang="el-GR" sz="2000" dirty="0"/>
              <a:t>Λέγοντας ότι το </a:t>
            </a:r>
            <a:r>
              <a:rPr lang="el-GR" sz="2000" b="1" dirty="0"/>
              <a:t>σχολείο</a:t>
            </a:r>
            <a:r>
              <a:rPr lang="el-GR" sz="2000" dirty="0"/>
              <a:t> εκπαίδευε πρωτίστως δημοσίους υπαλλήλους και δεν προετοίμαζε για άλλα «παραγωγικά επαγγέλματα», ο Βενιζέλος καταφέρθηκε πλαγίως κατά των πολιτικών ελίτ και της γραφειοκρατίας. Τέλος, στηλίτευσε την ανικανότητα των προηγούμενων κυβερνήσεων να δημιουργήσουν ετοιμοπόλεμες </a:t>
            </a:r>
            <a:r>
              <a:rPr lang="el-GR" sz="2000" b="1" dirty="0"/>
              <a:t>ένοπλες δυνάμεις </a:t>
            </a:r>
            <a:r>
              <a:rPr lang="el-GR" sz="2000" dirty="0"/>
              <a:t>και να αναπτύξουν και να εφαρμόσουν ένα σαφές σχέδιο «</a:t>
            </a:r>
            <a:r>
              <a:rPr lang="el-GR" sz="2000" b="1" dirty="0"/>
              <a:t>εθνικής πολιτικής</a:t>
            </a:r>
            <a:r>
              <a:rPr lang="el-GR" sz="2000" dirty="0"/>
              <a:t>». </a:t>
            </a:r>
          </a:p>
          <a:p>
            <a:pPr indent="342900" algn="just">
              <a:buNone/>
            </a:pPr>
            <a:endParaRPr lang="el-GR" sz="2000" dirty="0"/>
          </a:p>
          <a:p>
            <a:pPr>
              <a:buNone/>
            </a:pPr>
            <a:r>
              <a:rPr lang="el-GR" sz="2000" dirty="0"/>
              <a:t>[Η. </a:t>
            </a:r>
            <a:r>
              <a:rPr lang="el-GR" sz="2000" dirty="0" err="1"/>
              <a:t>Gunnar</a:t>
            </a:r>
            <a:r>
              <a:rPr lang="el-GR" sz="2000" dirty="0"/>
              <a:t> , Τα πολιτικά κόμματα στην Ελλάδα, 1821-1936, τόμος Β’, </a:t>
            </a:r>
            <a:r>
              <a:rPr lang="el-GR" sz="2000" dirty="0" err="1"/>
              <a:t>εκδ</a:t>
            </a:r>
            <a:r>
              <a:rPr lang="el-GR" sz="2000" dirty="0"/>
              <a:t>. ΜΙΕΤ,  Αθήνα 2006, σελ. 780-781]</a:t>
            </a:r>
          </a:p>
          <a:p>
            <a:endParaRPr lang="el-G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assets_LARGE_t_420_4799282.JPG"/>
          <p:cNvPicPr>
            <a:picLocks noChangeAspect="1"/>
          </p:cNvPicPr>
          <p:nvPr/>
        </p:nvPicPr>
        <p:blipFill>
          <a:blip r:embed="rId2" cstate="print">
            <a:lum bright="-10000" contrast="30000"/>
          </a:blip>
          <a:stretch>
            <a:fillRect/>
          </a:stretch>
        </p:blipFill>
        <p:spPr>
          <a:xfrm>
            <a:off x="3417215" y="0"/>
            <a:ext cx="5726785" cy="4423941"/>
          </a:xfrm>
          <a:prstGeom prst="rect">
            <a:avLst/>
          </a:prstGeom>
          <a:ln>
            <a:noFill/>
          </a:ln>
          <a:effectLst>
            <a:outerShdw blurRad="292100" dist="139700" dir="2700000" algn="tl" rotWithShape="0">
              <a:srgbClr val="333333">
                <a:alpha val="65000"/>
              </a:srgbClr>
            </a:outerShdw>
          </a:effectLst>
        </p:spPr>
      </p:pic>
      <p:pic>
        <p:nvPicPr>
          <p:cNvPr id="4" name="3 - Θέση περιεχομένου" descr="27698166-kid-girl-looks-puzzled-isolated-Stock-Photo-child.jpg"/>
          <p:cNvPicPr>
            <a:picLocks noGrp="1" noChangeAspect="1"/>
          </p:cNvPicPr>
          <p:nvPr>
            <p:ph idx="1"/>
          </p:nvPr>
        </p:nvPicPr>
        <p:blipFill>
          <a:blip r:embed="rId3" cstate="print">
            <a:lum bright="20000"/>
          </a:blip>
          <a:stretch>
            <a:fillRect/>
          </a:stretch>
        </p:blipFill>
        <p:spPr>
          <a:xfrm>
            <a:off x="0" y="1700808"/>
            <a:ext cx="3246262" cy="2160240"/>
          </a:xfrm>
          <a:prstGeom prst="rect">
            <a:avLst/>
          </a:prstGeom>
          <a:ln>
            <a:noFill/>
          </a:ln>
          <a:effectLst>
            <a:outerShdw blurRad="292100" dist="139700" dir="2700000" algn="tl" rotWithShape="0">
              <a:srgbClr val="333333">
                <a:alpha val="65000"/>
              </a:srgbClr>
            </a:outerShdw>
          </a:effectLst>
        </p:spPr>
      </p:pic>
      <p:sp>
        <p:nvSpPr>
          <p:cNvPr id="5" name="4 - Ελλειψοειδής επεξήγηση"/>
          <p:cNvSpPr/>
          <p:nvPr/>
        </p:nvSpPr>
        <p:spPr>
          <a:xfrm>
            <a:off x="755576" y="0"/>
            <a:ext cx="2448272" cy="1656184"/>
          </a:xfrm>
          <a:prstGeom prst="wedgeEllipseCallout">
            <a:avLst>
              <a:gd name="adj1" fmla="val -61580"/>
              <a:gd name="adj2" fmla="val 102284"/>
            </a:avLst>
          </a:prstGeom>
          <a:solidFill>
            <a:srgbClr val="A2DC44"/>
          </a:solidFill>
          <a:ln w="12700">
            <a:solidFill>
              <a:srgbClr val="283214"/>
            </a:solidFill>
          </a:ln>
          <a:effectLst>
            <a:outerShdw blurRad="1397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Τι έγιναν τα παλιά κόμματα;</a:t>
            </a:r>
          </a:p>
        </p:txBody>
      </p:sp>
      <p:pic>
        <p:nvPicPr>
          <p:cNvPr id="7" name="3 - Θέση περιεχομένου" descr="27698166-kid-girl-looks-puzzled-isolated-Stock-Photo-child.jpg"/>
          <p:cNvPicPr>
            <a:picLocks noChangeAspect="1"/>
          </p:cNvPicPr>
          <p:nvPr/>
        </p:nvPicPr>
        <p:blipFill>
          <a:blip r:embed="rId4" cstate="print">
            <a:lum bright="10000" contrast="30000"/>
          </a:blip>
          <a:stretch>
            <a:fillRect/>
          </a:stretch>
        </p:blipFill>
        <p:spPr>
          <a:xfrm>
            <a:off x="3491880" y="4589748"/>
            <a:ext cx="1512168" cy="2268252"/>
          </a:xfrm>
          <a:prstGeom prst="rect">
            <a:avLst/>
          </a:prstGeom>
          <a:ln>
            <a:noFill/>
          </a:ln>
          <a:effectLst>
            <a:outerShdw blurRad="292100" dist="139700" dir="2700000" algn="tl" rotWithShape="0">
              <a:srgbClr val="333333">
                <a:alpha val="65000"/>
              </a:srgbClr>
            </a:outerShdw>
          </a:effectLst>
        </p:spPr>
      </p:pic>
      <p:sp>
        <p:nvSpPr>
          <p:cNvPr id="8" name="7 - Ελλειψοειδής επεξήγηση"/>
          <p:cNvSpPr/>
          <p:nvPr/>
        </p:nvSpPr>
        <p:spPr>
          <a:xfrm>
            <a:off x="467544" y="3933056"/>
            <a:ext cx="2448272" cy="1656184"/>
          </a:xfrm>
          <a:prstGeom prst="wedgeEllipseCallout">
            <a:avLst>
              <a:gd name="adj1" fmla="val 80920"/>
              <a:gd name="adj2" fmla="val 27537"/>
            </a:avLst>
          </a:prstGeom>
          <a:solidFill>
            <a:srgbClr val="A2DC44"/>
          </a:solidFill>
          <a:ln w="12700">
            <a:solidFill>
              <a:srgbClr val="283214"/>
            </a:solidFill>
          </a:ln>
          <a:effectLst>
            <a:outerShdw blurRad="1397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Πήραν σύνταξη!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ppt_x</p:attrName>
                                        </p:attrNameLst>
                                      </p:cBhvr>
                                      <p:tavLst>
                                        <p:tav tm="0">
                                          <p:val>
                                            <p:strVal val="#ppt_x-.2"/>
                                          </p:val>
                                        </p:tav>
                                        <p:tav tm="100000">
                                          <p:val>
                                            <p:strVal val="#ppt_x"/>
                                          </p:val>
                                        </p:tav>
                                      </p:tavLst>
                                    </p:anim>
                                    <p:anim calcmode="lin" valueType="num">
                                      <p:cBhvr>
                                        <p:cTn id="27"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xit" presetSubtype="8" fill="hold" nodeType="clickEffect">
                                  <p:stCondLst>
                                    <p:cond delay="0"/>
                                  </p:stCondLst>
                                  <p:childTnLst>
                                    <p:anim calcmode="lin" valueType="num">
                                      <p:cBhvr additive="base">
                                        <p:cTn id="37" dur="5000"/>
                                        <p:tgtEl>
                                          <p:spTgt spid="6"/>
                                        </p:tgtEl>
                                        <p:attrNameLst>
                                          <p:attrName>ppt_x</p:attrName>
                                        </p:attrNameLst>
                                      </p:cBhvr>
                                      <p:tavLst>
                                        <p:tav tm="0">
                                          <p:val>
                                            <p:strVal val="ppt_x"/>
                                          </p:val>
                                        </p:tav>
                                        <p:tav tm="100000">
                                          <p:val>
                                            <p:strVal val="0-ppt_w/2"/>
                                          </p:val>
                                        </p:tav>
                                      </p:tavLst>
                                    </p:anim>
                                    <p:anim calcmode="lin" valueType="num">
                                      <p:cBhvr additive="base">
                                        <p:cTn id="38" dur="5000"/>
                                        <p:tgtEl>
                                          <p:spTgt spid="6"/>
                                        </p:tgtEl>
                                        <p:attrNameLst>
                                          <p:attrName>ppt_y</p:attrName>
                                        </p:attrNameLst>
                                      </p:cBhvr>
                                      <p:tavLst>
                                        <p:tav tm="0">
                                          <p:val>
                                            <p:strVal val="ppt_y"/>
                                          </p:val>
                                        </p:tav>
                                        <p:tav tm="100000">
                                          <p:val>
                                            <p:strVal val="ppt_y"/>
                                          </p:val>
                                        </p:tav>
                                      </p:tavLst>
                                    </p:anim>
                                    <p:set>
                                      <p:cBhvr>
                                        <p:cTn id="39" dur="1" fill="hold">
                                          <p:stCondLst>
                                            <p:cond delay="4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1196752"/>
            <a:ext cx="8507288" cy="5661248"/>
          </a:xfrm>
        </p:spPr>
        <p:txBody>
          <a:bodyPr>
            <a:normAutofit lnSpcReduction="10000"/>
          </a:bodyPr>
          <a:lstStyle/>
          <a:p>
            <a:pPr indent="342900" algn="just">
              <a:buNone/>
            </a:pPr>
            <a:r>
              <a:rPr lang="el-GR" sz="2000" dirty="0"/>
              <a:t>Το κόμμα των φιλελευθέρων θα είναι το πρώτο </a:t>
            </a:r>
            <a:r>
              <a:rPr lang="el-GR" sz="2000" b="1" dirty="0"/>
              <a:t>σύγχρονο</a:t>
            </a:r>
            <a:r>
              <a:rPr lang="el-GR" sz="2000" dirty="0"/>
              <a:t> κόμμα στην Ελλάδα, αν και η συνοχή του στηριζόταν στη χαρισματική προσωπικότητα του Βενιζέλου. Ο Βενιζέλος προσπάθησε να φτιάξει ένα </a:t>
            </a:r>
            <a:r>
              <a:rPr lang="el-GR" sz="2000" b="1" dirty="0"/>
              <a:t>«εθνικό» κόμμα </a:t>
            </a:r>
            <a:r>
              <a:rPr lang="el-GR" sz="2000" dirty="0"/>
              <a:t>απέναντι στα προσωπικά κόμματα των πελατειών που υπήρχαν ως τότε. Στόχος του είναι να δημιουργήσει ένα δίκτυο από </a:t>
            </a:r>
            <a:r>
              <a:rPr lang="el-GR" sz="2000" b="1" dirty="0"/>
              <a:t>φιλελεύθερες λέσχες</a:t>
            </a:r>
            <a:r>
              <a:rPr lang="el-GR" sz="2000" dirty="0"/>
              <a:t>, που θα λειτουργούν και μετά το τέλος της εκλογικής περιόδου και θα συμμετέχουν στον ορισμό των υποψηφίων. Πρόκειται για μια νέα αντίληψη και το κόμμα του θα είναι το πρώτο κόμμα στην Ελλάδα </a:t>
            </a:r>
            <a:r>
              <a:rPr lang="el-GR" sz="2000" b="1" dirty="0"/>
              <a:t>με οργανώσεις βάσης και κομματικό μηχανισμό</a:t>
            </a:r>
            <a:r>
              <a:rPr lang="el-GR" sz="2000" dirty="0"/>
              <a:t>.</a:t>
            </a:r>
          </a:p>
          <a:p>
            <a:pPr indent="342900" algn="just">
              <a:buNone/>
            </a:pPr>
            <a:r>
              <a:rPr lang="el-GR" sz="2000" dirty="0"/>
              <a:t>Ο Βενιζέλος επιθυμούσε ένα </a:t>
            </a:r>
            <a:r>
              <a:rPr lang="el-GR" sz="2000" b="1" dirty="0"/>
              <a:t>σύγχρονο αστικό κόμμα</a:t>
            </a:r>
            <a:r>
              <a:rPr lang="el-GR" sz="2000" dirty="0"/>
              <a:t>. Όμως, παρά την επιθυμία του, οι αντιδράσεις θα είναι τόσο μεγάλες, ώστε να διατηρηθούν κατά βάση οι οργανωτικές δομές της ολιγαρχικής περιόδου. Απέναντι στην αντίσταση των «τζακιών» θα έπρεπε να αντιπαραθέσει μια λαϊκή κινητοποίηση. Δεν το ήθελε όμως αυτό. Αναγκάστηκε λοιπόν να βρει ένα </a:t>
            </a:r>
            <a:r>
              <a:rPr lang="el-GR" sz="2000" b="1" dirty="0" err="1"/>
              <a:t>modus</a:t>
            </a:r>
            <a:r>
              <a:rPr lang="el-GR" sz="2000" b="1" dirty="0"/>
              <a:t> </a:t>
            </a:r>
            <a:r>
              <a:rPr lang="el-GR" sz="2000" b="1" dirty="0" err="1"/>
              <a:t>vivendi</a:t>
            </a:r>
            <a:r>
              <a:rPr lang="el-GR" sz="2000" b="1" dirty="0"/>
              <a:t> με τα τζάκια</a:t>
            </a:r>
            <a:r>
              <a:rPr lang="el-GR" sz="2000" dirty="0"/>
              <a:t>.</a:t>
            </a:r>
          </a:p>
          <a:p>
            <a:pPr indent="342900" algn="just">
              <a:buNone/>
            </a:pPr>
            <a:r>
              <a:rPr lang="el-GR" sz="2000" dirty="0"/>
              <a:t> </a:t>
            </a:r>
          </a:p>
          <a:p>
            <a:pPr indent="342900">
              <a:buNone/>
            </a:pPr>
            <a:r>
              <a:rPr lang="el-GR" sz="2000" dirty="0"/>
              <a:t>Μ. </a:t>
            </a:r>
            <a:r>
              <a:rPr lang="el-GR" sz="2000" dirty="0" err="1"/>
              <a:t>Κοππά</a:t>
            </a:r>
            <a:r>
              <a:rPr lang="el-GR" sz="2000" dirty="0"/>
              <a:t>, Η συγκρότηση των κρατών στα Βαλκάνια (19</a:t>
            </a:r>
            <a:r>
              <a:rPr lang="el-GR" sz="2000" baseline="30000" dirty="0"/>
              <a:t>ος</a:t>
            </a:r>
            <a:r>
              <a:rPr lang="el-GR" sz="2000" dirty="0"/>
              <a:t> αιώνας). Τρεις και μία περιπέτειες, </a:t>
            </a:r>
            <a:r>
              <a:rPr lang="el-GR" sz="2000" dirty="0" err="1"/>
              <a:t>εκδ</a:t>
            </a:r>
            <a:r>
              <a:rPr lang="el-GR" sz="2000" dirty="0"/>
              <a:t>. Λιβάνη, Αθήνα 2002, σελ. 286-287</a:t>
            </a:r>
          </a:p>
          <a:p>
            <a:endParaRPr lang="el-GR" sz="2000" dirty="0"/>
          </a:p>
        </p:txBody>
      </p:sp>
      <p:sp>
        <p:nvSpPr>
          <p:cNvPr id="4" name="3 - Ορθογώνιο"/>
          <p:cNvSpPr/>
          <p:nvPr/>
        </p:nvSpPr>
        <p:spPr>
          <a:xfrm>
            <a:off x="395536" y="116632"/>
            <a:ext cx="8280920" cy="1015663"/>
          </a:xfrm>
          <a:prstGeom prst="rect">
            <a:avLst/>
          </a:prstGeom>
          <a:solidFill>
            <a:schemeClr val="accent3">
              <a:lumMod val="75000"/>
            </a:schemeClr>
          </a:solidFill>
        </p:spPr>
        <p:txBody>
          <a:bodyPr wrap="square">
            <a:spAutoFit/>
          </a:bodyPr>
          <a:lstStyle/>
          <a:p>
            <a:pPr algn="ctr"/>
            <a:r>
              <a:rPr lang="el-GR" sz="2000" b="1" i="1" dirty="0">
                <a:solidFill>
                  <a:schemeClr val="bg1"/>
                </a:solidFill>
              </a:rPr>
              <a:t>Λαμβάνοντας υπόψη το παράθεμα που ακολουθεί </a:t>
            </a:r>
          </a:p>
          <a:p>
            <a:pPr algn="ctr"/>
            <a:r>
              <a:rPr lang="el-GR" sz="2000" b="1" i="1" dirty="0">
                <a:solidFill>
                  <a:schemeClr val="bg1"/>
                </a:solidFill>
              </a:rPr>
              <a:t>και με βάση τις ιστορικές σας γνώσεις, να παρουσιάσετε </a:t>
            </a:r>
          </a:p>
          <a:p>
            <a:pPr algn="ctr"/>
            <a:r>
              <a:rPr lang="el-GR" sz="2000" b="1" i="1" dirty="0">
                <a:solidFill>
                  <a:schemeClr val="bg1"/>
                </a:solidFill>
              </a:rPr>
              <a:t>τη φυσιογνωμία  του </a:t>
            </a:r>
            <a:r>
              <a:rPr lang="el-GR" sz="2000" b="1" i="1" dirty="0" err="1">
                <a:solidFill>
                  <a:schemeClr val="bg1"/>
                </a:solidFill>
              </a:rPr>
              <a:t>βενιζελικού</a:t>
            </a:r>
            <a:r>
              <a:rPr lang="el-GR" sz="2000" b="1" i="1" dirty="0">
                <a:solidFill>
                  <a:schemeClr val="bg1"/>
                </a:solidFill>
              </a:rPr>
              <a:t> κόμματος.</a:t>
            </a:r>
            <a:endParaRPr lang="el-GR" sz="2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συλλαλητήριο 14 Σεπ.1909.jpg"/>
          <p:cNvPicPr>
            <a:picLocks noChangeAspect="1"/>
          </p:cNvPicPr>
          <p:nvPr/>
        </p:nvPicPr>
        <p:blipFill>
          <a:blip r:embed="rId2" cstate="print"/>
          <a:stretch>
            <a:fillRect/>
          </a:stretch>
        </p:blipFill>
        <p:spPr>
          <a:xfrm>
            <a:off x="486404" y="1268760"/>
            <a:ext cx="7731816" cy="506521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συλλαλητήριο 14 Σεπ.1909.jpg"/>
          <p:cNvPicPr>
            <a:picLocks noChangeAspect="1"/>
          </p:cNvPicPr>
          <p:nvPr/>
        </p:nvPicPr>
        <p:blipFill>
          <a:blip r:embed="rId2" cstate="print"/>
          <a:stretch>
            <a:fillRect/>
          </a:stretch>
        </p:blipFill>
        <p:spPr>
          <a:xfrm>
            <a:off x="3203848" y="260648"/>
            <a:ext cx="3956795" cy="62373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συλλαλητήριο 14 Σεπ.1909.jpg"/>
          <p:cNvPicPr>
            <a:picLocks noChangeAspect="1"/>
          </p:cNvPicPr>
          <p:nvPr/>
        </p:nvPicPr>
        <p:blipFill>
          <a:blip r:embed="rId2" cstate="print"/>
          <a:stretch>
            <a:fillRect/>
          </a:stretch>
        </p:blipFill>
        <p:spPr>
          <a:xfrm>
            <a:off x="899592" y="620688"/>
            <a:ext cx="4351166" cy="56371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συλλαλητήριο 14 Σεπ.1909.jpg"/>
          <p:cNvPicPr>
            <a:picLocks noChangeAspect="1"/>
          </p:cNvPicPr>
          <p:nvPr/>
        </p:nvPicPr>
        <p:blipFill>
          <a:blip r:embed="rId2" cstate="print">
            <a:lum bright="-20000" contrast="40000"/>
          </a:blip>
          <a:srcRect l="4854" t="1772" r="1213" b="31447"/>
          <a:stretch>
            <a:fillRect/>
          </a:stretch>
        </p:blipFill>
        <p:spPr>
          <a:xfrm>
            <a:off x="1259632" y="260648"/>
            <a:ext cx="6545249" cy="637458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Ελλειψοειδής επεξήγηση"/>
          <p:cNvSpPr/>
          <p:nvPr/>
        </p:nvSpPr>
        <p:spPr>
          <a:xfrm>
            <a:off x="971600" y="260648"/>
            <a:ext cx="4320480" cy="2880320"/>
          </a:xfrm>
          <a:prstGeom prst="wedgeEllipseCallout">
            <a:avLst>
              <a:gd name="adj1" fmla="val 82466"/>
              <a:gd name="adj2" fmla="val 82491"/>
            </a:avLst>
          </a:prstGeom>
          <a:solidFill>
            <a:srgbClr val="A2DC44"/>
          </a:solidFill>
          <a:ln w="12700">
            <a:solidFill>
              <a:srgbClr val="283214"/>
            </a:solidFill>
          </a:ln>
          <a:effectLst>
            <a:outerShdw blurRad="1397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effectLst>
                  <a:outerShdw blurRad="38100" dist="38100" dir="2700000" algn="tl">
                    <a:srgbClr val="000000">
                      <a:alpha val="43137"/>
                    </a:srgbClr>
                  </a:outerShdw>
                </a:effectLst>
              </a:rPr>
              <a:t>Ζαλούρα μωρ’ αδερφάκι μου αυτές οι πηγές...</a:t>
            </a:r>
          </a:p>
        </p:txBody>
      </p:sp>
      <p:pic>
        <p:nvPicPr>
          <p:cNvPr id="7" name="3 - Θέση περιεχομένου" descr="27698166-kid-girl-looks-puzzled-isolated-Stock-Photo-child.jpg"/>
          <p:cNvPicPr>
            <a:picLocks noGrp="1" noChangeAspect="1"/>
          </p:cNvPicPr>
          <p:nvPr>
            <p:ph idx="1"/>
          </p:nvPr>
        </p:nvPicPr>
        <p:blipFill>
          <a:blip r:embed="rId2" cstate="print"/>
          <a:stretch>
            <a:fillRect/>
          </a:stretch>
        </p:blipFill>
        <p:spPr>
          <a:xfrm>
            <a:off x="6516216" y="3212976"/>
            <a:ext cx="2131903" cy="319985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2"/>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Καμπύλη ταινία προς τα επάνω"/>
          <p:cNvSpPr/>
          <p:nvPr/>
        </p:nvSpPr>
        <p:spPr>
          <a:xfrm>
            <a:off x="899592" y="332656"/>
            <a:ext cx="7128792" cy="1584176"/>
          </a:xfrm>
          <a:prstGeom prst="ellipseRibbon2">
            <a:avLst>
              <a:gd name="adj1" fmla="val 25000"/>
              <a:gd name="adj2" fmla="val 63024"/>
              <a:gd name="adj3" fmla="val 12500"/>
            </a:avLst>
          </a:prstGeom>
          <a:solidFill>
            <a:schemeClr val="accent3"/>
          </a:solidFill>
          <a:ln w="12700">
            <a:solidFill>
              <a:schemeClr val="tx1"/>
            </a:solidFill>
          </a:ln>
          <a:effectLst>
            <a:outerShdw blurRad="2032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1 - Τίτλος"/>
          <p:cNvSpPr>
            <a:spLocks noGrp="1"/>
          </p:cNvSpPr>
          <p:nvPr>
            <p:ph type="title"/>
          </p:nvPr>
        </p:nvSpPr>
        <p:spPr>
          <a:xfrm>
            <a:off x="2195736" y="332656"/>
            <a:ext cx="4464496" cy="1143000"/>
          </a:xfrm>
        </p:spPr>
        <p:txBody>
          <a:bodyPr/>
          <a:lstStyle/>
          <a:p>
            <a:r>
              <a:rPr lang="el-GR" sz="6000" b="1" dirty="0">
                <a:solidFill>
                  <a:srgbClr val="C00000"/>
                </a:solidFill>
                <a:effectLst>
                  <a:outerShdw blurRad="38100" dist="38100" dir="2700000" algn="tl">
                    <a:srgbClr val="000000">
                      <a:alpha val="43137"/>
                    </a:srgbClr>
                  </a:outerShdw>
                </a:effectLst>
              </a:rPr>
              <a:t>Ανόρθωση</a:t>
            </a:r>
          </a:p>
        </p:txBody>
      </p:sp>
      <p:sp>
        <p:nvSpPr>
          <p:cNvPr id="3" name="2 - Θέση περιεχομένου"/>
          <p:cNvSpPr>
            <a:spLocks noGrp="1"/>
          </p:cNvSpPr>
          <p:nvPr>
            <p:ph idx="1"/>
          </p:nvPr>
        </p:nvSpPr>
        <p:spPr>
          <a:xfrm>
            <a:off x="323528" y="2143397"/>
            <a:ext cx="8229600" cy="4525963"/>
          </a:xfrm>
        </p:spPr>
        <p:txBody>
          <a:bodyPr>
            <a:normAutofit fontScale="85000" lnSpcReduction="10000"/>
          </a:bodyPr>
          <a:lstStyle/>
          <a:p>
            <a:r>
              <a:rPr lang="el-GR" b="1" dirty="0">
                <a:effectLst>
                  <a:outerShdw blurRad="38100" dist="38100" dir="2700000" algn="tl">
                    <a:srgbClr val="000000">
                      <a:alpha val="43137"/>
                    </a:srgbClr>
                  </a:outerShdw>
                </a:effectLst>
              </a:rPr>
              <a:t>Γενικό σύνθημα ανεξάρτητων πολιτικών</a:t>
            </a:r>
          </a:p>
          <a:p>
            <a:pPr>
              <a:spcBef>
                <a:spcPts val="0"/>
              </a:spcBef>
              <a:buNone/>
            </a:pPr>
            <a:r>
              <a:rPr lang="el-GR" dirty="0"/>
              <a:t>	που είτε κατά </a:t>
            </a:r>
            <a:r>
              <a:rPr lang="el-GR" dirty="0" err="1"/>
              <a:t>μόνας</a:t>
            </a:r>
            <a:r>
              <a:rPr lang="el-GR" dirty="0"/>
              <a:t> είτε με άλλους σε ανεξάρτητα ψηφοδέλτια διεκδικούσαν τις ψήφους των δυσαρεστημένων εκλογέων </a:t>
            </a:r>
          </a:p>
          <a:p>
            <a:r>
              <a:rPr lang="el-GR" b="1" dirty="0"/>
              <a:t>Εννοούσαν</a:t>
            </a:r>
            <a:r>
              <a:rPr lang="el-GR" dirty="0"/>
              <a:t>  με τη λέξη «ανόρθωση»</a:t>
            </a:r>
          </a:p>
          <a:p>
            <a:pPr>
              <a:buNone/>
            </a:pPr>
            <a:r>
              <a:rPr lang="el-GR" dirty="0"/>
              <a:t>    (ανάλογα με την περιοχή ή τους ψηφοφόρους τους) :</a:t>
            </a:r>
          </a:p>
          <a:p>
            <a:pPr>
              <a:buNone/>
            </a:pPr>
            <a:r>
              <a:rPr lang="el-GR" b="1" dirty="0"/>
              <a:t>α. </a:t>
            </a:r>
            <a:r>
              <a:rPr lang="el-GR" dirty="0"/>
              <a:t>Την </a:t>
            </a:r>
            <a:r>
              <a:rPr lang="el-GR" b="1" dirty="0"/>
              <a:t>υλοποίηση των αιτημάτων των συντεχνιών </a:t>
            </a:r>
            <a:r>
              <a:rPr lang="el-GR" dirty="0"/>
              <a:t>(συλλαλητήριο 1909)</a:t>
            </a:r>
          </a:p>
          <a:p>
            <a:pPr>
              <a:buNone/>
            </a:pPr>
            <a:r>
              <a:rPr lang="el-GR" b="1" dirty="0"/>
              <a:t>β. </a:t>
            </a:r>
            <a:r>
              <a:rPr lang="el-GR" dirty="0"/>
              <a:t>Την </a:t>
            </a:r>
            <a:r>
              <a:rPr lang="el-GR" b="1" dirty="0"/>
              <a:t>επίλυση του αγροτικού ζητήματος </a:t>
            </a:r>
          </a:p>
          <a:p>
            <a:pPr>
              <a:buNone/>
            </a:pPr>
            <a:r>
              <a:rPr lang="el-GR" b="1" dirty="0"/>
              <a:t>    </a:t>
            </a:r>
            <a:r>
              <a:rPr lang="el-GR" dirty="0"/>
              <a:t>(γη στους ακτήμονες) </a:t>
            </a:r>
          </a:p>
        </p:txBody>
      </p:sp>
      <p:pic>
        <p:nvPicPr>
          <p:cNvPr id="4" name="Picture 2" descr="http://stomp.ie/wp-content/uploads/2014/09/target.jpg"/>
          <p:cNvPicPr>
            <a:picLocks noChangeAspect="1" noChangeArrowheads="1"/>
          </p:cNvPicPr>
          <p:nvPr/>
        </p:nvPicPr>
        <p:blipFill>
          <a:blip r:embed="rId2" cstate="print"/>
          <a:srcRect/>
          <a:stretch>
            <a:fillRect/>
          </a:stretch>
        </p:blipFill>
        <p:spPr bwMode="auto">
          <a:xfrm>
            <a:off x="7524328" y="5229200"/>
            <a:ext cx="1296144" cy="12961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500"/>
                                        <p:tgtEl>
                                          <p:spTgt spid="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18864" y="1783357"/>
            <a:ext cx="8625136" cy="4525963"/>
          </a:xfrm>
        </p:spPr>
        <p:txBody>
          <a:bodyPr>
            <a:normAutofit fontScale="92500" lnSpcReduction="10000"/>
          </a:bodyPr>
          <a:lstStyle/>
          <a:p>
            <a:r>
              <a:rPr lang="el-GR" b="1" dirty="0">
                <a:effectLst>
                  <a:outerShdw blurRad="38100" dist="38100" dir="2700000" algn="tl">
                    <a:srgbClr val="000000">
                      <a:alpha val="43137"/>
                    </a:srgbClr>
                  </a:outerShdw>
                </a:effectLst>
              </a:rPr>
              <a:t>Ανεξάρτητοι</a:t>
            </a:r>
            <a:r>
              <a:rPr lang="el-GR" dirty="0">
                <a:effectLst>
                  <a:outerShdw blurRad="38100" dist="38100" dir="2700000" algn="tl">
                    <a:srgbClr val="000000">
                      <a:alpha val="43137"/>
                    </a:srgbClr>
                  </a:outerShdw>
                </a:effectLst>
              </a:rPr>
              <a:t> </a:t>
            </a:r>
            <a:r>
              <a:rPr lang="el-GR" dirty="0"/>
              <a:t>πολιτικοί (με σύνθημα ΑΝΟΡΘΩΣΗ )</a:t>
            </a:r>
          </a:p>
          <a:p>
            <a:r>
              <a:rPr lang="el-GR" dirty="0"/>
              <a:t>122 </a:t>
            </a:r>
            <a:r>
              <a:rPr lang="el-GR" b="1" dirty="0">
                <a:effectLst>
                  <a:outerShdw blurRad="38100" dist="38100" dir="2700000" algn="tl">
                    <a:srgbClr val="000000">
                      <a:alpha val="43137"/>
                    </a:srgbClr>
                  </a:outerShdw>
                </a:effectLst>
              </a:rPr>
              <a:t>ανεξάρτητοι εκσυγχρονιστές</a:t>
            </a:r>
          </a:p>
          <a:p>
            <a:r>
              <a:rPr lang="el-GR" b="1" dirty="0">
                <a:effectLst>
                  <a:outerShdw blurRad="38100" dist="38100" dir="2700000" algn="tl">
                    <a:srgbClr val="000000">
                      <a:alpha val="43137"/>
                    </a:srgbClr>
                  </a:outerShdw>
                </a:effectLst>
              </a:rPr>
              <a:t>Σοσιαλιστές</a:t>
            </a:r>
            <a:r>
              <a:rPr lang="el-GR" dirty="0"/>
              <a:t> (σε κάποιες εκλογικές περιφέρειες)</a:t>
            </a:r>
          </a:p>
          <a:p>
            <a:r>
              <a:rPr lang="el-GR" b="1" dirty="0">
                <a:effectLst>
                  <a:outerShdw blurRad="38100" dist="38100" dir="2700000" algn="tl">
                    <a:srgbClr val="000000">
                      <a:alpha val="43137"/>
                    </a:srgbClr>
                  </a:outerShdw>
                </a:effectLst>
              </a:rPr>
              <a:t>Κοινωνιολογική εταιρεία </a:t>
            </a:r>
            <a:r>
              <a:rPr lang="el-GR" dirty="0"/>
              <a:t>(σοσιαλδημοκρατική)</a:t>
            </a:r>
          </a:p>
          <a:p>
            <a:r>
              <a:rPr lang="el-GR" b="1" dirty="0">
                <a:effectLst>
                  <a:outerShdw blurRad="38100" dist="38100" dir="2700000" algn="tl">
                    <a:srgbClr val="000000">
                      <a:alpha val="43137"/>
                    </a:srgbClr>
                  </a:outerShdw>
                </a:effectLst>
              </a:rPr>
              <a:t>Παλαιά κόμματα </a:t>
            </a:r>
            <a:r>
              <a:rPr lang="el-GR" dirty="0"/>
              <a:t>(συμμετέχουν ως συνασπισμός)</a:t>
            </a:r>
            <a:br>
              <a:rPr lang="el-GR" dirty="0"/>
            </a:br>
            <a:endParaRPr lang="el-GR" dirty="0"/>
          </a:p>
          <a:p>
            <a:r>
              <a:rPr lang="el-GR" dirty="0"/>
              <a:t>211+29 ανεξάρτητοι από το χώρο των παλαιών κομμάτων</a:t>
            </a:r>
          </a:p>
          <a:p>
            <a:r>
              <a:rPr lang="el-GR" dirty="0"/>
              <a:t>ΣΥΝΟΛΟ: ΕΔΡΕΣ  </a:t>
            </a:r>
            <a:r>
              <a:rPr lang="el-GR" b="1" dirty="0">
                <a:solidFill>
                  <a:srgbClr val="C00000"/>
                </a:solidFill>
                <a:effectLst>
                  <a:outerShdw blurRad="38100" dist="38100" dir="2700000" algn="tl">
                    <a:srgbClr val="000000">
                      <a:alpha val="43137"/>
                    </a:srgbClr>
                  </a:outerShdw>
                </a:effectLst>
              </a:rPr>
              <a:t>362</a:t>
            </a:r>
          </a:p>
          <a:p>
            <a:endParaRPr lang="el-GR" dirty="0"/>
          </a:p>
        </p:txBody>
      </p:sp>
      <p:sp>
        <p:nvSpPr>
          <p:cNvPr id="4" name="1 - Τίτλος"/>
          <p:cNvSpPr>
            <a:spLocks noGrp="1"/>
          </p:cNvSpPr>
          <p:nvPr>
            <p:ph type="title"/>
          </p:nvPr>
        </p:nvSpPr>
        <p:spPr>
          <a:xfrm>
            <a:off x="1475656" y="332656"/>
            <a:ext cx="6408712" cy="1143000"/>
          </a:xfrm>
        </p:spPr>
        <p:txBody>
          <a:bodyPr>
            <a:normAutofit fontScale="90000"/>
          </a:bodyPr>
          <a:lstStyle/>
          <a:p>
            <a:r>
              <a:rPr lang="el-GR" sz="6000" b="1" dirty="0">
                <a:solidFill>
                  <a:srgbClr val="C00000"/>
                </a:solidFill>
                <a:effectLst>
                  <a:outerShdw blurRad="38100" dist="38100" dir="2700000" algn="tl">
                    <a:srgbClr val="000000">
                      <a:alpha val="43137"/>
                    </a:srgbClr>
                  </a:outerShdw>
                </a:effectLst>
              </a:rPr>
              <a:t>Το πολιτικό σκηνικό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20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27698166-kid-girl-looks-puzzled-isolated-Stock-Photo-child.jpg"/>
          <p:cNvPicPr>
            <a:picLocks noGrp="1" noChangeAspect="1"/>
          </p:cNvPicPr>
          <p:nvPr>
            <p:ph idx="1"/>
          </p:nvPr>
        </p:nvPicPr>
        <p:blipFill>
          <a:blip r:embed="rId2" cstate="print"/>
          <a:stretch>
            <a:fillRect/>
          </a:stretch>
        </p:blipFill>
        <p:spPr>
          <a:xfrm>
            <a:off x="5292080" y="4149080"/>
            <a:ext cx="3616549" cy="2708920"/>
          </a:xfrm>
          <a:prstGeom prst="rect">
            <a:avLst/>
          </a:prstGeom>
          <a:ln>
            <a:noFill/>
          </a:ln>
          <a:effectLst>
            <a:outerShdw blurRad="292100" dist="139700" dir="2700000" algn="tl" rotWithShape="0">
              <a:srgbClr val="333333">
                <a:alpha val="65000"/>
              </a:srgbClr>
            </a:outerShdw>
          </a:effectLst>
        </p:spPr>
      </p:pic>
      <p:sp>
        <p:nvSpPr>
          <p:cNvPr id="5" name="4 - Ελλειψοειδής επεξήγηση"/>
          <p:cNvSpPr/>
          <p:nvPr/>
        </p:nvSpPr>
        <p:spPr>
          <a:xfrm>
            <a:off x="395536" y="188640"/>
            <a:ext cx="4896544" cy="4608512"/>
          </a:xfrm>
          <a:prstGeom prst="wedgeEllipseCallout">
            <a:avLst>
              <a:gd name="adj1" fmla="val 63877"/>
              <a:gd name="adj2" fmla="val 50345"/>
            </a:avLst>
          </a:prstGeom>
          <a:solidFill>
            <a:schemeClr val="accent3"/>
          </a:solidFill>
          <a:ln w="12700">
            <a:solidFill>
              <a:srgbClr val="283214"/>
            </a:solidFill>
          </a:ln>
          <a:effectLst>
            <a:outerShdw blurRad="1397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Πριν </a:t>
            </a:r>
            <a:r>
              <a:rPr lang="el-GR" sz="3600" b="1" dirty="0">
                <a:solidFill>
                  <a:srgbClr val="C00000"/>
                </a:solidFill>
                <a:effectLst>
                  <a:outerShdw blurRad="38100" dist="38100" dir="2700000" algn="tl">
                    <a:srgbClr val="000000">
                      <a:alpha val="43137"/>
                    </a:srgbClr>
                  </a:outerShdw>
                </a:effectLst>
              </a:rPr>
              <a:t>τις εκλογές του 1910 </a:t>
            </a:r>
            <a:r>
              <a:rPr lang="el-GR" sz="2800" b="1" dirty="0">
                <a:solidFill>
                  <a:schemeClr val="tx1"/>
                </a:solidFill>
              </a:rPr>
              <a:t>κανένα μεγάλο κόμμα δεν υποστηρίζει τις μεταρρυθμίσεις… </a:t>
            </a:r>
          </a:p>
          <a:p>
            <a:pPr algn="ctr"/>
            <a:r>
              <a:rPr lang="el-GR" sz="2800" b="1" dirty="0">
                <a:solidFill>
                  <a:schemeClr val="tx1"/>
                </a:solidFill>
              </a:rPr>
              <a:t>Φορείς των νέων ιδεών </a:t>
            </a:r>
            <a:r>
              <a:rPr lang="el-GR" sz="2800" b="1" dirty="0">
                <a:solidFill>
                  <a:schemeClr val="tx1"/>
                </a:solidFill>
                <a:sym typeface="Wingdings" pitchFamily="2" charset="2"/>
              </a:rPr>
              <a:t> ανεξάρτητοι υποψήφιοι</a:t>
            </a:r>
            <a:endParaRPr lang="el-GR" sz="2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Έλα Λευτεράκη, να&#10;γλυτώσουμε απ’&#10;αυτούς τους&#10;άχρηστους…&#10;Γίνε&#10;Πρωθυπουργός&#10;Όχι, δεν γίνομαι Πρωθυπουργός, παρά&#10;μόνο με εντο..."/>
          <p:cNvPicPr>
            <a:picLocks noChangeAspect="1" noChangeArrowheads="1"/>
          </p:cNvPicPr>
          <p:nvPr/>
        </p:nvPicPr>
        <p:blipFill>
          <a:blip r:embed="rId2" cstate="print">
            <a:lum bright="-30000" contrast="40000"/>
          </a:blip>
          <a:srcRect/>
          <a:stretch>
            <a:fillRect/>
          </a:stretch>
        </p:blipFill>
        <p:spPr bwMode="auto">
          <a:xfrm>
            <a:off x="539552" y="404664"/>
            <a:ext cx="8056477" cy="6048673"/>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B1F04DC4-A419-4DCE-A9A2-B1A7AA3D80EE}"/>
              </a:ext>
            </a:extLst>
          </p:cNvPr>
          <p:cNvSpPr txBox="1"/>
          <p:nvPr/>
        </p:nvSpPr>
        <p:spPr>
          <a:xfrm>
            <a:off x="6867837" y="4941168"/>
            <a:ext cx="1728192" cy="1200329"/>
          </a:xfrm>
          <a:prstGeom prst="rect">
            <a:avLst/>
          </a:prstGeom>
          <a:noFill/>
        </p:spPr>
        <p:txBody>
          <a:bodyPr wrap="square" rtlCol="0">
            <a:spAutoFit/>
          </a:bodyPr>
          <a:lstStyle/>
          <a:p>
            <a:r>
              <a:rPr lang="el-GR" b="1" dirty="0"/>
              <a:t>Νικόλαος Ζορμπάς (Στρατιωτικός Σύνδεσμος)</a:t>
            </a:r>
          </a:p>
        </p:txBody>
      </p:sp>
      <p:sp>
        <p:nvSpPr>
          <p:cNvPr id="4" name="TextBox 3">
            <a:extLst>
              <a:ext uri="{FF2B5EF4-FFF2-40B4-BE49-F238E27FC236}">
                <a16:creationId xmlns:a16="http://schemas.microsoft.com/office/drawing/2014/main" id="{3836F9F4-4076-4502-9F50-3E108644E76A}"/>
              </a:ext>
            </a:extLst>
          </p:cNvPr>
          <p:cNvSpPr txBox="1"/>
          <p:nvPr/>
        </p:nvSpPr>
        <p:spPr>
          <a:xfrm>
            <a:off x="2987824" y="4653136"/>
            <a:ext cx="1728192" cy="646331"/>
          </a:xfrm>
          <a:prstGeom prst="rect">
            <a:avLst/>
          </a:prstGeom>
          <a:noFill/>
        </p:spPr>
        <p:txBody>
          <a:bodyPr wrap="square" rtlCol="0">
            <a:spAutoFit/>
          </a:bodyPr>
          <a:lstStyle/>
          <a:p>
            <a:r>
              <a:rPr lang="el-GR" b="1" dirty="0"/>
              <a:t>Ελευθέριος</a:t>
            </a:r>
          </a:p>
          <a:p>
            <a:r>
              <a:rPr lang="el-GR" b="1" dirty="0"/>
              <a:t>Βενιζέλος</a:t>
            </a: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1041</TotalTime>
  <Words>1731</Words>
  <Application>Microsoft Office PowerPoint</Application>
  <PresentationFormat>On-screen Show (4:3)</PresentationFormat>
  <Paragraphs>162</Paragraphs>
  <Slides>55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55</vt:i4>
      </vt:variant>
    </vt:vector>
  </HeadingPairs>
  <TitlesOfParts>
    <vt:vector size="58" baseType="lpstr">
      <vt:lpstr>Arial</vt:lpstr>
      <vt:lpstr>Calibri</vt:lpstr>
      <vt:lpstr>Θέμα του Office</vt:lpstr>
      <vt:lpstr>PowerPoint Presentation</vt:lpstr>
      <vt:lpstr>PowerPoint Presentation</vt:lpstr>
      <vt:lpstr>PowerPoint Presentation</vt:lpstr>
      <vt:lpstr>PowerPoint Presentation</vt:lpstr>
      <vt:lpstr>PowerPoint Presentation</vt:lpstr>
      <vt:lpstr>Ανόρθωση</vt:lpstr>
      <vt:lpstr>Το πολιτικό σκηνικό</vt:lpstr>
      <vt:lpstr>PowerPoint Presentation</vt:lpstr>
      <vt:lpstr>PowerPoint Presentation</vt:lpstr>
      <vt:lpstr>PowerPoint Presentation</vt:lpstr>
      <vt:lpstr>Η  εμφάνιση  του  Ελευθερίου Βενιζέλου</vt:lpstr>
      <vt:lpstr>PowerPoint Presentation</vt:lpstr>
      <vt:lpstr>PowerPoint Presentation</vt:lpstr>
      <vt:lpstr>PowerPoint Presentation</vt:lpstr>
      <vt:lpstr>Κοινωνική γαλήνη</vt:lpstr>
      <vt:lpstr>Ελάφρυνση κατώτερων  κοινωνικών στρωμάτων</vt:lpstr>
      <vt:lpstr>Στρατιωτικοί εξοπλισμοί</vt:lpstr>
      <vt:lpstr>Εκσυγχρονισμός  κρατικού μηχανισμού</vt:lpstr>
      <vt:lpstr>Αναθεώρηση του Συντάγματος,  όχι ψήφιση νέου</vt:lpstr>
      <vt:lpstr>Δεν έθεσε  πολιτειακό ζήτημα</vt:lpstr>
      <vt:lpstr>Δημιουργία νέου Κόμματος</vt:lpstr>
      <vt:lpstr>Ανόρθωση οικονομίας</vt:lpstr>
      <vt:lpstr>Πότε ιδρύθηκε και τυπικά  το κόμμα των Φιλελευθέρων;</vt:lpstr>
      <vt:lpstr>Εκλογές Νοεμβρίου 1910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Εκλογές Μαρτίου 1912</vt:lpstr>
      <vt:lpstr>PowerPoint Presentation</vt:lpstr>
      <vt:lpstr>PowerPoint Presentation</vt:lpstr>
      <vt:lpstr>PowerPoint Presentation</vt:lpstr>
      <vt:lpstr>PowerPoint Presentation</vt:lpstr>
      <vt:lpstr>PowerPoint Presentation</vt:lpstr>
      <vt:lpstr>PowerPoint Presentation</vt:lpstr>
      <vt:lpstr>Πάμε τώρα στις πηγές!</vt:lpstr>
      <vt:lpstr>1.Στηριζόμενοι στις ιστορικές σας γνώσεις αλλά και στα στοιχεία που θα αντλήσετε από το παρακάτω κείμενο να στηρίξετε τη φράση: «Η συγκέντρωση της 5ης Σεπτεμβρίου υπογράμμιζε την ηγετική επιβολή του Βενιζέλου στο χώρο της ελληνικής πολιτικής ζωής και επιβεβαίωνε την αναγωγή του σε ουσιαστικό ρυθμιστή της κατάστασης» </vt:lpstr>
      <vt:lpstr>Αφού μελετήσετε το παράθεμα που ακολουθεί και αξιοποιώντας τις ιστορικές σας γνώσεις να ερμηνεύσετε γιατί παρόλο που ο Βενιζέλος στην ομιλία της 5ης Σεπτεμβρίου υποστήριξε μετριοπαθείς μεταρρυθμίσεις απέσπασε τη λαϊκή συναίνεση</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Toshiba</dc:creator>
  <cp:lastModifiedBy>Flora Vgontza</cp:lastModifiedBy>
  <cp:revision>141</cp:revision>
  <dcterms:created xsi:type="dcterms:W3CDTF">2016-01-25T02:27:07Z</dcterms:created>
  <dcterms:modified xsi:type="dcterms:W3CDTF">2020-11-27T07:34:52Z</dcterms:modified>
</cp:coreProperties>
</file>