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8" r:id="rId3"/>
    <p:sldId id="259" r:id="rId4"/>
    <p:sldId id="260" r:id="rId5"/>
    <p:sldId id="261" r:id="rId6"/>
    <p:sldId id="262" r:id="rId7"/>
    <p:sldId id="263" r:id="rId8"/>
    <p:sldId id="265" r:id="rId9"/>
    <p:sldId id="266" r:id="rId10"/>
    <p:sldId id="264" r:id="rId11"/>
    <p:sldId id="267" r:id="rId12"/>
    <p:sldId id="269" r:id="rId13"/>
    <p:sldId id="270" r:id="rId14"/>
    <p:sldId id="288" r:id="rId15"/>
    <p:sldId id="287" r:id="rId16"/>
    <p:sldId id="289" r:id="rId17"/>
    <p:sldId id="290" r:id="rId18"/>
    <p:sldId id="291" r:id="rId19"/>
    <p:sldId id="292" r:id="rId20"/>
    <p:sldId id="293" r:id="rId21"/>
    <p:sldId id="257" r:id="rId22"/>
    <p:sldId id="271" r:id="rId23"/>
    <p:sldId id="272" r:id="rId24"/>
    <p:sldId id="273" r:id="rId25"/>
    <p:sldId id="274" r:id="rId26"/>
    <p:sldId id="275" r:id="rId27"/>
    <p:sldId id="276" r:id="rId28"/>
    <p:sldId id="308" r:id="rId29"/>
    <p:sldId id="286" r:id="rId30"/>
    <p:sldId id="312" r:id="rId31"/>
    <p:sldId id="313" r:id="rId32"/>
    <p:sldId id="314" r:id="rId33"/>
    <p:sldId id="309" r:id="rId34"/>
    <p:sldId id="310" r:id="rId35"/>
    <p:sldId id="285" r:id="rId36"/>
    <p:sldId id="277" r:id="rId37"/>
    <p:sldId id="278" r:id="rId38"/>
    <p:sldId id="279" r:id="rId39"/>
    <p:sldId id="280" r:id="rId40"/>
    <p:sldId id="281" r:id="rId41"/>
    <p:sldId id="282" r:id="rId42"/>
    <p:sldId id="283" r:id="rId43"/>
    <p:sldId id="284"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1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18F"/>
    <a:srgbClr val="34411B"/>
    <a:srgbClr val="FDE8D7"/>
    <a:srgbClr val="F1A5E1"/>
    <a:srgbClr val="EB8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49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92D25-84CB-4FE5-9357-6BF193A7EB9F}" type="datetimeFigureOut">
              <a:rPr lang="el-GR" smtClean="0"/>
              <a:pPr/>
              <a:t>15/11/2021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8FD51-E4C1-48CD-B616-12262E721F1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10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11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13</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15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06D37A-31B9-4604-9229-8A6A4D697B96}"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093A524-AEE1-4137-BC94-7DE896F7DEBC}" type="datetimeFigureOut">
              <a:rPr lang="el-GR" smtClean="0"/>
              <a:pPr/>
              <a:t>15/11/2021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53483E-3839-4948-BA8B-D327AD780E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17999">
              <a:schemeClr val="accent3">
                <a:lumMod val="60000"/>
                <a:lumOff val="40000"/>
              </a:schemeClr>
            </a:gs>
            <a:gs pos="36000">
              <a:schemeClr val="accent6">
                <a:lumMod val="40000"/>
                <a:lumOff val="60000"/>
              </a:schemeClr>
            </a:gs>
            <a:gs pos="51000">
              <a:srgbClr val="FDE8D7"/>
            </a:gs>
            <a:gs pos="59000">
              <a:schemeClr val="accent6">
                <a:lumMod val="40000"/>
                <a:lumOff val="60000"/>
              </a:schemeClr>
            </a:gs>
            <a:gs pos="100000">
              <a:srgbClr val="92D050"/>
            </a:gs>
          </a:gsLst>
          <a:lin ang="27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3A524-AEE1-4137-BC94-7DE896F7DEBC}" type="datetimeFigureOut">
              <a:rPr lang="el-GR" smtClean="0"/>
              <a:pPr/>
              <a:t>15/11/2021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3483E-3839-4948-BA8B-D327AD780E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843.gif"/>
          <p:cNvPicPr>
            <a:picLocks noChangeAspect="1"/>
          </p:cNvPicPr>
          <p:nvPr/>
        </p:nvPicPr>
        <p:blipFill>
          <a:blip r:embed="rId2" cstate="print">
            <a:lum contrast="20000"/>
          </a:blip>
          <a:stretch>
            <a:fillRect/>
          </a:stretch>
        </p:blipFill>
        <p:spPr>
          <a:xfrm>
            <a:off x="2040519" y="2636912"/>
            <a:ext cx="5062962" cy="4068452"/>
          </a:xfrm>
          <a:prstGeom prst="rect">
            <a:avLst/>
          </a:prstGeom>
          <a:ln>
            <a:noFill/>
          </a:ln>
          <a:effectLst>
            <a:outerShdw blurRad="292100" dist="139700" dir="2700000" algn="tl" rotWithShape="0">
              <a:srgbClr val="333333">
                <a:alpha val="65000"/>
              </a:srgbClr>
            </a:outerShdw>
          </a:effectLst>
        </p:spPr>
      </p:pic>
      <p:pic>
        <p:nvPicPr>
          <p:cNvPr id="60418" name="Picture 2" descr="http://s.slang.gr/media/201105/8b4b8d41476128914d5b-1428192019_320x180.jpg"/>
          <p:cNvPicPr>
            <a:picLocks noChangeAspect="1" noChangeArrowheads="1"/>
          </p:cNvPicPr>
          <p:nvPr/>
        </p:nvPicPr>
        <p:blipFill>
          <a:blip r:embed="rId3" cstate="print">
            <a:clrChange>
              <a:clrFrom>
                <a:srgbClr val="D7D7D7"/>
              </a:clrFrom>
              <a:clrTo>
                <a:srgbClr val="D7D7D7">
                  <a:alpha val="0"/>
                </a:srgbClr>
              </a:clrTo>
            </a:clrChange>
          </a:blip>
          <a:srcRect l="5905" r="5905"/>
          <a:stretch>
            <a:fillRect/>
          </a:stretch>
        </p:blipFill>
        <p:spPr bwMode="auto">
          <a:xfrm>
            <a:off x="5796136" y="1268760"/>
            <a:ext cx="2664296" cy="1699444"/>
          </a:xfrm>
          <a:prstGeom prst="rect">
            <a:avLst/>
          </a:prstGeom>
          <a:noFill/>
        </p:spPr>
      </p:pic>
      <p:sp>
        <p:nvSpPr>
          <p:cNvPr id="6" name="5 - Οριζόντιος πάπυρος"/>
          <p:cNvSpPr/>
          <p:nvPr/>
        </p:nvSpPr>
        <p:spPr>
          <a:xfrm>
            <a:off x="971601" y="156249"/>
            <a:ext cx="4752528" cy="2636912"/>
          </a:xfrm>
          <a:prstGeom prst="horizontalScroll">
            <a:avLst/>
          </a:prstGeom>
          <a:solidFill>
            <a:schemeClr val="accent3">
              <a:lumMod val="75000"/>
              <a:alpha val="29000"/>
            </a:schemeClr>
          </a:solidFill>
          <a:ln w="12700">
            <a:solidFill>
              <a:schemeClr val="accent3">
                <a:lumMod val="50000"/>
              </a:schemeClr>
            </a:solidFill>
          </a:ln>
          <a:effectLst>
            <a:outerShdw blurRad="190500" dist="1397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accent3">
                    <a:lumMod val="50000"/>
                  </a:schemeClr>
                </a:solidFill>
                <a:effectLst>
                  <a:outerShdw blurRad="38100" dist="38100" dir="2700000" algn="tl">
                    <a:srgbClr val="000000">
                      <a:alpha val="43137"/>
                    </a:srgbClr>
                  </a:outerShdw>
                </a:effectLst>
              </a:rPr>
              <a:t>Το Σύνταγμα </a:t>
            </a:r>
          </a:p>
          <a:p>
            <a:pPr algn="ctr"/>
            <a:r>
              <a:rPr lang="el-GR" sz="4800" b="1" dirty="0">
                <a:solidFill>
                  <a:schemeClr val="accent3">
                    <a:lumMod val="50000"/>
                  </a:schemeClr>
                </a:solidFill>
                <a:effectLst>
                  <a:outerShdw blurRad="38100" dist="38100" dir="2700000" algn="tl">
                    <a:srgbClr val="000000">
                      <a:alpha val="43137"/>
                    </a:srgbClr>
                  </a:outerShdw>
                </a:effectLst>
              </a:rPr>
              <a:t>του 1</a:t>
            </a:r>
            <a:r>
              <a:rPr lang="en-US" sz="4800" b="1">
                <a:solidFill>
                  <a:schemeClr val="accent3">
                    <a:lumMod val="50000"/>
                  </a:schemeClr>
                </a:solidFill>
                <a:effectLst>
                  <a:outerShdw blurRad="38100" dist="38100" dir="2700000" algn="tl">
                    <a:srgbClr val="000000">
                      <a:alpha val="43137"/>
                    </a:srgbClr>
                  </a:outerShdw>
                </a:effectLst>
              </a:rPr>
              <a:t>8</a:t>
            </a:r>
            <a:r>
              <a:rPr lang="el-GR" sz="4800" b="1">
                <a:solidFill>
                  <a:schemeClr val="accent3">
                    <a:lumMod val="50000"/>
                  </a:schemeClr>
                </a:solidFill>
                <a:effectLst>
                  <a:outerShdw blurRad="38100" dist="38100" dir="2700000" algn="tl">
                    <a:srgbClr val="000000">
                      <a:alpha val="43137"/>
                    </a:srgbClr>
                  </a:outerShdw>
                </a:effectLst>
              </a:rPr>
              <a:t>44</a:t>
            </a:r>
            <a:endParaRPr lang="el-GR" sz="4800" b="1"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35696" y="1268760"/>
            <a:ext cx="7272808" cy="4165923"/>
          </a:xfrm>
        </p:spPr>
        <p:txBody>
          <a:bodyPr/>
          <a:lstStyle/>
          <a:p>
            <a:r>
              <a:rPr lang="el-GR" b="1" dirty="0"/>
              <a:t>Μοναρχικός απολυταρχισμός</a:t>
            </a:r>
          </a:p>
          <a:p>
            <a:r>
              <a:rPr lang="el-GR" b="1" dirty="0"/>
              <a:t>Βαυαροκρατία</a:t>
            </a:r>
          </a:p>
          <a:p>
            <a:r>
              <a:rPr lang="el-GR" b="1" dirty="0"/>
              <a:t>Αποκλεισμός αγωνιστών από την πολιτική εξουσία</a:t>
            </a:r>
          </a:p>
          <a:p>
            <a:endParaRPr lang="el-GR" b="1" dirty="0"/>
          </a:p>
        </p:txBody>
      </p:sp>
      <p:sp>
        <p:nvSpPr>
          <p:cNvPr id="5" name="1 - Τίτλος"/>
          <p:cNvSpPr txBox="1">
            <a:spLocks/>
          </p:cNvSpPr>
          <p:nvPr/>
        </p:nvSpPr>
        <p:spPr>
          <a:xfrm>
            <a:off x="1043608" y="332656"/>
            <a:ext cx="7416824"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Κύριες αιτίες Επανάστασης 1843</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11266" name="Picture 2" descr="http://lh6.ggpht.com/-OPREMq3-Urs/VQxn7fRkloI/AAAAAAAAFTU/MQ0oqHYhmz0/san%252520arxaia%252520tragodia_15%25255B5%25255D.png?imgmax=800"/>
          <p:cNvPicPr>
            <a:picLocks noChangeAspect="1" noChangeArrowheads="1"/>
          </p:cNvPicPr>
          <p:nvPr/>
        </p:nvPicPr>
        <p:blipFill>
          <a:blip r:embed="rId3" cstate="print"/>
          <a:srcRect r="891" b="16674"/>
          <a:stretch>
            <a:fillRect/>
          </a:stretch>
        </p:blipFill>
        <p:spPr bwMode="auto">
          <a:xfrm>
            <a:off x="2267744" y="3717032"/>
            <a:ext cx="4002584" cy="269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p:cNvPicPr>
            <a:picLocks noGrp="1" noChangeAspect="1"/>
          </p:cNvPicPr>
          <p:nvPr>
            <p:ph idx="1"/>
          </p:nvPr>
        </p:nvPicPr>
        <p:blipFill>
          <a:blip r:embed="rId3" cstate="print">
            <a:lum contrast="40000"/>
            <a:extLst>
              <a:ext uri="{28A0092B-C50C-407E-A947-70E740481C1C}">
                <a14:useLocalDpi xmlns:a14="http://schemas.microsoft.com/office/drawing/2010/main" val="0"/>
              </a:ext>
            </a:extLst>
          </a:blip>
          <a:srcRect r="1875" b="17895"/>
          <a:stretch>
            <a:fillRect/>
          </a:stretch>
        </p:blipFill>
        <p:spPr>
          <a:xfrm>
            <a:off x="323528" y="1988840"/>
            <a:ext cx="3388600" cy="2376264"/>
          </a:xfrm>
          <a:prstGeom prst="rect">
            <a:avLst/>
          </a:prstGeom>
          <a:ln>
            <a:noFill/>
          </a:ln>
          <a:effectLst>
            <a:outerShdw blurRad="292100" dist="139700" dir="2700000" algn="tl" rotWithShape="0">
              <a:srgbClr val="333333">
                <a:alpha val="65000"/>
              </a:srgbClr>
            </a:outerShdw>
          </a:effectLst>
        </p:spPr>
      </p:pic>
      <p:pic>
        <p:nvPicPr>
          <p:cNvPr id="6" name="4 - Θέση περιεχομένου"/>
          <p:cNvPicPr>
            <a:picLocks noChangeAspect="1"/>
          </p:cNvPicPr>
          <p:nvPr/>
        </p:nvPicPr>
        <p:blipFill>
          <a:blip r:embed="rId4" cstate="print">
            <a:lum contrast="30000"/>
            <a:extLst>
              <a:ext uri="{28A0092B-C50C-407E-A947-70E740481C1C}">
                <a14:useLocalDpi xmlns:a14="http://schemas.microsoft.com/office/drawing/2010/main" val="0"/>
              </a:ext>
            </a:extLst>
          </a:blip>
          <a:stretch>
            <a:fillRect/>
          </a:stretch>
        </p:blipFill>
        <p:spPr>
          <a:xfrm>
            <a:off x="5580113" y="4589444"/>
            <a:ext cx="2304256" cy="2052531"/>
          </a:xfrm>
          <a:prstGeom prst="rect">
            <a:avLst/>
          </a:prstGeom>
          <a:ln>
            <a:noFill/>
          </a:ln>
          <a:effectLst>
            <a:outerShdw blurRad="292100" dist="139700" dir="2700000" algn="tl" rotWithShape="0">
              <a:srgbClr val="333333">
                <a:alpha val="65000"/>
              </a:srgbClr>
            </a:outerShdw>
          </a:effectLst>
        </p:spPr>
      </p:pic>
      <p:sp>
        <p:nvSpPr>
          <p:cNvPr id="8" name="1 - Τίτλος"/>
          <p:cNvSpPr txBox="1">
            <a:spLocks/>
          </p:cNvSpPr>
          <p:nvPr/>
        </p:nvSpPr>
        <p:spPr>
          <a:xfrm>
            <a:off x="4860032" y="1988840"/>
            <a:ext cx="3958430" cy="936104"/>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effectLst>
                  <a:outerShdw blurRad="38100" dist="38100" dir="2700000" algn="tl">
                    <a:srgbClr val="000000">
                      <a:alpha val="43137"/>
                    </a:srgbClr>
                  </a:outerShdw>
                </a:effectLst>
              </a:rPr>
              <a:t>Ζητούσαν σύνταγμα!</a:t>
            </a:r>
          </a:p>
        </p:txBody>
      </p:sp>
      <p:sp>
        <p:nvSpPr>
          <p:cNvPr id="2" name="Βέλος προς τα κάτω 1"/>
          <p:cNvSpPr/>
          <p:nvPr/>
        </p:nvSpPr>
        <p:spPr>
          <a:xfrm>
            <a:off x="6228184" y="3068960"/>
            <a:ext cx="1382093" cy="1800200"/>
          </a:xfrm>
          <a:prstGeom prst="down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sx="106000" sy="106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323528" y="4293096"/>
            <a:ext cx="5400600" cy="2376264"/>
          </a:xfrm>
          <a:prstGeom prst="right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606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pPr>
            <a:r>
              <a:rPr lang="el-GR" sz="3200" b="1" dirty="0">
                <a:solidFill>
                  <a:schemeClr val="tx1"/>
                </a:solidFill>
                <a:effectLst>
                  <a:outerShdw blurRad="38100" dist="38100" dir="2700000" algn="tl">
                    <a:srgbClr val="000000">
                      <a:alpha val="43137"/>
                    </a:srgbClr>
                  </a:outerShdw>
                </a:effectLst>
              </a:rPr>
              <a:t>Τι ζητούσαν οι εξεγερθέντες;</a:t>
            </a:r>
          </a:p>
        </p:txBody>
      </p:sp>
      <p:sp>
        <p:nvSpPr>
          <p:cNvPr id="11" name="1 - Τίτλος"/>
          <p:cNvSpPr txBox="1">
            <a:spLocks/>
          </p:cNvSpPr>
          <p:nvPr/>
        </p:nvSpPr>
        <p:spPr>
          <a:xfrm>
            <a:off x="395536" y="548680"/>
            <a:ext cx="6840760" cy="720080"/>
          </a:xfrm>
          <a:prstGeom prst="rect">
            <a:avLst/>
          </a:prstGeom>
          <a:solidFill>
            <a:schemeClr val="accent3">
              <a:lumMod val="60000"/>
              <a:lumOff val="40000"/>
              <a:alpha val="19000"/>
            </a:schemeClr>
          </a:solidFill>
          <a:effectLst>
            <a:outerShdw blurRad="139700" dist="88900" dir="2700000" sx="101000" sy="101000" algn="tl" rotWithShape="0">
              <a:prstClr val="black">
                <a:alpha val="38000"/>
              </a:prstClr>
            </a:outerShdw>
          </a:effectLst>
        </p:spPr>
        <p:txBody>
          <a:bodyPr vert="horz" lIns="91440" tIns="45720" rIns="91440" bIns="45720" rtlCol="0" anchor="ctr">
            <a:noAutofit/>
          </a:bodyPr>
          <a:lstStyle/>
          <a:p>
            <a:pPr lvl="0" algn="ctr">
              <a:spcBef>
                <a:spcPct val="0"/>
              </a:spcBef>
            </a:pPr>
            <a:r>
              <a:rPr lang="el-GR" sz="5400" b="1" noProof="0" dirty="0">
                <a:solidFill>
                  <a:schemeClr val="accent3">
                    <a:lumMod val="50000"/>
                  </a:schemeClr>
                </a:solidFill>
                <a:effectLst>
                  <a:outerShdw blurRad="38100" dist="38100" dir="2700000" algn="tl">
                    <a:srgbClr val="000000">
                      <a:alpha val="43137"/>
                    </a:srgbClr>
                  </a:outerShdw>
                </a:effectLst>
              </a:rPr>
              <a:t>Επανάσταση λοιπόν!</a:t>
            </a:r>
            <a:endParaRPr kumimoji="0" lang="el-GR" sz="54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7170" name="Picture 2" descr="http://mynima-hellas.com/wp-content/themes/patterns/timthumb.php?src=http://mynima-hellas.com/wp-content/uploads/2011/10/grothia.png&amp;q=90&amp;w=660&amp;zc=1"/>
          <p:cNvPicPr>
            <a:picLocks noChangeAspect="1" noChangeArrowheads="1"/>
          </p:cNvPicPr>
          <p:nvPr/>
        </p:nvPicPr>
        <p:blipFill>
          <a:blip r:embed="rId5" cstate="print">
            <a:lum contrast="30000"/>
          </a:blip>
          <a:srcRect/>
          <a:stretch>
            <a:fillRect/>
          </a:stretch>
        </p:blipFill>
        <p:spPr bwMode="auto">
          <a:xfrm>
            <a:off x="7380312" y="188640"/>
            <a:ext cx="1440160" cy="1931123"/>
          </a:xfrm>
          <a:prstGeom prst="rect">
            <a:avLst/>
          </a:prstGeom>
          <a:noFill/>
        </p:spPr>
      </p:pic>
    </p:spTree>
    <p:extLst>
      <p:ext uri="{BB962C8B-B14F-4D97-AF65-F5344CB8AC3E}">
        <p14:creationId xmlns:p14="http://schemas.microsoft.com/office/powerpoint/2010/main" val="249536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wipe(down)">
                                      <p:cBhvr>
                                        <p:cTn id="30" dur="290">
                                          <p:stCondLst>
                                            <p:cond delay="0"/>
                                          </p:stCondLst>
                                        </p:cTn>
                                        <p:tgtEl>
                                          <p:spTgt spid="7170"/>
                                        </p:tgtEl>
                                      </p:cBhvr>
                                    </p:animEffect>
                                    <p:anim calcmode="lin" valueType="num">
                                      <p:cBhvr>
                                        <p:cTn id="31" dur="911"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7170"/>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7170"/>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7170"/>
                                        </p:tgtEl>
                                        <p:attrNameLst>
                                          <p:attrName>ppt_y</p:attrName>
                                        </p:attrNameLst>
                                      </p:cBhvr>
                                      <p:tavLst>
                                        <p:tav tm="0" fmla="#ppt_y-sin(pi*$)/81">
                                          <p:val>
                                            <p:fltVal val="0"/>
                                          </p:val>
                                        </p:tav>
                                        <p:tav tm="100000">
                                          <p:val>
                                            <p:fltVal val="1"/>
                                          </p:val>
                                        </p:tav>
                                      </p:tavLst>
                                    </p:anim>
                                    <p:animScale>
                                      <p:cBhvr>
                                        <p:cTn id="36" dur="13">
                                          <p:stCondLst>
                                            <p:cond delay="325"/>
                                          </p:stCondLst>
                                        </p:cTn>
                                        <p:tgtEl>
                                          <p:spTgt spid="7170"/>
                                        </p:tgtEl>
                                      </p:cBhvr>
                                      <p:to x="100000" y="60000"/>
                                    </p:animScale>
                                    <p:animScale>
                                      <p:cBhvr>
                                        <p:cTn id="37" dur="83" decel="50000">
                                          <p:stCondLst>
                                            <p:cond delay="338"/>
                                          </p:stCondLst>
                                        </p:cTn>
                                        <p:tgtEl>
                                          <p:spTgt spid="7170"/>
                                        </p:tgtEl>
                                      </p:cBhvr>
                                      <p:to x="100000" y="100000"/>
                                    </p:animScale>
                                    <p:animScale>
                                      <p:cBhvr>
                                        <p:cTn id="38" dur="13">
                                          <p:stCondLst>
                                            <p:cond delay="656"/>
                                          </p:stCondLst>
                                        </p:cTn>
                                        <p:tgtEl>
                                          <p:spTgt spid="7170"/>
                                        </p:tgtEl>
                                      </p:cBhvr>
                                      <p:to x="100000" y="80000"/>
                                    </p:animScale>
                                    <p:animScale>
                                      <p:cBhvr>
                                        <p:cTn id="39" dur="83" decel="50000">
                                          <p:stCondLst>
                                            <p:cond delay="669"/>
                                          </p:stCondLst>
                                        </p:cTn>
                                        <p:tgtEl>
                                          <p:spTgt spid="7170"/>
                                        </p:tgtEl>
                                      </p:cBhvr>
                                      <p:to x="100000" y="100000"/>
                                    </p:animScale>
                                    <p:animScale>
                                      <p:cBhvr>
                                        <p:cTn id="40" dur="13">
                                          <p:stCondLst>
                                            <p:cond delay="821"/>
                                          </p:stCondLst>
                                        </p:cTn>
                                        <p:tgtEl>
                                          <p:spTgt spid="7170"/>
                                        </p:tgtEl>
                                      </p:cBhvr>
                                      <p:to x="100000" y="90000"/>
                                    </p:animScale>
                                    <p:animScale>
                                      <p:cBhvr>
                                        <p:cTn id="41" dur="83" decel="50000">
                                          <p:stCondLst>
                                            <p:cond delay="834"/>
                                          </p:stCondLst>
                                        </p:cTn>
                                        <p:tgtEl>
                                          <p:spTgt spid="7170"/>
                                        </p:tgtEl>
                                      </p:cBhvr>
                                      <p:to x="100000" y="100000"/>
                                    </p:animScale>
                                    <p:animScale>
                                      <p:cBhvr>
                                        <p:cTn id="42" dur="13">
                                          <p:stCondLst>
                                            <p:cond delay="904"/>
                                          </p:stCondLst>
                                        </p:cTn>
                                        <p:tgtEl>
                                          <p:spTgt spid="7170"/>
                                        </p:tgtEl>
                                      </p:cBhvr>
                                      <p:to x="100000" y="95000"/>
                                    </p:animScale>
                                    <p:animScale>
                                      <p:cBhvr>
                                        <p:cTn id="43" dur="83" decel="50000">
                                          <p:stCondLst>
                                            <p:cond delay="917"/>
                                          </p:stCondLst>
                                        </p:cTn>
                                        <p:tgtEl>
                                          <p:spTgt spid="717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0-#ppt_w/2"/>
                                          </p:val>
                                        </p:tav>
                                        <p:tav tm="100000">
                                          <p:val>
                                            <p:strVal val="#ppt_x"/>
                                          </p:val>
                                        </p:tav>
                                      </p:tavLst>
                                    </p:anim>
                                    <p:anim calcmode="lin" valueType="num">
                                      <p:cBhvr additive="base">
                                        <p:cTn id="4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anim calcmode="lin" valueType="num">
                                      <p:cBhvr>
                                        <p:cTn id="67" dur="500" fill="hold"/>
                                        <p:tgtEl>
                                          <p:spTgt spid="6"/>
                                        </p:tgtEl>
                                        <p:attrNameLst>
                                          <p:attrName>ppt_x</p:attrName>
                                        </p:attrNameLst>
                                      </p:cBhvr>
                                      <p:tavLst>
                                        <p:tav tm="0">
                                          <p:val>
                                            <p:strVal val="#ppt_x"/>
                                          </p:val>
                                        </p:tav>
                                        <p:tav tm="100000">
                                          <p:val>
                                            <p:strVal val="#ppt_x"/>
                                          </p:val>
                                        </p:tav>
                                      </p:tavLst>
                                    </p:anim>
                                    <p:anim calcmode="lin" valueType="num">
                                      <p:cBhvr>
                                        <p:cTn id="6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229600" cy="5589240"/>
          </a:xfrm>
        </p:spPr>
        <p:txBody>
          <a:bodyPr>
            <a:normAutofit fontScale="77500" lnSpcReduction="20000"/>
          </a:bodyPr>
          <a:lstStyle/>
          <a:p>
            <a:pPr marL="0" indent="0" algn="ctr">
              <a:buNone/>
            </a:pPr>
            <a:r>
              <a:rPr lang="el-GR" dirty="0"/>
              <a:t>Λίγο πριν το ξέσπασμα του κινήματος σχηματίστηκε </a:t>
            </a:r>
          </a:p>
          <a:p>
            <a:pPr marL="0" indent="0" algn="ctr">
              <a:spcAft>
                <a:spcPts val="1000"/>
              </a:spcAft>
              <a:buNone/>
            </a:pPr>
            <a:r>
              <a:rPr lang="el-GR" b="1" dirty="0"/>
              <a:t>τριμελής επιτροπή </a:t>
            </a:r>
            <a:r>
              <a:rPr lang="el-GR" dirty="0"/>
              <a:t>που αποτελείτο από τους :</a:t>
            </a:r>
          </a:p>
          <a:p>
            <a:pPr marL="0" indent="0" algn="ctr">
              <a:buNone/>
            </a:pPr>
            <a:r>
              <a:rPr lang="el-GR" sz="5200" b="1" dirty="0">
                <a:solidFill>
                  <a:schemeClr val="accent3">
                    <a:lumMod val="50000"/>
                  </a:schemeClr>
                </a:solidFill>
                <a:effectLst>
                  <a:outerShdw blurRad="38100" dist="38100" dir="2700000" algn="tl">
                    <a:srgbClr val="000000">
                      <a:alpha val="43137"/>
                    </a:srgbClr>
                  </a:outerShdw>
                </a:effectLst>
              </a:rPr>
              <a:t>Ανδρέα Μεταξά, </a:t>
            </a:r>
          </a:p>
          <a:p>
            <a:pPr marL="0" indent="0" algn="ctr">
              <a:buNone/>
            </a:pPr>
            <a:r>
              <a:rPr lang="el-GR" sz="5200" b="1" dirty="0">
                <a:solidFill>
                  <a:schemeClr val="accent3">
                    <a:lumMod val="50000"/>
                  </a:schemeClr>
                </a:solidFill>
                <a:effectLst>
                  <a:outerShdw blurRad="38100" dist="38100" dir="2700000" algn="tl">
                    <a:srgbClr val="000000">
                      <a:alpha val="43137"/>
                    </a:srgbClr>
                  </a:outerShdw>
                </a:effectLst>
              </a:rPr>
              <a:t>Ιωάννη Μακρυγιάννη,</a:t>
            </a:r>
          </a:p>
          <a:p>
            <a:pPr marL="0" indent="0" algn="ctr">
              <a:buNone/>
            </a:pPr>
            <a:r>
              <a:rPr lang="el-GR" sz="5200" b="1" dirty="0">
                <a:solidFill>
                  <a:schemeClr val="accent3">
                    <a:lumMod val="50000"/>
                  </a:schemeClr>
                </a:solidFill>
                <a:effectLst>
                  <a:outerShdw blurRad="38100" dist="38100" dir="2700000" algn="tl">
                    <a:srgbClr val="000000">
                      <a:alpha val="43137"/>
                    </a:srgbClr>
                  </a:outerShdw>
                </a:effectLst>
              </a:rPr>
              <a:t>Δημήτριο Καλλέργη. </a:t>
            </a:r>
          </a:p>
          <a:p>
            <a:pPr marL="0" indent="0" algn="ctr">
              <a:buNone/>
            </a:pPr>
            <a:endParaRPr lang="el-GR" dirty="0"/>
          </a:p>
          <a:p>
            <a:pPr marL="0" indent="0" algn="ctr">
              <a:buNone/>
            </a:pPr>
            <a:r>
              <a:rPr lang="el-GR" sz="3600" dirty="0"/>
              <a:t>Ο καθένας αντιπροσώπευε έναν διαφορετικό κόσμο: </a:t>
            </a:r>
          </a:p>
          <a:p>
            <a:pPr algn="ctr">
              <a:buNone/>
            </a:pPr>
            <a:r>
              <a:rPr lang="el-GR" sz="4600" dirty="0"/>
              <a:t>ο </a:t>
            </a:r>
            <a:r>
              <a:rPr lang="el-GR" sz="4600" b="1" dirty="0">
                <a:effectLst>
                  <a:outerShdw blurRad="38100" dist="38100" dir="2700000" algn="tl">
                    <a:srgbClr val="000000">
                      <a:alpha val="43137"/>
                    </a:srgbClr>
                  </a:outerShdw>
                </a:effectLst>
              </a:rPr>
              <a:t>Μεταξάς</a:t>
            </a:r>
            <a:r>
              <a:rPr lang="el-GR" sz="4600" dirty="0">
                <a:effectLst>
                  <a:outerShdw blurRad="38100" dist="38100" dir="2700000" algn="tl">
                    <a:srgbClr val="000000">
                      <a:alpha val="43137"/>
                    </a:srgbClr>
                  </a:outerShdw>
                </a:effectLst>
              </a:rPr>
              <a:t> </a:t>
            </a:r>
            <a:r>
              <a:rPr lang="el-GR" sz="4600" dirty="0"/>
              <a:t>τον </a:t>
            </a:r>
            <a:r>
              <a:rPr lang="el-GR" sz="4600" b="1" dirty="0">
                <a:solidFill>
                  <a:schemeClr val="accent3">
                    <a:lumMod val="50000"/>
                  </a:schemeClr>
                </a:solidFill>
                <a:effectLst>
                  <a:outerShdw blurRad="38100" dist="38100" dir="2700000" algn="tl">
                    <a:srgbClr val="000000">
                      <a:alpha val="43137"/>
                    </a:srgbClr>
                  </a:outerShdw>
                </a:effectLst>
              </a:rPr>
              <a:t>πολιτικό</a:t>
            </a:r>
            <a:r>
              <a:rPr lang="el-GR" sz="4600" dirty="0"/>
              <a:t>, </a:t>
            </a:r>
          </a:p>
          <a:p>
            <a:pPr algn="ctr">
              <a:buNone/>
            </a:pPr>
            <a:r>
              <a:rPr lang="el-GR" sz="4600" dirty="0"/>
              <a:t>ο </a:t>
            </a:r>
            <a:r>
              <a:rPr lang="el-GR" sz="4600" b="1" dirty="0">
                <a:effectLst>
                  <a:outerShdw blurRad="38100" dist="38100" dir="2700000" algn="tl">
                    <a:srgbClr val="000000">
                      <a:alpha val="43137"/>
                    </a:srgbClr>
                  </a:outerShdw>
                </a:effectLst>
              </a:rPr>
              <a:t>Μακρυγιάννης</a:t>
            </a:r>
            <a:r>
              <a:rPr lang="el-GR" sz="4600" dirty="0"/>
              <a:t> τον </a:t>
            </a:r>
            <a:r>
              <a:rPr lang="el-GR" sz="4600" b="1" dirty="0">
                <a:solidFill>
                  <a:schemeClr val="accent3">
                    <a:lumMod val="50000"/>
                  </a:schemeClr>
                </a:solidFill>
                <a:effectLst>
                  <a:outerShdw blurRad="38100" dist="38100" dir="2700000" algn="tl">
                    <a:srgbClr val="000000">
                      <a:alpha val="43137"/>
                    </a:srgbClr>
                  </a:outerShdw>
                </a:effectLst>
              </a:rPr>
              <a:t>λαϊκό </a:t>
            </a:r>
          </a:p>
          <a:p>
            <a:pPr algn="ctr">
              <a:buNone/>
            </a:pPr>
            <a:r>
              <a:rPr lang="el-GR" sz="4600" dirty="0"/>
              <a:t>και ο </a:t>
            </a:r>
            <a:r>
              <a:rPr lang="el-GR" sz="4600" b="1" dirty="0">
                <a:effectLst>
                  <a:outerShdw blurRad="38100" dist="38100" dir="2700000" algn="tl">
                    <a:srgbClr val="000000">
                      <a:alpha val="43137"/>
                    </a:srgbClr>
                  </a:outerShdw>
                </a:effectLst>
              </a:rPr>
              <a:t>Καλλέργης</a:t>
            </a:r>
            <a:r>
              <a:rPr lang="el-GR" sz="4600" dirty="0"/>
              <a:t> τον </a:t>
            </a:r>
            <a:r>
              <a:rPr lang="el-GR" sz="4600" b="1" dirty="0">
                <a:solidFill>
                  <a:schemeClr val="accent3">
                    <a:lumMod val="50000"/>
                  </a:schemeClr>
                </a:solidFill>
                <a:effectLst>
                  <a:outerShdw blurRad="38100" dist="38100" dir="2700000" algn="tl">
                    <a:srgbClr val="000000">
                      <a:alpha val="43137"/>
                    </a:srgbClr>
                  </a:outerShdw>
                </a:effectLst>
              </a:rPr>
              <a:t>στρατιωτικό</a:t>
            </a:r>
            <a:r>
              <a:rPr lang="el-GR" sz="4600" dirty="0"/>
              <a:t>.</a:t>
            </a:r>
          </a:p>
          <a:p>
            <a:endParaRPr lang="el-GR" dirty="0"/>
          </a:p>
        </p:txBody>
      </p:sp>
      <p:sp>
        <p:nvSpPr>
          <p:cNvPr id="4" name="1 - Τίτλος"/>
          <p:cNvSpPr txBox="1">
            <a:spLocks/>
          </p:cNvSpPr>
          <p:nvPr/>
        </p:nvSpPr>
        <p:spPr>
          <a:xfrm>
            <a:off x="395536" y="188640"/>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fontScale="92500" lnSpcReduction="20000"/>
          </a:bodyPr>
          <a:lstStyle/>
          <a:p>
            <a:pPr lvl="0" algn="ctr">
              <a:spcBef>
                <a:spcPct val="0"/>
              </a:spcBef>
            </a:pPr>
            <a:r>
              <a:rPr lang="el-GR" sz="5000" b="1" dirty="0">
                <a:solidFill>
                  <a:schemeClr val="accent3">
                    <a:lumMod val="50000"/>
                  </a:schemeClr>
                </a:solidFill>
                <a:effectLst>
                  <a:outerShdw blurRad="38100" dist="38100" dir="2700000" algn="tl">
                    <a:srgbClr val="000000">
                      <a:alpha val="43137"/>
                    </a:srgbClr>
                  </a:outerShdw>
                </a:effectLst>
              </a:rPr>
              <a:t>Ποιοι</a:t>
            </a:r>
            <a:r>
              <a:rPr lang="el-GR" sz="4000" b="1" dirty="0">
                <a:solidFill>
                  <a:schemeClr val="accent3">
                    <a:lumMod val="50000"/>
                  </a:schemeClr>
                </a:solidFill>
                <a:effectLst>
                  <a:outerShdw blurRad="38100" dist="38100" dir="2700000" algn="tl">
                    <a:srgbClr val="000000">
                      <a:alpha val="43137"/>
                    </a:srgbClr>
                  </a:outerShdw>
                </a:effectLst>
              </a:rPr>
              <a:t> οργάνωσαν την επανάσταση;</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1228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sdf.jpg"/>
          <p:cNvPicPr>
            <a:picLocks noChangeAspect="1"/>
          </p:cNvPicPr>
          <p:nvPr/>
        </p:nvPicPr>
        <p:blipFill rotWithShape="1">
          <a:blip r:embed="rId3" cstate="print">
            <a:lum contrast="20000"/>
          </a:blip>
          <a:srcRect t="3058" b="9629"/>
          <a:stretch/>
        </p:blipFill>
        <p:spPr>
          <a:xfrm>
            <a:off x="303002" y="1556792"/>
            <a:ext cx="2756830" cy="3589650"/>
          </a:xfrm>
          <a:prstGeom prst="rect">
            <a:avLst/>
          </a:prstGeom>
          <a:ln>
            <a:noFill/>
          </a:ln>
          <a:effectLst>
            <a:outerShdw blurRad="292100" dist="139700" dir="2700000" algn="tl" rotWithShape="0">
              <a:srgbClr val="333333">
                <a:alpha val="65000"/>
              </a:srgbClr>
            </a:outerShdw>
          </a:effectLst>
        </p:spPr>
      </p:pic>
      <p:pic>
        <p:nvPicPr>
          <p:cNvPr id="6" name="5 - Εικόνα" descr="sdf.jpg"/>
          <p:cNvPicPr>
            <a:picLocks noChangeAspect="1"/>
          </p:cNvPicPr>
          <p:nvPr/>
        </p:nvPicPr>
        <p:blipFill>
          <a:blip r:embed="rId4" cstate="print"/>
          <a:stretch>
            <a:fillRect/>
          </a:stretch>
        </p:blipFill>
        <p:spPr>
          <a:xfrm>
            <a:off x="6045433" y="1584628"/>
            <a:ext cx="2847048" cy="3518047"/>
          </a:xfrm>
          <a:prstGeom prst="rect">
            <a:avLst/>
          </a:prstGeom>
          <a:ln>
            <a:noFill/>
          </a:ln>
          <a:effectLst>
            <a:outerShdw blurRad="292100" dist="139700" dir="2700000" algn="tl" rotWithShape="0">
              <a:srgbClr val="333333">
                <a:alpha val="65000"/>
              </a:srgbClr>
            </a:outerShdw>
          </a:effectLst>
        </p:spPr>
      </p:pic>
      <p:sp>
        <p:nvSpPr>
          <p:cNvPr id="9" name="1 - Τίτλος"/>
          <p:cNvSpPr txBox="1">
            <a:spLocks/>
          </p:cNvSpPr>
          <p:nvPr/>
        </p:nvSpPr>
        <p:spPr>
          <a:xfrm>
            <a:off x="251520" y="5445224"/>
            <a:ext cx="2808312" cy="1008112"/>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500"/>
              </a:spcAft>
            </a:pPr>
            <a:r>
              <a:rPr lang="el-GR" sz="2800" b="1" dirty="0">
                <a:effectLst>
                  <a:outerShdw blurRad="38100" dist="38100" dir="2700000" algn="tl">
                    <a:srgbClr val="000000">
                      <a:alpha val="43137"/>
                    </a:srgbClr>
                  </a:outerShdw>
                </a:effectLst>
              </a:rPr>
              <a:t>ΓΙΑΝΝΗΣ ΜΑΚΡΥΓΙΑΝΝΗΣ</a:t>
            </a:r>
          </a:p>
        </p:txBody>
      </p:sp>
      <p:sp>
        <p:nvSpPr>
          <p:cNvPr id="11" name="1 - Τίτλος"/>
          <p:cNvSpPr txBox="1">
            <a:spLocks/>
          </p:cNvSpPr>
          <p:nvPr/>
        </p:nvSpPr>
        <p:spPr>
          <a:xfrm>
            <a:off x="6045433" y="5445764"/>
            <a:ext cx="2813774" cy="1007572"/>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500"/>
              </a:spcAft>
            </a:pPr>
            <a:r>
              <a:rPr lang="el-GR" sz="2800" b="1" dirty="0">
                <a:effectLst>
                  <a:outerShdw blurRad="38100" dist="38100" dir="2700000" algn="tl">
                    <a:srgbClr val="000000">
                      <a:alpha val="43137"/>
                    </a:srgbClr>
                  </a:outerShdw>
                </a:effectLst>
              </a:rPr>
              <a:t>ΔΗΜΗΤΡΙΟΣ ΚΑΛΛΕΡΓΗΣ</a:t>
            </a:r>
          </a:p>
        </p:txBody>
      </p:sp>
      <p:pic>
        <p:nvPicPr>
          <p:cNvPr id="12" name="Εικόνα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7717" y="1577772"/>
            <a:ext cx="2560427" cy="3584598"/>
          </a:xfrm>
          <a:prstGeom prst="rect">
            <a:avLst/>
          </a:prstGeom>
          <a:ln>
            <a:noFill/>
          </a:ln>
          <a:effectLst>
            <a:outerShdw blurRad="292100" dist="139700" dir="2700000" algn="tl" rotWithShape="0">
              <a:srgbClr val="333333">
                <a:alpha val="65000"/>
              </a:srgbClr>
            </a:outerShdw>
          </a:effectLst>
        </p:spPr>
      </p:pic>
      <p:sp>
        <p:nvSpPr>
          <p:cNvPr id="13" name="1 - Τίτλος"/>
          <p:cNvSpPr txBox="1">
            <a:spLocks/>
          </p:cNvSpPr>
          <p:nvPr/>
        </p:nvSpPr>
        <p:spPr>
          <a:xfrm>
            <a:off x="3307717" y="5445764"/>
            <a:ext cx="2488419" cy="1007572"/>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effectLst>
                  <a:outerShdw blurRad="38100" dist="38100" dir="2700000" algn="tl">
                    <a:srgbClr val="000000">
                      <a:alpha val="43137"/>
                    </a:srgbClr>
                  </a:outerShdw>
                </a:effectLst>
              </a:rPr>
              <a:t>ΑΝΔΡΕΑΣ </a:t>
            </a:r>
          </a:p>
          <a:p>
            <a:pPr>
              <a:spcAft>
                <a:spcPts val="500"/>
              </a:spcAft>
            </a:pPr>
            <a:r>
              <a:rPr lang="el-GR" sz="2800" b="1" dirty="0">
                <a:effectLst>
                  <a:outerShdw blurRad="38100" dist="38100" dir="2700000" algn="tl">
                    <a:srgbClr val="000000">
                      <a:alpha val="43137"/>
                    </a:srgbClr>
                  </a:outerShdw>
                </a:effectLst>
              </a:rPr>
              <a:t>ΜΕΤΑΞΑΣ</a:t>
            </a:r>
          </a:p>
        </p:txBody>
      </p:sp>
      <p:sp>
        <p:nvSpPr>
          <p:cNvPr id="10" name="1 - Τίτλος"/>
          <p:cNvSpPr txBox="1">
            <a:spLocks/>
          </p:cNvSpPr>
          <p:nvPr/>
        </p:nvSpPr>
        <p:spPr>
          <a:xfrm>
            <a:off x="323528" y="332656"/>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Πρωτεργάτες Επανάστασης του 1843</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29600" cy="2808312"/>
          </a:xfrm>
        </p:spPr>
        <p:txBody>
          <a:bodyPr/>
          <a:lstStyle/>
          <a:p>
            <a:pPr marL="0" indent="0" algn="ctr">
              <a:buNone/>
            </a:pPr>
            <a:r>
              <a:rPr lang="el-GR" sz="2500" dirty="0"/>
              <a:t>Χαρακτηριστικό είναι το σχόλιο ιστορικού της εποχής: </a:t>
            </a:r>
          </a:p>
          <a:p>
            <a:pPr marL="0" indent="0" algn="ctr">
              <a:buNone/>
            </a:pPr>
            <a:r>
              <a:rPr lang="el-GR" i="1" dirty="0"/>
              <a:t>Χωρίς τον</a:t>
            </a:r>
            <a:r>
              <a:rPr lang="en-US" i="1" dirty="0"/>
              <a:t> </a:t>
            </a:r>
            <a:r>
              <a:rPr lang="el-GR" b="1" i="1" dirty="0">
                <a:effectLst>
                  <a:outerShdw blurRad="38100" dist="38100" dir="2700000" algn="tl">
                    <a:srgbClr val="000000">
                      <a:alpha val="43137"/>
                    </a:srgbClr>
                  </a:outerShdw>
                </a:effectLst>
              </a:rPr>
              <a:t>Μακρυγιάννη</a:t>
            </a:r>
            <a:r>
              <a:rPr lang="el-GR" i="1" dirty="0"/>
              <a:t> και τον </a:t>
            </a:r>
            <a:r>
              <a:rPr lang="el-GR" b="1" i="1" dirty="0">
                <a:effectLst>
                  <a:outerShdw blurRad="38100" dist="38100" dir="2700000" algn="tl">
                    <a:srgbClr val="000000">
                      <a:alpha val="43137"/>
                    </a:srgbClr>
                  </a:outerShdw>
                </a:effectLst>
              </a:rPr>
              <a:t>Μεταξά</a:t>
            </a:r>
            <a:r>
              <a:rPr lang="el-GR" i="1" dirty="0"/>
              <a:t> η επανάσταση δεν θα γινόταν. </a:t>
            </a:r>
          </a:p>
          <a:p>
            <a:pPr marL="0" indent="0" algn="ctr">
              <a:buNone/>
            </a:pPr>
            <a:r>
              <a:rPr lang="el-GR" i="1" dirty="0"/>
              <a:t>Χωρίς τον </a:t>
            </a:r>
            <a:r>
              <a:rPr lang="el-GR" b="1" i="1" dirty="0">
                <a:effectLst>
                  <a:outerShdw blurRad="38100" dist="38100" dir="2700000" algn="tl">
                    <a:srgbClr val="000000">
                      <a:alpha val="43137"/>
                    </a:srgbClr>
                  </a:outerShdw>
                </a:effectLst>
              </a:rPr>
              <a:t>Καλλέργη</a:t>
            </a:r>
            <a:r>
              <a:rPr lang="el-GR" i="1" dirty="0">
                <a:effectLst>
                  <a:outerShdw blurRad="38100" dist="38100" dir="2700000" algn="tl">
                    <a:srgbClr val="000000">
                      <a:alpha val="43137"/>
                    </a:srgbClr>
                  </a:outerShdw>
                </a:effectLst>
              </a:rPr>
              <a:t> </a:t>
            </a:r>
            <a:r>
              <a:rPr lang="el-GR" i="1" dirty="0"/>
              <a:t>η επανάσταση πολύ απλά δεν θα πετύχαινε.</a:t>
            </a:r>
            <a:endParaRPr lang="el-GR" dirty="0"/>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l="28595" t="4" r="2831" b="41018"/>
          <a:stretch/>
        </p:blipFill>
        <p:spPr>
          <a:xfrm>
            <a:off x="539552" y="3080859"/>
            <a:ext cx="2139154" cy="2911627"/>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068960"/>
            <a:ext cx="2088232" cy="2923525"/>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rotWithShape="1">
          <a:blip r:embed="rId4" cstate="print">
            <a:extLst>
              <a:ext uri="{28A0092B-C50C-407E-A947-70E740481C1C}">
                <a14:useLocalDpi xmlns:a14="http://schemas.microsoft.com/office/drawing/2010/main" val="0"/>
              </a:ext>
            </a:extLst>
          </a:blip>
          <a:srcRect l="29603" t="2" r="26046" b="48023"/>
          <a:stretch/>
        </p:blipFill>
        <p:spPr>
          <a:xfrm>
            <a:off x="6523896" y="3071058"/>
            <a:ext cx="2008544" cy="2908926"/>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107504" y="6201308"/>
            <a:ext cx="2808312" cy="54006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effectLst>
                  <a:outerShdw blurRad="38100" dist="38100" dir="2700000" algn="tl">
                    <a:srgbClr val="000000">
                      <a:alpha val="43137"/>
                    </a:srgbClr>
                  </a:outerShdw>
                </a:effectLst>
              </a:rPr>
              <a:t>ΓΙΑΝΝΗΣ ΜΑΚΡΥΓΙΑΝΝΗΣ</a:t>
            </a:r>
          </a:p>
        </p:txBody>
      </p:sp>
      <p:sp>
        <p:nvSpPr>
          <p:cNvPr id="8" name="1 - Τίτλος"/>
          <p:cNvSpPr txBox="1">
            <a:spLocks/>
          </p:cNvSpPr>
          <p:nvPr/>
        </p:nvSpPr>
        <p:spPr>
          <a:xfrm>
            <a:off x="3131840" y="6201308"/>
            <a:ext cx="2808312" cy="54006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1900" b="1" dirty="0">
                <a:effectLst>
                  <a:outerShdw blurRad="38100" dist="38100" dir="2700000" algn="tl">
                    <a:srgbClr val="000000">
                      <a:alpha val="43137"/>
                    </a:srgbClr>
                  </a:outerShdw>
                </a:effectLst>
              </a:rPr>
              <a:t>ΑΝΔΡΕΑΣ ΜΕΤΑΞΑΣ</a:t>
            </a:r>
          </a:p>
        </p:txBody>
      </p:sp>
      <p:sp>
        <p:nvSpPr>
          <p:cNvPr id="9" name="1 - Τίτλος"/>
          <p:cNvSpPr txBox="1">
            <a:spLocks/>
          </p:cNvSpPr>
          <p:nvPr/>
        </p:nvSpPr>
        <p:spPr>
          <a:xfrm>
            <a:off x="6172944" y="6201308"/>
            <a:ext cx="2808312" cy="54006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1900" b="1" dirty="0">
                <a:effectLst>
                  <a:outerShdw blurRad="38100" dist="38100" dir="2700000" algn="tl">
                    <a:srgbClr val="000000">
                      <a:alpha val="43137"/>
                    </a:srgbClr>
                  </a:outerShdw>
                </a:effectLst>
              </a:rPr>
              <a:t>ΔΗΜΗΤΡΙΟΣ ΚΑΛΛΕΡΓΗΣ</a:t>
            </a:r>
          </a:p>
        </p:txBody>
      </p:sp>
    </p:spTree>
    <p:extLst>
      <p:ext uri="{BB962C8B-B14F-4D97-AF65-F5344CB8AC3E}">
        <p14:creationId xmlns:p14="http://schemas.microsoft.com/office/powerpoint/2010/main" val="10699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843.gif"/>
          <p:cNvPicPr>
            <a:picLocks noGrp="1" noChangeAspect="1"/>
          </p:cNvPicPr>
          <p:nvPr>
            <p:ph idx="1"/>
          </p:nvPr>
        </p:nvPicPr>
        <p:blipFill>
          <a:blip r:embed="rId3" cstate="print"/>
          <a:stretch>
            <a:fillRect/>
          </a:stretch>
        </p:blipFill>
        <p:spPr>
          <a:xfrm>
            <a:off x="0" y="-206992"/>
            <a:ext cx="8964488" cy="7118029"/>
          </a:xfrm>
          <a:prstGeom prst="rect">
            <a:avLst/>
          </a:prstGeom>
          <a:ln>
            <a:noFill/>
          </a:ln>
          <a:effectLst>
            <a:outerShdw blurRad="292100" dist="139700" dir="2700000" algn="tl" rotWithShape="0">
              <a:srgbClr val="333333">
                <a:alpha val="65000"/>
              </a:srgbClr>
            </a:outerShdw>
          </a:effectLst>
        </p:spPr>
      </p:pic>
      <p:cxnSp>
        <p:nvCxnSpPr>
          <p:cNvPr id="7" name="Ευθύγραμμο βέλος σύνδεσης 6"/>
          <p:cNvCxnSpPr/>
          <p:nvPr/>
        </p:nvCxnSpPr>
        <p:spPr>
          <a:xfrm flipV="1">
            <a:off x="2771800" y="4326845"/>
            <a:ext cx="1800200" cy="1584176"/>
          </a:xfrm>
          <a:prstGeom prst="straightConnector1">
            <a:avLst/>
          </a:prstGeom>
          <a:ln w="63500">
            <a:tailEnd type="arrow"/>
          </a:ln>
        </p:spPr>
        <p:style>
          <a:lnRef idx="1">
            <a:schemeClr val="accent3"/>
          </a:lnRef>
          <a:fillRef idx="0">
            <a:schemeClr val="accent3"/>
          </a:fillRef>
          <a:effectRef idx="0">
            <a:schemeClr val="accent3"/>
          </a:effectRef>
          <a:fontRef idx="minor">
            <a:schemeClr val="tx1"/>
          </a:fontRef>
        </p:style>
      </p:cxnSp>
      <p:cxnSp>
        <p:nvCxnSpPr>
          <p:cNvPr id="8" name="Ευθύγραμμο βέλος σύνδεσης 7"/>
          <p:cNvCxnSpPr/>
          <p:nvPr/>
        </p:nvCxnSpPr>
        <p:spPr>
          <a:xfrm>
            <a:off x="1475656" y="908720"/>
            <a:ext cx="2304256" cy="936104"/>
          </a:xfrm>
          <a:prstGeom prst="straightConnector1">
            <a:avLst/>
          </a:prstGeom>
          <a:ln w="63500">
            <a:tailEnd type="arrow"/>
          </a:ln>
        </p:spPr>
        <p:style>
          <a:lnRef idx="1">
            <a:schemeClr val="accent3"/>
          </a:lnRef>
          <a:fillRef idx="0">
            <a:schemeClr val="accent3"/>
          </a:fillRef>
          <a:effectRef idx="0">
            <a:schemeClr val="accent3"/>
          </a:effectRef>
          <a:fontRef idx="minor">
            <a:schemeClr val="tx1"/>
          </a:fontRef>
        </p:style>
      </p:cxnSp>
      <p:sp>
        <p:nvSpPr>
          <p:cNvPr id="6" name="1 - Τίτλος"/>
          <p:cNvSpPr txBox="1">
            <a:spLocks/>
          </p:cNvSpPr>
          <p:nvPr/>
        </p:nvSpPr>
        <p:spPr>
          <a:xfrm>
            <a:off x="236712" y="188640"/>
            <a:ext cx="2160240" cy="72008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effectLst>
                  <a:outerShdw blurRad="38100" dist="38100" dir="2700000" algn="tl">
                    <a:srgbClr val="000000">
                      <a:alpha val="43137"/>
                    </a:srgbClr>
                  </a:outerShdw>
                </a:effectLst>
              </a:rPr>
              <a:t>Παλάτι</a:t>
            </a:r>
          </a:p>
        </p:txBody>
      </p:sp>
      <p:sp>
        <p:nvSpPr>
          <p:cNvPr id="3" name="1 - Τίτλος"/>
          <p:cNvSpPr txBox="1">
            <a:spLocks/>
          </p:cNvSpPr>
          <p:nvPr/>
        </p:nvSpPr>
        <p:spPr>
          <a:xfrm>
            <a:off x="683568" y="5877272"/>
            <a:ext cx="3888432" cy="72008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effectLst>
                  <a:outerShdw blurRad="38100" dist="38100" dir="2700000" algn="tl">
                    <a:srgbClr val="000000">
                      <a:alpha val="43137"/>
                    </a:srgbClr>
                  </a:outerShdw>
                </a:effectLst>
              </a:rPr>
              <a:t>Δημήτριος Καλλέργης</a:t>
            </a:r>
          </a:p>
        </p:txBody>
      </p:sp>
      <p:cxnSp>
        <p:nvCxnSpPr>
          <p:cNvPr id="11" name="Ευθύγραμμο βέλος σύνδεσης 10"/>
          <p:cNvCxnSpPr/>
          <p:nvPr/>
        </p:nvCxnSpPr>
        <p:spPr>
          <a:xfrm>
            <a:off x="7020272" y="1052736"/>
            <a:ext cx="1152128" cy="936104"/>
          </a:xfrm>
          <a:prstGeom prst="straightConnector1">
            <a:avLst/>
          </a:prstGeom>
          <a:ln w="63500">
            <a:tailEnd type="arrow"/>
          </a:ln>
        </p:spPr>
        <p:style>
          <a:lnRef idx="1">
            <a:schemeClr val="accent3"/>
          </a:lnRef>
          <a:fillRef idx="0">
            <a:schemeClr val="accent3"/>
          </a:fillRef>
          <a:effectRef idx="0">
            <a:schemeClr val="accent3"/>
          </a:effectRef>
          <a:fontRef idx="minor">
            <a:schemeClr val="tx1"/>
          </a:fontRef>
        </p:style>
      </p:cxnSp>
      <p:sp>
        <p:nvSpPr>
          <p:cNvPr id="4" name="1 - Τίτλος"/>
          <p:cNvSpPr txBox="1">
            <a:spLocks/>
          </p:cNvSpPr>
          <p:nvPr/>
        </p:nvSpPr>
        <p:spPr>
          <a:xfrm>
            <a:off x="6588224" y="332656"/>
            <a:ext cx="2160240" cy="72008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err="1">
                <a:effectLst>
                  <a:outerShdw blurRad="38100" dist="38100" dir="2700000" algn="tl">
                    <a:srgbClr val="000000">
                      <a:alpha val="43137"/>
                    </a:srgbClr>
                  </a:outerShdw>
                </a:effectLst>
              </a:rPr>
              <a:t>Όθων</a:t>
            </a:r>
            <a:endParaRPr lang="el-GR" sz="3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20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200" y="2053558"/>
            <a:ext cx="3297513" cy="4804442"/>
          </a:xfrm>
          <a:prstGeom prst="rect">
            <a:avLst/>
          </a:prstGeom>
        </p:spPr>
      </p:pic>
      <p:sp>
        <p:nvSpPr>
          <p:cNvPr id="2" name="Τίτλος 1"/>
          <p:cNvSpPr>
            <a:spLocks noGrp="1"/>
          </p:cNvSpPr>
          <p:nvPr>
            <p:ph type="title"/>
          </p:nvPr>
        </p:nvSpPr>
        <p:spPr>
          <a:xfrm>
            <a:off x="1835696" y="-25546"/>
            <a:ext cx="4968552" cy="2079104"/>
          </a:xfrm>
        </p:spPr>
        <p:txBody>
          <a:bodyPr>
            <a:normAutofit fontScale="90000"/>
          </a:bodyPr>
          <a:lstStyle/>
          <a:p>
            <a:r>
              <a:rPr lang="el-GR" b="1" dirty="0">
                <a:effectLst>
                  <a:outerShdw blurRad="38100" dist="38100" dir="2700000" algn="tl">
                    <a:srgbClr val="000000">
                      <a:alpha val="43137"/>
                    </a:srgbClr>
                  </a:outerShdw>
                </a:effectLst>
              </a:rPr>
              <a:t>Τι να κάνει τότε </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κι  </a:t>
            </a:r>
            <a:r>
              <a:rPr lang="el-GR" b="1" dirty="0" err="1">
                <a:effectLst>
                  <a:outerShdw blurRad="38100" dist="38100" dir="2700000" algn="tl">
                    <a:srgbClr val="000000">
                      <a:alpha val="43137"/>
                    </a:srgbClr>
                  </a:outerShdw>
                </a:effectLst>
              </a:rPr>
              <a:t>Όθωνας</a:t>
            </a:r>
            <a:r>
              <a:rPr lang="el-GR" b="1" dirty="0">
                <a:effectLst>
                  <a:outerShdw blurRad="38100" dist="38100" dir="2700000" algn="tl">
                    <a:srgbClr val="000000">
                      <a:alpha val="43137"/>
                    </a:srgbClr>
                  </a:outerShdw>
                </a:effectLst>
              </a:rPr>
              <a:t>;</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Δέχτηκε!</a:t>
            </a:r>
          </a:p>
        </p:txBody>
      </p:sp>
      <p:sp>
        <p:nvSpPr>
          <p:cNvPr id="5" name="Ελλειψοειδής επεξήγηση 4"/>
          <p:cNvSpPr/>
          <p:nvPr/>
        </p:nvSpPr>
        <p:spPr>
          <a:xfrm>
            <a:off x="251520" y="620688"/>
            <a:ext cx="2736304" cy="2523414"/>
          </a:xfrm>
          <a:prstGeom prst="wedgeEllipseCallout">
            <a:avLst>
              <a:gd name="adj1" fmla="val 55876"/>
              <a:gd name="adj2" fmla="val 28007"/>
            </a:avLst>
          </a:prstGeom>
          <a:blipFill>
            <a:blip r:embed="rId3" cstate="print"/>
            <a:stretch>
              <a:fillRect/>
            </a:stretch>
          </a:blipFill>
          <a:ln>
            <a:solidFill>
              <a:schemeClr val="accent3">
                <a:lumMod val="50000"/>
              </a:schemeClr>
            </a:solidFill>
          </a:ln>
          <a:effectLst>
            <a:outerShdw blurRad="152400" dist="190500" dir="948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πεξήγηση με σύννεφο 7"/>
          <p:cNvSpPr/>
          <p:nvPr/>
        </p:nvSpPr>
        <p:spPr>
          <a:xfrm>
            <a:off x="5724129" y="145326"/>
            <a:ext cx="3312367" cy="2805178"/>
          </a:xfrm>
          <a:prstGeom prst="cloudCallout">
            <a:avLst>
              <a:gd name="adj1" fmla="val -80969"/>
              <a:gd name="adj2" fmla="val 39459"/>
            </a:avLst>
          </a:prstGeom>
          <a:gradFill>
            <a:gsLst>
              <a:gs pos="0">
                <a:schemeClr val="accent3">
                  <a:lumMod val="75000"/>
                  <a:alpha val="27000"/>
                </a:schemeClr>
              </a:gs>
              <a:gs pos="50000">
                <a:schemeClr val="accent3">
                  <a:lumMod val="40000"/>
                  <a:lumOff val="60000"/>
                </a:schemeClr>
              </a:gs>
              <a:gs pos="100000">
                <a:schemeClr val="accent3">
                  <a:lumMod val="75000"/>
                  <a:alpha val="44000"/>
                </a:schemeClr>
              </a:gs>
            </a:gsLst>
            <a:lin ang="5400000" scaled="0"/>
          </a:gradFill>
          <a:ln>
            <a:solidFill>
              <a:schemeClr val="accent3">
                <a:lumMod val="50000"/>
              </a:schemeClr>
            </a:solidFill>
          </a:ln>
          <a:effectLst>
            <a:outerShdw blurRad="279400" dist="342900" dir="21540000" algn="ctr" rotWithShape="0">
              <a:srgbClr val="000000">
                <a:alpha val="43137"/>
              </a:srgb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3">
                    <a:lumMod val="50000"/>
                  </a:schemeClr>
                </a:solidFill>
                <a:effectLst>
                  <a:outerShdw blurRad="38100" dist="38100" dir="2700000" algn="tl">
                    <a:srgbClr val="000000">
                      <a:alpha val="43137"/>
                    </a:srgbClr>
                  </a:outerShdw>
                </a:effectLst>
              </a:rPr>
              <a:t>Μπορώ να κάνω κι αλλιώς;</a:t>
            </a:r>
          </a:p>
        </p:txBody>
      </p:sp>
    </p:spTree>
    <p:extLst>
      <p:ext uri="{BB962C8B-B14F-4D97-AF65-F5344CB8AC3E}">
        <p14:creationId xmlns:p14="http://schemas.microsoft.com/office/powerpoint/2010/main" val="9588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5357192"/>
          </a:xfrm>
        </p:spPr>
        <p:txBody>
          <a:bodyPr>
            <a:normAutofit/>
          </a:bodyPr>
          <a:lstStyle/>
          <a:p>
            <a:r>
              <a:rPr lang="el-GR" dirty="0"/>
              <a:t>Τον </a:t>
            </a:r>
            <a:r>
              <a:rPr lang="el-GR" b="1" dirty="0">
                <a:effectLst>
                  <a:outerShdw blurRad="38100" dist="38100" dir="2700000" algn="tl">
                    <a:srgbClr val="000000">
                      <a:alpha val="43137"/>
                    </a:srgbClr>
                  </a:outerShdw>
                </a:effectLst>
              </a:rPr>
              <a:t>Οκτώβριο</a:t>
            </a:r>
            <a:r>
              <a:rPr lang="el-GR" dirty="0"/>
              <a:t> και τον </a:t>
            </a:r>
            <a:r>
              <a:rPr lang="el-GR" b="1" dirty="0">
                <a:effectLst>
                  <a:outerShdw blurRad="38100" dist="38100" dir="2700000" algn="tl">
                    <a:srgbClr val="000000">
                      <a:alpha val="43137"/>
                    </a:srgbClr>
                  </a:outerShdw>
                </a:effectLst>
              </a:rPr>
              <a:t>Νοέμβριο</a:t>
            </a:r>
            <a:r>
              <a:rPr lang="el-GR" dirty="0"/>
              <a:t> έγιναν οι </a:t>
            </a:r>
            <a:r>
              <a:rPr lang="el-GR" b="1" dirty="0">
                <a:effectLst>
                  <a:outerShdw blurRad="38100" dist="38100" dir="2700000" algn="tl">
                    <a:srgbClr val="000000">
                      <a:alpha val="43137"/>
                    </a:srgbClr>
                  </a:outerShdw>
                </a:effectLst>
              </a:rPr>
              <a:t>εκλογές του 1843</a:t>
            </a:r>
            <a:r>
              <a:rPr lang="el-GR" dirty="0"/>
              <a:t> </a:t>
            </a:r>
          </a:p>
          <a:p>
            <a:r>
              <a:rPr lang="el-GR" dirty="0"/>
              <a:t>και οι εκλεγμένοι πληρεξούσιοι συγκρότησαν την </a:t>
            </a:r>
            <a:r>
              <a:rPr lang="el-GR" b="1" dirty="0">
                <a:effectLst>
                  <a:outerShdw blurRad="38100" dist="38100" dir="2700000" algn="tl">
                    <a:srgbClr val="000000">
                      <a:alpha val="43137"/>
                    </a:srgbClr>
                  </a:outerShdw>
                </a:effectLst>
              </a:rPr>
              <a:t>Συνταγματική Εθνική Συνέλευση </a:t>
            </a:r>
            <a:r>
              <a:rPr lang="el-GR" dirty="0"/>
              <a:t>που είχαν απαιτήσει όσοι έλαβαν μέρος στην επανάσταση της 3ης Σεπτεμβρίου </a:t>
            </a:r>
          </a:p>
          <a:p>
            <a:r>
              <a:rPr lang="el-GR" dirty="0"/>
              <a:t>και </a:t>
            </a:r>
            <a:r>
              <a:rPr lang="el-GR" b="1" dirty="0">
                <a:effectLst>
                  <a:outerShdw blurRad="38100" dist="38100" dir="2700000" algn="tl">
                    <a:srgbClr val="000000">
                      <a:alpha val="43137"/>
                    </a:srgbClr>
                  </a:outerShdw>
                </a:effectLst>
              </a:rPr>
              <a:t>συνέταξαν </a:t>
            </a:r>
            <a:r>
              <a:rPr lang="el-GR" sz="5400" b="1" dirty="0">
                <a:solidFill>
                  <a:schemeClr val="accent3">
                    <a:lumMod val="50000"/>
                  </a:schemeClr>
                </a:solidFill>
                <a:effectLst>
                  <a:outerShdw blurRad="38100" dist="38100" dir="2700000" algn="tl">
                    <a:srgbClr val="000000">
                      <a:alpha val="43137"/>
                    </a:srgbClr>
                  </a:outerShdw>
                </a:effectLst>
              </a:rPr>
              <a:t>Σύνταγμα</a:t>
            </a:r>
            <a:r>
              <a:rPr lang="el-GR" dirty="0"/>
              <a:t>, το οποίο υπέγραψε ο </a:t>
            </a:r>
            <a:r>
              <a:rPr lang="el-GR" dirty="0" err="1"/>
              <a:t>Όθωνας</a:t>
            </a:r>
            <a:r>
              <a:rPr lang="el-GR" dirty="0"/>
              <a:t>. </a:t>
            </a:r>
          </a:p>
        </p:txBody>
      </p:sp>
      <p:sp>
        <p:nvSpPr>
          <p:cNvPr id="4" name="1 - Τίτλος"/>
          <p:cNvSpPr txBox="1">
            <a:spLocks/>
          </p:cNvSpPr>
          <p:nvPr/>
        </p:nvSpPr>
        <p:spPr>
          <a:xfrm>
            <a:off x="395536" y="476672"/>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Τι κέρδισαν οι επαναστάτες;</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7217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txBox="1">
            <a:spLocks/>
          </p:cNvSpPr>
          <p:nvPr/>
        </p:nvSpPr>
        <p:spPr>
          <a:xfrm>
            <a:off x="914400" y="4912568"/>
            <a:ext cx="5169768" cy="8926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 Εικόνα" descr="otto_of_Greece.jpg"/>
          <p:cNvPicPr>
            <a:picLocks noChangeAspect="1"/>
          </p:cNvPicPr>
          <p:nvPr/>
        </p:nvPicPr>
        <p:blipFill>
          <a:blip r:embed="rId3" cstate="print"/>
          <a:stretch>
            <a:fillRect/>
          </a:stretch>
        </p:blipFill>
        <p:spPr>
          <a:xfrm>
            <a:off x="6444208" y="1340768"/>
            <a:ext cx="2000250" cy="2495550"/>
          </a:xfrm>
          <a:prstGeom prst="rect">
            <a:avLst/>
          </a:prstGeom>
          <a:ln>
            <a:noFill/>
          </a:ln>
          <a:effectLst>
            <a:outerShdw blurRad="292100" dist="139700" dir="2700000" algn="tl" rotWithShape="0">
              <a:srgbClr val="333333">
                <a:alpha val="65000"/>
              </a:srgbClr>
            </a:outerShdw>
          </a:effectLst>
        </p:spPr>
      </p:pic>
      <p:pic>
        <p:nvPicPr>
          <p:cNvPr id="6" name="5 - Εικόνα" descr="otto_of_Greece.jpg"/>
          <p:cNvPicPr>
            <a:picLocks noChangeAspect="1"/>
          </p:cNvPicPr>
          <p:nvPr/>
        </p:nvPicPr>
        <p:blipFill>
          <a:blip r:embed="rId4" cstate="print"/>
          <a:stretch>
            <a:fillRect/>
          </a:stretch>
        </p:blipFill>
        <p:spPr>
          <a:xfrm>
            <a:off x="6156176" y="4077072"/>
            <a:ext cx="2636444" cy="2348429"/>
          </a:xfrm>
          <a:prstGeom prst="rect">
            <a:avLst/>
          </a:prstGeom>
          <a:ln>
            <a:noFill/>
          </a:ln>
          <a:effectLst>
            <a:outerShdw blurRad="292100" dist="139700" dir="2700000" algn="tl" rotWithShape="0">
              <a:srgbClr val="333333">
                <a:alpha val="65000"/>
              </a:srgbClr>
            </a:outerShdw>
          </a:effectLst>
        </p:spPr>
      </p:pic>
      <p:sp>
        <p:nvSpPr>
          <p:cNvPr id="7" name="Δεξιό βέλος 6"/>
          <p:cNvSpPr/>
          <p:nvPr/>
        </p:nvSpPr>
        <p:spPr>
          <a:xfrm>
            <a:off x="1259632" y="1544427"/>
            <a:ext cx="4261553" cy="2088232"/>
          </a:xfrm>
          <a:prstGeom prst="right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3">
                <a:lumMod val="50000"/>
              </a:schemeClr>
            </a:solidFill>
          </a:ln>
          <a:effectLst>
            <a:outerShdw blurRad="50800" dist="38100" dir="606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3200" dirty="0">
                <a:solidFill>
                  <a:schemeClr val="tx1"/>
                </a:solidFill>
              </a:rPr>
              <a:t>Από </a:t>
            </a:r>
            <a:r>
              <a:rPr lang="el-GR" sz="3200" b="1" dirty="0">
                <a:solidFill>
                  <a:schemeClr val="tx1"/>
                </a:solidFill>
              </a:rPr>
              <a:t>απόλυτη μοναρχία</a:t>
            </a:r>
            <a:endParaRPr lang="el-GR" sz="3200" dirty="0">
              <a:solidFill>
                <a:schemeClr val="tx1"/>
              </a:solidFill>
            </a:endParaRPr>
          </a:p>
        </p:txBody>
      </p:sp>
      <p:sp>
        <p:nvSpPr>
          <p:cNvPr id="8" name="Δεξιό βέλος 7"/>
          <p:cNvSpPr/>
          <p:nvPr/>
        </p:nvSpPr>
        <p:spPr>
          <a:xfrm>
            <a:off x="1259632" y="4207170"/>
            <a:ext cx="4261553" cy="2088232"/>
          </a:xfrm>
          <a:prstGeom prst="right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3">
                <a:lumMod val="50000"/>
              </a:schemeClr>
            </a:solidFill>
          </a:ln>
          <a:effectLst>
            <a:outerShdw blurRad="50800" dist="38100" dir="606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defRPr/>
            </a:pPr>
            <a:r>
              <a:rPr lang="el-GR" sz="3200" b="1" dirty="0">
                <a:solidFill>
                  <a:schemeClr val="tx1"/>
                </a:solidFill>
              </a:rPr>
              <a:t>…συνταγματική μοναρχία!</a:t>
            </a:r>
          </a:p>
        </p:txBody>
      </p:sp>
      <p:sp>
        <p:nvSpPr>
          <p:cNvPr id="9" name="1 - Τίτλος"/>
          <p:cNvSpPr txBox="1">
            <a:spLocks/>
          </p:cNvSpPr>
          <p:nvPr/>
        </p:nvSpPr>
        <p:spPr>
          <a:xfrm>
            <a:off x="395536" y="332656"/>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dirty="0">
                <a:solidFill>
                  <a:schemeClr val="accent3">
                    <a:lumMod val="50000"/>
                  </a:schemeClr>
                </a:solidFill>
                <a:effectLst>
                  <a:outerShdw blurRad="38100" dist="38100" dir="2700000" algn="tl">
                    <a:srgbClr val="000000">
                      <a:alpha val="43137"/>
                    </a:srgbClr>
                  </a:outerShdw>
                </a:effectLst>
              </a:rPr>
              <a:t>Το </a:t>
            </a:r>
            <a:r>
              <a:rPr lang="el-GR" sz="4000" b="1" dirty="0">
                <a:solidFill>
                  <a:schemeClr val="accent3">
                    <a:lumMod val="50000"/>
                  </a:schemeClr>
                </a:solidFill>
                <a:effectLst>
                  <a:outerShdw blurRad="38100" dist="38100" dir="2700000" algn="tl">
                    <a:srgbClr val="000000">
                      <a:alpha val="43137"/>
                    </a:srgbClr>
                  </a:outerShdw>
                </a:effectLst>
              </a:rPr>
              <a:t>1843</a:t>
            </a:r>
            <a:r>
              <a:rPr lang="el-GR" sz="4000" dirty="0">
                <a:solidFill>
                  <a:schemeClr val="accent3">
                    <a:lumMod val="50000"/>
                  </a:schemeClr>
                </a:solidFill>
                <a:effectLst>
                  <a:outerShdw blurRad="38100" dist="38100" dir="2700000" algn="tl">
                    <a:srgbClr val="000000">
                      <a:alpha val="43137"/>
                    </a:srgbClr>
                  </a:outerShdw>
                </a:effectLst>
              </a:rPr>
              <a:t> λοιπόν το </a:t>
            </a:r>
            <a:r>
              <a:rPr lang="el-GR" sz="4000" b="1" dirty="0">
                <a:solidFill>
                  <a:schemeClr val="accent3">
                    <a:lumMod val="50000"/>
                  </a:schemeClr>
                </a:solidFill>
                <a:effectLst>
                  <a:outerShdw blurRad="38100" dist="38100" dir="2700000" algn="tl">
                    <a:srgbClr val="000000">
                      <a:alpha val="43137"/>
                    </a:srgbClr>
                  </a:outerShdw>
                </a:effectLst>
              </a:rPr>
              <a:t>πολίτευμα</a:t>
            </a:r>
            <a:r>
              <a:rPr lang="el-GR" sz="4000" dirty="0">
                <a:solidFill>
                  <a:schemeClr val="accent3">
                    <a:lumMod val="50000"/>
                  </a:schemeClr>
                </a:solidFill>
                <a:effectLst>
                  <a:outerShdw blurRad="38100" dist="38100" dir="2700000" algn="tl">
                    <a:srgbClr val="000000">
                      <a:alpha val="43137"/>
                    </a:srgbClr>
                  </a:outerShdw>
                </a:effectLst>
              </a:rPr>
              <a:t> αλλάζει!</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3047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500" fill="hold"/>
                                        <p:tgtEl>
                                          <p:spTgt spid="7"/>
                                        </p:tgtEl>
                                        <p:attrNameLst>
                                          <p:attrName>ppt_x</p:attrName>
                                        </p:attrNameLst>
                                      </p:cBhvr>
                                      <p:tavLst>
                                        <p:tav tm="0">
                                          <p:val>
                                            <p:strVal val="0-#ppt_w/2"/>
                                          </p:val>
                                        </p:tav>
                                        <p:tav tm="100000">
                                          <p:val>
                                            <p:strVal val="#ppt_x"/>
                                          </p:val>
                                        </p:tav>
                                      </p:tavLst>
                                    </p:anim>
                                    <p:anim calcmode="lin" valueType="num">
                                      <p:cBhvr additive="base">
                                        <p:cTn id="25" dur="2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500" fill="hold"/>
                                        <p:tgtEl>
                                          <p:spTgt spid="8"/>
                                        </p:tgtEl>
                                        <p:attrNameLst>
                                          <p:attrName>ppt_x</p:attrName>
                                        </p:attrNameLst>
                                      </p:cBhvr>
                                      <p:tavLst>
                                        <p:tav tm="0">
                                          <p:val>
                                            <p:strVal val="0-#ppt_w/2"/>
                                          </p:val>
                                        </p:tav>
                                        <p:tav tm="100000">
                                          <p:val>
                                            <p:strVal val="#ppt_x"/>
                                          </p:val>
                                        </p:tav>
                                      </p:tavLst>
                                    </p:anim>
                                    <p:anim calcmode="lin" valueType="num">
                                      <p:cBhvr additive="base">
                                        <p:cTn id="31"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3"/>
            <a:ext cx="8229600" cy="1296144"/>
          </a:xfrm>
        </p:spPr>
        <p:txBody>
          <a:bodyPr/>
          <a:lstStyle/>
          <a:p>
            <a:pPr marL="0" indent="0" algn="ctr">
              <a:buNone/>
            </a:pPr>
            <a:r>
              <a:rPr lang="el-GR" dirty="0"/>
              <a:t>Από τότε η </a:t>
            </a:r>
            <a:r>
              <a:rPr lang="el-GR" b="1" dirty="0">
                <a:effectLst>
                  <a:outerShdw blurRad="38100" dist="38100" dir="2700000" algn="tl">
                    <a:srgbClr val="000000">
                      <a:alpha val="43137"/>
                    </a:srgbClr>
                  </a:outerShdw>
                </a:effectLst>
              </a:rPr>
              <a:t>πλατεία των Ανακτόρων </a:t>
            </a:r>
            <a:r>
              <a:rPr lang="el-GR" dirty="0"/>
              <a:t>μετονομάστηκε σε </a:t>
            </a:r>
            <a:r>
              <a:rPr lang="el-GR" b="1" dirty="0">
                <a:effectLst>
                  <a:outerShdw blurRad="38100" dist="38100" dir="2700000" algn="tl">
                    <a:srgbClr val="000000">
                      <a:alpha val="43137"/>
                    </a:srgbClr>
                  </a:outerShdw>
                </a:effectLst>
              </a:rPr>
              <a:t>Πλατεία Συντάγματος</a:t>
            </a:r>
            <a:r>
              <a:rPr lang="el-GR" dirty="0"/>
              <a:t>.</a:t>
            </a:r>
          </a:p>
        </p:txBody>
      </p:sp>
      <p:pic>
        <p:nvPicPr>
          <p:cNvPr id="8194" name="Picture 2" descr="http://4.bp.blogspot.com/-xTRY1HXrZXQ/Tukg4VrYeMI/AAAAAAAAERg/jaw146IRSMc/s1600/20.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93482" y="1772816"/>
            <a:ext cx="5974379"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JHUlLaP4Phw/UGGvKqlSmzI/AAAAAAAAXQA/5XUEPBbGXEk/s1600/omono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25" y="0"/>
            <a:ext cx="10141148" cy="68452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ύγραμμο βέλος σύνδεσης 4"/>
          <p:cNvCxnSpPr/>
          <p:nvPr/>
        </p:nvCxnSpPr>
        <p:spPr>
          <a:xfrm>
            <a:off x="4283968" y="2204864"/>
            <a:ext cx="2088232" cy="0"/>
          </a:xfrm>
          <a:prstGeom prst="straightConnector1">
            <a:avLst/>
          </a:prstGeom>
          <a:ln w="63500">
            <a:solidFill>
              <a:schemeClr val="tx1"/>
            </a:solidFill>
            <a:tailEnd type="arrow"/>
          </a:ln>
        </p:spPr>
        <p:style>
          <a:lnRef idx="1">
            <a:schemeClr val="accent3"/>
          </a:lnRef>
          <a:fillRef idx="0">
            <a:schemeClr val="accent3"/>
          </a:fillRef>
          <a:effectRef idx="0">
            <a:schemeClr val="accent3"/>
          </a:effectRef>
          <a:fontRef idx="minor">
            <a:schemeClr val="tx1"/>
          </a:fontRef>
        </p:style>
      </p:cxnSp>
      <p:sp>
        <p:nvSpPr>
          <p:cNvPr id="6" name="1 - Τίτλος"/>
          <p:cNvSpPr txBox="1">
            <a:spLocks/>
          </p:cNvSpPr>
          <p:nvPr/>
        </p:nvSpPr>
        <p:spPr>
          <a:xfrm>
            <a:off x="217924" y="1844824"/>
            <a:ext cx="4263281" cy="720080"/>
          </a:xfrm>
          <a:prstGeom prst="rect">
            <a:avLst/>
          </a:prstGeom>
          <a:gradFill>
            <a:gsLst>
              <a:gs pos="0">
                <a:schemeClr val="accent3">
                  <a:lumMod val="75000"/>
                  <a:alpha val="27000"/>
                </a:schemeClr>
              </a:gs>
              <a:gs pos="50000">
                <a:schemeClr val="accent3">
                  <a:lumMod val="40000"/>
                  <a:lumOff val="60000"/>
                </a:schemeClr>
              </a:gs>
              <a:gs pos="100000">
                <a:schemeClr val="accent3">
                  <a:lumMod val="75000"/>
                  <a:alpha val="44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effectLst>
                  <a:outerShdw blurRad="38100" dist="38100" dir="2700000" algn="tl">
                    <a:srgbClr val="000000">
                      <a:alpha val="43137"/>
                    </a:srgbClr>
                  </a:outerShdw>
                </a:effectLst>
              </a:rPr>
              <a:t>Οδός 3</a:t>
            </a:r>
            <a:r>
              <a:rPr lang="el-GR" sz="3000" b="1" baseline="30000" dirty="0">
                <a:effectLst>
                  <a:outerShdw blurRad="38100" dist="38100" dir="2700000" algn="tl">
                    <a:srgbClr val="000000">
                      <a:alpha val="43137"/>
                    </a:srgbClr>
                  </a:outerShdw>
                </a:effectLst>
              </a:rPr>
              <a:t>ης</a:t>
            </a:r>
            <a:r>
              <a:rPr lang="el-GR" sz="3000" b="1" dirty="0">
                <a:effectLst>
                  <a:outerShdw blurRad="38100" dist="38100" dir="2700000" algn="tl">
                    <a:srgbClr val="000000">
                      <a:alpha val="43137"/>
                    </a:srgbClr>
                  </a:outerShdw>
                </a:effectLst>
              </a:rPr>
              <a:t> Σεπτεμβρίου</a:t>
            </a:r>
          </a:p>
        </p:txBody>
      </p:sp>
    </p:spTree>
    <p:extLst>
      <p:ext uri="{BB962C8B-B14F-4D97-AF65-F5344CB8AC3E}">
        <p14:creationId xmlns:p14="http://schemas.microsoft.com/office/powerpoint/2010/main" val="12136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25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750" fill="hold"/>
                                        <p:tgtEl>
                                          <p:spTgt spid="6"/>
                                        </p:tgtEl>
                                        <p:attrNameLst>
                                          <p:attrName>ppt_x</p:attrName>
                                        </p:attrNameLst>
                                      </p:cBhvr>
                                      <p:tavLst>
                                        <p:tav tm="0">
                                          <p:val>
                                            <p:strVal val="0-#ppt_w/2"/>
                                          </p:val>
                                        </p:tav>
                                        <p:tav tm="100000">
                                          <p:val>
                                            <p:strVal val="#ppt_x"/>
                                          </p:val>
                                        </p:tav>
                                      </p:tavLst>
                                    </p:anim>
                                    <p:anim calcmode="lin" valueType="num">
                                      <p:cBhvr additive="base">
                                        <p:cTn id="13" dur="375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750" fill="hold"/>
                                        <p:tgtEl>
                                          <p:spTgt spid="5"/>
                                        </p:tgtEl>
                                        <p:attrNameLst>
                                          <p:attrName>ppt_x</p:attrName>
                                        </p:attrNameLst>
                                      </p:cBhvr>
                                      <p:tavLst>
                                        <p:tav tm="0">
                                          <p:val>
                                            <p:strVal val="0-#ppt_w/2"/>
                                          </p:val>
                                        </p:tav>
                                        <p:tav tm="100000">
                                          <p:val>
                                            <p:strVal val="#ppt_x"/>
                                          </p:val>
                                        </p:tav>
                                      </p:tavLst>
                                    </p:anim>
                                    <p:anim calcmode="lin" valueType="num">
                                      <p:cBhvr additive="base">
                                        <p:cTn id="17" dur="3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Τίτλος 1"/>
          <p:cNvSpPr>
            <a:spLocks noGrp="1"/>
          </p:cNvSpPr>
          <p:nvPr>
            <p:ph type="title"/>
          </p:nvPr>
        </p:nvSpPr>
        <p:spPr>
          <a:xfrm>
            <a:off x="467544" y="188640"/>
            <a:ext cx="8229600" cy="864096"/>
          </a:xfrm>
        </p:spPr>
        <p:txBody>
          <a:bodyPr/>
          <a:lstStyle/>
          <a:p>
            <a:r>
              <a:rPr lang="el-GR" b="1" dirty="0">
                <a:effectLst>
                  <a:outerShdw blurRad="38100" dist="38100" dir="2700000" algn="tl">
                    <a:srgbClr val="000000">
                      <a:alpha val="43137"/>
                    </a:srgbClr>
                  </a:outerShdw>
                </a:effectLst>
              </a:rPr>
              <a:t>Πλατεία Συντάγματος</a:t>
            </a:r>
          </a:p>
        </p:txBody>
      </p:sp>
    </p:spTree>
    <p:extLst>
      <p:ext uri="{BB962C8B-B14F-4D97-AF65-F5344CB8AC3E}">
        <p14:creationId xmlns:p14="http://schemas.microsoft.com/office/powerpoint/2010/main" val="15573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2032248"/>
            <a:ext cx="7571184" cy="1108720"/>
          </a:xfrm>
          <a:solidFill>
            <a:schemeClr val="accent6">
              <a:lumMod val="60000"/>
              <a:lumOff val="40000"/>
              <a:alpha val="42000"/>
            </a:schemeClr>
          </a:solidFill>
          <a:effectLst>
            <a:outerShdw blurRad="50800" dist="88900" dir="2700000" algn="tl" rotWithShape="0">
              <a:prstClr val="black">
                <a:alpha val="40000"/>
              </a:prstClr>
            </a:outerShdw>
          </a:effectLst>
        </p:spPr>
        <p:txBody>
          <a:bodyPr/>
          <a:lstStyle/>
          <a:p>
            <a:pPr algn="ctr" fontAlgn="ctr">
              <a:buNone/>
            </a:pPr>
            <a:r>
              <a:rPr lang="el-GR" dirty="0"/>
              <a:t>Εκφράστηκαν οι πολιτικές και ιδεολογικές </a:t>
            </a:r>
            <a:r>
              <a:rPr lang="el-GR" b="1" dirty="0">
                <a:effectLst>
                  <a:outerShdw blurRad="38100" dist="38100" dir="2700000" algn="tl">
                    <a:srgbClr val="000000">
                      <a:alpha val="43137"/>
                    </a:srgbClr>
                  </a:outerShdw>
                </a:effectLst>
              </a:rPr>
              <a:t>αντιλήψεις</a:t>
            </a:r>
            <a:r>
              <a:rPr lang="el-GR" dirty="0"/>
              <a:t> των κομμάτων με </a:t>
            </a:r>
            <a:r>
              <a:rPr lang="el-GR" b="1" dirty="0">
                <a:effectLst>
                  <a:outerShdw blurRad="38100" dist="38100" dir="2700000" algn="tl">
                    <a:srgbClr val="000000">
                      <a:alpha val="43137"/>
                    </a:srgbClr>
                  </a:outerShdw>
                </a:effectLst>
              </a:rPr>
              <a:t>σαφήνεια </a:t>
            </a:r>
          </a:p>
        </p:txBody>
      </p:sp>
      <p:sp>
        <p:nvSpPr>
          <p:cNvPr id="4" name="1 - Τίτλος"/>
          <p:cNvSpPr txBox="1">
            <a:spLocks/>
          </p:cNvSpPr>
          <p:nvPr/>
        </p:nvSpPr>
        <p:spPr>
          <a:xfrm>
            <a:off x="899592" y="404664"/>
            <a:ext cx="7848872" cy="1152128"/>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fontScale="70000" lnSpcReduction="20000"/>
          </a:bodyPr>
          <a:lstStyle/>
          <a:p>
            <a:pPr lvl="0" algn="ctr">
              <a:spcBef>
                <a:spcPct val="0"/>
              </a:spcBef>
            </a:pPr>
            <a:r>
              <a:rPr lang="el-GR" sz="5400" b="1" dirty="0"/>
              <a:t>Η επανάσταση 3ης Σεπτεμβρίου</a:t>
            </a:r>
            <a:r>
              <a:rPr lang="el-GR" sz="5400" dirty="0"/>
              <a:t>  =  </a:t>
            </a:r>
          </a:p>
          <a:p>
            <a:pPr lvl="0" algn="ctr">
              <a:spcBef>
                <a:spcPct val="0"/>
              </a:spcBef>
            </a:pPr>
            <a:r>
              <a:rPr lang="el-GR" sz="5400" b="1" dirty="0">
                <a:solidFill>
                  <a:schemeClr val="accent3">
                    <a:lumMod val="50000"/>
                  </a:schemeClr>
                </a:solidFill>
                <a:effectLst>
                  <a:outerShdw blurRad="38100" dist="38100" dir="2700000" algn="tl">
                    <a:srgbClr val="000000">
                      <a:alpha val="43137"/>
                    </a:srgbClr>
                  </a:outerShdw>
                </a:effectLst>
              </a:rPr>
              <a:t>καταλύτης</a:t>
            </a:r>
            <a:r>
              <a:rPr lang="el-GR" sz="5400" dirty="0">
                <a:effectLst>
                  <a:outerShdw blurRad="38100" dist="38100" dir="2700000" algn="tl">
                    <a:srgbClr val="000000">
                      <a:alpha val="43137"/>
                    </a:srgbClr>
                  </a:outerShdw>
                </a:effectLst>
              </a:rPr>
              <a:t> </a:t>
            </a:r>
            <a:r>
              <a:rPr lang="el-GR" sz="5400" dirty="0"/>
              <a:t>στα πολιτικά πράγματα</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395536" y="2032248"/>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395536" y="3645024"/>
            <a:ext cx="576064" cy="953027"/>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467544" y="5200600"/>
            <a:ext cx="576064" cy="953027"/>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331640" y="3587824"/>
            <a:ext cx="7488832" cy="110872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Τα κόμματα αρχίζουν να παίζουν </a:t>
            </a:r>
          </a:p>
          <a:p>
            <a:pPr algn="ctr" fontAlgn="ctr">
              <a:buNone/>
            </a:pPr>
            <a:r>
              <a:rPr lang="el-GR" sz="3200" b="1" dirty="0">
                <a:effectLst>
                  <a:outerShdw blurRad="38100" dist="38100" dir="2700000" algn="tl">
                    <a:srgbClr val="000000">
                      <a:alpha val="43137"/>
                    </a:srgbClr>
                  </a:outerShdw>
                </a:effectLst>
              </a:rPr>
              <a:t>ενεργό </a:t>
            </a:r>
            <a:r>
              <a:rPr lang="el-GR" sz="3200" dirty="0"/>
              <a:t>πολιτικό ρόλο </a:t>
            </a:r>
          </a:p>
        </p:txBody>
      </p:sp>
      <p:sp>
        <p:nvSpPr>
          <p:cNvPr id="9" name="2 - Θέση περιεχομένου"/>
          <p:cNvSpPr txBox="1">
            <a:spLocks/>
          </p:cNvSpPr>
          <p:nvPr/>
        </p:nvSpPr>
        <p:spPr>
          <a:xfrm>
            <a:off x="1331640" y="5200600"/>
            <a:ext cx="7427168" cy="110872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Γίνονται ευδιάκριτες οι </a:t>
            </a:r>
            <a:r>
              <a:rPr lang="el-GR" sz="3200" b="1" dirty="0">
                <a:effectLst>
                  <a:outerShdw blurRad="38100" dist="38100" dir="2700000" algn="tl">
                    <a:srgbClr val="000000">
                      <a:alpha val="43137"/>
                    </a:srgbClr>
                  </a:outerShdw>
                </a:effectLst>
              </a:rPr>
              <a:t>διαφορές</a:t>
            </a:r>
            <a:r>
              <a:rPr lang="el-GR" sz="3200" dirty="0">
                <a:effectLst>
                  <a:outerShdw blurRad="38100" dist="38100" dir="2700000" algn="tl">
                    <a:srgbClr val="000000">
                      <a:alpha val="43137"/>
                    </a:srgbClr>
                  </a:outerShdw>
                </a:effectLst>
              </a:rPr>
              <a:t> </a:t>
            </a:r>
          </a:p>
          <a:p>
            <a:pPr algn="ctr" fontAlgn="ctr">
              <a:buNone/>
            </a:pPr>
            <a:r>
              <a:rPr lang="el-GR" sz="3200" dirty="0"/>
              <a:t>των κομμάτων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400" decel="100000"/>
                                        <p:tgtEl>
                                          <p:spTgt spid="6"/>
                                        </p:tgtEl>
                                      </p:cBhvr>
                                    </p:animEffect>
                                    <p:anim calcmode="lin" valueType="num">
                                      <p:cBhvr>
                                        <p:cTn id="46" dur="400" decel="100000" fill="hold"/>
                                        <p:tgtEl>
                                          <p:spTgt spid="6"/>
                                        </p:tgtEl>
                                        <p:attrNameLst>
                                          <p:attrName>style.rotation</p:attrName>
                                        </p:attrNameLst>
                                      </p:cBhvr>
                                      <p:tavLst>
                                        <p:tav tm="0">
                                          <p:val>
                                            <p:fltVal val="-90"/>
                                          </p:val>
                                        </p:tav>
                                        <p:tav tm="100000">
                                          <p:val>
                                            <p:fltVal val="0"/>
                                          </p:val>
                                        </p:tav>
                                      </p:tavLst>
                                    </p:anim>
                                    <p:anim calcmode="lin" valueType="num">
                                      <p:cBhvr>
                                        <p:cTn id="47" dur="400" decel="100000" fill="hold"/>
                                        <p:tgtEl>
                                          <p:spTgt spid="6"/>
                                        </p:tgtEl>
                                        <p:attrNameLst>
                                          <p:attrName>ppt_x</p:attrName>
                                        </p:attrNameLst>
                                      </p:cBhvr>
                                      <p:tavLst>
                                        <p:tav tm="0">
                                          <p:val>
                                            <p:strVal val="#ppt_x+0.4"/>
                                          </p:val>
                                        </p:tav>
                                        <p:tav tm="100000">
                                          <p:val>
                                            <p:strVal val="#ppt_x-0.05"/>
                                          </p:val>
                                        </p:tav>
                                      </p:tavLst>
                                    </p:anim>
                                    <p:anim calcmode="lin" valueType="num">
                                      <p:cBhvr>
                                        <p:cTn id="48" dur="400" decel="100000" fill="hold"/>
                                        <p:tgtEl>
                                          <p:spTgt spid="6"/>
                                        </p:tgtEl>
                                        <p:attrNameLst>
                                          <p:attrName>ppt_y</p:attrName>
                                        </p:attrNameLst>
                                      </p:cBhvr>
                                      <p:tavLst>
                                        <p:tav tm="0">
                                          <p:val>
                                            <p:strVal val="#ppt_y-0.4"/>
                                          </p:val>
                                        </p:tav>
                                        <p:tav tm="100000">
                                          <p:val>
                                            <p:strVal val="#ppt_y+0.1"/>
                                          </p:val>
                                        </p:tav>
                                      </p:tavLst>
                                    </p:anim>
                                    <p:anim calcmode="lin" valueType="num">
                                      <p:cBhvr>
                                        <p:cTn id="4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5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500"/>
                                        <p:tgtEl>
                                          <p:spTgt spid="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Effect transition="in" filter="fade">
                                      <p:cBhvr>
                                        <p:cTn id="65" dur="5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400" decel="100000"/>
                                        <p:tgtEl>
                                          <p:spTgt spid="7"/>
                                        </p:tgtEl>
                                      </p:cBhvr>
                                    </p:animEffect>
                                    <p:anim calcmode="lin" valueType="num">
                                      <p:cBhvr>
                                        <p:cTn id="71" dur="400" decel="100000" fill="hold"/>
                                        <p:tgtEl>
                                          <p:spTgt spid="7"/>
                                        </p:tgtEl>
                                        <p:attrNameLst>
                                          <p:attrName>style.rotation</p:attrName>
                                        </p:attrNameLst>
                                      </p:cBhvr>
                                      <p:tavLst>
                                        <p:tav tm="0">
                                          <p:val>
                                            <p:fltVal val="-90"/>
                                          </p:val>
                                        </p:tav>
                                        <p:tav tm="100000">
                                          <p:val>
                                            <p:fltVal val="0"/>
                                          </p:val>
                                        </p:tav>
                                      </p:tavLst>
                                    </p:anim>
                                    <p:anim calcmode="lin" valueType="num">
                                      <p:cBhvr>
                                        <p:cTn id="72" dur="400" decel="100000" fill="hold"/>
                                        <p:tgtEl>
                                          <p:spTgt spid="7"/>
                                        </p:tgtEl>
                                        <p:attrNameLst>
                                          <p:attrName>ppt_x</p:attrName>
                                        </p:attrNameLst>
                                      </p:cBhvr>
                                      <p:tavLst>
                                        <p:tav tm="0">
                                          <p:val>
                                            <p:strVal val="#ppt_x+0.4"/>
                                          </p:val>
                                        </p:tav>
                                        <p:tav tm="100000">
                                          <p:val>
                                            <p:strVal val="#ppt_x-0.05"/>
                                          </p:val>
                                        </p:tav>
                                      </p:tavLst>
                                    </p:anim>
                                    <p:anim calcmode="lin" valueType="num">
                                      <p:cBhvr>
                                        <p:cTn id="73" dur="400" decel="100000" fill="hold"/>
                                        <p:tgtEl>
                                          <p:spTgt spid="7"/>
                                        </p:tgtEl>
                                        <p:attrNameLst>
                                          <p:attrName>ppt_y</p:attrName>
                                        </p:attrNameLst>
                                      </p:cBhvr>
                                      <p:tavLst>
                                        <p:tav tm="0">
                                          <p:val>
                                            <p:strVal val="#ppt_y-0.4"/>
                                          </p:val>
                                        </p:tav>
                                        <p:tav tm="100000">
                                          <p:val>
                                            <p:strVal val="#ppt_y+0.1"/>
                                          </p:val>
                                        </p:tav>
                                      </p:tavLst>
                                    </p:anim>
                                    <p:anim calcmode="lin" valueType="num">
                                      <p:cBhvr>
                                        <p:cTn id="74"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75"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bg/>
                                          </p:spTgt>
                                        </p:tgtEl>
                                        <p:attrNameLst>
                                          <p:attrName>style.visibility</p:attrName>
                                        </p:attrNameLst>
                                      </p:cBhvr>
                                      <p:to>
                                        <p:strVal val="visible"/>
                                      </p:to>
                                    </p:set>
                                    <p:animEffect transition="in" filter="fade">
                                      <p:cBhvr>
                                        <p:cTn id="80" dur="500"/>
                                        <p:tgtEl>
                                          <p:spTgt spid="9">
                                            <p:bg/>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Effect transition="in" filter="fade">
                                      <p:cBhvr>
                                        <p:cTn id="85" dur="500"/>
                                        <p:tgtEl>
                                          <p:spTgt spid="9">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
                                            <p:txEl>
                                              <p:pRg st="1" end="1"/>
                                            </p:txEl>
                                          </p:spTgt>
                                        </p:tgtEl>
                                        <p:attrNameLst>
                                          <p:attrName>style.visibility</p:attrName>
                                        </p:attrNameLst>
                                      </p:cBhvr>
                                      <p:to>
                                        <p:strVal val="visible"/>
                                      </p:to>
                                    </p:set>
                                    <p:animEffect transition="in" filter="fade">
                                      <p:cBhvr>
                                        <p:cTn id="9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31640" y="2032248"/>
            <a:ext cx="6552728" cy="676672"/>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a:bodyPr>
          <a:lstStyle/>
          <a:p>
            <a:pPr algn="ctr" fontAlgn="ctr">
              <a:spcBef>
                <a:spcPts val="1000"/>
              </a:spcBef>
              <a:buNone/>
            </a:pPr>
            <a:r>
              <a:rPr lang="el-GR" sz="3600" b="1" dirty="0">
                <a:solidFill>
                  <a:schemeClr val="accent3">
                    <a:lumMod val="50000"/>
                  </a:schemeClr>
                </a:solidFill>
                <a:effectLst>
                  <a:outerShdw blurRad="38100" dist="38100" dir="2700000" algn="tl">
                    <a:srgbClr val="000000">
                      <a:alpha val="43137"/>
                    </a:srgbClr>
                  </a:outerShdw>
                </a:effectLst>
              </a:rPr>
              <a:t>Σύνταγμα</a:t>
            </a:r>
            <a:r>
              <a:rPr lang="el-GR" sz="3600" dirty="0"/>
              <a:t> </a:t>
            </a:r>
            <a:r>
              <a:rPr lang="el-GR" sz="3600" dirty="0">
                <a:sym typeface="Wingdings" pitchFamily="2" charset="2"/>
              </a:rPr>
              <a:t> μόνη λύση</a:t>
            </a:r>
            <a:endParaRPr lang="el-GR" sz="3600" b="1" dirty="0">
              <a:effectLst>
                <a:outerShdw blurRad="38100" dist="38100" dir="2700000" algn="tl">
                  <a:srgbClr val="000000">
                    <a:alpha val="43137"/>
                  </a:srgbClr>
                </a:outerShdw>
              </a:effectLst>
            </a:endParaRPr>
          </a:p>
        </p:txBody>
      </p:sp>
      <p:sp>
        <p:nvSpPr>
          <p:cNvPr id="4" name="1 - Τίτλος"/>
          <p:cNvSpPr txBox="1">
            <a:spLocks/>
          </p:cNvSpPr>
          <p:nvPr/>
        </p:nvSpPr>
        <p:spPr>
          <a:xfrm>
            <a:off x="899592" y="404664"/>
            <a:ext cx="7848872" cy="936104"/>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Κοινές</a:t>
            </a:r>
            <a:r>
              <a:rPr lang="el-GR" sz="4000" b="1" dirty="0">
                <a:effectLst>
                  <a:outerShdw blurRad="38100" dist="38100" dir="2700000" algn="tl">
                    <a:srgbClr val="000000">
                      <a:alpha val="43137"/>
                    </a:srgbClr>
                  </a:outerShdw>
                </a:effectLst>
              </a:rPr>
              <a:t> </a:t>
            </a:r>
            <a:r>
              <a:rPr lang="el-GR" sz="4000" b="1" dirty="0"/>
              <a:t>επιδιώξεις κομμάτων</a:t>
            </a:r>
            <a:endParaRPr kumimoji="0" lang="el-GR" sz="40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395536" y="1916832"/>
            <a:ext cx="538355" cy="1028028"/>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395536" y="3501008"/>
            <a:ext cx="576064" cy="953027"/>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331640" y="3284984"/>
            <a:ext cx="6552728" cy="144016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Autofit/>
          </a:bodyPr>
          <a:lstStyle/>
          <a:p>
            <a:pPr algn="ctr" fontAlgn="ctr">
              <a:spcBef>
                <a:spcPts val="1000"/>
              </a:spcBef>
              <a:buNone/>
            </a:pPr>
            <a:r>
              <a:rPr lang="el-GR" sz="3600" b="1" dirty="0">
                <a:solidFill>
                  <a:schemeClr val="accent3">
                    <a:lumMod val="50000"/>
                  </a:schemeClr>
                </a:solidFill>
                <a:effectLst>
                  <a:outerShdw blurRad="38100" dist="38100" dir="2700000" algn="tl">
                    <a:srgbClr val="000000">
                      <a:alpha val="43137"/>
                    </a:srgbClr>
                  </a:outerShdw>
                </a:effectLst>
              </a:rPr>
              <a:t>Περιορισμός</a:t>
            </a:r>
            <a:r>
              <a:rPr lang="el-GR" sz="3600" dirty="0">
                <a:effectLst>
                  <a:outerShdw blurRad="38100" dist="38100" dir="2700000" algn="tl">
                    <a:srgbClr val="000000">
                      <a:alpha val="43137"/>
                    </a:srgbClr>
                  </a:outerShdw>
                </a:effectLst>
              </a:rPr>
              <a:t> </a:t>
            </a:r>
            <a:r>
              <a:rPr lang="el-GR" sz="3600" dirty="0"/>
              <a:t>των </a:t>
            </a:r>
            <a:r>
              <a:rPr lang="el-GR" sz="3600" b="1" dirty="0">
                <a:solidFill>
                  <a:schemeClr val="accent3">
                    <a:lumMod val="50000"/>
                  </a:schemeClr>
                </a:solidFill>
                <a:effectLst>
                  <a:outerShdw blurRad="38100" dist="38100" dir="2700000" algn="tl">
                    <a:srgbClr val="000000">
                      <a:alpha val="43137"/>
                    </a:srgbClr>
                  </a:outerShdw>
                </a:effectLst>
              </a:rPr>
              <a:t>εξουσιών </a:t>
            </a:r>
          </a:p>
          <a:p>
            <a:pPr algn="ctr" fontAlgn="ctr">
              <a:spcBef>
                <a:spcPts val="1000"/>
              </a:spcBef>
              <a:buNone/>
            </a:pPr>
            <a:r>
              <a:rPr lang="el-GR" sz="3600" dirty="0"/>
              <a:t>του </a:t>
            </a:r>
            <a:r>
              <a:rPr lang="el-GR" sz="3600" b="1" dirty="0">
                <a:solidFill>
                  <a:schemeClr val="accent3">
                    <a:lumMod val="50000"/>
                  </a:schemeClr>
                </a:solidFill>
                <a:effectLst>
                  <a:outerShdw blurRad="38100" dist="38100" dir="2700000" algn="tl">
                    <a:srgbClr val="000000">
                      <a:alpha val="43137"/>
                    </a:srgbClr>
                  </a:outerShdw>
                </a:effectLst>
              </a:rPr>
              <a:t>βασιλιά</a:t>
            </a:r>
          </a:p>
        </p:txBody>
      </p:sp>
      <p:pic>
        <p:nvPicPr>
          <p:cNvPr id="10" name="4 - Θέση περιεχομένου"/>
          <p:cNvPicPr>
            <a:picLocks noChangeAspect="1"/>
          </p:cNvPicPr>
          <p:nvPr/>
        </p:nvPicPr>
        <p:blipFill>
          <a:blip r:embed="rId4" cstate="print">
            <a:lum bright="-10000"/>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5599"/>
          <a:stretch>
            <a:fillRect/>
          </a:stretch>
        </p:blipFill>
        <p:spPr>
          <a:xfrm>
            <a:off x="6372200" y="4221088"/>
            <a:ext cx="2489210" cy="18165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400" decel="100000"/>
                                        <p:tgtEl>
                                          <p:spTgt spid="6"/>
                                        </p:tgtEl>
                                      </p:cBhvr>
                                    </p:animEffect>
                                    <p:anim calcmode="lin" valueType="num">
                                      <p:cBhvr>
                                        <p:cTn id="46" dur="400" decel="100000" fill="hold"/>
                                        <p:tgtEl>
                                          <p:spTgt spid="6"/>
                                        </p:tgtEl>
                                        <p:attrNameLst>
                                          <p:attrName>style.rotation</p:attrName>
                                        </p:attrNameLst>
                                      </p:cBhvr>
                                      <p:tavLst>
                                        <p:tav tm="0">
                                          <p:val>
                                            <p:fltVal val="-90"/>
                                          </p:val>
                                        </p:tav>
                                        <p:tav tm="100000">
                                          <p:val>
                                            <p:fltVal val="0"/>
                                          </p:val>
                                        </p:tav>
                                      </p:tavLst>
                                    </p:anim>
                                    <p:anim calcmode="lin" valueType="num">
                                      <p:cBhvr>
                                        <p:cTn id="47" dur="400" decel="100000" fill="hold"/>
                                        <p:tgtEl>
                                          <p:spTgt spid="6"/>
                                        </p:tgtEl>
                                        <p:attrNameLst>
                                          <p:attrName>ppt_x</p:attrName>
                                        </p:attrNameLst>
                                      </p:cBhvr>
                                      <p:tavLst>
                                        <p:tav tm="0">
                                          <p:val>
                                            <p:strVal val="#ppt_x+0.4"/>
                                          </p:val>
                                        </p:tav>
                                        <p:tav tm="100000">
                                          <p:val>
                                            <p:strVal val="#ppt_x-0.05"/>
                                          </p:val>
                                        </p:tav>
                                      </p:tavLst>
                                    </p:anim>
                                    <p:anim calcmode="lin" valueType="num">
                                      <p:cBhvr>
                                        <p:cTn id="48" dur="400" decel="100000" fill="hold"/>
                                        <p:tgtEl>
                                          <p:spTgt spid="6"/>
                                        </p:tgtEl>
                                        <p:attrNameLst>
                                          <p:attrName>ppt_y</p:attrName>
                                        </p:attrNameLst>
                                      </p:cBhvr>
                                      <p:tavLst>
                                        <p:tav tm="0">
                                          <p:val>
                                            <p:strVal val="#ppt_y-0.4"/>
                                          </p:val>
                                        </p:tav>
                                        <p:tav tm="100000">
                                          <p:val>
                                            <p:strVal val="#ppt_y+0.1"/>
                                          </p:val>
                                        </p:tav>
                                      </p:tavLst>
                                    </p:anim>
                                    <p:anim calcmode="lin" valueType="num">
                                      <p:cBhvr>
                                        <p:cTn id="4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5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500"/>
                                        <p:tgtEl>
                                          <p:spTgt spid="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Effect transition="in" filter="fade">
                                      <p:cBhvr>
                                        <p:cTn id="65" dur="5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anim calcmode="lin" valueType="num">
                                      <p:cBhvr>
                                        <p:cTn id="71" dur="500" fill="hold"/>
                                        <p:tgtEl>
                                          <p:spTgt spid="10"/>
                                        </p:tgtEl>
                                        <p:attrNameLst>
                                          <p:attrName>ppt_x</p:attrName>
                                        </p:attrNameLst>
                                      </p:cBhvr>
                                      <p:tavLst>
                                        <p:tav tm="0">
                                          <p:val>
                                            <p:strVal val="#ppt_x"/>
                                          </p:val>
                                        </p:tav>
                                        <p:tav tm="100000">
                                          <p:val>
                                            <p:strVal val="#ppt_x"/>
                                          </p:val>
                                        </p:tav>
                                      </p:tavLst>
                                    </p:anim>
                                    <p:anim calcmode="lin" valueType="num">
                                      <p:cBhvr>
                                        <p:cTn id="7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2032248"/>
            <a:ext cx="7571184" cy="1108720"/>
          </a:xfrm>
          <a:solidFill>
            <a:schemeClr val="accent6">
              <a:lumMod val="60000"/>
              <a:lumOff val="40000"/>
              <a:alpha val="42000"/>
            </a:schemeClr>
          </a:solidFill>
          <a:effectLst>
            <a:outerShdw blurRad="50800" dist="88900" dir="2700000" algn="tl" rotWithShape="0">
              <a:prstClr val="black">
                <a:alpha val="40000"/>
              </a:prstClr>
            </a:outerShdw>
          </a:effectLst>
        </p:spPr>
        <p:txBody>
          <a:bodyPr/>
          <a:lstStyle/>
          <a:p>
            <a:pPr algn="ctr" fontAlgn="ctr">
              <a:buNone/>
            </a:pPr>
            <a:r>
              <a:rPr lang="el-GR" dirty="0"/>
              <a:t>… να αποφύγουν τις ακραίες θέσεις</a:t>
            </a:r>
            <a:endParaRPr lang="el-GR" b="1" dirty="0">
              <a:effectLst>
                <a:outerShdw blurRad="38100" dist="38100" dir="2700000" algn="tl">
                  <a:srgbClr val="000000">
                    <a:alpha val="43137"/>
                  </a:srgbClr>
                </a:outerShdw>
              </a:effectLst>
            </a:endParaRPr>
          </a:p>
        </p:txBody>
      </p:sp>
      <p:sp>
        <p:nvSpPr>
          <p:cNvPr id="4" name="1 - Τίτλος"/>
          <p:cNvSpPr txBox="1">
            <a:spLocks/>
          </p:cNvSpPr>
          <p:nvPr/>
        </p:nvSpPr>
        <p:spPr>
          <a:xfrm>
            <a:off x="899592" y="404664"/>
            <a:ext cx="7848872" cy="1152128"/>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fontScale="62500" lnSpcReduction="20000"/>
          </a:bodyPr>
          <a:lstStyle/>
          <a:p>
            <a:pPr lvl="0" algn="ctr">
              <a:spcBef>
                <a:spcPct val="0"/>
              </a:spcBef>
            </a:pPr>
            <a:r>
              <a:rPr lang="el-GR" sz="5400" b="1" dirty="0"/>
              <a:t>Οι ηγέτες των κομμάτων στην εθνοσυνέλευση 1843-44 κατόρθωσαν:</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395536" y="2032248"/>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395536" y="3645024"/>
            <a:ext cx="576064" cy="953027"/>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467544" y="5200600"/>
            <a:ext cx="576064" cy="953027"/>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331640" y="3587824"/>
            <a:ext cx="7488832" cy="110872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…να επιβληθούν στις ριζοσπαστικές ομάδες των κομμάτων τους</a:t>
            </a:r>
          </a:p>
        </p:txBody>
      </p:sp>
      <p:sp>
        <p:nvSpPr>
          <p:cNvPr id="9" name="2 - Θέση περιεχομένου"/>
          <p:cNvSpPr txBox="1">
            <a:spLocks/>
          </p:cNvSpPr>
          <p:nvPr/>
        </p:nvSpPr>
        <p:spPr>
          <a:xfrm>
            <a:off x="1331640" y="5200600"/>
            <a:ext cx="7427168" cy="110872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και να πάρουν από κοινού αποφάσεις για τις συνταγματικές ρυθμίσεις.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400" decel="100000"/>
                                        <p:tgtEl>
                                          <p:spTgt spid="6"/>
                                        </p:tgtEl>
                                      </p:cBhvr>
                                    </p:animEffect>
                                    <p:anim calcmode="lin" valueType="num">
                                      <p:cBhvr>
                                        <p:cTn id="46" dur="400" decel="100000" fill="hold"/>
                                        <p:tgtEl>
                                          <p:spTgt spid="6"/>
                                        </p:tgtEl>
                                        <p:attrNameLst>
                                          <p:attrName>style.rotation</p:attrName>
                                        </p:attrNameLst>
                                      </p:cBhvr>
                                      <p:tavLst>
                                        <p:tav tm="0">
                                          <p:val>
                                            <p:fltVal val="-90"/>
                                          </p:val>
                                        </p:tav>
                                        <p:tav tm="100000">
                                          <p:val>
                                            <p:fltVal val="0"/>
                                          </p:val>
                                        </p:tav>
                                      </p:tavLst>
                                    </p:anim>
                                    <p:anim calcmode="lin" valueType="num">
                                      <p:cBhvr>
                                        <p:cTn id="47" dur="400" decel="100000" fill="hold"/>
                                        <p:tgtEl>
                                          <p:spTgt spid="6"/>
                                        </p:tgtEl>
                                        <p:attrNameLst>
                                          <p:attrName>ppt_x</p:attrName>
                                        </p:attrNameLst>
                                      </p:cBhvr>
                                      <p:tavLst>
                                        <p:tav tm="0">
                                          <p:val>
                                            <p:strVal val="#ppt_x+0.4"/>
                                          </p:val>
                                        </p:tav>
                                        <p:tav tm="100000">
                                          <p:val>
                                            <p:strVal val="#ppt_x-0.05"/>
                                          </p:val>
                                        </p:tav>
                                      </p:tavLst>
                                    </p:anim>
                                    <p:anim calcmode="lin" valueType="num">
                                      <p:cBhvr>
                                        <p:cTn id="48" dur="400" decel="100000" fill="hold"/>
                                        <p:tgtEl>
                                          <p:spTgt spid="6"/>
                                        </p:tgtEl>
                                        <p:attrNameLst>
                                          <p:attrName>ppt_y</p:attrName>
                                        </p:attrNameLst>
                                      </p:cBhvr>
                                      <p:tavLst>
                                        <p:tav tm="0">
                                          <p:val>
                                            <p:strVal val="#ppt_y-0.4"/>
                                          </p:val>
                                        </p:tav>
                                        <p:tav tm="100000">
                                          <p:val>
                                            <p:strVal val="#ppt_y+0.1"/>
                                          </p:val>
                                        </p:tav>
                                      </p:tavLst>
                                    </p:anim>
                                    <p:anim calcmode="lin" valueType="num">
                                      <p:cBhvr>
                                        <p:cTn id="4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5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500"/>
                                        <p:tgtEl>
                                          <p:spTgt spid="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400" decel="100000"/>
                                        <p:tgtEl>
                                          <p:spTgt spid="7"/>
                                        </p:tgtEl>
                                      </p:cBhvr>
                                    </p:animEffect>
                                    <p:anim calcmode="lin" valueType="num">
                                      <p:cBhvr>
                                        <p:cTn id="66" dur="400" decel="100000" fill="hold"/>
                                        <p:tgtEl>
                                          <p:spTgt spid="7"/>
                                        </p:tgtEl>
                                        <p:attrNameLst>
                                          <p:attrName>style.rotation</p:attrName>
                                        </p:attrNameLst>
                                      </p:cBhvr>
                                      <p:tavLst>
                                        <p:tav tm="0">
                                          <p:val>
                                            <p:fltVal val="-90"/>
                                          </p:val>
                                        </p:tav>
                                        <p:tav tm="100000">
                                          <p:val>
                                            <p:fltVal val="0"/>
                                          </p:val>
                                        </p:tav>
                                      </p:tavLst>
                                    </p:anim>
                                    <p:anim calcmode="lin" valueType="num">
                                      <p:cBhvr>
                                        <p:cTn id="67" dur="400" decel="100000" fill="hold"/>
                                        <p:tgtEl>
                                          <p:spTgt spid="7"/>
                                        </p:tgtEl>
                                        <p:attrNameLst>
                                          <p:attrName>ppt_x</p:attrName>
                                        </p:attrNameLst>
                                      </p:cBhvr>
                                      <p:tavLst>
                                        <p:tav tm="0">
                                          <p:val>
                                            <p:strVal val="#ppt_x+0.4"/>
                                          </p:val>
                                        </p:tav>
                                        <p:tav tm="100000">
                                          <p:val>
                                            <p:strVal val="#ppt_x-0.05"/>
                                          </p:val>
                                        </p:tav>
                                      </p:tavLst>
                                    </p:anim>
                                    <p:anim calcmode="lin" valueType="num">
                                      <p:cBhvr>
                                        <p:cTn id="68" dur="400" decel="100000" fill="hold"/>
                                        <p:tgtEl>
                                          <p:spTgt spid="7"/>
                                        </p:tgtEl>
                                        <p:attrNameLst>
                                          <p:attrName>ppt_y</p:attrName>
                                        </p:attrNameLst>
                                      </p:cBhvr>
                                      <p:tavLst>
                                        <p:tav tm="0">
                                          <p:val>
                                            <p:strVal val="#ppt_y-0.4"/>
                                          </p:val>
                                        </p:tav>
                                        <p:tav tm="100000">
                                          <p:val>
                                            <p:strVal val="#ppt_y+0.1"/>
                                          </p:val>
                                        </p:tav>
                                      </p:tavLst>
                                    </p:anim>
                                    <p:anim calcmode="lin" valueType="num">
                                      <p:cBhvr>
                                        <p:cTn id="69"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70"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bg/>
                                          </p:spTgt>
                                        </p:tgtEl>
                                        <p:attrNameLst>
                                          <p:attrName>style.visibility</p:attrName>
                                        </p:attrNameLst>
                                      </p:cBhvr>
                                      <p:to>
                                        <p:strVal val="visible"/>
                                      </p:to>
                                    </p:set>
                                    <p:animEffect transition="in" filter="fade">
                                      <p:cBhvr>
                                        <p:cTn id="75" dur="500"/>
                                        <p:tgtEl>
                                          <p:spTgt spid="9">
                                            <p:bg/>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0" end="0"/>
                                            </p:txEl>
                                          </p:spTgt>
                                        </p:tgtEl>
                                        <p:attrNameLst>
                                          <p:attrName>style.visibility</p:attrName>
                                        </p:attrNameLst>
                                      </p:cBhvr>
                                      <p:to>
                                        <p:strVal val="visible"/>
                                      </p:to>
                                    </p:set>
                                    <p:animEffect transition="in" filter="fade">
                                      <p:cBhvr>
                                        <p:cTn id="8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31640" y="1196752"/>
            <a:ext cx="7571184" cy="648072"/>
          </a:xfrm>
          <a:solidFill>
            <a:schemeClr val="accent6">
              <a:lumMod val="60000"/>
              <a:lumOff val="40000"/>
              <a:alpha val="42000"/>
            </a:schemeClr>
          </a:solidFill>
          <a:effectLst>
            <a:outerShdw blurRad="50800" dist="88900" dir="2700000" algn="tl" rotWithShape="0">
              <a:prstClr val="black">
                <a:alpha val="40000"/>
              </a:prstClr>
            </a:outerShdw>
          </a:effectLst>
        </p:spPr>
        <p:txBody>
          <a:bodyPr/>
          <a:lstStyle/>
          <a:p>
            <a:pPr algn="ctr" fontAlgn="ctr">
              <a:buNone/>
            </a:pPr>
            <a:r>
              <a:rPr lang="el-GR" dirty="0"/>
              <a:t>Ισότητα απέναντι στο νόμο</a:t>
            </a:r>
            <a:endParaRPr lang="el-GR" b="1" dirty="0">
              <a:effectLst>
                <a:outerShdw blurRad="38100" dist="38100" dir="2700000" algn="tl">
                  <a:srgbClr val="000000">
                    <a:alpha val="43137"/>
                  </a:srgbClr>
                </a:outerShdw>
              </a:effectLst>
            </a:endParaRPr>
          </a:p>
        </p:txBody>
      </p:sp>
      <p:sp>
        <p:nvSpPr>
          <p:cNvPr id="4" name="1 - Τίτλος"/>
          <p:cNvSpPr txBox="1">
            <a:spLocks/>
          </p:cNvSpPr>
          <p:nvPr/>
        </p:nvSpPr>
        <p:spPr>
          <a:xfrm>
            <a:off x="0" y="188640"/>
            <a:ext cx="9144000"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3200" b="1" dirty="0"/>
              <a:t>Δικαιώματα που κατοχυρώθηκαν συνταγματικά</a:t>
            </a:r>
            <a:endParaRPr kumimoji="0" lang="el-GR" sz="32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611560" y="1229309"/>
            <a:ext cx="360040" cy="687523"/>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611560" y="2066158"/>
            <a:ext cx="432048" cy="714770"/>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680358" y="2996952"/>
            <a:ext cx="435258" cy="720080"/>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331640" y="2138166"/>
            <a:ext cx="7488832" cy="6046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Απαγόρευση της δουλείας</a:t>
            </a:r>
          </a:p>
        </p:txBody>
      </p:sp>
      <p:sp>
        <p:nvSpPr>
          <p:cNvPr id="9" name="2 - Θέση περιεχομένου"/>
          <p:cNvSpPr txBox="1">
            <a:spLocks/>
          </p:cNvSpPr>
          <p:nvPr/>
        </p:nvSpPr>
        <p:spPr>
          <a:xfrm>
            <a:off x="1331640" y="3068960"/>
            <a:ext cx="7427168" cy="5760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Απαραβίαστο οικογενειακού ασύλου</a:t>
            </a:r>
          </a:p>
        </p:txBody>
      </p:sp>
      <p:pic>
        <p:nvPicPr>
          <p:cNvPr id="10" name="9 - Εικόνα" descr="Scrappy Bright Polka Numbers-01.png"/>
          <p:cNvPicPr>
            <a:picLocks noChangeAspect="1"/>
          </p:cNvPicPr>
          <p:nvPr/>
        </p:nvPicPr>
        <p:blipFill>
          <a:blip r:embed="rId5" cstate="print"/>
          <a:stretch>
            <a:fillRect/>
          </a:stretch>
        </p:blipFill>
        <p:spPr>
          <a:xfrm>
            <a:off x="611560" y="3933056"/>
            <a:ext cx="432048" cy="672178"/>
          </a:xfrm>
          <a:prstGeom prst="rect">
            <a:avLst/>
          </a:prstGeom>
          <a:ln>
            <a:noFill/>
          </a:ln>
          <a:effectLst>
            <a:outerShdw blurRad="292100" dist="139700" dir="2700000" algn="tl" rotWithShape="0">
              <a:srgbClr val="333333">
                <a:alpha val="65000"/>
              </a:srgbClr>
            </a:outerShdw>
          </a:effectLst>
        </p:spPr>
      </p:pic>
      <p:sp>
        <p:nvSpPr>
          <p:cNvPr id="11" name="2 - Θέση περιεχομένου"/>
          <p:cNvSpPr txBox="1">
            <a:spLocks/>
          </p:cNvSpPr>
          <p:nvPr/>
        </p:nvSpPr>
        <p:spPr>
          <a:xfrm>
            <a:off x="1331640" y="4005064"/>
            <a:ext cx="7427168" cy="5760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Ελευθερία γνώμης και τύπου</a:t>
            </a:r>
          </a:p>
        </p:txBody>
      </p:sp>
      <p:pic>
        <p:nvPicPr>
          <p:cNvPr id="12" name="11 - Εικόνα" descr="Scrappy Bright Polka Numbers-01.png"/>
          <p:cNvPicPr>
            <a:picLocks noChangeAspect="1"/>
          </p:cNvPicPr>
          <p:nvPr/>
        </p:nvPicPr>
        <p:blipFill>
          <a:blip r:embed="rId6" cstate="print"/>
          <a:stretch>
            <a:fillRect/>
          </a:stretch>
        </p:blipFill>
        <p:spPr>
          <a:xfrm>
            <a:off x="611560" y="4869160"/>
            <a:ext cx="462836" cy="720080"/>
          </a:xfrm>
          <a:prstGeom prst="rect">
            <a:avLst/>
          </a:prstGeom>
          <a:ln>
            <a:noFill/>
          </a:ln>
          <a:effectLst>
            <a:outerShdw blurRad="292100" dist="139700" dir="2700000" algn="tl" rotWithShape="0">
              <a:srgbClr val="333333">
                <a:alpha val="65000"/>
              </a:srgbClr>
            </a:outerShdw>
          </a:effectLst>
        </p:spPr>
      </p:pic>
      <p:sp>
        <p:nvSpPr>
          <p:cNvPr id="13" name="2 - Θέση περιεχομένου"/>
          <p:cNvSpPr txBox="1">
            <a:spLocks/>
          </p:cNvSpPr>
          <p:nvPr/>
        </p:nvSpPr>
        <p:spPr>
          <a:xfrm>
            <a:off x="1403648" y="4941168"/>
            <a:ext cx="7427168" cy="5760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Προστασία ιδιοκτησίας</a:t>
            </a:r>
          </a:p>
        </p:txBody>
      </p:sp>
      <p:pic>
        <p:nvPicPr>
          <p:cNvPr id="14" name="13 - Εικόνα" descr="Scrappy Bright Polka Numbers-01.png"/>
          <p:cNvPicPr>
            <a:picLocks noChangeAspect="1"/>
          </p:cNvPicPr>
          <p:nvPr/>
        </p:nvPicPr>
        <p:blipFill>
          <a:blip r:embed="rId7" cstate="print"/>
          <a:stretch>
            <a:fillRect/>
          </a:stretch>
        </p:blipFill>
        <p:spPr>
          <a:xfrm>
            <a:off x="570039" y="5877272"/>
            <a:ext cx="545577" cy="720080"/>
          </a:xfrm>
          <a:prstGeom prst="rect">
            <a:avLst/>
          </a:prstGeom>
          <a:ln>
            <a:noFill/>
          </a:ln>
          <a:effectLst>
            <a:outerShdw blurRad="292100" dist="139700" dir="2700000" algn="tl" rotWithShape="0">
              <a:srgbClr val="333333">
                <a:alpha val="65000"/>
              </a:srgbClr>
            </a:outerShdw>
          </a:effectLst>
        </p:spPr>
      </p:pic>
      <p:sp>
        <p:nvSpPr>
          <p:cNvPr id="15" name="2 - Θέση περιεχομένου"/>
          <p:cNvSpPr txBox="1">
            <a:spLocks/>
          </p:cNvSpPr>
          <p:nvPr/>
        </p:nvSpPr>
        <p:spPr>
          <a:xfrm>
            <a:off x="1331640" y="5877272"/>
            <a:ext cx="7427168" cy="5760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Δωρεάν εκπαίδευση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400" decel="100000"/>
                                        <p:tgtEl>
                                          <p:spTgt spid="6"/>
                                        </p:tgtEl>
                                      </p:cBhvr>
                                    </p:animEffect>
                                    <p:anim calcmode="lin" valueType="num">
                                      <p:cBhvr>
                                        <p:cTn id="46" dur="400" decel="100000" fill="hold"/>
                                        <p:tgtEl>
                                          <p:spTgt spid="6"/>
                                        </p:tgtEl>
                                        <p:attrNameLst>
                                          <p:attrName>style.rotation</p:attrName>
                                        </p:attrNameLst>
                                      </p:cBhvr>
                                      <p:tavLst>
                                        <p:tav tm="0">
                                          <p:val>
                                            <p:fltVal val="-90"/>
                                          </p:val>
                                        </p:tav>
                                        <p:tav tm="100000">
                                          <p:val>
                                            <p:fltVal val="0"/>
                                          </p:val>
                                        </p:tav>
                                      </p:tavLst>
                                    </p:anim>
                                    <p:anim calcmode="lin" valueType="num">
                                      <p:cBhvr>
                                        <p:cTn id="47" dur="400" decel="100000" fill="hold"/>
                                        <p:tgtEl>
                                          <p:spTgt spid="6"/>
                                        </p:tgtEl>
                                        <p:attrNameLst>
                                          <p:attrName>ppt_x</p:attrName>
                                        </p:attrNameLst>
                                      </p:cBhvr>
                                      <p:tavLst>
                                        <p:tav tm="0">
                                          <p:val>
                                            <p:strVal val="#ppt_x+0.4"/>
                                          </p:val>
                                        </p:tav>
                                        <p:tav tm="100000">
                                          <p:val>
                                            <p:strVal val="#ppt_x-0.05"/>
                                          </p:val>
                                        </p:tav>
                                      </p:tavLst>
                                    </p:anim>
                                    <p:anim calcmode="lin" valueType="num">
                                      <p:cBhvr>
                                        <p:cTn id="48" dur="400" decel="100000" fill="hold"/>
                                        <p:tgtEl>
                                          <p:spTgt spid="6"/>
                                        </p:tgtEl>
                                        <p:attrNameLst>
                                          <p:attrName>ppt_y</p:attrName>
                                        </p:attrNameLst>
                                      </p:cBhvr>
                                      <p:tavLst>
                                        <p:tav tm="0">
                                          <p:val>
                                            <p:strVal val="#ppt_y-0.4"/>
                                          </p:val>
                                        </p:tav>
                                        <p:tav tm="100000">
                                          <p:val>
                                            <p:strVal val="#ppt_y+0.1"/>
                                          </p:val>
                                        </p:tav>
                                      </p:tavLst>
                                    </p:anim>
                                    <p:anim calcmode="lin" valueType="num">
                                      <p:cBhvr>
                                        <p:cTn id="4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5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500"/>
                                        <p:tgtEl>
                                          <p:spTgt spid="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400" decel="100000"/>
                                        <p:tgtEl>
                                          <p:spTgt spid="7"/>
                                        </p:tgtEl>
                                      </p:cBhvr>
                                    </p:animEffect>
                                    <p:anim calcmode="lin" valueType="num">
                                      <p:cBhvr>
                                        <p:cTn id="66" dur="400" decel="100000" fill="hold"/>
                                        <p:tgtEl>
                                          <p:spTgt spid="7"/>
                                        </p:tgtEl>
                                        <p:attrNameLst>
                                          <p:attrName>style.rotation</p:attrName>
                                        </p:attrNameLst>
                                      </p:cBhvr>
                                      <p:tavLst>
                                        <p:tav tm="0">
                                          <p:val>
                                            <p:fltVal val="-90"/>
                                          </p:val>
                                        </p:tav>
                                        <p:tav tm="100000">
                                          <p:val>
                                            <p:fltVal val="0"/>
                                          </p:val>
                                        </p:tav>
                                      </p:tavLst>
                                    </p:anim>
                                    <p:anim calcmode="lin" valueType="num">
                                      <p:cBhvr>
                                        <p:cTn id="67" dur="400" decel="100000" fill="hold"/>
                                        <p:tgtEl>
                                          <p:spTgt spid="7"/>
                                        </p:tgtEl>
                                        <p:attrNameLst>
                                          <p:attrName>ppt_x</p:attrName>
                                        </p:attrNameLst>
                                      </p:cBhvr>
                                      <p:tavLst>
                                        <p:tav tm="0">
                                          <p:val>
                                            <p:strVal val="#ppt_x+0.4"/>
                                          </p:val>
                                        </p:tav>
                                        <p:tav tm="100000">
                                          <p:val>
                                            <p:strVal val="#ppt_x-0.05"/>
                                          </p:val>
                                        </p:tav>
                                      </p:tavLst>
                                    </p:anim>
                                    <p:anim calcmode="lin" valueType="num">
                                      <p:cBhvr>
                                        <p:cTn id="68" dur="400" decel="100000" fill="hold"/>
                                        <p:tgtEl>
                                          <p:spTgt spid="7"/>
                                        </p:tgtEl>
                                        <p:attrNameLst>
                                          <p:attrName>ppt_y</p:attrName>
                                        </p:attrNameLst>
                                      </p:cBhvr>
                                      <p:tavLst>
                                        <p:tav tm="0">
                                          <p:val>
                                            <p:strVal val="#ppt_y-0.4"/>
                                          </p:val>
                                        </p:tav>
                                        <p:tav tm="100000">
                                          <p:val>
                                            <p:strVal val="#ppt_y+0.1"/>
                                          </p:val>
                                        </p:tav>
                                      </p:tavLst>
                                    </p:anim>
                                    <p:anim calcmode="lin" valueType="num">
                                      <p:cBhvr>
                                        <p:cTn id="69"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70"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bg/>
                                          </p:spTgt>
                                        </p:tgtEl>
                                        <p:attrNameLst>
                                          <p:attrName>style.visibility</p:attrName>
                                        </p:attrNameLst>
                                      </p:cBhvr>
                                      <p:to>
                                        <p:strVal val="visible"/>
                                      </p:to>
                                    </p:set>
                                    <p:animEffect transition="in" filter="fade">
                                      <p:cBhvr>
                                        <p:cTn id="75" dur="500"/>
                                        <p:tgtEl>
                                          <p:spTgt spid="9">
                                            <p:bg/>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0" end="0"/>
                                            </p:txEl>
                                          </p:spTgt>
                                        </p:tgtEl>
                                        <p:attrNameLst>
                                          <p:attrName>style.visibility</p:attrName>
                                        </p:attrNameLst>
                                      </p:cBhvr>
                                      <p:to>
                                        <p:strVal val="visible"/>
                                      </p:to>
                                    </p:set>
                                    <p:animEffect transition="in" filter="fade">
                                      <p:cBhvr>
                                        <p:cTn id="80" dur="500"/>
                                        <p:tgtEl>
                                          <p:spTgt spid="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400" decel="100000"/>
                                        <p:tgtEl>
                                          <p:spTgt spid="10"/>
                                        </p:tgtEl>
                                      </p:cBhvr>
                                    </p:animEffect>
                                    <p:anim calcmode="lin" valueType="num">
                                      <p:cBhvr>
                                        <p:cTn id="86" dur="400" decel="100000" fill="hold"/>
                                        <p:tgtEl>
                                          <p:spTgt spid="10"/>
                                        </p:tgtEl>
                                        <p:attrNameLst>
                                          <p:attrName>style.rotation</p:attrName>
                                        </p:attrNameLst>
                                      </p:cBhvr>
                                      <p:tavLst>
                                        <p:tav tm="0">
                                          <p:val>
                                            <p:fltVal val="-90"/>
                                          </p:val>
                                        </p:tav>
                                        <p:tav tm="100000">
                                          <p:val>
                                            <p:fltVal val="0"/>
                                          </p:val>
                                        </p:tav>
                                      </p:tavLst>
                                    </p:anim>
                                    <p:anim calcmode="lin" valueType="num">
                                      <p:cBhvr>
                                        <p:cTn id="87" dur="400" decel="100000" fill="hold"/>
                                        <p:tgtEl>
                                          <p:spTgt spid="10"/>
                                        </p:tgtEl>
                                        <p:attrNameLst>
                                          <p:attrName>ppt_x</p:attrName>
                                        </p:attrNameLst>
                                      </p:cBhvr>
                                      <p:tavLst>
                                        <p:tav tm="0">
                                          <p:val>
                                            <p:strVal val="#ppt_x+0.4"/>
                                          </p:val>
                                        </p:tav>
                                        <p:tav tm="100000">
                                          <p:val>
                                            <p:strVal val="#ppt_x-0.05"/>
                                          </p:val>
                                        </p:tav>
                                      </p:tavLst>
                                    </p:anim>
                                    <p:anim calcmode="lin" valueType="num">
                                      <p:cBhvr>
                                        <p:cTn id="88" dur="400" decel="100000" fill="hold"/>
                                        <p:tgtEl>
                                          <p:spTgt spid="10"/>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
                                            <p:bg/>
                                          </p:spTgt>
                                        </p:tgtEl>
                                        <p:attrNameLst>
                                          <p:attrName>style.visibility</p:attrName>
                                        </p:attrNameLst>
                                      </p:cBhvr>
                                      <p:to>
                                        <p:strVal val="visible"/>
                                      </p:to>
                                    </p:set>
                                    <p:animEffect transition="in" filter="fade">
                                      <p:cBhvr>
                                        <p:cTn id="95" dur="500"/>
                                        <p:tgtEl>
                                          <p:spTgt spid="11">
                                            <p:bg/>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1">
                                            <p:txEl>
                                              <p:pRg st="0" end="0"/>
                                            </p:txEl>
                                          </p:spTgt>
                                        </p:tgtEl>
                                        <p:attrNameLst>
                                          <p:attrName>style.visibility</p:attrName>
                                        </p:attrNameLst>
                                      </p:cBhvr>
                                      <p:to>
                                        <p:strVal val="visible"/>
                                      </p:to>
                                    </p:set>
                                    <p:animEffect transition="in" filter="fade">
                                      <p:cBhvr>
                                        <p:cTn id="100" dur="500"/>
                                        <p:tgtEl>
                                          <p:spTgt spid="11">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400" decel="100000"/>
                                        <p:tgtEl>
                                          <p:spTgt spid="12"/>
                                        </p:tgtEl>
                                      </p:cBhvr>
                                    </p:animEffect>
                                    <p:anim calcmode="lin" valueType="num">
                                      <p:cBhvr>
                                        <p:cTn id="106" dur="400" decel="100000" fill="hold"/>
                                        <p:tgtEl>
                                          <p:spTgt spid="12"/>
                                        </p:tgtEl>
                                        <p:attrNameLst>
                                          <p:attrName>style.rotation</p:attrName>
                                        </p:attrNameLst>
                                      </p:cBhvr>
                                      <p:tavLst>
                                        <p:tav tm="0">
                                          <p:val>
                                            <p:fltVal val="-90"/>
                                          </p:val>
                                        </p:tav>
                                        <p:tav tm="100000">
                                          <p:val>
                                            <p:fltVal val="0"/>
                                          </p:val>
                                        </p:tav>
                                      </p:tavLst>
                                    </p:anim>
                                    <p:anim calcmode="lin" valueType="num">
                                      <p:cBhvr>
                                        <p:cTn id="107" dur="400" decel="100000" fill="hold"/>
                                        <p:tgtEl>
                                          <p:spTgt spid="12"/>
                                        </p:tgtEl>
                                        <p:attrNameLst>
                                          <p:attrName>ppt_x</p:attrName>
                                        </p:attrNameLst>
                                      </p:cBhvr>
                                      <p:tavLst>
                                        <p:tav tm="0">
                                          <p:val>
                                            <p:strVal val="#ppt_x+0.4"/>
                                          </p:val>
                                        </p:tav>
                                        <p:tav tm="100000">
                                          <p:val>
                                            <p:strVal val="#ppt_x-0.05"/>
                                          </p:val>
                                        </p:tav>
                                      </p:tavLst>
                                    </p:anim>
                                    <p:anim calcmode="lin" valueType="num">
                                      <p:cBhvr>
                                        <p:cTn id="108" dur="400" decel="100000" fill="hold"/>
                                        <p:tgtEl>
                                          <p:spTgt spid="12"/>
                                        </p:tgtEl>
                                        <p:attrNameLst>
                                          <p:attrName>ppt_y</p:attrName>
                                        </p:attrNameLst>
                                      </p:cBhvr>
                                      <p:tavLst>
                                        <p:tav tm="0">
                                          <p:val>
                                            <p:strVal val="#ppt_y-0.4"/>
                                          </p:val>
                                        </p:tav>
                                        <p:tav tm="100000">
                                          <p:val>
                                            <p:strVal val="#ppt_y+0.1"/>
                                          </p:val>
                                        </p:tav>
                                      </p:tavLst>
                                    </p:anim>
                                    <p:anim calcmode="lin" valueType="num">
                                      <p:cBhvr>
                                        <p:cTn id="109"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110"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3">
                                            <p:bg/>
                                          </p:spTgt>
                                        </p:tgtEl>
                                        <p:attrNameLst>
                                          <p:attrName>style.visibility</p:attrName>
                                        </p:attrNameLst>
                                      </p:cBhvr>
                                      <p:to>
                                        <p:strVal val="visible"/>
                                      </p:to>
                                    </p:set>
                                    <p:animEffect transition="in" filter="fade">
                                      <p:cBhvr>
                                        <p:cTn id="115" dur="500"/>
                                        <p:tgtEl>
                                          <p:spTgt spid="13">
                                            <p:bg/>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3">
                                            <p:txEl>
                                              <p:pRg st="0" end="0"/>
                                            </p:txEl>
                                          </p:spTgt>
                                        </p:tgtEl>
                                        <p:attrNameLst>
                                          <p:attrName>style.visibility</p:attrName>
                                        </p:attrNameLst>
                                      </p:cBhvr>
                                      <p:to>
                                        <p:strVal val="visible"/>
                                      </p:to>
                                    </p:set>
                                    <p:animEffect transition="in" filter="fade">
                                      <p:cBhvr>
                                        <p:cTn id="120" dur="500"/>
                                        <p:tgtEl>
                                          <p:spTgt spid="13">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0" presetClass="entr" presetSubtype="0"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400" decel="100000"/>
                                        <p:tgtEl>
                                          <p:spTgt spid="14"/>
                                        </p:tgtEl>
                                      </p:cBhvr>
                                    </p:animEffect>
                                    <p:anim calcmode="lin" valueType="num">
                                      <p:cBhvr>
                                        <p:cTn id="126" dur="400" decel="100000" fill="hold"/>
                                        <p:tgtEl>
                                          <p:spTgt spid="14"/>
                                        </p:tgtEl>
                                        <p:attrNameLst>
                                          <p:attrName>style.rotation</p:attrName>
                                        </p:attrNameLst>
                                      </p:cBhvr>
                                      <p:tavLst>
                                        <p:tav tm="0">
                                          <p:val>
                                            <p:fltVal val="-90"/>
                                          </p:val>
                                        </p:tav>
                                        <p:tav tm="100000">
                                          <p:val>
                                            <p:fltVal val="0"/>
                                          </p:val>
                                        </p:tav>
                                      </p:tavLst>
                                    </p:anim>
                                    <p:anim calcmode="lin" valueType="num">
                                      <p:cBhvr>
                                        <p:cTn id="127" dur="400" decel="100000" fill="hold"/>
                                        <p:tgtEl>
                                          <p:spTgt spid="14"/>
                                        </p:tgtEl>
                                        <p:attrNameLst>
                                          <p:attrName>ppt_x</p:attrName>
                                        </p:attrNameLst>
                                      </p:cBhvr>
                                      <p:tavLst>
                                        <p:tav tm="0">
                                          <p:val>
                                            <p:strVal val="#ppt_x+0.4"/>
                                          </p:val>
                                        </p:tav>
                                        <p:tav tm="100000">
                                          <p:val>
                                            <p:strVal val="#ppt_x-0.05"/>
                                          </p:val>
                                        </p:tav>
                                      </p:tavLst>
                                    </p:anim>
                                    <p:anim calcmode="lin" valueType="num">
                                      <p:cBhvr>
                                        <p:cTn id="128" dur="400" decel="100000" fill="hold"/>
                                        <p:tgtEl>
                                          <p:spTgt spid="14"/>
                                        </p:tgtEl>
                                        <p:attrNameLst>
                                          <p:attrName>ppt_y</p:attrName>
                                        </p:attrNameLst>
                                      </p:cBhvr>
                                      <p:tavLst>
                                        <p:tav tm="0">
                                          <p:val>
                                            <p:strVal val="#ppt_y-0.4"/>
                                          </p:val>
                                        </p:tav>
                                        <p:tav tm="100000">
                                          <p:val>
                                            <p:strVal val="#ppt_y+0.1"/>
                                          </p:val>
                                        </p:tav>
                                      </p:tavLst>
                                    </p:anim>
                                    <p:anim calcmode="lin" valueType="num">
                                      <p:cBhvr>
                                        <p:cTn id="129"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130"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
                                            <p:bg/>
                                          </p:spTgt>
                                        </p:tgtEl>
                                        <p:attrNameLst>
                                          <p:attrName>style.visibility</p:attrName>
                                        </p:attrNameLst>
                                      </p:cBhvr>
                                      <p:to>
                                        <p:strVal val="visible"/>
                                      </p:to>
                                    </p:set>
                                    <p:animEffect transition="in" filter="fade">
                                      <p:cBhvr>
                                        <p:cTn id="135" dur="500"/>
                                        <p:tgtEl>
                                          <p:spTgt spid="15">
                                            <p:bg/>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
                                            <p:txEl>
                                              <p:pRg st="0" end="0"/>
                                            </p:txEl>
                                          </p:spTgt>
                                        </p:tgtEl>
                                        <p:attrNameLst>
                                          <p:attrName>style.visibility</p:attrName>
                                        </p:attrNameLst>
                                      </p:cBhvr>
                                      <p:to>
                                        <p:strVal val="visible"/>
                                      </p:to>
                                    </p:set>
                                    <p:animEffect transition="in" filter="fade">
                                      <p:cBhvr>
                                        <p:cTn id="14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uiExpand="1" build="p" animBg="1"/>
      <p:bldP spid="9" grpId="0" build="p" animBg="1"/>
      <p:bldP spid="11" grpId="0" uiExpand="1" build="p" animBg="1"/>
      <p:bldP spid="13" grpId="0" build="p" animBg="1"/>
      <p:bldP spid="1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700808"/>
            <a:ext cx="8136904" cy="1296144"/>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lnSpcReduction="10000"/>
          </a:bodyPr>
          <a:lstStyle/>
          <a:p>
            <a:pPr algn="ctr" fontAlgn="ctr">
              <a:spcBef>
                <a:spcPts val="1000"/>
              </a:spcBef>
              <a:buNone/>
            </a:pPr>
            <a:r>
              <a:rPr lang="el-GR" b="1" dirty="0">
                <a:effectLst>
                  <a:outerShdw blurRad="38100" dist="38100" dir="2700000" algn="tl">
                    <a:srgbClr val="000000">
                      <a:alpha val="43137"/>
                    </a:srgbClr>
                  </a:outerShdw>
                </a:effectLst>
              </a:rPr>
              <a:t>Το δικαίωμα του </a:t>
            </a:r>
            <a:r>
              <a:rPr lang="el-GR" sz="3600" b="1" dirty="0" err="1">
                <a:solidFill>
                  <a:schemeClr val="accent3">
                    <a:lumMod val="50000"/>
                  </a:schemeClr>
                </a:solidFill>
                <a:effectLst>
                  <a:outerShdw blurRad="38100" dist="38100" dir="2700000" algn="tl">
                    <a:srgbClr val="000000">
                      <a:alpha val="43137"/>
                    </a:srgbClr>
                  </a:outerShdw>
                </a:effectLst>
              </a:rPr>
              <a:t>συνέρχεσθαι</a:t>
            </a:r>
            <a:r>
              <a:rPr lang="el-GR" sz="3600" b="1" dirty="0">
                <a:solidFill>
                  <a:schemeClr val="accent3">
                    <a:lumMod val="50000"/>
                  </a:schemeClr>
                </a:solidFill>
                <a:effectLst>
                  <a:outerShdw blurRad="38100" dist="38100" dir="2700000" algn="tl">
                    <a:srgbClr val="000000">
                      <a:alpha val="43137"/>
                    </a:srgbClr>
                  </a:outerShdw>
                </a:effectLst>
              </a:rPr>
              <a:t> </a:t>
            </a:r>
          </a:p>
          <a:p>
            <a:pPr algn="ctr" fontAlgn="ctr">
              <a:spcBef>
                <a:spcPts val="1000"/>
              </a:spcBef>
              <a:buNone/>
            </a:pPr>
            <a:r>
              <a:rPr lang="el-GR" b="1" dirty="0">
                <a:effectLst>
                  <a:outerShdw blurRad="38100" dist="38100" dir="2700000" algn="tl">
                    <a:srgbClr val="000000">
                      <a:alpha val="43137"/>
                    </a:srgbClr>
                  </a:outerShdw>
                </a:effectLst>
              </a:rPr>
              <a:t>και </a:t>
            </a:r>
            <a:r>
              <a:rPr lang="el-GR" sz="3600" b="1" dirty="0">
                <a:solidFill>
                  <a:schemeClr val="accent3">
                    <a:lumMod val="50000"/>
                  </a:schemeClr>
                </a:solidFill>
                <a:effectLst>
                  <a:outerShdw blurRad="38100" dist="38100" dir="2700000" algn="tl">
                    <a:srgbClr val="000000">
                      <a:alpha val="43137"/>
                    </a:srgbClr>
                  </a:outerShdw>
                </a:effectLst>
              </a:rPr>
              <a:t>συνεταιρίζεσθαι</a:t>
            </a:r>
            <a:endParaRPr lang="el-GR" sz="3600" b="1" dirty="0">
              <a:effectLst>
                <a:outerShdw blurRad="38100" dist="38100" dir="2700000" algn="tl">
                  <a:srgbClr val="000000">
                    <a:alpha val="43137"/>
                  </a:srgbClr>
                </a:outerShdw>
              </a:effectLst>
            </a:endParaRPr>
          </a:p>
        </p:txBody>
      </p:sp>
      <p:sp>
        <p:nvSpPr>
          <p:cNvPr id="4" name="1 - Τίτλος"/>
          <p:cNvSpPr txBox="1">
            <a:spLocks/>
          </p:cNvSpPr>
          <p:nvPr/>
        </p:nvSpPr>
        <p:spPr>
          <a:xfrm>
            <a:off x="899592" y="476672"/>
            <a:ext cx="7560840" cy="792088"/>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3600" b="1" dirty="0"/>
              <a:t>Τι δεν κατοχυρώθηκε συνταγματικά;</a:t>
            </a:r>
            <a:endParaRPr kumimoji="0" lang="el-GR" sz="36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2 - Θέση περιεχομένου"/>
          <p:cNvSpPr txBox="1">
            <a:spLocks/>
          </p:cNvSpPr>
          <p:nvPr/>
        </p:nvSpPr>
        <p:spPr>
          <a:xfrm>
            <a:off x="539552" y="4221088"/>
            <a:ext cx="8136904" cy="237626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Autofit/>
          </a:bodyPr>
          <a:lstStyle/>
          <a:p>
            <a:pPr algn="ctr" fontAlgn="ctr">
              <a:buNone/>
            </a:pPr>
            <a:endParaRPr lang="el-GR" sz="900" b="1" dirty="0">
              <a:effectLst>
                <a:outerShdw blurRad="38100" dist="38100" dir="2700000" algn="tl">
                  <a:srgbClr val="000000">
                    <a:alpha val="43137"/>
                  </a:srgbClr>
                </a:outerShdw>
              </a:effectLst>
            </a:endParaRPr>
          </a:p>
          <a:p>
            <a:pPr algn="ctr" fontAlgn="ctr">
              <a:spcBef>
                <a:spcPts val="1000"/>
              </a:spcBef>
              <a:buNone/>
            </a:pPr>
            <a:r>
              <a:rPr lang="el-GR" sz="3200" b="1" dirty="0">
                <a:effectLst>
                  <a:outerShdw blurRad="38100" dist="38100" dir="2700000" algn="tl">
                    <a:srgbClr val="000000">
                      <a:alpha val="43137"/>
                    </a:srgbClr>
                  </a:outerShdw>
                </a:effectLst>
              </a:rPr>
              <a:t>Πράγμα που θα μπορούσε να φέρει </a:t>
            </a:r>
          </a:p>
          <a:p>
            <a:pPr algn="ctr" fontAlgn="ctr">
              <a:spcBef>
                <a:spcPts val="1000"/>
              </a:spcBef>
              <a:buNone/>
            </a:pPr>
            <a:r>
              <a:rPr lang="el-GR" sz="3600" b="1" dirty="0">
                <a:solidFill>
                  <a:schemeClr val="accent3">
                    <a:lumMod val="50000"/>
                  </a:schemeClr>
                </a:solidFill>
                <a:effectLst>
                  <a:outerShdw blurRad="38100" dist="38100" dir="2700000" algn="tl">
                    <a:srgbClr val="000000">
                      <a:alpha val="43137"/>
                    </a:srgbClr>
                  </a:outerShdw>
                </a:effectLst>
              </a:rPr>
              <a:t>εμπόδια στη συγκρότηση </a:t>
            </a:r>
          </a:p>
          <a:p>
            <a:pPr algn="ctr" fontAlgn="ctr">
              <a:spcBef>
                <a:spcPts val="1000"/>
              </a:spcBef>
              <a:buNone/>
            </a:pPr>
            <a:r>
              <a:rPr lang="el-GR" sz="3600" b="1" dirty="0">
                <a:solidFill>
                  <a:schemeClr val="accent3">
                    <a:lumMod val="50000"/>
                  </a:schemeClr>
                </a:solidFill>
                <a:effectLst>
                  <a:outerShdw blurRad="38100" dist="38100" dir="2700000" algn="tl">
                    <a:srgbClr val="000000">
                      <a:alpha val="43137"/>
                    </a:srgbClr>
                  </a:outerShdw>
                </a:effectLst>
              </a:rPr>
              <a:t>κομματικών μηχανισμών</a:t>
            </a:r>
          </a:p>
        </p:txBody>
      </p:sp>
      <p:sp>
        <p:nvSpPr>
          <p:cNvPr id="9" name="Βέλος προς τα κάτω 1"/>
          <p:cNvSpPr/>
          <p:nvPr/>
        </p:nvSpPr>
        <p:spPr>
          <a:xfrm>
            <a:off x="1187624" y="2492896"/>
            <a:ext cx="1382093" cy="2016224"/>
          </a:xfrm>
          <a:prstGeom prst="down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noFill/>
          </a:ln>
          <a:effectLst>
            <a:outerShdw blurRad="50800" dist="38100" dir="2700000" sx="106000" sy="106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bg/>
                                          </p:spTgt>
                                        </p:tgtEl>
                                        <p:attrNameLst>
                                          <p:attrName>style.visibility</p:attrName>
                                        </p:attrNameLst>
                                      </p:cBhvr>
                                      <p:to>
                                        <p:strVal val="visible"/>
                                      </p:to>
                                    </p:set>
                                    <p:animEffect transition="in" filter="fade">
                                      <p:cBhvr>
                                        <p:cTn id="40" dur="500"/>
                                        <p:tgtEl>
                                          <p:spTgt spid="8">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500"/>
                                        <p:tgtEl>
                                          <p:spTgt spid="8">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1700808"/>
            <a:ext cx="7571184" cy="2232248"/>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fontScale="92500"/>
          </a:bodyPr>
          <a:lstStyle/>
          <a:p>
            <a:pPr algn="ctr" fontAlgn="ctr">
              <a:buNone/>
            </a:pPr>
            <a:r>
              <a:rPr lang="el-GR" dirty="0"/>
              <a:t>Συμμετοχή του βασιλιά στην άσκηση </a:t>
            </a:r>
            <a:r>
              <a:rPr lang="el-GR" b="1" dirty="0">
                <a:effectLst>
                  <a:outerShdw blurRad="38100" dist="38100" dir="2700000" algn="tl">
                    <a:srgbClr val="000000">
                      <a:alpha val="43137"/>
                    </a:srgbClr>
                  </a:outerShdw>
                </a:effectLst>
              </a:rPr>
              <a:t>νομοθετικής εξουσίας</a:t>
            </a:r>
          </a:p>
          <a:p>
            <a:pPr algn="ctr" fontAlgn="ctr">
              <a:buNone/>
            </a:pPr>
            <a:r>
              <a:rPr lang="el-GR" dirty="0">
                <a:effectLst>
                  <a:outerShdw blurRad="38100" dist="38100" dir="2700000" algn="tl">
                    <a:srgbClr val="000000">
                      <a:alpha val="43137"/>
                    </a:srgbClr>
                  </a:outerShdw>
                </a:effectLst>
              </a:rPr>
              <a:t>(Καμία πράξη, όμως, δεν είχε ισχύ χωρίς την </a:t>
            </a:r>
            <a:r>
              <a:rPr lang="el-GR" b="1" dirty="0">
                <a:effectLst>
                  <a:outerShdw blurRad="38100" dist="38100" dir="2700000" algn="tl">
                    <a:srgbClr val="000000">
                      <a:alpha val="43137"/>
                    </a:srgbClr>
                  </a:outerShdw>
                </a:effectLst>
              </a:rPr>
              <a:t>προσυπογραφή</a:t>
            </a:r>
            <a:r>
              <a:rPr lang="el-GR" dirty="0">
                <a:effectLst>
                  <a:outerShdw blurRad="38100" dist="38100" dir="2700000" algn="tl">
                    <a:srgbClr val="000000">
                      <a:alpha val="43137"/>
                    </a:srgbClr>
                  </a:outerShdw>
                </a:effectLst>
              </a:rPr>
              <a:t> του  αρμόδιου </a:t>
            </a:r>
            <a:r>
              <a:rPr lang="el-GR" b="1" dirty="0">
                <a:effectLst>
                  <a:outerShdw blurRad="38100" dist="38100" dir="2700000" algn="tl">
                    <a:srgbClr val="000000">
                      <a:alpha val="43137"/>
                    </a:srgbClr>
                  </a:outerShdw>
                </a:effectLst>
              </a:rPr>
              <a:t>υπουργού</a:t>
            </a:r>
            <a:r>
              <a:rPr lang="el-GR" dirty="0">
                <a:effectLst>
                  <a:outerShdw blurRad="38100" dist="38100" dir="2700000" algn="tl">
                    <a:srgbClr val="000000">
                      <a:alpha val="43137"/>
                    </a:srgbClr>
                  </a:outerShdw>
                </a:effectLst>
              </a:rPr>
              <a:t>)</a:t>
            </a:r>
          </a:p>
        </p:txBody>
      </p:sp>
      <p:sp>
        <p:nvSpPr>
          <p:cNvPr id="4" name="1 - Τίτλος"/>
          <p:cNvSpPr txBox="1">
            <a:spLocks/>
          </p:cNvSpPr>
          <p:nvPr/>
        </p:nvSpPr>
        <p:spPr>
          <a:xfrm>
            <a:off x="899592" y="404664"/>
            <a:ext cx="7848872" cy="792088"/>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3600" dirty="0">
                <a:effectLst>
                  <a:outerShdw blurRad="38100" dist="38100" dir="2700000" algn="tl">
                    <a:srgbClr val="000000">
                      <a:alpha val="43137"/>
                    </a:srgbClr>
                  </a:outerShdw>
                </a:effectLst>
              </a:rPr>
              <a:t>Καθορίστηκαν οι </a:t>
            </a:r>
            <a:r>
              <a:rPr lang="el-GR" sz="3600" b="1" dirty="0">
                <a:effectLst>
                  <a:outerShdw blurRad="38100" dist="38100" dir="2700000" algn="tl">
                    <a:srgbClr val="000000">
                      <a:alpha val="43137"/>
                    </a:srgbClr>
                  </a:outerShdw>
                </a:effectLst>
              </a:rPr>
              <a:t>βασιλικές</a:t>
            </a:r>
            <a:r>
              <a:rPr lang="el-GR" sz="3600" dirty="0">
                <a:effectLst>
                  <a:outerShdw blurRad="38100" dist="38100" dir="2700000" algn="tl">
                    <a:srgbClr val="000000">
                      <a:alpha val="43137"/>
                    </a:srgbClr>
                  </a:outerShdw>
                </a:effectLst>
              </a:rPr>
              <a:t> εξουσίες:</a:t>
            </a:r>
            <a:endParaRPr kumimoji="0" lang="el-GR" sz="3600"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395536" y="2060848"/>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395536" y="4293096"/>
            <a:ext cx="576064" cy="936104"/>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467544" y="5517232"/>
            <a:ext cx="576064" cy="953027"/>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331640" y="4365104"/>
            <a:ext cx="7488832" cy="648072"/>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effectLst>
                  <a:outerShdw blurRad="38100" dist="38100" dir="2700000" algn="tl">
                    <a:srgbClr val="000000">
                      <a:alpha val="43137"/>
                    </a:srgbClr>
                  </a:outerShdw>
                </a:effectLst>
              </a:rPr>
              <a:t>Αρχηγία</a:t>
            </a:r>
            <a:r>
              <a:rPr lang="el-GR" sz="3200" b="1" dirty="0">
                <a:effectLst>
                  <a:outerShdw blurRad="38100" dist="38100" dir="2700000" algn="tl">
                    <a:srgbClr val="000000">
                      <a:alpha val="43137"/>
                    </a:srgbClr>
                  </a:outerShdw>
                </a:effectLst>
              </a:rPr>
              <a:t> κράτους</a:t>
            </a:r>
          </a:p>
        </p:txBody>
      </p:sp>
      <p:sp>
        <p:nvSpPr>
          <p:cNvPr id="9" name="2 - Θέση περιεχομένου"/>
          <p:cNvSpPr txBox="1">
            <a:spLocks/>
          </p:cNvSpPr>
          <p:nvPr/>
        </p:nvSpPr>
        <p:spPr>
          <a:xfrm>
            <a:off x="1393304" y="5661248"/>
            <a:ext cx="7427168" cy="648072"/>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effectLst>
                  <a:outerShdw blurRad="38100" dist="38100" dir="2700000" algn="tl">
                    <a:srgbClr val="000000">
                      <a:alpha val="43137"/>
                    </a:srgbClr>
                  </a:outerShdw>
                </a:effectLst>
              </a:rPr>
              <a:t>Αρχηγία </a:t>
            </a:r>
            <a:r>
              <a:rPr lang="el-GR" sz="3200" b="1" dirty="0">
                <a:effectLst>
                  <a:outerShdw blurRad="38100" dist="38100" dir="2700000" algn="tl">
                    <a:srgbClr val="000000">
                      <a:alpha val="43137"/>
                    </a:srgbClr>
                  </a:outerShdw>
                </a:effectLst>
              </a:rPr>
              <a:t>στρατού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400" decel="100000"/>
                                        <p:tgtEl>
                                          <p:spTgt spid="6"/>
                                        </p:tgtEl>
                                      </p:cBhvr>
                                    </p:animEffect>
                                    <p:anim calcmode="lin" valueType="num">
                                      <p:cBhvr>
                                        <p:cTn id="51" dur="400" decel="100000" fill="hold"/>
                                        <p:tgtEl>
                                          <p:spTgt spid="6"/>
                                        </p:tgtEl>
                                        <p:attrNameLst>
                                          <p:attrName>style.rotation</p:attrName>
                                        </p:attrNameLst>
                                      </p:cBhvr>
                                      <p:tavLst>
                                        <p:tav tm="0">
                                          <p:val>
                                            <p:fltVal val="-90"/>
                                          </p:val>
                                        </p:tav>
                                        <p:tav tm="100000">
                                          <p:val>
                                            <p:fltVal val="0"/>
                                          </p:val>
                                        </p:tav>
                                      </p:tavLst>
                                    </p:anim>
                                    <p:anim calcmode="lin" valueType="num">
                                      <p:cBhvr>
                                        <p:cTn id="52" dur="400" decel="100000" fill="hold"/>
                                        <p:tgtEl>
                                          <p:spTgt spid="6"/>
                                        </p:tgtEl>
                                        <p:attrNameLst>
                                          <p:attrName>ppt_x</p:attrName>
                                        </p:attrNameLst>
                                      </p:cBhvr>
                                      <p:tavLst>
                                        <p:tav tm="0">
                                          <p:val>
                                            <p:strVal val="#ppt_x+0.4"/>
                                          </p:val>
                                        </p:tav>
                                        <p:tav tm="100000">
                                          <p:val>
                                            <p:strVal val="#ppt_x-0.05"/>
                                          </p:val>
                                        </p:tav>
                                      </p:tavLst>
                                    </p:anim>
                                    <p:anim calcmode="lin" valueType="num">
                                      <p:cBhvr>
                                        <p:cTn id="53" dur="400" decel="100000" fill="hold"/>
                                        <p:tgtEl>
                                          <p:spTgt spid="6"/>
                                        </p:tgtEl>
                                        <p:attrNameLst>
                                          <p:attrName>ppt_y</p:attrName>
                                        </p:attrNameLst>
                                      </p:cBhvr>
                                      <p:tavLst>
                                        <p:tav tm="0">
                                          <p:val>
                                            <p:strVal val="#ppt_y-0.4"/>
                                          </p:val>
                                        </p:tav>
                                        <p:tav tm="100000">
                                          <p:val>
                                            <p:strVal val="#ppt_y+0.1"/>
                                          </p:val>
                                        </p:tav>
                                      </p:tavLst>
                                    </p:anim>
                                    <p:anim calcmode="lin" valueType="num">
                                      <p:cBhvr>
                                        <p:cTn id="54"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55"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bg/>
                                          </p:spTgt>
                                        </p:tgtEl>
                                        <p:attrNameLst>
                                          <p:attrName>style.visibility</p:attrName>
                                        </p:attrNameLst>
                                      </p:cBhvr>
                                      <p:to>
                                        <p:strVal val="visible"/>
                                      </p:to>
                                    </p:set>
                                    <p:animEffect transition="in" filter="fade">
                                      <p:cBhvr>
                                        <p:cTn id="60" dur="500"/>
                                        <p:tgtEl>
                                          <p:spTgt spid="8">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Effect transition="in" filter="fade">
                                      <p:cBhvr>
                                        <p:cTn id="65" dur="500"/>
                                        <p:tgtEl>
                                          <p:spTgt spid="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400" decel="100000"/>
                                        <p:tgtEl>
                                          <p:spTgt spid="7"/>
                                        </p:tgtEl>
                                      </p:cBhvr>
                                    </p:animEffect>
                                    <p:anim calcmode="lin" valueType="num">
                                      <p:cBhvr>
                                        <p:cTn id="71" dur="400" decel="100000" fill="hold"/>
                                        <p:tgtEl>
                                          <p:spTgt spid="7"/>
                                        </p:tgtEl>
                                        <p:attrNameLst>
                                          <p:attrName>style.rotation</p:attrName>
                                        </p:attrNameLst>
                                      </p:cBhvr>
                                      <p:tavLst>
                                        <p:tav tm="0">
                                          <p:val>
                                            <p:fltVal val="-90"/>
                                          </p:val>
                                        </p:tav>
                                        <p:tav tm="100000">
                                          <p:val>
                                            <p:fltVal val="0"/>
                                          </p:val>
                                        </p:tav>
                                      </p:tavLst>
                                    </p:anim>
                                    <p:anim calcmode="lin" valueType="num">
                                      <p:cBhvr>
                                        <p:cTn id="72" dur="400" decel="100000" fill="hold"/>
                                        <p:tgtEl>
                                          <p:spTgt spid="7"/>
                                        </p:tgtEl>
                                        <p:attrNameLst>
                                          <p:attrName>ppt_x</p:attrName>
                                        </p:attrNameLst>
                                      </p:cBhvr>
                                      <p:tavLst>
                                        <p:tav tm="0">
                                          <p:val>
                                            <p:strVal val="#ppt_x+0.4"/>
                                          </p:val>
                                        </p:tav>
                                        <p:tav tm="100000">
                                          <p:val>
                                            <p:strVal val="#ppt_x-0.05"/>
                                          </p:val>
                                        </p:tav>
                                      </p:tavLst>
                                    </p:anim>
                                    <p:anim calcmode="lin" valueType="num">
                                      <p:cBhvr>
                                        <p:cTn id="73" dur="400" decel="100000" fill="hold"/>
                                        <p:tgtEl>
                                          <p:spTgt spid="7"/>
                                        </p:tgtEl>
                                        <p:attrNameLst>
                                          <p:attrName>ppt_y</p:attrName>
                                        </p:attrNameLst>
                                      </p:cBhvr>
                                      <p:tavLst>
                                        <p:tav tm="0">
                                          <p:val>
                                            <p:strVal val="#ppt_y-0.4"/>
                                          </p:val>
                                        </p:tav>
                                        <p:tav tm="100000">
                                          <p:val>
                                            <p:strVal val="#ppt_y+0.1"/>
                                          </p:val>
                                        </p:tav>
                                      </p:tavLst>
                                    </p:anim>
                                    <p:anim calcmode="lin" valueType="num">
                                      <p:cBhvr>
                                        <p:cTn id="74"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75"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bg/>
                                          </p:spTgt>
                                        </p:tgtEl>
                                        <p:attrNameLst>
                                          <p:attrName>style.visibility</p:attrName>
                                        </p:attrNameLst>
                                      </p:cBhvr>
                                      <p:to>
                                        <p:strVal val="visible"/>
                                      </p:to>
                                    </p:set>
                                    <p:animEffect transition="in" filter="fade">
                                      <p:cBhvr>
                                        <p:cTn id="80" dur="500"/>
                                        <p:tgtEl>
                                          <p:spTgt spid="9">
                                            <p:bg/>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Effect transition="in" filter="fade">
                                      <p:cBhvr>
                                        <p:cTn id="8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8263" y="1700808"/>
            <a:ext cx="4103777" cy="1828800"/>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a:bodyPr>
          <a:lstStyle/>
          <a:p>
            <a:pPr algn="ctr" fontAlgn="ctr">
              <a:buNone/>
            </a:pPr>
            <a:r>
              <a:rPr lang="el-GR" dirty="0"/>
              <a:t>Δικαίωμα </a:t>
            </a:r>
            <a:r>
              <a:rPr lang="el-GR" b="1" dirty="0">
                <a:effectLst>
                  <a:outerShdw blurRad="38100" dist="38100" dir="2700000" algn="tl">
                    <a:srgbClr val="000000">
                      <a:alpha val="43137"/>
                    </a:srgbClr>
                  </a:outerShdw>
                </a:effectLst>
              </a:rPr>
              <a:t>καθολικής </a:t>
            </a:r>
          </a:p>
          <a:p>
            <a:pPr algn="ctr" fontAlgn="ctr">
              <a:buNone/>
            </a:pPr>
            <a:r>
              <a:rPr lang="el-GR" dirty="0"/>
              <a:t>ψηφοφορίας </a:t>
            </a:r>
          </a:p>
          <a:p>
            <a:pPr algn="ctr" fontAlgn="ctr">
              <a:buNone/>
            </a:pPr>
            <a:r>
              <a:rPr lang="el-GR" dirty="0">
                <a:sym typeface="Wingdings" pitchFamily="2" charset="2"/>
              </a:rPr>
              <a:t> </a:t>
            </a:r>
            <a:r>
              <a:rPr lang="el-GR" b="1" dirty="0">
                <a:effectLst>
                  <a:outerShdw blurRad="38100" dist="38100" dir="2700000" algn="tl">
                    <a:srgbClr val="000000">
                      <a:alpha val="43137"/>
                    </a:srgbClr>
                  </a:outerShdw>
                </a:effectLst>
                <a:sym typeface="Wingdings" pitchFamily="2" charset="2"/>
              </a:rPr>
              <a:t>άνδρες</a:t>
            </a:r>
            <a:r>
              <a:rPr lang="el-GR" dirty="0">
                <a:effectLst>
                  <a:outerShdw blurRad="38100" dist="38100" dir="2700000" algn="tl">
                    <a:srgbClr val="000000">
                      <a:alpha val="43137"/>
                    </a:srgbClr>
                  </a:outerShdw>
                </a:effectLst>
                <a:sym typeface="Wingdings" pitchFamily="2" charset="2"/>
              </a:rPr>
              <a:t> </a:t>
            </a:r>
            <a:r>
              <a:rPr lang="el-GR" dirty="0">
                <a:sym typeface="Wingdings" pitchFamily="2" charset="2"/>
              </a:rPr>
              <a:t>άνω των 25</a:t>
            </a:r>
            <a:endParaRPr lang="el-GR" b="1" dirty="0">
              <a:effectLst>
                <a:outerShdw blurRad="38100" dist="38100" dir="2700000" algn="tl">
                  <a:srgbClr val="000000">
                    <a:alpha val="43137"/>
                  </a:srgbClr>
                </a:outerShdw>
              </a:effectLst>
            </a:endParaRPr>
          </a:p>
        </p:txBody>
      </p:sp>
      <p:sp>
        <p:nvSpPr>
          <p:cNvPr id="4" name="1 - Τίτλος"/>
          <p:cNvSpPr txBox="1">
            <a:spLocks/>
          </p:cNvSpPr>
          <p:nvPr/>
        </p:nvSpPr>
        <p:spPr>
          <a:xfrm>
            <a:off x="0" y="188640"/>
            <a:ext cx="9144000" cy="648072"/>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3200" b="1" noProof="0" dirty="0"/>
              <a:t>Άλλες διατάξεις</a:t>
            </a:r>
            <a:endParaRPr kumimoji="0" lang="el-GR" sz="32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252199" y="2043372"/>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252199" y="3825044"/>
            <a:ext cx="576064" cy="1152128"/>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252199" y="5472766"/>
            <a:ext cx="576064" cy="1025035"/>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828263" y="3645024"/>
            <a:ext cx="7992209" cy="1512168"/>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Εκλογική διαδικασία </a:t>
            </a:r>
            <a:r>
              <a:rPr lang="el-GR" sz="3200" dirty="0">
                <a:sym typeface="Wingdings" pitchFamily="2" charset="2"/>
              </a:rPr>
              <a:t> έδιναν θετική ψήφο σε όσους υποψηφίους ήθελαν και διαφορετικών συνδυασμών</a:t>
            </a:r>
            <a:endParaRPr lang="el-GR" sz="3200" dirty="0"/>
          </a:p>
        </p:txBody>
      </p:sp>
      <p:sp>
        <p:nvSpPr>
          <p:cNvPr id="9" name="2 - Θέση περιεχομένου"/>
          <p:cNvSpPr txBox="1">
            <a:spLocks/>
          </p:cNvSpPr>
          <p:nvPr/>
        </p:nvSpPr>
        <p:spPr>
          <a:xfrm>
            <a:off x="899592" y="5301208"/>
            <a:ext cx="7920880" cy="1368152"/>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fontScale="92500" lnSpcReduction="10000"/>
          </a:bodyPr>
          <a:lstStyle/>
          <a:p>
            <a:pPr algn="ctr" fontAlgn="ctr">
              <a:buNone/>
            </a:pPr>
            <a:r>
              <a:rPr lang="el-GR" sz="3200" dirty="0"/>
              <a:t>Ύπαρξη </a:t>
            </a:r>
            <a:r>
              <a:rPr lang="el-GR" sz="3200" b="1" dirty="0">
                <a:effectLst>
                  <a:outerShdw blurRad="38100" dist="38100" dir="2700000" algn="tl">
                    <a:srgbClr val="000000">
                      <a:alpha val="43137"/>
                    </a:srgbClr>
                  </a:outerShdw>
                </a:effectLst>
              </a:rPr>
              <a:t>Βουλής</a:t>
            </a:r>
            <a:r>
              <a:rPr lang="el-GR" sz="3200" dirty="0">
                <a:effectLst>
                  <a:outerShdw blurRad="38100" dist="38100" dir="2700000" algn="tl">
                    <a:srgbClr val="000000">
                      <a:alpha val="43137"/>
                    </a:srgbClr>
                  </a:outerShdw>
                </a:effectLst>
              </a:rPr>
              <a:t> </a:t>
            </a:r>
            <a:r>
              <a:rPr lang="el-GR" sz="3200" dirty="0"/>
              <a:t>και </a:t>
            </a:r>
            <a:r>
              <a:rPr lang="el-GR" sz="3200" b="1" dirty="0">
                <a:effectLst>
                  <a:outerShdw blurRad="38100" dist="38100" dir="2700000" algn="tl">
                    <a:srgbClr val="000000">
                      <a:alpha val="43137"/>
                    </a:srgbClr>
                  </a:outerShdw>
                </a:effectLst>
              </a:rPr>
              <a:t>Γερουσίας</a:t>
            </a:r>
            <a:r>
              <a:rPr lang="el-GR" sz="3200" dirty="0"/>
              <a:t> </a:t>
            </a:r>
          </a:p>
          <a:p>
            <a:pPr algn="ctr" fontAlgn="ctr">
              <a:buFont typeface="Wingdings"/>
              <a:buChar char="à"/>
            </a:pPr>
            <a:r>
              <a:rPr lang="el-GR" sz="3200" dirty="0">
                <a:sym typeface="Wingdings" pitchFamily="2" charset="2"/>
              </a:rPr>
              <a:t> Οι Γερουσιαστές ισόβιοι </a:t>
            </a:r>
          </a:p>
          <a:p>
            <a:pPr algn="ctr" fontAlgn="ctr">
              <a:buFont typeface="Wingdings"/>
              <a:buChar char="à"/>
            </a:pPr>
            <a:r>
              <a:rPr lang="el-GR" sz="3200" dirty="0">
                <a:sym typeface="Wingdings" pitchFamily="2" charset="2"/>
              </a:rPr>
              <a:t> εκλέγονται από το βασιλιά</a:t>
            </a:r>
            <a:endParaRPr lang="el-GR" sz="3200" dirty="0"/>
          </a:p>
        </p:txBody>
      </p:sp>
      <p:pic>
        <p:nvPicPr>
          <p:cNvPr id="10" name="9 - Εικόνα" descr="Scrappy Bright Polka Numbers-01.png"/>
          <p:cNvPicPr>
            <a:picLocks noChangeAspect="1"/>
          </p:cNvPicPr>
          <p:nvPr/>
        </p:nvPicPr>
        <p:blipFill>
          <a:blip r:embed="rId5" cstate="print"/>
          <a:srcRect l="18898" t="6047" r="52913" b="8063"/>
          <a:stretch>
            <a:fillRect/>
          </a:stretch>
        </p:blipFill>
        <p:spPr>
          <a:xfrm>
            <a:off x="6084168" y="692696"/>
            <a:ext cx="1090305" cy="2491456"/>
          </a:xfrm>
          <a:prstGeom prst="rect">
            <a:avLst/>
          </a:prstGeom>
          <a:ln>
            <a:noFill/>
          </a:ln>
          <a:effectLst>
            <a:outerShdw blurRad="292100" dist="139700" dir="2700000" algn="tl" rotWithShape="0">
              <a:srgbClr val="333333">
                <a:alpha val="65000"/>
              </a:srgbClr>
            </a:outerShdw>
          </a:effectLst>
        </p:spPr>
      </p:pic>
      <p:pic>
        <p:nvPicPr>
          <p:cNvPr id="11" name="10 - Εικόνα" descr="Scrappy Bright Polka Numbers-01.png"/>
          <p:cNvPicPr>
            <a:picLocks noChangeAspect="1"/>
          </p:cNvPicPr>
          <p:nvPr/>
        </p:nvPicPr>
        <p:blipFill>
          <a:blip r:embed="rId5" cstate="print"/>
          <a:srcRect l="49134" t="7055" r="22677" b="8063"/>
          <a:stretch>
            <a:fillRect/>
          </a:stretch>
        </p:blipFill>
        <p:spPr>
          <a:xfrm>
            <a:off x="7524328" y="692696"/>
            <a:ext cx="1115953" cy="2520280"/>
          </a:xfrm>
          <a:prstGeom prst="rect">
            <a:avLst/>
          </a:prstGeom>
          <a:ln>
            <a:noFill/>
          </a:ln>
          <a:effectLst>
            <a:outerShdw blurRad="292100" dist="139700" dir="2700000" algn="tl" rotWithShape="0">
              <a:srgbClr val="333333">
                <a:alpha val="65000"/>
              </a:srgbClr>
            </a:outerShdw>
          </a:effectLst>
        </p:spPr>
      </p:pic>
      <p:pic>
        <p:nvPicPr>
          <p:cNvPr id="36866" name="Picture 2" descr="http://3.bp.blogspot.com/_x2xeCOkKWIo/TTcKUQbcu8I/AAAAAAAAALk/yDFSDATQRGU/s1600/600px-No_sign_svg.png"/>
          <p:cNvPicPr>
            <a:picLocks noChangeAspect="1" noChangeArrowheads="1"/>
          </p:cNvPicPr>
          <p:nvPr/>
        </p:nvPicPr>
        <p:blipFill>
          <a:blip r:embed="rId6" cstate="print"/>
          <a:srcRect/>
          <a:stretch>
            <a:fillRect/>
          </a:stretch>
        </p:blipFill>
        <p:spPr bwMode="auto">
          <a:xfrm>
            <a:off x="7092280" y="1196752"/>
            <a:ext cx="1979712" cy="1979712"/>
          </a:xfrm>
          <a:prstGeom prst="rect">
            <a:avLst/>
          </a:prstGeom>
          <a:ln>
            <a:noFill/>
          </a:ln>
          <a:effectLst>
            <a:outerShdw blurRad="292100" dist="139700" dir="2700000" algn="tl" rotWithShape="0">
              <a:srgbClr val="333333">
                <a:alpha val="65000"/>
              </a:srgbClr>
            </a:outerShdw>
          </a:effectLst>
        </p:spPr>
      </p:pic>
      <p:sp>
        <p:nvSpPr>
          <p:cNvPr id="12" name="11 - Έλλειψη"/>
          <p:cNvSpPr/>
          <p:nvPr/>
        </p:nvSpPr>
        <p:spPr>
          <a:xfrm rot="469797">
            <a:off x="3416907" y="856451"/>
            <a:ext cx="2694022" cy="100811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Παγκόσμια πρωτοπορία!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400" decel="100000"/>
                                        <p:tgtEl>
                                          <p:spTgt spid="5"/>
                                        </p:tgtEl>
                                      </p:cBhvr>
                                    </p:animEffect>
                                    <p:anim calcmode="lin" valueType="num">
                                      <p:cBhvr>
                                        <p:cTn id="26" dur="400" decel="100000" fill="hold"/>
                                        <p:tgtEl>
                                          <p:spTgt spid="5"/>
                                        </p:tgtEl>
                                        <p:attrNameLst>
                                          <p:attrName>style.rotation</p:attrName>
                                        </p:attrNameLst>
                                      </p:cBhvr>
                                      <p:tavLst>
                                        <p:tav tm="0">
                                          <p:val>
                                            <p:fltVal val="-90"/>
                                          </p:val>
                                        </p:tav>
                                        <p:tav tm="100000">
                                          <p:val>
                                            <p:fltVal val="0"/>
                                          </p:val>
                                        </p:tav>
                                      </p:tavLst>
                                    </p:anim>
                                    <p:anim calcmode="lin" valueType="num">
                                      <p:cBhvr>
                                        <p:cTn id="27" dur="400" decel="100000" fill="hold"/>
                                        <p:tgtEl>
                                          <p:spTgt spid="5"/>
                                        </p:tgtEl>
                                        <p:attrNameLst>
                                          <p:attrName>ppt_x</p:attrName>
                                        </p:attrNameLst>
                                      </p:cBhvr>
                                      <p:tavLst>
                                        <p:tav tm="0">
                                          <p:val>
                                            <p:strVal val="#ppt_x+0.4"/>
                                          </p:val>
                                        </p:tav>
                                        <p:tav tm="100000">
                                          <p:val>
                                            <p:strVal val="#ppt_x-0.05"/>
                                          </p:val>
                                        </p:tav>
                                      </p:tavLst>
                                    </p:anim>
                                    <p:anim calcmode="lin" valueType="num">
                                      <p:cBhvr>
                                        <p:cTn id="28" dur="400" decel="100000" fill="hold"/>
                                        <p:tgtEl>
                                          <p:spTgt spid="5"/>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fade">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400" decel="100000"/>
                                        <p:tgtEl>
                                          <p:spTgt spid="10"/>
                                        </p:tgtEl>
                                      </p:cBhvr>
                                    </p:animEffect>
                                    <p:anim calcmode="lin" valueType="num">
                                      <p:cBhvr>
                                        <p:cTn id="74" dur="400" decel="100000" fill="hold"/>
                                        <p:tgtEl>
                                          <p:spTgt spid="10"/>
                                        </p:tgtEl>
                                        <p:attrNameLst>
                                          <p:attrName>style.rotation</p:attrName>
                                        </p:attrNameLst>
                                      </p:cBhvr>
                                      <p:tavLst>
                                        <p:tav tm="0">
                                          <p:val>
                                            <p:fltVal val="-90"/>
                                          </p:val>
                                        </p:tav>
                                        <p:tav tm="100000">
                                          <p:val>
                                            <p:fltVal val="0"/>
                                          </p:val>
                                        </p:tav>
                                      </p:tavLst>
                                    </p:anim>
                                    <p:anim calcmode="lin" valueType="num">
                                      <p:cBhvr>
                                        <p:cTn id="75" dur="400" decel="100000" fill="hold"/>
                                        <p:tgtEl>
                                          <p:spTgt spid="10"/>
                                        </p:tgtEl>
                                        <p:attrNameLst>
                                          <p:attrName>ppt_x</p:attrName>
                                        </p:attrNameLst>
                                      </p:cBhvr>
                                      <p:tavLst>
                                        <p:tav tm="0">
                                          <p:val>
                                            <p:strVal val="#ppt_x+0.4"/>
                                          </p:val>
                                        </p:tav>
                                        <p:tav tm="100000">
                                          <p:val>
                                            <p:strVal val="#ppt_x-0.05"/>
                                          </p:val>
                                        </p:tav>
                                      </p:tavLst>
                                    </p:anim>
                                    <p:anim calcmode="lin" valueType="num">
                                      <p:cBhvr>
                                        <p:cTn id="76" dur="400" decel="100000" fill="hold"/>
                                        <p:tgtEl>
                                          <p:spTgt spid="10"/>
                                        </p:tgtEl>
                                        <p:attrNameLst>
                                          <p:attrName>ppt_y</p:attrName>
                                        </p:attrNameLst>
                                      </p:cBhvr>
                                      <p:tavLst>
                                        <p:tav tm="0">
                                          <p:val>
                                            <p:strVal val="#ppt_y-0.4"/>
                                          </p:val>
                                        </p:tav>
                                        <p:tav tm="100000">
                                          <p:val>
                                            <p:strVal val="#ppt_y+0.1"/>
                                          </p:val>
                                        </p:tav>
                                      </p:tavLst>
                                    </p:anim>
                                    <p:anim calcmode="lin" valueType="num">
                                      <p:cBhvr>
                                        <p:cTn id="77"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78"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400" decel="100000"/>
                                        <p:tgtEl>
                                          <p:spTgt spid="11"/>
                                        </p:tgtEl>
                                      </p:cBhvr>
                                    </p:animEffect>
                                    <p:anim calcmode="lin" valueType="num">
                                      <p:cBhvr>
                                        <p:cTn id="84" dur="400" decel="100000" fill="hold"/>
                                        <p:tgtEl>
                                          <p:spTgt spid="11"/>
                                        </p:tgtEl>
                                        <p:attrNameLst>
                                          <p:attrName>style.rotation</p:attrName>
                                        </p:attrNameLst>
                                      </p:cBhvr>
                                      <p:tavLst>
                                        <p:tav tm="0">
                                          <p:val>
                                            <p:fltVal val="-90"/>
                                          </p:val>
                                        </p:tav>
                                        <p:tav tm="100000">
                                          <p:val>
                                            <p:fltVal val="0"/>
                                          </p:val>
                                        </p:tav>
                                      </p:tavLst>
                                    </p:anim>
                                    <p:anim calcmode="lin" valueType="num">
                                      <p:cBhvr>
                                        <p:cTn id="85" dur="400" decel="100000" fill="hold"/>
                                        <p:tgtEl>
                                          <p:spTgt spid="11"/>
                                        </p:tgtEl>
                                        <p:attrNameLst>
                                          <p:attrName>ppt_x</p:attrName>
                                        </p:attrNameLst>
                                      </p:cBhvr>
                                      <p:tavLst>
                                        <p:tav tm="0">
                                          <p:val>
                                            <p:strVal val="#ppt_x+0.4"/>
                                          </p:val>
                                        </p:tav>
                                        <p:tav tm="100000">
                                          <p:val>
                                            <p:strVal val="#ppt_x-0.05"/>
                                          </p:val>
                                        </p:tav>
                                      </p:tavLst>
                                    </p:anim>
                                    <p:anim calcmode="lin" valueType="num">
                                      <p:cBhvr>
                                        <p:cTn id="86" dur="400" decel="100000" fill="hold"/>
                                        <p:tgtEl>
                                          <p:spTgt spid="11"/>
                                        </p:tgtEl>
                                        <p:attrNameLst>
                                          <p:attrName>ppt_y</p:attrName>
                                        </p:attrNameLst>
                                      </p:cBhvr>
                                      <p:tavLst>
                                        <p:tav tm="0">
                                          <p:val>
                                            <p:strVal val="#ppt_y-0.4"/>
                                          </p:val>
                                        </p:tav>
                                        <p:tav tm="100000">
                                          <p:val>
                                            <p:strVal val="#ppt_y+0.1"/>
                                          </p:val>
                                        </p:tav>
                                      </p:tavLst>
                                    </p:anim>
                                    <p:anim calcmode="lin" valueType="num">
                                      <p:cBhvr>
                                        <p:cTn id="87" dur="100" accel="100000" fill="hold">
                                          <p:stCondLst>
                                            <p:cond delay="400"/>
                                          </p:stCondLst>
                                        </p:cTn>
                                        <p:tgtEl>
                                          <p:spTgt spid="11"/>
                                        </p:tgtEl>
                                        <p:attrNameLst>
                                          <p:attrName>ppt_x</p:attrName>
                                        </p:attrNameLst>
                                      </p:cBhvr>
                                      <p:tavLst>
                                        <p:tav tm="0">
                                          <p:val>
                                            <p:strVal val="#ppt_x-0.05"/>
                                          </p:val>
                                        </p:tav>
                                        <p:tav tm="100000">
                                          <p:val>
                                            <p:strVal val="#ppt_x"/>
                                          </p:val>
                                        </p:tav>
                                      </p:tavLst>
                                    </p:anim>
                                    <p:anim calcmode="lin" valueType="num">
                                      <p:cBhvr>
                                        <p:cTn id="88" dur="100" accel="100000" fill="hold">
                                          <p:stCondLst>
                                            <p:cond delay="4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6866"/>
                                        </p:tgtEl>
                                        <p:attrNameLst>
                                          <p:attrName>style.visibility</p:attrName>
                                        </p:attrNameLst>
                                      </p:cBhvr>
                                      <p:to>
                                        <p:strVal val="visible"/>
                                      </p:to>
                                    </p:set>
                                    <p:animEffect transition="in" filter="wipe(down)">
                                      <p:cBhvr>
                                        <p:cTn id="93" dur="580">
                                          <p:stCondLst>
                                            <p:cond delay="0"/>
                                          </p:stCondLst>
                                        </p:cTn>
                                        <p:tgtEl>
                                          <p:spTgt spid="36866"/>
                                        </p:tgtEl>
                                      </p:cBhvr>
                                    </p:animEffect>
                                    <p:anim calcmode="lin" valueType="num">
                                      <p:cBhvr>
                                        <p:cTn id="94"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99" dur="26">
                                          <p:stCondLst>
                                            <p:cond delay="650"/>
                                          </p:stCondLst>
                                        </p:cTn>
                                        <p:tgtEl>
                                          <p:spTgt spid="36866"/>
                                        </p:tgtEl>
                                      </p:cBhvr>
                                      <p:to x="100000" y="60000"/>
                                    </p:animScale>
                                    <p:animScale>
                                      <p:cBhvr>
                                        <p:cTn id="100" dur="166" decel="50000">
                                          <p:stCondLst>
                                            <p:cond delay="676"/>
                                          </p:stCondLst>
                                        </p:cTn>
                                        <p:tgtEl>
                                          <p:spTgt spid="36866"/>
                                        </p:tgtEl>
                                      </p:cBhvr>
                                      <p:to x="100000" y="100000"/>
                                    </p:animScale>
                                    <p:animScale>
                                      <p:cBhvr>
                                        <p:cTn id="101" dur="26">
                                          <p:stCondLst>
                                            <p:cond delay="1312"/>
                                          </p:stCondLst>
                                        </p:cTn>
                                        <p:tgtEl>
                                          <p:spTgt spid="36866"/>
                                        </p:tgtEl>
                                      </p:cBhvr>
                                      <p:to x="100000" y="80000"/>
                                    </p:animScale>
                                    <p:animScale>
                                      <p:cBhvr>
                                        <p:cTn id="102" dur="166" decel="50000">
                                          <p:stCondLst>
                                            <p:cond delay="1338"/>
                                          </p:stCondLst>
                                        </p:cTn>
                                        <p:tgtEl>
                                          <p:spTgt spid="36866"/>
                                        </p:tgtEl>
                                      </p:cBhvr>
                                      <p:to x="100000" y="100000"/>
                                    </p:animScale>
                                    <p:animScale>
                                      <p:cBhvr>
                                        <p:cTn id="103" dur="26">
                                          <p:stCondLst>
                                            <p:cond delay="1642"/>
                                          </p:stCondLst>
                                        </p:cTn>
                                        <p:tgtEl>
                                          <p:spTgt spid="36866"/>
                                        </p:tgtEl>
                                      </p:cBhvr>
                                      <p:to x="100000" y="90000"/>
                                    </p:animScale>
                                    <p:animScale>
                                      <p:cBhvr>
                                        <p:cTn id="104" dur="166" decel="50000">
                                          <p:stCondLst>
                                            <p:cond delay="1668"/>
                                          </p:stCondLst>
                                        </p:cTn>
                                        <p:tgtEl>
                                          <p:spTgt spid="36866"/>
                                        </p:tgtEl>
                                      </p:cBhvr>
                                      <p:to x="100000" y="100000"/>
                                    </p:animScale>
                                    <p:animScale>
                                      <p:cBhvr>
                                        <p:cTn id="105" dur="26">
                                          <p:stCondLst>
                                            <p:cond delay="1808"/>
                                          </p:stCondLst>
                                        </p:cTn>
                                        <p:tgtEl>
                                          <p:spTgt spid="36866"/>
                                        </p:tgtEl>
                                      </p:cBhvr>
                                      <p:to x="100000" y="95000"/>
                                    </p:animScale>
                                    <p:animScale>
                                      <p:cBhvr>
                                        <p:cTn id="106" dur="166" decel="50000">
                                          <p:stCondLst>
                                            <p:cond delay="1834"/>
                                          </p:stCondLst>
                                        </p:cTn>
                                        <p:tgtEl>
                                          <p:spTgt spid="36866"/>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400" decel="100000"/>
                                        <p:tgtEl>
                                          <p:spTgt spid="6"/>
                                        </p:tgtEl>
                                      </p:cBhvr>
                                    </p:animEffect>
                                    <p:anim calcmode="lin" valueType="num">
                                      <p:cBhvr>
                                        <p:cTn id="112" dur="400" decel="100000" fill="hold"/>
                                        <p:tgtEl>
                                          <p:spTgt spid="6"/>
                                        </p:tgtEl>
                                        <p:attrNameLst>
                                          <p:attrName>style.rotation</p:attrName>
                                        </p:attrNameLst>
                                      </p:cBhvr>
                                      <p:tavLst>
                                        <p:tav tm="0">
                                          <p:val>
                                            <p:fltVal val="-90"/>
                                          </p:val>
                                        </p:tav>
                                        <p:tav tm="100000">
                                          <p:val>
                                            <p:fltVal val="0"/>
                                          </p:val>
                                        </p:tav>
                                      </p:tavLst>
                                    </p:anim>
                                    <p:anim calcmode="lin" valueType="num">
                                      <p:cBhvr>
                                        <p:cTn id="113" dur="400" decel="100000" fill="hold"/>
                                        <p:tgtEl>
                                          <p:spTgt spid="6"/>
                                        </p:tgtEl>
                                        <p:attrNameLst>
                                          <p:attrName>ppt_x</p:attrName>
                                        </p:attrNameLst>
                                      </p:cBhvr>
                                      <p:tavLst>
                                        <p:tav tm="0">
                                          <p:val>
                                            <p:strVal val="#ppt_x+0.4"/>
                                          </p:val>
                                        </p:tav>
                                        <p:tav tm="100000">
                                          <p:val>
                                            <p:strVal val="#ppt_x-0.05"/>
                                          </p:val>
                                        </p:tav>
                                      </p:tavLst>
                                    </p:anim>
                                    <p:anim calcmode="lin" valueType="num">
                                      <p:cBhvr>
                                        <p:cTn id="114" dur="400" decel="100000" fill="hold"/>
                                        <p:tgtEl>
                                          <p:spTgt spid="6"/>
                                        </p:tgtEl>
                                        <p:attrNameLst>
                                          <p:attrName>ppt_y</p:attrName>
                                        </p:attrNameLst>
                                      </p:cBhvr>
                                      <p:tavLst>
                                        <p:tav tm="0">
                                          <p:val>
                                            <p:strVal val="#ppt_y-0.4"/>
                                          </p:val>
                                        </p:tav>
                                        <p:tav tm="100000">
                                          <p:val>
                                            <p:strVal val="#ppt_y+0.1"/>
                                          </p:val>
                                        </p:tav>
                                      </p:tavLst>
                                    </p:anim>
                                    <p:anim calcmode="lin" valueType="num">
                                      <p:cBhvr>
                                        <p:cTn id="115"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16"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8">
                                            <p:bg/>
                                          </p:spTgt>
                                        </p:tgtEl>
                                        <p:attrNameLst>
                                          <p:attrName>style.visibility</p:attrName>
                                        </p:attrNameLst>
                                      </p:cBhvr>
                                      <p:to>
                                        <p:strVal val="visible"/>
                                      </p:to>
                                    </p:set>
                                    <p:animEffect transition="in" filter="fade">
                                      <p:cBhvr>
                                        <p:cTn id="121" dur="500"/>
                                        <p:tgtEl>
                                          <p:spTgt spid="8">
                                            <p:bg/>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
                                            <p:txEl>
                                              <p:pRg st="0" end="0"/>
                                            </p:txEl>
                                          </p:spTgt>
                                        </p:tgtEl>
                                        <p:attrNameLst>
                                          <p:attrName>style.visibility</p:attrName>
                                        </p:attrNameLst>
                                      </p:cBhvr>
                                      <p:to>
                                        <p:strVal val="visible"/>
                                      </p:to>
                                    </p:set>
                                    <p:animEffect transition="in" filter="fade">
                                      <p:cBhvr>
                                        <p:cTn id="126" dur="500"/>
                                        <p:tgtEl>
                                          <p:spTgt spid="8">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0" presetClass="entr" presetSubtype="0" fill="hold" nodeType="click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fade">
                                      <p:cBhvr>
                                        <p:cTn id="131" dur="400" decel="100000"/>
                                        <p:tgtEl>
                                          <p:spTgt spid="7"/>
                                        </p:tgtEl>
                                      </p:cBhvr>
                                    </p:animEffect>
                                    <p:anim calcmode="lin" valueType="num">
                                      <p:cBhvr>
                                        <p:cTn id="132" dur="400" decel="100000" fill="hold"/>
                                        <p:tgtEl>
                                          <p:spTgt spid="7"/>
                                        </p:tgtEl>
                                        <p:attrNameLst>
                                          <p:attrName>style.rotation</p:attrName>
                                        </p:attrNameLst>
                                      </p:cBhvr>
                                      <p:tavLst>
                                        <p:tav tm="0">
                                          <p:val>
                                            <p:fltVal val="-90"/>
                                          </p:val>
                                        </p:tav>
                                        <p:tav tm="100000">
                                          <p:val>
                                            <p:fltVal val="0"/>
                                          </p:val>
                                        </p:tav>
                                      </p:tavLst>
                                    </p:anim>
                                    <p:anim calcmode="lin" valueType="num">
                                      <p:cBhvr>
                                        <p:cTn id="133" dur="400" decel="100000" fill="hold"/>
                                        <p:tgtEl>
                                          <p:spTgt spid="7"/>
                                        </p:tgtEl>
                                        <p:attrNameLst>
                                          <p:attrName>ppt_x</p:attrName>
                                        </p:attrNameLst>
                                      </p:cBhvr>
                                      <p:tavLst>
                                        <p:tav tm="0">
                                          <p:val>
                                            <p:strVal val="#ppt_x+0.4"/>
                                          </p:val>
                                        </p:tav>
                                        <p:tav tm="100000">
                                          <p:val>
                                            <p:strVal val="#ppt_x-0.05"/>
                                          </p:val>
                                        </p:tav>
                                      </p:tavLst>
                                    </p:anim>
                                    <p:anim calcmode="lin" valueType="num">
                                      <p:cBhvr>
                                        <p:cTn id="134" dur="400" decel="100000" fill="hold"/>
                                        <p:tgtEl>
                                          <p:spTgt spid="7"/>
                                        </p:tgtEl>
                                        <p:attrNameLst>
                                          <p:attrName>ppt_y</p:attrName>
                                        </p:attrNameLst>
                                      </p:cBhvr>
                                      <p:tavLst>
                                        <p:tav tm="0">
                                          <p:val>
                                            <p:strVal val="#ppt_y-0.4"/>
                                          </p:val>
                                        </p:tav>
                                        <p:tav tm="100000">
                                          <p:val>
                                            <p:strVal val="#ppt_y+0.1"/>
                                          </p:val>
                                        </p:tav>
                                      </p:tavLst>
                                    </p:anim>
                                    <p:anim calcmode="lin" valueType="num">
                                      <p:cBhvr>
                                        <p:cTn id="135"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136"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9">
                                            <p:bg/>
                                          </p:spTgt>
                                        </p:tgtEl>
                                        <p:attrNameLst>
                                          <p:attrName>style.visibility</p:attrName>
                                        </p:attrNameLst>
                                      </p:cBhvr>
                                      <p:to>
                                        <p:strVal val="visible"/>
                                      </p:to>
                                    </p:set>
                                    <p:animEffect transition="in" filter="fade">
                                      <p:cBhvr>
                                        <p:cTn id="141" dur="500"/>
                                        <p:tgtEl>
                                          <p:spTgt spid="9">
                                            <p:bg/>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9">
                                            <p:txEl>
                                              <p:pRg st="0" end="0"/>
                                            </p:txEl>
                                          </p:spTgt>
                                        </p:tgtEl>
                                        <p:attrNameLst>
                                          <p:attrName>style.visibility</p:attrName>
                                        </p:attrNameLst>
                                      </p:cBhvr>
                                      <p:to>
                                        <p:strVal val="visible"/>
                                      </p:to>
                                    </p:set>
                                    <p:animEffect transition="in" filter="fade">
                                      <p:cBhvr>
                                        <p:cTn id="146" dur="500"/>
                                        <p:tgtEl>
                                          <p:spTgt spid="9">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9">
                                            <p:txEl>
                                              <p:pRg st="1" end="1"/>
                                            </p:txEl>
                                          </p:spTgt>
                                        </p:tgtEl>
                                        <p:attrNameLst>
                                          <p:attrName>style.visibility</p:attrName>
                                        </p:attrNameLst>
                                      </p:cBhvr>
                                      <p:to>
                                        <p:strVal val="visible"/>
                                      </p:to>
                                    </p:set>
                                    <p:animEffect transition="in" filter="fade">
                                      <p:cBhvr>
                                        <p:cTn id="151" dur="500"/>
                                        <p:tgtEl>
                                          <p:spTgt spid="9">
                                            <p:txEl>
                                              <p:pRg st="1" end="1"/>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9">
                                            <p:txEl>
                                              <p:pRg st="2" end="2"/>
                                            </p:txEl>
                                          </p:spTgt>
                                        </p:tgtEl>
                                        <p:attrNameLst>
                                          <p:attrName>style.visibility</p:attrName>
                                        </p:attrNameLst>
                                      </p:cBhvr>
                                      <p:to>
                                        <p:strVal val="visible"/>
                                      </p:to>
                                    </p:set>
                                    <p:animEffect transition="in" filter="fade">
                                      <p:cBhvr>
                                        <p:cTn id="15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build="p"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692696"/>
            <a:ext cx="9144000" cy="6165304"/>
          </a:xfrm>
        </p:spPr>
        <p:txBody>
          <a:bodyPr>
            <a:normAutofit fontScale="62500" lnSpcReduction="20000"/>
          </a:bodyPr>
          <a:lstStyle/>
          <a:p>
            <a:pPr indent="342900" algn="just">
              <a:buNone/>
            </a:pPr>
            <a:r>
              <a:rPr lang="el-GR" sz="4300" dirty="0"/>
              <a:t>"Μαζί με το Σύνταγμα θεσπίστηκε και τέθηκε σε ισχύ νέος εκλογικός νόμος, ο δημοκρατικότερος εκλογικός νόμος της Ευρώπης εκείνης της εποχής, ο οποίος προέβλεπε μια μορφή </a:t>
            </a:r>
            <a:r>
              <a:rPr lang="el-GR" sz="4300" b="1" dirty="0">
                <a:effectLst>
                  <a:outerShdw blurRad="38100" dist="38100" dir="2700000" algn="tl">
                    <a:srgbClr val="000000">
                      <a:alpha val="43137"/>
                    </a:srgbClr>
                  </a:outerShdw>
                </a:effectLst>
              </a:rPr>
              <a:t>καθολικής ψηφοφορίας</a:t>
            </a:r>
            <a:r>
              <a:rPr lang="el-GR" sz="4300" dirty="0"/>
              <a:t>, χωρίς να την εισάγει με ολοκληρωμένο τρόπο. </a:t>
            </a:r>
          </a:p>
          <a:p>
            <a:pPr indent="342900" algn="just">
              <a:buNone/>
            </a:pPr>
            <a:r>
              <a:rPr lang="el-GR" sz="4300" dirty="0"/>
              <a:t>Πολλοί Έλληνες, άρρενες βεβαίως -αφού οι γυναίκες απέκτησαν δικαίωμα ψήφου έναν και πλέον αιώνα αργότερα-, συμμετείχαν στο Εκλογικό Σώμα </a:t>
            </a:r>
            <a:r>
              <a:rPr lang="el-GR" sz="4300" b="1" dirty="0">
                <a:effectLst>
                  <a:outerShdw blurRad="38100" dist="38100" dir="2700000" algn="tl">
                    <a:srgbClr val="000000">
                      <a:alpha val="43137"/>
                    </a:srgbClr>
                  </a:outerShdw>
                </a:effectLst>
              </a:rPr>
              <a:t>δίχως ιδιαίτερες διακρίσεις βάσει εισοδημάτων, ιδιοκτησίας και τίτλων </a:t>
            </a:r>
            <a:r>
              <a:rPr lang="el-GR" sz="4300" dirty="0"/>
              <a:t>(απέκτησαν δηλαδή το δικαίωμα του εκλέγειν και εκλέγεσθαι). </a:t>
            </a:r>
          </a:p>
          <a:p>
            <a:pPr indent="342900" algn="just">
              <a:buNone/>
            </a:pPr>
            <a:r>
              <a:rPr lang="el-GR" sz="4300" dirty="0"/>
              <a:t>Η Ελλάδα, κράτος ανεξάρτητο λίγων ετών, από το 1828 </a:t>
            </a:r>
            <a:r>
              <a:rPr lang="el-GR" sz="4300" dirty="0" err="1"/>
              <a:t>κατ’ουσίαν</a:t>
            </a:r>
            <a:r>
              <a:rPr lang="el-GR" sz="4300" dirty="0"/>
              <a:t> και τυπικώς από το 1830, ήδη το 1844 απέκτησε </a:t>
            </a:r>
            <a:r>
              <a:rPr lang="el-GR" sz="4300" b="1" dirty="0">
                <a:effectLst>
                  <a:outerShdw blurRad="38100" dist="38100" dir="2700000" algn="tl">
                    <a:srgbClr val="000000">
                      <a:alpha val="43137"/>
                    </a:srgbClr>
                  </a:outerShdw>
                </a:effectLst>
              </a:rPr>
              <a:t>τον πιο πρωτοποριακό και προοδευτικό νόμο της εποχής εκείνης στην Ευρώπη</a:t>
            </a:r>
            <a:r>
              <a:rPr lang="el-GR" sz="4300" dirty="0"/>
              <a:t>."</a:t>
            </a:r>
          </a:p>
          <a:p>
            <a:pPr indent="342900" algn="just">
              <a:buNone/>
            </a:pPr>
            <a:endParaRPr lang="el-GR" dirty="0"/>
          </a:p>
          <a:p>
            <a:pPr indent="342900" algn="just">
              <a:buNone/>
            </a:pPr>
            <a:r>
              <a:rPr lang="el-GR" b="1" i="1" dirty="0"/>
              <a:t>[</a:t>
            </a:r>
            <a:r>
              <a:rPr lang="el-GR" b="1" i="1" dirty="0" err="1"/>
              <a:t>Λοβέρδος</a:t>
            </a:r>
            <a:r>
              <a:rPr lang="el-GR" b="1" i="1" dirty="0"/>
              <a:t> Α. Πολιτική Ιστορία της Ελλάδος, </a:t>
            </a:r>
            <a:r>
              <a:rPr lang="el-GR" b="1" i="1" dirty="0" err="1"/>
              <a:t>εκδ</a:t>
            </a:r>
            <a:r>
              <a:rPr lang="el-GR" b="1" i="1" dirty="0"/>
              <a:t>. </a:t>
            </a:r>
            <a:r>
              <a:rPr lang="el-GR" b="1" i="1" dirty="0" err="1"/>
              <a:t>Σάκκουλα</a:t>
            </a:r>
            <a:r>
              <a:rPr lang="el-GR" b="1" i="1" dirty="0"/>
              <a:t>, Αθήνα –Κομοτηνή 2000, σελ. 35]</a:t>
            </a:r>
            <a:endParaRPr lang="el-GR" dirty="0"/>
          </a:p>
          <a:p>
            <a:pPr indent="342900" algn="just">
              <a:buNone/>
            </a:pPr>
            <a:endParaRPr lang="el-GR" dirty="0"/>
          </a:p>
        </p:txBody>
      </p:sp>
      <p:sp>
        <p:nvSpPr>
          <p:cNvPr id="4" name="1 - Τίτλος"/>
          <p:cNvSpPr txBox="1">
            <a:spLocks/>
          </p:cNvSpPr>
          <p:nvPr/>
        </p:nvSpPr>
        <p:spPr>
          <a:xfrm>
            <a:off x="7441976" y="116632"/>
            <a:ext cx="1522512" cy="504056"/>
          </a:xfrm>
          <a:prstGeom prst="rect">
            <a:avLst/>
          </a:prstGeom>
          <a:solidFill>
            <a:schemeClr val="accent3">
              <a:lumMod val="75000"/>
              <a:alpha val="31000"/>
            </a:schemeClr>
          </a:solidFill>
          <a:effectLst>
            <a:outerShdw blurRad="50800" dist="139700" dir="2700000" algn="tl" rotWithShape="0">
              <a:prstClr val="black">
                <a:alpha val="17000"/>
              </a:prstClr>
            </a:outerShdw>
          </a:effectLst>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rPr>
              <a:t>Πηγή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1312168"/>
            <a:ext cx="4752528" cy="1108720"/>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a:bodyPr>
          <a:lstStyle/>
          <a:p>
            <a:pPr algn="ctr" fontAlgn="ctr">
              <a:buNone/>
            </a:pPr>
            <a:r>
              <a:rPr lang="el-GR" dirty="0"/>
              <a:t>Όσοι δεν είχαν συμπληρώσει το 25</a:t>
            </a:r>
            <a:r>
              <a:rPr lang="el-GR" baseline="30000" dirty="0"/>
              <a:t>ο</a:t>
            </a:r>
            <a:r>
              <a:rPr lang="el-GR" dirty="0"/>
              <a:t> έτος</a:t>
            </a:r>
            <a:endParaRPr lang="el-GR" b="1" dirty="0">
              <a:effectLst>
                <a:outerShdw blurRad="38100" dist="38100" dir="2700000" algn="tl">
                  <a:srgbClr val="000000">
                    <a:alpha val="43137"/>
                  </a:srgbClr>
                </a:outerShdw>
              </a:effectLst>
            </a:endParaRPr>
          </a:p>
        </p:txBody>
      </p:sp>
      <p:sp>
        <p:nvSpPr>
          <p:cNvPr id="4" name="1 - Τίτλος"/>
          <p:cNvSpPr txBox="1">
            <a:spLocks/>
          </p:cNvSpPr>
          <p:nvPr/>
        </p:nvSpPr>
        <p:spPr>
          <a:xfrm>
            <a:off x="395536" y="332656"/>
            <a:ext cx="6984776" cy="648072"/>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fontScale="85000" lnSpcReduction="10000"/>
          </a:bodyPr>
          <a:lstStyle/>
          <a:p>
            <a:pPr lvl="0" algn="ctr">
              <a:spcBef>
                <a:spcPct val="0"/>
              </a:spcBef>
            </a:pPr>
            <a:r>
              <a:rPr lang="el-GR" sz="3200" b="1" noProof="0" dirty="0"/>
              <a:t>Ποιοι άνδρες </a:t>
            </a:r>
            <a:r>
              <a:rPr lang="el-GR" sz="4200" b="1" noProof="0" dirty="0">
                <a:effectLst>
                  <a:outerShdw blurRad="38100" dist="38100" dir="2700000" algn="tl">
                    <a:srgbClr val="000000">
                      <a:alpha val="43137"/>
                    </a:srgbClr>
                  </a:outerShdw>
                </a:effectLst>
              </a:rPr>
              <a:t>δεν</a:t>
            </a:r>
            <a:r>
              <a:rPr lang="el-GR" sz="3200" b="1" noProof="0" dirty="0"/>
              <a:t> μπορούσαν να ψηφίσουν;</a:t>
            </a:r>
            <a:endParaRPr kumimoji="0" lang="el-GR" sz="32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467544" y="1412776"/>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467544" y="2780928"/>
            <a:ext cx="576064" cy="953027"/>
          </a:xfrm>
          <a:prstGeom prst="rect">
            <a:avLst/>
          </a:prstGeom>
          <a:ln>
            <a:noFill/>
          </a:ln>
          <a:effectLst>
            <a:outerShdw blurRad="292100" dist="139700" dir="2700000" algn="tl" rotWithShape="0">
              <a:srgbClr val="333333">
                <a:alpha val="65000"/>
              </a:srgbClr>
            </a:outerShdw>
          </a:effectLst>
        </p:spPr>
      </p:pic>
      <p:pic>
        <p:nvPicPr>
          <p:cNvPr id="7" name="6 - Εικόνα" descr="Scrappy Bright Polka Numbers-01.png"/>
          <p:cNvPicPr>
            <a:picLocks noChangeAspect="1"/>
          </p:cNvPicPr>
          <p:nvPr/>
        </p:nvPicPr>
        <p:blipFill>
          <a:blip r:embed="rId4" cstate="print"/>
          <a:stretch>
            <a:fillRect/>
          </a:stretch>
        </p:blipFill>
        <p:spPr>
          <a:xfrm>
            <a:off x="467544" y="4437112"/>
            <a:ext cx="576064" cy="953027"/>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259632" y="2708920"/>
            <a:ext cx="7560840" cy="108012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p>
            <a:pPr algn="ctr" fontAlgn="ctr">
              <a:buNone/>
            </a:pPr>
            <a:r>
              <a:rPr lang="el-GR" sz="3200" dirty="0"/>
              <a:t>Οι διατελούντες υπό </a:t>
            </a:r>
            <a:r>
              <a:rPr lang="el-GR" sz="3200" dirty="0" err="1"/>
              <a:t>ανάκρισιν</a:t>
            </a:r>
            <a:r>
              <a:rPr lang="el-GR" sz="3200" dirty="0"/>
              <a:t> επί </a:t>
            </a:r>
            <a:r>
              <a:rPr lang="el-GR" sz="3200" dirty="0" err="1"/>
              <a:t>κακουργήματι</a:t>
            </a:r>
            <a:endParaRPr lang="el-GR" sz="3200" dirty="0"/>
          </a:p>
        </p:txBody>
      </p:sp>
      <p:sp>
        <p:nvSpPr>
          <p:cNvPr id="9" name="2 - Θέση περιεχομένου"/>
          <p:cNvSpPr txBox="1">
            <a:spLocks/>
          </p:cNvSpPr>
          <p:nvPr/>
        </p:nvSpPr>
        <p:spPr>
          <a:xfrm>
            <a:off x="1259632" y="4077072"/>
            <a:ext cx="7560840" cy="1368152"/>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fontScale="92500" lnSpcReduction="10000"/>
          </a:bodyPr>
          <a:lstStyle/>
          <a:p>
            <a:pPr algn="ctr" fontAlgn="ctr">
              <a:buNone/>
            </a:pPr>
            <a:r>
              <a:rPr lang="el-GR" sz="3200" dirty="0"/>
              <a:t>Οι </a:t>
            </a:r>
            <a:r>
              <a:rPr lang="el-GR" sz="3200" dirty="0" err="1"/>
              <a:t>προσκαίρως</a:t>
            </a:r>
            <a:r>
              <a:rPr lang="el-GR" sz="3200" dirty="0"/>
              <a:t> ή διά παντός </a:t>
            </a:r>
            <a:r>
              <a:rPr lang="el-GR" sz="3200" dirty="0" err="1"/>
              <a:t>στερηθέντες</a:t>
            </a:r>
            <a:r>
              <a:rPr lang="el-GR" sz="3200" dirty="0"/>
              <a:t> κατά </a:t>
            </a:r>
            <a:r>
              <a:rPr lang="el-GR" sz="3200" dirty="0" err="1"/>
              <a:t>συνέπειαν</a:t>
            </a:r>
            <a:r>
              <a:rPr lang="el-GR" sz="3200" dirty="0"/>
              <a:t> δικαστικής αποφάσεως του δικαιώματος του </a:t>
            </a:r>
            <a:r>
              <a:rPr lang="el-GR" sz="3200" dirty="0" err="1"/>
              <a:t>ψηφοφορείν</a:t>
            </a:r>
            <a:endParaRPr lang="el-GR" sz="3200" dirty="0"/>
          </a:p>
        </p:txBody>
      </p:sp>
      <p:pic>
        <p:nvPicPr>
          <p:cNvPr id="10" name="9 - Εικόνα" descr="Scrappy Bright Polka Numbers-01.png"/>
          <p:cNvPicPr>
            <a:picLocks noChangeAspect="1"/>
          </p:cNvPicPr>
          <p:nvPr/>
        </p:nvPicPr>
        <p:blipFill>
          <a:blip r:embed="rId5" cstate="print"/>
          <a:srcRect l="18898" t="6047" r="52913" b="8063"/>
          <a:stretch>
            <a:fillRect/>
          </a:stretch>
        </p:blipFill>
        <p:spPr>
          <a:xfrm>
            <a:off x="7668344" y="188640"/>
            <a:ext cx="1090305" cy="2491456"/>
          </a:xfrm>
          <a:prstGeom prst="rect">
            <a:avLst/>
          </a:prstGeom>
          <a:ln>
            <a:noFill/>
          </a:ln>
          <a:effectLst>
            <a:outerShdw blurRad="292100" dist="139700" dir="2700000" algn="tl" rotWithShape="0">
              <a:srgbClr val="333333">
                <a:alpha val="65000"/>
              </a:srgbClr>
            </a:outerShdw>
          </a:effectLst>
        </p:spPr>
      </p:pic>
      <p:pic>
        <p:nvPicPr>
          <p:cNvPr id="36866" name="Picture 2" descr="http://3.bp.blogspot.com/_x2xeCOkKWIo/TTcKUQbcu8I/AAAAAAAAALk/yDFSDATQRGU/s1600/600px-No_sign_svg.png"/>
          <p:cNvPicPr>
            <a:picLocks noChangeAspect="1" noChangeArrowheads="1"/>
          </p:cNvPicPr>
          <p:nvPr/>
        </p:nvPicPr>
        <p:blipFill>
          <a:blip r:embed="rId6" cstate="print"/>
          <a:srcRect/>
          <a:stretch>
            <a:fillRect/>
          </a:stretch>
        </p:blipFill>
        <p:spPr bwMode="auto">
          <a:xfrm>
            <a:off x="7164288" y="764704"/>
            <a:ext cx="1979712" cy="1979712"/>
          </a:xfrm>
          <a:prstGeom prst="rect">
            <a:avLst/>
          </a:prstGeom>
          <a:ln>
            <a:noFill/>
          </a:ln>
          <a:effectLst>
            <a:outerShdw blurRad="292100" dist="139700" dir="2700000" algn="tl" rotWithShape="0">
              <a:srgbClr val="333333">
                <a:alpha val="65000"/>
              </a:srgbClr>
            </a:outerShdw>
          </a:effectLst>
        </p:spPr>
      </p:pic>
      <p:sp>
        <p:nvSpPr>
          <p:cNvPr id="12" name="2 - Θέση περιεχομένου"/>
          <p:cNvSpPr txBox="1">
            <a:spLocks/>
          </p:cNvSpPr>
          <p:nvPr/>
        </p:nvSpPr>
        <p:spPr>
          <a:xfrm>
            <a:off x="1259632" y="5733256"/>
            <a:ext cx="7560840" cy="936104"/>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fontScale="92500" lnSpcReduction="10000"/>
          </a:bodyPr>
          <a:lstStyle/>
          <a:p>
            <a:pPr algn="ctr" fontAlgn="ctr">
              <a:buNone/>
            </a:pPr>
            <a:r>
              <a:rPr lang="el-GR" sz="3200" dirty="0"/>
              <a:t>Οι στερούμενοι της ελευθέρας διαχειρίσεως της περιουσίας τους.</a:t>
            </a:r>
          </a:p>
        </p:txBody>
      </p:sp>
      <p:pic>
        <p:nvPicPr>
          <p:cNvPr id="13" name="12 - Εικόνα" descr="Scrappy Bright Polka Numbers-01.png"/>
          <p:cNvPicPr>
            <a:picLocks noChangeAspect="1"/>
          </p:cNvPicPr>
          <p:nvPr/>
        </p:nvPicPr>
        <p:blipFill>
          <a:blip r:embed="rId7" cstate="print"/>
          <a:stretch>
            <a:fillRect/>
          </a:stretch>
        </p:blipFill>
        <p:spPr>
          <a:xfrm>
            <a:off x="323528" y="5733256"/>
            <a:ext cx="576064" cy="8962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400" decel="100000"/>
                                        <p:tgtEl>
                                          <p:spTgt spid="10"/>
                                        </p:tgtEl>
                                      </p:cBhvr>
                                    </p:animEffect>
                                    <p:anim calcmode="lin" valueType="num">
                                      <p:cBhvr>
                                        <p:cTn id="26" dur="400" decel="100000" fill="hold"/>
                                        <p:tgtEl>
                                          <p:spTgt spid="10"/>
                                        </p:tgtEl>
                                        <p:attrNameLst>
                                          <p:attrName>style.rotation</p:attrName>
                                        </p:attrNameLst>
                                      </p:cBhvr>
                                      <p:tavLst>
                                        <p:tav tm="0">
                                          <p:val>
                                            <p:fltVal val="-90"/>
                                          </p:val>
                                        </p:tav>
                                        <p:tav tm="100000">
                                          <p:val>
                                            <p:fltVal val="0"/>
                                          </p:val>
                                        </p:tav>
                                      </p:tavLst>
                                    </p:anim>
                                    <p:anim calcmode="lin" valueType="num">
                                      <p:cBhvr>
                                        <p:cTn id="27" dur="400" decel="100000" fill="hold"/>
                                        <p:tgtEl>
                                          <p:spTgt spid="10"/>
                                        </p:tgtEl>
                                        <p:attrNameLst>
                                          <p:attrName>ppt_x</p:attrName>
                                        </p:attrNameLst>
                                      </p:cBhvr>
                                      <p:tavLst>
                                        <p:tav tm="0">
                                          <p:val>
                                            <p:strVal val="#ppt_x+0.4"/>
                                          </p:val>
                                        </p:tav>
                                        <p:tav tm="100000">
                                          <p:val>
                                            <p:strVal val="#ppt_x-0.05"/>
                                          </p:val>
                                        </p:tav>
                                      </p:tavLst>
                                    </p:anim>
                                    <p:anim calcmode="lin" valueType="num">
                                      <p:cBhvr>
                                        <p:cTn id="28" dur="400" decel="100000" fill="hold"/>
                                        <p:tgtEl>
                                          <p:spTgt spid="10"/>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6866"/>
                                        </p:tgtEl>
                                        <p:attrNameLst>
                                          <p:attrName>style.visibility</p:attrName>
                                        </p:attrNameLst>
                                      </p:cBhvr>
                                      <p:to>
                                        <p:strVal val="visible"/>
                                      </p:to>
                                    </p:set>
                                    <p:animEffect transition="in" filter="wipe(down)">
                                      <p:cBhvr>
                                        <p:cTn id="35" dur="580">
                                          <p:stCondLst>
                                            <p:cond delay="0"/>
                                          </p:stCondLst>
                                        </p:cTn>
                                        <p:tgtEl>
                                          <p:spTgt spid="36866"/>
                                        </p:tgtEl>
                                      </p:cBhvr>
                                    </p:animEffect>
                                    <p:anim calcmode="lin" valueType="num">
                                      <p:cBhvr>
                                        <p:cTn id="36"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41" dur="26">
                                          <p:stCondLst>
                                            <p:cond delay="650"/>
                                          </p:stCondLst>
                                        </p:cTn>
                                        <p:tgtEl>
                                          <p:spTgt spid="36866"/>
                                        </p:tgtEl>
                                      </p:cBhvr>
                                      <p:to x="100000" y="60000"/>
                                    </p:animScale>
                                    <p:animScale>
                                      <p:cBhvr>
                                        <p:cTn id="42" dur="166" decel="50000">
                                          <p:stCondLst>
                                            <p:cond delay="676"/>
                                          </p:stCondLst>
                                        </p:cTn>
                                        <p:tgtEl>
                                          <p:spTgt spid="36866"/>
                                        </p:tgtEl>
                                      </p:cBhvr>
                                      <p:to x="100000" y="100000"/>
                                    </p:animScale>
                                    <p:animScale>
                                      <p:cBhvr>
                                        <p:cTn id="43" dur="26">
                                          <p:stCondLst>
                                            <p:cond delay="1312"/>
                                          </p:stCondLst>
                                        </p:cTn>
                                        <p:tgtEl>
                                          <p:spTgt spid="36866"/>
                                        </p:tgtEl>
                                      </p:cBhvr>
                                      <p:to x="100000" y="80000"/>
                                    </p:animScale>
                                    <p:animScale>
                                      <p:cBhvr>
                                        <p:cTn id="44" dur="166" decel="50000">
                                          <p:stCondLst>
                                            <p:cond delay="1338"/>
                                          </p:stCondLst>
                                        </p:cTn>
                                        <p:tgtEl>
                                          <p:spTgt spid="36866"/>
                                        </p:tgtEl>
                                      </p:cBhvr>
                                      <p:to x="100000" y="100000"/>
                                    </p:animScale>
                                    <p:animScale>
                                      <p:cBhvr>
                                        <p:cTn id="45" dur="26">
                                          <p:stCondLst>
                                            <p:cond delay="1642"/>
                                          </p:stCondLst>
                                        </p:cTn>
                                        <p:tgtEl>
                                          <p:spTgt spid="36866"/>
                                        </p:tgtEl>
                                      </p:cBhvr>
                                      <p:to x="100000" y="90000"/>
                                    </p:animScale>
                                    <p:animScale>
                                      <p:cBhvr>
                                        <p:cTn id="46" dur="166" decel="50000">
                                          <p:stCondLst>
                                            <p:cond delay="1668"/>
                                          </p:stCondLst>
                                        </p:cTn>
                                        <p:tgtEl>
                                          <p:spTgt spid="36866"/>
                                        </p:tgtEl>
                                      </p:cBhvr>
                                      <p:to x="100000" y="100000"/>
                                    </p:animScale>
                                    <p:animScale>
                                      <p:cBhvr>
                                        <p:cTn id="47" dur="26">
                                          <p:stCondLst>
                                            <p:cond delay="1808"/>
                                          </p:stCondLst>
                                        </p:cTn>
                                        <p:tgtEl>
                                          <p:spTgt spid="36866"/>
                                        </p:tgtEl>
                                      </p:cBhvr>
                                      <p:to x="100000" y="95000"/>
                                    </p:animScale>
                                    <p:animScale>
                                      <p:cBhvr>
                                        <p:cTn id="48" dur="166" decel="50000">
                                          <p:stCondLst>
                                            <p:cond delay="1834"/>
                                          </p:stCondLst>
                                        </p:cTn>
                                        <p:tgtEl>
                                          <p:spTgt spid="3686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400" decel="100000"/>
                                        <p:tgtEl>
                                          <p:spTgt spid="5"/>
                                        </p:tgtEl>
                                      </p:cBhvr>
                                    </p:animEffect>
                                    <p:anim calcmode="lin" valueType="num">
                                      <p:cBhvr>
                                        <p:cTn id="54" dur="400" decel="100000" fill="hold"/>
                                        <p:tgtEl>
                                          <p:spTgt spid="5"/>
                                        </p:tgtEl>
                                        <p:attrNameLst>
                                          <p:attrName>style.rotation</p:attrName>
                                        </p:attrNameLst>
                                      </p:cBhvr>
                                      <p:tavLst>
                                        <p:tav tm="0">
                                          <p:val>
                                            <p:fltVal val="-90"/>
                                          </p:val>
                                        </p:tav>
                                        <p:tav tm="100000">
                                          <p:val>
                                            <p:fltVal val="0"/>
                                          </p:val>
                                        </p:tav>
                                      </p:tavLst>
                                    </p:anim>
                                    <p:anim calcmode="lin" valueType="num">
                                      <p:cBhvr>
                                        <p:cTn id="55" dur="400" decel="100000" fill="hold"/>
                                        <p:tgtEl>
                                          <p:spTgt spid="5"/>
                                        </p:tgtEl>
                                        <p:attrNameLst>
                                          <p:attrName>ppt_x</p:attrName>
                                        </p:attrNameLst>
                                      </p:cBhvr>
                                      <p:tavLst>
                                        <p:tav tm="0">
                                          <p:val>
                                            <p:strVal val="#ppt_x+0.4"/>
                                          </p:val>
                                        </p:tav>
                                        <p:tav tm="100000">
                                          <p:val>
                                            <p:strVal val="#ppt_x-0.05"/>
                                          </p:val>
                                        </p:tav>
                                      </p:tavLst>
                                    </p:anim>
                                    <p:anim calcmode="lin" valueType="num">
                                      <p:cBhvr>
                                        <p:cTn id="56" dur="400" decel="100000" fill="hold"/>
                                        <p:tgtEl>
                                          <p:spTgt spid="5"/>
                                        </p:tgtEl>
                                        <p:attrNameLst>
                                          <p:attrName>ppt_y</p:attrName>
                                        </p:attrNameLst>
                                      </p:cBhvr>
                                      <p:tavLst>
                                        <p:tav tm="0">
                                          <p:val>
                                            <p:strVal val="#ppt_y-0.4"/>
                                          </p:val>
                                        </p:tav>
                                        <p:tav tm="100000">
                                          <p:val>
                                            <p:strVal val="#ppt_y+0.1"/>
                                          </p:val>
                                        </p:tav>
                                      </p:tavLst>
                                    </p:anim>
                                    <p:anim calcmode="lin" valueType="num">
                                      <p:cBhvr>
                                        <p:cTn id="57"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58"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bg/>
                                          </p:spTgt>
                                        </p:tgtEl>
                                        <p:attrNameLst>
                                          <p:attrName>style.visibility</p:attrName>
                                        </p:attrNameLst>
                                      </p:cBhvr>
                                      <p:to>
                                        <p:strVal val="visible"/>
                                      </p:to>
                                    </p:set>
                                    <p:animEffect transition="in" filter="fade">
                                      <p:cBhvr>
                                        <p:cTn id="63" dur="500"/>
                                        <p:tgtEl>
                                          <p:spTgt spid="3">
                                            <p:bg/>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500"/>
                                        <p:tgtEl>
                                          <p:spTgt spid="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400" decel="100000"/>
                                        <p:tgtEl>
                                          <p:spTgt spid="6"/>
                                        </p:tgtEl>
                                      </p:cBhvr>
                                    </p:animEffect>
                                    <p:anim calcmode="lin" valueType="num">
                                      <p:cBhvr>
                                        <p:cTn id="74" dur="400" decel="100000" fill="hold"/>
                                        <p:tgtEl>
                                          <p:spTgt spid="6"/>
                                        </p:tgtEl>
                                        <p:attrNameLst>
                                          <p:attrName>style.rotation</p:attrName>
                                        </p:attrNameLst>
                                      </p:cBhvr>
                                      <p:tavLst>
                                        <p:tav tm="0">
                                          <p:val>
                                            <p:fltVal val="-90"/>
                                          </p:val>
                                        </p:tav>
                                        <p:tav tm="100000">
                                          <p:val>
                                            <p:fltVal val="0"/>
                                          </p:val>
                                        </p:tav>
                                      </p:tavLst>
                                    </p:anim>
                                    <p:anim calcmode="lin" valueType="num">
                                      <p:cBhvr>
                                        <p:cTn id="75" dur="400" decel="100000" fill="hold"/>
                                        <p:tgtEl>
                                          <p:spTgt spid="6"/>
                                        </p:tgtEl>
                                        <p:attrNameLst>
                                          <p:attrName>ppt_x</p:attrName>
                                        </p:attrNameLst>
                                      </p:cBhvr>
                                      <p:tavLst>
                                        <p:tav tm="0">
                                          <p:val>
                                            <p:strVal val="#ppt_x+0.4"/>
                                          </p:val>
                                        </p:tav>
                                        <p:tav tm="100000">
                                          <p:val>
                                            <p:strVal val="#ppt_x-0.05"/>
                                          </p:val>
                                        </p:tav>
                                      </p:tavLst>
                                    </p:anim>
                                    <p:anim calcmode="lin" valueType="num">
                                      <p:cBhvr>
                                        <p:cTn id="76" dur="400" decel="100000" fill="hold"/>
                                        <p:tgtEl>
                                          <p:spTgt spid="6"/>
                                        </p:tgtEl>
                                        <p:attrNameLst>
                                          <p:attrName>ppt_y</p:attrName>
                                        </p:attrNameLst>
                                      </p:cBhvr>
                                      <p:tavLst>
                                        <p:tav tm="0">
                                          <p:val>
                                            <p:strVal val="#ppt_y-0.4"/>
                                          </p:val>
                                        </p:tav>
                                        <p:tav tm="100000">
                                          <p:val>
                                            <p:strVal val="#ppt_y+0.1"/>
                                          </p:val>
                                        </p:tav>
                                      </p:tavLst>
                                    </p:anim>
                                    <p:anim calcmode="lin" valueType="num">
                                      <p:cBhvr>
                                        <p:cTn id="77"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78"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
                                            <p:bg/>
                                          </p:spTgt>
                                        </p:tgtEl>
                                        <p:attrNameLst>
                                          <p:attrName>style.visibility</p:attrName>
                                        </p:attrNameLst>
                                      </p:cBhvr>
                                      <p:to>
                                        <p:strVal val="visible"/>
                                      </p:to>
                                    </p:set>
                                    <p:animEffect transition="in" filter="fade">
                                      <p:cBhvr>
                                        <p:cTn id="83" dur="500"/>
                                        <p:tgtEl>
                                          <p:spTgt spid="8">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xEl>
                                              <p:pRg st="0" end="0"/>
                                            </p:txEl>
                                          </p:spTgt>
                                        </p:tgtEl>
                                        <p:attrNameLst>
                                          <p:attrName>style.visibility</p:attrName>
                                        </p:attrNameLst>
                                      </p:cBhvr>
                                      <p:to>
                                        <p:strVal val="visible"/>
                                      </p:to>
                                    </p:set>
                                    <p:animEffect transition="in" filter="fade">
                                      <p:cBhvr>
                                        <p:cTn id="88" dur="500"/>
                                        <p:tgtEl>
                                          <p:spTgt spid="8">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400" decel="100000"/>
                                        <p:tgtEl>
                                          <p:spTgt spid="7"/>
                                        </p:tgtEl>
                                      </p:cBhvr>
                                    </p:animEffect>
                                    <p:anim calcmode="lin" valueType="num">
                                      <p:cBhvr>
                                        <p:cTn id="94" dur="400" decel="100000" fill="hold"/>
                                        <p:tgtEl>
                                          <p:spTgt spid="7"/>
                                        </p:tgtEl>
                                        <p:attrNameLst>
                                          <p:attrName>style.rotation</p:attrName>
                                        </p:attrNameLst>
                                      </p:cBhvr>
                                      <p:tavLst>
                                        <p:tav tm="0">
                                          <p:val>
                                            <p:fltVal val="-90"/>
                                          </p:val>
                                        </p:tav>
                                        <p:tav tm="100000">
                                          <p:val>
                                            <p:fltVal val="0"/>
                                          </p:val>
                                        </p:tav>
                                      </p:tavLst>
                                    </p:anim>
                                    <p:anim calcmode="lin" valueType="num">
                                      <p:cBhvr>
                                        <p:cTn id="95" dur="400" decel="100000" fill="hold"/>
                                        <p:tgtEl>
                                          <p:spTgt spid="7"/>
                                        </p:tgtEl>
                                        <p:attrNameLst>
                                          <p:attrName>ppt_x</p:attrName>
                                        </p:attrNameLst>
                                      </p:cBhvr>
                                      <p:tavLst>
                                        <p:tav tm="0">
                                          <p:val>
                                            <p:strVal val="#ppt_x+0.4"/>
                                          </p:val>
                                        </p:tav>
                                        <p:tav tm="100000">
                                          <p:val>
                                            <p:strVal val="#ppt_x-0.05"/>
                                          </p:val>
                                        </p:tav>
                                      </p:tavLst>
                                    </p:anim>
                                    <p:anim calcmode="lin" valueType="num">
                                      <p:cBhvr>
                                        <p:cTn id="96" dur="400" decel="100000" fill="hold"/>
                                        <p:tgtEl>
                                          <p:spTgt spid="7"/>
                                        </p:tgtEl>
                                        <p:attrNameLst>
                                          <p:attrName>ppt_y</p:attrName>
                                        </p:attrNameLst>
                                      </p:cBhvr>
                                      <p:tavLst>
                                        <p:tav tm="0">
                                          <p:val>
                                            <p:strVal val="#ppt_y-0.4"/>
                                          </p:val>
                                        </p:tav>
                                        <p:tav tm="100000">
                                          <p:val>
                                            <p:strVal val="#ppt_y+0.1"/>
                                          </p:val>
                                        </p:tav>
                                      </p:tavLst>
                                    </p:anim>
                                    <p:anim calcmode="lin" valueType="num">
                                      <p:cBhvr>
                                        <p:cTn id="97"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98"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
                                            <p:bg/>
                                          </p:spTgt>
                                        </p:tgtEl>
                                        <p:attrNameLst>
                                          <p:attrName>style.visibility</p:attrName>
                                        </p:attrNameLst>
                                      </p:cBhvr>
                                      <p:to>
                                        <p:strVal val="visible"/>
                                      </p:to>
                                    </p:set>
                                    <p:animEffect transition="in" filter="fade">
                                      <p:cBhvr>
                                        <p:cTn id="103" dur="500"/>
                                        <p:tgtEl>
                                          <p:spTgt spid="9">
                                            <p:bg/>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9">
                                            <p:txEl>
                                              <p:pRg st="0" end="0"/>
                                            </p:txEl>
                                          </p:spTgt>
                                        </p:tgtEl>
                                        <p:attrNameLst>
                                          <p:attrName>style.visibility</p:attrName>
                                        </p:attrNameLst>
                                      </p:cBhvr>
                                      <p:to>
                                        <p:strVal val="visible"/>
                                      </p:to>
                                    </p:set>
                                    <p:animEffect transition="in" filter="fade">
                                      <p:cBhvr>
                                        <p:cTn id="108" dur="500"/>
                                        <p:tgtEl>
                                          <p:spTgt spid="9">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0" presetClass="entr" presetSubtype="0"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400" decel="100000"/>
                                        <p:tgtEl>
                                          <p:spTgt spid="13"/>
                                        </p:tgtEl>
                                      </p:cBhvr>
                                    </p:animEffect>
                                    <p:anim calcmode="lin" valueType="num">
                                      <p:cBhvr>
                                        <p:cTn id="114" dur="400" decel="100000" fill="hold"/>
                                        <p:tgtEl>
                                          <p:spTgt spid="13"/>
                                        </p:tgtEl>
                                        <p:attrNameLst>
                                          <p:attrName>style.rotation</p:attrName>
                                        </p:attrNameLst>
                                      </p:cBhvr>
                                      <p:tavLst>
                                        <p:tav tm="0">
                                          <p:val>
                                            <p:fltVal val="-90"/>
                                          </p:val>
                                        </p:tav>
                                        <p:tav tm="100000">
                                          <p:val>
                                            <p:fltVal val="0"/>
                                          </p:val>
                                        </p:tav>
                                      </p:tavLst>
                                    </p:anim>
                                    <p:anim calcmode="lin" valueType="num">
                                      <p:cBhvr>
                                        <p:cTn id="115" dur="400" decel="100000" fill="hold"/>
                                        <p:tgtEl>
                                          <p:spTgt spid="13"/>
                                        </p:tgtEl>
                                        <p:attrNameLst>
                                          <p:attrName>ppt_x</p:attrName>
                                        </p:attrNameLst>
                                      </p:cBhvr>
                                      <p:tavLst>
                                        <p:tav tm="0">
                                          <p:val>
                                            <p:strVal val="#ppt_x+0.4"/>
                                          </p:val>
                                        </p:tav>
                                        <p:tav tm="100000">
                                          <p:val>
                                            <p:strVal val="#ppt_x-0.05"/>
                                          </p:val>
                                        </p:tav>
                                      </p:tavLst>
                                    </p:anim>
                                    <p:anim calcmode="lin" valueType="num">
                                      <p:cBhvr>
                                        <p:cTn id="116" dur="400" decel="100000" fill="hold"/>
                                        <p:tgtEl>
                                          <p:spTgt spid="13"/>
                                        </p:tgtEl>
                                        <p:attrNameLst>
                                          <p:attrName>ppt_y</p:attrName>
                                        </p:attrNameLst>
                                      </p:cBhvr>
                                      <p:tavLst>
                                        <p:tav tm="0">
                                          <p:val>
                                            <p:strVal val="#ppt_y-0.4"/>
                                          </p:val>
                                        </p:tav>
                                        <p:tav tm="100000">
                                          <p:val>
                                            <p:strVal val="#ppt_y+0.1"/>
                                          </p:val>
                                        </p:tav>
                                      </p:tavLst>
                                    </p:anim>
                                    <p:anim calcmode="lin" valueType="num">
                                      <p:cBhvr>
                                        <p:cTn id="117"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118"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2">
                                            <p:bg/>
                                          </p:spTgt>
                                        </p:tgtEl>
                                        <p:attrNameLst>
                                          <p:attrName>style.visibility</p:attrName>
                                        </p:attrNameLst>
                                      </p:cBhvr>
                                      <p:to>
                                        <p:strVal val="visible"/>
                                      </p:to>
                                    </p:set>
                                    <p:animEffect transition="in" filter="fade">
                                      <p:cBhvr>
                                        <p:cTn id="123" dur="500"/>
                                        <p:tgtEl>
                                          <p:spTgt spid="12">
                                            <p:bg/>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2">
                                            <p:txEl>
                                              <p:pRg st="0" end="0"/>
                                            </p:txEl>
                                          </p:spTgt>
                                        </p:tgtEl>
                                        <p:attrNameLst>
                                          <p:attrName>style.visibility</p:attrName>
                                        </p:attrNameLst>
                                      </p:cBhvr>
                                      <p:to>
                                        <p:strVal val="visible"/>
                                      </p:to>
                                    </p:set>
                                    <p:animEffect transition="in" filter="fade">
                                      <p:cBhvr>
                                        <p:cTn id="1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build="p" animBg="1"/>
      <p:bldP spid="9" grpId="0" build="p" animBg="1"/>
      <p:bldP spid="1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284" y="1268760"/>
            <a:ext cx="9024716" cy="5040560"/>
          </a:xfrm>
        </p:spPr>
      </p:pic>
      <p:cxnSp>
        <p:nvCxnSpPr>
          <p:cNvPr id="5" name="Ευθύγραμμο βέλος σύνδεσης 4"/>
          <p:cNvCxnSpPr/>
          <p:nvPr/>
        </p:nvCxnSpPr>
        <p:spPr>
          <a:xfrm>
            <a:off x="4283968" y="764704"/>
            <a:ext cx="3528392" cy="2664296"/>
          </a:xfrm>
          <a:prstGeom prst="straightConnector1">
            <a:avLst/>
          </a:prstGeom>
          <a:ln w="38100">
            <a:solidFill>
              <a:schemeClr val="tx1"/>
            </a:solidFill>
            <a:tailEnd type="arrow"/>
          </a:ln>
        </p:spPr>
        <p:style>
          <a:lnRef idx="1">
            <a:schemeClr val="accent3"/>
          </a:lnRef>
          <a:fillRef idx="0">
            <a:schemeClr val="accent3"/>
          </a:fillRef>
          <a:effectRef idx="0">
            <a:schemeClr val="accent3"/>
          </a:effectRef>
          <a:fontRef idx="minor">
            <a:schemeClr val="tx1"/>
          </a:fontRef>
        </p:style>
      </p:cxnSp>
      <p:sp>
        <p:nvSpPr>
          <p:cNvPr id="6" name="1 - Τίτλος"/>
          <p:cNvSpPr txBox="1">
            <a:spLocks/>
          </p:cNvSpPr>
          <p:nvPr/>
        </p:nvSpPr>
        <p:spPr>
          <a:xfrm>
            <a:off x="217925" y="404664"/>
            <a:ext cx="4066044" cy="720080"/>
          </a:xfrm>
          <a:prstGeom prst="rect">
            <a:avLst/>
          </a:prstGeom>
          <a:gradFill>
            <a:gsLst>
              <a:gs pos="0">
                <a:schemeClr val="accent3">
                  <a:lumMod val="75000"/>
                  <a:alpha val="27000"/>
                </a:schemeClr>
              </a:gs>
              <a:gs pos="50000">
                <a:schemeClr val="accent3">
                  <a:lumMod val="40000"/>
                  <a:lumOff val="60000"/>
                </a:schemeClr>
              </a:gs>
              <a:gs pos="100000">
                <a:schemeClr val="accent3">
                  <a:lumMod val="75000"/>
                  <a:alpha val="44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effectLst>
                  <a:outerShdw blurRad="38100" dist="38100" dir="2700000" algn="tl">
                    <a:srgbClr val="000000">
                      <a:alpha val="43137"/>
                    </a:srgbClr>
                  </a:outerShdw>
                </a:effectLst>
              </a:rPr>
              <a:t>Οδός 3</a:t>
            </a:r>
            <a:r>
              <a:rPr lang="el-GR" sz="3000" b="1" baseline="30000" dirty="0">
                <a:effectLst>
                  <a:outerShdw blurRad="38100" dist="38100" dir="2700000" algn="tl">
                    <a:srgbClr val="000000">
                      <a:alpha val="43137"/>
                    </a:srgbClr>
                  </a:outerShdw>
                </a:effectLst>
              </a:rPr>
              <a:t>ης</a:t>
            </a:r>
            <a:r>
              <a:rPr lang="el-GR" sz="3000" b="1" dirty="0">
                <a:effectLst>
                  <a:outerShdw blurRad="38100" dist="38100" dir="2700000" algn="tl">
                    <a:srgbClr val="000000">
                      <a:alpha val="43137"/>
                    </a:srgbClr>
                  </a:outerShdw>
                </a:effectLst>
              </a:rPr>
              <a:t> Σεπτεμβρίου</a:t>
            </a:r>
          </a:p>
        </p:txBody>
      </p:sp>
    </p:spTree>
    <p:extLst>
      <p:ext uri="{BB962C8B-B14F-4D97-AF65-F5344CB8AC3E}">
        <p14:creationId xmlns:p14="http://schemas.microsoft.com/office/powerpoint/2010/main" val="33011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1471216"/>
            <a:ext cx="7560840" cy="1100036"/>
          </a:xfrm>
          <a:solidFill>
            <a:schemeClr val="accent6">
              <a:lumMod val="60000"/>
              <a:lumOff val="40000"/>
              <a:alpha val="42000"/>
            </a:schemeClr>
          </a:solidFill>
          <a:effectLst>
            <a:outerShdw blurRad="50800" dist="88900" dir="2700000" algn="tl" rotWithShape="0">
              <a:prstClr val="black">
                <a:alpha val="40000"/>
              </a:prstClr>
            </a:outerShdw>
          </a:effectLst>
        </p:spPr>
        <p:txBody>
          <a:bodyPr>
            <a:normAutofit/>
          </a:bodyPr>
          <a:lstStyle/>
          <a:p>
            <a:pPr algn="ctr" fontAlgn="ctr">
              <a:buNone/>
            </a:pPr>
            <a:r>
              <a:rPr lang="el-GR" dirty="0"/>
              <a:t>Συνταγματική </a:t>
            </a:r>
            <a:r>
              <a:rPr lang="el-GR" b="1" dirty="0"/>
              <a:t>πρόβλεψη</a:t>
            </a:r>
            <a:r>
              <a:rPr lang="el-GR" dirty="0"/>
              <a:t> για τα </a:t>
            </a:r>
            <a:r>
              <a:rPr lang="el-GR" b="1" dirty="0"/>
              <a:t>κόμματα</a:t>
            </a:r>
            <a:r>
              <a:rPr lang="el-GR" dirty="0"/>
              <a:t> ΔΕΝ υπήρξε</a:t>
            </a:r>
            <a:endParaRPr lang="el-GR" b="1" dirty="0">
              <a:effectLst>
                <a:outerShdw blurRad="38100" dist="38100" dir="2700000" algn="tl">
                  <a:srgbClr val="000000">
                    <a:alpha val="43137"/>
                  </a:srgbClr>
                </a:outerShdw>
              </a:effectLst>
            </a:endParaRPr>
          </a:p>
        </p:txBody>
      </p:sp>
      <p:sp>
        <p:nvSpPr>
          <p:cNvPr id="4" name="1 - Τίτλος"/>
          <p:cNvSpPr txBox="1">
            <a:spLocks/>
          </p:cNvSpPr>
          <p:nvPr/>
        </p:nvSpPr>
        <p:spPr>
          <a:xfrm>
            <a:off x="0" y="361002"/>
            <a:ext cx="9144000" cy="648072"/>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3200" b="1" noProof="0" dirty="0"/>
              <a:t>Άλλες διατάξεις</a:t>
            </a:r>
            <a:endParaRPr kumimoji="0" lang="el-GR" sz="32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Scrappy Bright Polka Numbers-01.png"/>
          <p:cNvPicPr>
            <a:picLocks noChangeAspect="1"/>
          </p:cNvPicPr>
          <p:nvPr/>
        </p:nvPicPr>
        <p:blipFill>
          <a:blip r:embed="rId2" cstate="print"/>
          <a:stretch>
            <a:fillRect/>
          </a:stretch>
        </p:blipFill>
        <p:spPr>
          <a:xfrm>
            <a:off x="467544" y="1471216"/>
            <a:ext cx="576064" cy="1100036"/>
          </a:xfrm>
          <a:prstGeom prst="rect">
            <a:avLst/>
          </a:prstGeom>
          <a:ln>
            <a:noFill/>
          </a:ln>
          <a:effectLst>
            <a:outerShdw blurRad="292100" dist="139700" dir="2700000" algn="tl" rotWithShape="0">
              <a:srgbClr val="333333">
                <a:alpha val="65000"/>
              </a:srgbClr>
            </a:outerShdw>
          </a:effectLst>
        </p:spPr>
      </p:pic>
      <p:pic>
        <p:nvPicPr>
          <p:cNvPr id="6" name="5 - Εικόνα" descr="Scrappy Bright Polka Numbers-01.png"/>
          <p:cNvPicPr>
            <a:picLocks noChangeAspect="1"/>
          </p:cNvPicPr>
          <p:nvPr/>
        </p:nvPicPr>
        <p:blipFill>
          <a:blip r:embed="rId3" cstate="print"/>
          <a:stretch>
            <a:fillRect/>
          </a:stretch>
        </p:blipFill>
        <p:spPr>
          <a:xfrm>
            <a:off x="511920" y="2838826"/>
            <a:ext cx="576064" cy="1152128"/>
          </a:xfrm>
          <a:prstGeom prst="rect">
            <a:avLst/>
          </a:prstGeom>
          <a:ln>
            <a:noFill/>
          </a:ln>
          <a:effectLst>
            <a:outerShdw blurRad="292100" dist="139700" dir="2700000" algn="tl" rotWithShape="0">
              <a:srgbClr val="333333">
                <a:alpha val="65000"/>
              </a:srgbClr>
            </a:outerShdw>
          </a:effectLst>
        </p:spPr>
      </p:pic>
      <p:sp>
        <p:nvSpPr>
          <p:cNvPr id="8" name="2 - Θέση περιεχομένου"/>
          <p:cNvSpPr txBox="1">
            <a:spLocks/>
          </p:cNvSpPr>
          <p:nvPr/>
        </p:nvSpPr>
        <p:spPr>
          <a:xfrm>
            <a:off x="1259632" y="2847804"/>
            <a:ext cx="7560840" cy="1512168"/>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p>
            <a:pPr algn="ctr" fontAlgn="ctr">
              <a:buNone/>
            </a:pPr>
            <a:r>
              <a:rPr lang="el-GR" sz="3200" dirty="0"/>
              <a:t>Ο κανονισμός της Βουλής προέβλεπε ότι η σύνθεση των </a:t>
            </a:r>
            <a:r>
              <a:rPr lang="el-GR" sz="3200" b="1" dirty="0"/>
              <a:t>κοινοβουλευτικών επιτροπών </a:t>
            </a:r>
            <a:r>
              <a:rPr lang="el-GR" sz="3200" dirty="0"/>
              <a:t>θα γινόταν με </a:t>
            </a:r>
            <a:r>
              <a:rPr lang="el-GR" sz="3200" b="1" dirty="0"/>
              <a:t>κλήρωση</a:t>
            </a:r>
          </a:p>
        </p:txBody>
      </p:sp>
      <p:sp>
        <p:nvSpPr>
          <p:cNvPr id="9" name="2 - Θέση περιεχομένου"/>
          <p:cNvSpPr txBox="1">
            <a:spLocks/>
          </p:cNvSpPr>
          <p:nvPr/>
        </p:nvSpPr>
        <p:spPr>
          <a:xfrm>
            <a:off x="1259632" y="5301208"/>
            <a:ext cx="7560840" cy="1368152"/>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fontScale="92500" lnSpcReduction="10000"/>
          </a:bodyPr>
          <a:lstStyle/>
          <a:p>
            <a:pPr algn="ctr" fontAlgn="ctr">
              <a:buNone/>
            </a:pPr>
            <a:r>
              <a:rPr lang="el-GR" sz="3200" dirty="0"/>
              <a:t>Αυτό οδηγούσε τις παρατάξεις σε </a:t>
            </a:r>
            <a:r>
              <a:rPr lang="el-GR" sz="3200" b="1" dirty="0"/>
              <a:t>διαβουλεύσεις</a:t>
            </a:r>
            <a:r>
              <a:rPr lang="el-GR" sz="3200" dirty="0"/>
              <a:t> και, ορισμένες φορές, σε </a:t>
            </a:r>
            <a:r>
              <a:rPr lang="el-GR" sz="3200" b="1" dirty="0"/>
              <a:t>συναίνεση</a:t>
            </a:r>
            <a:r>
              <a:rPr lang="el-GR" sz="3200" dirty="0"/>
              <a:t>.</a:t>
            </a:r>
          </a:p>
        </p:txBody>
      </p:sp>
      <p:sp>
        <p:nvSpPr>
          <p:cNvPr id="2" name="Arrow: Down 1">
            <a:extLst>
              <a:ext uri="{FF2B5EF4-FFF2-40B4-BE49-F238E27FC236}">
                <a16:creationId xmlns:a16="http://schemas.microsoft.com/office/drawing/2014/main" id="{86BA17E4-0129-4BA9-A962-26A02697118C}"/>
              </a:ext>
            </a:extLst>
          </p:cNvPr>
          <p:cNvSpPr/>
          <p:nvPr/>
        </p:nvSpPr>
        <p:spPr>
          <a:xfrm>
            <a:off x="4211960" y="4359972"/>
            <a:ext cx="115212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93269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400" decel="100000"/>
                                        <p:tgtEl>
                                          <p:spTgt spid="6"/>
                                        </p:tgtEl>
                                      </p:cBhvr>
                                    </p:animEffect>
                                    <p:anim calcmode="lin" valueType="num">
                                      <p:cBhvr>
                                        <p:cTn id="28" dur="400" decel="100000" fill="hold"/>
                                        <p:tgtEl>
                                          <p:spTgt spid="6"/>
                                        </p:tgtEl>
                                        <p:attrNameLst>
                                          <p:attrName>style.rotation</p:attrName>
                                        </p:attrNameLst>
                                      </p:cBhvr>
                                      <p:tavLst>
                                        <p:tav tm="0">
                                          <p:val>
                                            <p:fltVal val="-90"/>
                                          </p:val>
                                        </p:tav>
                                        <p:tav tm="100000">
                                          <p:val>
                                            <p:fltVal val="0"/>
                                          </p:val>
                                        </p:tav>
                                      </p:tavLst>
                                    </p:anim>
                                    <p:anim calcmode="lin" valueType="num">
                                      <p:cBhvr>
                                        <p:cTn id="29" dur="400" decel="100000" fill="hold"/>
                                        <p:tgtEl>
                                          <p:spTgt spid="6"/>
                                        </p:tgtEl>
                                        <p:attrNameLst>
                                          <p:attrName>ppt_x</p:attrName>
                                        </p:attrNameLst>
                                      </p:cBhvr>
                                      <p:tavLst>
                                        <p:tav tm="0">
                                          <p:val>
                                            <p:strVal val="#ppt_x+0.4"/>
                                          </p:val>
                                        </p:tav>
                                        <p:tav tm="100000">
                                          <p:val>
                                            <p:strVal val="#ppt_x-0.05"/>
                                          </p:val>
                                        </p:tav>
                                      </p:tavLst>
                                    </p:anim>
                                    <p:anim calcmode="lin" valueType="num">
                                      <p:cBhvr>
                                        <p:cTn id="30" dur="400" decel="100000" fill="hold"/>
                                        <p:tgtEl>
                                          <p:spTgt spid="6"/>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5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bg/>
                                          </p:spTgt>
                                        </p:tgtEl>
                                        <p:attrNameLst>
                                          <p:attrName>style.visibility</p:attrName>
                                        </p:attrNameLst>
                                      </p:cBhvr>
                                      <p:to>
                                        <p:strVal val="visible"/>
                                      </p:to>
                                    </p:set>
                                    <p:animEffect transition="in" filter="fade">
                                      <p:cBhvr>
                                        <p:cTn id="52" dur="500"/>
                                        <p:tgtEl>
                                          <p:spTgt spid="9">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fade">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build="p" animBg="1"/>
      <p:bldP spid="9" grpId="0" build="p"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0112" y="181091"/>
            <a:ext cx="8964488" cy="2523304"/>
          </a:xfrm>
        </p:spPr>
        <p:txBody>
          <a:bodyPr>
            <a:normAutofit/>
          </a:bodyPr>
          <a:lstStyle/>
          <a:p>
            <a:pPr indent="342900" algn="just">
              <a:buNone/>
            </a:pPr>
            <a:r>
              <a:rPr lang="el-GR" sz="2400" dirty="0"/>
              <a:t>Το δικαίωμα της </a:t>
            </a:r>
            <a:r>
              <a:rPr lang="el-GR" sz="2400" b="1" dirty="0"/>
              <a:t>καθολικής ψηφοφορίας </a:t>
            </a:r>
            <a:r>
              <a:rPr lang="el-GR" sz="2400" dirty="0"/>
              <a:t>δημιούργησε νέους όρους για την πολιτική και κομματική δράση, καθώς ανοίχτηκε ευρύ πεδίο για τη </a:t>
            </a:r>
            <a:r>
              <a:rPr lang="el-GR" sz="2400" b="1" dirty="0"/>
              <a:t>συμμετοχή πολιτών και κομμάτων στο δημόσιο βίο</a:t>
            </a:r>
            <a:r>
              <a:rPr lang="el-GR" sz="2400" dirty="0"/>
              <a:t> και διευκολύνθηκε η διεκδίκηση συμφερόντων. </a:t>
            </a:r>
          </a:p>
          <a:p>
            <a:pPr indent="342900" algn="just">
              <a:buNone/>
            </a:pPr>
            <a:r>
              <a:rPr lang="el-GR" sz="2400" dirty="0"/>
              <a:t>Ίσως οι </a:t>
            </a:r>
            <a:r>
              <a:rPr lang="el-GR" sz="2400" b="1" dirty="0"/>
              <a:t>φιλελεύθερες πολιτικές διαδικασίες </a:t>
            </a:r>
            <a:r>
              <a:rPr lang="el-GR" sz="2400" dirty="0"/>
              <a:t>και η </a:t>
            </a:r>
            <a:r>
              <a:rPr lang="el-GR" sz="2400" b="1" dirty="0"/>
              <a:t>λειτουργία κομμάτων</a:t>
            </a:r>
            <a:r>
              <a:rPr lang="el-GR" sz="2400" dirty="0"/>
              <a:t>...</a:t>
            </a:r>
          </a:p>
        </p:txBody>
      </p:sp>
      <p:sp>
        <p:nvSpPr>
          <p:cNvPr id="5" name="2 - Θέση περιεχομένου">
            <a:extLst>
              <a:ext uri="{FF2B5EF4-FFF2-40B4-BE49-F238E27FC236}">
                <a16:creationId xmlns:a16="http://schemas.microsoft.com/office/drawing/2014/main" id="{36454107-CF22-410E-B0D4-BBADB87C362C}"/>
              </a:ext>
            </a:extLst>
          </p:cNvPr>
          <p:cNvSpPr txBox="1">
            <a:spLocks/>
          </p:cNvSpPr>
          <p:nvPr/>
        </p:nvSpPr>
        <p:spPr>
          <a:xfrm>
            <a:off x="1882955" y="2584747"/>
            <a:ext cx="6930517" cy="561327"/>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sz="2800" dirty="0"/>
              <a:t>να ήταν </a:t>
            </a:r>
            <a:r>
              <a:rPr lang="el-GR" sz="2800" b="1" dirty="0"/>
              <a:t>προϊόν μιας ηγετικής ομάδας</a:t>
            </a:r>
            <a:endParaRPr lang="el-GR" sz="2800" b="1" dirty="0">
              <a:effectLst>
                <a:outerShdw blurRad="38100" dist="38100" dir="2700000" algn="tl">
                  <a:srgbClr val="000000">
                    <a:alpha val="43137"/>
                  </a:srgbClr>
                </a:outerShdw>
              </a:effectLst>
            </a:endParaRPr>
          </a:p>
        </p:txBody>
      </p:sp>
      <p:sp>
        <p:nvSpPr>
          <p:cNvPr id="6" name="2 - Θέση περιεχομένου">
            <a:extLst>
              <a:ext uri="{FF2B5EF4-FFF2-40B4-BE49-F238E27FC236}">
                <a16:creationId xmlns:a16="http://schemas.microsoft.com/office/drawing/2014/main" id="{18718779-A950-40FC-B73F-A7BB08C3B163}"/>
              </a:ext>
            </a:extLst>
          </p:cNvPr>
          <p:cNvSpPr txBox="1">
            <a:spLocks/>
          </p:cNvSpPr>
          <p:nvPr/>
        </p:nvSpPr>
        <p:spPr>
          <a:xfrm>
            <a:off x="1972712" y="3495839"/>
            <a:ext cx="6840760" cy="1013281"/>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sz="2800" dirty="0"/>
              <a:t>να </a:t>
            </a:r>
            <a:r>
              <a:rPr lang="el-GR" sz="2800" b="1" dirty="0"/>
              <a:t>μην ανταποκρίνονταν </a:t>
            </a:r>
          </a:p>
          <a:p>
            <a:pPr algn="ctr" fontAlgn="ctr">
              <a:buFont typeface="Arial" pitchFamily="34" charset="0"/>
              <a:buNone/>
            </a:pPr>
            <a:r>
              <a:rPr lang="el-GR" sz="2800" b="1" dirty="0"/>
              <a:t>στις ανάγκες της ελληνικής κοινωνίας</a:t>
            </a:r>
            <a:endParaRPr lang="el-GR" sz="2800" b="1" dirty="0">
              <a:effectLst>
                <a:outerShdw blurRad="38100" dist="38100" dir="2700000" algn="tl">
                  <a:srgbClr val="000000">
                    <a:alpha val="43137"/>
                  </a:srgbClr>
                </a:outerShdw>
              </a:effectLst>
            </a:endParaRPr>
          </a:p>
        </p:txBody>
      </p:sp>
      <p:sp>
        <p:nvSpPr>
          <p:cNvPr id="7" name="2 - Θέση περιεχομένου">
            <a:extLst>
              <a:ext uri="{FF2B5EF4-FFF2-40B4-BE49-F238E27FC236}">
                <a16:creationId xmlns:a16="http://schemas.microsoft.com/office/drawing/2014/main" id="{EE3E16FE-1517-4A04-92ED-CDE7F4FB2825}"/>
              </a:ext>
            </a:extLst>
          </p:cNvPr>
          <p:cNvSpPr txBox="1">
            <a:spLocks/>
          </p:cNvSpPr>
          <p:nvPr/>
        </p:nvSpPr>
        <p:spPr>
          <a:xfrm>
            <a:off x="1979712" y="4858885"/>
            <a:ext cx="6840760" cy="1716458"/>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dirty="0"/>
              <a:t>να αναπτύχθηκαν </a:t>
            </a:r>
            <a:r>
              <a:rPr lang="el-GR" b="1" dirty="0"/>
              <a:t>κατά μίμηση δυτικών προτύπων</a:t>
            </a:r>
            <a:r>
              <a:rPr lang="el-GR" dirty="0"/>
              <a:t> τα οποία στην εφαρμογή τους </a:t>
            </a:r>
            <a:r>
              <a:rPr lang="el-GR" b="1" dirty="0"/>
              <a:t>παραμορφώθηκαν</a:t>
            </a:r>
            <a:r>
              <a:rPr lang="el-GR" dirty="0"/>
              <a:t> λόγω του μικρού βαθμού ανάπτυξης της ελληνικής κοινωνίας.</a:t>
            </a:r>
            <a:endParaRPr lang="el-GR" b="1" dirty="0">
              <a:effectLst>
                <a:outerShdw blurRad="38100" dist="38100" dir="2700000" algn="tl">
                  <a:srgbClr val="000000">
                    <a:alpha val="43137"/>
                  </a:srgbClr>
                </a:outerShdw>
              </a:effectLst>
            </a:endParaRPr>
          </a:p>
        </p:txBody>
      </p:sp>
      <p:sp>
        <p:nvSpPr>
          <p:cNvPr id="8" name="Arrow: Down 7">
            <a:extLst>
              <a:ext uri="{FF2B5EF4-FFF2-40B4-BE49-F238E27FC236}">
                <a16:creationId xmlns:a16="http://schemas.microsoft.com/office/drawing/2014/main" id="{9D54E296-D361-46A8-9FA4-4C35864536F5}"/>
              </a:ext>
            </a:extLst>
          </p:cNvPr>
          <p:cNvSpPr/>
          <p:nvPr/>
        </p:nvSpPr>
        <p:spPr>
          <a:xfrm rot="16200000">
            <a:off x="802377" y="2325412"/>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AB0EEF36-9F54-4F29-BE23-5CC1FA24564A}"/>
              </a:ext>
            </a:extLst>
          </p:cNvPr>
          <p:cNvSpPr/>
          <p:nvPr/>
        </p:nvSpPr>
        <p:spPr>
          <a:xfrm rot="16200000">
            <a:off x="769913" y="3515804"/>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Down 9">
            <a:extLst>
              <a:ext uri="{FF2B5EF4-FFF2-40B4-BE49-F238E27FC236}">
                <a16:creationId xmlns:a16="http://schemas.microsoft.com/office/drawing/2014/main" id="{37C8C048-F304-4DFC-A941-A87CD8E91DCA}"/>
              </a:ext>
            </a:extLst>
          </p:cNvPr>
          <p:cNvSpPr/>
          <p:nvPr/>
        </p:nvSpPr>
        <p:spPr>
          <a:xfrm rot="16200000">
            <a:off x="769912" y="5174488"/>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313688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5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8520" y="181091"/>
            <a:ext cx="9093120" cy="2626794"/>
          </a:xfrm>
        </p:spPr>
        <p:txBody>
          <a:bodyPr>
            <a:normAutofit/>
          </a:bodyPr>
          <a:lstStyle/>
          <a:p>
            <a:pPr indent="342900" algn="just">
              <a:buNone/>
            </a:pPr>
            <a:r>
              <a:rPr lang="el-GR" sz="2500" dirty="0"/>
              <a:t>Όμως, ανεξάρτητα από τις επιδράσεις δυτικών προτύπων, </a:t>
            </a:r>
            <a:r>
              <a:rPr lang="el-GR" sz="2800" b="1" dirty="0"/>
              <a:t>ο κοινοβουλευτισμός στην Ελλάδα ρίζωσε</a:t>
            </a:r>
            <a:r>
              <a:rPr lang="el-GR" sz="2500" dirty="0"/>
              <a:t> και ακολούθησε δικούς του δρόμους, για να ανταποκριθεί στις ιδιαίτερες ανάγκες, τα προβλήματα και τα αιτήματα της ελληνικής κοινωνίας. Εξάλλου για την πολιτική ενεργοποίηση μεγάλων τμημάτων του ελληνικού πληθυσμού δεν θα αρκούσε μια διαδικασία μίμησης.</a:t>
            </a:r>
          </a:p>
        </p:txBody>
      </p:sp>
      <p:sp>
        <p:nvSpPr>
          <p:cNvPr id="5" name="2 - Θέση περιεχομένου">
            <a:extLst>
              <a:ext uri="{FF2B5EF4-FFF2-40B4-BE49-F238E27FC236}">
                <a16:creationId xmlns:a16="http://schemas.microsoft.com/office/drawing/2014/main" id="{36454107-CF22-410E-B0D4-BBADB87C362C}"/>
              </a:ext>
            </a:extLst>
          </p:cNvPr>
          <p:cNvSpPr txBox="1">
            <a:spLocks/>
          </p:cNvSpPr>
          <p:nvPr/>
        </p:nvSpPr>
        <p:spPr>
          <a:xfrm>
            <a:off x="1186936" y="2867673"/>
            <a:ext cx="7612224" cy="561327"/>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sz="2800" dirty="0"/>
              <a:t>Τα κόμματα ήταν </a:t>
            </a:r>
            <a:r>
              <a:rPr lang="el-GR" sz="2800" b="1" dirty="0"/>
              <a:t>αναγκαιότητα της εποχής</a:t>
            </a:r>
            <a:endParaRPr lang="el-GR" sz="2800" b="1" dirty="0">
              <a:effectLst>
                <a:outerShdw blurRad="38100" dist="38100" dir="2700000" algn="tl">
                  <a:srgbClr val="000000">
                    <a:alpha val="43137"/>
                  </a:srgbClr>
                </a:outerShdw>
              </a:effectLst>
            </a:endParaRPr>
          </a:p>
        </p:txBody>
      </p:sp>
      <p:sp>
        <p:nvSpPr>
          <p:cNvPr id="6" name="2 - Θέση περιεχομένου">
            <a:extLst>
              <a:ext uri="{FF2B5EF4-FFF2-40B4-BE49-F238E27FC236}">
                <a16:creationId xmlns:a16="http://schemas.microsoft.com/office/drawing/2014/main" id="{18718779-A950-40FC-B73F-A7BB08C3B163}"/>
              </a:ext>
            </a:extLst>
          </p:cNvPr>
          <p:cNvSpPr txBox="1">
            <a:spLocks/>
          </p:cNvSpPr>
          <p:nvPr/>
        </p:nvSpPr>
        <p:spPr>
          <a:xfrm>
            <a:off x="1201248" y="3645024"/>
            <a:ext cx="7642704" cy="1136070"/>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sz="2800" b="1" dirty="0"/>
              <a:t>ανταποκρίνονταν </a:t>
            </a:r>
          </a:p>
          <a:p>
            <a:pPr algn="ctr" fontAlgn="ctr">
              <a:buFont typeface="Arial" pitchFamily="34" charset="0"/>
              <a:buNone/>
            </a:pPr>
            <a:r>
              <a:rPr lang="el-GR" sz="2800" b="1" dirty="0"/>
              <a:t>στις ανάγκες των ανθρώπων που τα συγκρότησαν</a:t>
            </a:r>
            <a:endParaRPr lang="el-GR" sz="2800" b="1" dirty="0">
              <a:effectLst>
                <a:outerShdw blurRad="38100" dist="38100" dir="2700000" algn="tl">
                  <a:srgbClr val="000000">
                    <a:alpha val="43137"/>
                  </a:srgbClr>
                </a:outerShdw>
              </a:effectLst>
            </a:endParaRPr>
          </a:p>
        </p:txBody>
      </p:sp>
      <p:sp>
        <p:nvSpPr>
          <p:cNvPr id="7" name="2 - Θέση περιεχομένου">
            <a:extLst>
              <a:ext uri="{FF2B5EF4-FFF2-40B4-BE49-F238E27FC236}">
                <a16:creationId xmlns:a16="http://schemas.microsoft.com/office/drawing/2014/main" id="{EE3E16FE-1517-4A04-92ED-CDE7F4FB2825}"/>
              </a:ext>
            </a:extLst>
          </p:cNvPr>
          <p:cNvSpPr txBox="1">
            <a:spLocks/>
          </p:cNvSpPr>
          <p:nvPr/>
        </p:nvSpPr>
        <p:spPr>
          <a:xfrm>
            <a:off x="1264764" y="5130013"/>
            <a:ext cx="7555708" cy="1445329"/>
          </a:xfrm>
          <a:prstGeom prst="rect">
            <a:avLst/>
          </a:prstGeom>
          <a:solidFill>
            <a:schemeClr val="accent6">
              <a:lumMod val="60000"/>
              <a:lumOff val="40000"/>
              <a:alpha val="42000"/>
            </a:schemeClr>
          </a:solidFill>
          <a:effectLst>
            <a:outerShdw blurRad="50800" dist="889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Font typeface="Arial" pitchFamily="34" charset="0"/>
              <a:buNone/>
            </a:pPr>
            <a:r>
              <a:rPr lang="el-GR" sz="2800" dirty="0"/>
              <a:t>Δεν μπορούν, όμως, να χαρακτηριστούν με σημερινούς όρους (</a:t>
            </a:r>
            <a:r>
              <a:rPr lang="el-GR" sz="2800" b="1" dirty="0"/>
              <a:t>προοδευτικά</a:t>
            </a:r>
            <a:r>
              <a:rPr lang="el-GR" sz="2800" dirty="0"/>
              <a:t> – </a:t>
            </a:r>
            <a:r>
              <a:rPr lang="el-GR" sz="2800" b="1" dirty="0"/>
              <a:t>συντηρητικά</a:t>
            </a:r>
            <a:r>
              <a:rPr lang="el-GR" sz="2800" dirty="0"/>
              <a:t>, </a:t>
            </a:r>
            <a:r>
              <a:rPr lang="el-GR" sz="2800" b="1" dirty="0"/>
              <a:t>αριστερά</a:t>
            </a:r>
            <a:r>
              <a:rPr lang="el-GR" sz="2800" dirty="0"/>
              <a:t> – </a:t>
            </a:r>
            <a:r>
              <a:rPr lang="el-GR" sz="2800" b="1" dirty="0"/>
              <a:t>δεξιά</a:t>
            </a:r>
            <a:r>
              <a:rPr lang="el-GR" sz="2800" dirty="0"/>
              <a:t>)</a:t>
            </a:r>
            <a:endParaRPr lang="el-GR" sz="2800" b="1" dirty="0">
              <a:effectLst>
                <a:outerShdw blurRad="38100" dist="38100" dir="2700000" algn="tl">
                  <a:srgbClr val="000000">
                    <a:alpha val="43137"/>
                  </a:srgbClr>
                </a:outerShdw>
              </a:effectLst>
            </a:endParaRPr>
          </a:p>
        </p:txBody>
      </p:sp>
      <p:sp>
        <p:nvSpPr>
          <p:cNvPr id="8" name="Arrow: Down 7">
            <a:extLst>
              <a:ext uri="{FF2B5EF4-FFF2-40B4-BE49-F238E27FC236}">
                <a16:creationId xmlns:a16="http://schemas.microsoft.com/office/drawing/2014/main" id="{9D54E296-D361-46A8-9FA4-4C35864536F5}"/>
              </a:ext>
            </a:extLst>
          </p:cNvPr>
          <p:cNvSpPr/>
          <p:nvPr/>
        </p:nvSpPr>
        <p:spPr>
          <a:xfrm rot="16200000">
            <a:off x="175802" y="2632083"/>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AB0EEF36-9F54-4F29-BE23-5CC1FA24564A}"/>
              </a:ext>
            </a:extLst>
          </p:cNvPr>
          <p:cNvSpPr/>
          <p:nvPr/>
        </p:nvSpPr>
        <p:spPr>
          <a:xfrm rot="16200000">
            <a:off x="175802" y="3702734"/>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Down 9">
            <a:extLst>
              <a:ext uri="{FF2B5EF4-FFF2-40B4-BE49-F238E27FC236}">
                <a16:creationId xmlns:a16="http://schemas.microsoft.com/office/drawing/2014/main" id="{37C8C048-F304-4DFC-A941-A87CD8E91DCA}"/>
              </a:ext>
            </a:extLst>
          </p:cNvPr>
          <p:cNvSpPr/>
          <p:nvPr/>
        </p:nvSpPr>
        <p:spPr>
          <a:xfrm rot="16200000">
            <a:off x="157442" y="5310051"/>
            <a:ext cx="733648" cy="1085252"/>
          </a:xfrm>
          <a:prstGeom prst="downArrow">
            <a:avLst/>
          </a:prstGeom>
          <a:solidFill>
            <a:schemeClr val="accent3">
              <a:lumMod val="75000"/>
              <a:alpha val="68000"/>
            </a:schemeClr>
          </a:solidFill>
          <a:ln>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0950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5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20" y="404664"/>
            <a:ext cx="9433048" cy="850106"/>
          </a:xfrm>
          <a:solidFill>
            <a:schemeClr val="accent3">
              <a:lumMod val="75000"/>
              <a:alpha val="47000"/>
            </a:schemeClr>
          </a:solidFill>
        </p:spPr>
        <p:txBody>
          <a:bodyPr/>
          <a:lstStyle/>
          <a:p>
            <a:r>
              <a:rPr lang="el-GR" b="1" dirty="0">
                <a:effectLst>
                  <a:outerShdw blurRad="38100" dist="38100" dir="2700000" algn="tl">
                    <a:srgbClr val="000000">
                      <a:alpha val="43137"/>
                    </a:srgbClr>
                  </a:outerShdw>
                </a:effectLst>
              </a:rPr>
              <a:t>Αποτελέσματα εκλογών</a:t>
            </a:r>
          </a:p>
        </p:txBody>
      </p:sp>
      <p:graphicFrame>
        <p:nvGraphicFramePr>
          <p:cNvPr id="4" name="3 - Πίνακας"/>
          <p:cNvGraphicFramePr>
            <a:graphicFrameLocks noGrp="1"/>
          </p:cNvGraphicFramePr>
          <p:nvPr/>
        </p:nvGraphicFramePr>
        <p:xfrm>
          <a:off x="467544" y="1633056"/>
          <a:ext cx="8208912" cy="4460240"/>
        </p:xfrm>
        <a:graphic>
          <a:graphicData uri="http://schemas.openxmlformats.org/drawingml/2006/table">
            <a:tbl>
              <a:tblPr/>
              <a:tblGrid>
                <a:gridCol w="827557">
                  <a:extLst>
                    <a:ext uri="{9D8B030D-6E8A-4147-A177-3AD203B41FA5}">
                      <a16:colId xmlns:a16="http://schemas.microsoft.com/office/drawing/2014/main" val="20000"/>
                    </a:ext>
                  </a:extLst>
                </a:gridCol>
                <a:gridCol w="3003271">
                  <a:extLst>
                    <a:ext uri="{9D8B030D-6E8A-4147-A177-3AD203B41FA5}">
                      <a16:colId xmlns:a16="http://schemas.microsoft.com/office/drawing/2014/main" val="20001"/>
                    </a:ext>
                  </a:extLst>
                </a:gridCol>
                <a:gridCol w="2553142">
                  <a:extLst>
                    <a:ext uri="{9D8B030D-6E8A-4147-A177-3AD203B41FA5}">
                      <a16:colId xmlns:a16="http://schemas.microsoft.com/office/drawing/2014/main" val="20002"/>
                    </a:ext>
                  </a:extLst>
                </a:gridCol>
                <a:gridCol w="1824942">
                  <a:extLst>
                    <a:ext uri="{9D8B030D-6E8A-4147-A177-3AD203B41FA5}">
                      <a16:colId xmlns:a16="http://schemas.microsoft.com/office/drawing/2014/main" val="20003"/>
                    </a:ext>
                  </a:extLst>
                </a:gridCol>
              </a:tblGrid>
              <a:tr h="203200">
                <a:tc rowSpan="2" gridSpan="2">
                  <a:txBody>
                    <a:bodyPr/>
                    <a:lstStyle/>
                    <a:p>
                      <a:pPr algn="ctr"/>
                      <a:r>
                        <a:rPr lang="el-GR" sz="2800" b="1" dirty="0"/>
                        <a:t>Κόμματα</a:t>
                      </a:r>
                      <a:endParaRPr lang="el-GR" sz="2800" dirty="0"/>
                    </a:p>
                  </a:txBody>
                  <a:tcPr marL="50800" marR="50800" marT="25400" marB="25400">
                    <a:lnL>
                      <a:noFill/>
                    </a:lnL>
                    <a:lnR>
                      <a:noFill/>
                    </a:lnR>
                    <a:lnT>
                      <a:noFill/>
                    </a:lnT>
                    <a:lnB>
                      <a:noFill/>
                    </a:lnB>
                  </a:tcPr>
                </a:tc>
                <a:tc rowSpan="2" hMerge="1">
                  <a:txBody>
                    <a:bodyPr/>
                    <a:lstStyle/>
                    <a:p>
                      <a:endParaRPr lang="el-GR"/>
                    </a:p>
                  </a:txBody>
                  <a:tcPr/>
                </a:tc>
                <a:tc rowSpan="2">
                  <a:txBody>
                    <a:bodyPr/>
                    <a:lstStyle/>
                    <a:p>
                      <a:pPr algn="ctr"/>
                      <a:r>
                        <a:rPr lang="el-GR" sz="2800" b="1"/>
                        <a:t>Αρχηγοί</a:t>
                      </a:r>
                      <a:endParaRPr lang="el-GR" sz="2800"/>
                    </a:p>
                  </a:txBody>
                  <a:tcPr marL="50800" marR="50800" marT="25400" marB="25400">
                    <a:lnL>
                      <a:noFill/>
                    </a:lnL>
                    <a:lnR>
                      <a:noFill/>
                    </a:lnR>
                    <a:lnT>
                      <a:noFill/>
                    </a:lnT>
                    <a:lnB>
                      <a:noFill/>
                    </a:lnB>
                  </a:tcPr>
                </a:tc>
                <a:tc>
                  <a:txBody>
                    <a:bodyPr/>
                    <a:lstStyle/>
                    <a:p>
                      <a:pPr algn="ctr"/>
                      <a:r>
                        <a:rPr lang="el-GR" sz="2800" b="1" dirty="0"/>
                        <a:t>Έδρες</a:t>
                      </a:r>
                      <a:endParaRPr lang="el-GR" sz="2800" dirty="0"/>
                    </a:p>
                  </a:txBody>
                  <a:tcPr marL="50800" marR="50800" marT="25400" marB="25400" anchor="ctr">
                    <a:lnL>
                      <a:noFill/>
                    </a:lnL>
                    <a:lnR>
                      <a:noFill/>
                    </a:lnR>
                    <a:lnT>
                      <a:noFill/>
                    </a:lnT>
                    <a:lnB>
                      <a:noFill/>
                    </a:lnB>
                  </a:tcPr>
                </a:tc>
                <a:extLst>
                  <a:ext uri="{0D108BD9-81ED-4DB2-BD59-A6C34878D82A}">
                    <a16:rowId xmlns:a16="http://schemas.microsoft.com/office/drawing/2014/main" val="10000"/>
                  </a:ext>
                </a:extLst>
              </a:tr>
              <a:tr h="355600">
                <a:tc gridSpan="2" vMerge="1">
                  <a:txBody>
                    <a:bodyPr/>
                    <a:lstStyle/>
                    <a:p>
                      <a:endParaRPr lang="el-GR"/>
                    </a:p>
                  </a:txBody>
                  <a:tcPr/>
                </a:tc>
                <a:tc hMerge="1" vMerge="1">
                  <a:txBody>
                    <a:bodyPr/>
                    <a:lstStyle/>
                    <a:p>
                      <a:endParaRPr lang="el-GR"/>
                    </a:p>
                  </a:txBody>
                  <a:tcPr/>
                </a:tc>
                <a:tc vMerge="1">
                  <a:txBody>
                    <a:bodyPr/>
                    <a:lstStyle/>
                    <a:p>
                      <a:endParaRPr lang="el-GR"/>
                    </a:p>
                  </a:txBody>
                  <a:tcPr/>
                </a:tc>
                <a:tc>
                  <a:txBody>
                    <a:bodyPr/>
                    <a:lstStyle/>
                    <a:p>
                      <a:pPr algn="ctr"/>
                      <a:r>
                        <a:rPr lang="el-GR" sz="2800" b="1" dirty="0"/>
                        <a:t>Αριθμός</a:t>
                      </a:r>
                      <a:endParaRPr lang="el-GR" sz="2800" dirty="0"/>
                    </a:p>
                  </a:txBody>
                  <a:tcPr marL="50800" marR="50800" marT="25400" marB="25400" anchor="ctr">
                    <a:lnL>
                      <a:noFill/>
                    </a:lnL>
                    <a:lnR>
                      <a:noFill/>
                    </a:lnR>
                    <a:lnT>
                      <a:noFill/>
                    </a:lnT>
                    <a:lnB>
                      <a:noFill/>
                    </a:lnB>
                  </a:tcPr>
                </a:tc>
                <a:extLst>
                  <a:ext uri="{0D108BD9-81ED-4DB2-BD59-A6C34878D82A}">
                    <a16:rowId xmlns:a16="http://schemas.microsoft.com/office/drawing/2014/main" val="10001"/>
                  </a:ext>
                </a:extLst>
              </a:tr>
              <a:tr h="1117600">
                <a:tc>
                  <a:txBody>
                    <a:bodyPr/>
                    <a:lstStyle/>
                    <a:p>
                      <a:pPr algn="ctr"/>
                      <a:r>
                        <a:rPr lang="el-GR" sz="2800" b="1">
                          <a:effectLst>
                            <a:outerShdw blurRad="38100" dist="38100" dir="2700000" algn="tl">
                              <a:srgbClr val="000000">
                                <a:alpha val="43137"/>
                              </a:srgbClr>
                            </a:outerShdw>
                          </a:effectLst>
                        </a:rPr>
                        <a:t>1</a:t>
                      </a:r>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Ρωσικό κόμμα</a:t>
                      </a:r>
                      <a:br>
                        <a:rPr lang="el-GR" sz="2800" dirty="0"/>
                      </a:br>
                      <a:r>
                        <a:rPr lang="el-GR" sz="2800" b="1" dirty="0"/>
                        <a:t>(</a:t>
                      </a:r>
                      <a:r>
                        <a:rPr lang="el-GR" sz="2800" b="1" dirty="0" err="1"/>
                        <a:t>Ναπαίοι</a:t>
                      </a:r>
                      <a:r>
                        <a:rPr lang="el-GR" sz="2800" b="1" dirty="0"/>
                        <a:t>)</a:t>
                      </a:r>
                      <a:endParaRPr lang="el-GR" sz="2800" dirty="0"/>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Ανδρέας Μεταξάς</a:t>
                      </a:r>
                      <a:endParaRPr lang="el-GR" sz="2800" dirty="0"/>
                    </a:p>
                  </a:txBody>
                  <a:tcPr marL="50800" marR="50800" marT="25400" marB="25400" anchor="ctr">
                    <a:lnL>
                      <a:noFill/>
                    </a:lnL>
                    <a:lnR>
                      <a:noFill/>
                    </a:lnR>
                    <a:lnT>
                      <a:noFill/>
                    </a:lnT>
                    <a:lnB>
                      <a:noFill/>
                    </a:lnB>
                  </a:tcPr>
                </a:tc>
                <a:tc>
                  <a:txBody>
                    <a:bodyPr/>
                    <a:lstStyle/>
                    <a:p>
                      <a:pPr algn="ctr"/>
                      <a:r>
                        <a:rPr lang="el-GR" sz="2800"/>
                        <a:t>55</a:t>
                      </a:r>
                    </a:p>
                  </a:txBody>
                  <a:tcPr marL="50800" marR="50800" marT="25400" marB="25400" anchor="ctr">
                    <a:lnL>
                      <a:noFill/>
                    </a:lnL>
                    <a:lnR>
                      <a:noFill/>
                    </a:lnR>
                    <a:lnT>
                      <a:noFill/>
                    </a:lnT>
                    <a:lnB>
                      <a:noFill/>
                    </a:lnB>
                  </a:tcPr>
                </a:tc>
                <a:extLst>
                  <a:ext uri="{0D108BD9-81ED-4DB2-BD59-A6C34878D82A}">
                    <a16:rowId xmlns:a16="http://schemas.microsoft.com/office/drawing/2014/main" val="10002"/>
                  </a:ext>
                </a:extLst>
              </a:tr>
              <a:tr h="1117600">
                <a:tc>
                  <a:txBody>
                    <a:bodyPr/>
                    <a:lstStyle/>
                    <a:p>
                      <a:pPr algn="ctr"/>
                      <a:r>
                        <a:rPr lang="el-GR" sz="2800" b="1">
                          <a:effectLst>
                            <a:outerShdw blurRad="38100" dist="38100" dir="2700000" algn="tl">
                              <a:srgbClr val="000000">
                                <a:alpha val="43137"/>
                              </a:srgbClr>
                            </a:outerShdw>
                          </a:effectLst>
                        </a:rPr>
                        <a:t>2</a:t>
                      </a:r>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Αγγλικό κόμμα</a:t>
                      </a:r>
                      <a:br>
                        <a:rPr lang="el-GR" sz="2800" dirty="0"/>
                      </a:br>
                      <a:r>
                        <a:rPr lang="el-GR" sz="2800" b="1" dirty="0"/>
                        <a:t>(</a:t>
                      </a:r>
                      <a:r>
                        <a:rPr lang="el-GR" sz="2800" b="1" dirty="0" err="1"/>
                        <a:t>Μαρλαίοι</a:t>
                      </a:r>
                      <a:r>
                        <a:rPr lang="el-GR" sz="2800" b="1" dirty="0"/>
                        <a:t>)</a:t>
                      </a:r>
                      <a:endParaRPr lang="el-GR" sz="2800" dirty="0"/>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Αλέξανδρος Μαυροκορδάτος</a:t>
                      </a:r>
                      <a:endParaRPr lang="el-GR" sz="2800" dirty="0"/>
                    </a:p>
                  </a:txBody>
                  <a:tcPr marL="50800" marR="50800" marT="25400" marB="25400" anchor="ctr">
                    <a:lnL>
                      <a:noFill/>
                    </a:lnL>
                    <a:lnR>
                      <a:noFill/>
                    </a:lnR>
                    <a:lnT>
                      <a:noFill/>
                    </a:lnT>
                    <a:lnB>
                      <a:noFill/>
                    </a:lnB>
                  </a:tcPr>
                </a:tc>
                <a:tc>
                  <a:txBody>
                    <a:bodyPr/>
                    <a:lstStyle/>
                    <a:p>
                      <a:pPr algn="ctr"/>
                      <a:r>
                        <a:rPr lang="el-GR" sz="2800"/>
                        <a:t>28</a:t>
                      </a:r>
                    </a:p>
                  </a:txBody>
                  <a:tcPr marL="50800" marR="50800" marT="25400" marB="25400" anchor="ctr">
                    <a:lnL>
                      <a:noFill/>
                    </a:lnL>
                    <a:lnR>
                      <a:noFill/>
                    </a:lnR>
                    <a:lnT>
                      <a:noFill/>
                    </a:lnT>
                    <a:lnB>
                      <a:noFill/>
                    </a:lnB>
                  </a:tcPr>
                </a:tc>
                <a:extLst>
                  <a:ext uri="{0D108BD9-81ED-4DB2-BD59-A6C34878D82A}">
                    <a16:rowId xmlns:a16="http://schemas.microsoft.com/office/drawing/2014/main" val="10003"/>
                  </a:ext>
                </a:extLst>
              </a:tr>
              <a:tr h="1270000">
                <a:tc>
                  <a:txBody>
                    <a:bodyPr/>
                    <a:lstStyle/>
                    <a:p>
                      <a:pPr algn="ctr"/>
                      <a:r>
                        <a:rPr lang="el-GR" sz="2800" b="1" dirty="0">
                          <a:effectLst>
                            <a:outerShdw blurRad="38100" dist="38100" dir="2700000" algn="tl">
                              <a:srgbClr val="000000">
                                <a:alpha val="43137"/>
                              </a:srgbClr>
                            </a:outerShdw>
                          </a:effectLst>
                        </a:rPr>
                        <a:t>3</a:t>
                      </a:r>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Γαλλικό κόμμα</a:t>
                      </a:r>
                      <a:br>
                        <a:rPr lang="el-GR" sz="2800" dirty="0"/>
                      </a:br>
                      <a:r>
                        <a:rPr lang="el-GR" sz="2800" b="1" dirty="0"/>
                        <a:t>(</a:t>
                      </a:r>
                      <a:r>
                        <a:rPr lang="el-GR" sz="2800" b="1" dirty="0" err="1"/>
                        <a:t>Μοσχομαγκίτες</a:t>
                      </a:r>
                      <a:r>
                        <a:rPr lang="el-GR" sz="2800" b="1" dirty="0"/>
                        <a:t>)</a:t>
                      </a:r>
                      <a:endParaRPr lang="el-GR" sz="2800" dirty="0"/>
                    </a:p>
                  </a:txBody>
                  <a:tcPr marL="50800" marR="50800" marT="25400" marB="25400" anchor="ctr">
                    <a:lnL>
                      <a:noFill/>
                    </a:lnL>
                    <a:lnR>
                      <a:noFill/>
                    </a:lnR>
                    <a:lnT>
                      <a:noFill/>
                    </a:lnT>
                    <a:lnB>
                      <a:noFill/>
                    </a:lnB>
                  </a:tcPr>
                </a:tc>
                <a:tc>
                  <a:txBody>
                    <a:bodyPr/>
                    <a:lstStyle/>
                    <a:p>
                      <a:pPr algn="ctr"/>
                      <a:r>
                        <a:rPr lang="el-GR" sz="2800" u="none" strike="noStrike" dirty="0">
                          <a:solidFill>
                            <a:srgbClr val="000000"/>
                          </a:solidFill>
                        </a:rPr>
                        <a:t>Ιωάννης </a:t>
                      </a:r>
                      <a:r>
                        <a:rPr lang="el-GR" sz="2800" u="none" strike="noStrike" dirty="0" err="1">
                          <a:solidFill>
                            <a:srgbClr val="000000"/>
                          </a:solidFill>
                        </a:rPr>
                        <a:t>Κωλέττης</a:t>
                      </a:r>
                      <a:endParaRPr lang="el-GR" sz="2800" dirty="0"/>
                    </a:p>
                  </a:txBody>
                  <a:tcPr marL="50800" marR="50800" marT="25400" marB="25400" anchor="ctr">
                    <a:lnL>
                      <a:noFill/>
                    </a:lnL>
                    <a:lnR>
                      <a:noFill/>
                    </a:lnR>
                    <a:lnT>
                      <a:noFill/>
                    </a:lnT>
                    <a:lnB>
                      <a:noFill/>
                    </a:lnB>
                  </a:tcPr>
                </a:tc>
                <a:tc>
                  <a:txBody>
                    <a:bodyPr/>
                    <a:lstStyle/>
                    <a:p>
                      <a:pPr algn="ctr"/>
                      <a:r>
                        <a:rPr lang="el-GR" sz="2800" dirty="0"/>
                        <a:t>20</a:t>
                      </a:r>
                    </a:p>
                  </a:txBody>
                  <a:tcPr marL="50800" marR="50800" marT="25400" marB="2540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a:effectLst>
                  <a:outerShdw blurRad="38100" dist="38100" dir="2700000" algn="tl">
                    <a:srgbClr val="000000">
                      <a:alpha val="43137"/>
                    </a:srgbClr>
                  </a:outerShdw>
                </a:effectLst>
              </a:rPr>
              <a:t>Βία και νοθεία στις εκλογές</a:t>
            </a:r>
          </a:p>
        </p:txBody>
      </p:sp>
      <p:sp>
        <p:nvSpPr>
          <p:cNvPr id="3" name="2 - Θέση περιεχομένου"/>
          <p:cNvSpPr>
            <a:spLocks noGrp="1"/>
          </p:cNvSpPr>
          <p:nvPr>
            <p:ph idx="1"/>
          </p:nvPr>
        </p:nvSpPr>
        <p:spPr>
          <a:xfrm>
            <a:off x="611560" y="1296145"/>
            <a:ext cx="8064896" cy="5805263"/>
          </a:xfrm>
        </p:spPr>
        <p:txBody>
          <a:bodyPr>
            <a:normAutofit fontScale="47500" lnSpcReduction="20000"/>
          </a:bodyPr>
          <a:lstStyle/>
          <a:p>
            <a:pPr algn="ctr">
              <a:buNone/>
            </a:pPr>
            <a:r>
              <a:rPr lang="el-GR" sz="5200" b="1" dirty="0">
                <a:solidFill>
                  <a:srgbClr val="34411B"/>
                </a:solidFill>
              </a:rPr>
              <a:t>Νοθεία με… σφραγίδα</a:t>
            </a:r>
          </a:p>
          <a:p>
            <a:pPr indent="342900" algn="just">
              <a:buNone/>
            </a:pPr>
            <a:br>
              <a:rPr lang="el-GR" sz="4600" b="1" dirty="0"/>
            </a:br>
            <a:r>
              <a:rPr lang="el-GR" sz="4600" b="1" dirty="0"/>
              <a:t>	</a:t>
            </a:r>
            <a:r>
              <a:rPr lang="el-GR" sz="5900" dirty="0"/>
              <a:t>Ο νόμος όριζε ότι μετά την ολοκλήρωση της κάθε ψηφοφορίας οι κάλπες έπρεπε να σφραγιστούν και να μεταφερθούν στις πρωτεύουσες των νομών για καταμέτρηση. </a:t>
            </a:r>
          </a:p>
          <a:p>
            <a:pPr indent="342900" algn="just">
              <a:buNone/>
            </a:pPr>
            <a:r>
              <a:rPr lang="el-GR" sz="5900" dirty="0"/>
              <a:t>Το πώς έφταναν στον προορισμό τους το περιέγραψε ο Μακεδόνας δημοσιογράφος και </a:t>
            </a:r>
            <a:r>
              <a:rPr lang="el-GR" sz="5900" b="1" dirty="0">
                <a:effectLst>
                  <a:outerShdw blurRad="38100" dist="38100" dir="2700000" algn="tl">
                    <a:srgbClr val="000000">
                      <a:alpha val="43137"/>
                    </a:srgbClr>
                  </a:outerShdw>
                </a:effectLst>
              </a:rPr>
              <a:t>συγγραφέας Νικόλαος Δραγούμης</a:t>
            </a:r>
            <a:r>
              <a:rPr lang="el-GR" sz="5900" dirty="0"/>
              <a:t>. </a:t>
            </a:r>
          </a:p>
          <a:p>
            <a:pPr indent="342900" algn="just">
              <a:buNone/>
            </a:pPr>
            <a:r>
              <a:rPr lang="el-GR" sz="5900" b="1" dirty="0"/>
              <a:t>Συνοπτικά: </a:t>
            </a:r>
          </a:p>
          <a:p>
            <a:pPr indent="342900" algn="just">
              <a:buNone/>
            </a:pPr>
            <a:r>
              <a:rPr lang="el-GR" sz="5900" dirty="0"/>
              <a:t>Οι κάλπες έφταναν στον τόπο της καταμέτρησης με </a:t>
            </a:r>
            <a:r>
              <a:rPr lang="el-GR" sz="5900" b="1" dirty="0">
                <a:effectLst>
                  <a:outerShdw blurRad="38100" dist="38100" dir="2700000" algn="tl">
                    <a:srgbClr val="000000">
                      <a:alpha val="43137"/>
                    </a:srgbClr>
                  </a:outerShdw>
                </a:effectLst>
              </a:rPr>
              <a:t>σπασμένα σανίδια </a:t>
            </a:r>
            <a:r>
              <a:rPr lang="el-GR" sz="5900" dirty="0"/>
              <a:t>ή </a:t>
            </a:r>
            <a:r>
              <a:rPr lang="el-GR" sz="5900" b="1" dirty="0">
                <a:effectLst>
                  <a:outerShdw blurRad="38100" dist="38100" dir="2700000" algn="tl">
                    <a:srgbClr val="000000">
                      <a:alpha val="43137"/>
                    </a:srgbClr>
                  </a:outerShdw>
                </a:effectLst>
              </a:rPr>
              <a:t>λιμαρισμένες τις σφραγίδες</a:t>
            </a:r>
            <a:r>
              <a:rPr lang="el-GR" sz="5900" dirty="0"/>
              <a:t>, ενώ, σε πολλές περιπτώσεις, οι ψήφοι μεταφέρονταν σε… «</a:t>
            </a:r>
            <a:r>
              <a:rPr lang="el-GR" sz="5900" b="1" dirty="0" err="1">
                <a:effectLst>
                  <a:outerShdw blurRad="38100" dist="38100" dir="2700000" algn="tl">
                    <a:srgbClr val="000000">
                      <a:alpha val="43137"/>
                    </a:srgbClr>
                  </a:outerShdw>
                </a:effectLst>
              </a:rPr>
              <a:t>σαπουνοσακούλες</a:t>
            </a:r>
            <a:r>
              <a:rPr lang="el-GR" sz="5900" dirty="0"/>
              <a:t>».</a:t>
            </a:r>
            <a:br>
              <a:rPr lang="el-GR" sz="5900" dirty="0"/>
            </a:br>
            <a:br>
              <a:rPr lang="el-GR" sz="5900" dirty="0"/>
            </a:br>
            <a:endParaRPr lang="el-GR" sz="5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274638"/>
            <a:ext cx="7787208" cy="562074"/>
          </a:xfrm>
        </p:spPr>
        <p:txBody>
          <a:bodyPr>
            <a:normAutofit fontScale="90000"/>
          </a:bodyPr>
          <a:lstStyle/>
          <a:p>
            <a:r>
              <a:rPr lang="el-GR" b="1" dirty="0">
                <a:solidFill>
                  <a:schemeClr val="accent3">
                    <a:lumMod val="50000"/>
                  </a:schemeClr>
                </a:solidFill>
                <a:effectLst>
                  <a:outerShdw blurRad="38100" dist="38100" dir="2700000" algn="tl">
                    <a:srgbClr val="000000">
                      <a:alpha val="43137"/>
                    </a:srgbClr>
                  </a:outerShdw>
                </a:effectLst>
              </a:rPr>
              <a:t>Τα κόμματα αυτής της περιόδου</a:t>
            </a:r>
          </a:p>
        </p:txBody>
      </p:sp>
      <p:sp>
        <p:nvSpPr>
          <p:cNvPr id="3" name="2 - Θέση περιεχομένου"/>
          <p:cNvSpPr>
            <a:spLocks noGrp="1"/>
          </p:cNvSpPr>
          <p:nvPr>
            <p:ph idx="1"/>
          </p:nvPr>
        </p:nvSpPr>
        <p:spPr>
          <a:xfrm>
            <a:off x="467544" y="1196752"/>
            <a:ext cx="8208912" cy="5661248"/>
          </a:xfrm>
        </p:spPr>
        <p:txBody>
          <a:bodyPr>
            <a:normAutofit fontScale="92500" lnSpcReduction="20000"/>
          </a:bodyPr>
          <a:lstStyle/>
          <a:p>
            <a:pPr algn="just"/>
            <a:r>
              <a:rPr lang="el-GR" dirty="0"/>
              <a:t>Ήταν προϊόν μιας </a:t>
            </a:r>
            <a:r>
              <a:rPr lang="el-GR" b="1" dirty="0">
                <a:effectLst>
                  <a:outerShdw blurRad="38100" dist="38100" dir="2700000" algn="tl">
                    <a:srgbClr val="000000">
                      <a:alpha val="43137"/>
                    </a:srgbClr>
                  </a:outerShdw>
                </a:effectLst>
              </a:rPr>
              <a:t>μικρής πολιτικής ηγετικής ομάδας</a:t>
            </a:r>
          </a:p>
          <a:p>
            <a:pPr algn="just"/>
            <a:r>
              <a:rPr lang="el-GR" dirty="0"/>
              <a:t>Ήταν </a:t>
            </a:r>
            <a:r>
              <a:rPr lang="el-GR" b="1" dirty="0">
                <a:effectLst>
                  <a:outerShdw blurRad="38100" dist="38100" dir="2700000" algn="tl">
                    <a:srgbClr val="000000">
                      <a:alpha val="43137"/>
                    </a:srgbClr>
                  </a:outerShdw>
                </a:effectLst>
              </a:rPr>
              <a:t>προσωποπαγή</a:t>
            </a:r>
          </a:p>
          <a:p>
            <a:pPr algn="just"/>
            <a:r>
              <a:rPr lang="el-GR" dirty="0"/>
              <a:t>Αποτελούσαν </a:t>
            </a:r>
            <a:r>
              <a:rPr lang="el-GR" b="1" dirty="0">
                <a:effectLst>
                  <a:outerShdw blurRad="38100" dist="38100" dir="2700000" algn="tl">
                    <a:srgbClr val="000000">
                      <a:alpha val="43137"/>
                    </a:srgbClr>
                  </a:outerShdw>
                </a:effectLst>
              </a:rPr>
              <a:t>αναγκαιότητα</a:t>
            </a:r>
            <a:r>
              <a:rPr lang="el-GR" dirty="0"/>
              <a:t> της εποχής και </a:t>
            </a:r>
            <a:r>
              <a:rPr lang="el-GR" b="1" dirty="0">
                <a:effectLst>
                  <a:outerShdw blurRad="38100" dist="38100" dir="2700000" algn="tl">
                    <a:srgbClr val="000000">
                      <a:alpha val="43137"/>
                    </a:srgbClr>
                  </a:outerShdw>
                </a:effectLst>
              </a:rPr>
              <a:t>ανταποκρίνονταν στις απαιτήσεις </a:t>
            </a:r>
            <a:r>
              <a:rPr lang="el-GR" dirty="0"/>
              <a:t>των ανθρώπων που τα συγκρότησαν</a:t>
            </a:r>
          </a:p>
          <a:p>
            <a:pPr algn="just"/>
            <a:r>
              <a:rPr lang="el-GR" dirty="0"/>
              <a:t>Αναπτύχθηκαν κατά </a:t>
            </a:r>
            <a:r>
              <a:rPr lang="el-GR" b="1" dirty="0">
                <a:effectLst>
                  <a:outerShdw blurRad="38100" dist="38100" dir="2700000" algn="tl">
                    <a:srgbClr val="000000">
                      <a:alpha val="43137"/>
                    </a:srgbClr>
                  </a:outerShdw>
                </a:effectLst>
              </a:rPr>
              <a:t>μίμηση δυτικών προτύπων</a:t>
            </a:r>
            <a:r>
              <a:rPr lang="el-GR" dirty="0"/>
              <a:t>, τα οποία στην εφαρμογή τους παραμορφώθηκαν λόγω του μικρού βαθμού ανάπτυξης της ελληνικής κοινωνίας</a:t>
            </a:r>
          </a:p>
          <a:p>
            <a:pPr algn="just"/>
            <a:r>
              <a:rPr lang="el-GR" b="1" dirty="0">
                <a:effectLst>
                  <a:outerShdw blurRad="38100" dist="38100" dir="2700000" algn="tl">
                    <a:srgbClr val="000000">
                      <a:alpha val="43137"/>
                    </a:srgbClr>
                  </a:outerShdw>
                </a:effectLst>
              </a:rPr>
              <a:t>Δεν</a:t>
            </a:r>
            <a:r>
              <a:rPr lang="el-GR" dirty="0"/>
              <a:t> μπορούν να χαρακτηριστούν με σημερινούς όρους (</a:t>
            </a:r>
            <a:r>
              <a:rPr lang="el-GR" b="1" dirty="0">
                <a:effectLst>
                  <a:outerShdw blurRad="38100" dist="38100" dir="2700000" algn="tl">
                    <a:srgbClr val="000000">
                      <a:alpha val="43137"/>
                    </a:srgbClr>
                  </a:outerShdw>
                </a:effectLst>
              </a:rPr>
              <a:t>αριστερά – δεξιά – προοδευτικά – συντηρητικά</a:t>
            </a:r>
            <a:r>
              <a:rPr lang="el-G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51920" y="188640"/>
            <a:ext cx="1522512" cy="648072"/>
          </a:xfrm>
          <a:solidFill>
            <a:schemeClr val="accent3">
              <a:lumMod val="75000"/>
              <a:alpha val="31000"/>
            </a:schemeClr>
          </a:solidFill>
          <a:effectLst>
            <a:outerShdw blurRad="50800" dist="139700" dir="2700000" algn="tl" rotWithShape="0">
              <a:prstClr val="black">
                <a:alpha val="17000"/>
              </a:prstClr>
            </a:outerShdw>
          </a:effectLst>
        </p:spPr>
        <p:txBody>
          <a:bodyPr>
            <a:normAutofit/>
          </a:bodyPr>
          <a:lstStyle/>
          <a:p>
            <a:r>
              <a:rPr lang="el-GR" sz="2800" b="1" dirty="0">
                <a:solidFill>
                  <a:schemeClr val="accent3">
                    <a:lumMod val="50000"/>
                  </a:schemeClr>
                </a:solidFill>
                <a:effectLst>
                  <a:outerShdw blurRad="38100" dist="38100" dir="2700000" algn="tl">
                    <a:srgbClr val="000000">
                      <a:alpha val="43137"/>
                    </a:srgbClr>
                  </a:outerShdw>
                </a:effectLst>
              </a:rPr>
              <a:t>Πηγή</a:t>
            </a:r>
          </a:p>
        </p:txBody>
      </p:sp>
      <p:sp>
        <p:nvSpPr>
          <p:cNvPr id="3" name="2 - Θέση περιεχομένου"/>
          <p:cNvSpPr>
            <a:spLocks noGrp="1"/>
          </p:cNvSpPr>
          <p:nvPr>
            <p:ph idx="1"/>
          </p:nvPr>
        </p:nvSpPr>
        <p:spPr>
          <a:xfrm>
            <a:off x="467544" y="2924944"/>
            <a:ext cx="8208912" cy="3744416"/>
          </a:xfrm>
        </p:spPr>
        <p:txBody>
          <a:bodyPr>
            <a:noAutofit/>
          </a:bodyPr>
          <a:lstStyle/>
          <a:p>
            <a:pPr indent="457200" algn="just">
              <a:buNone/>
            </a:pPr>
            <a:r>
              <a:rPr lang="el-GR" sz="2800" dirty="0"/>
              <a:t>«Συνακόλουθα με την κύρωση του Συντάγματος αποφασίστηκε η διενέργεια εκλογών και ο </a:t>
            </a:r>
            <a:r>
              <a:rPr lang="el-GR" sz="2800" dirty="0" err="1"/>
              <a:t>Όθωνας</a:t>
            </a:r>
            <a:r>
              <a:rPr lang="el-GR" sz="2800" dirty="0"/>
              <a:t> πρότεινε στους Α. Μαυροκορδάτο και Ι. </a:t>
            </a:r>
            <a:r>
              <a:rPr lang="el-GR" sz="2800" dirty="0" err="1"/>
              <a:t>Κωλέττη</a:t>
            </a:r>
            <a:r>
              <a:rPr lang="el-GR" sz="2800" dirty="0"/>
              <a:t> να σχηματίσουν από κοινού κυβέρνηση, που θα οδηγούσε τη χώρα προς τις εκλογές. Ο </a:t>
            </a:r>
            <a:r>
              <a:rPr lang="el-GR" sz="2800" dirty="0" err="1"/>
              <a:t>Κωλέττης</a:t>
            </a:r>
            <a:r>
              <a:rPr lang="el-GR" sz="2800" dirty="0"/>
              <a:t> αρνήθηκε τη συμμετοχή του υπολογίζοντας τη φθορά, την οποία θα είχε ο πολιτικός που θα ανελάμβανε τη διενέργεια των εκλογών. </a:t>
            </a:r>
          </a:p>
        </p:txBody>
      </p:sp>
      <p:sp>
        <p:nvSpPr>
          <p:cNvPr id="4" name="3 - Ορθογώνιο"/>
          <p:cNvSpPr/>
          <p:nvPr/>
        </p:nvSpPr>
        <p:spPr>
          <a:xfrm>
            <a:off x="683568" y="1052736"/>
            <a:ext cx="8136904" cy="1569660"/>
          </a:xfrm>
          <a:prstGeom prst="rect">
            <a:avLst/>
          </a:prstGeom>
          <a:solidFill>
            <a:schemeClr val="accent6">
              <a:lumMod val="40000"/>
              <a:lumOff val="60000"/>
              <a:alpha val="80000"/>
            </a:schemeClr>
          </a:solidFill>
          <a:effectLst>
            <a:outerShdw blurRad="50800" dist="152400" dir="2700000" algn="tl" rotWithShape="0">
              <a:prstClr val="black">
                <a:alpha val="27000"/>
              </a:prstClr>
            </a:outerShdw>
          </a:effectLst>
        </p:spPr>
        <p:txBody>
          <a:bodyPr wrap="square">
            <a:spAutoFit/>
          </a:bodyPr>
          <a:lstStyle/>
          <a:p>
            <a:pPr algn="just"/>
            <a:r>
              <a:rPr lang="el-GR" sz="2400" dirty="0">
                <a:effectLst>
                  <a:outerShdw blurRad="38100" dist="38100" dir="2700000" algn="tl">
                    <a:srgbClr val="000000">
                      <a:alpha val="43137"/>
                    </a:srgbClr>
                  </a:outerShdw>
                </a:effectLst>
              </a:rPr>
              <a:t>Αντλώντας στοιχεία από το ακόλουθο κείμενο που σας δίνεται και αξιοποιώντας τις ιστορικές σας γνώσεις, να παρουσιάσετε τις σχετικές </a:t>
            </a:r>
            <a:r>
              <a:rPr lang="el-GR" sz="2400" b="1" dirty="0">
                <a:effectLst>
                  <a:outerShdw blurRad="38100" dist="38100" dir="2700000" algn="tl">
                    <a:srgbClr val="000000">
                      <a:alpha val="43137"/>
                    </a:srgbClr>
                  </a:outerShdw>
                </a:effectLst>
              </a:rPr>
              <a:t>διατάξεις που ψήφισε η Εθνοσυνέλευση 1843-44 για τις εκλογές και τον τρόπο που αυτές πραγματοποιήθηκαν.</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6632"/>
            <a:ext cx="8507288" cy="6669360"/>
          </a:xfrm>
        </p:spPr>
        <p:txBody>
          <a:bodyPr>
            <a:normAutofit/>
          </a:bodyPr>
          <a:lstStyle/>
          <a:p>
            <a:pPr indent="457200" algn="just">
              <a:buNone/>
            </a:pPr>
            <a:r>
              <a:rPr lang="el-GR" sz="2800" dirty="0"/>
              <a:t>Ως ημερομηνία εκκίνησης της εκλογικής αναμέτρησης ορίστηκε η 6η Ιουνίου ενώ σύμφωνα με τα τότε κρατούντα διήρκεσε περίπου δύο μήνες. Διενεργήθηκε δε κατά τον εκλογικό νόμο που είχε προηγουμένως ψηφίσει η Εθνοσυνέλευση. </a:t>
            </a:r>
          </a:p>
          <a:p>
            <a:pPr indent="457200" algn="just">
              <a:buNone/>
            </a:pPr>
            <a:r>
              <a:rPr lang="el-GR" sz="2800" dirty="0"/>
              <a:t>Σε αυτή την αναμέτρηση διαπράχθηκαν πολλές </a:t>
            </a:r>
            <a:r>
              <a:rPr lang="el-GR" sz="2800" b="1" dirty="0">
                <a:effectLst>
                  <a:outerShdw blurRad="38100" dist="38100" dir="2700000" algn="tl">
                    <a:srgbClr val="000000">
                      <a:alpha val="43137"/>
                    </a:srgbClr>
                  </a:outerShdw>
                </a:effectLst>
              </a:rPr>
              <a:t>παρατυπίες</a:t>
            </a:r>
            <a:r>
              <a:rPr lang="el-GR" sz="2800" dirty="0">
                <a:effectLst>
                  <a:outerShdw blurRad="38100" dist="38100" dir="2700000" algn="tl">
                    <a:srgbClr val="000000">
                      <a:alpha val="43137"/>
                    </a:srgbClr>
                  </a:outerShdw>
                </a:effectLst>
              </a:rPr>
              <a:t> </a:t>
            </a:r>
            <a:r>
              <a:rPr lang="el-GR" sz="2800" dirty="0"/>
              <a:t>και από την πλευρά του Μαυροκορδάτου και από την πλευρά των </a:t>
            </a:r>
            <a:r>
              <a:rPr lang="el-GR" sz="2800" dirty="0" err="1"/>
              <a:t>Κωλέττη</a:t>
            </a:r>
            <a:r>
              <a:rPr lang="el-GR" sz="2800" dirty="0"/>
              <a:t> και Μεταξά. </a:t>
            </a:r>
          </a:p>
          <a:p>
            <a:pPr indent="457200" algn="just">
              <a:buNone/>
            </a:pPr>
            <a:r>
              <a:rPr lang="el-GR" sz="2800" dirty="0"/>
              <a:t>Συγκεκριμένα ο </a:t>
            </a:r>
            <a:r>
              <a:rPr lang="el-GR" sz="2800" b="1" dirty="0">
                <a:effectLst>
                  <a:outerShdw blurRad="38100" dist="38100" dir="2700000" algn="tl">
                    <a:srgbClr val="000000">
                      <a:alpha val="43137"/>
                    </a:srgbClr>
                  </a:outerShdw>
                </a:effectLst>
              </a:rPr>
              <a:t>Μαυροκορδάτος</a:t>
            </a:r>
            <a:r>
              <a:rPr lang="el-GR" sz="2800" dirty="0"/>
              <a:t> έχοντας στα χέρια του την κρατική μηχανή προσπαθούσε να </a:t>
            </a:r>
            <a:r>
              <a:rPr lang="el-GR" sz="2800" b="1" dirty="0">
                <a:effectLst>
                  <a:outerShdw blurRad="38100" dist="38100" dir="2700000" algn="tl">
                    <a:srgbClr val="000000">
                      <a:alpha val="43137"/>
                    </a:srgbClr>
                  </a:outerShdw>
                </a:effectLst>
              </a:rPr>
              <a:t>επηρεάσει</a:t>
            </a:r>
            <a:r>
              <a:rPr lang="el-GR" sz="2800" dirty="0"/>
              <a:t> τις συνειδήσεις των ψηφοφόρων ενώ αντίστοιχα </a:t>
            </a:r>
            <a:r>
              <a:rPr lang="el-GR" sz="2800" b="1" dirty="0">
                <a:effectLst>
                  <a:outerShdw blurRad="38100" dist="38100" dir="2700000" algn="tl">
                    <a:srgbClr val="000000">
                      <a:alpha val="43137"/>
                    </a:srgbClr>
                  </a:outerShdw>
                </a:effectLst>
              </a:rPr>
              <a:t>ο </a:t>
            </a:r>
            <a:r>
              <a:rPr lang="el-GR" sz="2800" b="1" dirty="0" err="1">
                <a:effectLst>
                  <a:outerShdw blurRad="38100" dist="38100" dir="2700000" algn="tl">
                    <a:srgbClr val="000000">
                      <a:alpha val="43137"/>
                    </a:srgbClr>
                  </a:outerShdw>
                </a:effectLst>
              </a:rPr>
              <a:t>Κωλέττης</a:t>
            </a:r>
            <a:r>
              <a:rPr lang="el-GR" sz="2800" b="1" dirty="0">
                <a:effectLst>
                  <a:outerShdw blurRad="38100" dist="38100" dir="2700000" algn="tl">
                    <a:srgbClr val="000000">
                      <a:alpha val="43137"/>
                    </a:srgbClr>
                  </a:outerShdw>
                </a:effectLst>
              </a:rPr>
              <a:t> και ο Μεταξάς υπέθαλπαν τοπικές συγκρούσεις</a:t>
            </a:r>
            <a:r>
              <a:rPr lang="el-GR" sz="2800" dirty="0"/>
              <a:t> και εξεγέρσεις φίλα κείμενων προς αυτούς προσώπων όπως αυτή του οπλαρχηγού Θεοδωράκη Γρίβα στην Ακαρνανία.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60648"/>
            <a:ext cx="8424936" cy="6408712"/>
          </a:xfrm>
        </p:spPr>
        <p:txBody>
          <a:bodyPr>
            <a:noAutofit/>
          </a:bodyPr>
          <a:lstStyle/>
          <a:p>
            <a:pPr indent="342900" algn="just">
              <a:buNone/>
            </a:pPr>
            <a:r>
              <a:rPr lang="el-GR" sz="2800" dirty="0"/>
              <a:t>Σε αυτό το κλίμα και πριν ακόμη ολοκληρωθούν οι εκλογές </a:t>
            </a:r>
            <a:r>
              <a:rPr lang="el-GR" sz="2800" b="1" dirty="0">
                <a:effectLst>
                  <a:outerShdw blurRad="38100" dist="38100" dir="2700000" algn="tl">
                    <a:srgbClr val="000000">
                      <a:alpha val="43137"/>
                    </a:srgbClr>
                  </a:outerShdw>
                </a:effectLst>
              </a:rPr>
              <a:t>ο Μαυροκορδάτος υπέβαλε παραίτηση </a:t>
            </a:r>
            <a:r>
              <a:rPr lang="el-GR" sz="2800" dirty="0"/>
              <a:t>και στη θέση του ορίστηκε ο </a:t>
            </a:r>
            <a:r>
              <a:rPr lang="el-GR" sz="2800" dirty="0" err="1"/>
              <a:t>Κωλέττης</a:t>
            </a:r>
            <a:r>
              <a:rPr lang="el-GR" sz="2800" dirty="0"/>
              <a:t>. </a:t>
            </a:r>
          </a:p>
          <a:p>
            <a:pPr indent="342900" algn="just">
              <a:buNone/>
            </a:pPr>
            <a:r>
              <a:rPr lang="el-GR" sz="2800" dirty="0"/>
              <a:t>Τα τελικά αποτελέσματα στην κατανομή βουλευτικών εδρών έδωσαν στο Ρωσικό Κόμμα (</a:t>
            </a:r>
            <a:r>
              <a:rPr lang="el-GR" sz="2800" dirty="0" err="1"/>
              <a:t>Ναπαίοι</a:t>
            </a:r>
            <a:r>
              <a:rPr lang="el-GR" sz="2800" dirty="0"/>
              <a:t>) του Ανδρέα Μεταξά 55 έδρες, στο Αγγλικό Κόμμα (</a:t>
            </a:r>
            <a:r>
              <a:rPr lang="el-GR" sz="2800" dirty="0" err="1"/>
              <a:t>Μαρλαίοι</a:t>
            </a:r>
            <a:r>
              <a:rPr lang="el-GR" sz="2800" dirty="0"/>
              <a:t>) του Αλέξανδρου Μαυροκορδάτου 28 και στο Γαλλικό Κόμμα (</a:t>
            </a:r>
            <a:r>
              <a:rPr lang="el-GR" sz="2800" dirty="0" err="1"/>
              <a:t>Μοσχομαγκίτες</a:t>
            </a:r>
            <a:r>
              <a:rPr lang="el-GR" sz="2800" dirty="0"/>
              <a:t>) του Ιωάννη </a:t>
            </a:r>
            <a:r>
              <a:rPr lang="el-GR" sz="2800" dirty="0" err="1"/>
              <a:t>Κωλέττη</a:t>
            </a:r>
            <a:r>
              <a:rPr lang="el-GR" sz="2800" dirty="0"/>
              <a:t> είκοσι. </a:t>
            </a:r>
          </a:p>
          <a:p>
            <a:pPr indent="342900" algn="ctr">
              <a:buNone/>
            </a:pPr>
            <a:r>
              <a:rPr lang="el-GR" sz="2800" dirty="0"/>
              <a:t>Στις 6 Αυγούστου σχηματίστηκε κυβέρνηση </a:t>
            </a:r>
            <a:r>
              <a:rPr lang="el-GR" sz="2800" b="1" dirty="0">
                <a:solidFill>
                  <a:schemeClr val="accent3">
                    <a:lumMod val="50000"/>
                  </a:schemeClr>
                </a:solidFill>
                <a:effectLst>
                  <a:outerShdw blurRad="38100" dist="38100" dir="2700000" algn="tl">
                    <a:srgbClr val="000000">
                      <a:alpha val="43137"/>
                    </a:srgbClr>
                  </a:outerShdw>
                </a:effectLst>
              </a:rPr>
              <a:t>συνασπισμού του Γαλλικού </a:t>
            </a:r>
          </a:p>
          <a:p>
            <a:pPr indent="342900" algn="ctr">
              <a:buNone/>
            </a:pPr>
            <a:r>
              <a:rPr lang="el-GR" sz="2800" b="1" dirty="0">
                <a:solidFill>
                  <a:schemeClr val="accent3">
                    <a:lumMod val="50000"/>
                  </a:schemeClr>
                </a:solidFill>
                <a:effectLst>
                  <a:outerShdw blurRad="38100" dist="38100" dir="2700000" algn="tl">
                    <a:srgbClr val="000000">
                      <a:alpha val="43137"/>
                    </a:srgbClr>
                  </a:outerShdw>
                </a:effectLst>
              </a:rPr>
              <a:t>και του Ρωσικού Κόμματος </a:t>
            </a:r>
          </a:p>
          <a:p>
            <a:pPr indent="342900" algn="ctr">
              <a:buNone/>
            </a:pPr>
            <a:r>
              <a:rPr lang="el-GR" sz="2800" dirty="0"/>
              <a:t>με </a:t>
            </a:r>
            <a:r>
              <a:rPr lang="el-GR" sz="2800" b="1" dirty="0">
                <a:effectLst>
                  <a:outerShdw blurRad="38100" dist="38100" dir="2700000" algn="tl">
                    <a:srgbClr val="000000">
                      <a:alpha val="43137"/>
                    </a:srgbClr>
                  </a:outerShdw>
                </a:effectLst>
              </a:rPr>
              <a:t>πρώτο κοινοβουλευτικό Πρωθυπουργό </a:t>
            </a:r>
          </a:p>
          <a:p>
            <a:pPr indent="342900" algn="ctr">
              <a:buNone/>
            </a:pPr>
            <a:r>
              <a:rPr lang="el-GR" sz="2800" dirty="0">
                <a:effectLst>
                  <a:outerShdw blurRad="38100" dist="38100" dir="2700000" algn="tl">
                    <a:srgbClr val="000000">
                      <a:alpha val="43137"/>
                    </a:srgbClr>
                  </a:outerShdw>
                </a:effectLst>
              </a:rPr>
              <a:t>τον </a:t>
            </a:r>
            <a:r>
              <a:rPr lang="el-GR" sz="2800" b="1" dirty="0">
                <a:solidFill>
                  <a:schemeClr val="accent3">
                    <a:lumMod val="50000"/>
                  </a:schemeClr>
                </a:solidFill>
                <a:effectLst>
                  <a:outerShdw blurRad="38100" dist="38100" dir="2700000" algn="tl">
                    <a:srgbClr val="000000">
                      <a:alpha val="43137"/>
                    </a:srgbClr>
                  </a:outerShdw>
                </a:effectLst>
              </a:rPr>
              <a:t>Ιωάννη </a:t>
            </a:r>
            <a:r>
              <a:rPr lang="el-GR" sz="2800" b="1" dirty="0" err="1">
                <a:solidFill>
                  <a:schemeClr val="accent3">
                    <a:lumMod val="50000"/>
                  </a:schemeClr>
                </a:solidFill>
                <a:effectLst>
                  <a:outerShdw blurRad="38100" dist="38100" dir="2700000" algn="tl">
                    <a:srgbClr val="000000">
                      <a:alpha val="43137"/>
                    </a:srgbClr>
                  </a:outerShdw>
                </a:effectLst>
              </a:rPr>
              <a:t>Κωλέττη</a:t>
            </a:r>
            <a:r>
              <a:rPr lang="el-GR" sz="28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512" y="3212976"/>
            <a:ext cx="8964488" cy="3456384"/>
          </a:xfrm>
        </p:spPr>
        <p:txBody>
          <a:bodyPr>
            <a:noAutofit/>
          </a:bodyPr>
          <a:lstStyle/>
          <a:p>
            <a:pPr indent="342900" algn="just">
              <a:buNone/>
            </a:pPr>
            <a:r>
              <a:rPr lang="el-GR" sz="2600" dirty="0"/>
              <a:t>«Αθήνα, 3 Σεπτεμβρίου 1843. Μπροστά από το παλάτι του βασιλιά </a:t>
            </a:r>
            <a:r>
              <a:rPr lang="el-GR" sz="2600" dirty="0" err="1"/>
              <a:t>Όθωνα</a:t>
            </a:r>
            <a:r>
              <a:rPr lang="el-GR" sz="2600" dirty="0"/>
              <a:t> συγκεντρώνεται λαός και στρατός. Έχει ξεσπάσει επανάσταση. Το αίτημα είναι ένα: Η παραχώρηση Συντάγματος, με βάση το οποίο θα κυβερνάται η Ελλάδα.</a:t>
            </a:r>
          </a:p>
          <a:p>
            <a:pPr indent="342900" algn="just">
              <a:buNone/>
            </a:pPr>
            <a:r>
              <a:rPr lang="el-GR" sz="2600" dirty="0"/>
              <a:t>Ο </a:t>
            </a:r>
            <a:r>
              <a:rPr lang="el-GR" sz="2600" dirty="0" err="1"/>
              <a:t>Όθωνας</a:t>
            </a:r>
            <a:r>
              <a:rPr lang="el-GR" sz="2600" dirty="0"/>
              <a:t> και οι Βαυαροί του ήρθαν να κυβερνήσουν την χώρα το 1833. Για δέκα χρόνια το καθεστώς ήταν απόλυτη μοναρχία. Όμως οι Έλληνες δεν είχαν αγωνιστεί για την εθνική τους ελευθερία και την πολιτική τους υποδούλωση. </a:t>
            </a:r>
          </a:p>
        </p:txBody>
      </p:sp>
      <p:sp>
        <p:nvSpPr>
          <p:cNvPr id="4" name="1 - Τίτλος"/>
          <p:cNvSpPr txBox="1">
            <a:spLocks/>
          </p:cNvSpPr>
          <p:nvPr/>
        </p:nvSpPr>
        <p:spPr>
          <a:xfrm>
            <a:off x="7668344" y="260648"/>
            <a:ext cx="1162472" cy="648072"/>
          </a:xfrm>
          <a:prstGeom prst="rect">
            <a:avLst/>
          </a:prstGeom>
          <a:solidFill>
            <a:schemeClr val="accent3">
              <a:lumMod val="75000"/>
              <a:alpha val="31000"/>
            </a:schemeClr>
          </a:solidFill>
          <a:effectLst>
            <a:outerShdw blurRad="50800" dist="139700" dir="2700000" algn="tl" rotWithShape="0">
              <a:prstClr val="black">
                <a:alpha val="17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rPr>
              <a:t>Πηγή</a:t>
            </a:r>
          </a:p>
        </p:txBody>
      </p:sp>
      <p:sp>
        <p:nvSpPr>
          <p:cNvPr id="6" name="1 - Τίτλος"/>
          <p:cNvSpPr txBox="1">
            <a:spLocks/>
          </p:cNvSpPr>
          <p:nvPr/>
        </p:nvSpPr>
        <p:spPr>
          <a:xfrm>
            <a:off x="395536" y="260648"/>
            <a:ext cx="7056784" cy="648072"/>
          </a:xfrm>
          <a:prstGeom prst="rect">
            <a:avLst/>
          </a:prstGeom>
          <a:solidFill>
            <a:schemeClr val="accent3">
              <a:lumMod val="75000"/>
              <a:alpha val="31000"/>
            </a:schemeClr>
          </a:solidFill>
          <a:effectLst>
            <a:outerShdw blurRad="50800" dist="139700" dir="2700000" algn="tl" rotWithShape="0">
              <a:prstClr val="black">
                <a:alpha val="17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rPr>
              <a:t>Οι πρώτες εκλογές στην Ελλάδα</a:t>
            </a:r>
          </a:p>
        </p:txBody>
      </p:sp>
      <p:sp>
        <p:nvSpPr>
          <p:cNvPr id="7" name="6 - Ορθογώνιο"/>
          <p:cNvSpPr/>
          <p:nvPr/>
        </p:nvSpPr>
        <p:spPr>
          <a:xfrm>
            <a:off x="323528" y="1139840"/>
            <a:ext cx="8496944" cy="1785104"/>
          </a:xfrm>
          <a:prstGeom prst="rect">
            <a:avLst/>
          </a:prstGeom>
          <a:solidFill>
            <a:schemeClr val="accent6">
              <a:lumMod val="40000"/>
              <a:lumOff val="60000"/>
              <a:alpha val="80000"/>
            </a:schemeClr>
          </a:solidFill>
          <a:effectLst>
            <a:outerShdw blurRad="50800" dist="152400" dir="2700000" algn="tl" rotWithShape="0">
              <a:prstClr val="black">
                <a:alpha val="27000"/>
              </a:prstClr>
            </a:outerShdw>
          </a:effectLst>
        </p:spPr>
        <p:txBody>
          <a:bodyPr wrap="square">
            <a:spAutoFit/>
          </a:bodyPr>
          <a:lstStyle/>
          <a:p>
            <a:pPr algn="just"/>
            <a:r>
              <a:rPr lang="el-GR" sz="2200" dirty="0"/>
              <a:t>Μελετώντας το παρακάτω κείμενο και αξιοποιώντας τις ιστορικές σας γνώσεις, να παρουσιάσετε </a:t>
            </a:r>
            <a:r>
              <a:rPr lang="el-GR" sz="2200" b="1" dirty="0"/>
              <a:t>α) τους λόγους που οδήγησαν στην επανάσταση της 3ης Σεπτέμβρη, β) τις διαδικασίες για τη συγκρότηση της Εθνοσυνέλευσης, γ) το νομοθετικό πλαίσιο για τη διενέργεια κοινοβουλευτικών εκλογών.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979712" y="2204864"/>
            <a:ext cx="5256584" cy="3816424"/>
          </a:xfrm>
          <a:prstGeom prst="rect">
            <a:avLst/>
          </a:prstGeom>
          <a:solidFill>
            <a:schemeClr val="accent3">
              <a:lumMod val="75000"/>
              <a:alpha val="78000"/>
            </a:schemeClr>
          </a:solidFill>
          <a:ln>
            <a:noFill/>
          </a:ln>
          <a:effectLst>
            <a:outerShdw blurRad="381000" dist="889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http://2.bp.blogspot.com/-Xx860MjxzEw/UXeIUI88rZI/AAAAAAAAD1s/rHJoG5lnR6c/s200/Untitl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59" r="1926" b="303"/>
          <a:stretch/>
        </p:blipFill>
        <p:spPr bwMode="auto">
          <a:xfrm>
            <a:off x="2699792" y="2673232"/>
            <a:ext cx="3852000" cy="284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1 - Τίτλος"/>
          <p:cNvSpPr txBox="1">
            <a:spLocks/>
          </p:cNvSpPr>
          <p:nvPr/>
        </p:nvSpPr>
        <p:spPr>
          <a:xfrm>
            <a:off x="395536" y="620688"/>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fontScale="92500"/>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Γιατί ονομάστηκε έτσι αυτός ο δρόμος;</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325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548680"/>
            <a:ext cx="8424936" cy="6120680"/>
          </a:xfrm>
        </p:spPr>
        <p:txBody>
          <a:bodyPr>
            <a:noAutofit/>
          </a:bodyPr>
          <a:lstStyle/>
          <a:p>
            <a:pPr indent="342900" algn="just">
              <a:buNone/>
            </a:pPr>
            <a:r>
              <a:rPr lang="el-GR" sz="2800" dirty="0"/>
              <a:t>Ήδη, πολύ πρώιμα, στην Εθνοσυνέλευση της </a:t>
            </a:r>
            <a:r>
              <a:rPr lang="el-GR" sz="2800" dirty="0" err="1"/>
              <a:t>Τροιζήνας</a:t>
            </a:r>
            <a:r>
              <a:rPr lang="el-GR" sz="2800" dirty="0"/>
              <a:t> του 1827 είχαν ψηφίσει Σύνταγμα που κατοχύρωνε το δικαίωμα του εκλέγειν και εκλέγεσθαι. Το νεοσύστατο ελληνικό κράτος ήταν από τα πρώτα της Ευρώπης που είχε κατοχυρώσει αυτό το υπέρτατο δημοκρατικό δικαίωμα. </a:t>
            </a:r>
          </a:p>
          <a:p>
            <a:pPr indent="342900" algn="just">
              <a:buNone/>
            </a:pPr>
            <a:r>
              <a:rPr lang="el-GR" sz="2800" dirty="0"/>
              <a:t>Η δεκάχρονη απολυταρχική διακυβέρνηση των Βαυαρών οδήγησε στην επανάσταση για την παραχώρηση Συντάγματος. Ο στρατηγός Μακρυγιάννης γράφει στα Απομνημονεύματα του:</a:t>
            </a:r>
          </a:p>
          <a:p>
            <a:pPr indent="342900" algn="just">
              <a:buNone/>
            </a:pPr>
            <a:r>
              <a:rPr lang="el-GR" sz="2800" i="1" dirty="0"/>
              <a:t>«Αφού κατήχησα όλο το κράτος με τις υπογραφές, έκρινα εύλογο να βάλω και πολιτικούς εις την πρωτεύουσα.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60648"/>
            <a:ext cx="8424936" cy="6408712"/>
          </a:xfrm>
        </p:spPr>
        <p:txBody>
          <a:bodyPr>
            <a:noAutofit/>
          </a:bodyPr>
          <a:lstStyle/>
          <a:p>
            <a:pPr indent="342900" algn="just">
              <a:buNone/>
            </a:pPr>
            <a:r>
              <a:rPr lang="el-GR" sz="2800" i="1" dirty="0"/>
              <a:t>Κανένας άλλος δεν ήταν να είχα μπιστοσύνη – ο Μεταξάς, ότι έδειξε και χαρακτήρα εις την προεδρία του Μαυροκορδάτου. Τότε ορκιζόμαστε ότι να </a:t>
            </a:r>
            <a:r>
              <a:rPr lang="el-GR" sz="2800" i="1" dirty="0" err="1"/>
              <a:t>κάμωμεν</a:t>
            </a:r>
            <a:r>
              <a:rPr lang="el-GR" sz="2800" i="1" dirty="0"/>
              <a:t> Εθνική </a:t>
            </a:r>
            <a:r>
              <a:rPr lang="el-GR" sz="2800" i="1" dirty="0" err="1"/>
              <a:t>Συνέλεψη</a:t>
            </a:r>
            <a:r>
              <a:rPr lang="el-GR" sz="2800" i="1" dirty="0"/>
              <a:t> και </a:t>
            </a:r>
            <a:r>
              <a:rPr lang="el-GR" sz="2800" i="1" dirty="0" err="1"/>
              <a:t>Σύνταμα</a:t>
            </a:r>
            <a:r>
              <a:rPr lang="el-GR" sz="2800" i="1" dirty="0"/>
              <a:t>, να διοικούμαστε τοιούτως. Κι αν ο Βασιλέας </a:t>
            </a:r>
            <a:r>
              <a:rPr lang="el-GR" sz="2800" i="1" dirty="0" err="1"/>
              <a:t>υπογράψη</a:t>
            </a:r>
            <a:r>
              <a:rPr lang="el-GR" sz="2800" i="1" dirty="0"/>
              <a:t>, να είμαστε υπέρ του, αν δεν </a:t>
            </a:r>
            <a:r>
              <a:rPr lang="el-GR" sz="2800" i="1" dirty="0" err="1"/>
              <a:t>υπογράψη</a:t>
            </a:r>
            <a:r>
              <a:rPr lang="el-GR" sz="2800" i="1" dirty="0"/>
              <a:t>, να του είμαστε ενάντιοι, ότι θα μας </a:t>
            </a:r>
            <a:r>
              <a:rPr lang="el-GR" sz="2800" i="1" dirty="0" err="1"/>
              <a:t>σκοτώση</a:t>
            </a:r>
            <a:r>
              <a:rPr lang="el-GR" sz="2800" i="1" dirty="0"/>
              <a:t>…»</a:t>
            </a:r>
          </a:p>
          <a:p>
            <a:pPr indent="342900" algn="just">
              <a:buNone/>
            </a:pPr>
            <a:r>
              <a:rPr lang="el-GR" sz="2800" dirty="0"/>
              <a:t>Η επανάσταση για την παραχώρηση Συντάγματος, με αρχηγό τον επικεφαλής του Ιππικού της Αθήνας συνταγματάρχη Δημήτριο Καλλέργη, πέτυχε. Σχηματίστηκε υπερκομματική κυβέρνηση με πρωθυπουργό τον Ανδρέα Μεταξά, η οποία στις 7 Σεπτεμβρίου 1843 προκήρυξε εκλογές για την συγκρότηση Εθνικής Συνέλευσης που θα ψήφιζε το Σύνταγμα.</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6632"/>
            <a:ext cx="8568952" cy="6408712"/>
          </a:xfrm>
        </p:spPr>
        <p:txBody>
          <a:bodyPr>
            <a:noAutofit/>
          </a:bodyPr>
          <a:lstStyle/>
          <a:p>
            <a:pPr indent="342900" algn="just">
              <a:buNone/>
            </a:pPr>
            <a:r>
              <a:rPr lang="el-GR" sz="2800" dirty="0"/>
              <a:t>Οι εκλογές ορίστηκαν να γίνουν την τελευταία εβδομάδα του Οκτωβρίου. Όμως μία σφοδρή κακοκαιρία, που έπληξε την χώρα, ανάγκασε την κυβέρνηση να τις αναβάλει για μία εβδομάδα.</a:t>
            </a:r>
          </a:p>
          <a:p>
            <a:pPr indent="342900" algn="just">
              <a:buNone/>
            </a:pPr>
            <a:r>
              <a:rPr lang="el-GR" sz="2800" i="1" dirty="0"/>
              <a:t>«Η της Γ’ Σεπτεμβρίου εν Αθήναις Εθνική των Ελλήνων </a:t>
            </a:r>
            <a:r>
              <a:rPr lang="el-GR" sz="2800" i="1" dirty="0" err="1"/>
              <a:t>Συνέλευσις</a:t>
            </a:r>
            <a:r>
              <a:rPr lang="el-GR" sz="2800" i="1" dirty="0"/>
              <a:t>» άρχισε τις εργασίες της στις 8 Νοεμβρίου 1843 και διαλύθηκε στις 18 Μαρτίου 1844, αφού περάτωσε το έργο της για το Σύνταγμα». </a:t>
            </a:r>
          </a:p>
          <a:p>
            <a:pPr indent="342900" algn="just">
              <a:buNone/>
            </a:pPr>
            <a:r>
              <a:rPr lang="el-GR" sz="2800" dirty="0"/>
              <a:t>Εκείνη η συνταγματική Εθνοσυνέλευση απαρτίστηκε από 244 αντιπροσώπους 92 εκλογικών περιφερειών. </a:t>
            </a:r>
          </a:p>
          <a:p>
            <a:pPr indent="342900" algn="just">
              <a:buNone/>
            </a:pPr>
            <a:r>
              <a:rPr lang="el-GR" sz="2800" dirty="0"/>
              <a:t>Ανάμεσα τους περιλαμβάνονταν και οι αντιπρόσωποι των περιοχών που παρέμειναν υπόδουλες, δηλαδή της </a:t>
            </a:r>
            <a:r>
              <a:rPr lang="el-GR" sz="2800" dirty="0" err="1"/>
              <a:t>Αρτας</a:t>
            </a:r>
            <a:r>
              <a:rPr lang="el-GR" sz="2800" dirty="0"/>
              <a:t>, </a:t>
            </a:r>
            <a:r>
              <a:rPr lang="el-GR" sz="2800" dirty="0" err="1"/>
              <a:t>Ασπροποτάμου</a:t>
            </a:r>
            <a:r>
              <a:rPr lang="el-GR" sz="2800" dirty="0"/>
              <a:t> (Αχελώου), Ηπείρου, Θεσσαλίας, Μακεδονίας, Σουλίου, Κάσου, Κρήτης, Σάμου και Χίου.</a:t>
            </a:r>
          </a:p>
          <a:p>
            <a:pPr indent="342900" algn="just">
              <a:buNone/>
            </a:pPr>
            <a:endParaRPr lang="el-G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60648"/>
            <a:ext cx="8424936" cy="6408712"/>
          </a:xfrm>
        </p:spPr>
        <p:txBody>
          <a:bodyPr>
            <a:noAutofit/>
          </a:bodyPr>
          <a:lstStyle/>
          <a:p>
            <a:pPr indent="342900" algn="just">
              <a:buNone/>
            </a:pPr>
            <a:r>
              <a:rPr lang="el-GR" sz="2800" dirty="0"/>
              <a:t>Στις 18 Μαρτίου 1844 ψηφίστηκε ο εκλογικός νόμος, βάσει του οποίου θα γινόταν η διενέργεια των πρώτων κοινοβουλευτικών εκλογών. </a:t>
            </a:r>
          </a:p>
          <a:p>
            <a:pPr indent="342900" algn="just">
              <a:buNone/>
            </a:pPr>
            <a:r>
              <a:rPr lang="el-GR" sz="2800" dirty="0"/>
              <a:t>Κάθε επαρχία αποτελούσε μία εκλογική περιφέρεια. Επαρχίες με πληθυσμό έως 10.000 κατοίκους είχαν δικαίωμα να εκλέξουν 1 βουλευτή. </a:t>
            </a:r>
            <a:r>
              <a:rPr lang="el-GR" sz="2800" dirty="0" err="1"/>
              <a:t>Εως</a:t>
            </a:r>
            <a:r>
              <a:rPr lang="el-GR" sz="2800" dirty="0"/>
              <a:t> 20.000 κατοίκους 2. </a:t>
            </a:r>
            <a:r>
              <a:rPr lang="el-GR" sz="2800" dirty="0" err="1"/>
              <a:t>Εως</a:t>
            </a:r>
            <a:r>
              <a:rPr lang="el-GR" sz="2800" dirty="0"/>
              <a:t> 30.000 κατοίκους 3. Οι πάνω από 30.000 κατοίκους επαρχίες – εκλογικές περιφέρειες εξέλεγαν 4 βουλευτές. </a:t>
            </a:r>
          </a:p>
          <a:p>
            <a:pPr indent="342900" algn="just">
              <a:buNone/>
            </a:pPr>
            <a:r>
              <a:rPr lang="el-GR" sz="2800" dirty="0"/>
              <a:t>Προνομιακά η Ύδρα θα εξέλεγε 3, οι Σπέτσες 2 και «οι εν Ελλάδι Ψαριανοί» 2 βουλευτές. </a:t>
            </a:r>
          </a:p>
          <a:p>
            <a:pPr indent="342900" algn="just">
              <a:buNone/>
            </a:pPr>
            <a:r>
              <a:rPr lang="el-GR" sz="2800" dirty="0"/>
              <a:t>Επίσης 1 βουλευτή θα εξέλεγαν οι καθηγητές του Πανεπιστημίου Αθηνών».</a:t>
            </a:r>
          </a:p>
          <a:p>
            <a:pPr algn="r">
              <a:buNone/>
            </a:pPr>
            <a:r>
              <a:rPr lang="el-GR" sz="2800" dirty="0"/>
              <a:t>http://nikitidis.blogspot.com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08" y="1406713"/>
            <a:ext cx="9196351" cy="5483750"/>
          </a:xfrm>
          <a:prstGeom prst="rect">
            <a:avLst/>
          </a:prstGeom>
          <a:ln>
            <a:noFill/>
          </a:ln>
          <a:effectLst>
            <a:outerShdw blurRad="292100" dist="139700" dir="2700000" algn="tl" rotWithShape="0">
              <a:srgbClr val="333333">
                <a:alpha val="65000"/>
              </a:srgbClr>
            </a:outerShdw>
          </a:effectLst>
        </p:spPr>
      </p:pic>
      <p:sp>
        <p:nvSpPr>
          <p:cNvPr id="3" name="Τίτλος 1"/>
          <p:cNvSpPr>
            <a:spLocks noGrp="1"/>
          </p:cNvSpPr>
          <p:nvPr>
            <p:ph type="title"/>
          </p:nvPr>
        </p:nvSpPr>
        <p:spPr>
          <a:xfrm>
            <a:off x="0" y="188640"/>
            <a:ext cx="9144000" cy="864096"/>
          </a:xfrm>
        </p:spPr>
        <p:txBody>
          <a:bodyPr>
            <a:noAutofit/>
          </a:bodyPr>
          <a:lstStyle/>
          <a:p>
            <a:r>
              <a:rPr lang="el-GR" sz="3200" b="1" dirty="0">
                <a:effectLst>
                  <a:outerShdw blurRad="38100" dist="38100" dir="2700000" algn="tl">
                    <a:srgbClr val="000000">
                      <a:alpha val="43137"/>
                    </a:srgbClr>
                  </a:outerShdw>
                </a:effectLst>
              </a:rPr>
              <a:t>Ας δούμε κλείνοντας διάφορες εικόνες </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της πλατείας Συντάγματος στο χρόνο…</a:t>
            </a:r>
          </a:p>
        </p:txBody>
      </p:sp>
    </p:spTree>
    <p:extLst>
      <p:ext uri="{BB962C8B-B14F-4D97-AF65-F5344CB8AC3E}">
        <p14:creationId xmlns:p14="http://schemas.microsoft.com/office/powerpoint/2010/main" val="14362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2052"/>
            <a:ext cx="10158528" cy="6987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812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052736"/>
            <a:ext cx="9180925" cy="5112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50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88640"/>
            <a:ext cx="9155679" cy="6137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92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34" y="1700808"/>
            <a:ext cx="9144000" cy="4572001"/>
          </a:xfrm>
          <a:prstGeom prst="rect">
            <a:avLst/>
          </a:prstGeom>
          <a:ln>
            <a:noFill/>
          </a:ln>
          <a:effectLst>
            <a:outerShdw blurRad="292100" dist="139700" dir="2700000" algn="tl" rotWithShape="0">
              <a:srgbClr val="333333">
                <a:alpha val="65000"/>
              </a:srgbClr>
            </a:outerShdw>
          </a:effectLst>
        </p:spPr>
      </p:pic>
      <p:sp>
        <p:nvSpPr>
          <p:cNvPr id="3" name="Τίτλος 1"/>
          <p:cNvSpPr>
            <a:spLocks noGrp="1"/>
          </p:cNvSpPr>
          <p:nvPr>
            <p:ph type="title"/>
          </p:nvPr>
        </p:nvSpPr>
        <p:spPr>
          <a:xfrm>
            <a:off x="0" y="404664"/>
            <a:ext cx="9144000" cy="864096"/>
          </a:xfrm>
        </p:spPr>
        <p:txBody>
          <a:bodyPr>
            <a:noAutofit/>
          </a:bodyPr>
          <a:lstStyle/>
          <a:p>
            <a:r>
              <a:rPr lang="el-GR" sz="3200" b="1" dirty="0">
                <a:effectLst>
                  <a:outerShdw blurRad="38100" dist="38100" dir="2700000" algn="tl">
                    <a:srgbClr val="000000">
                      <a:alpha val="43137"/>
                    </a:srgbClr>
                  </a:outerShdw>
                </a:effectLst>
              </a:rPr>
              <a:t>Περίπου το 1900 «πολεμικές ιαχές»</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στο Σύνταγμα </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με την παρουσία του Παύλου Μελά</a:t>
            </a:r>
          </a:p>
        </p:txBody>
      </p:sp>
    </p:spTree>
    <p:extLst>
      <p:ext uri="{BB962C8B-B14F-4D97-AF65-F5344CB8AC3E}">
        <p14:creationId xmlns:p14="http://schemas.microsoft.com/office/powerpoint/2010/main" val="29166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182" y="1628800"/>
            <a:ext cx="9144000" cy="4252376"/>
          </a:xfrm>
          <a:prstGeom prst="rect">
            <a:avLst/>
          </a:prstGeom>
          <a:ln>
            <a:noFill/>
          </a:ln>
          <a:effectLst>
            <a:outerShdw blurRad="292100" dist="139700" dir="2700000" algn="tl" rotWithShape="0">
              <a:srgbClr val="333333">
                <a:alpha val="65000"/>
              </a:srgbClr>
            </a:outerShdw>
          </a:effectLst>
        </p:spPr>
      </p:pic>
      <p:sp>
        <p:nvSpPr>
          <p:cNvPr id="3" name="Τίτλος 1"/>
          <p:cNvSpPr>
            <a:spLocks noGrp="1"/>
          </p:cNvSpPr>
          <p:nvPr>
            <p:ph type="title"/>
          </p:nvPr>
        </p:nvSpPr>
        <p:spPr>
          <a:xfrm>
            <a:off x="0" y="188640"/>
            <a:ext cx="9144000" cy="864096"/>
          </a:xfrm>
        </p:spPr>
        <p:txBody>
          <a:bodyPr>
            <a:noAutofit/>
          </a:bodyPr>
          <a:lstStyle/>
          <a:p>
            <a:r>
              <a:rPr lang="el-GR" sz="3200" b="1" dirty="0">
                <a:effectLst>
                  <a:outerShdw blurRad="38100" dist="38100" dir="2700000" algn="tl">
                    <a:srgbClr val="000000">
                      <a:alpha val="43137"/>
                    </a:srgbClr>
                  </a:outerShdw>
                </a:effectLst>
              </a:rPr>
              <a:t>Με το παλιό τραμ…</a:t>
            </a:r>
          </a:p>
        </p:txBody>
      </p:sp>
    </p:spTree>
    <p:extLst>
      <p:ext uri="{BB962C8B-B14F-4D97-AF65-F5344CB8AC3E}">
        <p14:creationId xmlns:p14="http://schemas.microsoft.com/office/powerpoint/2010/main" val="2254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424936" cy="720080"/>
          </a:xfr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a:normAutofit/>
          </a:bodyPr>
          <a:lstStyle/>
          <a:p>
            <a:r>
              <a:rPr lang="el-GR" sz="3800" b="1" dirty="0">
                <a:solidFill>
                  <a:schemeClr val="accent3">
                    <a:lumMod val="50000"/>
                  </a:schemeClr>
                </a:solidFill>
                <a:effectLst>
                  <a:outerShdw blurRad="38100" dist="38100" dir="2700000" algn="tl">
                    <a:srgbClr val="000000">
                      <a:alpha val="43137"/>
                    </a:srgbClr>
                  </a:outerShdw>
                </a:effectLst>
              </a:rPr>
              <a:t>Τι έγινε στις 3 Σεπτεμβρίου του 1843;</a:t>
            </a:r>
          </a:p>
        </p:txBody>
      </p:sp>
      <p:pic>
        <p:nvPicPr>
          <p:cNvPr id="6" name="5 - Εικόνα" descr="1843 (2).gif"/>
          <p:cNvPicPr>
            <a:picLocks noChangeAspect="1"/>
          </p:cNvPicPr>
          <p:nvPr/>
        </p:nvPicPr>
        <p:blipFill>
          <a:blip r:embed="rId3" cstate="print"/>
          <a:stretch>
            <a:fillRect/>
          </a:stretch>
        </p:blipFill>
        <p:spPr>
          <a:xfrm>
            <a:off x="1475656" y="1484784"/>
            <a:ext cx="6174862" cy="49575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854" y="836712"/>
            <a:ext cx="9153854" cy="5256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98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84784"/>
            <a:ext cx="9144000" cy="4572000"/>
          </a:xfrm>
          <a:prstGeom prst="rect">
            <a:avLst/>
          </a:prstGeom>
          <a:ln>
            <a:noFill/>
          </a:ln>
          <a:effectLst>
            <a:outerShdw blurRad="292100" dist="139700" dir="2700000" algn="tl" rotWithShape="0">
              <a:srgbClr val="333333">
                <a:alpha val="65000"/>
              </a:srgbClr>
            </a:outerShdw>
          </a:effectLst>
        </p:spPr>
      </p:pic>
      <p:sp>
        <p:nvSpPr>
          <p:cNvPr id="3" name="Τίτλος 1"/>
          <p:cNvSpPr>
            <a:spLocks noGrp="1"/>
          </p:cNvSpPr>
          <p:nvPr>
            <p:ph type="title"/>
          </p:nvPr>
        </p:nvSpPr>
        <p:spPr>
          <a:xfrm>
            <a:off x="0" y="188640"/>
            <a:ext cx="9144000" cy="864096"/>
          </a:xfrm>
        </p:spPr>
        <p:txBody>
          <a:bodyPr>
            <a:noAutofit/>
          </a:bodyPr>
          <a:lstStyle/>
          <a:p>
            <a:r>
              <a:rPr lang="el-GR" sz="3200" b="1" dirty="0">
                <a:effectLst>
                  <a:outerShdw blurRad="38100" dist="38100" dir="2700000" algn="tl">
                    <a:srgbClr val="000000">
                      <a:alpha val="43137"/>
                    </a:srgbClr>
                  </a:outerShdw>
                </a:effectLst>
              </a:rPr>
              <a:t>Στη δεκαετία του 60</a:t>
            </a:r>
          </a:p>
        </p:txBody>
      </p:sp>
    </p:spTree>
    <p:extLst>
      <p:ext uri="{BB962C8B-B14F-4D97-AF65-F5344CB8AC3E}">
        <p14:creationId xmlns:p14="http://schemas.microsoft.com/office/powerpoint/2010/main" val="41559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4895" y="-340"/>
            <a:ext cx="10018460" cy="6858340"/>
          </a:xfrm>
        </p:spPr>
      </p:pic>
      <p:sp>
        <p:nvSpPr>
          <p:cNvPr id="5" name="Τίτλος 1"/>
          <p:cNvSpPr>
            <a:spLocks noGrp="1"/>
          </p:cNvSpPr>
          <p:nvPr>
            <p:ph type="title"/>
          </p:nvPr>
        </p:nvSpPr>
        <p:spPr>
          <a:xfrm>
            <a:off x="0" y="188640"/>
            <a:ext cx="9144000" cy="864096"/>
          </a:xfrm>
        </p:spPr>
        <p:txBody>
          <a:bodyPr>
            <a:noAutofit/>
          </a:bodyPr>
          <a:lstStyle/>
          <a:p>
            <a:r>
              <a:rPr lang="el-GR" sz="3200" b="1" dirty="0">
                <a:effectLst>
                  <a:outerShdw blurRad="38100" dist="38100" dir="2700000" algn="tl">
                    <a:srgbClr val="000000">
                      <a:alpha val="43137"/>
                    </a:srgbClr>
                  </a:outerShdw>
                </a:effectLst>
              </a:rPr>
              <a:t>Σήμερα</a:t>
            </a:r>
          </a:p>
        </p:txBody>
      </p:sp>
    </p:spTree>
    <p:extLst>
      <p:ext uri="{BB962C8B-B14F-4D97-AF65-F5344CB8AC3E}">
        <p14:creationId xmlns:p14="http://schemas.microsoft.com/office/powerpoint/2010/main" val="246788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57455">
            <a:off x="323528" y="1124744"/>
            <a:ext cx="4046850" cy="2592288"/>
          </a:xfrm>
        </p:spPr>
      </p:pic>
      <p:sp>
        <p:nvSpPr>
          <p:cNvPr id="5" name="Τίτλος 1"/>
          <p:cNvSpPr>
            <a:spLocks noGrp="1"/>
          </p:cNvSpPr>
          <p:nvPr>
            <p:ph type="title"/>
          </p:nvPr>
        </p:nvSpPr>
        <p:spPr>
          <a:xfrm>
            <a:off x="0" y="188640"/>
            <a:ext cx="9144000" cy="864096"/>
          </a:xfrm>
        </p:spPr>
        <p:txBody>
          <a:bodyPr>
            <a:noAutofit/>
          </a:bodyPr>
          <a:lstStyle/>
          <a:p>
            <a:r>
              <a:rPr lang="el-GR" sz="3200" b="1" dirty="0">
                <a:effectLst>
                  <a:outerShdw blurRad="38100" dist="38100" dir="2700000" algn="tl">
                    <a:srgbClr val="000000">
                      <a:alpha val="43137"/>
                    </a:srgbClr>
                  </a:outerShdw>
                </a:effectLst>
              </a:rPr>
              <a:t>Συγκεντρώσεις   Διαδηλώσεις   Στολισμοί</a:t>
            </a:r>
          </a:p>
        </p:txBody>
      </p:sp>
      <p:pic>
        <p:nvPicPr>
          <p:cNvPr id="6" name="Θέση περιεχομένου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43649">
            <a:off x="4657421" y="1214674"/>
            <a:ext cx="3814075" cy="2641600"/>
          </a:xfrm>
          <a:prstGeom prst="rect">
            <a:avLst/>
          </a:prstGeom>
        </p:spPr>
      </p:pic>
      <p:pic>
        <p:nvPicPr>
          <p:cNvPr id="5124" name="Picture 4" descr="New Year's Eve in Gre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219837"/>
            <a:ext cx="4235624" cy="2308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x.pstatic.gr/media/n/i/4/4011/8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35233"/>
            <a:ext cx="4067991" cy="26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theprodigalgreek.files.wordpress.com/2012/01/syntagma_5_june_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656" y="-124963"/>
            <a:ext cx="10630028" cy="708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4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ovima.gr/oldPhotos/Article%20Photos/20101231/3758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4" y="0"/>
            <a:ext cx="10117549"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568" y="-12008"/>
            <a:ext cx="11361253" cy="6870008"/>
          </a:xfrm>
        </p:spPr>
      </p:pic>
    </p:spTree>
    <p:extLst>
      <p:ext uri="{BB962C8B-B14F-4D97-AF65-F5344CB8AC3E}">
        <p14:creationId xmlns:p14="http://schemas.microsoft.com/office/powerpoint/2010/main" val="38915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Όταν περνάμε, λοιπόν, από αυτή την πλατεία</a:t>
            </a:r>
            <a:br>
              <a:rPr lang="el-GR" sz="3200" dirty="0"/>
            </a:br>
            <a:r>
              <a:rPr lang="el-GR" sz="3200" dirty="0"/>
              <a:t>ας θυμόμαστε το βάρος που έχει το όνομά της…</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700808"/>
            <a:ext cx="7719256" cy="4824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40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24744"/>
            <a:ext cx="8229600" cy="5040560"/>
          </a:xfrm>
        </p:spPr>
        <p:txBody>
          <a:bodyPr>
            <a:normAutofit/>
          </a:bodyPr>
          <a:lstStyle/>
          <a:p>
            <a:r>
              <a:rPr lang="el-GR" sz="4000" b="1" dirty="0">
                <a:effectLst>
                  <a:outerShdw blurRad="38100" dist="38100" dir="2700000" algn="tl">
                    <a:srgbClr val="000000">
                      <a:alpha val="43137"/>
                    </a:srgbClr>
                  </a:outerShdw>
                </a:effectLst>
              </a:rPr>
              <a:t>«Δεν ήθελα χρήματα και </a:t>
            </a:r>
            <a:r>
              <a:rPr lang="el-GR" sz="4000" b="1" dirty="0" err="1">
                <a:effectLst>
                  <a:outerShdw blurRad="38100" dist="38100" dir="2700000" algn="tl">
                    <a:srgbClr val="000000">
                      <a:alpha val="43137"/>
                    </a:srgbClr>
                  </a:outerShdw>
                </a:effectLst>
              </a:rPr>
              <a:t>βιό</a:t>
            </a:r>
            <a:r>
              <a:rPr lang="el-GR" sz="4000" b="1" dirty="0">
                <a:effectLst>
                  <a:outerShdw blurRad="38100" dist="38100" dir="2700000" algn="tl">
                    <a:srgbClr val="000000">
                      <a:alpha val="43137"/>
                    </a:srgbClr>
                  </a:outerShdw>
                </a:effectLst>
              </a:rPr>
              <a:t>, </a:t>
            </a:r>
            <a:br>
              <a:rPr lang="el-GR" sz="4000" b="1" dirty="0">
                <a:effectLst>
                  <a:outerShdw blurRad="38100" dist="38100" dir="2700000" algn="tl">
                    <a:srgbClr val="000000">
                      <a:alpha val="43137"/>
                    </a:srgbClr>
                  </a:outerShdw>
                </a:effectLst>
              </a:rPr>
            </a:br>
            <a:r>
              <a:rPr lang="el-GR" sz="4000" b="1" dirty="0">
                <a:effectLst>
                  <a:outerShdw blurRad="38100" dist="38100" dir="2700000" algn="tl">
                    <a:srgbClr val="000000">
                      <a:alpha val="43137"/>
                    </a:srgbClr>
                  </a:outerShdw>
                </a:effectLst>
              </a:rPr>
              <a:t>ήθελα </a:t>
            </a:r>
            <a:r>
              <a:rPr lang="el-GR" sz="4000" b="1" dirty="0" err="1">
                <a:effectLst>
                  <a:outerShdw blurRad="38100" dist="38100" dir="2700000" algn="tl">
                    <a:srgbClr val="000000">
                      <a:alpha val="43137"/>
                    </a:srgbClr>
                  </a:outerShdw>
                </a:effectLst>
              </a:rPr>
              <a:t>σύνταμα</a:t>
            </a:r>
            <a:r>
              <a:rPr lang="el-GR" sz="4000" b="1" dirty="0">
                <a:effectLst>
                  <a:outerShdw blurRad="38100" dist="38100" dir="2700000" algn="tl">
                    <a:srgbClr val="000000">
                      <a:alpha val="43137"/>
                    </a:srgbClr>
                  </a:outerShdw>
                </a:effectLst>
              </a:rPr>
              <a:t> διά την πατρίδα μου, </a:t>
            </a:r>
            <a:br>
              <a:rPr lang="el-GR" sz="4000" b="1" dirty="0">
                <a:effectLst>
                  <a:outerShdw blurRad="38100" dist="38100" dir="2700000" algn="tl">
                    <a:srgbClr val="000000">
                      <a:alpha val="43137"/>
                    </a:srgbClr>
                  </a:outerShdw>
                </a:effectLst>
              </a:rPr>
            </a:br>
            <a:r>
              <a:rPr lang="el-GR" sz="4000" b="1" dirty="0">
                <a:effectLst>
                  <a:outerShdw blurRad="38100" dist="38100" dir="2700000" algn="tl">
                    <a:srgbClr val="000000">
                      <a:alpha val="43137"/>
                    </a:srgbClr>
                  </a:outerShdw>
                </a:effectLst>
              </a:rPr>
              <a:t>να κυβερνηθεί με νόμους </a:t>
            </a:r>
            <a:br>
              <a:rPr lang="el-GR" sz="4000" b="1" dirty="0">
                <a:effectLst>
                  <a:outerShdw blurRad="38100" dist="38100" dir="2700000" algn="tl">
                    <a:srgbClr val="000000">
                      <a:alpha val="43137"/>
                    </a:srgbClr>
                  </a:outerShdw>
                </a:effectLst>
              </a:rPr>
            </a:br>
            <a:r>
              <a:rPr lang="el-GR" sz="4000" b="1" dirty="0">
                <a:effectLst>
                  <a:outerShdw blurRad="38100" dist="38100" dir="2700000" algn="tl">
                    <a:srgbClr val="000000">
                      <a:alpha val="43137"/>
                    </a:srgbClr>
                  </a:outerShdw>
                </a:effectLst>
              </a:rPr>
              <a:t>και όχι με το </a:t>
            </a:r>
            <a:r>
              <a:rPr lang="el-GR" sz="4000" b="1" dirty="0" err="1">
                <a:effectLst>
                  <a:outerShdw blurRad="38100" dist="38100" dir="2700000" algn="tl">
                    <a:srgbClr val="000000">
                      <a:alpha val="43137"/>
                    </a:srgbClr>
                  </a:outerShdw>
                </a:effectLst>
              </a:rPr>
              <a:t>έτζι</a:t>
            </a:r>
            <a:r>
              <a:rPr lang="el-GR" sz="4000" b="1" dirty="0">
                <a:effectLst>
                  <a:outerShdw blurRad="38100" dist="38100" dir="2700000" algn="tl">
                    <a:srgbClr val="000000">
                      <a:alpha val="43137"/>
                    </a:srgbClr>
                  </a:outerShdw>
                </a:effectLst>
              </a:rPr>
              <a:t> θέλω»</a:t>
            </a:r>
            <a:br>
              <a:rPr lang="el-GR" sz="4000" b="1" dirty="0">
                <a:effectLst>
                  <a:outerShdw blurRad="38100" dist="38100" dir="2700000" algn="tl">
                    <a:srgbClr val="000000">
                      <a:alpha val="43137"/>
                    </a:srgbClr>
                  </a:outerShdw>
                </a:effectLst>
              </a:rPr>
            </a:br>
            <a:br>
              <a:rPr lang="el-GR" sz="4000" b="1" dirty="0">
                <a:effectLst>
                  <a:outerShdw blurRad="38100" dist="38100" dir="2700000" algn="tl">
                    <a:srgbClr val="000000">
                      <a:alpha val="43137"/>
                    </a:srgbClr>
                  </a:outerShdw>
                </a:effectLst>
              </a:rPr>
            </a:br>
            <a:r>
              <a:rPr lang="el-GR" sz="4000" b="1" dirty="0">
                <a:effectLst>
                  <a:outerShdw blurRad="38100" dist="38100" dir="2700000" algn="tl">
                    <a:srgbClr val="000000">
                      <a:alpha val="43137"/>
                    </a:srgbClr>
                  </a:outerShdw>
                </a:effectLst>
              </a:rPr>
              <a:t>Μακρυγιάννης</a:t>
            </a:r>
            <a:br>
              <a:rPr lang="el-GR" dirty="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843.gif"/>
          <p:cNvPicPr>
            <a:picLocks noGrp="1" noChangeAspect="1"/>
          </p:cNvPicPr>
          <p:nvPr>
            <p:ph idx="1"/>
          </p:nvPr>
        </p:nvPicPr>
        <p:blipFill>
          <a:blip r:embed="rId3" cstate="print"/>
          <a:stretch>
            <a:fillRect/>
          </a:stretch>
        </p:blipFill>
        <p:spPr>
          <a:xfrm>
            <a:off x="653561" y="1310761"/>
            <a:ext cx="3126351" cy="3126351"/>
          </a:xfrm>
          <a:prstGeom prst="rect">
            <a:avLst/>
          </a:prstGeom>
          <a:ln>
            <a:noFill/>
          </a:ln>
          <a:effectLst>
            <a:outerShdw blurRad="292100" dist="139700" dir="2700000" algn="tl" rotWithShape="0">
              <a:srgbClr val="333333">
                <a:alpha val="65000"/>
              </a:srgbClr>
            </a:outerShdw>
          </a:effectLst>
        </p:spPr>
      </p:pic>
      <p:pic>
        <p:nvPicPr>
          <p:cNvPr id="6" name="4 - Θέση περιεχομένου"/>
          <p:cNvPicPr>
            <a:picLocks noChangeAspect="1"/>
          </p:cNvPicPr>
          <p:nvPr/>
        </p:nvPicPr>
        <p:blipFill>
          <a:blip r:embed="rId4" cstate="print">
            <a:lum bright="-10000"/>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5599"/>
          <a:stretch>
            <a:fillRect/>
          </a:stretch>
        </p:blipFill>
        <p:spPr>
          <a:xfrm>
            <a:off x="5436096" y="4149080"/>
            <a:ext cx="3179932" cy="2320563"/>
          </a:xfrm>
          <a:prstGeom prst="rect">
            <a:avLst/>
          </a:prstGeom>
          <a:ln>
            <a:noFill/>
          </a:ln>
          <a:effectLst>
            <a:outerShdw blurRad="292100" dist="139700" dir="2700000" algn="tl" rotWithShape="0">
              <a:srgbClr val="333333">
                <a:alpha val="65000"/>
              </a:srgbClr>
            </a:outerShdw>
          </a:effectLst>
        </p:spPr>
      </p:pic>
      <p:sp>
        <p:nvSpPr>
          <p:cNvPr id="8" name="1 - Τίτλος"/>
          <p:cNvSpPr txBox="1">
            <a:spLocks/>
          </p:cNvSpPr>
          <p:nvPr/>
        </p:nvSpPr>
        <p:spPr>
          <a:xfrm>
            <a:off x="4930030" y="1340768"/>
            <a:ext cx="3888432" cy="1080120"/>
          </a:xfrm>
          <a:prstGeom prst="rect">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800" b="1" dirty="0">
                <a:effectLst>
                  <a:outerShdw blurRad="38100" dist="38100" dir="2700000" algn="tl">
                    <a:srgbClr val="000000">
                      <a:alpha val="43137"/>
                    </a:srgbClr>
                  </a:outerShdw>
                </a:effectLst>
              </a:rPr>
              <a:t>Εναντίον του </a:t>
            </a:r>
            <a:r>
              <a:rPr lang="el-GR" sz="3800" b="1" dirty="0" err="1">
                <a:effectLst>
                  <a:outerShdw blurRad="38100" dist="38100" dir="2700000" algn="tl">
                    <a:srgbClr val="000000">
                      <a:alpha val="43137"/>
                    </a:srgbClr>
                  </a:outerShdw>
                </a:effectLst>
              </a:rPr>
              <a:t>Όθωνα</a:t>
            </a:r>
            <a:r>
              <a:rPr lang="el-GR" sz="3800" b="1" dirty="0">
                <a:effectLst>
                  <a:outerShdw blurRad="38100" dist="38100" dir="2700000" algn="tl">
                    <a:srgbClr val="000000">
                      <a:alpha val="43137"/>
                    </a:srgbClr>
                  </a:outerShdw>
                </a:effectLst>
              </a:rPr>
              <a:t>!</a:t>
            </a:r>
          </a:p>
        </p:txBody>
      </p:sp>
      <p:sp>
        <p:nvSpPr>
          <p:cNvPr id="2" name="Βέλος προς τα κάτω 1"/>
          <p:cNvSpPr/>
          <p:nvPr/>
        </p:nvSpPr>
        <p:spPr>
          <a:xfrm>
            <a:off x="6444208" y="2708920"/>
            <a:ext cx="864096" cy="1224136"/>
          </a:xfrm>
          <a:prstGeom prst="down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3">
                <a:lumMod val="50000"/>
              </a:schemeClr>
            </a:solidFill>
          </a:ln>
          <a:effectLst>
            <a:outerShdw blurRad="50800" dist="38100" dir="2700000" sx="106000" sy="106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927055" y="4293096"/>
            <a:ext cx="4261553" cy="2088232"/>
          </a:xfrm>
          <a:prstGeom prst="rightArrow">
            <a:avLst/>
          </a:prstGeom>
          <a:gradFill>
            <a:gsLst>
              <a:gs pos="0">
                <a:schemeClr val="accent3">
                  <a:lumMod val="75000"/>
                </a:schemeClr>
              </a:gs>
              <a:gs pos="50000">
                <a:schemeClr val="accent3">
                  <a:lumMod val="40000"/>
                  <a:lumOff val="60000"/>
                </a:schemeClr>
              </a:gs>
              <a:gs pos="100000">
                <a:schemeClr val="accent3">
                  <a:lumMod val="75000"/>
                </a:schemeClr>
              </a:gs>
            </a:gsLst>
            <a:lin ang="5400000" scaled="0"/>
          </a:gradFill>
          <a:ln>
            <a:solidFill>
              <a:schemeClr val="accent3">
                <a:lumMod val="50000"/>
              </a:schemeClr>
            </a:solidFill>
          </a:ln>
          <a:effectLst>
            <a:outerShdw blurRad="50800" dist="38100" dir="606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tx1"/>
                </a:solidFill>
                <a:effectLst>
                  <a:outerShdw blurRad="38100" dist="38100" dir="2700000" algn="tl">
                    <a:srgbClr val="000000">
                      <a:alpha val="43137"/>
                    </a:srgbClr>
                  </a:outerShdw>
                </a:effectLst>
              </a:rPr>
              <a:t>Εναντίον ποιού;</a:t>
            </a:r>
          </a:p>
        </p:txBody>
      </p:sp>
      <p:sp>
        <p:nvSpPr>
          <p:cNvPr id="9" name="1 - Τίτλος"/>
          <p:cNvSpPr txBox="1">
            <a:spLocks/>
          </p:cNvSpPr>
          <p:nvPr/>
        </p:nvSpPr>
        <p:spPr>
          <a:xfrm>
            <a:off x="395536" y="188640"/>
            <a:ext cx="84249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ΕΠΑΝΑΣΤΑΣΗ!!</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0-#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257800"/>
          </a:xfrm>
        </p:spPr>
        <p:txBody>
          <a:bodyPr>
            <a:normAutofit fontScale="92500" lnSpcReduction="10000"/>
          </a:bodyPr>
          <a:lstStyle/>
          <a:p>
            <a:r>
              <a:rPr lang="el-GR" dirty="0"/>
              <a:t>Οκτώ χρόνια μετά την ενηλικίωση του </a:t>
            </a:r>
            <a:r>
              <a:rPr lang="el-GR" dirty="0" err="1"/>
              <a:t>Όθωνα</a:t>
            </a:r>
            <a:r>
              <a:rPr lang="el-GR" dirty="0"/>
              <a:t>, η κατάσταση στον ελλαδικό χώρο ήταν </a:t>
            </a:r>
            <a:r>
              <a:rPr lang="el-GR" b="1" dirty="0">
                <a:effectLst>
                  <a:outerShdw blurRad="38100" dist="38100" dir="2700000" algn="tl">
                    <a:srgbClr val="000000">
                      <a:alpha val="43137"/>
                    </a:srgbClr>
                  </a:outerShdw>
                </a:effectLst>
              </a:rPr>
              <a:t>δραματική</a:t>
            </a:r>
            <a:r>
              <a:rPr lang="el-GR" dirty="0"/>
              <a:t>. </a:t>
            </a:r>
          </a:p>
          <a:p>
            <a:r>
              <a:rPr lang="el-GR" dirty="0"/>
              <a:t>Μεγάλα προβλήματα, όπως η </a:t>
            </a:r>
            <a:r>
              <a:rPr lang="el-GR" b="1" dirty="0">
                <a:effectLst>
                  <a:outerShdw blurRad="38100" dist="38100" dir="2700000" algn="tl">
                    <a:srgbClr val="000000">
                      <a:alpha val="43137"/>
                    </a:srgbClr>
                  </a:outerShdw>
                </a:effectLst>
              </a:rPr>
              <a:t>αγροτική γη</a:t>
            </a:r>
            <a:r>
              <a:rPr lang="el-GR" dirty="0"/>
              <a:t>, οι </a:t>
            </a:r>
            <a:r>
              <a:rPr lang="el-GR" b="1" dirty="0">
                <a:effectLst>
                  <a:outerShdw blurRad="38100" dist="38100" dir="2700000" algn="tl">
                    <a:srgbClr val="000000">
                      <a:alpha val="43137"/>
                    </a:srgbClr>
                  </a:outerShdw>
                </a:effectLst>
              </a:rPr>
              <a:t>εθνικές γαίες</a:t>
            </a:r>
            <a:r>
              <a:rPr lang="el-GR" dirty="0"/>
              <a:t>, η </a:t>
            </a:r>
            <a:r>
              <a:rPr lang="el-GR" b="1" dirty="0">
                <a:effectLst>
                  <a:outerShdw blurRad="38100" dist="38100" dir="2700000" algn="tl">
                    <a:srgbClr val="000000">
                      <a:alpha val="43137"/>
                    </a:srgbClr>
                  </a:outerShdw>
                </a:effectLst>
              </a:rPr>
              <a:t>εκπαίδευση</a:t>
            </a:r>
            <a:r>
              <a:rPr lang="el-GR" dirty="0"/>
              <a:t> κ.ά. συνέχισαν να ταλανίζουν τη χώρα, με αποτέλεσμα την δικαιολογημένη δυσφορία του λαού. </a:t>
            </a:r>
          </a:p>
          <a:p>
            <a:r>
              <a:rPr lang="el-GR" dirty="0"/>
              <a:t>Η χώρα είχε περιέλθει σε </a:t>
            </a:r>
            <a:r>
              <a:rPr lang="el-GR" b="1" dirty="0">
                <a:effectLst>
                  <a:outerShdw blurRad="38100" dist="38100" dir="2700000" algn="tl">
                    <a:srgbClr val="000000">
                      <a:alpha val="43137"/>
                    </a:srgbClr>
                  </a:outerShdw>
                </a:effectLst>
              </a:rPr>
              <a:t>δεινή οικονομική θέση</a:t>
            </a:r>
            <a:r>
              <a:rPr lang="el-GR" dirty="0"/>
              <a:t>, στα πρόθυρα πτωχεύσεως, λόγω αδυναμίας αποπληρωμής του δανείου 60 εκατομμυρίων γαλλικών φράγκων που είχε λάβει το 1833 με την εγγύηση των τριών προστάτιδων δυνάμεων. </a:t>
            </a:r>
          </a:p>
        </p:txBody>
      </p:sp>
      <p:sp>
        <p:nvSpPr>
          <p:cNvPr id="4" name="1 - Τίτλος"/>
          <p:cNvSpPr txBox="1">
            <a:spLocks/>
          </p:cNvSpPr>
          <p:nvPr/>
        </p:nvSpPr>
        <p:spPr>
          <a:xfrm>
            <a:off x="1259632" y="404664"/>
            <a:ext cx="6624736" cy="720080"/>
          </a:xfrm>
          <a:prstGeom prst="rect">
            <a:avLst/>
          </a:prstGeom>
          <a:solidFill>
            <a:schemeClr val="accent3">
              <a:lumMod val="60000"/>
              <a:lumOff val="40000"/>
              <a:alpha val="70000"/>
            </a:schemeClr>
          </a:solidFill>
          <a:effectLst>
            <a:outerShdw blurRad="139700" dist="88900" dir="2700000" sx="101000" sy="101000" algn="tl" rotWithShape="0">
              <a:prstClr val="black">
                <a:alpha val="38000"/>
              </a:prstClr>
            </a:outerShdw>
          </a:effectLst>
        </p:spPr>
        <p:txBody>
          <a:bodyPr vert="horz" lIns="91440" tIns="45720" rIns="91440" bIns="45720" rtlCol="0" anchor="ctr">
            <a:normAutofit/>
          </a:bodyPr>
          <a:lstStyle/>
          <a:p>
            <a:pPr lvl="0" algn="ctr">
              <a:spcBef>
                <a:spcPct val="0"/>
              </a:spcBef>
            </a:pPr>
            <a:r>
              <a:rPr lang="el-GR" sz="4000" b="1" dirty="0">
                <a:solidFill>
                  <a:schemeClr val="accent3">
                    <a:lumMod val="50000"/>
                  </a:schemeClr>
                </a:solidFill>
                <a:effectLst>
                  <a:outerShdw blurRad="38100" dist="38100" dir="2700000" algn="tl">
                    <a:srgbClr val="000000">
                      <a:alpha val="43137"/>
                    </a:srgbClr>
                  </a:outerShdw>
                </a:effectLst>
              </a:rPr>
              <a:t>Η κατάσταση της χώρας!!</a:t>
            </a:r>
            <a:endParaRPr kumimoji="0" lang="el-GR" sz="3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1498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453" y="1484784"/>
            <a:ext cx="8820472" cy="5544616"/>
          </a:xfrm>
        </p:spPr>
        <p:txBody>
          <a:bodyPr>
            <a:normAutofit lnSpcReduction="10000"/>
          </a:bodyPr>
          <a:lstStyle/>
          <a:p>
            <a:r>
              <a:rPr lang="el-GR" dirty="0"/>
              <a:t>Ο βασιλιάς </a:t>
            </a:r>
            <a:r>
              <a:rPr lang="el-GR" dirty="0" err="1"/>
              <a:t>Όθωνας</a:t>
            </a:r>
            <a:r>
              <a:rPr lang="el-GR" dirty="0"/>
              <a:t>, όμως, είχε υποχρεωθεί σε </a:t>
            </a:r>
            <a:r>
              <a:rPr lang="el-GR" b="1" dirty="0">
                <a:effectLst>
                  <a:outerShdw blurRad="38100" dist="38100" dir="2700000" algn="tl">
                    <a:srgbClr val="000000">
                      <a:alpha val="43137"/>
                    </a:srgbClr>
                  </a:outerShdw>
                </a:effectLst>
              </a:rPr>
              <a:t>σκληρή οικονομική πολιτική</a:t>
            </a:r>
            <a:r>
              <a:rPr lang="el-GR" dirty="0"/>
              <a:t>, με </a:t>
            </a:r>
            <a:r>
              <a:rPr lang="el-GR" b="1" dirty="0">
                <a:effectLst>
                  <a:outerShdw blurRad="38100" dist="38100" dir="2700000" algn="tl">
                    <a:srgbClr val="000000">
                      <a:alpha val="43137"/>
                    </a:srgbClr>
                  </a:outerShdw>
                </a:effectLst>
              </a:rPr>
              <a:t>απολύσεις</a:t>
            </a:r>
            <a:r>
              <a:rPr lang="el-GR" dirty="0"/>
              <a:t> δημοσίων υπαλλήλων και ευρείες </a:t>
            </a:r>
            <a:r>
              <a:rPr lang="el-GR" b="1" dirty="0">
                <a:effectLst>
                  <a:outerShdw blurRad="38100" dist="38100" dir="2700000" algn="tl">
                    <a:srgbClr val="000000">
                      <a:alpha val="43137"/>
                    </a:srgbClr>
                  </a:outerShdw>
                </a:effectLst>
              </a:rPr>
              <a:t>περικοπές μισθών</a:t>
            </a:r>
            <a:r>
              <a:rPr lang="el-GR" dirty="0"/>
              <a:t>. </a:t>
            </a:r>
          </a:p>
          <a:p>
            <a:r>
              <a:rPr lang="el-GR" dirty="0"/>
              <a:t>Επίσης, είχε </a:t>
            </a:r>
            <a:r>
              <a:rPr lang="el-GR" b="1" dirty="0">
                <a:effectLst>
                  <a:outerShdw blurRad="38100" dist="38100" dir="2700000" algn="tl">
                    <a:srgbClr val="000000">
                      <a:alpha val="43137"/>
                    </a:srgbClr>
                  </a:outerShdw>
                </a:effectLst>
              </a:rPr>
              <a:t>μειώσει την ετήσια βασιλική χορηγία </a:t>
            </a:r>
            <a:r>
              <a:rPr lang="el-GR" dirty="0"/>
              <a:t>κατά 20% και είχε ανακαλέσει τους Έλληνες πρέσβεις στο εξωτερικό. </a:t>
            </a:r>
          </a:p>
          <a:p>
            <a:r>
              <a:rPr lang="el-GR" dirty="0"/>
              <a:t>Στην Αθήνα, τη νέα πρωτεύουσα του ελληνικού βασιλείου, οι </a:t>
            </a:r>
            <a:r>
              <a:rPr lang="el-GR" b="1" dirty="0">
                <a:effectLst>
                  <a:outerShdw blurRad="38100" dist="38100" dir="2700000" algn="tl">
                    <a:srgbClr val="000000">
                      <a:alpha val="43137"/>
                    </a:srgbClr>
                  </a:outerShdw>
                </a:effectLst>
              </a:rPr>
              <a:t>τιμές της γης </a:t>
            </a:r>
            <a:r>
              <a:rPr lang="el-GR" dirty="0"/>
              <a:t>και των </a:t>
            </a:r>
            <a:r>
              <a:rPr lang="el-GR" b="1" dirty="0">
                <a:effectLst>
                  <a:outerShdw blurRad="38100" dist="38100" dir="2700000" algn="tl">
                    <a:srgbClr val="000000">
                      <a:alpha val="43137"/>
                    </a:srgbClr>
                  </a:outerShdw>
                </a:effectLst>
              </a:rPr>
              <a:t>ακινήτων</a:t>
            </a:r>
            <a:r>
              <a:rPr lang="el-GR" dirty="0">
                <a:effectLst>
                  <a:outerShdw blurRad="38100" dist="38100" dir="2700000" algn="tl">
                    <a:srgbClr val="000000">
                      <a:alpha val="43137"/>
                    </a:srgbClr>
                  </a:outerShdw>
                </a:effectLst>
              </a:rPr>
              <a:t> </a:t>
            </a:r>
            <a:r>
              <a:rPr lang="el-GR" dirty="0"/>
              <a:t>είχαν φτάσει </a:t>
            </a:r>
            <a:r>
              <a:rPr lang="el-GR" b="1" dirty="0">
                <a:effectLst>
                  <a:outerShdw blurRad="38100" dist="38100" dir="2700000" algn="tl">
                    <a:srgbClr val="000000">
                      <a:alpha val="43137"/>
                    </a:srgbClr>
                  </a:outerShdw>
                </a:effectLst>
              </a:rPr>
              <a:t>στα ύψη</a:t>
            </a:r>
            <a:r>
              <a:rPr lang="el-GR" dirty="0"/>
              <a:t>, ενώ κυριαρχούσε η </a:t>
            </a:r>
            <a:r>
              <a:rPr lang="el-GR" b="1" dirty="0">
                <a:effectLst>
                  <a:outerShdw blurRad="38100" dist="38100" dir="2700000" algn="tl">
                    <a:srgbClr val="000000">
                      <a:alpha val="43137"/>
                    </a:srgbClr>
                  </a:outerShdw>
                </a:effectLst>
              </a:rPr>
              <a:t>τοκογλυφία</a:t>
            </a:r>
            <a:r>
              <a:rPr lang="el-GR" dirty="0"/>
              <a:t>. </a:t>
            </a:r>
          </a:p>
        </p:txBody>
      </p:sp>
      <p:pic>
        <p:nvPicPr>
          <p:cNvPr id="3074" name="Picture 2" descr="http://images.clipartlogo.com/files/images/42/422850/scissors-clip-art_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53796">
            <a:off x="5281850" y="404664"/>
            <a:ext cx="3099010" cy="1008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0375" y="2332037"/>
            <a:ext cx="8229600" cy="4525963"/>
          </a:xfrm>
        </p:spPr>
        <p:txBody>
          <a:bodyPr/>
          <a:lstStyle/>
          <a:p>
            <a:r>
              <a:rPr lang="el-GR" dirty="0"/>
              <a:t>Κυρίως, ο </a:t>
            </a:r>
            <a:r>
              <a:rPr lang="el-GR" b="1" dirty="0">
                <a:effectLst>
                  <a:outerShdw blurRad="38100" dist="38100" dir="2700000" algn="tl">
                    <a:srgbClr val="000000">
                      <a:alpha val="43137"/>
                    </a:srgbClr>
                  </a:outerShdw>
                </a:effectLst>
              </a:rPr>
              <a:t>απολυταρχικός</a:t>
            </a:r>
            <a:r>
              <a:rPr lang="el-GR" dirty="0"/>
              <a:t> τρόπος άσκησης της εξουσίας του παλατιού ενοχλούσε το λαό και πολλές φορές οδηγούσε σε </a:t>
            </a:r>
            <a:r>
              <a:rPr lang="el-GR" dirty="0" err="1"/>
              <a:t>μικροεξεγέρσεις</a:t>
            </a:r>
            <a:r>
              <a:rPr lang="el-GR" dirty="0"/>
              <a:t>, οι οποίες καταστέλλονταν αμέσως από τον κυβερνητικό στρατό. </a:t>
            </a:r>
          </a:p>
          <a:p>
            <a:r>
              <a:rPr lang="el-GR" dirty="0"/>
              <a:t>Το </a:t>
            </a:r>
            <a:r>
              <a:rPr lang="el-GR" b="1" dirty="0">
                <a:effectLst>
                  <a:outerShdw blurRad="38100" dist="38100" dir="2700000" algn="tl">
                    <a:srgbClr val="000000">
                      <a:alpha val="43137"/>
                    </a:srgbClr>
                  </a:outerShdw>
                </a:effectLst>
              </a:rPr>
              <a:t>παλάτι</a:t>
            </a:r>
            <a:r>
              <a:rPr lang="el-GR" dirty="0">
                <a:effectLst>
                  <a:outerShdw blurRad="38100" dist="38100" dir="2700000" algn="tl">
                    <a:srgbClr val="000000">
                      <a:alpha val="43137"/>
                    </a:srgbClr>
                  </a:outerShdw>
                </a:effectLst>
              </a:rPr>
              <a:t> </a:t>
            </a:r>
            <a:r>
              <a:rPr lang="el-GR" dirty="0"/>
              <a:t>συγκέντρωνε το </a:t>
            </a:r>
            <a:r>
              <a:rPr lang="el-GR" b="1" dirty="0">
                <a:effectLst>
                  <a:outerShdw blurRad="38100" dist="38100" dir="2700000" algn="tl">
                    <a:srgbClr val="000000">
                      <a:alpha val="43137"/>
                    </a:srgbClr>
                  </a:outerShdw>
                </a:effectLst>
              </a:rPr>
              <a:t>γενικό μίσος </a:t>
            </a:r>
            <a:r>
              <a:rPr lang="el-GR" dirty="0"/>
              <a:t>και αποτελούσε τον στόχο της πολιτικής και κοινωνικής πάλης.</a:t>
            </a:r>
          </a:p>
          <a:p>
            <a:endParaRPr lang="el-GR" dirty="0"/>
          </a:p>
        </p:txBody>
      </p:sp>
      <p:sp>
        <p:nvSpPr>
          <p:cNvPr id="4" name="AutoShape 2" descr="data:image/jpeg;base64,/9j/4AAQSkZJRgABAQAAAQABAAD/2wCEAAkGBhQSERIUEBIWFRUTGB4ZFxYXGBgfGBQXGBYXGBgeHRgZHSceGBojGxYaHy8iIycpLi0sGB4xNTA2OCYrLSkBCQoKDgwOGg8PGiklHyQsLDQvLCwqLCwsLS8qLCwsKS0sLCwvLCkqLywvKS8pLC8sLC8sLy8sKS8sKSwsKSwsL//AABEIAMwA9wMBIgACEQEDEQH/xAAcAAACAwEBAQEAAAAAAAAAAAAABgQFBwMCAQj/xABJEAACAQMCBAMEBwQFCgYDAAABAgMABBESIQUGEzEiQVEHMmFxFCNCUoGRoTNykrFigqLB0RUkRFNUY3ODk7MIFqOy0vBDwtP/xAAaAQACAwEBAAAAAAAAAAAAAAAABAIDBQEG/8QANBEAAQMCAwQJBAIDAQEAAAAAAQACAxEhBBIxE0FR8AUiYXGBkaGx0RQyweEVQiNS8WIz/9oADAMBAAIRAxEAPwDcaKKKEIooooQiiiihCKKKKEIooooQiiiihCKKKoeKcWm6zRQFEEaqXZ0Zsl84CqHTAAXJOT3wOxNVSysibneaBSa0uNAvnMfM6wxzrEJHmjjY+CNnCPoLJqwMZ7HSMnBBxgiqG84bFHC80akSohkWYAmYsFLAlvfck91Oc5IxjapHDorl+q0ccTF5W1ZkZQkgwr/YJZDpDDG41aSPDk+DxGQ2ccqhOq6RHcNo1SGMHYHUFy/qT86wcdLO57aCgr1aHWtKJqJrAD6pj4TzAkxCFXjk06tEiMuQMaiuR4gCRkdxkZG4q1pLvUuEkt3ZIkbWyxjWzguYnLM2FXwCNXwuQWYrnSAc3PB+LSmVoZ9DHRrR0UqCAQrBlLNggspBB3ydhjfWhxJJEctnndz8pdzN7dFd0UUU6q0UUUUIRRRRQhFFFFCEUUUUIRRRRQhFFFFCEUUUUIRRRRQhFFFFCEUUUUIRRRRQhFFFFCFSc1TMEiUMVWWUJIykghSjkAMN11OqJkb+PA3IqstOERRMzRRhGYAMRkagpJGR2JBY7996ari2WRWSRQ6sMMrAEEehB2NKNxwlbS5kdYpCkqIFZFlk0lC+pSBqZclgQcYPbyGcbpPDSSDOwmw+0d/PkmYHtaaHzXCCyijXSlzKoyTgXMndiWJ3fOSST+NS2sI+gIskRqqgEOQQE0lTrznI0g5z5VL5b5ciWD6y2jXU7sqNGmpEZyyqcDvg5x5Zx5UuQyK1hbKVJVhbpkr4GIeLUuexOxGPgR5EUlPg5hs6vca9/V07dytZK29h8qe9nE5TVcSPpYMoNw58QO22rf0x5gkdjUi54LDI/UeMM+kKG3yACSNJB8JyScrg/pUrmPgMYWF47ZGEUod1SNdRAVwpAAyxVyj4G/h2yQAYlhwNLq4aWSF+mI9B6gkTqtq1DwNpLKoLDxDB17ZwalLgZzOG53G33Xt2arjZW5SaDuVzyvcs9uCzF9LuquTkuiSMqMT9o4A388Z86t68xxhQFUABRgADAAGwAA7CvVeiaKAAmqTKKKKKkuIooooQiiiihCKKKKEIooooQiiiihCKKKKEIooooQiiiihCKKKKEIooooQiiiihCK4Xt4sUbSSHCoMn1+QHck9gB3JArvS5zRclnhjUAhZFZyzBVzpfpAk7/tArbA+6PMgVB5LWkgVPBdFyok0clx4rkkKe1urEIo/3hU/Wv65OgdgNtRp47CAusPTgIWVz0uj41XQxBLe5o8SkADbUnnmpbcwICoaWFMuyHxFjHo1ZZgoAKkrgeIe8ue+Kr4uODUpNwAvVbERRsRZ1KZi3cxsCWC7ftBltsDBjZiiXul1LSBcdnbZNkx2DeKvoZZLXxRF5Ih78LEsQvmYicsCPuZIOMDB7tUEyuqshBVgCCOxBGQR8CKSLfjysQFkhYtIY18ZUsQCQ+CpwhA+J7YzmrrlG5+raJhjDyGPBBBj6h7EHsrEqO3h0/g70f9Q0Fkw7jr4KqbIbtTBRRRWoqEUUUUIRRRRQhFFFFCEUUUUIRRRRQhFFFFCEUUVxvLxYkLyHCr3OCTuQAABuSSQABuSQBQhdqr77ibK4jhiMsmnURqCqi5IBZj94ggAA50ntilrjvM0TTxpcQy9BUZnWRCqFyyiMsG99AA/caQzJnxacK9zxqKOWeWykaIHSujcoQF8yXQRIGPgGrfVJhSCMUyTMjFSVINJToOZOvM8PUe06KgyalTqM5JGlSwdNKgAkgHPUTBHnEh5iaWY280xRI9QE0WxumTRsPCTHoD+LT3btgAilm34Re3KfsCSWLmZgUYswAJEkjKwXSqjCxkYVdz3qwbkW+aNY2MHTXshePC9/L6GQDudx6n1qjbyn7Wb99rKeRu8q6seY3eVraOYYVmxcyqviRRFqUKCuqVXl0kkAAL5nOJ9rzNh3gb6+ZCMCAL40KhgxDPpjxnSctgnGPe0hPu+XL9EVWhDpHunT6eU8jpMRhcA+YCtnzFQrXjhgfMaGCVVIlDGRtakhtT6l66EEe8Y2XBxnABHBinNoJGkX13diNnX7StUsOILKpKhlKnSyMMMjAAkEfIg5GQQQQSCDXO/4xHEVUktI/uxINUjDzOkdlHmxwBtvuKygcXlnZ5GuJBbSSxh7hEmVMkrG5jcALpCqiiSQnxaiqDIItr4xWdwstjNuY5DP13ZiQWiIYyurSaiV2B1A6TgDBNM7VuXNu8QoZTWia7fmZ7mWSK3XomHHUNwhzltWkLErqTnSTqJAxpwDnIi2fMEtxJPG80dsbZgjaCrmVioYMC4wseCNsZzqGRp3Q5+KzXUzPHG5uHAGpM7RLnSOmIyWGSza2QDxbEdyWXAru4ysaODDkMR00cFpHDK7CcOzF1YkN89sjNQxFftaTzzwUsnEp94XzBLddTTPDD0JGiJK6hM6d3ALgrEcjC51d/FsMqvNXNCXIiY2x+rfRJIMkFlUll0Yy8GGaRZOxMRwB71U6pcF2XRvABHIi6UIALqqsLeYscaWxsdiMbNv2XmHqSxosSxyAaFCnC9SIl4BoOHTxq0W4G05FK4jESZKZda1/Smxgrqp8OnAKY0kbFcYI8sEbYr7qfQJDGRGQDq1JkKxAVzHq1qhJGGI8wTgb1etwS1nQSrGB1FD6kLISGGQW6ZUscHzqsl4TnhcQItcdOJiqhusobQC/XD6ncg5I0jVkrnzObgoI5w8urb9/CvlcWUoodyyKpaTSF8y2Mfr/KpfKPM4hjCLbmN53KxySZwD1FGHTYxxR9VVG41OrL4SRm0uOFwWyPMkIaRB4CxZ3Lk4QBnJYZYgbHzpQTjqq0sCxCYk9HUxJ1iPUWIRMvlperLqA8wc+Go4KdzDWMVRK2uqfr/mCWGSGEzwyG5JVZdIHQKjUxZQ5DgjZe2GKg5zRJzBLHcRW0csc5nVmWV8L0enjVrEYAkBz4QNJyDk+Yz5be5aQQ6MyTjCq2h3KqS2xln1qFK6tgDlQe4FdLngt5CwiZH6jlWU/VtIxGoDS5mLnSNWQAQAxyMMa3tu7/QpXKOK0Y80tDOLeaMyyMutGt1yGXJB1Izkx4IxnJXxLuCcVccP4rHNq0N4kOHRgQ8Z74ZDuu248iMEZBzWRWPHpbWbWUZZtOiVpC3ijJBXKmPVEFIOD0wp1N5nNXfD7eC5luJr64YTZXptbuydOMxKAwlQK7b6wdWFyh8O1TZOHmg14FcLSFofEOJLFpGlndzhI0ALNjc9yAoA7sxAG2+SM1E3MfUlWCJhBJhmk6wGqNVKAAKG0sW1ghgSuFPc9s7tuYJ4GhledliKusU0iTCKTUwzqZlOgukUbgoWTIPhGakTcVaeRtUbTXDYwVMitEihtIVIx1iPGxJdYwdXoBUJMU1lgCTwogMJTbNzGxnFtLNoAJ1XEIGJfCrJGoyxjchmJxnaPII1eHwvMTCf6Mk5MZYD6S4BeM6GdosFcM+FDBmBwr7gkb0cHK19JGY+kqRsdREnS8TbeJi/XctsNzgjA9K6vyNfdLp5hMY3CK8YAOc5A+iLg53yCD8ar2050Zv47vlSyt4pjg5lMc5twzXTsoaNgEU769SyMAqKAE1BsDIOMEgarrh/EjIzpJGY5EwWXIYFWzpZWHdSVYbgHKnbsTmN1ZXloqno9MoxbqhSc5XS2uSN31AjAy4T3V8QxXqw4vbtcJLesZtUbAhxhBhlKba2SSPdzqLMuo74OkCbMTU5XAgkrhZvC1qik3lzmaMPOkcU/RBDxaY3cKhXDY05KprVioxvvpyOzdb3CyKrowZWAKkdiCMg00CDcKtdKKKK6hFJ/MfEbiW3E9vHGsUTiUSO51NHGSS/TCY0Eb+8Tp305wtXvGeIshijjKK8zEB5N1QKpZjjI1NtgDI7k+WDm3H7drfqwNd61bxosaKAI3aQuuAThU0EBR72pFyMkVVK8MaXFSaKmi733Fby5uliTSHRXj+rbJBYoZPrAgCKoVdTYOnVgeMgK58u8lQ2wVnAkmG+sjZCe/TU50fFt2Pmxr1ydy6LWHLjEsgBffOkblUB8wuTk+bFm86YKrhhp13/AHFdc7cNEUUUUyoIpB5hc8SuxaRLEYbY65XkGQ7qwARcblQfewRnBBOBhmbmzirQWzGP9o5Ecf777A/HSMt/VpEThEYsusLto5YFk0ooTT4WOtH1IWdmZNyTs2MDbBpe6rsnn3KQFqr1ecSuYLWe0lWLRHmAupBDJIuoYTGouUk7YxqB3qg/yHcT/XR2pEWo/sVUKuDghAgJLjzl0Ngghdxqq4tuFi4u1t4y+hWLO5PjOAvVYkYAbGhFwABrQgeCtUggVFVEUKqgKqgYCgDAAHkAKTjZ9T13WG7nn5sJyWGqyEcVe2OIIpLXIAdTrIcrnDnqmFjJvuxJ1bZ7ZrwvHo03t3kWRv2rM1uesxZm1MFnBD5Y9vLAwcDGy0VaMK4UDXmg58VzaDeFkUccs6qILWUsNX12Ztbl21Nl16MeCxzjWQPIVYp7PbqSNepIsfS8cKZ1FJFOpSFXSiNq3LEyNud8nNaZRXWYNg+4k95XDIdyReW7kNEwXYK2pB6JKqzIMeiiTR/UqoheH6LbxpY6ZQ8arOY/B11kGp+to0sCytvnDZCjOQKseHxdO7mi7A61x6COXqJ/6d4g/q1GjurpreKF48WmUjFz4cNGpURsI/fTXgAMRgZ1ZxjOXg27N0zezhXjzRXyHMGlS+ZZz9Uie9kuB6smlIh/15YT/VqBcezu5gj6du4liGDpB0tqH2tDnSHzuWSSMkk+tWKJ1eIIp7KyA/8ALSS4b+29v+Qp8q3o3DNdDV3Hn3XJnkOsshleWBcS20kbhgwn+t1alBUZaQOhXSzDSJcYY4wTmuB4/Gx6kkkhuFx05A1uBFjOQqm4JwwJDZbJGO2BjZaKd+kIs151rxuqtpxCxxr5rrJlhluHxpjZeoOiMgkoYhMysSBltWMKB2zmul4FPAuZ7b6uTKeNE31gjwr3ilA3HhUORsAfC26VHv7FJo3jlXUjjBH+B8iDuCNwQDXTgwakuJJRtKWos/TiF1fJBb6INEmHZyQUKQtGThANW7Mi6TjZjuRvU/k65NlO3DplQD37d091lbUdDE76hobGrJwpBJwCViW2NvLPDIW1Ra3RkwGLBA2wIK4kUplcEamwPcFWXEeBpHAhhvGmmkkjOSqeKTbQ8elAU0Y1AEkaQ3mdVQjldRznDrN17l0tFhuK06iq7l/iv0m2ilxgsPEPuupKuPkGBFWNPg1uqUUrcxcixzZkt8RTZ1bZCO3q2ndH/wB4mGHnkeEtNFccwPFHBdBI0WVcL5hu7eWeN9AYnU3VIVgyRKG1EIwJ6cat4dmALKO4Vt5duriCCH6VEmmR93VzqVp5SU1RacKC0gXCu2CR5ZI8c+8uCeIzID1Il30+88Y3IHqy7uvxyvZzSvy5A9w0Si8CrbhHZZFVgXDMIwPEpdPB1Adjgx5ySSFY6xP2Z03KZ6wzLU6Kr+C8QMquH0l4nMbMnuMQFYFck4BVlyMnByMnGSU4q0v8aiW8M6S3JgEMmI1ULqVkVW1sxGrfX2RlyhwT4jSzyrZJcX0RAOlEWR9TMxYosb+82+OpLFgbD6k7bmp3EreGeJLyWXXMwXMGkCNgzAdEqFBdlJKAux8WdsErU32dgNcXz+erA+RuLo/y0/kKTl60zG7tdfwrW2aSnuiiinFUiilbnX2iW3DU+tOuZhlIEI1t6E/cT+kfjgHtWWH2835JIitQPIFJCQPn1Bmolwbqr4sPJL9gWjc/3TdW3RD4o0lmA299UxFsdich9qpLufhwaGS1y8uvWxZi+sBSWeRSx8YIUhiAQwUbdqVbXmyfiMrTTomqNAgWEMupQxZwCzMQ5VyAQe+KYuI8VspzCthDGjb62jULmLQy6WAUajrKYzkjB7ZOc6RwO1dbQD05p2qRY5jg12tVWcH5/g4eZ3dGlmkUCJBsCBLOCWc7IPCg8z4RttURPbfxHJzBa6SdhiTIHpkSb/PFIvNkWDEfg6/iJXk/lMtU0Nyy9j+Hl+VXQuOzFObp2GCJwq8VWz23t2nH7Wxjb9yYj9GQ/wA6trf282v/AOa1uY/iAjqPxDg/pWLWl8H27H9KmGM1ZtXDVM/x0TxVtVtDe3Phv3pj/wApv76iTf8AiAsBnTFct/UjA/WTP6VkYiU91GfiK5ycNQ+WP/vxrm3PBdb0Q0iuZajwPnKLiF200UbRr1UVlcjJ6ttMpPh2wTBGPwqyjiuujGJCfoHgAkyOo0WV6epM+FG8ILjJwclFySuX8qp0ZXAbAPSb0924jU5/CU/nWiNYXws43kcfQ8IdOpusIcro1j3NONOceLT33zSbR15XCtxu514LOxEWyeI+BUW+5/j4dedSaJ5Or1/cK5X66OEHxYzta+vrV/Ye3LhsnvvLD/xImP6x6xWHc4XBeaPUSSIVO/8ATZ5T+slVVlKFPiTUPluKvw1Y4g1XMwrZaEmhK/R/FvbJw6FAyTGdj2SFSW/EthV/E5+FIfGfbpeSZFnbJCvkz5d/nvpUH8GpGS4jwNwB+X6UfS4vvD9atMxTcfRkY+51UwcO9p/Fo3LNcrICclJEQr/YVSo+RFOXBvb4mQt/bNGf9ZEdSH46DhgPkWNZW16g9T+H+NcpL5SMaMj41wSkK5/RkThay1nmfma2uLmG4tJlkARdRXOpSjSadSnDKfrPMD3a7wy2CRzOcpdK8mjQ2DG2phEI49QGll0bBcPqOc5NZjyvDkvgYDSIo/BJifyLJ+daVZ8YsUWZLuBZJy5GSMuysfqVjbGUOkgAKQQ2W880u0h2Idpcb/BYs8ey6la0Ka+QZsfSojjwSB8A5AEi9h8NSN+dNtfmzmHmG7spUMFw8TyIBJoIwzIidwRg7u351J5d9uN9A4+lEXMZ7qwVXHxV0Ub/AAYH8O9MYZ42Ta8FF2He6rgv0VRS/wAqc82vEUzbSeMDLRNtInzXzH9IZHxpgptLEUsUVkXEuHJb3k8WSmSBG4LL01d0Kk6SNSKsjgg+VsO3etdrPudowOI2xK6g6BSuAdQBmjIwdjkTkb0pjLR5+F+CnHrRXHAlW1eC3inM6SawQ4XWjAF2fUqjUCdm1ZOp1375KXrJorO2+mQTjqyKpZHXMWG0jpr4eoirnIAbcqcj0KaGirXG+htuib0Oy3udWkDCiYnDRdPGkNnMev387lu4qd7NZ9Nxdxk7t4h8dM0rH+zPEfxrvxy2sTeTNfoFdQpiYHpkoYwGfWrKzNq1oSSdIVe2d1bgfFxBcw3AfVExZWbbLRglSWxsGMQjlI/3BpKajJmPNL2VrbtIWyVl/tE9rwty1vw7Ek48Ly41JCfMDyeQfkPPJyKie23n6e2K2dvmPqx63lB8RRmddK4933Dk99xisc4fdFAPMenp8qZkfl0TmDwe2NXaLs1lLK7SzuWdzlmc5Zj6k+ZqUtgqjLb4/Kukd8h88fOuHEbjYKD33PypMkkr07I2Rto1MXJkRdJwvhL61HoPBHjt86f+KcyPcwQD6I0UaSL9boPTjKZXSjglSGJ6YI8OCRnOBSPyJhItTHSGeTBOwO0K4z2zlGp4sZb24tZLOFY2SKJYy5cLqjI0qqjQfrSi+ZCgkHO+BTCcz5I66heXxf8A9C7tKzznPhJKvpG6EuvxAXDj/pdNv+TJ6Uh1qXNfGo0iEgzqYAp5HWRqj+RXJY/A6TnXWXM2STtuc7AAb+gGwHwFdwZcWXTMNbjcpFuBip9vfldm3H6iquB8H51Kq9wutmB1W2Vyt2h+0PxroHB7EVRUVGiYzplsHw5J+439lo3/AP0rQ7rgt0lkJnlU2iqr9HJ6ixbFNT9mA8JKAA4GNTdjnfKnL082qVVfpqCpIHvZBB052LDfvgZ7kU6y2IMWn/KMbxfZgWPMpP2U6Zk17H7LHAxvsKoM0bHODibjcvN487SYlvNFlfMZ/wA4I+6kQ/KCMH9c1EthtV5zny5NbyCSVTplxhsbZCgYzgDOF/Q4qnQbCr2OBjFE/ghW/Beq+FR6V9orq0l8C+lfc0V6ilKsrLgMpBGQCMjcZB2O/rQomw6oTzylwwr0ww3UlmHo50MR81CwL82kHkacbfj7x2LQG0ZkmLokxQiKYylirlyQPtDfG5Xw52pe5fvUlh8CnL4QLnxamIQpqP2+pJkse/VDHvgM/F7u8SOO0uhEq6EYujAqyRMuyjQpVsqoOdhq2J8lsO4t2kjrUC8tNVzgDqSsy9osR1w75OWGfUiO3/xqjteEDfWc/Af40187QrIY2ByokOCO2WjXz7H9ke3wqhWQLkk4FTwx/wAIC2cE0G54r5Fb9Iq8RKMpyroSHU+oYbitK5P9tRQrFxQZHZbpBt/zEHb95fy7mspub0tsNh/OquQ7mm43EKWNw0bhov2PbXKSIrxsrowyrKQVYHsQRsRWc8/XZPEIhHu0SKdvXEz4+B8MX8Yqj/8AD5flYuIdSQiKLpvgnwpkTF2x2GQoyf6Ir5PxJZbh7i4YxxyShWOQGRGK6gD5EIsKEjsVkPlmoYt1Ywze6ywAzI8jgrhFtreBLy3kMl2wDeJSySO4xIFiAwhALHwYbwnUT4slXfLFraLeE2EYwY2Mre8Ucsmg9QlmDONeRnfTny3KdaKABUFXfNln1IP2QmCurPHgEvGGBdQD3JHl9oAr51n3M15FPJ9TbvD0kzLIIJQqtlWi1/VgDThidX2WI7NWt0rXcV7A8wtokmWRmkUllUhmAyr6t8ZGARq2wMDFQkjEjS0oaaGqwj2hXbSG11qfqozEGJzsjllQnzZA+M/aXQ32jS1B2rS+LcGR7YBs4VQkgxhwyeAEL5So2V0/aBKfdrOZbYxO0bd1PfBAYeRGd8Gs+KbaNodQt7AvAdlXyiiirFsLrbXTxnMbsh9VYjPzx3/GmzhvH5ordZY5pS0zdGQQlIQrZOhZG3G4JYOqocFvFkHCxw3h5mZwHROnGZCXL40hlBxoRiT4s9uwNXHArJNbRNcRSRzqUdI1uHc+aMqCHd0fDDt9ofaNVPNDUa9mqzsS2J2641t+fVeuZoXSK6iuII45beSJNssy6lc7SOScFVTsQO21LNrwiWSOSVEJSIZZtgB2yBn3mAOSBkgAntWw8e5aluI4bi5jijE9vELg3UphVLiAsNTADWwZT7o0nYZIpI4rPFHdQBbxLmIKUk6cRjihR8o6xg+EjQxOR3PferS10dcoskYXiSzdewcB5XSjFB5n8q7U484cxWTWdtaw2vSubdtEr6EG6KySDWp1Sa38WT6ZO9J4GewJ+QJ2AyTt5AAn8Km/vWnhZQ6PNSnf7r5VjwI23VK3mQjrgOGI6bZGDt5YyNwQNtsZqurZvZ3wS2hgGpFM0qLIWcA642GUKZ+zvgjuGBztppPEzCJlTXwRi5MrcvH8KT7PriOG1MBkUmJ2IbIxJHIxkjcEbEENjbzVh5V0teKx/wCVJm1DS0CxBvV426hGflcD+GoPNfCYImSW0dIJi2GCrmJ4xl5S8akDKorPlcNkY868SctskXVJYFSZD4naRMg6mK56TnSTmNUXbZWyAaymxbXM8b/fngsCbEsiIEhoSV69o7w3McMDShVEnVlfIASJFZT4jsGZpFUfj6VknFZIDO/0MERAADJY6iO7eI5GT/LtWx8p8FgIaW5KTXWoq5cArGUZlCxKcqqgbhveIbJO+KqvajwW3eFpY1AlgTUzpgKEJIUNjYsz4AHfGryFX4WZsbxFf8V5sPZORSZHB5WUUV4jkyMmujKQSCCCO4III+YO4rXW6HAr5Ui74dJEEMqFRIoZCezAgHYjbOCMjuM7inHgPGrF+Gmyktc3MrkdfSmwL56nUJ1L0487AfZ9CagcCmS5luereQW4kYMsNwrGCXJbu4OIig0gMPFvsRigg1AbdJHFOBcS2gHrz4r7wOKRhaxW0CO8kUjsQ5jbwTXALGQMFyFVQC4OMCvnG+Y5ZbZbkzy62YRp1gjuyqMtocYVVTIy3TBJYDUTnDnZ8ry29rdyxxDe3FrC0Dm4Gie4d7iQFF1lVD5GVz4fPvWecfsFmmOi5t0jiHTiRjMGjjXOAymLIYklm/pM1QLMtM1bkk8NbDgs4FkrjQeWvb8JelvpHbU8jM3qzEn8zXqNmJyxJ+dSbvhhgkKMyMdKNlCxGHUOvvKCDpYHt51zq3MKWWph4hQOCKhP3PzqVK+BRwywM8oQZAO7EKWKj4KoySewHmaBYVK5ingC6a+Qb+SOC7jUAJO0YZm909ISMVP9Eag7n7q6ftitE5bu4YDJFNZyStIoKM8EpMkOlQwAMRzmQsxxsTIPwo+FcM6cUXQUF2KdCMYbJDrKqk9mLldTt2xk+6grTrCG7mmie5jWJISzDDKzO7IyYGn7GGJycEkL4ajhjtnmThYLz07r96n8tWbRW0augQ4J0DHgBJKqSPeZV0qT5le9FWlFaCWRRRRQhIvN3L7RyTXgSOUMB7xZfo+FCdUgZWTAJYtpDhVABIAAXecOQ4Wscoi9W2UPrAAMoQDWpx95V2+IWtakjDAhgCCMEHsQe4I9Ky/mNp7RlgYF4jkQudWJFHuxkqpJkVc51YBVNWSSQMfHYd4eJYuN01A/+p8FkXGeG6ZZmhRugJGVGAOnA3IB89OcfAYzVbWv8J4tbpwn6PI6JJFCyFX2AkAbDDVj7fiz3BByAQRSHxfl0fS7cQAGC+dTBnIUCR1DxsceEoWKkdwMVGCYucWEGot3rZgxdG0fuHtuV1w6ThEdjbOHP012EcozJnTKTFNlfcEYjdmUjzVd85qLwzitzw2J4ZLgwBnLdKJY/pEmwXJkYHoxnTkE7nJIUg00+0n2Xf5o90sytJApZx01UPGB4gCDnYbjVqO2M71kEcxYksSWzkkkkknuSTuT8ace19naWvT5S2FDZ6tcagmt1qUfEjLaXBGqR7Nre/jWVzIximgQXCl3ySAGY59SD6YSOMcfvIZMLdytG41xtkeONs4OAMAjBVh5MrDyq44NYrezRxWyzySNbxo6a1hiCRRRI+t/GzpqUbaB3Hzqg5teWKQ2k0EcP0dydCamOXVST1HZiwZdJ2wO21VhufKS3dQk81UWta12XfrTvF1S3d28rtJIxZ3OWY9yT3Nad7G+U3uhPP1FjVSIg2kM5ONbAAnCjBTJIOcY2rL4lBODTXyTxqaCUQw4YTtjSwyNeDg51Lp7YJzjG+NquOSlHiytmjeYSWI9oHLZ4ffNEWVkcCRCgwArEgjTk6SGVts4xjHoND4BwVLu2s1aSRUt4AmqOTSXkcRlxt3RNGnfYtnHu1k/N95LJeTdf3kbQAMYVV7AYJGN85yc5zmpvA+bJrZCq6XQ7hXz4PXBBGx9KUxcRkaDEe5caySWJo1otA5i5fitVDpMG7qxkCl16iPGpMox4Q7rkEds77VZXXOiNEyqo6rKRoJGVYj7S91A7knYAE5xSHbcUFwklxfOpSE4ithsskunIyuSX94DfI3bO2Qfc9nInDIpiXZlZZXQsxRoy5IUxk6dGllOMYAFJta5tGudetPPn1WLj+jfqHNJJGU3pv4hN3AuWYbpTKZyoc5TphUkKABEJk3LalQNgYxqxXDnXhS2theQh3ZZtDo8j6m1xlCyMTvukepfLOoemVLiHGfoXSksJFe3n1MIX3ETDSWAwdSe928iDVBx/mya7wHwiD7C5wT6nJ3PlXY8PK54dXq19j+lpNYToFfeyjlJr66bxqqW4DsWXUdRJCYXIBOQTk7DSNjU72w8tPZzwyF1kWdSNWnSxaPHvKDgnS48QxkDGNt6HkO5njuVWDGZQQytjSVCltySMYK98+Z9cVG5t47Lc3BWbAELMiqBjGDhsjU25K+p7Ctb/GT/AOlbSUYgXUOxvXidZImKuM4IxtqUqe4I7Ej8avuE8wXLuWlnfoxDXLkJgrnZBlcanPhHzJ7KaXKYeVLaW6YWcdvHMHYyHUzIVwuCxkU4wBsAytjUcDc0u9mbdUrUxDWhmYjvKbr3iTWltbJmSNxBJfzLA5iJe4lVYlyoIAVWI0kEbDIqk4hez8VMAM4njRxqZo0S4gViATLpHijUZ8a5X1wcCoPHAls95DcG4W46Ii6cpEq+9E6aZlIOnSowCg7+Xak6OUqcqxU4IyCQcEEHceRBIPwNWHO6tCRu9OdFlxNAo4UJ1rTea+K0Lj9zwqbh/XiYi/kkyVzJkAvurKfAI1i2Uj7q77mkitm5S9kuiy1maPqzx5ZSgKaXX9mXzqAwcErjffBxWZcscGP189z4YrUMuT2a4wVjQHzw3jJ8guTsa7J1BUigFKdqlhMW2Nrhcrhwnhv1qPcxN0MSbkEK7pEzhM/e2Bx3rWOE8gQwcPEZCCbRredhnDlQW37hBjG3kM9ya4818Xt5LSOC3Ku2uIoq9gI5FY+6DjKqw2BJydsBiLPldJr09Nhi3RvrWwcPpP7Ia1DZ1DDjcBRjJ17ZR2+Ky5AQK+2/1VEsuYl71d8pcvnqi8aJYOrGcQgsxBkKuWJOFjJwcqijOcscgAN9FFehjjbG0NboFmEkmpRRRRU1xFFFFCEVVczcH+k27IuA4IeMnsHU5Gfgd1PwY1a0ULoJBqFgPFb+KG8iaaMgxn/OI2GCAMHxD7QAGcjIbQm5FSPaDxm3lt+tbOofWrhldfG6+6wUEguDjxY1YyDtkVp3PvJy30B05E8anpsCRndW0EgjwsyL8iAfXP575thVTEDFplcBhIoC9VGH20AAMgOPGuzDuAchcuXDf5Wvrzz+PB/bCZ1xSuqvhzHccQsblNJLxpl1iQDUuQcks/Y4bKoufD6bUgRPg1o3JHAp7dAcaJ7llEauD4I0yzOyjDAYJONj7n3hUrjfI8ErlpY5rSQ+8YozLbufNgEGUz3x4f3RVRxrRIWuNRu/58K+IiJxy6JN5c4hNDcxNayNHIWCBlAJw5CnwsCrDzwRjb4VZ8/ctSiWS6WR7iNzmSRtJkibsRJoAAXYYIAA93bAyycv8nRwtm1Es8p2E00bRwwgjBIVvE7YONie+PDksGg8AjgCmKboSAeKQlcSnckyoSA5JJORg74zjalpekAx4DTbhzcc2Vssm0fnaNywe2I/GnLk3hLL/nTKT9i3Xzmlbw7f0RuM9tyfsHDZLZwasmLhTv8AfGck+piRWGfxPzq4sAgfqyNLNIBhSlvMI41xjEaBCF22ySTjbIG1RnxuZvVab88+y67EFzMmiR+a+UZLli8SgXcYAmhB/aqNlkiJ94EDA8yAB7ysKRCjRkpKrIwPusCGH4Het7vkScDVbXBK+6wjKOhPfS7FSPl2PmKjmG8GAj3Wkf6xLMsP63VX+RquDHOa3K4eZp8qEcroj1brMeAcpNJia5UxW67lmBDTeiIMam1HbIHntk4FP0vBXCGd0JLgrLb98W5GAoUd3XJYgffdRnC1Y29kyuJJIZZpB2eaa3yv7qq+lD8QM/Gp/wBOk/1H/rQ//Kl58TI91RTzHPj7LkkhlNXLE+YeTZID1IQZrZt0mQasKewfT7rDtnse49BV8OtGlYLFGzv91FLE/gM1uD2L6y8MU0DscsYpbbS5PctGz6ST5kAE+Zo+j3bDEr3ZU9xGtopPzIlY/linW9IHLQ0r3/FfceC7HM5m6qUeXOWpLbICq95Iu0ZbwwR9zrYbBmIA28wAPtELXPHBiH+lRqelMfFtvFL2ZW+6SQTv9rWPKtdstEK6Utp0BOWPSdix9WZdRc/Ek1Cv1j1M8btEz/tElt5TDN5eNWQYbAA1A74GQcDC0WMeJcxB586dn7UC8l2cm6xCKTI38u9PPIvAJo3S6MsltkEQldHUkJB30yAqY8ZO48WNthmmO1tIA2Y04XE/3x4mB9VjcLg/iKuG5cSVWYymWc4KznDGNgcjSo2VdsEDdhkEnyvmx9NLc8/CvkxLpWZKd6w3it5NPM8lyzPK58bN3JG3lsMYxgdgMV4EAFaVxvk+KVy04mtZT75SJpYJD5spXBUnuc4PmVyST34HyjHEwa3jlnlB2mnQxQxH7yow1Ow8savw7ho45mXNz56KUc0bG6X4Ko4zzVc2MEEG6ymJT9ag1xrp0ghlcqx1BgNS5Gk6t+99yRxi1t7OJ5mUnBAJcErrJyoQnZm88DUxJB9KWueOBTTKs4TVJADFcIoOV0kkOF3Og6ic74DofU185N4GptTKEVpnYqgyGkOWEaeWIELnGonW5yq4HiHXD6qEAnffn/vis8hjG5hqrbliRZZpBBETLK31Ue50xnBAJ+wigqCx8lXudjt/BOFi3gjiBzoG7feYks7Y8ssScfGoHKHKkdhbrGnicgGRz3dgoUfJQAAo8gPnV7WrFHkFEvNPtA1oFAPfeUUUUVal0UUUUIRRRRQhFFFFCF5llCqWYgKoySTgADckk9gKyi3E+lmt3nRHkkcB0iREV5XZdLS4cDSR9lq1W4gV1ZHAZXBVgexBGCPxBrM+PcOtra9WKQGYSqrL1TJIYfeXHi1Lg6NQ1YOz7nAAzekY3vjq0VpdXwEByhWdysTMfpELStszDqXMp88fViNVGd8Bceffepn0iRuwvH+SQwL/AGwH/WvN9xXEghhJjRe7Kjac5IIGlTnGMeEd87jGDCvOITnESOsobuU3YD0OlQwGASQVJIXGfFXm6F16Dx/5+U7pvU76DI/+jof+Ndzyfmqgr+FefoJQ+9ZxEDJEdqGZRtuSWyBkjxEAbj1qDHxBIZI2iVvR0LRZYbdlBDMd9hp7gAYBOeRu7fqyfT+4wYw7YUfZkYZkI6muPSWGnaNCABTMEJeSXGgA3XPrVKYvEtw0e0IqmJbSXTlr2ULgk6FhQADv9gkYwc77YqpkmUk+O6kA7kzuv5iMDT8mwfhUWxs3lhkCltKk+BhkuvUYLqXCkydNc+PUzFwT3GO9moSNTHPpb7oDgMfMrpLKwJyfcY7775qqSPZvLa1p2U7b0TDH52h1KVXTNnpyyyEnOA0srasDJw/UKYA3JzsASa5fQkA6hsoynfJVjt66mJOPiUA8+29cWVpG6k8epcYZl2zg5Cl0XDEMMsThSQoz4SD7eZVH1EjDP2TgA5+MT6W/BWJrlCN58yVJWq8Ms+n1Po0OO2DHHkMW0YOdgdW25x8apIb+2YqfoMWhiArGBApLaABqJ2yzMupgF8IOrDCraw4G4hILEFsER6m8O+N2fWAxTw+7gZ3BwDS5FwG6OmFmJiXSMaWDsq9M6SdBVAfEmvJ9wnTgim8GyBwdndW+80oPNToDXMaWtatTw0+O9M0/D7NYhJ9GhIYAriNBqyMjywBjcnsACarmso1HUazjWPuSAyYHqWBBA+LIo9SKmcV4NIUU6y5TBZcv7xLF2AUjVkscjT2zj7tQhMjANNI7H0BUjPweV2X+EKfhmkm0/q4kV7VE9oUh/ogGUEoOcELLMmlvNSTIFyPQZ/UUQzgEAy3UQPn1mbA9SJVzgeZGQO523qHEHhYtFGUVsKpIySvkod0zqG+NjlcKMlRntfxB08cxkbI20uwU5wc6zjVjIAAUknGO9dpelT51/SFdTWcoG95IR2xIkTjf4BATVevDy52+hSnGcNbaHwQCDlWJwQQQcYORjvUDiFuYRCs7MU8LOFONC6SXCndlCtGmWRlwpfOxotryETL9BB6arl0Q5QPlNOhRJpDNHG4OA2yKMDINMx4asWYOuQToKW7fBJSYxrcQ2AtNSrL6HIn+j4z26N5MufkkmF/Cj6VIvf6Yn70UMy/nCNX61W/S1mMjSAl2JCKrRMFHlkAsx/dC+WcZNdrPiU5BSSQRFNsNnWfwKl37HsFONJO5NKlrt9OeGvsnajcie4WSQMlzCswGAwZ4JSBnAZJVkV+5xkbZOCMmpUbypLbyXTTFI5kZvBF0cZxrZ4SxGkkNltI8O9e+H8UDlorjxge6zodLeoOpQM43AIB2Yb4BPTlXhFreTzBQY0iGGijaWMS6mZSWUaVKjSVIXO5YE9st4ON75QGt0oa86eAVchAabrTRRQBRXqlnoooooQiiiihCKKKKEIooooQis09p/CJutHJHpMc2hHBxqDxsXGFKtq1KMAaTgrkjGSNLrPeeeYlW5VJJ44FgGoB1ZpJXdMakjUjKqpdM5PiZtvCM0Yh+SMup3d+5XQFwf1e7zUG74KVcSRxRsWULIpVTqO2T4iurOBvkHbzya4rwIKDJNIIWJ23AVQcep27AYVtgO5yc0l5zxD9kXU/7ziFP4YtLY+YNVT85yA5gtbWI/e6et/42wa8wzCzkcOedy1m4aR+jT7Jzs5YuoHa4M7LsojWWTHl9kufP1HqcnBEq4QSHItrgn1AEYPhZckSOgJ0uy5IzhiKzi55vvZPeupAPRAqj9Bn9aq57iR/2ksr/AL0jn9M4q9mBeHZs1D2H4orxgJSKGnPmtb+mtGuBFHGB/rbhB+ekOf1qquuLW+SZJrBSe/1jvk/EAIG/Gsx+iD7o/IV6ENWDo9oNSb89pVo6Pdvd6LSm50gX/T4duwjtpTj5fWn+VRm52tgc/S5M+qWgB/NlJrPulR0amMBEOPp8Kf8AHje4p/PP1v8A7Tdn5QQD+cdef/P9v/tF5/0rb/8AnSF0aOjXfoIeHt8KX8e3/Yp/Xn63/wBpux84ID/KOvac7W2dQu5AfV7QZ/NQprPejR0aPoIeafC5/Ht/2K0r/wA427Ag31uQe4ktpQD8/rcfpXSz4vACDHNYMfI9V0I+WpXx+FZj0qDBnvUD0fHoCfT8UUT0edzvT9rYJZzMuloUkU/6q4jPcEH3tB7Ej8a925EZybe5B33KmTBY6mx02cLqO50gZrGhaDyUD5CpUF3Kn7OaVf3ZH/lnFQOAIbka63C/yfZVHo+StQQtNuHi1sUuehrPiWQSR5Pc+80Z7knfO5ODvivjcBG0kBE33gdJVtgOwIDDYZDNnwqc7YKPb85XybC5dh6OFYfyB/WpMfObE5mtLaQ/eVTG/wDEuT+tUnBTN+08+nuqnYOUf1r3FOcXBSRLK8aCQoVQKqDSMeXvAE9seLuc+8QLD2VcJlCtNNpCqvRiC43CsNbEADTuqjSQCCGBAO1KVnzxD5m6g+ZE8f8Ab1Pj5EU7ez/jwklliSaKZGzMGjDAxHKK6ujE6NTNrG+56lO9HB8chZINdPDdw9UjiA+NhFKV1qE80UUVvLNRRRRQhFFFFCEUUUUIRRRRQhFQOL8Cguk0XMSyKO2obqfVWG6n4gip9FCAaLN+KexeJsm1uHj/AKMgEi/gcq4/EtStf+yq+j92OOYescgB/hk0/oTW40VWYmncn4ukcRHo6vff9r83XnAp4f21vNH8WjfT/EBp/WoSaT2YH5EH+Vfp6oV7wWCb9tBFJ+/Gjf8AuBqswDcU8zpp4+9gPdb5X5x6FfOjW7XHs54e3+iqv/DZ0/7bCoE3sksz7rTp8pM/9wNUDAeKab01F/Zp9D8LGejR0a0HmH2eQ2/uTTn97o/3RCkLiJMRIBzj1x/diomFyvb0thncfJc+jR0aq2484ONKfk3+Nff8vP8AdT8m/wDlUdm5MjGwnf6Kz6NHRqrj465ONKfkf8avOGR9UgMSPlj+8GuiJxVb+ksOzUnyUfo186NaRwD2bQTjLzzj90w/3xGmCD2S2S+8Zn/elI/7empbByWPTOH3Bx8B8rGBBXhtIOCwB9MjP5VvVv7POHp/okbf8TU//cJq6s+FQw/sYY4/3EVf/aBUxBxKXf00P6s8z+l+e7Pl25mx0baZwfMRsF/jYBf1pgsPZNfSe+sUI/pvqb+GMMD/ABCtuoqYhaEnJ0vO77aDw+VnnCvYzbpg3M0kx+6v1af2SX/tinjhnCordBHbxJGg+ygABPqfU/E71Loq0NA0WdJNJKavcSiiiiuqpFFFFCEUUUUI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data:image/jpeg;base64,/9j/4AAQSkZJRgABAQAAAQABAAD/2wCEAAkGBhQSERIUEBIWFRUTGB4ZFxYXGBgfGBQXGBYXGBgeHRgZHSceGBojGxYaHy8iIycpLi0sGB4xNTA2OCYrLSkBCQoKDgwOGg8PGiklHyQsLDQvLCwqLCwsLS8qLCwsKS0sLCwvLCkqLywvKS8pLC8sLC8sLy8sKS8sKSwsKSwsL//AABEIAMwA9wMBIgACEQEDEQH/xAAcAAACAwEBAQEAAAAAAAAAAAAABgQFBwMCAQj/xABJEAACAQMCBAMEBwQFCgYDAAABAgMABBESIQUGEzEiQVEHMmFxFCNCUoGRoTNykrFigqLB0RUkRFNUY3ODk7MIFqOy0vBDwtP/xAAaAQACAwEBAAAAAAAAAAAAAAAABAIDBQEG/8QANBEAAQMCAwQJBAIDAQEAAAAAAQACAxEhBBIxE0FR8AUiYXGBkaGx0RQyweEVQiNS8WIz/9oADAMBAAIRAxEAPwDcaKKKEIooooQiiiihCKKKKEIooooQiiiihCKKKoeKcWm6zRQFEEaqXZ0Zsl84CqHTAAXJOT3wOxNVSysibneaBSa0uNAvnMfM6wxzrEJHmjjY+CNnCPoLJqwMZ7HSMnBBxgiqG84bFHC80akSohkWYAmYsFLAlvfck91Oc5IxjapHDorl+q0ccTF5W1ZkZQkgwr/YJZDpDDG41aSPDk+DxGQ2ccqhOq6RHcNo1SGMHYHUFy/qT86wcdLO57aCgr1aHWtKJqJrAD6pj4TzAkxCFXjk06tEiMuQMaiuR4gCRkdxkZG4q1pLvUuEkt3ZIkbWyxjWzguYnLM2FXwCNXwuQWYrnSAc3PB+LSmVoZ9DHRrR0UqCAQrBlLNggspBB3ydhjfWhxJJEctnndz8pdzN7dFd0UUU6q0UUUUIRRRRQhFFFFCEUUUUIRRRRQhFFFFCEUUUUIRRRRQhFFFFCEUUUUIRRRRQhFFFFCFSc1TMEiUMVWWUJIykghSjkAMN11OqJkb+PA3IqstOERRMzRRhGYAMRkagpJGR2JBY7996ari2WRWSRQ6sMMrAEEehB2NKNxwlbS5kdYpCkqIFZFlk0lC+pSBqZclgQcYPbyGcbpPDSSDOwmw+0d/PkmYHtaaHzXCCyijXSlzKoyTgXMndiWJ3fOSST+NS2sI+gIskRqqgEOQQE0lTrznI0g5z5VL5b5ciWD6y2jXU7sqNGmpEZyyqcDvg5x5Zx5UuQyK1hbKVJVhbpkr4GIeLUuexOxGPgR5EUlPg5hs6vca9/V07dytZK29h8qe9nE5TVcSPpYMoNw58QO22rf0x5gkdjUi54LDI/UeMM+kKG3yACSNJB8JyScrg/pUrmPgMYWF47ZGEUod1SNdRAVwpAAyxVyj4G/h2yQAYlhwNLq4aWSF+mI9B6gkTqtq1DwNpLKoLDxDB17ZwalLgZzOG53G33Xt2arjZW5SaDuVzyvcs9uCzF9LuquTkuiSMqMT9o4A388Z86t68xxhQFUABRgADAAGwAA7CvVeiaKAAmqTKKKKKkuIooooQiiiihCKKKKEIooooQiiiihCKKKKEIooooQiiiihCKKKKEIooooQiiiihCK4Xt4sUbSSHCoMn1+QHck9gB3JArvS5zRclnhjUAhZFZyzBVzpfpAk7/tArbA+6PMgVB5LWkgVPBdFyok0clx4rkkKe1urEIo/3hU/Wv65OgdgNtRp47CAusPTgIWVz0uj41XQxBLe5o8SkADbUnnmpbcwICoaWFMuyHxFjHo1ZZgoAKkrgeIe8ue+Kr4uODUpNwAvVbERRsRZ1KZi3cxsCWC7ftBltsDBjZiiXul1LSBcdnbZNkx2DeKvoZZLXxRF5Ih78LEsQvmYicsCPuZIOMDB7tUEyuqshBVgCCOxBGQR8CKSLfjysQFkhYtIY18ZUsQCQ+CpwhA+J7YzmrrlG5+raJhjDyGPBBBj6h7EHsrEqO3h0/g70f9Q0Fkw7jr4KqbIbtTBRRRWoqEUUUUIRRRRQhFFFFCEUUUUIRRRRQhFFFFCEUUVxvLxYkLyHCr3OCTuQAABuSSQABuSQBQhdqr77ibK4jhiMsmnURqCqi5IBZj94ggAA50ntilrjvM0TTxpcQy9BUZnWRCqFyyiMsG99AA/caQzJnxacK9zxqKOWeWykaIHSujcoQF8yXQRIGPgGrfVJhSCMUyTMjFSVINJToOZOvM8PUe06KgyalTqM5JGlSwdNKgAkgHPUTBHnEh5iaWY280xRI9QE0WxumTRsPCTHoD+LT3btgAilm34Re3KfsCSWLmZgUYswAJEkjKwXSqjCxkYVdz3qwbkW+aNY2MHTXshePC9/L6GQDudx6n1qjbyn7Wb99rKeRu8q6seY3eVraOYYVmxcyqviRRFqUKCuqVXl0kkAAL5nOJ9rzNh3gb6+ZCMCAL40KhgxDPpjxnSctgnGPe0hPu+XL9EVWhDpHunT6eU8jpMRhcA+YCtnzFQrXjhgfMaGCVVIlDGRtakhtT6l66EEe8Y2XBxnABHBinNoJGkX13diNnX7StUsOILKpKhlKnSyMMMjAAkEfIg5GQQQQSCDXO/4xHEVUktI/uxINUjDzOkdlHmxwBtvuKygcXlnZ5GuJBbSSxh7hEmVMkrG5jcALpCqiiSQnxaiqDIItr4xWdwstjNuY5DP13ZiQWiIYyurSaiV2B1A6TgDBNM7VuXNu8QoZTWia7fmZ7mWSK3XomHHUNwhzltWkLErqTnSTqJAxpwDnIi2fMEtxJPG80dsbZgjaCrmVioYMC4wseCNsZzqGRp3Q5+KzXUzPHG5uHAGpM7RLnSOmIyWGSza2QDxbEdyWXAru4ysaODDkMR00cFpHDK7CcOzF1YkN89sjNQxFftaTzzwUsnEp94XzBLddTTPDD0JGiJK6hM6d3ALgrEcjC51d/FsMqvNXNCXIiY2x+rfRJIMkFlUll0Yy8GGaRZOxMRwB71U6pcF2XRvABHIi6UIALqqsLeYscaWxsdiMbNv2XmHqSxosSxyAaFCnC9SIl4BoOHTxq0W4G05FK4jESZKZda1/Smxgrqp8OnAKY0kbFcYI8sEbYr7qfQJDGRGQDq1JkKxAVzHq1qhJGGI8wTgb1etwS1nQSrGB1FD6kLISGGQW6ZUscHzqsl4TnhcQItcdOJiqhusobQC/XD6ncg5I0jVkrnzObgoI5w8urb9/CvlcWUoodyyKpaTSF8y2Mfr/KpfKPM4hjCLbmN53KxySZwD1FGHTYxxR9VVG41OrL4SRm0uOFwWyPMkIaRB4CxZ3Lk4QBnJYZYgbHzpQTjqq0sCxCYk9HUxJ1iPUWIRMvlperLqA8wc+Go4KdzDWMVRK2uqfr/mCWGSGEzwyG5JVZdIHQKjUxZQ5DgjZe2GKg5zRJzBLHcRW0csc5nVmWV8L0enjVrEYAkBz4QNJyDk+Yz5be5aQQ6MyTjCq2h3KqS2xln1qFK6tgDlQe4FdLngt5CwiZH6jlWU/VtIxGoDS5mLnSNWQAQAxyMMa3tu7/QpXKOK0Y80tDOLeaMyyMutGt1yGXJB1Izkx4IxnJXxLuCcVccP4rHNq0N4kOHRgQ8Z74ZDuu248iMEZBzWRWPHpbWbWUZZtOiVpC3ijJBXKmPVEFIOD0wp1N5nNXfD7eC5luJr64YTZXptbuydOMxKAwlQK7b6wdWFyh8O1TZOHmg14FcLSFofEOJLFpGlndzhI0ALNjc9yAoA7sxAG2+SM1E3MfUlWCJhBJhmk6wGqNVKAAKG0sW1ghgSuFPc9s7tuYJ4GhledliKusU0iTCKTUwzqZlOgukUbgoWTIPhGakTcVaeRtUbTXDYwVMitEihtIVIx1iPGxJdYwdXoBUJMU1lgCTwogMJTbNzGxnFtLNoAJ1XEIGJfCrJGoyxjchmJxnaPII1eHwvMTCf6Mk5MZYD6S4BeM6GdosFcM+FDBmBwr7gkb0cHK19JGY+kqRsdREnS8TbeJi/XctsNzgjA9K6vyNfdLp5hMY3CK8YAOc5A+iLg53yCD8ar2050Zv47vlSyt4pjg5lMc5twzXTsoaNgEU769SyMAqKAE1BsDIOMEgarrh/EjIzpJGY5EwWXIYFWzpZWHdSVYbgHKnbsTmN1ZXloqno9MoxbqhSc5XS2uSN31AjAy4T3V8QxXqw4vbtcJLesZtUbAhxhBhlKba2SSPdzqLMuo74OkCbMTU5XAgkrhZvC1qik3lzmaMPOkcU/RBDxaY3cKhXDY05KprVioxvvpyOzdb3CyKrowZWAKkdiCMg00CDcKtdKKKK6hFJ/MfEbiW3E9vHGsUTiUSO51NHGSS/TCY0Eb+8Tp305wtXvGeIshijjKK8zEB5N1QKpZjjI1NtgDI7k+WDm3H7drfqwNd61bxosaKAI3aQuuAThU0EBR72pFyMkVVK8MaXFSaKmi733Fby5uliTSHRXj+rbJBYoZPrAgCKoVdTYOnVgeMgK58u8lQ2wVnAkmG+sjZCe/TU50fFt2Pmxr1ydy6LWHLjEsgBffOkblUB8wuTk+bFm86YKrhhp13/AHFdc7cNEUUUUyoIpB5hc8SuxaRLEYbY65XkGQ7qwARcblQfewRnBBOBhmbmzirQWzGP9o5Ecf777A/HSMt/VpEThEYsusLto5YFk0ooTT4WOtH1IWdmZNyTs2MDbBpe6rsnn3KQFqr1ecSuYLWe0lWLRHmAupBDJIuoYTGouUk7YxqB3qg/yHcT/XR2pEWo/sVUKuDghAgJLjzl0Ngghdxqq4tuFi4u1t4y+hWLO5PjOAvVYkYAbGhFwABrQgeCtUggVFVEUKqgKqgYCgDAAHkAKTjZ9T13WG7nn5sJyWGqyEcVe2OIIpLXIAdTrIcrnDnqmFjJvuxJ1bZ7ZrwvHo03t3kWRv2rM1uesxZm1MFnBD5Y9vLAwcDGy0VaMK4UDXmg58VzaDeFkUccs6qILWUsNX12Ztbl21Nl16MeCxzjWQPIVYp7PbqSNepIsfS8cKZ1FJFOpSFXSiNq3LEyNud8nNaZRXWYNg+4k95XDIdyReW7kNEwXYK2pB6JKqzIMeiiTR/UqoheH6LbxpY6ZQ8arOY/B11kGp+to0sCytvnDZCjOQKseHxdO7mi7A61x6COXqJ/6d4g/q1GjurpreKF48WmUjFz4cNGpURsI/fTXgAMRgZ1ZxjOXg27N0zezhXjzRXyHMGlS+ZZz9Uie9kuB6smlIh/15YT/VqBcezu5gj6du4liGDpB0tqH2tDnSHzuWSSMkk+tWKJ1eIIp7KyA/8ALSS4b+29v+Qp8q3o3DNdDV3Hn3XJnkOsshleWBcS20kbhgwn+t1alBUZaQOhXSzDSJcYY4wTmuB4/Gx6kkkhuFx05A1uBFjOQqm4JwwJDZbJGO2BjZaKd+kIs151rxuqtpxCxxr5rrJlhluHxpjZeoOiMgkoYhMysSBltWMKB2zmul4FPAuZ7b6uTKeNE31gjwr3ilA3HhUORsAfC26VHv7FJo3jlXUjjBH+B8iDuCNwQDXTgwakuJJRtKWos/TiF1fJBb6INEmHZyQUKQtGThANW7Mi6TjZjuRvU/k65NlO3DplQD37d091lbUdDE76hobGrJwpBJwCViW2NvLPDIW1Ra3RkwGLBA2wIK4kUplcEamwPcFWXEeBpHAhhvGmmkkjOSqeKTbQ8elAU0Y1AEkaQ3mdVQjldRznDrN17l0tFhuK06iq7l/iv0m2ilxgsPEPuupKuPkGBFWNPg1uqUUrcxcixzZkt8RTZ1bZCO3q2ndH/wB4mGHnkeEtNFccwPFHBdBI0WVcL5hu7eWeN9AYnU3VIVgyRKG1EIwJ6cat4dmALKO4Vt5duriCCH6VEmmR93VzqVp5SU1RacKC0gXCu2CR5ZI8c+8uCeIzID1Il30+88Y3IHqy7uvxyvZzSvy5A9w0Si8CrbhHZZFVgXDMIwPEpdPB1Adjgx5ySSFY6xP2Z03KZ6wzLU6Kr+C8QMquH0l4nMbMnuMQFYFck4BVlyMnByMnGSU4q0v8aiW8M6S3JgEMmI1ULqVkVW1sxGrfX2RlyhwT4jSzyrZJcX0RAOlEWR9TMxYosb+82+OpLFgbD6k7bmp3EreGeJLyWXXMwXMGkCNgzAdEqFBdlJKAux8WdsErU32dgNcXz+erA+RuLo/y0/kKTl60zG7tdfwrW2aSnuiiinFUiilbnX2iW3DU+tOuZhlIEI1t6E/cT+kfjgHtWWH2835JIitQPIFJCQPn1Bmolwbqr4sPJL9gWjc/3TdW3RD4o0lmA299UxFsdich9qpLufhwaGS1y8uvWxZi+sBSWeRSx8YIUhiAQwUbdqVbXmyfiMrTTomqNAgWEMupQxZwCzMQ5VyAQe+KYuI8VspzCthDGjb62jULmLQy6WAUajrKYzkjB7ZOc6RwO1dbQD05p2qRY5jg12tVWcH5/g4eZ3dGlmkUCJBsCBLOCWc7IPCg8z4RttURPbfxHJzBa6SdhiTIHpkSb/PFIvNkWDEfg6/iJXk/lMtU0Nyy9j+Hl+VXQuOzFObp2GCJwq8VWz23t2nH7Wxjb9yYj9GQ/wA6trf282v/AOa1uY/iAjqPxDg/pWLWl8H27H9KmGM1ZtXDVM/x0TxVtVtDe3Phv3pj/wApv76iTf8AiAsBnTFct/UjA/WTP6VkYiU91GfiK5ycNQ+WP/vxrm3PBdb0Q0iuZajwPnKLiF200UbRr1UVlcjJ6ttMpPh2wTBGPwqyjiuujGJCfoHgAkyOo0WV6epM+FG8ILjJwclFySuX8qp0ZXAbAPSb0924jU5/CU/nWiNYXws43kcfQ8IdOpusIcro1j3NONOceLT33zSbR15XCtxu514LOxEWyeI+BUW+5/j4dedSaJ5Or1/cK5X66OEHxYzta+vrV/Ye3LhsnvvLD/xImP6x6xWHc4XBeaPUSSIVO/8ATZ5T+slVVlKFPiTUPluKvw1Y4g1XMwrZaEmhK/R/FvbJw6FAyTGdj2SFSW/EthV/E5+FIfGfbpeSZFnbJCvkz5d/nvpUH8GpGS4jwNwB+X6UfS4vvD9atMxTcfRkY+51UwcO9p/Fo3LNcrICclJEQr/YVSo+RFOXBvb4mQt/bNGf9ZEdSH46DhgPkWNZW16g9T+H+NcpL5SMaMj41wSkK5/RkThay1nmfma2uLmG4tJlkARdRXOpSjSadSnDKfrPMD3a7wy2CRzOcpdK8mjQ2DG2phEI49QGll0bBcPqOc5NZjyvDkvgYDSIo/BJifyLJ+daVZ8YsUWZLuBZJy5GSMuysfqVjbGUOkgAKQQ2W880u0h2Idpcb/BYs8ey6la0Ka+QZsfSojjwSB8A5AEi9h8NSN+dNtfmzmHmG7spUMFw8TyIBJoIwzIidwRg7u351J5d9uN9A4+lEXMZ7qwVXHxV0Ub/AAYH8O9MYZ42Ta8FF2He6rgv0VRS/wAqc82vEUzbSeMDLRNtInzXzH9IZHxpgptLEUsUVkXEuHJb3k8WSmSBG4LL01d0Kk6SNSKsjgg+VsO3etdrPudowOI2xK6g6BSuAdQBmjIwdjkTkb0pjLR5+F+CnHrRXHAlW1eC3inM6SawQ4XWjAF2fUqjUCdm1ZOp1375KXrJorO2+mQTjqyKpZHXMWG0jpr4eoirnIAbcqcj0KaGirXG+htuib0Oy3udWkDCiYnDRdPGkNnMev387lu4qd7NZ9Nxdxk7t4h8dM0rH+zPEfxrvxy2sTeTNfoFdQpiYHpkoYwGfWrKzNq1oSSdIVe2d1bgfFxBcw3AfVExZWbbLRglSWxsGMQjlI/3BpKajJmPNL2VrbtIWyVl/tE9rwty1vw7Ek48Ly41JCfMDyeQfkPPJyKie23n6e2K2dvmPqx63lB8RRmddK4933Dk99xisc4fdFAPMenp8qZkfl0TmDwe2NXaLs1lLK7SzuWdzlmc5Zj6k+ZqUtgqjLb4/Kukd8h88fOuHEbjYKD33PypMkkr07I2Rto1MXJkRdJwvhL61HoPBHjt86f+KcyPcwQD6I0UaSL9boPTjKZXSjglSGJ6YI8OCRnOBSPyJhItTHSGeTBOwO0K4z2zlGp4sZb24tZLOFY2SKJYy5cLqjI0qqjQfrSi+ZCgkHO+BTCcz5I66heXxf8A9C7tKzznPhJKvpG6EuvxAXDj/pdNv+TJ6Uh1qXNfGo0iEgzqYAp5HWRqj+RXJY/A6TnXWXM2STtuc7AAb+gGwHwFdwZcWXTMNbjcpFuBip9vfldm3H6iquB8H51Kq9wutmB1W2Vyt2h+0PxroHB7EVRUVGiYzplsHw5J+439lo3/AP0rQ7rgt0lkJnlU2iqr9HJ6ixbFNT9mA8JKAA4GNTdjnfKnL082qVVfpqCpIHvZBB052LDfvgZ7kU6y2IMWn/KMbxfZgWPMpP2U6Zk17H7LHAxvsKoM0bHODibjcvN487SYlvNFlfMZ/wA4I+6kQ/KCMH9c1EthtV5zny5NbyCSVTplxhsbZCgYzgDOF/Q4qnQbCr2OBjFE/ghW/Beq+FR6V9orq0l8C+lfc0V6ilKsrLgMpBGQCMjcZB2O/rQomw6oTzylwwr0ww3UlmHo50MR81CwL82kHkacbfj7x2LQG0ZkmLokxQiKYylirlyQPtDfG5Xw52pe5fvUlh8CnL4QLnxamIQpqP2+pJkse/VDHvgM/F7u8SOO0uhEq6EYujAqyRMuyjQpVsqoOdhq2J8lsO4t2kjrUC8tNVzgDqSsy9osR1w75OWGfUiO3/xqjteEDfWc/Af40187QrIY2ByokOCO2WjXz7H9ke3wqhWQLkk4FTwx/wAIC2cE0G54r5Fb9Iq8RKMpyroSHU+oYbitK5P9tRQrFxQZHZbpBt/zEHb95fy7mspub0tsNh/OquQ7mm43EKWNw0bhov2PbXKSIrxsrowyrKQVYHsQRsRWc8/XZPEIhHu0SKdvXEz4+B8MX8Yqj/8AD5flYuIdSQiKLpvgnwpkTF2x2GQoyf6Ir5PxJZbh7i4YxxyShWOQGRGK6gD5EIsKEjsVkPlmoYt1Ywze6ywAzI8jgrhFtreBLy3kMl2wDeJSySO4xIFiAwhALHwYbwnUT4slXfLFraLeE2EYwY2Mre8Ucsmg9QlmDONeRnfTny3KdaKABUFXfNln1IP2QmCurPHgEvGGBdQD3JHl9oAr51n3M15FPJ9TbvD0kzLIIJQqtlWi1/VgDThidX2WI7NWt0rXcV7A8wtokmWRmkUllUhmAyr6t8ZGARq2wMDFQkjEjS0oaaGqwj2hXbSG11qfqozEGJzsjllQnzZA+M/aXQ32jS1B2rS+LcGR7YBs4VQkgxhwyeAEL5So2V0/aBKfdrOZbYxO0bd1PfBAYeRGd8Gs+KbaNodQt7AvAdlXyiiirFsLrbXTxnMbsh9VYjPzx3/GmzhvH5ordZY5pS0zdGQQlIQrZOhZG3G4JYOqocFvFkHCxw3h5mZwHROnGZCXL40hlBxoRiT4s9uwNXHArJNbRNcRSRzqUdI1uHc+aMqCHd0fDDt9ofaNVPNDUa9mqzsS2J2641t+fVeuZoXSK6iuII45beSJNssy6lc7SOScFVTsQO21LNrwiWSOSVEJSIZZtgB2yBn3mAOSBkgAntWw8e5aluI4bi5jijE9vELg3UphVLiAsNTADWwZT7o0nYZIpI4rPFHdQBbxLmIKUk6cRjihR8o6xg+EjQxOR3PferS10dcoskYXiSzdewcB5XSjFB5n8q7U484cxWTWdtaw2vSubdtEr6EG6KySDWp1Sa38WT6ZO9J4GewJ+QJ2AyTt5AAn8Km/vWnhZQ6PNSnf7r5VjwI23VK3mQjrgOGI6bZGDt5YyNwQNtsZqurZvZ3wS2hgGpFM0qLIWcA642GUKZ+zvgjuGBztppPEzCJlTXwRi5MrcvH8KT7PriOG1MBkUmJ2IbIxJHIxkjcEbEENjbzVh5V0teKx/wCVJm1DS0CxBvV426hGflcD+GoPNfCYImSW0dIJi2GCrmJ4xl5S8akDKorPlcNkY868SctskXVJYFSZD4naRMg6mK56TnSTmNUXbZWyAaymxbXM8b/fngsCbEsiIEhoSV69o7w3McMDShVEnVlfIASJFZT4jsGZpFUfj6VknFZIDO/0MERAADJY6iO7eI5GT/LtWx8p8FgIaW5KTXWoq5cArGUZlCxKcqqgbhveIbJO+KqvajwW3eFpY1AlgTUzpgKEJIUNjYsz4AHfGryFX4WZsbxFf8V5sPZORSZHB5WUUV4jkyMmujKQSCCCO4III+YO4rXW6HAr5Ui74dJEEMqFRIoZCezAgHYjbOCMjuM7inHgPGrF+Gmyktc3MrkdfSmwL56nUJ1L0487AfZ9CagcCmS5luereQW4kYMsNwrGCXJbu4OIig0gMPFvsRigg1AbdJHFOBcS2gHrz4r7wOKRhaxW0CO8kUjsQ5jbwTXALGQMFyFVQC4OMCvnG+Y5ZbZbkzy62YRp1gjuyqMtocYVVTIy3TBJYDUTnDnZ8ry29rdyxxDe3FrC0Dm4Gie4d7iQFF1lVD5GVz4fPvWecfsFmmOi5t0jiHTiRjMGjjXOAymLIYklm/pM1QLMtM1bkk8NbDgs4FkrjQeWvb8JelvpHbU8jM3qzEn8zXqNmJyxJ+dSbvhhgkKMyMdKNlCxGHUOvvKCDpYHt51zq3MKWWph4hQOCKhP3PzqVK+BRwywM8oQZAO7EKWKj4KoySewHmaBYVK5ingC6a+Qb+SOC7jUAJO0YZm909ISMVP9Eag7n7q6ftitE5bu4YDJFNZyStIoKM8EpMkOlQwAMRzmQsxxsTIPwo+FcM6cUXQUF2KdCMYbJDrKqk9mLldTt2xk+6grTrCG7mmie5jWJISzDDKzO7IyYGn7GGJycEkL4ajhjtnmThYLz07r96n8tWbRW0augQ4J0DHgBJKqSPeZV0qT5le9FWlFaCWRRRRQhIvN3L7RyTXgSOUMB7xZfo+FCdUgZWTAJYtpDhVABIAAXecOQ4Wscoi9W2UPrAAMoQDWpx95V2+IWtakjDAhgCCMEHsQe4I9Ky/mNp7RlgYF4jkQudWJFHuxkqpJkVc51YBVNWSSQMfHYd4eJYuN01A/+p8FkXGeG6ZZmhRugJGVGAOnA3IB89OcfAYzVbWv8J4tbpwn6PI6JJFCyFX2AkAbDDVj7fiz3BByAQRSHxfl0fS7cQAGC+dTBnIUCR1DxsceEoWKkdwMVGCYucWEGot3rZgxdG0fuHtuV1w6ThEdjbOHP012EcozJnTKTFNlfcEYjdmUjzVd85qLwzitzw2J4ZLgwBnLdKJY/pEmwXJkYHoxnTkE7nJIUg00+0n2Xf5o90sytJApZx01UPGB4gCDnYbjVqO2M71kEcxYksSWzkkkkknuSTuT8ace19naWvT5S2FDZ6tcagmt1qUfEjLaXBGqR7Nre/jWVzIximgQXCl3ySAGY59SD6YSOMcfvIZMLdytG41xtkeONs4OAMAjBVh5MrDyq44NYrezRxWyzySNbxo6a1hiCRRRI+t/GzpqUbaB3Hzqg5teWKQ2k0EcP0dydCamOXVST1HZiwZdJ2wO21VhufKS3dQk81UWta12XfrTvF1S3d28rtJIxZ3OWY9yT3Nad7G+U3uhPP1FjVSIg2kM5ONbAAnCjBTJIOcY2rL4lBODTXyTxqaCUQw4YTtjSwyNeDg51Lp7YJzjG+NquOSlHiytmjeYSWI9oHLZ4ffNEWVkcCRCgwArEgjTk6SGVts4xjHoND4BwVLu2s1aSRUt4AmqOTSXkcRlxt3RNGnfYtnHu1k/N95LJeTdf3kbQAMYVV7AYJGN85yc5zmpvA+bJrZCq6XQ7hXz4PXBBGx9KUxcRkaDEe5caySWJo1otA5i5fitVDpMG7qxkCl16iPGpMox4Q7rkEds77VZXXOiNEyqo6rKRoJGVYj7S91A7knYAE5xSHbcUFwklxfOpSE4ithsskunIyuSX94DfI3bO2Qfc9nInDIpiXZlZZXQsxRoy5IUxk6dGllOMYAFJta5tGudetPPn1WLj+jfqHNJJGU3pv4hN3AuWYbpTKZyoc5TphUkKABEJk3LalQNgYxqxXDnXhS2theQh3ZZtDo8j6m1xlCyMTvukepfLOoemVLiHGfoXSksJFe3n1MIX3ETDSWAwdSe928iDVBx/mya7wHwiD7C5wT6nJ3PlXY8PK54dXq19j+lpNYToFfeyjlJr66bxqqW4DsWXUdRJCYXIBOQTk7DSNjU72w8tPZzwyF1kWdSNWnSxaPHvKDgnS48QxkDGNt6HkO5njuVWDGZQQytjSVCltySMYK98+Z9cVG5t47Lc3BWbAELMiqBjGDhsjU25K+p7Ctb/GT/AOlbSUYgXUOxvXidZImKuM4IxtqUqe4I7Ej8avuE8wXLuWlnfoxDXLkJgrnZBlcanPhHzJ7KaXKYeVLaW6YWcdvHMHYyHUzIVwuCxkU4wBsAytjUcDc0u9mbdUrUxDWhmYjvKbr3iTWltbJmSNxBJfzLA5iJe4lVYlyoIAVWI0kEbDIqk4hez8VMAM4njRxqZo0S4gViATLpHijUZ8a5X1wcCoPHAls95DcG4W46Ii6cpEq+9E6aZlIOnSowCg7+Xak6OUqcqxU4IyCQcEEHceRBIPwNWHO6tCRu9OdFlxNAo4UJ1rTea+K0Lj9zwqbh/XiYi/kkyVzJkAvurKfAI1i2Uj7q77mkitm5S9kuiy1maPqzx5ZSgKaXX9mXzqAwcErjffBxWZcscGP189z4YrUMuT2a4wVjQHzw3jJ8guTsa7J1BUigFKdqlhMW2Nrhcrhwnhv1qPcxN0MSbkEK7pEzhM/e2Bx3rWOE8gQwcPEZCCbRredhnDlQW37hBjG3kM9ya4818Xt5LSOC3Ku2uIoq9gI5FY+6DjKqw2BJydsBiLPldJr09Nhi3RvrWwcPpP7Ia1DZ1DDjcBRjJ17ZR2+Ky5AQK+2/1VEsuYl71d8pcvnqi8aJYOrGcQgsxBkKuWJOFjJwcqijOcscgAN9FFehjjbG0NboFmEkmpRRRRU1xFFFFCEVVczcH+k27IuA4IeMnsHU5Gfgd1PwY1a0ULoJBqFgPFb+KG8iaaMgxn/OI2GCAMHxD7QAGcjIbQm5FSPaDxm3lt+tbOofWrhldfG6+6wUEguDjxY1YyDtkVp3PvJy30B05E8anpsCRndW0EgjwsyL8iAfXP575thVTEDFplcBhIoC9VGH20AAMgOPGuzDuAchcuXDf5Wvrzz+PB/bCZ1xSuqvhzHccQsblNJLxpl1iQDUuQcks/Y4bKoufD6bUgRPg1o3JHAp7dAcaJ7llEauD4I0yzOyjDAYJONj7n3hUrjfI8ErlpY5rSQ+8YozLbufNgEGUz3x4f3RVRxrRIWuNRu/58K+IiJxy6JN5c4hNDcxNayNHIWCBlAJw5CnwsCrDzwRjb4VZ8/ctSiWS6WR7iNzmSRtJkibsRJoAAXYYIAA93bAyycv8nRwtm1Es8p2E00bRwwgjBIVvE7YONie+PDksGg8AjgCmKboSAeKQlcSnckyoSA5JJORg74zjalpekAx4DTbhzcc2Vssm0fnaNywe2I/GnLk3hLL/nTKT9i3Xzmlbw7f0RuM9tyfsHDZLZwasmLhTv8AfGck+piRWGfxPzq4sAgfqyNLNIBhSlvMI41xjEaBCF22ySTjbIG1RnxuZvVab88+y67EFzMmiR+a+UZLli8SgXcYAmhB/aqNlkiJ94EDA8yAB7ysKRCjRkpKrIwPusCGH4Het7vkScDVbXBK+6wjKOhPfS7FSPl2PmKjmG8GAj3Wkf6xLMsP63VX+RquDHOa3K4eZp8qEcroj1brMeAcpNJia5UxW67lmBDTeiIMam1HbIHntk4FP0vBXCGd0JLgrLb98W5GAoUd3XJYgffdRnC1Y29kyuJJIZZpB2eaa3yv7qq+lD8QM/Gp/wBOk/1H/rQ//Kl58TI91RTzHPj7LkkhlNXLE+YeTZID1IQZrZt0mQasKewfT7rDtnse49BV8OtGlYLFGzv91FLE/gM1uD2L6y8MU0DscsYpbbS5PctGz6ST5kAE+Zo+j3bDEr3ZU9xGtopPzIlY/linW9IHLQ0r3/FfceC7HM5m6qUeXOWpLbICq95Iu0ZbwwR9zrYbBmIA28wAPtELXPHBiH+lRqelMfFtvFL2ZW+6SQTv9rWPKtdstEK6Utp0BOWPSdix9WZdRc/Ek1Cv1j1M8btEz/tElt5TDN5eNWQYbAA1A74GQcDC0WMeJcxB586dn7UC8l2cm6xCKTI38u9PPIvAJo3S6MsltkEQldHUkJB30yAqY8ZO48WNthmmO1tIA2Y04XE/3x4mB9VjcLg/iKuG5cSVWYymWc4KznDGNgcjSo2VdsEDdhkEnyvmx9NLc8/CvkxLpWZKd6w3it5NPM8lyzPK58bN3JG3lsMYxgdgMV4EAFaVxvk+KVy04mtZT75SJpYJD5spXBUnuc4PmVyST34HyjHEwa3jlnlB2mnQxQxH7yow1Ow8savw7ho45mXNz56KUc0bG6X4Ko4zzVc2MEEG6ymJT9ag1xrp0ghlcqx1BgNS5Gk6t+99yRxi1t7OJ5mUnBAJcErrJyoQnZm88DUxJB9KWueOBTTKs4TVJADFcIoOV0kkOF3Og6ic74DofU185N4GptTKEVpnYqgyGkOWEaeWIELnGonW5yq4HiHXD6qEAnffn/vis8hjG5hqrbliRZZpBBETLK31Ue50xnBAJ+wigqCx8lXudjt/BOFi3gjiBzoG7feYks7Y8ssScfGoHKHKkdhbrGnicgGRz3dgoUfJQAAo8gPnV7WrFHkFEvNPtA1oFAPfeUUUUVal0UUUUIRRRRQhFFFFCF5llCqWYgKoySTgADckk9gKyi3E+lmt3nRHkkcB0iREV5XZdLS4cDSR9lq1W4gV1ZHAZXBVgexBGCPxBrM+PcOtra9WKQGYSqrL1TJIYfeXHi1Lg6NQ1YOz7nAAzekY3vjq0VpdXwEByhWdysTMfpELStszDqXMp88fViNVGd8Bceffepn0iRuwvH+SQwL/AGwH/WvN9xXEghhJjRe7Kjac5IIGlTnGMeEd87jGDCvOITnESOsobuU3YD0OlQwGASQVJIXGfFXm6F16Dx/5+U7pvU76DI/+jof+Ndzyfmqgr+FefoJQ+9ZxEDJEdqGZRtuSWyBkjxEAbj1qDHxBIZI2iVvR0LRZYbdlBDMd9hp7gAYBOeRu7fqyfT+4wYw7YUfZkYZkI6muPSWGnaNCABTMEJeSXGgA3XPrVKYvEtw0e0IqmJbSXTlr2ULgk6FhQADv9gkYwc77YqpkmUk+O6kA7kzuv5iMDT8mwfhUWxs3lhkCltKk+BhkuvUYLqXCkydNc+PUzFwT3GO9moSNTHPpb7oDgMfMrpLKwJyfcY7775qqSPZvLa1p2U7b0TDH52h1KVXTNnpyyyEnOA0srasDJw/UKYA3JzsASa5fQkA6hsoynfJVjt66mJOPiUA8+29cWVpG6k8epcYZl2zg5Cl0XDEMMsThSQoz4SD7eZVH1EjDP2TgA5+MT6W/BWJrlCN58yVJWq8Ms+n1Po0OO2DHHkMW0YOdgdW25x8apIb+2YqfoMWhiArGBApLaABqJ2yzMupgF8IOrDCraw4G4hILEFsER6m8O+N2fWAxTw+7gZ3BwDS5FwG6OmFmJiXSMaWDsq9M6SdBVAfEmvJ9wnTgim8GyBwdndW+80oPNToDXMaWtatTw0+O9M0/D7NYhJ9GhIYAriNBqyMjywBjcnsACarmso1HUazjWPuSAyYHqWBBA+LIo9SKmcV4NIUU6y5TBZcv7xLF2AUjVkscjT2zj7tQhMjANNI7H0BUjPweV2X+EKfhmkm0/q4kV7VE9oUh/ogGUEoOcELLMmlvNSTIFyPQZ/UUQzgEAy3UQPn1mbA9SJVzgeZGQO523qHEHhYtFGUVsKpIySvkod0zqG+NjlcKMlRntfxB08cxkbI20uwU5wc6zjVjIAAUknGO9dpelT51/SFdTWcoG95IR2xIkTjf4BATVevDy52+hSnGcNbaHwQCDlWJwQQQcYORjvUDiFuYRCs7MU8LOFONC6SXCndlCtGmWRlwpfOxotryETL9BB6arl0Q5QPlNOhRJpDNHG4OA2yKMDINMx4asWYOuQToKW7fBJSYxrcQ2AtNSrL6HIn+j4z26N5MufkkmF/Cj6VIvf6Yn70UMy/nCNX61W/S1mMjSAl2JCKrRMFHlkAsx/dC+WcZNdrPiU5BSSQRFNsNnWfwKl37HsFONJO5NKlrt9OeGvsnajcie4WSQMlzCswGAwZ4JSBnAZJVkV+5xkbZOCMmpUbypLbyXTTFI5kZvBF0cZxrZ4SxGkkNltI8O9e+H8UDlorjxge6zodLeoOpQM43AIB2Yb4BPTlXhFreTzBQY0iGGijaWMS6mZSWUaVKjSVIXO5YE9st4ON75QGt0oa86eAVchAabrTRRQBRXqlnoooooQiiiihCKKKKEIooooQis09p/CJutHJHpMc2hHBxqDxsXGFKtq1KMAaTgrkjGSNLrPeeeYlW5VJJ44FgGoB1ZpJXdMakjUjKqpdM5PiZtvCM0Yh+SMup3d+5XQFwf1e7zUG74KVcSRxRsWULIpVTqO2T4iurOBvkHbzya4rwIKDJNIIWJ23AVQcep27AYVtgO5yc0l5zxD9kXU/7ziFP4YtLY+YNVT85yA5gtbWI/e6et/42wa8wzCzkcOedy1m4aR+jT7Jzs5YuoHa4M7LsojWWTHl9kufP1HqcnBEq4QSHItrgn1AEYPhZckSOgJ0uy5IzhiKzi55vvZPeupAPRAqj9Bn9aq57iR/2ksr/AL0jn9M4q9mBeHZs1D2H4orxgJSKGnPmtb+mtGuBFHGB/rbhB+ekOf1qquuLW+SZJrBSe/1jvk/EAIG/Gsx+iD7o/IV6ENWDo9oNSb89pVo6Pdvd6LSm50gX/T4duwjtpTj5fWn+VRm52tgc/S5M+qWgB/NlJrPulR0amMBEOPp8Kf8AHje4p/PP1v8A7Tdn5QQD+cdef/P9v/tF5/0rb/8AnSF0aOjXfoIeHt8KX8e3/Yp/Xn63/wBpux84ID/KOvac7W2dQu5AfV7QZ/NQprPejR0aPoIeafC5/Ht/2K0r/wA427Ag31uQe4ktpQD8/rcfpXSz4vACDHNYMfI9V0I+WpXx+FZj0qDBnvUD0fHoCfT8UUT0edzvT9rYJZzMuloUkU/6q4jPcEH3tB7Ej8a925EZybe5B33KmTBY6mx02cLqO50gZrGhaDyUD5CpUF3Kn7OaVf3ZH/lnFQOAIbka63C/yfZVHo+StQQtNuHi1sUuehrPiWQSR5Pc+80Z7knfO5ODvivjcBG0kBE33gdJVtgOwIDDYZDNnwqc7YKPb85XybC5dh6OFYfyB/WpMfObE5mtLaQ/eVTG/wDEuT+tUnBTN+08+nuqnYOUf1r3FOcXBSRLK8aCQoVQKqDSMeXvAE9seLuc+8QLD2VcJlCtNNpCqvRiC43CsNbEADTuqjSQCCGBAO1KVnzxD5m6g+ZE8f8Ab1Pj5EU7ez/jwklliSaKZGzMGjDAxHKK6ujE6NTNrG+56lO9HB8chZINdPDdw9UjiA+NhFKV1qE80UUVvLNRRRRQhFFFFCEUUUUIRRRRQhFQOL8Cguk0XMSyKO2obqfVWG6n4gip9FCAaLN+KexeJsm1uHj/AKMgEi/gcq4/EtStf+yq+j92OOYescgB/hk0/oTW40VWYmncn4ukcRHo6vff9r83XnAp4f21vNH8WjfT/EBp/WoSaT2YH5EH+Vfp6oV7wWCb9tBFJ+/Gjf8AuBqswDcU8zpp4+9gPdb5X5x6FfOjW7XHs54e3+iqv/DZ0/7bCoE3sksz7rTp8pM/9wNUDAeKab01F/Zp9D8LGejR0a0HmH2eQ2/uTTn97o/3RCkLiJMRIBzj1x/diomFyvb0thncfJc+jR0aq2484ONKfk3+Nff8vP8AdT8m/wDlUdm5MjGwnf6Kz6NHRqrj465ONKfkf8avOGR9UgMSPlj+8GuiJxVb+ksOzUnyUfo186NaRwD2bQTjLzzj90w/3xGmCD2S2S+8Zn/elI/7empbByWPTOH3Bx8B8rGBBXhtIOCwB9MjP5VvVv7POHp/okbf8TU//cJq6s+FQw/sYY4/3EVf/aBUxBxKXf00P6s8z+l+e7Pl25mx0baZwfMRsF/jYBf1pgsPZNfSe+sUI/pvqb+GMMD/ABCtuoqYhaEnJ0vO77aDw+VnnCvYzbpg3M0kx+6v1af2SX/tinjhnCordBHbxJGg+ygABPqfU/E71Loq0NA0WdJNJKavcSiiiiuqpFFFFCEUUUUI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data:image/jpeg;base64,/9j/4AAQSkZJRgABAQAAAQABAAD/2wCEAAkGBhQSERIUEBIWFRUTGB4ZFxYXGBgfGBQXGBYXGBgeHRgZHSceGBojGxYaHy8iIycpLi0sGB4xNTA2OCYrLSkBCQoKDgwOGg8PGiklHyQsLDQvLCwqLCwsLS8qLCwsKS0sLCwvLCkqLywvKS8pLC8sLC8sLy8sKS8sKSwsKSwsL//AABEIAMwA9wMBIgACEQEDEQH/xAAcAAACAwEBAQEAAAAAAAAAAAAABgQFBwMCAQj/xABJEAACAQMCBAMEBwQFCgYDAAABAgMABBESIQUGEzEiQVEHMmFxFCNCUoGRoTNykrFigqLB0RUkRFNUY3ODk7MIFqOy0vBDwtP/xAAaAQACAwEBAAAAAAAAAAAAAAAABAIDBQEG/8QANBEAAQMCAwQJBAIDAQEAAAAAAQACAxEhBBIxE0FR8AUiYXGBkaGx0RQyweEVQiNS8WIz/9oADAMBAAIRAxEAPwDcaKKKEIooooQiiiihCKKKKEIooooQiiiihCKKKoeKcWm6zRQFEEaqXZ0Zsl84CqHTAAXJOT3wOxNVSysibneaBSa0uNAvnMfM6wxzrEJHmjjY+CNnCPoLJqwMZ7HSMnBBxgiqG84bFHC80akSohkWYAmYsFLAlvfck91Oc5IxjapHDorl+q0ccTF5W1ZkZQkgwr/YJZDpDDG41aSPDk+DxGQ2ccqhOq6RHcNo1SGMHYHUFy/qT86wcdLO57aCgr1aHWtKJqJrAD6pj4TzAkxCFXjk06tEiMuQMaiuR4gCRkdxkZG4q1pLvUuEkt3ZIkbWyxjWzguYnLM2FXwCNXwuQWYrnSAc3PB+LSmVoZ9DHRrR0UqCAQrBlLNggspBB3ydhjfWhxJJEctnndz8pdzN7dFd0UUU6q0UUUUIRRRRQhFFFFCEUUUUIRRRRQhFFFFCEUUUUIRRRRQhFFFFCEUUUUIRRRRQhFFFFCFSc1TMEiUMVWWUJIykghSjkAMN11OqJkb+PA3IqstOERRMzRRhGYAMRkagpJGR2JBY7996ari2WRWSRQ6sMMrAEEehB2NKNxwlbS5kdYpCkqIFZFlk0lC+pSBqZclgQcYPbyGcbpPDSSDOwmw+0d/PkmYHtaaHzXCCyijXSlzKoyTgXMndiWJ3fOSST+NS2sI+gIskRqqgEOQQE0lTrznI0g5z5VL5b5ciWD6y2jXU7sqNGmpEZyyqcDvg5x5Zx5UuQyK1hbKVJVhbpkr4GIeLUuexOxGPgR5EUlPg5hs6vca9/V07dytZK29h8qe9nE5TVcSPpYMoNw58QO22rf0x5gkdjUi54LDI/UeMM+kKG3yACSNJB8JyScrg/pUrmPgMYWF47ZGEUod1SNdRAVwpAAyxVyj4G/h2yQAYlhwNLq4aWSF+mI9B6gkTqtq1DwNpLKoLDxDB17ZwalLgZzOG53G33Xt2arjZW5SaDuVzyvcs9uCzF9LuquTkuiSMqMT9o4A388Z86t68xxhQFUABRgADAAGwAA7CvVeiaKAAmqTKKKKKkuIooooQiiiihCKKKKEIooooQiiiihCKKKKEIooooQiiiihCKKKKEIooooQiiiihCK4Xt4sUbSSHCoMn1+QHck9gB3JArvS5zRclnhjUAhZFZyzBVzpfpAk7/tArbA+6PMgVB5LWkgVPBdFyok0clx4rkkKe1urEIo/3hU/Wv65OgdgNtRp47CAusPTgIWVz0uj41XQxBLe5o8SkADbUnnmpbcwICoaWFMuyHxFjHo1ZZgoAKkrgeIe8ue+Kr4uODUpNwAvVbERRsRZ1KZi3cxsCWC7ftBltsDBjZiiXul1LSBcdnbZNkx2DeKvoZZLXxRF5Ih78LEsQvmYicsCPuZIOMDB7tUEyuqshBVgCCOxBGQR8CKSLfjysQFkhYtIY18ZUsQCQ+CpwhA+J7YzmrrlG5+raJhjDyGPBBBj6h7EHsrEqO3h0/g70f9Q0Fkw7jr4KqbIbtTBRRRWoqEUUUUIRRRRQhFFFFCEUUUUIRRRRQhFFFFCEUUVxvLxYkLyHCr3OCTuQAABuSSQABuSQBQhdqr77ibK4jhiMsmnURqCqi5IBZj94ggAA50ntilrjvM0TTxpcQy9BUZnWRCqFyyiMsG99AA/caQzJnxacK9zxqKOWeWykaIHSujcoQF8yXQRIGPgGrfVJhSCMUyTMjFSVINJToOZOvM8PUe06KgyalTqM5JGlSwdNKgAkgHPUTBHnEh5iaWY280xRI9QE0WxumTRsPCTHoD+LT3btgAilm34Re3KfsCSWLmZgUYswAJEkjKwXSqjCxkYVdz3qwbkW+aNY2MHTXshePC9/L6GQDudx6n1qjbyn7Wb99rKeRu8q6seY3eVraOYYVmxcyqviRRFqUKCuqVXl0kkAAL5nOJ9rzNh3gb6+ZCMCAL40KhgxDPpjxnSctgnGPe0hPu+XL9EVWhDpHunT6eU8jpMRhcA+YCtnzFQrXjhgfMaGCVVIlDGRtakhtT6l66EEe8Y2XBxnABHBinNoJGkX13diNnX7StUsOILKpKhlKnSyMMMjAAkEfIg5GQQQQSCDXO/4xHEVUktI/uxINUjDzOkdlHmxwBtvuKygcXlnZ5GuJBbSSxh7hEmVMkrG5jcALpCqiiSQnxaiqDIItr4xWdwstjNuY5DP13ZiQWiIYyurSaiV2B1A6TgDBNM7VuXNu8QoZTWia7fmZ7mWSK3XomHHUNwhzltWkLErqTnSTqJAxpwDnIi2fMEtxJPG80dsbZgjaCrmVioYMC4wseCNsZzqGRp3Q5+KzXUzPHG5uHAGpM7RLnSOmIyWGSza2QDxbEdyWXAru4ysaODDkMR00cFpHDK7CcOzF1YkN89sjNQxFftaTzzwUsnEp94XzBLddTTPDD0JGiJK6hM6d3ALgrEcjC51d/FsMqvNXNCXIiY2x+rfRJIMkFlUll0Yy8GGaRZOxMRwB71U6pcF2XRvABHIi6UIALqqsLeYscaWxsdiMbNv2XmHqSxosSxyAaFCnC9SIl4BoOHTxq0W4G05FK4jESZKZda1/Smxgrqp8OnAKY0kbFcYI8sEbYr7qfQJDGRGQDq1JkKxAVzHq1qhJGGI8wTgb1etwS1nQSrGB1FD6kLISGGQW6ZUscHzqsl4TnhcQItcdOJiqhusobQC/XD6ncg5I0jVkrnzObgoI5w8urb9/CvlcWUoodyyKpaTSF8y2Mfr/KpfKPM4hjCLbmN53KxySZwD1FGHTYxxR9VVG41OrL4SRm0uOFwWyPMkIaRB4CxZ3Lk4QBnJYZYgbHzpQTjqq0sCxCYk9HUxJ1iPUWIRMvlperLqA8wc+Go4KdzDWMVRK2uqfr/mCWGSGEzwyG5JVZdIHQKjUxZQ5DgjZe2GKg5zRJzBLHcRW0csc5nVmWV8L0enjVrEYAkBz4QNJyDk+Yz5be5aQQ6MyTjCq2h3KqS2xln1qFK6tgDlQe4FdLngt5CwiZH6jlWU/VtIxGoDS5mLnSNWQAQAxyMMa3tu7/QpXKOK0Y80tDOLeaMyyMutGt1yGXJB1Izkx4IxnJXxLuCcVccP4rHNq0N4kOHRgQ8Z74ZDuu248iMEZBzWRWPHpbWbWUZZtOiVpC3ijJBXKmPVEFIOD0wp1N5nNXfD7eC5luJr64YTZXptbuydOMxKAwlQK7b6wdWFyh8O1TZOHmg14FcLSFofEOJLFpGlndzhI0ALNjc9yAoA7sxAG2+SM1E3MfUlWCJhBJhmk6wGqNVKAAKG0sW1ghgSuFPc9s7tuYJ4GhledliKusU0iTCKTUwzqZlOgukUbgoWTIPhGakTcVaeRtUbTXDYwVMitEihtIVIx1iPGxJdYwdXoBUJMU1lgCTwogMJTbNzGxnFtLNoAJ1XEIGJfCrJGoyxjchmJxnaPII1eHwvMTCf6Mk5MZYD6S4BeM6GdosFcM+FDBmBwr7gkb0cHK19JGY+kqRsdREnS8TbeJi/XctsNzgjA9K6vyNfdLp5hMY3CK8YAOc5A+iLg53yCD8ar2050Zv47vlSyt4pjg5lMc5twzXTsoaNgEU769SyMAqKAE1BsDIOMEgarrh/EjIzpJGY5EwWXIYFWzpZWHdSVYbgHKnbsTmN1ZXloqno9MoxbqhSc5XS2uSN31AjAy4T3V8QxXqw4vbtcJLesZtUbAhxhBhlKba2SSPdzqLMuo74OkCbMTU5XAgkrhZvC1qik3lzmaMPOkcU/RBDxaY3cKhXDY05KprVioxvvpyOzdb3CyKrowZWAKkdiCMg00CDcKtdKKKK6hFJ/MfEbiW3E9vHGsUTiUSO51NHGSS/TCY0Eb+8Tp305wtXvGeIshijjKK8zEB5N1QKpZjjI1NtgDI7k+WDm3H7drfqwNd61bxosaKAI3aQuuAThU0EBR72pFyMkVVK8MaXFSaKmi733Fby5uliTSHRXj+rbJBYoZPrAgCKoVdTYOnVgeMgK58u8lQ2wVnAkmG+sjZCe/TU50fFt2Pmxr1ydy6LWHLjEsgBffOkblUB8wuTk+bFm86YKrhhp13/AHFdc7cNEUUUUyoIpB5hc8SuxaRLEYbY65XkGQ7qwARcblQfewRnBBOBhmbmzirQWzGP9o5Ecf777A/HSMt/VpEThEYsusLto5YFk0ooTT4WOtH1IWdmZNyTs2MDbBpe6rsnn3KQFqr1ecSuYLWe0lWLRHmAupBDJIuoYTGouUk7YxqB3qg/yHcT/XR2pEWo/sVUKuDghAgJLjzl0Ngghdxqq4tuFi4u1t4y+hWLO5PjOAvVYkYAbGhFwABrQgeCtUggVFVEUKqgKqgYCgDAAHkAKTjZ9T13WG7nn5sJyWGqyEcVe2OIIpLXIAdTrIcrnDnqmFjJvuxJ1bZ7ZrwvHo03t3kWRv2rM1uesxZm1MFnBD5Y9vLAwcDGy0VaMK4UDXmg58VzaDeFkUccs6qILWUsNX12Ztbl21Nl16MeCxzjWQPIVYp7PbqSNepIsfS8cKZ1FJFOpSFXSiNq3LEyNud8nNaZRXWYNg+4k95XDIdyReW7kNEwXYK2pB6JKqzIMeiiTR/UqoheH6LbxpY6ZQ8arOY/B11kGp+to0sCytvnDZCjOQKseHxdO7mi7A61x6COXqJ/6d4g/q1GjurpreKF48WmUjFz4cNGpURsI/fTXgAMRgZ1ZxjOXg27N0zezhXjzRXyHMGlS+ZZz9Uie9kuB6smlIh/15YT/VqBcezu5gj6du4liGDpB0tqH2tDnSHzuWSSMkk+tWKJ1eIIp7KyA/8ALSS4b+29v+Qp8q3o3DNdDV3Hn3XJnkOsshleWBcS20kbhgwn+t1alBUZaQOhXSzDSJcYY4wTmuB4/Gx6kkkhuFx05A1uBFjOQqm4JwwJDZbJGO2BjZaKd+kIs151rxuqtpxCxxr5rrJlhluHxpjZeoOiMgkoYhMysSBltWMKB2zmul4FPAuZ7b6uTKeNE31gjwr3ilA3HhUORsAfC26VHv7FJo3jlXUjjBH+B8iDuCNwQDXTgwakuJJRtKWos/TiF1fJBb6INEmHZyQUKQtGThANW7Mi6TjZjuRvU/k65NlO3DplQD37d091lbUdDE76hobGrJwpBJwCViW2NvLPDIW1Ra3RkwGLBA2wIK4kUplcEamwPcFWXEeBpHAhhvGmmkkjOSqeKTbQ8elAU0Y1AEkaQ3mdVQjldRznDrN17l0tFhuK06iq7l/iv0m2ilxgsPEPuupKuPkGBFWNPg1uqUUrcxcixzZkt8RTZ1bZCO3q2ndH/wB4mGHnkeEtNFccwPFHBdBI0WVcL5hu7eWeN9AYnU3VIVgyRKG1EIwJ6cat4dmALKO4Vt5duriCCH6VEmmR93VzqVp5SU1RacKC0gXCu2CR5ZI8c+8uCeIzID1Il30+88Y3IHqy7uvxyvZzSvy5A9w0Si8CrbhHZZFVgXDMIwPEpdPB1Adjgx5ySSFY6xP2Z03KZ6wzLU6Kr+C8QMquH0l4nMbMnuMQFYFck4BVlyMnByMnGSU4q0v8aiW8M6S3JgEMmI1ULqVkVW1sxGrfX2RlyhwT4jSzyrZJcX0RAOlEWR9TMxYosb+82+OpLFgbD6k7bmp3EreGeJLyWXXMwXMGkCNgzAdEqFBdlJKAux8WdsErU32dgNcXz+erA+RuLo/y0/kKTl60zG7tdfwrW2aSnuiiinFUiilbnX2iW3DU+tOuZhlIEI1t6E/cT+kfjgHtWWH2835JIitQPIFJCQPn1Bmolwbqr4sPJL9gWjc/3TdW3RD4o0lmA299UxFsdich9qpLufhwaGS1y8uvWxZi+sBSWeRSx8YIUhiAQwUbdqVbXmyfiMrTTomqNAgWEMupQxZwCzMQ5VyAQe+KYuI8VspzCthDGjb62jULmLQy6WAUajrKYzkjB7ZOc6RwO1dbQD05p2qRY5jg12tVWcH5/g4eZ3dGlmkUCJBsCBLOCWc7IPCg8z4RttURPbfxHJzBa6SdhiTIHpkSb/PFIvNkWDEfg6/iJXk/lMtU0Nyy9j+Hl+VXQuOzFObp2GCJwq8VWz23t2nH7Wxjb9yYj9GQ/wA6trf282v/AOa1uY/iAjqPxDg/pWLWl8H27H9KmGM1ZtXDVM/x0TxVtVtDe3Phv3pj/wApv76iTf8AiAsBnTFct/UjA/WTP6VkYiU91GfiK5ycNQ+WP/vxrm3PBdb0Q0iuZajwPnKLiF200UbRr1UVlcjJ6ttMpPh2wTBGPwqyjiuujGJCfoHgAkyOo0WV6epM+FG8ILjJwclFySuX8qp0ZXAbAPSb0924jU5/CU/nWiNYXws43kcfQ8IdOpusIcro1j3NONOceLT33zSbR15XCtxu514LOxEWyeI+BUW+5/j4dedSaJ5Or1/cK5X66OEHxYzta+vrV/Ye3LhsnvvLD/xImP6x6xWHc4XBeaPUSSIVO/8ATZ5T+slVVlKFPiTUPluKvw1Y4g1XMwrZaEmhK/R/FvbJw6FAyTGdj2SFSW/EthV/E5+FIfGfbpeSZFnbJCvkz5d/nvpUH8GpGS4jwNwB+X6UfS4vvD9atMxTcfRkY+51UwcO9p/Fo3LNcrICclJEQr/YVSo+RFOXBvb4mQt/bNGf9ZEdSH46DhgPkWNZW16g9T+H+NcpL5SMaMj41wSkK5/RkThay1nmfma2uLmG4tJlkARdRXOpSjSadSnDKfrPMD3a7wy2CRzOcpdK8mjQ2DG2phEI49QGll0bBcPqOc5NZjyvDkvgYDSIo/BJifyLJ+daVZ8YsUWZLuBZJy5GSMuysfqVjbGUOkgAKQQ2W880u0h2Idpcb/BYs8ey6la0Ka+QZsfSojjwSB8A5AEi9h8NSN+dNtfmzmHmG7spUMFw8TyIBJoIwzIidwRg7u351J5d9uN9A4+lEXMZ7qwVXHxV0Ub/AAYH8O9MYZ42Ta8FF2He6rgv0VRS/wAqc82vEUzbSeMDLRNtInzXzH9IZHxpgptLEUsUVkXEuHJb3k8WSmSBG4LL01d0Kk6SNSKsjgg+VsO3etdrPudowOI2xK6g6BSuAdQBmjIwdjkTkb0pjLR5+F+CnHrRXHAlW1eC3inM6SawQ4XWjAF2fUqjUCdm1ZOp1375KXrJorO2+mQTjqyKpZHXMWG0jpr4eoirnIAbcqcj0KaGirXG+htuib0Oy3udWkDCiYnDRdPGkNnMev387lu4qd7NZ9Nxdxk7t4h8dM0rH+zPEfxrvxy2sTeTNfoFdQpiYHpkoYwGfWrKzNq1oSSdIVe2d1bgfFxBcw3AfVExZWbbLRglSWxsGMQjlI/3BpKajJmPNL2VrbtIWyVl/tE9rwty1vw7Ek48Ly41JCfMDyeQfkPPJyKie23n6e2K2dvmPqx63lB8RRmddK4933Dk99xisc4fdFAPMenp8qZkfl0TmDwe2NXaLs1lLK7SzuWdzlmc5Zj6k+ZqUtgqjLb4/Kukd8h88fOuHEbjYKD33PypMkkr07I2Rto1MXJkRdJwvhL61HoPBHjt86f+KcyPcwQD6I0UaSL9boPTjKZXSjglSGJ6YI8OCRnOBSPyJhItTHSGeTBOwO0K4z2zlGp4sZb24tZLOFY2SKJYy5cLqjI0qqjQfrSi+ZCgkHO+BTCcz5I66heXxf8A9C7tKzznPhJKvpG6EuvxAXDj/pdNv+TJ6Uh1qXNfGo0iEgzqYAp5HWRqj+RXJY/A6TnXWXM2STtuc7AAb+gGwHwFdwZcWXTMNbjcpFuBip9vfldm3H6iquB8H51Kq9wutmB1W2Vyt2h+0PxroHB7EVRUVGiYzplsHw5J+439lo3/AP0rQ7rgt0lkJnlU2iqr9HJ6ixbFNT9mA8JKAA4GNTdjnfKnL082qVVfpqCpIHvZBB052LDfvgZ7kU6y2IMWn/KMbxfZgWPMpP2U6Zk17H7LHAxvsKoM0bHODibjcvN487SYlvNFlfMZ/wA4I+6kQ/KCMH9c1EthtV5zny5NbyCSVTplxhsbZCgYzgDOF/Q4qnQbCr2OBjFE/ghW/Beq+FR6V9orq0l8C+lfc0V6ilKsrLgMpBGQCMjcZB2O/rQomw6oTzylwwr0ww3UlmHo50MR81CwL82kHkacbfj7x2LQG0ZkmLokxQiKYylirlyQPtDfG5Xw52pe5fvUlh8CnL4QLnxamIQpqP2+pJkse/VDHvgM/F7u8SOO0uhEq6EYujAqyRMuyjQpVsqoOdhq2J8lsO4t2kjrUC8tNVzgDqSsy9osR1w75OWGfUiO3/xqjteEDfWc/Af40187QrIY2ByokOCO2WjXz7H9ke3wqhWQLkk4FTwx/wAIC2cE0G54r5Fb9Iq8RKMpyroSHU+oYbitK5P9tRQrFxQZHZbpBt/zEHb95fy7mspub0tsNh/OquQ7mm43EKWNw0bhov2PbXKSIrxsrowyrKQVYHsQRsRWc8/XZPEIhHu0SKdvXEz4+B8MX8Yqj/8AD5flYuIdSQiKLpvgnwpkTF2x2GQoyf6Ir5PxJZbh7i4YxxyShWOQGRGK6gD5EIsKEjsVkPlmoYt1Ywze6ywAzI8jgrhFtreBLy3kMl2wDeJSySO4xIFiAwhALHwYbwnUT4slXfLFraLeE2EYwY2Mre8Ucsmg9QlmDONeRnfTny3KdaKABUFXfNln1IP2QmCurPHgEvGGBdQD3JHl9oAr51n3M15FPJ9TbvD0kzLIIJQqtlWi1/VgDThidX2WI7NWt0rXcV7A8wtokmWRmkUllUhmAyr6t8ZGARq2wMDFQkjEjS0oaaGqwj2hXbSG11qfqozEGJzsjllQnzZA+M/aXQ32jS1B2rS+LcGR7YBs4VQkgxhwyeAEL5So2V0/aBKfdrOZbYxO0bd1PfBAYeRGd8Gs+KbaNodQt7AvAdlXyiiirFsLrbXTxnMbsh9VYjPzx3/GmzhvH5ordZY5pS0zdGQQlIQrZOhZG3G4JYOqocFvFkHCxw3h5mZwHROnGZCXL40hlBxoRiT4s9uwNXHArJNbRNcRSRzqUdI1uHc+aMqCHd0fDDt9ofaNVPNDUa9mqzsS2J2641t+fVeuZoXSK6iuII45beSJNssy6lc7SOScFVTsQO21LNrwiWSOSVEJSIZZtgB2yBn3mAOSBkgAntWw8e5aluI4bi5jijE9vELg3UphVLiAsNTADWwZT7o0nYZIpI4rPFHdQBbxLmIKUk6cRjihR8o6xg+EjQxOR3PferS10dcoskYXiSzdewcB5XSjFB5n8q7U484cxWTWdtaw2vSubdtEr6EG6KySDWp1Sa38WT6ZO9J4GewJ+QJ2AyTt5AAn8Km/vWnhZQ6PNSnf7r5VjwI23VK3mQjrgOGI6bZGDt5YyNwQNtsZqurZvZ3wS2hgGpFM0qLIWcA642GUKZ+zvgjuGBztppPEzCJlTXwRi5MrcvH8KT7PriOG1MBkUmJ2IbIxJHIxkjcEbEENjbzVh5V0teKx/wCVJm1DS0CxBvV426hGflcD+GoPNfCYImSW0dIJi2GCrmJ4xl5S8akDKorPlcNkY868SctskXVJYFSZD4naRMg6mK56TnSTmNUXbZWyAaymxbXM8b/fngsCbEsiIEhoSV69o7w3McMDShVEnVlfIASJFZT4jsGZpFUfj6VknFZIDO/0MERAADJY6iO7eI5GT/LtWx8p8FgIaW5KTXWoq5cArGUZlCxKcqqgbhveIbJO+KqvajwW3eFpY1AlgTUzpgKEJIUNjYsz4AHfGryFX4WZsbxFf8V5sPZORSZHB5WUUV4jkyMmujKQSCCCO4III+YO4rXW6HAr5Ui74dJEEMqFRIoZCezAgHYjbOCMjuM7inHgPGrF+Gmyktc3MrkdfSmwL56nUJ1L0487AfZ9CagcCmS5luereQW4kYMsNwrGCXJbu4OIig0gMPFvsRigg1AbdJHFOBcS2gHrz4r7wOKRhaxW0CO8kUjsQ5jbwTXALGQMFyFVQC4OMCvnG+Y5ZbZbkzy62YRp1gjuyqMtocYVVTIy3TBJYDUTnDnZ8ry29rdyxxDe3FrC0Dm4Gie4d7iQFF1lVD5GVz4fPvWecfsFmmOi5t0jiHTiRjMGjjXOAymLIYklm/pM1QLMtM1bkk8NbDgs4FkrjQeWvb8JelvpHbU8jM3qzEn8zXqNmJyxJ+dSbvhhgkKMyMdKNlCxGHUOvvKCDpYHt51zq3MKWWph4hQOCKhP3PzqVK+BRwywM8oQZAO7EKWKj4KoySewHmaBYVK5ingC6a+Qb+SOC7jUAJO0YZm909ISMVP9Eag7n7q6ftitE5bu4YDJFNZyStIoKM8EpMkOlQwAMRzmQsxxsTIPwo+FcM6cUXQUF2KdCMYbJDrKqk9mLldTt2xk+6grTrCG7mmie5jWJISzDDKzO7IyYGn7GGJycEkL4ajhjtnmThYLz07r96n8tWbRW0augQ4J0DHgBJKqSPeZV0qT5le9FWlFaCWRRRRQhIvN3L7RyTXgSOUMB7xZfo+FCdUgZWTAJYtpDhVABIAAXecOQ4Wscoi9W2UPrAAMoQDWpx95V2+IWtakjDAhgCCMEHsQe4I9Ky/mNp7RlgYF4jkQudWJFHuxkqpJkVc51YBVNWSSQMfHYd4eJYuN01A/+p8FkXGeG6ZZmhRugJGVGAOnA3IB89OcfAYzVbWv8J4tbpwn6PI6JJFCyFX2AkAbDDVj7fiz3BByAQRSHxfl0fS7cQAGC+dTBnIUCR1DxsceEoWKkdwMVGCYucWEGot3rZgxdG0fuHtuV1w6ThEdjbOHP012EcozJnTKTFNlfcEYjdmUjzVd85qLwzitzw2J4ZLgwBnLdKJY/pEmwXJkYHoxnTkE7nJIUg00+0n2Xf5o90sytJApZx01UPGB4gCDnYbjVqO2M71kEcxYksSWzkkkkknuSTuT8ace19naWvT5S2FDZ6tcagmt1qUfEjLaXBGqR7Nre/jWVzIximgQXCl3ySAGY59SD6YSOMcfvIZMLdytG41xtkeONs4OAMAjBVh5MrDyq44NYrezRxWyzySNbxo6a1hiCRRRI+t/GzpqUbaB3Hzqg5teWKQ2k0EcP0dydCamOXVST1HZiwZdJ2wO21VhufKS3dQk81UWta12XfrTvF1S3d28rtJIxZ3OWY9yT3Nad7G+U3uhPP1FjVSIg2kM5ONbAAnCjBTJIOcY2rL4lBODTXyTxqaCUQw4YTtjSwyNeDg51Lp7YJzjG+NquOSlHiytmjeYSWI9oHLZ4ffNEWVkcCRCgwArEgjTk6SGVts4xjHoND4BwVLu2s1aSRUt4AmqOTSXkcRlxt3RNGnfYtnHu1k/N95LJeTdf3kbQAMYVV7AYJGN85yc5zmpvA+bJrZCq6XQ7hXz4PXBBGx9KUxcRkaDEe5caySWJo1otA5i5fitVDpMG7qxkCl16iPGpMox4Q7rkEds77VZXXOiNEyqo6rKRoJGVYj7S91A7knYAE5xSHbcUFwklxfOpSE4ithsskunIyuSX94DfI3bO2Qfc9nInDIpiXZlZZXQsxRoy5IUxk6dGllOMYAFJta5tGudetPPn1WLj+jfqHNJJGU3pv4hN3AuWYbpTKZyoc5TphUkKABEJk3LalQNgYxqxXDnXhS2theQh3ZZtDo8j6m1xlCyMTvukepfLOoemVLiHGfoXSksJFe3n1MIX3ETDSWAwdSe928iDVBx/mya7wHwiD7C5wT6nJ3PlXY8PK54dXq19j+lpNYToFfeyjlJr66bxqqW4DsWXUdRJCYXIBOQTk7DSNjU72w8tPZzwyF1kWdSNWnSxaPHvKDgnS48QxkDGNt6HkO5njuVWDGZQQytjSVCltySMYK98+Z9cVG5t47Lc3BWbAELMiqBjGDhsjU25K+p7Ctb/GT/AOlbSUYgXUOxvXidZImKuM4IxtqUqe4I7Ej8avuE8wXLuWlnfoxDXLkJgrnZBlcanPhHzJ7KaXKYeVLaW6YWcdvHMHYyHUzIVwuCxkU4wBsAytjUcDc0u9mbdUrUxDWhmYjvKbr3iTWltbJmSNxBJfzLA5iJe4lVYlyoIAVWI0kEbDIqk4hez8VMAM4njRxqZo0S4gViATLpHijUZ8a5X1wcCoPHAls95DcG4W46Ii6cpEq+9E6aZlIOnSowCg7+Xak6OUqcqxU4IyCQcEEHceRBIPwNWHO6tCRu9OdFlxNAo4UJ1rTea+K0Lj9zwqbh/XiYi/kkyVzJkAvurKfAI1i2Uj7q77mkitm5S9kuiy1maPqzx5ZSgKaXX9mXzqAwcErjffBxWZcscGP189z4YrUMuT2a4wVjQHzw3jJ8guTsa7J1BUigFKdqlhMW2Nrhcrhwnhv1qPcxN0MSbkEK7pEzhM/e2Bx3rWOE8gQwcPEZCCbRredhnDlQW37hBjG3kM9ya4818Xt5LSOC3Ku2uIoq9gI5FY+6DjKqw2BJydsBiLPldJr09Nhi3RvrWwcPpP7Ia1DZ1DDjcBRjJ17ZR2+Ky5AQK+2/1VEsuYl71d8pcvnqi8aJYOrGcQgsxBkKuWJOFjJwcqijOcscgAN9FFehjjbG0NboFmEkmpRRRRU1xFFFFCEVVczcH+k27IuA4IeMnsHU5Gfgd1PwY1a0ULoJBqFgPFb+KG8iaaMgxn/OI2GCAMHxD7QAGcjIbQm5FSPaDxm3lt+tbOofWrhldfG6+6wUEguDjxY1YyDtkVp3PvJy30B05E8anpsCRndW0EgjwsyL8iAfXP575thVTEDFplcBhIoC9VGH20AAMgOPGuzDuAchcuXDf5Wvrzz+PB/bCZ1xSuqvhzHccQsblNJLxpl1iQDUuQcks/Y4bKoufD6bUgRPg1o3JHAp7dAcaJ7llEauD4I0yzOyjDAYJONj7n3hUrjfI8ErlpY5rSQ+8YozLbufNgEGUz3x4f3RVRxrRIWuNRu/58K+IiJxy6JN5c4hNDcxNayNHIWCBlAJw5CnwsCrDzwRjb4VZ8/ctSiWS6WR7iNzmSRtJkibsRJoAAXYYIAA93bAyycv8nRwtm1Es8p2E00bRwwgjBIVvE7YONie+PDksGg8AjgCmKboSAeKQlcSnckyoSA5JJORg74zjalpekAx4DTbhzcc2Vssm0fnaNywe2I/GnLk3hLL/nTKT9i3Xzmlbw7f0RuM9tyfsHDZLZwasmLhTv8AfGck+piRWGfxPzq4sAgfqyNLNIBhSlvMI41xjEaBCF22ySTjbIG1RnxuZvVab88+y67EFzMmiR+a+UZLli8SgXcYAmhB/aqNlkiJ94EDA8yAB7ysKRCjRkpKrIwPusCGH4Het7vkScDVbXBK+6wjKOhPfS7FSPl2PmKjmG8GAj3Wkf6xLMsP63VX+RquDHOa3K4eZp8qEcroj1brMeAcpNJia5UxW67lmBDTeiIMam1HbIHntk4FP0vBXCGd0JLgrLb98W5GAoUd3XJYgffdRnC1Y29kyuJJIZZpB2eaa3yv7qq+lD8QM/Gp/wBOk/1H/rQ//Kl58TI91RTzHPj7LkkhlNXLE+YeTZID1IQZrZt0mQasKewfT7rDtnse49BV8OtGlYLFGzv91FLE/gM1uD2L6y8MU0DscsYpbbS5PctGz6ST5kAE+Zo+j3bDEr3ZU9xGtopPzIlY/linW9IHLQ0r3/FfceC7HM5m6qUeXOWpLbICq95Iu0ZbwwR9zrYbBmIA28wAPtELXPHBiH+lRqelMfFtvFL2ZW+6SQTv9rWPKtdstEK6Utp0BOWPSdix9WZdRc/Ek1Cv1j1M8btEz/tElt5TDN5eNWQYbAA1A74GQcDC0WMeJcxB586dn7UC8l2cm6xCKTI38u9PPIvAJo3S6MsltkEQldHUkJB30yAqY8ZO48WNthmmO1tIA2Y04XE/3x4mB9VjcLg/iKuG5cSVWYymWc4KznDGNgcjSo2VdsEDdhkEnyvmx9NLc8/CvkxLpWZKd6w3it5NPM8lyzPK58bN3JG3lsMYxgdgMV4EAFaVxvk+KVy04mtZT75SJpYJD5spXBUnuc4PmVyST34HyjHEwa3jlnlB2mnQxQxH7yow1Ow8savw7ho45mXNz56KUc0bG6X4Ko4zzVc2MEEG6ymJT9ag1xrp0ghlcqx1BgNS5Gk6t+99yRxi1t7OJ5mUnBAJcErrJyoQnZm88DUxJB9KWueOBTTKs4TVJADFcIoOV0kkOF3Og6ic74DofU185N4GptTKEVpnYqgyGkOWEaeWIELnGonW5yq4HiHXD6qEAnffn/vis8hjG5hqrbliRZZpBBETLK31Ue50xnBAJ+wigqCx8lXudjt/BOFi3gjiBzoG7feYks7Y8ssScfGoHKHKkdhbrGnicgGRz3dgoUfJQAAo8gPnV7WrFHkFEvNPtA1oFAPfeUUUUVal0UUUUIRRRRQhFFFFCF5llCqWYgKoySTgADckk9gKyi3E+lmt3nRHkkcB0iREV5XZdLS4cDSR9lq1W4gV1ZHAZXBVgexBGCPxBrM+PcOtra9WKQGYSqrL1TJIYfeXHi1Lg6NQ1YOz7nAAzekY3vjq0VpdXwEByhWdysTMfpELStszDqXMp88fViNVGd8Bceffepn0iRuwvH+SQwL/AGwH/WvN9xXEghhJjRe7Kjac5IIGlTnGMeEd87jGDCvOITnESOsobuU3YD0OlQwGASQVJIXGfFXm6F16Dx/5+U7pvU76DI/+jof+Ndzyfmqgr+FefoJQ+9ZxEDJEdqGZRtuSWyBkjxEAbj1qDHxBIZI2iVvR0LRZYbdlBDMd9hp7gAYBOeRu7fqyfT+4wYw7YUfZkYZkI6muPSWGnaNCABTMEJeSXGgA3XPrVKYvEtw0e0IqmJbSXTlr2ULgk6FhQADv9gkYwc77YqpkmUk+O6kA7kzuv5iMDT8mwfhUWxs3lhkCltKk+BhkuvUYLqXCkydNc+PUzFwT3GO9moSNTHPpb7oDgMfMrpLKwJyfcY7775qqSPZvLa1p2U7b0TDH52h1KVXTNnpyyyEnOA0srasDJw/UKYA3JzsASa5fQkA6hsoynfJVjt66mJOPiUA8+29cWVpG6k8epcYZl2zg5Cl0XDEMMsThSQoz4SD7eZVH1EjDP2TgA5+MT6W/BWJrlCN58yVJWq8Ms+n1Po0OO2DHHkMW0YOdgdW25x8apIb+2YqfoMWhiArGBApLaABqJ2yzMupgF8IOrDCraw4G4hILEFsER6m8O+N2fWAxTw+7gZ3BwDS5FwG6OmFmJiXSMaWDsq9M6SdBVAfEmvJ9wnTgim8GyBwdndW+80oPNToDXMaWtatTw0+O9M0/D7NYhJ9GhIYAriNBqyMjywBjcnsACarmso1HUazjWPuSAyYHqWBBA+LIo9SKmcV4NIUU6y5TBZcv7xLF2AUjVkscjT2zj7tQhMjANNI7H0BUjPweV2X+EKfhmkm0/q4kV7VE9oUh/ogGUEoOcELLMmlvNSTIFyPQZ/UUQzgEAy3UQPn1mbA9SJVzgeZGQO523qHEHhYtFGUVsKpIySvkod0zqG+NjlcKMlRntfxB08cxkbI20uwU5wc6zjVjIAAUknGO9dpelT51/SFdTWcoG95IR2xIkTjf4BATVevDy52+hSnGcNbaHwQCDlWJwQQQcYORjvUDiFuYRCs7MU8LOFONC6SXCndlCtGmWRlwpfOxotryETL9BB6arl0Q5QPlNOhRJpDNHG4OA2yKMDINMx4asWYOuQToKW7fBJSYxrcQ2AtNSrL6HIn+j4z26N5MufkkmF/Cj6VIvf6Yn70UMy/nCNX61W/S1mMjSAl2JCKrRMFHlkAsx/dC+WcZNdrPiU5BSSQRFNsNnWfwKl37HsFONJO5NKlrt9OeGvsnajcie4WSQMlzCswGAwZ4JSBnAZJVkV+5xkbZOCMmpUbypLbyXTTFI5kZvBF0cZxrZ4SxGkkNltI8O9e+H8UDlorjxge6zodLeoOpQM43AIB2Yb4BPTlXhFreTzBQY0iGGijaWMS6mZSWUaVKjSVIXO5YE9st4ON75QGt0oa86eAVchAabrTRRQBRXqlnoooooQiiiihCKKKKEIooooQis09p/CJutHJHpMc2hHBxqDxsXGFKtq1KMAaTgrkjGSNLrPeeeYlW5VJJ44FgGoB1ZpJXdMakjUjKqpdM5PiZtvCM0Yh+SMup3d+5XQFwf1e7zUG74KVcSRxRsWULIpVTqO2T4iurOBvkHbzya4rwIKDJNIIWJ23AVQcep27AYVtgO5yc0l5zxD9kXU/7ziFP4YtLY+YNVT85yA5gtbWI/e6et/42wa8wzCzkcOedy1m4aR+jT7Jzs5YuoHa4M7LsojWWTHl9kufP1HqcnBEq4QSHItrgn1AEYPhZckSOgJ0uy5IzhiKzi55vvZPeupAPRAqj9Bn9aq57iR/2ksr/AL0jn9M4q9mBeHZs1D2H4orxgJSKGnPmtb+mtGuBFHGB/rbhB+ekOf1qquuLW+SZJrBSe/1jvk/EAIG/Gsx+iD7o/IV6ENWDo9oNSb89pVo6Pdvd6LSm50gX/T4duwjtpTj5fWn+VRm52tgc/S5M+qWgB/NlJrPulR0amMBEOPp8Kf8AHje4p/PP1v8A7Tdn5QQD+cdef/P9v/tF5/0rb/8AnSF0aOjXfoIeHt8KX8e3/Yp/Xn63/wBpux84ID/KOvac7W2dQu5AfV7QZ/NQprPejR0aPoIeafC5/Ht/2K0r/wA427Ag31uQe4ktpQD8/rcfpXSz4vACDHNYMfI9V0I+WpXx+FZj0qDBnvUD0fHoCfT8UUT0edzvT9rYJZzMuloUkU/6q4jPcEH3tB7Ej8a925EZybe5B33KmTBY6mx02cLqO50gZrGhaDyUD5CpUF3Kn7OaVf3ZH/lnFQOAIbka63C/yfZVHo+StQQtNuHi1sUuehrPiWQSR5Pc+80Z7knfO5ODvivjcBG0kBE33gdJVtgOwIDDYZDNnwqc7YKPb85XybC5dh6OFYfyB/WpMfObE5mtLaQ/eVTG/wDEuT+tUnBTN+08+nuqnYOUf1r3FOcXBSRLK8aCQoVQKqDSMeXvAE9seLuc+8QLD2VcJlCtNNpCqvRiC43CsNbEADTuqjSQCCGBAO1KVnzxD5m6g+ZE8f8Ab1Pj5EU7ez/jwklliSaKZGzMGjDAxHKK6ujE6NTNrG+56lO9HB8chZINdPDdw9UjiA+NhFKV1qE80UUVvLNRRRRQhFFFFCEUUUUIRRRRQhFQOL8Cguk0XMSyKO2obqfVWG6n4gip9FCAaLN+KexeJsm1uHj/AKMgEi/gcq4/EtStf+yq+j92OOYescgB/hk0/oTW40VWYmncn4ukcRHo6vff9r83XnAp4f21vNH8WjfT/EBp/WoSaT2YH5EH+Vfp6oV7wWCb9tBFJ+/Gjf8AuBqswDcU8zpp4+9gPdb5X5x6FfOjW7XHs54e3+iqv/DZ0/7bCoE3sksz7rTp8pM/9wNUDAeKab01F/Zp9D8LGejR0a0HmH2eQ2/uTTn97o/3RCkLiJMRIBzj1x/diomFyvb0thncfJc+jR0aq2484ONKfk3+Nff8vP8AdT8m/wDlUdm5MjGwnf6Kz6NHRqrj465ONKfkf8avOGR9UgMSPlj+8GuiJxVb+ksOzUnyUfo186NaRwD2bQTjLzzj90w/3xGmCD2S2S+8Zn/elI/7empbByWPTOH3Bx8B8rGBBXhtIOCwB9MjP5VvVv7POHp/okbf8TU//cJq6s+FQw/sYY4/3EVf/aBUxBxKXf00P6s8z+l+e7Pl25mx0baZwfMRsF/jYBf1pgsPZNfSe+sUI/pvqb+GMMD/ABCtuoqYhaEnJ0vO77aDw+VnnCvYzbpg3M0kx+6v1af2SX/tinjhnCordBHbxJGg+ygABPqfU/E71Loq0NA0WdJNJKavcSiiiiuqpFFFFCEUUUUI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4" name="Picture 8" descr="http://img2.wikia.nocookie.net/__cb20090109151952/science/el/images/4/4e/Crown-01-wi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60648"/>
            <a:ext cx="2334578" cy="19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2143</Words>
  <Application>Microsoft Office PowerPoint</Application>
  <PresentationFormat>On-screen Show (4:3)</PresentationFormat>
  <Paragraphs>206</Paragraphs>
  <Slides>58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Θέμα του Office</vt:lpstr>
      <vt:lpstr>PowerPoint Presentation</vt:lpstr>
      <vt:lpstr>PowerPoint Presentation</vt:lpstr>
      <vt:lpstr>PowerPoint Presentation</vt:lpstr>
      <vt:lpstr>PowerPoint Presentation</vt:lpstr>
      <vt:lpstr>Τι έγινε στις 3 Σεπτεμβρίου του 1843;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 να κάνει τότε  κι  Όθωνας; Δέχτηκε!</vt:lpstr>
      <vt:lpstr>PowerPoint Presentation</vt:lpstr>
      <vt:lpstr>PowerPoint Presentation</vt:lpstr>
      <vt:lpstr>PowerPoint Presentation</vt:lpstr>
      <vt:lpstr>Πλατεία Συντάγματος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Αποτελέσματα εκλογών</vt:lpstr>
      <vt:lpstr>Βία και νοθεία στις εκλογές</vt:lpstr>
      <vt:lpstr>Τα κόμματα αυτής της περιόδου</vt:lpstr>
      <vt:lpstr>Πηγή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Ας δούμε κλείνοντας διάφορες εικόνες  της πλατείας Συντάγματος στο χρόνο…</vt:lpstr>
      <vt:lpstr>PowerPoint Presentation</vt:lpstr>
      <vt:lpstr>PowerPoint Presentation</vt:lpstr>
      <vt:lpstr>PowerPoint Presentation</vt:lpstr>
      <vt:lpstr>Περίπου το 1900 «πολεμικές ιαχές» στο Σύνταγμα  με την παρουσία του Παύλου Μελά</vt:lpstr>
      <vt:lpstr>Με το παλιό τραμ…</vt:lpstr>
      <vt:lpstr>PowerPoint Presentation</vt:lpstr>
      <vt:lpstr>Στη δεκαετία του 60</vt:lpstr>
      <vt:lpstr>Σήμερα</vt:lpstr>
      <vt:lpstr>Συγκεντρώσεις   Διαδηλώσεις   Στολισμοί</vt:lpstr>
      <vt:lpstr>PowerPoint Presentation</vt:lpstr>
      <vt:lpstr>PowerPoint Presentation</vt:lpstr>
      <vt:lpstr>PowerPoint Presentation</vt:lpstr>
      <vt:lpstr>Όταν περνάμε, λοιπόν, από αυτή την πλατεία ας θυμόμαστε το βάρος που έχει το όνομά της…</vt:lpstr>
      <vt:lpstr>«Δεν ήθελα χρήματα και βιό,  ήθελα σύνταμα διά την πατρίδα μου,  να κυβερνηθεί με νόμους  και όχι με το έτζι θέλω»  Μακρυγιάννης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σύνταγμα  του 1844</dc:title>
  <dc:creator>Toshiba</dc:creator>
  <cp:lastModifiedBy>USER</cp:lastModifiedBy>
  <cp:revision>68</cp:revision>
  <dcterms:created xsi:type="dcterms:W3CDTF">2015-12-18T02:49:44Z</dcterms:created>
  <dcterms:modified xsi:type="dcterms:W3CDTF">2021-11-15T05:22:23Z</dcterms:modified>
</cp:coreProperties>
</file>