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8" r:id="rId3"/>
    <p:sldId id="263" r:id="rId4"/>
    <p:sldId id="261" r:id="rId5"/>
    <p:sldId id="264" r:id="rId6"/>
    <p:sldId id="265" r:id="rId7"/>
    <p:sldId id="266" r:id="rId8"/>
    <p:sldId id="268" r:id="rId9"/>
    <p:sldId id="267" r:id="rId10"/>
    <p:sldId id="270" r:id="rId11"/>
    <p:sldId id="312" r:id="rId12"/>
    <p:sldId id="324" r:id="rId13"/>
    <p:sldId id="269" r:id="rId14"/>
    <p:sldId id="257" r:id="rId15"/>
    <p:sldId id="271" r:id="rId16"/>
    <p:sldId id="315" r:id="rId17"/>
    <p:sldId id="272" r:id="rId18"/>
    <p:sldId id="273" r:id="rId19"/>
    <p:sldId id="316" r:id="rId20"/>
    <p:sldId id="288" r:id="rId21"/>
    <p:sldId id="289" r:id="rId22"/>
    <p:sldId id="262" r:id="rId23"/>
    <p:sldId id="274" r:id="rId24"/>
    <p:sldId id="275" r:id="rId25"/>
    <p:sldId id="276" r:id="rId26"/>
    <p:sldId id="292" r:id="rId27"/>
    <p:sldId id="313" r:id="rId28"/>
    <p:sldId id="293" r:id="rId29"/>
    <p:sldId id="294" r:id="rId30"/>
    <p:sldId id="296" r:id="rId31"/>
    <p:sldId id="298" r:id="rId32"/>
    <p:sldId id="317" r:id="rId33"/>
    <p:sldId id="325" r:id="rId34"/>
    <p:sldId id="319" r:id="rId35"/>
    <p:sldId id="318" r:id="rId36"/>
    <p:sldId id="300" r:id="rId37"/>
    <p:sldId id="299" r:id="rId38"/>
    <p:sldId id="297" r:id="rId39"/>
    <p:sldId id="321" r:id="rId40"/>
    <p:sldId id="322" r:id="rId41"/>
    <p:sldId id="320" r:id="rId42"/>
    <p:sldId id="305" r:id="rId43"/>
    <p:sldId id="304" r:id="rId44"/>
    <p:sldId id="301" r:id="rId45"/>
    <p:sldId id="302" r:id="rId46"/>
    <p:sldId id="303" r:id="rId47"/>
    <p:sldId id="306" r:id="rId48"/>
    <p:sldId id="307" r:id="rId49"/>
    <p:sldId id="308" r:id="rId50"/>
    <p:sldId id="314" r:id="rId51"/>
    <p:sldId id="259" r:id="rId52"/>
    <p:sldId id="309" r:id="rId53"/>
    <p:sldId id="310" r:id="rId54"/>
    <p:sldId id="311" r:id="rId55"/>
    <p:sldId id="281" r:id="rId56"/>
    <p:sldId id="323" r:id="rId57"/>
    <p:sldId id="277" r:id="rId58"/>
    <p:sldId id="284" r:id="rId59"/>
    <p:sldId id="286" r:id="rId60"/>
    <p:sldId id="278" r:id="rId61"/>
    <p:sldId id="280" r:id="rId62"/>
    <p:sldId id="282" r:id="rId63"/>
    <p:sldId id="283" r:id="rId64"/>
    <p:sldId id="285" r:id="rId6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a Vgontza" initials="FV" lastIdx="1" clrIdx="0">
    <p:extLst>
      <p:ext uri="{19B8F6BF-5375-455C-9EA6-DF929625EA0E}">
        <p15:presenceInfo xmlns="" xmlns:p15="http://schemas.microsoft.com/office/powerpoint/2012/main" userId="a2d14d02b89a8a5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8280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23T00:39:55.487" idx="1">
    <p:pos x="5242" y="512"/>
    <p:text/>
    <p:extLst>
      <p:ext uri="{C676402C-5697-4E1C-873F-D02D1690AC5C}">
        <p15:threadingInfo xmlns=""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>
            <a:extLst>
              <a:ext uri="{FF2B5EF4-FFF2-40B4-BE49-F238E27FC236}">
                <a16:creationId xmlns="" xmlns:a16="http://schemas.microsoft.com/office/drawing/2014/main" id="{B5F2EE5B-BE13-42AE-ADDD-FA551B7E8141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="" xmlns:a16="http://schemas.microsoft.com/office/drawing/2014/main" id="{7BE7F2FC-D0BB-4AA0-AD5E-087BB9FB189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CCF074A7-6677-4792-8B70-2B12B4B63E06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4" name="3 - Θέση εικόνας διαφάνειας">
            <a:extLst>
              <a:ext uri="{FF2B5EF4-FFF2-40B4-BE49-F238E27FC236}">
                <a16:creationId xmlns="" xmlns:a16="http://schemas.microsoft.com/office/drawing/2014/main" id="{E7A45268-4386-4F34-9703-00A7E20F57F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4 - Θέση σημειώσεων">
            <a:extLst>
              <a:ext uri="{FF2B5EF4-FFF2-40B4-BE49-F238E27FC236}">
                <a16:creationId xmlns="" xmlns:a16="http://schemas.microsoft.com/office/drawing/2014/main" id="{D7A7763E-F665-4AFF-B1AE-906C9FA2ADAA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="" xmlns:a16="http://schemas.microsoft.com/office/drawing/2014/main" id="{D3BE055B-88B6-4C17-8576-4C5B715562A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="" xmlns:a16="http://schemas.microsoft.com/office/drawing/2014/main" id="{BFBD22F5-F531-44C3-8D6D-FF72632D08C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B3CBA26D-60F0-4500-8138-63452EB43A12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4624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l-G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="" xmlns:a16="http://schemas.microsoft.com/office/drawing/2014/main" id="{E1F0CAD2-A997-4F1B-A51D-C7BA4F9CE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="" xmlns:a16="http://schemas.microsoft.com/office/drawing/2014/main" id="{58DAEE8C-E21E-445E-9BD1-57FC1DA5D28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="" xmlns:a16="http://schemas.microsoft.com/office/drawing/2014/main" id="{F5B49069-5164-49FE-8884-89E4347AD19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37AA761F-B037-4F0B-942F-6D50533EDA5C}" type="slidenum">
              <a:rPr/>
              <a:pPr lvl="0"/>
              <a:t>20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E6E27A06-0DEC-4D10-8CAE-A8234F5BE7B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>
            <a:extLst>
              <a:ext uri="{FF2B5EF4-FFF2-40B4-BE49-F238E27FC236}">
                <a16:creationId xmlns="" xmlns:a16="http://schemas.microsoft.com/office/drawing/2014/main" id="{76628419-E4B4-40D8-ADB8-E20F0130A2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25837293-F987-4923-B334-100415FE42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C66AE0-FEF1-469C-A1AA-A5058E47A39E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F682F6B3-23B3-4044-9208-7252B769EB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7CAA8DAF-464D-470C-A5A4-3E3727FAE3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97FD972-C7BC-4EC1-B6FC-40356BC57735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579368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64AE3B82-AA66-4537-A09F-A1511C2F582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>
            <a:extLst>
              <a:ext uri="{FF2B5EF4-FFF2-40B4-BE49-F238E27FC236}">
                <a16:creationId xmlns="" xmlns:a16="http://schemas.microsoft.com/office/drawing/2014/main" id="{ECD27A7D-AD1F-4975-9C88-17FAA03B227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95E58514-E906-400B-8EC3-C7D26022B1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1EF016-2C3A-47F5-8B5C-5181DEE97255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28346550-5143-46F8-909C-6223F03E68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297759F1-4F5A-49BC-A3CB-9C993607395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8271C3-8B4B-4BBA-9FD9-9FB1845C2266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692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>
            <a:extLst>
              <a:ext uri="{FF2B5EF4-FFF2-40B4-BE49-F238E27FC236}">
                <a16:creationId xmlns="" xmlns:a16="http://schemas.microsoft.com/office/drawing/2014/main" id="{B9F8C28F-1A31-4859-84D7-BB94A589CE9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>
            <a:extLst>
              <a:ext uri="{FF2B5EF4-FFF2-40B4-BE49-F238E27FC236}">
                <a16:creationId xmlns="" xmlns:a16="http://schemas.microsoft.com/office/drawing/2014/main" id="{0B226F9B-15F5-48A8-99D4-3B413DA7FA8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A9211086-979D-45DE-90B1-59506F6C7FF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8E4747-FC13-4A86-A781-91D40BE208E3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02AAF31E-9970-4391-A5A9-5AD3FF823E4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8DBA7A08-E9F7-4A63-A916-6248485568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DB8A64-833D-48DF-B1EB-14DD6ABEF2E2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7879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8FD8168D-457B-4D68-A6B0-C31ABC0AEAA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="" xmlns:a16="http://schemas.microsoft.com/office/drawing/2014/main" id="{6887C25B-AC62-41F3-8CEE-1591E40C72B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CCC5C908-3FA7-4DFD-ADC5-209A3ECEE3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31834-E56F-4FC9-9B15-C109E50E5708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9831FB77-95B9-4DD6-96F8-602D1CE191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B6778B99-9848-4B4D-8C8A-78352632EE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5B3710-93D2-4505-B372-CE88FFA05762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92329717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28AE47F4-CA24-4159-B0EC-C154DC728D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>
            <a:extLst>
              <a:ext uri="{FF2B5EF4-FFF2-40B4-BE49-F238E27FC236}">
                <a16:creationId xmlns="" xmlns:a16="http://schemas.microsoft.com/office/drawing/2014/main" id="{69FFCF91-D43D-4E6F-BB18-013CBB1F65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C59234CA-D891-4784-9D33-129A849841F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0BFF93-4971-42B6-A2E0-B55609D3069A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8E3D6C9D-50BB-48C8-B803-D7A67AF764A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0F305F0A-C584-4820-A76D-6C73EED05F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EEC15-A4BE-4A33-8096-E873EECF1200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19955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51FBE6B0-D8EC-4D3E-9D7C-7EEF700FB14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="" xmlns:a16="http://schemas.microsoft.com/office/drawing/2014/main" id="{DB1E9A92-B48B-48AD-AEDA-8647C1A4218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>
            <a:extLst>
              <a:ext uri="{FF2B5EF4-FFF2-40B4-BE49-F238E27FC236}">
                <a16:creationId xmlns="" xmlns:a16="http://schemas.microsoft.com/office/drawing/2014/main" id="{9CB4AB40-2AA8-4022-8580-AB9F9CD505D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="" xmlns:a16="http://schemas.microsoft.com/office/drawing/2014/main" id="{88D9CD9F-8ADE-4B04-B691-E376014260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118FD1-1D97-4628-BD88-33B065066400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="" xmlns:a16="http://schemas.microsoft.com/office/drawing/2014/main" id="{3D944CF1-93B2-4FE9-9DC8-6FCCCED4EF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="" xmlns:a16="http://schemas.microsoft.com/office/drawing/2014/main" id="{85BB0D44-8666-486D-B43A-C4AD407A5D6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62A1D7A-9DEF-431B-97C0-E6EF1E70EFB1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20230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35980D48-5A90-4CE3-B89B-FDE9341BE71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>
            <a:extLst>
              <a:ext uri="{FF2B5EF4-FFF2-40B4-BE49-F238E27FC236}">
                <a16:creationId xmlns="" xmlns:a16="http://schemas.microsoft.com/office/drawing/2014/main" id="{811826C1-CDA1-4DF8-971F-88F20AF39BE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>
            <a:extLst>
              <a:ext uri="{FF2B5EF4-FFF2-40B4-BE49-F238E27FC236}">
                <a16:creationId xmlns="" xmlns:a16="http://schemas.microsoft.com/office/drawing/2014/main" id="{3514CB29-0C32-499B-82E1-FEF5B066D60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>
            <a:extLst>
              <a:ext uri="{FF2B5EF4-FFF2-40B4-BE49-F238E27FC236}">
                <a16:creationId xmlns="" xmlns:a16="http://schemas.microsoft.com/office/drawing/2014/main" id="{45F6D2DE-69D9-48A6-BF3E-E3262A93B48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>
            <a:extLst>
              <a:ext uri="{FF2B5EF4-FFF2-40B4-BE49-F238E27FC236}">
                <a16:creationId xmlns="" xmlns:a16="http://schemas.microsoft.com/office/drawing/2014/main" id="{F442C41D-8E0C-4870-920C-2A2ED417E7E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>
            <a:extLst>
              <a:ext uri="{FF2B5EF4-FFF2-40B4-BE49-F238E27FC236}">
                <a16:creationId xmlns="" xmlns:a16="http://schemas.microsoft.com/office/drawing/2014/main" id="{B726E188-F624-404D-A6B5-E5BE2BF628C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E456A0-D0A7-41FF-A43D-D02008EF8510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8" name="7 - Θέση υποσέλιδου">
            <a:extLst>
              <a:ext uri="{FF2B5EF4-FFF2-40B4-BE49-F238E27FC236}">
                <a16:creationId xmlns="" xmlns:a16="http://schemas.microsoft.com/office/drawing/2014/main" id="{4EE4FF8C-02AF-4071-85A3-923C5B3C2AC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9" name="8 - Θέση αριθμού διαφάνειας">
            <a:extLst>
              <a:ext uri="{FF2B5EF4-FFF2-40B4-BE49-F238E27FC236}">
                <a16:creationId xmlns="" xmlns:a16="http://schemas.microsoft.com/office/drawing/2014/main" id="{5831033F-8C29-41A2-ADDA-9C02E4B4B8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808F8F-1D8D-4E3F-9ACE-DC9527E6EAA5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2640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4D3B593F-1FDA-4CAD-A8FE-1F70D028AC1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>
            <a:extLst>
              <a:ext uri="{FF2B5EF4-FFF2-40B4-BE49-F238E27FC236}">
                <a16:creationId xmlns="" xmlns:a16="http://schemas.microsoft.com/office/drawing/2014/main" id="{D5586F8D-4C7C-4D65-AC95-AF5FFDDF9A2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918FFD-11B1-476C-88F6-4DC0B7D96AEA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4" name="3 - Θέση υποσέλιδου">
            <a:extLst>
              <a:ext uri="{FF2B5EF4-FFF2-40B4-BE49-F238E27FC236}">
                <a16:creationId xmlns="" xmlns:a16="http://schemas.microsoft.com/office/drawing/2014/main" id="{213E0F40-17BA-4D2F-9762-436E113273D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5" name="4 - Θέση αριθμού διαφάνειας">
            <a:extLst>
              <a:ext uri="{FF2B5EF4-FFF2-40B4-BE49-F238E27FC236}">
                <a16:creationId xmlns="" xmlns:a16="http://schemas.microsoft.com/office/drawing/2014/main" id="{372B190B-3978-4D44-BAF0-28B8FEFED5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B6577-ECCA-4907-A9A2-774E3CF5A1E7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15059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>
            <a:extLst>
              <a:ext uri="{FF2B5EF4-FFF2-40B4-BE49-F238E27FC236}">
                <a16:creationId xmlns="" xmlns:a16="http://schemas.microsoft.com/office/drawing/2014/main" id="{B6BFEA0F-954C-4989-BD98-A175705913B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A445124-BB58-4850-B459-F49E2D318C92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3" name="2 - Θέση υποσέλιδου">
            <a:extLst>
              <a:ext uri="{FF2B5EF4-FFF2-40B4-BE49-F238E27FC236}">
                <a16:creationId xmlns="" xmlns:a16="http://schemas.microsoft.com/office/drawing/2014/main" id="{18E7C2E9-E331-43AF-8148-67480D6529E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4" name="3 - Θέση αριθμού διαφάνειας">
            <a:extLst>
              <a:ext uri="{FF2B5EF4-FFF2-40B4-BE49-F238E27FC236}">
                <a16:creationId xmlns="" xmlns:a16="http://schemas.microsoft.com/office/drawing/2014/main" id="{C4937B5E-AF92-49DC-850E-D886A7AAFD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2AE577-AA0D-4069-8617-4F9069BE8D49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6272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86436CAF-7739-4786-971B-95977453B5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>
            <a:extLst>
              <a:ext uri="{FF2B5EF4-FFF2-40B4-BE49-F238E27FC236}">
                <a16:creationId xmlns="" xmlns:a16="http://schemas.microsoft.com/office/drawing/2014/main" id="{F376D023-B874-4849-B7AD-B0C487A1210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>
            <a:extLst>
              <a:ext uri="{FF2B5EF4-FFF2-40B4-BE49-F238E27FC236}">
                <a16:creationId xmlns="" xmlns:a16="http://schemas.microsoft.com/office/drawing/2014/main" id="{36F59F4E-54B5-4060-B9F6-B3BCDFA75B2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="" xmlns:a16="http://schemas.microsoft.com/office/drawing/2014/main" id="{B90BF707-2C87-42C9-9D1D-944B26F9189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D7957FC-9372-4FC6-B4B0-226A6AC1067D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="" xmlns:a16="http://schemas.microsoft.com/office/drawing/2014/main" id="{ACCCB574-081B-41E6-9124-9657C708E7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="" xmlns:a16="http://schemas.microsoft.com/office/drawing/2014/main" id="{4550A6B9-CA91-456F-B480-878FFEE1D2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E9FC33-4550-44EC-A128-F5AD1B1F721F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515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A658A29B-5823-44C5-BB0A-38D8111A3A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>
            <a:extLst>
              <a:ext uri="{FF2B5EF4-FFF2-40B4-BE49-F238E27FC236}">
                <a16:creationId xmlns="" xmlns:a16="http://schemas.microsoft.com/office/drawing/2014/main" id="{0FDFA6B4-0AE8-4128-82C2-D70EBAB45F4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l-GR"/>
          </a:p>
        </p:txBody>
      </p:sp>
      <p:sp>
        <p:nvSpPr>
          <p:cNvPr id="4" name="3 - Θέση κειμένου">
            <a:extLst>
              <a:ext uri="{FF2B5EF4-FFF2-40B4-BE49-F238E27FC236}">
                <a16:creationId xmlns="" xmlns:a16="http://schemas.microsoft.com/office/drawing/2014/main" id="{922E9571-9A5C-42C7-9A17-B70E79ED845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>
            <a:extLst>
              <a:ext uri="{FF2B5EF4-FFF2-40B4-BE49-F238E27FC236}">
                <a16:creationId xmlns="" xmlns:a16="http://schemas.microsoft.com/office/drawing/2014/main" id="{663AFE57-FD73-493F-BAB2-34B1B1319E7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CACE0-B061-44E7-B790-3BA3A67DA1A3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6" name="5 - Θέση υποσέλιδου">
            <a:extLst>
              <a:ext uri="{FF2B5EF4-FFF2-40B4-BE49-F238E27FC236}">
                <a16:creationId xmlns="" xmlns:a16="http://schemas.microsoft.com/office/drawing/2014/main" id="{50122644-B5AC-410B-B6AD-859ED44E9F4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l-GR"/>
          </a:p>
        </p:txBody>
      </p:sp>
      <p:sp>
        <p:nvSpPr>
          <p:cNvPr id="7" name="6 - Θέση αριθμού διαφάνειας">
            <a:extLst>
              <a:ext uri="{FF2B5EF4-FFF2-40B4-BE49-F238E27FC236}">
                <a16:creationId xmlns="" xmlns:a16="http://schemas.microsoft.com/office/drawing/2014/main" id="{B5FD875E-2B68-4810-BD6A-604A7B2FD4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E0C2DB-BF3F-4A6B-B9A0-B173F6CF9F2B}" type="slidenum">
              <a:rPr/>
              <a:pPr lvl="0"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929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A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>
            <a:extLst>
              <a:ext uri="{FF2B5EF4-FFF2-40B4-BE49-F238E27FC236}">
                <a16:creationId xmlns="" xmlns:a16="http://schemas.microsoft.com/office/drawing/2014/main" id="{737D529C-9665-43D3-A2C2-1BE6B0507A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>
            <a:extLst>
              <a:ext uri="{FF2B5EF4-FFF2-40B4-BE49-F238E27FC236}">
                <a16:creationId xmlns="" xmlns:a16="http://schemas.microsoft.com/office/drawing/2014/main" id="{48E61CEA-D0A7-4932-AF73-86E8966636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>
            <a:extLst>
              <a:ext uri="{FF2B5EF4-FFF2-40B4-BE49-F238E27FC236}">
                <a16:creationId xmlns="" xmlns:a16="http://schemas.microsoft.com/office/drawing/2014/main" id="{ED200816-88FC-416C-8459-57764A942DD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C88DAB0-1CC2-4338-86B1-765AD30BDD6B}" type="datetime1">
              <a:rPr lang="el-GR"/>
              <a:pPr lvl="0"/>
              <a:t>4/12/2023</a:t>
            </a:fld>
            <a:endParaRPr lang="el-GR"/>
          </a:p>
        </p:txBody>
      </p:sp>
      <p:sp>
        <p:nvSpPr>
          <p:cNvPr id="5" name="4 - Θέση υποσέλιδου">
            <a:extLst>
              <a:ext uri="{FF2B5EF4-FFF2-40B4-BE49-F238E27FC236}">
                <a16:creationId xmlns="" xmlns:a16="http://schemas.microsoft.com/office/drawing/2014/main" id="{4338D392-DE6A-42C0-9E4E-8C67EDF06714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l-GR"/>
          </a:p>
        </p:txBody>
      </p:sp>
      <p:sp>
        <p:nvSpPr>
          <p:cNvPr id="6" name="5 - Θέση αριθμού διαφάνειας">
            <a:extLst>
              <a:ext uri="{FF2B5EF4-FFF2-40B4-BE49-F238E27FC236}">
                <a16:creationId xmlns="" xmlns:a16="http://schemas.microsoft.com/office/drawing/2014/main" id="{9F5CD37F-09DC-4148-8D22-379AE5683D8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B8C1767-307F-444C-B0FC-1009DB10D768}" type="slidenum">
              <a:rPr/>
              <a:pPr lvl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l-GR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l-GR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l-G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l-G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l-G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AD0021C5-9C4B-483E-8D5D-CE16A034727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0" y="476667"/>
            <a:ext cx="9144000" cy="1470026"/>
          </a:xfrm>
          <a:solidFill>
            <a:srgbClr val="E8D9BE"/>
          </a:solidFill>
        </p:spPr>
        <p:txBody>
          <a:bodyPr/>
          <a:lstStyle/>
          <a:p>
            <a:pPr lvl="0"/>
            <a:r>
              <a:rPr lang="en-US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H </a:t>
            </a:r>
            <a:r>
              <a:rPr lang="el-GR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εθνοσυνέλευση </a:t>
            </a:r>
            <a:br>
              <a:rPr lang="el-GR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</a:br>
            <a:r>
              <a:rPr lang="el-GR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του 1862 - 1864</a:t>
            </a:r>
          </a:p>
        </p:txBody>
      </p:sp>
      <p:pic>
        <p:nvPicPr>
          <p:cNvPr id="3" name="4 - Εικόνα" descr="12065741611397562595raffaella_biscuso_Stylo.svg.hi.png">
            <a:extLst>
              <a:ext uri="{FF2B5EF4-FFF2-40B4-BE49-F238E27FC236}">
                <a16:creationId xmlns="" xmlns:a16="http://schemas.microsoft.com/office/drawing/2014/main" id="{5A24C5F0-CD67-4490-AAA7-05B84A22FCF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20000" contrast="-20000"/>
          </a:blip>
          <a:stretch>
            <a:fillRect/>
          </a:stretch>
        </p:blipFill>
        <p:spPr>
          <a:xfrm>
            <a:off x="2051721" y="2492892"/>
            <a:ext cx="4896547" cy="367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2 - Εικόνα" descr="spottedjoseph.jpg">
            <a:extLst>
              <a:ext uri="{FF2B5EF4-FFF2-40B4-BE49-F238E27FC236}">
                <a16:creationId xmlns="" xmlns:a16="http://schemas.microsoft.com/office/drawing/2014/main" id="{DE800101-EC69-4B2E-A4C8-BCE216ED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121" r="1969" b="15764"/>
          <a:stretch>
            <a:fillRect/>
          </a:stretch>
        </p:blipFill>
        <p:spPr>
          <a:xfrm>
            <a:off x="107506" y="3125245"/>
            <a:ext cx="5146544" cy="3616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14 - Εικόνα" descr="spottedjoseph.jpg">
            <a:extLst>
              <a:ext uri="{FF2B5EF4-FFF2-40B4-BE49-F238E27FC236}">
                <a16:creationId xmlns="" xmlns:a16="http://schemas.microsoft.com/office/drawing/2014/main" id="{81B3E8C0-C05C-475F-BC9E-65FA86F70C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921" b="7087"/>
          <a:stretch>
            <a:fillRect/>
          </a:stretch>
        </p:blipFill>
        <p:spPr>
          <a:xfrm>
            <a:off x="251524" y="188640"/>
            <a:ext cx="2513200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11 - Εικόνα" descr="spottedjoseph.jpg">
            <a:extLst>
              <a:ext uri="{FF2B5EF4-FFF2-40B4-BE49-F238E27FC236}">
                <a16:creationId xmlns="" xmlns:a16="http://schemas.microsoft.com/office/drawing/2014/main" id="{8B30B121-7AAF-4846-B51A-7A2ED1F894A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7672" y="2357265"/>
            <a:ext cx="936107" cy="91269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42569FD2-7893-4FCD-88EE-A6F1A84093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1" y="3933053"/>
            <a:ext cx="3389836" cy="292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- Ελλειψοειδής επεξήγηση">
            <a:extLst>
              <a:ext uri="{FF2B5EF4-FFF2-40B4-BE49-F238E27FC236}">
                <a16:creationId xmlns="" xmlns:a16="http://schemas.microsoft.com/office/drawing/2014/main" id="{452FFD07-B20B-4694-8DEB-F9C398465220}"/>
              </a:ext>
            </a:extLst>
          </p:cNvPr>
          <p:cNvSpPr/>
          <p:nvPr/>
        </p:nvSpPr>
        <p:spPr>
          <a:xfrm>
            <a:off x="2411757" y="260649"/>
            <a:ext cx="6813523" cy="2664298"/>
          </a:xfrm>
          <a:custGeom>
            <a:avLst>
              <a:gd name="f0" fmla="val 16296"/>
              <a:gd name="f1" fmla="val 3252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Έτσι βγῆκε η φράση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 dirty="0">
                <a:uFillTx/>
                <a:latin typeface="Calibri"/>
              </a:rPr>
              <a:t>«τον μαύρισαν στις</a:t>
            </a:r>
            <a:r>
              <a:rPr lang="el-GR" sz="2800" b="1" i="0" u="none" strike="noStrike" kern="1200" cap="none" spc="0" dirty="0">
                <a:uFillTx/>
                <a:latin typeface="Calibri"/>
              </a:rPr>
              <a:t> </a:t>
            </a:r>
            <a:r>
              <a:rPr lang="el-GR" sz="2800" b="1" i="0" u="none" strike="noStrike" kern="1200" cap="none" spc="0" baseline="0" dirty="0">
                <a:uFillTx/>
                <a:latin typeface="Calibri"/>
              </a:rPr>
              <a:t>εκλογές»…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Για κάθε υποψήφιο υπήρχε ειδική κάλπη…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8C206B3C-3D5C-4B48-A385-FADDB009E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5133" y="3160569"/>
            <a:ext cx="2465723" cy="3697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15 - Επεξήγηση με σύννεφο">
            <a:extLst>
              <a:ext uri="{FF2B5EF4-FFF2-40B4-BE49-F238E27FC236}">
                <a16:creationId xmlns="" xmlns:a16="http://schemas.microsoft.com/office/drawing/2014/main" id="{AB37EC2A-F20A-47D9-9887-F5AEBA991619}"/>
              </a:ext>
            </a:extLst>
          </p:cNvPr>
          <p:cNvSpPr/>
          <p:nvPr/>
        </p:nvSpPr>
        <p:spPr>
          <a:xfrm>
            <a:off x="5796134" y="188640"/>
            <a:ext cx="2880323" cy="2232251"/>
          </a:xfrm>
          <a:custGeom>
            <a:avLst>
              <a:gd name="f0" fmla="val 9312"/>
              <a:gd name="f1" fmla="val 3071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101603" dir="2700000" algn="tl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Πόσες ώρες … όμως </a:t>
            </a:r>
            <a:r>
              <a:rPr lang="el-GR" sz="24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μέτραγαν</a:t>
            </a:r>
            <a:r>
              <a:rPr lang="el-GR" sz="24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 σφαιρίδια;</a:t>
            </a:r>
          </a:p>
        </p:txBody>
      </p:sp>
      <p:pic>
        <p:nvPicPr>
          <p:cNvPr id="4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01461D91-154F-4BDC-B004-F492CAF731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197" r="9966"/>
          <a:stretch>
            <a:fillRect/>
          </a:stretch>
        </p:blipFill>
        <p:spPr>
          <a:xfrm>
            <a:off x="1131601" y="3291680"/>
            <a:ext cx="3722268" cy="3405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8 - Ελλειψοειδής επεξήγηση">
            <a:extLst>
              <a:ext uri="{FF2B5EF4-FFF2-40B4-BE49-F238E27FC236}">
                <a16:creationId xmlns="" xmlns:a16="http://schemas.microsoft.com/office/drawing/2014/main" id="{2D9697A7-3728-45CE-80D8-98DE217C07F6}"/>
              </a:ext>
            </a:extLst>
          </p:cNvPr>
          <p:cNvSpPr/>
          <p:nvPr/>
        </p:nvSpPr>
        <p:spPr>
          <a:xfrm>
            <a:off x="395532" y="188640"/>
            <a:ext cx="5253428" cy="2160242"/>
          </a:xfrm>
          <a:custGeom>
            <a:avLst>
              <a:gd name="f0" fmla="val 11020"/>
              <a:gd name="f1" fmla="val 3173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2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Και η φράση … </a:t>
            </a:r>
            <a:r>
              <a:rPr lang="el-GR" sz="32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δαγκωτό</a:t>
            </a:r>
            <a:r>
              <a:rPr lang="el-GR" sz="32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! </a:t>
            </a:r>
            <a:r>
              <a:rPr lang="el-GR" sz="22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Δάγκωναν το σφαιρίδιο από το πάθος τους για κάποιον που υποστήριζαν ένθερμα!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45D404-7963-4CFE-8687-2C6D2B0B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768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Ποια κόμματα υπήρχαν τότε;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43D3F5AD-D2DD-43A3-AB5F-F851758BB5B3}"/>
              </a:ext>
            </a:extLst>
          </p:cNvPr>
          <p:cNvSpPr/>
          <p:nvPr/>
        </p:nvSpPr>
        <p:spPr>
          <a:xfrm>
            <a:off x="3528184" y="1695651"/>
            <a:ext cx="1823468" cy="2726676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17D59E42-7E7E-4F14-B65B-27DBF6D4001D}"/>
              </a:ext>
            </a:extLst>
          </p:cNvPr>
          <p:cNvSpPr txBox="1">
            <a:spLocks/>
          </p:cNvSpPr>
          <p:nvPr/>
        </p:nvSpPr>
        <p:spPr>
          <a:xfrm>
            <a:off x="0" y="4243084"/>
            <a:ext cx="9144000" cy="27266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l-GR" sz="4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r>
              <a:rPr lang="el-GR" sz="3600" dirty="0"/>
              <a:t>Μέσα στην Εθνοσυνέλευση συγκροτήθηκαν οι πυρήνες </a:t>
            </a:r>
          </a:p>
          <a:p>
            <a:r>
              <a:rPr lang="el-GR" sz="3600" dirty="0"/>
              <a:t>των </a:t>
            </a:r>
            <a:r>
              <a:rPr lang="el-GR" sz="3600" b="1" dirty="0"/>
              <a:t>δύο μεγάλων παρατάξεων που ήταν...</a:t>
            </a:r>
          </a:p>
        </p:txBody>
      </p:sp>
    </p:spTree>
    <p:extLst>
      <p:ext uri="{BB962C8B-B14F-4D97-AF65-F5344CB8AC3E}">
        <p14:creationId xmlns="" xmlns:p14="http://schemas.microsoft.com/office/powerpoint/2010/main" val="2485730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02BF4CD3-F061-4CCF-8CBC-3748D0054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3" y="3789035"/>
            <a:ext cx="1944215" cy="2860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C076C247-3A16-4084-8940-0CA6AC263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894" y="3789035"/>
            <a:ext cx="1893950" cy="2848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5 - Ελλειψοειδής επεξήγηση">
            <a:extLst>
              <a:ext uri="{FF2B5EF4-FFF2-40B4-BE49-F238E27FC236}">
                <a16:creationId xmlns="" xmlns:a16="http://schemas.microsoft.com/office/drawing/2014/main" id="{E4ECD9B2-C357-4EE2-A6BE-2B48D954C374}"/>
              </a:ext>
            </a:extLst>
          </p:cNvPr>
          <p:cNvSpPr/>
          <p:nvPr/>
        </p:nvSpPr>
        <p:spPr>
          <a:xfrm>
            <a:off x="2436894" y="644239"/>
            <a:ext cx="2385042" cy="1728188"/>
          </a:xfrm>
          <a:custGeom>
            <a:avLst>
              <a:gd name="f0" fmla="val 7307"/>
              <a:gd name="f1" fmla="val 4289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dirty="0"/>
              <a:t>…και...</a:t>
            </a:r>
            <a:endParaRPr lang="el-GR" sz="3600" i="0" u="none" strike="noStrike" kern="1200" cap="none" spc="0" baseline="0" dirty="0">
              <a:uFillTx/>
              <a:latin typeface="Calibri"/>
            </a:endParaRPr>
          </a:p>
        </p:txBody>
      </p:sp>
      <p:sp>
        <p:nvSpPr>
          <p:cNvPr id="5" name="4 - Ελλειψοειδής επεξήγηση">
            <a:extLst>
              <a:ext uri="{FF2B5EF4-FFF2-40B4-BE49-F238E27FC236}">
                <a16:creationId xmlns="" xmlns:a16="http://schemas.microsoft.com/office/drawing/2014/main" id="{DA5D66D9-5DB3-4543-8991-0C0004B5945A}"/>
              </a:ext>
            </a:extLst>
          </p:cNvPr>
          <p:cNvSpPr/>
          <p:nvPr/>
        </p:nvSpPr>
        <p:spPr>
          <a:xfrm>
            <a:off x="0" y="476667"/>
            <a:ext cx="2656802" cy="2063333"/>
          </a:xfrm>
          <a:custGeom>
            <a:avLst>
              <a:gd name="f0" fmla="val 10385"/>
              <a:gd name="f1" fmla="val 3291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rgbClr val="4D2403"/>
                </a:solidFill>
              </a:rPr>
              <a:t>Οι Πεδινοί</a:t>
            </a:r>
          </a:p>
        </p:txBody>
      </p:sp>
      <p:pic>
        <p:nvPicPr>
          <p:cNvPr id="6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059E10DD-4696-4C7C-AC93-22BCD6FF40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93" r="16897" b="15942"/>
          <a:stretch>
            <a:fillRect/>
          </a:stretch>
        </p:blipFill>
        <p:spPr>
          <a:xfrm>
            <a:off x="4572000" y="3789035"/>
            <a:ext cx="2149818" cy="284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8 - Ελλειψοειδής επεξήγηση">
            <a:extLst>
              <a:ext uri="{FF2B5EF4-FFF2-40B4-BE49-F238E27FC236}">
                <a16:creationId xmlns="" xmlns:a16="http://schemas.microsoft.com/office/drawing/2014/main" id="{FB78FBDF-671C-44C7-8E45-10C49BA7B1C2}"/>
              </a:ext>
            </a:extLst>
          </p:cNvPr>
          <p:cNvSpPr/>
          <p:nvPr/>
        </p:nvSpPr>
        <p:spPr>
          <a:xfrm>
            <a:off x="4643120" y="355600"/>
            <a:ext cx="3454400" cy="1372588"/>
          </a:xfrm>
          <a:custGeom>
            <a:avLst>
              <a:gd name="f0" fmla="val 3087"/>
              <a:gd name="f1" fmla="val 5168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οι Ορεινοί!</a:t>
            </a:r>
          </a:p>
        </p:txBody>
      </p:sp>
      <p:pic>
        <p:nvPicPr>
          <p:cNvPr id="8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C4B9C176-D51F-4EF6-AAF5-59A6C7686E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60" y="4077071"/>
            <a:ext cx="2021930" cy="249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10 - Επεξήγηση με σύννεφο">
            <a:extLst>
              <a:ext uri="{FF2B5EF4-FFF2-40B4-BE49-F238E27FC236}">
                <a16:creationId xmlns="" xmlns:a16="http://schemas.microsoft.com/office/drawing/2014/main" id="{C2A1B60C-B70E-43E7-B5B5-FEE053DBC73B}"/>
              </a:ext>
            </a:extLst>
          </p:cNvPr>
          <p:cNvSpPr/>
          <p:nvPr/>
        </p:nvSpPr>
        <p:spPr>
          <a:xfrm>
            <a:off x="6263676" y="1484784"/>
            <a:ext cx="2880323" cy="2232251"/>
          </a:xfrm>
          <a:custGeom>
            <a:avLst>
              <a:gd name="f0" fmla="val 13992"/>
              <a:gd name="f1" fmla="val 3197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101603" dir="2700000" algn="tl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300" b="0" i="0" u="none" strike="noStrike" kern="1200" cap="none" spc="0" baseline="0" dirty="0">
                <a:uFillTx/>
                <a:latin typeface="Calibri"/>
              </a:rPr>
              <a:t>Τι κάνανε; Βιωματικό μάθημα </a:t>
            </a:r>
            <a:r>
              <a:rPr lang="el-GR" sz="2300" b="1" i="0" u="none" strike="noStrike" kern="1200" cap="none" spc="0" baseline="0" dirty="0">
                <a:uFillTx/>
                <a:latin typeface="Calibri"/>
              </a:rPr>
              <a:t>γεωγραφίας</a:t>
            </a:r>
            <a:r>
              <a:rPr lang="el-GR" sz="2300" b="0" i="0" u="none" strike="noStrike" kern="1200" cap="none" spc="0" baseline="0" dirty="0">
                <a:uFillTx/>
                <a:latin typeface="Calibri"/>
              </a:rPr>
              <a:t>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2666ADAD-4D65-4D2E-B1AE-F3E7183AA96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0" y="0"/>
            <a:ext cx="5040556" cy="1158240"/>
          </a:xfrm>
        </p:spPr>
        <p:txBody>
          <a:bodyPr/>
          <a:lstStyle/>
          <a:p>
            <a:pPr lvl="0"/>
            <a:r>
              <a:rPr lang="el-GR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Οι πεδινοί</a:t>
            </a:r>
          </a:p>
        </p:txBody>
      </p:sp>
      <p:pic>
        <p:nvPicPr>
          <p:cNvPr id="3" name="3 - Θέση περιεχομένου" descr="Boylgaris.jpeg">
            <a:extLst>
              <a:ext uri="{FF2B5EF4-FFF2-40B4-BE49-F238E27FC236}">
                <a16:creationId xmlns="" xmlns:a16="http://schemas.microsoft.com/office/drawing/2014/main" id="{91D85E2D-6ACE-46E4-A19F-8E0B6CF9E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204" t="3850" r="3842" b="3150"/>
          <a:stretch>
            <a:fillRect/>
          </a:stretch>
        </p:blipFill>
        <p:spPr>
          <a:xfrm>
            <a:off x="6228179" y="188640"/>
            <a:ext cx="2582896" cy="3706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4 - TextBox">
            <a:extLst>
              <a:ext uri="{FF2B5EF4-FFF2-40B4-BE49-F238E27FC236}">
                <a16:creationId xmlns="" xmlns:a16="http://schemas.microsoft.com/office/drawing/2014/main" id="{2C51D38F-DC00-427F-9F4E-2B1FFCDA2358}"/>
              </a:ext>
            </a:extLst>
          </p:cNvPr>
          <p:cNvSpPr txBox="1"/>
          <p:nvPr/>
        </p:nvSpPr>
        <p:spPr>
          <a:xfrm>
            <a:off x="241803" y="1002183"/>
            <a:ext cx="5976655" cy="31136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Ηγέτης τους: </a:t>
            </a:r>
            <a:r>
              <a:rPr lang="el-GR" sz="32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Δημήτριος Βούλγαρης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1" i="0" u="none" strike="noStrike" kern="1200" cap="none" spc="0" baseline="0" dirty="0">
                <a:solidFill>
                  <a:srgbClr val="582808"/>
                </a:solidFill>
                <a:uFillTx/>
                <a:latin typeface="Calibri"/>
              </a:rPr>
              <a:t>Υπονόμευε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τους </a:t>
            </a:r>
            <a:r>
              <a:rPr lang="el-GR" sz="2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κοινοβουλευτικούς θεσμούς.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Με παρεμβάσεις στο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στρατό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Wingdings" pitchFamily="2"/>
              </a:rPr>
              <a:t>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επιχειρούσε τη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δημιουργία σώματος 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«</a:t>
            </a:r>
            <a:r>
              <a:rPr lang="el-GR" sz="2600" b="1" i="0" u="none" strike="noStrike" kern="1200" cap="none" spc="0" baseline="0" dirty="0">
                <a:solidFill>
                  <a:srgbClr val="582808"/>
                </a:solidFill>
                <a:uFillTx/>
                <a:latin typeface="Calibri"/>
              </a:rPr>
              <a:t>πραιτωριανών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»</a:t>
            </a:r>
            <a:r>
              <a:rPr lang="en-US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2600" dirty="0">
                <a:solidFill>
                  <a:srgbClr val="000000"/>
                </a:solidFill>
                <a:latin typeface="Calibri"/>
              </a:rPr>
              <a:t>(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δηλαδή «μπράβων») 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Wingdings" pitchFamily="2"/>
              </a:rPr>
              <a:t>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για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παραμονή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στην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εξουσία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!</a:t>
            </a:r>
          </a:p>
        </p:txBody>
      </p:sp>
      <p:pic>
        <p:nvPicPr>
          <p:cNvPr id="5" name="6 - Εικόνα" descr="1159710244_puzzled_face_answer_101_xlarge.jpeg">
            <a:extLst>
              <a:ext uri="{FF2B5EF4-FFF2-40B4-BE49-F238E27FC236}">
                <a16:creationId xmlns="" xmlns:a16="http://schemas.microsoft.com/office/drawing/2014/main" id="{C5DC5E2A-6F30-48A0-851D-64BBD683C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6" y="4348480"/>
            <a:ext cx="1539175" cy="250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9 - Εικόνα" descr="1159710244_puzzled_face_answer_101_xlarge.jpeg">
            <a:extLst>
              <a:ext uri="{FF2B5EF4-FFF2-40B4-BE49-F238E27FC236}">
                <a16:creationId xmlns="" xmlns:a16="http://schemas.microsoft.com/office/drawing/2014/main" id="{1FAB4E2E-9001-4806-A302-2833278FBD0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-10000" contrast="20000"/>
          </a:blip>
          <a:srcRect r="14262"/>
          <a:stretch>
            <a:fillRect/>
          </a:stretch>
        </p:blipFill>
        <p:spPr>
          <a:xfrm>
            <a:off x="2411757" y="5111870"/>
            <a:ext cx="2222531" cy="1746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8 - Επεξήγηση με στρογγυλεμένο παραλληλόγραμμο">
            <a:extLst>
              <a:ext uri="{FF2B5EF4-FFF2-40B4-BE49-F238E27FC236}">
                <a16:creationId xmlns="" xmlns:a16="http://schemas.microsoft.com/office/drawing/2014/main" id="{3D6B61CA-4842-4263-B118-E12CF89C5DC4}"/>
              </a:ext>
            </a:extLst>
          </p:cNvPr>
          <p:cNvSpPr/>
          <p:nvPr/>
        </p:nvSpPr>
        <p:spPr>
          <a:xfrm>
            <a:off x="5148062" y="4005062"/>
            <a:ext cx="3816422" cy="2520278"/>
          </a:xfrm>
          <a:custGeom>
            <a:avLst>
              <a:gd name="f0" fmla="val -5248"/>
              <a:gd name="f1" fmla="val 1976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114301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Οπαδοί του ήταν: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α) </a:t>
            </a:r>
            <a:r>
              <a:rPr lang="el-GR" sz="2400" b="1" i="0" u="none" strike="noStrike" kern="1200" cap="none" spc="0" baseline="0" dirty="0">
                <a:uFillTx/>
                <a:latin typeface="Calibri"/>
              </a:rPr>
              <a:t>διορισμένοι παράνομα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uFillTx/>
                <a:latin typeface="Calibri"/>
              </a:rPr>
              <a:t>     σε στρατό και δημόσιο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β) </a:t>
            </a:r>
            <a:r>
              <a:rPr lang="el-GR" sz="2400" b="1" i="0" u="none" strike="noStrike" kern="1200" cap="none" spc="0" baseline="0" dirty="0">
                <a:uFillTx/>
                <a:latin typeface="Calibri"/>
              </a:rPr>
              <a:t>άνεργοι πτυχιούχοι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γ) </a:t>
            </a:r>
            <a:r>
              <a:rPr lang="el-GR" sz="2400" b="1" i="0" u="none" strike="noStrike" kern="1200" cap="none" spc="0" baseline="0" dirty="0">
                <a:uFillTx/>
                <a:latin typeface="Calibri"/>
              </a:rPr>
              <a:t>μικροκαλλιεργητές</a:t>
            </a:r>
          </a:p>
        </p:txBody>
      </p:sp>
      <p:sp>
        <p:nvSpPr>
          <p:cNvPr id="6" name="7 - Ελλειψοειδής επεξήγηση">
            <a:extLst>
              <a:ext uri="{FF2B5EF4-FFF2-40B4-BE49-F238E27FC236}">
                <a16:creationId xmlns="" xmlns:a16="http://schemas.microsoft.com/office/drawing/2014/main" id="{BD3CE095-C175-4F6E-8219-737A087FFB97}"/>
              </a:ext>
            </a:extLst>
          </p:cNvPr>
          <p:cNvSpPr/>
          <p:nvPr/>
        </p:nvSpPr>
        <p:spPr>
          <a:xfrm>
            <a:off x="1897983" y="4145280"/>
            <a:ext cx="2664296" cy="966590"/>
          </a:xfrm>
          <a:custGeom>
            <a:avLst>
              <a:gd name="f0" fmla="val -3613"/>
              <a:gd name="f1" fmla="val 1624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Και ποιοι ήταν οι οπαδοί του;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252FBA90-97C8-43E6-87A1-7964E4AC24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4" y="0"/>
            <a:ext cx="3096341" cy="1143000"/>
          </a:xfrm>
        </p:spPr>
        <p:txBody>
          <a:bodyPr/>
          <a:lstStyle/>
          <a:p>
            <a:pPr lvl="0"/>
            <a:r>
              <a:rPr lang="el-GR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Οι ορεινοί</a:t>
            </a:r>
          </a:p>
        </p:txBody>
      </p:sp>
      <p:pic>
        <p:nvPicPr>
          <p:cNvPr id="3" name="3 - Θέση περιεχομένου" descr="Boylgaris.jpeg">
            <a:extLst>
              <a:ext uri="{FF2B5EF4-FFF2-40B4-BE49-F238E27FC236}">
                <a16:creationId xmlns="" xmlns:a16="http://schemas.microsoft.com/office/drawing/2014/main" id="{7DCA4005-7D0F-49BC-A633-30BA3C83AF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5192" t="14537" r="65934" b="38764"/>
          <a:stretch>
            <a:fillRect/>
          </a:stretch>
        </p:blipFill>
        <p:spPr>
          <a:xfrm>
            <a:off x="3861136" y="188640"/>
            <a:ext cx="2105698" cy="2554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4 - TextBox">
            <a:extLst>
              <a:ext uri="{FF2B5EF4-FFF2-40B4-BE49-F238E27FC236}">
                <a16:creationId xmlns="" xmlns:a16="http://schemas.microsoft.com/office/drawing/2014/main" id="{70A01B83-8D4C-4F66-BF66-98C4E64C0EA2}"/>
              </a:ext>
            </a:extLst>
          </p:cNvPr>
          <p:cNvSpPr txBox="1"/>
          <p:nvPr/>
        </p:nvSpPr>
        <p:spPr>
          <a:xfrm>
            <a:off x="323523" y="1124739"/>
            <a:ext cx="3960440" cy="24929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Ηγέτες τους: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Δ. Γρίβας Κ. Κανάρης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Κοινός στόχος </a:t>
            </a:r>
            <a:endParaRPr lang="en-US" sz="26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η αντίσταση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στην πολιτική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των πεδινών.</a:t>
            </a:r>
          </a:p>
        </p:txBody>
      </p:sp>
      <p:pic>
        <p:nvPicPr>
          <p:cNvPr id="5" name="6 - Εικόνα" descr="1159710244_puzzled_face_answer_101_xlarge.jpeg">
            <a:extLst>
              <a:ext uri="{FF2B5EF4-FFF2-40B4-BE49-F238E27FC236}">
                <a16:creationId xmlns="" xmlns:a16="http://schemas.microsoft.com/office/drawing/2014/main" id="{747C1E0C-0311-46D7-98FE-3205AE95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4238"/>
            <a:ext cx="2339748" cy="155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9 - Εικόνα" descr="1159710244_puzzled_face_answer_101_xlarge.jpeg">
            <a:extLst>
              <a:ext uri="{FF2B5EF4-FFF2-40B4-BE49-F238E27FC236}">
                <a16:creationId xmlns="" xmlns:a16="http://schemas.microsoft.com/office/drawing/2014/main" id="{84B1EEAD-9F75-4557-90F4-A88B83273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3" y="4699915"/>
            <a:ext cx="3240359" cy="2158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8 - Επεξήγηση με στρογγυλεμένο παραλληλόγραμμο">
            <a:extLst>
              <a:ext uri="{FF2B5EF4-FFF2-40B4-BE49-F238E27FC236}">
                <a16:creationId xmlns="" xmlns:a16="http://schemas.microsoft.com/office/drawing/2014/main" id="{696647F1-8839-4075-8CE8-9B8161EBDF93}"/>
              </a:ext>
            </a:extLst>
          </p:cNvPr>
          <p:cNvSpPr/>
          <p:nvPr/>
        </p:nvSpPr>
        <p:spPr>
          <a:xfrm>
            <a:off x="5292080" y="3356990"/>
            <a:ext cx="3528395" cy="2880323"/>
          </a:xfrm>
          <a:custGeom>
            <a:avLst>
              <a:gd name="f0" fmla="val -4558"/>
              <a:gd name="f1" fmla="val 19366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114301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Οι οπαδοί τους ήταν: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1" i="0" u="none" strike="noStrike" kern="1200" cap="none" spc="0" baseline="0" dirty="0">
              <a:solidFill>
                <a:srgbClr val="4D2403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  α) μικροκαλλιεργητές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  β) κτηνοτρόφοι,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  γ) Έμποροι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  δ) πλοιοκτήτες</a:t>
            </a:r>
          </a:p>
        </p:txBody>
      </p:sp>
      <p:pic>
        <p:nvPicPr>
          <p:cNvPr id="8" name="3 - Θέση περιεχομένου" descr="Boylgaris.jpeg">
            <a:extLst>
              <a:ext uri="{FF2B5EF4-FFF2-40B4-BE49-F238E27FC236}">
                <a16:creationId xmlns="" xmlns:a16="http://schemas.microsoft.com/office/drawing/2014/main" id="{5074795D-AFDF-44C1-A72C-B4988ECDD2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493"/>
          <a:stretch>
            <a:fillRect/>
          </a:stretch>
        </p:blipFill>
        <p:spPr>
          <a:xfrm>
            <a:off x="6372197" y="152430"/>
            <a:ext cx="2030864" cy="25935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7 - Ελλειψοειδής επεξήγηση">
            <a:extLst>
              <a:ext uri="{FF2B5EF4-FFF2-40B4-BE49-F238E27FC236}">
                <a16:creationId xmlns="" xmlns:a16="http://schemas.microsoft.com/office/drawing/2014/main" id="{6311B95C-D644-4DD4-B8C2-6151892E52CD}"/>
              </a:ext>
            </a:extLst>
          </p:cNvPr>
          <p:cNvSpPr/>
          <p:nvPr/>
        </p:nvSpPr>
        <p:spPr>
          <a:xfrm>
            <a:off x="1187622" y="3717035"/>
            <a:ext cx="2448269" cy="1296143"/>
          </a:xfrm>
          <a:custGeom>
            <a:avLst>
              <a:gd name="f0" fmla="val 1662"/>
              <a:gd name="f1" fmla="val 2562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Και ποιοι ήταν οι οπαδοί τους;</a:t>
            </a:r>
          </a:p>
        </p:txBody>
      </p:sp>
      <p:sp>
        <p:nvSpPr>
          <p:cNvPr id="10" name="11 - TextBox">
            <a:extLst>
              <a:ext uri="{FF2B5EF4-FFF2-40B4-BE49-F238E27FC236}">
                <a16:creationId xmlns="" xmlns:a16="http://schemas.microsoft.com/office/drawing/2014/main" id="{B7665B3E-A7B8-4BD5-B181-A73F94927C91}"/>
              </a:ext>
            </a:extLst>
          </p:cNvPr>
          <p:cNvSpPr txBox="1"/>
          <p:nvPr/>
        </p:nvSpPr>
        <p:spPr>
          <a:xfrm>
            <a:off x="3851919" y="2852937"/>
            <a:ext cx="2088233" cy="369335"/>
          </a:xfrm>
          <a:prstGeom prst="rect">
            <a:avLst/>
          </a:prstGeom>
          <a:solidFill>
            <a:srgbClr val="E8D9BE"/>
          </a:solidFill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 Δ. ΓΡΙΒΑΣ</a:t>
            </a:r>
          </a:p>
        </p:txBody>
      </p:sp>
      <p:sp>
        <p:nvSpPr>
          <p:cNvPr id="11" name="12 - TextBox">
            <a:extLst>
              <a:ext uri="{FF2B5EF4-FFF2-40B4-BE49-F238E27FC236}">
                <a16:creationId xmlns="" xmlns:a16="http://schemas.microsoft.com/office/drawing/2014/main" id="{51AA0D7C-8BF9-44E2-8D59-64D567A98ED3}"/>
              </a:ext>
            </a:extLst>
          </p:cNvPr>
          <p:cNvSpPr txBox="1"/>
          <p:nvPr/>
        </p:nvSpPr>
        <p:spPr>
          <a:xfrm>
            <a:off x="6372197" y="2852937"/>
            <a:ext cx="2016224" cy="369335"/>
          </a:xfrm>
          <a:prstGeom prst="rect">
            <a:avLst/>
          </a:prstGeom>
          <a:solidFill>
            <a:srgbClr val="E8D9BE"/>
          </a:solidFill>
          <a:ln cap="flat">
            <a:noFill/>
          </a:ln>
          <a:effectLst>
            <a:outerShdw dist="38096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Κ. ΚΑΝΑΡΗΣ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8EA682-7C0B-4511-9D8D-C6095360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7248" y="235920"/>
            <a:ext cx="7602606" cy="1143000"/>
          </a:xfrm>
        </p:spPr>
        <p:txBody>
          <a:bodyPr>
            <a:normAutofit fontScale="90000"/>
          </a:bodyPr>
          <a:lstStyle/>
          <a:p>
            <a:r>
              <a:rPr lang="el-GR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Μικρότερη</a:t>
            </a:r>
            <a:r>
              <a:rPr lang="el-GR" dirty="0"/>
              <a:t> απήχηση είχαν </a:t>
            </a:r>
            <a:br>
              <a:rPr lang="el-GR" dirty="0"/>
            </a:br>
            <a:r>
              <a:rPr lang="el-GR" dirty="0"/>
              <a:t>δύο άλλα κόμματα...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8802F-A39E-41B2-ABF8-5FEA5AEBA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11" y="5233737"/>
            <a:ext cx="7928811" cy="1747199"/>
          </a:xfrm>
        </p:spPr>
        <p:txBody>
          <a:bodyPr>
            <a:normAutofit/>
          </a:bodyPr>
          <a:lstStyle/>
          <a:p>
            <a:r>
              <a:rPr lang="el-GR" sz="44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Εθνικό Κομιτάτον</a:t>
            </a:r>
          </a:p>
          <a:p>
            <a:r>
              <a:rPr lang="el-GR" sz="44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Εκλεκτικοί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3165BA81-038E-4A0F-AE1A-0A7C1558EC1A}"/>
              </a:ext>
            </a:extLst>
          </p:cNvPr>
          <p:cNvSpPr/>
          <p:nvPr/>
        </p:nvSpPr>
        <p:spPr>
          <a:xfrm>
            <a:off x="2568058" y="1628975"/>
            <a:ext cx="1823468" cy="3609474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6 - Εικόνα" descr="1159710244_puzzled_face_answer_101_xlarge.jpeg">
            <a:extLst>
              <a:ext uri="{FF2B5EF4-FFF2-40B4-BE49-F238E27FC236}">
                <a16:creationId xmlns="" xmlns:a16="http://schemas.microsoft.com/office/drawing/2014/main" id="{CA88E800-B3CC-4280-AFC7-EFB90BCAC92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9371" r="4685"/>
          <a:stretch>
            <a:fillRect/>
          </a:stretch>
        </p:blipFill>
        <p:spPr>
          <a:xfrm>
            <a:off x="6791899" y="3815929"/>
            <a:ext cx="2352101" cy="3042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7 - Ελλειψοειδής επεξήγηση">
            <a:extLst>
              <a:ext uri="{FF2B5EF4-FFF2-40B4-BE49-F238E27FC236}">
                <a16:creationId xmlns="" xmlns:a16="http://schemas.microsoft.com/office/drawing/2014/main" id="{08D578DC-14EC-44D5-AA27-58D4DCE06497}"/>
              </a:ext>
            </a:extLst>
          </p:cNvPr>
          <p:cNvSpPr/>
          <p:nvPr/>
        </p:nvSpPr>
        <p:spPr>
          <a:xfrm>
            <a:off x="5065368" y="1378920"/>
            <a:ext cx="3453062" cy="2295768"/>
          </a:xfrm>
          <a:custGeom>
            <a:avLst>
              <a:gd name="f0" fmla="val 14791"/>
              <a:gd name="f1" fmla="val 3621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Είχαν λιγότερους ψηφοφόρους δηλαδή!</a:t>
            </a:r>
          </a:p>
        </p:txBody>
      </p:sp>
    </p:spTree>
    <p:extLst>
      <p:ext uri="{BB962C8B-B14F-4D97-AF65-F5344CB8AC3E}">
        <p14:creationId xmlns="" xmlns:p14="http://schemas.microsoft.com/office/powerpoint/2010/main" val="25515455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FA3FB024-9A99-4B74-95C8-6A39DAF66F8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86904"/>
            <a:ext cx="9228221" cy="1143000"/>
          </a:xfrm>
        </p:spPr>
        <p:txBody>
          <a:bodyPr>
            <a:noAutofit/>
          </a:bodyPr>
          <a:lstStyle/>
          <a:p>
            <a:pPr lvl="0"/>
            <a:r>
              <a:rPr lang="el-GR" sz="48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Το Εθνικόν Κομιτάτον</a:t>
            </a:r>
          </a:p>
        </p:txBody>
      </p:sp>
      <p:pic>
        <p:nvPicPr>
          <p:cNvPr id="3" name="3 - Θέση περιεχομένου" descr="Boylgaris.jpeg">
            <a:extLst>
              <a:ext uri="{FF2B5EF4-FFF2-40B4-BE49-F238E27FC236}">
                <a16:creationId xmlns="" xmlns:a16="http://schemas.microsoft.com/office/drawing/2014/main" id="{14EA5D3C-C5A5-4F2C-9686-B93AB98F9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0507" y="1056096"/>
            <a:ext cx="3026155" cy="2220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4 - TextBox">
            <a:extLst>
              <a:ext uri="{FF2B5EF4-FFF2-40B4-BE49-F238E27FC236}">
                <a16:creationId xmlns="" xmlns:a16="http://schemas.microsoft.com/office/drawing/2014/main" id="{A841D0FB-8033-406F-A995-9B9B0AE933D9}"/>
              </a:ext>
            </a:extLst>
          </p:cNvPr>
          <p:cNvSpPr txBox="1"/>
          <p:nvPr/>
        </p:nvSpPr>
        <p:spPr>
          <a:xfrm>
            <a:off x="251523" y="919701"/>
            <a:ext cx="4729550" cy="172354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Ηγέτης τους: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     Επαμεινώνδας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     Δεληγιώργης</a:t>
            </a:r>
          </a:p>
        </p:txBody>
      </p:sp>
      <p:sp>
        <p:nvSpPr>
          <p:cNvPr id="7" name="4 - TextBox">
            <a:extLst>
              <a:ext uri="{FF2B5EF4-FFF2-40B4-BE49-F238E27FC236}">
                <a16:creationId xmlns="" xmlns:a16="http://schemas.microsoft.com/office/drawing/2014/main" id="{ABD7829C-3186-4D2A-B176-D9CBE1079489}"/>
              </a:ext>
            </a:extLst>
          </p:cNvPr>
          <p:cNvSpPr txBox="1"/>
          <p:nvPr/>
        </p:nvSpPr>
        <p:spPr>
          <a:xfrm>
            <a:off x="366963" y="2795349"/>
            <a:ext cx="9228221" cy="406265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Υποστήριζε:</a:t>
            </a:r>
            <a:endParaRPr lang="el-GR" sz="3600" b="1" i="0" u="none" strike="noStrike" kern="1200" cap="none" spc="0" baseline="0" dirty="0">
              <a:solidFill>
                <a:srgbClr val="4D2403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2808"/>
              </a:buClr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Ανάπτυξη </a:t>
            </a: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κοινοβουλευτισμού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2808"/>
              </a:buClr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Εκσυγχρονισμός</a:t>
            </a:r>
            <a:r>
              <a:rPr lang="el-G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χώρας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2808"/>
              </a:buClr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οικονομική</a:t>
            </a:r>
            <a:r>
              <a:rPr lang="el-G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ανάπτυξη,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2808"/>
              </a:buClr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l-G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μεταρρυθμίσεις στη </a:t>
            </a: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διοίκηση</a:t>
            </a:r>
            <a:r>
              <a:rPr lang="el-G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και στον </a:t>
            </a:r>
            <a:r>
              <a:rPr lang="el-GR" sz="3600" b="1" i="0" u="none" strike="noStrike" kern="1200" cap="none" spc="0" baseline="0" dirty="0" smtClean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στρατό</a:t>
            </a:r>
            <a:r>
              <a:rPr lang="el-GR" sz="28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Calibri"/>
              </a:rPr>
              <a:t>,</a:t>
            </a:r>
          </a:p>
          <a:p>
            <a:pPr marL="457200" marR="0" lvl="0" indent="-45720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2808"/>
              </a:buClr>
              <a:buFont typeface="Wingdings" panose="05000000000000000000" pitchFamily="2" charset="2"/>
              <a:buChar char="Ø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el-GR" sz="3600" b="1" i="0" u="none" strike="noStrike" kern="1200" cap="none" spc="0" baseline="0" dirty="0" smtClean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πολιτισμική </a:t>
            </a: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εξάπλωση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82808"/>
              </a:buClr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              </a:t>
            </a:r>
            <a:r>
              <a:rPr lang="el-GR" sz="2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στην </a:t>
            </a: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οθωμανική αυτοκρατορία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EFAA115F-0407-4204-9F07-94E4AD2F58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83766" y="260649"/>
            <a:ext cx="6336700" cy="792089"/>
          </a:xfrm>
        </p:spPr>
        <p:txBody>
          <a:bodyPr>
            <a:noAutofit/>
          </a:bodyPr>
          <a:lstStyle/>
          <a:p>
            <a:pPr lvl="0"/>
            <a:r>
              <a:rPr lang="el-GR" sz="48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Οι Εκλεκτικοί</a:t>
            </a:r>
          </a:p>
        </p:txBody>
      </p:sp>
      <p:pic>
        <p:nvPicPr>
          <p:cNvPr id="3" name="3 - Θέση περιεχομένου" descr="Boylgaris.jpeg">
            <a:extLst>
              <a:ext uri="{FF2B5EF4-FFF2-40B4-BE49-F238E27FC236}">
                <a16:creationId xmlns="" xmlns:a16="http://schemas.microsoft.com/office/drawing/2014/main" id="{4F164EA8-BBA5-4D23-A0E5-5E452D5D6F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34" t="8999" r="4153" b="42918"/>
          <a:stretch>
            <a:fillRect/>
          </a:stretch>
        </p:blipFill>
        <p:spPr>
          <a:xfrm>
            <a:off x="2483766" y="1289597"/>
            <a:ext cx="6011188" cy="2350931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4" name="4 - TextBox">
            <a:extLst>
              <a:ext uri="{FF2B5EF4-FFF2-40B4-BE49-F238E27FC236}">
                <a16:creationId xmlns="" xmlns:a16="http://schemas.microsoft.com/office/drawing/2014/main" id="{4ECD5ED9-D708-449D-BBB7-24F88487C316}"/>
              </a:ext>
            </a:extLst>
          </p:cNvPr>
          <p:cNvSpPr txBox="1"/>
          <p:nvPr/>
        </p:nvSpPr>
        <p:spPr>
          <a:xfrm>
            <a:off x="2483766" y="3781131"/>
            <a:ext cx="7224295" cy="2954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Ετερόκλητη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παράταξη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εξεχόντων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πολιτικών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λογίων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και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αξιωματικών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dirty="0">
                <a:solidFill>
                  <a:srgbClr val="000000"/>
                </a:solidFill>
                <a:latin typeface="Calibri"/>
              </a:rPr>
              <a:t>                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με </a:t>
            </a: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μετριοπαθείς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θέσεις,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η οποία προσπαθούσε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να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μεσολαβεί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και να </a:t>
            </a:r>
            <a:r>
              <a:rPr lang="el-GR" sz="26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υποστηρίζει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         σταθερές κυβερνήσεις</a:t>
            </a:r>
            <a:r>
              <a:rPr lang="el-GR" sz="26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</a:t>
            </a:r>
          </a:p>
        </p:txBody>
      </p:sp>
      <p:pic>
        <p:nvPicPr>
          <p:cNvPr id="5" name="6 - Εικόνα" descr="1159710244_puzzled_face_answer_101_xlarge.jpeg">
            <a:extLst>
              <a:ext uri="{FF2B5EF4-FFF2-40B4-BE49-F238E27FC236}">
                <a16:creationId xmlns="" xmlns:a16="http://schemas.microsoft.com/office/drawing/2014/main" id="{6DC7E854-E2E5-40EB-835F-89CEF0315CB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78" r="7957"/>
          <a:stretch>
            <a:fillRect/>
          </a:stretch>
        </p:blipFill>
        <p:spPr>
          <a:xfrm>
            <a:off x="179515" y="3670655"/>
            <a:ext cx="1967553" cy="2857486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6" name="7 - Ελλειψοειδής επεξήγηση">
            <a:extLst>
              <a:ext uri="{FF2B5EF4-FFF2-40B4-BE49-F238E27FC236}">
                <a16:creationId xmlns="" xmlns:a16="http://schemas.microsoft.com/office/drawing/2014/main" id="{359853C6-F98F-4E60-9C03-2EDD9AA88863}"/>
              </a:ext>
            </a:extLst>
          </p:cNvPr>
          <p:cNvSpPr/>
          <p:nvPr/>
        </p:nvSpPr>
        <p:spPr>
          <a:xfrm>
            <a:off x="0" y="260649"/>
            <a:ext cx="2915820" cy="1944215"/>
          </a:xfrm>
          <a:custGeom>
            <a:avLst>
              <a:gd name="f0" fmla="val 10011"/>
              <a:gd name="f1" fmla="val 3837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i="0" u="none" strike="noStrike" kern="1200" cap="none" spc="0" baseline="0" dirty="0">
                <a:uFillTx/>
                <a:latin typeface="Calibri"/>
              </a:rPr>
              <a:t>Αστείο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i="0" u="none" strike="noStrike" kern="1200" cap="none" spc="0" baseline="0" dirty="0">
                <a:uFillTx/>
                <a:latin typeface="Calibri"/>
              </a:rPr>
              <a:t>όνομα έτσι;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000" i="0" u="none" strike="noStrike" kern="1200" cap="none" spc="0" baseline="0" dirty="0">
                <a:uFillTx/>
                <a:latin typeface="Calibri"/>
              </a:rPr>
              <a:t>Θυμίζει </a:t>
            </a:r>
            <a:r>
              <a:rPr lang="el-GR" sz="2000" b="1" i="0" u="none" strike="noStrike" kern="1200" cap="none" spc="0" baseline="0" dirty="0">
                <a:uFillTx/>
                <a:latin typeface="Calibri"/>
              </a:rPr>
              <a:t>ζαχαροπλαστείο!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45D404-7963-4CFE-8687-2C6D2B0BC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2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Γιατί πήρε </a:t>
            </a:r>
            <a:r>
              <a:rPr lang="el-GR" sz="49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 χρόνια </a:t>
            </a:r>
            <a:r>
              <a:rPr lang="el-GR" b="1" dirty="0">
                <a:solidFill>
                  <a:srgbClr val="582808"/>
                </a:solidFill>
              </a:rPr>
              <a:t/>
            </a:r>
            <a:br>
              <a:rPr lang="el-GR" b="1" dirty="0">
                <a:solidFill>
                  <a:srgbClr val="582808"/>
                </a:solidFill>
              </a:rPr>
            </a:br>
            <a:r>
              <a:rPr lang="el-GR" dirty="0"/>
              <a:t>να ψηφιστεί το Σύνταγμα;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DBC8451-985A-4876-9D27-B1C3011742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2705" y="4675151"/>
            <a:ext cx="7805829" cy="2091409"/>
          </a:xfrm>
        </p:spPr>
        <p:txBody>
          <a:bodyPr>
            <a:normAutofit/>
          </a:bodyPr>
          <a:lstStyle/>
          <a:p>
            <a:r>
              <a:rPr lang="el-GR" dirty="0"/>
              <a:t>Γιατί υπήρχαν συνθήκες </a:t>
            </a:r>
          </a:p>
          <a:p>
            <a:pPr marL="0" indent="0">
              <a:buNone/>
            </a:pPr>
            <a:r>
              <a:rPr lang="el-GR" sz="40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κυβερνητικής αστάθειας</a:t>
            </a:r>
          </a:p>
          <a:p>
            <a:r>
              <a:rPr lang="el-GR" dirty="0"/>
              <a:t>και </a:t>
            </a:r>
            <a:r>
              <a:rPr lang="el-GR" sz="40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εμφύλιος πόλεμος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="" xmlns:a16="http://schemas.microsoft.com/office/drawing/2014/main" id="{43D3F5AD-D2DD-43A3-AB5F-F851758BB5B3}"/>
              </a:ext>
            </a:extLst>
          </p:cNvPr>
          <p:cNvSpPr/>
          <p:nvPr/>
        </p:nvSpPr>
        <p:spPr>
          <a:xfrm>
            <a:off x="3660266" y="1807411"/>
            <a:ext cx="1823468" cy="2719137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9767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4589BF39-9200-4E84-A1C1-63A665BB4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59" y="2550362"/>
            <a:ext cx="6624736" cy="3970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4 - Ελλειψοειδής επεξήγηση">
            <a:extLst>
              <a:ext uri="{FF2B5EF4-FFF2-40B4-BE49-F238E27FC236}">
                <a16:creationId xmlns="" xmlns:a16="http://schemas.microsoft.com/office/drawing/2014/main" id="{05A97478-4664-4249-9BBF-CADFA1433ABF}"/>
              </a:ext>
            </a:extLst>
          </p:cNvPr>
          <p:cNvSpPr/>
          <p:nvPr/>
        </p:nvSpPr>
        <p:spPr>
          <a:xfrm>
            <a:off x="323523" y="188640"/>
            <a:ext cx="3744413" cy="2160242"/>
          </a:xfrm>
          <a:custGeom>
            <a:avLst>
              <a:gd name="f0" fmla="val 18942"/>
              <a:gd name="f1" fmla="val 2867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Πού είχαμε μείνει παιδιά;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Στην έξωση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του Όθωνα!!</a:t>
            </a: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!!</a:t>
            </a:r>
          </a:p>
        </p:txBody>
      </p:sp>
      <p:sp>
        <p:nvSpPr>
          <p:cNvPr id="4" name="5 - Ελλειψοειδής επεξήγηση">
            <a:extLst>
              <a:ext uri="{FF2B5EF4-FFF2-40B4-BE49-F238E27FC236}">
                <a16:creationId xmlns="" xmlns:a16="http://schemas.microsoft.com/office/drawing/2014/main" id="{DEDA3F9C-252D-4443-B2CA-3E2C75E69260}"/>
              </a:ext>
            </a:extLst>
          </p:cNvPr>
          <p:cNvSpPr/>
          <p:nvPr/>
        </p:nvSpPr>
        <p:spPr>
          <a:xfrm>
            <a:off x="5317067" y="582383"/>
            <a:ext cx="3503410" cy="2414817"/>
          </a:xfrm>
          <a:custGeom>
            <a:avLst>
              <a:gd name="f0" fmla="val -1283"/>
              <a:gd name="f1" fmla="val 2392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Πότε έφυγε λοιπόν ο Όθωνας από την Ελλάδα;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- Εικόνα" descr="baby-84a.jpg">
            <a:extLst>
              <a:ext uri="{FF2B5EF4-FFF2-40B4-BE49-F238E27FC236}">
                <a16:creationId xmlns="" xmlns:a16="http://schemas.microsoft.com/office/drawing/2014/main" id="{FF4113F3-9340-4C90-A541-1060C02CED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837" r="31742" b="24114"/>
          <a:stretch>
            <a:fillRect/>
          </a:stretch>
        </p:blipFill>
        <p:spPr>
          <a:xfrm>
            <a:off x="284220" y="3344781"/>
            <a:ext cx="2618394" cy="351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5 - Ελλειψοειδής επεξήγηση">
            <a:extLst>
              <a:ext uri="{FF2B5EF4-FFF2-40B4-BE49-F238E27FC236}">
                <a16:creationId xmlns="" xmlns:a16="http://schemas.microsoft.com/office/drawing/2014/main" id="{A0DAA1AB-143A-4CFA-A8C8-07A0516EF6A6}"/>
              </a:ext>
            </a:extLst>
          </p:cNvPr>
          <p:cNvSpPr/>
          <p:nvPr/>
        </p:nvSpPr>
        <p:spPr>
          <a:xfrm>
            <a:off x="0" y="260649"/>
            <a:ext cx="2618394" cy="2448269"/>
          </a:xfrm>
          <a:custGeom>
            <a:avLst>
              <a:gd name="f0" fmla="val 11615"/>
              <a:gd name="f1" fmla="val 3136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i="0" u="none" strike="noStrike" kern="1200" cap="none" spc="0" baseline="0" dirty="0">
                <a:uFillTx/>
                <a:latin typeface="Calibri"/>
              </a:rPr>
              <a:t>Τι έγινε δηλαδή το </a:t>
            </a: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1864</a:t>
            </a:r>
            <a:r>
              <a:rPr lang="el-GR" sz="2800" i="0" u="none" strike="noStrike" kern="1200" cap="none" spc="0" baseline="0" dirty="0">
                <a:uFillTx/>
                <a:latin typeface="Calibri"/>
              </a:rPr>
              <a:t> στην Ελλάδα;</a:t>
            </a:r>
          </a:p>
        </p:txBody>
      </p:sp>
      <p:pic>
        <p:nvPicPr>
          <p:cNvPr id="4" name="6 - Εικόνα">
            <a:extLst>
              <a:ext uri="{FF2B5EF4-FFF2-40B4-BE49-F238E27FC236}">
                <a16:creationId xmlns="" xmlns:a16="http://schemas.microsoft.com/office/drawing/2014/main" id="{6BA69474-FEAA-4846-A109-4F1AEAC0A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36" r="22336"/>
          <a:stretch/>
        </p:blipFill>
        <p:spPr>
          <a:xfrm>
            <a:off x="3962401" y="1484783"/>
            <a:ext cx="5181599" cy="6243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7 - Ελλειψοειδής επεξήγηση">
            <a:extLst>
              <a:ext uri="{FF2B5EF4-FFF2-40B4-BE49-F238E27FC236}">
                <a16:creationId xmlns="" xmlns:a16="http://schemas.microsoft.com/office/drawing/2014/main" id="{08E89D5C-E117-4275-B166-D91EDCED714C}"/>
              </a:ext>
            </a:extLst>
          </p:cNvPr>
          <p:cNvSpPr/>
          <p:nvPr/>
        </p:nvSpPr>
        <p:spPr>
          <a:xfrm>
            <a:off x="2618393" y="104622"/>
            <a:ext cx="4525231" cy="3986859"/>
          </a:xfrm>
          <a:custGeom>
            <a:avLst>
              <a:gd name="f0" fmla="val 19185"/>
              <a:gd name="f1" fmla="val 2574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0" i="0" u="none" strike="noStrike" kern="1200" cap="none" spc="0" baseline="0" dirty="0">
                <a:uFillTx/>
                <a:latin typeface="Calibri"/>
              </a:rPr>
              <a:t>Άλλαξε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0" i="0" u="none" strike="noStrike" kern="1200" cap="none" spc="0" baseline="0" dirty="0">
                <a:uFillTx/>
                <a:latin typeface="Calibri"/>
              </a:rPr>
              <a:t>το πολίτευμα και από </a:t>
            </a: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ΣΥΝΤΑΓΜΑΤΙΚΗ ΜΟΝΑΡΧΙΑ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0" i="0" u="none" strike="noStrike" kern="1200" cap="none" spc="0" baseline="0" dirty="0">
                <a:uFillTx/>
                <a:latin typeface="Calibri"/>
              </a:rPr>
              <a:t>έγινε</a:t>
            </a:r>
            <a:r>
              <a:rPr lang="el-GR" sz="28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ΒΑΣΙΛΕΥΟΜΕΝΗ </a:t>
            </a:r>
            <a:r>
              <a:rPr lang="el-GR" sz="2800" b="1" i="0" u="none" strike="noStrike" kern="1200" cap="none" spc="0" baseline="0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ΔΗΜΟΚΡΑΤΙΑ</a:t>
            </a:r>
            <a:endParaRPr lang="el-GR" sz="2800" b="0" i="0" u="none" strike="noStrike" kern="1200" cap="none" spc="0" baseline="0" dirty="0">
              <a:solidFill>
                <a:srgbClr val="582808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 - Εικόνα" descr="baby-84a.jpg">
            <a:extLst>
              <a:ext uri="{FF2B5EF4-FFF2-40B4-BE49-F238E27FC236}">
                <a16:creationId xmlns="" xmlns:a16="http://schemas.microsoft.com/office/drawing/2014/main" id="{0AD04C16-AF20-48B4-B8ED-6DDD33A311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40" r="9685"/>
          <a:stretch>
            <a:fillRect/>
          </a:stretch>
        </p:blipFill>
        <p:spPr>
          <a:xfrm>
            <a:off x="364452" y="4077071"/>
            <a:ext cx="3401778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6 - Εικόνα" descr="baby-84a.jpg">
            <a:extLst>
              <a:ext uri="{FF2B5EF4-FFF2-40B4-BE49-F238E27FC236}">
                <a16:creationId xmlns="" xmlns:a16="http://schemas.microsoft.com/office/drawing/2014/main" id="{7D4390A4-61BD-4CAC-9249-3454FEAC81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2985"/>
          <a:stretch>
            <a:fillRect/>
          </a:stretch>
        </p:blipFill>
        <p:spPr>
          <a:xfrm>
            <a:off x="6156179" y="4293098"/>
            <a:ext cx="2582933" cy="2564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7 - Ελλειψοειδής επεξήγηση">
            <a:extLst>
              <a:ext uri="{FF2B5EF4-FFF2-40B4-BE49-F238E27FC236}">
                <a16:creationId xmlns="" xmlns:a16="http://schemas.microsoft.com/office/drawing/2014/main" id="{E07E9D0A-7EBC-43D0-A521-4273EBD2E3BB}"/>
              </a:ext>
            </a:extLst>
          </p:cNvPr>
          <p:cNvSpPr/>
          <p:nvPr/>
        </p:nvSpPr>
        <p:spPr>
          <a:xfrm>
            <a:off x="2839453" y="0"/>
            <a:ext cx="6460958" cy="4077071"/>
          </a:xfrm>
          <a:custGeom>
            <a:avLst>
              <a:gd name="f0" fmla="val 13902"/>
              <a:gd name="f1" fmla="val 2609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…τη λαϊκή κυριαρχία</a:t>
            </a:r>
            <a:r>
              <a:rPr lang="el-GR" sz="28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,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επειδή δεν υπήρχαν σταθεροί πολιτικοί σχηματισμοί, για να εξασφαλίσουν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την </a:t>
            </a: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άσκηση εξουσίας </a:t>
            </a:r>
            <a:r>
              <a:rPr lang="el-GR" sz="28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από την </a:t>
            </a:r>
            <a:r>
              <a:rPr lang="el-GR" sz="3600" b="1" i="0" u="none" strike="noStrike" kern="1200" cap="none" spc="0" baseline="0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</a:rPr>
              <a:t>πλειοψηφία</a:t>
            </a:r>
            <a:r>
              <a:rPr lang="el-GR" sz="28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του κοινοβουλίου.</a:t>
            </a:r>
          </a:p>
        </p:txBody>
      </p:sp>
      <p:sp>
        <p:nvSpPr>
          <p:cNvPr id="5" name="4 - Ελλειψοειδής επεξήγηση">
            <a:extLst>
              <a:ext uri="{FF2B5EF4-FFF2-40B4-BE49-F238E27FC236}">
                <a16:creationId xmlns="" xmlns:a16="http://schemas.microsoft.com/office/drawing/2014/main" id="{BEB19D69-67D0-44E5-A127-6B19684EDD8C}"/>
              </a:ext>
            </a:extLst>
          </p:cNvPr>
          <p:cNvSpPr/>
          <p:nvPr/>
        </p:nvSpPr>
        <p:spPr>
          <a:xfrm>
            <a:off x="152403" y="413043"/>
            <a:ext cx="3156281" cy="2780928"/>
          </a:xfrm>
          <a:custGeom>
            <a:avLst>
              <a:gd name="f0" fmla="val 8794"/>
              <a:gd name="f1" fmla="val 3201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Τι </a:t>
            </a:r>
            <a:r>
              <a:rPr lang="el-GR" sz="36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δεν</a:t>
            </a: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el-GR" sz="2800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κατοχύρωνε</a:t>
            </a: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br>
              <a:rPr lang="el-GR" sz="2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</a:b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το παλιότερο Σύνταγμα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του 1844;</a:t>
            </a:r>
            <a:endParaRPr lang="el-GR" sz="2800" b="1" i="0" u="none" strike="noStrike" kern="1200" cap="none" spc="0" baseline="0" dirty="0">
              <a:solidFill>
                <a:srgbClr val="4D2403"/>
              </a:solidFill>
              <a:uFillTx/>
              <a:latin typeface="Calibri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1864-11-638.jpg">
            <a:extLst>
              <a:ext uri="{FF2B5EF4-FFF2-40B4-BE49-F238E27FC236}">
                <a16:creationId xmlns="" xmlns:a16="http://schemas.microsoft.com/office/drawing/2014/main" id="{D5D00C39-563A-4D68-B490-CB85884F5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rcRect l="3554" t="3156" r="7701" b="14992"/>
          <a:stretch>
            <a:fillRect/>
          </a:stretch>
        </p:blipFill>
        <p:spPr>
          <a:xfrm>
            <a:off x="611559" y="586331"/>
            <a:ext cx="7969745" cy="55188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- Εικόνα" descr="Scrappy Bright Polka Numbers-01.png">
            <a:extLst>
              <a:ext uri="{FF2B5EF4-FFF2-40B4-BE49-F238E27FC236}">
                <a16:creationId xmlns="" xmlns:a16="http://schemas.microsoft.com/office/drawing/2014/main" id="{BDD6B34C-7A5A-4997-B098-9078BCD55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5" y="1412775"/>
            <a:ext cx="576062" cy="748308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4 - Εικόνα" descr="Scrappy Bright Polka Numbers-01.png">
            <a:extLst>
              <a:ext uri="{FF2B5EF4-FFF2-40B4-BE49-F238E27FC236}">
                <a16:creationId xmlns="" xmlns:a16="http://schemas.microsoft.com/office/drawing/2014/main" id="{C6EB79D4-CE4B-4856-BF46-B747320E4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2" y="3344610"/>
            <a:ext cx="576062" cy="77307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5" name="5 - Εικόνα" descr="Scrappy Bright Polka Numbers-01.png">
            <a:extLst>
              <a:ext uri="{FF2B5EF4-FFF2-40B4-BE49-F238E27FC236}">
                <a16:creationId xmlns="" xmlns:a16="http://schemas.microsoft.com/office/drawing/2014/main" id="{616EEA3D-9BE4-4FE2-AC90-6C007C690C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7" y="1904448"/>
            <a:ext cx="539294" cy="77307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6" name="6 - Εικόνα" descr="Scrappy Bright Polka Numbers-01.png">
            <a:extLst>
              <a:ext uri="{FF2B5EF4-FFF2-40B4-BE49-F238E27FC236}">
                <a16:creationId xmlns="" xmlns:a16="http://schemas.microsoft.com/office/drawing/2014/main" id="{5639E0E6-4200-4D86-B4DF-A6CAD5C59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4009" y="3367643"/>
            <a:ext cx="576062" cy="727002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25E184A9-E9FE-447E-A05C-D3F64C22AF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532" y="0"/>
            <a:ext cx="8229600" cy="1143000"/>
          </a:xfrm>
        </p:spPr>
        <p:txBody>
          <a:bodyPr/>
          <a:lstStyle/>
          <a:p>
            <a:pPr lvl="0"/>
            <a:r>
              <a:rPr lang="el-GR" b="1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Σύνταγμα 1864</a:t>
            </a:r>
          </a:p>
        </p:txBody>
      </p:sp>
      <p:pic>
        <p:nvPicPr>
          <p:cNvPr id="3" name="3 - Θέση περιεχομένου" descr="SYNTAGMA EFIMERIDA.jpg">
            <a:extLst>
              <a:ext uri="{FF2B5EF4-FFF2-40B4-BE49-F238E27FC236}">
                <a16:creationId xmlns="" xmlns:a16="http://schemas.microsoft.com/office/drawing/2014/main" id="{545B31BC-1F28-4CA0-9BA3-94A2B127C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30000"/>
          </a:blip>
          <a:srcRect l="10005" r="9449"/>
          <a:stretch>
            <a:fillRect/>
          </a:stretch>
        </p:blipFill>
        <p:spPr>
          <a:xfrm>
            <a:off x="566489" y="1052739"/>
            <a:ext cx="7893942" cy="5505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C6A884B0-2CFF-4943-9CED-709C36A3B1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3523" y="188640"/>
            <a:ext cx="8229600" cy="1143000"/>
          </a:xfrm>
        </p:spPr>
        <p:txBody>
          <a:bodyPr/>
          <a:lstStyle/>
          <a:p>
            <a:pPr lvl="0"/>
            <a:r>
              <a:rPr lang="el-GR" b="1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Βασιλιάς είναι ο Γεώργιος Α΄</a:t>
            </a:r>
          </a:p>
        </p:txBody>
      </p:sp>
      <p:pic>
        <p:nvPicPr>
          <p:cNvPr id="3" name="3 - Θέση περιεχομένου" descr="SYNTAGMA EFIMERIDA.jpg">
            <a:extLst>
              <a:ext uri="{FF2B5EF4-FFF2-40B4-BE49-F238E27FC236}">
                <a16:creationId xmlns="" xmlns:a16="http://schemas.microsoft.com/office/drawing/2014/main" id="{DA39D2F9-60B2-46D0-A03D-404ABF7B16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23" b="1923"/>
          <a:stretch>
            <a:fillRect/>
          </a:stretch>
        </p:blipFill>
        <p:spPr>
          <a:xfrm>
            <a:off x="2061880" y="1414988"/>
            <a:ext cx="4670352" cy="5042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>
            <a:extLst>
              <a:ext uri="{FF2B5EF4-FFF2-40B4-BE49-F238E27FC236}">
                <a16:creationId xmlns="" xmlns:a16="http://schemas.microsoft.com/office/drawing/2014/main" id="{B60CBF87-8FE3-482E-BC64-2559033FD8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1" y="5042747"/>
            <a:ext cx="9144000" cy="1693333"/>
          </a:xfrm>
        </p:spPr>
        <p:txBody>
          <a:bodyPr>
            <a:normAutofit/>
          </a:bodyPr>
          <a:lstStyle/>
          <a:p>
            <a:pPr lvl="0"/>
            <a:r>
              <a:rPr lang="el-GR" sz="4000" dirty="0">
                <a:solidFill>
                  <a:schemeClr val="tx1"/>
                </a:solidFill>
              </a:rPr>
              <a:t>Πίνακας που δείχνει την </a:t>
            </a:r>
            <a:r>
              <a:rPr lang="el-GR" sz="40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άφιξη</a:t>
            </a:r>
            <a:r>
              <a:rPr lang="el-GR" sz="4000" dirty="0">
                <a:solidFill>
                  <a:schemeClr val="tx1"/>
                </a:solidFill>
              </a:rPr>
              <a:t> </a:t>
            </a:r>
            <a:br>
              <a:rPr lang="el-GR" sz="4000" dirty="0">
                <a:solidFill>
                  <a:schemeClr val="tx1"/>
                </a:solidFill>
              </a:rPr>
            </a:br>
            <a:r>
              <a:rPr lang="el-GR" sz="4000" dirty="0">
                <a:solidFill>
                  <a:schemeClr val="tx1"/>
                </a:solidFill>
              </a:rPr>
              <a:t>του </a:t>
            </a:r>
            <a:r>
              <a:rPr lang="el-GR" sz="40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Γεωργίου Α΄ στην Ελλάδα</a:t>
            </a:r>
          </a:p>
        </p:txBody>
      </p:sp>
      <p:pic>
        <p:nvPicPr>
          <p:cNvPr id="3" name="3 - Θέση περιεχομένου" descr="SYNTAGMA EFIMERIDA.jpg">
            <a:extLst>
              <a:ext uri="{FF2B5EF4-FFF2-40B4-BE49-F238E27FC236}">
                <a16:creationId xmlns="" xmlns:a16="http://schemas.microsoft.com/office/drawing/2014/main" id="{9DED35B7-22E7-452E-8DBA-E30E81C21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4571" y="465421"/>
            <a:ext cx="6614857" cy="4369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14F983B-4CD5-4CC3-81D4-7C5870FFE3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465" y="-243404"/>
            <a:ext cx="6059015" cy="7101404"/>
          </a:xfrm>
        </p:spPr>
        <p:txBody>
          <a:bodyPr/>
          <a:lstStyle/>
          <a:p>
            <a:pPr lvl="0"/>
            <a:r>
              <a:rPr lang="el-GR" dirty="0"/>
              <a:t>Η </a:t>
            </a:r>
            <a:r>
              <a:rPr lang="el-GR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λαϊκή κυριαρχία </a:t>
            </a:r>
            <a:r>
              <a:rPr lang="el-GR" sz="4000" dirty="0"/>
              <a:t>κατοχυρώθηκε </a:t>
            </a:r>
            <a:br>
              <a:rPr lang="el-GR" sz="4000" dirty="0"/>
            </a:br>
            <a:r>
              <a:rPr lang="el-GR" sz="4000" dirty="0"/>
              <a:t>το </a:t>
            </a:r>
            <a:r>
              <a:rPr lang="el-GR" sz="54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1864</a:t>
            </a:r>
            <a:r>
              <a:rPr lang="el-GR" dirty="0"/>
              <a:t>,</a:t>
            </a:r>
            <a:br>
              <a:rPr lang="el-GR" dirty="0"/>
            </a:br>
            <a:r>
              <a:rPr lang="el-GR" dirty="0"/>
              <a:t> </a:t>
            </a:r>
            <a:r>
              <a:rPr lang="el-GR" sz="4000" dirty="0"/>
              <a:t>αμέσως μετά </a:t>
            </a:r>
            <a:br>
              <a:rPr lang="el-GR" sz="4000" dirty="0"/>
            </a:br>
            <a:r>
              <a:rPr lang="el-GR" sz="4000" dirty="0"/>
              <a:t>την έλευση του </a:t>
            </a:r>
            <a:br>
              <a:rPr lang="el-GR" sz="4000" dirty="0"/>
            </a:br>
            <a:r>
              <a:rPr lang="el-GR" sz="54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Γεωργίου Α΄ Γλύξμπουργκ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="" xmlns:a16="http://schemas.microsoft.com/office/drawing/2014/main" id="{6D9FFA2A-6E02-4031-8921-4CA893B1D7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84170" y="0"/>
            <a:ext cx="2697489" cy="6865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1-728.jpg">
            <a:extLst>
              <a:ext uri="{FF2B5EF4-FFF2-40B4-BE49-F238E27FC236}">
                <a16:creationId xmlns="" xmlns:a16="http://schemas.microsoft.com/office/drawing/2014/main" id="{49A17DC5-A5DE-49CB-B267-F0944537EA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lum bright="-20000" contrast="40000"/>
          </a:blip>
          <a:srcRect r="8826" b="25213"/>
          <a:stretch/>
        </p:blipFill>
        <p:spPr>
          <a:xfrm>
            <a:off x="180475" y="620685"/>
            <a:ext cx="8710862" cy="5359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Γεώργιος Α 1863">
            <a:extLst>
              <a:ext uri="{FF2B5EF4-FFF2-40B4-BE49-F238E27FC236}">
                <a16:creationId xmlns="" xmlns:a16="http://schemas.microsoft.com/office/drawing/2014/main" id="{6D4C536D-87CD-44F3-93CB-2BC4AFB346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97513" y="754246"/>
            <a:ext cx="4322572" cy="5719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81B96CBF-395E-40A5-835D-A7E6F5E9D349}"/>
              </a:ext>
            </a:extLst>
          </p:cNvPr>
          <p:cNvSpPr txBox="1"/>
          <p:nvPr/>
        </p:nvSpPr>
        <p:spPr>
          <a:xfrm>
            <a:off x="5356798" y="5530010"/>
            <a:ext cx="3234282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8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Γεώργιος Α΄</a:t>
            </a:r>
            <a:endParaRPr lang="el-GR" sz="4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4" name="Speech Bubble: Oval 3">
            <a:extLst>
              <a:ext uri="{FF2B5EF4-FFF2-40B4-BE49-F238E27FC236}">
                <a16:creationId xmlns="" xmlns:a16="http://schemas.microsoft.com/office/drawing/2014/main" id="{5FD9A940-49E6-44F3-9C54-D5BF72135C06}"/>
              </a:ext>
            </a:extLst>
          </p:cNvPr>
          <p:cNvSpPr/>
          <p:nvPr/>
        </p:nvSpPr>
        <p:spPr>
          <a:xfrm>
            <a:off x="5275543" y="216568"/>
            <a:ext cx="3328704" cy="2922872"/>
          </a:xfrm>
          <a:prstGeom prst="wedgeEllipseCallout">
            <a:avLst>
              <a:gd name="adj1" fmla="val -112670"/>
              <a:gd name="adj2" fmla="val 2013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Η ισχύς μου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η αγάπη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του λαού μου!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C96889FE-12B2-46D5-B3AB-D60992680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35506" y="454245"/>
            <a:ext cx="6997562" cy="52607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B403A70B-43EE-49E0-95DD-C72C81992328}"/>
              </a:ext>
            </a:extLst>
          </p:cNvPr>
          <p:cNvSpPr txBox="1"/>
          <p:nvPr/>
        </p:nvSpPr>
        <p:spPr>
          <a:xfrm>
            <a:off x="1651738" y="5980837"/>
            <a:ext cx="2218300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Γεώργιος Α΄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="" xmlns:a16="http://schemas.microsoft.com/office/drawing/2014/main" id="{EAB15282-6FA3-4E86-8826-B2ABDFA71660}"/>
              </a:ext>
            </a:extLst>
          </p:cNvPr>
          <p:cNvSpPr txBox="1"/>
          <p:nvPr/>
        </p:nvSpPr>
        <p:spPr>
          <a:xfrm>
            <a:off x="3744888" y="5968805"/>
            <a:ext cx="4234429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κ</a:t>
            </a:r>
            <a:r>
              <a:rPr lang="el-GR" sz="32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αι η γυναίκα</a:t>
            </a:r>
            <a:r>
              <a:rPr lang="el-GR" sz="3200" b="1" i="0" u="none" strike="noStrike" kern="1200" cap="none" spc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του Όλγα</a:t>
            </a:r>
            <a:endParaRPr lang="el-GR" sz="3200" b="1" i="0" u="none" strike="noStrike" kern="1200" cap="none" spc="0" baseline="0" dirty="0">
              <a:solidFill>
                <a:srgbClr val="4D2403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67C489C7-E31A-4AB7-A7D5-9B96297B3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5" y="2420892"/>
            <a:ext cx="2520278" cy="2520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C92C17DB-990A-444D-86A2-A455DFD1AB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59" t="8999" r="8399" b="14623"/>
          <a:stretch>
            <a:fillRect/>
          </a:stretch>
        </p:blipFill>
        <p:spPr>
          <a:xfrm>
            <a:off x="5724125" y="2420892"/>
            <a:ext cx="3120929" cy="4235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10 - Ελλειψοειδής επεξήγηση">
            <a:extLst>
              <a:ext uri="{FF2B5EF4-FFF2-40B4-BE49-F238E27FC236}">
                <a16:creationId xmlns="" xmlns:a16="http://schemas.microsoft.com/office/drawing/2014/main" id="{4D8479DB-EFB5-4D33-8903-2886F25EBAFD}"/>
              </a:ext>
            </a:extLst>
          </p:cNvPr>
          <p:cNvSpPr/>
          <p:nvPr/>
        </p:nvSpPr>
        <p:spPr>
          <a:xfrm>
            <a:off x="5795119" y="0"/>
            <a:ext cx="3097356" cy="2592287"/>
          </a:xfrm>
          <a:custGeom>
            <a:avLst>
              <a:gd name="f0" fmla="val 10734"/>
              <a:gd name="f1" fmla="val 3205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Στις 12 Οκτωβρίου έφυγε και πήγε στη Βαυαρία!</a:t>
            </a:r>
          </a:p>
        </p:txBody>
      </p:sp>
      <p:sp>
        <p:nvSpPr>
          <p:cNvPr id="5" name="11 - Ελλειψοειδής επεξήγηση">
            <a:extLst>
              <a:ext uri="{FF2B5EF4-FFF2-40B4-BE49-F238E27FC236}">
                <a16:creationId xmlns="" xmlns:a16="http://schemas.microsoft.com/office/drawing/2014/main" id="{CDE980DC-12B7-4720-B310-CE9046C617F5}"/>
              </a:ext>
            </a:extLst>
          </p:cNvPr>
          <p:cNvSpPr/>
          <p:nvPr/>
        </p:nvSpPr>
        <p:spPr>
          <a:xfrm>
            <a:off x="2555775" y="4077071"/>
            <a:ext cx="3384377" cy="2448269"/>
          </a:xfrm>
          <a:custGeom>
            <a:avLst>
              <a:gd name="f0" fmla="val -19678"/>
              <a:gd name="f1" fmla="val 1266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0" u="none" strike="noStrike" kern="1200" cap="none" spc="0" baseline="0" dirty="0">
                <a:uFillTx/>
                <a:latin typeface="Calibri"/>
              </a:rPr>
              <a:t>Ακριβώς!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0" u="none" strike="noStrike" kern="1200" cap="none" spc="0" baseline="0" dirty="0">
                <a:uFillTx/>
                <a:latin typeface="Calibri"/>
              </a:rPr>
              <a:t>Τι έγινε λοιπόν μετά, αφού έφυγε ο Όθων;</a:t>
            </a:r>
          </a:p>
        </p:txBody>
      </p:sp>
      <p:sp>
        <p:nvSpPr>
          <p:cNvPr id="6" name="5 - Ελλειψοειδής επεξήγηση">
            <a:extLst>
              <a:ext uri="{FF2B5EF4-FFF2-40B4-BE49-F238E27FC236}">
                <a16:creationId xmlns="" xmlns:a16="http://schemas.microsoft.com/office/drawing/2014/main" id="{ADBF9FB0-CCA4-4A33-9841-EC908EE188BD}"/>
              </a:ext>
            </a:extLst>
          </p:cNvPr>
          <p:cNvSpPr/>
          <p:nvPr/>
        </p:nvSpPr>
        <p:spPr>
          <a:xfrm>
            <a:off x="2627784" y="1700811"/>
            <a:ext cx="3348880" cy="1440161"/>
          </a:xfrm>
          <a:custGeom>
            <a:avLst>
              <a:gd name="f0" fmla="val -16727"/>
              <a:gd name="f1" fmla="val -5594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i="0" u="none" strike="noStrike" kern="1200" cap="none" spc="0" baseline="0" dirty="0">
                <a:uFillTx/>
                <a:latin typeface="Calibri"/>
              </a:rPr>
              <a:t>Σωστά!</a:t>
            </a:r>
          </a:p>
        </p:txBody>
      </p:sp>
      <p:sp>
        <p:nvSpPr>
          <p:cNvPr id="7" name="4 - Ελλειψοειδής επεξήγηση">
            <a:extLst>
              <a:ext uri="{FF2B5EF4-FFF2-40B4-BE49-F238E27FC236}">
                <a16:creationId xmlns="" xmlns:a16="http://schemas.microsoft.com/office/drawing/2014/main" id="{AA3C3FFC-F833-47FB-98B0-0B153FADFF22}"/>
              </a:ext>
            </a:extLst>
          </p:cNvPr>
          <p:cNvSpPr/>
          <p:nvPr/>
        </p:nvSpPr>
        <p:spPr>
          <a:xfrm>
            <a:off x="611559" y="188640"/>
            <a:ext cx="3744413" cy="1080116"/>
          </a:xfrm>
          <a:custGeom>
            <a:avLst>
              <a:gd name="f0" fmla="val 4254"/>
              <a:gd name="f1" fmla="val 5657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0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Το 1862!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3">
            <a:extLst>
              <a:ext uri="{FF2B5EF4-FFF2-40B4-BE49-F238E27FC236}">
                <a16:creationId xmlns="" xmlns:a16="http://schemas.microsoft.com/office/drawing/2014/main" id="{9A319F2E-F7FD-4483-B759-1E9BC06C9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4352" y="-27392"/>
            <a:ext cx="6171768" cy="4628829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EC0A175-D75D-4FD6-9059-7FD3B0141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21" r="-698"/>
          <a:stretch/>
        </p:blipFill>
        <p:spPr>
          <a:xfrm>
            <a:off x="-3624" y="3883909"/>
            <a:ext cx="3328704" cy="2887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peech Bubble: Oval 2">
            <a:extLst>
              <a:ext uri="{FF2B5EF4-FFF2-40B4-BE49-F238E27FC236}">
                <a16:creationId xmlns="" xmlns:a16="http://schemas.microsoft.com/office/drawing/2014/main" id="{B1DA479E-1F0C-48EA-8649-5A5DCCFB3FCE}"/>
              </a:ext>
            </a:extLst>
          </p:cNvPr>
          <p:cNvSpPr/>
          <p:nvPr/>
        </p:nvSpPr>
        <p:spPr>
          <a:xfrm>
            <a:off x="5639635" y="3883909"/>
            <a:ext cx="3328704" cy="2695074"/>
          </a:xfrm>
          <a:prstGeom prst="wedgeEllipseCallout">
            <a:avLst>
              <a:gd name="adj1" fmla="val -136270"/>
              <a:gd name="adj2" fmla="val 129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Πάλι </a:t>
            </a:r>
            <a:r>
              <a:rPr lang="el-GR" sz="32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μόνον οι ΑΝΤΡΕΣ </a:t>
            </a:r>
            <a:r>
              <a:rPr lang="el-GR" sz="32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ψηφίζουν!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1FCC452D-56E7-43A8-8AAD-7B2DDFD72F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532" y="-51084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el-GR" sz="3600" dirty="0"/>
              <a:t>Ποιο ήταν το </a:t>
            </a:r>
            <a:r>
              <a:rPr lang="el-GR" b="1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</a:rPr>
              <a:t>πολιτικό σκηνικό </a:t>
            </a:r>
            <a:r>
              <a:rPr lang="el-GR" sz="3600" dirty="0"/>
              <a:t>τότε;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7164A812-67D0-4DBF-8929-542874BD21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540" y="1118929"/>
            <a:ext cx="8676459" cy="5582657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l-GR" sz="35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Ο Κοινοβουλευτισμός </a:t>
            </a:r>
            <a:r>
              <a:rPr lang="el-GR" sz="3500" dirty="0"/>
              <a:t>λειτουργούσε με </a:t>
            </a:r>
            <a:r>
              <a:rPr lang="el-GR" sz="3500" b="1" dirty="0">
                <a:solidFill>
                  <a:schemeClr val="tx1"/>
                </a:solidFill>
                <a:effectLst>
                  <a:outerShdw dist="38096" dir="2700000">
                    <a:srgbClr val="000000"/>
                  </a:outerShdw>
                </a:effectLst>
              </a:rPr>
              <a:t>προβλήματα. </a:t>
            </a:r>
          </a:p>
          <a:p>
            <a:pPr marL="0" lvl="0" indent="0">
              <a:buNone/>
            </a:pPr>
            <a:r>
              <a:rPr lang="el-GR" sz="3500" dirty="0"/>
              <a:t>Οι </a:t>
            </a:r>
            <a:r>
              <a:rPr lang="el-GR" sz="35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δημόσιοι υπάλληλοι </a:t>
            </a:r>
            <a:r>
              <a:rPr lang="el-GR" sz="3500" dirty="0"/>
              <a:t>δεν είναι μόνιμοι</a:t>
            </a:r>
          </a:p>
          <a:p>
            <a:pPr marL="0" lvl="0" indent="0">
              <a:buNone/>
            </a:pPr>
            <a:r>
              <a:rPr lang="el-GR" sz="3500" dirty="0">
                <a:sym typeface="Wingdings" panose="05000000000000000000" pitchFamily="2" charset="2"/>
              </a:rPr>
              <a:t>                 </a:t>
            </a:r>
            <a:r>
              <a:rPr lang="el-GR" sz="35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3500" dirty="0">
                <a:sym typeface="Wingdings" panose="05000000000000000000" pitchFamily="2" charset="2"/>
              </a:rPr>
              <a:t>  </a:t>
            </a:r>
            <a:r>
              <a:rPr lang="el-GR" sz="3500" dirty="0"/>
              <a:t>οι πολίτες ασκούν </a:t>
            </a:r>
            <a:r>
              <a:rPr lang="el-GR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πίεση</a:t>
            </a:r>
            <a:r>
              <a:rPr lang="el-GR" sz="3500" dirty="0"/>
              <a:t> στους βουλευτές </a:t>
            </a:r>
          </a:p>
          <a:p>
            <a:pPr marL="0" lvl="0" indent="0">
              <a:buNone/>
            </a:pPr>
            <a:r>
              <a:rPr lang="el-GR" sz="3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για διορισμό </a:t>
            </a:r>
            <a:r>
              <a:rPr lang="el-GR" sz="3500" dirty="0"/>
              <a:t>στο δημόσιο</a:t>
            </a:r>
          </a:p>
          <a:p>
            <a:pPr marL="0" lvl="0" indent="0">
              <a:buNone/>
            </a:pPr>
            <a:r>
              <a:rPr lang="el-GR" sz="35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Οι βουλευτές </a:t>
            </a:r>
            <a:r>
              <a:rPr lang="el-GR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35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 </a:t>
            </a:r>
            <a:r>
              <a:rPr lang="el-GR" sz="3500" dirty="0"/>
              <a:t>στηρίζουν με την ψήφο τους στη Βουλή </a:t>
            </a:r>
          </a:p>
          <a:p>
            <a:pPr marL="0" lvl="0" indent="0">
              <a:buNone/>
            </a:pPr>
            <a:r>
              <a:rPr lang="el-GR" sz="3500" dirty="0"/>
              <a:t>                               τον πολιτικό αρχηγό που εξασφαλίζει </a:t>
            </a:r>
          </a:p>
          <a:p>
            <a:pPr marL="0" lvl="0" indent="0">
              <a:buNone/>
            </a:pPr>
            <a:r>
              <a:rPr lang="el-GR" sz="3500" b="1" dirty="0">
                <a:effectLst>
                  <a:outerShdw dist="38096" dir="2700000">
                    <a:srgbClr val="000000"/>
                  </a:outerShdw>
                </a:effectLst>
              </a:rPr>
              <a:t>                                     διορισμούς των οπαδών τους</a:t>
            </a:r>
          </a:p>
          <a:p>
            <a:pPr marL="0" lvl="0" indent="0">
              <a:spcBef>
                <a:spcPts val="900"/>
              </a:spcBef>
              <a:buNone/>
            </a:pPr>
            <a:r>
              <a:rPr lang="el-GR" sz="3600" dirty="0"/>
              <a:t>Τα </a:t>
            </a:r>
            <a:r>
              <a:rPr lang="el-GR" sz="36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κόμματα ήταν βραχύβια</a:t>
            </a:r>
            <a:r>
              <a:rPr lang="el-GR" sz="3600" dirty="0"/>
              <a:t>, βασίζονταν </a:t>
            </a:r>
          </a:p>
          <a:p>
            <a:pPr marL="0" lvl="0" indent="0">
              <a:spcBef>
                <a:spcPts val="900"/>
              </a:spcBef>
              <a:buNone/>
            </a:pPr>
            <a:r>
              <a:rPr lang="el-GR" sz="3600" dirty="0"/>
              <a:t>                   στο </a:t>
            </a:r>
            <a:r>
              <a:rPr lang="el-GR" sz="36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πρόσωπο του αρχηγού </a:t>
            </a:r>
            <a:r>
              <a:rPr lang="el-GR" sz="36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l-GR" sz="3600" dirty="0"/>
              <a:t> επιδίωξή τους: </a:t>
            </a:r>
          </a:p>
          <a:p>
            <a:pPr marL="0" lvl="0" indent="0">
              <a:spcBef>
                <a:spcPts val="900"/>
              </a:spcBef>
              <a:buNone/>
            </a:pPr>
            <a:r>
              <a:rPr lang="el-GR" sz="3600" dirty="0"/>
              <a:t>η </a:t>
            </a:r>
            <a:r>
              <a:rPr lang="el-G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απελευθέρωση αλύτρωτων </a:t>
            </a:r>
            <a:r>
              <a:rPr lang="el-GR" sz="3600" dirty="0"/>
              <a:t>περιοχών</a:t>
            </a:r>
            <a:endParaRPr lang="el-GR" sz="3500" b="1" dirty="0">
              <a:solidFill>
                <a:srgbClr val="C00000"/>
              </a:solidFill>
              <a:effectLst>
                <a:outerShdw dist="38096" dir="2700000">
                  <a:srgbClr val="000000"/>
                </a:outerShdw>
              </a:effectLst>
            </a:endParaRPr>
          </a:p>
          <a:p>
            <a:pPr marL="0" lvl="0" indent="0">
              <a:spcBef>
                <a:spcPts val="1100"/>
              </a:spcBef>
              <a:buNone/>
            </a:pPr>
            <a:r>
              <a:rPr lang="el-GR" sz="6400" b="1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</a:rPr>
              <a:t>1872: </a:t>
            </a:r>
            <a:r>
              <a:rPr lang="el-GR" sz="3600" dirty="0"/>
              <a:t>Ο Χαρίλαος Τρικούπης ιδρύει το </a:t>
            </a:r>
            <a:r>
              <a:rPr lang="el-GR" sz="3600" b="1" dirty="0"/>
              <a:t>πρώτο</a:t>
            </a:r>
            <a:r>
              <a:rPr lang="el-GR" sz="3600" dirty="0"/>
              <a:t> </a:t>
            </a:r>
            <a:r>
              <a:rPr lang="el-GR" sz="3600" b="1" dirty="0"/>
              <a:t>αληθινό</a:t>
            </a:r>
            <a:r>
              <a:rPr lang="el-GR" sz="3600" dirty="0"/>
              <a:t> κόμμα </a:t>
            </a:r>
            <a:r>
              <a:rPr lang="el-GR" sz="36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l-GR" sz="4100" dirty="0">
                <a:solidFill>
                  <a:srgbClr val="4D2403"/>
                </a:solidFill>
              </a:rPr>
              <a:t>«</a:t>
            </a:r>
            <a:r>
              <a:rPr lang="el-GR" sz="41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Νέον Κόμμα</a:t>
            </a:r>
            <a:r>
              <a:rPr lang="el-GR" sz="4100" dirty="0">
                <a:solidFill>
                  <a:srgbClr val="4D2403"/>
                </a:solidFill>
              </a:rPr>
              <a:t>» </a:t>
            </a:r>
            <a:r>
              <a:rPr lang="el-GR" sz="3600" dirty="0"/>
              <a:t>(Νεωτεριστικόν)</a:t>
            </a:r>
          </a:p>
          <a:p>
            <a:pPr lvl="0"/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DD4C3-6DC8-4005-BB07-279615A8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50" y="162025"/>
            <a:ext cx="8686800" cy="1143000"/>
          </a:xfrm>
        </p:spPr>
        <p:txBody>
          <a:bodyPr>
            <a:noAutofit/>
          </a:bodyPr>
          <a:lstStyle/>
          <a:p>
            <a:r>
              <a:rPr lang="el-GR" sz="3600" dirty="0"/>
              <a:t>Παρά την έντονη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αντίδραση</a:t>
            </a:r>
            <a:r>
              <a:rPr lang="el-GR" sz="3600" dirty="0"/>
              <a:t> του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Γεωργίου Α΄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9B4F7D-984C-4355-9607-BA0E20D6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450080"/>
            <a:ext cx="8686800" cy="2407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... η Εθνοσυνέλευση επέβαλε την αρχή </a:t>
            </a:r>
          </a:p>
          <a:p>
            <a:pPr marL="0" indent="0" algn="ctr">
              <a:buNone/>
            </a:pPr>
            <a:r>
              <a:rPr lang="el-GR" dirty="0"/>
              <a:t>να προέρχεται </a:t>
            </a:r>
            <a:r>
              <a:rPr lang="el-GR" sz="44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κυβέρνηση </a:t>
            </a:r>
          </a:p>
          <a:p>
            <a:pPr marL="0" indent="0" algn="ctr">
              <a:buNone/>
            </a:pPr>
            <a:r>
              <a:rPr lang="el-GR" dirty="0"/>
              <a:t>από την </a:t>
            </a:r>
            <a:r>
              <a:rPr lang="el-GR" sz="44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κοινοβουλευτική πλειοψηφία</a:t>
            </a:r>
            <a:r>
              <a:rPr lang="el-GR" dirty="0"/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155B0560-DF6B-4B22-AAEF-FDF9728E23E3}"/>
              </a:ext>
            </a:extLst>
          </p:cNvPr>
          <p:cNvSpPr/>
          <p:nvPr/>
        </p:nvSpPr>
        <p:spPr>
          <a:xfrm>
            <a:off x="3660266" y="1425739"/>
            <a:ext cx="1823468" cy="2622880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00515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DD4C3-6DC8-4005-BB07-279615A8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350" y="162025"/>
            <a:ext cx="8686800" cy="1143000"/>
          </a:xfrm>
        </p:spPr>
        <p:txBody>
          <a:bodyPr>
            <a:noAutofit/>
          </a:bodyPr>
          <a:lstStyle/>
          <a:p>
            <a:r>
              <a:rPr sz="3600" b="1" smtClean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Υπήρχε όμως ένα πρόβλημα</a:t>
            </a:r>
            <a:r>
              <a:rPr lang="el-GR" sz="3600" b="1" dirty="0" smtClean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l-GR" sz="3600" b="1" dirty="0">
              <a:solidFill>
                <a:srgbClr val="582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155B0560-DF6B-4B22-AAEF-FDF9728E23E3}"/>
              </a:ext>
            </a:extLst>
          </p:cNvPr>
          <p:cNvSpPr/>
          <p:nvPr/>
        </p:nvSpPr>
        <p:spPr>
          <a:xfrm>
            <a:off x="3660266" y="1425739"/>
            <a:ext cx="1823468" cy="2622880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EDCDD4C3-6DC8-4005-BB07-279615A8646F}"/>
              </a:ext>
            </a:extLst>
          </p:cNvPr>
          <p:cNvSpPr txBox="1">
            <a:spLocks/>
          </p:cNvSpPr>
          <p:nvPr/>
        </p:nvSpPr>
        <p:spPr>
          <a:xfrm>
            <a:off x="235475" y="5119338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</a:rPr>
              <a:t>ΜΙΑ ΜΙΚΡΗ ΑΛΛΑ ΣΗΜΑΝΤΙΚΗ 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6600" b="1" dirty="0" smtClean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ΑΣΑΦΕΙΑ!</a:t>
            </a:r>
            <a:endParaRPr kumimoji="0" lang="el-GR" sz="6600" b="1" i="0" u="none" strike="noStrike" kern="1200" cap="none" spc="0" normalizeH="0" baseline="0" noProof="0" dirty="0">
              <a:ln>
                <a:noFill/>
              </a:ln>
              <a:solidFill>
                <a:srgbClr val="5828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0515156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DD4C3-6DC8-4005-BB07-279615A8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950495"/>
          </a:xfrm>
        </p:spPr>
        <p:txBody>
          <a:bodyPr>
            <a:noAutofit/>
          </a:bodyPr>
          <a:lstStyle/>
          <a:p>
            <a:r>
              <a:rPr lang="el-GR" sz="3200" dirty="0"/>
              <a:t>Στο Σύνταγμα κάτι δεν είχε γραφτεί </a:t>
            </a:r>
            <a:r>
              <a:rPr lang="el-GR" sz="32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ξεκάθαρα</a:t>
            </a:r>
            <a:r>
              <a:rPr lang="el-GR" sz="3200" dirty="0"/>
              <a:t>. Τι;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9B4F7D-984C-4355-9607-BA0E20D6C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7" y="1732555"/>
            <a:ext cx="8229600" cy="11790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Αυτό που δεν ορίστηκε με σαφήνεια, διότι θεωρήθηκε </a:t>
            </a:r>
            <a:r>
              <a:rPr lang="el-GR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αυτονόητο</a:t>
            </a:r>
            <a:r>
              <a:rPr lang="el-GR" dirty="0"/>
              <a:t> ήταν ότι ο...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8651F04-028C-4C75-A6CA-4113F4111CFA}"/>
              </a:ext>
            </a:extLst>
          </p:cNvPr>
          <p:cNvSpPr txBox="1">
            <a:spLocks/>
          </p:cNvSpPr>
          <p:nvPr/>
        </p:nvSpPr>
        <p:spPr>
          <a:xfrm>
            <a:off x="457200" y="4307304"/>
            <a:ext cx="8229600" cy="29116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dirty="0"/>
              <a:t>Ο βασιλιάς όφειλε να δώσει την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εντολή σχηματισμού κυβέρνησης</a:t>
            </a:r>
            <a:r>
              <a:rPr lang="el-GR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/>
              <a:t>σε </a:t>
            </a:r>
            <a:r>
              <a:rPr lang="el-GR" b="1" dirty="0"/>
              <a:t>βουλευτή</a:t>
            </a:r>
            <a:r>
              <a:rPr lang="el-GR" dirty="0"/>
              <a:t> </a:t>
            </a:r>
          </a:p>
          <a:p>
            <a:pPr marL="0" indent="0" algn="ctr">
              <a:buNone/>
            </a:pPr>
            <a:r>
              <a:rPr lang="el-GR" dirty="0"/>
              <a:t>του </a:t>
            </a:r>
            <a:r>
              <a:rPr lang="el-GR" b="1" dirty="0"/>
              <a:t>κόμματος</a:t>
            </a:r>
            <a:r>
              <a:rPr lang="el-GR" dirty="0"/>
              <a:t> που είχε την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</a:t>
            </a:r>
          </a:p>
          <a:p>
            <a:pPr marL="0" indent="0" algn="ctr">
              <a:buNone/>
            </a:pPr>
            <a:r>
              <a:rPr lang="el-GR" sz="3600" dirty="0">
                <a:solidFill>
                  <a:schemeClr val="tx1"/>
                </a:solidFill>
              </a:rPr>
              <a:t>της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πλειοψηφίας </a:t>
            </a:r>
            <a:r>
              <a:rPr lang="el-GR" sz="3600" dirty="0">
                <a:solidFill>
                  <a:schemeClr val="tx1"/>
                </a:solidFill>
              </a:rPr>
              <a:t>της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Βουλής</a:t>
            </a:r>
            <a:r>
              <a:rPr lang="el-GR" dirty="0"/>
              <a:t>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155B0560-DF6B-4B22-AAEF-FDF9728E23E3}"/>
              </a:ext>
            </a:extLst>
          </p:cNvPr>
          <p:cNvSpPr/>
          <p:nvPr/>
        </p:nvSpPr>
        <p:spPr>
          <a:xfrm>
            <a:off x="4066673" y="842203"/>
            <a:ext cx="1010653" cy="950495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1855B3FE-AD66-47D0-A2D6-CFF78A649A86}"/>
              </a:ext>
            </a:extLst>
          </p:cNvPr>
          <p:cNvSpPr/>
          <p:nvPr/>
        </p:nvSpPr>
        <p:spPr>
          <a:xfrm>
            <a:off x="3821358" y="2935700"/>
            <a:ext cx="1501282" cy="1347537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975359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 dir="vert"/>
      </p:transition>
    </mc:Choice>
    <mc:Fallback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DD4C3-6DC8-4005-BB07-279615A8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16569"/>
            <a:ext cx="8686800" cy="1143000"/>
          </a:xfrm>
        </p:spPr>
        <p:txBody>
          <a:bodyPr>
            <a:noAutofit/>
          </a:bodyPr>
          <a:lstStyle/>
          <a:p>
            <a:r>
              <a:rPr lang="el-GR" sz="3600" b="1" dirty="0">
                <a:solidFill>
                  <a:srgbClr val="582808"/>
                </a:solidFill>
              </a:rPr>
              <a:t>Γιατί</a:t>
            </a:r>
            <a:r>
              <a:rPr lang="el-GR" sz="3600" dirty="0"/>
              <a:t>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αντιδρούσε</a:t>
            </a:r>
            <a:r>
              <a:rPr lang="el-GR" sz="3600" dirty="0"/>
              <a:t> ο βασιλιάς;</a:t>
            </a:r>
            <a:br>
              <a:rPr lang="el-GR" sz="3600" dirty="0"/>
            </a:br>
            <a:r>
              <a:rPr lang="el-GR" sz="3600" dirty="0"/>
              <a:t>Γιατί αυτή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ασάφεια τον βόλευε!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8651F04-028C-4C75-A6CA-4113F4111CFA}"/>
              </a:ext>
            </a:extLst>
          </p:cNvPr>
          <p:cNvSpPr txBox="1">
            <a:spLocks/>
          </p:cNvSpPr>
          <p:nvPr/>
        </p:nvSpPr>
        <p:spPr>
          <a:xfrm>
            <a:off x="457200" y="3946357"/>
            <a:ext cx="8229600" cy="269507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dirty="0"/>
              <a:t>Ο βασιλιάς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εκμεταλλευόταν</a:t>
            </a:r>
            <a:r>
              <a:rPr lang="el-GR" sz="3600" dirty="0"/>
              <a:t> </a:t>
            </a:r>
          </a:p>
          <a:p>
            <a:pPr marL="0" indent="0" algn="ctr">
              <a:buNone/>
            </a:pPr>
            <a:r>
              <a:rPr lang="el-GR" dirty="0"/>
              <a:t>αυτήν την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ασάφεια</a:t>
            </a:r>
            <a:r>
              <a:rPr lang="el-GR" dirty="0"/>
              <a:t>, </a:t>
            </a:r>
          </a:p>
          <a:p>
            <a:pPr marL="0" indent="0" algn="ctr">
              <a:buNone/>
            </a:pPr>
            <a:r>
              <a:rPr lang="el-GR" dirty="0"/>
              <a:t>για να διορίζει </a:t>
            </a:r>
          </a:p>
          <a:p>
            <a:pPr marL="0" indent="0" algn="ctr">
              <a:buNone/>
            </a:pPr>
            <a:r>
              <a:rPr lang="el-GR" sz="44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κυβερνήσεις της αρεσκείας του</a:t>
            </a:r>
            <a:r>
              <a:rPr lang="el-GR" sz="4400" dirty="0"/>
              <a:t>...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155B0560-DF6B-4B22-AAEF-FDF9728E23E3}"/>
              </a:ext>
            </a:extLst>
          </p:cNvPr>
          <p:cNvSpPr/>
          <p:nvPr/>
        </p:nvSpPr>
        <p:spPr>
          <a:xfrm>
            <a:off x="3660266" y="1720516"/>
            <a:ext cx="1823468" cy="2069431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771909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3">
            <a:extLst>
              <a:ext uri="{FF2B5EF4-FFF2-40B4-BE49-F238E27FC236}">
                <a16:creationId xmlns="" xmlns:a16="http://schemas.microsoft.com/office/drawing/2014/main" id="{DAE0392C-0D60-4C61-9EE2-DA54215AD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8508" y="268499"/>
            <a:ext cx="6549811" cy="4912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2 - Εικόνα" descr="confused-baby.png">
            <a:extLst>
              <a:ext uri="{FF2B5EF4-FFF2-40B4-BE49-F238E27FC236}">
                <a16:creationId xmlns="" xmlns:a16="http://schemas.microsoft.com/office/drawing/2014/main" id="{77C9622E-EAC1-4B43-973B-8B0E67421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278" y="4096728"/>
            <a:ext cx="2425654" cy="24927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4 - Ελλειψοειδής επεξήγηση">
            <a:extLst>
              <a:ext uri="{FF2B5EF4-FFF2-40B4-BE49-F238E27FC236}">
                <a16:creationId xmlns="" xmlns:a16="http://schemas.microsoft.com/office/drawing/2014/main" id="{992A7ADC-1385-4F57-812F-8AE07A959AC6}"/>
              </a:ext>
            </a:extLst>
          </p:cNvPr>
          <p:cNvSpPr/>
          <p:nvPr/>
        </p:nvSpPr>
        <p:spPr>
          <a:xfrm>
            <a:off x="6355734" y="1225705"/>
            <a:ext cx="2459758" cy="2203295"/>
          </a:xfrm>
          <a:custGeom>
            <a:avLst>
              <a:gd name="f0" fmla="val 9573"/>
              <a:gd name="f1" fmla="val 3165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Μπα;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Με ποιο δικαίωμα παρακαλώ;</a:t>
            </a:r>
            <a:endParaRPr lang="el-GR" sz="2400" b="1" i="0" u="none" strike="noStrike" kern="1200" cap="none" spc="0" baseline="0" dirty="0">
              <a:solidFill>
                <a:srgbClr val="4D2403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64C7774-2831-44B5-86F5-56A8C7187FF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706090"/>
          </a:xfrm>
        </p:spPr>
        <p:txBody>
          <a:bodyPr>
            <a:normAutofit fontScale="90000"/>
          </a:bodyPr>
          <a:lstStyle/>
          <a:p>
            <a:pPr lvl="0"/>
            <a:r>
              <a:rPr lang="el-GR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Τι εννοεί η γελοιογραφία;</a:t>
            </a:r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="" xmlns:a16="http://schemas.microsoft.com/office/drawing/2014/main" id="{593ED8E0-F724-426B-875A-4DC2B52AB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395532" y="1196748"/>
            <a:ext cx="8011341" cy="5328592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D53BD10-828E-4F6A-BF8F-FBC31BF3EB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2240" y="274640"/>
            <a:ext cx="8797222" cy="1645600"/>
          </a:xfrm>
        </p:spPr>
        <p:txBody>
          <a:bodyPr>
            <a:normAutofit fontScale="90000"/>
          </a:bodyPr>
          <a:lstStyle/>
          <a:p>
            <a:pPr lvl="0"/>
            <a:r>
              <a:rPr lang="el-GR" dirty="0"/>
              <a:t>Χρειάστηκαν, όμως, για την </a:t>
            </a:r>
            <a:r>
              <a:rPr lang="el-GR" sz="4900" b="1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</a:rPr>
              <a:t>πραγματική λαϊκή κυριαρχία </a:t>
            </a:r>
            <a:r>
              <a:rPr lang="el-GR" dirty="0"/>
              <a:t>πολλοί αγώνες… Ποιος βοήθησε σ’ αυτό;</a:t>
            </a:r>
          </a:p>
        </p:txBody>
      </p:sp>
      <p:pic>
        <p:nvPicPr>
          <p:cNvPr id="3" name="Θέση περιεχομένου 3">
            <a:extLst>
              <a:ext uri="{FF2B5EF4-FFF2-40B4-BE49-F238E27FC236}">
                <a16:creationId xmlns="" xmlns:a16="http://schemas.microsoft.com/office/drawing/2014/main" id="{F5208926-A758-4F75-96E3-01B274A21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6" y="2270446"/>
            <a:ext cx="4176467" cy="4176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A91481DF-7299-41A3-96E3-4CFD1A557F37}"/>
              </a:ext>
            </a:extLst>
          </p:cNvPr>
          <p:cNvSpPr txBox="1"/>
          <p:nvPr/>
        </p:nvSpPr>
        <p:spPr>
          <a:xfrm>
            <a:off x="5004053" y="4788568"/>
            <a:ext cx="3935409" cy="21656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400" b="1" i="0" u="none" strike="noStrike" kern="1200" cap="none" spc="0" baseline="0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Ο</a:t>
            </a:r>
            <a:r>
              <a:rPr lang="el-GR" sz="4400" b="1" i="0" u="none" strike="noStrike" kern="1200" cap="none" spc="0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 </a:t>
            </a:r>
            <a:r>
              <a:rPr lang="el-GR" sz="4400" b="1" i="0" u="none" strike="noStrike" kern="1200" cap="none" spc="0" baseline="0" dirty="0">
                <a:solidFill>
                  <a:srgbClr val="582808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Χαρίλαος Τρικούπης</a:t>
            </a:r>
            <a:r>
              <a:rPr lang="el-GR" sz="4400" b="0" i="0" u="none" strike="noStrike" kern="1200" cap="none" spc="0" baseline="0" dirty="0">
                <a:solidFill>
                  <a:srgbClr val="582808"/>
                </a:solidFill>
                <a:uFillTx/>
                <a:latin typeface="Calibri"/>
              </a:rPr>
              <a:t>!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B5FBE61E-28AA-4EA6-A4E4-3E4AB6054A6C}"/>
              </a:ext>
            </a:extLst>
          </p:cNvPr>
          <p:cNvSpPr/>
          <p:nvPr/>
        </p:nvSpPr>
        <p:spPr>
          <a:xfrm>
            <a:off x="6060023" y="2270446"/>
            <a:ext cx="1823468" cy="2719137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2413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DD4C3-6DC8-4005-BB07-279615A8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84488"/>
            <a:ext cx="8686800" cy="1279525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chemeClr val="tx1"/>
                </a:solidFill>
              </a:rPr>
              <a:t>Η ιδέα της </a:t>
            </a:r>
            <a:r>
              <a:rPr lang="el-GR" sz="28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αρχής της δεδηλωμένης </a:t>
            </a:r>
            <a:r>
              <a:rPr lang="el-GR" sz="2800" dirty="0">
                <a:solidFill>
                  <a:schemeClr val="tx1"/>
                </a:solidFill>
              </a:rPr>
              <a:t>ανήκει στον νέο τότε πολιτικό </a:t>
            </a:r>
            <a:r>
              <a:rPr lang="el-GR" sz="28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ΧΑΡΙΛΑΟ ΤΡΙΚΟΥΠΗ </a:t>
            </a:r>
            <a:r>
              <a:rPr lang="el-GR" sz="2800" dirty="0">
                <a:solidFill>
                  <a:schemeClr val="tx1"/>
                </a:solidFill>
              </a:rPr>
              <a:t>που υποστήριξε ότι...</a:t>
            </a:r>
            <a:endParaRPr lang="el-GR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8651F04-028C-4C75-A6CA-4113F4111CFA}"/>
              </a:ext>
            </a:extLst>
          </p:cNvPr>
          <p:cNvSpPr txBox="1">
            <a:spLocks/>
          </p:cNvSpPr>
          <p:nvPr/>
        </p:nvSpPr>
        <p:spPr>
          <a:xfrm>
            <a:off x="457200" y="4378959"/>
            <a:ext cx="8229600" cy="22624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dirty="0"/>
              <a:t> μόνη </a:t>
            </a:r>
            <a:r>
              <a:rPr lang="el-GR" b="1" dirty="0"/>
              <a:t>λύση</a:t>
            </a:r>
            <a:r>
              <a:rPr lang="el-GR" dirty="0"/>
              <a:t> στο πρόβλημα </a:t>
            </a:r>
          </a:p>
          <a:p>
            <a:pPr marL="0" indent="0" algn="ctr">
              <a:buNone/>
            </a:pPr>
            <a:r>
              <a:rPr lang="el-GR" dirty="0"/>
              <a:t>της </a:t>
            </a:r>
            <a:r>
              <a:rPr lang="el-GR" b="1" dirty="0"/>
              <a:t>πολιτικής αστάθειας </a:t>
            </a:r>
            <a:r>
              <a:rPr lang="el-GR" dirty="0"/>
              <a:t>ήταν η συγκρότηση </a:t>
            </a:r>
          </a:p>
          <a:p>
            <a:pPr marL="0" indent="0" algn="ctr">
              <a:buNone/>
            </a:pPr>
            <a:r>
              <a:rPr lang="el-GR" sz="40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δύο μεγάλων κομμάτων εξουσίας</a:t>
            </a:r>
            <a:r>
              <a:rPr lang="el-GR" dirty="0"/>
              <a:t>, </a:t>
            </a:r>
          </a:p>
          <a:p>
            <a:pPr marL="0" indent="0" algn="ctr">
              <a:buNone/>
            </a:pPr>
            <a:r>
              <a:rPr lang="el-GR" dirty="0"/>
              <a:t>σύμφωνα με το πρότυπο της </a:t>
            </a:r>
            <a:r>
              <a:rPr lang="el-GR" b="1" dirty="0"/>
              <a:t>Αγγλίας</a:t>
            </a:r>
            <a:r>
              <a:rPr lang="el-GR" dirty="0"/>
              <a:t>.</a:t>
            </a:r>
            <a:endParaRPr lang="el-GR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155B0560-DF6B-4B22-AAEF-FDF9728E23E3}"/>
              </a:ext>
            </a:extLst>
          </p:cNvPr>
          <p:cNvSpPr/>
          <p:nvPr/>
        </p:nvSpPr>
        <p:spPr>
          <a:xfrm>
            <a:off x="5702426" y="1364013"/>
            <a:ext cx="1823468" cy="2793390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Χαρίλαος Τρικούπης: ένας μεγάλος εκσυγχρονιστής">
            <a:extLst>
              <a:ext uri="{FF2B5EF4-FFF2-40B4-BE49-F238E27FC236}">
                <a16:creationId xmlns="" xmlns:a16="http://schemas.microsoft.com/office/drawing/2014/main" id="{373CE6C3-64B8-4BB2-91B5-01A97DD29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64013"/>
            <a:ext cx="4196080" cy="2793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833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>
            <a:extLst>
              <a:ext uri="{FF2B5EF4-FFF2-40B4-BE49-F238E27FC236}">
                <a16:creationId xmlns="" xmlns:a16="http://schemas.microsoft.com/office/drawing/2014/main" id="{9D77E254-2F12-40EC-A4AF-38BB27A16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156" b="3156"/>
          <a:stretch/>
        </p:blipFill>
        <p:spPr>
          <a:xfrm>
            <a:off x="229649" y="3650175"/>
            <a:ext cx="2979220" cy="2681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4 - Ελλειψοειδής επεξήγηση">
            <a:extLst>
              <a:ext uri="{FF2B5EF4-FFF2-40B4-BE49-F238E27FC236}">
                <a16:creationId xmlns="" xmlns:a16="http://schemas.microsoft.com/office/drawing/2014/main" id="{953E1889-91A9-47EA-B193-E8B2CD0ED74D}"/>
              </a:ext>
            </a:extLst>
          </p:cNvPr>
          <p:cNvSpPr/>
          <p:nvPr/>
        </p:nvSpPr>
        <p:spPr>
          <a:xfrm>
            <a:off x="395532" y="332658"/>
            <a:ext cx="5112565" cy="1008107"/>
          </a:xfrm>
          <a:custGeom>
            <a:avLst>
              <a:gd name="f0" fmla="val 7294"/>
              <a:gd name="f1" fmla="val 7358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Χάρηκαν οι Έλληνες!</a:t>
            </a:r>
          </a:p>
        </p:txBody>
      </p:sp>
      <p:sp>
        <p:nvSpPr>
          <p:cNvPr id="4" name="5 - Ελλειψοειδής επεξήγηση">
            <a:extLst>
              <a:ext uri="{FF2B5EF4-FFF2-40B4-BE49-F238E27FC236}">
                <a16:creationId xmlns="" xmlns:a16="http://schemas.microsoft.com/office/drawing/2014/main" id="{3D3E0F09-36F1-44C5-A48B-E3BC7345D695}"/>
              </a:ext>
            </a:extLst>
          </p:cNvPr>
          <p:cNvSpPr/>
          <p:nvPr/>
        </p:nvSpPr>
        <p:spPr>
          <a:xfrm>
            <a:off x="4917399" y="710445"/>
            <a:ext cx="3996952" cy="1584179"/>
          </a:xfrm>
          <a:custGeom>
            <a:avLst>
              <a:gd name="f0" fmla="val 25716"/>
              <a:gd name="f1" fmla="val -1647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uFillTx/>
                <a:latin typeface="Calibri"/>
              </a:rPr>
              <a:t>Εκτός από αυτό… τι νομίζετε ότι θα έγινε μετά;</a:t>
            </a:r>
          </a:p>
        </p:txBody>
      </p:sp>
      <p:pic>
        <p:nvPicPr>
          <p:cNvPr id="5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DD116E3A-C785-4617-935C-9BEBCC625F1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l="1189" r="23771"/>
          <a:stretch>
            <a:fillRect/>
          </a:stretch>
        </p:blipFill>
        <p:spPr>
          <a:xfrm>
            <a:off x="6252150" y="4766946"/>
            <a:ext cx="2662201" cy="1773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7 - Επεξήγηση με σύννεφο">
            <a:extLst>
              <a:ext uri="{FF2B5EF4-FFF2-40B4-BE49-F238E27FC236}">
                <a16:creationId xmlns="" xmlns:a16="http://schemas.microsoft.com/office/drawing/2014/main" id="{17DAA5CA-91D6-452F-B67C-647788395164}"/>
              </a:ext>
            </a:extLst>
          </p:cNvPr>
          <p:cNvSpPr/>
          <p:nvPr/>
        </p:nvSpPr>
        <p:spPr>
          <a:xfrm>
            <a:off x="2499360" y="2294624"/>
            <a:ext cx="4582368" cy="2681473"/>
          </a:xfrm>
          <a:custGeom>
            <a:avLst>
              <a:gd name="f0" fmla="val 22418"/>
              <a:gd name="f1" fmla="val 2140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101603" dir="2700000" algn="tl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uFillTx/>
                <a:latin typeface="Calibri"/>
              </a:rPr>
              <a:t>Τι να έγινε…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uFillTx/>
                <a:latin typeface="Calibri"/>
              </a:rPr>
              <a:t>Λες να ξανάρθε πίσω ο Όθωνας να ζητήσει τα ρέστα; Μπα…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CDD4C3-6DC8-4005-BB07-279615A86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240" y="64170"/>
            <a:ext cx="8082280" cy="150047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chemeClr val="tx1"/>
                </a:solidFill>
              </a:rPr>
              <a:t>Για να καταστεί αυτό δυνατόν, </a:t>
            </a:r>
            <a:br>
              <a:rPr lang="el-GR" sz="3600" dirty="0">
                <a:solidFill>
                  <a:schemeClr val="tx1"/>
                </a:solidFill>
              </a:rPr>
            </a:br>
            <a:r>
              <a:rPr lang="el-GR" sz="3600" dirty="0">
                <a:solidFill>
                  <a:schemeClr val="tx1"/>
                </a:solidFill>
              </a:rPr>
              <a:t>έπρεπε ο βασιλιάς...</a:t>
            </a:r>
            <a:endParaRPr lang="el-G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8651F04-028C-4C75-A6CA-4113F4111CFA}"/>
              </a:ext>
            </a:extLst>
          </p:cNvPr>
          <p:cNvSpPr txBox="1">
            <a:spLocks/>
          </p:cNvSpPr>
          <p:nvPr/>
        </p:nvSpPr>
        <p:spPr>
          <a:xfrm>
            <a:off x="914400" y="3948763"/>
            <a:ext cx="8229600" cy="268918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92500" lnSpcReduction="10000"/>
          </a:bodyPr>
          <a:lstStyle>
            <a:lvl1pPr marL="342900" marR="0" lvl="0" indent="-342900" algn="l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3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742950" marR="0" lvl="1" indent="-285750" algn="l" defTabSz="914400" rtl="0" fontAlgn="auto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l-GR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–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»"/>
              <a:tabLst/>
              <a:defRPr lang="el-GR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dirty="0"/>
              <a:t> ...να αναθέτει </a:t>
            </a:r>
          </a:p>
          <a:p>
            <a:pPr marL="0" indent="0" algn="ctr">
              <a:buNone/>
            </a:pPr>
            <a:r>
              <a:rPr lang="el-GR" dirty="0"/>
              <a:t>την </a:t>
            </a:r>
            <a:r>
              <a:rPr lang="el-GR" b="1" dirty="0"/>
              <a:t>εντολή σχηματισμού κυβέρνησης</a:t>
            </a:r>
          </a:p>
          <a:p>
            <a:pPr marL="0" indent="0" algn="ctr">
              <a:buNone/>
            </a:pPr>
            <a:r>
              <a:rPr lang="el-GR" sz="40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ΜΟΝΟ σε πολιτικό</a:t>
            </a:r>
            <a:r>
              <a:rPr lang="el-GR" dirty="0"/>
              <a:t>, </a:t>
            </a:r>
          </a:p>
          <a:p>
            <a:pPr marL="0" indent="0" algn="ctr">
              <a:buNone/>
            </a:pPr>
            <a:r>
              <a:rPr lang="el-GR" dirty="0"/>
              <a:t>που είχε σαφώς τη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«δεδηλωμένη» εμπιστοσύνη </a:t>
            </a:r>
            <a:r>
              <a:rPr lang="el-GR" dirty="0"/>
              <a:t>της </a:t>
            </a:r>
            <a:r>
              <a:rPr lang="el-GR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πλειοψηφίας</a:t>
            </a:r>
            <a:r>
              <a:rPr lang="el-GR" dirty="0"/>
              <a:t> των βουλευτών.</a:t>
            </a:r>
            <a:endParaRPr lang="el-GR" sz="4400" dirty="0"/>
          </a:p>
        </p:txBody>
      </p:sp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155B0560-DF6B-4B22-AAEF-FDF9728E23E3}"/>
              </a:ext>
            </a:extLst>
          </p:cNvPr>
          <p:cNvSpPr/>
          <p:nvPr/>
        </p:nvSpPr>
        <p:spPr>
          <a:xfrm>
            <a:off x="4572000" y="1658303"/>
            <a:ext cx="1615314" cy="1971040"/>
          </a:xfrm>
          <a:prstGeom prst="downArrow">
            <a:avLst/>
          </a:prstGeom>
          <a:solidFill>
            <a:srgbClr val="582808"/>
          </a:solidFill>
          <a:ln>
            <a:noFill/>
          </a:ln>
          <a:effectLst>
            <a:outerShdw blurRad="127000" dist="266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Explosion: 8 Points 5">
            <a:extLst>
              <a:ext uri="{FF2B5EF4-FFF2-40B4-BE49-F238E27FC236}">
                <a16:creationId xmlns="" xmlns:a16="http://schemas.microsoft.com/office/drawing/2014/main" id="{E49FEF54-D8C5-4D92-A6D8-CFE2DB34B494}"/>
              </a:ext>
            </a:extLst>
          </p:cNvPr>
          <p:cNvSpPr/>
          <p:nvPr/>
        </p:nvSpPr>
        <p:spPr>
          <a:xfrm rot="20148001">
            <a:off x="300641" y="1400946"/>
            <a:ext cx="4051897" cy="3016580"/>
          </a:xfrm>
          <a:prstGeom prst="irregularSeal1">
            <a:avLst/>
          </a:prstGeom>
          <a:solidFill>
            <a:srgbClr val="582808"/>
          </a:solidFill>
          <a:ln>
            <a:noFill/>
          </a:ln>
          <a:effectLst>
            <a:outerShdw blurRad="2286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/>
              <a:t>ΑΡΧΗ ΔΕΔΗΛΩΜΕΝΗΣ</a:t>
            </a:r>
          </a:p>
        </p:txBody>
      </p:sp>
    </p:spTree>
    <p:extLst>
      <p:ext uri="{BB962C8B-B14F-4D97-AF65-F5344CB8AC3E}">
        <p14:creationId xmlns="" xmlns:p14="http://schemas.microsoft.com/office/powerpoint/2010/main" val="2773213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Θέση περιεχομένου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691" r="15344"/>
          <a:stretch>
            <a:fillRect/>
          </a:stretch>
        </p:blipFill>
        <p:spPr>
          <a:xfrm>
            <a:off x="5076056" y="3861048"/>
            <a:ext cx="3727091" cy="270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- Εικόνα" descr="cute-baby-kid-glasses-child-1920x1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933056"/>
            <a:ext cx="4176465" cy="2610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- Επεξήγηση με στρογγυλεμένο παραλληλόγραμμο"/>
          <p:cNvSpPr/>
          <p:nvPr/>
        </p:nvSpPr>
        <p:spPr>
          <a:xfrm>
            <a:off x="251520" y="188639"/>
            <a:ext cx="8640960" cy="3432865"/>
          </a:xfrm>
          <a:prstGeom prst="wedgeRoundRectCallout">
            <a:avLst>
              <a:gd name="adj1" fmla="val -31044"/>
              <a:gd name="adj2" fmla="val 67486"/>
              <a:gd name="adj3" fmla="val 16667"/>
            </a:avLst>
          </a:prstGeom>
          <a:solidFill>
            <a:srgbClr val="EADAAE"/>
          </a:solidFill>
          <a:ln w="12700">
            <a:solidFill>
              <a:schemeClr val="accent2">
                <a:lumMod val="50000"/>
              </a:schemeClr>
            </a:solidFill>
          </a:ln>
          <a:effectLst>
            <a:outerShdw blurRad="215900" dist="203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 algn="just">
              <a:buNone/>
            </a:pPr>
            <a:r>
              <a:rPr lang="el-GR" sz="2400" dirty="0">
                <a:solidFill>
                  <a:schemeClr val="tx1"/>
                </a:solidFill>
              </a:rPr>
              <a:t>Ο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Τρικούπης</a:t>
            </a:r>
            <a:r>
              <a:rPr lang="el-GR" sz="2400" dirty="0">
                <a:solidFill>
                  <a:schemeClr val="tx1"/>
                </a:solidFill>
              </a:rPr>
              <a:t>, λοιπόν, κατηγορούσε τον βασιλέα Γεώργιο Α΄ ότι εφαρμόζει απόλυτα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μοναρχικό καθεστώς </a:t>
            </a:r>
            <a:r>
              <a:rPr lang="el-GR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διορίζοντας τον </a:t>
            </a:r>
            <a:r>
              <a:rPr lang="el-GR" sz="32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πρωθυπουργό της αρεσκείας του</a:t>
            </a:r>
            <a:r>
              <a:rPr lang="el-GR" sz="2400" dirty="0">
                <a:solidFill>
                  <a:schemeClr val="tx1"/>
                </a:solidFill>
              </a:rPr>
              <a:t>, ακόμη και από </a:t>
            </a:r>
            <a:r>
              <a:rPr lang="el-GR" sz="32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κόμματα μειοψηφίας</a:t>
            </a:r>
            <a:r>
              <a:rPr lang="el-GR" sz="2400" dirty="0">
                <a:solidFill>
                  <a:schemeClr val="tx1"/>
                </a:solidFill>
              </a:rPr>
              <a:t>, ανεξάρτητα από τα εκάστοτε εκλογικά αποτελέσματα! </a:t>
            </a:r>
            <a:r>
              <a:rPr lang="el-GR" sz="2400" b="1" dirty="0">
                <a:solidFill>
                  <a:schemeClr val="tx1"/>
                </a:solidFill>
              </a:rPr>
              <a:t>Γιατί ψηφίζει ο λαός</a:t>
            </a:r>
            <a:r>
              <a:rPr lang="el-GR" sz="2400" dirty="0">
                <a:solidFill>
                  <a:schemeClr val="tx1"/>
                </a:solidFill>
              </a:rPr>
              <a:t>, τότε; </a:t>
            </a:r>
          </a:p>
          <a:p>
            <a:pPr indent="342900" algn="just">
              <a:buNone/>
            </a:pPr>
            <a:r>
              <a:rPr lang="el-GR" sz="2400" dirty="0">
                <a:solidFill>
                  <a:schemeClr val="tx1"/>
                </a:solidFill>
              </a:rPr>
              <a:t>Λεγόταν, μάλιστα, ότι το παλάτι μπορούσε να διορίσει ως πρωθυπουργό ακόμη και </a:t>
            </a:r>
            <a:r>
              <a:rPr lang="el-GR" sz="32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τον κηπουρό του</a:t>
            </a:r>
            <a:r>
              <a:rPr lang="el-GR" sz="2400" dirty="0">
                <a:solidFill>
                  <a:schemeClr val="tx1"/>
                </a:solidFill>
              </a:rPr>
              <a:t>!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5D8B1963-141A-4D10-B38B-E1DF383CF1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96293"/>
            <a:ext cx="9143999" cy="1170748"/>
          </a:xfrm>
        </p:spPr>
        <p:txBody>
          <a:bodyPr>
            <a:noAutofit/>
          </a:bodyPr>
          <a:lstStyle/>
          <a:p>
            <a:pPr lvl="0"/>
            <a:r>
              <a:rPr lang="el-GR" sz="2800" dirty="0">
                <a:solidFill>
                  <a:srgbClr val="1F2610"/>
                </a:solidFill>
              </a:rPr>
              <a:t>Πῶς βοήθησε λοιπόν στη </a:t>
            </a:r>
            <a:r>
              <a:rPr lang="el-GR" sz="36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λαϊκή κυριαρχία </a:t>
            </a:r>
            <a:r>
              <a:rPr lang="el-GR" sz="2800" dirty="0">
                <a:solidFill>
                  <a:srgbClr val="1F2610"/>
                </a:solidFill>
              </a:rPr>
              <a:t>ο Τρικούπης;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901100F0-EEA7-44BD-B167-F4300041833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2779334"/>
            <a:ext cx="8229600" cy="4030693"/>
          </a:xfrm>
        </p:spPr>
        <p:txBody>
          <a:bodyPr anchorCtr="1"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el-GR" dirty="0"/>
              <a:t>Θεμελιώδης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αρχή</a:t>
            </a:r>
            <a:r>
              <a:rPr lang="el-GR" dirty="0"/>
              <a:t> λειτουργίας του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κοινοβουλευτικού συστήματος </a:t>
            </a:r>
            <a:r>
              <a:rPr lang="el-GR" dirty="0"/>
              <a:t>(</a:t>
            </a:r>
            <a:r>
              <a:rPr lang="el-GR" sz="39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1875</a:t>
            </a:r>
            <a:r>
              <a:rPr lang="el-GR" dirty="0"/>
              <a:t>), </a:t>
            </a:r>
            <a:endParaRPr lang="en-US" dirty="0"/>
          </a:p>
          <a:p>
            <a:pPr marL="0" lvl="0" indent="0" algn="ctr">
              <a:buNone/>
            </a:pPr>
            <a:r>
              <a:rPr lang="el-GR" dirty="0"/>
              <a:t>βάσει της οποίας,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βασιλιάς οφείλει να αναθέτει </a:t>
            </a:r>
          </a:p>
          <a:p>
            <a:pPr marL="0" lvl="0" indent="0" algn="ctr">
              <a:buNone/>
            </a:pPr>
            <a:r>
              <a:rPr lang="el-G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εντολή σχηματισμού κυβέρνησης </a:t>
            </a:r>
          </a:p>
          <a:p>
            <a:pPr marL="0" lvl="0" indent="0" algn="ctr">
              <a:buNone/>
            </a:pPr>
            <a:r>
              <a:rPr lang="el-GR" sz="40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ΜΟΝΟ</a:t>
            </a:r>
            <a:r>
              <a:rPr lang="el-GR" b="1" dirty="0"/>
              <a:t> </a:t>
            </a:r>
            <a:r>
              <a:rPr lang="el-GR" dirty="0"/>
              <a:t>σε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πολιτικό</a:t>
            </a:r>
            <a:r>
              <a:rPr lang="el-GR" dirty="0"/>
              <a:t> ο οποίος σαφώς είχε </a:t>
            </a:r>
          </a:p>
          <a:p>
            <a:pPr marL="0" lvl="0" indent="0" algn="ctr">
              <a:buNone/>
            </a:pPr>
            <a:r>
              <a:rPr lang="el-GR" dirty="0"/>
              <a:t>τη </a:t>
            </a:r>
            <a:r>
              <a:rPr lang="el-GR" sz="3900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«δεδηλωμένη» </a:t>
            </a:r>
            <a:r>
              <a:rPr lang="el-GR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εμπιστοσύνη </a:t>
            </a:r>
          </a:p>
          <a:p>
            <a:pPr marL="0" lvl="0" indent="0" algn="ctr">
              <a:buNone/>
            </a:pPr>
            <a:r>
              <a:rPr lang="el-GR" sz="39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της πλειοψηφίας των βουλευτών</a:t>
            </a:r>
            <a:r>
              <a:rPr lang="el-GR" sz="3900" b="1" dirty="0">
                <a:solidFill>
                  <a:schemeClr val="tx1"/>
                </a:solidFill>
              </a:rPr>
              <a:t>!</a:t>
            </a:r>
            <a:endParaRPr lang="el-GR" sz="3900" dirty="0">
              <a:solidFill>
                <a:schemeClr val="tx1"/>
              </a:solidFill>
            </a:endParaRPr>
          </a:p>
        </p:txBody>
      </p:sp>
      <p:sp>
        <p:nvSpPr>
          <p:cNvPr id="4" name="Τίτλος 1">
            <a:extLst>
              <a:ext uri="{FF2B5EF4-FFF2-40B4-BE49-F238E27FC236}">
                <a16:creationId xmlns="" xmlns:a16="http://schemas.microsoft.com/office/drawing/2014/main" id="{F4159906-1DC1-401D-8F2D-E18C97833158}"/>
              </a:ext>
            </a:extLst>
          </p:cNvPr>
          <p:cNvSpPr txBox="1"/>
          <p:nvPr/>
        </p:nvSpPr>
        <p:spPr>
          <a:xfrm>
            <a:off x="4905574" y="974455"/>
            <a:ext cx="3152274" cy="1346800"/>
          </a:xfrm>
          <a:prstGeom prst="rect">
            <a:avLst/>
          </a:prstGeom>
          <a:solidFill>
            <a:srgbClr val="582808"/>
          </a:solidFill>
          <a:ln cap="flat">
            <a:noFill/>
          </a:ln>
          <a:effectLst>
            <a:outerShdw blurRad="177800" dist="1905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600" b="1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Α</a:t>
            </a:r>
            <a:r>
              <a:rPr lang="el-GR" sz="3600" b="1" i="0" u="none" strike="noStrike" kern="1200" cap="none" spc="0" baseline="0" dirty="0">
                <a:solidFill>
                  <a:schemeClr val="bg1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ρχή της δεδηλωμένης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56224B51-31CC-4126-A374-F80EA6DA91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569562" flipH="1">
            <a:off x="3332949" y="1255519"/>
            <a:ext cx="1402735" cy="97139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Explosion: 8 Points 5">
            <a:extLst>
              <a:ext uri="{FF2B5EF4-FFF2-40B4-BE49-F238E27FC236}">
                <a16:creationId xmlns="" xmlns:a16="http://schemas.microsoft.com/office/drawing/2014/main" id="{2E587100-0148-437B-B7E8-2A42188F0B7B}"/>
              </a:ext>
            </a:extLst>
          </p:cNvPr>
          <p:cNvSpPr/>
          <p:nvPr/>
        </p:nvSpPr>
        <p:spPr>
          <a:xfrm rot="20843362">
            <a:off x="201933" y="709370"/>
            <a:ext cx="2876601" cy="2167690"/>
          </a:xfrm>
          <a:prstGeom prst="irregularSeal1">
            <a:avLst/>
          </a:prstGeom>
          <a:solidFill>
            <a:srgbClr val="582808"/>
          </a:solidFill>
          <a:ln>
            <a:noFill/>
          </a:ln>
          <a:effectLst>
            <a:outerShdw blurRad="2286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/>
              <a:t>ΟΡΙΣΜΟΣ</a:t>
            </a:r>
          </a:p>
        </p:txBody>
      </p:sp>
      <p:sp>
        <p:nvSpPr>
          <p:cNvPr id="7" name="Explosion: 8 Points 6">
            <a:extLst>
              <a:ext uri="{FF2B5EF4-FFF2-40B4-BE49-F238E27FC236}">
                <a16:creationId xmlns="" xmlns:a16="http://schemas.microsoft.com/office/drawing/2014/main" id="{37E9898B-D050-488B-9480-EE84BFE8A256}"/>
              </a:ext>
            </a:extLst>
          </p:cNvPr>
          <p:cNvSpPr/>
          <p:nvPr/>
        </p:nvSpPr>
        <p:spPr>
          <a:xfrm rot="503447">
            <a:off x="7237332" y="2111027"/>
            <a:ext cx="1984535" cy="1796545"/>
          </a:xfrm>
          <a:prstGeom prst="irregularSeal1">
            <a:avLst/>
          </a:prstGeom>
          <a:solidFill>
            <a:srgbClr val="582808"/>
          </a:solidFill>
          <a:ln>
            <a:noFill/>
          </a:ln>
          <a:effectLst>
            <a:outerShdw blurRad="2286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S.O.S.</a:t>
            </a:r>
            <a:endParaRPr lang="el-GR" sz="28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3">
            <a:extLst>
              <a:ext uri="{FF2B5EF4-FFF2-40B4-BE49-F238E27FC236}">
                <a16:creationId xmlns="" xmlns:a16="http://schemas.microsoft.com/office/drawing/2014/main" id="{C82BD493-8B6B-463A-AD30-450E118548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67" y="0"/>
            <a:ext cx="9144000" cy="6858000"/>
          </a:xfr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7246561-CB34-4335-B91F-D72C5BE69E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9550" y="0"/>
            <a:ext cx="8229600" cy="1143000"/>
          </a:xfrm>
        </p:spPr>
        <p:txBody>
          <a:bodyPr/>
          <a:lstStyle/>
          <a:p>
            <a:pPr lvl="0"/>
            <a:r>
              <a:rPr lang="el-GR" b="1" dirty="0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«Τις πταίει;»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16445845-55AA-4B2A-BF44-FA6C8FBF49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541" y="1124739"/>
            <a:ext cx="8229600" cy="547261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el-GR" dirty="0"/>
              <a:t>	Ἀφ’ ὅτου κατά το 1868 ἐγκαθιδρύθη η ἀρχή τῶν κυβερνήσεων τῆς μειοψηφίας, πᾶν νέον βῆμα τῆς ἐξουσίας μαρτυρεῖ περί τοῦ σκοποῦ εἲς ὅν αὕτη ἀποβλέπει. ἀψευδής δε ἀπόδειξις τοῦ διενεργούμενου σχεδίου και αἱ ἄρτι διεξαχθεῖσαι βουλευτικαί ἐκλογαί.</a:t>
            </a:r>
          </a:p>
          <a:p>
            <a:pPr marL="0" lvl="0" indent="0" algn="just">
              <a:buNone/>
            </a:pPr>
            <a:r>
              <a:rPr lang="el-GR" dirty="0"/>
              <a:t>	Καλοῦνται </a:t>
            </a:r>
            <a:r>
              <a:rPr lang="el-GR" b="1" dirty="0">
                <a:effectLst>
                  <a:outerShdw dist="38096" dir="2700000">
                    <a:srgbClr val="000000"/>
                  </a:outerShdw>
                </a:effectLst>
              </a:rPr>
              <a:t>εἰς την ἐξουσίαν κυβερνήσεις ἀποκρουόμεναι παρά τῆς πλειοψηφίας τοῦ Ἔθνους, </a:t>
            </a:r>
            <a:r>
              <a:rPr lang="el-GR" dirty="0"/>
              <a:t>χορηγεῖται εἰς αὐτάς ἡ διάλυσις τῆς Βουλῆς και συνάμα πᾶν μέσον </a:t>
            </a:r>
            <a:r>
              <a:rPr lang="el-GR" b="1" dirty="0">
                <a:effectLst>
                  <a:outerShdw dist="38096" dir="2700000">
                    <a:srgbClr val="000000"/>
                  </a:outerShdw>
                </a:effectLst>
              </a:rPr>
              <a:t>ἐπηρεασμοῦ τῶν συνειδήσεων τοῦ λαοῦ</a:t>
            </a:r>
            <a:r>
              <a:rPr lang="el-GR" dirty="0"/>
              <a:t> και </a:t>
            </a:r>
            <a:r>
              <a:rPr lang="el-GR" b="1" dirty="0">
                <a:effectLst>
                  <a:outerShdw dist="38096" dir="2700000">
                    <a:srgbClr val="000000"/>
                  </a:outerShdw>
                </a:effectLst>
              </a:rPr>
              <a:t>νοθεύσεως</a:t>
            </a:r>
            <a:r>
              <a:rPr lang="el-GR" dirty="0"/>
              <a:t> τῶν ἐκλογῶν και λέγομεν ὕστερον ὅτι πταίει ὁ λαός διά την τοιαύτην κατάστασιν.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="" xmlns:a16="http://schemas.microsoft.com/office/drawing/2014/main" id="{9E4667D1-369C-4160-B938-DE4C8338BCE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7541" y="260649"/>
            <a:ext cx="8229600" cy="6597350"/>
          </a:xfrm>
        </p:spPr>
        <p:txBody>
          <a:bodyPr/>
          <a:lstStyle/>
          <a:p>
            <a:pPr marL="0" lvl="0" indent="0" algn="just">
              <a:buNone/>
            </a:pPr>
            <a:r>
              <a:rPr lang="el-GR"/>
              <a:t>	Τί δύναται ὁ λαός κατ’ αὐτῆς; </a:t>
            </a:r>
          </a:p>
          <a:p>
            <a:pPr marL="0" lvl="0" indent="0" algn="just">
              <a:spcBef>
                <a:spcPts val="1000"/>
              </a:spcBef>
              <a:buNone/>
            </a:pPr>
            <a:r>
              <a:rPr lang="el-GR"/>
              <a:t>	Οὐδέν ἄλλο ἤ νά </a:t>
            </a:r>
            <a:r>
              <a:rPr lang="el-GR" sz="4000" b="1">
                <a:solidFill>
                  <a:srgbClr val="1F2610"/>
                </a:solidFill>
                <a:effectLst>
                  <a:outerShdw dist="38096" dir="2700000">
                    <a:srgbClr val="000000"/>
                  </a:outerShdw>
                </a:effectLst>
              </a:rPr>
              <a:t>ἐπαναστατήση</a:t>
            </a:r>
            <a:r>
              <a:rPr lang="el-GR" baseline="30000"/>
              <a:t>.</a:t>
            </a:r>
            <a:r>
              <a:rPr lang="el-GR"/>
              <a:t> ἀλλά τίς ὁ δυνάμενος να κατακρίνη εὐλόγως τόν λαόν, διότι τήν ἐπανάστασιν θεωρεῖ ὡς ἔσχατον καταφύγιον καί πρίν ἤ προσέλθη εἰς αὐτήν ζητεῖ νά ἴδη ἐξαντλούμενα ὅλα τά προληπτικά μέσα; </a:t>
            </a:r>
          </a:p>
          <a:p>
            <a:pPr marL="0" lvl="0" indent="0" algn="just">
              <a:buNone/>
            </a:pPr>
            <a:r>
              <a:rPr lang="el-GR"/>
              <a:t>	Ἄν δέν πταίη ὁ λαός, πταίουν οἱ πολιτευόμενοι, λέγουσιν οἱ ἄλλοι, καί ἡ ἐξαχρείωσις αὐτῶν εὐθύνει τό Ἔθνος, ἀφοῦ οὗτοι εἰς τό  Ἔθνος ἀνήκουσιν. </a:t>
            </a:r>
          </a:p>
          <a:p>
            <a:pPr marL="0" lvl="0" indent="0" algn="just">
              <a:buNone/>
            </a:pPr>
            <a:r>
              <a:rPr lang="el-GR"/>
              <a:t>	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="" xmlns:a16="http://schemas.microsoft.com/office/drawing/2014/main" id="{61BA9E28-E8DC-4568-B88E-76AFF8E99FE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5532" y="116631"/>
            <a:ext cx="8445626" cy="7056781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900"/>
              </a:spcBef>
              <a:buNone/>
            </a:pPr>
            <a:r>
              <a:rPr lang="el-GR" dirty="0"/>
              <a:t>	Ἀπαντῶμεν ὅτι ἡ διαγωγή τῶν πολιτευομένων θά ηὔθυνε το Ἔθνος, ἄν ἡ Ἑλλάς αὐτοδιοικεῖτο, ἀλλ’ ἀφοῦ διά τῆς διαστροφῆς τοῦ Συντάγματος καί τῆς εἰκονικότητος τῆς Βουλῆς </a:t>
            </a:r>
            <a:r>
              <a:rPr lang="el-GR" sz="3900" b="1" dirty="0">
                <a:solidFill>
                  <a:srgbClr val="1F2610"/>
                </a:solidFill>
                <a:effectLst>
                  <a:outerShdw dist="38096" dir="2700000">
                    <a:srgbClr val="000000"/>
                  </a:outerShdw>
                </a:effectLst>
              </a:rPr>
              <a:t>κυβερνᾶται πράγματι ἡ Ἑλλάς ὡς μοναρχία ἀπόλυτος</a:t>
            </a:r>
            <a:r>
              <a:rPr lang="el-GR" dirty="0"/>
              <a:t>, ἑπόμενον ἦτο νά καταστῶσι καί οἱ πολιτευόμενοι ὁποίους διαπλάττει αὐτούς τό νόθον καθεστώς.</a:t>
            </a:r>
          </a:p>
          <a:p>
            <a:pPr marL="0" lvl="0" indent="0" algn="just">
              <a:buNone/>
            </a:pPr>
            <a:r>
              <a:rPr lang="el-GR" dirty="0"/>
              <a:t>	Ὅστις τῶν πολιτευομένων δεν ἀσπάζεται τά γινόμενα, οὐδέν ἄλλο δύναται να πράξη ἤ να παύση πολιτευόμενος, ἀφοῦ κατά το παρ’ ἡμῖν καθεστώς οὐδέν ὑφίσταται δι’ αὐτοῦ στάδιον ἐννόμου και ἐντίμου ἐνεργείας. </a:t>
            </a:r>
          </a:p>
          <a:p>
            <a:pPr marL="0" lvl="0" indent="0" algn="just">
              <a:buNone/>
            </a:pPr>
            <a:r>
              <a:rPr lang="el-GR" dirty="0"/>
              <a:t>	Οἱ πολιτευόμενοι εἶναι πλάσματα τοῦ ἐπικρατοῦντος ἐν τῆ πολιτεία στοιχείου, </a:t>
            </a:r>
            <a:r>
              <a:rPr lang="el-GR" b="1" dirty="0">
                <a:effectLst>
                  <a:outerShdw dist="38096" dir="2700000">
                    <a:srgbClr val="000000"/>
                  </a:outerShdw>
                </a:effectLst>
              </a:rPr>
              <a:t>τό δέ Ἔθνος </a:t>
            </a:r>
            <a:r>
              <a:rPr lang="el-GR" dirty="0"/>
              <a:t>οὐ μόνον δέν εἶναι τό ἐπικρατοῦν στοιχεῖον ἐν τῆ πολιτικῆ, ἀλλ' </a:t>
            </a:r>
            <a:r>
              <a:rPr lang="el-GR" b="1" dirty="0">
                <a:effectLst>
                  <a:outerShdw dist="38096" dir="2700000">
                    <a:srgbClr val="000000"/>
                  </a:outerShdw>
                </a:effectLst>
              </a:rPr>
              <a:t>εἰκονικήν μόνον ἔχει μετοχήν </a:t>
            </a:r>
            <a:r>
              <a:rPr lang="el-GR" dirty="0"/>
              <a:t>εἰς αὐτήν".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FD3F83-F99B-462F-9C2E-A631279D0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4582"/>
          <a:stretch/>
        </p:blipFill>
        <p:spPr>
          <a:xfrm>
            <a:off x="-264444" y="1125519"/>
            <a:ext cx="4580325" cy="4830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Speech Bubble: Oval 6">
            <a:extLst>
              <a:ext uri="{FF2B5EF4-FFF2-40B4-BE49-F238E27FC236}">
                <a16:creationId xmlns="" xmlns:a16="http://schemas.microsoft.com/office/drawing/2014/main" id="{7B9A6F08-F9D2-4CA2-989F-EBE66FC22FB9}"/>
              </a:ext>
            </a:extLst>
          </p:cNvPr>
          <p:cNvSpPr/>
          <p:nvPr/>
        </p:nvSpPr>
        <p:spPr>
          <a:xfrm>
            <a:off x="4315881" y="505325"/>
            <a:ext cx="4728411" cy="4830113"/>
          </a:xfrm>
          <a:prstGeom prst="wedgeEllipseCallout">
            <a:avLst>
              <a:gd name="adj1" fmla="val -73991"/>
              <a:gd name="adj2" fmla="val -813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139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>
                <a:solidFill>
                  <a:schemeClr val="tx1"/>
                </a:solidFill>
              </a:rPr>
              <a:t>Με έχει πρήξει αυτός ο Τρικούπης, Όλγα. Θα την αναγνωρίσω την </a:t>
            </a:r>
            <a:r>
              <a:rPr lang="el-GR" sz="3600" b="1" dirty="0">
                <a:solidFill>
                  <a:srgbClr val="582808"/>
                </a:solidFill>
              </a:rPr>
              <a:t>αρχή </a:t>
            </a:r>
          </a:p>
          <a:p>
            <a:pPr algn="ctr"/>
            <a:r>
              <a:rPr lang="el-GR" sz="3600" b="1" dirty="0">
                <a:solidFill>
                  <a:srgbClr val="582808"/>
                </a:solidFill>
              </a:rPr>
              <a:t>της δεδηλωμένης </a:t>
            </a:r>
            <a:r>
              <a:rPr lang="el-GR" sz="2800" dirty="0">
                <a:solidFill>
                  <a:schemeClr val="tx1"/>
                </a:solidFill>
              </a:rPr>
              <a:t>τελικά!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3">
            <a:extLst>
              <a:ext uri="{FF2B5EF4-FFF2-40B4-BE49-F238E27FC236}">
                <a16:creationId xmlns="" xmlns:a16="http://schemas.microsoft.com/office/drawing/2014/main" id="{8F133D97-6D3F-44F3-9DDB-A680C73F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53293" cy="6858000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5C166529-8590-4FE7-A909-F43E477BB63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59829" y="188640"/>
            <a:ext cx="6084170" cy="2817504"/>
          </a:xfrm>
        </p:spPr>
        <p:txBody>
          <a:bodyPr>
            <a:normAutofit fontScale="90000"/>
          </a:bodyPr>
          <a:lstStyle/>
          <a:p>
            <a:pPr lvl="0"/>
            <a:r>
              <a:rPr lang="el-GR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1875</a:t>
            </a:r>
            <a:r>
              <a:rPr lang="el-GR"/>
              <a:t>: </a:t>
            </a:r>
            <a:r>
              <a:rPr lang="el-GR" sz="3600"/>
              <a:t>Ο </a:t>
            </a:r>
            <a:r>
              <a:rPr lang="el-GR" sz="3600" b="1">
                <a:effectLst>
                  <a:outerShdw dist="38096" dir="2700000">
                    <a:srgbClr val="000000"/>
                  </a:outerShdw>
                </a:effectLst>
              </a:rPr>
              <a:t>Χαρίλαος Τρικούπης </a:t>
            </a:r>
            <a:r>
              <a:rPr lang="el-GR" sz="3600"/>
              <a:t>διορίζεται πρωθυπουργός!</a:t>
            </a:r>
            <a:r>
              <a:rPr lang="el-GR"/>
              <a:t/>
            </a:r>
            <a:br>
              <a:rPr lang="el-GR"/>
            </a:br>
            <a:r>
              <a:rPr lang="el-GR" sz="3600"/>
              <a:t>Ο </a:t>
            </a:r>
            <a:r>
              <a:rPr lang="el-GR" sz="3600" b="1">
                <a:effectLst>
                  <a:outerShdw dist="38096" dir="2700000">
                    <a:srgbClr val="000000"/>
                  </a:outerShdw>
                </a:effectLst>
              </a:rPr>
              <a:t>Γεώργιος Α΄ </a:t>
            </a:r>
            <a:r>
              <a:rPr lang="el-GR" sz="3600"/>
              <a:t>εκφωνεί λόγο γραμμένο από τον Τρικούπη (λόγος του Θρόνου) όπου αναγνωρίζει την </a:t>
            </a:r>
            <a:r>
              <a:rPr lang="el-GR" b="1">
                <a:solidFill>
                  <a:srgbClr val="C00000"/>
                </a:solidFill>
                <a:effectLst>
                  <a:outerShdw dist="38096" dir="2700000">
                    <a:srgbClr val="000000"/>
                  </a:outerShdw>
                </a:effectLst>
              </a:rPr>
              <a:t>αρχή της δεδηλωμένης</a:t>
            </a:r>
            <a:r>
              <a:rPr lang="el-GR" sz="3600"/>
              <a:t>.</a:t>
            </a:r>
          </a:p>
        </p:txBody>
      </p:sp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33B15123-F5E4-4229-845B-4A309622B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60036" y="3339681"/>
            <a:ext cx="2520278" cy="3518318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Θέση περιεχομένου 3">
            <a:extLst>
              <a:ext uri="{FF2B5EF4-FFF2-40B4-BE49-F238E27FC236}">
                <a16:creationId xmlns="" xmlns:a16="http://schemas.microsoft.com/office/drawing/2014/main" id="{5848EE6C-68AC-4A6A-B5C7-F368BF3DE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291"/>
            <a:ext cx="8992312" cy="490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Τίτλος 1">
            <a:extLst>
              <a:ext uri="{FF2B5EF4-FFF2-40B4-BE49-F238E27FC236}">
                <a16:creationId xmlns="" xmlns:a16="http://schemas.microsoft.com/office/drawing/2014/main" id="{EE77A0EB-FACC-438B-B2D7-607CA56BAEAE}"/>
              </a:ext>
            </a:extLst>
          </p:cNvPr>
          <p:cNvSpPr txBox="1"/>
          <p:nvPr/>
        </p:nvSpPr>
        <p:spPr>
          <a:xfrm>
            <a:off x="0" y="110688"/>
            <a:ext cx="9144000" cy="936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400" b="1" i="0" u="none" strike="noStrike" kern="1200" cap="none" spc="0" baseline="0">
                <a:solidFill>
                  <a:srgbClr val="1F2610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Ο Χ. Τρικούπης στη Βουλή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A6220F51-5811-45C1-AE75-94E175D37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320" t="8399" r="9480" b="4199"/>
          <a:stretch>
            <a:fillRect/>
          </a:stretch>
        </p:blipFill>
        <p:spPr>
          <a:xfrm>
            <a:off x="572488" y="3436896"/>
            <a:ext cx="1972295" cy="3081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4EAF372E-6BD5-4E15-9527-8DC4C84ECC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 b="5815"/>
          <a:stretch>
            <a:fillRect/>
          </a:stretch>
        </p:blipFill>
        <p:spPr>
          <a:xfrm>
            <a:off x="4826000" y="3344122"/>
            <a:ext cx="3888430" cy="3174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5 - Ελλειψοειδής επεξήγηση">
            <a:extLst>
              <a:ext uri="{FF2B5EF4-FFF2-40B4-BE49-F238E27FC236}">
                <a16:creationId xmlns="" xmlns:a16="http://schemas.microsoft.com/office/drawing/2014/main" id="{3034D3AF-2697-4247-9259-D03616F60DEC}"/>
              </a:ext>
            </a:extLst>
          </p:cNvPr>
          <p:cNvSpPr/>
          <p:nvPr/>
        </p:nvSpPr>
        <p:spPr>
          <a:xfrm>
            <a:off x="2843811" y="188640"/>
            <a:ext cx="5616619" cy="2412320"/>
          </a:xfrm>
          <a:custGeom>
            <a:avLst>
              <a:gd name="f0" fmla="val 15110"/>
              <a:gd name="f1" fmla="val 3406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i="0" u="none" strike="noStrike" kern="1200" cap="none" spc="0" baseline="0" dirty="0">
                <a:uFillTx/>
                <a:latin typeface="Calibri"/>
              </a:rPr>
              <a:t>Οι επαναστάτες προκήρυξαν </a:t>
            </a: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εκλογές αντιπροσώπων </a:t>
            </a:r>
            <a:r>
              <a:rPr lang="el-GR" sz="2400" i="0" u="none" strike="noStrike" kern="1200" cap="none" spc="0" baseline="0" dirty="0">
                <a:uFillTx/>
                <a:latin typeface="Calibri"/>
              </a:rPr>
              <a:t>για</a:t>
            </a: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Εθνοσυνέλευση </a:t>
            </a:r>
            <a:r>
              <a:rPr lang="el-GR" sz="2400" i="0" u="none" strike="noStrike" kern="1200" cap="none" spc="0" baseline="0" dirty="0">
                <a:uFillTx/>
                <a:latin typeface="Calibri"/>
              </a:rPr>
              <a:t>που θα ψήφιζε νέο </a:t>
            </a: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Σύνταγμα.</a:t>
            </a:r>
          </a:p>
        </p:txBody>
      </p:sp>
      <p:sp>
        <p:nvSpPr>
          <p:cNvPr id="5" name="4 - Ελλειψοειδής επεξήγηση">
            <a:extLst>
              <a:ext uri="{FF2B5EF4-FFF2-40B4-BE49-F238E27FC236}">
                <a16:creationId xmlns="" xmlns:a16="http://schemas.microsoft.com/office/drawing/2014/main" id="{A9F9BE5E-790F-488B-947C-CAE10C866E86}"/>
              </a:ext>
            </a:extLst>
          </p:cNvPr>
          <p:cNvSpPr/>
          <p:nvPr/>
        </p:nvSpPr>
        <p:spPr>
          <a:xfrm>
            <a:off x="179515" y="764703"/>
            <a:ext cx="2664296" cy="2160242"/>
          </a:xfrm>
          <a:custGeom>
            <a:avLst>
              <a:gd name="f0" fmla="val 14171"/>
              <a:gd name="f1" fmla="val 409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Μετά ήρθε ένας άλλος βασιλιάς στη θέση του!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18A923F4-33CC-4B50-B06B-282899C5FB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4" y="188640"/>
            <a:ext cx="8568952" cy="6433425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BAB42A4B-F8AF-4F78-87F6-6DE7832AD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4153" t="4153" r="4153" b="9691"/>
          <a:stretch>
            <a:fillRect/>
          </a:stretch>
        </p:blipFill>
        <p:spPr>
          <a:xfrm>
            <a:off x="758979" y="461186"/>
            <a:ext cx="8021601" cy="5652921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2">
            <a:extLst>
              <a:ext uri="{FF2B5EF4-FFF2-40B4-BE49-F238E27FC236}">
                <a16:creationId xmlns="" xmlns:a16="http://schemas.microsoft.com/office/drawing/2014/main" id="{933DEF2A-90F8-44B4-86E3-0F8F26CBD4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454401" y="176427"/>
            <a:ext cx="5571579" cy="4564968"/>
          </a:xfrm>
        </p:spPr>
        <p:txBody>
          <a:bodyPr/>
          <a:lstStyle/>
          <a:p>
            <a:pPr lvl="0">
              <a:spcBef>
                <a:spcPts val="700"/>
              </a:spcBef>
            </a:pPr>
            <a:r>
              <a:rPr lang="el-GR" sz="2800" dirty="0"/>
              <a:t>Η καθιέρωση της αρχής της δεδηλωμένης οδήγησε </a:t>
            </a:r>
            <a:r>
              <a:rPr lang="el-GR" sz="28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τα μικρά </a:t>
            </a:r>
            <a:r>
              <a:rPr lang="el-GR" sz="2800" b="1" dirty="0">
                <a:effectLst>
                  <a:outerShdw dist="38096" dir="2700000">
                    <a:srgbClr val="000000"/>
                  </a:outerShdw>
                </a:effectLst>
              </a:rPr>
              <a:t>κόμματα </a:t>
            </a:r>
            <a:r>
              <a:rPr lang="el-GR" sz="2800" dirty="0"/>
              <a:t>που δεν μπορούσαν να παίζουν αυτόνομα κάποιο σημαντικό ρόλο, στην </a:t>
            </a:r>
            <a:r>
              <a:rPr lang="el-GR" sz="2800" b="1" dirty="0">
                <a:effectLst>
                  <a:outerShdw dist="38096" dir="2700000">
                    <a:srgbClr val="000000"/>
                  </a:outerShdw>
                </a:effectLst>
              </a:rPr>
              <a:t>εξαφάνιση</a:t>
            </a:r>
            <a:r>
              <a:rPr lang="el-GR" sz="2800" dirty="0"/>
              <a:t> ή στην </a:t>
            </a:r>
            <a:r>
              <a:rPr lang="el-GR" sz="2800" b="1" dirty="0">
                <a:effectLst>
                  <a:outerShdw dist="38096" dir="2700000">
                    <a:srgbClr val="000000"/>
                  </a:outerShdw>
                </a:effectLst>
              </a:rPr>
              <a:t>ενσωμάτωση σε μεγαλύτερα </a:t>
            </a:r>
            <a:r>
              <a:rPr lang="el-GR" sz="2800" dirty="0"/>
              <a:t>κόμματα. </a:t>
            </a:r>
          </a:p>
          <a:p>
            <a:pPr lvl="0">
              <a:spcBef>
                <a:spcPts val="700"/>
              </a:spcBef>
            </a:pPr>
            <a:r>
              <a:rPr lang="el-GR" sz="2800" dirty="0"/>
              <a:t>Έτσι στη δεκαετία </a:t>
            </a:r>
            <a:r>
              <a:rPr lang="el-GR" b="1" dirty="0">
                <a:solidFill>
                  <a:srgbClr val="582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1885 – 1895 </a:t>
            </a:r>
            <a:r>
              <a:rPr lang="el-GR" sz="2800" b="1" dirty="0">
                <a:effectLst>
                  <a:outerShdw dist="38096" dir="2700000">
                    <a:srgbClr val="000000"/>
                  </a:outerShdw>
                </a:effectLst>
              </a:rPr>
              <a:t>εναλλάσονται στην εξουσία </a:t>
            </a:r>
            <a:r>
              <a:rPr lang="el-GR" sz="28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</a:rPr>
              <a:t>ΔΥΟ κόμματα</a:t>
            </a:r>
            <a:r>
              <a:rPr lang="el-GR" sz="2800" dirty="0">
                <a:solidFill>
                  <a:srgbClr val="4D2403"/>
                </a:solidFill>
              </a:rPr>
              <a:t>. </a:t>
            </a:r>
          </a:p>
        </p:txBody>
      </p:sp>
      <p:pic>
        <p:nvPicPr>
          <p:cNvPr id="3" name="3 - Εικόνα" descr="images.jpg">
            <a:extLst>
              <a:ext uri="{FF2B5EF4-FFF2-40B4-BE49-F238E27FC236}">
                <a16:creationId xmlns="" xmlns:a16="http://schemas.microsoft.com/office/drawing/2014/main" id="{D6E897AA-1114-48EB-BA84-064F7FEEE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6" y="2324544"/>
            <a:ext cx="3016928" cy="2009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4 - Ελλειψοειδής επεξήγηση">
            <a:extLst>
              <a:ext uri="{FF2B5EF4-FFF2-40B4-BE49-F238E27FC236}">
                <a16:creationId xmlns="" xmlns:a16="http://schemas.microsoft.com/office/drawing/2014/main" id="{ED361FB9-934C-4AD4-A703-F0799FA397E7}"/>
              </a:ext>
            </a:extLst>
          </p:cNvPr>
          <p:cNvSpPr/>
          <p:nvPr/>
        </p:nvSpPr>
        <p:spPr>
          <a:xfrm>
            <a:off x="179516" y="176427"/>
            <a:ext cx="3332747" cy="1678638"/>
          </a:xfrm>
          <a:custGeom>
            <a:avLst>
              <a:gd name="f0" fmla="val 8199"/>
              <a:gd name="f1" fmla="val 3176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30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Τι ακολούθησε;</a:t>
            </a:r>
            <a:endParaRPr lang="el-GR" sz="3000" b="1" i="0" u="none" strike="noStrike" kern="1200" cap="none" spc="0" baseline="0" dirty="0">
              <a:solidFill>
                <a:srgbClr val="4D2403"/>
              </a:solidFill>
              <a:uFillTx/>
              <a:latin typeface="Calibri"/>
            </a:endParaRPr>
          </a:p>
        </p:txBody>
      </p:sp>
      <p:pic>
        <p:nvPicPr>
          <p:cNvPr id="5" name="5 - Εικόνα">
            <a:extLst>
              <a:ext uri="{FF2B5EF4-FFF2-40B4-BE49-F238E27FC236}">
                <a16:creationId xmlns="" xmlns:a16="http://schemas.microsoft.com/office/drawing/2014/main" id="{796BADA0-CDF7-42B9-B7D6-9980F7E3C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294" r="1698"/>
          <a:stretch/>
        </p:blipFill>
        <p:spPr>
          <a:xfrm>
            <a:off x="5689600" y="4334122"/>
            <a:ext cx="3613585" cy="2726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6 - Ελλειψοειδής επεξήγηση">
            <a:extLst>
              <a:ext uri="{FF2B5EF4-FFF2-40B4-BE49-F238E27FC236}">
                <a16:creationId xmlns="" xmlns:a16="http://schemas.microsoft.com/office/drawing/2014/main" id="{13811CB8-B8A2-4E20-B8C6-8460F4718A64}"/>
              </a:ext>
            </a:extLst>
          </p:cNvPr>
          <p:cNvSpPr/>
          <p:nvPr/>
        </p:nvSpPr>
        <p:spPr>
          <a:xfrm>
            <a:off x="179516" y="4616679"/>
            <a:ext cx="4789041" cy="1800197"/>
          </a:xfrm>
          <a:custGeom>
            <a:avLst>
              <a:gd name="f0" fmla="val 28116"/>
              <a:gd name="f1" fmla="val 2135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Αυτό το σύστημα λέγεται </a:t>
            </a:r>
            <a:r>
              <a:rPr lang="el-GR" sz="2800" b="1" i="0" u="none" strike="noStrike" kern="1200" cap="none" spc="0" baseline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ΔΙΚΟΜΜΑΤΙΣΜΟΣ</a:t>
            </a:r>
            <a:r>
              <a:rPr lang="el-GR" sz="28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FC3EE130-6CFB-4EEA-BA79-22D507F92285}"/>
              </a:ext>
            </a:extLst>
          </p:cNvPr>
          <p:cNvSpPr txBox="1"/>
          <p:nvPr/>
        </p:nvSpPr>
        <p:spPr>
          <a:xfrm>
            <a:off x="-8558" y="4504267"/>
            <a:ext cx="9144000" cy="18770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5400" b="1" i="0" u="none" strike="noStrike" kern="1200" cap="none" spc="0" baseline="0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ΔΙΚΟΜΜΑΤΙΣΜΟΣ</a:t>
            </a:r>
          </a:p>
        </p:txBody>
      </p:sp>
      <p:sp>
        <p:nvSpPr>
          <p:cNvPr id="5" name="Δεξιό βέλος 1">
            <a:extLst>
              <a:ext uri="{FF2B5EF4-FFF2-40B4-BE49-F238E27FC236}">
                <a16:creationId xmlns="" xmlns:a16="http://schemas.microsoft.com/office/drawing/2014/main" id="{52A09998-1E81-4171-8BFB-F1DB2389CBEA}"/>
              </a:ext>
            </a:extLst>
          </p:cNvPr>
          <p:cNvSpPr/>
          <p:nvPr/>
        </p:nvSpPr>
        <p:spPr>
          <a:xfrm>
            <a:off x="955569" y="815027"/>
            <a:ext cx="3170061" cy="3500746"/>
          </a:xfrm>
          <a:prstGeom prst="rightArrow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chemeClr val="tx1"/>
            </a:solidFill>
          </a:ln>
          <a:effectLst>
            <a:outerShdw blurRad="266700" dist="177800" dir="5820000" sx="106000" sy="106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Δεξιό βέλος 3">
            <a:extLst>
              <a:ext uri="{FF2B5EF4-FFF2-40B4-BE49-F238E27FC236}">
                <a16:creationId xmlns="" xmlns:a16="http://schemas.microsoft.com/office/drawing/2014/main" id="{9F8AE762-A8D4-4544-B6D8-621ECC7EC86F}"/>
              </a:ext>
            </a:extLst>
          </p:cNvPr>
          <p:cNvSpPr/>
          <p:nvPr/>
        </p:nvSpPr>
        <p:spPr>
          <a:xfrm flipH="1">
            <a:off x="5011517" y="783202"/>
            <a:ext cx="3176914" cy="3564396"/>
          </a:xfrm>
          <a:prstGeom prst="rightArrow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chemeClr val="tx1"/>
            </a:solidFill>
          </a:ln>
          <a:effectLst>
            <a:outerShdw blurRad="266700" dist="177800" dir="5820000" sx="106000" sy="106000" algn="t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7 - Εικόνα" descr="cute+kid+with+glasses.jpg">
            <a:extLst>
              <a:ext uri="{FF2B5EF4-FFF2-40B4-BE49-F238E27FC236}">
                <a16:creationId xmlns="" xmlns:a16="http://schemas.microsoft.com/office/drawing/2014/main" id="{BFF159FE-61D2-4476-9E60-2C428073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3" y="4581125"/>
            <a:ext cx="2160242" cy="2065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Θέση περιεχομένου 3">
            <a:extLst>
              <a:ext uri="{FF2B5EF4-FFF2-40B4-BE49-F238E27FC236}">
                <a16:creationId xmlns="" xmlns:a16="http://schemas.microsoft.com/office/drawing/2014/main" id="{893B7DE8-2CFF-4A1B-AA1E-1E1FBBC4C7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884" r="14537"/>
          <a:stretch>
            <a:fillRect/>
          </a:stretch>
        </p:blipFill>
        <p:spPr>
          <a:xfrm>
            <a:off x="179515" y="188640"/>
            <a:ext cx="374461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Θέση περιεχομένου 3">
            <a:extLst>
              <a:ext uri="{FF2B5EF4-FFF2-40B4-BE49-F238E27FC236}">
                <a16:creationId xmlns="" xmlns:a16="http://schemas.microsoft.com/office/drawing/2014/main" id="{1596CC6F-9AA4-4EDB-A19A-F882AF52840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348" t="4429" r="19185" b="25098"/>
          <a:stretch>
            <a:fillRect/>
          </a:stretch>
        </p:blipFill>
        <p:spPr>
          <a:xfrm>
            <a:off x="3719568" y="3348852"/>
            <a:ext cx="2508610" cy="350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Τίτλος 1">
            <a:extLst>
              <a:ext uri="{FF2B5EF4-FFF2-40B4-BE49-F238E27FC236}">
                <a16:creationId xmlns="" xmlns:a16="http://schemas.microsoft.com/office/drawing/2014/main" id="{9A1D3592-BCC6-4A44-87BE-17609FDC10CF}"/>
              </a:ext>
            </a:extLst>
          </p:cNvPr>
          <p:cNvSpPr txBox="1"/>
          <p:nvPr/>
        </p:nvSpPr>
        <p:spPr>
          <a:xfrm>
            <a:off x="4572000" y="260649"/>
            <a:ext cx="3474134" cy="273630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4000" b="1" i="0" u="none" strike="noStrike" kern="1200" cap="none" spc="0" baseline="0">
              <a:solidFill>
                <a:srgbClr val="4D2403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  <p:sp>
        <p:nvSpPr>
          <p:cNvPr id="6" name="5 - Ελλειψοειδής επεξήγηση">
            <a:extLst>
              <a:ext uri="{FF2B5EF4-FFF2-40B4-BE49-F238E27FC236}">
                <a16:creationId xmlns="" xmlns:a16="http://schemas.microsoft.com/office/drawing/2014/main" id="{6925CD90-A73E-4FF7-9BFE-ECC5C765E14C}"/>
              </a:ext>
            </a:extLst>
          </p:cNvPr>
          <p:cNvSpPr/>
          <p:nvPr/>
        </p:nvSpPr>
        <p:spPr>
          <a:xfrm>
            <a:off x="467541" y="2708919"/>
            <a:ext cx="3816422" cy="1728188"/>
          </a:xfrm>
          <a:custGeom>
            <a:avLst>
              <a:gd name="f0" fmla="val 1778"/>
              <a:gd name="f1" fmla="val 2598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Ξέρετε ποι ήταν οι δύο πολιτικοί αντίπαλοι για μια εικοσαετία;</a:t>
            </a:r>
          </a:p>
        </p:txBody>
      </p:sp>
      <p:pic>
        <p:nvPicPr>
          <p:cNvPr id="7" name="8 - Εικόνα" descr="cute+kid+with+glasses.jpg">
            <a:extLst>
              <a:ext uri="{FF2B5EF4-FFF2-40B4-BE49-F238E27FC236}">
                <a16:creationId xmlns="" xmlns:a16="http://schemas.microsoft.com/office/drawing/2014/main" id="{5458854E-F430-404A-80DA-EC9ABACC8D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5803" r="17120"/>
          <a:stretch>
            <a:fillRect/>
          </a:stretch>
        </p:blipFill>
        <p:spPr>
          <a:xfrm>
            <a:off x="6732242" y="188640"/>
            <a:ext cx="2126601" cy="1944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10 - Εικόνα" descr="cute+kid+with+glasses.jpg">
            <a:extLst>
              <a:ext uri="{FF2B5EF4-FFF2-40B4-BE49-F238E27FC236}">
                <a16:creationId xmlns="" xmlns:a16="http://schemas.microsoft.com/office/drawing/2014/main" id="{9ED9FBD6-AF09-47AC-8EC9-D5F023E58E8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8316" r="28783"/>
          <a:stretch>
            <a:fillRect/>
          </a:stretch>
        </p:blipFill>
        <p:spPr>
          <a:xfrm>
            <a:off x="6732242" y="3795957"/>
            <a:ext cx="2259308" cy="30620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6 - Ελλειψοειδής επεξήγηση">
            <a:extLst>
              <a:ext uri="{FF2B5EF4-FFF2-40B4-BE49-F238E27FC236}">
                <a16:creationId xmlns="" xmlns:a16="http://schemas.microsoft.com/office/drawing/2014/main" id="{FB5EFD9E-6C2F-432A-AE67-FB1531B4738F}"/>
              </a:ext>
            </a:extLst>
          </p:cNvPr>
          <p:cNvSpPr/>
          <p:nvPr/>
        </p:nvSpPr>
        <p:spPr>
          <a:xfrm>
            <a:off x="3635489" y="1268754"/>
            <a:ext cx="2772817" cy="936107"/>
          </a:xfrm>
          <a:custGeom>
            <a:avLst>
              <a:gd name="f0" fmla="val -1581"/>
              <a:gd name="f1" fmla="val -632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ΤΡΙΚΟΥΠΗΣ</a:t>
            </a:r>
          </a:p>
        </p:txBody>
      </p:sp>
      <p:sp>
        <p:nvSpPr>
          <p:cNvPr id="10" name="9 - Ελλειψοειδής επεξήγηση">
            <a:extLst>
              <a:ext uri="{FF2B5EF4-FFF2-40B4-BE49-F238E27FC236}">
                <a16:creationId xmlns="" xmlns:a16="http://schemas.microsoft.com/office/drawing/2014/main" id="{3FC7F239-689F-4BD9-BB2F-D34910F2F4AF}"/>
              </a:ext>
            </a:extLst>
          </p:cNvPr>
          <p:cNvSpPr/>
          <p:nvPr/>
        </p:nvSpPr>
        <p:spPr>
          <a:xfrm>
            <a:off x="5194067" y="2348884"/>
            <a:ext cx="3240359" cy="1080116"/>
          </a:xfrm>
          <a:custGeom>
            <a:avLst>
              <a:gd name="f0" fmla="val 3876"/>
              <a:gd name="f1" fmla="val 36363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800" b="1" i="0" u="none" strike="noStrike" kern="1200" cap="none" spc="0" baseline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uFillTx/>
                <a:latin typeface="Calibri"/>
              </a:rPr>
              <a:t>ΔΗΛΙΓΙΑΝΝΗΣ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12BFD8B0-3171-46EF-B6C3-8A2D79903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30000" contrast="40000"/>
          </a:blip>
          <a:stretch>
            <a:fillRect/>
          </a:stretch>
        </p:blipFill>
        <p:spPr>
          <a:xfrm>
            <a:off x="251524" y="188640"/>
            <a:ext cx="8568952" cy="6433425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4D75C7-35A8-4A22-8252-E3E432B9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34"/>
            <a:ext cx="8229600" cy="1143000"/>
          </a:xfrm>
        </p:spPr>
        <p:txBody>
          <a:bodyPr/>
          <a:lstStyle/>
          <a:p>
            <a:r>
              <a:rPr lang="el-GR" dirty="0"/>
              <a:t>Και τώρα το αγαπημένο σας!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578E96D-5C4C-43AE-81E8-49ADD3EFA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026" y="3001960"/>
            <a:ext cx="53975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6 - Ελλειψοειδής επεξήγηση">
            <a:extLst>
              <a:ext uri="{FF2B5EF4-FFF2-40B4-BE49-F238E27FC236}">
                <a16:creationId xmlns="" xmlns:a16="http://schemas.microsoft.com/office/drawing/2014/main" id="{A5D9849D-C0EF-4851-973D-2082200B8E76}"/>
              </a:ext>
            </a:extLst>
          </p:cNvPr>
          <p:cNvSpPr/>
          <p:nvPr/>
        </p:nvSpPr>
        <p:spPr>
          <a:xfrm>
            <a:off x="607809" y="1070334"/>
            <a:ext cx="2772817" cy="2358666"/>
          </a:xfrm>
          <a:custGeom>
            <a:avLst>
              <a:gd name="f0" fmla="val 39971"/>
              <a:gd name="f1" fmla="val 2632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4400" b="1" dirty="0">
                <a:solidFill>
                  <a:srgbClr val="4D2403"/>
                </a:solidFill>
                <a:effectLst>
                  <a:outerShdw dist="38096" dir="2700000">
                    <a:srgbClr val="000000"/>
                  </a:outerShdw>
                </a:effectLst>
                <a:latin typeface="Calibri"/>
              </a:rPr>
              <a:t>ΠΗΓΕΣ! ΝΑΙ!</a:t>
            </a:r>
            <a:endParaRPr lang="el-GR" sz="4400" b="1" i="0" u="none" strike="noStrike" kern="1200" cap="none" spc="0" baseline="0" dirty="0">
              <a:solidFill>
                <a:srgbClr val="4D2403"/>
              </a:solidFill>
              <a:effectLst>
                <a:outerShdw dist="38096" dir="2700000">
                  <a:srgbClr val="000000"/>
                </a:outerShdw>
              </a:effectLst>
              <a:uFillTx/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97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659F8FE7-C370-4B74-BD62-8E5EAFF6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4" y="188640"/>
            <a:ext cx="8568952" cy="64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41247BDE-8A54-448D-AD25-EE633AB1CD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596" r="3115" b="13844"/>
          <a:stretch>
            <a:fillRect/>
          </a:stretch>
        </p:blipFill>
        <p:spPr>
          <a:xfrm>
            <a:off x="319427" y="476667"/>
            <a:ext cx="8405841" cy="5760637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C869BAC4-60B3-4C19-BF7F-2DD9536D0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474" b="19771"/>
          <a:stretch/>
        </p:blipFill>
        <p:spPr>
          <a:xfrm>
            <a:off x="7143" y="1209040"/>
            <a:ext cx="9282109" cy="436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2E2FB0CE-CC77-4783-BA12-5A17116FC6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986" y="3585785"/>
            <a:ext cx="4433432" cy="29395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DBF47AA8-D6C6-4201-9102-26224197D8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858" r="23937"/>
          <a:stretch>
            <a:fillRect/>
          </a:stretch>
        </p:blipFill>
        <p:spPr>
          <a:xfrm>
            <a:off x="6081547" y="3180316"/>
            <a:ext cx="2651008" cy="3437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5 - Ελλειψοειδής επεξήγηση">
            <a:extLst>
              <a:ext uri="{FF2B5EF4-FFF2-40B4-BE49-F238E27FC236}">
                <a16:creationId xmlns="" xmlns:a16="http://schemas.microsoft.com/office/drawing/2014/main" id="{80C6771D-8707-4FEA-8A6C-4CFFB8C69CA7}"/>
              </a:ext>
            </a:extLst>
          </p:cNvPr>
          <p:cNvSpPr/>
          <p:nvPr/>
        </p:nvSpPr>
        <p:spPr>
          <a:xfrm>
            <a:off x="4355973" y="188640"/>
            <a:ext cx="4392484" cy="1944215"/>
          </a:xfrm>
          <a:custGeom>
            <a:avLst>
              <a:gd name="f0" fmla="val 14884"/>
              <a:gd name="f1" fmla="val 3533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Οι εκλογές αυτές έγιναν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με </a:t>
            </a:r>
            <a:r>
              <a:rPr lang="el-GR" sz="24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έναν άλλο τρόπο… </a:t>
            </a:r>
            <a:r>
              <a:rPr lang="el-GR" sz="24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διαφορετικά…</a:t>
            </a:r>
          </a:p>
        </p:txBody>
      </p:sp>
      <p:sp>
        <p:nvSpPr>
          <p:cNvPr id="5" name="4 - Ελλειψοειδής επεξήγηση">
            <a:extLst>
              <a:ext uri="{FF2B5EF4-FFF2-40B4-BE49-F238E27FC236}">
                <a16:creationId xmlns="" xmlns:a16="http://schemas.microsoft.com/office/drawing/2014/main" id="{FE9B9C71-D0E2-447B-9296-1467F100C824}"/>
              </a:ext>
            </a:extLst>
          </p:cNvPr>
          <p:cNvSpPr/>
          <p:nvPr/>
        </p:nvSpPr>
        <p:spPr>
          <a:xfrm>
            <a:off x="251524" y="332658"/>
            <a:ext cx="2664296" cy="2160242"/>
          </a:xfrm>
          <a:custGeom>
            <a:avLst>
              <a:gd name="f0" fmla="val 16110"/>
              <a:gd name="f1" fmla="val 35142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Οι εκλογές έγιναν τον </a:t>
            </a:r>
            <a:r>
              <a:rPr lang="el-GR" sz="24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Νοέμβριο του 1862!</a:t>
            </a:r>
          </a:p>
        </p:txBody>
      </p:sp>
      <p:sp>
        <p:nvSpPr>
          <p:cNvPr id="6" name="8 - Ορθογώνιο">
            <a:extLst>
              <a:ext uri="{FF2B5EF4-FFF2-40B4-BE49-F238E27FC236}">
                <a16:creationId xmlns="" xmlns:a16="http://schemas.microsoft.com/office/drawing/2014/main" id="{D78D331F-B4FE-489E-B11E-CF63C7503B67}"/>
              </a:ext>
            </a:extLst>
          </p:cNvPr>
          <p:cNvSpPr/>
          <p:nvPr/>
        </p:nvSpPr>
        <p:spPr>
          <a:xfrm>
            <a:off x="2555775" y="2256983"/>
            <a:ext cx="3456386" cy="923333"/>
          </a:xfrm>
          <a:prstGeom prst="rect">
            <a:avLst/>
          </a:prstGeom>
          <a:noFill/>
          <a:ln cap="flat">
            <a:noFill/>
            <a:prstDash val="solid"/>
          </a:ln>
          <a:effectLst>
            <a:outerShdw dist="38096" dir="2700000" algn="tl">
              <a:srgbClr val="000000">
                <a:alpha val="45000"/>
              </a:srgbClr>
            </a:outerShdw>
          </a:effectLst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5400" b="1" i="0" u="none" strike="noStrike" kern="1200" cap="none" spc="0" baseline="0" dirty="0">
                <a:solidFill>
                  <a:srgbClr val="582808"/>
                </a:solidFill>
                <a:effectLst>
                  <a:outerShdw blurRad="152400" dist="40004" dir="5040305">
                    <a:srgbClr val="000000"/>
                  </a:outerShdw>
                </a:effectLst>
                <a:uFillTx/>
                <a:latin typeface="Calibri"/>
              </a:rPr>
              <a:t>ΕΚΛΟΓΕΣ…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9F703DBD-EAAA-4B96-B876-2E8A8DD2D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4" y="188640"/>
            <a:ext cx="8568952" cy="64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6030314E-BA5A-4C03-9C08-A12725AD7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4" y="188640"/>
            <a:ext cx="8568952" cy="6433425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4596CCCF-0609-4FF8-BB77-994126325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7359"/>
          <a:stretch>
            <a:fillRect/>
          </a:stretch>
        </p:blipFill>
        <p:spPr>
          <a:xfrm>
            <a:off x="251524" y="632609"/>
            <a:ext cx="8568952" cy="5316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F799A018-D7CB-489C-A422-2DF2E05FB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39452"/>
          <a:stretch>
            <a:fillRect/>
          </a:stretch>
        </p:blipFill>
        <p:spPr>
          <a:xfrm>
            <a:off x="138888" y="980730"/>
            <a:ext cx="8870850" cy="4032449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4-1862-1864-15-728.jpg">
            <a:extLst>
              <a:ext uri="{FF2B5EF4-FFF2-40B4-BE49-F238E27FC236}">
                <a16:creationId xmlns="" xmlns:a16="http://schemas.microsoft.com/office/drawing/2014/main" id="{9ABFD1C8-810F-4482-B124-B79BF18C7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077" b="27689"/>
          <a:stretch>
            <a:fillRect/>
          </a:stretch>
        </p:blipFill>
        <p:spPr>
          <a:xfrm>
            <a:off x="263548" y="1115229"/>
            <a:ext cx="8630326" cy="4546021"/>
          </a:xfrm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4FA90AF0-ECDC-4CC2-95F9-8628C251FD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812" t="9609" r="8007" b="41639"/>
          <a:stretch>
            <a:fillRect/>
          </a:stretch>
        </p:blipFill>
        <p:spPr>
          <a:xfrm>
            <a:off x="162717" y="3948598"/>
            <a:ext cx="2789715" cy="25767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DBDB915F-47BD-4A97-85C3-EDFBA1D3E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7" y="3933053"/>
            <a:ext cx="2674583" cy="259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5 - Ελλειψοειδής επεξήγηση">
            <a:extLst>
              <a:ext uri="{FF2B5EF4-FFF2-40B4-BE49-F238E27FC236}">
                <a16:creationId xmlns="" xmlns:a16="http://schemas.microsoft.com/office/drawing/2014/main" id="{DB0D792A-40CE-4921-BF4D-025034775C18}"/>
              </a:ext>
            </a:extLst>
          </p:cNvPr>
          <p:cNvSpPr/>
          <p:nvPr/>
        </p:nvSpPr>
        <p:spPr>
          <a:xfrm>
            <a:off x="-69160" y="332658"/>
            <a:ext cx="3960440" cy="2952332"/>
          </a:xfrm>
          <a:custGeom>
            <a:avLst>
              <a:gd name="f0" fmla="val 12287"/>
              <a:gd name="f1" fmla="val 2930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Η </a:t>
            </a: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πλειονότητα</a:t>
            </a:r>
            <a:r>
              <a:rPr lang="el-GR" sz="24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των </a:t>
            </a: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αντιπροσώπων</a:t>
            </a:r>
            <a:r>
              <a:rPr lang="el-GR" sz="24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 που εκλέχθηκαν για την Εθνοσυνέλευση ήταν </a:t>
            </a: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από τοπικά ψηφοδέλτια</a:t>
            </a:r>
            <a:r>
              <a:rPr lang="el-GR" sz="24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!!!</a:t>
            </a:r>
          </a:p>
        </p:txBody>
      </p:sp>
      <p:sp>
        <p:nvSpPr>
          <p:cNvPr id="5" name="4 - Ελλειψοειδής επεξήγηση">
            <a:extLst>
              <a:ext uri="{FF2B5EF4-FFF2-40B4-BE49-F238E27FC236}">
                <a16:creationId xmlns="" xmlns:a16="http://schemas.microsoft.com/office/drawing/2014/main" id="{D021627B-C36A-41DF-A84F-FB23344D91FE}"/>
              </a:ext>
            </a:extLst>
          </p:cNvPr>
          <p:cNvSpPr/>
          <p:nvPr/>
        </p:nvSpPr>
        <p:spPr>
          <a:xfrm>
            <a:off x="3361554" y="620694"/>
            <a:ext cx="2987820" cy="2376260"/>
          </a:xfrm>
          <a:custGeom>
            <a:avLst>
              <a:gd name="f0" fmla="val 12380"/>
              <a:gd name="f1" fmla="val 3446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Περιορίστηκαν </a:t>
            </a: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οι κομματικές παρεμβάσεις!</a:t>
            </a:r>
          </a:p>
        </p:txBody>
      </p:sp>
      <p:pic>
        <p:nvPicPr>
          <p:cNvPr id="6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CCE1DCB1-534A-43E9-B8DF-6A5436E111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505" r="26837"/>
          <a:stretch>
            <a:fillRect/>
          </a:stretch>
        </p:blipFill>
        <p:spPr>
          <a:xfrm>
            <a:off x="6349374" y="3933053"/>
            <a:ext cx="2471092" cy="2587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9 - Ελλειψοειδής επεξήγηση">
            <a:extLst>
              <a:ext uri="{FF2B5EF4-FFF2-40B4-BE49-F238E27FC236}">
                <a16:creationId xmlns="" xmlns:a16="http://schemas.microsoft.com/office/drawing/2014/main" id="{31A652FB-919F-4D09-8F1D-B0E1E4DACBF8}"/>
              </a:ext>
            </a:extLst>
          </p:cNvPr>
          <p:cNvSpPr/>
          <p:nvPr/>
        </p:nvSpPr>
        <p:spPr>
          <a:xfrm>
            <a:off x="6156179" y="404667"/>
            <a:ext cx="2987820" cy="2808314"/>
          </a:xfrm>
          <a:custGeom>
            <a:avLst>
              <a:gd name="f0" fmla="val 11744"/>
              <a:gd name="f1" fmla="val 2812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Αυτό είναι μία απόδειξη ότι τα </a:t>
            </a:r>
            <a:r>
              <a:rPr lang="el-GR" sz="24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ξενικά κόμματα </a:t>
            </a:r>
            <a:r>
              <a:rPr lang="el-GR" sz="2400" b="0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είχαν</a:t>
            </a:r>
            <a:r>
              <a:rPr lang="el-GR" sz="24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 χρεοκοπήσει!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333B8A80-2A74-4F50-A90D-3D1F1F8F6B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" y="4165441"/>
            <a:ext cx="3752212" cy="2483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5 - Ελλειψοειδής επεξήγηση">
            <a:extLst>
              <a:ext uri="{FF2B5EF4-FFF2-40B4-BE49-F238E27FC236}">
                <a16:creationId xmlns="" xmlns:a16="http://schemas.microsoft.com/office/drawing/2014/main" id="{8E3917CE-C43D-45DA-9E04-2EAC58C5FDBB}"/>
              </a:ext>
            </a:extLst>
          </p:cNvPr>
          <p:cNvSpPr/>
          <p:nvPr/>
        </p:nvSpPr>
        <p:spPr>
          <a:xfrm>
            <a:off x="0" y="332658"/>
            <a:ext cx="3528395" cy="2376260"/>
          </a:xfrm>
          <a:custGeom>
            <a:avLst>
              <a:gd name="f0" fmla="val 11771"/>
              <a:gd name="f1" fmla="val 3424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Εντάξει… έγινε κι αυτό! Αλλά οι εκλογές γίνανε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και «τεχνικά» με άλλον τρόπο!</a:t>
            </a:r>
          </a:p>
        </p:txBody>
      </p:sp>
      <p:pic>
        <p:nvPicPr>
          <p:cNvPr id="4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39098C81-2B7D-418D-859E-DF10FF944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280" y="4021423"/>
            <a:ext cx="1850581" cy="2780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10 - Ελλειψοειδής επεξήγηση">
            <a:extLst>
              <a:ext uri="{FF2B5EF4-FFF2-40B4-BE49-F238E27FC236}">
                <a16:creationId xmlns="" xmlns:a16="http://schemas.microsoft.com/office/drawing/2014/main" id="{F067A28C-9B08-41E7-AD8A-F4B04CD47272}"/>
              </a:ext>
            </a:extLst>
          </p:cNvPr>
          <p:cNvSpPr/>
          <p:nvPr/>
        </p:nvSpPr>
        <p:spPr>
          <a:xfrm>
            <a:off x="3131838" y="404667"/>
            <a:ext cx="2520278" cy="2232251"/>
          </a:xfrm>
          <a:custGeom>
            <a:avLst>
              <a:gd name="f0" fmla="val 14216"/>
              <a:gd name="f1" fmla="val 3614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Ξέρω! Έγιναν οι εκλογές με σφαιρίδια!!</a:t>
            </a:r>
          </a:p>
        </p:txBody>
      </p:sp>
      <p:pic>
        <p:nvPicPr>
          <p:cNvPr id="6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F5FD698D-9328-4753-BAFE-1E2556B6C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531" y="3789038"/>
            <a:ext cx="2425601" cy="3229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13 - Επεξήγηση με σύννεφο">
            <a:extLst>
              <a:ext uri="{FF2B5EF4-FFF2-40B4-BE49-F238E27FC236}">
                <a16:creationId xmlns="" xmlns:a16="http://schemas.microsoft.com/office/drawing/2014/main" id="{BB5A8DB8-87F5-4A45-8386-C0B7A0D4F4F1}"/>
              </a:ext>
            </a:extLst>
          </p:cNvPr>
          <p:cNvSpPr/>
          <p:nvPr/>
        </p:nvSpPr>
        <p:spPr>
          <a:xfrm>
            <a:off x="5652116" y="0"/>
            <a:ext cx="2844826" cy="2564901"/>
          </a:xfrm>
          <a:custGeom>
            <a:avLst>
              <a:gd name="f0" fmla="val 13749"/>
              <a:gd name="f1" fmla="val 3552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blipFill>
            <a:blip r:embed="rId5">
              <a:alphaModFix/>
            </a:blip>
            <a:stretch>
              <a:fillRect/>
            </a:stretch>
          </a:blipFill>
          <a:ln w="12701" cap="flat">
            <a:solidFill>
              <a:srgbClr val="4D2403"/>
            </a:solidFill>
            <a:prstDash val="solid"/>
          </a:ln>
          <a:effectLst>
            <a:outerShdw dist="101603" dir="2700000" algn="tl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2400" b="1" i="0" u="none" strike="noStrike" kern="1200" cap="none" spc="0" baseline="0">
              <a:solidFill>
                <a:srgbClr val="4D2403"/>
              </a:solidFill>
              <a:uFillTx/>
              <a:latin typeface="Calibri"/>
            </a:endParaRPr>
          </a:p>
        </p:txBody>
      </p:sp>
      <p:sp>
        <p:nvSpPr>
          <p:cNvPr id="8" name="14 - Επεξήγηση με σύννεφο">
            <a:extLst>
              <a:ext uri="{FF2B5EF4-FFF2-40B4-BE49-F238E27FC236}">
                <a16:creationId xmlns="" xmlns:a16="http://schemas.microsoft.com/office/drawing/2014/main" id="{6C9D4AD6-2027-468A-A255-EA3ACBEF8A15}"/>
              </a:ext>
            </a:extLst>
          </p:cNvPr>
          <p:cNvSpPr/>
          <p:nvPr/>
        </p:nvSpPr>
        <p:spPr>
          <a:xfrm>
            <a:off x="5292080" y="2564901"/>
            <a:ext cx="1728188" cy="1080116"/>
          </a:xfrm>
          <a:custGeom>
            <a:avLst>
              <a:gd name="f0" fmla="val 25121"/>
              <a:gd name="f1" fmla="val 30949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101603" dir="2700000" algn="tl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Δηλαδή;;;</a:t>
            </a:r>
          </a:p>
        </p:txBody>
      </p:sp>
      <p:sp>
        <p:nvSpPr>
          <p:cNvPr id="9" name="15 - Επεξήγηση με σύννεφο">
            <a:extLst>
              <a:ext uri="{FF2B5EF4-FFF2-40B4-BE49-F238E27FC236}">
                <a16:creationId xmlns="" xmlns:a16="http://schemas.microsoft.com/office/drawing/2014/main" id="{F64A87BD-4507-4408-9089-6C3F6B8D9C0C}"/>
              </a:ext>
            </a:extLst>
          </p:cNvPr>
          <p:cNvSpPr/>
          <p:nvPr/>
        </p:nvSpPr>
        <p:spPr>
          <a:xfrm>
            <a:off x="7596332" y="2276874"/>
            <a:ext cx="1475658" cy="792089"/>
          </a:xfrm>
          <a:custGeom>
            <a:avLst>
              <a:gd name="f0" fmla="val 4573"/>
              <a:gd name="f1" fmla="val 4660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235929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+- 0 0 -270"/>
              <a:gd name="f188" fmla="+- 0 0 180"/>
              <a:gd name="f189" fmla="+- 0 0 -90"/>
              <a:gd name="f190" fmla="+- 0 0 -212"/>
              <a:gd name="f191" fmla="*/ f5 1 21600"/>
              <a:gd name="f192" fmla="*/ f6 1 21600"/>
              <a:gd name="f193" fmla="*/ f9 1 180"/>
              <a:gd name="f194" fmla="pin -2147483647 f0 2147483647"/>
              <a:gd name="f195" fmla="pin -2147483647 f1 2147483647"/>
              <a:gd name="f196" fmla="*/ 0 f9 1"/>
              <a:gd name="f197" fmla="*/ f180 f2 1"/>
              <a:gd name="f198" fmla="*/ f181 f2 1"/>
              <a:gd name="f199" fmla="*/ f187 f2 1"/>
              <a:gd name="f200" fmla="*/ f188 f2 1"/>
              <a:gd name="f201" fmla="*/ f189 f2 1"/>
              <a:gd name="f202" fmla="*/ f190 f2 1"/>
              <a:gd name="f203" fmla="+- f194 0 10800"/>
              <a:gd name="f204" fmla="+- f195 0 10800"/>
              <a:gd name="f205" fmla="val f194"/>
              <a:gd name="f206" fmla="val f195"/>
              <a:gd name="f207" fmla="*/ f194 f191 1"/>
              <a:gd name="f208" fmla="*/ f195 f192 1"/>
              <a:gd name="f209" fmla="*/ 3000 f191 1"/>
              <a:gd name="f210" fmla="*/ 17110 f191 1"/>
              <a:gd name="f211" fmla="*/ 17330 f192 1"/>
              <a:gd name="f212" fmla="*/ 3320 f192 1"/>
              <a:gd name="f213" fmla="*/ f196 1 f4"/>
              <a:gd name="f214" fmla="*/ f197 1 f4"/>
              <a:gd name="f215" fmla="*/ f198 1 f4"/>
              <a:gd name="f216" fmla="*/ 0 f191 1"/>
              <a:gd name="f217" fmla="*/ 10800 f192 1"/>
              <a:gd name="f218" fmla="*/ f199 1 f4"/>
              <a:gd name="f219" fmla="*/ 10800 f191 1"/>
              <a:gd name="f220" fmla="*/ 21600 f192 1"/>
              <a:gd name="f221" fmla="*/ f200 1 f4"/>
              <a:gd name="f222" fmla="*/ 21600 f191 1"/>
              <a:gd name="f223" fmla="*/ f201 1 f4"/>
              <a:gd name="f224" fmla="*/ 0 f192 1"/>
              <a:gd name="f225" fmla="*/ f202 1 f4"/>
              <a:gd name="f226" fmla="+- 0 0 f204"/>
              <a:gd name="f227" fmla="+- 0 0 f203"/>
              <a:gd name="f228" fmla="+- 0 0 f213"/>
              <a:gd name="f229" fmla="+- f214 0 f3"/>
              <a:gd name="f230" fmla="+- f215 0 f3"/>
              <a:gd name="f231" fmla="+- f218 0 f3"/>
              <a:gd name="f232" fmla="+- f221 0 f3"/>
              <a:gd name="f233" fmla="+- f223 0 f3"/>
              <a:gd name="f234" fmla="*/ f205 f191 1"/>
              <a:gd name="f235" fmla="*/ f206 f192 1"/>
              <a:gd name="f236" fmla="+- f225 0 f3"/>
              <a:gd name="f237" fmla="at2 f226 f227"/>
              <a:gd name="f238" fmla="*/ f228 f2 1"/>
              <a:gd name="f239" fmla="+- f230 0 f229"/>
              <a:gd name="f240" fmla="+- f237 f3 0"/>
              <a:gd name="f241" fmla="*/ f238 1 f9"/>
              <a:gd name="f242" fmla="*/ f240 f9 1"/>
              <a:gd name="f243" fmla="+- f241 0 f3"/>
              <a:gd name="f244" fmla="*/ f242 1 f2"/>
              <a:gd name="f245" fmla="cos 1 f243"/>
              <a:gd name="f246" fmla="sin 1 f243"/>
              <a:gd name="f247" fmla="+- 0 0 f244"/>
              <a:gd name="f248" fmla="+- 0 0 f245"/>
              <a:gd name="f249" fmla="+- 0 0 f246"/>
              <a:gd name="f250" fmla="val f247"/>
              <a:gd name="f251" fmla="*/ 1800 f248 1"/>
              <a:gd name="f252" fmla="*/ 1800 f249 1"/>
              <a:gd name="f253" fmla="*/ 1200 f248 1"/>
              <a:gd name="f254" fmla="*/ 1200 f249 1"/>
              <a:gd name="f255" fmla="*/ 700 f248 1"/>
              <a:gd name="f256" fmla="*/ 700 f249 1"/>
              <a:gd name="f257" fmla="*/ f250 1 f193"/>
              <a:gd name="f258" fmla="*/ f251 f251 1"/>
              <a:gd name="f259" fmla="*/ f252 f252 1"/>
              <a:gd name="f260" fmla="*/ f253 f253 1"/>
              <a:gd name="f261" fmla="*/ f254 f254 1"/>
              <a:gd name="f262" fmla="*/ f255 f255 1"/>
              <a:gd name="f263" fmla="*/ f256 f256 1"/>
              <a:gd name="f264" fmla="*/ f257 f193 1"/>
              <a:gd name="f265" fmla="+- f258 f259 0"/>
              <a:gd name="f266" fmla="+- f260 f261 0"/>
              <a:gd name="f267" fmla="+- f262 f263 0"/>
              <a:gd name="f268" fmla="+- 0 0 f264"/>
              <a:gd name="f269" fmla="sqrt f265"/>
              <a:gd name="f270" fmla="sqrt f266"/>
              <a:gd name="f271" fmla="sqrt f267"/>
              <a:gd name="f272" fmla="*/ f268 f2 1"/>
              <a:gd name="f273" fmla="*/ f179 1 f269"/>
              <a:gd name="f274" fmla="*/ f183 1 f270"/>
              <a:gd name="f275" fmla="*/ f185 1 f271"/>
              <a:gd name="f276" fmla="*/ f272 1 f9"/>
              <a:gd name="f277" fmla="*/ f248 f273 1"/>
              <a:gd name="f278" fmla="*/ f249 f273 1"/>
              <a:gd name="f279" fmla="*/ f248 f274 1"/>
              <a:gd name="f280" fmla="*/ f249 f274 1"/>
              <a:gd name="f281" fmla="*/ f248 f275 1"/>
              <a:gd name="f282" fmla="*/ f249 f275 1"/>
              <a:gd name="f283" fmla="+- f276 0 f3"/>
              <a:gd name="f284" fmla="+- f205 0 f281"/>
              <a:gd name="f285" fmla="+- f206 0 f282"/>
              <a:gd name="f286" fmla="sin 1 f283"/>
              <a:gd name="f287" fmla="cos 1 f283"/>
              <a:gd name="f288" fmla="+- 0 0 f286"/>
              <a:gd name="f289" fmla="+- 0 0 f287"/>
              <a:gd name="f290" fmla="*/ 10800 f288 1"/>
              <a:gd name="f291" fmla="*/ 10800 f289 1"/>
              <a:gd name="f292" fmla="+- f290 10800 0"/>
              <a:gd name="f293" fmla="+- f291 10800 0"/>
              <a:gd name="f294" fmla="*/ f290 1 12"/>
              <a:gd name="f295" fmla="*/ f291 1 12"/>
              <a:gd name="f296" fmla="+- f194 0 f292"/>
              <a:gd name="f297" fmla="+- f195 0 f293"/>
              <a:gd name="f298" fmla="*/ f296 1 3"/>
              <a:gd name="f299" fmla="*/ f297 1 3"/>
              <a:gd name="f300" fmla="*/ f296 2 1"/>
              <a:gd name="f301" fmla="*/ f297 2 1"/>
              <a:gd name="f302" fmla="*/ f300 1 3"/>
              <a:gd name="f303" fmla="*/ f301 1 3"/>
              <a:gd name="f304" fmla="+- f298 f292 0"/>
              <a:gd name="f305" fmla="+- f299 f293 0"/>
              <a:gd name="f306" fmla="+- f304 0 f294"/>
              <a:gd name="f307" fmla="+- f305 0 f295"/>
              <a:gd name="f308" fmla="+- f302 f292 0"/>
              <a:gd name="f309" fmla="+- f303 f293 0"/>
              <a:gd name="f310" fmla="+- f306 0 f277"/>
              <a:gd name="f311" fmla="+- f307 0 f278"/>
              <a:gd name="f312" fmla="+- f308 0 f279"/>
              <a:gd name="f313" fmla="+- f309 0 f280"/>
            </a:gdLst>
            <a:ahLst>
              <a:ahXY gdRefX="f0" minX="f10" maxX="f11" gdRefY="f1" minY="f10" maxY="f11">
                <a:pos x="f207" y="f20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1">
                <a:pos x="f216" y="f217"/>
              </a:cxn>
              <a:cxn ang="f232">
                <a:pos x="f219" y="f220"/>
              </a:cxn>
              <a:cxn ang="f233">
                <a:pos x="f222" y="f217"/>
              </a:cxn>
              <a:cxn ang="f229">
                <a:pos x="f219" y="f224"/>
              </a:cxn>
              <a:cxn ang="f236">
                <a:pos x="f234" y="f235"/>
              </a:cxn>
            </a:cxnLst>
            <a:rect l="f209" t="f212" r="f210" b="f211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310" y="f311"/>
                </a:moveTo>
                <a:arcTo wR="f182" hR="f182" stAng="f229" swAng="f239"/>
                <a:close/>
              </a:path>
              <a:path w="21600" h="21600">
                <a:moveTo>
                  <a:pt x="f312" y="f313"/>
                </a:moveTo>
                <a:arcTo wR="f184" hR="f184" stAng="f229" swAng="f239"/>
                <a:close/>
              </a:path>
              <a:path w="21600" h="21600">
                <a:moveTo>
                  <a:pt x="f284" y="f285"/>
                </a:moveTo>
                <a:arcTo wR="f186" hR="f186" stAng="f229" swAng="f239"/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101603" dir="2700000" algn="tl">
              <a:srgbClr val="000000">
                <a:alpha val="3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8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Τέλειο!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F4CC39F1-4B4A-4340-8C88-9BF9A8AB69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179515" y="2204865"/>
            <a:ext cx="2088233" cy="208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4 - Ελλειψοειδής επεξήγηση">
            <a:extLst>
              <a:ext uri="{FF2B5EF4-FFF2-40B4-BE49-F238E27FC236}">
                <a16:creationId xmlns="" xmlns:a16="http://schemas.microsoft.com/office/drawing/2014/main" id="{1514E9E0-73C7-4349-BB08-CCBD682EBB6D}"/>
              </a:ext>
            </a:extLst>
          </p:cNvPr>
          <p:cNvSpPr/>
          <p:nvPr/>
        </p:nvSpPr>
        <p:spPr>
          <a:xfrm>
            <a:off x="0" y="0"/>
            <a:ext cx="2267739" cy="1800197"/>
          </a:xfrm>
          <a:custGeom>
            <a:avLst>
              <a:gd name="f0" fmla="val 9011"/>
              <a:gd name="f1" fmla="val 32138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Τι ήταν τα σφαιρίδια;</a:t>
            </a:r>
          </a:p>
        </p:txBody>
      </p:sp>
      <p:pic>
        <p:nvPicPr>
          <p:cNvPr id="4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89FDC930-FF85-4786-AD4A-87F6C22E7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9" y="4159477"/>
            <a:ext cx="1799017" cy="269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9 - Ελλειψοειδής επεξήγηση">
            <a:extLst>
              <a:ext uri="{FF2B5EF4-FFF2-40B4-BE49-F238E27FC236}">
                <a16:creationId xmlns="" xmlns:a16="http://schemas.microsoft.com/office/drawing/2014/main" id="{63FD59F2-7308-4FA1-A61D-EA32CF52BC59}"/>
              </a:ext>
            </a:extLst>
          </p:cNvPr>
          <p:cNvSpPr/>
          <p:nvPr/>
        </p:nvSpPr>
        <p:spPr>
          <a:xfrm>
            <a:off x="2195739" y="764703"/>
            <a:ext cx="2016224" cy="1584179"/>
          </a:xfrm>
          <a:custGeom>
            <a:avLst>
              <a:gd name="f0" fmla="val 11031"/>
              <a:gd name="f1" fmla="val 4735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>
                <a:solidFill>
                  <a:srgbClr val="4D2403"/>
                </a:solidFill>
                <a:uFillTx/>
                <a:latin typeface="Calibri"/>
              </a:rPr>
              <a:t>Μικροί βώλοι!</a:t>
            </a:r>
          </a:p>
        </p:txBody>
      </p:sp>
      <p:pic>
        <p:nvPicPr>
          <p:cNvPr id="6" name="10 - Εικόνα" descr="boyzes2 (1).png">
            <a:extLst>
              <a:ext uri="{FF2B5EF4-FFF2-40B4-BE49-F238E27FC236}">
                <a16:creationId xmlns="" xmlns:a16="http://schemas.microsoft.com/office/drawing/2014/main" id="{5BD728E9-1144-4E32-867D-4AFEA3729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4" y="5589242"/>
            <a:ext cx="1840339" cy="993459"/>
          </a:xfrm>
          <a:prstGeom prst="rect">
            <a:avLst/>
          </a:prstGeom>
          <a:noFill/>
          <a:ln cap="flat">
            <a:noFill/>
          </a:ln>
          <a:effectLst>
            <a:outerShdw dist="139699" dir="2700000" algn="tl">
              <a:srgbClr val="333333">
                <a:alpha val="65000"/>
              </a:srgbClr>
            </a:outerShdw>
          </a:effectLst>
        </p:spPr>
      </p:pic>
      <p:pic>
        <p:nvPicPr>
          <p:cNvPr id="7" name="12 - Εικόνα" descr="spottedjoseph.jpg">
            <a:extLst>
              <a:ext uri="{FF2B5EF4-FFF2-40B4-BE49-F238E27FC236}">
                <a16:creationId xmlns="" xmlns:a16="http://schemas.microsoft.com/office/drawing/2014/main" id="{2DB74A82-7C1C-4150-B818-5B0F70BC01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206" y="2420892"/>
            <a:ext cx="2484278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11 - Εικόνα" descr="spottedjoseph.jpg">
            <a:extLst>
              <a:ext uri="{FF2B5EF4-FFF2-40B4-BE49-F238E27FC236}">
                <a16:creationId xmlns="" xmlns:a16="http://schemas.microsoft.com/office/drawing/2014/main" id="{2346466D-91F5-4DB8-A954-2B9116BE20C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0" y="5770275"/>
            <a:ext cx="1115613" cy="108772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3 - Θέση περιεχομένου" descr="c4fb95723d3d2ec1b8f5b26ccb23ff6d_L.jpg">
            <a:extLst>
              <a:ext uri="{FF2B5EF4-FFF2-40B4-BE49-F238E27FC236}">
                <a16:creationId xmlns="" xmlns:a16="http://schemas.microsoft.com/office/drawing/2014/main" id="{F9800A31-426C-4C3F-82A5-F1D0A0E6F20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39955" y="3655423"/>
            <a:ext cx="2126711" cy="3202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5 - Ελλειψοειδής επεξήγηση">
            <a:extLst>
              <a:ext uri="{FF2B5EF4-FFF2-40B4-BE49-F238E27FC236}">
                <a16:creationId xmlns="" xmlns:a16="http://schemas.microsoft.com/office/drawing/2014/main" id="{37B55D65-99B3-4D0D-AF7B-2966CEDE6991}"/>
              </a:ext>
            </a:extLst>
          </p:cNvPr>
          <p:cNvSpPr/>
          <p:nvPr/>
        </p:nvSpPr>
        <p:spPr>
          <a:xfrm>
            <a:off x="3995937" y="0"/>
            <a:ext cx="4752529" cy="2636910"/>
          </a:xfrm>
          <a:custGeom>
            <a:avLst>
              <a:gd name="f0" fmla="val 5434"/>
              <a:gd name="f1" fmla="val 3332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rgbClr val="E8D9BE"/>
          </a:solidFill>
          <a:ln w="12701" cap="flat">
            <a:solidFill>
              <a:srgbClr val="4D2403"/>
            </a:solidFill>
            <a:prstDash val="solid"/>
          </a:ln>
          <a:effectLst>
            <a:outerShdw dist="88905" dir="2700000" algn="tl">
              <a:srgbClr val="000000">
                <a:alpha val="4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2400" b="1" i="0" u="none" strike="noStrike" kern="1200" cap="none" spc="0" baseline="0" dirty="0">
                <a:solidFill>
                  <a:srgbClr val="4D2403"/>
                </a:solidFill>
                <a:uFillTx/>
                <a:latin typeface="Calibri"/>
              </a:rPr>
              <a:t>Υπήρχε ένα ειδικό κουτί που ήταν βαμμένο μισό άσπρο και μισό μαύρο. Πέταγες το μπαλάκι στη μεριά του Ναι ή του Όχι.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1115</Words>
  <Application>Microsoft Office PowerPoint</Application>
  <PresentationFormat>Προβολή στην οθόνη (4:3)</PresentationFormat>
  <Paragraphs>201</Paragraphs>
  <Slides>64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64</vt:i4>
      </vt:variant>
    </vt:vector>
  </HeadingPairs>
  <TitlesOfParts>
    <vt:vector size="65" baseType="lpstr">
      <vt:lpstr>Θέμα του Office</vt:lpstr>
      <vt:lpstr>H εθνοσυνέλευση  του 1862 - 1864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Ποια κόμματα υπήρχαν τότε;</vt:lpstr>
      <vt:lpstr>Διαφάνεια 13</vt:lpstr>
      <vt:lpstr>Οι πεδινοί</vt:lpstr>
      <vt:lpstr>Οι ορεινοί</vt:lpstr>
      <vt:lpstr>Μικρότερη απήχηση είχαν  δύο άλλα κόμματα...</vt:lpstr>
      <vt:lpstr>Το Εθνικόν Κομιτάτον</vt:lpstr>
      <vt:lpstr>Οι Εκλεκτικοί</vt:lpstr>
      <vt:lpstr>Γιατί πήρε δύο χρόνια  να ψηφιστεί το Σύνταγμα;</vt:lpstr>
      <vt:lpstr>Διαφάνεια 20</vt:lpstr>
      <vt:lpstr>Διαφάνεια 21</vt:lpstr>
      <vt:lpstr>Διαφάνεια 22</vt:lpstr>
      <vt:lpstr>Σύνταγμα 1864</vt:lpstr>
      <vt:lpstr>Βασιλιάς είναι ο Γεώργιος Α΄</vt:lpstr>
      <vt:lpstr>Πίνακας που δείχνει την άφιξη  του Γεωργίου Α΄ στην Ελλάδα</vt:lpstr>
      <vt:lpstr>Η λαϊκή κυριαρχία κατοχυρώθηκε  το 1864,  αμέσως μετά  την έλευση του  Γεωργίου Α΄ Γλύξμπουργκ </vt:lpstr>
      <vt:lpstr>Διαφάνεια 27</vt:lpstr>
      <vt:lpstr>Διαφάνεια 28</vt:lpstr>
      <vt:lpstr>Διαφάνεια 29</vt:lpstr>
      <vt:lpstr>Διαφάνεια 30</vt:lpstr>
      <vt:lpstr>Ποιο ήταν το πολιτικό σκηνικό τότε;</vt:lpstr>
      <vt:lpstr>Παρά την έντονη αντίδραση του Γεωργίου Α΄</vt:lpstr>
      <vt:lpstr>Υπήρχε όμως ένα πρόβλημα…</vt:lpstr>
      <vt:lpstr>Στο Σύνταγμα κάτι δεν είχε γραφτεί ξεκάθαρα. Τι;</vt:lpstr>
      <vt:lpstr>Γιατί αντιδρούσε ο βασιλιάς; Γιατί αυτή η ασάφεια τον βόλευε!</vt:lpstr>
      <vt:lpstr>Διαφάνεια 36</vt:lpstr>
      <vt:lpstr>Τι εννοεί η γελοιογραφία;</vt:lpstr>
      <vt:lpstr>Χρειάστηκαν, όμως, για την πραγματική λαϊκή κυριαρχία πολλοί αγώνες… Ποιος βοήθησε σ’ αυτό;</vt:lpstr>
      <vt:lpstr>Η ιδέα της αρχής της δεδηλωμένης ανήκει στον νέο τότε πολιτικό ΧΑΡΙΛΑΟ ΤΡΙΚΟΥΠΗ που υποστήριξε ότι...</vt:lpstr>
      <vt:lpstr>Για να καταστεί αυτό δυνατόν,  έπρεπε ο βασιλιάς...</vt:lpstr>
      <vt:lpstr>Διαφάνεια 41</vt:lpstr>
      <vt:lpstr>Πῶς βοήθησε λοιπόν στη λαϊκή κυριαρχία ο Τρικούπης; </vt:lpstr>
      <vt:lpstr>Διαφάνεια 43</vt:lpstr>
      <vt:lpstr>«Τις πταίει;» </vt:lpstr>
      <vt:lpstr>Διαφάνεια 45</vt:lpstr>
      <vt:lpstr>Διαφάνεια 46</vt:lpstr>
      <vt:lpstr>Διαφάνεια 47</vt:lpstr>
      <vt:lpstr>1875: Ο Χαρίλαος Τρικούπης διορίζεται πρωθυπουργός! Ο Γεώργιος Α΄ εκφωνεί λόγο γραμμένο από τον Τρικούπη (λόγος του Θρόνου) όπου αναγνωρίζει την αρχή της δεδηλωμένης.</vt:lpstr>
      <vt:lpstr>Διαφάνεια 49</vt:lpstr>
      <vt:lpstr>Διαφάνεια 50</vt:lpstr>
      <vt:lpstr>Διαφάνεια 51</vt:lpstr>
      <vt:lpstr>Διαφάνεια 52</vt:lpstr>
      <vt:lpstr>Διαφάνεια 53</vt:lpstr>
      <vt:lpstr>Διαφάνεια 54</vt:lpstr>
      <vt:lpstr>Διαφάνεια 55</vt:lpstr>
      <vt:lpstr>Και τώρα το αγαπημένο σας!</vt:lpstr>
      <vt:lpstr>Διαφάνεια 57</vt:lpstr>
      <vt:lpstr>Διαφάνεια 58</vt:lpstr>
      <vt:lpstr>Διαφάνεια 59</vt:lpstr>
      <vt:lpstr>Διαφάνεια 60</vt:lpstr>
      <vt:lpstr>Διαφάνεια 61</vt:lpstr>
      <vt:lpstr>Διαφάνεια 62</vt:lpstr>
      <vt:lpstr>Διαφάνεια 63</vt:lpstr>
      <vt:lpstr>Διαφάνεια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εθνοσυνέλευση  του 1862 - 1864</dc:title>
  <dc:creator>Toshiba</dc:creator>
  <cp:lastModifiedBy>Student</cp:lastModifiedBy>
  <cp:revision>159</cp:revision>
  <dcterms:created xsi:type="dcterms:W3CDTF">2016-01-10T14:11:08Z</dcterms:created>
  <dcterms:modified xsi:type="dcterms:W3CDTF">2023-12-04T06:01:39Z</dcterms:modified>
</cp:coreProperties>
</file>