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62" r:id="rId3"/>
    <p:sldId id="260" r:id="rId4"/>
    <p:sldId id="261" r:id="rId5"/>
    <p:sldId id="263" r:id="rId6"/>
    <p:sldId id="266" r:id="rId7"/>
    <p:sldId id="257" r:id="rId8"/>
    <p:sldId id="258" r:id="rId9"/>
    <p:sldId id="259" r:id="rId10"/>
    <p:sldId id="267" r:id="rId11"/>
    <p:sldId id="265" r:id="rId12"/>
    <p:sldId id="264" r:id="rId13"/>
    <p:sldId id="312" r:id="rId14"/>
    <p:sldId id="268" r:id="rId15"/>
    <p:sldId id="271" r:id="rId16"/>
    <p:sldId id="270" r:id="rId17"/>
    <p:sldId id="297" r:id="rId18"/>
    <p:sldId id="269" r:id="rId19"/>
    <p:sldId id="273" r:id="rId20"/>
    <p:sldId id="292" r:id="rId21"/>
    <p:sldId id="293" r:id="rId22"/>
    <p:sldId id="295" r:id="rId23"/>
    <p:sldId id="301" r:id="rId24"/>
    <p:sldId id="294" r:id="rId25"/>
    <p:sldId id="274" r:id="rId26"/>
    <p:sldId id="275" r:id="rId27"/>
    <p:sldId id="276" r:id="rId28"/>
    <p:sldId id="296" r:id="rId29"/>
    <p:sldId id="282" r:id="rId30"/>
    <p:sldId id="310" r:id="rId31"/>
    <p:sldId id="298" r:id="rId32"/>
    <p:sldId id="277" r:id="rId33"/>
    <p:sldId id="279" r:id="rId34"/>
    <p:sldId id="288" r:id="rId35"/>
    <p:sldId id="299" r:id="rId36"/>
    <p:sldId id="289" r:id="rId37"/>
    <p:sldId id="291" r:id="rId38"/>
    <p:sldId id="302" r:id="rId39"/>
    <p:sldId id="290" r:id="rId40"/>
    <p:sldId id="280" r:id="rId41"/>
    <p:sldId id="281" r:id="rId42"/>
    <p:sldId id="278" r:id="rId43"/>
    <p:sldId id="285" r:id="rId44"/>
    <p:sldId id="286" r:id="rId45"/>
    <p:sldId id="287" r:id="rId46"/>
    <p:sldId id="303" r:id="rId47"/>
    <p:sldId id="304" r:id="rId48"/>
    <p:sldId id="284" r:id="rId49"/>
    <p:sldId id="309" r:id="rId50"/>
    <p:sldId id="300" r:id="rId51"/>
    <p:sldId id="306" r:id="rId52"/>
    <p:sldId id="305" r:id="rId53"/>
    <p:sldId id="307" r:id="rId54"/>
    <p:sldId id="308" r:id="rId5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a Vgontza" initials="FV" lastIdx="1" clrIdx="0">
    <p:extLst>
      <p:ext uri="{19B8F6BF-5375-455C-9EA6-DF929625EA0E}">
        <p15:presenceInfo xmlns:p15="http://schemas.microsoft.com/office/powerpoint/2012/main" userId="a2d14d02b89a8a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54CC"/>
    <a:srgbClr val="CC00CC"/>
    <a:srgbClr val="F4AAEB"/>
    <a:srgbClr val="F7C1F1"/>
    <a:srgbClr val="F9AD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58" y="1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DE89A-C40D-4093-9FEE-9562C4176AB5}" type="datetimeFigureOut">
              <a:rPr lang="el-GR" smtClean="0"/>
              <a:t>25/1/2024</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2AD6C-98A5-4E7F-B7F4-8E84DFC764C9}" type="slidenum">
              <a:rPr lang="el-GR" smtClean="0"/>
              <a:t>‹#›</a:t>
            </a:fld>
            <a:endParaRPr lang="el-GR"/>
          </a:p>
        </p:txBody>
      </p:sp>
    </p:spTree>
    <p:extLst>
      <p:ext uri="{BB962C8B-B14F-4D97-AF65-F5344CB8AC3E}">
        <p14:creationId xmlns:p14="http://schemas.microsoft.com/office/powerpoint/2010/main" val="83945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3702AD6C-98A5-4E7F-B7F4-8E84DFC764C9}" type="slidenum">
              <a:rPr lang="el-GR" smtClean="0"/>
              <a:t>32</a:t>
            </a:fld>
            <a:endParaRPr lang="el-GR"/>
          </a:p>
        </p:txBody>
      </p:sp>
    </p:spTree>
    <p:extLst>
      <p:ext uri="{BB962C8B-B14F-4D97-AF65-F5344CB8AC3E}">
        <p14:creationId xmlns:p14="http://schemas.microsoft.com/office/powerpoint/2010/main" val="2747233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0604FD98-7104-4E17-9526-B4B8D2D56E4A}" type="datetimeFigureOut">
              <a:rPr lang="el-GR" smtClean="0"/>
              <a:t>25/1/2024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06B5F0C-DB36-4EB4-80EF-FA75800EE4EE}"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604FD98-7104-4E17-9526-B4B8D2D56E4A}" type="datetimeFigureOut">
              <a:rPr lang="el-GR" smtClean="0"/>
              <a:t>25/1/2024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06B5F0C-DB36-4EB4-80EF-FA75800EE4EE}"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604FD98-7104-4E17-9526-B4B8D2D56E4A}" type="datetimeFigureOut">
              <a:rPr lang="el-GR" smtClean="0"/>
              <a:t>25/1/2024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06B5F0C-DB36-4EB4-80EF-FA75800EE4EE}"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604FD98-7104-4E17-9526-B4B8D2D56E4A}" type="datetimeFigureOut">
              <a:rPr lang="el-GR" smtClean="0"/>
              <a:t>25/1/2024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06B5F0C-DB36-4EB4-80EF-FA75800EE4EE}"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604FD98-7104-4E17-9526-B4B8D2D56E4A}" type="datetimeFigureOut">
              <a:rPr lang="el-GR" smtClean="0"/>
              <a:t>25/1/2024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06B5F0C-DB36-4EB4-80EF-FA75800EE4EE}"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0604FD98-7104-4E17-9526-B4B8D2D56E4A}" type="datetimeFigureOut">
              <a:rPr lang="el-GR" smtClean="0"/>
              <a:t>25/1/2024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06B5F0C-DB36-4EB4-80EF-FA75800EE4EE}"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0604FD98-7104-4E17-9526-B4B8D2D56E4A}" type="datetimeFigureOut">
              <a:rPr lang="el-GR" smtClean="0"/>
              <a:t>25/1/2024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06B5F0C-DB36-4EB4-80EF-FA75800EE4EE}"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0604FD98-7104-4E17-9526-B4B8D2D56E4A}" type="datetimeFigureOut">
              <a:rPr lang="el-GR" smtClean="0"/>
              <a:t>25/1/2024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06B5F0C-DB36-4EB4-80EF-FA75800EE4EE}"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604FD98-7104-4E17-9526-B4B8D2D56E4A}" type="datetimeFigureOut">
              <a:rPr lang="el-GR" smtClean="0"/>
              <a:t>25/1/2024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06B5F0C-DB36-4EB4-80EF-FA75800EE4E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604FD98-7104-4E17-9526-B4B8D2D56E4A}" type="datetimeFigureOut">
              <a:rPr lang="el-GR" smtClean="0"/>
              <a:t>25/1/2024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06B5F0C-DB36-4EB4-80EF-FA75800EE4EE}"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604FD98-7104-4E17-9526-B4B8D2D56E4A}" type="datetimeFigureOut">
              <a:rPr lang="el-GR" smtClean="0"/>
              <a:t>25/1/2024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06B5F0C-DB36-4EB4-80EF-FA75800EE4EE}"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54CC">
            <a:alpha val="36000"/>
          </a:srgb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4FD98-7104-4E17-9526-B4B8D2D56E4A}" type="datetimeFigureOut">
              <a:rPr lang="el-GR" smtClean="0"/>
              <a:t>25/1/2024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B5F0C-DB36-4EB4-80EF-FA75800EE4EE}"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pontosandaristera.files.wordpress.com/2009/11/geni_giun_2_ceb2.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png"/><Relationship Id="rId7"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10" Type="http://schemas.microsoft.com/office/2007/relationships/hdphoto" Target="../media/hdphoto5.wdp"/><Relationship Id="rId4" Type="http://schemas.microsoft.com/office/2007/relationships/hdphoto" Target="../media/hdphoto4.wdp"/><Relationship Id="rId9"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www.youtube.com/watch?v=pk3iqg119JA" TargetMode="External"/><Relationship Id="rId3" Type="http://schemas.openxmlformats.org/officeDocument/2006/relationships/hyperlink" Target="https://el.wikipedia.org/wiki/%CE%97_%CE%B4%CE%AF%CE%BA%CE%B7_%CF%84%CF%89%CE%BD_%CE%AD%CE%BE%CE%B9" TargetMode="External"/><Relationship Id="rId7" Type="http://schemas.openxmlformats.org/officeDocument/2006/relationships/hyperlink" Target="https://www.youtube.com/watch?v=bZ-RylDjR0g" TargetMode="External"/><Relationship Id="rId2" Type="http://schemas.openxmlformats.org/officeDocument/2006/relationships/hyperlink" Target="http://greekworldhistory.blogspot.com/2015/05/31-15-1922.html" TargetMode="External"/><Relationship Id="rId1" Type="http://schemas.openxmlformats.org/officeDocument/2006/relationships/slideLayout" Target="../slideLayouts/slideLayout2.xml"/><Relationship Id="rId6" Type="http://schemas.openxmlformats.org/officeDocument/2006/relationships/hyperlink" Target="https://www.maxmag.gr/afieromata/diki-ton-exi/" TargetMode="External"/><Relationship Id="rId5" Type="http://schemas.openxmlformats.org/officeDocument/2006/relationships/hyperlink" Target="https://www.mixanitouxronou.gr/i-diki-ton-6-ti-ipan-i-mellothanati-ligo-prin-ektelestoun/" TargetMode="External"/><Relationship Id="rId4" Type="http://schemas.openxmlformats.org/officeDocument/2006/relationships/hyperlink" Target="https://www.sansimera.gr/articles/18" TargetMode="External"/><Relationship Id="rId9" Type="http://schemas.openxmlformats.org/officeDocument/2006/relationships/image" Target="../media/image56.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010512183555_5586.jpg"/>
          <p:cNvPicPr>
            <a:picLocks noChangeAspect="1"/>
          </p:cNvPicPr>
          <p:nvPr/>
        </p:nvPicPr>
        <p:blipFill>
          <a:blip r:embed="rId2" cstate="print"/>
          <a:stretch>
            <a:fillRect/>
          </a:stretch>
        </p:blipFill>
        <p:spPr>
          <a:xfrm>
            <a:off x="-379592" y="0"/>
            <a:ext cx="10367159" cy="7118648"/>
          </a:xfrm>
          <a:prstGeom prst="rect">
            <a:avLst/>
          </a:prstGeom>
        </p:spPr>
      </p:pic>
      <p:sp>
        <p:nvSpPr>
          <p:cNvPr id="2" name="1 - Τίτλος"/>
          <p:cNvSpPr>
            <a:spLocks noGrp="1"/>
          </p:cNvSpPr>
          <p:nvPr>
            <p:ph type="ctrTitle"/>
          </p:nvPr>
        </p:nvSpPr>
        <p:spPr>
          <a:xfrm>
            <a:off x="683568" y="260648"/>
            <a:ext cx="7772400" cy="3024336"/>
          </a:xfrm>
          <a:solidFill>
            <a:srgbClr val="F7C1F1">
              <a:alpha val="47000"/>
            </a:srgbClr>
          </a:solidFill>
        </p:spPr>
        <p:txBody>
          <a:bodyPr>
            <a:noAutofit/>
          </a:bodyPr>
          <a:lstStyle/>
          <a:p>
            <a:r>
              <a:rPr lang="en-US" sz="5400" b="1" dirty="0">
                <a:solidFill>
                  <a:schemeClr val="accent4">
                    <a:lumMod val="50000"/>
                  </a:schemeClr>
                </a:solidFill>
                <a:effectLst>
                  <a:outerShdw blurRad="38100" dist="38100" dir="2700000" algn="tl">
                    <a:srgbClr val="000000">
                      <a:alpha val="43137"/>
                    </a:srgbClr>
                  </a:outerShdw>
                </a:effectLst>
              </a:rPr>
              <a:t>O</a:t>
            </a:r>
            <a:r>
              <a:rPr lang="el-GR" sz="5400" b="1" dirty="0">
                <a:solidFill>
                  <a:schemeClr val="accent4">
                    <a:lumMod val="50000"/>
                  </a:schemeClr>
                </a:solidFill>
                <a:effectLst>
                  <a:outerShdw blurRad="38100" dist="38100" dir="2700000" algn="tl">
                    <a:srgbClr val="000000">
                      <a:alpha val="43137"/>
                    </a:srgbClr>
                  </a:outerShdw>
                </a:effectLst>
              </a:rPr>
              <a:t>ι συνέπειες </a:t>
            </a:r>
            <a:br>
              <a:rPr lang="el-GR" sz="5400" b="1" dirty="0">
                <a:solidFill>
                  <a:schemeClr val="accent4">
                    <a:lumMod val="50000"/>
                  </a:schemeClr>
                </a:solidFill>
                <a:effectLst>
                  <a:outerShdw blurRad="38100" dist="38100" dir="2700000" algn="tl">
                    <a:srgbClr val="000000">
                      <a:alpha val="43137"/>
                    </a:srgbClr>
                  </a:outerShdw>
                </a:effectLst>
              </a:rPr>
            </a:br>
            <a:r>
              <a:rPr lang="el-GR" sz="5400" b="1" dirty="0">
                <a:solidFill>
                  <a:schemeClr val="accent4">
                    <a:lumMod val="50000"/>
                  </a:schemeClr>
                </a:solidFill>
                <a:effectLst>
                  <a:outerShdw blurRad="38100" dist="38100" dir="2700000" algn="tl">
                    <a:srgbClr val="000000">
                      <a:alpha val="43137"/>
                    </a:srgbClr>
                  </a:outerShdw>
                </a:effectLst>
              </a:rPr>
              <a:t>της Μικρασιατικής </a:t>
            </a:r>
            <a:br>
              <a:rPr lang="el-GR" sz="5400" b="1" dirty="0">
                <a:solidFill>
                  <a:schemeClr val="accent4">
                    <a:lumMod val="50000"/>
                  </a:schemeClr>
                </a:solidFill>
                <a:effectLst>
                  <a:outerShdw blurRad="38100" dist="38100" dir="2700000" algn="tl">
                    <a:srgbClr val="000000">
                      <a:alpha val="43137"/>
                    </a:srgbClr>
                  </a:outerShdw>
                </a:effectLst>
              </a:rPr>
            </a:br>
            <a:r>
              <a:rPr lang="el-GR" sz="5400" b="1" dirty="0">
                <a:solidFill>
                  <a:schemeClr val="accent4">
                    <a:lumMod val="50000"/>
                  </a:schemeClr>
                </a:solidFill>
                <a:effectLst>
                  <a:outerShdw blurRad="38100" dist="38100" dir="2700000" algn="tl">
                    <a:srgbClr val="000000">
                      <a:alpha val="43137"/>
                    </a:srgbClr>
                  </a:outerShdw>
                </a:effectLst>
              </a:rPr>
              <a:t>καταστροφής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1143000"/>
          </a:xfrm>
        </p:spPr>
        <p:txBody>
          <a:bodyPr>
            <a:normAutofit fontScale="90000"/>
          </a:bodyPr>
          <a:lstStyle/>
          <a:p>
            <a:r>
              <a:rPr lang="el-GR" b="1" dirty="0">
                <a:solidFill>
                  <a:schemeClr val="accent4">
                    <a:lumMod val="50000"/>
                  </a:schemeClr>
                </a:solidFill>
                <a:effectLst>
                  <a:outerShdw blurRad="38100" dist="38100" dir="2700000" algn="tl">
                    <a:srgbClr val="000000">
                      <a:alpha val="43137"/>
                    </a:srgbClr>
                  </a:outerShdw>
                </a:effectLst>
              </a:rPr>
              <a:t>1922 – η τελευταία πράξη της Μ. Ιδέας</a:t>
            </a:r>
          </a:p>
        </p:txBody>
      </p:sp>
      <p:pic>
        <p:nvPicPr>
          <p:cNvPr id="4" name="3 - Θέση περιεχομένου" descr="mikrasiatikh_katastrofh.jpg"/>
          <p:cNvPicPr>
            <a:picLocks noGrp="1" noChangeAspect="1"/>
          </p:cNvPicPr>
          <p:nvPr>
            <p:ph idx="1"/>
          </p:nvPr>
        </p:nvPicPr>
        <p:blipFill>
          <a:blip r:embed="rId2" cstate="print"/>
          <a:stretch>
            <a:fillRect/>
          </a:stretch>
        </p:blipFill>
        <p:spPr>
          <a:xfrm>
            <a:off x="683568" y="1988840"/>
            <a:ext cx="7608876" cy="38444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1143000"/>
          </a:xfrm>
        </p:spPr>
        <p:txBody>
          <a:bodyPr>
            <a:normAutofit fontScale="90000"/>
          </a:bodyPr>
          <a:lstStyle/>
          <a:p>
            <a:r>
              <a:rPr lang="el-GR" b="1" dirty="0">
                <a:solidFill>
                  <a:srgbClr val="7030A0"/>
                </a:solidFill>
                <a:effectLst>
                  <a:outerShdw blurRad="38100" dist="38100" dir="2700000" algn="tl">
                    <a:srgbClr val="000000">
                      <a:alpha val="43137"/>
                    </a:srgbClr>
                  </a:outerShdw>
                </a:effectLst>
              </a:rPr>
              <a:t>Η Σμύρνη, μετά την πυρκαγιά του 1922</a:t>
            </a:r>
          </a:p>
        </p:txBody>
      </p:sp>
      <p:pic>
        <p:nvPicPr>
          <p:cNvPr id="4" name="3 - Θέση περιεχομένου" descr="turk-greek11.jpg"/>
          <p:cNvPicPr>
            <a:picLocks noGrp="1" noChangeAspect="1"/>
          </p:cNvPicPr>
          <p:nvPr>
            <p:ph idx="1"/>
          </p:nvPr>
        </p:nvPicPr>
        <p:blipFill>
          <a:blip r:embed="rId2" cstate="print">
            <a:lum contrast="20000"/>
          </a:blip>
          <a:stretch>
            <a:fillRect/>
          </a:stretch>
        </p:blipFill>
        <p:spPr>
          <a:xfrm>
            <a:off x="760966" y="1484784"/>
            <a:ext cx="7555450" cy="498974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01166"/>
            <a:ext cx="8229600" cy="792088"/>
          </a:xfrm>
        </p:spPr>
        <p:txBody>
          <a:bodyPr>
            <a:normAutofit/>
          </a:bodyPr>
          <a:lstStyle/>
          <a:p>
            <a:r>
              <a:rPr lang="el-GR" sz="3600" b="1" dirty="0">
                <a:solidFill>
                  <a:srgbClr val="7030A0"/>
                </a:solidFill>
                <a:effectLst>
                  <a:outerShdw blurRad="38100" dist="38100" dir="2700000" algn="tl">
                    <a:srgbClr val="000000">
                      <a:alpha val="43137"/>
                    </a:srgbClr>
                  </a:outerShdw>
                </a:effectLst>
              </a:rPr>
              <a:t>Συντριβή</a:t>
            </a:r>
            <a:r>
              <a:rPr lang="el-GR" sz="3600" dirty="0">
                <a:solidFill>
                  <a:srgbClr val="7030A0"/>
                </a:solidFill>
                <a:effectLst>
                  <a:outerShdw blurRad="38100" dist="38100" dir="2700000" algn="tl">
                    <a:srgbClr val="000000">
                      <a:alpha val="43137"/>
                    </a:srgbClr>
                  </a:outerShdw>
                </a:effectLst>
              </a:rPr>
              <a:t> στο Μικρασιατικό μέτωπο…</a:t>
            </a:r>
          </a:p>
        </p:txBody>
      </p:sp>
      <p:pic>
        <p:nvPicPr>
          <p:cNvPr id="6" name="5 - Εικόνα" descr="http://pontosandaristera.files.wordpress.com/2009/11/geni_giun_2_ceb2.jpg">
            <a:hlinkClick r:id="rId2"/>
          </p:cNvPr>
          <p:cNvPicPr/>
          <p:nvPr/>
        </p:nvPicPr>
        <p:blipFill>
          <a:blip r:embed="rId3" cstate="print">
            <a:lum bright="-10000" contrast="40000"/>
          </a:blip>
          <a:srcRect/>
          <a:stretch>
            <a:fillRect/>
          </a:stretch>
        </p:blipFill>
        <p:spPr bwMode="auto">
          <a:xfrm>
            <a:off x="2699792" y="994420"/>
            <a:ext cx="3168352" cy="3312368"/>
          </a:xfrm>
          <a:prstGeom prst="rect">
            <a:avLst/>
          </a:prstGeom>
          <a:ln>
            <a:noFill/>
          </a:ln>
          <a:effectLst>
            <a:outerShdw blurRad="292100" dist="139700" dir="2700000" algn="tl" rotWithShape="0">
              <a:srgbClr val="333333">
                <a:alpha val="65000"/>
              </a:srgbClr>
            </a:outerShdw>
          </a:effectLst>
        </p:spPr>
      </p:pic>
      <p:sp>
        <p:nvSpPr>
          <p:cNvPr id="7" name="6 - Ορθογώνιο"/>
          <p:cNvSpPr/>
          <p:nvPr/>
        </p:nvSpPr>
        <p:spPr>
          <a:xfrm>
            <a:off x="89756" y="4509120"/>
            <a:ext cx="8964488" cy="2062103"/>
          </a:xfrm>
          <a:prstGeom prst="rect">
            <a:avLst/>
          </a:prstGeom>
        </p:spPr>
        <p:txBody>
          <a:bodyPr wrap="square">
            <a:spAutoFit/>
          </a:bodyPr>
          <a:lstStyle/>
          <a:p>
            <a:pPr algn="ctr"/>
            <a:r>
              <a:rPr lang="el-GR" sz="2400" b="1" dirty="0">
                <a:solidFill>
                  <a:srgbClr val="7030A0"/>
                </a:solidFill>
              </a:rPr>
              <a:t>Η τουρκική εφημερίδα της Κωνσταντινούπολης </a:t>
            </a:r>
            <a:r>
              <a:rPr lang="el-GR" sz="2400" b="1" dirty="0" err="1">
                <a:solidFill>
                  <a:srgbClr val="7030A0"/>
                </a:solidFill>
              </a:rPr>
              <a:t>Yeni</a:t>
            </a:r>
            <a:r>
              <a:rPr lang="el-GR" sz="2400" b="1" dirty="0">
                <a:solidFill>
                  <a:srgbClr val="7030A0"/>
                </a:solidFill>
              </a:rPr>
              <a:t> </a:t>
            </a:r>
            <a:r>
              <a:rPr lang="el-GR" sz="2400" b="1" dirty="0" err="1">
                <a:solidFill>
                  <a:srgbClr val="7030A0"/>
                </a:solidFill>
              </a:rPr>
              <a:t>Giun</a:t>
            </a:r>
            <a:r>
              <a:rPr lang="el-GR" sz="2400" b="1" dirty="0">
                <a:solidFill>
                  <a:srgbClr val="7030A0"/>
                </a:solidFill>
              </a:rPr>
              <a:t> πανηγυρίζει τη νίκη του Κεμάλ επί των Ελλήνων. </a:t>
            </a:r>
          </a:p>
          <a:p>
            <a:pPr algn="ctr"/>
            <a:r>
              <a:rPr lang="el-GR" sz="2400" b="1" dirty="0">
                <a:solidFill>
                  <a:srgbClr val="7030A0"/>
                </a:solidFill>
              </a:rPr>
              <a:t>Στο πρωτοσέλιδό της έχει τις φωτογραφίες των Γούναρη και Στράτου κάτω από τον εντυπωσιακό τίτλο: </a:t>
            </a:r>
          </a:p>
          <a:p>
            <a:pPr algn="ctr"/>
            <a:r>
              <a:rPr lang="el-GR" sz="3000" b="1" i="1" dirty="0">
                <a:solidFill>
                  <a:srgbClr val="7030A0"/>
                </a:solidFill>
              </a:rPr>
              <a:t>“</a:t>
            </a:r>
            <a:r>
              <a:rPr lang="el-GR" sz="3000" b="1" dirty="0">
                <a:solidFill>
                  <a:srgbClr val="7030A0"/>
                </a:solidFill>
              </a:rPr>
              <a:t>ΓΟΥΝΑΡΗΣ - ΣΤΡΑΤΟΣ: ΟΙ ΣΩΤΗΡΕΣ ΤΗΣ ΤΟΥΡΚΙΑΣ</a:t>
            </a:r>
            <a:r>
              <a:rPr lang="el-GR" sz="3000" b="1" i="1" dirty="0">
                <a:solidFill>
                  <a:srgbClr val="7030A0"/>
                </a:solidFill>
              </a:rPr>
              <a:t>”</a:t>
            </a:r>
            <a:endParaRPr lang="el-GR" sz="3000" dirty="0">
              <a:solidFill>
                <a:srgbClr val="7030A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459F0-61DE-44A7-BF50-4F5F03139493}"/>
              </a:ext>
            </a:extLst>
          </p:cNvPr>
          <p:cNvSpPr>
            <a:spLocks noGrp="1"/>
          </p:cNvSpPr>
          <p:nvPr>
            <p:ph type="title"/>
          </p:nvPr>
        </p:nvSpPr>
        <p:spPr>
          <a:xfrm>
            <a:off x="0" y="43000"/>
            <a:ext cx="9144000" cy="922114"/>
          </a:xfrm>
        </p:spPr>
        <p:txBody>
          <a:bodyPr>
            <a:normAutofit fontScale="90000"/>
          </a:bodyPr>
          <a:lstStyle/>
          <a:p>
            <a:r>
              <a:rPr lang="el-GR" b="1" dirty="0">
                <a:solidFill>
                  <a:srgbClr val="7030A0"/>
                </a:solidFill>
                <a:effectLst>
                  <a:outerShdw blurRad="38100" dist="38100" dir="2700000" algn="tl">
                    <a:srgbClr val="000000">
                      <a:alpha val="43137"/>
                    </a:srgbClr>
                  </a:outerShdw>
                </a:effectLst>
              </a:rPr>
              <a:t>Αίτια της Μικρασιατικής Καταστροφής…</a:t>
            </a:r>
          </a:p>
        </p:txBody>
      </p:sp>
      <p:sp>
        <p:nvSpPr>
          <p:cNvPr id="4" name="Content Placeholder 2">
            <a:extLst>
              <a:ext uri="{FF2B5EF4-FFF2-40B4-BE49-F238E27FC236}">
                <a16:creationId xmlns:a16="http://schemas.microsoft.com/office/drawing/2014/main" id="{93E61C7A-5901-43CD-A005-5EED775C9673}"/>
              </a:ext>
            </a:extLst>
          </p:cNvPr>
          <p:cNvSpPr txBox="1">
            <a:spLocks/>
          </p:cNvSpPr>
          <p:nvPr/>
        </p:nvSpPr>
        <p:spPr>
          <a:xfrm>
            <a:off x="683568" y="2780928"/>
            <a:ext cx="8064896" cy="37170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dirty="0">
                <a:latin typeface="Calibri" panose="020F0502020204030204" pitchFamily="34" charset="0"/>
                <a:ea typeface="Calibri" panose="020F0502020204030204" pitchFamily="34" charset="0"/>
                <a:cs typeface="Times New Roman" panose="02020603050405020304" pitchFamily="18" charset="0"/>
              </a:rPr>
              <a:t>η </a:t>
            </a: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μακροχρόνια παράταση του πολέμου</a:t>
            </a:r>
            <a:endParaRPr lang="el-GR" sz="2800" dirty="0">
              <a:latin typeface="Calibri" panose="020F0502020204030204" pitchFamily="34" charset="0"/>
              <a:ea typeface="Calibri" panose="020F0502020204030204" pitchFamily="34" charset="0"/>
              <a:cs typeface="Times New Roman" panose="02020603050405020304" pitchFamily="18" charset="0"/>
            </a:endParaRPr>
          </a:p>
          <a:p>
            <a:r>
              <a:rPr lang="el-GR" sz="2800" dirty="0">
                <a:latin typeface="Calibri" panose="020F0502020204030204" pitchFamily="34" charset="0"/>
                <a:ea typeface="Calibri" panose="020F0502020204030204" pitchFamily="34" charset="0"/>
                <a:cs typeface="Times New Roman" panose="02020603050405020304" pitchFamily="18" charset="0"/>
              </a:rPr>
              <a:t>η </a:t>
            </a: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βαθιά διαίρεση του σώματος των αξιωματικών</a:t>
            </a:r>
            <a:endParaRPr lang="el-GR" sz="2800" dirty="0">
              <a:latin typeface="Calibri" panose="020F0502020204030204" pitchFamily="34" charset="0"/>
              <a:ea typeface="Calibri" panose="020F0502020204030204" pitchFamily="34" charset="0"/>
              <a:cs typeface="Times New Roman" panose="02020603050405020304" pitchFamily="18" charset="0"/>
            </a:endParaRPr>
          </a:p>
          <a:p>
            <a:r>
              <a:rPr lang="el-GR" sz="2800" dirty="0">
                <a:latin typeface="Calibri" panose="020F0502020204030204" pitchFamily="34" charset="0"/>
                <a:ea typeface="Calibri" panose="020F0502020204030204" pitchFamily="34" charset="0"/>
                <a:cs typeface="Times New Roman" panose="02020603050405020304" pitchFamily="18" charset="0"/>
              </a:rPr>
              <a:t>η </a:t>
            </a: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διπλωματία του </a:t>
            </a:r>
            <a:r>
              <a:rPr lang="el-GR" sz="2800" b="1" dirty="0" err="1">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Κεμάλ</a:t>
            </a: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και η οργάνωση του τουρκικού στρατού </a:t>
            </a:r>
          </a:p>
          <a:p>
            <a:r>
              <a:rPr lang="el-GR" sz="2800" dirty="0">
                <a:latin typeface="Calibri" panose="020F0502020204030204" pitchFamily="34" charset="0"/>
                <a:ea typeface="Calibri" panose="020F0502020204030204" pitchFamily="34" charset="0"/>
                <a:cs typeface="Times New Roman" panose="02020603050405020304" pitchFamily="18" charset="0"/>
              </a:rPr>
              <a:t>ο </a:t>
            </a: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οικονομικός πόλεμος που κήρυξαν στη χώρα μας οι Σύμμαχοι </a:t>
            </a:r>
            <a:r>
              <a:rPr lang="el-GR" sz="2800" dirty="0">
                <a:latin typeface="Calibri" panose="020F0502020204030204" pitchFamily="34" charset="0"/>
                <a:ea typeface="Calibri" panose="020F0502020204030204" pitchFamily="34" charset="0"/>
                <a:cs typeface="Times New Roman" panose="02020603050405020304" pitchFamily="18" charset="0"/>
              </a:rPr>
              <a:t>μετά την επάνοδο του </a:t>
            </a: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Κωνσταντίνου</a:t>
            </a:r>
            <a:r>
              <a:rPr lang="el-GR" sz="2800" dirty="0">
                <a:latin typeface="Calibri" panose="020F0502020204030204" pitchFamily="34" charset="0"/>
                <a:ea typeface="Calibri" panose="020F0502020204030204" pitchFamily="34" charset="0"/>
                <a:cs typeface="Times New Roman" panose="02020603050405020304" pitchFamily="18" charset="0"/>
              </a:rPr>
              <a:t> και η </a:t>
            </a: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βοήθεια που έδωσαν στον </a:t>
            </a:r>
            <a:r>
              <a:rPr lang="el-GR" sz="2800" b="1" dirty="0" err="1">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Κεμάλ</a:t>
            </a:r>
            <a:endPar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Arrow: Down 4">
            <a:extLst>
              <a:ext uri="{FF2B5EF4-FFF2-40B4-BE49-F238E27FC236}">
                <a16:creationId xmlns:a16="http://schemas.microsoft.com/office/drawing/2014/main" id="{E250AAF6-B978-4F12-9A83-DB53EBA572F0}"/>
              </a:ext>
            </a:extLst>
          </p:cNvPr>
          <p:cNvSpPr/>
          <p:nvPr/>
        </p:nvSpPr>
        <p:spPr>
          <a:xfrm>
            <a:off x="3635896" y="1080933"/>
            <a:ext cx="1224136" cy="1584176"/>
          </a:xfrm>
          <a:prstGeom prst="downArrow">
            <a:avLst/>
          </a:prstGeom>
          <a:solidFill>
            <a:srgbClr val="7030A0">
              <a:alpha val="52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060252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lum contrast="30000"/>
            <a:extLst>
              <a:ext uri="{28A0092B-C50C-407E-A947-70E740481C1C}">
                <a14:useLocalDpi xmlns:a14="http://schemas.microsoft.com/office/drawing/2010/main" val="0"/>
              </a:ext>
            </a:extLst>
          </a:blip>
          <a:stretch>
            <a:fillRect/>
          </a:stretch>
        </p:blipFill>
        <p:spPr>
          <a:xfrm>
            <a:off x="3131840" y="0"/>
            <a:ext cx="5822049" cy="6858000"/>
          </a:xfrm>
          <a:prstGeom prst="rect">
            <a:avLst/>
          </a:prstGeom>
          <a:ln>
            <a:noFill/>
          </a:ln>
          <a:effectLst>
            <a:outerShdw blurRad="292100" dist="139700" dir="2700000" algn="tl" rotWithShape="0">
              <a:srgbClr val="333333">
                <a:alpha val="65000"/>
              </a:srgbClr>
            </a:outerShdw>
          </a:effectLst>
        </p:spPr>
      </p:pic>
      <p:sp>
        <p:nvSpPr>
          <p:cNvPr id="2" name="1 - Τίτλος"/>
          <p:cNvSpPr>
            <a:spLocks noGrp="1"/>
          </p:cNvSpPr>
          <p:nvPr>
            <p:ph type="title"/>
          </p:nvPr>
        </p:nvSpPr>
        <p:spPr>
          <a:xfrm>
            <a:off x="72008" y="1196752"/>
            <a:ext cx="3131840" cy="3024336"/>
          </a:xfrm>
        </p:spPr>
        <p:txBody>
          <a:bodyPr>
            <a:normAutofit/>
          </a:bodyPr>
          <a:lstStyle/>
          <a:p>
            <a:r>
              <a:rPr lang="el-GR" b="1" dirty="0">
                <a:solidFill>
                  <a:schemeClr val="accent4">
                    <a:lumMod val="50000"/>
                  </a:schemeClr>
                </a:solidFill>
              </a:rPr>
              <a:t>Ο θάνατος </a:t>
            </a:r>
            <a:br>
              <a:rPr lang="el-GR" b="1" dirty="0">
                <a:solidFill>
                  <a:schemeClr val="accent4">
                    <a:lumMod val="50000"/>
                  </a:schemeClr>
                </a:solidFill>
              </a:rPr>
            </a:br>
            <a:r>
              <a:rPr lang="el-GR" b="1" dirty="0">
                <a:solidFill>
                  <a:schemeClr val="accent4">
                    <a:lumMod val="50000"/>
                  </a:schemeClr>
                </a:solidFill>
              </a:rPr>
              <a:t>της </a:t>
            </a:r>
            <a:br>
              <a:rPr lang="el-GR" b="1" dirty="0">
                <a:solidFill>
                  <a:schemeClr val="accent4">
                    <a:lumMod val="50000"/>
                  </a:schemeClr>
                </a:solidFill>
              </a:rPr>
            </a:br>
            <a:r>
              <a:rPr lang="el-GR" b="1" dirty="0">
                <a:solidFill>
                  <a:schemeClr val="accent4">
                    <a:lumMod val="50000"/>
                  </a:schemeClr>
                </a:solidFill>
              </a:rPr>
              <a:t>Μεγάλης</a:t>
            </a:r>
            <a:br>
              <a:rPr lang="el-GR" b="1" dirty="0">
                <a:solidFill>
                  <a:schemeClr val="accent4">
                    <a:lumMod val="50000"/>
                  </a:schemeClr>
                </a:solidFill>
              </a:rPr>
            </a:br>
            <a:r>
              <a:rPr lang="el-GR" b="1" dirty="0">
                <a:solidFill>
                  <a:schemeClr val="accent4">
                    <a:lumMod val="50000"/>
                  </a:schemeClr>
                </a:solidFill>
              </a:rPr>
              <a:t>Ιδέας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mages (7).jpg"/>
          <p:cNvPicPr>
            <a:picLocks noChangeAspect="1"/>
          </p:cNvPicPr>
          <p:nvPr/>
        </p:nvPicPr>
        <p:blipFill>
          <a:blip r:embed="rId2" cstate="print"/>
          <a:stretch>
            <a:fillRect/>
          </a:stretch>
        </p:blipFill>
        <p:spPr>
          <a:xfrm>
            <a:off x="6826087" y="235919"/>
            <a:ext cx="2084260" cy="31320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4 - Εικόνα" descr="images (7).jpg"/>
          <p:cNvPicPr>
            <a:picLocks noChangeAspect="1"/>
          </p:cNvPicPr>
          <p:nvPr/>
        </p:nvPicPr>
        <p:blipFill>
          <a:blip r:embed="rId3" cstate="print">
            <a:lum bright="-10000"/>
          </a:blip>
          <a:srcRect l="27638" r="24803" b="48249"/>
          <a:stretch>
            <a:fillRect/>
          </a:stretch>
        </p:blipFill>
        <p:spPr>
          <a:xfrm>
            <a:off x="233653" y="203127"/>
            <a:ext cx="2041544" cy="31320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2 - Εικόνα">
            <a:extLst>
              <a:ext uri="{FF2B5EF4-FFF2-40B4-BE49-F238E27FC236}">
                <a16:creationId xmlns:a16="http://schemas.microsoft.com/office/drawing/2014/main" id="{F66A1ECF-8B7F-431A-8864-36D47588A0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965" r="8078" b="16262"/>
          <a:stretch/>
        </p:blipFill>
        <p:spPr>
          <a:xfrm>
            <a:off x="6346063" y="3060416"/>
            <a:ext cx="2241288" cy="30275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1 - Τίτλος">
            <a:extLst>
              <a:ext uri="{FF2B5EF4-FFF2-40B4-BE49-F238E27FC236}">
                <a16:creationId xmlns:a16="http://schemas.microsoft.com/office/drawing/2014/main" id="{11319ECE-3917-4F4F-AFAE-0169D227C061}"/>
              </a:ext>
            </a:extLst>
          </p:cNvPr>
          <p:cNvSpPr txBox="1">
            <a:spLocks/>
          </p:cNvSpPr>
          <p:nvPr/>
        </p:nvSpPr>
        <p:spPr>
          <a:xfrm>
            <a:off x="-108520" y="3289690"/>
            <a:ext cx="2961370" cy="756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solidFill>
                  <a:schemeClr val="accent4">
                    <a:lumMod val="50000"/>
                  </a:schemeClr>
                </a:solidFill>
              </a:rPr>
              <a:t>Ελ. Βενιζέλος</a:t>
            </a:r>
          </a:p>
        </p:txBody>
      </p:sp>
      <p:sp>
        <p:nvSpPr>
          <p:cNvPr id="9" name="1 - Τίτλος">
            <a:extLst>
              <a:ext uri="{FF2B5EF4-FFF2-40B4-BE49-F238E27FC236}">
                <a16:creationId xmlns:a16="http://schemas.microsoft.com/office/drawing/2014/main" id="{6061923E-5C7E-4DE9-8EBC-37C915072E05}"/>
              </a:ext>
            </a:extLst>
          </p:cNvPr>
          <p:cNvSpPr txBox="1">
            <a:spLocks/>
          </p:cNvSpPr>
          <p:nvPr/>
        </p:nvSpPr>
        <p:spPr>
          <a:xfrm>
            <a:off x="5945633" y="6138487"/>
            <a:ext cx="2961370" cy="7565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err="1">
                <a:solidFill>
                  <a:schemeClr val="accent4">
                    <a:lumMod val="50000"/>
                  </a:schemeClr>
                </a:solidFill>
              </a:rPr>
              <a:t>Ισμέτ</a:t>
            </a:r>
            <a:r>
              <a:rPr lang="el-GR" sz="3200" b="1" dirty="0">
                <a:solidFill>
                  <a:schemeClr val="accent4">
                    <a:lumMod val="50000"/>
                  </a:schemeClr>
                </a:solidFill>
              </a:rPr>
              <a:t> Ινονού</a:t>
            </a:r>
          </a:p>
        </p:txBody>
      </p:sp>
      <p:sp>
        <p:nvSpPr>
          <p:cNvPr id="2" name="Rectangle: Folded Corner 1">
            <a:extLst>
              <a:ext uri="{FF2B5EF4-FFF2-40B4-BE49-F238E27FC236}">
                <a16:creationId xmlns:a16="http://schemas.microsoft.com/office/drawing/2014/main" id="{14470D2C-4A9F-45A2-B1CD-F8F70EBCBC52}"/>
              </a:ext>
            </a:extLst>
          </p:cNvPr>
          <p:cNvSpPr/>
          <p:nvPr/>
        </p:nvSpPr>
        <p:spPr>
          <a:xfrm>
            <a:off x="404578" y="4226754"/>
            <a:ext cx="2600952" cy="2447528"/>
          </a:xfrm>
          <a:prstGeom prst="foldedCorner">
            <a:avLst/>
          </a:prstGeom>
          <a:solidFill>
            <a:schemeClr val="bg1">
              <a:lumMod val="85000"/>
            </a:schemeClr>
          </a:solidFill>
          <a:ln w="12700">
            <a:noFill/>
          </a:ln>
          <a:effectLst>
            <a:outerShdw blurRad="2286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1 - Τίτλος">
            <a:extLst>
              <a:ext uri="{FF2B5EF4-FFF2-40B4-BE49-F238E27FC236}">
                <a16:creationId xmlns:a16="http://schemas.microsoft.com/office/drawing/2014/main" id="{94360B52-D4C8-41C6-A314-0D4A297EFAF6}"/>
              </a:ext>
            </a:extLst>
          </p:cNvPr>
          <p:cNvSpPr>
            <a:spLocks noGrp="1"/>
          </p:cNvSpPr>
          <p:nvPr>
            <p:ph type="title"/>
          </p:nvPr>
        </p:nvSpPr>
        <p:spPr>
          <a:xfrm>
            <a:off x="467544" y="4437112"/>
            <a:ext cx="2448273" cy="1808577"/>
          </a:xfrm>
        </p:spPr>
        <p:txBody>
          <a:bodyPr>
            <a:normAutofit fontScale="90000"/>
          </a:bodyPr>
          <a:lstStyle/>
          <a:p>
            <a:r>
              <a:rPr lang="el-GR" sz="6700" b="1" dirty="0">
                <a:solidFill>
                  <a:srgbClr val="9954CC"/>
                </a:solidFill>
                <a:effectLst>
                  <a:outerShdw blurRad="38100" dist="38100" dir="2700000" algn="tl">
                    <a:srgbClr val="000000">
                      <a:alpha val="43137"/>
                    </a:srgbClr>
                  </a:outerShdw>
                </a:effectLst>
              </a:rPr>
              <a:t>1923</a:t>
            </a:r>
            <a:br>
              <a:rPr lang="el-GR" b="1" dirty="0">
                <a:solidFill>
                  <a:schemeClr val="accent4">
                    <a:lumMod val="50000"/>
                  </a:schemeClr>
                </a:solidFill>
              </a:rPr>
            </a:br>
            <a:r>
              <a:rPr lang="el-GR" b="1" dirty="0">
                <a:solidFill>
                  <a:schemeClr val="accent4">
                    <a:lumMod val="50000"/>
                  </a:schemeClr>
                </a:solidFill>
              </a:rPr>
              <a:t>Συνθήκη </a:t>
            </a:r>
            <a:br>
              <a:rPr lang="el-GR" b="1" dirty="0">
                <a:solidFill>
                  <a:schemeClr val="accent4">
                    <a:lumMod val="50000"/>
                  </a:schemeClr>
                </a:solidFill>
              </a:rPr>
            </a:br>
            <a:r>
              <a:rPr lang="el-GR" b="1" dirty="0">
                <a:solidFill>
                  <a:schemeClr val="accent4">
                    <a:lumMod val="50000"/>
                  </a:schemeClr>
                </a:solidFill>
              </a:rPr>
              <a:t>Λοζάνης</a:t>
            </a:r>
          </a:p>
        </p:txBody>
      </p:sp>
      <p:pic>
        <p:nvPicPr>
          <p:cNvPr id="4" name="3 - Θέση περιεχομένου" descr="49880-532-1(1)-960.jpg"/>
          <p:cNvPicPr>
            <a:picLocks noGrp="1" noChangeAspect="1"/>
          </p:cNvPicPr>
          <p:nvPr>
            <p:ph idx="1"/>
          </p:nvPr>
        </p:nvPicPr>
        <p:blipFill>
          <a:blip r:embed="rId5" cstate="print">
            <a:clrChange>
              <a:clrFrom>
                <a:srgbClr val="F6F6F6"/>
              </a:clrFrom>
              <a:clrTo>
                <a:srgbClr val="F6F6F6">
                  <a:alpha val="0"/>
                </a:srgbClr>
              </a:clrTo>
            </a:clrChange>
          </a:blip>
          <a:stretch>
            <a:fillRect/>
          </a:stretch>
        </p:blipFill>
        <p:spPr>
          <a:xfrm>
            <a:off x="2402718" y="548679"/>
            <a:ext cx="4401531" cy="553923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49880-532-1(1)-960.jpg"/>
          <p:cNvPicPr>
            <a:picLocks noGrp="1" noChangeAspect="1"/>
          </p:cNvPicPr>
          <p:nvPr>
            <p:ph idx="1"/>
          </p:nvPr>
        </p:nvPicPr>
        <p:blipFill>
          <a:blip r:embed="rId2" cstate="print"/>
          <a:stretch>
            <a:fillRect/>
          </a:stretch>
        </p:blipFill>
        <p:spPr>
          <a:xfrm>
            <a:off x="0" y="980728"/>
            <a:ext cx="9510854" cy="5877272"/>
          </a:xfrm>
          <a:prstGeom prst="rect">
            <a:avLst/>
          </a:prstGeom>
          <a:ln>
            <a:noFill/>
          </a:ln>
          <a:effectLst>
            <a:outerShdw blurRad="292100" dist="139700" dir="2700000" algn="tl" rotWithShape="0">
              <a:srgbClr val="333333">
                <a:alpha val="65000"/>
              </a:srgbClr>
            </a:outerShdw>
          </a:effectLst>
        </p:spPr>
      </p:pic>
      <p:pic>
        <p:nvPicPr>
          <p:cNvPr id="6" name="5 - Εικόνα" descr="images (4).jpg"/>
          <p:cNvPicPr>
            <a:picLocks noChangeAspect="1"/>
          </p:cNvPicPr>
          <p:nvPr/>
        </p:nvPicPr>
        <p:blipFill>
          <a:blip r:embed="rId3" cstate="print"/>
          <a:stretch>
            <a:fillRect/>
          </a:stretch>
        </p:blipFill>
        <p:spPr>
          <a:xfrm rot="21046704">
            <a:off x="85933" y="186931"/>
            <a:ext cx="3383055" cy="2109190"/>
          </a:xfrm>
          <a:prstGeom prst="rect">
            <a:avLst/>
          </a:prstGeom>
        </p:spPr>
      </p:pic>
      <p:pic>
        <p:nvPicPr>
          <p:cNvPr id="9" name="8 - Εικόνα" descr="images (4).jpg"/>
          <p:cNvPicPr>
            <a:picLocks noChangeAspect="1"/>
          </p:cNvPicPr>
          <p:nvPr/>
        </p:nvPicPr>
        <p:blipFill>
          <a:blip r:embed="rId4" cstate="print">
            <a:lum contrast="30000"/>
          </a:blip>
          <a:stretch>
            <a:fillRect/>
          </a:stretch>
        </p:blipFill>
        <p:spPr>
          <a:xfrm rot="21179607">
            <a:off x="2690472" y="3209758"/>
            <a:ext cx="1906128" cy="2723042"/>
          </a:xfrm>
          <a:prstGeom prst="rect">
            <a:avLst/>
          </a:prstGeom>
        </p:spPr>
      </p:pic>
      <p:pic>
        <p:nvPicPr>
          <p:cNvPr id="7" name="6 - Εικόνα" descr="images (4).jpg"/>
          <p:cNvPicPr>
            <a:picLocks noChangeAspect="1"/>
          </p:cNvPicPr>
          <p:nvPr/>
        </p:nvPicPr>
        <p:blipFill>
          <a:blip r:embed="rId5" cstate="print"/>
          <a:srcRect t="4724"/>
          <a:stretch>
            <a:fillRect/>
          </a:stretch>
        </p:blipFill>
        <p:spPr>
          <a:xfrm rot="20333320">
            <a:off x="610470" y="3605436"/>
            <a:ext cx="1937854" cy="2401701"/>
          </a:xfrm>
          <a:prstGeom prst="rect">
            <a:avLst/>
          </a:prstGeom>
        </p:spPr>
      </p:pic>
      <p:pic>
        <p:nvPicPr>
          <p:cNvPr id="10" name="9 - Εικόνα" descr="images (4).jpg"/>
          <p:cNvPicPr>
            <a:picLocks noChangeAspect="1"/>
          </p:cNvPicPr>
          <p:nvPr/>
        </p:nvPicPr>
        <p:blipFill>
          <a:blip r:embed="rId6" cstate="print"/>
          <a:stretch>
            <a:fillRect/>
          </a:stretch>
        </p:blipFill>
        <p:spPr>
          <a:xfrm rot="20065132">
            <a:off x="6912331" y="4336614"/>
            <a:ext cx="2232787" cy="1674591"/>
          </a:xfrm>
          <a:prstGeom prst="rect">
            <a:avLst/>
          </a:prstGeom>
        </p:spPr>
      </p:pic>
      <p:pic>
        <p:nvPicPr>
          <p:cNvPr id="11" name="10 - Εικόνα" descr="images (4).jpg"/>
          <p:cNvPicPr>
            <a:picLocks noChangeAspect="1"/>
          </p:cNvPicPr>
          <p:nvPr/>
        </p:nvPicPr>
        <p:blipFill>
          <a:blip r:embed="rId7" cstate="print"/>
          <a:stretch>
            <a:fillRect/>
          </a:stretch>
        </p:blipFill>
        <p:spPr>
          <a:xfrm rot="760458">
            <a:off x="3232774" y="347644"/>
            <a:ext cx="3385749" cy="1952449"/>
          </a:xfrm>
          <a:prstGeom prst="rect">
            <a:avLst/>
          </a:prstGeom>
        </p:spPr>
      </p:pic>
      <p:pic>
        <p:nvPicPr>
          <p:cNvPr id="12" name="11 - Εικόνα" descr="1922-30.jpg"/>
          <p:cNvPicPr>
            <a:picLocks noChangeAspect="1"/>
          </p:cNvPicPr>
          <p:nvPr/>
        </p:nvPicPr>
        <p:blipFill>
          <a:blip r:embed="rId8" cstate="print">
            <a:lum contrast="40000"/>
          </a:blip>
          <a:stretch>
            <a:fillRect/>
          </a:stretch>
        </p:blipFill>
        <p:spPr>
          <a:xfrm rot="21411490">
            <a:off x="4716016" y="3284984"/>
            <a:ext cx="1983376" cy="2626988"/>
          </a:xfrm>
          <a:prstGeom prst="rect">
            <a:avLst/>
          </a:prstGeom>
        </p:spPr>
      </p:pic>
      <p:pic>
        <p:nvPicPr>
          <p:cNvPr id="5" name="4 - Εικόνα" descr="images (4).jpg"/>
          <p:cNvPicPr>
            <a:picLocks noChangeAspect="1"/>
          </p:cNvPicPr>
          <p:nvPr/>
        </p:nvPicPr>
        <p:blipFill>
          <a:blip r:embed="rId9" cstate="print">
            <a:lum contrast="30000"/>
          </a:blip>
          <a:stretch>
            <a:fillRect/>
          </a:stretch>
        </p:blipFill>
        <p:spPr>
          <a:xfrm rot="19365916">
            <a:off x="6231304" y="3398936"/>
            <a:ext cx="2130102" cy="965902"/>
          </a:xfrm>
          <a:prstGeom prst="rect">
            <a:avLst/>
          </a:prstGeom>
        </p:spPr>
      </p:pic>
      <p:pic>
        <p:nvPicPr>
          <p:cNvPr id="8" name="7 - Εικόνα" descr="images (4).jpg"/>
          <p:cNvPicPr>
            <a:picLocks noChangeAspect="1"/>
          </p:cNvPicPr>
          <p:nvPr/>
        </p:nvPicPr>
        <p:blipFill>
          <a:blip r:embed="rId10" cstate="print"/>
          <a:srcRect r="7434"/>
          <a:stretch>
            <a:fillRect/>
          </a:stretch>
        </p:blipFill>
        <p:spPr>
          <a:xfrm rot="21150949">
            <a:off x="6494654" y="411786"/>
            <a:ext cx="2436697" cy="1773851"/>
          </a:xfrm>
          <a:prstGeom prst="rect">
            <a:avLst/>
          </a:prstGeom>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3EB2DF-D4D6-4A96-A445-4DC3E777C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6" y="1451082"/>
            <a:ext cx="9144000" cy="3955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6284026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780928"/>
            <a:ext cx="8229600" cy="4077072"/>
          </a:xfrm>
        </p:spPr>
        <p:txBody>
          <a:bodyPr>
            <a:normAutofit fontScale="92500" lnSpcReduction="20000"/>
          </a:bodyPr>
          <a:lstStyle/>
          <a:p>
            <a:r>
              <a:rPr lang="el-GR" b="1" dirty="0">
                <a:effectLst>
                  <a:outerShdw blurRad="38100" dist="38100" dir="2700000" algn="tl">
                    <a:srgbClr val="000000">
                      <a:alpha val="43137"/>
                    </a:srgbClr>
                  </a:outerShdw>
                </a:effectLst>
              </a:rPr>
              <a:t>Κανένα κόμμα </a:t>
            </a:r>
            <a:r>
              <a:rPr lang="el-GR" dirty="0"/>
              <a:t>δεν προέβαλλε πλέον την επιλογή της </a:t>
            </a:r>
            <a:r>
              <a:rPr lang="el-GR" b="1" dirty="0">
                <a:effectLst>
                  <a:outerShdw blurRad="38100" dist="38100" dir="2700000" algn="tl">
                    <a:srgbClr val="000000">
                      <a:alpha val="43137"/>
                    </a:srgbClr>
                  </a:outerShdw>
                </a:effectLst>
              </a:rPr>
              <a:t>εδαφικής επέκτασης </a:t>
            </a:r>
            <a:r>
              <a:rPr lang="el-GR" dirty="0"/>
              <a:t>και του </a:t>
            </a:r>
            <a:r>
              <a:rPr lang="el-GR" b="1" dirty="0">
                <a:effectLst>
                  <a:outerShdw blurRad="38100" dist="38100" dir="2700000" algn="tl">
                    <a:srgbClr val="000000">
                      <a:alpha val="43137"/>
                    </a:srgbClr>
                  </a:outerShdw>
                </a:effectLst>
              </a:rPr>
              <a:t>πολέμου</a:t>
            </a:r>
            <a:r>
              <a:rPr lang="el-GR" dirty="0"/>
              <a:t>.</a:t>
            </a:r>
          </a:p>
          <a:p>
            <a:r>
              <a:rPr lang="el-GR" dirty="0"/>
              <a:t>Αυτό προκάλεσε </a:t>
            </a:r>
            <a:r>
              <a:rPr lang="el-GR" sz="4300" b="1" dirty="0">
                <a:effectLst>
                  <a:outerShdw blurRad="38100" dist="38100" dir="2700000" algn="tl">
                    <a:srgbClr val="000000">
                      <a:alpha val="43137"/>
                    </a:srgbClr>
                  </a:outerShdw>
                </a:effectLst>
              </a:rPr>
              <a:t>κρίση ταυτότητας </a:t>
            </a:r>
            <a:r>
              <a:rPr lang="el-GR" dirty="0"/>
              <a:t>στην Ελλάδα γιατί η Μ. Ιδέα για έναν αιώνα ήταν το θεμέλιο στο οποίο πολλοί βάσιζαν τον λόγο ύπαρξης του κράτους.</a:t>
            </a:r>
          </a:p>
          <a:p>
            <a:r>
              <a:rPr lang="el-GR" dirty="0"/>
              <a:t>Η πλειονότητα των </a:t>
            </a:r>
            <a:r>
              <a:rPr lang="el-GR" b="1" dirty="0">
                <a:effectLst>
                  <a:outerShdw blurRad="38100" dist="38100" dir="2700000" algn="tl">
                    <a:srgbClr val="000000">
                      <a:alpha val="43137"/>
                    </a:srgbClr>
                  </a:outerShdw>
                </a:effectLst>
              </a:rPr>
              <a:t>προσφύγων</a:t>
            </a:r>
            <a:r>
              <a:rPr lang="el-GR" dirty="0"/>
              <a:t> τάχθηκε στο πλευρό των </a:t>
            </a:r>
            <a:r>
              <a:rPr lang="el-GR" b="1" dirty="0">
                <a:effectLst>
                  <a:outerShdw blurRad="38100" dist="38100" dir="2700000" algn="tl">
                    <a:srgbClr val="000000">
                      <a:alpha val="43137"/>
                    </a:srgbClr>
                  </a:outerShdw>
                </a:effectLst>
              </a:rPr>
              <a:t>Φιλελευθέρων</a:t>
            </a:r>
            <a:r>
              <a:rPr lang="el-GR" dirty="0"/>
              <a:t>, αφού πίστευαν ότι οι αντιβενιζελικοί έφταιγαν για την τραγωδία.</a:t>
            </a:r>
          </a:p>
        </p:txBody>
      </p:sp>
      <p:sp>
        <p:nvSpPr>
          <p:cNvPr id="4" name="1 - Τίτλος">
            <a:extLst>
              <a:ext uri="{FF2B5EF4-FFF2-40B4-BE49-F238E27FC236}">
                <a16:creationId xmlns:a16="http://schemas.microsoft.com/office/drawing/2014/main" id="{6F26F11D-A3B5-47B7-B298-A9AA603C6D95}"/>
              </a:ext>
            </a:extLst>
          </p:cNvPr>
          <p:cNvSpPr>
            <a:spLocks noGrp="1"/>
          </p:cNvSpPr>
          <p:nvPr>
            <p:ph type="title"/>
          </p:nvPr>
        </p:nvSpPr>
        <p:spPr>
          <a:xfrm>
            <a:off x="0" y="0"/>
            <a:ext cx="9144000" cy="1143000"/>
          </a:xfrm>
        </p:spPr>
        <p:txBody>
          <a:bodyPr>
            <a:normAutofit/>
          </a:bodyPr>
          <a:lstStyle/>
          <a:p>
            <a:r>
              <a:rPr lang="el-GR" sz="3600" b="1" dirty="0">
                <a:solidFill>
                  <a:srgbClr val="7030A0"/>
                </a:solidFill>
                <a:effectLst>
                  <a:outerShdw blurRad="38100" dist="38100" dir="2700000" algn="tl">
                    <a:srgbClr val="000000">
                      <a:alpha val="43137"/>
                    </a:srgbClr>
                  </a:outerShdw>
                </a:effectLst>
              </a:rPr>
              <a:t>Ιδεολογική μεταστροφή μετά το </a:t>
            </a:r>
            <a:r>
              <a:rPr lang="el-GR" sz="4800" b="1" dirty="0">
                <a:solidFill>
                  <a:srgbClr val="7030A0"/>
                </a:solidFill>
                <a:effectLst>
                  <a:outerShdw blurRad="38100" dist="38100" dir="2700000" algn="tl">
                    <a:srgbClr val="000000">
                      <a:alpha val="43137"/>
                    </a:srgbClr>
                  </a:outerShdw>
                </a:effectLst>
              </a:rPr>
              <a:t>1922</a:t>
            </a:r>
          </a:p>
        </p:txBody>
      </p:sp>
      <p:sp>
        <p:nvSpPr>
          <p:cNvPr id="2" name="Arrow: Down 1">
            <a:extLst>
              <a:ext uri="{FF2B5EF4-FFF2-40B4-BE49-F238E27FC236}">
                <a16:creationId xmlns:a16="http://schemas.microsoft.com/office/drawing/2014/main" id="{F3CD44AE-866F-4AAF-BF77-40E91064D53E}"/>
              </a:ext>
            </a:extLst>
          </p:cNvPr>
          <p:cNvSpPr/>
          <p:nvPr/>
        </p:nvSpPr>
        <p:spPr>
          <a:xfrm>
            <a:off x="3878923" y="1143000"/>
            <a:ext cx="1386154" cy="1458416"/>
          </a:xfrm>
          <a:prstGeom prst="downArrow">
            <a:avLst/>
          </a:prstGeom>
          <a:solidFill>
            <a:srgbClr val="7030A0">
              <a:alpha val="52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76672"/>
            <a:ext cx="8229600" cy="1656184"/>
          </a:xfrm>
        </p:spPr>
        <p:txBody>
          <a:bodyPr>
            <a:normAutofit/>
          </a:bodyPr>
          <a:lstStyle/>
          <a:p>
            <a:pPr>
              <a:buNone/>
            </a:pPr>
            <a:r>
              <a:rPr lang="el-GR" dirty="0"/>
              <a:t>Η διαρκής </a:t>
            </a:r>
            <a:r>
              <a:rPr lang="el-GR" b="1" dirty="0"/>
              <a:t>υποβάθμιση του βιοτικού επιπέδου </a:t>
            </a:r>
            <a:r>
              <a:rPr lang="el-GR" dirty="0"/>
              <a:t>του πληθυσμού της Ελλάδας επηρέασε την εξέλιξη των κομμάτων την περίοδο αυτή.</a:t>
            </a:r>
          </a:p>
        </p:txBody>
      </p:sp>
      <p:sp>
        <p:nvSpPr>
          <p:cNvPr id="4" name="2 - Θέση περιεχομένου"/>
          <p:cNvSpPr txBox="1">
            <a:spLocks/>
          </p:cNvSpPr>
          <p:nvPr/>
        </p:nvSpPr>
        <p:spPr>
          <a:xfrm>
            <a:off x="457200" y="2399182"/>
            <a:ext cx="8229600" cy="2037929"/>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a:ln>
                  <a:noFill/>
                </a:ln>
                <a:solidFill>
                  <a:schemeClr val="tx1"/>
                </a:solidFill>
                <a:effectLst/>
                <a:uLnTx/>
                <a:uFillTx/>
                <a:latin typeface="+mn-lt"/>
                <a:ea typeface="+mn-ea"/>
                <a:cs typeface="+mn-cs"/>
              </a:rPr>
              <a:t>Όταν σταμάτησε η εξωτερική πολιτική να ενδιαφέρει… ήρθαν στο προσκήνιο οι </a:t>
            </a:r>
            <a:r>
              <a:rPr kumimoji="0" lang="el-GR"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συγκρούσεις συμφερόντων οικονομικού</a:t>
            </a:r>
            <a:r>
              <a:rPr kumimoji="0" lang="el-GR" sz="3200" b="0" i="0" u="none" strike="noStrike" kern="1200" cap="none" spc="0" normalizeH="0" baseline="0" noProof="0" dirty="0">
                <a:ln>
                  <a:noFill/>
                </a:ln>
                <a:solidFill>
                  <a:schemeClr val="tx1"/>
                </a:solidFill>
                <a:effectLst/>
                <a:uLnTx/>
                <a:uFillTx/>
                <a:latin typeface="+mn-lt"/>
                <a:ea typeface="+mn-ea"/>
                <a:cs typeface="+mn-cs"/>
              </a:rPr>
              <a:t> και </a:t>
            </a:r>
            <a:r>
              <a:rPr kumimoji="0" lang="el-GR"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κοινωνικού</a:t>
            </a:r>
            <a:r>
              <a:rPr kumimoji="0" lang="el-GR" sz="3200" b="0" i="0" u="none" strike="noStrike" kern="1200" cap="none" spc="0" normalizeH="0" noProof="0" dirty="0">
                <a:ln>
                  <a:noFill/>
                </a:ln>
                <a:solidFill>
                  <a:schemeClr val="tx1"/>
                </a:solidFill>
                <a:effectLst/>
                <a:uLnTx/>
                <a:uFillTx/>
                <a:latin typeface="+mn-lt"/>
                <a:ea typeface="+mn-ea"/>
                <a:cs typeface="+mn-cs"/>
              </a:rPr>
              <a:t> χαρακτήρα.</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2 - Θέση περιεχομένου">
            <a:extLst>
              <a:ext uri="{FF2B5EF4-FFF2-40B4-BE49-F238E27FC236}">
                <a16:creationId xmlns:a16="http://schemas.microsoft.com/office/drawing/2014/main" id="{AC3B0D48-F8B7-48DE-9FD2-9391BF0FDECF}"/>
              </a:ext>
            </a:extLst>
          </p:cNvPr>
          <p:cNvSpPr txBox="1">
            <a:spLocks/>
          </p:cNvSpPr>
          <p:nvPr/>
        </p:nvSpPr>
        <p:spPr>
          <a:xfrm>
            <a:off x="457200" y="4581128"/>
            <a:ext cx="8229600" cy="2037928"/>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a:ln>
                  <a:noFill/>
                </a:ln>
                <a:solidFill>
                  <a:schemeClr val="tx1"/>
                </a:solidFill>
                <a:effectLst/>
                <a:uLnTx/>
                <a:uFillTx/>
                <a:latin typeface="+mn-lt"/>
                <a:ea typeface="+mn-ea"/>
                <a:cs typeface="+mn-cs"/>
              </a:rPr>
              <a:t>Σε πολλούς ανθρώπους επήλθε κόπωση από τη μόνιμη </a:t>
            </a:r>
            <a:r>
              <a:rPr kumimoji="0" lang="el-GR"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πολιτική αστάθεια </a:t>
            </a:r>
            <a:r>
              <a:rPr kumimoji="0" lang="el-GR" sz="3200" b="0" i="0" u="none" strike="noStrike" kern="1200" cap="none" spc="0" normalizeH="0" baseline="0" noProof="0" dirty="0">
                <a:ln>
                  <a:noFill/>
                </a:ln>
                <a:solidFill>
                  <a:schemeClr val="tx1"/>
                </a:solidFill>
                <a:effectLst/>
                <a:uLnTx/>
                <a:uFillTx/>
                <a:latin typeface="+mn-lt"/>
                <a:ea typeface="+mn-ea"/>
                <a:cs typeface="+mn-cs"/>
              </a:rPr>
              <a:t>και από τη διαρκή όξυνση που καλλιεργούσαν τα κομματικά επιτελεία και τα </a:t>
            </a:r>
            <a:r>
              <a:rPr kumimoji="0" lang="el-GR"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πραξικοπήματα</a:t>
            </a:r>
            <a:r>
              <a:rPr kumimoji="0" lang="el-GR" sz="3200" b="0" i="0" u="none" strike="noStrike" kern="1200" cap="none" spc="0" normalizeH="0" baseline="0" noProof="0" dirty="0">
                <a:ln>
                  <a:noFill/>
                </a:ln>
                <a:solidFill>
                  <a:schemeClr val="tx1"/>
                </a:solidFill>
                <a:effectLst/>
                <a:uLnTx/>
                <a:uFillTx/>
                <a:latin typeface="+mn-lt"/>
                <a:ea typeface="+mn-ea"/>
                <a:cs typeface="+mn-cs"/>
              </a:rPr>
              <a:t> αξιωματικών.</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 Θέση περιεχομένου" descr="turk-greek11.jpg"/>
          <p:cNvPicPr>
            <a:picLocks noChangeAspect="1"/>
          </p:cNvPicPr>
          <p:nvPr/>
        </p:nvPicPr>
        <p:blipFill>
          <a:blip r:embed="rId2" cstate="print"/>
          <a:stretch>
            <a:fillRect/>
          </a:stretch>
        </p:blipFill>
        <p:spPr>
          <a:xfrm>
            <a:off x="-101253" y="1124744"/>
            <a:ext cx="9245253" cy="377427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20888" y="130775"/>
            <a:ext cx="6923112" cy="1180727"/>
          </a:xfrm>
        </p:spPr>
        <p:txBody>
          <a:bodyPr>
            <a:normAutofit/>
          </a:bodyPr>
          <a:lstStyle/>
          <a:p>
            <a:pPr>
              <a:buNone/>
            </a:pPr>
            <a:r>
              <a:rPr lang="el-GR" b="1" dirty="0">
                <a:solidFill>
                  <a:schemeClr val="accent4">
                    <a:lumMod val="50000"/>
                  </a:schemeClr>
                </a:solidFill>
                <a:effectLst>
                  <a:outerShdw blurRad="38100" dist="38100" dir="2700000" algn="tl">
                    <a:srgbClr val="000000">
                      <a:alpha val="43137"/>
                    </a:srgbClr>
                  </a:outerShdw>
                </a:effectLst>
              </a:rPr>
              <a:t>Διαμάχες συμφερόντων</a:t>
            </a:r>
          </a:p>
        </p:txBody>
      </p:sp>
      <p:sp>
        <p:nvSpPr>
          <p:cNvPr id="4" name="2 - Θέση περιεχομένου"/>
          <p:cNvSpPr txBox="1">
            <a:spLocks/>
          </p:cNvSpPr>
          <p:nvPr/>
        </p:nvSpPr>
        <p:spPr>
          <a:xfrm>
            <a:off x="323528" y="1916832"/>
            <a:ext cx="8229600" cy="165618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l-GR" sz="3200" b="1" dirty="0">
                <a:solidFill>
                  <a:schemeClr val="accent4">
                    <a:lumMod val="50000"/>
                  </a:schemeClr>
                </a:solidFill>
                <a:effectLst>
                  <a:outerShdw blurRad="38100" dist="38100" dir="2700000" algn="tl">
                    <a:srgbClr val="000000">
                      <a:alpha val="43137"/>
                    </a:srgbClr>
                  </a:outerShdw>
                </a:effectLst>
              </a:rPr>
              <a:t>Πληθώρα διαφορετικών πολιτικών ιδεολογιών</a:t>
            </a:r>
            <a:endParaRPr kumimoji="0" lang="el-GR" sz="3200" b="1" i="0" u="none" strike="noStrike" kern="1200" cap="none" spc="0" normalizeH="0" baseline="0" noProof="0" dirty="0">
              <a:ln>
                <a:noFill/>
              </a:ln>
              <a:solidFill>
                <a:schemeClr val="accent4">
                  <a:lumMod val="50000"/>
                </a:schemeClr>
              </a:solidFill>
              <a:effectLst>
                <a:outerShdw blurRad="38100" dist="38100" dir="2700000" algn="tl">
                  <a:srgbClr val="000000">
                    <a:alpha val="43137"/>
                  </a:srgbClr>
                </a:outerShdw>
              </a:effectLst>
              <a:uLnTx/>
              <a:uFillTx/>
            </a:endParaRPr>
          </a:p>
        </p:txBody>
      </p:sp>
      <p:sp>
        <p:nvSpPr>
          <p:cNvPr id="5" name="2 - Θέση περιεχομένου">
            <a:extLst>
              <a:ext uri="{FF2B5EF4-FFF2-40B4-BE49-F238E27FC236}">
                <a16:creationId xmlns:a16="http://schemas.microsoft.com/office/drawing/2014/main" id="{AC3B0D48-F8B7-48DE-9FD2-9391BF0FDECF}"/>
              </a:ext>
            </a:extLst>
          </p:cNvPr>
          <p:cNvSpPr txBox="1">
            <a:spLocks/>
          </p:cNvSpPr>
          <p:nvPr/>
        </p:nvSpPr>
        <p:spPr>
          <a:xfrm>
            <a:off x="457200" y="5201816"/>
            <a:ext cx="8229600" cy="16561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a:ln>
                  <a:noFill/>
                </a:ln>
                <a:solidFill>
                  <a:schemeClr val="tx1"/>
                </a:solidFill>
                <a:effectLst/>
                <a:uLnTx/>
                <a:uFillTx/>
                <a:latin typeface="+mn-lt"/>
                <a:ea typeface="+mn-ea"/>
                <a:cs typeface="+mn-cs"/>
              </a:rPr>
              <a:t>Ο </a:t>
            </a:r>
            <a:r>
              <a:rPr kumimoji="0" lang="el-GR" sz="3200" b="1" i="0" u="none" strike="noStrike" kern="1200" cap="none" spc="0" normalizeH="0" baseline="0" noProof="0" dirty="0">
                <a:ln>
                  <a:noFill/>
                </a:ln>
                <a:solidFill>
                  <a:schemeClr val="accent4">
                    <a:lumMod val="50000"/>
                  </a:schemeClr>
                </a:solidFill>
                <a:effectLst>
                  <a:outerShdw blurRad="38100" dist="38100" dir="2700000" algn="tl">
                    <a:srgbClr val="000000">
                      <a:alpha val="43137"/>
                    </a:srgbClr>
                  </a:outerShdw>
                </a:effectLst>
                <a:uLnTx/>
                <a:uFillTx/>
                <a:latin typeface="+mn-lt"/>
                <a:ea typeface="+mn-ea"/>
                <a:cs typeface="+mn-cs"/>
              </a:rPr>
              <a:t>Μεταξάς</a:t>
            </a:r>
            <a:r>
              <a:rPr kumimoji="0" lang="el-GR" sz="3200" b="0" i="0" u="none" strike="noStrike" kern="1200" cap="none" spc="0" normalizeH="0" baseline="0" noProof="0" dirty="0">
                <a:ln>
                  <a:noFill/>
                </a:ln>
                <a:solidFill>
                  <a:schemeClr val="tx1"/>
                </a:solidFill>
                <a:effectLst/>
                <a:uLnTx/>
                <a:uFillTx/>
                <a:latin typeface="+mn-lt"/>
                <a:ea typeface="+mn-ea"/>
                <a:cs typeface="+mn-cs"/>
              </a:rPr>
              <a:t> το </a:t>
            </a:r>
            <a:r>
              <a:rPr kumimoji="0" lang="el-GR" sz="4000" b="1" i="0" u="none" strike="noStrike" kern="1200" cap="none" spc="0" normalizeH="0" baseline="0" noProof="0" dirty="0">
                <a:ln>
                  <a:noFill/>
                </a:ln>
                <a:solidFill>
                  <a:schemeClr val="accent4">
                    <a:lumMod val="50000"/>
                  </a:schemeClr>
                </a:solidFill>
                <a:effectLst>
                  <a:outerShdw blurRad="38100" dist="38100" dir="2700000" algn="tl">
                    <a:srgbClr val="000000">
                      <a:alpha val="43137"/>
                    </a:srgbClr>
                  </a:outerShdw>
                </a:effectLst>
                <a:uLnTx/>
                <a:uFillTx/>
                <a:latin typeface="+mn-lt"/>
                <a:ea typeface="+mn-ea"/>
                <a:cs typeface="+mn-cs"/>
              </a:rPr>
              <a:t>1936</a:t>
            </a:r>
            <a:r>
              <a:rPr kumimoji="0" lang="el-GR" sz="3200" b="0" i="0" u="none" strike="noStrike" kern="1200" cap="none" spc="0" normalizeH="0" baseline="0" noProof="0" dirty="0">
                <a:ln>
                  <a:noFill/>
                </a:ln>
                <a:solidFill>
                  <a:schemeClr val="tx1"/>
                </a:solidFill>
                <a:effectLst/>
                <a:uLnTx/>
                <a:uFillTx/>
                <a:latin typeface="+mn-lt"/>
                <a:ea typeface="+mn-ea"/>
                <a:cs typeface="+mn-cs"/>
              </a:rPr>
              <a:t> δεν χρειάστηκε βία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a:ln>
                  <a:noFill/>
                </a:ln>
                <a:solidFill>
                  <a:schemeClr val="tx1"/>
                </a:solidFill>
                <a:effectLst/>
                <a:uLnTx/>
                <a:uFillTx/>
                <a:latin typeface="+mn-lt"/>
                <a:ea typeface="+mn-ea"/>
                <a:cs typeface="+mn-cs"/>
              </a:rPr>
              <a:t>για να επιβάλει τη </a:t>
            </a:r>
            <a:r>
              <a:rPr kumimoji="0" lang="el-GR" sz="3200" b="1" i="0" u="none" strike="noStrike" kern="1200" cap="none" spc="0" normalizeH="0" baseline="0" noProof="0" dirty="0">
                <a:ln>
                  <a:noFill/>
                </a:ln>
                <a:solidFill>
                  <a:schemeClr val="accent4">
                    <a:lumMod val="50000"/>
                  </a:schemeClr>
                </a:solidFill>
                <a:effectLst>
                  <a:outerShdw blurRad="38100" dist="38100" dir="2700000" algn="tl">
                    <a:srgbClr val="000000">
                      <a:alpha val="43137"/>
                    </a:srgbClr>
                  </a:outerShdw>
                </a:effectLst>
                <a:uLnTx/>
                <a:uFillTx/>
                <a:latin typeface="+mn-lt"/>
                <a:ea typeface="+mn-ea"/>
                <a:cs typeface="+mn-cs"/>
              </a:rPr>
              <a:t>δικτατορία</a:t>
            </a:r>
            <a:r>
              <a:rPr kumimoji="0" lang="el-GR" sz="3200" b="0" i="0" u="none" strike="noStrike" kern="1200" cap="none" spc="0" normalizeH="0" baseline="0" noProof="0" dirty="0">
                <a:ln>
                  <a:noFill/>
                </a:ln>
                <a:solidFill>
                  <a:schemeClr val="tx1"/>
                </a:solidFill>
                <a:effectLst/>
                <a:uLnTx/>
                <a:uFillTx/>
                <a:latin typeface="+mn-lt"/>
                <a:ea typeface="+mn-ea"/>
                <a:cs typeface="+mn-cs"/>
              </a:rPr>
              <a:t> του!</a:t>
            </a:r>
          </a:p>
        </p:txBody>
      </p:sp>
      <p:sp>
        <p:nvSpPr>
          <p:cNvPr id="6" name="Arrow: Down 5">
            <a:extLst>
              <a:ext uri="{FF2B5EF4-FFF2-40B4-BE49-F238E27FC236}">
                <a16:creationId xmlns:a16="http://schemas.microsoft.com/office/drawing/2014/main" id="{D63FF8CB-539C-4F9B-9C51-99BA2C240D86}"/>
              </a:ext>
            </a:extLst>
          </p:cNvPr>
          <p:cNvSpPr/>
          <p:nvPr/>
        </p:nvSpPr>
        <p:spPr>
          <a:xfrm>
            <a:off x="3826260" y="3286199"/>
            <a:ext cx="1224136" cy="1584176"/>
          </a:xfrm>
          <a:prstGeom prst="downArrow">
            <a:avLst/>
          </a:prstGeom>
          <a:solidFill>
            <a:srgbClr val="7030A0">
              <a:alpha val="52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pic>
        <p:nvPicPr>
          <p:cNvPr id="7" name="Picture 6">
            <a:extLst>
              <a:ext uri="{FF2B5EF4-FFF2-40B4-BE49-F238E27FC236}">
                <a16:creationId xmlns:a16="http://schemas.microsoft.com/office/drawing/2014/main" id="{C072DEBC-FEB7-4CE8-810B-2BF17336802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7964" y="706172"/>
            <a:ext cx="1180727" cy="1180727"/>
          </a:xfrm>
          <a:prstGeom prst="rect">
            <a:avLst/>
          </a:prstGeom>
        </p:spPr>
      </p:pic>
      <p:pic>
        <p:nvPicPr>
          <p:cNvPr id="8" name="3 - Θέση περιεχομένου">
            <a:extLst>
              <a:ext uri="{FF2B5EF4-FFF2-40B4-BE49-F238E27FC236}">
                <a16:creationId xmlns:a16="http://schemas.microsoft.com/office/drawing/2014/main" id="{29436DFA-FD2A-49AE-BE11-D71A374710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8910" y="2940302"/>
            <a:ext cx="3036791" cy="20213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337722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4 Points 5">
            <a:extLst>
              <a:ext uri="{FF2B5EF4-FFF2-40B4-BE49-F238E27FC236}">
                <a16:creationId xmlns:a16="http://schemas.microsoft.com/office/drawing/2014/main" id="{EBA86FA7-691B-45AD-9725-391245BE8358}"/>
              </a:ext>
            </a:extLst>
          </p:cNvPr>
          <p:cNvSpPr/>
          <p:nvPr/>
        </p:nvSpPr>
        <p:spPr>
          <a:xfrm rot="285879">
            <a:off x="-118417" y="3246959"/>
            <a:ext cx="9649072" cy="3630764"/>
          </a:xfrm>
          <a:prstGeom prst="irregularSeal2">
            <a:avLst/>
          </a:prstGeom>
          <a:solidFill>
            <a:schemeClr val="bg1">
              <a:lumMod val="65000"/>
            </a:schemeClr>
          </a:solidFill>
          <a:ln>
            <a:noFill/>
          </a:ln>
          <a:effectLst>
            <a:outerShdw blurRad="165100" dist="215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b="1" dirty="0">
                <a:solidFill>
                  <a:schemeClr val="accent4">
                    <a:lumMod val="50000"/>
                  </a:schemeClr>
                </a:solidFill>
                <a:effectLst>
                  <a:outerShdw blurRad="38100" dist="38100" dir="2700000" algn="tl">
                    <a:srgbClr val="000000">
                      <a:alpha val="43137"/>
                    </a:srgbClr>
                  </a:outerShdw>
                </a:effectLst>
              </a:rPr>
              <a:t>...στον ΕΘΝΙΚΟ ΔΙΧΑΣΜΟ!</a:t>
            </a:r>
          </a:p>
        </p:txBody>
      </p:sp>
      <p:sp>
        <p:nvSpPr>
          <p:cNvPr id="5" name="Arrow: Down 4">
            <a:extLst>
              <a:ext uri="{FF2B5EF4-FFF2-40B4-BE49-F238E27FC236}">
                <a16:creationId xmlns:a16="http://schemas.microsoft.com/office/drawing/2014/main" id="{3D93F88A-FD6F-493F-BE3D-95AC11EFD441}"/>
              </a:ext>
            </a:extLst>
          </p:cNvPr>
          <p:cNvSpPr/>
          <p:nvPr/>
        </p:nvSpPr>
        <p:spPr>
          <a:xfrm>
            <a:off x="3779912" y="1865717"/>
            <a:ext cx="1368152" cy="1563284"/>
          </a:xfrm>
          <a:prstGeom prst="downArrow">
            <a:avLst/>
          </a:prstGeom>
          <a:solidFill>
            <a:srgbClr val="7030A0">
              <a:alpha val="53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7" name="Scroll: Horizontal 6">
            <a:extLst>
              <a:ext uri="{FF2B5EF4-FFF2-40B4-BE49-F238E27FC236}">
                <a16:creationId xmlns:a16="http://schemas.microsoft.com/office/drawing/2014/main" id="{FCDB9695-51D0-4318-964A-6962CD30AB88}"/>
              </a:ext>
            </a:extLst>
          </p:cNvPr>
          <p:cNvSpPr/>
          <p:nvPr/>
        </p:nvSpPr>
        <p:spPr>
          <a:xfrm>
            <a:off x="899592" y="188640"/>
            <a:ext cx="7344816" cy="1563284"/>
          </a:xfrm>
          <a:prstGeom prst="horizontalScroll">
            <a:avLst/>
          </a:prstGeom>
          <a:solidFill>
            <a:schemeClr val="bg1">
              <a:lumMod val="85000"/>
            </a:schemeClr>
          </a:solidFill>
          <a:ln w="12700">
            <a:solidFill>
              <a:schemeClr val="bg1">
                <a:lumMod val="50000"/>
              </a:schemeClr>
            </a:solidFill>
          </a:ln>
          <a:effectLst>
            <a:outerShdw blurRad="1905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Πού βρίσκονται </a:t>
            </a:r>
          </a:p>
          <a:p>
            <a:pPr algn="ctr"/>
            <a:r>
              <a:rPr lang="el-GR" sz="2800" b="1" dirty="0">
                <a:solidFill>
                  <a:schemeClr val="tx1"/>
                </a:solidFill>
              </a:rPr>
              <a:t>οι </a:t>
            </a:r>
            <a:r>
              <a:rPr lang="el-GR" sz="2800" b="1" dirty="0">
                <a:solidFill>
                  <a:srgbClr val="C00000"/>
                </a:solidFill>
                <a:effectLst>
                  <a:outerShdw blurRad="38100" dist="38100" dir="2700000" algn="tl">
                    <a:srgbClr val="000000">
                      <a:alpha val="43137"/>
                    </a:srgbClr>
                  </a:outerShdw>
                </a:effectLst>
              </a:rPr>
              <a:t>ρίζες</a:t>
            </a:r>
            <a:r>
              <a:rPr lang="el-GR" sz="2800" b="1" dirty="0">
                <a:solidFill>
                  <a:schemeClr val="tx1"/>
                </a:solidFill>
              </a:rPr>
              <a:t> αυτής της έκρυθμης κατάστασης;</a:t>
            </a:r>
          </a:p>
        </p:txBody>
      </p:sp>
    </p:spTree>
    <p:extLst>
      <p:ext uri="{BB962C8B-B14F-4D97-AF65-F5344CB8AC3E}">
        <p14:creationId xmlns:p14="http://schemas.microsoft.com/office/powerpoint/2010/main" val="36068005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4 Points 5">
            <a:extLst>
              <a:ext uri="{FF2B5EF4-FFF2-40B4-BE49-F238E27FC236}">
                <a16:creationId xmlns:a16="http://schemas.microsoft.com/office/drawing/2014/main" id="{EBA86FA7-691B-45AD-9725-391245BE8358}"/>
              </a:ext>
            </a:extLst>
          </p:cNvPr>
          <p:cNvSpPr/>
          <p:nvPr/>
        </p:nvSpPr>
        <p:spPr>
          <a:xfrm rot="1212462">
            <a:off x="-502151" y="3098226"/>
            <a:ext cx="5573494" cy="3384376"/>
          </a:xfrm>
          <a:prstGeom prst="irregularSeal2">
            <a:avLst/>
          </a:prstGeom>
          <a:solidFill>
            <a:schemeClr val="bg1">
              <a:lumMod val="75000"/>
            </a:schemeClr>
          </a:solidFill>
          <a:ln>
            <a:noFill/>
          </a:ln>
          <a:effectLst>
            <a:outerShdw blurRad="165100" dist="215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rgbClr val="C00000"/>
                </a:solidFill>
                <a:effectLst>
                  <a:outerShdw blurRad="38100" dist="38100" dir="2700000" algn="tl">
                    <a:srgbClr val="000000">
                      <a:alpha val="43137"/>
                    </a:srgbClr>
                  </a:outerShdw>
                </a:effectLst>
              </a:rPr>
              <a:t>α) </a:t>
            </a:r>
            <a:r>
              <a:rPr lang="el-GR" sz="2800" b="1" dirty="0">
                <a:solidFill>
                  <a:schemeClr val="accent4">
                    <a:lumMod val="50000"/>
                  </a:schemeClr>
                </a:solidFill>
                <a:effectLst>
                  <a:outerShdw blurRad="38100" dist="38100" dir="2700000" algn="tl">
                    <a:srgbClr val="000000">
                      <a:alpha val="43137"/>
                    </a:srgbClr>
                  </a:outerShdw>
                </a:effectLst>
              </a:rPr>
              <a:t>παρέμβαση </a:t>
            </a:r>
            <a:r>
              <a:rPr lang="el-GR" sz="2800" b="1" dirty="0">
                <a:solidFill>
                  <a:srgbClr val="C00000"/>
                </a:solidFill>
                <a:effectLst>
                  <a:outerShdw blurRad="38100" dist="38100" dir="2700000" algn="tl">
                    <a:srgbClr val="000000">
                      <a:alpha val="43137"/>
                    </a:srgbClr>
                  </a:outerShdw>
                </a:effectLst>
              </a:rPr>
              <a:t>στρατιωτικών</a:t>
            </a:r>
            <a:r>
              <a:rPr lang="el-GR" sz="2800" b="1" dirty="0">
                <a:solidFill>
                  <a:schemeClr val="accent4">
                    <a:lumMod val="50000"/>
                  </a:schemeClr>
                </a:solidFill>
                <a:effectLst>
                  <a:outerShdw blurRad="38100" dist="38100" dir="2700000" algn="tl">
                    <a:srgbClr val="000000">
                      <a:alpha val="43137"/>
                    </a:srgbClr>
                  </a:outerShdw>
                </a:effectLst>
              </a:rPr>
              <a:t> στην πολιτική</a:t>
            </a:r>
          </a:p>
        </p:txBody>
      </p:sp>
      <p:sp>
        <p:nvSpPr>
          <p:cNvPr id="5" name="Arrow: Down 4">
            <a:extLst>
              <a:ext uri="{FF2B5EF4-FFF2-40B4-BE49-F238E27FC236}">
                <a16:creationId xmlns:a16="http://schemas.microsoft.com/office/drawing/2014/main" id="{3D93F88A-FD6F-493F-BE3D-95AC11EFD441}"/>
              </a:ext>
            </a:extLst>
          </p:cNvPr>
          <p:cNvSpPr/>
          <p:nvPr/>
        </p:nvSpPr>
        <p:spPr>
          <a:xfrm rot="1303449">
            <a:off x="3098153" y="2004130"/>
            <a:ext cx="1224136" cy="1584176"/>
          </a:xfrm>
          <a:prstGeom prst="downArrow">
            <a:avLst/>
          </a:prstGeom>
          <a:solidFill>
            <a:srgbClr val="7030A0">
              <a:alpha val="53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7" name="Arrow: Down 6">
            <a:extLst>
              <a:ext uri="{FF2B5EF4-FFF2-40B4-BE49-F238E27FC236}">
                <a16:creationId xmlns:a16="http://schemas.microsoft.com/office/drawing/2014/main" id="{7CDB9248-A4EB-4001-9DC1-5F4493D2720A}"/>
              </a:ext>
            </a:extLst>
          </p:cNvPr>
          <p:cNvSpPr/>
          <p:nvPr/>
        </p:nvSpPr>
        <p:spPr>
          <a:xfrm rot="19919628">
            <a:off x="4872264" y="1979773"/>
            <a:ext cx="1224136" cy="1584176"/>
          </a:xfrm>
          <a:prstGeom prst="downArrow">
            <a:avLst/>
          </a:prstGeom>
          <a:solidFill>
            <a:srgbClr val="7030A0">
              <a:alpha val="53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8" name="Explosion: 14 Points 7">
            <a:extLst>
              <a:ext uri="{FF2B5EF4-FFF2-40B4-BE49-F238E27FC236}">
                <a16:creationId xmlns:a16="http://schemas.microsoft.com/office/drawing/2014/main" id="{476BA1B9-DE9F-4C3C-AFA9-F1AC122AD94E}"/>
              </a:ext>
            </a:extLst>
          </p:cNvPr>
          <p:cNvSpPr/>
          <p:nvPr/>
        </p:nvSpPr>
        <p:spPr>
          <a:xfrm rot="21006409">
            <a:off x="4576556" y="3098226"/>
            <a:ext cx="5211343" cy="3384376"/>
          </a:xfrm>
          <a:prstGeom prst="irregularSeal2">
            <a:avLst/>
          </a:prstGeom>
          <a:solidFill>
            <a:schemeClr val="bg1">
              <a:lumMod val="65000"/>
            </a:schemeClr>
          </a:solidFill>
          <a:ln>
            <a:noFill/>
          </a:ln>
          <a:effectLst>
            <a:outerShdw blurRad="165100" dist="215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rgbClr val="C00000"/>
                </a:solidFill>
                <a:effectLst>
                  <a:outerShdw blurRad="38100" dist="38100" dir="2700000" algn="tl">
                    <a:srgbClr val="000000">
                      <a:alpha val="43137"/>
                    </a:srgbClr>
                  </a:outerShdw>
                </a:effectLst>
              </a:rPr>
              <a:t>β) </a:t>
            </a:r>
            <a:r>
              <a:rPr lang="el-GR" sz="2800" b="1" dirty="0">
                <a:solidFill>
                  <a:schemeClr val="accent4">
                    <a:lumMod val="50000"/>
                  </a:schemeClr>
                </a:solidFill>
                <a:effectLst>
                  <a:outerShdw blurRad="38100" dist="38100" dir="2700000" algn="tl">
                    <a:srgbClr val="000000">
                      <a:alpha val="43137"/>
                    </a:srgbClr>
                  </a:outerShdw>
                </a:effectLst>
              </a:rPr>
              <a:t>χρήση </a:t>
            </a:r>
            <a:r>
              <a:rPr lang="el-GR" sz="2800" b="1" dirty="0">
                <a:solidFill>
                  <a:srgbClr val="C00000"/>
                </a:solidFill>
                <a:effectLst>
                  <a:outerShdw blurRad="38100" dist="38100" dir="2700000" algn="tl">
                    <a:srgbClr val="000000">
                      <a:alpha val="43137"/>
                    </a:srgbClr>
                  </a:outerShdw>
                </a:effectLst>
              </a:rPr>
              <a:t>βίας</a:t>
            </a:r>
            <a:r>
              <a:rPr lang="el-GR" sz="2800" b="1" dirty="0">
                <a:solidFill>
                  <a:schemeClr val="accent4">
                    <a:lumMod val="50000"/>
                  </a:schemeClr>
                </a:solidFill>
                <a:effectLst>
                  <a:outerShdw blurRad="38100" dist="38100" dir="2700000" algn="tl">
                    <a:srgbClr val="000000">
                      <a:alpha val="43137"/>
                    </a:srgbClr>
                  </a:outerShdw>
                </a:effectLst>
              </a:rPr>
              <a:t> στην άσκηση πολιτικής</a:t>
            </a:r>
          </a:p>
        </p:txBody>
      </p:sp>
      <p:sp>
        <p:nvSpPr>
          <p:cNvPr id="2" name="Scroll: Horizontal 1">
            <a:extLst>
              <a:ext uri="{FF2B5EF4-FFF2-40B4-BE49-F238E27FC236}">
                <a16:creationId xmlns:a16="http://schemas.microsoft.com/office/drawing/2014/main" id="{4BA4C694-7A36-4ED3-9335-458B480D7A62}"/>
              </a:ext>
            </a:extLst>
          </p:cNvPr>
          <p:cNvSpPr/>
          <p:nvPr/>
        </p:nvSpPr>
        <p:spPr>
          <a:xfrm>
            <a:off x="1043608" y="358046"/>
            <a:ext cx="7344816" cy="1411608"/>
          </a:xfrm>
          <a:prstGeom prst="horizontalScroll">
            <a:avLst/>
          </a:prstGeom>
          <a:solidFill>
            <a:schemeClr val="bg1">
              <a:lumMod val="85000"/>
            </a:schemeClr>
          </a:solidFill>
          <a:ln w="12700">
            <a:solidFill>
              <a:schemeClr val="bg1">
                <a:lumMod val="50000"/>
              </a:schemeClr>
            </a:solidFill>
          </a:ln>
          <a:effectLst>
            <a:outerShdw blurRad="1905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Τα </a:t>
            </a:r>
            <a:r>
              <a:rPr lang="el-GR" sz="2800" b="1" dirty="0">
                <a:solidFill>
                  <a:srgbClr val="C00000"/>
                </a:solidFill>
                <a:effectLst>
                  <a:outerShdw blurRad="38100" dist="38100" dir="2700000" algn="tl">
                    <a:srgbClr val="000000">
                      <a:alpha val="43137"/>
                    </a:srgbClr>
                  </a:outerShdw>
                </a:effectLst>
              </a:rPr>
              <a:t>2</a:t>
            </a:r>
            <a:r>
              <a:rPr lang="el-GR" sz="2800" b="1" dirty="0">
                <a:solidFill>
                  <a:schemeClr val="tx1"/>
                </a:solidFill>
              </a:rPr>
              <a:t> χαρακτηριστικά στοιχεία της εποχής:</a:t>
            </a:r>
          </a:p>
        </p:txBody>
      </p:sp>
    </p:spTree>
    <p:extLst>
      <p:ext uri="{BB962C8B-B14F-4D97-AF65-F5344CB8AC3E}">
        <p14:creationId xmlns:p14="http://schemas.microsoft.com/office/powerpoint/2010/main" val="39165330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54AC3-FDFB-4705-9755-471B40CAA9E2}"/>
              </a:ext>
            </a:extLst>
          </p:cNvPr>
          <p:cNvSpPr>
            <a:spLocks noGrp="1"/>
          </p:cNvSpPr>
          <p:nvPr>
            <p:ph idx="1"/>
          </p:nvPr>
        </p:nvSpPr>
        <p:spPr>
          <a:xfrm>
            <a:off x="323528" y="2601219"/>
            <a:ext cx="8496944" cy="4517360"/>
          </a:xfrm>
        </p:spPr>
        <p:txBody>
          <a:bodyPr>
            <a:normAutofit lnSpcReduction="10000"/>
          </a:bodyPr>
          <a:lstStyle/>
          <a:p>
            <a:pPr marL="114300" indent="0" algn="just">
              <a:lnSpc>
                <a:spcPct val="115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2000" dirty="0">
                <a:effectLst/>
                <a:latin typeface="Calibri" panose="020F0502020204030204" pitchFamily="34" charset="0"/>
                <a:ea typeface="Calibri" panose="020F0502020204030204" pitchFamily="34" charset="0"/>
                <a:cs typeface="Times New Roman" panose="02020603050405020304" pitchFamily="18" charset="0"/>
              </a:rPr>
              <a:t>«Οι Έλληνες ήταν πρώτης τάξεως πολεμιστές και σίγουρα, κάμποσα σκαλοπάτια παραπάνω από το στρατό του Κεμάλ. Αυτή είναι η άποψη του Γουίταλ. Πιστεύει ότι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οι τσολιάδες θα είχαν καταλάβει την Άγκυρα και θα είχαν τελειώσει τον πόλεμο αν δεν είχαν προδοθεί</a:t>
            </a:r>
            <a:r>
              <a:rPr lang="el-GR" sz="2000" dirty="0">
                <a:effectLst/>
                <a:latin typeface="Calibri" panose="020F0502020204030204" pitchFamily="34" charset="0"/>
                <a:ea typeface="Calibri" panose="020F0502020204030204" pitchFamily="34" charset="0"/>
                <a:cs typeface="Times New Roman" panose="02020603050405020304" pitchFamily="18" charset="0"/>
              </a:rPr>
              <a:t>. Όταν ο Κωνσταντίνος ήρθε στην εξουσία όλοι οι Έλληνες αξιωματικοί που ήταν σε επιτελικές θέσεις υποβαθμίστηκαν αμέσως σε χαμηλότερα πόστα. Πολλοί απ’ αυτούς είχαν πάρει τα γαλόνια τους με ανδραγαθήματα στο πεδίο της μάχης. Ήταν έξοχοι πολεμιστές και σπουδαίοι ηγέτες. Αυτό δεν εμπόδισε </a:t>
            </a:r>
            <a:r>
              <a:rPr lang="el-GR" sz="2000" b="1" dirty="0">
                <a:effectLst/>
                <a:latin typeface="Calibri" panose="020F0502020204030204" pitchFamily="34" charset="0"/>
                <a:ea typeface="Calibri" panose="020F0502020204030204" pitchFamily="34" charset="0"/>
                <a:cs typeface="Times New Roman" panose="02020603050405020304" pitchFamily="18" charset="0"/>
              </a:rPr>
              <a:t>το κόμμα του Κωνσταντίνου να τους διώξει και να τους αντικαταστήσει με αξιωματικούς που δεν είχαν ακούσει ποτέ τους να πέφτει ούτε μια ντουφεκιά</a:t>
            </a:r>
            <a:r>
              <a:rPr lang="el-GR" sz="2000" dirty="0">
                <a:effectLst/>
                <a:latin typeface="Calibri" panose="020F0502020204030204" pitchFamily="34" charset="0"/>
                <a:ea typeface="Calibri" panose="020F0502020204030204" pitchFamily="34" charset="0"/>
                <a:cs typeface="Times New Roman" panose="02020603050405020304" pitchFamily="18" charset="0"/>
              </a:rPr>
              <a:t>. Αυτό είχε σαν αποτέλεσμα να σπάσει το μέτωπο». </a:t>
            </a:r>
          </a:p>
          <a:p>
            <a:pPr marL="114300" indent="0" algn="r">
              <a:lnSpc>
                <a:spcPct val="115000"/>
              </a:lnSpc>
              <a:spcBef>
                <a:spcPts val="0"/>
              </a:spcBef>
              <a:buNone/>
            </a:pPr>
            <a:r>
              <a:rPr lang="el-GR" sz="1800" i="1" dirty="0">
                <a:effectLst/>
                <a:latin typeface="Calibri" panose="020F0502020204030204" pitchFamily="34" charset="0"/>
                <a:ea typeface="Calibri" panose="020F0502020204030204" pitchFamily="34" charset="0"/>
                <a:cs typeface="Times New Roman" panose="02020603050405020304" pitchFamily="18" charset="0"/>
              </a:rPr>
              <a:t>Έρνεστ Χέμινγουεϊ </a:t>
            </a:r>
          </a:p>
          <a:p>
            <a:pPr marL="114300" indent="0" algn="r">
              <a:lnSpc>
                <a:spcPct val="115000"/>
              </a:lnSpc>
              <a:spcBef>
                <a:spcPts val="0"/>
              </a:spcBef>
              <a:buNone/>
            </a:pPr>
            <a:r>
              <a:rPr lang="el-GR" sz="1800" i="1" dirty="0">
                <a:effectLst/>
                <a:latin typeface="Calibri" panose="020F0502020204030204" pitchFamily="34" charset="0"/>
                <a:ea typeface="Calibri" panose="020F0502020204030204" pitchFamily="34" charset="0"/>
                <a:cs typeface="Times New Roman" panose="02020603050405020304" pitchFamily="18" charset="0"/>
              </a:rPr>
              <a:t>(Αμερικανός συγγραφέας και πολεμικός ανταποκριτής στο μικρασιατικό μέτωπο)</a:t>
            </a:r>
          </a:p>
          <a:p>
            <a:endParaRPr lang="el-GR" dirty="0"/>
          </a:p>
        </p:txBody>
      </p:sp>
      <p:sp>
        <p:nvSpPr>
          <p:cNvPr id="5" name="Rectangle: Rounded Corners 4">
            <a:extLst>
              <a:ext uri="{FF2B5EF4-FFF2-40B4-BE49-F238E27FC236}">
                <a16:creationId xmlns:a16="http://schemas.microsoft.com/office/drawing/2014/main" id="{21FFEEEA-3BFE-4E07-800B-915FB688DBB4}"/>
              </a:ext>
            </a:extLst>
          </p:cNvPr>
          <p:cNvSpPr/>
          <p:nvPr/>
        </p:nvSpPr>
        <p:spPr>
          <a:xfrm>
            <a:off x="303496" y="224278"/>
            <a:ext cx="2232248" cy="215545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rPr>
              <a:t>Μία άποψη του </a:t>
            </a:r>
            <a:br>
              <a:rPr lang="el-GR" sz="2400" b="1" dirty="0">
                <a:solidFill>
                  <a:schemeClr val="bg1"/>
                </a:solidFill>
              </a:rPr>
            </a:br>
            <a:r>
              <a:rPr lang="el-GR" sz="2400" b="1" dirty="0">
                <a:solidFill>
                  <a:schemeClr val="bg1"/>
                </a:solidFill>
              </a:rPr>
              <a:t>Έρνεστ Χέμινγουέι</a:t>
            </a:r>
            <a:endParaRPr lang="el-GR" sz="2400" dirty="0">
              <a:solidFill>
                <a:schemeClr val="bg1"/>
              </a:solidFill>
            </a:endParaRPr>
          </a:p>
        </p:txBody>
      </p:sp>
      <p:pic>
        <p:nvPicPr>
          <p:cNvPr id="1028" name="Picture 4" descr="Έρνεστ Χέμινγουεϊ: «Η ευτυχία των έξυπνων ανθρώπων είναι το πιο σπάνιο  πράγμα που ξέρω..»">
            <a:extLst>
              <a:ext uri="{FF2B5EF4-FFF2-40B4-BE49-F238E27FC236}">
                <a16:creationId xmlns:a16="http://schemas.microsoft.com/office/drawing/2014/main" id="{AF8B5A37-C097-4536-A76B-40E04259CB3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292081" y="108407"/>
            <a:ext cx="3528392" cy="22738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Palmografos.com - Έρνεστ Χέμινγουει: “Στην προκυμαία της Σμύρνης” - Η  καταστροφή με τα μάτια του μεγάλου νομπελίστα">
            <a:extLst>
              <a:ext uri="{FF2B5EF4-FFF2-40B4-BE49-F238E27FC236}">
                <a16:creationId xmlns:a16="http://schemas.microsoft.com/office/drawing/2014/main" id="{A04EF9B4-C09F-4B05-A1A2-A7DD3A7BFB4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705110" y="116136"/>
            <a:ext cx="2616164" cy="2263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63060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6B6FE3-BF33-4CC7-83E1-75A0BA403E2E}"/>
              </a:ext>
            </a:extLst>
          </p:cNvPr>
          <p:cNvSpPr>
            <a:spLocks noGrp="1"/>
          </p:cNvSpPr>
          <p:nvPr>
            <p:ph idx="1"/>
          </p:nvPr>
        </p:nvSpPr>
        <p:spPr>
          <a:xfrm>
            <a:off x="457200" y="3148404"/>
            <a:ext cx="8686800" cy="3709595"/>
          </a:xfrm>
        </p:spPr>
        <p:txBody>
          <a:bodyPr>
            <a:normAutofit fontScale="85000" lnSpcReduction="10000"/>
          </a:bodyPr>
          <a:lstStyle/>
          <a:p>
            <a:pPr marL="514350" indent="-514350">
              <a:buClr>
                <a:srgbClr val="7030A0"/>
              </a:buClr>
              <a:buFont typeface="+mj-lt"/>
              <a:buAutoNum type="arabicPeriod"/>
            </a:pPr>
            <a:r>
              <a:rPr lang="el-GR" dirty="0"/>
              <a:t>Θεωρούν τον </a:t>
            </a:r>
            <a:r>
              <a:rPr lang="el-GR" b="1" dirty="0">
                <a:solidFill>
                  <a:schemeClr val="accent4">
                    <a:lumMod val="50000"/>
                  </a:schemeClr>
                </a:solidFill>
              </a:rPr>
              <a:t>στρατό</a:t>
            </a:r>
            <a:r>
              <a:rPr lang="el-GR" dirty="0"/>
              <a:t> </a:t>
            </a:r>
            <a:r>
              <a:rPr lang="el-GR" b="1" dirty="0">
                <a:solidFill>
                  <a:schemeClr val="accent4">
                    <a:lumMod val="50000"/>
                  </a:schemeClr>
                </a:solidFill>
              </a:rPr>
              <a:t>υπερκομματικό φορέα εξουσίας</a:t>
            </a:r>
          </a:p>
          <a:p>
            <a:pPr marL="514350" indent="-514350">
              <a:buClr>
                <a:srgbClr val="7030A0"/>
              </a:buClr>
              <a:buFont typeface="+mj-lt"/>
              <a:buAutoNum type="arabicPeriod"/>
            </a:pPr>
            <a:r>
              <a:rPr lang="el-GR" dirty="0"/>
              <a:t>Νιώθουν δυσαρέσκεια για διαφοροποιήσεις στο </a:t>
            </a:r>
            <a:r>
              <a:rPr lang="el-GR" b="1" dirty="0">
                <a:solidFill>
                  <a:schemeClr val="accent4">
                    <a:lumMod val="50000"/>
                  </a:schemeClr>
                </a:solidFill>
              </a:rPr>
              <a:t>κοινωνικό επίπεδο</a:t>
            </a:r>
          </a:p>
          <a:p>
            <a:pPr marL="514350" indent="-514350">
              <a:buClr>
                <a:srgbClr val="7030A0"/>
              </a:buClr>
              <a:buFont typeface="+mj-lt"/>
              <a:buAutoNum type="arabicPeriod"/>
            </a:pPr>
            <a:r>
              <a:rPr lang="el-GR" dirty="0"/>
              <a:t>Απεχθάνονταν τον πολιτικό τρόπο διαπραγμάτευσης – σιχαίνονταν </a:t>
            </a:r>
            <a:r>
              <a:rPr lang="el-GR" b="1" dirty="0">
                <a:solidFill>
                  <a:schemeClr val="accent4">
                    <a:lumMod val="50000"/>
                  </a:schemeClr>
                </a:solidFill>
              </a:rPr>
              <a:t>διαπραγματεύσεις</a:t>
            </a:r>
            <a:r>
              <a:rPr lang="el-GR" dirty="0"/>
              <a:t> + </a:t>
            </a:r>
            <a:r>
              <a:rPr lang="el-GR" b="1" dirty="0">
                <a:solidFill>
                  <a:schemeClr val="accent4">
                    <a:lumMod val="50000"/>
                  </a:schemeClr>
                </a:solidFill>
              </a:rPr>
              <a:t>συμβιβασμούς</a:t>
            </a:r>
          </a:p>
          <a:p>
            <a:pPr marL="514350" indent="-514350">
              <a:buClr>
                <a:srgbClr val="7030A0"/>
              </a:buClr>
              <a:buFont typeface="+mj-lt"/>
              <a:buAutoNum type="arabicPeriod"/>
            </a:pPr>
            <a:r>
              <a:rPr lang="el-GR" dirty="0"/>
              <a:t>Το «</a:t>
            </a:r>
            <a:r>
              <a:rPr lang="el-GR" b="1" dirty="0">
                <a:solidFill>
                  <a:schemeClr val="accent4">
                    <a:lumMod val="50000"/>
                  </a:schemeClr>
                </a:solidFill>
              </a:rPr>
              <a:t>αποτακτικό</a:t>
            </a:r>
            <a:r>
              <a:rPr lang="el-GR" dirty="0"/>
              <a:t>» ζήτημα </a:t>
            </a:r>
            <a:r>
              <a:rPr lang="el-GR" dirty="0">
                <a:sym typeface="Wingdings" panose="05000000000000000000" pitchFamily="2" charset="2"/>
              </a:rPr>
              <a:t> </a:t>
            </a:r>
            <a:r>
              <a:rPr lang="el-GR" dirty="0"/>
              <a:t>«ομάδες» απότακτων ή εν ενεργεία αξιωματικών προσπαθούν να εμπλακούν στα της κυβέρνησης για να </a:t>
            </a:r>
            <a:r>
              <a:rPr lang="el-GR" b="1" dirty="0"/>
              <a:t>εξασφαλισθούν επαγγελματικά</a:t>
            </a:r>
            <a:r>
              <a:rPr lang="el-GR" dirty="0"/>
              <a:t> βενιζελικοί και αντιβενιζελικοί αξιωματικοί!</a:t>
            </a:r>
          </a:p>
        </p:txBody>
      </p:sp>
      <p:sp>
        <p:nvSpPr>
          <p:cNvPr id="4" name="Arrow: Down 3">
            <a:extLst>
              <a:ext uri="{FF2B5EF4-FFF2-40B4-BE49-F238E27FC236}">
                <a16:creationId xmlns:a16="http://schemas.microsoft.com/office/drawing/2014/main" id="{337E8110-C354-422D-84F5-3889351FF71A}"/>
              </a:ext>
            </a:extLst>
          </p:cNvPr>
          <p:cNvSpPr/>
          <p:nvPr/>
        </p:nvSpPr>
        <p:spPr>
          <a:xfrm>
            <a:off x="3779912" y="1484783"/>
            <a:ext cx="1152128" cy="1315288"/>
          </a:xfrm>
          <a:prstGeom prst="downArrow">
            <a:avLst/>
          </a:prstGeom>
          <a:solidFill>
            <a:srgbClr val="7030A0">
              <a:alpha val="65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6" name="Rectangle: Rounded Corners 5">
            <a:extLst>
              <a:ext uri="{FF2B5EF4-FFF2-40B4-BE49-F238E27FC236}">
                <a16:creationId xmlns:a16="http://schemas.microsoft.com/office/drawing/2014/main" id="{42FCB621-EBA1-45BD-B426-10DEF543E0AE}"/>
              </a:ext>
            </a:extLst>
          </p:cNvPr>
          <p:cNvSpPr/>
          <p:nvPr/>
        </p:nvSpPr>
        <p:spPr>
          <a:xfrm>
            <a:off x="228600" y="161509"/>
            <a:ext cx="8686799" cy="1098905"/>
          </a:xfrm>
          <a:prstGeom prst="roundRect">
            <a:avLst/>
          </a:prstGeom>
          <a:solidFill>
            <a:srgbClr val="7030A0">
              <a:alpha val="85000"/>
            </a:srgbClr>
          </a:solidFill>
          <a:ln>
            <a:noFill/>
          </a:ln>
          <a:effectLst>
            <a:outerShdw blurRad="228600" dist="190500" dir="282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chemeClr val="bg1"/>
                </a:solidFill>
                <a:effectLst>
                  <a:outerShdw blurRad="38100" dist="38100" dir="2700000" algn="tl">
                    <a:srgbClr val="000000">
                      <a:alpha val="43137"/>
                    </a:srgbClr>
                  </a:outerShdw>
                </a:effectLst>
              </a:rPr>
              <a:t>Γιατί </a:t>
            </a:r>
            <a:r>
              <a:rPr lang="el-GR" sz="2800" b="1" dirty="0">
                <a:effectLst>
                  <a:outerShdw blurRad="38100" dist="38100" dir="2700000" algn="tl">
                    <a:srgbClr val="000000">
                      <a:alpha val="43137"/>
                    </a:srgbClr>
                  </a:outerShdw>
                </a:effectLst>
              </a:rPr>
              <a:t>επενέβαιναν οι στρατιωτικοί στην πολιτική ζωή;</a:t>
            </a:r>
            <a:endParaRPr lang="el-GR" sz="2800" b="1" dirty="0">
              <a:solidFill>
                <a:schemeClr val="bg1"/>
              </a:solidFill>
              <a:effectLst>
                <a:outerShdw blurRad="38100" dist="38100" dir="2700000" algn="tl">
                  <a:srgbClr val="000000">
                    <a:alpha val="43137"/>
                  </a:srgbClr>
                </a:outerShdw>
              </a:effectLst>
            </a:endParaRPr>
          </a:p>
        </p:txBody>
      </p:sp>
      <p:pic>
        <p:nvPicPr>
          <p:cNvPr id="2050" name="Picture 2" descr="Πηγή εικόνας: mixanitouxronou.gr | Τα στρατιωτικά κινήματα υπήρξαν συχνό φαινόμενο στην σύγχρονη ελληνική ιστορία.">
            <a:extLst>
              <a:ext uri="{FF2B5EF4-FFF2-40B4-BE49-F238E27FC236}">
                <a16:creationId xmlns:a16="http://schemas.microsoft.com/office/drawing/2014/main" id="{F5F4A4F4-4D07-4BA9-9BB4-8998C4B662C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46" t="7239" r="3635"/>
          <a:stretch/>
        </p:blipFill>
        <p:spPr bwMode="auto">
          <a:xfrm>
            <a:off x="5796136" y="1347497"/>
            <a:ext cx="2899256" cy="16627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298B06D-7928-4042-B095-E7C262F14B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7" y="1309353"/>
            <a:ext cx="2232248" cy="16648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730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48828" y="1971997"/>
            <a:ext cx="8686800" cy="4886003"/>
          </a:xfrm>
        </p:spPr>
        <p:txBody>
          <a:bodyPr>
            <a:normAutofit fontScale="92500" lnSpcReduction="10000"/>
          </a:bodyPr>
          <a:lstStyle/>
          <a:p>
            <a:r>
              <a:rPr lang="el-GR" sz="4000" b="1" dirty="0">
                <a:solidFill>
                  <a:srgbClr val="7030A0"/>
                </a:solidFill>
                <a:effectLst>
                  <a:outerShdw blurRad="38100" dist="38100" dir="2700000" algn="tl">
                    <a:srgbClr val="000000">
                      <a:alpha val="43137"/>
                    </a:srgbClr>
                  </a:outerShdw>
                </a:effectLst>
              </a:rPr>
              <a:t>Κίνημα του 1922 </a:t>
            </a:r>
            <a:r>
              <a:rPr lang="el-GR" dirty="0">
                <a:sym typeface="Wingdings" panose="05000000000000000000" pitchFamily="2" charset="2"/>
              </a:rPr>
              <a:t> </a:t>
            </a:r>
            <a:r>
              <a:rPr lang="el-GR" b="1" dirty="0">
                <a:solidFill>
                  <a:srgbClr val="002060"/>
                </a:solidFill>
                <a:effectLst>
                  <a:outerShdw blurRad="38100" dist="38100" dir="2700000" algn="tl">
                    <a:srgbClr val="000000">
                      <a:alpha val="43137"/>
                    </a:srgbClr>
                  </a:outerShdw>
                </a:effectLst>
                <a:sym typeface="Wingdings" panose="05000000000000000000" pitchFamily="2" charset="2"/>
              </a:rPr>
              <a:t>Πλαστήρας – </a:t>
            </a:r>
            <a:r>
              <a:rPr lang="el-GR" b="1" dirty="0" err="1">
                <a:solidFill>
                  <a:srgbClr val="002060"/>
                </a:solidFill>
                <a:effectLst>
                  <a:outerShdw blurRad="38100" dist="38100" dir="2700000" algn="tl">
                    <a:srgbClr val="000000">
                      <a:alpha val="43137"/>
                    </a:srgbClr>
                  </a:outerShdw>
                </a:effectLst>
                <a:sym typeface="Wingdings" panose="05000000000000000000" pitchFamily="2" charset="2"/>
              </a:rPr>
              <a:t>Γονατάς</a:t>
            </a:r>
            <a:r>
              <a:rPr lang="el-GR" dirty="0">
                <a:sym typeface="Wingdings" panose="05000000000000000000" pitchFamily="2" charset="2"/>
              </a:rPr>
              <a:t>.</a:t>
            </a:r>
          </a:p>
          <a:p>
            <a:r>
              <a:rPr lang="el-GR" dirty="0">
                <a:sym typeface="Wingdings" panose="05000000000000000000" pitchFamily="2" charset="2"/>
              </a:rPr>
              <a:t>Σχηματίζουν </a:t>
            </a:r>
            <a:r>
              <a:rPr lang="el-GR" b="1" dirty="0">
                <a:solidFill>
                  <a:srgbClr val="002060"/>
                </a:solidFill>
                <a:effectLst>
                  <a:outerShdw blurRad="38100" dist="38100" dir="2700000" algn="tl">
                    <a:srgbClr val="000000">
                      <a:alpha val="43137"/>
                    </a:srgbClr>
                  </a:outerShdw>
                </a:effectLst>
                <a:sym typeface="Wingdings" panose="05000000000000000000" pitchFamily="2" charset="2"/>
              </a:rPr>
              <a:t>επαναστατική κυβέρνηση</a:t>
            </a:r>
          </a:p>
          <a:p>
            <a:r>
              <a:rPr lang="el-GR" dirty="0">
                <a:sym typeface="Wingdings" panose="05000000000000000000" pitchFamily="2" charset="2"/>
              </a:rPr>
              <a:t>Υποχρεώνουν τον </a:t>
            </a:r>
            <a:r>
              <a:rPr lang="el-GR" b="1" dirty="0">
                <a:solidFill>
                  <a:srgbClr val="002060"/>
                </a:solidFill>
                <a:effectLst>
                  <a:outerShdw blurRad="38100" dist="38100" dir="2700000" algn="tl">
                    <a:srgbClr val="000000">
                      <a:alpha val="43137"/>
                    </a:srgbClr>
                  </a:outerShdw>
                </a:effectLst>
                <a:sym typeface="Wingdings" panose="05000000000000000000" pitchFamily="2" charset="2"/>
              </a:rPr>
              <a:t>Κων/</a:t>
            </a:r>
            <a:r>
              <a:rPr lang="el-GR" b="1" dirty="0" err="1">
                <a:solidFill>
                  <a:srgbClr val="002060"/>
                </a:solidFill>
                <a:effectLst>
                  <a:outerShdw blurRad="38100" dist="38100" dir="2700000" algn="tl">
                    <a:srgbClr val="000000">
                      <a:alpha val="43137"/>
                    </a:srgbClr>
                  </a:outerShdw>
                </a:effectLst>
                <a:sym typeface="Wingdings" panose="05000000000000000000" pitchFamily="2" charset="2"/>
              </a:rPr>
              <a:t>νο</a:t>
            </a:r>
            <a:r>
              <a:rPr lang="el-GR" b="1" dirty="0">
                <a:solidFill>
                  <a:srgbClr val="002060"/>
                </a:solidFill>
                <a:effectLst>
                  <a:outerShdw blurRad="38100" dist="38100" dir="2700000" algn="tl">
                    <a:srgbClr val="000000">
                      <a:alpha val="43137"/>
                    </a:srgbClr>
                  </a:outerShdw>
                </a:effectLst>
                <a:sym typeface="Wingdings" panose="05000000000000000000" pitchFamily="2" charset="2"/>
              </a:rPr>
              <a:t> να φύγει </a:t>
            </a:r>
            <a:r>
              <a:rPr lang="el-GR" dirty="0">
                <a:sym typeface="Wingdings" panose="05000000000000000000" pitchFamily="2" charset="2"/>
              </a:rPr>
              <a:t>από την Ελλάδα (στο θρόνο ο γιος του Γεώργιος)</a:t>
            </a:r>
          </a:p>
          <a:p>
            <a:r>
              <a:rPr lang="el-GR" dirty="0">
                <a:sym typeface="Wingdings" panose="05000000000000000000" pitchFamily="2" charset="2"/>
              </a:rPr>
              <a:t>Γίνεται η </a:t>
            </a:r>
            <a:r>
              <a:rPr lang="el-GR" b="1" dirty="0">
                <a:solidFill>
                  <a:srgbClr val="002060"/>
                </a:solidFill>
                <a:effectLst>
                  <a:outerShdw blurRad="38100" dist="38100" dir="2700000" algn="tl">
                    <a:srgbClr val="000000">
                      <a:alpha val="43137"/>
                    </a:srgbClr>
                  </a:outerShdw>
                </a:effectLst>
                <a:sym typeface="Wingdings" panose="05000000000000000000" pitchFamily="2" charset="2"/>
              </a:rPr>
              <a:t>δίκη των έξι και η εκτέλεσή τους στο Γουδί</a:t>
            </a:r>
          </a:p>
          <a:p>
            <a:r>
              <a:rPr lang="el-GR" dirty="0">
                <a:sym typeface="Wingdings" panose="05000000000000000000" pitchFamily="2" charset="2"/>
              </a:rPr>
              <a:t>Αναθέτουν την εκπροσώπηση της χώρας στο εξωτερικό στον </a:t>
            </a:r>
            <a:r>
              <a:rPr lang="el-GR" b="1" dirty="0">
                <a:solidFill>
                  <a:srgbClr val="002060"/>
                </a:solidFill>
                <a:effectLst>
                  <a:outerShdw blurRad="38100" dist="38100" dir="2700000" algn="tl">
                    <a:srgbClr val="000000">
                      <a:alpha val="43137"/>
                    </a:srgbClr>
                  </a:outerShdw>
                </a:effectLst>
                <a:sym typeface="Wingdings" panose="05000000000000000000" pitchFamily="2" charset="2"/>
              </a:rPr>
              <a:t>Ελευθέριο Βενιζέλο</a:t>
            </a:r>
            <a:r>
              <a:rPr lang="el-GR" dirty="0">
                <a:sym typeface="Wingdings" panose="05000000000000000000" pitchFamily="2" charset="2"/>
              </a:rPr>
              <a:t>, ο οποίος θα διαπραγματευθεί με τους ξένους εταίρους (</a:t>
            </a:r>
            <a:r>
              <a:rPr lang="el-GR" b="1" dirty="0">
                <a:solidFill>
                  <a:srgbClr val="7030A0"/>
                </a:solidFill>
                <a:effectLst>
                  <a:outerShdw blurRad="38100" dist="38100" dir="2700000" algn="tl">
                    <a:srgbClr val="000000">
                      <a:alpha val="43137"/>
                    </a:srgbClr>
                  </a:outerShdw>
                </a:effectLst>
                <a:sym typeface="Wingdings" panose="05000000000000000000" pitchFamily="2" charset="2"/>
              </a:rPr>
              <a:t>Συνθήκη της Λοζάννης </a:t>
            </a:r>
            <a:r>
              <a:rPr lang="el-GR" dirty="0">
                <a:sym typeface="Wingdings" panose="05000000000000000000" pitchFamily="2" charset="2"/>
              </a:rPr>
              <a:t> </a:t>
            </a:r>
            <a:r>
              <a:rPr lang="el-GR" b="1" dirty="0">
                <a:solidFill>
                  <a:srgbClr val="7030A0"/>
                </a:solidFill>
                <a:effectLst>
                  <a:outerShdw blurRad="38100" dist="38100" dir="2700000" algn="tl">
                    <a:srgbClr val="000000">
                      <a:alpha val="43137"/>
                    </a:srgbClr>
                  </a:outerShdw>
                </a:effectLst>
                <a:sym typeface="Wingdings" panose="05000000000000000000" pitchFamily="2" charset="2"/>
              </a:rPr>
              <a:t>1923</a:t>
            </a:r>
            <a:r>
              <a:rPr lang="el-GR" dirty="0">
                <a:sym typeface="Wingdings" panose="05000000000000000000" pitchFamily="2" charset="2"/>
              </a:rPr>
              <a:t>).</a:t>
            </a:r>
          </a:p>
          <a:p>
            <a:pPr marL="0" indent="0">
              <a:buNone/>
            </a:pPr>
            <a:endParaRPr lang="el-GR" dirty="0"/>
          </a:p>
        </p:txBody>
      </p:sp>
      <p:sp>
        <p:nvSpPr>
          <p:cNvPr id="4" name="Rectangle: Rounded Corners 3">
            <a:extLst>
              <a:ext uri="{FF2B5EF4-FFF2-40B4-BE49-F238E27FC236}">
                <a16:creationId xmlns:a16="http://schemas.microsoft.com/office/drawing/2014/main" id="{E2DEFB72-0AD2-4FE2-9049-E6E6D99D9BAD}"/>
              </a:ext>
            </a:extLst>
          </p:cNvPr>
          <p:cNvSpPr/>
          <p:nvPr/>
        </p:nvSpPr>
        <p:spPr>
          <a:xfrm>
            <a:off x="508001" y="271189"/>
            <a:ext cx="8168455" cy="1429619"/>
          </a:xfrm>
          <a:prstGeom prst="roundRect">
            <a:avLst/>
          </a:prstGeom>
          <a:solidFill>
            <a:srgbClr val="7030A0">
              <a:alpha val="85000"/>
            </a:srgbClr>
          </a:solidFill>
          <a:ln>
            <a:noFill/>
          </a:ln>
          <a:effectLst>
            <a:outerShdw blurRad="228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solidFill>
                  <a:schemeClr val="bg1"/>
                </a:solidFill>
                <a:effectLst>
                  <a:outerShdw blurRad="38100" dist="38100" dir="2700000" algn="tl">
                    <a:srgbClr val="000000">
                      <a:alpha val="43137"/>
                    </a:srgbClr>
                  </a:outerShdw>
                </a:effectLst>
              </a:rPr>
              <a:t>Τι γίνεται μετά </a:t>
            </a:r>
            <a:br>
              <a:rPr lang="el-GR" sz="4000" b="1" dirty="0">
                <a:solidFill>
                  <a:schemeClr val="bg1"/>
                </a:solidFill>
                <a:effectLst>
                  <a:outerShdw blurRad="38100" dist="38100" dir="2700000" algn="tl">
                    <a:srgbClr val="000000">
                      <a:alpha val="43137"/>
                    </a:srgbClr>
                  </a:outerShdw>
                </a:effectLst>
              </a:rPr>
            </a:br>
            <a:r>
              <a:rPr lang="el-GR" sz="4000" b="1" dirty="0">
                <a:solidFill>
                  <a:schemeClr val="bg1"/>
                </a:solidFill>
                <a:effectLst>
                  <a:outerShdw blurRad="38100" dist="38100" dir="2700000" algn="tl">
                    <a:srgbClr val="000000">
                      <a:alpha val="43137"/>
                    </a:srgbClr>
                  </a:outerShdw>
                </a:effectLst>
              </a:rPr>
              <a:t>τη Μικρασιατική καταστροφή;</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373216"/>
            <a:ext cx="9144000" cy="1215008"/>
          </a:xfrm>
        </p:spPr>
        <p:txBody>
          <a:bodyPr>
            <a:noAutofit/>
          </a:bodyPr>
          <a:lstStyle/>
          <a:p>
            <a:r>
              <a:rPr lang="el-GR" sz="2400" dirty="0"/>
              <a:t>Η ηγεσία της επανάστασης: στρατηγοί </a:t>
            </a:r>
            <a:r>
              <a:rPr lang="el-GR" sz="2400" b="1" dirty="0">
                <a:solidFill>
                  <a:srgbClr val="002060"/>
                </a:solidFill>
                <a:effectLst>
                  <a:outerShdw blurRad="38100" dist="38100" dir="2700000" algn="tl">
                    <a:srgbClr val="000000">
                      <a:alpha val="43137"/>
                    </a:srgbClr>
                  </a:outerShdw>
                </a:effectLst>
              </a:rPr>
              <a:t>Γονατάς</a:t>
            </a:r>
            <a:r>
              <a:rPr lang="el-GR" sz="2400" dirty="0">
                <a:solidFill>
                  <a:srgbClr val="002060"/>
                </a:solidFill>
                <a:effectLst>
                  <a:outerShdw blurRad="38100" dist="38100" dir="2700000" algn="tl">
                    <a:srgbClr val="000000">
                      <a:alpha val="43137"/>
                    </a:srgbClr>
                  </a:outerShdw>
                </a:effectLst>
              </a:rPr>
              <a:t> </a:t>
            </a:r>
            <a:r>
              <a:rPr lang="el-GR" sz="2400" dirty="0"/>
              <a:t>(κέντρο), </a:t>
            </a:r>
            <a:r>
              <a:rPr lang="el-GR" sz="2400" b="1" dirty="0">
                <a:solidFill>
                  <a:srgbClr val="002060"/>
                </a:solidFill>
                <a:effectLst>
                  <a:outerShdw blurRad="38100" dist="38100" dir="2700000" algn="tl">
                    <a:srgbClr val="000000">
                      <a:alpha val="43137"/>
                    </a:srgbClr>
                  </a:outerShdw>
                </a:effectLst>
              </a:rPr>
              <a:t>Πλαστήρας</a:t>
            </a:r>
            <a:r>
              <a:rPr lang="el-GR" sz="2400" dirty="0">
                <a:effectLst>
                  <a:outerShdw blurRad="38100" dist="38100" dir="2700000" algn="tl">
                    <a:srgbClr val="000000">
                      <a:alpha val="43137"/>
                    </a:srgbClr>
                  </a:outerShdw>
                </a:effectLst>
              </a:rPr>
              <a:t> </a:t>
            </a:r>
            <a:r>
              <a:rPr lang="el-GR" sz="2400" dirty="0"/>
              <a:t>(δεξιά) και ο πολιτικός σύμβουλος της επανάστασης </a:t>
            </a:r>
            <a:r>
              <a:rPr lang="el-GR" sz="2400" b="1" dirty="0">
                <a:solidFill>
                  <a:srgbClr val="002060"/>
                </a:solidFill>
                <a:effectLst>
                  <a:outerShdw blurRad="38100" dist="38100" dir="2700000" algn="tl">
                    <a:srgbClr val="000000">
                      <a:alpha val="43137"/>
                    </a:srgbClr>
                  </a:outerShdw>
                </a:effectLst>
              </a:rPr>
              <a:t>Γεώργιος Παπανδρέου</a:t>
            </a:r>
            <a:r>
              <a:rPr lang="el-GR" sz="2400" dirty="0"/>
              <a:t> (αριστερά), κατά τη διάρκεια επίσκεψης στη γενέτειρα του Αθανασίου Διάκου, </a:t>
            </a:r>
            <a:r>
              <a:rPr lang="el-GR" sz="2400" dirty="0" err="1"/>
              <a:t>Μουσουνίτσα</a:t>
            </a:r>
            <a:r>
              <a:rPr lang="el-GR" sz="2400" dirty="0"/>
              <a:t>.</a:t>
            </a:r>
            <a:endParaRPr lang="el-GR" sz="2400" b="1" dirty="0">
              <a:solidFill>
                <a:srgbClr val="002060"/>
              </a:solidFill>
              <a:effectLst>
                <a:outerShdw blurRad="38100" dist="38100" dir="2700000" algn="tl">
                  <a:srgbClr val="000000">
                    <a:alpha val="43137"/>
                  </a:srgbClr>
                </a:outerShdw>
              </a:effectLst>
            </a:endParaRP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300608"/>
            <a:ext cx="7181056" cy="47125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19419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877272"/>
            <a:ext cx="9144000" cy="1014083"/>
          </a:xfrm>
        </p:spPr>
        <p:txBody>
          <a:bodyPr>
            <a:normAutofit/>
          </a:bodyPr>
          <a:lstStyle/>
          <a:p>
            <a:r>
              <a:rPr lang="el-GR" sz="3200" b="1" dirty="0">
                <a:solidFill>
                  <a:srgbClr val="7030A0"/>
                </a:solidFill>
                <a:effectLst>
                  <a:outerShdw blurRad="38100" dist="38100" dir="2700000" algn="tl">
                    <a:srgbClr val="000000">
                      <a:alpha val="43137"/>
                    </a:srgbClr>
                  </a:outerShdw>
                </a:effectLst>
              </a:rPr>
              <a:t>ΚΙΝΗΜΑ 1922:  Πλαστήρας, Γονατάς, Φωκάς</a:t>
            </a:r>
          </a:p>
        </p:txBody>
      </p:sp>
      <p:pic>
        <p:nvPicPr>
          <p:cNvPr id="4" name="Εικόνα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909" t="14584" b="1895"/>
          <a:stretch/>
        </p:blipFill>
        <p:spPr>
          <a:xfrm>
            <a:off x="-277640" y="0"/>
            <a:ext cx="10474048" cy="5733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09960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233A5E-163D-438B-80D0-C8853407F42D}"/>
              </a:ext>
            </a:extLst>
          </p:cNvPr>
          <p:cNvSpPr>
            <a:spLocks noGrp="1"/>
          </p:cNvSpPr>
          <p:nvPr>
            <p:ph idx="1"/>
          </p:nvPr>
        </p:nvSpPr>
        <p:spPr>
          <a:xfrm>
            <a:off x="323528" y="4096365"/>
            <a:ext cx="8640960" cy="2700386"/>
          </a:xfrm>
        </p:spPr>
        <p:txBody>
          <a:bodyPr>
            <a:normAutofit/>
          </a:bodyPr>
          <a:lstStyle/>
          <a:p>
            <a:pPr marL="0" indent="0" algn="ctr">
              <a:buNone/>
            </a:pPr>
            <a:r>
              <a:rPr lang="el-GR" dirty="0">
                <a:effectLst/>
                <a:latin typeface="Calibri" panose="020F0502020204030204" pitchFamily="34" charset="0"/>
                <a:ea typeface="Calibri" panose="020F0502020204030204" pitchFamily="34" charset="0"/>
                <a:cs typeface="Times New Roman" panose="02020603050405020304" pitchFamily="18" charset="0"/>
              </a:rPr>
              <a:t>Στις </a:t>
            </a:r>
            <a:r>
              <a:rPr lang="el-GR" b="1" dirty="0">
                <a:effectLst/>
                <a:latin typeface="Calibri" panose="020F0502020204030204" pitchFamily="34" charset="0"/>
                <a:ea typeface="Calibri" panose="020F0502020204030204" pitchFamily="34" charset="0"/>
                <a:cs typeface="Times New Roman" panose="02020603050405020304" pitchFamily="18" charset="0"/>
              </a:rPr>
              <a:t>9 Οκτωβρίου 1922 </a:t>
            </a:r>
          </a:p>
          <a:p>
            <a:pPr marL="0" indent="0" algn="ctr">
              <a:buNone/>
            </a:pPr>
            <a:r>
              <a:rPr lang="el-GR"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ογκώδης διαδήλωση 100.000 πολιτών </a:t>
            </a:r>
          </a:p>
          <a:p>
            <a:pPr marL="0" indent="0" algn="ctr">
              <a:buNone/>
            </a:pPr>
            <a:r>
              <a:rPr lang="el-GR" b="1" dirty="0">
                <a:effectLst/>
                <a:latin typeface="Calibri" panose="020F0502020204030204" pitchFamily="34" charset="0"/>
                <a:ea typeface="Calibri" panose="020F0502020204030204" pitchFamily="34" charset="0"/>
                <a:cs typeface="Times New Roman" panose="02020603050405020304" pitchFamily="18" charset="0"/>
              </a:rPr>
              <a:t>στην πλατεία </a:t>
            </a:r>
            <a:r>
              <a:rPr lang="el-GR"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Συντάγματος</a:t>
            </a:r>
            <a:r>
              <a:rPr lang="el-GR" b="1" dirty="0">
                <a:effectLst/>
                <a:latin typeface="Calibri" panose="020F0502020204030204" pitchFamily="34" charset="0"/>
                <a:ea typeface="Calibri" panose="020F0502020204030204" pitchFamily="34" charset="0"/>
                <a:cs typeface="Times New Roman" panose="02020603050405020304" pitchFamily="18" charset="0"/>
              </a:rPr>
              <a:t> στην Αθήνα</a:t>
            </a:r>
            <a:r>
              <a:rPr lang="el-GR" dirty="0">
                <a:effectLst/>
                <a:latin typeface="Calibri" panose="020F0502020204030204" pitchFamily="34" charset="0"/>
                <a:ea typeface="Calibri" panose="020F0502020204030204" pitchFamily="34" charset="0"/>
                <a:cs typeface="Times New Roman" panose="02020603050405020304" pitchFamily="18" charset="0"/>
              </a:rPr>
              <a:t> απαίτησε </a:t>
            </a:r>
          </a:p>
          <a:p>
            <a:pPr marL="0" indent="0" algn="ctr">
              <a:buNone/>
            </a:pPr>
            <a:r>
              <a:rPr lang="el-GR" dirty="0">
                <a:effectLst/>
                <a:latin typeface="Calibri" panose="020F0502020204030204" pitchFamily="34" charset="0"/>
                <a:ea typeface="Calibri" panose="020F0502020204030204" pitchFamily="34" charset="0"/>
                <a:cs typeface="Times New Roman" panose="02020603050405020304" pitchFamily="18" charset="0"/>
              </a:rPr>
              <a:t>την </a:t>
            </a:r>
            <a:r>
              <a:rPr lang="el-GR"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άμεση εκτέλεση των υπευθύνων</a:t>
            </a:r>
            <a:r>
              <a:rPr lang="el-GR"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
        <p:nvSpPr>
          <p:cNvPr id="4" name="Arrow: Down 3">
            <a:extLst>
              <a:ext uri="{FF2B5EF4-FFF2-40B4-BE49-F238E27FC236}">
                <a16:creationId xmlns:a16="http://schemas.microsoft.com/office/drawing/2014/main" id="{08CE58F5-80CC-4D66-ADE7-869605B3A2E6}"/>
              </a:ext>
            </a:extLst>
          </p:cNvPr>
          <p:cNvSpPr/>
          <p:nvPr/>
        </p:nvSpPr>
        <p:spPr>
          <a:xfrm>
            <a:off x="3959932" y="2224805"/>
            <a:ext cx="1224136" cy="1298932"/>
          </a:xfrm>
          <a:prstGeom prst="downArrow">
            <a:avLst/>
          </a:prstGeom>
          <a:solidFill>
            <a:srgbClr val="7030A0">
              <a:alpha val="52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7" name="Speech Bubble: Oval 6">
            <a:extLst>
              <a:ext uri="{FF2B5EF4-FFF2-40B4-BE49-F238E27FC236}">
                <a16:creationId xmlns:a16="http://schemas.microsoft.com/office/drawing/2014/main" id="{D643B30E-22D0-4AE2-AF05-1C58671FD350}"/>
              </a:ext>
            </a:extLst>
          </p:cNvPr>
          <p:cNvSpPr/>
          <p:nvPr/>
        </p:nvSpPr>
        <p:spPr>
          <a:xfrm>
            <a:off x="319424" y="528291"/>
            <a:ext cx="3024337" cy="2700386"/>
          </a:xfrm>
          <a:prstGeom prst="wedgeEllipseCallout">
            <a:avLst>
              <a:gd name="adj1" fmla="val 54893"/>
              <a:gd name="adj2" fmla="val 72412"/>
            </a:avLst>
          </a:prstGeom>
          <a:solidFill>
            <a:schemeClr val="bg1"/>
          </a:solidFill>
          <a:ln>
            <a:noFill/>
          </a:ln>
          <a:effectLst>
            <a:outerShdw blurRad="228600" dist="266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rPr>
              <a:t>Να πληρώσουν </a:t>
            </a:r>
          </a:p>
          <a:p>
            <a:pPr algn="ctr"/>
            <a:r>
              <a:rPr lang="el-GR" sz="2400" b="1"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rPr>
              <a:t>οι αίτιοι </a:t>
            </a:r>
            <a:br>
              <a:rPr lang="el-GR" sz="2400" b="1"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rPr>
            </a:br>
            <a:r>
              <a:rPr lang="el-GR" sz="2400" b="1"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rPr>
              <a:t>της καταστροφής!</a:t>
            </a:r>
            <a:endParaRPr lang="el-GR" sz="2400" dirty="0">
              <a:latin typeface="Comic Sans MS" panose="030F0702030302020204" pitchFamily="66" charset="0"/>
            </a:endParaRPr>
          </a:p>
        </p:txBody>
      </p:sp>
      <p:sp>
        <p:nvSpPr>
          <p:cNvPr id="8" name="Speech Bubble: Oval 7">
            <a:extLst>
              <a:ext uri="{FF2B5EF4-FFF2-40B4-BE49-F238E27FC236}">
                <a16:creationId xmlns:a16="http://schemas.microsoft.com/office/drawing/2014/main" id="{43914323-5858-45E2-BD3A-F9F38A6F9CB7}"/>
              </a:ext>
            </a:extLst>
          </p:cNvPr>
          <p:cNvSpPr/>
          <p:nvPr/>
        </p:nvSpPr>
        <p:spPr>
          <a:xfrm>
            <a:off x="5796136" y="692696"/>
            <a:ext cx="2852584" cy="2568346"/>
          </a:xfrm>
          <a:prstGeom prst="wedgeEllipseCallout">
            <a:avLst>
              <a:gd name="adj1" fmla="val -56592"/>
              <a:gd name="adj2" fmla="val 72554"/>
            </a:avLst>
          </a:prstGeom>
          <a:solidFill>
            <a:schemeClr val="bg1"/>
          </a:solidFill>
          <a:ln>
            <a:noFill/>
          </a:ln>
          <a:effectLst>
            <a:outerShdw blurRad="228600" dist="266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accent4">
                    <a:lumMod val="50000"/>
                  </a:schemeClr>
                </a:solidFill>
                <a:effectLst>
                  <a:outerShdw blurRad="38100" dist="38100" dir="2700000" algn="tl">
                    <a:srgbClr val="000000">
                      <a:alpha val="43137"/>
                    </a:srgbClr>
                  </a:outerShdw>
                </a:effectLst>
              </a:rPr>
              <a:t>Η Ελλάδα δεν ηττήθηκε, </a:t>
            </a:r>
            <a:br>
              <a:rPr lang="el-GR" sz="2400" b="1" dirty="0">
                <a:solidFill>
                  <a:schemeClr val="accent4">
                    <a:lumMod val="50000"/>
                  </a:schemeClr>
                </a:solidFill>
                <a:effectLst>
                  <a:outerShdw blurRad="38100" dist="38100" dir="2700000" algn="tl">
                    <a:srgbClr val="000000">
                      <a:alpha val="43137"/>
                    </a:srgbClr>
                  </a:outerShdw>
                </a:effectLst>
              </a:rPr>
            </a:br>
            <a:r>
              <a:rPr lang="el-GR" sz="2400" b="1" dirty="0">
                <a:solidFill>
                  <a:schemeClr val="accent4">
                    <a:lumMod val="50000"/>
                  </a:schemeClr>
                </a:solidFill>
                <a:effectLst>
                  <a:outerShdw blurRad="38100" dist="38100" dir="2700000" algn="tl">
                    <a:srgbClr val="000000">
                      <a:alpha val="43137"/>
                    </a:srgbClr>
                  </a:outerShdw>
                </a:effectLst>
              </a:rPr>
              <a:t>αλλά προδόθηκε!</a:t>
            </a:r>
            <a:endParaRPr lang="el-GR" sz="2400" dirty="0">
              <a:latin typeface="Comic Sans MS" panose="030F0702030302020204" pitchFamily="66" charset="0"/>
            </a:endParaRPr>
          </a:p>
        </p:txBody>
      </p:sp>
      <p:sp>
        <p:nvSpPr>
          <p:cNvPr id="9" name="Rectangle: Rounded Corners 8">
            <a:extLst>
              <a:ext uri="{FF2B5EF4-FFF2-40B4-BE49-F238E27FC236}">
                <a16:creationId xmlns:a16="http://schemas.microsoft.com/office/drawing/2014/main" id="{949C4A2E-81F8-4BE4-B20E-311DD7AC41EE}"/>
              </a:ext>
            </a:extLst>
          </p:cNvPr>
          <p:cNvSpPr/>
          <p:nvPr/>
        </p:nvSpPr>
        <p:spPr>
          <a:xfrm>
            <a:off x="3671157" y="339974"/>
            <a:ext cx="1800200" cy="1584176"/>
          </a:xfrm>
          <a:prstGeom prst="roundRect">
            <a:avLst/>
          </a:prstGeom>
          <a:solidFill>
            <a:schemeClr val="accent4">
              <a:lumMod val="75000"/>
            </a:schemeClr>
          </a:solidFill>
          <a:ln>
            <a:noFill/>
          </a:ln>
          <a:effectLst>
            <a:outerShdw blurRad="1778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t>Ο κόσμος ζητά την τιμωρία</a:t>
            </a:r>
          </a:p>
        </p:txBody>
      </p:sp>
    </p:spTree>
    <p:extLst>
      <p:ext uri="{BB962C8B-B14F-4D97-AF65-F5344CB8AC3E}">
        <p14:creationId xmlns:p14="http://schemas.microsoft.com/office/powerpoint/2010/main" val="10481416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622BF9-9964-454A-A20A-3686380DF283}"/>
              </a:ext>
            </a:extLst>
          </p:cNvPr>
          <p:cNvPicPr>
            <a:picLocks noChangeAspect="1"/>
          </p:cNvPicPr>
          <p:nvPr/>
        </p:nvPicPr>
        <p:blipFill rotWithShape="1">
          <a:blip r:embed="rId2"/>
          <a:srcRect t="21063"/>
          <a:stretch/>
        </p:blipFill>
        <p:spPr>
          <a:xfrm>
            <a:off x="-684584" y="2531610"/>
            <a:ext cx="10324929" cy="6091165"/>
          </a:xfrm>
          <a:prstGeom prst="rect">
            <a:avLst/>
          </a:prstGeom>
        </p:spPr>
      </p:pic>
      <p:sp>
        <p:nvSpPr>
          <p:cNvPr id="5" name="Arrow: Down 4">
            <a:extLst>
              <a:ext uri="{FF2B5EF4-FFF2-40B4-BE49-F238E27FC236}">
                <a16:creationId xmlns:a16="http://schemas.microsoft.com/office/drawing/2014/main" id="{1A899E89-26AE-4CE4-B7B7-3618AC2D843F}"/>
              </a:ext>
            </a:extLst>
          </p:cNvPr>
          <p:cNvSpPr/>
          <p:nvPr/>
        </p:nvSpPr>
        <p:spPr>
          <a:xfrm rot="16200000">
            <a:off x="3378094" y="195560"/>
            <a:ext cx="994054" cy="1152128"/>
          </a:xfrm>
          <a:prstGeom prst="downArrow">
            <a:avLst/>
          </a:prstGeom>
          <a:solidFill>
            <a:srgbClr val="7030A0">
              <a:alpha val="52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7" name="Rectangle: Rounded Corners 6">
            <a:extLst>
              <a:ext uri="{FF2B5EF4-FFF2-40B4-BE49-F238E27FC236}">
                <a16:creationId xmlns:a16="http://schemas.microsoft.com/office/drawing/2014/main" id="{DDECA8D0-C09A-4C3A-95C0-7359BD84C088}"/>
              </a:ext>
            </a:extLst>
          </p:cNvPr>
          <p:cNvSpPr/>
          <p:nvPr/>
        </p:nvSpPr>
        <p:spPr>
          <a:xfrm>
            <a:off x="359531" y="274597"/>
            <a:ext cx="2673203" cy="922156"/>
          </a:xfrm>
          <a:prstGeom prst="roundRect">
            <a:avLst/>
          </a:prstGeom>
          <a:solidFill>
            <a:schemeClr val="accent4">
              <a:lumMod val="75000"/>
            </a:schemeClr>
          </a:solidFill>
          <a:ln>
            <a:noFill/>
          </a:ln>
          <a:effectLst>
            <a:outerShdw blurRad="266700" dist="203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l-GR" sz="2000" b="1" dirty="0">
                <a:effectLst/>
                <a:latin typeface="Calibri" panose="020F0502020204030204" pitchFamily="34" charset="0"/>
                <a:ea typeface="Calibri" panose="020F0502020204030204" pitchFamily="34" charset="0"/>
                <a:cs typeface="Times New Roman" panose="02020603050405020304" pitchFamily="18" charset="0"/>
              </a:rPr>
              <a:t>Μια φωνή αντηχεί </a:t>
            </a:r>
          </a:p>
          <a:p>
            <a:pPr marL="0" indent="0" algn="ctr">
              <a:buNone/>
            </a:pPr>
            <a:r>
              <a:rPr lang="el-GR" sz="2000" b="1" dirty="0">
                <a:effectLst/>
                <a:latin typeface="Calibri" panose="020F0502020204030204" pitchFamily="34" charset="0"/>
                <a:ea typeface="Calibri" panose="020F0502020204030204" pitchFamily="34" charset="0"/>
                <a:cs typeface="Times New Roman" panose="02020603050405020304" pitchFamily="18" charset="0"/>
              </a:rPr>
              <a:t>σ’ όλη την Ελλάδα: </a:t>
            </a:r>
          </a:p>
        </p:txBody>
      </p:sp>
      <p:sp>
        <p:nvSpPr>
          <p:cNvPr id="8" name="Title 1">
            <a:extLst>
              <a:ext uri="{FF2B5EF4-FFF2-40B4-BE49-F238E27FC236}">
                <a16:creationId xmlns:a16="http://schemas.microsoft.com/office/drawing/2014/main" id="{F0749A4E-FF21-48A2-9A44-9F685D19D3EA}"/>
              </a:ext>
            </a:extLst>
          </p:cNvPr>
          <p:cNvSpPr txBox="1">
            <a:spLocks/>
          </p:cNvSpPr>
          <p:nvPr/>
        </p:nvSpPr>
        <p:spPr>
          <a:xfrm>
            <a:off x="-8398" y="1465479"/>
            <a:ext cx="9144000" cy="1066131"/>
          </a:xfrm>
          <a:prstGeom prst="rect">
            <a:avLst/>
          </a:prstGeom>
          <a:solidFill>
            <a:srgbClr val="9954CC"/>
          </a:solidFill>
          <a:effectLst>
            <a:outerShdw blurRad="76200" dist="101600" dir="2700000" algn="tl" rotWithShape="0">
              <a:prstClr val="black">
                <a:alpha val="40000"/>
              </a:prstClr>
            </a:outerShdw>
          </a:effectLst>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indent="0">
              <a:buNone/>
            </a:pPr>
            <a:r>
              <a:rPr lang="el-G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Η δίκη αυτή αποσκοπούσε στην </a:t>
            </a:r>
            <a:r>
              <a:rPr lang="el-GR" sz="3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ικανοποίηση της λαϊκής οργής </a:t>
            </a:r>
          </a:p>
          <a:p>
            <a:pPr marL="0" indent="0">
              <a:buNone/>
            </a:pPr>
            <a:r>
              <a:rPr lang="el-G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και την </a:t>
            </a:r>
            <a:r>
              <a:rPr lang="el-GR" sz="3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αποκατάσταση του γοήτρου του στρατού</a:t>
            </a:r>
            <a:r>
              <a:rPr lang="el-G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2000" dirty="0">
              <a:solidFill>
                <a:schemeClr val="bg1"/>
              </a:solidFill>
            </a:endParaRPr>
          </a:p>
        </p:txBody>
      </p:sp>
      <p:sp>
        <p:nvSpPr>
          <p:cNvPr id="6" name="Speech Bubble: Oval 5">
            <a:extLst>
              <a:ext uri="{FF2B5EF4-FFF2-40B4-BE49-F238E27FC236}">
                <a16:creationId xmlns:a16="http://schemas.microsoft.com/office/drawing/2014/main" id="{C8488F14-758F-4360-BB21-5C0FCBC39F47}"/>
              </a:ext>
            </a:extLst>
          </p:cNvPr>
          <p:cNvSpPr/>
          <p:nvPr/>
        </p:nvSpPr>
        <p:spPr>
          <a:xfrm>
            <a:off x="4572000" y="238558"/>
            <a:ext cx="3744416" cy="1066131"/>
          </a:xfrm>
          <a:prstGeom prst="wedgeEllipseCallout">
            <a:avLst>
              <a:gd name="adj1" fmla="val 71173"/>
              <a:gd name="adj2" fmla="val -53097"/>
            </a:avLst>
          </a:prstGeom>
          <a:solidFill>
            <a:schemeClr val="bg1"/>
          </a:solidFill>
          <a:ln>
            <a:noFill/>
          </a:ln>
          <a:effectLst>
            <a:outerShdw blurRad="139700" dist="101600" dir="52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solidFill>
                  <a:schemeClr val="accent4">
                    <a:lumMod val="50000"/>
                  </a:schemeClr>
                </a:solidFill>
                <a:effectLst>
                  <a:outerShdw blurRad="38100" dist="38100" dir="2700000" algn="tl">
                    <a:srgbClr val="000000">
                      <a:alpha val="43137"/>
                    </a:srgbClr>
                  </a:outerShdw>
                </a:effectLst>
                <a:latin typeface="Comic Sans MS" panose="030F0702030302020204" pitchFamily="66" charset="0"/>
              </a:rPr>
              <a:t>Να χυθεί και το αίμα των υπαιτίων!</a:t>
            </a:r>
            <a:endParaRPr lang="el-GR" sz="2200" dirty="0">
              <a:latin typeface="Comic Sans MS" panose="030F0702030302020204" pitchFamily="66" charset="0"/>
            </a:endParaRPr>
          </a:p>
        </p:txBody>
      </p:sp>
      <p:sp>
        <p:nvSpPr>
          <p:cNvPr id="10" name="1 - Τίτλος">
            <a:extLst>
              <a:ext uri="{FF2B5EF4-FFF2-40B4-BE49-F238E27FC236}">
                <a16:creationId xmlns:a16="http://schemas.microsoft.com/office/drawing/2014/main" id="{6C021B39-3146-443C-8D7F-DFE5B6B98B27}"/>
              </a:ext>
            </a:extLst>
          </p:cNvPr>
          <p:cNvSpPr>
            <a:spLocks noGrp="1"/>
          </p:cNvSpPr>
          <p:nvPr>
            <p:ph type="title"/>
          </p:nvPr>
        </p:nvSpPr>
        <p:spPr>
          <a:xfrm>
            <a:off x="-42589" y="5661248"/>
            <a:ext cx="9295109" cy="864096"/>
          </a:xfrm>
          <a:solidFill>
            <a:schemeClr val="bg1">
              <a:alpha val="60000"/>
            </a:schemeClr>
          </a:solidFill>
        </p:spPr>
        <p:txBody>
          <a:bodyPr>
            <a:normAutofit/>
          </a:bodyPr>
          <a:lstStyle/>
          <a:p>
            <a:r>
              <a:rPr lang="el-GR" sz="4000" b="1" dirty="0">
                <a:solidFill>
                  <a:srgbClr val="7030A0"/>
                </a:solidFill>
                <a:effectLst>
                  <a:outerShdw blurRad="38100" dist="38100" dir="2700000" algn="tl">
                    <a:srgbClr val="000000">
                      <a:alpha val="43137"/>
                    </a:srgbClr>
                  </a:outerShdw>
                </a:effectLst>
              </a:rPr>
              <a:t>Η δίκη των έξι</a:t>
            </a:r>
          </a:p>
        </p:txBody>
      </p:sp>
    </p:spTree>
    <p:extLst>
      <p:ext uri="{BB962C8B-B14F-4D97-AF65-F5344CB8AC3E}">
        <p14:creationId xmlns:p14="http://schemas.microsoft.com/office/powerpoint/2010/main" val="818117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turk-greek11.jpg"/>
          <p:cNvPicPr>
            <a:picLocks noGrp="1" noChangeAspect="1"/>
          </p:cNvPicPr>
          <p:nvPr>
            <p:ph idx="1"/>
          </p:nvPr>
        </p:nvPicPr>
        <p:blipFill>
          <a:blip r:embed="rId2" cstate="print"/>
          <a:stretch>
            <a:fillRect/>
          </a:stretch>
        </p:blipFill>
        <p:spPr>
          <a:xfrm>
            <a:off x="683567" y="0"/>
            <a:ext cx="7943629" cy="68580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F5B3-1AE1-48BB-B0A8-7014D9B42B4D}"/>
              </a:ext>
            </a:extLst>
          </p:cNvPr>
          <p:cNvSpPr>
            <a:spLocks noGrp="1"/>
          </p:cNvSpPr>
          <p:nvPr>
            <p:ph type="title"/>
          </p:nvPr>
        </p:nvSpPr>
        <p:spPr>
          <a:xfrm>
            <a:off x="0" y="116632"/>
            <a:ext cx="9144000" cy="1066131"/>
          </a:xfrm>
          <a:solidFill>
            <a:srgbClr val="9954CC"/>
          </a:solidFill>
          <a:effectLst>
            <a:outerShdw blurRad="76200" dist="101600" dir="2700000" algn="tl" rotWithShape="0">
              <a:prstClr val="black">
                <a:alpha val="40000"/>
              </a:prstClr>
            </a:outerShdw>
          </a:effectLst>
        </p:spPr>
        <p:txBody>
          <a:bodyPr>
            <a:normAutofit/>
          </a:bodyPr>
          <a:lstStyle/>
          <a:p>
            <a:r>
              <a:rPr lang="el-GR" sz="3200" b="0" i="0" dirty="0">
                <a:solidFill>
                  <a:schemeClr val="bg1"/>
                </a:solidFill>
                <a:effectLst>
                  <a:outerShdw blurRad="38100" dist="38100" dir="2700000" algn="tl">
                    <a:srgbClr val="000000">
                      <a:alpha val="43137"/>
                    </a:srgbClr>
                  </a:outerShdw>
                </a:effectLst>
                <a:latin typeface="Graphik LCG"/>
              </a:rPr>
              <a:t>Γράφει το «</a:t>
            </a:r>
            <a:r>
              <a:rPr lang="el-GR" sz="3200" b="1" i="0" dirty="0">
                <a:solidFill>
                  <a:schemeClr val="bg1"/>
                </a:solidFill>
                <a:effectLst>
                  <a:outerShdw blurRad="38100" dist="38100" dir="2700000" algn="tl">
                    <a:srgbClr val="000000">
                      <a:alpha val="43137"/>
                    </a:srgbClr>
                  </a:outerShdw>
                </a:effectLst>
                <a:latin typeface="Graphik LCG"/>
              </a:rPr>
              <a:t>ΕΛΕΥΘΕΡΟΝ ΒΗΜΑ</a:t>
            </a:r>
            <a:r>
              <a:rPr lang="el-GR" sz="3200" b="0" i="0" dirty="0">
                <a:solidFill>
                  <a:schemeClr val="bg1"/>
                </a:solidFill>
                <a:effectLst>
                  <a:outerShdw blurRad="38100" dist="38100" dir="2700000" algn="tl">
                    <a:srgbClr val="000000">
                      <a:alpha val="43137"/>
                    </a:srgbClr>
                  </a:outerShdw>
                </a:effectLst>
                <a:latin typeface="Graphik LCG"/>
              </a:rPr>
              <a:t>»</a:t>
            </a:r>
            <a:endParaRPr lang="el-GR" sz="3200"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A57A6C4-5DD6-499C-AA08-03A5E05364FE}"/>
              </a:ext>
            </a:extLst>
          </p:cNvPr>
          <p:cNvSpPr>
            <a:spLocks noGrp="1"/>
          </p:cNvSpPr>
          <p:nvPr>
            <p:ph idx="1"/>
          </p:nvPr>
        </p:nvSpPr>
        <p:spPr>
          <a:xfrm>
            <a:off x="251520" y="1440160"/>
            <a:ext cx="8640959" cy="5517232"/>
          </a:xfrm>
        </p:spPr>
        <p:txBody>
          <a:bodyPr>
            <a:normAutofit fontScale="85000" lnSpcReduction="10000"/>
          </a:bodyPr>
          <a:lstStyle/>
          <a:p>
            <a:pPr algn="just"/>
            <a:r>
              <a:rPr lang="el-GR" b="0" i="0" dirty="0">
                <a:solidFill>
                  <a:srgbClr val="131C43"/>
                </a:solidFill>
                <a:effectLst/>
                <a:latin typeface="Graphik LCG"/>
              </a:rPr>
              <a:t>«Ενώπιον του εκτάκτου Επαναστατικού Στρατοδικείου </a:t>
            </a:r>
            <a:r>
              <a:rPr lang="el-GR" b="1" i="0" dirty="0" err="1">
                <a:solidFill>
                  <a:srgbClr val="7030A0"/>
                </a:solidFill>
                <a:effectLst>
                  <a:outerShdw blurRad="38100" dist="38100" dir="2700000" algn="tl">
                    <a:srgbClr val="000000">
                      <a:alpha val="43137"/>
                    </a:srgbClr>
                  </a:outerShdw>
                </a:effectLst>
                <a:latin typeface="Graphik LCG"/>
              </a:rPr>
              <a:t>άρχεται</a:t>
            </a:r>
            <a:r>
              <a:rPr lang="el-GR" b="1" i="0" dirty="0">
                <a:solidFill>
                  <a:srgbClr val="7030A0"/>
                </a:solidFill>
                <a:effectLst>
                  <a:outerShdw blurRad="38100" dist="38100" dir="2700000" algn="tl">
                    <a:srgbClr val="000000">
                      <a:alpha val="43137"/>
                    </a:srgbClr>
                  </a:outerShdw>
                </a:effectLst>
                <a:latin typeface="Graphik LCG"/>
              </a:rPr>
              <a:t> σήμερον η δίκη </a:t>
            </a:r>
            <a:r>
              <a:rPr lang="el-GR" b="0" i="0" dirty="0">
                <a:solidFill>
                  <a:srgbClr val="131C43"/>
                </a:solidFill>
                <a:effectLst/>
                <a:latin typeface="Graphik LCG"/>
              </a:rPr>
              <a:t>των αποτελούντων την </a:t>
            </a:r>
            <a:r>
              <a:rPr lang="el-GR" b="0" i="0" dirty="0" err="1">
                <a:solidFill>
                  <a:srgbClr val="131C43"/>
                </a:solidFill>
                <a:effectLst/>
                <a:latin typeface="Graphik LCG"/>
              </a:rPr>
              <a:t>πρώτην</a:t>
            </a:r>
            <a:r>
              <a:rPr lang="el-GR" b="0" i="0" dirty="0">
                <a:solidFill>
                  <a:srgbClr val="131C43"/>
                </a:solidFill>
                <a:effectLst/>
                <a:latin typeface="Graphik LCG"/>
              </a:rPr>
              <a:t> ομάδα των κατηγορουμένων ως ενόχων της εθνικής συμφοράς.</a:t>
            </a:r>
          </a:p>
          <a:p>
            <a:pPr algn="just"/>
            <a:r>
              <a:rPr lang="el-GR" b="0" i="0" dirty="0">
                <a:solidFill>
                  <a:srgbClr val="131C43"/>
                </a:solidFill>
                <a:effectLst/>
                <a:latin typeface="Graphik LCG"/>
              </a:rPr>
              <a:t>»Το δημόσιον αίσθημα, ζωηρώς </a:t>
            </a:r>
            <a:r>
              <a:rPr lang="el-GR" b="0" i="0" dirty="0" err="1">
                <a:solidFill>
                  <a:srgbClr val="131C43"/>
                </a:solidFill>
                <a:effectLst/>
                <a:latin typeface="Graphik LCG"/>
              </a:rPr>
              <a:t>αξιώσαν</a:t>
            </a:r>
            <a:r>
              <a:rPr lang="el-GR" b="0" i="0" dirty="0">
                <a:solidFill>
                  <a:srgbClr val="131C43"/>
                </a:solidFill>
                <a:effectLst/>
                <a:latin typeface="Graphik LCG"/>
              </a:rPr>
              <a:t> και </a:t>
            </a:r>
            <a:r>
              <a:rPr lang="el-GR" b="0" i="0" dirty="0" err="1">
                <a:solidFill>
                  <a:srgbClr val="131C43"/>
                </a:solidFill>
                <a:effectLst/>
                <a:latin typeface="Graphik LCG"/>
              </a:rPr>
              <a:t>αξιούν</a:t>
            </a:r>
            <a:r>
              <a:rPr lang="el-GR" b="0" i="0" dirty="0">
                <a:solidFill>
                  <a:srgbClr val="131C43"/>
                </a:solidFill>
                <a:effectLst/>
                <a:latin typeface="Graphik LCG"/>
              </a:rPr>
              <a:t> την </a:t>
            </a:r>
            <a:r>
              <a:rPr lang="el-GR" b="0" i="0" dirty="0" err="1">
                <a:solidFill>
                  <a:srgbClr val="131C43"/>
                </a:solidFill>
                <a:effectLst/>
                <a:latin typeface="Graphik LCG"/>
              </a:rPr>
              <a:t>δίωξιν</a:t>
            </a:r>
            <a:r>
              <a:rPr lang="el-GR" b="0" i="0" dirty="0">
                <a:solidFill>
                  <a:srgbClr val="131C43"/>
                </a:solidFill>
                <a:effectLst/>
                <a:latin typeface="Graphik LCG"/>
              </a:rPr>
              <a:t> των όσων τουλάχιστον ως </a:t>
            </a:r>
            <a:r>
              <a:rPr lang="el-GR" b="0" i="0" dirty="0" err="1">
                <a:solidFill>
                  <a:srgbClr val="131C43"/>
                </a:solidFill>
                <a:effectLst/>
                <a:latin typeface="Graphik LCG"/>
              </a:rPr>
              <a:t>πρωτεργάται</a:t>
            </a:r>
            <a:r>
              <a:rPr lang="el-GR" b="0" i="0" dirty="0">
                <a:solidFill>
                  <a:srgbClr val="131C43"/>
                </a:solidFill>
                <a:effectLst/>
                <a:latin typeface="Graphik LCG"/>
              </a:rPr>
              <a:t> </a:t>
            </a:r>
            <a:r>
              <a:rPr lang="el-GR" b="1" i="0" dirty="0">
                <a:solidFill>
                  <a:srgbClr val="7030A0"/>
                </a:solidFill>
                <a:effectLst>
                  <a:outerShdw blurRad="38100" dist="38100" dir="2700000" algn="tl">
                    <a:srgbClr val="000000">
                      <a:alpha val="43137"/>
                    </a:srgbClr>
                  </a:outerShdw>
                </a:effectLst>
                <a:latin typeface="Graphik LCG"/>
              </a:rPr>
              <a:t>ενσυνειδήτως</a:t>
            </a:r>
            <a:r>
              <a:rPr lang="el-GR" b="0" i="0" dirty="0">
                <a:solidFill>
                  <a:srgbClr val="131C43"/>
                </a:solidFill>
                <a:effectLst/>
                <a:latin typeface="Graphik LCG"/>
              </a:rPr>
              <a:t> και </a:t>
            </a:r>
            <a:r>
              <a:rPr lang="el-GR" b="1" i="0" dirty="0">
                <a:solidFill>
                  <a:srgbClr val="7030A0"/>
                </a:solidFill>
                <a:effectLst>
                  <a:outerShdw blurRad="38100" dist="38100" dir="2700000" algn="tl">
                    <a:srgbClr val="000000">
                      <a:alpha val="43137"/>
                    </a:srgbClr>
                  </a:outerShdw>
                </a:effectLst>
                <a:latin typeface="Graphik LCG"/>
              </a:rPr>
              <a:t>εσκεμμένως</a:t>
            </a:r>
            <a:r>
              <a:rPr lang="el-GR" b="0" i="0" dirty="0">
                <a:solidFill>
                  <a:srgbClr val="131C43"/>
                </a:solidFill>
                <a:effectLst/>
                <a:latin typeface="Graphik LCG"/>
              </a:rPr>
              <a:t> επεδίωξαν και </a:t>
            </a:r>
            <a:r>
              <a:rPr lang="el-GR" b="0" i="0" dirty="0" err="1">
                <a:solidFill>
                  <a:srgbClr val="131C43"/>
                </a:solidFill>
                <a:effectLst/>
                <a:latin typeface="Graphik LCG"/>
              </a:rPr>
              <a:t>επετέλεσαν</a:t>
            </a:r>
            <a:r>
              <a:rPr lang="el-GR" b="0" i="0" dirty="0">
                <a:solidFill>
                  <a:srgbClr val="131C43"/>
                </a:solidFill>
                <a:effectLst/>
                <a:latin typeface="Graphik LCG"/>
              </a:rPr>
              <a:t> την </a:t>
            </a:r>
            <a:r>
              <a:rPr lang="el-GR" b="1" i="0" dirty="0" err="1">
                <a:solidFill>
                  <a:srgbClr val="7030A0"/>
                </a:solidFill>
                <a:effectLst>
                  <a:outerShdw blurRad="38100" dist="38100" dir="2700000" algn="tl">
                    <a:srgbClr val="000000">
                      <a:alpha val="43137"/>
                    </a:srgbClr>
                  </a:outerShdw>
                </a:effectLst>
                <a:latin typeface="Graphik LCG"/>
              </a:rPr>
              <a:t>καταστροφήν</a:t>
            </a:r>
            <a:r>
              <a:rPr lang="el-GR" b="1" i="0" dirty="0">
                <a:solidFill>
                  <a:srgbClr val="7030A0"/>
                </a:solidFill>
                <a:effectLst>
                  <a:outerShdw blurRad="38100" dist="38100" dir="2700000" algn="tl">
                    <a:srgbClr val="000000">
                      <a:alpha val="43137"/>
                    </a:srgbClr>
                  </a:outerShdw>
                </a:effectLst>
                <a:latin typeface="Graphik LCG"/>
              </a:rPr>
              <a:t> της Ελλάδος</a:t>
            </a:r>
            <a:r>
              <a:rPr lang="el-GR" b="0" i="0" dirty="0">
                <a:solidFill>
                  <a:srgbClr val="131C43"/>
                </a:solidFill>
                <a:effectLst/>
                <a:latin typeface="Graphik LCG"/>
              </a:rPr>
              <a:t>, αρχίζει </a:t>
            </a:r>
            <a:r>
              <a:rPr lang="el-GR" b="0" i="0" dirty="0" err="1">
                <a:solidFill>
                  <a:srgbClr val="131C43"/>
                </a:solidFill>
                <a:effectLst/>
                <a:latin typeface="Graphik LCG"/>
              </a:rPr>
              <a:t>ικανοποιούμενον</a:t>
            </a:r>
            <a:r>
              <a:rPr lang="el-GR" b="0" i="0" dirty="0">
                <a:solidFill>
                  <a:srgbClr val="131C43"/>
                </a:solidFill>
                <a:effectLst/>
                <a:latin typeface="Graphik LCG"/>
              </a:rPr>
              <a:t>.</a:t>
            </a:r>
          </a:p>
          <a:p>
            <a:pPr algn="just"/>
            <a:r>
              <a:rPr lang="el-GR" b="0" i="0" dirty="0">
                <a:solidFill>
                  <a:srgbClr val="131C43"/>
                </a:solidFill>
                <a:effectLst/>
                <a:latin typeface="Graphik LCG"/>
              </a:rPr>
              <a:t>»Αρχίζει η </a:t>
            </a:r>
            <a:r>
              <a:rPr lang="el-GR" sz="4200" b="1" i="0" dirty="0" err="1">
                <a:solidFill>
                  <a:srgbClr val="7030A0"/>
                </a:solidFill>
                <a:effectLst>
                  <a:outerShdw blurRad="38100" dist="38100" dir="2700000" algn="tl">
                    <a:srgbClr val="000000">
                      <a:alpha val="43137"/>
                    </a:srgbClr>
                  </a:outerShdw>
                </a:effectLst>
                <a:latin typeface="Graphik LCG"/>
              </a:rPr>
              <a:t>κάθαρσις</a:t>
            </a:r>
            <a:r>
              <a:rPr lang="el-GR" b="0" i="0" dirty="0">
                <a:solidFill>
                  <a:srgbClr val="131C43"/>
                </a:solidFill>
                <a:effectLst/>
                <a:latin typeface="Graphik LCG"/>
              </a:rPr>
              <a:t>, η οποία είναι αναγκαία εις τα προδιδόμενα Έθνη, ίνα απορρίπτοντα τον </a:t>
            </a:r>
            <a:r>
              <a:rPr lang="el-GR" b="0" i="0" dirty="0" err="1">
                <a:solidFill>
                  <a:srgbClr val="131C43"/>
                </a:solidFill>
                <a:effectLst/>
                <a:latin typeface="Graphik LCG"/>
              </a:rPr>
              <a:t>ρύπον</a:t>
            </a:r>
            <a:r>
              <a:rPr lang="el-GR" b="0" i="0" dirty="0">
                <a:solidFill>
                  <a:srgbClr val="131C43"/>
                </a:solidFill>
                <a:effectLst/>
                <a:latin typeface="Graphik LCG"/>
              </a:rPr>
              <a:t>, με τον οποίον τα </a:t>
            </a:r>
            <a:r>
              <a:rPr lang="el-GR" b="0" i="0" dirty="0" err="1">
                <a:solidFill>
                  <a:srgbClr val="131C43"/>
                </a:solidFill>
                <a:effectLst/>
                <a:latin typeface="Graphik LCG"/>
              </a:rPr>
              <a:t>κατήσχυναν</a:t>
            </a:r>
            <a:r>
              <a:rPr lang="el-GR" b="0" i="0" dirty="0">
                <a:solidFill>
                  <a:srgbClr val="131C43"/>
                </a:solidFill>
                <a:effectLst/>
                <a:latin typeface="Graphik LCG"/>
              </a:rPr>
              <a:t> οι </a:t>
            </a:r>
            <a:r>
              <a:rPr lang="el-GR" b="0" i="0" dirty="0" err="1">
                <a:solidFill>
                  <a:srgbClr val="131C43"/>
                </a:solidFill>
                <a:effectLst/>
                <a:latin typeface="Graphik LCG"/>
              </a:rPr>
              <a:t>προδόται</a:t>
            </a:r>
            <a:r>
              <a:rPr lang="el-GR" b="0" i="0" dirty="0">
                <a:solidFill>
                  <a:srgbClr val="131C43"/>
                </a:solidFill>
                <a:effectLst/>
                <a:latin typeface="Graphik LCG"/>
              </a:rPr>
              <a:t>, κατορθώνουν ύστερον να </a:t>
            </a:r>
            <a:r>
              <a:rPr lang="el-GR" b="0" i="0" dirty="0" err="1">
                <a:solidFill>
                  <a:srgbClr val="131C43"/>
                </a:solidFill>
                <a:effectLst/>
                <a:latin typeface="Graphik LCG"/>
              </a:rPr>
              <a:t>συνέρχωνται</a:t>
            </a:r>
            <a:r>
              <a:rPr lang="el-GR" b="0" i="0" dirty="0">
                <a:solidFill>
                  <a:srgbClr val="131C43"/>
                </a:solidFill>
                <a:effectLst/>
                <a:latin typeface="Graphik LCG"/>
              </a:rPr>
              <a:t> και ν’ αντλούν νέον θάρρος εις την </a:t>
            </a:r>
            <a:r>
              <a:rPr lang="el-GR" b="0" i="0" dirty="0" err="1">
                <a:solidFill>
                  <a:srgbClr val="131C43"/>
                </a:solidFill>
                <a:effectLst/>
                <a:latin typeface="Graphik LCG"/>
              </a:rPr>
              <a:t>αποκαθισταμένην</a:t>
            </a:r>
            <a:r>
              <a:rPr lang="el-GR" b="0" i="0" dirty="0">
                <a:solidFill>
                  <a:srgbClr val="131C43"/>
                </a:solidFill>
                <a:effectLst/>
                <a:latin typeface="Graphik LCG"/>
              </a:rPr>
              <a:t> τιμήν».</a:t>
            </a:r>
          </a:p>
          <a:p>
            <a:endParaRPr lang="el-GR" dirty="0"/>
          </a:p>
        </p:txBody>
      </p:sp>
    </p:spTree>
    <p:extLst>
      <p:ext uri="{BB962C8B-B14F-4D97-AF65-F5344CB8AC3E}">
        <p14:creationId xmlns:p14="http://schemas.microsoft.com/office/powerpoint/2010/main" val="23843359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72EEA64E-B3D4-4F19-81D2-1650B5238E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0977473">
            <a:off x="152729" y="2681799"/>
            <a:ext cx="5111425" cy="3297694"/>
          </a:xfrm>
          <a:prstGeom prst="rect">
            <a:avLst/>
          </a:prstGeom>
          <a:ln>
            <a:noFill/>
          </a:ln>
          <a:effectLst>
            <a:outerShdw blurRad="292100" dist="139700" dir="2700000" algn="tl" rotWithShape="0">
              <a:srgbClr val="333333">
                <a:alpha val="65000"/>
              </a:srgbClr>
            </a:outerShdw>
          </a:effectLst>
        </p:spPr>
      </p:pic>
      <p:pic>
        <p:nvPicPr>
          <p:cNvPr id="5" name="Content Placeholder 4">
            <a:extLst>
              <a:ext uri="{FF2B5EF4-FFF2-40B4-BE49-F238E27FC236}">
                <a16:creationId xmlns:a16="http://schemas.microsoft.com/office/drawing/2014/main" id="{8B63C91F-F334-494A-A930-E79B9DA8F4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19960">
            <a:off x="5056299" y="3470693"/>
            <a:ext cx="3887589" cy="194992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F536CEDE-07A7-4274-8003-C83F68945884}"/>
              </a:ext>
            </a:extLst>
          </p:cNvPr>
          <p:cNvSpPr txBox="1"/>
          <p:nvPr/>
        </p:nvSpPr>
        <p:spPr>
          <a:xfrm>
            <a:off x="272790" y="162305"/>
            <a:ext cx="4485833" cy="2308324"/>
          </a:xfrm>
          <a:prstGeom prst="rect">
            <a:avLst/>
          </a:prstGeom>
          <a:noFill/>
        </p:spPr>
        <p:txBody>
          <a:bodyPr wrap="square">
            <a:spAutoFit/>
          </a:bodyPr>
          <a:lstStyle/>
          <a:p>
            <a:pPr algn="just"/>
            <a:r>
              <a:rPr lang="el-GR"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Πρόεδροι</a:t>
            </a:r>
            <a:r>
              <a:rPr lang="el-GR" sz="1800" dirty="0">
                <a:effectLst/>
                <a:latin typeface="Calibri" panose="020F0502020204030204" pitchFamily="34" charset="0"/>
                <a:ea typeface="Calibri" panose="020F0502020204030204" pitchFamily="34" charset="0"/>
                <a:cs typeface="Times New Roman" panose="02020603050405020304" pitchFamily="18" charset="0"/>
              </a:rPr>
              <a:t> της ανακριτικής επιτροπής και του έκτακτου στρατοδικείου ανέλαβαν οι υποστράτηγοι </a:t>
            </a:r>
            <a:r>
              <a:rPr lang="el-GR"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Θεόδωρος Πάγκαλος</a:t>
            </a:r>
            <a:r>
              <a:rPr lang="el-GR" sz="24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και </a:t>
            </a:r>
            <a:r>
              <a:rPr lang="el-GR"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Αλέξανδρος Οθωναίος</a:t>
            </a:r>
            <a:r>
              <a:rPr lang="el-GR" sz="24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αντίστοιχα αφού είχαν λάβει </a:t>
            </a:r>
            <a:r>
              <a:rPr lang="el-GR" sz="1800" b="1" dirty="0">
                <a:effectLst/>
                <a:latin typeface="Calibri" panose="020F0502020204030204" pitchFamily="34" charset="0"/>
                <a:ea typeface="Calibri" panose="020F0502020204030204" pitchFamily="34" charset="0"/>
                <a:cs typeface="Times New Roman" panose="02020603050405020304" pitchFamily="18" charset="0"/>
              </a:rPr>
              <a:t>σαφείς διαβεβαιώσεις απ’ τον </a:t>
            </a:r>
            <a:r>
              <a:rPr lang="el-G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Πλαστήρα</a:t>
            </a:r>
            <a:r>
              <a:rPr lang="el-GR" sz="1800" b="1" dirty="0">
                <a:effectLst/>
                <a:latin typeface="Calibri" panose="020F0502020204030204" pitchFamily="34" charset="0"/>
                <a:ea typeface="Calibri" panose="020F0502020204030204" pitchFamily="34" charset="0"/>
                <a:cs typeface="Times New Roman" panose="02020603050405020304" pitchFamily="18" charset="0"/>
              </a:rPr>
              <a:t> ότι θα εκτελεστεί οιαδήποτε απόφαση του στρατοδικείου</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dirty="0"/>
          </a:p>
        </p:txBody>
      </p:sp>
      <p:pic>
        <p:nvPicPr>
          <p:cNvPr id="10" name="Picture 9">
            <a:extLst>
              <a:ext uri="{FF2B5EF4-FFF2-40B4-BE49-F238E27FC236}">
                <a16:creationId xmlns:a16="http://schemas.microsoft.com/office/drawing/2014/main" id="{C43B8435-9838-47AD-9C4E-109C22091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26184"/>
            <a:ext cx="1589910" cy="235707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18DF32F-E559-4270-B5EF-3CE6ECF108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234646" y="675453"/>
            <a:ext cx="1589910" cy="2288921"/>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B1961383-7932-4BF6-9C46-31D6A212F446}"/>
              </a:ext>
            </a:extLst>
          </p:cNvPr>
          <p:cNvSpPr txBox="1"/>
          <p:nvPr/>
        </p:nvSpPr>
        <p:spPr>
          <a:xfrm>
            <a:off x="5378040" y="2507504"/>
            <a:ext cx="1494576" cy="369332"/>
          </a:xfrm>
          <a:prstGeom prst="rect">
            <a:avLst/>
          </a:prstGeom>
          <a:noFill/>
        </p:spPr>
        <p:txBody>
          <a:bodyPr wrap="square">
            <a:spAutoFit/>
          </a:bodyPr>
          <a:lstStyle/>
          <a:p>
            <a:pPr algn="just"/>
            <a:r>
              <a:rPr lang="el-G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Α. Οθωναίος</a:t>
            </a:r>
            <a:endParaRPr lang="el-GR" dirty="0">
              <a:solidFill>
                <a:srgbClr val="7030A0"/>
              </a:solidFill>
            </a:endParaRPr>
          </a:p>
        </p:txBody>
      </p:sp>
      <p:sp>
        <p:nvSpPr>
          <p:cNvPr id="13" name="TextBox 12">
            <a:extLst>
              <a:ext uri="{FF2B5EF4-FFF2-40B4-BE49-F238E27FC236}">
                <a16:creationId xmlns:a16="http://schemas.microsoft.com/office/drawing/2014/main" id="{9A33CD50-DFB2-421D-848D-48A91499CF65}"/>
              </a:ext>
            </a:extLst>
          </p:cNvPr>
          <p:cNvSpPr txBox="1"/>
          <p:nvPr/>
        </p:nvSpPr>
        <p:spPr>
          <a:xfrm>
            <a:off x="7327583" y="3059668"/>
            <a:ext cx="1816417" cy="369332"/>
          </a:xfrm>
          <a:prstGeom prst="rect">
            <a:avLst/>
          </a:prstGeom>
          <a:noFill/>
        </p:spPr>
        <p:txBody>
          <a:bodyPr wrap="square">
            <a:spAutoFit/>
          </a:bodyPr>
          <a:lstStyle/>
          <a:p>
            <a:pPr algn="just"/>
            <a:r>
              <a:rPr lang="el-G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Θ. Πάγκαλος</a:t>
            </a:r>
            <a:endParaRPr lang="el-GR" dirty="0">
              <a:solidFill>
                <a:srgbClr val="7030A0"/>
              </a:solidFill>
            </a:endParaRPr>
          </a:p>
        </p:txBody>
      </p:sp>
      <p:sp>
        <p:nvSpPr>
          <p:cNvPr id="14" name="TextBox 13">
            <a:extLst>
              <a:ext uri="{FF2B5EF4-FFF2-40B4-BE49-F238E27FC236}">
                <a16:creationId xmlns:a16="http://schemas.microsoft.com/office/drawing/2014/main" id="{AF94D3BD-2452-4857-89D6-28BE80561111}"/>
              </a:ext>
            </a:extLst>
          </p:cNvPr>
          <p:cNvSpPr txBox="1"/>
          <p:nvPr/>
        </p:nvSpPr>
        <p:spPr>
          <a:xfrm>
            <a:off x="4350464" y="5810772"/>
            <a:ext cx="3549728" cy="461665"/>
          </a:xfrm>
          <a:prstGeom prst="rect">
            <a:avLst/>
          </a:prstGeom>
          <a:noFill/>
        </p:spPr>
        <p:txBody>
          <a:bodyPr wrap="square">
            <a:spAutoFit/>
          </a:bodyPr>
          <a:lstStyle/>
          <a:p>
            <a:pPr algn="just"/>
            <a:r>
              <a:rPr lang="el-GR"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12 μάρτυρες κατηγορίας</a:t>
            </a:r>
            <a:endParaRPr lang="el-GR" sz="2400" dirty="0">
              <a:solidFill>
                <a:srgbClr val="7030A0"/>
              </a:solidFill>
            </a:endParaRPr>
          </a:p>
        </p:txBody>
      </p:sp>
      <p:sp>
        <p:nvSpPr>
          <p:cNvPr id="15" name="TextBox 14">
            <a:extLst>
              <a:ext uri="{FF2B5EF4-FFF2-40B4-BE49-F238E27FC236}">
                <a16:creationId xmlns:a16="http://schemas.microsoft.com/office/drawing/2014/main" id="{C7395469-3034-434F-862C-4B7CE14D6122}"/>
              </a:ext>
            </a:extLst>
          </p:cNvPr>
          <p:cNvSpPr txBox="1"/>
          <p:nvPr/>
        </p:nvSpPr>
        <p:spPr>
          <a:xfrm>
            <a:off x="5221288" y="6263107"/>
            <a:ext cx="3603267" cy="461665"/>
          </a:xfrm>
          <a:prstGeom prst="rect">
            <a:avLst/>
          </a:prstGeom>
          <a:noFill/>
        </p:spPr>
        <p:txBody>
          <a:bodyPr wrap="square">
            <a:spAutoFit/>
          </a:bodyPr>
          <a:lstStyle/>
          <a:p>
            <a:pPr algn="just"/>
            <a:r>
              <a:rPr lang="el-GR"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12 μάρτυρες υπεράσπισης</a:t>
            </a:r>
            <a:endParaRPr lang="el-GR" sz="2400" dirty="0">
              <a:solidFill>
                <a:srgbClr val="7030A0"/>
              </a:solidFill>
            </a:endParaRPr>
          </a:p>
        </p:txBody>
      </p:sp>
    </p:spTree>
    <p:extLst>
      <p:ext uri="{BB962C8B-B14F-4D97-AF65-F5344CB8AC3E}">
        <p14:creationId xmlns:p14="http://schemas.microsoft.com/office/powerpoint/2010/main" val="3525732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933602-3B61-4BFB-BEA0-EA13C421C5B8}"/>
              </a:ext>
            </a:extLst>
          </p:cNvPr>
          <p:cNvPicPr>
            <a:picLocks noChangeAspect="1"/>
          </p:cNvPicPr>
          <p:nvPr/>
        </p:nvPicPr>
        <p:blipFill>
          <a:blip r:embed="rId3"/>
          <a:stretch>
            <a:fillRect/>
          </a:stretch>
        </p:blipFill>
        <p:spPr>
          <a:xfrm>
            <a:off x="-396552" y="294717"/>
            <a:ext cx="9927688" cy="6379459"/>
          </a:xfrm>
          <a:prstGeom prst="rect">
            <a:avLst/>
          </a:prstGeom>
        </p:spPr>
      </p:pic>
    </p:spTree>
    <p:extLst>
      <p:ext uri="{BB962C8B-B14F-4D97-AF65-F5344CB8AC3E}">
        <p14:creationId xmlns:p14="http://schemas.microsoft.com/office/powerpoint/2010/main" val="5502526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066D-15CB-419F-9906-FEAD2A6198B3}"/>
              </a:ext>
            </a:extLst>
          </p:cNvPr>
          <p:cNvSpPr>
            <a:spLocks noGrp="1"/>
          </p:cNvSpPr>
          <p:nvPr>
            <p:ph type="title"/>
          </p:nvPr>
        </p:nvSpPr>
        <p:spPr>
          <a:xfrm>
            <a:off x="-36512" y="24800"/>
            <a:ext cx="6840760" cy="706090"/>
          </a:xfrm>
        </p:spPr>
        <p:txBody>
          <a:bodyPr>
            <a:normAutofit fontScale="90000"/>
          </a:bodyPr>
          <a:lstStyle/>
          <a:p>
            <a:r>
              <a:rPr lang="el-GR" b="1" dirty="0">
                <a:solidFill>
                  <a:srgbClr val="7030A0"/>
                </a:solidFill>
                <a:effectLst>
                  <a:outerShdw blurRad="38100" dist="38100" dir="2700000" algn="tl">
                    <a:srgbClr val="000000">
                      <a:alpha val="43137"/>
                    </a:srgbClr>
                  </a:outerShdw>
                </a:effectLst>
              </a:rPr>
              <a:t>Κατηγορούμενοι</a:t>
            </a:r>
          </a:p>
        </p:txBody>
      </p:sp>
      <p:sp>
        <p:nvSpPr>
          <p:cNvPr id="3" name="Content Placeholder 2">
            <a:extLst>
              <a:ext uri="{FF2B5EF4-FFF2-40B4-BE49-F238E27FC236}">
                <a16:creationId xmlns:a16="http://schemas.microsoft.com/office/drawing/2014/main" id="{0A153D78-018A-4190-8DAA-FB46A76B1186}"/>
              </a:ext>
            </a:extLst>
          </p:cNvPr>
          <p:cNvSpPr>
            <a:spLocks noGrp="1"/>
          </p:cNvSpPr>
          <p:nvPr>
            <p:ph idx="1"/>
          </p:nvPr>
        </p:nvSpPr>
        <p:spPr>
          <a:xfrm>
            <a:off x="160517" y="969792"/>
            <a:ext cx="8229600" cy="5805264"/>
          </a:xfrm>
        </p:spPr>
        <p:txBody>
          <a:bodyPr>
            <a:normAutofit fontScale="85000" lnSpcReduction="20000"/>
          </a:bodyPr>
          <a:lstStyle/>
          <a:p>
            <a:pPr marL="342900" lvl="0" indent="-342900" algn="just">
              <a:lnSpc>
                <a:spcPct val="107000"/>
              </a:lnSpc>
              <a:buFont typeface="Symbol" panose="05050102010706020507" pitchFamily="18" charset="2"/>
              <a:buChar char=""/>
            </a:pP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Δημήτριος Γούναρης,</a:t>
            </a:r>
            <a:r>
              <a:rPr lang="el-GR" sz="28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just">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αρχηγός του Λαϊκού Κόμματος και πρωθυπουργός την περίοδο 1921 - 1922 </a:t>
            </a:r>
          </a:p>
          <a:p>
            <a:pPr marL="342900" lvl="0" indent="-342900" algn="just">
              <a:lnSpc>
                <a:spcPct val="107000"/>
              </a:lnSpc>
              <a:buFont typeface="Symbol" panose="05050102010706020507" pitchFamily="18" charset="2"/>
              <a:buChar char=""/>
            </a:pP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Πέτρος Πρωτοπαπαδάκης, </a:t>
            </a:r>
          </a:p>
          <a:p>
            <a:pPr marL="0" lvl="0" indent="0" algn="just">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υπουργός οικονομικών στις κυβερνήσεις Γούναρη και πρωθυπουργός το 1922 </a:t>
            </a:r>
          </a:p>
          <a:p>
            <a:pPr marL="342900" lvl="0" indent="-342900" algn="just">
              <a:lnSpc>
                <a:spcPct val="107000"/>
              </a:lnSpc>
              <a:buFont typeface="Symbol" panose="05050102010706020507" pitchFamily="18" charset="2"/>
              <a:buChar char=""/>
            </a:pP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Νικόλαος Στράτος</a:t>
            </a:r>
            <a:r>
              <a:rPr lang="el-GR" sz="28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just">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πρωθυπουργός το 1922 (για μερικές ημέρες μόνον) και υπουργός Εσωτερικών το 1922 </a:t>
            </a:r>
          </a:p>
          <a:p>
            <a:pPr marL="342900" lvl="0" indent="-342900" algn="just">
              <a:lnSpc>
                <a:spcPct val="107000"/>
              </a:lnSpc>
              <a:buFont typeface="Symbol" panose="05050102010706020507" pitchFamily="18" charset="2"/>
              <a:buChar char=""/>
            </a:pP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Γεώργιος Μπαλτατζής, </a:t>
            </a:r>
          </a:p>
          <a:p>
            <a:pPr marL="0" lvl="0" indent="0" algn="just">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υπουργός εξωτερικών στις κυβερνήσεις Γούναρη και Πρωτοπαπαδάκη </a:t>
            </a:r>
          </a:p>
          <a:p>
            <a:pPr marL="342900" lvl="0" indent="-342900" algn="just">
              <a:lnSpc>
                <a:spcPct val="107000"/>
              </a:lnSpc>
              <a:buFont typeface="Symbol" panose="05050102010706020507" pitchFamily="18" charset="2"/>
              <a:buChar char=""/>
            </a:pP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Νικόλαος Θεοτόκης, </a:t>
            </a:r>
          </a:p>
          <a:p>
            <a:pPr marL="0" lvl="0" indent="0" algn="just">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υπουργός στρατιωτικών στις κυβερνήσεις Γούναρη και Πρωτοπαπαδάκη </a:t>
            </a:r>
          </a:p>
          <a:p>
            <a:pPr marL="342900" lvl="0" indent="-342900" algn="just">
              <a:lnSpc>
                <a:spcPct val="107000"/>
              </a:lnSpc>
              <a:buFont typeface="Symbol" panose="05050102010706020507" pitchFamily="18" charset="2"/>
              <a:buChar char=""/>
            </a:pP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Γεώργιος Χατζανέστης</a:t>
            </a:r>
            <a:r>
              <a:rPr lang="el-GR" sz="28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just">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διοικητής της στρατιάς της Μικράς Ασίας και της Ανατολικής Θράκης </a:t>
            </a:r>
          </a:p>
          <a:p>
            <a:pPr marL="342900" lvl="0" indent="-342900" algn="just">
              <a:lnSpc>
                <a:spcPct val="107000"/>
              </a:lnSpc>
              <a:buFont typeface="Symbol" panose="05050102010706020507" pitchFamily="18" charset="2"/>
              <a:buChar char=""/>
            </a:pPr>
            <a:r>
              <a:rPr lang="el-GR" sz="31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Μιχαήλ Γούδας</a:t>
            </a:r>
            <a:r>
              <a:rPr lang="el-GR" sz="31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just">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υποναύαρχος ε.α. και υπουργός </a:t>
            </a:r>
          </a:p>
          <a:p>
            <a:pPr marL="0" lvl="0" indent="0" algn="just">
              <a:lnSpc>
                <a:spcPct val="107000"/>
              </a:lnSpc>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στις κυβερνήσεις Γούναρη και Πρωτοπαπαδάκη </a:t>
            </a:r>
          </a:p>
          <a:p>
            <a:pPr marL="342900" lvl="0" indent="-342900" algn="just">
              <a:lnSpc>
                <a:spcPct val="107000"/>
              </a:lnSpc>
              <a:spcAft>
                <a:spcPts val="800"/>
              </a:spcAft>
              <a:buFont typeface="Symbol" panose="05050102010706020507" pitchFamily="18" charset="2"/>
              <a:buChar char=""/>
            </a:pPr>
            <a:r>
              <a:rPr lang="el-GR" sz="31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Ξενοφών Στρατηγός</a:t>
            </a:r>
            <a:r>
              <a:rPr lang="el-GR" sz="31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just">
              <a:lnSpc>
                <a:spcPct val="107000"/>
              </a:lnSpc>
              <a:spcBef>
                <a:spcPts val="0"/>
              </a:spcBef>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υποστράτηγος ε.α. και υπουργός </a:t>
            </a:r>
          </a:p>
          <a:p>
            <a:pPr marL="0" lvl="0" indent="0" algn="just">
              <a:lnSpc>
                <a:spcPct val="107000"/>
              </a:lnSpc>
              <a:spcBef>
                <a:spcPts val="0"/>
              </a:spcBef>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στις κυβερνήσεις Γούναρη και Πρωτοπαπαδάκη </a:t>
            </a:r>
          </a:p>
          <a:p>
            <a:endParaRPr lang="el-GR" dirty="0"/>
          </a:p>
        </p:txBody>
      </p:sp>
      <p:pic>
        <p:nvPicPr>
          <p:cNvPr id="5" name="Εικόνα 30" descr="Νικόλαος Θεοτόκης">
            <a:extLst>
              <a:ext uri="{FF2B5EF4-FFF2-40B4-BE49-F238E27FC236}">
                <a16:creationId xmlns:a16="http://schemas.microsoft.com/office/drawing/2014/main" id="{B5F99B9F-CF4C-40C6-A8EE-63F6B7A2B219}"/>
              </a:ext>
            </a:extLst>
          </p:cNvPr>
          <p:cNvPicPr/>
          <p:nvPr/>
        </p:nvPicPr>
        <p:blipFill rotWithShape="1">
          <a:blip r:embed="rId2" cstate="print"/>
          <a:srcRect l="20798" r="16198"/>
          <a:stretch/>
        </p:blipFill>
        <p:spPr bwMode="auto">
          <a:xfrm>
            <a:off x="7911373" y="1728001"/>
            <a:ext cx="1211331" cy="1242676"/>
          </a:xfrm>
          <a:prstGeom prst="rect">
            <a:avLst/>
          </a:prstGeom>
          <a:noFill/>
          <a:ln w="9525">
            <a:noFill/>
            <a:miter lim="800000"/>
            <a:headEnd/>
            <a:tailEnd/>
          </a:ln>
          <a:effectLst>
            <a:innerShdw blurRad="304800" dist="190500">
              <a:prstClr val="black"/>
            </a:innerShdw>
          </a:effectLst>
        </p:spPr>
      </p:pic>
      <p:pic>
        <p:nvPicPr>
          <p:cNvPr id="7" name="Εικόνα 36" descr="Ξενοφών Στρατηγός">
            <a:extLst>
              <a:ext uri="{FF2B5EF4-FFF2-40B4-BE49-F238E27FC236}">
                <a16:creationId xmlns:a16="http://schemas.microsoft.com/office/drawing/2014/main" id="{A6E33217-3F1B-4F98-ACF3-9133617A6F90}"/>
              </a:ext>
            </a:extLst>
          </p:cNvPr>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Lst>
          </a:blip>
          <a:srcRect l="10799" r="10799"/>
          <a:stretch>
            <a:fillRect/>
          </a:stretch>
        </p:blipFill>
        <p:spPr bwMode="auto">
          <a:xfrm>
            <a:off x="7657339" y="4977993"/>
            <a:ext cx="1503996" cy="1323528"/>
          </a:xfrm>
          <a:prstGeom prst="rect">
            <a:avLst/>
          </a:prstGeom>
          <a:noFill/>
          <a:ln w="9525">
            <a:noFill/>
            <a:miter lim="800000"/>
            <a:headEnd/>
            <a:tailEnd/>
          </a:ln>
          <a:effectLst>
            <a:innerShdw blurRad="304800" dist="190500">
              <a:prstClr val="black"/>
            </a:innerShdw>
          </a:effectLst>
        </p:spPr>
      </p:pic>
      <p:pic>
        <p:nvPicPr>
          <p:cNvPr id="8" name="Εικόνα 19">
            <a:extLst>
              <a:ext uri="{FF2B5EF4-FFF2-40B4-BE49-F238E27FC236}">
                <a16:creationId xmlns:a16="http://schemas.microsoft.com/office/drawing/2014/main" id="{0F4019DE-F29A-4AA4-B4D7-859E2D8E307C}"/>
              </a:ext>
            </a:extLst>
          </p:cNvPr>
          <p:cNvPicPr/>
          <p:nvPr/>
        </p:nvPicPr>
        <p:blipFill>
          <a:blip r:embed="rId5" cstate="print"/>
          <a:srcRect/>
          <a:stretch>
            <a:fillRect/>
          </a:stretch>
        </p:blipFill>
        <p:spPr bwMode="auto">
          <a:xfrm>
            <a:off x="6569424" y="174365"/>
            <a:ext cx="1074043" cy="1511994"/>
          </a:xfrm>
          <a:prstGeom prst="rect">
            <a:avLst/>
          </a:prstGeom>
          <a:noFill/>
          <a:ln w="9525">
            <a:noFill/>
            <a:miter lim="800000"/>
            <a:headEnd/>
            <a:tailEnd/>
          </a:ln>
          <a:effectLst>
            <a:innerShdw blurRad="304800" dist="190500">
              <a:prstClr val="black"/>
            </a:innerShdw>
          </a:effectLst>
        </p:spPr>
      </p:pic>
      <p:pic>
        <p:nvPicPr>
          <p:cNvPr id="9" name="Εικόνα 42">
            <a:extLst>
              <a:ext uri="{FF2B5EF4-FFF2-40B4-BE49-F238E27FC236}">
                <a16:creationId xmlns:a16="http://schemas.microsoft.com/office/drawing/2014/main" id="{3DCE4B6F-E021-49CE-BA2E-C99B2896C61F}"/>
              </a:ext>
            </a:extLst>
          </p:cNvPr>
          <p:cNvPicPr/>
          <p:nvPr/>
        </p:nvPicPr>
        <p:blipFill>
          <a:blip r:embed="rId6" cstate="print">
            <a:lum bright="20000" contrast="30000"/>
          </a:blip>
          <a:srcRect/>
          <a:stretch>
            <a:fillRect/>
          </a:stretch>
        </p:blipFill>
        <p:spPr bwMode="auto">
          <a:xfrm>
            <a:off x="6116694" y="2990591"/>
            <a:ext cx="1512168" cy="1216412"/>
          </a:xfrm>
          <a:prstGeom prst="rect">
            <a:avLst/>
          </a:prstGeom>
          <a:noFill/>
          <a:ln w="9525">
            <a:noFill/>
            <a:miter lim="800000"/>
            <a:headEnd/>
            <a:tailEnd/>
          </a:ln>
          <a:effectLst>
            <a:innerShdw blurRad="304800" dist="190500">
              <a:prstClr val="black"/>
            </a:innerShdw>
          </a:effectLst>
        </p:spPr>
      </p:pic>
      <p:pic>
        <p:nvPicPr>
          <p:cNvPr id="10" name="Εικόνα 33">
            <a:extLst>
              <a:ext uri="{FF2B5EF4-FFF2-40B4-BE49-F238E27FC236}">
                <a16:creationId xmlns:a16="http://schemas.microsoft.com/office/drawing/2014/main" id="{5F2812DC-FA8F-4CA1-93E4-4CBF53B6F4B3}"/>
              </a:ext>
            </a:extLst>
          </p:cNvPr>
          <p:cNvPicPr/>
          <p:nvPr/>
        </p:nvPicPr>
        <p:blipFill>
          <a:blip r:embed="rId7" cstate="print"/>
          <a:srcRect l="12958" r="8639"/>
          <a:stretch>
            <a:fillRect/>
          </a:stretch>
        </p:blipFill>
        <p:spPr bwMode="auto">
          <a:xfrm>
            <a:off x="7841287" y="3299530"/>
            <a:ext cx="1374841" cy="1323528"/>
          </a:xfrm>
          <a:prstGeom prst="rect">
            <a:avLst/>
          </a:prstGeom>
          <a:noFill/>
          <a:ln w="9525">
            <a:noFill/>
            <a:miter lim="800000"/>
            <a:headEnd/>
            <a:tailEnd/>
          </a:ln>
          <a:effectLst>
            <a:innerShdw blurRad="304800" dist="190500">
              <a:prstClr val="black"/>
            </a:innerShdw>
          </a:effectLst>
        </p:spPr>
      </p:pic>
      <p:pic>
        <p:nvPicPr>
          <p:cNvPr id="11" name="Εικόνα 27">
            <a:extLst>
              <a:ext uri="{FF2B5EF4-FFF2-40B4-BE49-F238E27FC236}">
                <a16:creationId xmlns:a16="http://schemas.microsoft.com/office/drawing/2014/main" id="{67BDBA6D-B925-4D20-B178-901A3CD2AF47}"/>
              </a:ext>
            </a:extLst>
          </p:cNvPr>
          <p:cNvPicPr/>
          <p:nvPr/>
        </p:nvPicPr>
        <p:blipFill>
          <a:blip r:embed="rId8" cstate="print"/>
          <a:srcRect l="14038" r="11879"/>
          <a:stretch>
            <a:fillRect/>
          </a:stretch>
        </p:blipFill>
        <p:spPr bwMode="auto">
          <a:xfrm>
            <a:off x="7913416" y="34292"/>
            <a:ext cx="1237087" cy="1285875"/>
          </a:xfrm>
          <a:prstGeom prst="rect">
            <a:avLst/>
          </a:prstGeom>
          <a:noFill/>
          <a:ln w="9525">
            <a:noFill/>
            <a:miter lim="800000"/>
            <a:headEnd/>
            <a:tailEnd/>
          </a:ln>
          <a:effectLst>
            <a:innerShdw blurRad="304800" dist="190500">
              <a:prstClr val="black"/>
            </a:innerShdw>
          </a:effectLst>
        </p:spPr>
      </p:pic>
      <p:pic>
        <p:nvPicPr>
          <p:cNvPr id="12" name="Εικόνα 19">
            <a:extLst>
              <a:ext uri="{FF2B5EF4-FFF2-40B4-BE49-F238E27FC236}">
                <a16:creationId xmlns:a16="http://schemas.microsoft.com/office/drawing/2014/main" id="{5DF91365-C28D-437A-87A3-574F8CDC3C0B}"/>
              </a:ext>
            </a:extLst>
          </p:cNvPr>
          <p:cNvPicPr/>
          <p:nvPr/>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p:blipFill>
        <p:spPr bwMode="auto">
          <a:xfrm>
            <a:off x="5983417" y="4692408"/>
            <a:ext cx="1118078" cy="1604898"/>
          </a:xfrm>
          <a:prstGeom prst="rect">
            <a:avLst/>
          </a:prstGeom>
          <a:noFill/>
          <a:ln w="9525">
            <a:noFill/>
            <a:miter lim="800000"/>
            <a:headEnd/>
            <a:tailEnd/>
          </a:ln>
          <a:effectLst>
            <a:innerShdw blurRad="304800" dist="190500">
              <a:prstClr val="black"/>
            </a:innerShdw>
          </a:effectLst>
        </p:spPr>
      </p:pic>
      <p:sp>
        <p:nvSpPr>
          <p:cNvPr id="13" name="TextBox 12">
            <a:extLst>
              <a:ext uri="{FF2B5EF4-FFF2-40B4-BE49-F238E27FC236}">
                <a16:creationId xmlns:a16="http://schemas.microsoft.com/office/drawing/2014/main" id="{1ACDDE25-14DD-4C44-9BC1-BE85A2DF710C}"/>
              </a:ext>
            </a:extLst>
          </p:cNvPr>
          <p:cNvSpPr txBox="1"/>
          <p:nvPr/>
        </p:nvSpPr>
        <p:spPr>
          <a:xfrm>
            <a:off x="7643467" y="6273225"/>
            <a:ext cx="1368152" cy="584775"/>
          </a:xfrm>
          <a:prstGeom prst="rect">
            <a:avLst/>
          </a:prstGeom>
          <a:noFill/>
        </p:spPr>
        <p:txBody>
          <a:bodyPr wrap="square" rtlCol="0">
            <a:spAutoFit/>
          </a:bodyPr>
          <a:lstStyle/>
          <a:p>
            <a:pPr algn="ctr"/>
            <a:r>
              <a:rPr lang="el-GR" sz="1600" b="1" dirty="0"/>
              <a:t>Ξενοφών Στρατηγός</a:t>
            </a:r>
          </a:p>
        </p:txBody>
      </p:sp>
      <p:sp>
        <p:nvSpPr>
          <p:cNvPr id="14" name="TextBox 13">
            <a:extLst>
              <a:ext uri="{FF2B5EF4-FFF2-40B4-BE49-F238E27FC236}">
                <a16:creationId xmlns:a16="http://schemas.microsoft.com/office/drawing/2014/main" id="{B794B8D1-51A0-4A70-9FC6-10D956D595C3}"/>
              </a:ext>
            </a:extLst>
          </p:cNvPr>
          <p:cNvSpPr txBox="1"/>
          <p:nvPr/>
        </p:nvSpPr>
        <p:spPr>
          <a:xfrm>
            <a:off x="5818092" y="4197896"/>
            <a:ext cx="1846069" cy="338554"/>
          </a:xfrm>
          <a:prstGeom prst="rect">
            <a:avLst/>
          </a:prstGeom>
          <a:noFill/>
        </p:spPr>
        <p:txBody>
          <a:bodyPr wrap="square" rtlCol="0">
            <a:spAutoFit/>
          </a:bodyPr>
          <a:lstStyle/>
          <a:p>
            <a:pPr algn="ctr"/>
            <a:r>
              <a:rPr lang="el-GR" sz="1600" b="1" dirty="0"/>
              <a:t>Γ. Χατζηανέστης</a:t>
            </a:r>
          </a:p>
        </p:txBody>
      </p:sp>
      <p:sp>
        <p:nvSpPr>
          <p:cNvPr id="15" name="TextBox 14">
            <a:extLst>
              <a:ext uri="{FF2B5EF4-FFF2-40B4-BE49-F238E27FC236}">
                <a16:creationId xmlns:a16="http://schemas.microsoft.com/office/drawing/2014/main" id="{0C2B23BD-5041-4E65-9674-96116A6670C4}"/>
              </a:ext>
            </a:extLst>
          </p:cNvPr>
          <p:cNvSpPr txBox="1"/>
          <p:nvPr/>
        </p:nvSpPr>
        <p:spPr>
          <a:xfrm>
            <a:off x="7568625" y="4629136"/>
            <a:ext cx="1846069" cy="338554"/>
          </a:xfrm>
          <a:prstGeom prst="rect">
            <a:avLst/>
          </a:prstGeom>
          <a:noFill/>
        </p:spPr>
        <p:txBody>
          <a:bodyPr wrap="square" rtlCol="0">
            <a:spAutoFit/>
          </a:bodyPr>
          <a:lstStyle/>
          <a:p>
            <a:pPr algn="ctr"/>
            <a:r>
              <a:rPr lang="el-GR" sz="1600" b="1" dirty="0"/>
              <a:t>Γ. Μπαλτατζής</a:t>
            </a:r>
          </a:p>
        </p:txBody>
      </p:sp>
      <p:sp>
        <p:nvSpPr>
          <p:cNvPr id="16" name="TextBox 15">
            <a:extLst>
              <a:ext uri="{FF2B5EF4-FFF2-40B4-BE49-F238E27FC236}">
                <a16:creationId xmlns:a16="http://schemas.microsoft.com/office/drawing/2014/main" id="{C38E7954-77FA-4592-B736-4290EAB1AB5D}"/>
              </a:ext>
            </a:extLst>
          </p:cNvPr>
          <p:cNvSpPr txBox="1"/>
          <p:nvPr/>
        </p:nvSpPr>
        <p:spPr>
          <a:xfrm>
            <a:off x="7913416" y="1354807"/>
            <a:ext cx="1230584" cy="338554"/>
          </a:xfrm>
          <a:prstGeom prst="rect">
            <a:avLst/>
          </a:prstGeom>
          <a:noFill/>
        </p:spPr>
        <p:txBody>
          <a:bodyPr wrap="square" rtlCol="0">
            <a:spAutoFit/>
          </a:bodyPr>
          <a:lstStyle/>
          <a:p>
            <a:pPr algn="ctr"/>
            <a:r>
              <a:rPr lang="el-GR" sz="1600" b="1" dirty="0"/>
              <a:t>Ν. Στράτος</a:t>
            </a:r>
          </a:p>
        </p:txBody>
      </p:sp>
      <p:sp>
        <p:nvSpPr>
          <p:cNvPr id="17" name="TextBox 16">
            <a:extLst>
              <a:ext uri="{FF2B5EF4-FFF2-40B4-BE49-F238E27FC236}">
                <a16:creationId xmlns:a16="http://schemas.microsoft.com/office/drawing/2014/main" id="{2782D0E2-A1EA-40FD-841C-4FA7CAAE0B3D}"/>
              </a:ext>
            </a:extLst>
          </p:cNvPr>
          <p:cNvSpPr txBox="1"/>
          <p:nvPr/>
        </p:nvSpPr>
        <p:spPr>
          <a:xfrm>
            <a:off x="7570217" y="2949577"/>
            <a:ext cx="1846069" cy="338554"/>
          </a:xfrm>
          <a:prstGeom prst="rect">
            <a:avLst/>
          </a:prstGeom>
          <a:noFill/>
        </p:spPr>
        <p:txBody>
          <a:bodyPr wrap="square" rtlCol="0">
            <a:spAutoFit/>
          </a:bodyPr>
          <a:lstStyle/>
          <a:p>
            <a:pPr algn="ctr"/>
            <a:r>
              <a:rPr lang="el-GR" sz="1600" b="1" dirty="0"/>
              <a:t>Ν. Θεοτόκης</a:t>
            </a:r>
          </a:p>
        </p:txBody>
      </p:sp>
      <p:sp>
        <p:nvSpPr>
          <p:cNvPr id="18" name="TextBox 17">
            <a:extLst>
              <a:ext uri="{FF2B5EF4-FFF2-40B4-BE49-F238E27FC236}">
                <a16:creationId xmlns:a16="http://schemas.microsoft.com/office/drawing/2014/main" id="{3E973F6D-E1B9-43B0-98DE-3E5D0D2CF056}"/>
              </a:ext>
            </a:extLst>
          </p:cNvPr>
          <p:cNvSpPr txBox="1"/>
          <p:nvPr/>
        </p:nvSpPr>
        <p:spPr>
          <a:xfrm>
            <a:off x="5903887" y="1681024"/>
            <a:ext cx="2081908" cy="338554"/>
          </a:xfrm>
          <a:prstGeom prst="rect">
            <a:avLst/>
          </a:prstGeom>
          <a:noFill/>
        </p:spPr>
        <p:txBody>
          <a:bodyPr wrap="square" rtlCol="0">
            <a:spAutoFit/>
          </a:bodyPr>
          <a:lstStyle/>
          <a:p>
            <a:pPr algn="ctr"/>
            <a:r>
              <a:rPr lang="el-GR" sz="1600" b="1" dirty="0"/>
              <a:t>Π. Πρωτοπαπαδάκης</a:t>
            </a:r>
          </a:p>
        </p:txBody>
      </p:sp>
      <p:sp>
        <p:nvSpPr>
          <p:cNvPr id="19" name="TextBox 18">
            <a:extLst>
              <a:ext uri="{FF2B5EF4-FFF2-40B4-BE49-F238E27FC236}">
                <a16:creationId xmlns:a16="http://schemas.microsoft.com/office/drawing/2014/main" id="{F072B5D9-27FE-45BC-B0A3-E8F87D3C59A8}"/>
              </a:ext>
            </a:extLst>
          </p:cNvPr>
          <p:cNvSpPr txBox="1"/>
          <p:nvPr/>
        </p:nvSpPr>
        <p:spPr>
          <a:xfrm>
            <a:off x="5868144" y="6309320"/>
            <a:ext cx="1252879" cy="338554"/>
          </a:xfrm>
          <a:prstGeom prst="rect">
            <a:avLst/>
          </a:prstGeom>
          <a:noFill/>
        </p:spPr>
        <p:txBody>
          <a:bodyPr wrap="square" rtlCol="0">
            <a:spAutoFit/>
          </a:bodyPr>
          <a:lstStyle/>
          <a:p>
            <a:pPr algn="ctr"/>
            <a:r>
              <a:rPr lang="el-GR" sz="1600" b="1" dirty="0"/>
              <a:t>Δ. Γούναρης</a:t>
            </a:r>
          </a:p>
        </p:txBody>
      </p:sp>
    </p:spTree>
    <p:extLst>
      <p:ext uri="{BB962C8B-B14F-4D97-AF65-F5344CB8AC3E}">
        <p14:creationId xmlns:p14="http://schemas.microsoft.com/office/powerpoint/2010/main" val="1051558287"/>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00A94F1-82AC-4F72-ADD7-A5EBE2B82653}"/>
              </a:ext>
            </a:extLst>
          </p:cNvPr>
          <p:cNvPicPr>
            <a:picLocks noGrp="1" noChangeAspect="1"/>
          </p:cNvPicPr>
          <p:nvPr>
            <p:ph idx="1"/>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artisticChalkSketch/>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282" y="2931556"/>
            <a:ext cx="9082234" cy="2755040"/>
          </a:xfrm>
          <a:prstGeom prst="rect">
            <a:avLst/>
          </a:prstGeom>
          <a:ln>
            <a:noFill/>
          </a:ln>
          <a:effectLst>
            <a:softEdge rad="112500"/>
          </a:effectLst>
        </p:spPr>
      </p:pic>
      <p:sp>
        <p:nvSpPr>
          <p:cNvPr id="4" name="Title 1">
            <a:extLst>
              <a:ext uri="{FF2B5EF4-FFF2-40B4-BE49-F238E27FC236}">
                <a16:creationId xmlns:a16="http://schemas.microsoft.com/office/drawing/2014/main" id="{6D15A395-8997-41CA-9771-9564873896F1}"/>
              </a:ext>
            </a:extLst>
          </p:cNvPr>
          <p:cNvSpPr>
            <a:spLocks noGrp="1"/>
          </p:cNvSpPr>
          <p:nvPr>
            <p:ph type="title"/>
          </p:nvPr>
        </p:nvSpPr>
        <p:spPr>
          <a:xfrm>
            <a:off x="2178004" y="-404333"/>
            <a:ext cx="5017840" cy="1575737"/>
          </a:xfrm>
        </p:spPr>
        <p:txBody>
          <a:bodyPr>
            <a:normAutofit/>
          </a:bodyPr>
          <a:lstStyle/>
          <a:p>
            <a:r>
              <a:rPr lang="el-GR"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Ποιοι ήταν οι 6;</a:t>
            </a:r>
            <a:endParaRPr lang="el-GR" sz="2800" b="1" dirty="0">
              <a:solidFill>
                <a:schemeClr val="tx1">
                  <a:lumMod val="75000"/>
                  <a:lumOff val="25000"/>
                </a:schemeClr>
              </a:solidFill>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33F01753-FB1A-43CB-B69F-FF6843B7F533}"/>
              </a:ext>
            </a:extLst>
          </p:cNvPr>
          <p:cNvSpPr txBox="1">
            <a:spLocks/>
          </p:cNvSpPr>
          <p:nvPr/>
        </p:nvSpPr>
        <p:spPr>
          <a:xfrm>
            <a:off x="6991875" y="770985"/>
            <a:ext cx="2105472" cy="8980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Δημήτριος Γούναρης</a:t>
            </a:r>
            <a:endParaRPr lang="el-GR" sz="2400" b="1" dirty="0">
              <a:solidFill>
                <a:srgbClr val="7030A0"/>
              </a:solidFill>
              <a:effectLst>
                <a:outerShdw blurRad="38100" dist="38100" dir="2700000" algn="tl">
                  <a:srgbClr val="000000">
                    <a:alpha val="43137"/>
                  </a:srgbClr>
                </a:outerShdw>
              </a:effectLst>
            </a:endParaRPr>
          </a:p>
        </p:txBody>
      </p:sp>
      <p:sp>
        <p:nvSpPr>
          <p:cNvPr id="8" name="Title 1">
            <a:extLst>
              <a:ext uri="{FF2B5EF4-FFF2-40B4-BE49-F238E27FC236}">
                <a16:creationId xmlns:a16="http://schemas.microsoft.com/office/drawing/2014/main" id="{9961DB52-B1D5-48AD-820C-5ECA4260399B}"/>
              </a:ext>
            </a:extLst>
          </p:cNvPr>
          <p:cNvSpPr txBox="1">
            <a:spLocks/>
          </p:cNvSpPr>
          <p:nvPr/>
        </p:nvSpPr>
        <p:spPr>
          <a:xfrm>
            <a:off x="4602054" y="932812"/>
            <a:ext cx="2706920" cy="1086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Πέτρος Πρωτοπαπαδάκης</a:t>
            </a:r>
            <a:endParaRPr lang="el-GR" sz="2400" b="1" dirty="0">
              <a:solidFill>
                <a:srgbClr val="7030A0"/>
              </a:solidFill>
              <a:effectLst>
                <a:outerShdw blurRad="38100" dist="38100" dir="2700000" algn="tl">
                  <a:srgbClr val="000000">
                    <a:alpha val="43137"/>
                  </a:srgbClr>
                </a:outerShdw>
              </a:effectLst>
            </a:endParaRPr>
          </a:p>
        </p:txBody>
      </p:sp>
      <p:sp>
        <p:nvSpPr>
          <p:cNvPr id="9" name="Title 1">
            <a:extLst>
              <a:ext uri="{FF2B5EF4-FFF2-40B4-BE49-F238E27FC236}">
                <a16:creationId xmlns:a16="http://schemas.microsoft.com/office/drawing/2014/main" id="{95C82A7B-1426-4416-95A4-37366A56B417}"/>
              </a:ext>
            </a:extLst>
          </p:cNvPr>
          <p:cNvSpPr txBox="1">
            <a:spLocks/>
          </p:cNvSpPr>
          <p:nvPr/>
        </p:nvSpPr>
        <p:spPr>
          <a:xfrm>
            <a:off x="1644125" y="935042"/>
            <a:ext cx="1912876" cy="1086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Νικόλαος</a:t>
            </a:r>
          </a:p>
          <a:p>
            <a:r>
              <a:rPr lang="el-GR" sz="2400" b="1" dirty="0">
                <a:solidFill>
                  <a:srgbClr val="7030A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Θεοτόκης</a:t>
            </a:r>
            <a:endParaRPr lang="el-GR" sz="2400" b="1" dirty="0">
              <a:solidFill>
                <a:srgbClr val="7030A0"/>
              </a:solidFill>
              <a:effectLst>
                <a:outerShdw blurRad="38100" dist="38100" dir="2700000" algn="tl">
                  <a:srgbClr val="000000">
                    <a:alpha val="43137"/>
                  </a:srgbClr>
                </a:outerShdw>
              </a:effectLst>
            </a:endParaRPr>
          </a:p>
        </p:txBody>
      </p:sp>
      <p:sp>
        <p:nvSpPr>
          <p:cNvPr id="10" name="Title 1">
            <a:extLst>
              <a:ext uri="{FF2B5EF4-FFF2-40B4-BE49-F238E27FC236}">
                <a16:creationId xmlns:a16="http://schemas.microsoft.com/office/drawing/2014/main" id="{15D81C13-8300-4276-9E43-071A3D42271C}"/>
              </a:ext>
            </a:extLst>
          </p:cNvPr>
          <p:cNvSpPr txBox="1">
            <a:spLocks/>
          </p:cNvSpPr>
          <p:nvPr/>
        </p:nvSpPr>
        <p:spPr>
          <a:xfrm>
            <a:off x="76675" y="932812"/>
            <a:ext cx="1912876" cy="1086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Γεώργιος Μπαλτατζής</a:t>
            </a:r>
            <a:endParaRPr lang="el-GR" sz="2400" b="1" dirty="0">
              <a:solidFill>
                <a:srgbClr val="7030A0"/>
              </a:solidFill>
              <a:effectLst>
                <a:outerShdw blurRad="38100" dist="38100" dir="2700000" algn="tl">
                  <a:srgbClr val="000000">
                    <a:alpha val="43137"/>
                  </a:srgbClr>
                </a:outerShdw>
              </a:effectLst>
            </a:endParaRPr>
          </a:p>
        </p:txBody>
      </p:sp>
      <p:sp>
        <p:nvSpPr>
          <p:cNvPr id="11" name="Title 1">
            <a:extLst>
              <a:ext uri="{FF2B5EF4-FFF2-40B4-BE49-F238E27FC236}">
                <a16:creationId xmlns:a16="http://schemas.microsoft.com/office/drawing/2014/main" id="{EDB9E82A-6608-4E18-9704-F47285E2ED75}"/>
              </a:ext>
            </a:extLst>
          </p:cNvPr>
          <p:cNvSpPr txBox="1">
            <a:spLocks/>
          </p:cNvSpPr>
          <p:nvPr/>
        </p:nvSpPr>
        <p:spPr>
          <a:xfrm>
            <a:off x="5587989" y="5701174"/>
            <a:ext cx="2456622" cy="1086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Γεώργιος Χατζηανέστης</a:t>
            </a:r>
            <a:endParaRPr lang="el-GR" sz="2400" b="1" dirty="0">
              <a:solidFill>
                <a:srgbClr val="7030A0"/>
              </a:solidFill>
              <a:effectLst>
                <a:outerShdw blurRad="38100" dist="38100" dir="2700000" algn="tl">
                  <a:srgbClr val="000000">
                    <a:alpha val="43137"/>
                  </a:srgbClr>
                </a:outerShdw>
              </a:effectLst>
            </a:endParaRPr>
          </a:p>
        </p:txBody>
      </p:sp>
      <p:sp>
        <p:nvSpPr>
          <p:cNvPr id="12" name="Title 1">
            <a:extLst>
              <a:ext uri="{FF2B5EF4-FFF2-40B4-BE49-F238E27FC236}">
                <a16:creationId xmlns:a16="http://schemas.microsoft.com/office/drawing/2014/main" id="{0400DA69-A19F-4CDB-AFE6-23937865FEC6}"/>
              </a:ext>
            </a:extLst>
          </p:cNvPr>
          <p:cNvSpPr txBox="1">
            <a:spLocks/>
          </p:cNvSpPr>
          <p:nvPr/>
        </p:nvSpPr>
        <p:spPr>
          <a:xfrm>
            <a:off x="2665603" y="969138"/>
            <a:ext cx="2706920" cy="1086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Νικόλαος</a:t>
            </a:r>
          </a:p>
          <a:p>
            <a:r>
              <a:rPr lang="el-GR" sz="2400" b="1" dirty="0">
                <a:solidFill>
                  <a:srgbClr val="7030A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Στράτος</a:t>
            </a:r>
            <a:endParaRPr lang="el-GR" sz="2400" b="1" dirty="0">
              <a:solidFill>
                <a:srgbClr val="7030A0"/>
              </a:solidFill>
              <a:effectLst>
                <a:outerShdw blurRad="38100" dist="38100" dir="2700000" algn="tl">
                  <a:srgbClr val="000000">
                    <a:alpha val="43137"/>
                  </a:srgbClr>
                </a:outerShdw>
              </a:effectLst>
            </a:endParaRPr>
          </a:p>
        </p:txBody>
      </p:sp>
      <p:sp>
        <p:nvSpPr>
          <p:cNvPr id="13" name="Arrow: Down 12">
            <a:extLst>
              <a:ext uri="{FF2B5EF4-FFF2-40B4-BE49-F238E27FC236}">
                <a16:creationId xmlns:a16="http://schemas.microsoft.com/office/drawing/2014/main" id="{458BA3A5-72E5-4DEF-A3DC-718D6098FE68}"/>
              </a:ext>
            </a:extLst>
          </p:cNvPr>
          <p:cNvSpPr/>
          <p:nvPr/>
        </p:nvSpPr>
        <p:spPr>
          <a:xfrm>
            <a:off x="672112" y="2042442"/>
            <a:ext cx="722002" cy="898024"/>
          </a:xfrm>
          <a:prstGeom prst="downArrow">
            <a:avLst/>
          </a:prstGeom>
          <a:solidFill>
            <a:srgbClr val="7030A0">
              <a:alpha val="94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14" name="Arrow: Down 13">
            <a:extLst>
              <a:ext uri="{FF2B5EF4-FFF2-40B4-BE49-F238E27FC236}">
                <a16:creationId xmlns:a16="http://schemas.microsoft.com/office/drawing/2014/main" id="{545026C2-F7AD-4A6B-ADF9-2EF4583870E3}"/>
              </a:ext>
            </a:extLst>
          </p:cNvPr>
          <p:cNvSpPr/>
          <p:nvPr/>
        </p:nvSpPr>
        <p:spPr>
          <a:xfrm>
            <a:off x="2166043" y="1983305"/>
            <a:ext cx="722002" cy="957162"/>
          </a:xfrm>
          <a:prstGeom prst="downArrow">
            <a:avLst/>
          </a:prstGeom>
          <a:solidFill>
            <a:srgbClr val="7030A0">
              <a:alpha val="94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15" name="Arrow: Down 14">
            <a:extLst>
              <a:ext uri="{FF2B5EF4-FFF2-40B4-BE49-F238E27FC236}">
                <a16:creationId xmlns:a16="http://schemas.microsoft.com/office/drawing/2014/main" id="{4E52DB44-CE16-458D-8AE6-7FFC5FAF53D4}"/>
              </a:ext>
            </a:extLst>
          </p:cNvPr>
          <p:cNvSpPr/>
          <p:nvPr/>
        </p:nvSpPr>
        <p:spPr>
          <a:xfrm>
            <a:off x="3692460" y="2004625"/>
            <a:ext cx="722002" cy="1198818"/>
          </a:xfrm>
          <a:prstGeom prst="downArrow">
            <a:avLst/>
          </a:prstGeom>
          <a:solidFill>
            <a:srgbClr val="7030A0">
              <a:alpha val="94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16" name="Arrow: Down 15">
            <a:extLst>
              <a:ext uri="{FF2B5EF4-FFF2-40B4-BE49-F238E27FC236}">
                <a16:creationId xmlns:a16="http://schemas.microsoft.com/office/drawing/2014/main" id="{BCB98D23-4B8D-4364-A3FD-B9AA85AC11C6}"/>
              </a:ext>
            </a:extLst>
          </p:cNvPr>
          <p:cNvSpPr/>
          <p:nvPr/>
        </p:nvSpPr>
        <p:spPr>
          <a:xfrm>
            <a:off x="5337250" y="2161220"/>
            <a:ext cx="722002" cy="1234750"/>
          </a:xfrm>
          <a:prstGeom prst="downArrow">
            <a:avLst/>
          </a:prstGeom>
          <a:solidFill>
            <a:srgbClr val="7030A0">
              <a:alpha val="94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17" name="Arrow: Down 16">
            <a:extLst>
              <a:ext uri="{FF2B5EF4-FFF2-40B4-BE49-F238E27FC236}">
                <a16:creationId xmlns:a16="http://schemas.microsoft.com/office/drawing/2014/main" id="{7BCFC54D-685E-4EE8-B12B-9B426BE28E6B}"/>
              </a:ext>
            </a:extLst>
          </p:cNvPr>
          <p:cNvSpPr/>
          <p:nvPr/>
        </p:nvSpPr>
        <p:spPr>
          <a:xfrm rot="1796903">
            <a:off x="7300464" y="1679184"/>
            <a:ext cx="722002" cy="1584176"/>
          </a:xfrm>
          <a:prstGeom prst="downArrow">
            <a:avLst/>
          </a:prstGeom>
          <a:solidFill>
            <a:srgbClr val="7030A0">
              <a:alpha val="94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18" name="Arrow: Down 17">
            <a:extLst>
              <a:ext uri="{FF2B5EF4-FFF2-40B4-BE49-F238E27FC236}">
                <a16:creationId xmlns:a16="http://schemas.microsoft.com/office/drawing/2014/main" id="{E4190E91-C6A1-4E7B-AB5A-AD370EFAB58E}"/>
              </a:ext>
            </a:extLst>
          </p:cNvPr>
          <p:cNvSpPr/>
          <p:nvPr/>
        </p:nvSpPr>
        <p:spPr>
          <a:xfrm rot="12104348">
            <a:off x="7577883" y="5083848"/>
            <a:ext cx="722002" cy="1205494"/>
          </a:xfrm>
          <a:prstGeom prst="downArrow">
            <a:avLst/>
          </a:prstGeom>
          <a:solidFill>
            <a:srgbClr val="7030A0">
              <a:alpha val="94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19" name="Title 1">
            <a:extLst>
              <a:ext uri="{FF2B5EF4-FFF2-40B4-BE49-F238E27FC236}">
                <a16:creationId xmlns:a16="http://schemas.microsoft.com/office/drawing/2014/main" id="{B11431B4-3B8B-432E-97CF-914CB2CEBA12}"/>
              </a:ext>
            </a:extLst>
          </p:cNvPr>
          <p:cNvSpPr txBox="1">
            <a:spLocks/>
          </p:cNvSpPr>
          <p:nvPr/>
        </p:nvSpPr>
        <p:spPr>
          <a:xfrm>
            <a:off x="-13610" y="5783782"/>
            <a:ext cx="4219993" cy="8980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...και ένας στρατιωτικός</a:t>
            </a:r>
            <a:endParaRPr lang="el-GR" sz="2800" b="1" dirty="0">
              <a:solidFill>
                <a:schemeClr val="tx1">
                  <a:lumMod val="75000"/>
                  <a:lumOff val="25000"/>
                </a:schemeClr>
              </a:solidFill>
              <a:effectLst>
                <a:outerShdw blurRad="38100" dist="38100" dir="2700000" algn="tl">
                  <a:srgbClr val="000000">
                    <a:alpha val="43137"/>
                  </a:srgbClr>
                </a:outerShdw>
              </a:effectLst>
            </a:endParaRPr>
          </a:p>
        </p:txBody>
      </p:sp>
      <p:sp>
        <p:nvSpPr>
          <p:cNvPr id="20" name="Arrow: Down 19">
            <a:extLst>
              <a:ext uri="{FF2B5EF4-FFF2-40B4-BE49-F238E27FC236}">
                <a16:creationId xmlns:a16="http://schemas.microsoft.com/office/drawing/2014/main" id="{ADA56E47-64A0-4604-B7A5-5E732B4BD16A}"/>
              </a:ext>
            </a:extLst>
          </p:cNvPr>
          <p:cNvSpPr/>
          <p:nvPr/>
        </p:nvSpPr>
        <p:spPr>
          <a:xfrm rot="16200000">
            <a:off x="4588349" y="5481963"/>
            <a:ext cx="722002" cy="1584176"/>
          </a:xfrm>
          <a:prstGeom prst="downArrow">
            <a:avLst/>
          </a:prstGeom>
          <a:solidFill>
            <a:srgbClr val="7030A0">
              <a:alpha val="94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21" name="Title 1">
            <a:extLst>
              <a:ext uri="{FF2B5EF4-FFF2-40B4-BE49-F238E27FC236}">
                <a16:creationId xmlns:a16="http://schemas.microsoft.com/office/drawing/2014/main" id="{3B1D122E-3050-4A60-B024-6C81131FF95D}"/>
              </a:ext>
            </a:extLst>
          </p:cNvPr>
          <p:cNvSpPr txBox="1">
            <a:spLocks/>
          </p:cNvSpPr>
          <p:nvPr/>
        </p:nvSpPr>
        <p:spPr>
          <a:xfrm>
            <a:off x="-762554" y="280700"/>
            <a:ext cx="4219993" cy="8980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 πολιτικοί...</a:t>
            </a:r>
            <a:endParaRPr lang="el-GR" sz="2800" b="1"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452669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661248"/>
            <a:ext cx="9144000" cy="1143000"/>
          </a:xfrm>
        </p:spPr>
        <p:txBody>
          <a:bodyPr>
            <a:normAutofit/>
          </a:bodyPr>
          <a:lstStyle/>
          <a:p>
            <a:r>
              <a:rPr lang="el-GR" sz="3200" b="1" dirty="0">
                <a:solidFill>
                  <a:srgbClr val="7030A0"/>
                </a:solidFill>
                <a:effectLst>
                  <a:outerShdw blurRad="38100" dist="38100" dir="2700000" algn="tl">
                    <a:srgbClr val="000000">
                      <a:alpha val="43137"/>
                    </a:srgbClr>
                  </a:outerShdw>
                </a:effectLst>
              </a:rPr>
              <a:t>1. Χατζηανέστης 2. Πρωτοπαπαδάκης 3. Στράτος</a:t>
            </a:r>
            <a:br>
              <a:rPr lang="el-GR" sz="3200" b="1" dirty="0">
                <a:solidFill>
                  <a:srgbClr val="7030A0"/>
                </a:solidFill>
                <a:effectLst>
                  <a:outerShdw blurRad="38100" dist="38100" dir="2700000" algn="tl">
                    <a:srgbClr val="000000">
                      <a:alpha val="43137"/>
                    </a:srgbClr>
                  </a:outerShdw>
                </a:effectLst>
              </a:rPr>
            </a:br>
            <a:r>
              <a:rPr lang="el-GR" sz="3200" b="1" dirty="0">
                <a:solidFill>
                  <a:srgbClr val="7030A0"/>
                </a:solidFill>
                <a:effectLst>
                  <a:outerShdw blurRad="38100" dist="38100" dir="2700000" algn="tl">
                    <a:srgbClr val="000000">
                      <a:alpha val="43137"/>
                    </a:srgbClr>
                  </a:outerShdw>
                </a:effectLst>
              </a:rPr>
              <a:t>4. Γούναρης 5. Θεοτόκης 6. Μπαλτατζής</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rcRect/>
          <a:stretch/>
        </p:blipFill>
        <p:spPr>
          <a:xfrm>
            <a:off x="1907705" y="-7827"/>
            <a:ext cx="5428734" cy="55970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1150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066D-15CB-419F-9906-FEAD2A6198B3}"/>
              </a:ext>
            </a:extLst>
          </p:cNvPr>
          <p:cNvSpPr>
            <a:spLocks noGrp="1"/>
          </p:cNvSpPr>
          <p:nvPr>
            <p:ph type="title"/>
          </p:nvPr>
        </p:nvSpPr>
        <p:spPr>
          <a:xfrm>
            <a:off x="349396" y="0"/>
            <a:ext cx="8229600" cy="1143000"/>
          </a:xfrm>
        </p:spPr>
        <p:txBody>
          <a:bodyPr/>
          <a:lstStyle/>
          <a:p>
            <a:r>
              <a:rPr lang="el-GR" b="1" dirty="0">
                <a:solidFill>
                  <a:srgbClr val="7030A0"/>
                </a:solidFill>
                <a:effectLst>
                  <a:outerShdw blurRad="38100" dist="38100" dir="2700000" algn="tl">
                    <a:srgbClr val="000000">
                      <a:alpha val="43137"/>
                    </a:srgbClr>
                  </a:outerShdw>
                </a:effectLst>
              </a:rPr>
              <a:t>Το κατηγορητήριο</a:t>
            </a:r>
          </a:p>
        </p:txBody>
      </p:sp>
      <p:sp>
        <p:nvSpPr>
          <p:cNvPr id="3" name="Content Placeholder 2">
            <a:extLst>
              <a:ext uri="{FF2B5EF4-FFF2-40B4-BE49-F238E27FC236}">
                <a16:creationId xmlns:a16="http://schemas.microsoft.com/office/drawing/2014/main" id="{0A153D78-018A-4190-8DAA-FB46A76B1186}"/>
              </a:ext>
            </a:extLst>
          </p:cNvPr>
          <p:cNvSpPr>
            <a:spLocks noGrp="1"/>
          </p:cNvSpPr>
          <p:nvPr>
            <p:ph idx="1"/>
          </p:nvPr>
        </p:nvSpPr>
        <p:spPr>
          <a:xfrm>
            <a:off x="35912" y="1143000"/>
            <a:ext cx="8856568" cy="5715000"/>
          </a:xfrm>
        </p:spPr>
        <p:txBody>
          <a:bodyPr>
            <a:normAutofit/>
          </a:bodyPr>
          <a:lstStyle/>
          <a:p>
            <a:pPr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Το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κατηγορητήριο</a:t>
            </a:r>
            <a:r>
              <a:rPr lang="el-GR" sz="2400" dirty="0">
                <a:effectLst/>
                <a:latin typeface="Calibri" panose="020F0502020204030204" pitchFamily="34" charset="0"/>
                <a:ea typeface="Calibri" panose="020F0502020204030204" pitchFamily="34" charset="0"/>
                <a:cs typeface="Times New Roman" panose="02020603050405020304" pitchFamily="18" charset="0"/>
              </a:rPr>
              <a:t>, παρατηρεί ο ιστορικός Τάσος Βουρνάς,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είχε το χαρακτήρα επαναστατικού εγγράφου</a:t>
            </a:r>
            <a:r>
              <a:rPr lang="el-GR" sz="2400" dirty="0">
                <a:effectLst/>
                <a:latin typeface="Calibri" panose="020F0502020204030204" pitchFamily="34" charset="0"/>
                <a:ea typeface="Calibri" panose="020F0502020204030204" pitchFamily="34" charset="0"/>
                <a:cs typeface="Times New Roman" panose="02020603050405020304" pitchFamily="18" charset="0"/>
              </a:rPr>
              <a:t> και πιθανότατα συντάχθηκε από τον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Γεώργιο Παπανδρέου</a:t>
            </a:r>
            <a:r>
              <a:rPr lang="el-GR" sz="2400" dirty="0">
                <a:effectLst/>
                <a:latin typeface="Calibri" panose="020F0502020204030204" pitchFamily="34" charset="0"/>
                <a:ea typeface="Calibri" panose="020F0502020204030204" pitchFamily="34" charset="0"/>
                <a:cs typeface="Times New Roman" panose="02020603050405020304" pitchFamily="18" charset="0"/>
              </a:rPr>
              <a:t>, πολιτικό σύμβουλο της Επανάστασης. </a:t>
            </a:r>
          </a:p>
          <a:p>
            <a:pPr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Μέσα στο κατηγορητήριο ιδιαίτερες κατηγορίες υπήρχαν για τους Στράτο, Στρατηγό και Θεοτόκη. Η ευθύνη του Χατζηανέστη παρουσιάστηκε σε ειδικό κεφάλαιο, και χαρακτηριζόταν ως υπαίτιος της καταρρεύσεως του μετώπου. </a:t>
            </a:r>
          </a:p>
          <a:p>
            <a:pPr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Όταν ο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Γούναρης</a:t>
            </a:r>
            <a:r>
              <a:rPr lang="el-GR" sz="2400" dirty="0">
                <a:effectLst/>
                <a:latin typeface="Calibri" panose="020F0502020204030204" pitchFamily="34" charset="0"/>
                <a:ea typeface="Calibri" panose="020F0502020204030204" pitchFamily="34" charset="0"/>
                <a:cs typeface="Times New Roman" panose="02020603050405020304" pitchFamily="18" charset="0"/>
              </a:rPr>
              <a:t> άκουσε το κατηγορητήριο δήλωσε: </a:t>
            </a:r>
            <a:r>
              <a:rPr lang="el-GR" sz="2400" b="1" i="1" dirty="0">
                <a:effectLst/>
                <a:latin typeface="Calibri" panose="020F0502020204030204" pitchFamily="34" charset="0"/>
                <a:ea typeface="Calibri" panose="020F0502020204030204" pitchFamily="34" charset="0"/>
                <a:cs typeface="Times New Roman" panose="02020603050405020304" pitchFamily="18" charset="0"/>
              </a:rPr>
              <a:t>«Δεν έχει τίποτε που να στηρίζεται μέσα εις το κατηγορητήριον και αυτό με ανησυχεί. Έχουν εξασφαλίσει την καταδίκην μας και δεν καταβάλλουν προσπάθειαν διά να δημιουργήσουν λόγους φαινομενικώς ισχυρούς».</a:t>
            </a:r>
            <a:r>
              <a:rPr lang="el-GR"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404885953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066D-15CB-419F-9906-FEAD2A6198B3}"/>
              </a:ext>
            </a:extLst>
          </p:cNvPr>
          <p:cNvSpPr>
            <a:spLocks noGrp="1"/>
          </p:cNvSpPr>
          <p:nvPr>
            <p:ph type="title"/>
          </p:nvPr>
        </p:nvSpPr>
        <p:spPr>
          <a:xfrm>
            <a:off x="143508" y="160337"/>
            <a:ext cx="8856984" cy="1143000"/>
          </a:xfrm>
        </p:spPr>
        <p:txBody>
          <a:bodyPr>
            <a:normAutofit fontScale="90000"/>
          </a:bodyPr>
          <a:lstStyle/>
          <a:p>
            <a:r>
              <a:rPr lang="el-GR" b="1" dirty="0">
                <a:solidFill>
                  <a:srgbClr val="7030A0"/>
                </a:solidFill>
                <a:effectLst>
                  <a:outerShdw blurRad="38100" dist="38100" dir="2700000" algn="tl">
                    <a:srgbClr val="000000">
                      <a:alpha val="43137"/>
                    </a:srgbClr>
                  </a:outerShdw>
                </a:effectLst>
              </a:rPr>
              <a:t>Απόρριψη ένστασης κατηγορουμένων</a:t>
            </a:r>
          </a:p>
        </p:txBody>
      </p:sp>
      <p:sp>
        <p:nvSpPr>
          <p:cNvPr id="3" name="Content Placeholder 2">
            <a:extLst>
              <a:ext uri="{FF2B5EF4-FFF2-40B4-BE49-F238E27FC236}">
                <a16:creationId xmlns:a16="http://schemas.microsoft.com/office/drawing/2014/main" id="{0A153D78-018A-4190-8DAA-FB46A76B1186}"/>
              </a:ext>
            </a:extLst>
          </p:cNvPr>
          <p:cNvSpPr>
            <a:spLocks noGrp="1"/>
          </p:cNvSpPr>
          <p:nvPr>
            <p:ph idx="1"/>
          </p:nvPr>
        </p:nvSpPr>
        <p:spPr>
          <a:xfrm>
            <a:off x="457200" y="1417638"/>
            <a:ext cx="8229600" cy="5035697"/>
          </a:xfrm>
        </p:spPr>
        <p:txBody>
          <a:bodyPr>
            <a:normAutofit/>
          </a:bodyPr>
          <a:lstStyle/>
          <a:p>
            <a:pPr indent="457200" algn="just">
              <a:lnSpc>
                <a:spcPct val="107000"/>
              </a:lnSpc>
              <a:spcAft>
                <a:spcPts val="800"/>
              </a:spcAft>
            </a:pPr>
            <a:r>
              <a:rPr lang="el-GR" sz="2800" dirty="0">
                <a:effectLst/>
                <a:latin typeface="Calibri" panose="020F0502020204030204" pitchFamily="34" charset="0"/>
                <a:ea typeface="Calibri" panose="020F0502020204030204" pitchFamily="34" charset="0"/>
                <a:cs typeface="Times New Roman" panose="02020603050405020304" pitchFamily="18" charset="0"/>
              </a:rPr>
              <a:t>Μέσα στο κατηγορητήριο υπήρχε ξεχωριστό κεφάλαιο που </a:t>
            </a:r>
            <a:r>
              <a:rPr lang="el-GR" sz="28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απέρριπτε την ένσταση των κατηγορουμένων για δίκη από το ειδικό δικαστήριο της Βουλής</a:t>
            </a:r>
            <a:r>
              <a:rPr lang="el-GR" sz="28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l-GR" sz="2800" dirty="0">
                <a:effectLst/>
                <a:latin typeface="Calibri" panose="020F0502020204030204" pitchFamily="34" charset="0"/>
                <a:ea typeface="Calibri" panose="020F0502020204030204" pitchFamily="34" charset="0"/>
                <a:cs typeface="Times New Roman" panose="02020603050405020304" pitchFamily="18" charset="0"/>
              </a:rPr>
              <a:t>με τα εξής λόγια:</a:t>
            </a:r>
          </a:p>
          <a:p>
            <a:pPr indent="457200" algn="just">
              <a:lnSpc>
                <a:spcPct val="107000"/>
              </a:lnSpc>
              <a:spcAft>
                <a:spcPts val="800"/>
              </a:spcAft>
            </a:pPr>
            <a:r>
              <a:rPr lang="el-GR" sz="2800" i="1" dirty="0">
                <a:effectLst/>
                <a:latin typeface="Calibri" panose="020F0502020204030204" pitchFamily="34" charset="0"/>
                <a:ea typeface="Calibri" panose="020F0502020204030204" pitchFamily="34" charset="0"/>
                <a:cs typeface="Times New Roman" panose="02020603050405020304" pitchFamily="18" charset="0"/>
              </a:rPr>
              <a:t>«Αλλ’ όχι! Το Έθνος ορθούμενον αιμοσταγές, κρεουγημένον, αλλά αδυσώπητον ενώπιον του, ζητεί παρ’ αυτού και των συνεργατών του δικαιοσύνην διά την προδοσίαν και </a:t>
            </a:r>
            <a:r>
              <a:rPr lang="el-GR" sz="2800" i="1" dirty="0" err="1">
                <a:effectLst/>
                <a:latin typeface="Calibri" panose="020F0502020204030204" pitchFamily="34" charset="0"/>
                <a:ea typeface="Calibri" panose="020F0502020204030204" pitchFamily="34" charset="0"/>
                <a:cs typeface="Times New Roman" panose="02020603050405020304" pitchFamily="18" charset="0"/>
              </a:rPr>
              <a:t>τιμωρίαν</a:t>
            </a:r>
            <a:r>
              <a:rPr lang="el-GR" sz="2800" i="1" dirty="0">
                <a:effectLst/>
                <a:latin typeface="Calibri" panose="020F0502020204030204" pitchFamily="34" charset="0"/>
                <a:ea typeface="Calibri" panose="020F0502020204030204" pitchFamily="34" charset="0"/>
                <a:cs typeface="Times New Roman" panose="02020603050405020304" pitchFamily="18" charset="0"/>
              </a:rPr>
              <a:t> διά το έγκλημα. Και εν ονόματι του Έθνους την δικαιοσύνην ταύτην η Επανάστασις θα την αποδώση».</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b="1" dirty="0">
              <a:solidFill>
                <a:schemeClr val="accent4">
                  <a:lumMod val="50000"/>
                </a:schemeClr>
              </a:solidFill>
            </a:endParaRPr>
          </a:p>
          <a:p>
            <a:endParaRPr lang="el-GR" dirty="0"/>
          </a:p>
          <a:p>
            <a:endParaRPr lang="el-GR" dirty="0"/>
          </a:p>
          <a:p>
            <a:endParaRPr lang="el-GR" dirty="0"/>
          </a:p>
        </p:txBody>
      </p:sp>
    </p:spTree>
    <p:extLst>
      <p:ext uri="{BB962C8B-B14F-4D97-AF65-F5344CB8AC3E}">
        <p14:creationId xmlns:p14="http://schemas.microsoft.com/office/powerpoint/2010/main" val="3655877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066D-15CB-419F-9906-FEAD2A6198B3}"/>
              </a:ext>
            </a:extLst>
          </p:cNvPr>
          <p:cNvSpPr>
            <a:spLocks noGrp="1"/>
          </p:cNvSpPr>
          <p:nvPr>
            <p:ph type="title"/>
          </p:nvPr>
        </p:nvSpPr>
        <p:spPr>
          <a:xfrm>
            <a:off x="457200" y="5398"/>
            <a:ext cx="8229600" cy="975330"/>
          </a:xfrm>
        </p:spPr>
        <p:txBody>
          <a:bodyPr/>
          <a:lstStyle/>
          <a:p>
            <a:r>
              <a:rPr lang="el-GR" b="1" dirty="0">
                <a:solidFill>
                  <a:srgbClr val="7030A0"/>
                </a:solidFill>
                <a:effectLst>
                  <a:outerShdw blurRad="38100" dist="38100" dir="2700000" algn="tl">
                    <a:srgbClr val="000000">
                      <a:alpha val="43137"/>
                    </a:srgbClr>
                  </a:outerShdw>
                </a:effectLst>
              </a:rPr>
              <a:t>Επιχειρήματα κατηγόρων</a:t>
            </a:r>
          </a:p>
        </p:txBody>
      </p:sp>
      <p:sp>
        <p:nvSpPr>
          <p:cNvPr id="3" name="Content Placeholder 2">
            <a:extLst>
              <a:ext uri="{FF2B5EF4-FFF2-40B4-BE49-F238E27FC236}">
                <a16:creationId xmlns:a16="http://schemas.microsoft.com/office/drawing/2014/main" id="{0A153D78-018A-4190-8DAA-FB46A76B1186}"/>
              </a:ext>
            </a:extLst>
          </p:cNvPr>
          <p:cNvSpPr>
            <a:spLocks noGrp="1"/>
          </p:cNvSpPr>
          <p:nvPr>
            <p:ph idx="1"/>
          </p:nvPr>
        </p:nvSpPr>
        <p:spPr>
          <a:xfrm>
            <a:off x="107504" y="1124744"/>
            <a:ext cx="8856984" cy="5727858"/>
          </a:xfrm>
        </p:spPr>
        <p:txBody>
          <a:bodyPr>
            <a:normAutofit fontScale="92500"/>
          </a:bodyPr>
          <a:lstStyle/>
          <a:p>
            <a:pPr indent="0" algn="just">
              <a:lnSpc>
                <a:spcPct val="107000"/>
              </a:lnSpc>
              <a:spcAft>
                <a:spcPts val="800"/>
              </a:spcAft>
              <a:buNone/>
            </a:pPr>
            <a:r>
              <a:rPr lang="el-GR" sz="29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α) </a:t>
            </a:r>
            <a:r>
              <a:rPr lang="el-GR" sz="2900" b="1" dirty="0">
                <a:effectLst/>
                <a:latin typeface="Calibri" panose="020F0502020204030204" pitchFamily="34" charset="0"/>
                <a:ea typeface="Calibri" panose="020F0502020204030204" pitchFamily="34" charset="0"/>
                <a:cs typeface="Times New Roman" panose="02020603050405020304" pitchFamily="18" charset="0"/>
              </a:rPr>
              <a:t>η στρατιωτική ευθύνη για την κατάρρευση του μετώπου βάρυνε αποκλειστικά την ανώτατη ηγεσία των ελληνικών δυνάμεων</a:t>
            </a:r>
            <a:r>
              <a:rPr lang="el-GR" sz="2900" dirty="0">
                <a:effectLst/>
                <a:latin typeface="Calibri" panose="020F0502020204030204" pitchFamily="34" charset="0"/>
                <a:ea typeface="Calibri" panose="020F0502020204030204" pitchFamily="34" charset="0"/>
                <a:cs typeface="Times New Roman" panose="02020603050405020304" pitchFamily="18" charset="0"/>
              </a:rPr>
              <a:t> υπό τον αρχιστράτηγο </a:t>
            </a:r>
            <a:r>
              <a:rPr lang="el-GR" sz="2900" b="1" dirty="0">
                <a:effectLst/>
                <a:latin typeface="Calibri" panose="020F0502020204030204" pitchFamily="34" charset="0"/>
                <a:ea typeface="Calibri" panose="020F0502020204030204" pitchFamily="34" charset="0"/>
                <a:cs typeface="Times New Roman" panose="02020603050405020304" pitchFamily="18" charset="0"/>
              </a:rPr>
              <a:t>Χατζανέστη</a:t>
            </a:r>
            <a:r>
              <a:rPr lang="el-GR" sz="2900" dirty="0">
                <a:effectLst/>
                <a:latin typeface="Calibri" panose="020F0502020204030204" pitchFamily="34" charset="0"/>
                <a:ea typeface="Calibri" panose="020F0502020204030204" pitchFamily="34" charset="0"/>
                <a:cs typeface="Times New Roman" panose="02020603050405020304" pitchFamily="18" charset="0"/>
              </a:rPr>
              <a:t> (ο τέως αρχηγός της Στρατιάς στρατηγός Παπούλας εμφανίστηκε στο δικαστήριο ως μάρτυρας κατηγορίας, αν και ο ίδιος τον είχε προτείνει για την συγκεκριμένη θέση), </a:t>
            </a:r>
          </a:p>
          <a:p>
            <a:pPr indent="0" algn="just">
              <a:lnSpc>
                <a:spcPct val="107000"/>
              </a:lnSpc>
              <a:spcAft>
                <a:spcPts val="800"/>
              </a:spcAft>
              <a:buNone/>
            </a:pPr>
            <a:r>
              <a:rPr lang="el-GR" sz="29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β) </a:t>
            </a:r>
            <a:r>
              <a:rPr lang="el-GR" sz="2900" dirty="0">
                <a:effectLst/>
                <a:latin typeface="Calibri" panose="020F0502020204030204" pitchFamily="34" charset="0"/>
                <a:ea typeface="Calibri" panose="020F0502020204030204" pitchFamily="34" charset="0"/>
                <a:cs typeface="Times New Roman" panose="02020603050405020304" pitchFamily="18" charset="0"/>
              </a:rPr>
              <a:t>η </a:t>
            </a:r>
            <a:r>
              <a:rPr lang="el-GR" sz="2900" b="1" dirty="0">
                <a:effectLst/>
                <a:latin typeface="Calibri" panose="020F0502020204030204" pitchFamily="34" charset="0"/>
                <a:ea typeface="Calibri" panose="020F0502020204030204" pitchFamily="34" charset="0"/>
                <a:cs typeface="Times New Roman" panose="02020603050405020304" pitchFamily="18" charset="0"/>
              </a:rPr>
              <a:t>θέση αδυναμίας</a:t>
            </a:r>
            <a:r>
              <a:rPr lang="el-GR" sz="2900" dirty="0">
                <a:effectLst/>
                <a:latin typeface="Calibri" panose="020F0502020204030204" pitchFamily="34" charset="0"/>
                <a:ea typeface="Calibri" panose="020F0502020204030204" pitchFamily="34" charset="0"/>
                <a:cs typeface="Times New Roman" panose="02020603050405020304" pitchFamily="18" charset="0"/>
              </a:rPr>
              <a:t> (στρατιωτικής, διπλωματικής και οικονομικής), στην οποία είχε περιέλθει η </a:t>
            </a:r>
            <a:r>
              <a:rPr lang="el-GR" sz="2900" b="1" dirty="0">
                <a:effectLst/>
                <a:latin typeface="Calibri" panose="020F0502020204030204" pitchFamily="34" charset="0"/>
                <a:ea typeface="Calibri" panose="020F0502020204030204" pitchFamily="34" charset="0"/>
                <a:cs typeface="Times New Roman" panose="02020603050405020304" pitchFamily="18" charset="0"/>
              </a:rPr>
              <a:t>Ελλάδα</a:t>
            </a:r>
            <a:r>
              <a:rPr lang="el-GR" sz="2900" dirty="0">
                <a:effectLst/>
                <a:latin typeface="Calibri" panose="020F0502020204030204" pitchFamily="34" charset="0"/>
                <a:ea typeface="Calibri" panose="020F0502020204030204" pitchFamily="34" charset="0"/>
                <a:cs typeface="Times New Roman" panose="02020603050405020304" pitchFamily="18" charset="0"/>
              </a:rPr>
              <a:t>, ήταν </a:t>
            </a:r>
            <a:r>
              <a:rPr lang="el-GR" sz="2900" b="1" dirty="0">
                <a:effectLst/>
                <a:latin typeface="Calibri" panose="020F0502020204030204" pitchFamily="34" charset="0"/>
                <a:ea typeface="Calibri" panose="020F0502020204030204" pitchFamily="34" charset="0"/>
                <a:cs typeface="Times New Roman" panose="02020603050405020304" pitchFamily="18" charset="0"/>
              </a:rPr>
              <a:t>αποκλειστικό αποτέλεσμα της απομονώσεώς της από την Αντάντ </a:t>
            </a:r>
            <a:r>
              <a:rPr lang="el-GR" sz="2900" dirty="0">
                <a:effectLst/>
                <a:latin typeface="Calibri" panose="020F0502020204030204" pitchFamily="34" charset="0"/>
                <a:ea typeface="Calibri" panose="020F0502020204030204" pitchFamily="34" charset="0"/>
                <a:cs typeface="Times New Roman" panose="02020603050405020304" pitchFamily="18" charset="0"/>
              </a:rPr>
              <a:t>(Entente), μετά την επιστροφή του </a:t>
            </a:r>
            <a:r>
              <a:rPr lang="el-GR" sz="2900" b="1" dirty="0">
                <a:effectLst/>
                <a:latin typeface="Calibri" panose="020F0502020204030204" pitchFamily="34" charset="0"/>
                <a:ea typeface="Calibri" panose="020F0502020204030204" pitchFamily="34" charset="0"/>
                <a:cs typeface="Times New Roman" panose="02020603050405020304" pitchFamily="18" charset="0"/>
              </a:rPr>
              <a:t>Κωνσταντίνου</a:t>
            </a:r>
            <a:r>
              <a:rPr lang="el-GR" sz="2900" dirty="0">
                <a:effectLst/>
                <a:latin typeface="Calibri" panose="020F0502020204030204" pitchFamily="34" charset="0"/>
                <a:ea typeface="Calibri" panose="020F0502020204030204" pitchFamily="34" charset="0"/>
                <a:cs typeface="Times New Roman" panose="02020603050405020304" pitchFamily="18" charset="0"/>
              </a:rPr>
              <a:t>, και της </a:t>
            </a:r>
            <a:r>
              <a:rPr lang="el-GR" sz="2900" b="1" dirty="0">
                <a:effectLst/>
                <a:latin typeface="Calibri" panose="020F0502020204030204" pitchFamily="34" charset="0"/>
                <a:ea typeface="Calibri" panose="020F0502020204030204" pitchFamily="34" charset="0"/>
                <a:cs typeface="Times New Roman" panose="02020603050405020304" pitchFamily="18" charset="0"/>
              </a:rPr>
              <a:t>«αυτοτελειακής πολιτικής» που υιοθέτησε ο Κωνσταντινισμός</a:t>
            </a:r>
            <a:r>
              <a:rPr lang="el-GR" sz="29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l-GR" b="1" dirty="0">
              <a:solidFill>
                <a:schemeClr val="accent4">
                  <a:lumMod val="50000"/>
                </a:schemeClr>
              </a:solidFill>
            </a:endParaRPr>
          </a:p>
          <a:p>
            <a:endParaRPr lang="el-GR" dirty="0"/>
          </a:p>
          <a:p>
            <a:endParaRPr lang="el-GR" dirty="0"/>
          </a:p>
          <a:p>
            <a:endParaRPr lang="el-GR" dirty="0"/>
          </a:p>
        </p:txBody>
      </p:sp>
    </p:spTree>
    <p:extLst>
      <p:ext uri="{BB962C8B-B14F-4D97-AF65-F5344CB8AC3E}">
        <p14:creationId xmlns:p14="http://schemas.microsoft.com/office/powerpoint/2010/main" val="2514929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066D-15CB-419F-9906-FEAD2A6198B3}"/>
              </a:ext>
            </a:extLst>
          </p:cNvPr>
          <p:cNvSpPr>
            <a:spLocks noGrp="1"/>
          </p:cNvSpPr>
          <p:nvPr>
            <p:ph type="title"/>
          </p:nvPr>
        </p:nvSpPr>
        <p:spPr>
          <a:xfrm>
            <a:off x="0" y="30128"/>
            <a:ext cx="9144000" cy="874845"/>
          </a:xfrm>
        </p:spPr>
        <p:txBody>
          <a:bodyPr>
            <a:normAutofit/>
          </a:bodyPr>
          <a:lstStyle/>
          <a:p>
            <a:r>
              <a:rPr lang="el-GR" sz="3200" b="1" dirty="0">
                <a:solidFill>
                  <a:srgbClr val="7030A0"/>
                </a:solidFill>
                <a:effectLst>
                  <a:outerShdw blurRad="38100" dist="38100" dir="2700000" algn="tl">
                    <a:srgbClr val="000000">
                      <a:alpha val="43137"/>
                    </a:srgbClr>
                  </a:outerShdw>
                </a:effectLst>
              </a:rPr>
              <a:t>Επιχειρήματα: Γιατί φταίνε οι κατηγορούμενοι;</a:t>
            </a:r>
          </a:p>
        </p:txBody>
      </p:sp>
      <p:sp>
        <p:nvSpPr>
          <p:cNvPr id="3" name="Content Placeholder 2">
            <a:extLst>
              <a:ext uri="{FF2B5EF4-FFF2-40B4-BE49-F238E27FC236}">
                <a16:creationId xmlns:a16="http://schemas.microsoft.com/office/drawing/2014/main" id="{0A153D78-018A-4190-8DAA-FB46A76B1186}"/>
              </a:ext>
            </a:extLst>
          </p:cNvPr>
          <p:cNvSpPr>
            <a:spLocks noGrp="1"/>
          </p:cNvSpPr>
          <p:nvPr>
            <p:ph idx="1"/>
          </p:nvPr>
        </p:nvSpPr>
        <p:spPr>
          <a:xfrm>
            <a:off x="179512" y="904973"/>
            <a:ext cx="8568952" cy="5684872"/>
          </a:xfrm>
        </p:spPr>
        <p:txBody>
          <a:bodyPr>
            <a:normAutofit fontScale="77500" lnSpcReduction="20000"/>
          </a:bodyPr>
          <a:lstStyle/>
          <a:p>
            <a:pPr algn="just"/>
            <a:r>
              <a:rPr lang="el-GR" sz="3400" dirty="0"/>
              <a:t>Ασχολήθηκαν με το </a:t>
            </a:r>
            <a:r>
              <a:rPr lang="el-GR" sz="3400" b="1" dirty="0">
                <a:solidFill>
                  <a:srgbClr val="7030A0"/>
                </a:solidFill>
                <a:effectLst>
                  <a:outerShdw blurRad="38100" dist="38100" dir="2700000" algn="tl">
                    <a:srgbClr val="000000">
                      <a:alpha val="43137"/>
                    </a:srgbClr>
                  </a:outerShdw>
                </a:effectLst>
              </a:rPr>
              <a:t>δημοψήφισμα</a:t>
            </a:r>
            <a:r>
              <a:rPr lang="el-GR" sz="3400" dirty="0"/>
              <a:t> για επιστροφή του βασιλιά και δεν αγωνίστηκαν για την προσάρτηση της </a:t>
            </a:r>
            <a:r>
              <a:rPr lang="el-GR" sz="3400" b="1" dirty="0">
                <a:solidFill>
                  <a:srgbClr val="7030A0"/>
                </a:solidFill>
                <a:effectLst>
                  <a:outerShdw blurRad="38100" dist="38100" dir="2700000" algn="tl">
                    <a:srgbClr val="000000">
                      <a:alpha val="43137"/>
                    </a:srgbClr>
                  </a:outerShdw>
                </a:effectLst>
              </a:rPr>
              <a:t>Βορείου Ηπείρου </a:t>
            </a:r>
            <a:r>
              <a:rPr lang="el-GR" sz="3400" dirty="0"/>
              <a:t>και των </a:t>
            </a:r>
            <a:r>
              <a:rPr lang="el-GR" sz="3400" b="1" dirty="0">
                <a:solidFill>
                  <a:srgbClr val="7030A0"/>
                </a:solidFill>
                <a:effectLst>
                  <a:outerShdw blurRad="38100" dist="38100" dir="2700000" algn="tl">
                    <a:srgbClr val="000000">
                      <a:alpha val="43137"/>
                    </a:srgbClr>
                  </a:outerShdw>
                </a:effectLst>
              </a:rPr>
              <a:t>Δωδεκανήσων</a:t>
            </a:r>
          </a:p>
          <a:p>
            <a:pPr algn="just"/>
            <a:r>
              <a:rPr lang="el-GR" sz="3400" b="1" dirty="0">
                <a:solidFill>
                  <a:srgbClr val="7030A0"/>
                </a:solidFill>
                <a:effectLst>
                  <a:outerShdw blurRad="38100" dist="38100" dir="2700000" algn="tl">
                    <a:srgbClr val="000000">
                      <a:alpha val="43137"/>
                    </a:srgbClr>
                  </a:outerShdw>
                </a:effectLst>
              </a:rPr>
              <a:t>Επανέφεραν τον βασιλιά </a:t>
            </a:r>
            <a:r>
              <a:rPr lang="el-GR" sz="3400" dirty="0"/>
              <a:t>κι οι σύμμαχοι μας γύρισαν την πλάτη· είχαν προειδοποιήσει για </a:t>
            </a:r>
            <a:r>
              <a:rPr lang="el-GR" sz="3400" b="1" dirty="0">
                <a:solidFill>
                  <a:srgbClr val="7030A0"/>
                </a:solidFill>
                <a:effectLst>
                  <a:outerShdw blurRad="38100" dist="38100" dir="2700000" algn="tl">
                    <a:srgbClr val="000000">
                      <a:alpha val="43137"/>
                    </a:srgbClr>
                  </a:outerShdw>
                </a:effectLst>
              </a:rPr>
              <a:t>οικονομικό αποκλεισμό</a:t>
            </a:r>
            <a:r>
              <a:rPr lang="el-GR" sz="3400" dirty="0">
                <a:solidFill>
                  <a:srgbClr val="7030A0"/>
                </a:solidFill>
              </a:rPr>
              <a:t> </a:t>
            </a:r>
            <a:r>
              <a:rPr lang="el-GR" sz="3400" dirty="0"/>
              <a:t>στην περίπτωση επιστροφής του Κωνσταντίνου</a:t>
            </a:r>
          </a:p>
          <a:p>
            <a:pPr algn="just"/>
            <a:r>
              <a:rPr lang="el-GR" sz="3400" dirty="0"/>
              <a:t>Ανέθεσαν την </a:t>
            </a:r>
            <a:r>
              <a:rPr lang="el-GR" sz="3400" b="1" dirty="0">
                <a:solidFill>
                  <a:srgbClr val="7030A0"/>
                </a:solidFill>
                <a:effectLst>
                  <a:outerShdw blurRad="38100" dist="38100" dir="2700000" algn="tl">
                    <a:srgbClr val="000000">
                      <a:alpha val="43137"/>
                    </a:srgbClr>
                  </a:outerShdw>
                </a:effectLst>
              </a:rPr>
              <a:t>αρχηγία του στρατού </a:t>
            </a:r>
            <a:r>
              <a:rPr lang="el-GR" sz="3400" dirty="0"/>
              <a:t>στον ανεύθυνον ως τότε </a:t>
            </a:r>
            <a:r>
              <a:rPr lang="el-GR" sz="3400" b="1" dirty="0">
                <a:solidFill>
                  <a:srgbClr val="7030A0"/>
                </a:solidFill>
                <a:effectLst>
                  <a:outerShdw blurRad="38100" dist="38100" dir="2700000" algn="tl">
                    <a:srgbClr val="000000">
                      <a:alpha val="43137"/>
                    </a:srgbClr>
                  </a:outerShdw>
                </a:effectLst>
              </a:rPr>
              <a:t>βασιλέα</a:t>
            </a:r>
          </a:p>
          <a:p>
            <a:pPr algn="just"/>
            <a:r>
              <a:rPr lang="el-GR" sz="3400" dirty="0"/>
              <a:t>Τοποθέτησαν </a:t>
            </a:r>
            <a:r>
              <a:rPr lang="el-GR" sz="3400" b="1" dirty="0">
                <a:solidFill>
                  <a:srgbClr val="7030A0"/>
                </a:solidFill>
                <a:effectLst>
                  <a:outerShdw blurRad="38100" dist="38100" dir="2700000" algn="tl">
                    <a:srgbClr val="000000">
                      <a:alpha val="43137"/>
                    </a:srgbClr>
                  </a:outerShdw>
                </a:effectLst>
              </a:rPr>
              <a:t>απειροπόλεμα στελέχη </a:t>
            </a:r>
            <a:r>
              <a:rPr lang="el-GR" sz="3400" dirty="0"/>
              <a:t>σε σημαντικές θέσεις και </a:t>
            </a:r>
            <a:r>
              <a:rPr lang="el-GR" sz="3400" b="1" dirty="0">
                <a:solidFill>
                  <a:schemeClr val="accent4">
                    <a:lumMod val="50000"/>
                  </a:schemeClr>
                </a:solidFill>
              </a:rPr>
              <a:t>απομακρύνθηκαν</a:t>
            </a:r>
            <a:r>
              <a:rPr lang="el-GR" sz="3400" dirty="0"/>
              <a:t> από το στράτευμα </a:t>
            </a:r>
            <a:r>
              <a:rPr lang="el-GR" sz="3400" b="1" dirty="0">
                <a:solidFill>
                  <a:srgbClr val="7030A0"/>
                </a:solidFill>
                <a:effectLst>
                  <a:outerShdw blurRad="38100" dist="38100" dir="2700000" algn="tl">
                    <a:srgbClr val="000000">
                      <a:alpha val="43137"/>
                    </a:srgbClr>
                  </a:outerShdw>
                </a:effectLst>
              </a:rPr>
              <a:t>ικανοί και έμπειροι αξιωματικοί</a:t>
            </a:r>
            <a:r>
              <a:rPr lang="el-GR" sz="3400" b="1" dirty="0">
                <a:solidFill>
                  <a:schemeClr val="accent4">
                    <a:lumMod val="50000"/>
                  </a:schemeClr>
                </a:solidFill>
              </a:rPr>
              <a:t>.</a:t>
            </a:r>
          </a:p>
          <a:p>
            <a:pPr algn="just"/>
            <a:r>
              <a:rPr lang="el-GR" sz="3400" dirty="0">
                <a:solidFill>
                  <a:schemeClr val="accent4">
                    <a:lumMod val="50000"/>
                  </a:schemeClr>
                </a:solidFill>
              </a:rPr>
              <a:t>Όρισαν</a:t>
            </a:r>
            <a:r>
              <a:rPr lang="el-GR" sz="3400" b="1" dirty="0">
                <a:solidFill>
                  <a:schemeClr val="accent4">
                    <a:lumMod val="50000"/>
                  </a:schemeClr>
                </a:solidFill>
              </a:rPr>
              <a:t> </a:t>
            </a:r>
            <a:r>
              <a:rPr lang="el-GR" sz="3400" b="1" dirty="0">
                <a:solidFill>
                  <a:srgbClr val="7030A0"/>
                </a:solidFill>
                <a:effectLst>
                  <a:outerShdw blurRad="38100" dist="38100" dir="2700000" algn="tl">
                    <a:srgbClr val="000000">
                      <a:alpha val="43137"/>
                    </a:srgbClr>
                  </a:outerShdw>
                </a:effectLst>
              </a:rPr>
              <a:t>αρχιστράτηγο τον Χατζηανέστη </a:t>
            </a:r>
            <a:r>
              <a:rPr lang="el-GR" sz="3400" dirty="0">
                <a:solidFill>
                  <a:schemeClr val="accent4">
                    <a:lumMod val="50000"/>
                  </a:schemeClr>
                </a:solidFill>
              </a:rPr>
              <a:t>που ήταν αποδεδειγμένα διαλυτικό και ανισόρροπο στοιχείο</a:t>
            </a:r>
          </a:p>
          <a:p>
            <a:pPr algn="just"/>
            <a:r>
              <a:rPr lang="el-GR" sz="3400" dirty="0">
                <a:solidFill>
                  <a:schemeClr val="accent4">
                    <a:lumMod val="50000"/>
                  </a:schemeClr>
                </a:solidFill>
              </a:rPr>
              <a:t>Αποσπάσανε</a:t>
            </a:r>
            <a:r>
              <a:rPr lang="el-GR" sz="3400" b="1" dirty="0">
                <a:solidFill>
                  <a:schemeClr val="accent4">
                    <a:lumMod val="50000"/>
                  </a:schemeClr>
                </a:solidFill>
              </a:rPr>
              <a:t> </a:t>
            </a:r>
            <a:r>
              <a:rPr lang="el-GR" sz="3400" b="1" dirty="0">
                <a:solidFill>
                  <a:srgbClr val="7030A0"/>
                </a:solidFill>
                <a:effectLst>
                  <a:outerShdw blurRad="38100" dist="38100" dir="2700000" algn="tl">
                    <a:srgbClr val="000000">
                      <a:alpha val="43137"/>
                    </a:srgbClr>
                  </a:outerShdw>
                </a:effectLst>
              </a:rPr>
              <a:t>στη Θράκη </a:t>
            </a:r>
            <a:r>
              <a:rPr lang="el-GR" sz="3400" dirty="0">
                <a:solidFill>
                  <a:schemeClr val="accent4">
                    <a:lumMod val="50000"/>
                  </a:schemeClr>
                </a:solidFill>
              </a:rPr>
              <a:t>μονάδες από τη </a:t>
            </a:r>
            <a:r>
              <a:rPr lang="el-GR" sz="3400" b="1" dirty="0">
                <a:solidFill>
                  <a:srgbClr val="7030A0"/>
                </a:solidFill>
                <a:effectLst>
                  <a:outerShdw blurRad="38100" dist="38100" dir="2700000" algn="tl">
                    <a:srgbClr val="000000">
                      <a:alpha val="43137"/>
                    </a:srgbClr>
                  </a:outerShdw>
                </a:effectLst>
              </a:rPr>
              <a:t>Μικρά Ασία </a:t>
            </a:r>
            <a:r>
              <a:rPr lang="el-GR" sz="3400" dirty="0">
                <a:solidFill>
                  <a:schemeClr val="accent4">
                    <a:lumMod val="50000"/>
                  </a:schemeClr>
                </a:solidFill>
              </a:rPr>
              <a:t>την ώρα που ήταν τόσο </a:t>
            </a:r>
            <a:r>
              <a:rPr lang="el-GR" sz="3400" b="1" dirty="0">
                <a:solidFill>
                  <a:srgbClr val="7030A0"/>
                </a:solidFill>
                <a:effectLst>
                  <a:outerShdw blurRad="38100" dist="38100" dir="2700000" algn="tl">
                    <a:srgbClr val="000000">
                      <a:alpha val="43137"/>
                    </a:srgbClr>
                  </a:outerShdw>
                </a:effectLst>
              </a:rPr>
              <a:t>απαραίτητες στο μικρασιατικό μέτωπο.</a:t>
            </a:r>
            <a:endParaRPr lang="el-GR" sz="3400" dirty="0">
              <a:solidFill>
                <a:srgbClr val="7030A0"/>
              </a:solidFill>
              <a:effectLst>
                <a:outerShdw blurRad="38100" dist="38100" dir="2700000" algn="tl">
                  <a:srgbClr val="000000">
                    <a:alpha val="43137"/>
                  </a:srgbClr>
                </a:outerShdw>
              </a:effectLst>
            </a:endParaRPr>
          </a:p>
          <a:p>
            <a:pPr marL="0" indent="0">
              <a:buNone/>
            </a:pPr>
            <a:endParaRPr lang="el-GR" b="1" dirty="0">
              <a:solidFill>
                <a:schemeClr val="accent4">
                  <a:lumMod val="50000"/>
                </a:schemeClr>
              </a:solidFill>
            </a:endParaRPr>
          </a:p>
          <a:p>
            <a:endParaRPr lang="el-GR" dirty="0"/>
          </a:p>
          <a:p>
            <a:endParaRPr lang="el-GR" dirty="0"/>
          </a:p>
          <a:p>
            <a:endParaRPr lang="el-GR" dirty="0"/>
          </a:p>
        </p:txBody>
      </p:sp>
    </p:spTree>
    <p:extLst>
      <p:ext uri="{BB962C8B-B14F-4D97-AF65-F5344CB8AC3E}">
        <p14:creationId xmlns:p14="http://schemas.microsoft.com/office/powerpoint/2010/main" val="5044728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 Θέση περιεχομένου" descr="turk-greek11.jpg"/>
          <p:cNvPicPr>
            <a:picLocks noChangeAspect="1"/>
          </p:cNvPicPr>
          <p:nvPr/>
        </p:nvPicPr>
        <p:blipFill>
          <a:blip r:embed="rId2" cstate="print"/>
          <a:stretch>
            <a:fillRect/>
          </a:stretch>
        </p:blipFill>
        <p:spPr>
          <a:xfrm>
            <a:off x="1835696" y="6325"/>
            <a:ext cx="6264696" cy="689116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066D-15CB-419F-9906-FEAD2A6198B3}"/>
              </a:ext>
            </a:extLst>
          </p:cNvPr>
          <p:cNvSpPr>
            <a:spLocks noGrp="1"/>
          </p:cNvSpPr>
          <p:nvPr>
            <p:ph type="title"/>
          </p:nvPr>
        </p:nvSpPr>
        <p:spPr>
          <a:xfrm>
            <a:off x="457200" y="5398"/>
            <a:ext cx="8229600" cy="1143000"/>
          </a:xfrm>
        </p:spPr>
        <p:txBody>
          <a:bodyPr>
            <a:normAutofit/>
          </a:bodyPr>
          <a:lstStyle/>
          <a:p>
            <a:r>
              <a:rPr lang="el-GR" sz="4000" b="1" dirty="0">
                <a:solidFill>
                  <a:srgbClr val="7030A0"/>
                </a:solidFill>
                <a:effectLst>
                  <a:outerShdw blurRad="38100" dist="38100" dir="2700000" algn="tl">
                    <a:srgbClr val="000000">
                      <a:alpha val="43137"/>
                    </a:srgbClr>
                  </a:outerShdw>
                </a:effectLst>
              </a:rPr>
              <a:t>Επιχειρήματα κατηγορουμένων</a:t>
            </a:r>
          </a:p>
        </p:txBody>
      </p:sp>
      <p:sp>
        <p:nvSpPr>
          <p:cNvPr id="3" name="Content Placeholder 2">
            <a:extLst>
              <a:ext uri="{FF2B5EF4-FFF2-40B4-BE49-F238E27FC236}">
                <a16:creationId xmlns:a16="http://schemas.microsoft.com/office/drawing/2014/main" id="{0A153D78-018A-4190-8DAA-FB46A76B1186}"/>
              </a:ext>
            </a:extLst>
          </p:cNvPr>
          <p:cNvSpPr>
            <a:spLocks noGrp="1"/>
          </p:cNvSpPr>
          <p:nvPr>
            <p:ph idx="1"/>
          </p:nvPr>
        </p:nvSpPr>
        <p:spPr>
          <a:xfrm>
            <a:off x="457200" y="1417638"/>
            <a:ext cx="8363272" cy="5165724"/>
          </a:xfrm>
        </p:spPr>
        <p:txBody>
          <a:bodyPr>
            <a:normAutofit/>
          </a:bodyPr>
          <a:lstStyle/>
          <a:p>
            <a:pPr marL="0" indent="0" algn="ctr">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Η υπεράσπιση, από την άλλη πλευρά, επιχειρούσε να αντικρούσει σε καθαρά στρατιωτικό επίπεδο </a:t>
            </a:r>
          </a:p>
          <a:p>
            <a:pPr marL="0" indent="0" algn="ctr">
              <a:spcBef>
                <a:spcPts val="0"/>
              </a:spcBef>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το πρώτο σκέλος της κατηγορίας </a:t>
            </a:r>
          </a:p>
          <a:p>
            <a:r>
              <a:rPr lang="el-GR" dirty="0">
                <a:effectLst/>
                <a:latin typeface="Calibri" panose="020F0502020204030204" pitchFamily="34" charset="0"/>
                <a:ea typeface="Calibri" panose="020F0502020204030204" pitchFamily="34" charset="0"/>
                <a:cs typeface="Times New Roman" panose="02020603050405020304" pitchFamily="18" charset="0"/>
              </a:rPr>
              <a:t>και να αποδείξει, ως προς το δεύτερο, ότι </a:t>
            </a:r>
            <a:r>
              <a:rPr lang="el-GR" b="1" dirty="0">
                <a:effectLst/>
                <a:latin typeface="Calibri" panose="020F0502020204030204" pitchFamily="34" charset="0"/>
                <a:ea typeface="Calibri" panose="020F0502020204030204" pitchFamily="34" charset="0"/>
                <a:cs typeface="Times New Roman" panose="02020603050405020304" pitchFamily="18" charset="0"/>
              </a:rPr>
              <a:t>οι </a:t>
            </a:r>
            <a:r>
              <a:rPr lang="el-GR"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κατηγορούμενοι δεν ακολούθησαν αυτοτελειακή πολιτική</a:t>
            </a:r>
            <a:r>
              <a:rPr lang="el-GR"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l-GR" dirty="0">
                <a:effectLst/>
                <a:latin typeface="Calibri" panose="020F0502020204030204" pitchFamily="34" charset="0"/>
                <a:ea typeface="Calibri" panose="020F0502020204030204" pitchFamily="34" charset="0"/>
                <a:cs typeface="Times New Roman" panose="02020603050405020304" pitchFamily="18" charset="0"/>
              </a:rPr>
              <a:t>(πράγμα που ήταν απόλυτα σωστό) </a:t>
            </a:r>
          </a:p>
          <a:p>
            <a:r>
              <a:rPr lang="el-GR" dirty="0">
                <a:effectLst/>
                <a:latin typeface="Calibri" panose="020F0502020204030204" pitchFamily="34" charset="0"/>
                <a:ea typeface="Calibri" panose="020F0502020204030204" pitchFamily="34" charset="0"/>
                <a:cs typeface="Times New Roman" panose="02020603050405020304" pitchFamily="18" charset="0"/>
              </a:rPr>
              <a:t>και ότι </a:t>
            </a:r>
            <a:r>
              <a:rPr lang="el-GR"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η στάση της Entente δεν άλλαξε μετά τη μεταπολίτευση</a:t>
            </a:r>
            <a:r>
              <a:rPr lang="el-GR"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l-GR" dirty="0">
                <a:effectLst/>
                <a:latin typeface="Calibri" panose="020F0502020204030204" pitchFamily="34" charset="0"/>
                <a:ea typeface="Calibri" panose="020F0502020204030204" pitchFamily="34" charset="0"/>
                <a:cs typeface="Times New Roman" panose="02020603050405020304" pitchFamily="18" charset="0"/>
              </a:rPr>
              <a:t>(πράγμα που δεν ήταν σωστό). </a:t>
            </a:r>
          </a:p>
          <a:p>
            <a:endParaRPr lang="el-GR" dirty="0"/>
          </a:p>
        </p:txBody>
      </p:sp>
    </p:spTree>
    <p:extLst>
      <p:ext uri="{BB962C8B-B14F-4D97-AF65-F5344CB8AC3E}">
        <p14:creationId xmlns:p14="http://schemas.microsoft.com/office/powerpoint/2010/main" val="2121428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066D-15CB-419F-9906-FEAD2A6198B3}"/>
              </a:ext>
            </a:extLst>
          </p:cNvPr>
          <p:cNvSpPr>
            <a:spLocks noGrp="1"/>
          </p:cNvSpPr>
          <p:nvPr>
            <p:ph type="title"/>
          </p:nvPr>
        </p:nvSpPr>
        <p:spPr>
          <a:xfrm>
            <a:off x="457200" y="10696"/>
            <a:ext cx="8229600" cy="898024"/>
          </a:xfrm>
        </p:spPr>
        <p:txBody>
          <a:bodyPr>
            <a:normAutofit fontScale="90000"/>
          </a:bodyPr>
          <a:lstStyle/>
          <a:p>
            <a:r>
              <a:rPr lang="el-GR" sz="32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15 Νοεμβρίου 1922 </a:t>
            </a:r>
            <a:r>
              <a:rPr lang="el-GR" sz="32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l-GR" sz="3200" b="1" dirty="0">
                <a:solidFill>
                  <a:srgbClr val="7030A0"/>
                </a:solidFill>
                <a:effectLst>
                  <a:outerShdw blurRad="38100" dist="38100" dir="2700000" algn="tl">
                    <a:srgbClr val="000000">
                      <a:alpha val="43137"/>
                    </a:srgbClr>
                  </a:outerShdw>
                </a:effectLst>
              </a:rPr>
              <a:t>Η καταδικαστική απόφαση</a:t>
            </a:r>
          </a:p>
        </p:txBody>
      </p:sp>
      <p:sp>
        <p:nvSpPr>
          <p:cNvPr id="3" name="Content Placeholder 2">
            <a:extLst>
              <a:ext uri="{FF2B5EF4-FFF2-40B4-BE49-F238E27FC236}">
                <a16:creationId xmlns:a16="http://schemas.microsoft.com/office/drawing/2014/main" id="{0A153D78-018A-4190-8DAA-FB46A76B1186}"/>
              </a:ext>
            </a:extLst>
          </p:cNvPr>
          <p:cNvSpPr>
            <a:spLocks noGrp="1"/>
          </p:cNvSpPr>
          <p:nvPr>
            <p:ph idx="1"/>
          </p:nvPr>
        </p:nvSpPr>
        <p:spPr>
          <a:xfrm>
            <a:off x="457200" y="908720"/>
            <a:ext cx="8363272" cy="6120679"/>
          </a:xfrm>
        </p:spPr>
        <p:txBody>
          <a:bodyPr>
            <a:normAutofit lnSpcReduction="10000"/>
          </a:bodyPr>
          <a:lstStyle/>
          <a:p>
            <a:pPr marL="0" indent="0" algn="just">
              <a:lnSpc>
                <a:spcPct val="107000"/>
              </a:lnSpc>
              <a:spcAft>
                <a:spcPts val="800"/>
              </a:spcAft>
              <a:buNone/>
            </a:pPr>
            <a:r>
              <a:rPr lang="el-GR" sz="2400" i="1" dirty="0">
                <a:effectLst/>
                <a:latin typeface="Calibri" panose="020F0502020204030204" pitchFamily="34" charset="0"/>
                <a:ea typeface="Calibri" panose="020F0502020204030204" pitchFamily="34" charset="0"/>
                <a:cs typeface="Times New Roman" panose="02020603050405020304" pitchFamily="18" charset="0"/>
              </a:rPr>
              <a:t>«Εν ονόματι του Βασιλέως των Ελλήνων Γεωργίου Β' το Έκτακτον Στρατοδικείον συσκεφθέν κατά νόμον, κηρύσσει παμψηφεί τους μεν Γεώργιον Χατζηανέστην, Δημήτριον Γούναρην, Νικόλαον Στράτον, Πέτρον Πρωτοπαπαδάκην, Γεώργιον Μπαλτατζήν και Νικόλαον Θεοτόκην εις </a:t>
            </a:r>
            <a:r>
              <a:rPr lang="el-GR" sz="2400" b="1" i="1" dirty="0">
                <a:effectLst/>
                <a:latin typeface="Calibri" panose="020F0502020204030204" pitchFamily="34" charset="0"/>
                <a:ea typeface="Calibri" panose="020F0502020204030204" pitchFamily="34" charset="0"/>
                <a:cs typeface="Times New Roman" panose="02020603050405020304" pitchFamily="18" charset="0"/>
              </a:rPr>
              <a:t>την ποινήν του Θανάτου</a:t>
            </a:r>
            <a:r>
              <a:rPr lang="el-GR" sz="2400" i="1" dirty="0">
                <a:effectLst/>
                <a:latin typeface="Calibri" panose="020F0502020204030204" pitchFamily="34" charset="0"/>
                <a:ea typeface="Calibri" panose="020F0502020204030204" pitchFamily="34" charset="0"/>
                <a:cs typeface="Times New Roman" panose="02020603050405020304" pitchFamily="18" charset="0"/>
              </a:rPr>
              <a:t>. Τους δε Μιχαήλ Γούδαν και Ξενοφώντα Στρατηγόν εις την ποινήν των </a:t>
            </a:r>
            <a:r>
              <a:rPr lang="el-GR" sz="2400" b="1" i="1" dirty="0">
                <a:effectLst/>
                <a:latin typeface="Calibri" panose="020F0502020204030204" pitchFamily="34" charset="0"/>
                <a:ea typeface="Calibri" panose="020F0502020204030204" pitchFamily="34" charset="0"/>
                <a:cs typeface="Times New Roman" panose="02020603050405020304" pitchFamily="18" charset="0"/>
              </a:rPr>
              <a:t>ισοβίων δεσμών. </a:t>
            </a:r>
            <a:endParaRPr lang="el-GR" sz="24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l-GR" sz="2400" i="1" dirty="0">
                <a:effectLst/>
                <a:latin typeface="Calibri" panose="020F0502020204030204" pitchFamily="34" charset="0"/>
                <a:ea typeface="Calibri" panose="020F0502020204030204" pitchFamily="34" charset="0"/>
                <a:cs typeface="Times New Roman" panose="02020603050405020304" pitchFamily="18" charset="0"/>
              </a:rPr>
              <a:t>Διατάσσει την </a:t>
            </a:r>
            <a:r>
              <a:rPr lang="el-GR" sz="2400" b="1" i="1" dirty="0">
                <a:effectLst/>
                <a:latin typeface="Calibri" panose="020F0502020204030204" pitchFamily="34" charset="0"/>
                <a:ea typeface="Calibri" panose="020F0502020204030204" pitchFamily="34" charset="0"/>
                <a:cs typeface="Times New Roman" panose="02020603050405020304" pitchFamily="18" charset="0"/>
              </a:rPr>
              <a:t>στρατιωτικήν καθαίρεσιν </a:t>
            </a:r>
            <a:r>
              <a:rPr lang="el-GR" sz="2400" i="1" dirty="0">
                <a:effectLst/>
                <a:latin typeface="Calibri" panose="020F0502020204030204" pitchFamily="34" charset="0"/>
                <a:ea typeface="Calibri" panose="020F0502020204030204" pitchFamily="34" charset="0"/>
                <a:cs typeface="Times New Roman" panose="02020603050405020304" pitchFamily="18" charset="0"/>
              </a:rPr>
              <a:t>των Γεωργίου Χατζανέστη αρχιστρατήγου, Ξενοφώντος Στρατηγού υποστρατήγου και Μιχαήλ Γούδα υποναυάρχου και επιβάλλει αυτούς τα έξοδα και τέλη. Επιδικάζει παμψηφεί </a:t>
            </a:r>
            <a:r>
              <a:rPr lang="el-GR" sz="2400" b="1" i="1" dirty="0">
                <a:effectLst/>
                <a:latin typeface="Calibri" panose="020F0502020204030204" pitchFamily="34" charset="0"/>
                <a:ea typeface="Calibri" panose="020F0502020204030204" pitchFamily="34" charset="0"/>
                <a:cs typeface="Times New Roman" panose="02020603050405020304" pitchFamily="18" charset="0"/>
              </a:rPr>
              <a:t>χρηματικήν αποζημίωσιν </a:t>
            </a:r>
            <a:r>
              <a:rPr lang="el-GR" sz="2400" i="1" dirty="0">
                <a:effectLst/>
                <a:latin typeface="Calibri" panose="020F0502020204030204" pitchFamily="34" charset="0"/>
                <a:ea typeface="Calibri" panose="020F0502020204030204" pitchFamily="34" charset="0"/>
                <a:cs typeface="Times New Roman" panose="02020603050405020304" pitchFamily="18" charset="0"/>
              </a:rPr>
              <a:t>υπέρ του Δημοσίου κατά του Δημητρίου Γούναρη δραχμών 200 χιλιάδων, Νικολάου Στράτου δραχμών 335 χιλιάδων, Γεωργίου Μπαλτατζή και Νικολάου Θεοτόκη δραχμών 1 εκατομμυρίου και Μιχαήλ Γούδα δραχμών 200 χιλιάδων».</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942313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661248"/>
            <a:ext cx="9144000" cy="1143000"/>
          </a:xfrm>
        </p:spPr>
        <p:txBody>
          <a:bodyPr>
            <a:normAutofit fontScale="90000"/>
          </a:bodyPr>
          <a:lstStyle/>
          <a:p>
            <a:r>
              <a:rPr lang="el-GR" sz="3200" b="1" dirty="0">
                <a:solidFill>
                  <a:srgbClr val="002060"/>
                </a:solidFill>
                <a:effectLst>
                  <a:outerShdw blurRad="38100" dist="38100" dir="2700000" algn="tl">
                    <a:srgbClr val="000000">
                      <a:alpha val="43137"/>
                    </a:srgbClr>
                  </a:outerShdw>
                </a:effectLst>
              </a:rPr>
              <a:t>Καταδικάστηκαν σε θάνατο: Γούναρης, Στράτος, </a:t>
            </a:r>
            <a:r>
              <a:rPr lang="el-GR" sz="3200" b="1" dirty="0" err="1">
                <a:solidFill>
                  <a:srgbClr val="002060"/>
                </a:solidFill>
                <a:effectLst>
                  <a:outerShdw blurRad="38100" dist="38100" dir="2700000" algn="tl">
                    <a:srgbClr val="000000">
                      <a:alpha val="43137"/>
                    </a:srgbClr>
                  </a:outerShdw>
                </a:effectLst>
              </a:rPr>
              <a:t>Πρωτοπαπαδάκης</a:t>
            </a:r>
            <a:r>
              <a:rPr lang="el-GR" sz="3200" b="1" dirty="0">
                <a:solidFill>
                  <a:srgbClr val="002060"/>
                </a:solidFill>
                <a:effectLst>
                  <a:outerShdw blurRad="38100" dist="38100" dir="2700000" algn="tl">
                    <a:srgbClr val="000000">
                      <a:alpha val="43137"/>
                    </a:srgbClr>
                  </a:outerShdw>
                </a:effectLst>
              </a:rPr>
              <a:t>, Μπαλτατζής, Θεοτόκης, </a:t>
            </a:r>
            <a:r>
              <a:rPr lang="el-GR" sz="3200" b="1" dirty="0" err="1">
                <a:solidFill>
                  <a:srgbClr val="002060"/>
                </a:solidFill>
                <a:effectLst>
                  <a:outerShdw blurRad="38100" dist="38100" dir="2700000" algn="tl">
                    <a:srgbClr val="000000">
                      <a:alpha val="43137"/>
                    </a:srgbClr>
                  </a:outerShdw>
                </a:effectLst>
              </a:rPr>
              <a:t>Χατζηανέστης</a:t>
            </a:r>
            <a:endParaRPr lang="el-GR" sz="3200" b="1" dirty="0">
              <a:solidFill>
                <a:srgbClr val="002060"/>
              </a:solidFill>
              <a:effectLst>
                <a:outerShdw blurRad="38100" dist="38100" dir="2700000" algn="tl">
                  <a:srgbClr val="000000">
                    <a:alpha val="43137"/>
                  </a:srgbClr>
                </a:outerShdw>
              </a:effectLst>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6549" y="157704"/>
            <a:ext cx="5391598" cy="5431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9806143"/>
      </p:ext>
    </p:extLst>
  </p:cSld>
  <p:clrMapOvr>
    <a:masterClrMapping/>
  </p:clrMapOvr>
  <p:transition spd="slow">
    <p:comb/>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53D78-018A-4190-8DAA-FB46A76B1186}"/>
              </a:ext>
            </a:extLst>
          </p:cNvPr>
          <p:cNvSpPr>
            <a:spLocks noGrp="1"/>
          </p:cNvSpPr>
          <p:nvPr>
            <p:ph idx="1"/>
          </p:nvPr>
        </p:nvSpPr>
        <p:spPr>
          <a:xfrm>
            <a:off x="-108520" y="188640"/>
            <a:ext cx="6984776" cy="4032448"/>
          </a:xfrm>
        </p:spPr>
        <p:txBody>
          <a:bodyPr>
            <a:normAutofit fontScale="92500" lnSpcReduction="20000"/>
          </a:bodyPr>
          <a:lstStyle/>
          <a:p>
            <a:pPr indent="0" algn="just">
              <a:lnSpc>
                <a:spcPct val="107000"/>
              </a:lnSpc>
              <a:spcAft>
                <a:spcPts val="500"/>
              </a:spcAft>
              <a:buNone/>
            </a:pP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Η ΣΤΑΣΗ ΤΟΥ ΒΕΝΙΖΕΛΟΥ ΣΤΗ ΔΙΚΗ ΤΩΝ ΕΞΙ</a:t>
            </a:r>
            <a:endParaRPr lang="el-GR" sz="2800"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Η στάση του για το θέμα της ''Δίκης των Έξι'' θεωρείται από τους περισσότερους αμφιλεγόμενη. Πολλοί πιστεύουν ότι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αδράνησε τεχνηέντως</a:t>
            </a:r>
            <a:r>
              <a:rPr lang="el-GR" sz="2400" dirty="0">
                <a:effectLst/>
                <a:latin typeface="Calibri" panose="020F0502020204030204" pitchFamily="34" charset="0"/>
                <a:ea typeface="Calibri" panose="020F0502020204030204" pitchFamily="34" charset="0"/>
                <a:cs typeface="Times New Roman" panose="02020603050405020304" pitchFamily="18" charset="0"/>
              </a:rPr>
              <a:t>. Σ’ όλη τη διάρκεια της δίκης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περίμεναν κάποιο μήνυμά του</a:t>
            </a:r>
            <a:r>
              <a:rPr lang="el-GR" sz="2400" dirty="0">
                <a:effectLst/>
                <a:latin typeface="Calibri" panose="020F0502020204030204" pitchFamily="34" charset="0"/>
                <a:ea typeface="Calibri" panose="020F0502020204030204" pitchFamily="34" charset="0"/>
                <a:cs typeface="Times New Roman" panose="02020603050405020304" pitchFamily="18" charset="0"/>
              </a:rPr>
              <a:t>, αλλά και όταν αυτό ήρθε, κάποιοι υποστήριξαν ότι εξακολουθούσε να είναι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διάβημα ουδετερότητας</a:t>
            </a:r>
            <a:r>
              <a:rPr lang="el-GR" sz="2400" dirty="0">
                <a:effectLst/>
                <a:latin typeface="Calibri" panose="020F0502020204030204" pitchFamily="34" charset="0"/>
                <a:ea typeface="Calibri" panose="020F0502020204030204" pitchFamily="34" charset="0"/>
                <a:cs typeface="Times New Roman" panose="02020603050405020304" pitchFamily="18" charset="0"/>
              </a:rPr>
              <a:t>».</a:t>
            </a:r>
          </a:p>
          <a:p>
            <a:pPr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Το περιβόητο αποτρεπτικό για την εκτέλεση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τηλεγράφημά</a:t>
            </a:r>
            <a:r>
              <a:rPr lang="el-GR" sz="2400" dirty="0">
                <a:effectLst/>
                <a:latin typeface="Calibri" panose="020F0502020204030204" pitchFamily="34" charset="0"/>
                <a:ea typeface="Calibri" panose="020F0502020204030204" pitchFamily="34" charset="0"/>
                <a:cs typeface="Times New Roman" panose="02020603050405020304" pitchFamily="18" charset="0"/>
              </a:rPr>
              <a:t> του έφτασε από τη Λωζάννη στην Αθήνα,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19 ώρες μετά </a:t>
            </a:r>
            <a:r>
              <a:rPr lang="el-GR" sz="2400" dirty="0">
                <a:effectLst/>
                <a:latin typeface="Calibri" panose="020F0502020204030204" pitchFamily="34" charset="0"/>
                <a:ea typeface="Calibri" panose="020F0502020204030204" pitchFamily="34" charset="0"/>
                <a:cs typeface="Times New Roman" panose="02020603050405020304" pitchFamily="18" charset="0"/>
              </a:rPr>
              <a:t>την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απόφαση</a:t>
            </a:r>
            <a:r>
              <a:rPr lang="el-GR" sz="2400" dirty="0">
                <a:effectLst/>
                <a:latin typeface="Calibri" panose="020F0502020204030204" pitchFamily="34" charset="0"/>
                <a:ea typeface="Calibri" panose="020F0502020204030204" pitchFamily="34" charset="0"/>
                <a:cs typeface="Times New Roman" panose="02020603050405020304" pitchFamily="18" charset="0"/>
              </a:rPr>
              <a:t> του στρατοδικείου,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14 ώρες μετά </a:t>
            </a:r>
            <a:r>
              <a:rPr lang="el-GR" sz="2400" dirty="0">
                <a:effectLst/>
                <a:latin typeface="Calibri" panose="020F0502020204030204" pitchFamily="34" charset="0"/>
                <a:ea typeface="Calibri" panose="020F0502020204030204" pitchFamily="34" charset="0"/>
                <a:cs typeface="Times New Roman" panose="02020603050405020304" pitchFamily="18" charset="0"/>
              </a:rPr>
              <a:t>τον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τουφεκισμό</a:t>
            </a:r>
            <a:r>
              <a:rPr lang="el-GR" sz="2400" dirty="0">
                <a:effectLst/>
                <a:latin typeface="Calibri" panose="020F0502020204030204" pitchFamily="34" charset="0"/>
                <a:ea typeface="Calibri" panose="020F0502020204030204" pitchFamily="34" charset="0"/>
                <a:cs typeface="Times New Roman" panose="02020603050405020304" pitchFamily="18" charset="0"/>
              </a:rPr>
              <a:t> των έξι...</a:t>
            </a:r>
          </a:p>
          <a:p>
            <a:pPr indent="457200" algn="just">
              <a:lnSpc>
                <a:spcPct val="107000"/>
              </a:lnSpc>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pic>
        <p:nvPicPr>
          <p:cNvPr id="1026" name="Picture 2" descr="Theplanet Telecoms | Τηλέγραφος">
            <a:extLst>
              <a:ext uri="{FF2B5EF4-FFF2-40B4-BE49-F238E27FC236}">
                <a16:creationId xmlns:a16="http://schemas.microsoft.com/office/drawing/2014/main" id="{85ADE625-98B1-409D-8E68-56E0C0EBC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49" y="4051582"/>
            <a:ext cx="3895990" cy="2659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Τηλέγραφος - Μουσείο Μπενάκη">
            <a:extLst>
              <a:ext uri="{FF2B5EF4-FFF2-40B4-BE49-F238E27FC236}">
                <a16:creationId xmlns:a16="http://schemas.microsoft.com/office/drawing/2014/main" id="{2B4251CF-FFD6-4FCF-BCED-AD3BCAB79F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020566"/>
            <a:ext cx="3456384" cy="2602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Ελευθέριος Βενιζέλος - Βικιπαίδεια">
            <a:extLst>
              <a:ext uri="{FF2B5EF4-FFF2-40B4-BE49-F238E27FC236}">
                <a16:creationId xmlns:a16="http://schemas.microsoft.com/office/drawing/2014/main" id="{3BB7F1C3-38CD-459A-8874-FF73998FD0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0791" y="414121"/>
            <a:ext cx="2002511" cy="23112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EF343B70-44B4-4FE4-80AF-0D2393B5B280}"/>
              </a:ext>
            </a:extLst>
          </p:cNvPr>
          <p:cNvSpPr/>
          <p:nvPr/>
        </p:nvSpPr>
        <p:spPr>
          <a:xfrm rot="16200000">
            <a:off x="4586127" y="4155736"/>
            <a:ext cx="1224136" cy="2548534"/>
          </a:xfrm>
          <a:prstGeom prst="downArrow">
            <a:avLst/>
          </a:prstGeom>
          <a:solidFill>
            <a:srgbClr val="7030A0">
              <a:alpha val="52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7" name="Content Placeholder 2">
            <a:extLst>
              <a:ext uri="{FF2B5EF4-FFF2-40B4-BE49-F238E27FC236}">
                <a16:creationId xmlns:a16="http://schemas.microsoft.com/office/drawing/2014/main" id="{44464AF0-7477-45CF-8284-2A811F122834}"/>
              </a:ext>
            </a:extLst>
          </p:cNvPr>
          <p:cNvSpPr txBox="1">
            <a:spLocks/>
          </p:cNvSpPr>
          <p:nvPr/>
        </p:nvSpPr>
        <p:spPr>
          <a:xfrm>
            <a:off x="3923928" y="4191283"/>
            <a:ext cx="3104728" cy="656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lnSpc>
                <a:spcPct val="107000"/>
              </a:lnSpc>
              <a:spcAft>
                <a:spcPts val="500"/>
              </a:spcAft>
              <a:buFont typeface="Arial" pitchFamily="34" charset="0"/>
              <a:buNone/>
            </a:pP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Τηλέγραφος</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32032842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53D78-018A-4190-8DAA-FB46A76B1186}"/>
              </a:ext>
            </a:extLst>
          </p:cNvPr>
          <p:cNvSpPr>
            <a:spLocks noGrp="1"/>
          </p:cNvSpPr>
          <p:nvPr>
            <p:ph idx="1"/>
          </p:nvPr>
        </p:nvSpPr>
        <p:spPr>
          <a:xfrm>
            <a:off x="-108520" y="332656"/>
            <a:ext cx="8712968" cy="6624735"/>
          </a:xfrm>
        </p:spPr>
        <p:txBody>
          <a:bodyPr>
            <a:normAutofit fontScale="92500" lnSpcReduction="20000"/>
          </a:bodyPr>
          <a:lstStyle/>
          <a:p>
            <a:pPr marL="4229100" indent="0" algn="just">
              <a:lnSpc>
                <a:spcPct val="107000"/>
              </a:lnSpc>
              <a:spcAft>
                <a:spcPts val="800"/>
              </a:spcAft>
              <a:buNone/>
            </a:pPr>
            <a:r>
              <a:rPr lang="el-GR" sz="2400" i="1" dirty="0">
                <a:effectLst/>
                <a:latin typeface="Calibri" panose="020F0502020204030204" pitchFamily="34" charset="0"/>
                <a:ea typeface="Calibri" panose="020F0502020204030204" pitchFamily="34" charset="0"/>
                <a:cs typeface="Times New Roman" panose="02020603050405020304" pitchFamily="18" charset="0"/>
              </a:rPr>
              <a:t>Λωζάννη, 15 Νοεμβρίου 1922.</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marL="4114800" indent="0" algn="just">
              <a:lnSpc>
                <a:spcPct val="107000"/>
              </a:lnSpc>
              <a:spcAft>
                <a:spcPts val="800"/>
              </a:spcAft>
              <a:buNone/>
            </a:pPr>
            <a:r>
              <a:rPr lang="el-GR" sz="2400" i="1" dirty="0">
                <a:effectLst/>
                <a:latin typeface="Calibri" panose="020F0502020204030204" pitchFamily="34" charset="0"/>
                <a:ea typeface="Calibri" panose="020F0502020204030204" pitchFamily="34" charset="0"/>
                <a:cs typeface="Times New Roman" panose="02020603050405020304" pitchFamily="18" charset="0"/>
              </a:rPr>
              <a:t>Επαναστατικήν Επιτροπήν Αθήνας.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l-GR" sz="2400" i="1" dirty="0">
                <a:effectLst/>
                <a:latin typeface="Calibri" panose="020F0502020204030204" pitchFamily="34" charset="0"/>
                <a:ea typeface="Calibri" panose="020F0502020204030204" pitchFamily="34" charset="0"/>
                <a:cs typeface="Times New Roman" panose="02020603050405020304" pitchFamily="18" charset="0"/>
              </a:rPr>
              <a:t>Σήμερον το απόγευμα και κατά την ώρα του τεΐου* ο Λόρδος Κόρζον βαθύτατα συγκεκινημένος με επλησίασε και μοι επέδειξε τηλεγράφημα αγγέλων την απόφασιν του στρατοδικείου δι’ ης καταδικάζονται εις θάνατον οι κατηγορούμενοι. Μοι ετόνισε την </a:t>
            </a:r>
            <a:r>
              <a:rPr lang="el-GR" sz="2400" b="1" i="1" dirty="0">
                <a:effectLst/>
                <a:latin typeface="Calibri" panose="020F0502020204030204" pitchFamily="34" charset="0"/>
                <a:ea typeface="Calibri" panose="020F0502020204030204" pitchFamily="34" charset="0"/>
                <a:cs typeface="Times New Roman" panose="02020603050405020304" pitchFamily="18" charset="0"/>
              </a:rPr>
              <a:t>φρικαλέαν εντύπωσιν </a:t>
            </a:r>
            <a:r>
              <a:rPr lang="el-GR" sz="2400" i="1" dirty="0">
                <a:effectLst/>
                <a:latin typeface="Calibri" panose="020F0502020204030204" pitchFamily="34" charset="0"/>
                <a:ea typeface="Calibri" panose="020F0502020204030204" pitchFamily="34" charset="0"/>
                <a:cs typeface="Times New Roman" panose="02020603050405020304" pitchFamily="18" charset="0"/>
              </a:rPr>
              <a:t>η οποία θα εδημιουργείτο όχι μόνον μεταξύ των κυβερνητικών κύκλων εν Αγγλία, αν υπεύθυνοι </a:t>
            </a:r>
            <a:r>
              <a:rPr lang="el-GR" sz="2400" b="1" i="1" dirty="0">
                <a:effectLst/>
                <a:latin typeface="Calibri" panose="020F0502020204030204" pitchFamily="34" charset="0"/>
                <a:ea typeface="Calibri" panose="020F0502020204030204" pitchFamily="34" charset="0"/>
                <a:cs typeface="Times New Roman" panose="02020603050405020304" pitchFamily="18" charset="0"/>
              </a:rPr>
              <a:t>υπουργοί</a:t>
            </a:r>
            <a:r>
              <a:rPr lang="el-GR" sz="2400" i="1" dirty="0">
                <a:effectLst/>
                <a:latin typeface="Calibri" panose="020F0502020204030204" pitchFamily="34" charset="0"/>
                <a:ea typeface="Calibri" panose="020F0502020204030204" pitchFamily="34" charset="0"/>
                <a:cs typeface="Times New Roman" panose="02020603050405020304" pitchFamily="18" charset="0"/>
              </a:rPr>
              <a:t> της χώρας, οίτινες κατά τρόπον έκδηλον είχον υπέρ αυτών την υποστήριξιν της κοινής γνώμης ότε ανέλαβον την αρχήν, </a:t>
            </a:r>
            <a:r>
              <a:rPr lang="el-GR" sz="2400" b="1" i="1" dirty="0">
                <a:effectLst/>
                <a:latin typeface="Calibri" panose="020F0502020204030204" pitchFamily="34" charset="0"/>
                <a:ea typeface="Calibri" panose="020F0502020204030204" pitchFamily="34" charset="0"/>
                <a:cs typeface="Times New Roman" panose="02020603050405020304" pitchFamily="18" charset="0"/>
              </a:rPr>
              <a:t>εξετελούντο</a:t>
            </a:r>
            <a:r>
              <a:rPr lang="el-GR" sz="2400" i="1" dirty="0">
                <a:effectLst/>
                <a:latin typeface="Calibri" panose="020F0502020204030204" pitchFamily="34" charset="0"/>
                <a:ea typeface="Calibri" panose="020F0502020204030204" pitchFamily="34" charset="0"/>
                <a:cs typeface="Times New Roman" panose="02020603050405020304" pitchFamily="18" charset="0"/>
              </a:rPr>
              <a:t>. Και προσέθηκεν ότι αν πραγματοποιηθεί η εκτέλεσις, η Βρετανική κυβέρνησις θα προβή εις ανάκλησιν του πρεσβευτού της. </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l-GR" sz="2400" i="1" dirty="0">
                <a:effectLst/>
                <a:latin typeface="Calibri" panose="020F0502020204030204" pitchFamily="34" charset="0"/>
                <a:ea typeface="Calibri" panose="020F0502020204030204" pitchFamily="34" charset="0"/>
                <a:cs typeface="Times New Roman" panose="02020603050405020304" pitchFamily="18" charset="0"/>
              </a:rPr>
              <a:t>Καίτοι, όπως γνωρίζετε μετά προσοχής αποφεύγω να επέμβω εις τας εσωτερικάς υποθέσεις της χώρας, θεωρώ καθήκον μου να σας βεβαιώσω ότι η εντύπωσις θα είναι πράγματι ως την παριστά ο Λόρδος Κόρζον, και να επισύρω την προσοχήν σας επί του γεγονότος ότι </a:t>
            </a:r>
            <a:r>
              <a:rPr lang="el-GR" sz="2400" b="1" i="1" dirty="0">
                <a:effectLst/>
                <a:latin typeface="Calibri" panose="020F0502020204030204" pitchFamily="34" charset="0"/>
                <a:ea typeface="Calibri" panose="020F0502020204030204" pitchFamily="34" charset="0"/>
                <a:cs typeface="Times New Roman" panose="02020603050405020304" pitchFamily="18" charset="0"/>
              </a:rPr>
              <a:t>η θέσις μου ενταύθα θα καταστεί δυσχερής</a:t>
            </a:r>
            <a:r>
              <a:rPr lang="el-GR" sz="2400" i="1" dirty="0">
                <a:effectLst/>
                <a:latin typeface="Calibri" panose="020F0502020204030204" pitchFamily="34" charset="0"/>
                <a:ea typeface="Calibri" panose="020F0502020204030204" pitchFamily="34" charset="0"/>
                <a:cs typeface="Times New Roman" panose="02020603050405020304" pitchFamily="18" charset="0"/>
              </a:rPr>
              <a:t>.                                    </a:t>
            </a:r>
          </a:p>
          <a:p>
            <a:pPr indent="0" algn="r">
              <a:lnSpc>
                <a:spcPct val="107000"/>
              </a:lnSpc>
              <a:spcAft>
                <a:spcPts val="800"/>
              </a:spcAft>
              <a:buNone/>
            </a:pPr>
            <a:r>
              <a:rPr lang="el-GR" sz="2400" i="1" dirty="0">
                <a:effectLst/>
                <a:latin typeface="Calibri" panose="020F0502020204030204" pitchFamily="34" charset="0"/>
                <a:ea typeface="Calibri" panose="020F0502020204030204" pitchFamily="34" charset="0"/>
                <a:cs typeface="Times New Roman" panose="02020603050405020304" pitchFamily="18" charset="0"/>
              </a:rPr>
              <a:t>ΕΛ. ΒΕΝΙΖΕΛΟΣ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el-GR" sz="1800" i="1" dirty="0">
                <a:effectLst/>
                <a:latin typeface="Calibri" panose="020F0502020204030204" pitchFamily="34" charset="0"/>
                <a:ea typeface="Calibri" panose="020F0502020204030204" pitchFamily="34" charset="0"/>
                <a:cs typeface="Times New Roman" panose="02020603050405020304" pitchFamily="18" charset="0"/>
              </a:rPr>
              <a:t>*Το απογευματινό τσάι που συνηθίζουν να πίνουν οι Άγγλοι στις 5 μ.μ.</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107000"/>
              </a:lnSpc>
              <a:spcAft>
                <a:spcPts val="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Title 1">
            <a:extLst>
              <a:ext uri="{FF2B5EF4-FFF2-40B4-BE49-F238E27FC236}">
                <a16:creationId xmlns:a16="http://schemas.microsoft.com/office/drawing/2014/main" id="{3733DB44-2547-4897-B1A0-662C79DF8B3A}"/>
              </a:ext>
            </a:extLst>
          </p:cNvPr>
          <p:cNvSpPr>
            <a:spLocks noGrp="1"/>
          </p:cNvSpPr>
          <p:nvPr>
            <p:ph type="title"/>
          </p:nvPr>
        </p:nvSpPr>
        <p:spPr>
          <a:xfrm>
            <a:off x="323528" y="116632"/>
            <a:ext cx="3178696" cy="898024"/>
          </a:xfrm>
        </p:spPr>
        <p:txBody>
          <a:bodyPr>
            <a:normAutofit/>
          </a:bodyPr>
          <a:lstStyle/>
          <a:p>
            <a:r>
              <a:rPr lang="el-GR" sz="32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Το τηλεγράφημα</a:t>
            </a:r>
            <a:endParaRPr lang="el-GR" sz="32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23713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066D-15CB-419F-9906-FEAD2A6198B3}"/>
              </a:ext>
            </a:extLst>
          </p:cNvPr>
          <p:cNvSpPr>
            <a:spLocks noGrp="1"/>
          </p:cNvSpPr>
          <p:nvPr>
            <p:ph type="title"/>
          </p:nvPr>
        </p:nvSpPr>
        <p:spPr>
          <a:xfrm>
            <a:off x="457200" y="10696"/>
            <a:ext cx="8229600" cy="898024"/>
          </a:xfrm>
        </p:spPr>
        <p:txBody>
          <a:bodyPr>
            <a:normAutofit/>
          </a:bodyPr>
          <a:lstStyle/>
          <a:p>
            <a:r>
              <a:rPr lang="el-GR" sz="40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Η εκτέλεση των έξι</a:t>
            </a:r>
            <a:endParaRPr lang="el-GR" sz="4000" b="1" dirty="0">
              <a:solidFill>
                <a:srgbClr val="7030A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A153D78-018A-4190-8DAA-FB46A76B1186}"/>
              </a:ext>
            </a:extLst>
          </p:cNvPr>
          <p:cNvSpPr>
            <a:spLocks noGrp="1"/>
          </p:cNvSpPr>
          <p:nvPr>
            <p:ph idx="1"/>
          </p:nvPr>
        </p:nvSpPr>
        <p:spPr>
          <a:xfrm>
            <a:off x="457200" y="908720"/>
            <a:ext cx="8363272" cy="6120679"/>
          </a:xfrm>
        </p:spPr>
        <p:txBody>
          <a:bodyPr>
            <a:normAutofit lnSpcReduction="10000"/>
          </a:bodyPr>
          <a:lstStyle/>
          <a:p>
            <a:pPr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Το εκτελεστικό απόσπασμα έχει χωριστεί σε έξι ομάδες πέντε αντρών στην κάθε μία. Μόνο στην ομάδα που θα σκοπεύσει σε λίγο τον Χατζηανέστη είναι έξι στρατιώτες και ο λοχίας επτά. Ένας ανθυπασπιστής διατάζει να φύγει ο παραπανίσιος: «Σήκω εσύ!» για να πάρει την απάντηση: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Όχι, δεν φεύγω. Είμαι Μικρασιάτης. Θα μείνω να τουφεκίσω</a:t>
            </a:r>
            <a:r>
              <a:rPr lang="el-GR" sz="2400" dirty="0">
                <a:effectLst/>
                <a:latin typeface="Calibri" panose="020F0502020204030204" pitchFamily="34" charset="0"/>
                <a:ea typeface="Calibri" panose="020F0502020204030204" pitchFamily="34" charset="0"/>
                <a:cs typeface="Times New Roman" panose="02020603050405020304" pitchFamily="18" charset="0"/>
              </a:rPr>
              <a:t>». </a:t>
            </a:r>
          </a:p>
          <a:p>
            <a:pPr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Ο ανθυπασπιστής υποχωρεί...</a:t>
            </a:r>
          </a:p>
          <a:p>
            <a:pPr indent="0" algn="just">
              <a:lnSpc>
                <a:spcPct val="107000"/>
              </a:lnSpc>
              <a:spcAft>
                <a:spcPts val="5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Ακουγόταν ότι στο Φρουραρχείο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φαντάροι καβγάδιζαν για το ποιος θα εξασφαλίσει μία θέση στο εκτελεστικό απόσπασμα</a:t>
            </a:r>
            <a:r>
              <a:rPr lang="el-GR" sz="2400" dirty="0">
                <a:effectLst/>
                <a:latin typeface="Calibri" panose="020F0502020204030204" pitchFamily="34" charset="0"/>
                <a:ea typeface="Calibri" panose="020F0502020204030204" pitchFamily="34" charset="0"/>
                <a:cs typeface="Times New Roman" panose="02020603050405020304" pitchFamily="18" charset="0"/>
              </a:rPr>
              <a:t>, ότι Μικρασιάτες πλήρωσαν ακόμα και πενηντάρικο στους συναδέλφους τους που είχαν οριστεί στο απόσπασμα για να τους παραχωρήσουν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την τιμή να «τουφεκίσουν τους προδότες».</a:t>
            </a:r>
          </a:p>
          <a:p>
            <a:pPr indent="0" algn="just">
              <a:lnSpc>
                <a:spcPct val="107000"/>
              </a:lnSpc>
              <a:spcAft>
                <a:spcPts val="500"/>
              </a:spcAft>
              <a:buNone/>
            </a:pPr>
            <a:r>
              <a:rPr lang="el-GR" sz="1800" i="1" dirty="0">
                <a:effectLst/>
                <a:latin typeface="Calibri" panose="020F0502020204030204" pitchFamily="34" charset="0"/>
                <a:ea typeface="Calibri" panose="020F0502020204030204" pitchFamily="34" charset="0"/>
                <a:cs typeface="Times New Roman" panose="02020603050405020304" pitchFamily="18" charset="0"/>
              </a:rPr>
              <a:t>«15 Νοεμβρίου 1922: Η εκτέλεση των έξι στο Γουδή και η αθώωσή τους 88 χρόνια μετά», εφημ. Αγώνας της Κρήτης, 15/11/2017</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5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509005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274A4-7968-4244-83EF-28AAC54458FB}"/>
              </a:ext>
            </a:extLst>
          </p:cNvPr>
          <p:cNvSpPr>
            <a:spLocks noGrp="1"/>
          </p:cNvSpPr>
          <p:nvPr>
            <p:ph type="title"/>
          </p:nvPr>
        </p:nvSpPr>
        <p:spPr>
          <a:xfrm>
            <a:off x="443984" y="116632"/>
            <a:ext cx="8229600" cy="648072"/>
          </a:xfrm>
        </p:spPr>
        <p:txBody>
          <a:bodyPr>
            <a:normAutofit/>
          </a:bodyPr>
          <a:lstStyle/>
          <a:p>
            <a:r>
              <a:rPr lang="el-GR" sz="3600" b="1" dirty="0">
                <a:solidFill>
                  <a:srgbClr val="7030A0"/>
                </a:solidFill>
                <a:effectLst>
                  <a:outerShdw blurRad="38100" dist="38100" dir="2700000" algn="tl">
                    <a:srgbClr val="000000">
                      <a:alpha val="43137"/>
                    </a:srgbClr>
                  </a:outerShdw>
                </a:effectLst>
              </a:rPr>
              <a:t>Κρίνοντας τη δίκη</a:t>
            </a:r>
          </a:p>
        </p:txBody>
      </p:sp>
      <p:sp>
        <p:nvSpPr>
          <p:cNvPr id="3" name="Content Placeholder 2">
            <a:extLst>
              <a:ext uri="{FF2B5EF4-FFF2-40B4-BE49-F238E27FC236}">
                <a16:creationId xmlns:a16="http://schemas.microsoft.com/office/drawing/2014/main" id="{6F25B060-45AD-48FC-9B39-1BED8212D21C}"/>
              </a:ext>
            </a:extLst>
          </p:cNvPr>
          <p:cNvSpPr>
            <a:spLocks noGrp="1"/>
          </p:cNvSpPr>
          <p:nvPr>
            <p:ph idx="1"/>
          </p:nvPr>
        </p:nvSpPr>
        <p:spPr>
          <a:xfrm>
            <a:off x="0" y="809328"/>
            <a:ext cx="8686800" cy="6048672"/>
          </a:xfrm>
        </p:spPr>
        <p:txBody>
          <a:bodyPr>
            <a:normAutofit fontScale="92500" lnSpcReduction="10000"/>
          </a:bodyPr>
          <a:lstStyle/>
          <a:p>
            <a:pPr indent="0" algn="just">
              <a:lnSpc>
                <a:spcPct val="107000"/>
              </a:lnSpc>
              <a:spcAft>
                <a:spcPts val="800"/>
              </a:spcAft>
              <a:buNone/>
            </a:pPr>
            <a:r>
              <a:rPr lang="el-GR" sz="2600" dirty="0">
                <a:effectLst/>
                <a:latin typeface="Calibri" panose="020F0502020204030204" pitchFamily="34" charset="0"/>
                <a:ea typeface="Calibri" panose="020F0502020204030204" pitchFamily="34" charset="0"/>
                <a:cs typeface="Times New Roman" panose="02020603050405020304" pitchFamily="18" charset="0"/>
              </a:rPr>
              <a:t>Με εξαίρεση το γεγονός ότι, παρά την εύλογη αίτηση της υπερασπίσεως, ο πρόεδρος δεν διέκοψε τη δίκη μετά τη σοβαρή ασθένεια του Δημήτριου Γούναρη (που χρειάστηκε να μεταφερθεί σε κλινική των Αθηνών, λόγω τύφου), η διαδικασία του δικαστηρίου κρατήθηκε σε υψηλό επίπεδο. Πέρα από τη </a:t>
            </a:r>
            <a:r>
              <a:rPr lang="el-GR" sz="2600" b="1" dirty="0">
                <a:effectLst/>
                <a:latin typeface="Calibri" panose="020F0502020204030204" pitchFamily="34" charset="0"/>
                <a:ea typeface="Calibri" panose="020F0502020204030204" pitchFamily="34" charset="0"/>
                <a:cs typeface="Times New Roman" panose="02020603050405020304" pitchFamily="18" charset="0"/>
              </a:rPr>
              <a:t>συμπεριφορά του Οθωναίου</a:t>
            </a:r>
            <a:r>
              <a:rPr lang="el-GR" sz="2600" dirty="0">
                <a:effectLst/>
                <a:latin typeface="Calibri" panose="020F0502020204030204" pitchFamily="34" charset="0"/>
                <a:ea typeface="Calibri" panose="020F0502020204030204" pitchFamily="34" charset="0"/>
                <a:cs typeface="Times New Roman" panose="02020603050405020304" pitchFamily="18" charset="0"/>
              </a:rPr>
              <a:t>, η δίκη, όπως επισημαίνει και ο Γρηγόρης Δαφνής, διεξήχθη απολύτως κανονικά. Οι κατηγορούμενοι είχαν πλήρη ελευθερία υπερασπίσεως. </a:t>
            </a:r>
            <a:r>
              <a:rPr lang="el-GR" sz="2600" b="1" dirty="0">
                <a:effectLst/>
                <a:latin typeface="Calibri" panose="020F0502020204030204" pitchFamily="34" charset="0"/>
                <a:ea typeface="Calibri" panose="020F0502020204030204" pitchFamily="34" charset="0"/>
                <a:cs typeface="Times New Roman" panose="02020603050405020304" pitchFamily="18" charset="0"/>
              </a:rPr>
              <a:t>Δεν επετράπη όμως να χρησιμοποιήσουν οι κατηγορούμενοι δημόσια έγγραφα</a:t>
            </a:r>
            <a:r>
              <a:rPr lang="el-GR" sz="2600" dirty="0">
                <a:effectLst/>
                <a:latin typeface="Calibri" panose="020F0502020204030204" pitchFamily="34" charset="0"/>
                <a:ea typeface="Calibri" panose="020F0502020204030204" pitchFamily="34" charset="0"/>
                <a:cs typeface="Times New Roman" panose="02020603050405020304" pitchFamily="18" charset="0"/>
              </a:rPr>
              <a:t>, τα οποία ήταν πολύτιμα σε παρόμοια δίκη όταν αντιμετώπιζαν κατηγορίες για πράξεις δύο ετών. </a:t>
            </a:r>
          </a:p>
          <a:p>
            <a:pPr indent="0" algn="just">
              <a:lnSpc>
                <a:spcPct val="107000"/>
              </a:lnSpc>
              <a:spcAft>
                <a:spcPts val="800"/>
              </a:spcAft>
              <a:buNone/>
            </a:pPr>
            <a:r>
              <a:rPr lang="el-GR" sz="2600" dirty="0">
                <a:effectLst/>
                <a:latin typeface="Calibri" panose="020F0502020204030204" pitchFamily="34" charset="0"/>
                <a:ea typeface="Calibri" panose="020F0502020204030204" pitchFamily="34" charset="0"/>
                <a:cs typeface="Times New Roman" panose="02020603050405020304" pitchFamily="18" charset="0"/>
              </a:rPr>
              <a:t>Ο Στράτος παρατήρησε, μάλλον δηκτικώς, ότι </a:t>
            </a:r>
            <a:r>
              <a:rPr lang="el-GR" sz="2600" b="1" dirty="0">
                <a:effectLst/>
                <a:latin typeface="Calibri" panose="020F0502020204030204" pitchFamily="34" charset="0"/>
                <a:ea typeface="Calibri" panose="020F0502020204030204" pitchFamily="34" charset="0"/>
                <a:cs typeface="Times New Roman" panose="02020603050405020304" pitchFamily="18" charset="0"/>
              </a:rPr>
              <a:t>πρέπει από μνήμης να μνημονεύουν τα σχετικά έγγραφα</a:t>
            </a:r>
            <a:r>
              <a:rPr lang="el-GR" sz="2600" dirty="0">
                <a:effectLst/>
                <a:latin typeface="Calibri" panose="020F0502020204030204" pitchFamily="34" charset="0"/>
                <a:ea typeface="Calibri" panose="020F0502020204030204" pitchFamily="34" charset="0"/>
                <a:cs typeface="Times New Roman" panose="02020603050405020304" pitchFamily="18" charset="0"/>
              </a:rPr>
              <a:t> αλλά, σε αυτήν την περίπτωση, δεν είναι βέβαιο ότι θα γίνουν πιστευτά, ειδάλλως -αν οι δικαστές πίστευαν όσα λέγουν οι κατηγορούμενοι- δεν θα υπήρχε λόγος να δικασθούν. </a:t>
            </a:r>
            <a:endParaRPr lang="el-GR" dirty="0"/>
          </a:p>
        </p:txBody>
      </p:sp>
    </p:spTree>
    <p:extLst>
      <p:ext uri="{BB962C8B-B14F-4D97-AF65-F5344CB8AC3E}">
        <p14:creationId xmlns:p14="http://schemas.microsoft.com/office/powerpoint/2010/main" val="340504953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5B060-45AD-48FC-9B39-1BED8212D21C}"/>
              </a:ext>
            </a:extLst>
          </p:cNvPr>
          <p:cNvSpPr>
            <a:spLocks noGrp="1"/>
          </p:cNvSpPr>
          <p:nvPr>
            <p:ph idx="1"/>
          </p:nvPr>
        </p:nvSpPr>
        <p:spPr>
          <a:xfrm>
            <a:off x="0" y="404664"/>
            <a:ext cx="8686800" cy="6552728"/>
          </a:xfrm>
        </p:spPr>
        <p:txBody>
          <a:bodyPr>
            <a:normAutofit fontScale="92500" lnSpcReduction="10000"/>
          </a:bodyPr>
          <a:lstStyle/>
          <a:p>
            <a:pPr indent="0" algn="just">
              <a:lnSpc>
                <a:spcPct val="107000"/>
              </a:lnSpc>
              <a:spcAft>
                <a:spcPts val="800"/>
              </a:spcAft>
              <a:buNone/>
            </a:pPr>
            <a:r>
              <a:rPr lang="el-GR" sz="2600" dirty="0">
                <a:effectLst/>
                <a:latin typeface="Calibri" panose="020F0502020204030204" pitchFamily="34" charset="0"/>
                <a:ea typeface="Calibri" panose="020F0502020204030204" pitchFamily="34" charset="0"/>
                <a:cs typeface="Times New Roman" panose="02020603050405020304" pitchFamily="18" charset="0"/>
              </a:rPr>
              <a:t>Για την απόφαση του στρατοδικείου ωστόσο δεν υπήρχαν πολλές αμφιβολίες ούτε πριν από την έναρξη της δίκης ούτε κατά τη διάρκειά της. Παρά τις αναμφισβήτητες ευθύνες των κατηγορουμένων για τη Μικρασιατική Καταστροφή, η παραπομπή τους με το συγκεκριμένο κατηγορητήριο και η καταδίκη τους, με βάση το κατηγορητήριο αυτό, </a:t>
            </a:r>
            <a:r>
              <a:rPr lang="el-GR" sz="2600" b="1" dirty="0">
                <a:effectLst/>
                <a:latin typeface="Calibri" panose="020F0502020204030204" pitchFamily="34" charset="0"/>
                <a:ea typeface="Calibri" panose="020F0502020204030204" pitchFamily="34" charset="0"/>
                <a:cs typeface="Times New Roman" panose="02020603050405020304" pitchFamily="18" charset="0"/>
              </a:rPr>
              <a:t>υπήρξε πράξη σκοπιμότητας, «εθνικής σκοπιμότητας»</a:t>
            </a:r>
            <a:r>
              <a:rPr lang="el-GR" sz="2600" dirty="0">
                <a:effectLst/>
                <a:latin typeface="Calibri" panose="020F0502020204030204" pitchFamily="34" charset="0"/>
                <a:ea typeface="Calibri" panose="020F0502020204030204" pitchFamily="34" charset="0"/>
                <a:cs typeface="Times New Roman" panose="02020603050405020304" pitchFamily="18" charset="0"/>
              </a:rPr>
              <a:t>, όπως πoλύ εύστοχα, παραδέχτηκε αργότερα τόσο ο Πάγκαλος όσο και οι περισσότεροι πρωταγωνιστές, δευτεραγωνιστές ή μελετητές των γεγονότων της εποχής εκείνης. </a:t>
            </a:r>
          </a:p>
          <a:p>
            <a:pPr indent="0" algn="just">
              <a:lnSpc>
                <a:spcPct val="107000"/>
              </a:lnSpc>
              <a:spcAft>
                <a:spcPts val="800"/>
              </a:spcAft>
              <a:buNone/>
            </a:pPr>
            <a:r>
              <a:rPr lang="el-GR" sz="2600" dirty="0">
                <a:effectLst/>
                <a:latin typeface="Calibri" panose="020F0502020204030204" pitchFamily="34" charset="0"/>
                <a:ea typeface="Calibri" panose="020F0502020204030204" pitchFamily="34" charset="0"/>
                <a:cs typeface="Times New Roman" panose="02020603050405020304" pitchFamily="18" charset="0"/>
              </a:rPr>
              <a:t>Το κατηγορητήριο τυπικά αστήρικτο γιατί </a:t>
            </a:r>
            <a:r>
              <a:rPr lang="el-GR" sz="2600" b="1" dirty="0">
                <a:effectLst/>
                <a:latin typeface="Calibri" panose="020F0502020204030204" pitchFamily="34" charset="0"/>
                <a:ea typeface="Calibri" panose="020F0502020204030204" pitchFamily="34" charset="0"/>
                <a:cs typeface="Times New Roman" panose="02020603050405020304" pitchFamily="18" charset="0"/>
              </a:rPr>
              <a:t>η κατεχόμενη από τον Ελληνικό στρατό περιοχή της δυτικής Μικρός Ασίας δεν ήταν Ελληνικό έδαφος</a:t>
            </a:r>
            <a:r>
              <a:rPr lang="el-GR" sz="2600" dirty="0">
                <a:effectLst/>
                <a:latin typeface="Calibri" panose="020F0502020204030204" pitchFamily="34" charset="0"/>
                <a:ea typeface="Calibri" panose="020F0502020204030204" pitchFamily="34" charset="0"/>
                <a:cs typeface="Times New Roman" panose="02020603050405020304" pitchFamily="18" charset="0"/>
              </a:rPr>
              <a:t> ούτε κατά το διεθνές ούτε κατά το ελληνικό Δίκαιο, παρέμεινε και ουσιαστικά αστήρικτο μετά την ολοκλήρωση της ακροαματικής διαδικασίας, εφόσον από κανένα στοιχείο της διαδικασίας αυτής δεν προέκυψε ή έννοια του δόλου των κατηγορουμένων. </a:t>
            </a:r>
          </a:p>
        </p:txBody>
      </p:sp>
    </p:spTree>
    <p:extLst>
      <p:ext uri="{BB962C8B-B14F-4D97-AF65-F5344CB8AC3E}">
        <p14:creationId xmlns:p14="http://schemas.microsoft.com/office/powerpoint/2010/main" val="2144950095"/>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066D-15CB-419F-9906-FEAD2A6198B3}"/>
              </a:ext>
            </a:extLst>
          </p:cNvPr>
          <p:cNvSpPr>
            <a:spLocks noGrp="1"/>
          </p:cNvSpPr>
          <p:nvPr>
            <p:ph type="title"/>
          </p:nvPr>
        </p:nvSpPr>
        <p:spPr>
          <a:xfrm>
            <a:off x="457200" y="10696"/>
            <a:ext cx="8229600" cy="898024"/>
          </a:xfrm>
        </p:spPr>
        <p:txBody>
          <a:bodyPr>
            <a:normAutofit/>
          </a:bodyPr>
          <a:lstStyle/>
          <a:p>
            <a:r>
              <a:rPr lang="el-GR" sz="32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Ήταν μία άδικη απόφαση;</a:t>
            </a:r>
            <a:endParaRPr lang="el-GR" sz="3200" b="1" dirty="0">
              <a:solidFill>
                <a:srgbClr val="7030A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A153D78-018A-4190-8DAA-FB46A76B1186}"/>
              </a:ext>
            </a:extLst>
          </p:cNvPr>
          <p:cNvSpPr>
            <a:spLocks noGrp="1"/>
          </p:cNvSpPr>
          <p:nvPr>
            <p:ph idx="1"/>
          </p:nvPr>
        </p:nvSpPr>
        <p:spPr>
          <a:xfrm>
            <a:off x="-19432" y="882720"/>
            <a:ext cx="9001000" cy="6120679"/>
          </a:xfrm>
        </p:spPr>
        <p:txBody>
          <a:bodyPr>
            <a:normAutofit/>
          </a:bodyPr>
          <a:lstStyle/>
          <a:p>
            <a:pPr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Ακόμα κι ο αδιάλλακτος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Πάγκαλος</a:t>
            </a:r>
            <a:r>
              <a:rPr lang="el-GR" sz="2400" dirty="0">
                <a:effectLst/>
                <a:latin typeface="Calibri" panose="020F0502020204030204" pitchFamily="34" charset="0"/>
                <a:ea typeface="Calibri" panose="020F0502020204030204" pitchFamily="34" charset="0"/>
                <a:cs typeface="Times New Roman" panose="02020603050405020304" pitchFamily="18" charset="0"/>
              </a:rPr>
              <a:t> θα ομολογήσει μετά από χρόνια: </a:t>
            </a:r>
          </a:p>
          <a:p>
            <a:pPr indent="0" algn="just">
              <a:lnSpc>
                <a:spcPct val="107000"/>
              </a:lnSpc>
              <a:spcAft>
                <a:spcPts val="800"/>
              </a:spcAft>
              <a:buNone/>
            </a:pPr>
            <a:r>
              <a:rPr lang="el-GR" sz="2400" i="1" dirty="0">
                <a:effectLst/>
                <a:latin typeface="Calibri" panose="020F0502020204030204" pitchFamily="34" charset="0"/>
                <a:ea typeface="Calibri" panose="020F0502020204030204" pitchFamily="34" charset="0"/>
                <a:cs typeface="Times New Roman" panose="02020603050405020304" pitchFamily="18" charset="0"/>
              </a:rPr>
              <a:t>«</a:t>
            </a:r>
            <a:r>
              <a:rPr lang="el-GR" sz="2400" b="1" i="1" dirty="0">
                <a:effectLst/>
                <a:latin typeface="Calibri" panose="020F0502020204030204" pitchFamily="34" charset="0"/>
                <a:ea typeface="Calibri" panose="020F0502020204030204" pitchFamily="34" charset="0"/>
                <a:cs typeface="Times New Roman" panose="02020603050405020304" pitchFamily="18" charset="0"/>
              </a:rPr>
              <a:t>Δεν διέπραξαν οι τυφεκισθέντες συνειδητήν προδοσίαν</a:t>
            </a:r>
            <a:r>
              <a:rPr lang="el-GR" sz="2400" i="1" dirty="0">
                <a:effectLst/>
                <a:latin typeface="Calibri" panose="020F0502020204030204" pitchFamily="34" charset="0"/>
                <a:ea typeface="Calibri" panose="020F0502020204030204" pitchFamily="34" charset="0"/>
                <a:cs typeface="Times New Roman" panose="02020603050405020304" pitchFamily="18" charset="0"/>
              </a:rPr>
              <a:t>, όπως εκατηγορήθησαν, αλλά υπήρξαν μοιραία </a:t>
            </a:r>
            <a:r>
              <a:rPr lang="el-GR" sz="2400" b="1" i="1" dirty="0">
                <a:effectLst/>
                <a:latin typeface="Calibri" panose="020F0502020204030204" pitchFamily="34" charset="0"/>
                <a:ea typeface="Calibri" panose="020F0502020204030204" pitchFamily="34" charset="0"/>
                <a:cs typeface="Times New Roman" panose="02020603050405020304" pitchFamily="18" charset="0"/>
              </a:rPr>
              <a:t>θύματα εις τον βωμόν της πατρίδος </a:t>
            </a:r>
            <a:r>
              <a:rPr lang="el-GR" sz="2400" i="1" dirty="0">
                <a:effectLst/>
                <a:latin typeface="Calibri" panose="020F0502020204030204" pitchFamily="34" charset="0"/>
                <a:ea typeface="Calibri" panose="020F0502020204030204" pitchFamily="34" charset="0"/>
                <a:cs typeface="Times New Roman" panose="02020603050405020304" pitchFamily="18" charset="0"/>
              </a:rPr>
              <a:t>κατά τας κρισίμους στιγμάς».</a:t>
            </a:r>
            <a:r>
              <a:rPr lang="el-GR" sz="2400" dirty="0">
                <a:effectLst/>
                <a:latin typeface="Calibri" panose="020F0502020204030204" pitchFamily="34" charset="0"/>
                <a:ea typeface="Calibri" panose="020F0502020204030204" pitchFamily="34" charset="0"/>
                <a:cs typeface="Times New Roman" panose="02020603050405020304" pitchFamily="18" charset="0"/>
              </a:rPr>
              <a:t> </a:t>
            </a:r>
          </a:p>
          <a:p>
            <a:pPr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Επίσης ο ιστορικός </a:t>
            </a:r>
            <a:r>
              <a:rPr lang="el-GR" sz="2400" b="1" dirty="0">
                <a:effectLst/>
                <a:latin typeface="Calibri" panose="020F0502020204030204" pitchFamily="34" charset="0"/>
                <a:ea typeface="Calibri" panose="020F0502020204030204" pitchFamily="34" charset="0"/>
                <a:cs typeface="Times New Roman" panose="02020603050405020304" pitchFamily="18" charset="0"/>
              </a:rPr>
              <a:t>Τάσος Βουρνάς</a:t>
            </a:r>
            <a:r>
              <a:rPr lang="el-GR" sz="2400" dirty="0">
                <a:effectLst/>
                <a:latin typeface="Calibri" panose="020F0502020204030204" pitchFamily="34" charset="0"/>
                <a:ea typeface="Calibri" panose="020F0502020204030204" pitchFamily="34" charset="0"/>
                <a:cs typeface="Times New Roman" panose="02020603050405020304" pitchFamily="18" charset="0"/>
              </a:rPr>
              <a:t> παρατηρεί: </a:t>
            </a:r>
          </a:p>
          <a:p>
            <a:pPr indent="0" algn="just">
              <a:lnSpc>
                <a:spcPct val="107000"/>
              </a:lnSpc>
              <a:spcAft>
                <a:spcPts val="800"/>
              </a:spcAft>
              <a:buNone/>
            </a:pPr>
            <a:r>
              <a:rPr lang="el-GR" sz="2400" i="1" dirty="0">
                <a:effectLst/>
                <a:latin typeface="Calibri" panose="020F0502020204030204" pitchFamily="34" charset="0"/>
                <a:ea typeface="Calibri" panose="020F0502020204030204" pitchFamily="34" charset="0"/>
                <a:cs typeface="Times New Roman" panose="02020603050405020304" pitchFamily="18" charset="0"/>
              </a:rPr>
              <a:t>«Η αιματοχυσία εκείνη, </a:t>
            </a:r>
            <a:r>
              <a:rPr lang="el-GR" sz="2400" b="1" i="1" dirty="0">
                <a:effectLst/>
                <a:latin typeface="Calibri" panose="020F0502020204030204" pitchFamily="34" charset="0"/>
                <a:ea typeface="Calibri" panose="020F0502020204030204" pitchFamily="34" charset="0"/>
                <a:cs typeface="Times New Roman" panose="02020603050405020304" pitchFamily="18" charset="0"/>
              </a:rPr>
              <a:t>άσκοπη</a:t>
            </a:r>
            <a:r>
              <a:rPr lang="el-GR" sz="2400" i="1" dirty="0">
                <a:effectLst/>
                <a:latin typeface="Calibri" panose="020F0502020204030204" pitchFamily="34" charset="0"/>
                <a:ea typeface="Calibri" panose="020F0502020204030204" pitchFamily="34" charset="0"/>
                <a:cs typeface="Times New Roman" panose="02020603050405020304" pitchFamily="18" charset="0"/>
              </a:rPr>
              <a:t> και χωρίς επιπτώσεις κάποιας κάθαρσης είχε ως αποτέλεσμα να </a:t>
            </a:r>
            <a:r>
              <a:rPr lang="el-GR" sz="2400" b="1" i="1" dirty="0">
                <a:effectLst/>
                <a:latin typeface="Calibri" panose="020F0502020204030204" pitchFamily="34" charset="0"/>
                <a:ea typeface="Calibri" panose="020F0502020204030204" pitchFamily="34" charset="0"/>
                <a:cs typeface="Times New Roman" panose="02020603050405020304" pitchFamily="18" charset="0"/>
              </a:rPr>
              <a:t>αναζωπυρωθεί ο παλαιός Διχασμός του λαού</a:t>
            </a:r>
            <a:r>
              <a:rPr lang="el-GR" sz="2400" i="1" dirty="0">
                <a:effectLst/>
                <a:latin typeface="Calibri" panose="020F0502020204030204" pitchFamily="34" charset="0"/>
                <a:ea typeface="Calibri" panose="020F0502020204030204" pitchFamily="34" charset="0"/>
                <a:cs typeface="Times New Roman" panose="02020603050405020304" pitchFamily="18" charset="0"/>
              </a:rPr>
              <a:t> και να ανοιχθούν </a:t>
            </a:r>
            <a:r>
              <a:rPr lang="el-GR" sz="2400" b="1" i="1" dirty="0">
                <a:effectLst/>
                <a:latin typeface="Calibri" panose="020F0502020204030204" pitchFamily="34" charset="0"/>
                <a:ea typeface="Calibri" panose="020F0502020204030204" pitchFamily="34" charset="0"/>
                <a:cs typeface="Times New Roman" panose="02020603050405020304" pitchFamily="18" charset="0"/>
              </a:rPr>
              <a:t>κατάστιχα πολιτικών αντεκδικήσεων</a:t>
            </a:r>
            <a:r>
              <a:rPr lang="el-GR" sz="2400" i="1" dirty="0">
                <a:effectLst/>
                <a:latin typeface="Calibri" panose="020F0502020204030204" pitchFamily="34" charset="0"/>
                <a:ea typeface="Calibri" panose="020F0502020204030204" pitchFamily="34" charset="0"/>
                <a:cs typeface="Times New Roman" panose="02020603050405020304" pitchFamily="18" charset="0"/>
              </a:rPr>
              <a:t> στο χώρο του αντιβενιζελισμού και του Βενιζελισμού, που ταλάνισαν τη χώρα με διαφορετική κάθε φορά μορφή και κίνητρα ως τον πόλεμο του 1940  1941, την Κατοχή, τα μεταπελευθερωτικά χρόνια του εμφυλίου πολέμου και της δικτατορίας των συνταγματαρχών».</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05340560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066D-15CB-419F-9906-FEAD2A6198B3}"/>
              </a:ext>
            </a:extLst>
          </p:cNvPr>
          <p:cNvSpPr>
            <a:spLocks noGrp="1"/>
          </p:cNvSpPr>
          <p:nvPr>
            <p:ph type="title"/>
          </p:nvPr>
        </p:nvSpPr>
        <p:spPr>
          <a:xfrm>
            <a:off x="107504" y="610412"/>
            <a:ext cx="5050904" cy="898024"/>
          </a:xfrm>
        </p:spPr>
        <p:txBody>
          <a:bodyPr>
            <a:normAutofit fontScale="90000"/>
          </a:bodyPr>
          <a:lstStyle/>
          <a:p>
            <a:pPr marL="0" indent="0">
              <a:lnSpc>
                <a:spcPct val="107000"/>
              </a:lnSpc>
              <a:spcAft>
                <a:spcPts val="800"/>
              </a:spcAft>
              <a:buNone/>
            </a:pPr>
            <a:r>
              <a:rPr lang="el-GR" sz="3200" dirty="0">
                <a:effectLst/>
                <a:latin typeface="Calibri" panose="020F0502020204030204" pitchFamily="34" charset="0"/>
                <a:ea typeface="Calibri" panose="020F0502020204030204" pitchFamily="34" charset="0"/>
                <a:cs typeface="Times New Roman" panose="02020603050405020304" pitchFamily="18" charset="0"/>
              </a:rPr>
              <a:t>Ο </a:t>
            </a:r>
            <a:r>
              <a:rPr lang="el-GR" sz="40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Νίκος Καζαντζάκης </a:t>
            </a:r>
            <a:br>
              <a:rPr lang="el-GR" sz="40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l-GR" sz="3200" dirty="0">
                <a:effectLst/>
                <a:latin typeface="Calibri" panose="020F0502020204030204" pitchFamily="34" charset="0"/>
                <a:ea typeface="Calibri" panose="020F0502020204030204" pitchFamily="34" charset="0"/>
                <a:cs typeface="Times New Roman" panose="02020603050405020304" pitchFamily="18" charset="0"/>
              </a:rPr>
              <a:t>για την εκτέλεση των έξι</a:t>
            </a:r>
          </a:p>
        </p:txBody>
      </p:sp>
      <p:sp>
        <p:nvSpPr>
          <p:cNvPr id="3" name="Content Placeholder 2">
            <a:extLst>
              <a:ext uri="{FF2B5EF4-FFF2-40B4-BE49-F238E27FC236}">
                <a16:creationId xmlns:a16="http://schemas.microsoft.com/office/drawing/2014/main" id="{0A153D78-018A-4190-8DAA-FB46A76B1186}"/>
              </a:ext>
            </a:extLst>
          </p:cNvPr>
          <p:cNvSpPr>
            <a:spLocks noGrp="1"/>
          </p:cNvSpPr>
          <p:nvPr>
            <p:ph idx="1"/>
          </p:nvPr>
        </p:nvSpPr>
        <p:spPr>
          <a:xfrm>
            <a:off x="323528" y="2204864"/>
            <a:ext cx="8712968" cy="5014559"/>
          </a:xfrm>
        </p:spPr>
        <p:txBody>
          <a:bodyPr>
            <a:normAutofit/>
          </a:bodyPr>
          <a:lstStyle/>
          <a:p>
            <a:pPr marL="0" indent="0">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Εκείνη την εποχή βρισκόταν στο Βερολίνο. Έβλεπε τις αντιδράσεις του κόσμου και γράφει στη Γαλάτεια:</a:t>
            </a:r>
          </a:p>
          <a:p>
            <a:pPr marL="0" indent="0" algn="just">
              <a:lnSpc>
                <a:spcPct val="107000"/>
              </a:lnSpc>
              <a:spcAft>
                <a:spcPts val="800"/>
              </a:spcAft>
              <a:buNone/>
            </a:pPr>
            <a:r>
              <a:rPr lang="el-GR" sz="2400" dirty="0">
                <a:effectLst/>
                <a:latin typeface="Calibri" panose="020F0502020204030204" pitchFamily="34" charset="0"/>
                <a:ea typeface="Calibri" panose="020F0502020204030204" pitchFamily="34" charset="0"/>
                <a:cs typeface="Times New Roman" panose="02020603050405020304" pitchFamily="18" charset="0"/>
              </a:rPr>
              <a:t>«Η Ευρώπη όλη εξανέστη για τη βαρβαρότητα. Έπρεπε να σκοτωθούν απ’ τον λαό, μα πάλι καλά που βρέθηκε ο Πλαστήρας να πει μια γενναία λέξη. </a:t>
            </a:r>
            <a:r>
              <a:rPr lang="el-GR"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Καλύτερα να χαθούμε παίζοντας τραγωδία παρά να ζούμε παίζοντας οπερέτα</a:t>
            </a:r>
            <a:r>
              <a:rPr lang="el-GR" sz="2400" dirty="0">
                <a:effectLst/>
                <a:latin typeface="Calibri" panose="020F0502020204030204" pitchFamily="34" charset="0"/>
                <a:ea typeface="Calibri" panose="020F0502020204030204" pitchFamily="34" charset="0"/>
                <a:cs typeface="Times New Roman" panose="02020603050405020304" pitchFamily="18" charset="0"/>
              </a:rPr>
              <a:t>. Εγώ χάρηκα γιατί νομίζω πως τώρα μόνο θα καταλάβει ο Ρωμιός ότι κάτι σημαντικό συμβαίνει. Να χαθεί η Σμύρνη, η Πόλη, η Θράκη δεν τον νοιάζει... μα να σκοτωθούν έτσι σαν σκυλιά οι βοσκοί του που σύχναζαν στα ντορέ; Αυτό </a:t>
            </a:r>
            <a:r>
              <a:rPr lang="el-GR" sz="24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θα φέρει κατάπληξη και δέος</a:t>
            </a:r>
            <a:r>
              <a:rPr lang="el-GR" sz="2400" dirty="0">
                <a:effectLst/>
                <a:latin typeface="Calibri" panose="020F0502020204030204" pitchFamily="34" charset="0"/>
                <a:ea typeface="Calibri" panose="020F0502020204030204" pitchFamily="34" charset="0"/>
                <a:cs typeface="Times New Roman" panose="02020603050405020304" pitchFamily="18" charset="0"/>
              </a:rPr>
              <a:t>. Και πάντα το δέος είναι χρήσιμο σε τέτοιο λαό».</a:t>
            </a:r>
          </a:p>
          <a:p>
            <a:endParaRPr lang="el-GR" dirty="0"/>
          </a:p>
        </p:txBody>
      </p:sp>
      <p:pic>
        <p:nvPicPr>
          <p:cNvPr id="3074" name="Picture 2" descr="Νίκος Καζαντζάκης: Δεν πήρε ποτέ Νόμπελ αν και προτάθηκε γι' αυτό εννέα  φορές!">
            <a:extLst>
              <a:ext uri="{FF2B5EF4-FFF2-40B4-BE49-F238E27FC236}">
                <a16:creationId xmlns:a16="http://schemas.microsoft.com/office/drawing/2014/main" id="{E4F89208-ADA7-4EE9-8FD5-0FB8C33EDF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5272"/>
            <a:ext cx="3897064" cy="218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39045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3 - Θέση περιεχομένου" descr="turk-greek11.jpg"/>
          <p:cNvPicPr>
            <a:picLocks noChangeAspect="1"/>
          </p:cNvPicPr>
          <p:nvPr/>
        </p:nvPicPr>
        <p:blipFill>
          <a:blip r:embed="rId2" cstate="print"/>
          <a:stretch>
            <a:fillRect/>
          </a:stretch>
        </p:blipFill>
        <p:spPr>
          <a:xfrm>
            <a:off x="0" y="0"/>
            <a:ext cx="9143999" cy="68580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53D78-018A-4190-8DAA-FB46A76B1186}"/>
              </a:ext>
            </a:extLst>
          </p:cNvPr>
          <p:cNvSpPr>
            <a:spLocks noGrp="1"/>
          </p:cNvSpPr>
          <p:nvPr>
            <p:ph idx="1"/>
          </p:nvPr>
        </p:nvSpPr>
        <p:spPr>
          <a:xfrm>
            <a:off x="-21600" y="116632"/>
            <a:ext cx="8770064" cy="6048672"/>
          </a:xfrm>
        </p:spPr>
        <p:txBody>
          <a:bodyPr>
            <a:normAutofit fontScale="77500" lnSpcReduction="20000"/>
          </a:bodyPr>
          <a:lstStyle/>
          <a:p>
            <a:pPr indent="0" algn="just">
              <a:lnSpc>
                <a:spcPct val="115000"/>
              </a:lnSpc>
              <a:buNone/>
            </a:pPr>
            <a:r>
              <a:rPr lang="el-GR" sz="28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Η Ελλάδα πλήρωσε πανάκριβα τον εθνικό διχασμό</a:t>
            </a:r>
            <a:r>
              <a:rPr lang="el-GR" sz="2800" dirty="0">
                <a:effectLst/>
                <a:latin typeface="Calibri" panose="020F0502020204030204" pitchFamily="34" charset="0"/>
                <a:ea typeface="Calibri" panose="020F0502020204030204" pitchFamily="34" charset="0"/>
                <a:cs typeface="Times New Roman" panose="02020603050405020304" pitchFamily="18" charset="0"/>
              </a:rPr>
              <a:t>. Τις συνέπειες που είχε και θα έχει επίσης στο μέλλον αυτός ο διχασμός επεσήμανε ο </a:t>
            </a:r>
            <a:r>
              <a:rPr lang="el-GR" sz="36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Παναγιώτης Κανελλόπουλος</a:t>
            </a:r>
            <a:r>
              <a:rPr lang="el-GR" sz="2800" dirty="0">
                <a:effectLst/>
                <a:latin typeface="Calibri" panose="020F0502020204030204" pitchFamily="34" charset="0"/>
                <a:ea typeface="Calibri" panose="020F0502020204030204" pitchFamily="34" charset="0"/>
                <a:cs typeface="Times New Roman" panose="02020603050405020304" pitchFamily="18" charset="0"/>
              </a:rPr>
              <a:t>, ίσως πρώτος απ’ όλους. Παρά το ότι η οικογένειά του ήταν βυθισμένη στο πένθος*, είχε το ψυχικό σθένος να παραμερίσει την πικρία του, και όταν το </a:t>
            </a:r>
            <a:r>
              <a:rPr lang="el-GR" sz="28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1935</a:t>
            </a:r>
            <a:r>
              <a:rPr lang="el-GR" sz="2800" dirty="0">
                <a:effectLst/>
                <a:latin typeface="Calibri" panose="020F0502020204030204" pitchFamily="34" charset="0"/>
                <a:ea typeface="Calibri" panose="020F0502020204030204" pitchFamily="34" charset="0"/>
                <a:cs typeface="Times New Roman" panose="02020603050405020304" pitchFamily="18" charset="0"/>
              </a:rPr>
              <a:t> ίδρυσε το «</a:t>
            </a:r>
            <a:r>
              <a:rPr lang="el-GR" sz="28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Εθνικόν Ενωτικόν Κόμμα</a:t>
            </a:r>
            <a:r>
              <a:rPr lang="el-GR" sz="2800" dirty="0">
                <a:effectLst/>
                <a:latin typeface="Calibri" panose="020F0502020204030204" pitchFamily="34" charset="0"/>
                <a:ea typeface="Calibri" panose="020F0502020204030204" pitchFamily="34" charset="0"/>
                <a:cs typeface="Times New Roman" panose="02020603050405020304" pitchFamily="18" charset="0"/>
              </a:rPr>
              <a:t>», σ’ ένα άρθρο του, επισήμανε τον </a:t>
            </a:r>
            <a:r>
              <a:rPr lang="el-GR" sz="2800" b="1" dirty="0">
                <a:effectLst/>
                <a:latin typeface="Calibri" panose="020F0502020204030204" pitchFamily="34" charset="0"/>
                <a:ea typeface="Calibri" panose="020F0502020204030204" pitchFamily="34" charset="0"/>
                <a:cs typeface="Times New Roman" panose="02020603050405020304" pitchFamily="18" charset="0"/>
              </a:rPr>
              <a:t>μεγάλο εθνικό κίνδυνο:</a:t>
            </a:r>
          </a:p>
          <a:p>
            <a:pPr indent="0" algn="just">
              <a:lnSpc>
                <a:spcPct val="115000"/>
              </a:lnSpc>
              <a:spcAft>
                <a:spcPts val="1000"/>
              </a:spcAft>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a:t>
            </a:r>
            <a:r>
              <a:rPr lang="el-GR" sz="2800" i="1" dirty="0">
                <a:effectLst/>
                <a:latin typeface="Calibri" panose="020F0502020204030204" pitchFamily="34" charset="0"/>
                <a:ea typeface="Calibri" panose="020F0502020204030204" pitchFamily="34" charset="0"/>
                <a:cs typeface="Times New Roman" panose="02020603050405020304" pitchFamily="18" charset="0"/>
              </a:rPr>
              <a:t>Απευθύνομαι προς εκείνους, οι οποίοι γνωρίζουν, ότι </a:t>
            </a:r>
            <a:r>
              <a:rPr lang="el-GR" sz="4100" b="1" i="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εφόσον υπάρχει Βενιζελισμός και αντιβενιζελισμός, δεν υπάρχει έθνος</a:t>
            </a:r>
            <a:r>
              <a:rPr lang="el-GR" sz="4100" i="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l-GR" sz="2800" i="1" dirty="0">
                <a:effectLst/>
                <a:latin typeface="Calibri" panose="020F0502020204030204" pitchFamily="34" charset="0"/>
                <a:ea typeface="Calibri" panose="020F0502020204030204" pitchFamily="34" charset="0"/>
                <a:cs typeface="Times New Roman" panose="02020603050405020304" pitchFamily="18" charset="0"/>
              </a:rPr>
              <a:t>Όσοι το γνωρίζουν και δεν έλθουν, αυτοί προδίδουν την συνείδησίν των και την πατρίδα των. Όσοι δεν το γνωρίζουν ακόμη, αυτοί ας λάβουν υπ’ όψιν των, τον εξής στοιχειώδη συλλογισμόν: Η διαίρεσις των Ελλήνων εις Βενιζελικούς και αντιβενιζελικούς, προσέλαβε την μορφήν αντιδικίας, η οποία υπερβαίνει τα όρια των θεμιτών πολιτικών ανταγωνισμών </a:t>
            </a:r>
            <a:r>
              <a:rPr lang="el-GR" sz="2800" b="1" i="1" dirty="0">
                <a:effectLst/>
                <a:latin typeface="Calibri" panose="020F0502020204030204" pitchFamily="34" charset="0"/>
                <a:ea typeface="Calibri" panose="020F0502020204030204" pitchFamily="34" charset="0"/>
                <a:cs typeface="Times New Roman" panose="02020603050405020304" pitchFamily="18" charset="0"/>
              </a:rPr>
              <a:t>και αίρει την ψυχικήν ενότητα </a:t>
            </a:r>
            <a:r>
              <a:rPr lang="el-GR" sz="2800" i="1" dirty="0">
                <a:effectLst/>
                <a:latin typeface="Calibri" panose="020F0502020204030204" pitchFamily="34" charset="0"/>
                <a:ea typeface="Calibri" panose="020F0502020204030204" pitchFamily="34" charset="0"/>
                <a:cs typeface="Times New Roman" panose="02020603050405020304" pitchFamily="18" charset="0"/>
              </a:rPr>
              <a:t>του Έθνους».</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4" name="Content Placeholder 2">
            <a:extLst>
              <a:ext uri="{FF2B5EF4-FFF2-40B4-BE49-F238E27FC236}">
                <a16:creationId xmlns:a16="http://schemas.microsoft.com/office/drawing/2014/main" id="{CB1CFDA8-6F2D-4934-B201-06F89D60486C}"/>
              </a:ext>
            </a:extLst>
          </p:cNvPr>
          <p:cNvSpPr txBox="1">
            <a:spLocks/>
          </p:cNvSpPr>
          <p:nvPr/>
        </p:nvSpPr>
        <p:spPr>
          <a:xfrm>
            <a:off x="0" y="6093296"/>
            <a:ext cx="9001000" cy="89802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nSpc>
                <a:spcPct val="115000"/>
              </a:lnSpc>
              <a:spcAft>
                <a:spcPts val="1000"/>
              </a:spcAft>
              <a:buFont typeface="Arial" pitchFamily="34" charset="0"/>
              <a:buNone/>
            </a:pPr>
            <a:r>
              <a:rPr lang="el-GR" sz="2800" i="1" dirty="0">
                <a:latin typeface="Calibri" panose="020F0502020204030204" pitchFamily="34" charset="0"/>
                <a:ea typeface="Calibri" panose="020F0502020204030204" pitchFamily="34" charset="0"/>
                <a:cs typeface="Times New Roman" panose="02020603050405020304" pitchFamily="18" charset="0"/>
              </a:rPr>
              <a:t>* </a:t>
            </a:r>
            <a:r>
              <a:rPr lang="el-GR" sz="2800" b="1" i="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Παναγιώτης Κανελλόπουλος: </a:t>
            </a:r>
            <a:r>
              <a:rPr lang="el-GR" sz="2800" i="1" dirty="0">
                <a:latin typeface="Calibri" panose="020F0502020204030204" pitchFamily="34" charset="0"/>
                <a:ea typeface="Calibri" panose="020F0502020204030204" pitchFamily="34" charset="0"/>
                <a:cs typeface="Times New Roman" panose="02020603050405020304" pitchFamily="18" charset="0"/>
              </a:rPr>
              <a:t>πολιτικός, φιλόσοφος, ακαδημαϊκός. Ο θείος του, Δημήτριος Γούναρης (πρωθυπουργός) εκτελέστηκε τον Νοέμβριο του 1922 στο Γουδί. </a:t>
            </a:r>
            <a:endParaRPr lang="el-GR" i="1" dirty="0"/>
          </a:p>
        </p:txBody>
      </p:sp>
    </p:spTree>
    <p:extLst>
      <p:ext uri="{BB962C8B-B14F-4D97-AF65-F5344CB8AC3E}">
        <p14:creationId xmlns:p14="http://schemas.microsoft.com/office/powerpoint/2010/main" val="3864242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153D78-018A-4190-8DAA-FB46A76B1186}"/>
              </a:ext>
            </a:extLst>
          </p:cNvPr>
          <p:cNvSpPr>
            <a:spLocks noGrp="1"/>
          </p:cNvSpPr>
          <p:nvPr>
            <p:ph idx="1"/>
          </p:nvPr>
        </p:nvSpPr>
        <p:spPr>
          <a:xfrm>
            <a:off x="-21600" y="116632"/>
            <a:ext cx="8770064" cy="2718302"/>
          </a:xfrm>
        </p:spPr>
        <p:txBody>
          <a:bodyPr>
            <a:normAutofit lnSpcReduction="10000"/>
          </a:bodyPr>
          <a:lstStyle/>
          <a:p>
            <a:pPr indent="0" algn="ctr">
              <a:lnSpc>
                <a:spcPct val="115000"/>
              </a:lnSpc>
              <a:buNone/>
            </a:pPr>
            <a:r>
              <a:rPr lang="el-GR" sz="28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Τα κόμματα λοιπόν αυτήν την εποχή χρησιμοποιούσαν </a:t>
            </a: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ΟΜΑΔΕΣ ΑΞΙΩΜΑΤΙΚΩΝ </a:t>
            </a:r>
            <a:r>
              <a:rPr lang="el-GR" sz="28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για να πετύχουν </a:t>
            </a:r>
          </a:p>
          <a:p>
            <a:pPr indent="0" algn="ctr">
              <a:lnSpc>
                <a:spcPct val="115000"/>
              </a:lnSpc>
              <a:buNone/>
            </a:pPr>
            <a:r>
              <a:rPr lang="el-GR" sz="2800" b="1"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τα δικά τους βραχυπρόθεσμα σχέδια.</a:t>
            </a:r>
          </a:p>
          <a:p>
            <a:pPr indent="0" algn="ctr">
              <a:lnSpc>
                <a:spcPct val="115000"/>
              </a:lnSpc>
              <a:buNone/>
            </a:pPr>
            <a:r>
              <a:rPr lang="el-GR" sz="28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Ευνοούσαν τις εντάσεις θεωρώντας ότι </a:t>
            </a:r>
          </a:p>
          <a:p>
            <a:pPr indent="0" algn="ctr">
              <a:lnSpc>
                <a:spcPct val="115000"/>
              </a:lnSpc>
              <a:buNone/>
            </a:pPr>
            <a:r>
              <a:rPr lang="el-GR" sz="28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η </a:t>
            </a: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πόλωση</a:t>
            </a:r>
            <a:r>
              <a:rPr lang="el-GR" sz="28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 θα ενίσχυε την </a:t>
            </a:r>
            <a:r>
              <a:rPr lang="el-GR" sz="2800"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ενότητά</a:t>
            </a:r>
            <a:r>
              <a:rPr lang="el-GR" sz="28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 τους.</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5" name="Arrow: Down 4">
            <a:extLst>
              <a:ext uri="{FF2B5EF4-FFF2-40B4-BE49-F238E27FC236}">
                <a16:creationId xmlns:a16="http://schemas.microsoft.com/office/drawing/2014/main" id="{94761342-8B89-4723-B749-80ACF9BF0DCC}"/>
              </a:ext>
            </a:extLst>
          </p:cNvPr>
          <p:cNvSpPr/>
          <p:nvPr/>
        </p:nvSpPr>
        <p:spPr>
          <a:xfrm>
            <a:off x="3778498" y="2834934"/>
            <a:ext cx="1153542" cy="1188132"/>
          </a:xfrm>
          <a:prstGeom prst="downArrow">
            <a:avLst/>
          </a:prstGeom>
          <a:solidFill>
            <a:srgbClr val="7030A0">
              <a:alpha val="42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
        <p:nvSpPr>
          <p:cNvPr id="6" name="Content Placeholder 2">
            <a:extLst>
              <a:ext uri="{FF2B5EF4-FFF2-40B4-BE49-F238E27FC236}">
                <a16:creationId xmlns:a16="http://schemas.microsoft.com/office/drawing/2014/main" id="{1FD2E053-1573-4F58-ACB0-3A39E7CBA9A1}"/>
              </a:ext>
            </a:extLst>
          </p:cNvPr>
          <p:cNvSpPr txBox="1">
            <a:spLocks/>
          </p:cNvSpPr>
          <p:nvPr/>
        </p:nvSpPr>
        <p:spPr>
          <a:xfrm>
            <a:off x="107504" y="4023066"/>
            <a:ext cx="8849528" cy="30783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just">
              <a:lnSpc>
                <a:spcPct val="115000"/>
              </a:lnSpc>
              <a:buFont typeface="Arial" pitchFamily="34" charset="0"/>
              <a:buNone/>
            </a:pPr>
            <a:r>
              <a:rPr lang="el-GR" sz="2800"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Έτσι όμως περιόριζαν τις δυνατότητες ελιγμών </a:t>
            </a:r>
          </a:p>
          <a:p>
            <a:pPr marL="800100" indent="-457200" algn="just">
              <a:lnSpc>
                <a:spcPct val="115000"/>
              </a:lnSpc>
              <a:buFont typeface="Wingdings" panose="05000000000000000000" pitchFamily="2" charset="2"/>
              <a:buChar char="à"/>
            </a:pPr>
            <a:r>
              <a:rPr lang="el-GR"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δεν μπορούσαν να σχεδιάζουν νέες πολιτικές </a:t>
            </a:r>
          </a:p>
          <a:p>
            <a:pPr marL="800100" indent="-457200" algn="just">
              <a:lnSpc>
                <a:spcPct val="115000"/>
              </a:lnSpc>
              <a:buFont typeface="Wingdings" panose="05000000000000000000" pitchFamily="2" charset="2"/>
              <a:buChar char="à"/>
            </a:pPr>
            <a:r>
              <a:rPr lang="el-GR"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δεν μπορούσαν να αντιμετωπίσουν </a:t>
            </a:r>
          </a:p>
          <a:p>
            <a:pPr indent="0" algn="just">
              <a:lnSpc>
                <a:spcPct val="115000"/>
              </a:lnSpc>
              <a:buNone/>
            </a:pPr>
            <a:r>
              <a:rPr lang="el-GR" b="1" dirty="0">
                <a:solidFill>
                  <a:srgbClr val="7030A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τα κοινωνικά προβλήματα</a:t>
            </a:r>
            <a:r>
              <a:rPr lang="el-GR" b="1"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l-GR"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06877235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325F-2861-4274-9698-2947D274E1EB}"/>
              </a:ext>
            </a:extLst>
          </p:cNvPr>
          <p:cNvSpPr>
            <a:spLocks noGrp="1"/>
          </p:cNvSpPr>
          <p:nvPr>
            <p:ph type="title"/>
          </p:nvPr>
        </p:nvSpPr>
        <p:spPr>
          <a:xfrm>
            <a:off x="457200" y="130622"/>
            <a:ext cx="8229600" cy="1642194"/>
          </a:xfrm>
        </p:spPr>
        <p:txBody>
          <a:bodyPr>
            <a:noAutofit/>
          </a:bodyPr>
          <a:lstStyle/>
          <a:p>
            <a:r>
              <a:rPr lang="el-GR" sz="3200" b="1" dirty="0">
                <a:solidFill>
                  <a:srgbClr val="7030A0"/>
                </a:solidFill>
                <a:effectLst>
                  <a:outerShdw blurRad="38100" dist="38100" dir="2700000" algn="tl">
                    <a:srgbClr val="000000">
                      <a:alpha val="43137"/>
                    </a:srgbClr>
                  </a:outerShdw>
                </a:effectLst>
              </a:rPr>
              <a:t>Γιατί τα κόμματα ήθελαν να καταστρατηγήσουν το σύνταγμα και να ενισχύσουν τους μηχανισμούς καταστολής;</a:t>
            </a:r>
          </a:p>
        </p:txBody>
      </p:sp>
      <p:sp>
        <p:nvSpPr>
          <p:cNvPr id="3" name="Content Placeholder 2">
            <a:extLst>
              <a:ext uri="{FF2B5EF4-FFF2-40B4-BE49-F238E27FC236}">
                <a16:creationId xmlns:a16="http://schemas.microsoft.com/office/drawing/2014/main" id="{FBB0EEE0-D5A2-4EF0-893E-02E82FFD7001}"/>
              </a:ext>
            </a:extLst>
          </p:cNvPr>
          <p:cNvSpPr>
            <a:spLocks noGrp="1"/>
          </p:cNvSpPr>
          <p:nvPr>
            <p:ph idx="1"/>
          </p:nvPr>
        </p:nvSpPr>
        <p:spPr>
          <a:xfrm>
            <a:off x="170174" y="2950095"/>
            <a:ext cx="8803652" cy="3777283"/>
          </a:xfrm>
        </p:spPr>
        <p:txBody>
          <a:bodyPr>
            <a:normAutofit fontScale="85000" lnSpcReduction="20000"/>
          </a:bodyPr>
          <a:lstStyle/>
          <a:p>
            <a:pPr marL="514350" indent="-514350">
              <a:buFont typeface="+mj-lt"/>
              <a:buAutoNum type="arabicPeriod"/>
            </a:pPr>
            <a:r>
              <a:rPr lang="el-GR" dirty="0"/>
              <a:t>Επιδίωκαν να </a:t>
            </a:r>
            <a:r>
              <a:rPr lang="el-GR" b="1" dirty="0">
                <a:solidFill>
                  <a:srgbClr val="7030A0"/>
                </a:solidFill>
                <a:effectLst>
                  <a:outerShdw blurRad="38100" dist="38100" dir="2700000" algn="tl">
                    <a:srgbClr val="000000">
                      <a:alpha val="43137"/>
                    </a:srgbClr>
                  </a:outerShdw>
                </a:effectLst>
              </a:rPr>
              <a:t>εξουδετερώσουν</a:t>
            </a:r>
            <a:r>
              <a:rPr lang="el-GR" dirty="0"/>
              <a:t> τον αντίπαλο </a:t>
            </a:r>
            <a:r>
              <a:rPr lang="el-GR" b="1" dirty="0">
                <a:solidFill>
                  <a:srgbClr val="7030A0"/>
                </a:solidFill>
                <a:effectLst>
                  <a:outerShdw blurRad="38100" dist="38100" dir="2700000" algn="tl">
                    <a:srgbClr val="000000">
                      <a:alpha val="43137"/>
                    </a:srgbClr>
                  </a:outerShdw>
                </a:effectLst>
              </a:rPr>
              <a:t>με κάθε μέσο</a:t>
            </a:r>
          </a:p>
          <a:p>
            <a:pPr marL="514350" indent="-514350">
              <a:buFont typeface="+mj-lt"/>
              <a:buAutoNum type="arabicPeriod"/>
            </a:pPr>
            <a:r>
              <a:rPr lang="el-GR" dirty="0"/>
              <a:t>Υποχρεώνονταν να έρθουν σε</a:t>
            </a:r>
            <a:r>
              <a:rPr lang="el-GR" dirty="0">
                <a:solidFill>
                  <a:srgbClr val="7030A0"/>
                </a:solidFill>
              </a:rPr>
              <a:t> </a:t>
            </a:r>
            <a:r>
              <a:rPr lang="el-GR" b="1" dirty="0">
                <a:solidFill>
                  <a:srgbClr val="7030A0"/>
                </a:solidFill>
                <a:effectLst>
                  <a:outerShdw blurRad="38100" dist="38100" dir="2700000" algn="tl">
                    <a:srgbClr val="000000">
                      <a:alpha val="43137"/>
                    </a:srgbClr>
                  </a:outerShdw>
                </a:effectLst>
              </a:rPr>
              <a:t>συνεννόηση με «ομάδες αξιωματικών»</a:t>
            </a:r>
            <a:r>
              <a:rPr lang="el-GR" dirty="0">
                <a:solidFill>
                  <a:srgbClr val="7030A0"/>
                </a:solidFill>
              </a:rPr>
              <a:t> </a:t>
            </a:r>
            <a:r>
              <a:rPr lang="el-GR" dirty="0"/>
              <a:t>της επιλογής τους και να αποδεχτούν τα αιτήματά τους</a:t>
            </a:r>
          </a:p>
          <a:p>
            <a:pPr marL="514350" indent="-514350">
              <a:buFont typeface="+mj-lt"/>
              <a:buAutoNum type="arabicPeriod"/>
            </a:pPr>
            <a:r>
              <a:rPr lang="el-GR" dirty="0"/>
              <a:t>Πίστευαν ότι τα σύνθετα κοινωνικά και οικονομικά προβλήματα θα τα έλυνε καλύτερα μία </a:t>
            </a:r>
            <a:r>
              <a:rPr lang="el-GR" b="1" dirty="0">
                <a:solidFill>
                  <a:srgbClr val="7030A0"/>
                </a:solidFill>
                <a:effectLst>
                  <a:outerShdw blurRad="38100" dist="38100" dir="2700000" algn="tl">
                    <a:srgbClr val="000000">
                      <a:alpha val="43137"/>
                    </a:srgbClr>
                  </a:outerShdw>
                </a:effectLst>
              </a:rPr>
              <a:t>ισχυρή</a:t>
            </a:r>
            <a:r>
              <a:rPr lang="el-GR" b="1" dirty="0">
                <a:solidFill>
                  <a:schemeClr val="accent4">
                    <a:lumMod val="50000"/>
                  </a:schemeClr>
                </a:solidFill>
                <a:effectLst>
                  <a:outerShdw blurRad="38100" dist="38100" dir="2700000" algn="tl">
                    <a:srgbClr val="000000">
                      <a:alpha val="43137"/>
                    </a:srgbClr>
                  </a:outerShdw>
                </a:effectLst>
              </a:rPr>
              <a:t> </a:t>
            </a:r>
            <a:r>
              <a:rPr lang="el-GR" b="1" dirty="0">
                <a:solidFill>
                  <a:srgbClr val="7030A0"/>
                </a:solidFill>
                <a:effectLst>
                  <a:outerShdw blurRad="38100" dist="38100" dir="2700000" algn="tl">
                    <a:srgbClr val="000000">
                      <a:alpha val="43137"/>
                    </a:srgbClr>
                  </a:outerShdw>
                </a:effectLst>
              </a:rPr>
              <a:t>εκτελεστική εξουσία </a:t>
            </a:r>
            <a:r>
              <a:rPr lang="el-GR" dirty="0"/>
              <a:t>και </a:t>
            </a:r>
          </a:p>
          <a:p>
            <a:pPr marL="514350" indent="-514350">
              <a:buFont typeface="+mj-lt"/>
              <a:buAutoNum type="arabicPeriod"/>
            </a:pPr>
            <a:r>
              <a:rPr lang="el-GR" dirty="0"/>
              <a:t>Αναζητούσαν </a:t>
            </a:r>
            <a:r>
              <a:rPr lang="el-GR" b="1" dirty="0">
                <a:solidFill>
                  <a:srgbClr val="7030A0"/>
                </a:solidFill>
                <a:effectLst>
                  <a:outerShdw blurRad="38100" dist="38100" dir="2700000" algn="tl">
                    <a:srgbClr val="000000">
                      <a:alpha val="43137"/>
                    </a:srgbClr>
                  </a:outerShdw>
                </a:effectLst>
              </a:rPr>
              <a:t>μεθόδους αστυνόμευσης </a:t>
            </a:r>
            <a:r>
              <a:rPr lang="el-GR" dirty="0"/>
              <a:t>για να αποσοβήσουν (= αποτρέψουν) κοινωνικές συγκρούσεις.</a:t>
            </a:r>
          </a:p>
        </p:txBody>
      </p:sp>
      <p:sp>
        <p:nvSpPr>
          <p:cNvPr id="4" name="Arrow: Down 3">
            <a:extLst>
              <a:ext uri="{FF2B5EF4-FFF2-40B4-BE49-F238E27FC236}">
                <a16:creationId xmlns:a16="http://schemas.microsoft.com/office/drawing/2014/main" id="{65157BE5-3258-496B-B1CE-BE161A7C1D1C}"/>
              </a:ext>
            </a:extLst>
          </p:cNvPr>
          <p:cNvSpPr/>
          <p:nvPr/>
        </p:nvSpPr>
        <p:spPr>
          <a:xfrm>
            <a:off x="3923928" y="1869975"/>
            <a:ext cx="1152128" cy="1080120"/>
          </a:xfrm>
          <a:prstGeom prst="downArrow">
            <a:avLst/>
          </a:prstGeom>
          <a:solidFill>
            <a:srgbClr val="7030A0">
              <a:alpha val="38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8439085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325F-2861-4274-9698-2947D274E1EB}"/>
              </a:ext>
            </a:extLst>
          </p:cNvPr>
          <p:cNvSpPr>
            <a:spLocks noGrp="1"/>
          </p:cNvSpPr>
          <p:nvPr>
            <p:ph type="title"/>
          </p:nvPr>
        </p:nvSpPr>
        <p:spPr>
          <a:xfrm>
            <a:off x="457200" y="274638"/>
            <a:ext cx="8229600" cy="820712"/>
          </a:xfrm>
        </p:spPr>
        <p:txBody>
          <a:bodyPr>
            <a:noAutofit/>
          </a:bodyPr>
          <a:lstStyle/>
          <a:p>
            <a:r>
              <a:rPr lang="el-GR" sz="4000" b="1" dirty="0">
                <a:solidFill>
                  <a:srgbClr val="7030A0"/>
                </a:solidFill>
                <a:effectLst>
                  <a:outerShdw blurRad="38100" dist="38100" dir="2700000" algn="tl">
                    <a:srgbClr val="000000">
                      <a:alpha val="43137"/>
                    </a:srgbClr>
                  </a:outerShdw>
                </a:effectLst>
              </a:rPr>
              <a:t>Τι έκαναν λοιπόν οι κυβερνήσεις;</a:t>
            </a:r>
          </a:p>
        </p:txBody>
      </p:sp>
      <p:sp>
        <p:nvSpPr>
          <p:cNvPr id="3" name="Content Placeholder 2">
            <a:extLst>
              <a:ext uri="{FF2B5EF4-FFF2-40B4-BE49-F238E27FC236}">
                <a16:creationId xmlns:a16="http://schemas.microsoft.com/office/drawing/2014/main" id="{FBB0EEE0-D5A2-4EF0-893E-02E82FFD7001}"/>
              </a:ext>
            </a:extLst>
          </p:cNvPr>
          <p:cNvSpPr>
            <a:spLocks noGrp="1"/>
          </p:cNvSpPr>
          <p:nvPr>
            <p:ph idx="1"/>
          </p:nvPr>
        </p:nvSpPr>
        <p:spPr>
          <a:xfrm>
            <a:off x="410627" y="3284984"/>
            <a:ext cx="8678312" cy="3777283"/>
          </a:xfrm>
        </p:spPr>
        <p:txBody>
          <a:bodyPr>
            <a:normAutofit/>
          </a:bodyPr>
          <a:lstStyle/>
          <a:p>
            <a:pPr marL="514350" indent="-514350">
              <a:buFont typeface="+mj-lt"/>
              <a:buAutoNum type="arabicPeriod"/>
            </a:pPr>
            <a:r>
              <a:rPr lang="el-GR" dirty="0"/>
              <a:t>Κήρυσσαν τη χώρα σε </a:t>
            </a:r>
            <a:r>
              <a:rPr lang="el-GR" b="1" dirty="0">
                <a:solidFill>
                  <a:srgbClr val="7030A0"/>
                </a:solidFill>
                <a:effectLst>
                  <a:outerShdw blurRad="38100" dist="38100" dir="2700000" algn="tl">
                    <a:srgbClr val="000000">
                      <a:alpha val="43137"/>
                    </a:srgbClr>
                  </a:outerShdw>
                </a:effectLst>
              </a:rPr>
              <a:t>κατάσταση πολιορκίας </a:t>
            </a:r>
            <a:r>
              <a:rPr lang="el-GR" dirty="0">
                <a:sym typeface="Wingdings" panose="05000000000000000000" pitchFamily="2" charset="2"/>
              </a:rPr>
              <a:t> για να ελέγχουν την κατάσταση και να παραβιάζουν συνταγματικές διατάξεις.</a:t>
            </a:r>
          </a:p>
          <a:p>
            <a:pPr marL="514350" indent="-514350">
              <a:buFont typeface="+mj-lt"/>
              <a:buAutoNum type="arabicPeriod"/>
            </a:pPr>
            <a:r>
              <a:rPr lang="el-GR" dirty="0">
                <a:sym typeface="Wingdings" panose="05000000000000000000" pitchFamily="2" charset="2"/>
              </a:rPr>
              <a:t>Προσάρμοζαν τον </a:t>
            </a:r>
            <a:r>
              <a:rPr lang="el-GR" b="1" dirty="0">
                <a:solidFill>
                  <a:srgbClr val="7030A0"/>
                </a:solidFill>
                <a:effectLst>
                  <a:outerShdw blurRad="38100" dist="38100" dir="2700000" algn="tl">
                    <a:srgbClr val="000000">
                      <a:alpha val="43137"/>
                    </a:srgbClr>
                  </a:outerShdw>
                </a:effectLst>
                <a:sym typeface="Wingdings" panose="05000000000000000000" pitchFamily="2" charset="2"/>
              </a:rPr>
              <a:t>εκλογικό νόμο </a:t>
            </a:r>
            <a:r>
              <a:rPr lang="el-GR" dirty="0">
                <a:sym typeface="Wingdings" panose="05000000000000000000" pitchFamily="2" charset="2"/>
              </a:rPr>
              <a:t>στις ανάγκες τους, ώστε να βγαίνουν ενισχυμένα από τις εκλογές (</a:t>
            </a:r>
            <a:r>
              <a:rPr lang="el-GR" b="1" dirty="0">
                <a:solidFill>
                  <a:srgbClr val="7030A0"/>
                </a:solidFill>
                <a:sym typeface="Wingdings" panose="05000000000000000000" pitchFamily="2" charset="2"/>
              </a:rPr>
              <a:t>πλειοψηφικό</a:t>
            </a:r>
            <a:r>
              <a:rPr lang="el-GR" dirty="0">
                <a:solidFill>
                  <a:srgbClr val="7030A0"/>
                </a:solidFill>
                <a:sym typeface="Wingdings" panose="05000000000000000000" pitchFamily="2" charset="2"/>
              </a:rPr>
              <a:t>/</a:t>
            </a:r>
            <a:r>
              <a:rPr lang="el-GR" b="1" dirty="0">
                <a:solidFill>
                  <a:srgbClr val="7030A0"/>
                </a:solidFill>
                <a:sym typeface="Wingdings" panose="05000000000000000000" pitchFamily="2" charset="2"/>
              </a:rPr>
              <a:t>αναλογικό</a:t>
            </a:r>
            <a:r>
              <a:rPr lang="el-GR" dirty="0">
                <a:solidFill>
                  <a:srgbClr val="7030A0"/>
                </a:solidFill>
                <a:sym typeface="Wingdings" panose="05000000000000000000" pitchFamily="2" charset="2"/>
              </a:rPr>
              <a:t> </a:t>
            </a:r>
            <a:r>
              <a:rPr lang="el-GR" dirty="0">
                <a:sym typeface="Wingdings" panose="05000000000000000000" pitchFamily="2" charset="2"/>
              </a:rPr>
              <a:t>σύστημα)</a:t>
            </a:r>
            <a:endParaRPr lang="el-GR" dirty="0"/>
          </a:p>
        </p:txBody>
      </p:sp>
      <p:sp>
        <p:nvSpPr>
          <p:cNvPr id="4" name="Arrow: Down 3">
            <a:extLst>
              <a:ext uri="{FF2B5EF4-FFF2-40B4-BE49-F238E27FC236}">
                <a16:creationId xmlns:a16="http://schemas.microsoft.com/office/drawing/2014/main" id="{65157BE5-3258-496B-B1CE-BE161A7C1D1C}"/>
              </a:ext>
            </a:extLst>
          </p:cNvPr>
          <p:cNvSpPr/>
          <p:nvPr/>
        </p:nvSpPr>
        <p:spPr>
          <a:xfrm>
            <a:off x="3635896" y="1389078"/>
            <a:ext cx="1441574" cy="1746194"/>
          </a:xfrm>
          <a:prstGeom prst="downArrow">
            <a:avLst/>
          </a:prstGeom>
          <a:solidFill>
            <a:srgbClr val="7030A0">
              <a:alpha val="48000"/>
            </a:srgbClr>
          </a:solidFill>
          <a:ln>
            <a:noFill/>
          </a:ln>
          <a:effectLst>
            <a:outerShdw blurRad="1143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8625499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A150-FB07-46C1-B152-BCF5DE37CD18}"/>
              </a:ext>
            </a:extLst>
          </p:cNvPr>
          <p:cNvSpPr>
            <a:spLocks noGrp="1"/>
          </p:cNvSpPr>
          <p:nvPr>
            <p:ph type="title"/>
          </p:nvPr>
        </p:nvSpPr>
        <p:spPr>
          <a:xfrm>
            <a:off x="457200" y="0"/>
            <a:ext cx="8229600" cy="1143000"/>
          </a:xfrm>
        </p:spPr>
        <p:txBody>
          <a:bodyPr/>
          <a:lstStyle/>
          <a:p>
            <a:r>
              <a:rPr lang="el-GR" b="1" dirty="0">
                <a:solidFill>
                  <a:srgbClr val="7030A0"/>
                </a:solidFill>
                <a:effectLst>
                  <a:outerShdw blurRad="38100" dist="38100" dir="2700000" algn="tl">
                    <a:srgbClr val="000000">
                      <a:alpha val="43137"/>
                    </a:srgbClr>
                  </a:outerShdw>
                </a:effectLst>
              </a:rPr>
              <a:t>Δικτυογραφία</a:t>
            </a:r>
          </a:p>
        </p:txBody>
      </p:sp>
      <p:sp>
        <p:nvSpPr>
          <p:cNvPr id="3" name="Content Placeholder 2">
            <a:extLst>
              <a:ext uri="{FF2B5EF4-FFF2-40B4-BE49-F238E27FC236}">
                <a16:creationId xmlns:a16="http://schemas.microsoft.com/office/drawing/2014/main" id="{49DC9934-16A5-48BE-A871-2D7414D2F821}"/>
              </a:ext>
            </a:extLst>
          </p:cNvPr>
          <p:cNvSpPr>
            <a:spLocks noGrp="1"/>
          </p:cNvSpPr>
          <p:nvPr>
            <p:ph idx="1"/>
          </p:nvPr>
        </p:nvSpPr>
        <p:spPr>
          <a:xfrm>
            <a:off x="463520" y="3140968"/>
            <a:ext cx="8229600" cy="3273227"/>
          </a:xfrm>
        </p:spPr>
        <p:txBody>
          <a:bodyPr/>
          <a:lstStyle/>
          <a:p>
            <a:r>
              <a:rPr lang="el-GR" sz="20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http://greekworldhistory.blogspot.com/2015/05/31-15-1922.html</a:t>
            </a:r>
            <a:endParaRPr lang="el-GR" sz="20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chemeClr val="tx2">
                    <a:lumMod val="75000"/>
                  </a:schemeClr>
                </a:solidFill>
                <a:hlinkClick r:id="rId3">
                  <a:extLst>
                    <a:ext uri="{A12FA001-AC4F-418D-AE19-62706E023703}">
                      <ahyp:hlinkClr xmlns:ahyp="http://schemas.microsoft.com/office/drawing/2018/hyperlinkcolor" val="tx"/>
                    </a:ext>
                  </a:extLst>
                </a:hlinkClick>
              </a:rPr>
              <a:t>https://el.wikipedia.org/wiki/%CE%97_%CE%B4%CE%AF%CE%BA%CE%B7_%CF%84%CF%89%CE%BD_%CE%AD%CE%BE%CE%B9</a:t>
            </a:r>
            <a:endParaRPr lang="el-GR" sz="2000" dirty="0">
              <a:solidFill>
                <a:schemeClr val="tx2">
                  <a:lumMod val="75000"/>
                </a:schemeClr>
              </a:solidFill>
            </a:endParaRPr>
          </a:p>
          <a:p>
            <a:r>
              <a:rPr lang="en-US" sz="2000" dirty="0">
                <a:solidFill>
                  <a:schemeClr val="tx2">
                    <a:lumMod val="75000"/>
                  </a:schemeClr>
                </a:solidFill>
                <a:hlinkClick r:id="rId4">
                  <a:extLst>
                    <a:ext uri="{A12FA001-AC4F-418D-AE19-62706E023703}">
                      <ahyp:hlinkClr xmlns:ahyp="http://schemas.microsoft.com/office/drawing/2018/hyperlinkcolor" val="tx"/>
                    </a:ext>
                  </a:extLst>
                </a:hlinkClick>
              </a:rPr>
              <a:t>https://www.sansimera.gr/articles/18</a:t>
            </a:r>
            <a:endParaRPr lang="el-GR" sz="2000" dirty="0">
              <a:solidFill>
                <a:schemeClr val="tx2">
                  <a:lumMod val="75000"/>
                </a:schemeClr>
              </a:solidFill>
            </a:endParaRPr>
          </a:p>
          <a:p>
            <a:r>
              <a:rPr lang="en-US" sz="2000" dirty="0">
                <a:solidFill>
                  <a:schemeClr val="tx2">
                    <a:lumMod val="75000"/>
                  </a:schemeClr>
                </a:solidFill>
                <a:hlinkClick r:id="rId5"/>
              </a:rPr>
              <a:t>https://www.mixanitouxronou.gr/i-diki-ton-6-ti-ipan-i-mellothanati-ligo-prin-ektelestoun/</a:t>
            </a:r>
            <a:endParaRPr lang="el-GR" sz="2000" dirty="0">
              <a:solidFill>
                <a:schemeClr val="tx2">
                  <a:lumMod val="75000"/>
                </a:schemeClr>
              </a:solidFill>
            </a:endParaRPr>
          </a:p>
          <a:p>
            <a:r>
              <a:rPr lang="en-US" sz="2000" dirty="0">
                <a:solidFill>
                  <a:schemeClr val="tx2">
                    <a:lumMod val="75000"/>
                  </a:schemeClr>
                </a:solidFill>
                <a:hlinkClick r:id="rId6"/>
              </a:rPr>
              <a:t>https://www.maxmag.gr/afieromata/diki-ton-exi/</a:t>
            </a:r>
            <a:endParaRPr lang="el-GR" sz="2000" dirty="0">
              <a:solidFill>
                <a:schemeClr val="tx2">
                  <a:lumMod val="75000"/>
                </a:schemeClr>
              </a:solidFill>
            </a:endParaRPr>
          </a:p>
          <a:p>
            <a:r>
              <a:rPr lang="en-US" sz="2000" dirty="0">
                <a:solidFill>
                  <a:schemeClr val="tx2">
                    <a:lumMod val="75000"/>
                  </a:schemeClr>
                </a:solidFill>
                <a:hlinkClick r:id="rId7"/>
              </a:rPr>
              <a:t>https://www.youtube.com/watch?v=bZ-RylDjR0g</a:t>
            </a:r>
            <a:endParaRPr lang="el-GR" sz="2000" dirty="0">
              <a:solidFill>
                <a:schemeClr val="tx2">
                  <a:lumMod val="75000"/>
                </a:schemeClr>
              </a:solidFill>
            </a:endParaRPr>
          </a:p>
          <a:p>
            <a:r>
              <a:rPr lang="en-US" sz="2000" dirty="0">
                <a:solidFill>
                  <a:schemeClr val="tx2">
                    <a:lumMod val="75000"/>
                  </a:schemeClr>
                </a:solidFill>
                <a:hlinkClick r:id="rId8"/>
              </a:rPr>
              <a:t>https://www.youtube.com/watch?v=pk3iqg119JA</a:t>
            </a:r>
            <a:endParaRPr lang="el-GR" sz="2000" dirty="0">
              <a:solidFill>
                <a:schemeClr val="tx2">
                  <a:lumMod val="75000"/>
                </a:schemeClr>
              </a:solidFill>
            </a:endParaRPr>
          </a:p>
          <a:p>
            <a:endParaRPr lang="el-GR" sz="2000" dirty="0">
              <a:solidFill>
                <a:schemeClr val="tx2">
                  <a:lumMod val="75000"/>
                </a:schemeClr>
              </a:solidFill>
            </a:endParaRPr>
          </a:p>
          <a:p>
            <a:endParaRPr lang="el-GR" sz="2000" dirty="0">
              <a:solidFill>
                <a:schemeClr val="tx2">
                  <a:lumMod val="75000"/>
                </a:schemeClr>
              </a:solidFill>
            </a:endParaRPr>
          </a:p>
          <a:p>
            <a:endParaRPr lang="el-GR" dirty="0"/>
          </a:p>
        </p:txBody>
      </p:sp>
      <p:pic>
        <p:nvPicPr>
          <p:cNvPr id="4" name="Picture 3">
            <a:extLst>
              <a:ext uri="{FF2B5EF4-FFF2-40B4-BE49-F238E27FC236}">
                <a16:creationId xmlns:a16="http://schemas.microsoft.com/office/drawing/2014/main" id="{AC48B5B4-7B2D-4A5E-B133-D10CD7FCCD57}"/>
              </a:ext>
            </a:extLst>
          </p:cNvPr>
          <p:cNvPicPr>
            <a:picLocks noChangeAspect="1"/>
          </p:cNvPicPr>
          <p:nvPr/>
        </p:nvPicPr>
        <p:blipFill>
          <a:blip r:embed="rId9"/>
          <a:stretch>
            <a:fillRect/>
          </a:stretch>
        </p:blipFill>
        <p:spPr>
          <a:xfrm>
            <a:off x="3730679" y="1139592"/>
            <a:ext cx="1682642" cy="1987468"/>
          </a:xfrm>
          <a:prstGeom prst="rect">
            <a:avLst/>
          </a:prstGeom>
        </p:spPr>
      </p:pic>
    </p:spTree>
    <p:extLst>
      <p:ext uri="{BB962C8B-B14F-4D97-AF65-F5344CB8AC3E}">
        <p14:creationId xmlns:p14="http://schemas.microsoft.com/office/powerpoint/2010/main" val="39904383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1143000"/>
          </a:xfrm>
        </p:spPr>
        <p:txBody>
          <a:bodyPr>
            <a:normAutofit fontScale="90000"/>
          </a:bodyPr>
          <a:lstStyle/>
          <a:p>
            <a:r>
              <a:rPr lang="el-GR" b="1" dirty="0">
                <a:solidFill>
                  <a:schemeClr val="accent4">
                    <a:lumMod val="50000"/>
                  </a:schemeClr>
                </a:solidFill>
                <a:effectLst>
                  <a:outerShdw blurRad="38100" dist="38100" dir="2700000" algn="tl">
                    <a:srgbClr val="000000">
                      <a:alpha val="43137"/>
                    </a:srgbClr>
                  </a:outerShdw>
                </a:effectLst>
              </a:rPr>
              <a:t>1922 – η τελευταία πράξη της Μ. Ιδέας</a:t>
            </a:r>
          </a:p>
        </p:txBody>
      </p:sp>
      <p:pic>
        <p:nvPicPr>
          <p:cNvPr id="4" name="3 - Θέση περιεχομένου" descr="mikrasiatikh_katastrofh.jpg"/>
          <p:cNvPicPr>
            <a:picLocks noGrp="1" noChangeAspect="1"/>
          </p:cNvPicPr>
          <p:nvPr>
            <p:ph idx="1"/>
          </p:nvPr>
        </p:nvPicPr>
        <p:blipFill>
          <a:blip r:embed="rId2" cstate="print"/>
          <a:stretch>
            <a:fillRect/>
          </a:stretch>
        </p:blipFill>
        <p:spPr>
          <a:xfrm>
            <a:off x="1043608" y="1412776"/>
            <a:ext cx="7366971" cy="473591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mikrasiatikh_katastrofh.jpg"/>
          <p:cNvPicPr>
            <a:picLocks noGrp="1" noChangeAspect="1"/>
          </p:cNvPicPr>
          <p:nvPr>
            <p:ph idx="1"/>
          </p:nvPr>
        </p:nvPicPr>
        <p:blipFill>
          <a:blip r:embed="rId2" cstate="print"/>
          <a:stretch>
            <a:fillRect/>
          </a:stretch>
        </p:blipFill>
        <p:spPr>
          <a:xfrm>
            <a:off x="-684584" y="-3630"/>
            <a:ext cx="11295256" cy="66729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mikrasiatikh_katastrofh.jpg"/>
          <p:cNvPicPr>
            <a:picLocks noGrp="1" noChangeAspect="1"/>
          </p:cNvPicPr>
          <p:nvPr>
            <p:ph idx="1"/>
          </p:nvPr>
        </p:nvPicPr>
        <p:blipFill>
          <a:blip r:embed="rId2" cstate="print"/>
          <a:stretch>
            <a:fillRect/>
          </a:stretch>
        </p:blipFill>
        <p:spPr>
          <a:xfrm>
            <a:off x="-1548680" y="-315416"/>
            <a:ext cx="11296617" cy="70294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1143000"/>
          </a:xfrm>
        </p:spPr>
        <p:txBody>
          <a:bodyPr>
            <a:normAutofit fontScale="90000"/>
          </a:bodyPr>
          <a:lstStyle/>
          <a:p>
            <a:r>
              <a:rPr lang="el-GR" b="1" dirty="0">
                <a:solidFill>
                  <a:schemeClr val="accent4">
                    <a:lumMod val="50000"/>
                  </a:schemeClr>
                </a:solidFill>
                <a:effectLst>
                  <a:outerShdw blurRad="38100" dist="38100" dir="2700000" algn="tl">
                    <a:srgbClr val="000000">
                      <a:alpha val="43137"/>
                    </a:srgbClr>
                  </a:outerShdw>
                </a:effectLst>
              </a:rPr>
              <a:t>Απόλυτη καταστροφή – τραγικές στιγμές</a:t>
            </a:r>
          </a:p>
        </p:txBody>
      </p:sp>
      <p:pic>
        <p:nvPicPr>
          <p:cNvPr id="4" name="3 - Θέση περιεχομένου" descr="mikrasiatikh_katastrofh.jpg"/>
          <p:cNvPicPr>
            <a:picLocks noGrp="1" noChangeAspect="1"/>
          </p:cNvPicPr>
          <p:nvPr>
            <p:ph idx="1"/>
          </p:nvPr>
        </p:nvPicPr>
        <p:blipFill>
          <a:blip r:embed="rId2" cstate="print">
            <a:lum contrast="40000"/>
          </a:blip>
          <a:stretch>
            <a:fillRect/>
          </a:stretch>
        </p:blipFill>
        <p:spPr>
          <a:xfrm>
            <a:off x="614092" y="1484784"/>
            <a:ext cx="7806927" cy="50405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3075</Words>
  <Application>Microsoft Office PowerPoint</Application>
  <PresentationFormat>On-screen Show (4:3)</PresentationFormat>
  <Paragraphs>203</Paragraphs>
  <Slides>54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Comic Sans MS</vt:lpstr>
      <vt:lpstr>Graphik LCG</vt:lpstr>
      <vt:lpstr>Symbol</vt:lpstr>
      <vt:lpstr>Wingdings</vt:lpstr>
      <vt:lpstr>Θέμα του Office</vt:lpstr>
      <vt:lpstr>Oι συνέπειες  της Μικρασιατικής  καταστροφής</vt:lpstr>
      <vt:lpstr>PowerPoint Presentation</vt:lpstr>
      <vt:lpstr>PowerPoint Presentation</vt:lpstr>
      <vt:lpstr>PowerPoint Presentation</vt:lpstr>
      <vt:lpstr>PowerPoint Presentation</vt:lpstr>
      <vt:lpstr>1922 – η τελευταία πράξη της Μ. Ιδέας</vt:lpstr>
      <vt:lpstr>PowerPoint Presentation</vt:lpstr>
      <vt:lpstr>PowerPoint Presentation</vt:lpstr>
      <vt:lpstr>Απόλυτη καταστροφή – τραγικές στιγμές</vt:lpstr>
      <vt:lpstr>1922 – η τελευταία πράξη της Μ. Ιδέας</vt:lpstr>
      <vt:lpstr>Η Σμύρνη, μετά την πυρκαγιά του 1922</vt:lpstr>
      <vt:lpstr>Συντριβή στο Μικρασιατικό μέτωπο…</vt:lpstr>
      <vt:lpstr>Αίτια της Μικρασιατικής Καταστροφής…</vt:lpstr>
      <vt:lpstr>Ο θάνατος  της  Μεγάλης Ιδέας</vt:lpstr>
      <vt:lpstr>1923 Συνθήκη  Λοζάνης</vt:lpstr>
      <vt:lpstr>PowerPoint Presentation</vt:lpstr>
      <vt:lpstr>PowerPoint Presentation</vt:lpstr>
      <vt:lpstr>Ιδεολογική μεταστροφή μετά το 1922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Η ηγεσία της επανάστασης: στρατηγοί Γονατάς (κέντρο), Πλαστήρας (δεξιά) και ο πολιτικός σύμβουλος της επανάστασης Γεώργιος Παπανδρέου (αριστερά), κατά τη διάρκεια επίσκεψης στη γενέτειρα του Αθανασίου Διάκου, Μουσουνίτσα.</vt:lpstr>
      <vt:lpstr>ΚΙΝΗΜΑ 1922:  Πλαστήρας, Γονατάς, Φωκάς</vt:lpstr>
      <vt:lpstr>PowerPoint Presentation</vt:lpstr>
      <vt:lpstr>Η δίκη των έξι</vt:lpstr>
      <vt:lpstr>Γράφει το «ΕΛΕΥΘΕΡΟΝ ΒΗΜΑ»</vt:lpstr>
      <vt:lpstr>PowerPoint Presentation</vt:lpstr>
      <vt:lpstr>PowerPoint Presentation</vt:lpstr>
      <vt:lpstr>Κατηγορούμενοι</vt:lpstr>
      <vt:lpstr>Ποιοι ήταν οι 6;</vt:lpstr>
      <vt:lpstr>1. Χατζηανέστης 2. Πρωτοπαπαδάκης 3. Στράτος 4. Γούναρης 5. Θεοτόκης 6. Μπαλτατζής</vt:lpstr>
      <vt:lpstr>Το κατηγορητήριο</vt:lpstr>
      <vt:lpstr>Απόρριψη ένστασης κατηγορουμένων</vt:lpstr>
      <vt:lpstr>Επιχειρήματα κατηγόρων</vt:lpstr>
      <vt:lpstr>Επιχειρήματα: Γιατί φταίνε οι κατηγορούμενοι;</vt:lpstr>
      <vt:lpstr>Επιχειρήματα κατηγορουμένων</vt:lpstr>
      <vt:lpstr>15 Νοεμβρίου 1922  Η καταδικαστική απόφαση</vt:lpstr>
      <vt:lpstr>Καταδικάστηκαν σε θάνατο: Γούναρης, Στράτος, Πρωτοπαπαδάκης, Μπαλτατζής, Θεοτόκης, Χατζηανέστης</vt:lpstr>
      <vt:lpstr>PowerPoint Presentation</vt:lpstr>
      <vt:lpstr>Το τηλεγράφημα</vt:lpstr>
      <vt:lpstr>Η εκτέλεση των έξι</vt:lpstr>
      <vt:lpstr>Κρίνοντας τη δίκη</vt:lpstr>
      <vt:lpstr>PowerPoint Presentation</vt:lpstr>
      <vt:lpstr>Ήταν μία άδικη απόφαση;</vt:lpstr>
      <vt:lpstr>Ο Νίκος Καζαντζάκης  για την εκτέλεση των έξι</vt:lpstr>
      <vt:lpstr>PowerPoint Presentation</vt:lpstr>
      <vt:lpstr>PowerPoint Presentation</vt:lpstr>
      <vt:lpstr>Γιατί τα κόμματα ήθελαν να καταστρατηγήσουν το σύνταγμα και να ενισχύσουν τους μηχανισμούς καταστολής;</vt:lpstr>
      <vt:lpstr>Τι έκαναν λοιπόν οι κυβερνήσεις;</vt:lpstr>
      <vt:lpstr>Δικτυογραφία</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Oι συνέπειες  της Μικρασιατικής  καταστροφής</dc:title>
  <dc:creator>Toshiba</dc:creator>
  <cp:lastModifiedBy>Flora</cp:lastModifiedBy>
  <cp:revision>80</cp:revision>
  <dcterms:created xsi:type="dcterms:W3CDTF">2020-01-19T20:43:37Z</dcterms:created>
  <dcterms:modified xsi:type="dcterms:W3CDTF">2024-01-25T01:57:26Z</dcterms:modified>
</cp:coreProperties>
</file>