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5" r:id="rId7"/>
    <p:sldId id="266" r:id="rId8"/>
    <p:sldId id="267" r:id="rId9"/>
    <p:sldId id="281" r:id="rId10"/>
    <p:sldId id="268" r:id="rId11"/>
    <p:sldId id="269" r:id="rId12"/>
    <p:sldId id="270" r:id="rId13"/>
    <p:sldId id="280" r:id="rId14"/>
    <p:sldId id="272" r:id="rId15"/>
    <p:sldId id="279" r:id="rId16"/>
    <p:sldId id="271" r:id="rId17"/>
    <p:sldId id="273" r:id="rId18"/>
    <p:sldId id="282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4A5A1-68C8-4630-8399-FEF513B55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9A6395-87AB-416F-9D89-E2F4B2BEA7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E9B3C-2DE1-4D03-A9B6-10585F511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D44D3-1E83-41DB-B5D3-E6EF8C6AE808}" type="datetimeFigureOut">
              <a:rPr lang="el-GR" smtClean="0"/>
              <a:t>16/11/2023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9A230-F858-47E2-93D7-4EF1F875B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C7B0F-0D19-44D2-80FC-901797528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B152D-DD01-4E4D-9D02-EE3EA89CFC6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4478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02C7B-D9FE-4A0C-AE66-FFF75A847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7683F2-9013-4658-8CF7-EA260ABF5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B8130-6A6B-490F-BA0B-96B250239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D44D3-1E83-41DB-B5D3-E6EF8C6AE808}" type="datetimeFigureOut">
              <a:rPr lang="el-GR" smtClean="0"/>
              <a:t>16/11/2023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FA5B1-9EA7-45D8-AE9B-2771F2887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C9F8D-F4E1-4CBA-9C80-6745B5F2A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B152D-DD01-4E4D-9D02-EE3EA89CFC6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7926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822B16-0AD2-410F-84B2-06C770B586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BB5351-1194-461F-A4F9-6F505A769E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1CE94-FA9C-420F-A8F2-8F0EC252F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D44D3-1E83-41DB-B5D3-E6EF8C6AE808}" type="datetimeFigureOut">
              <a:rPr lang="el-GR" smtClean="0"/>
              <a:t>16/11/2023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F5751B-4011-4566-B7E4-E874C06A0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33B4B-CB23-4EBE-9A05-AE26093D6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B152D-DD01-4E4D-9D02-EE3EA89CFC6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539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CA99F-24A5-4188-BF8E-B140CCD00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5B1A3-6912-4F9E-BF91-62DF287C1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90F4F-0FE6-4020-BCBD-8A36D8F20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D44D3-1E83-41DB-B5D3-E6EF8C6AE808}" type="datetimeFigureOut">
              <a:rPr lang="el-GR" smtClean="0"/>
              <a:t>16/11/2023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4BA52-6E1E-48B0-A85D-8B58D5C66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CEB78-E3D9-40F4-9EA0-A50645B79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B152D-DD01-4E4D-9D02-EE3EA89CFC6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4942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7478A-21F4-4302-80E4-64898419B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C7A78-8898-45F7-A131-DF9C300D8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33796-D1E8-48FE-8716-97CC3DD2E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D44D3-1E83-41DB-B5D3-E6EF8C6AE808}" type="datetimeFigureOut">
              <a:rPr lang="el-GR" smtClean="0"/>
              <a:t>16/11/2023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DC983-F9DA-43FF-B0E0-3053528E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48FA5-83E8-44DB-86D4-AF9DD6AED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B152D-DD01-4E4D-9D02-EE3EA89CFC6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67770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FCC67-CC6A-4E04-99FD-911D5E216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7867D-E087-481E-9E11-A096216C5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33231A-B1DC-4628-BC75-2F60875325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E6C0C1-4C60-49F6-B6E9-7FD044208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D44D3-1E83-41DB-B5D3-E6EF8C6AE808}" type="datetimeFigureOut">
              <a:rPr lang="el-GR" smtClean="0"/>
              <a:t>16/11/2023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A054-15BB-4513-9364-E4582CB5E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336686-DED1-4411-8011-6E401F241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B152D-DD01-4E4D-9D02-EE3EA89CFC6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38948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FC6A4-F04C-4CC4-8EE3-D21E91769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B493B-C5BD-48BD-AD70-6693CB2C3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0D585-AA3D-49AB-9A27-CCB9E5E8EC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B6C0D1-A359-4D31-B8B7-0354C84BCF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68C1ED-F35B-4300-822B-EC897E9FFF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9C7570-C2C6-45E8-8F90-F3F972FEB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D44D3-1E83-41DB-B5D3-E6EF8C6AE808}" type="datetimeFigureOut">
              <a:rPr lang="el-GR" smtClean="0"/>
              <a:t>16/11/2023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574A85-6F84-4CED-AE24-2EDCA4019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96A9D5-CB60-4E9E-A9A9-49768E104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B152D-DD01-4E4D-9D02-EE3EA89CFC6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7356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E26E0-C090-40B5-994B-B79E63E6A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FFD91F-1827-4891-9B0B-B1663DE09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D44D3-1E83-41DB-B5D3-E6EF8C6AE808}" type="datetimeFigureOut">
              <a:rPr lang="el-GR" smtClean="0"/>
              <a:t>16/11/2023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FA1B75-4BEF-4160-AD4F-A6528A3B4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142165-8C4C-48F1-B4A5-9E9B65373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B152D-DD01-4E4D-9D02-EE3EA89CFC6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5648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5DC473-FBFE-4908-BF7E-78F4F80B6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D44D3-1E83-41DB-B5D3-E6EF8C6AE808}" type="datetimeFigureOut">
              <a:rPr lang="el-GR" smtClean="0"/>
              <a:t>16/11/2023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800033-F73B-4C99-817D-19E69EEA7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041DE3-E14D-43F9-BB06-646E3666A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B152D-DD01-4E4D-9D02-EE3EA89CFC6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4833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A53EB-3B77-431A-9F0E-2927D93A5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31CA1-DAA3-4DE2-AF4B-B28CE5C6D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BC1E9F-8E11-4628-BFF3-956F7615AD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78062B-8716-4DC4-9A31-621719E8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D44D3-1E83-41DB-B5D3-E6EF8C6AE808}" type="datetimeFigureOut">
              <a:rPr lang="el-GR" smtClean="0"/>
              <a:t>16/11/2023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802CAA-653C-4BEB-A020-1324D089A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A955C-EAD8-411F-9444-2F4EA09FE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B152D-DD01-4E4D-9D02-EE3EA89CFC6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3353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9901C-2AB8-4A65-A324-CA6E81D8B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78E270-D1FD-4304-B4DD-67D0824FE3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9C140-8101-413A-AF8C-660F04A69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0C0A5B-78DC-4001-AF12-C836FE4F1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D44D3-1E83-41DB-B5D3-E6EF8C6AE808}" type="datetimeFigureOut">
              <a:rPr lang="el-GR" smtClean="0"/>
              <a:t>16/11/2023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48701F-1201-46BE-8A8E-CC04A810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76749-584B-4D02-BF65-682DB4BB9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B152D-DD01-4E4D-9D02-EE3EA89CFC6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9049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BF9E2-EE40-493B-91B1-817ACB00F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5DDE8-9655-4A43-855B-C3B5D3A23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B16B4-129A-4721-AE7A-8160B5C76A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D44D3-1E83-41DB-B5D3-E6EF8C6AE808}" type="datetimeFigureOut">
              <a:rPr lang="el-GR" smtClean="0"/>
              <a:t>16/11/2023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227B-18D4-4B31-AA65-BDCE1DDCF5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22CEB-F03E-4200-BDEC-2D3E134B14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B152D-DD01-4E4D-9D02-EE3EA89CFC6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9768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hdphoto" Target="../media/hdphoto1.wdp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212C27-0933-469D-8E33-43EFE2EC63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0"/>
          <a:stretch/>
        </p:blipFill>
        <p:spPr>
          <a:xfrm>
            <a:off x="20" y="-12983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39680-6DE6-4D2D-BB2F-DBD0F9EA7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0" y="3301836"/>
            <a:ext cx="3852041" cy="1591080"/>
          </a:xfrm>
        </p:spPr>
        <p:txBody>
          <a:bodyPr>
            <a:noAutofit/>
          </a:bodyPr>
          <a:lstStyle/>
          <a:p>
            <a:r>
              <a:rPr lang="el-GR" sz="4000" b="1" dirty="0">
                <a:latin typeface="+mn-lt"/>
              </a:rPr>
              <a:t>Τα </a:t>
            </a:r>
            <a:r>
              <a:rPr lang="el-G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</a:t>
            </a:r>
            <a:r>
              <a:rPr lang="el-GR" sz="4000" b="1" dirty="0">
                <a:latin typeface="+mn-lt"/>
              </a:rPr>
              <a:t> πρώτα ελληνικά </a:t>
            </a:r>
            <a:br>
              <a:rPr lang="el-GR" sz="4000" b="1" dirty="0">
                <a:latin typeface="+mn-lt"/>
              </a:rPr>
            </a:br>
            <a:r>
              <a:rPr lang="el-G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κόμματα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D2B67B-EBE7-4EEC-941F-B110B332E4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4"/>
            <a:ext cx="4330262" cy="1453947"/>
          </a:xfrm>
        </p:spPr>
        <p:txBody>
          <a:bodyPr>
            <a:normAutofit/>
          </a:bodyPr>
          <a:lstStyle/>
          <a:p>
            <a:r>
              <a:rPr lang="el-GR" sz="2000" dirty="0"/>
              <a:t>Δημιουργήθηκαν στην </a:t>
            </a:r>
            <a:r>
              <a:rPr lang="el-GR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Επανάσταση</a:t>
            </a:r>
          </a:p>
          <a:p>
            <a:r>
              <a:rPr lang="el-GR" sz="2000" dirty="0"/>
              <a:t>Διαλύθηκαν μετά από</a:t>
            </a:r>
          </a:p>
          <a:p>
            <a:r>
              <a:rPr lang="el-GR" sz="2000" dirty="0"/>
              <a:t>τον </a:t>
            </a:r>
            <a:r>
              <a:rPr lang="el-GR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Κριμαϊκό</a:t>
            </a:r>
            <a:r>
              <a:rPr lang="el-GR" sz="2000" dirty="0"/>
              <a:t> πόλεμο (1853-56)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03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60EB3-2216-4CAF-AC85-3C3B99073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986"/>
            <a:ext cx="7457388" cy="1325563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Θέσεις αγγλικού κόμματος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77463-DD26-4470-A5EB-1DC318343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3301"/>
            <a:ext cx="10801350" cy="989012"/>
          </a:xfrm>
        </p:spPr>
        <p:txBody>
          <a:bodyPr/>
          <a:lstStyle/>
          <a:p>
            <a:r>
              <a:rPr lang="el-GR" dirty="0"/>
              <a:t>Βρετανία </a:t>
            </a:r>
            <a:r>
              <a:rPr lang="el-GR" dirty="0">
                <a:sym typeface="Wingdings" panose="05000000000000000000" pitchFamily="2" charset="2"/>
              </a:rPr>
              <a:t> πρότυπο</a:t>
            </a:r>
          </a:p>
          <a:p>
            <a:r>
              <a:rPr lang="el-GR" b="1" dirty="0">
                <a:sym typeface="Wingdings" panose="05000000000000000000" pitchFamily="2" charset="2"/>
              </a:rPr>
              <a:t>Θεμελιώδεις αρχές πολιτικού συστήματος</a:t>
            </a:r>
          </a:p>
          <a:p>
            <a:endParaRPr lang="el-GR" b="1" dirty="0">
              <a:sym typeface="Wingdings" panose="05000000000000000000" pitchFamily="2" charset="2"/>
            </a:endParaRPr>
          </a:p>
        </p:txBody>
      </p:sp>
      <p:sp>
        <p:nvSpPr>
          <p:cNvPr id="5" name="2 - Θέση περιεχομένου">
            <a:extLst>
              <a:ext uri="{FF2B5EF4-FFF2-40B4-BE49-F238E27FC236}">
                <a16:creationId xmlns:a16="http://schemas.microsoft.com/office/drawing/2014/main" id="{50C3445A-3495-4E13-A457-50A71D93482A}"/>
              </a:ext>
            </a:extLst>
          </p:cNvPr>
          <p:cNvSpPr txBox="1">
            <a:spLocks/>
          </p:cNvSpPr>
          <p:nvPr/>
        </p:nvSpPr>
        <p:spPr>
          <a:xfrm>
            <a:off x="471486" y="4207136"/>
            <a:ext cx="4657725" cy="86968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14300" dist="1524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b="1" dirty="0"/>
              <a:t>Κοινοβουλευτικό αντιπροσωπευτικό σύστημα</a:t>
            </a:r>
          </a:p>
        </p:txBody>
      </p:sp>
      <p:pic>
        <p:nvPicPr>
          <p:cNvPr id="6" name="Picture 2" descr="http://data.whicdn.com/images/78592979/original.jpg">
            <a:extLst>
              <a:ext uri="{FF2B5EF4-FFF2-40B4-BE49-F238E27FC236}">
                <a16:creationId xmlns:a16="http://schemas.microsoft.com/office/drawing/2014/main" id="{3541BD29-7588-4137-B1B8-44F90D698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80477" y="226487"/>
            <a:ext cx="2905765" cy="1935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ADA6BF4-E331-493C-ABAD-E173079961A6}"/>
              </a:ext>
            </a:extLst>
          </p:cNvPr>
          <p:cNvSpPr txBox="1">
            <a:spLocks/>
          </p:cNvSpPr>
          <p:nvPr/>
        </p:nvSpPr>
        <p:spPr>
          <a:xfrm>
            <a:off x="419101" y="5558626"/>
            <a:ext cx="11506199" cy="989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/>
              <a:t>Ο Μαυροκορδάτος στην αρχή ήθελε γραπτό σύνταγμα, μετά όμως έβλεπε το </a:t>
            </a:r>
            <a:r>
              <a:rPr lang="el-G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Σύνταγμα</a:t>
            </a:r>
            <a:r>
              <a:rPr lang="el-GR" dirty="0"/>
              <a:t> ως </a:t>
            </a:r>
            <a:r>
              <a:rPr lang="el-GR" b="1" dirty="0"/>
              <a:t>τελική πράξη </a:t>
            </a:r>
            <a:r>
              <a:rPr lang="el-GR" dirty="0"/>
              <a:t>σειράς </a:t>
            </a:r>
            <a:r>
              <a:rPr lang="el-GR" b="1" dirty="0"/>
              <a:t>εσωτερικών μεταρρυθμίσεων</a:t>
            </a:r>
            <a:r>
              <a:rPr lang="el-GR" dirty="0"/>
              <a:t>.</a:t>
            </a:r>
            <a:endParaRPr lang="el-GR" b="1" dirty="0">
              <a:sym typeface="Wingdings" panose="05000000000000000000" pitchFamily="2" charset="2"/>
            </a:endParaRPr>
          </a:p>
          <a:p>
            <a:endParaRPr lang="el-GR" b="1" dirty="0">
              <a:sym typeface="Wingdings" panose="05000000000000000000" pitchFamily="2" charset="2"/>
            </a:endParaRPr>
          </a:p>
        </p:txBody>
      </p:sp>
      <p:sp>
        <p:nvSpPr>
          <p:cNvPr id="8" name="2 - Θέση περιεχομένου">
            <a:extLst>
              <a:ext uri="{FF2B5EF4-FFF2-40B4-BE49-F238E27FC236}">
                <a16:creationId xmlns:a16="http://schemas.microsoft.com/office/drawing/2014/main" id="{069DF17F-2D94-4819-BFAB-6E1F94C020AA}"/>
              </a:ext>
            </a:extLst>
          </p:cNvPr>
          <p:cNvSpPr txBox="1">
            <a:spLocks/>
          </p:cNvSpPr>
          <p:nvPr/>
        </p:nvSpPr>
        <p:spPr>
          <a:xfrm>
            <a:off x="5437186" y="4207136"/>
            <a:ext cx="4267200" cy="86968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14300" dist="1524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b="1" dirty="0"/>
              <a:t>Διάκριση των εξουσιών</a:t>
            </a:r>
          </a:p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2400" dirty="0"/>
              <a:t>(θυμάστε τον </a:t>
            </a:r>
            <a:r>
              <a:rPr lang="el-GR" sz="2400" dirty="0" err="1"/>
              <a:t>Μοντεσκιέ</a:t>
            </a:r>
            <a:r>
              <a:rPr lang="el-GR" sz="2400" dirty="0"/>
              <a:t>;)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A155C8-7A2F-41CA-8DCC-2E044DA40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362" y="2561555"/>
            <a:ext cx="2179638" cy="263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ED35A182-8639-46E3-8376-A7F97884572B}"/>
              </a:ext>
            </a:extLst>
          </p:cNvPr>
          <p:cNvSpPr/>
          <p:nvPr/>
        </p:nvSpPr>
        <p:spPr>
          <a:xfrm>
            <a:off x="2332038" y="2702142"/>
            <a:ext cx="1038226" cy="1264094"/>
          </a:xfrm>
          <a:prstGeom prst="down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B624676B-52D0-43D3-ABC0-7031DF5B7FEB}"/>
              </a:ext>
            </a:extLst>
          </p:cNvPr>
          <p:cNvSpPr/>
          <p:nvPr/>
        </p:nvSpPr>
        <p:spPr>
          <a:xfrm>
            <a:off x="6172200" y="2702406"/>
            <a:ext cx="1038226" cy="1323491"/>
          </a:xfrm>
          <a:prstGeom prst="down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307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4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60EB3-2216-4CAF-AC85-3C3B99073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10" y="402105"/>
            <a:ext cx="7610475" cy="812664"/>
          </a:xfrm>
        </p:spPr>
        <p:txBody>
          <a:bodyPr>
            <a:normAutofit/>
          </a:bodyPr>
          <a:lstStyle/>
          <a:p>
            <a:pPr algn="ctr"/>
            <a:r>
              <a:rPr lang="el-G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Ζητούσαν εσωτερικές μεταρρυθμίσεις: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77463-DD26-4470-A5EB-1DC318343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632"/>
            <a:ext cx="10801350" cy="3692124"/>
          </a:xfrm>
        </p:spPr>
        <p:txBody>
          <a:bodyPr>
            <a:normAutofit/>
          </a:bodyPr>
          <a:lstStyle/>
          <a:p>
            <a:r>
              <a:rPr lang="el-GR" sz="2400" dirty="0"/>
              <a:t>Εκλογή</a:t>
            </a:r>
            <a:r>
              <a:rPr lang="el-GR" sz="2400" b="1" dirty="0"/>
              <a:t> κοινοτικών συμβουλίων</a:t>
            </a:r>
          </a:p>
          <a:p>
            <a:r>
              <a:rPr lang="el-GR" sz="2400" b="1" dirty="0">
                <a:sym typeface="Wingdings" panose="05000000000000000000" pitchFamily="2" charset="2"/>
              </a:rPr>
              <a:t>Ανεξαρτησία δικαιοσύνης</a:t>
            </a:r>
          </a:p>
          <a:p>
            <a:r>
              <a:rPr lang="el-GR" sz="2400" b="1" dirty="0">
                <a:sym typeface="Wingdings" panose="05000000000000000000" pitchFamily="2" charset="2"/>
              </a:rPr>
              <a:t>Ελευθερία τύπου</a:t>
            </a:r>
          </a:p>
          <a:p>
            <a:r>
              <a:rPr lang="el-GR" sz="2400" dirty="0">
                <a:sym typeface="Wingdings" panose="05000000000000000000" pitchFamily="2" charset="2"/>
              </a:rPr>
              <a:t>Συγκρότηση</a:t>
            </a:r>
            <a:r>
              <a:rPr lang="el-GR" sz="2400" b="1" dirty="0">
                <a:sym typeface="Wingdings" panose="05000000000000000000" pitchFamily="2" charset="2"/>
              </a:rPr>
              <a:t> εθνικού στρατού</a:t>
            </a:r>
          </a:p>
          <a:p>
            <a:r>
              <a:rPr lang="el-GR" sz="2400" b="1" dirty="0">
                <a:sym typeface="Wingdings" panose="05000000000000000000" pitchFamily="2" charset="2"/>
              </a:rPr>
              <a:t>Περιορισμός κρατικής εξουσίας</a:t>
            </a:r>
          </a:p>
          <a:p>
            <a:r>
              <a:rPr lang="el-GR" sz="2400" b="1" dirty="0">
                <a:sym typeface="Wingdings" panose="05000000000000000000" pitchFamily="2" charset="2"/>
              </a:rPr>
              <a:t>Ατομικές ελευθερίες</a:t>
            </a:r>
          </a:p>
          <a:p>
            <a:r>
              <a:rPr lang="el-GR" sz="2400" b="1" dirty="0">
                <a:sym typeface="Wingdings" panose="05000000000000000000" pitchFamily="2" charset="2"/>
              </a:rPr>
              <a:t>Αυτοκέφαλη εκκλησία </a:t>
            </a:r>
            <a:r>
              <a:rPr lang="el-GR" sz="2400" dirty="0">
                <a:sym typeface="Wingdings" panose="05000000000000000000" pitchFamily="2" charset="2"/>
              </a:rPr>
              <a:t>της</a:t>
            </a:r>
            <a:r>
              <a:rPr lang="el-GR" sz="2400" b="1" dirty="0">
                <a:sym typeface="Wingdings" panose="05000000000000000000" pitchFamily="2" charset="2"/>
              </a:rPr>
              <a:t> </a:t>
            </a:r>
            <a:r>
              <a:rPr lang="el-GR" sz="2400" dirty="0">
                <a:sym typeface="Wingdings" panose="05000000000000000000" pitchFamily="2" charset="2"/>
              </a:rPr>
              <a:t>Ελλάδος</a:t>
            </a:r>
          </a:p>
          <a:p>
            <a:pPr marL="0" indent="0">
              <a:buNone/>
            </a:pPr>
            <a:endParaRPr lang="el-GR" sz="2400" b="1" dirty="0">
              <a:sym typeface="Wingdings" panose="05000000000000000000" pitchFamily="2" charset="2"/>
            </a:endParaRPr>
          </a:p>
          <a:p>
            <a:endParaRPr lang="el-GR" sz="2400" b="1" dirty="0">
              <a:sym typeface="Wingdings" panose="05000000000000000000" pitchFamily="2" charset="2"/>
            </a:endParaRPr>
          </a:p>
        </p:txBody>
      </p:sp>
      <p:pic>
        <p:nvPicPr>
          <p:cNvPr id="6" name="Picture 2" descr="http://data.whicdn.com/images/78592979/original.jpg">
            <a:extLst>
              <a:ext uri="{FF2B5EF4-FFF2-40B4-BE49-F238E27FC236}">
                <a16:creationId xmlns:a16="http://schemas.microsoft.com/office/drawing/2014/main" id="{3541BD29-7588-4137-B1B8-44F90D698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93138" y="246925"/>
            <a:ext cx="2905765" cy="1935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ED35A182-8639-46E3-8376-A7F97884572B}"/>
              </a:ext>
            </a:extLst>
          </p:cNvPr>
          <p:cNvSpPr/>
          <p:nvPr/>
        </p:nvSpPr>
        <p:spPr>
          <a:xfrm>
            <a:off x="9382284" y="2502239"/>
            <a:ext cx="1327472" cy="1630630"/>
          </a:xfrm>
          <a:prstGeom prst="down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A29FBA2-B4FF-4F7A-B5F1-235D3AB0020B}"/>
              </a:ext>
            </a:extLst>
          </p:cNvPr>
          <p:cNvSpPr txBox="1">
            <a:spLocks/>
          </p:cNvSpPr>
          <p:nvPr/>
        </p:nvSpPr>
        <p:spPr>
          <a:xfrm>
            <a:off x="838200" y="4678564"/>
            <a:ext cx="10801350" cy="2055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400" dirty="0"/>
              <a:t>Σε δεύτερο στάδιο ζητούσαν</a:t>
            </a:r>
          </a:p>
          <a:p>
            <a:r>
              <a:rPr lang="el-GR" sz="2400" b="1" dirty="0">
                <a:sym typeface="Wingdings" panose="05000000000000000000" pitchFamily="2" charset="2"/>
              </a:rPr>
              <a:t>Γραπτό Σύνταγμα</a:t>
            </a:r>
          </a:p>
          <a:p>
            <a:r>
              <a:rPr lang="el-GR" sz="2400" b="1" dirty="0">
                <a:sym typeface="Wingdings" panose="05000000000000000000" pitchFamily="2" charset="2"/>
              </a:rPr>
              <a:t>Κράτος δικαίου</a:t>
            </a:r>
          </a:p>
          <a:p>
            <a:r>
              <a:rPr lang="el-GR" sz="2400" b="1" dirty="0">
                <a:sym typeface="Wingdings" panose="05000000000000000000" pitchFamily="2" charset="2"/>
              </a:rPr>
              <a:t>Κοινοβουλευτικό έλεγχο </a:t>
            </a:r>
            <a:r>
              <a:rPr lang="el-GR" sz="2400" dirty="0">
                <a:sym typeface="Wingdings" panose="05000000000000000000" pitchFamily="2" charset="2"/>
              </a:rPr>
              <a:t>των πράξεων </a:t>
            </a:r>
            <a:r>
              <a:rPr lang="el-GR" sz="2400" b="1" dirty="0">
                <a:sym typeface="Wingdings" panose="05000000000000000000" pitchFamily="2" charset="2"/>
              </a:rPr>
              <a:t>της κυβέρνησης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l-GR" sz="2400" b="1" dirty="0">
              <a:sym typeface="Wingdings" panose="05000000000000000000" pitchFamily="2" charset="2"/>
            </a:endParaRPr>
          </a:p>
          <a:p>
            <a:endParaRPr lang="el-GR" sz="2400" b="1" dirty="0">
              <a:sym typeface="Wingdings" panose="05000000000000000000" pitchFamily="2" charset="2"/>
            </a:endParaRPr>
          </a:p>
        </p:txBody>
      </p:sp>
      <p:sp>
        <p:nvSpPr>
          <p:cNvPr id="12" name="2 - Θέση περιεχομένου">
            <a:extLst>
              <a:ext uri="{FF2B5EF4-FFF2-40B4-BE49-F238E27FC236}">
                <a16:creationId xmlns:a16="http://schemas.microsoft.com/office/drawing/2014/main" id="{BFFD8339-52D5-4B20-94E9-8FC7AB0D3666}"/>
              </a:ext>
            </a:extLst>
          </p:cNvPr>
          <p:cNvSpPr txBox="1">
            <a:spLocks/>
          </p:cNvSpPr>
          <p:nvPr/>
        </p:nvSpPr>
        <p:spPr>
          <a:xfrm>
            <a:off x="8496300" y="4465679"/>
            <a:ext cx="3289942" cy="193568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14300" dist="1524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b="1" dirty="0"/>
              <a:t>Μετριοπαθής </a:t>
            </a:r>
            <a:r>
              <a:rPr lang="el-GR" sz="3200" dirty="0"/>
              <a:t>πολιτική</a:t>
            </a:r>
          </a:p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dirty="0"/>
              <a:t>στους </a:t>
            </a:r>
            <a:r>
              <a:rPr lang="el-GR" sz="3200" b="1" dirty="0"/>
              <a:t>στόχους </a:t>
            </a:r>
          </a:p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dirty="0"/>
              <a:t>και στα </a:t>
            </a:r>
            <a:r>
              <a:rPr lang="el-GR" sz="3200" b="1" dirty="0"/>
              <a:t>μέσα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2641530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4BC75B-FAEE-4583-9E6B-FFEF19CA8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360EB3-2216-4CAF-AC85-3C3B99073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378" y="533400"/>
            <a:ext cx="7569395" cy="847725"/>
          </a:xfrm>
          <a:solidFill>
            <a:schemeClr val="bg1">
              <a:alpha val="68000"/>
            </a:schemeClr>
          </a:solidFill>
        </p:spPr>
        <p:txBody>
          <a:bodyPr/>
          <a:lstStyle/>
          <a:p>
            <a:pPr algn="ctr"/>
            <a:r>
              <a:rPr lang="el-G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ΓΑΛΛΙΚΟ ΚΟΜΜΑ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77463-DD26-4470-A5EB-1DC318343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776040"/>
            <a:ext cx="10934700" cy="2699964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r>
              <a:rPr lang="el-GR" dirty="0">
                <a:sym typeface="Wingdings" panose="05000000000000000000" pitchFamily="2" charset="2"/>
              </a:rPr>
              <a:t>Στην αρχή ο Κωλέττης προσεταιρίστηκε τους </a:t>
            </a:r>
            <a:r>
              <a:rPr lang="el-GR" b="1" dirty="0">
                <a:solidFill>
                  <a:srgbClr val="C00000"/>
                </a:solidFill>
                <a:sym typeface="Wingdings" panose="05000000000000000000" pitchFamily="2" charset="2"/>
              </a:rPr>
              <a:t>αρματολούς</a:t>
            </a:r>
            <a:r>
              <a:rPr lang="el-GR" dirty="0">
                <a:sym typeface="Wingdings" panose="05000000000000000000" pitchFamily="2" charset="2"/>
              </a:rPr>
              <a:t> και τους </a:t>
            </a:r>
            <a:r>
              <a:rPr lang="el-GR" b="1" dirty="0">
                <a:solidFill>
                  <a:srgbClr val="C00000"/>
                </a:solidFill>
                <a:sym typeface="Wingdings" panose="05000000000000000000" pitchFamily="2" charset="2"/>
              </a:rPr>
              <a:t>κλέφτες</a:t>
            </a:r>
            <a:r>
              <a:rPr lang="el-GR" dirty="0">
                <a:sym typeface="Wingdings" panose="05000000000000000000" pitchFamily="2" charset="2"/>
              </a:rPr>
              <a:t> της </a:t>
            </a:r>
            <a:r>
              <a:rPr lang="el-GR" b="1" dirty="0">
                <a:solidFill>
                  <a:srgbClr val="C00000"/>
                </a:solidFill>
                <a:sym typeface="Wingdings" panose="05000000000000000000" pitchFamily="2" charset="2"/>
              </a:rPr>
              <a:t>Στερεάς Ελλάδας</a:t>
            </a:r>
          </a:p>
          <a:p>
            <a:r>
              <a:rPr lang="el-GR" dirty="0">
                <a:sym typeface="Wingdings" panose="05000000000000000000" pitchFamily="2" charset="2"/>
              </a:rPr>
              <a:t>Μετά τη δολοφονία του Καποδίστρια κέρδισε </a:t>
            </a:r>
            <a:r>
              <a:rPr lang="el-GR" b="1" dirty="0">
                <a:sym typeface="Wingdings" panose="05000000000000000000" pitchFamily="2" charset="2"/>
              </a:rPr>
              <a:t>οπαδούς </a:t>
            </a:r>
            <a:r>
              <a:rPr lang="el-GR" dirty="0">
                <a:sym typeface="Wingdings" panose="05000000000000000000" pitchFamily="2" charset="2"/>
              </a:rPr>
              <a:t>στα</a:t>
            </a:r>
            <a:r>
              <a:rPr lang="el-GR" b="1" dirty="0">
                <a:sym typeface="Wingdings" panose="05000000000000000000" pitchFamily="2" charset="2"/>
              </a:rPr>
              <a:t> </a:t>
            </a:r>
            <a:r>
              <a:rPr lang="el-GR" b="1" dirty="0">
                <a:solidFill>
                  <a:srgbClr val="C00000"/>
                </a:solidFill>
                <a:sym typeface="Wingdings" panose="05000000000000000000" pitchFamily="2" charset="2"/>
              </a:rPr>
              <a:t>νησιά</a:t>
            </a:r>
            <a:r>
              <a:rPr lang="el-GR" b="1" dirty="0">
                <a:sym typeface="Wingdings" panose="05000000000000000000" pitchFamily="2" charset="2"/>
              </a:rPr>
              <a:t> </a:t>
            </a:r>
            <a:r>
              <a:rPr lang="el-GR" dirty="0">
                <a:sym typeface="Wingdings" panose="05000000000000000000" pitchFamily="2" charset="2"/>
              </a:rPr>
              <a:t>και σε ολόκληρη </a:t>
            </a:r>
            <a:r>
              <a:rPr lang="el-GR" b="1" dirty="0">
                <a:sym typeface="Wingdings" panose="05000000000000000000" pitchFamily="2" charset="2"/>
              </a:rPr>
              <a:t>την </a:t>
            </a:r>
            <a:r>
              <a:rPr lang="el-GR" b="1" dirty="0">
                <a:solidFill>
                  <a:srgbClr val="C00000"/>
                </a:solidFill>
                <a:sym typeface="Wingdings" panose="05000000000000000000" pitchFamily="2" charset="2"/>
              </a:rPr>
              <a:t>Πελοπόννησο</a:t>
            </a:r>
          </a:p>
          <a:p>
            <a:r>
              <a:rPr lang="el-GR" dirty="0">
                <a:sym typeface="Wingdings" panose="05000000000000000000" pitchFamily="2" charset="2"/>
              </a:rPr>
              <a:t>Τα μεσαία στελέχη  </a:t>
            </a:r>
            <a:r>
              <a:rPr lang="el-GR" b="1" dirty="0">
                <a:solidFill>
                  <a:srgbClr val="C00000"/>
                </a:solidFill>
                <a:sym typeface="Wingdings" panose="05000000000000000000" pitchFamily="2" charset="2"/>
              </a:rPr>
              <a:t>συνταγματικοί</a:t>
            </a:r>
            <a:r>
              <a:rPr lang="el-GR" dirty="0">
                <a:sym typeface="Wingdings" panose="05000000000000000000" pitchFamily="2" charset="2"/>
              </a:rPr>
              <a:t> που δεν υιοθετούσαν θέσεις του </a:t>
            </a:r>
            <a:r>
              <a:rPr lang="el-GR" b="1" dirty="0">
                <a:sym typeface="Wingdings" panose="05000000000000000000" pitchFamily="2" charset="2"/>
              </a:rPr>
              <a:t>αγγλικού</a:t>
            </a:r>
            <a:r>
              <a:rPr lang="el-GR" dirty="0">
                <a:sym typeface="Wingdings" panose="05000000000000000000" pitchFamily="2" charset="2"/>
              </a:rPr>
              <a:t> κόμματος στην </a:t>
            </a:r>
            <a:r>
              <a:rPr lang="el-GR" b="1" dirty="0">
                <a:sym typeface="Wingdings" panose="05000000000000000000" pitchFamily="2" charset="2"/>
              </a:rPr>
              <a:t>εσωτερική</a:t>
            </a:r>
            <a:r>
              <a:rPr lang="el-GR" dirty="0">
                <a:sym typeface="Wingdings" panose="05000000000000000000" pitchFamily="2" charset="2"/>
              </a:rPr>
              <a:t> ή </a:t>
            </a:r>
            <a:r>
              <a:rPr lang="el-GR" b="1" dirty="0">
                <a:sym typeface="Wingdings" panose="05000000000000000000" pitchFamily="2" charset="2"/>
              </a:rPr>
              <a:t>εξωτερική</a:t>
            </a:r>
            <a:r>
              <a:rPr lang="el-GR" dirty="0">
                <a:sym typeface="Wingdings" panose="05000000000000000000" pitchFamily="2" charset="2"/>
              </a:rPr>
              <a:t> πολιτική</a:t>
            </a:r>
          </a:p>
          <a:p>
            <a:r>
              <a:rPr lang="el-GR" b="1" dirty="0">
                <a:solidFill>
                  <a:srgbClr val="C00000"/>
                </a:solidFill>
                <a:sym typeface="Wingdings" panose="05000000000000000000" pitchFamily="2" charset="2"/>
              </a:rPr>
              <a:t>Οπαδοί</a:t>
            </a:r>
            <a:r>
              <a:rPr lang="el-GR" dirty="0">
                <a:sym typeface="Wingdings" panose="05000000000000000000" pitchFamily="2" charset="2"/>
              </a:rPr>
              <a:t>: ακτήμονες, μικροϊδιοκτήτες γης, απλοί αγωνιστές</a:t>
            </a:r>
          </a:p>
          <a:p>
            <a:r>
              <a:rPr lang="el-GR" b="1" dirty="0">
                <a:solidFill>
                  <a:srgbClr val="C00000"/>
                </a:solidFill>
                <a:sym typeface="Wingdings" panose="05000000000000000000" pitchFamily="2" charset="2"/>
              </a:rPr>
              <a:t>Επιδίωξη</a:t>
            </a:r>
            <a:r>
              <a:rPr lang="el-GR" dirty="0">
                <a:sym typeface="Wingdings" panose="05000000000000000000" pitchFamily="2" charset="2"/>
              </a:rPr>
              <a:t>: </a:t>
            </a:r>
            <a:r>
              <a:rPr lang="el-GR" b="1" dirty="0">
                <a:sym typeface="Wingdings" panose="05000000000000000000" pitchFamily="2" charset="2"/>
              </a:rPr>
              <a:t>Απελευθέρωση</a:t>
            </a:r>
            <a:r>
              <a:rPr lang="el-GR" dirty="0">
                <a:sym typeface="Wingdings" panose="05000000000000000000" pitchFamily="2" charset="2"/>
              </a:rPr>
              <a:t> αλύτρωτου ελληνισμού με </a:t>
            </a:r>
            <a:r>
              <a:rPr lang="el-GR" b="1" dirty="0">
                <a:sym typeface="Wingdings" panose="05000000000000000000" pitchFamily="2" charset="2"/>
              </a:rPr>
              <a:t>ΠΟΛΕΜΟ</a:t>
            </a:r>
            <a:r>
              <a:rPr lang="el-GR" dirty="0">
                <a:sym typeface="Wingdings" panose="05000000000000000000" pitchFamily="2" charset="2"/>
              </a:rPr>
              <a:t>!</a:t>
            </a:r>
          </a:p>
        </p:txBody>
      </p:sp>
      <p:sp>
        <p:nvSpPr>
          <p:cNvPr id="5" name="2 - Θέση περιεχομένου">
            <a:extLst>
              <a:ext uri="{FF2B5EF4-FFF2-40B4-BE49-F238E27FC236}">
                <a16:creationId xmlns:a16="http://schemas.microsoft.com/office/drawing/2014/main" id="{50C3445A-3495-4E13-A457-50A71D93482A}"/>
              </a:ext>
            </a:extLst>
          </p:cNvPr>
          <p:cNvSpPr txBox="1">
            <a:spLocks/>
          </p:cNvSpPr>
          <p:nvPr/>
        </p:nvSpPr>
        <p:spPr>
          <a:xfrm>
            <a:off x="722862" y="4727479"/>
            <a:ext cx="10934700" cy="1911183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outerShdw blurRad="114300" dist="1524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40"/>
              </a:spcBef>
              <a:buFont typeface="Arial" panose="020B0604020202020204" pitchFamily="34" charset="0"/>
              <a:buNone/>
            </a:pPr>
            <a:endParaRPr lang="el-GR" sz="11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40"/>
              </a:spcBef>
              <a:buFont typeface="Arial" panose="020B0604020202020204" pitchFamily="34" charset="0"/>
              <a:buNone/>
            </a:pPr>
            <a:r>
              <a:rPr lang="el-GR" sz="47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Μεγάλη Ιδέα!</a:t>
            </a:r>
          </a:p>
          <a:p>
            <a:pPr marL="446400"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l-GR" sz="3100" dirty="0"/>
              <a:t>Το βασίλειο αποτελούσε μόνο ένα φτωχό μέρος της Ελλάδας. </a:t>
            </a:r>
          </a:p>
          <a:p>
            <a:pPr marL="44640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100" dirty="0"/>
              <a:t>Το σημαντικότερο βρισκόταν υπό οθωμανική κατοχή </a:t>
            </a:r>
          </a:p>
          <a:p>
            <a:pPr marL="44640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100" dirty="0"/>
              <a:t>και θα έπρεπε </a:t>
            </a:r>
            <a:r>
              <a:rPr lang="el-GR" sz="3100" b="1" dirty="0"/>
              <a:t>όλες οι δυνάμεις του έθνους </a:t>
            </a:r>
            <a:r>
              <a:rPr lang="el-GR" sz="3100" dirty="0"/>
              <a:t>να διατεθούν </a:t>
            </a:r>
          </a:p>
          <a:p>
            <a:pPr marL="44640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100" dirty="0"/>
              <a:t>για την </a:t>
            </a:r>
            <a:r>
              <a:rPr lang="el-GR" sz="3100" b="1" dirty="0"/>
              <a:t>απελευθέρωση</a:t>
            </a:r>
            <a:r>
              <a:rPr lang="el-GR" sz="3100" dirty="0"/>
              <a:t> αυτού του τμήματος!</a:t>
            </a:r>
          </a:p>
        </p:txBody>
      </p:sp>
      <p:pic>
        <p:nvPicPr>
          <p:cNvPr id="8" name="Picture 2" descr="http://data.whicdn.com/images/78592979/original.jpg">
            <a:extLst>
              <a:ext uri="{FF2B5EF4-FFF2-40B4-BE49-F238E27FC236}">
                <a16:creationId xmlns:a16="http://schemas.microsoft.com/office/drawing/2014/main" id="{8C0553FE-FBAE-4CAA-A5D3-B11172705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3744" r="18898" b="34828"/>
          <a:stretch>
            <a:fillRect/>
          </a:stretch>
        </p:blipFill>
        <p:spPr bwMode="auto">
          <a:xfrm>
            <a:off x="704850" y="0"/>
            <a:ext cx="1254528" cy="1616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http://data.whicdn.com/images/78592979/original.jpg">
            <a:extLst>
              <a:ext uri="{FF2B5EF4-FFF2-40B4-BE49-F238E27FC236}">
                <a16:creationId xmlns:a16="http://schemas.microsoft.com/office/drawing/2014/main" id="{33E7717B-CD4D-49F4-BD6D-F36E47297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9213188" y="0"/>
            <a:ext cx="2444374" cy="1629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A14812-34CA-4B2D-9ED7-B25196A6EF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047" y="3428999"/>
            <a:ext cx="1702656" cy="3053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6DADFC-C550-4F7B-8A66-B4AA1CC112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675" y="3775357"/>
            <a:ext cx="923400" cy="154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0D9544-C82F-407B-A0D8-C6364BD37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148" y="1071268"/>
            <a:ext cx="4495800" cy="2359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7 - Δεξιό βέλος">
            <a:extLst>
              <a:ext uri="{FF2B5EF4-FFF2-40B4-BE49-F238E27FC236}">
                <a16:creationId xmlns:a16="http://schemas.microsoft.com/office/drawing/2014/main" id="{408F975C-345D-4C51-AE04-02042F7BB895}"/>
              </a:ext>
            </a:extLst>
          </p:cNvPr>
          <p:cNvSpPr/>
          <p:nvPr/>
        </p:nvSpPr>
        <p:spPr>
          <a:xfrm rot="5400000">
            <a:off x="9179166" y="3773138"/>
            <a:ext cx="1702662" cy="1396478"/>
          </a:xfrm>
          <a:prstGeom prst="rightArrow">
            <a:avLst/>
          </a:prstGeom>
          <a:solidFill>
            <a:srgbClr val="FFC000"/>
          </a:solidFill>
          <a:ln w="12700">
            <a:noFill/>
          </a:ln>
          <a:effectLst>
            <a:outerShdw blurRad="2159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B0CD7B7-C789-4C86-BE7F-51E2FC6B2D8B}"/>
              </a:ext>
            </a:extLst>
          </p:cNvPr>
          <p:cNvSpPr/>
          <p:nvPr/>
        </p:nvSpPr>
        <p:spPr>
          <a:xfrm>
            <a:off x="8293706" y="254836"/>
            <a:ext cx="3598461" cy="3561161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905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4 - TextBox"/>
          <p:cNvSpPr txBox="1"/>
          <p:nvPr/>
        </p:nvSpPr>
        <p:spPr>
          <a:xfrm>
            <a:off x="507027" y="171356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Με το </a:t>
            </a:r>
            <a:r>
              <a:rPr lang="el-GR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γαλλικό κόμμα </a:t>
            </a:r>
            <a:r>
              <a:rPr lang="el-GR" sz="2800" dirty="0"/>
              <a:t>συμπαρατάχθηκαν:</a:t>
            </a:r>
          </a:p>
        </p:txBody>
      </p:sp>
      <p:sp>
        <p:nvSpPr>
          <p:cNvPr id="7" name="2 - Θέση περιεχομένου"/>
          <p:cNvSpPr>
            <a:spLocks noGrp="1"/>
          </p:cNvSpPr>
          <p:nvPr>
            <p:ph idx="1"/>
          </p:nvPr>
        </p:nvSpPr>
        <p:spPr>
          <a:xfrm>
            <a:off x="679868" y="1228651"/>
            <a:ext cx="3384376" cy="2476872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αρματολοί</a:t>
            </a:r>
          </a:p>
          <a:p>
            <a:r>
              <a:rPr lang="el-GR" dirty="0"/>
              <a:t>κλέφτες  </a:t>
            </a:r>
          </a:p>
          <a:p>
            <a:r>
              <a:rPr lang="el-GR" dirty="0"/>
              <a:t>ακτήμονες</a:t>
            </a:r>
          </a:p>
          <a:p>
            <a:r>
              <a:rPr lang="el-GR" dirty="0"/>
              <a:t>μικροϊδιοκτήτες γης</a:t>
            </a:r>
          </a:p>
          <a:p>
            <a:r>
              <a:rPr lang="el-GR" dirty="0"/>
              <a:t>απλοί αγωνιστές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7844117" y="5322707"/>
            <a:ext cx="43240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Απελευθέρωση του αλύτρωτου ελληνισμού </a:t>
            </a:r>
            <a:endParaRPr lang="en-US" sz="2800" dirty="0"/>
          </a:p>
          <a:p>
            <a:pPr algn="ctr"/>
            <a:r>
              <a:rPr lang="el-GR" sz="2800" dirty="0"/>
              <a:t>με </a:t>
            </a:r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πολεμικές ενέργειες</a:t>
            </a:r>
          </a:p>
        </p:txBody>
      </p:sp>
      <p:pic>
        <p:nvPicPr>
          <p:cNvPr id="12" name="Picture 2" descr="http://www.psephizo.com/wp-content/uploads/2010/11/OldBooks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tretch>
            <a:fillRect/>
          </a:stretch>
        </p:blipFill>
        <p:spPr bwMode="auto">
          <a:xfrm>
            <a:off x="1023975" y="3815997"/>
            <a:ext cx="2541829" cy="3408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12 - Έκρηξη 1"/>
          <p:cNvSpPr/>
          <p:nvPr/>
        </p:nvSpPr>
        <p:spPr>
          <a:xfrm rot="438150">
            <a:off x="3664589" y="3394993"/>
            <a:ext cx="4375136" cy="3230194"/>
          </a:xfrm>
          <a:prstGeom prst="irregularSeal1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2286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A2480E-6AA0-44E7-AF27-4E98D9BA3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991" y="3815997"/>
            <a:ext cx="1028938" cy="961322"/>
          </a:xfrm>
          <a:prstGeom prst="rect">
            <a:avLst/>
          </a:prstGeom>
        </p:spPr>
      </p:pic>
      <p:sp>
        <p:nvSpPr>
          <p:cNvPr id="16" name="8 - TextBox">
            <a:extLst>
              <a:ext uri="{FF2B5EF4-FFF2-40B4-BE49-F238E27FC236}">
                <a16:creationId xmlns:a16="http://schemas.microsoft.com/office/drawing/2014/main" id="{1FC2D726-B65B-4643-A8E2-B1D0E2F47B1B}"/>
              </a:ext>
            </a:extLst>
          </p:cNvPr>
          <p:cNvSpPr txBox="1"/>
          <p:nvPr/>
        </p:nvSpPr>
        <p:spPr>
          <a:xfrm>
            <a:off x="4085080" y="4406579"/>
            <a:ext cx="3592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Μεγάλη </a:t>
            </a:r>
          </a:p>
          <a:p>
            <a:pPr algn="ctr"/>
            <a:r>
              <a:rPr lang="el-G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Ιδέα!</a:t>
            </a:r>
          </a:p>
        </p:txBody>
      </p:sp>
      <p:sp>
        <p:nvSpPr>
          <p:cNvPr id="17" name="8 - TextBox">
            <a:extLst>
              <a:ext uri="{FF2B5EF4-FFF2-40B4-BE49-F238E27FC236}">
                <a16:creationId xmlns:a16="http://schemas.microsoft.com/office/drawing/2014/main" id="{69D9275D-D15A-452D-95B0-FCD92C66AB32}"/>
              </a:ext>
            </a:extLst>
          </p:cNvPr>
          <p:cNvSpPr txBox="1"/>
          <p:nvPr/>
        </p:nvSpPr>
        <p:spPr>
          <a:xfrm>
            <a:off x="8357324" y="615767"/>
            <a:ext cx="346476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000" b="1" dirty="0"/>
              <a:t>1844</a:t>
            </a:r>
          </a:p>
          <a:p>
            <a:pPr algn="ctr"/>
            <a:r>
              <a:rPr lang="el-GR" sz="4000" b="1" dirty="0">
                <a:solidFill>
                  <a:srgbClr val="C00000"/>
                </a:solidFill>
              </a:rPr>
              <a:t>Κωλέττης</a:t>
            </a:r>
          </a:p>
          <a:p>
            <a:pPr algn="ctr"/>
            <a:r>
              <a:rPr lang="el-GR" sz="2800" dirty="0"/>
              <a:t>Διατύπωση Μεγάλης Ιδέας στην Εθνοσυνέλευση</a:t>
            </a:r>
            <a:endParaRPr lang="el-G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908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60EB3-2216-4CAF-AC85-3C3B99073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048" y="370219"/>
            <a:ext cx="6863752" cy="1325563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Χαρακτηριστικά στελεχών του γαλλικού κόμματος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77463-DD26-4470-A5EB-1DC318343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117" y="2366683"/>
            <a:ext cx="6951570" cy="4661647"/>
          </a:xfrm>
        </p:spPr>
        <p:txBody>
          <a:bodyPr>
            <a:normAutofit/>
          </a:bodyPr>
          <a:lstStyle/>
          <a:p>
            <a:r>
              <a:rPr lang="el-GR" sz="3200" b="1" dirty="0">
                <a:solidFill>
                  <a:srgbClr val="C00000"/>
                </a:solidFill>
              </a:rPr>
              <a:t>Πολεμική</a:t>
            </a:r>
            <a:r>
              <a:rPr lang="el-GR" sz="3200" dirty="0"/>
              <a:t> διάθεση</a:t>
            </a:r>
          </a:p>
          <a:p>
            <a:r>
              <a:rPr lang="el-GR" sz="3200" b="1" dirty="0">
                <a:sym typeface="Wingdings" panose="05000000000000000000" pitchFamily="2" charset="2"/>
              </a:rPr>
              <a:t>Έλλειψη κατανόησης </a:t>
            </a:r>
            <a:endParaRPr lang="en-US" sz="3200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3200" b="1" dirty="0">
                <a:sym typeface="Wingdings" panose="05000000000000000000" pitchFamily="2" charset="2"/>
              </a:rPr>
              <a:t>   </a:t>
            </a:r>
            <a:r>
              <a:rPr lang="el-GR" sz="3200" b="1" dirty="0">
                <a:sym typeface="Wingdings" panose="05000000000000000000" pitchFamily="2" charset="2"/>
              </a:rPr>
              <a:t>για </a:t>
            </a:r>
            <a:r>
              <a:rPr lang="el-GR" sz="3200" b="1" dirty="0">
                <a:solidFill>
                  <a:srgbClr val="C00000"/>
                </a:solidFill>
                <a:sym typeface="Wingdings" panose="05000000000000000000" pitchFamily="2" charset="2"/>
              </a:rPr>
              <a:t>διπλωματικά</a:t>
            </a:r>
            <a:r>
              <a:rPr lang="el-GR" sz="3200" b="1" dirty="0">
                <a:sym typeface="Wingdings" panose="05000000000000000000" pitchFamily="2" charset="2"/>
              </a:rPr>
              <a:t> παιχνίδια</a:t>
            </a:r>
          </a:p>
          <a:p>
            <a:r>
              <a:rPr lang="el-GR" sz="3200" b="1" dirty="0">
                <a:solidFill>
                  <a:srgbClr val="C00000"/>
                </a:solidFill>
                <a:sym typeface="Wingdings" panose="05000000000000000000" pitchFamily="2" charset="2"/>
              </a:rPr>
              <a:t>Υπερεκτίμηση</a:t>
            </a:r>
            <a:r>
              <a:rPr lang="el-GR" sz="3200" b="1" dirty="0">
                <a:sym typeface="Wingdings" panose="05000000000000000000" pitchFamily="2" charset="2"/>
              </a:rPr>
              <a:t> των δικών </a:t>
            </a:r>
          </a:p>
          <a:p>
            <a:pPr marL="0" indent="0">
              <a:buNone/>
            </a:pPr>
            <a:r>
              <a:rPr lang="el-GR" sz="3200" b="1" dirty="0">
                <a:sym typeface="Wingdings" panose="05000000000000000000" pitchFamily="2" charset="2"/>
              </a:rPr>
              <a:t>   τους </a:t>
            </a:r>
            <a:r>
              <a:rPr lang="el-GR" sz="3200" b="1" dirty="0">
                <a:solidFill>
                  <a:srgbClr val="C00000"/>
                </a:solidFill>
                <a:sym typeface="Wingdings" panose="05000000000000000000" pitchFamily="2" charset="2"/>
              </a:rPr>
              <a:t>δυνάμεων</a:t>
            </a:r>
          </a:p>
          <a:p>
            <a:r>
              <a:rPr lang="el-GR" sz="3200" b="1" dirty="0">
                <a:solidFill>
                  <a:srgbClr val="C00000"/>
                </a:solidFill>
                <a:sym typeface="Wingdings" panose="05000000000000000000" pitchFamily="2" charset="2"/>
              </a:rPr>
              <a:t>Δικαιοσύνη</a:t>
            </a:r>
            <a:r>
              <a:rPr lang="el-GR" sz="3200" b="1" dirty="0"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r>
              <a:rPr lang="el-GR" sz="3200" dirty="0">
                <a:sym typeface="Wingdings" panose="05000000000000000000" pitchFamily="2" charset="2"/>
              </a:rPr>
              <a:t>   και</a:t>
            </a:r>
            <a:r>
              <a:rPr lang="el-GR" sz="3200" b="1" dirty="0">
                <a:sym typeface="Wingdings" panose="05000000000000000000" pitchFamily="2" charset="2"/>
              </a:rPr>
              <a:t> </a:t>
            </a:r>
            <a:r>
              <a:rPr lang="el-GR" sz="3200" b="1" dirty="0">
                <a:solidFill>
                  <a:srgbClr val="C00000"/>
                </a:solidFill>
                <a:sym typeface="Wingdings" panose="05000000000000000000" pitchFamily="2" charset="2"/>
              </a:rPr>
              <a:t>υλική αποκατάσταση </a:t>
            </a:r>
            <a:r>
              <a:rPr lang="el-GR" sz="3200" dirty="0">
                <a:sym typeface="Wingdings" panose="05000000000000000000" pitchFamily="2" charset="2"/>
              </a:rPr>
              <a:t>αγωνιστών</a:t>
            </a:r>
          </a:p>
          <a:p>
            <a:endParaRPr lang="el-GR" b="1" dirty="0">
              <a:solidFill>
                <a:srgbClr val="C00000"/>
              </a:solidFill>
              <a:sym typeface="Wingdings" panose="05000000000000000000" pitchFamily="2" charset="2"/>
            </a:endParaRPr>
          </a:p>
        </p:txBody>
      </p:sp>
      <p:pic>
        <p:nvPicPr>
          <p:cNvPr id="12" name="Picture 2" descr="http://data.whicdn.com/images/78592979/original.jpg">
            <a:extLst>
              <a:ext uri="{FF2B5EF4-FFF2-40B4-BE49-F238E27FC236}">
                <a16:creationId xmlns:a16="http://schemas.microsoft.com/office/drawing/2014/main" id="{0F3DE376-566A-4AC7-8F2F-214195945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462117" y="400013"/>
            <a:ext cx="1818280" cy="1212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FADAF3-2AB8-47DB-9876-F6A5983D8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0" y="0"/>
            <a:ext cx="2997200" cy="4343400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B6160781-6E13-470D-A32B-53D560583194}"/>
              </a:ext>
            </a:extLst>
          </p:cNvPr>
          <p:cNvSpPr/>
          <p:nvPr/>
        </p:nvSpPr>
        <p:spPr>
          <a:xfrm>
            <a:off x="7038788" y="4098687"/>
            <a:ext cx="4312024" cy="2438400"/>
          </a:xfrm>
          <a:prstGeom prst="wedgeEllipseCallout">
            <a:avLst>
              <a:gd name="adj1" fmla="val -48076"/>
              <a:gd name="adj2" fmla="val -125898"/>
            </a:avLst>
          </a:prstGeom>
          <a:solidFill>
            <a:srgbClr val="FFC000"/>
          </a:solidFill>
          <a:ln>
            <a:noFill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Δικαιοσύνη για τους αγωνιστές της ελευθερίας!</a:t>
            </a:r>
          </a:p>
        </p:txBody>
      </p:sp>
    </p:spTree>
    <p:extLst>
      <p:ext uri="{BB962C8B-B14F-4D97-AF65-F5344CB8AC3E}">
        <p14:creationId xmlns:p14="http://schemas.microsoft.com/office/powerpoint/2010/main" val="159087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60EB3-2216-4CAF-AC85-3C3B99073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941" y="83024"/>
            <a:ext cx="6819900" cy="1325563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Θέσεις γαλλικού κόμματος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77463-DD26-4470-A5EB-1DC318343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323" y="1804214"/>
            <a:ext cx="10801350" cy="2730099"/>
          </a:xfrm>
        </p:spPr>
        <p:txBody>
          <a:bodyPr>
            <a:normAutofit/>
          </a:bodyPr>
          <a:lstStyle/>
          <a:p>
            <a:r>
              <a:rPr lang="el-GR" b="1" dirty="0"/>
              <a:t>Ασαφές</a:t>
            </a:r>
            <a:r>
              <a:rPr lang="el-GR" dirty="0"/>
              <a:t> πρόγραμμα για την </a:t>
            </a:r>
            <a:r>
              <a:rPr lang="el-GR" b="1" dirty="0"/>
              <a:t>εσωτερική</a:t>
            </a:r>
            <a:r>
              <a:rPr lang="el-GR" dirty="0"/>
              <a:t> πολιτική</a:t>
            </a:r>
          </a:p>
          <a:p>
            <a:r>
              <a:rPr lang="el-GR" dirty="0">
                <a:sym typeface="Wingdings" panose="05000000000000000000" pitchFamily="2" charset="2"/>
              </a:rPr>
              <a:t>Ικανοποίηση</a:t>
            </a:r>
            <a:r>
              <a:rPr lang="el-GR" b="1" dirty="0">
                <a:sym typeface="Wingdings" panose="05000000000000000000" pitchFamily="2" charset="2"/>
              </a:rPr>
              <a:t> αιτημάτων </a:t>
            </a:r>
            <a:r>
              <a:rPr lang="el-GR" b="1" dirty="0">
                <a:solidFill>
                  <a:srgbClr val="C00000"/>
                </a:solidFill>
                <a:sym typeface="Wingdings" panose="05000000000000000000" pitchFamily="2" charset="2"/>
              </a:rPr>
              <a:t>απομάχων πολέμου</a:t>
            </a:r>
          </a:p>
          <a:p>
            <a:r>
              <a:rPr lang="el-GR" dirty="0">
                <a:sym typeface="Wingdings" panose="05000000000000000000" pitchFamily="2" charset="2"/>
              </a:rPr>
              <a:t>Κατοχύρωση </a:t>
            </a:r>
            <a:r>
              <a:rPr lang="el-GR" b="1" dirty="0">
                <a:sym typeface="Wingdings" panose="05000000000000000000" pitchFamily="2" charset="2"/>
              </a:rPr>
              <a:t>δικαιωμάτων λαού </a:t>
            </a:r>
            <a:r>
              <a:rPr lang="el-GR" dirty="0">
                <a:sym typeface="Wingdings" panose="05000000000000000000" pitchFamily="2" charset="2"/>
              </a:rPr>
              <a:t>απέναντι στην </a:t>
            </a:r>
            <a:r>
              <a:rPr lang="el-GR" b="1" dirty="0">
                <a:sym typeface="Wingdings" panose="05000000000000000000" pitchFamily="2" charset="2"/>
              </a:rPr>
              <a:t>εξουσία</a:t>
            </a:r>
            <a:r>
              <a:rPr lang="el-GR" dirty="0"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r>
              <a:rPr lang="el-GR" dirty="0">
                <a:sym typeface="Wingdings" panose="05000000000000000000" pitchFamily="2" charset="2"/>
              </a:rPr>
              <a:t>   (παραχώρηση </a:t>
            </a:r>
            <a:r>
              <a:rPr lang="el-GR" b="1" dirty="0">
                <a:solidFill>
                  <a:srgbClr val="C00000"/>
                </a:solidFill>
                <a:sym typeface="Wingdings" panose="05000000000000000000" pitchFamily="2" charset="2"/>
              </a:rPr>
              <a:t>Συντάγματος</a:t>
            </a:r>
            <a:r>
              <a:rPr lang="el-GR" dirty="0">
                <a:sym typeface="Wingdings" panose="05000000000000000000" pitchFamily="2" charset="2"/>
              </a:rPr>
              <a:t>)</a:t>
            </a:r>
          </a:p>
          <a:p>
            <a:r>
              <a:rPr lang="el-GR" dirty="0">
                <a:sym typeface="Wingdings" panose="05000000000000000000" pitchFamily="2" charset="2"/>
              </a:rPr>
              <a:t>Καθιέρωση</a:t>
            </a:r>
            <a:r>
              <a:rPr lang="el-GR" b="1" dirty="0">
                <a:sym typeface="Wingdings" panose="05000000000000000000" pitchFamily="2" charset="2"/>
              </a:rPr>
              <a:t> </a:t>
            </a:r>
            <a:r>
              <a:rPr lang="el-GR" b="1" dirty="0">
                <a:solidFill>
                  <a:srgbClr val="C00000"/>
                </a:solidFill>
                <a:sym typeface="Wingdings" panose="05000000000000000000" pitchFamily="2" charset="2"/>
              </a:rPr>
              <a:t>ισχυρής εκτελεστικής εξουσίας</a:t>
            </a:r>
          </a:p>
        </p:txBody>
      </p:sp>
      <p:sp>
        <p:nvSpPr>
          <p:cNvPr id="5" name="2 - Θέση περιεχομένου">
            <a:extLst>
              <a:ext uri="{FF2B5EF4-FFF2-40B4-BE49-F238E27FC236}">
                <a16:creationId xmlns:a16="http://schemas.microsoft.com/office/drawing/2014/main" id="{50C3445A-3495-4E13-A457-50A71D93482A}"/>
              </a:ext>
            </a:extLst>
          </p:cNvPr>
          <p:cNvSpPr txBox="1">
            <a:spLocks/>
          </p:cNvSpPr>
          <p:nvPr/>
        </p:nvSpPr>
        <p:spPr>
          <a:xfrm>
            <a:off x="349566" y="4706471"/>
            <a:ext cx="5391432" cy="180029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14300" dist="1524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l-GR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l-GR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ΟΧΙ ΣΤΗΝ ΞΕΝΟΚΡΑΤΙΑ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b="1" dirty="0"/>
              <a:t>(στο </a:t>
            </a:r>
            <a:r>
              <a:rPr lang="el-GR" b="1" dirty="0">
                <a:solidFill>
                  <a:srgbClr val="C00000"/>
                </a:solidFill>
              </a:rPr>
              <a:t>στράτευμα</a:t>
            </a:r>
            <a:r>
              <a:rPr lang="el-GR" b="1" dirty="0"/>
              <a:t> και τη </a:t>
            </a:r>
            <a:r>
              <a:rPr lang="el-GR" b="1" dirty="0">
                <a:solidFill>
                  <a:srgbClr val="C00000"/>
                </a:solidFill>
              </a:rPr>
              <a:t>διοίκηση</a:t>
            </a:r>
            <a:r>
              <a:rPr lang="el-GR" b="1" dirty="0"/>
              <a:t>)</a:t>
            </a:r>
          </a:p>
        </p:txBody>
      </p:sp>
      <p:sp>
        <p:nvSpPr>
          <p:cNvPr id="8" name="2 - Θέση περιεχομένου">
            <a:extLst>
              <a:ext uri="{FF2B5EF4-FFF2-40B4-BE49-F238E27FC236}">
                <a16:creationId xmlns:a16="http://schemas.microsoft.com/office/drawing/2014/main" id="{069DF17F-2D94-4819-BFAB-6E1F94C020AA}"/>
              </a:ext>
            </a:extLst>
          </p:cNvPr>
          <p:cNvSpPr txBox="1">
            <a:spLocks/>
          </p:cNvSpPr>
          <p:nvPr/>
        </p:nvSpPr>
        <p:spPr>
          <a:xfrm>
            <a:off x="8126730" y="4963578"/>
            <a:ext cx="3512820" cy="120663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14300" dist="1524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l-GR" sz="1600" b="1" dirty="0"/>
          </a:p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b="1" dirty="0"/>
              <a:t>Επάνδρωσή τους </a:t>
            </a:r>
          </a:p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b="1" dirty="0"/>
              <a:t>με ΕΛΛΗΝΕΣ!</a:t>
            </a:r>
            <a:endParaRPr lang="el-GR" sz="2400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1073E787-276B-403F-B0B1-32EAF4721D94}"/>
              </a:ext>
            </a:extLst>
          </p:cNvPr>
          <p:cNvSpPr/>
          <p:nvPr/>
        </p:nvSpPr>
        <p:spPr>
          <a:xfrm rot="16200000">
            <a:off x="6533826" y="4743376"/>
            <a:ext cx="989012" cy="1864661"/>
          </a:xfrm>
          <a:prstGeom prst="down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Picture 2" descr="http://data.whicdn.com/images/78592979/original.jpg">
            <a:extLst>
              <a:ext uri="{FF2B5EF4-FFF2-40B4-BE49-F238E27FC236}">
                <a16:creationId xmlns:a16="http://schemas.microsoft.com/office/drawing/2014/main" id="{0F3DE376-566A-4AC7-8F2F-214195945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0" y="0"/>
            <a:ext cx="2153941" cy="1435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F78807-ABB0-490F-8301-416C256844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4" b="9136"/>
          <a:stretch/>
        </p:blipFill>
        <p:spPr>
          <a:xfrm>
            <a:off x="9188825" y="-33603"/>
            <a:ext cx="3003176" cy="3189180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B6160781-6E13-470D-A32B-53D560583194}"/>
              </a:ext>
            </a:extLst>
          </p:cNvPr>
          <p:cNvSpPr/>
          <p:nvPr/>
        </p:nvSpPr>
        <p:spPr>
          <a:xfrm>
            <a:off x="7960663" y="3238601"/>
            <a:ext cx="2892573" cy="1506748"/>
          </a:xfrm>
          <a:prstGeom prst="wedgeEllipseCallout">
            <a:avLst>
              <a:gd name="adj1" fmla="val 30706"/>
              <a:gd name="adj2" fmla="val -142596"/>
            </a:avLst>
          </a:prstGeom>
          <a:solidFill>
            <a:srgbClr val="FFC000"/>
          </a:solidFill>
          <a:ln>
            <a:noFill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Κάτω οι Βαυαροί!</a:t>
            </a:r>
          </a:p>
        </p:txBody>
      </p:sp>
    </p:spTree>
    <p:extLst>
      <p:ext uri="{BB962C8B-B14F-4D97-AF65-F5344CB8AC3E}">
        <p14:creationId xmlns:p14="http://schemas.microsoft.com/office/powerpoint/2010/main" val="361115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337581-E397-4970-B974-DFBBFFAC4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270" y="11019"/>
            <a:ext cx="5812064" cy="34852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360EB3-2216-4CAF-AC85-3C3B99073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554"/>
            <a:ext cx="6732494" cy="1796163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Γιατί ζητούσαν διεύρυνση </a:t>
            </a:r>
            <a:br>
              <a:rPr lang="el-GR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l-GR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των εδαφικών ορίων </a:t>
            </a:r>
            <a:br>
              <a:rPr lang="el-GR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l-GR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του κράτους;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77463-DD26-4470-A5EB-1DC318343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478" y="2288890"/>
            <a:ext cx="7610476" cy="2365001"/>
          </a:xfrm>
        </p:spPr>
        <p:txBody>
          <a:bodyPr>
            <a:normAutofit/>
          </a:bodyPr>
          <a:lstStyle/>
          <a:p>
            <a:r>
              <a:rPr lang="el-GR" sz="2400" b="1" dirty="0"/>
              <a:t>Εξέφραζαν τα συμφέροντα των </a:t>
            </a:r>
            <a:r>
              <a:rPr lang="el-G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ΑΤΑΚΤΩΝ</a:t>
            </a:r>
            <a:r>
              <a:rPr lang="el-GR" sz="2400" b="1" dirty="0"/>
              <a:t>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l-GR" sz="2400" dirty="0">
                <a:sym typeface="Wingdings" panose="05000000000000000000" pitchFamily="2" charset="2"/>
              </a:rPr>
              <a:t>αυτοί μπορούσαν να κερδίσουν τη ζωή τους </a:t>
            </a:r>
          </a:p>
          <a:p>
            <a:pPr marL="0" indent="0">
              <a:buNone/>
            </a:pPr>
            <a:r>
              <a:rPr lang="el-GR" sz="2400" b="1" dirty="0">
                <a:sym typeface="Wingdings" panose="05000000000000000000" pitchFamily="2" charset="2"/>
              </a:rPr>
              <a:t>    μόνο από τον </a:t>
            </a:r>
            <a:r>
              <a:rPr lang="el-GR" sz="2400" b="1" dirty="0">
                <a:solidFill>
                  <a:srgbClr val="C00000"/>
                </a:solidFill>
                <a:sym typeface="Wingdings" panose="05000000000000000000" pitchFamily="2" charset="2"/>
              </a:rPr>
              <a:t>πόλεμο</a:t>
            </a:r>
          </a:p>
          <a:p>
            <a:r>
              <a:rPr lang="el-GR" sz="2400" b="1" dirty="0">
                <a:sym typeface="Wingdings" panose="05000000000000000000" pitchFamily="2" charset="2"/>
              </a:rPr>
              <a:t>Κύριο μέλημα των </a:t>
            </a:r>
            <a:r>
              <a:rPr lang="el-GR" sz="2400" b="1" dirty="0">
                <a:solidFill>
                  <a:srgbClr val="C00000"/>
                </a:solidFill>
                <a:sym typeface="Wingdings" panose="05000000000000000000" pitchFamily="2" charset="2"/>
              </a:rPr>
              <a:t>προσφύγων</a:t>
            </a:r>
            <a:r>
              <a:rPr lang="el-GR" sz="2400" b="1" dirty="0">
                <a:sym typeface="Wingdings" panose="05000000000000000000" pitchFamily="2" charset="2"/>
              </a:rPr>
              <a:t> </a:t>
            </a:r>
            <a:r>
              <a:rPr lang="el-GR" sz="2400" dirty="0">
                <a:sym typeface="Wingdings" panose="05000000000000000000" pitchFamily="2" charset="2"/>
              </a:rPr>
              <a:t>από αλύτρωτες περιοχές ήταν η απελευθέρωση της</a:t>
            </a:r>
            <a:r>
              <a:rPr lang="el-GR" sz="2400" b="1" dirty="0">
                <a:sym typeface="Wingdings" panose="05000000000000000000" pitchFamily="2" charset="2"/>
              </a:rPr>
              <a:t> ιδιαίτερης πατρίδας </a:t>
            </a:r>
            <a:r>
              <a:rPr lang="el-GR" sz="2400" dirty="0">
                <a:sym typeface="Wingdings" panose="05000000000000000000" pitchFamily="2" charset="2"/>
              </a:rPr>
              <a:t>τους</a:t>
            </a:r>
          </a:p>
          <a:p>
            <a:endParaRPr lang="el-GR" sz="2400" b="1" dirty="0">
              <a:sym typeface="Wingdings" panose="05000000000000000000" pitchFamily="2" charset="2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ED35A182-8639-46E3-8376-A7F97884572B}"/>
              </a:ext>
            </a:extLst>
          </p:cNvPr>
          <p:cNvSpPr/>
          <p:nvPr/>
        </p:nvSpPr>
        <p:spPr>
          <a:xfrm>
            <a:off x="9042387" y="3290267"/>
            <a:ext cx="1327472" cy="1630630"/>
          </a:xfrm>
          <a:prstGeom prst="down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A29FBA2-B4FF-4F7A-B5F1-235D3AB0020B}"/>
              </a:ext>
            </a:extLst>
          </p:cNvPr>
          <p:cNvSpPr txBox="1">
            <a:spLocks/>
          </p:cNvSpPr>
          <p:nvPr/>
        </p:nvSpPr>
        <p:spPr>
          <a:xfrm>
            <a:off x="522523" y="4645307"/>
            <a:ext cx="7225056" cy="20556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Γαλλία</a:t>
            </a:r>
            <a:r>
              <a:rPr lang="el-GR" sz="2400" dirty="0"/>
              <a:t> </a:t>
            </a:r>
            <a:r>
              <a:rPr lang="el-GR" sz="2400" dirty="0">
                <a:sym typeface="Wingdings" panose="05000000000000000000" pitchFamily="2" charset="2"/>
              </a:rPr>
              <a:t> φυσική σύμμαχος</a:t>
            </a:r>
            <a:endParaRPr lang="el-GR" sz="2400" dirty="0"/>
          </a:p>
          <a:p>
            <a:r>
              <a:rPr lang="el-GR" sz="2400" b="1" dirty="0">
                <a:sym typeface="Wingdings" panose="05000000000000000000" pitchFamily="2" charset="2"/>
              </a:rPr>
              <a:t>Θα βοηθούσε </a:t>
            </a:r>
            <a:r>
              <a:rPr lang="el-GR" sz="2400" dirty="0">
                <a:sym typeface="Wingdings" panose="05000000000000000000" pitchFamily="2" charset="2"/>
              </a:rPr>
              <a:t>την Ελλάδα </a:t>
            </a:r>
            <a:r>
              <a:rPr lang="el-GR" sz="2400" b="1" dirty="0">
                <a:sym typeface="Wingdings" panose="05000000000000000000" pitchFamily="2" charset="2"/>
              </a:rPr>
              <a:t>χωρίς να επηρεάζει</a:t>
            </a:r>
            <a:r>
              <a:rPr lang="el-GR" sz="2400" dirty="0">
                <a:sym typeface="Wingdings" panose="05000000000000000000" pitchFamily="2" charset="2"/>
              </a:rPr>
              <a:t> τις επιλογές της (ανακατευόταν λιγότερο στην Ανατολική Μεσόγειο από τις άλλες Δυνάμεις)</a:t>
            </a:r>
          </a:p>
          <a:p>
            <a:r>
              <a:rPr lang="el-GR" sz="2400" dirty="0">
                <a:sym typeface="Wingdings" panose="05000000000000000000" pitchFamily="2" charset="2"/>
              </a:rPr>
              <a:t>Είχαν</a:t>
            </a:r>
            <a:r>
              <a:rPr lang="el-GR" sz="2400" b="1" dirty="0">
                <a:sym typeface="Wingdings" panose="05000000000000000000" pitchFamily="2" charset="2"/>
              </a:rPr>
              <a:t> ιδεατή εικόνα </a:t>
            </a:r>
            <a:r>
              <a:rPr lang="el-GR" sz="2400" dirty="0">
                <a:sym typeface="Wingdings" panose="05000000000000000000" pitchFamily="2" charset="2"/>
              </a:rPr>
              <a:t>για τη </a:t>
            </a:r>
            <a:r>
              <a:rPr lang="el-GR" sz="2400" b="1" dirty="0">
                <a:sym typeface="Wingdings" panose="05000000000000000000" pitchFamily="2" charset="2"/>
              </a:rPr>
              <a:t>Γαλλία  πρότυπό </a:t>
            </a:r>
            <a:r>
              <a:rPr lang="el-GR" sz="2400" dirty="0">
                <a:sym typeface="Wingdings" panose="05000000000000000000" pitchFamily="2" charset="2"/>
              </a:rPr>
              <a:t>τους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l-GR" sz="2400" b="1" dirty="0">
              <a:sym typeface="Wingdings" panose="05000000000000000000" pitchFamily="2" charset="2"/>
            </a:endParaRPr>
          </a:p>
          <a:p>
            <a:endParaRPr lang="el-GR" sz="2400" b="1" dirty="0">
              <a:sym typeface="Wingdings" panose="05000000000000000000" pitchFamily="2" charset="2"/>
            </a:endParaRPr>
          </a:p>
        </p:txBody>
      </p:sp>
      <p:sp>
        <p:nvSpPr>
          <p:cNvPr id="12" name="2 - Θέση περιεχομένου">
            <a:extLst>
              <a:ext uri="{FF2B5EF4-FFF2-40B4-BE49-F238E27FC236}">
                <a16:creationId xmlns:a16="http://schemas.microsoft.com/office/drawing/2014/main" id="{BFFD8339-52D5-4B20-94E9-8FC7AB0D3666}"/>
              </a:ext>
            </a:extLst>
          </p:cNvPr>
          <p:cNvSpPr txBox="1">
            <a:spLocks/>
          </p:cNvSpPr>
          <p:nvPr/>
        </p:nvSpPr>
        <p:spPr>
          <a:xfrm>
            <a:off x="7819624" y="5187903"/>
            <a:ext cx="3936207" cy="123321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14300" dist="1524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l-GR" sz="800" b="1" dirty="0"/>
          </a:p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b="1" dirty="0"/>
              <a:t>Ονομάστηκε </a:t>
            </a:r>
            <a:endParaRPr lang="el-GR" sz="3200" dirty="0"/>
          </a:p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200" b="1" dirty="0"/>
              <a:t>«Εθνικό Κόμμα»</a:t>
            </a:r>
          </a:p>
        </p:txBody>
      </p:sp>
    </p:spTree>
    <p:extLst>
      <p:ext uri="{BB962C8B-B14F-4D97-AF65-F5344CB8AC3E}">
        <p14:creationId xmlns:p14="http://schemas.microsoft.com/office/powerpoint/2010/main" val="2168274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4BC75B-FAEE-4583-9E6B-FFEF19CA8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360EB3-2216-4CAF-AC85-3C3B99073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378" y="533400"/>
            <a:ext cx="7569395" cy="847725"/>
          </a:xfrm>
          <a:solidFill>
            <a:schemeClr val="bg1">
              <a:alpha val="68000"/>
            </a:schemeClr>
          </a:solidFill>
        </p:spPr>
        <p:txBody>
          <a:bodyPr/>
          <a:lstStyle/>
          <a:p>
            <a:pPr algn="ctr"/>
            <a:r>
              <a:rPr lang="el-G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ΡΩΣΙΚΟ ΚΟΜΜΑ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77463-DD26-4470-A5EB-1DC318343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629582"/>
            <a:ext cx="10934700" cy="2479675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l-GR" b="1" dirty="0">
                <a:sym typeface="Wingdings" panose="05000000000000000000" pitchFamily="2" charset="2"/>
              </a:rPr>
              <a:t>Σταθερές</a:t>
            </a:r>
            <a:r>
              <a:rPr lang="el-GR" dirty="0">
                <a:sym typeface="Wingdings" panose="05000000000000000000" pitchFamily="2" charset="2"/>
              </a:rPr>
              <a:t> πολιτικές θέσεις</a:t>
            </a:r>
          </a:p>
          <a:p>
            <a:r>
              <a:rPr lang="el-GR" b="1" dirty="0">
                <a:sym typeface="Wingdings" panose="05000000000000000000" pitchFamily="2" charset="2"/>
              </a:rPr>
              <a:t>Πρότυπο</a:t>
            </a:r>
            <a:r>
              <a:rPr lang="el-GR" dirty="0">
                <a:sym typeface="Wingdings" panose="05000000000000000000" pitchFamily="2" charset="2"/>
              </a:rPr>
              <a:t> για οργάνωση χώρας  Η </a:t>
            </a:r>
            <a:r>
              <a:rPr lang="el-GR" b="1" dirty="0">
                <a:sym typeface="Wingdings" panose="05000000000000000000" pitchFamily="2" charset="2"/>
              </a:rPr>
              <a:t>Ρωσία</a:t>
            </a:r>
            <a:r>
              <a:rPr lang="el-GR" dirty="0">
                <a:sym typeface="Wingdings" panose="05000000000000000000" pitchFamily="2" charset="2"/>
              </a:rPr>
              <a:t>  η μοναδική Μεγάλη Δύναμη με Ορθόδοξο χριστιανικό δόγμα.</a:t>
            </a:r>
          </a:p>
          <a:p>
            <a:r>
              <a:rPr lang="el-GR" b="1" dirty="0">
                <a:sym typeface="Wingdings" panose="05000000000000000000" pitchFamily="2" charset="2"/>
              </a:rPr>
              <a:t>Συντηρητική</a:t>
            </a:r>
            <a:r>
              <a:rPr lang="el-GR" dirty="0">
                <a:sym typeface="Wingdings" panose="05000000000000000000" pitchFamily="2" charset="2"/>
              </a:rPr>
              <a:t> στάση σε όλα!</a:t>
            </a:r>
          </a:p>
          <a:p>
            <a:r>
              <a:rPr lang="el-GR" b="1" dirty="0">
                <a:sym typeface="Wingdings" panose="05000000000000000000" pitchFamily="2" charset="2"/>
              </a:rPr>
              <a:t>Θεμέλιο</a:t>
            </a:r>
            <a:r>
              <a:rPr lang="el-GR" dirty="0">
                <a:sym typeface="Wingdings" panose="05000000000000000000" pitchFamily="2" charset="2"/>
              </a:rPr>
              <a:t> της κοινωνικής τάξης  η </a:t>
            </a:r>
            <a:r>
              <a:rPr lang="el-GR" b="1" dirty="0">
                <a:sym typeface="Wingdings" panose="05000000000000000000" pitchFamily="2" charset="2"/>
              </a:rPr>
              <a:t>ΘΡΗΣΚΕΙΑ</a:t>
            </a:r>
            <a:r>
              <a:rPr lang="el-GR" dirty="0">
                <a:sym typeface="Wingdings" panose="05000000000000000000" pitchFamily="2" charset="2"/>
              </a:rPr>
              <a:t>! Σ’ αυτήν βασίζεται η νομιμότητα της εξουσίας</a:t>
            </a:r>
          </a:p>
        </p:txBody>
      </p:sp>
      <p:sp>
        <p:nvSpPr>
          <p:cNvPr id="5" name="2 - Θέση περιεχομένου">
            <a:extLst>
              <a:ext uri="{FF2B5EF4-FFF2-40B4-BE49-F238E27FC236}">
                <a16:creationId xmlns:a16="http://schemas.microsoft.com/office/drawing/2014/main" id="{50C3445A-3495-4E13-A457-50A71D93482A}"/>
              </a:ext>
            </a:extLst>
          </p:cNvPr>
          <p:cNvSpPr txBox="1">
            <a:spLocks/>
          </p:cNvSpPr>
          <p:nvPr/>
        </p:nvSpPr>
        <p:spPr>
          <a:xfrm>
            <a:off x="704850" y="4249271"/>
            <a:ext cx="10934700" cy="225910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outerShdw blurRad="114300" dist="1524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40"/>
              </a:spcBef>
              <a:buFont typeface="Arial" panose="020B0604020202020204" pitchFamily="34" charset="0"/>
              <a:buNone/>
            </a:pPr>
            <a:endParaRPr lang="el-GR" sz="1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40"/>
              </a:spcBef>
              <a:buFont typeface="Arial" panose="020B0604020202020204" pitchFamily="34" charset="0"/>
              <a:buNone/>
            </a:pPr>
            <a:r>
              <a:rPr lang="el-GR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Διαφύλαξη της Ορθοδοξίας!</a:t>
            </a:r>
          </a:p>
          <a:p>
            <a:pPr algn="ctr"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l-GR" sz="3600" dirty="0"/>
              <a:t>Η εκκλησία σε διαρκή κίνδυνο! Απευθυνόταν συχνά </a:t>
            </a:r>
          </a:p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3600" dirty="0"/>
              <a:t>στο θρησκευτικό συναίσθημα των Ελλήνων.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0438AC-4FF5-43A1-8FDE-F5AD77397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3188" y="-87391"/>
            <a:ext cx="2859272" cy="21033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7698A0-2CD9-4743-972F-FCFBA87916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940" y="-87391"/>
            <a:ext cx="1874213" cy="232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8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F887426-6310-48C1-B043-E9BFE7F29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141" y="0"/>
            <a:ext cx="6131859" cy="459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- TextBox"/>
          <p:cNvSpPr txBox="1"/>
          <p:nvPr/>
        </p:nvSpPr>
        <p:spPr>
          <a:xfrm>
            <a:off x="185350" y="193502"/>
            <a:ext cx="49219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Με το </a:t>
            </a:r>
            <a:r>
              <a:rPr lang="el-GR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ρωσικό κόμμα </a:t>
            </a:r>
          </a:p>
          <a:p>
            <a:pPr algn="ctr"/>
            <a:r>
              <a:rPr lang="el-GR" sz="2800" dirty="0"/>
              <a:t>συμπαρατάχθηκαν:</a:t>
            </a:r>
          </a:p>
        </p:txBody>
      </p:sp>
      <p:sp>
        <p:nvSpPr>
          <p:cNvPr id="7" name="2 - Θέση περιεχομένου"/>
          <p:cNvSpPr>
            <a:spLocks noGrp="1"/>
          </p:cNvSpPr>
          <p:nvPr>
            <p:ph idx="1"/>
          </p:nvPr>
        </p:nvSpPr>
        <p:spPr>
          <a:xfrm>
            <a:off x="369086" y="3429000"/>
            <a:ext cx="3744416" cy="3096344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l-GR" b="1" dirty="0"/>
              <a:t>ακτήμονες</a:t>
            </a:r>
          </a:p>
          <a:p>
            <a:pPr marL="514350" indent="-514350">
              <a:buFont typeface="+mj-lt"/>
              <a:buAutoNum type="arabicPeriod"/>
            </a:pPr>
            <a:r>
              <a:rPr lang="el-GR" b="1" dirty="0"/>
              <a:t>μικροϊδιοκτήτες</a:t>
            </a:r>
            <a:r>
              <a:rPr lang="el-GR" dirty="0"/>
              <a:t> </a:t>
            </a:r>
            <a:r>
              <a:rPr lang="el-GR" b="1" dirty="0"/>
              <a:t>γης</a:t>
            </a:r>
          </a:p>
          <a:p>
            <a:pPr marL="514350" indent="-514350">
              <a:buFont typeface="+mj-lt"/>
              <a:buAutoNum type="arabicPeriod"/>
            </a:pPr>
            <a:r>
              <a:rPr lang="el-GR" b="1" dirty="0"/>
              <a:t>απλοί</a:t>
            </a:r>
            <a:r>
              <a:rPr lang="el-GR" dirty="0"/>
              <a:t> </a:t>
            </a:r>
            <a:r>
              <a:rPr lang="el-GR" b="1" dirty="0"/>
              <a:t>αγωνιστές</a:t>
            </a:r>
            <a:r>
              <a:rPr lang="el-GR" dirty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l-GR" b="1" dirty="0"/>
              <a:t>χαμηλόβαθμοι</a:t>
            </a:r>
            <a:r>
              <a:rPr lang="el-GR" dirty="0"/>
              <a:t> </a:t>
            </a:r>
            <a:r>
              <a:rPr lang="el-GR" b="1" dirty="0"/>
              <a:t>αξιωματικοί</a:t>
            </a:r>
          </a:p>
          <a:p>
            <a:pPr marL="514350" indent="-514350">
              <a:buFont typeface="+mj-lt"/>
              <a:buAutoNum type="arabicPeriod"/>
            </a:pPr>
            <a:r>
              <a:rPr lang="el-GR" b="1" dirty="0"/>
              <a:t>μοναχοί</a:t>
            </a:r>
          </a:p>
          <a:p>
            <a:pPr marL="514350" indent="-514350">
              <a:buFont typeface="+mj-lt"/>
              <a:buAutoNum type="arabicPeriod"/>
            </a:pPr>
            <a:r>
              <a:rPr lang="el-GR" b="1" dirty="0"/>
              <a:t>δημόσιοι υπάλληλοι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6594249" y="5151294"/>
            <a:ext cx="6591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Αντισυνταγματικοί</a:t>
            </a:r>
          </a:p>
          <a:p>
            <a:pPr algn="ctr"/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Συγκεντρωτικό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800" dirty="0"/>
              <a:t>σύστημα</a:t>
            </a:r>
          </a:p>
          <a:p>
            <a:pPr algn="ctr"/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διακυβέρνησης</a:t>
            </a:r>
          </a:p>
        </p:txBody>
      </p:sp>
      <p:sp>
        <p:nvSpPr>
          <p:cNvPr id="13" name="12 - Έκρηξη 1"/>
          <p:cNvSpPr/>
          <p:nvPr/>
        </p:nvSpPr>
        <p:spPr>
          <a:xfrm rot="763502">
            <a:off x="3645655" y="2423329"/>
            <a:ext cx="4828971" cy="3738444"/>
          </a:xfrm>
          <a:prstGeom prst="irregularSeal1">
            <a:avLst/>
          </a:prstGeom>
          <a:solidFill>
            <a:srgbClr val="FFC000"/>
          </a:solidFill>
          <a:ln>
            <a:noFill/>
          </a:ln>
          <a:effectLst>
            <a:outerShdw blurRad="266700" dist="266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Ορθοδοξία</a:t>
            </a:r>
            <a:r>
              <a:rPr lang="el-G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ADACD0-50C5-4C16-91D9-A3E559CEA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022" y="1520889"/>
            <a:ext cx="1432684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14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60EB3-2216-4CAF-AC85-3C3B99073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742" y="59459"/>
            <a:ext cx="6819900" cy="1325563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Θέσεις ρωσικού κόμματος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77463-DD26-4470-A5EB-1DC318343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5034"/>
            <a:ext cx="10801350" cy="2330484"/>
          </a:xfrm>
        </p:spPr>
        <p:txBody>
          <a:bodyPr>
            <a:normAutofit/>
          </a:bodyPr>
          <a:lstStyle/>
          <a:p>
            <a:r>
              <a:rPr lang="el-GR" dirty="0"/>
              <a:t>Κρατάμε τις </a:t>
            </a:r>
            <a:r>
              <a:rPr lang="el-GR" b="1" dirty="0">
                <a:solidFill>
                  <a:srgbClr val="C00000"/>
                </a:solidFill>
              </a:rPr>
              <a:t>παραδόσεις</a:t>
            </a:r>
            <a:r>
              <a:rPr lang="el-GR" dirty="0"/>
              <a:t>! </a:t>
            </a:r>
            <a:r>
              <a:rPr lang="el-GR" b="1" dirty="0"/>
              <a:t>Όχι</a:t>
            </a:r>
            <a:r>
              <a:rPr lang="el-GR" dirty="0"/>
              <a:t> στον </a:t>
            </a:r>
            <a:r>
              <a:rPr lang="el-GR" b="1" dirty="0"/>
              <a:t>κοσμοπολιτισμό</a:t>
            </a:r>
            <a:r>
              <a:rPr lang="el-GR" dirty="0"/>
              <a:t>!</a:t>
            </a:r>
          </a:p>
          <a:p>
            <a:r>
              <a:rPr lang="el-GR" b="1" dirty="0">
                <a:solidFill>
                  <a:srgbClr val="C00000"/>
                </a:solidFill>
                <a:sym typeface="Wingdings" panose="05000000000000000000" pitchFamily="2" charset="2"/>
              </a:rPr>
              <a:t>Ξενοφοβία</a:t>
            </a:r>
          </a:p>
          <a:p>
            <a:r>
              <a:rPr lang="el-GR" b="1" dirty="0">
                <a:sym typeface="Wingdings" panose="05000000000000000000" pitchFamily="2" charset="2"/>
              </a:rPr>
              <a:t>Άρνηση διαφωτισμού – δυτικής παιδείας</a:t>
            </a:r>
          </a:p>
        </p:txBody>
      </p:sp>
      <p:sp>
        <p:nvSpPr>
          <p:cNvPr id="5" name="2 - Θέση περιεχομένου">
            <a:extLst>
              <a:ext uri="{FF2B5EF4-FFF2-40B4-BE49-F238E27FC236}">
                <a16:creationId xmlns:a16="http://schemas.microsoft.com/office/drawing/2014/main" id="{50C3445A-3495-4E13-A457-50A71D93482A}"/>
              </a:ext>
            </a:extLst>
          </p:cNvPr>
          <p:cNvSpPr txBox="1">
            <a:spLocks/>
          </p:cNvSpPr>
          <p:nvPr/>
        </p:nvSpPr>
        <p:spPr>
          <a:xfrm>
            <a:off x="637926" y="5175647"/>
            <a:ext cx="5176279" cy="1322614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14300" dist="1524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b="1" dirty="0"/>
              <a:t>Για να επεμβαίνει η Ρωσία και να προστατεύει τους Ορθοδόξους Έλληνες πρέπει να πούμε…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ADA6BF4-E331-493C-ABAD-E173079961A6}"/>
              </a:ext>
            </a:extLst>
          </p:cNvPr>
          <p:cNvSpPr txBox="1">
            <a:spLocks/>
          </p:cNvSpPr>
          <p:nvPr/>
        </p:nvSpPr>
        <p:spPr>
          <a:xfrm>
            <a:off x="838200" y="3025186"/>
            <a:ext cx="11506199" cy="178043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/>
              <a:t>Ίδρυση ισχυρού κράτους σε συνεργασία με </a:t>
            </a:r>
            <a:r>
              <a:rPr lang="el-GR" b="1" dirty="0">
                <a:solidFill>
                  <a:srgbClr val="C00000"/>
                </a:solidFill>
              </a:rPr>
              <a:t>Ρωσία</a:t>
            </a:r>
            <a:r>
              <a:rPr lang="el-GR" dirty="0"/>
              <a:t> και </a:t>
            </a:r>
            <a:r>
              <a:rPr lang="el-GR" b="1" dirty="0">
                <a:solidFill>
                  <a:srgbClr val="C00000"/>
                </a:solidFill>
              </a:rPr>
              <a:t>Οικουμενικό Πατριαρχείο</a:t>
            </a:r>
          </a:p>
          <a:p>
            <a:r>
              <a:rPr lang="el-GR" b="1" dirty="0">
                <a:sym typeface="Wingdings" panose="05000000000000000000" pitchFamily="2" charset="2"/>
              </a:rPr>
              <a:t>Καθαρότητα της </a:t>
            </a:r>
            <a:r>
              <a:rPr lang="el-GR" b="1" dirty="0">
                <a:solidFill>
                  <a:srgbClr val="C00000"/>
                </a:solidFill>
                <a:sym typeface="Wingdings" panose="05000000000000000000" pitchFamily="2" charset="2"/>
              </a:rPr>
              <a:t>πίστης</a:t>
            </a:r>
          </a:p>
          <a:p>
            <a:r>
              <a:rPr lang="el-GR" b="1" dirty="0">
                <a:sym typeface="Wingdings" panose="05000000000000000000" pitchFamily="2" charset="2"/>
              </a:rPr>
              <a:t>Να αναγνωριστεί στην </a:t>
            </a:r>
            <a:r>
              <a:rPr lang="el-GR" b="1" dirty="0">
                <a:solidFill>
                  <a:srgbClr val="C00000"/>
                </a:solidFill>
                <a:sym typeface="Wingdings" panose="05000000000000000000" pitchFamily="2" charset="2"/>
              </a:rPr>
              <a:t>Εκκλησία</a:t>
            </a:r>
            <a:r>
              <a:rPr lang="el-GR" b="1" dirty="0">
                <a:sym typeface="Wingdings" panose="05000000000000000000" pitchFamily="2" charset="2"/>
              </a:rPr>
              <a:t> κυρίαρχη θέση!</a:t>
            </a:r>
          </a:p>
          <a:p>
            <a:endParaRPr lang="el-GR" b="1" dirty="0">
              <a:sym typeface="Wingdings" panose="05000000000000000000" pitchFamily="2" charset="2"/>
            </a:endParaRPr>
          </a:p>
        </p:txBody>
      </p:sp>
      <p:sp>
        <p:nvSpPr>
          <p:cNvPr id="8" name="2 - Θέση περιεχομένου">
            <a:extLst>
              <a:ext uri="{FF2B5EF4-FFF2-40B4-BE49-F238E27FC236}">
                <a16:creationId xmlns:a16="http://schemas.microsoft.com/office/drawing/2014/main" id="{069DF17F-2D94-4819-BFAB-6E1F94C020AA}"/>
              </a:ext>
            </a:extLst>
          </p:cNvPr>
          <p:cNvSpPr txBox="1">
            <a:spLocks/>
          </p:cNvSpPr>
          <p:nvPr/>
        </p:nvSpPr>
        <p:spPr>
          <a:xfrm>
            <a:off x="7591271" y="4942489"/>
            <a:ext cx="4267200" cy="16829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14300" dist="1524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b="1" dirty="0"/>
              <a:t>…</a:t>
            </a:r>
            <a:r>
              <a:rPr lang="el-GR" b="1" dirty="0">
                <a:solidFill>
                  <a:srgbClr val="C00000"/>
                </a:solidFill>
              </a:rPr>
              <a:t>Όχι στο αυτοκέφαλο </a:t>
            </a:r>
            <a:r>
              <a:rPr lang="el-GR" b="1" dirty="0"/>
              <a:t>της ελληνικής </a:t>
            </a:r>
            <a:r>
              <a:rPr lang="el-GR" b="1" dirty="0">
                <a:solidFill>
                  <a:srgbClr val="C00000"/>
                </a:solidFill>
              </a:rPr>
              <a:t>εκκλησίας</a:t>
            </a:r>
            <a:r>
              <a:rPr lang="en-US" b="1" dirty="0">
                <a:solidFill>
                  <a:srgbClr val="C00000"/>
                </a:solidFill>
              </a:rPr>
              <a:t>!</a:t>
            </a:r>
            <a:endParaRPr lang="el-GR" b="1" dirty="0">
              <a:solidFill>
                <a:srgbClr val="C00000"/>
              </a:solidFill>
            </a:endParaRPr>
          </a:p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b="1" dirty="0"/>
              <a:t>Υποταγή στο Οικουμενικό Πατριαρχείο!</a:t>
            </a:r>
            <a:endParaRPr lang="el-GR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1073E787-276B-403F-B0B1-32EAF4721D94}"/>
              </a:ext>
            </a:extLst>
          </p:cNvPr>
          <p:cNvSpPr/>
          <p:nvPr/>
        </p:nvSpPr>
        <p:spPr>
          <a:xfrm rot="16200000">
            <a:off x="6283528" y="5188732"/>
            <a:ext cx="989012" cy="1364068"/>
          </a:xfrm>
          <a:prstGeom prst="down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08EFF8-960C-41D4-8787-CF9A43D73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73671" y="104905"/>
            <a:ext cx="3370728" cy="247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1B9075-48CB-47EA-9722-E762155CE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2 - Θέση περιεχομένου"/>
          <p:cNvSpPr>
            <a:spLocks noGrp="1"/>
          </p:cNvSpPr>
          <p:nvPr>
            <p:ph idx="1"/>
          </p:nvPr>
        </p:nvSpPr>
        <p:spPr>
          <a:xfrm>
            <a:off x="890575" y="1065535"/>
            <a:ext cx="2746648" cy="710397"/>
          </a:xfrm>
          <a:solidFill>
            <a:srgbClr val="FFC000"/>
          </a:solidFill>
          <a:ln>
            <a:noFill/>
          </a:ln>
          <a:effectLst>
            <a:outerShdw blurRad="114300" dist="1524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>
              <a:buNone/>
            </a:pPr>
            <a:r>
              <a:rPr lang="el-GR" sz="4400" b="1" dirty="0"/>
              <a:t>Αγγλικό</a:t>
            </a:r>
          </a:p>
        </p:txBody>
      </p:sp>
      <p:sp>
        <p:nvSpPr>
          <p:cNvPr id="6" name="2 - Θέση περιεχομένου"/>
          <p:cNvSpPr txBox="1">
            <a:spLocks/>
          </p:cNvSpPr>
          <p:nvPr/>
        </p:nvSpPr>
        <p:spPr>
          <a:xfrm>
            <a:off x="890575" y="2973803"/>
            <a:ext cx="2746648" cy="82068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14300" dist="1524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l-GR" sz="4400" b="1" dirty="0"/>
              <a:t>Γαλλικό</a:t>
            </a:r>
          </a:p>
        </p:txBody>
      </p:sp>
      <p:sp>
        <p:nvSpPr>
          <p:cNvPr id="7" name="2 - Θέση περιεχομένου"/>
          <p:cNvSpPr txBox="1">
            <a:spLocks/>
          </p:cNvSpPr>
          <p:nvPr/>
        </p:nvSpPr>
        <p:spPr>
          <a:xfrm>
            <a:off x="890575" y="5138210"/>
            <a:ext cx="2746648" cy="82068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14300" dist="1524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l-GR" sz="4400" b="1" dirty="0"/>
              <a:t>Ρωσικό</a:t>
            </a:r>
          </a:p>
        </p:txBody>
      </p:sp>
      <p:pic>
        <p:nvPicPr>
          <p:cNvPr id="8" name="Picture 2" descr="http://data.whicdn.com/images/78592979/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6331" y="688633"/>
            <a:ext cx="2197989" cy="146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http://data.whicdn.com/images/78592979/original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426331" y="2640063"/>
            <a:ext cx="2232248" cy="1488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http://data.whicdn.com/images/78592979/original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426331" y="4737029"/>
            <a:ext cx="2268253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http://data.whicdn.com/images/78592979/original.jpg"/>
          <p:cNvPicPr>
            <a:picLocks noChangeAspect="1" noChangeArrowheads="1"/>
          </p:cNvPicPr>
          <p:nvPr/>
        </p:nvPicPr>
        <p:blipFill rotWithShape="1">
          <a:blip r:embed="rId7" cstate="print"/>
          <a:srcRect r="9239" b="7165"/>
          <a:stretch/>
        </p:blipFill>
        <p:spPr bwMode="auto">
          <a:xfrm>
            <a:off x="7483523" y="206421"/>
            <a:ext cx="1491116" cy="1867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http://data.whicdn.com/images/78592979/original.jpg"/>
          <p:cNvPicPr>
            <a:picLocks noChangeAspect="1" noChangeArrowheads="1"/>
          </p:cNvPicPr>
          <p:nvPr/>
        </p:nvPicPr>
        <p:blipFill>
          <a:blip r:embed="rId8" cstate="print"/>
          <a:srcRect l="13744" r="18898" b="34828"/>
          <a:stretch>
            <a:fillRect/>
          </a:stretch>
        </p:blipFill>
        <p:spPr bwMode="auto">
          <a:xfrm>
            <a:off x="7483523" y="2213691"/>
            <a:ext cx="1571871" cy="2025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http://data.whicdn.com/images/78592979/original.jpg"/>
          <p:cNvPicPr>
            <a:picLocks noChangeAspect="1" noChangeArrowheads="1"/>
          </p:cNvPicPr>
          <p:nvPr/>
        </p:nvPicPr>
        <p:blipFill>
          <a:blip r:embed="rId9" cstate="print"/>
          <a:srcRect l="12026" r="6872" b="23315"/>
          <a:stretch>
            <a:fillRect/>
          </a:stretch>
        </p:blipFill>
        <p:spPr bwMode="auto">
          <a:xfrm>
            <a:off x="7393501" y="4378857"/>
            <a:ext cx="1648701" cy="2182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2 - Θέση περιεχομένου">
            <a:extLst>
              <a:ext uri="{FF2B5EF4-FFF2-40B4-BE49-F238E27FC236}">
                <a16:creationId xmlns:a16="http://schemas.microsoft.com/office/drawing/2014/main" id="{E6100F92-09AA-4623-B536-8F86F872B3C5}"/>
              </a:ext>
            </a:extLst>
          </p:cNvPr>
          <p:cNvSpPr txBox="1">
            <a:spLocks/>
          </p:cNvSpPr>
          <p:nvPr/>
        </p:nvSpPr>
        <p:spPr>
          <a:xfrm>
            <a:off x="9322094" y="1351512"/>
            <a:ext cx="2284874" cy="7103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14300" dist="1524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2000" b="1" dirty="0"/>
              <a:t>Αλέξανδρος </a:t>
            </a:r>
          </a:p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2000" b="1" dirty="0"/>
              <a:t>Μαυροκορδάτος</a:t>
            </a:r>
          </a:p>
        </p:txBody>
      </p:sp>
      <p:sp>
        <p:nvSpPr>
          <p:cNvPr id="15" name="2 - Θέση περιεχομένου">
            <a:extLst>
              <a:ext uri="{FF2B5EF4-FFF2-40B4-BE49-F238E27FC236}">
                <a16:creationId xmlns:a16="http://schemas.microsoft.com/office/drawing/2014/main" id="{9A954B3B-0B79-4430-863C-4CC05BDA57B8}"/>
              </a:ext>
            </a:extLst>
          </p:cNvPr>
          <p:cNvSpPr txBox="1">
            <a:spLocks/>
          </p:cNvSpPr>
          <p:nvPr/>
        </p:nvSpPr>
        <p:spPr>
          <a:xfrm>
            <a:off x="9447158" y="3451940"/>
            <a:ext cx="2284874" cy="7103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14300" dist="1524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2000" b="1" dirty="0"/>
              <a:t>Ιωάννης </a:t>
            </a:r>
          </a:p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2000" b="1" dirty="0"/>
              <a:t>Κωλέττης</a:t>
            </a:r>
          </a:p>
        </p:txBody>
      </p:sp>
      <p:sp>
        <p:nvSpPr>
          <p:cNvPr id="16" name="2 - Θέση περιεχομένου">
            <a:extLst>
              <a:ext uri="{FF2B5EF4-FFF2-40B4-BE49-F238E27FC236}">
                <a16:creationId xmlns:a16="http://schemas.microsoft.com/office/drawing/2014/main" id="{2B22FCF8-DB83-404E-9A07-A00C0042CA5E}"/>
              </a:ext>
            </a:extLst>
          </p:cNvPr>
          <p:cNvSpPr txBox="1">
            <a:spLocks/>
          </p:cNvSpPr>
          <p:nvPr/>
        </p:nvSpPr>
        <p:spPr>
          <a:xfrm>
            <a:off x="9570983" y="5784673"/>
            <a:ext cx="2284874" cy="7103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14300" dist="1524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2000" b="1" dirty="0"/>
              <a:t>Ανδρέας </a:t>
            </a:r>
          </a:p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2000" b="1" dirty="0"/>
              <a:t>Μεταξάς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animBg="1"/>
      <p:bldP spid="7" grpId="0" animBg="1"/>
      <p:bldP spid="14" grpId="0" build="p" animBg="1"/>
      <p:bldP spid="15" grpId="0" build="p" animBg="1"/>
      <p:bldP spid="16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4BC75B-FAEE-4583-9E6B-FFEF19CA8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360EB3-2216-4CAF-AC85-3C3B99073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28" y="533400"/>
            <a:ext cx="11012021" cy="1420906"/>
          </a:xfrm>
          <a:solidFill>
            <a:schemeClr val="bg1">
              <a:alpha val="68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l-GR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ΤΑ ΚΟΜΜΑΤΑ ΩΣ ΕΚΦΡΑΣΤΕΣ </a:t>
            </a:r>
            <a:br>
              <a:rPr lang="el-GR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l-GR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ΤΟΥ ΠΝΕΥΜΑΤΟΣ ΤΗΣ ΕΠΟΧΗΣ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77463-DD26-4470-A5EB-1DC318343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28" y="2464233"/>
            <a:ext cx="11012022" cy="2161556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el-GR" sz="3000" b="1" dirty="0">
                <a:solidFill>
                  <a:srgbClr val="C00000"/>
                </a:solidFill>
                <a:sym typeface="Wingdings" panose="05000000000000000000" pitchFamily="2" charset="2"/>
              </a:rPr>
              <a:t>Διαφωτισμός</a:t>
            </a:r>
            <a:r>
              <a:rPr lang="el-GR" dirty="0">
                <a:sym typeface="Wingdings" panose="05000000000000000000" pitchFamily="2" charset="2"/>
              </a:rPr>
              <a:t>  δεν έχει πέραση στην Ελλάδα</a:t>
            </a:r>
            <a:r>
              <a:rPr lang="en-US" dirty="0">
                <a:sym typeface="Wingdings" panose="05000000000000000000" pitchFamily="2" charset="2"/>
              </a:rPr>
              <a:t>!</a:t>
            </a:r>
            <a:r>
              <a:rPr lang="el-GR" dirty="0">
                <a:sym typeface="Wingdings" panose="05000000000000000000" pitchFamily="2" charset="2"/>
              </a:rPr>
              <a:t> </a:t>
            </a:r>
          </a:p>
          <a:p>
            <a:r>
              <a:rPr lang="el-GR" dirty="0">
                <a:sym typeface="Wingdings" panose="05000000000000000000" pitchFamily="2" charset="2"/>
              </a:rPr>
              <a:t>Αυτό επηρεάζει την </a:t>
            </a:r>
            <a:r>
              <a:rPr lang="el-GR" b="1" dirty="0">
                <a:solidFill>
                  <a:srgbClr val="C00000"/>
                </a:solidFill>
                <a:sym typeface="Wingdings" panose="05000000000000000000" pitchFamily="2" charset="2"/>
              </a:rPr>
              <a:t>ΠΟΛΙΤΙΚΗ</a:t>
            </a:r>
            <a:r>
              <a:rPr lang="el-GR" dirty="0">
                <a:sym typeface="Wingdings" panose="05000000000000000000" pitchFamily="2" charset="2"/>
              </a:rPr>
              <a:t> σκέψη. 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l-GR" dirty="0">
                <a:sym typeface="Wingdings" panose="05000000000000000000" pitchFamily="2" charset="2"/>
              </a:rPr>
              <a:t>Δεν κατανοούν την αναγκαιότητα ιδεολογικών συγκρούσεων. </a:t>
            </a:r>
          </a:p>
          <a:p>
            <a:r>
              <a:rPr lang="el-GR" dirty="0">
                <a:sym typeface="Wingdings" panose="05000000000000000000" pitchFamily="2" charset="2"/>
              </a:rPr>
              <a:t>Θεωρούν τη διαφορετική σκέψη ως σύμπτωμα </a:t>
            </a:r>
            <a:r>
              <a:rPr lang="el-GR" b="1" dirty="0">
                <a:solidFill>
                  <a:srgbClr val="C00000"/>
                </a:solidFill>
                <a:sym typeface="Wingdings" panose="05000000000000000000" pitchFamily="2" charset="2"/>
              </a:rPr>
              <a:t>ηθικής κατάπτωσης </a:t>
            </a:r>
            <a:r>
              <a:rPr lang="el-GR" dirty="0">
                <a:sym typeface="Wingdings" panose="05000000000000000000" pitchFamily="2" charset="2"/>
              </a:rPr>
              <a:t>και </a:t>
            </a:r>
            <a:r>
              <a:rPr lang="el-GR" b="1" dirty="0">
                <a:solidFill>
                  <a:srgbClr val="C00000"/>
                </a:solidFill>
                <a:sym typeface="Wingdings" panose="05000000000000000000" pitchFamily="2" charset="2"/>
              </a:rPr>
              <a:t>ιδιοτέλειας</a:t>
            </a:r>
            <a:r>
              <a:rPr lang="el-GR" dirty="0"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5" name="2 - Θέση περιεχομένου">
            <a:extLst>
              <a:ext uri="{FF2B5EF4-FFF2-40B4-BE49-F238E27FC236}">
                <a16:creationId xmlns:a16="http://schemas.microsoft.com/office/drawing/2014/main" id="{50C3445A-3495-4E13-A457-50A71D93482A}"/>
              </a:ext>
            </a:extLst>
          </p:cNvPr>
          <p:cNvSpPr txBox="1">
            <a:spLocks/>
          </p:cNvSpPr>
          <p:nvPr/>
        </p:nvSpPr>
        <p:spPr>
          <a:xfrm>
            <a:off x="704850" y="4863352"/>
            <a:ext cx="10934700" cy="1645024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outerShdw blurRad="114300" dist="1524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40"/>
              </a:spcBef>
              <a:buFont typeface="Arial" panose="020B0604020202020204" pitchFamily="34" charset="0"/>
              <a:buNone/>
            </a:pPr>
            <a:endParaRPr lang="el-GR" sz="1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l-GR" dirty="0"/>
              <a:t>Μέσα σε αυτό το ιδεολογικό πολιτικό πλαίσιο δημιουργήθηκαν τα πρώτα κόμματα. Πέρα από τις διαφορές τους οι απόψεις τους σε ορισμένα ζητήματα </a:t>
            </a:r>
            <a:r>
              <a:rPr lang="el-GR" b="1" dirty="0"/>
              <a:t>δεν είχαν αποκλίσεις</a:t>
            </a:r>
            <a:r>
              <a:rPr lang="el-G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28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60EB3-2216-4CAF-AC85-3C3B99073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755" y="140716"/>
            <a:ext cx="7382434" cy="1325563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Σημεία συμφωνίας κομμάτων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77463-DD26-4470-A5EB-1DC318343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3070" y="3704201"/>
            <a:ext cx="9220200" cy="2810095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l-GR" b="1" dirty="0">
                <a:sym typeface="Wingdings" panose="05000000000000000000" pitchFamily="2" charset="2"/>
              </a:rPr>
              <a:t>Η οικονομία </a:t>
            </a:r>
            <a:r>
              <a:rPr lang="el-GR" dirty="0">
                <a:sym typeface="Wingdings" panose="05000000000000000000" pitchFamily="2" charset="2"/>
              </a:rPr>
              <a:t>της Ελλάδας πρέπει να στηριχτεί στην </a:t>
            </a:r>
            <a:r>
              <a:rPr lang="el-GR" b="1" dirty="0">
                <a:sym typeface="Wingdings" panose="05000000000000000000" pitchFamily="2" charset="2"/>
              </a:rPr>
              <a:t>αγροτική βιοτεχνική </a:t>
            </a:r>
            <a:r>
              <a:rPr lang="el-GR" dirty="0">
                <a:sym typeface="Wingdings" panose="05000000000000000000" pitchFamily="2" charset="2"/>
              </a:rPr>
              <a:t>παραγωγή, στο </a:t>
            </a:r>
            <a:r>
              <a:rPr lang="el-GR" b="1" dirty="0">
                <a:sym typeface="Wingdings" panose="05000000000000000000" pitchFamily="2" charset="2"/>
              </a:rPr>
              <a:t>εμπόριο </a:t>
            </a:r>
            <a:r>
              <a:rPr lang="el-GR" dirty="0">
                <a:sym typeface="Wingdings" panose="05000000000000000000" pitchFamily="2" charset="2"/>
              </a:rPr>
              <a:t>και τη </a:t>
            </a:r>
            <a:r>
              <a:rPr lang="el-GR" b="1" dirty="0">
                <a:sym typeface="Wingdings" panose="05000000000000000000" pitchFamily="2" charset="2"/>
              </a:rPr>
              <a:t>ναυτιλία.</a:t>
            </a:r>
          </a:p>
          <a:p>
            <a:pPr marL="514350" indent="-514350">
              <a:buFont typeface="+mj-lt"/>
              <a:buAutoNum type="arabicPeriod"/>
            </a:pPr>
            <a:r>
              <a:rPr lang="el-GR" b="1" dirty="0">
                <a:sym typeface="Wingdings" panose="05000000000000000000" pitchFamily="2" charset="2"/>
              </a:rPr>
              <a:t>Νομοθεσία </a:t>
            </a:r>
            <a:r>
              <a:rPr lang="el-GR" dirty="0">
                <a:sym typeface="Wingdings" panose="05000000000000000000" pitchFamily="2" charset="2"/>
              </a:rPr>
              <a:t>που σχετιζόταν με </a:t>
            </a:r>
            <a:r>
              <a:rPr lang="el-GR" b="1" dirty="0">
                <a:sym typeface="Wingdings" panose="05000000000000000000" pitchFamily="2" charset="2"/>
              </a:rPr>
              <a:t>δασμούς </a:t>
            </a:r>
            <a:r>
              <a:rPr lang="el-GR" dirty="0">
                <a:sym typeface="Wingdings" panose="05000000000000000000" pitchFamily="2" charset="2"/>
              </a:rPr>
              <a:t>και</a:t>
            </a:r>
            <a:r>
              <a:rPr lang="el-GR" b="1" dirty="0">
                <a:sym typeface="Wingdings" panose="05000000000000000000" pitchFamily="2" charset="2"/>
              </a:rPr>
              <a:t> φόρους</a:t>
            </a:r>
          </a:p>
          <a:p>
            <a:pPr marL="514350" indent="-514350">
              <a:buFont typeface="+mj-lt"/>
              <a:buAutoNum type="arabicPeriod"/>
            </a:pPr>
            <a:r>
              <a:rPr lang="el-GR" b="1" dirty="0">
                <a:sym typeface="Wingdings" panose="05000000000000000000" pitchFamily="2" charset="2"/>
              </a:rPr>
              <a:t>Προώθηση συγκοινωνιακού δικτύου</a:t>
            </a:r>
          </a:p>
          <a:p>
            <a:pPr marL="514350" indent="-514350">
              <a:buFont typeface="+mj-lt"/>
              <a:buAutoNum type="arabicPeriod"/>
            </a:pPr>
            <a:r>
              <a:rPr lang="el-GR" b="1" dirty="0">
                <a:sym typeface="Wingdings" panose="05000000000000000000" pitchFamily="2" charset="2"/>
              </a:rPr>
              <a:t>Προστασία </a:t>
            </a:r>
            <a:r>
              <a:rPr lang="el-GR" dirty="0">
                <a:sym typeface="Wingdings" panose="05000000000000000000" pitchFamily="2" charset="2"/>
              </a:rPr>
              <a:t>του από </a:t>
            </a:r>
            <a:r>
              <a:rPr lang="el-GR" b="1" dirty="0">
                <a:sym typeface="Wingdings" panose="05000000000000000000" pitchFamily="2" charset="2"/>
              </a:rPr>
              <a:t>ληστές </a:t>
            </a:r>
            <a:r>
              <a:rPr lang="el-GR" dirty="0">
                <a:sym typeface="Wingdings" panose="05000000000000000000" pitchFamily="2" charset="2"/>
              </a:rPr>
              <a:t>και</a:t>
            </a:r>
            <a:r>
              <a:rPr lang="el-GR" b="1" dirty="0">
                <a:sym typeface="Wingdings" panose="05000000000000000000" pitchFamily="2" charset="2"/>
              </a:rPr>
              <a:t> πειρατές</a:t>
            </a:r>
          </a:p>
          <a:p>
            <a:pPr marL="514350" indent="-514350">
              <a:buFont typeface="+mj-lt"/>
              <a:buAutoNum type="arabicPeriod"/>
            </a:pPr>
            <a:r>
              <a:rPr lang="el-GR" b="1" dirty="0">
                <a:sym typeface="Wingdings" panose="05000000000000000000" pitchFamily="2" charset="2"/>
              </a:rPr>
              <a:t>Υποστήριξη Εθνικής Τράπεζας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124F02-652F-4DCE-817A-AF90806CB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4452">
            <a:off x="8110031" y="-385013"/>
            <a:ext cx="3145981" cy="2377019"/>
          </a:xfrm>
          <a:prstGeom prst="rect">
            <a:avLst/>
          </a:prstGeom>
        </p:spPr>
      </p:pic>
      <p:sp>
        <p:nvSpPr>
          <p:cNvPr id="12" name="2 - Θέση περιεχομένου">
            <a:extLst>
              <a:ext uri="{FF2B5EF4-FFF2-40B4-BE49-F238E27FC236}">
                <a16:creationId xmlns:a16="http://schemas.microsoft.com/office/drawing/2014/main" id="{99D7AD65-661D-4433-8530-5C6BFDAA48BD}"/>
              </a:ext>
            </a:extLst>
          </p:cNvPr>
          <p:cNvSpPr txBox="1">
            <a:spLocks/>
          </p:cNvSpPr>
          <p:nvPr/>
        </p:nvSpPr>
        <p:spPr>
          <a:xfrm>
            <a:off x="542710" y="1466279"/>
            <a:ext cx="4891678" cy="190622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14300" dist="1524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l-GR" sz="900" b="1" dirty="0"/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b="1" dirty="0"/>
              <a:t>Στην </a:t>
            </a:r>
            <a:r>
              <a:rPr lang="el-G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οικονομική</a:t>
            </a:r>
            <a:r>
              <a:rPr lang="el-GR" b="1" dirty="0"/>
              <a:t> πολιτική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b="1" dirty="0"/>
              <a:t>οι απόψεις των κομμάτων δεν διέφεραν καθόλου. Υπήρχαν τεράστιες υλικές </a:t>
            </a:r>
            <a:r>
              <a:rPr lang="el-G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καταστροφές</a:t>
            </a:r>
            <a:r>
              <a:rPr lang="el-GR" b="1" dirty="0">
                <a:sym typeface="Wingdings" panose="05000000000000000000" pitchFamily="2" charset="2"/>
              </a:rPr>
              <a:t>!</a:t>
            </a:r>
            <a:endParaRPr lang="el-GR" b="1" dirty="0"/>
          </a:p>
        </p:txBody>
      </p:sp>
      <p:sp>
        <p:nvSpPr>
          <p:cNvPr id="13" name="2 - Θέση περιεχομένου">
            <a:extLst>
              <a:ext uri="{FF2B5EF4-FFF2-40B4-BE49-F238E27FC236}">
                <a16:creationId xmlns:a16="http://schemas.microsoft.com/office/drawing/2014/main" id="{E51D13D8-7F0E-44E8-82C2-E0F52EC29A71}"/>
              </a:ext>
            </a:extLst>
          </p:cNvPr>
          <p:cNvSpPr txBox="1">
            <a:spLocks/>
          </p:cNvSpPr>
          <p:nvPr/>
        </p:nvSpPr>
        <p:spPr>
          <a:xfrm>
            <a:off x="8042339" y="1815546"/>
            <a:ext cx="3436491" cy="134573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14300" dist="1524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b="1" dirty="0">
                <a:sym typeface="Wingdings" panose="05000000000000000000" pitchFamily="2" charset="2"/>
              </a:rPr>
              <a:t>Χρειάζεται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b="1" dirty="0">
                <a:sym typeface="Wingdings" panose="05000000000000000000" pitchFamily="2" charset="2"/>
              </a:rPr>
              <a:t>κρατική παρέμβαση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b="1" dirty="0">
                <a:sym typeface="Wingdings" panose="05000000000000000000" pitchFamily="2" charset="2"/>
              </a:rPr>
              <a:t>με έργα </a:t>
            </a:r>
            <a:r>
              <a:rPr lang="el-G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υποδομής</a:t>
            </a:r>
            <a:r>
              <a:rPr lang="el-GR" b="1" dirty="0">
                <a:sym typeface="Wingdings" panose="05000000000000000000" pitchFamily="2" charset="2"/>
              </a:rPr>
              <a:t>!</a:t>
            </a:r>
            <a:endParaRPr lang="el-GR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DB92DF-8032-4DA3-BF5E-9EEF00E36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581" y="1797972"/>
            <a:ext cx="2245683" cy="144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7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60EB3-2216-4CAF-AC85-3C3B99073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96986"/>
            <a:ext cx="10887634" cy="1325563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Γενική τοποθέτηση</a:t>
            </a:r>
          </a:p>
        </p:txBody>
      </p:sp>
      <p:sp>
        <p:nvSpPr>
          <p:cNvPr id="5" name="2 - Θέση περιεχομένου">
            <a:extLst>
              <a:ext uri="{FF2B5EF4-FFF2-40B4-BE49-F238E27FC236}">
                <a16:creationId xmlns:a16="http://schemas.microsoft.com/office/drawing/2014/main" id="{50C3445A-3495-4E13-A457-50A71D93482A}"/>
              </a:ext>
            </a:extLst>
          </p:cNvPr>
          <p:cNvSpPr txBox="1">
            <a:spLocks/>
          </p:cNvSpPr>
          <p:nvPr/>
        </p:nvSpPr>
        <p:spPr>
          <a:xfrm>
            <a:off x="341867" y="4923569"/>
            <a:ext cx="4849894" cy="127403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14300" dist="1524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b="1" dirty="0"/>
              <a:t>Τα κόμματα δεν είχαν σαφή οργανωτική δομή και προγράμματα</a:t>
            </a:r>
          </a:p>
        </p:txBody>
      </p:sp>
      <p:sp>
        <p:nvSpPr>
          <p:cNvPr id="8" name="2 - Θέση περιεχομένου">
            <a:extLst>
              <a:ext uri="{FF2B5EF4-FFF2-40B4-BE49-F238E27FC236}">
                <a16:creationId xmlns:a16="http://schemas.microsoft.com/office/drawing/2014/main" id="{069DF17F-2D94-4819-BFAB-6E1F94C020AA}"/>
              </a:ext>
            </a:extLst>
          </p:cNvPr>
          <p:cNvSpPr txBox="1">
            <a:spLocks/>
          </p:cNvSpPr>
          <p:nvPr/>
        </p:nvSpPr>
        <p:spPr>
          <a:xfrm>
            <a:off x="7721600" y="4682275"/>
            <a:ext cx="4128534" cy="16829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14300" dist="1524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b="1" dirty="0"/>
              <a:t>Κατέφευγαν στη χρήση επαναστατικής βίας </a:t>
            </a:r>
          </a:p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b="1" dirty="0"/>
              <a:t>όταν διαφωνούσαν </a:t>
            </a:r>
          </a:p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b="1" dirty="0"/>
              <a:t>με την κυβέρνηση!</a:t>
            </a:r>
            <a:endParaRPr lang="el-GR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1073E787-276B-403F-B0B1-32EAF4721D94}"/>
              </a:ext>
            </a:extLst>
          </p:cNvPr>
          <p:cNvSpPr/>
          <p:nvPr/>
        </p:nvSpPr>
        <p:spPr>
          <a:xfrm rot="16200000">
            <a:off x="5935268" y="4586266"/>
            <a:ext cx="1168333" cy="1842938"/>
          </a:xfrm>
          <a:prstGeom prst="down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9529C4B-F06C-4D75-AE3A-AE51F28AC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8175" y="1522549"/>
            <a:ext cx="9220200" cy="1682997"/>
          </a:xfrm>
        </p:spPr>
        <p:txBody>
          <a:bodyPr>
            <a:normAutofit/>
          </a:bodyPr>
          <a:lstStyle/>
          <a:p>
            <a:r>
              <a:rPr lang="el-GR" dirty="0">
                <a:sym typeface="Wingdings" panose="05000000000000000000" pitchFamily="2" charset="2"/>
              </a:rPr>
              <a:t>Εκείνη την εποχή (του Καποδίστρια και του </a:t>
            </a:r>
            <a:r>
              <a:rPr lang="el-GR" dirty="0" err="1">
                <a:sym typeface="Wingdings" panose="05000000000000000000" pitchFamily="2" charset="2"/>
              </a:rPr>
              <a:t>Όθωνα</a:t>
            </a:r>
            <a:r>
              <a:rPr lang="el-GR" dirty="0">
                <a:sym typeface="Wingdings" panose="05000000000000000000" pitchFamily="2" charset="2"/>
              </a:rPr>
              <a:t> -  μέχρι το 1844) </a:t>
            </a:r>
            <a:r>
              <a:rPr lang="el-GR" b="1" dirty="0">
                <a:sym typeface="Wingdings" panose="05000000000000000000" pitchFamily="2" charset="2"/>
              </a:rPr>
              <a:t>δεν υπήρχε Σύνταγμα </a:t>
            </a:r>
            <a:r>
              <a:rPr lang="el-GR" dirty="0">
                <a:sym typeface="Wingdings" panose="05000000000000000000" pitchFamily="2" charset="2"/>
              </a:rPr>
              <a:t>ούτε διαδικασίες </a:t>
            </a:r>
            <a:r>
              <a:rPr lang="el-GR" b="1" dirty="0">
                <a:sym typeface="Wingdings" panose="05000000000000000000" pitchFamily="2" charset="2"/>
              </a:rPr>
              <a:t>συλλογικές </a:t>
            </a:r>
            <a:r>
              <a:rPr lang="el-GR" dirty="0">
                <a:sym typeface="Wingdings" panose="05000000000000000000" pitchFamily="2" charset="2"/>
              </a:rPr>
              <a:t>(π.χ. </a:t>
            </a:r>
            <a:r>
              <a:rPr lang="el-GR" b="1" dirty="0">
                <a:sym typeface="Wingdings" panose="05000000000000000000" pitchFamily="2" charset="2"/>
              </a:rPr>
              <a:t>εκλογές</a:t>
            </a:r>
            <a:r>
              <a:rPr lang="el-GR" dirty="0">
                <a:sym typeface="Wingdings" panose="05000000000000000000" pitchFamily="2" charset="2"/>
              </a:rPr>
              <a:t>)  που </a:t>
            </a:r>
            <a:r>
              <a:rPr lang="el-GR" b="1" dirty="0">
                <a:sym typeface="Wingdings" panose="05000000000000000000" pitchFamily="2" charset="2"/>
              </a:rPr>
              <a:t>στηρίζουν τον τρόπο λειτουργίας των κομμάτων.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1161ED-BCFA-430A-99E8-A91BD6B8A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86474" y="3491636"/>
            <a:ext cx="1469263" cy="10912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34E39B-01DF-4E99-9B07-3A8901013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551" y="2844263"/>
            <a:ext cx="2321489" cy="183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8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CC9437-70E9-4094-9FC7-12B6F74D2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3 - Θέση περιεχομένου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3347" y="2245361"/>
            <a:ext cx="3303690" cy="4290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4 - Ελλειψοειδής επεξήγηση"/>
          <p:cNvSpPr/>
          <p:nvPr/>
        </p:nvSpPr>
        <p:spPr>
          <a:xfrm>
            <a:off x="426720" y="332656"/>
            <a:ext cx="5093217" cy="2644224"/>
          </a:xfrm>
          <a:prstGeom prst="wedgeEllipseCallout">
            <a:avLst>
              <a:gd name="adj1" fmla="val 117161"/>
              <a:gd name="adj2" fmla="val 85228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  <a:effectLst>
            <a:outerShdw blurRad="279400" dist="508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chemeClr val="tx1"/>
                </a:solidFill>
              </a:rPr>
              <a:t>Αυτά με τα κόμματα!</a:t>
            </a:r>
          </a:p>
          <a:p>
            <a:pPr algn="ctr"/>
            <a:r>
              <a:rPr lang="el-GR" sz="3200" b="1" dirty="0">
                <a:solidFill>
                  <a:schemeClr val="tx1"/>
                </a:solidFill>
              </a:rPr>
              <a:t>Επόμενο μάθημα: ΣΥΝΤΑΓΜΑ!</a:t>
            </a:r>
          </a:p>
        </p:txBody>
      </p:sp>
    </p:spTree>
    <p:extLst>
      <p:ext uri="{BB962C8B-B14F-4D97-AF65-F5344CB8AC3E}">
        <p14:creationId xmlns:p14="http://schemas.microsoft.com/office/powerpoint/2010/main" val="367858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405910" y="89756"/>
            <a:ext cx="5798074" cy="1143000"/>
          </a:xfrm>
        </p:spPr>
        <p:txBody>
          <a:bodyPr/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Οι τρεις χώρες</a:t>
            </a:r>
          </a:p>
        </p:txBody>
      </p:sp>
      <p:pic>
        <p:nvPicPr>
          <p:cNvPr id="1026" name="Picture 2" descr="https://thumbs.dreamstime.com/t/%CF%87%CE%AC%CF%81%CF%84%CE%B7%CF%82-%CF%84%CE%B7%CF%82-%CE%BC%CE%B5%CE%B3%CE%AC%CE%BB%CE%B7%CF%82-%CE%B2%CF%81%CE%B5%CF%84%CE%B1%CE%BD%CE%AF%CE%B1%CF%82-%CE%BC%CE%B5%CE%B3%CE%AC%CE%BB%CE%BF-%CE%BD%CE%B7%CF%83%CE%AF-%CF%83%CF%84%CE%BF-%CE%B2%CF%8C%CF%81%CE%B5%CE%B9%CE%BF-%CE%B1%CF%84%CE%BB%CE%B1%CE%BD%CF%84%CE%B9%CE%BA%CF%8C-%CF%89%CE%BA%CE%B5%CE%B1%CE%BD%CF%8C-109079369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30000"/>
          </a:blip>
          <a:srcRect/>
          <a:stretch>
            <a:fillRect/>
          </a:stretch>
        </p:blipFill>
        <p:spPr bwMode="auto">
          <a:xfrm>
            <a:off x="2135561" y="1844825"/>
            <a:ext cx="1190625" cy="1524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http://www.tovima.gr/oldPhotos/franklin/11398969.jpg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3458353" y="4700280"/>
            <a:ext cx="2392858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https://thumbs.dreamstime.com/z/%CF%87%CE%AC%CF%81%CF%84%CE%B7%CF%82-%CF%84%CE%B7%CF%82-%CE%B3%CE%B1%CE%BB%CE%BB%CE%AF%CE%B1%CF%82-659818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30000"/>
          </a:blip>
          <a:srcRect r="8001"/>
          <a:stretch>
            <a:fillRect/>
          </a:stretch>
        </p:blipFill>
        <p:spPr bwMode="auto">
          <a:xfrm>
            <a:off x="1804885" y="5066238"/>
            <a:ext cx="1656158" cy="1702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 descr="https://thumbs.dreamstime.com/b/%CF%80%CE%BF-%CE%B9%CF%84%CE%B9%CE%BA%CF%8C%CF%82-%CF%87%CE%AC%CF%81%CF%84%CE%B7%CF%82-%CE%B2%CE%B1%CF%83%CE%AF-%CE%B5%CE%B9%CE%BF-%CE%BC%CE%B5-%CF%84%CE%B9%CF%82-%CF%80%CE%B5%CF%81%CE%B9%CE%BF%CF%87%CE%AD%CF%82-%CE%BA%CE%B1%CE%B9-%CF%84%CE%B1-%CE%BA%CE%B5%CF%86%CE%AC-%CE%B1%CE%B9%CE%AC-%CF%84%CE%BF%CF%85%CF%82-90875706.jpg"/>
          <p:cNvPicPr>
            <a:picLocks noChangeAspect="1" noChangeArrowheads="1"/>
          </p:cNvPicPr>
          <p:nvPr/>
        </p:nvPicPr>
        <p:blipFill>
          <a:blip r:embed="rId5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3580314" y="1564870"/>
            <a:ext cx="2448272" cy="2338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4" name="Picture 10" descr="https://www.lifo.gr/uploads/image/642868/map.si.jpg"/>
          <p:cNvPicPr>
            <a:picLocks noChangeAspect="1" noChangeArrowheads="1"/>
          </p:cNvPicPr>
          <p:nvPr/>
        </p:nvPicPr>
        <p:blipFill>
          <a:blip r:embed="rId6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6528049" y="4253965"/>
            <a:ext cx="3698550" cy="2079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6" name="Picture 12" descr="https://thumbs.dreamstime.com/t/%CF%87%CE%AC%CF%81%CF%84%CE%B7%CF%82-%CE%B1%CE%BD%CE%B1%CE%BA%CE%BF%CF%8D%CF%86%CE%B9%CF%83%CE%B7%CF%82-%CF%84%CE%B7%CF%82-%CF%81%CF%89%CF%83%CE%AF%CE%B1%CF%82-111197951.jpg"/>
          <p:cNvPicPr>
            <a:picLocks noChangeAspect="1" noChangeArrowheads="1"/>
          </p:cNvPicPr>
          <p:nvPr/>
        </p:nvPicPr>
        <p:blipFill>
          <a:blip r:embed="rId7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6348240" y="1571828"/>
            <a:ext cx="4153071" cy="2356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11 - Έκρηξη 1">
            <a:extLst>
              <a:ext uri="{FF2B5EF4-FFF2-40B4-BE49-F238E27FC236}">
                <a16:creationId xmlns:a16="http://schemas.microsoft.com/office/drawing/2014/main" id="{230D066E-0688-45FA-8D7C-5705B71CCBDA}"/>
              </a:ext>
            </a:extLst>
          </p:cNvPr>
          <p:cNvSpPr/>
          <p:nvPr/>
        </p:nvSpPr>
        <p:spPr>
          <a:xfrm rot="20274605">
            <a:off x="2000031" y="574680"/>
            <a:ext cx="2173994" cy="1544428"/>
          </a:xfrm>
          <a:prstGeom prst="irregularSeal1">
            <a:avLst/>
          </a:prstGeom>
          <a:ln>
            <a:noFill/>
          </a:ln>
          <a:effectLst>
            <a:outerShdw blurRad="203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/>
              <a:t>ΑΓΓΛΙΑ</a:t>
            </a:r>
          </a:p>
        </p:txBody>
      </p:sp>
      <p:sp>
        <p:nvSpPr>
          <p:cNvPr id="10" name="11 - Έκρηξη 1">
            <a:extLst>
              <a:ext uri="{FF2B5EF4-FFF2-40B4-BE49-F238E27FC236}">
                <a16:creationId xmlns:a16="http://schemas.microsoft.com/office/drawing/2014/main" id="{40F9FC23-864B-4F9B-8D02-A00143FD4034}"/>
              </a:ext>
            </a:extLst>
          </p:cNvPr>
          <p:cNvSpPr/>
          <p:nvPr/>
        </p:nvSpPr>
        <p:spPr>
          <a:xfrm rot="20274605">
            <a:off x="1896546" y="3816917"/>
            <a:ext cx="2303508" cy="1544428"/>
          </a:xfrm>
          <a:prstGeom prst="irregularSeal1">
            <a:avLst/>
          </a:prstGeom>
          <a:ln>
            <a:noFill/>
          </a:ln>
          <a:effectLst>
            <a:outerShdw blurRad="203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/>
              <a:t>ΓΑΛΛΙΑ</a:t>
            </a:r>
          </a:p>
        </p:txBody>
      </p:sp>
      <p:sp>
        <p:nvSpPr>
          <p:cNvPr id="11" name="11 - Έκρηξη 1">
            <a:extLst>
              <a:ext uri="{FF2B5EF4-FFF2-40B4-BE49-F238E27FC236}">
                <a16:creationId xmlns:a16="http://schemas.microsoft.com/office/drawing/2014/main" id="{C6A9B9DB-7845-46FF-A53D-5372CE40ADFF}"/>
              </a:ext>
            </a:extLst>
          </p:cNvPr>
          <p:cNvSpPr/>
          <p:nvPr/>
        </p:nvSpPr>
        <p:spPr>
          <a:xfrm rot="20274605">
            <a:off x="5771094" y="3413055"/>
            <a:ext cx="2303508" cy="1544428"/>
          </a:xfrm>
          <a:prstGeom prst="irregularSeal1">
            <a:avLst/>
          </a:prstGeom>
          <a:ln>
            <a:noFill/>
          </a:ln>
          <a:effectLst>
            <a:outerShdw blurRad="203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/>
              <a:t>ΡΩΣΙΑ</a:t>
            </a: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tilestwra.com/wp-content/uploads/2015/11/260ff07a4c77b0efda7c2ef921b60944.jpeg"/>
          <p:cNvPicPr>
            <a:picLocks noChangeAspect="1" noChangeArrowheads="1"/>
          </p:cNvPicPr>
          <p:nvPr/>
        </p:nvPicPr>
        <p:blipFill rotWithShape="1">
          <a:blip r:embed="rId2" cstate="print">
            <a:lum bright="-20000" contrast="40000"/>
          </a:blip>
          <a:srcRect l="1890" t="2545" r="1890" b="9342"/>
          <a:stretch/>
        </p:blipFill>
        <p:spPr bwMode="auto">
          <a:xfrm>
            <a:off x="1790700" y="1530220"/>
            <a:ext cx="9216966" cy="5013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5 - Ευθύγραμμο βέλος σύνδεσης"/>
          <p:cNvCxnSpPr>
            <a:cxnSpLocks/>
          </p:cNvCxnSpPr>
          <p:nvPr/>
        </p:nvCxnSpPr>
        <p:spPr>
          <a:xfrm>
            <a:off x="4285456" y="868364"/>
            <a:ext cx="2019007" cy="23129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6 - Ευθύγραμμο βέλος σύνδεσης"/>
          <p:cNvCxnSpPr>
            <a:cxnSpLocks/>
          </p:cNvCxnSpPr>
          <p:nvPr/>
        </p:nvCxnSpPr>
        <p:spPr>
          <a:xfrm>
            <a:off x="6453590" y="868363"/>
            <a:ext cx="57120" cy="26558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8 - Ευθύγραμμο βέλος σύνδεσης"/>
          <p:cNvCxnSpPr/>
          <p:nvPr/>
        </p:nvCxnSpPr>
        <p:spPr>
          <a:xfrm flipH="1">
            <a:off x="8390247" y="629905"/>
            <a:ext cx="720080" cy="2016224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2 - Θέση περιεχομένου"/>
          <p:cNvSpPr txBox="1">
            <a:spLocks/>
          </p:cNvSpPr>
          <p:nvPr/>
        </p:nvSpPr>
        <p:spPr>
          <a:xfrm>
            <a:off x="2490426" y="426368"/>
            <a:ext cx="2314600" cy="82068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14300" dist="1524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l-GR" sz="4400" b="1" dirty="0"/>
              <a:t>Αγγλία</a:t>
            </a:r>
          </a:p>
        </p:txBody>
      </p:sp>
      <p:sp>
        <p:nvSpPr>
          <p:cNvPr id="13" name="2 - Θέση περιεχομένου"/>
          <p:cNvSpPr txBox="1">
            <a:spLocks/>
          </p:cNvSpPr>
          <p:nvPr/>
        </p:nvSpPr>
        <p:spPr>
          <a:xfrm>
            <a:off x="5214222" y="257662"/>
            <a:ext cx="2314600" cy="82068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14300" dist="1524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l-GR" sz="4400" b="1" dirty="0"/>
              <a:t>Γαλλία</a:t>
            </a:r>
          </a:p>
        </p:txBody>
      </p:sp>
      <p:sp>
        <p:nvSpPr>
          <p:cNvPr id="14" name="2 - Θέση περιεχομένου"/>
          <p:cNvSpPr txBox="1">
            <a:spLocks/>
          </p:cNvSpPr>
          <p:nvPr/>
        </p:nvSpPr>
        <p:spPr>
          <a:xfrm>
            <a:off x="7953027" y="458020"/>
            <a:ext cx="2314600" cy="82068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14300" dist="1524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l-GR" sz="4400" b="1" dirty="0"/>
              <a:t>Ρωσία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psephizo.com/wp-content/uploads/2010/11/OldBook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68" y="3762375"/>
            <a:ext cx="4559095" cy="3095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4 - TextBox"/>
          <p:cNvSpPr txBox="1"/>
          <p:nvPr/>
        </p:nvSpPr>
        <p:spPr>
          <a:xfrm>
            <a:off x="1229544" y="161803"/>
            <a:ext cx="7560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Με το </a:t>
            </a:r>
            <a:r>
              <a:rPr lang="el-GR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αγγλικό κόμμα </a:t>
            </a:r>
            <a:r>
              <a:rPr lang="el-GR" sz="2800" dirty="0"/>
              <a:t>συμπαρατάχθηκαν:</a:t>
            </a:r>
          </a:p>
        </p:txBody>
      </p:sp>
      <p:sp>
        <p:nvSpPr>
          <p:cNvPr id="7" name="2 - Θέση περιεχομένου"/>
          <p:cNvSpPr>
            <a:spLocks noGrp="1"/>
          </p:cNvSpPr>
          <p:nvPr>
            <p:ph idx="1"/>
          </p:nvPr>
        </p:nvSpPr>
        <p:spPr>
          <a:xfrm>
            <a:off x="1347006" y="1191095"/>
            <a:ext cx="2910033" cy="2476872"/>
          </a:xfrm>
        </p:spPr>
        <p:txBody>
          <a:bodyPr/>
          <a:lstStyle/>
          <a:p>
            <a:r>
              <a:rPr lang="el-GR" dirty="0"/>
              <a:t>Πρόκριτοι</a:t>
            </a:r>
          </a:p>
          <a:p>
            <a:r>
              <a:rPr lang="el-GR" dirty="0"/>
              <a:t>Στρατιωτικοί</a:t>
            </a:r>
          </a:p>
          <a:p>
            <a:r>
              <a:rPr lang="el-GR" dirty="0"/>
              <a:t>Λόγιοι</a:t>
            </a:r>
          </a:p>
          <a:p>
            <a:r>
              <a:rPr lang="el-GR" dirty="0"/>
              <a:t>έμποροι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7672980" y="1215298"/>
            <a:ext cx="39253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…που είχαν σπουδάσει </a:t>
            </a:r>
          </a:p>
          <a:p>
            <a:pPr algn="ctr"/>
            <a:r>
              <a:rPr lang="el-GR" sz="2800" dirty="0"/>
              <a:t>ή διαμείνει </a:t>
            </a:r>
          </a:p>
          <a:p>
            <a:pPr algn="ctr"/>
            <a:r>
              <a:rPr lang="el-GR" sz="2800" dirty="0"/>
              <a:t>στη </a:t>
            </a:r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Δυτική Ευρώπη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7493673" y="5168364"/>
            <a:ext cx="42839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…με κύριο χαρακτηριστικό τους τις </a:t>
            </a:r>
            <a:r>
              <a:rPr lang="el-G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εθνικιστικές</a:t>
            </a:r>
            <a:r>
              <a:rPr lang="el-GR" sz="2800" dirty="0"/>
              <a:t> και </a:t>
            </a:r>
            <a:r>
              <a:rPr lang="el-G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δημοκρατικές</a:t>
            </a:r>
            <a:r>
              <a:rPr lang="el-GR" sz="2800" dirty="0"/>
              <a:t> ιδέες</a:t>
            </a:r>
          </a:p>
        </p:txBody>
      </p:sp>
      <p:sp>
        <p:nvSpPr>
          <p:cNvPr id="12" name="11 - Έκρηξη 1"/>
          <p:cNvSpPr/>
          <p:nvPr/>
        </p:nvSpPr>
        <p:spPr>
          <a:xfrm rot="280165">
            <a:off x="2907773" y="2558468"/>
            <a:ext cx="5358568" cy="3687705"/>
          </a:xfrm>
          <a:prstGeom prst="irregularSeal1">
            <a:avLst/>
          </a:prstGeom>
          <a:solidFill>
            <a:srgbClr val="FFC000"/>
          </a:solidFill>
          <a:ln>
            <a:noFill/>
          </a:ln>
          <a:effectLst>
            <a:outerShdw blurRad="1016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Μετριοπάθεια</a:t>
            </a:r>
          </a:p>
        </p:txBody>
      </p:sp>
      <p:sp>
        <p:nvSpPr>
          <p:cNvPr id="13" name="7 - Δεξιό βέλος">
            <a:extLst>
              <a:ext uri="{FF2B5EF4-FFF2-40B4-BE49-F238E27FC236}">
                <a16:creationId xmlns:a16="http://schemas.microsoft.com/office/drawing/2014/main" id="{9A4D83D5-6EB9-4C88-84FE-103B92048985}"/>
              </a:ext>
            </a:extLst>
          </p:cNvPr>
          <p:cNvSpPr/>
          <p:nvPr/>
        </p:nvSpPr>
        <p:spPr>
          <a:xfrm rot="5400000">
            <a:off x="8710731" y="3193109"/>
            <a:ext cx="2284300" cy="1382439"/>
          </a:xfrm>
          <a:prstGeom prst="rightArrow">
            <a:avLst/>
          </a:prstGeom>
          <a:solidFill>
            <a:srgbClr val="FFC000"/>
          </a:solidFill>
          <a:ln w="12700">
            <a:noFill/>
          </a:ln>
          <a:effectLst>
            <a:outerShdw blurRad="2159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7 - Δεξιό βέλος">
            <a:extLst>
              <a:ext uri="{FF2B5EF4-FFF2-40B4-BE49-F238E27FC236}">
                <a16:creationId xmlns:a16="http://schemas.microsoft.com/office/drawing/2014/main" id="{62489E0B-2630-4FC8-93C5-7E49249F8BED}"/>
              </a:ext>
            </a:extLst>
          </p:cNvPr>
          <p:cNvSpPr/>
          <p:nvPr/>
        </p:nvSpPr>
        <p:spPr>
          <a:xfrm>
            <a:off x="4752083" y="1191095"/>
            <a:ext cx="2687834" cy="1325788"/>
          </a:xfrm>
          <a:prstGeom prst="rightArrow">
            <a:avLst/>
          </a:prstGeom>
          <a:solidFill>
            <a:srgbClr val="FFC000"/>
          </a:solidFill>
          <a:ln w="12700">
            <a:noFill/>
          </a:ln>
          <a:effectLst>
            <a:outerShdw blurRad="2159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TextBox"/>
          <p:cNvSpPr txBox="1"/>
          <p:nvPr/>
        </p:nvSpPr>
        <p:spPr>
          <a:xfrm>
            <a:off x="507027" y="171356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Με το </a:t>
            </a:r>
            <a:r>
              <a:rPr lang="el-GR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γαλλικό κόμμα </a:t>
            </a:r>
            <a:r>
              <a:rPr lang="el-GR" sz="2800" dirty="0"/>
              <a:t>συμπαρατάχθηκαν:</a:t>
            </a:r>
          </a:p>
        </p:txBody>
      </p:sp>
      <p:sp>
        <p:nvSpPr>
          <p:cNvPr id="7" name="2 - Θέση περιεχομένου"/>
          <p:cNvSpPr>
            <a:spLocks noGrp="1"/>
          </p:cNvSpPr>
          <p:nvPr>
            <p:ph idx="1"/>
          </p:nvPr>
        </p:nvSpPr>
        <p:spPr>
          <a:xfrm>
            <a:off x="760887" y="1265893"/>
            <a:ext cx="3384376" cy="2476872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αρματολοί</a:t>
            </a:r>
          </a:p>
          <a:p>
            <a:r>
              <a:rPr lang="el-GR" dirty="0"/>
              <a:t>κλέφτες  </a:t>
            </a:r>
          </a:p>
          <a:p>
            <a:r>
              <a:rPr lang="el-GR" dirty="0"/>
              <a:t>ακτήμονες</a:t>
            </a:r>
          </a:p>
          <a:p>
            <a:r>
              <a:rPr lang="el-GR" dirty="0"/>
              <a:t>μικροϊδιοκτήτες γης</a:t>
            </a:r>
          </a:p>
          <a:p>
            <a:r>
              <a:rPr lang="el-GR" dirty="0"/>
              <a:t>απλοί αγωνιστές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7153835" y="960330"/>
            <a:ext cx="41379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Απαιτούσαν </a:t>
            </a:r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δικαιοσύνη</a:t>
            </a:r>
            <a:r>
              <a:rPr lang="el-GR" sz="2800" dirty="0"/>
              <a:t> για τους αγωνιστές και </a:t>
            </a:r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υλική αποκατάστασή </a:t>
            </a:r>
            <a:r>
              <a:rPr lang="el-GR" sz="2800" dirty="0"/>
              <a:t>τους</a:t>
            </a:r>
            <a:endParaRPr lang="el-G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- TextBox"/>
          <p:cNvSpPr txBox="1"/>
          <p:nvPr/>
        </p:nvSpPr>
        <p:spPr>
          <a:xfrm>
            <a:off x="7884157" y="5322707"/>
            <a:ext cx="42839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Απελευθέρωση του αλύτρωτου ελληνισμού </a:t>
            </a:r>
            <a:endParaRPr lang="en-US" sz="2800" dirty="0"/>
          </a:p>
          <a:p>
            <a:pPr algn="ctr"/>
            <a:r>
              <a:rPr lang="el-GR" sz="2800" dirty="0"/>
              <a:t>με </a:t>
            </a:r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πολεμικές ενέργειες</a:t>
            </a:r>
          </a:p>
        </p:txBody>
      </p:sp>
      <p:pic>
        <p:nvPicPr>
          <p:cNvPr id="12" name="Picture 2" descr="http://www.psephizo.com/wp-content/uploads/2010/11/OldBooks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tretch>
            <a:fillRect/>
          </a:stretch>
        </p:blipFill>
        <p:spPr bwMode="auto">
          <a:xfrm>
            <a:off x="1092311" y="3742765"/>
            <a:ext cx="2541829" cy="3408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12 - Έκρηξη 1"/>
          <p:cNvSpPr/>
          <p:nvPr/>
        </p:nvSpPr>
        <p:spPr>
          <a:xfrm>
            <a:off x="4189020" y="2668552"/>
            <a:ext cx="4571892" cy="3821895"/>
          </a:xfrm>
          <a:prstGeom prst="irregularSeal1">
            <a:avLst/>
          </a:prstGeom>
          <a:solidFill>
            <a:srgbClr val="FFC000"/>
          </a:solidFill>
          <a:ln>
            <a:noFill/>
          </a:ln>
          <a:effectLst>
            <a:outerShdw blurRad="2286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800" b="1" dirty="0"/>
          </a:p>
        </p:txBody>
      </p:sp>
      <p:sp>
        <p:nvSpPr>
          <p:cNvPr id="15" name="7 - Δεξιό βέλος">
            <a:extLst>
              <a:ext uri="{FF2B5EF4-FFF2-40B4-BE49-F238E27FC236}">
                <a16:creationId xmlns:a16="http://schemas.microsoft.com/office/drawing/2014/main" id="{540D5B6E-7C92-445E-B77D-9B176864E3B6}"/>
              </a:ext>
            </a:extLst>
          </p:cNvPr>
          <p:cNvSpPr/>
          <p:nvPr/>
        </p:nvSpPr>
        <p:spPr>
          <a:xfrm>
            <a:off x="4810452" y="1087527"/>
            <a:ext cx="1872208" cy="1363770"/>
          </a:xfrm>
          <a:prstGeom prst="rightArrow">
            <a:avLst/>
          </a:prstGeom>
          <a:solidFill>
            <a:srgbClr val="FFC000"/>
          </a:solidFill>
          <a:ln w="12700">
            <a:noFill/>
          </a:ln>
          <a:effectLst>
            <a:outerShdw blurRad="2159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8 - TextBox">
            <a:extLst>
              <a:ext uri="{FF2B5EF4-FFF2-40B4-BE49-F238E27FC236}">
                <a16:creationId xmlns:a16="http://schemas.microsoft.com/office/drawing/2014/main" id="{1FC2D726-B65B-4643-A8E2-B1D0E2F47B1B}"/>
              </a:ext>
            </a:extLst>
          </p:cNvPr>
          <p:cNvSpPr txBox="1"/>
          <p:nvPr/>
        </p:nvSpPr>
        <p:spPr>
          <a:xfrm>
            <a:off x="4538848" y="3885393"/>
            <a:ext cx="3725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Μεγάλη 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l-G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Ιδέα!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7864C0B-D073-4464-9D6B-1F61E071F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61" y="2326009"/>
            <a:ext cx="2983559" cy="307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TextBox"/>
          <p:cNvSpPr txBox="1"/>
          <p:nvPr/>
        </p:nvSpPr>
        <p:spPr>
          <a:xfrm>
            <a:off x="645175" y="43398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Με το </a:t>
            </a:r>
            <a:r>
              <a:rPr lang="el-GR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ρωσικό κόμμα </a:t>
            </a:r>
            <a:r>
              <a:rPr lang="el-GR" sz="2800" dirty="0"/>
              <a:t>συμπαρατάχθηκαν:</a:t>
            </a:r>
          </a:p>
        </p:txBody>
      </p:sp>
      <p:sp>
        <p:nvSpPr>
          <p:cNvPr id="7" name="2 - Θέση περιεχομένου"/>
          <p:cNvSpPr>
            <a:spLocks noGrp="1"/>
          </p:cNvSpPr>
          <p:nvPr>
            <p:ph idx="1"/>
          </p:nvPr>
        </p:nvSpPr>
        <p:spPr>
          <a:xfrm>
            <a:off x="730904" y="997097"/>
            <a:ext cx="3744416" cy="3096344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ακτήμονες</a:t>
            </a:r>
          </a:p>
          <a:p>
            <a:r>
              <a:rPr lang="el-GR" dirty="0"/>
              <a:t>μικροϊδιοκτήτες γης</a:t>
            </a:r>
          </a:p>
          <a:p>
            <a:r>
              <a:rPr lang="el-GR" dirty="0"/>
              <a:t>απλοί αγωνιστές </a:t>
            </a:r>
          </a:p>
          <a:p>
            <a:r>
              <a:rPr lang="el-GR" dirty="0"/>
              <a:t>χαμηλόβαθμοι αξιωματικοί</a:t>
            </a:r>
          </a:p>
          <a:p>
            <a:r>
              <a:rPr lang="el-GR" dirty="0"/>
              <a:t>μοναχοί</a:t>
            </a:r>
          </a:p>
          <a:p>
            <a:r>
              <a:rPr lang="el-GR" dirty="0"/>
              <a:t>δημόσιοι υπάλληλοι</a:t>
            </a:r>
          </a:p>
        </p:txBody>
      </p:sp>
      <p:sp>
        <p:nvSpPr>
          <p:cNvPr id="8" name="7 - Δεξιό βέλος"/>
          <p:cNvSpPr/>
          <p:nvPr/>
        </p:nvSpPr>
        <p:spPr>
          <a:xfrm>
            <a:off x="4434499" y="997096"/>
            <a:ext cx="2354957" cy="1419979"/>
          </a:xfrm>
          <a:prstGeom prst="rightArrow">
            <a:avLst/>
          </a:prstGeom>
          <a:solidFill>
            <a:srgbClr val="FFC000"/>
          </a:solidFill>
          <a:ln w="12700">
            <a:noFill/>
          </a:ln>
          <a:effectLst>
            <a:outerShdw blurRad="2159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TextBox"/>
          <p:cNvSpPr txBox="1"/>
          <p:nvPr/>
        </p:nvSpPr>
        <p:spPr>
          <a:xfrm>
            <a:off x="7055703" y="812840"/>
            <a:ext cx="457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Όχι στον </a:t>
            </a:r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κοσμοπολιτισμό</a:t>
            </a:r>
          </a:p>
          <a:p>
            <a:pPr algn="ctr"/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Ξενοφοβία</a:t>
            </a:r>
          </a:p>
          <a:p>
            <a:pPr algn="ctr"/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Άρνηση διαφωτισμού-Δύσης</a:t>
            </a:r>
          </a:p>
          <a:p>
            <a:pPr algn="ctr"/>
            <a:r>
              <a:rPr lang="el-GR" sz="2800" dirty="0"/>
              <a:t>Καθαρότητα </a:t>
            </a:r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πίστης</a:t>
            </a:r>
          </a:p>
          <a:p>
            <a:pPr algn="ctr"/>
            <a:r>
              <a:rPr lang="el-GR" sz="2800" dirty="0"/>
              <a:t>Η </a:t>
            </a:r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Εκκλησία κυρίαρχη </a:t>
            </a:r>
            <a:r>
              <a:rPr lang="el-GR" sz="2800" dirty="0"/>
              <a:t>θέση</a:t>
            </a:r>
          </a:p>
        </p:txBody>
      </p:sp>
      <p:sp>
        <p:nvSpPr>
          <p:cNvPr id="10" name="9 - Δεξιό βέλος"/>
          <p:cNvSpPr/>
          <p:nvPr/>
        </p:nvSpPr>
        <p:spPr>
          <a:xfrm rot="5400000">
            <a:off x="8543257" y="3555959"/>
            <a:ext cx="2192077" cy="1541107"/>
          </a:xfrm>
          <a:prstGeom prst="rightArrow">
            <a:avLst/>
          </a:prstGeom>
          <a:solidFill>
            <a:srgbClr val="FFC000"/>
          </a:solidFill>
          <a:ln w="12700">
            <a:noFill/>
          </a:ln>
          <a:effectLst>
            <a:outerShdw blurRad="228600" dist="165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TextBox"/>
          <p:cNvSpPr txBox="1"/>
          <p:nvPr/>
        </p:nvSpPr>
        <p:spPr>
          <a:xfrm>
            <a:off x="5159896" y="5693083"/>
            <a:ext cx="6591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Αντισυνταγματικοί</a:t>
            </a:r>
          </a:p>
          <a:p>
            <a:pPr algn="ctr"/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Συγκεντρωτικό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800" dirty="0"/>
              <a:t>σύστημα  </a:t>
            </a:r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διακυβέρνησης</a:t>
            </a:r>
          </a:p>
        </p:txBody>
      </p:sp>
      <p:pic>
        <p:nvPicPr>
          <p:cNvPr id="14" name="Picture 2" descr="http://4.bp.blogspot.com/_YwJ9Vb6lGj4/TFxGSLB50WI/AAAAAAAAAIw/jkpFkwjxd9U/s1600/Stauros.jpg"/>
          <p:cNvPicPr>
            <a:picLocks noChangeAspect="1" noChangeArrowheads="1"/>
          </p:cNvPicPr>
          <p:nvPr/>
        </p:nvPicPr>
        <p:blipFill>
          <a:blip r:embed="rId2" cstate="print"/>
          <a:srcRect b="13159"/>
          <a:stretch>
            <a:fillRect/>
          </a:stretch>
        </p:blipFill>
        <p:spPr bwMode="auto">
          <a:xfrm>
            <a:off x="1592131" y="4126623"/>
            <a:ext cx="2781019" cy="2744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12 - Έκρηξη 1"/>
          <p:cNvSpPr/>
          <p:nvPr/>
        </p:nvSpPr>
        <p:spPr>
          <a:xfrm rot="437263">
            <a:off x="3690014" y="2383136"/>
            <a:ext cx="4828971" cy="3320265"/>
          </a:xfrm>
          <a:prstGeom prst="irregularSeal1">
            <a:avLst/>
          </a:prstGeom>
          <a:solidFill>
            <a:srgbClr val="FFC000"/>
          </a:solidFill>
          <a:ln>
            <a:noFill/>
          </a:ln>
          <a:effectLst>
            <a:outerShdw blurRad="266700" dist="266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Ορθοδοξία</a:t>
            </a:r>
            <a:r>
              <a:rPr lang="el-G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4BC75B-FAEE-4583-9E6B-FFEF19CA8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360EB3-2216-4CAF-AC85-3C3B99073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550" y="533400"/>
            <a:ext cx="5848350" cy="847725"/>
          </a:xfrm>
          <a:solidFill>
            <a:schemeClr val="bg1">
              <a:alpha val="68000"/>
            </a:schemeClr>
          </a:solidFill>
        </p:spPr>
        <p:txBody>
          <a:bodyPr/>
          <a:lstStyle/>
          <a:p>
            <a:pPr algn="ctr"/>
            <a:r>
              <a:rPr lang="el-G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ΑΓΓΛΙΚΟ ΚΟΜΜΑ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77463-DD26-4470-A5EB-1DC318343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720851"/>
            <a:ext cx="10934700" cy="3251200"/>
          </a:xfrm>
          <a:solidFill>
            <a:schemeClr val="bg1"/>
          </a:solidFill>
        </p:spPr>
        <p:txBody>
          <a:bodyPr/>
          <a:lstStyle/>
          <a:p>
            <a:r>
              <a:rPr lang="el-GR" dirty="0"/>
              <a:t>Αισθάνονταν την ανάγκη ενός </a:t>
            </a:r>
            <a:r>
              <a:rPr lang="el-GR" b="1" dirty="0"/>
              <a:t>ΚΡΑΤΟΥΣ ΔΙΚΑΙΟΥ</a:t>
            </a:r>
          </a:p>
          <a:p>
            <a:r>
              <a:rPr lang="el-GR" dirty="0"/>
              <a:t>Ίδρυση και ασφαλή σύνορα της Ελλάδας μόνο με </a:t>
            </a:r>
            <a:r>
              <a:rPr lang="el-GR" b="1" dirty="0"/>
              <a:t>στήριξη Αγγλίας</a:t>
            </a:r>
          </a:p>
          <a:p>
            <a:r>
              <a:rPr lang="el-GR" dirty="0"/>
              <a:t>Όταν θα κατέρρεε η Οθωμανική αυτοκρατορία </a:t>
            </a:r>
            <a:r>
              <a:rPr lang="el-GR" dirty="0">
                <a:sym typeface="Wingdings" panose="05000000000000000000" pitchFamily="2" charset="2"/>
              </a:rPr>
              <a:t> θα γινόταν διεύρυνση των συνόρων</a:t>
            </a:r>
          </a:p>
          <a:p>
            <a:r>
              <a:rPr lang="el-GR" dirty="0">
                <a:sym typeface="Wingdings" panose="05000000000000000000" pitchFamily="2" charset="2"/>
              </a:rPr>
              <a:t>Ο Μαυροκορδάτος πίστευε ότι η διάλυση της Οθωμανικής Αυτοκρατορίας θα ανάγκαζε την Αγγλία να συμμαχήσει με την Ελλάδα  ως </a:t>
            </a:r>
            <a:r>
              <a:rPr lang="el-GR" b="1" dirty="0">
                <a:solidFill>
                  <a:srgbClr val="C00000"/>
                </a:solidFill>
                <a:sym typeface="Wingdings" panose="05000000000000000000" pitchFamily="2" charset="2"/>
              </a:rPr>
              <a:t>φραγμό</a:t>
            </a:r>
            <a:r>
              <a:rPr lang="el-GR" b="1" dirty="0">
                <a:sym typeface="Wingdings" panose="05000000000000000000" pitchFamily="2" charset="2"/>
              </a:rPr>
              <a:t> στα επεκτατικά σχέδια της </a:t>
            </a:r>
            <a:r>
              <a:rPr lang="el-GR" b="1" dirty="0">
                <a:solidFill>
                  <a:srgbClr val="C00000"/>
                </a:solidFill>
                <a:sym typeface="Wingdings" panose="05000000000000000000" pitchFamily="2" charset="2"/>
              </a:rPr>
              <a:t>Ρωσίας</a:t>
            </a:r>
            <a:r>
              <a:rPr lang="el-GR" b="1" dirty="0"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5" name="2 - Θέση περιεχομένου">
            <a:extLst>
              <a:ext uri="{FF2B5EF4-FFF2-40B4-BE49-F238E27FC236}">
                <a16:creationId xmlns:a16="http://schemas.microsoft.com/office/drawing/2014/main" id="{50C3445A-3495-4E13-A457-50A71D93482A}"/>
              </a:ext>
            </a:extLst>
          </p:cNvPr>
          <p:cNvSpPr txBox="1">
            <a:spLocks/>
          </p:cNvSpPr>
          <p:nvPr/>
        </p:nvSpPr>
        <p:spPr>
          <a:xfrm>
            <a:off x="704850" y="5190565"/>
            <a:ext cx="10934700" cy="1379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14300" dist="1524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l-GR" sz="1700" b="1" dirty="0"/>
          </a:p>
          <a:p>
            <a:pPr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5100" dirty="0"/>
              <a:t>Πρώτα θα συγκροτήσουμε </a:t>
            </a:r>
            <a:r>
              <a:rPr lang="el-GR" sz="5100" b="1" dirty="0"/>
              <a:t>ισχυρό κράτος </a:t>
            </a:r>
            <a:r>
              <a:rPr lang="el-GR" sz="5100" dirty="0"/>
              <a:t>και θα </a:t>
            </a:r>
            <a:r>
              <a:rPr lang="el-GR" sz="5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αναμένουμε</a:t>
            </a:r>
            <a:r>
              <a:rPr lang="el-GR" sz="5100" b="1" dirty="0"/>
              <a:t>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5100" b="1" dirty="0"/>
              <a:t>τις εξελίξεις</a:t>
            </a:r>
            <a:r>
              <a:rPr lang="el-GR" sz="5100" dirty="0"/>
              <a:t> στην </a:t>
            </a:r>
            <a:r>
              <a:rPr lang="el-GR" sz="5100" b="1" dirty="0"/>
              <a:t>Οθωμανική αυτοκρατορία.</a:t>
            </a:r>
          </a:p>
        </p:txBody>
      </p:sp>
      <p:pic>
        <p:nvPicPr>
          <p:cNvPr id="6" name="Picture 2" descr="http://data.whicdn.com/images/78592979/original.jpg">
            <a:extLst>
              <a:ext uri="{FF2B5EF4-FFF2-40B4-BE49-F238E27FC236}">
                <a16:creationId xmlns:a16="http://schemas.microsoft.com/office/drawing/2014/main" id="{3541BD29-7588-4137-B1B8-44F90D698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82051" y="287760"/>
            <a:ext cx="2571750" cy="1713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http://data.whicdn.com/images/78592979/original.jpg">
            <a:extLst>
              <a:ext uri="{FF2B5EF4-FFF2-40B4-BE49-F238E27FC236}">
                <a16:creationId xmlns:a16="http://schemas.microsoft.com/office/drawing/2014/main" id="{317199A7-9948-45BC-9D70-0887C525C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r="9239"/>
          <a:stretch>
            <a:fillRect/>
          </a:stretch>
        </p:blipFill>
        <p:spPr bwMode="auto">
          <a:xfrm>
            <a:off x="691011" y="92931"/>
            <a:ext cx="1137790" cy="1534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316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psephizo.com/wp-content/uploads/2010/11/OldBook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68" y="3762375"/>
            <a:ext cx="4559095" cy="3095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4 - TextBox"/>
          <p:cNvSpPr txBox="1"/>
          <p:nvPr/>
        </p:nvSpPr>
        <p:spPr>
          <a:xfrm>
            <a:off x="1229544" y="161803"/>
            <a:ext cx="7560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Με το </a:t>
            </a:r>
            <a:r>
              <a:rPr lang="el-GR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αγγλικό κόμμα </a:t>
            </a:r>
            <a:r>
              <a:rPr lang="el-GR" sz="2800" dirty="0"/>
              <a:t>συμπαρατάχθηκαν:</a:t>
            </a:r>
          </a:p>
        </p:txBody>
      </p:sp>
      <p:sp>
        <p:nvSpPr>
          <p:cNvPr id="7" name="2 - Θέση περιεχομένου"/>
          <p:cNvSpPr>
            <a:spLocks noGrp="1"/>
          </p:cNvSpPr>
          <p:nvPr>
            <p:ph idx="1"/>
          </p:nvPr>
        </p:nvSpPr>
        <p:spPr>
          <a:xfrm>
            <a:off x="1347006" y="1191095"/>
            <a:ext cx="2910033" cy="2476872"/>
          </a:xfrm>
        </p:spPr>
        <p:txBody>
          <a:bodyPr/>
          <a:lstStyle/>
          <a:p>
            <a:r>
              <a:rPr lang="el-GR" dirty="0"/>
              <a:t>Πρόκριτοι</a:t>
            </a:r>
          </a:p>
          <a:p>
            <a:r>
              <a:rPr lang="el-GR" dirty="0"/>
              <a:t>Στρατιωτικοί</a:t>
            </a:r>
          </a:p>
          <a:p>
            <a:r>
              <a:rPr lang="el-GR" dirty="0"/>
              <a:t>Λόγιοι</a:t>
            </a:r>
          </a:p>
          <a:p>
            <a:r>
              <a:rPr lang="el-GR" dirty="0"/>
              <a:t>έμποροι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7672980" y="1215298"/>
            <a:ext cx="39253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…που είχαν σπουδάσει </a:t>
            </a:r>
          </a:p>
          <a:p>
            <a:pPr algn="ctr"/>
            <a:r>
              <a:rPr lang="el-GR" sz="2800" dirty="0"/>
              <a:t>ή διαμείνει </a:t>
            </a:r>
          </a:p>
          <a:p>
            <a:pPr algn="ctr"/>
            <a:r>
              <a:rPr lang="el-GR" sz="2800" dirty="0"/>
              <a:t>στη </a:t>
            </a:r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Δυτική Ευρώπη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7493673" y="5168364"/>
            <a:ext cx="42839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…με κύριο χαρακτηριστικό τους τις </a:t>
            </a:r>
            <a:r>
              <a:rPr lang="el-G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εθνικιστικές</a:t>
            </a:r>
            <a:r>
              <a:rPr lang="el-GR" sz="2800" dirty="0"/>
              <a:t> και </a:t>
            </a:r>
            <a:r>
              <a:rPr lang="el-G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δημοκρατικές</a:t>
            </a:r>
            <a:r>
              <a:rPr lang="el-GR" sz="2800" dirty="0"/>
              <a:t> ιδέες</a:t>
            </a:r>
          </a:p>
        </p:txBody>
      </p:sp>
      <p:sp>
        <p:nvSpPr>
          <p:cNvPr id="12" name="11 - Έκρηξη 1"/>
          <p:cNvSpPr/>
          <p:nvPr/>
        </p:nvSpPr>
        <p:spPr>
          <a:xfrm rot="280165">
            <a:off x="2920660" y="2558994"/>
            <a:ext cx="5358568" cy="3371083"/>
          </a:xfrm>
          <a:prstGeom prst="irregularSeal1">
            <a:avLst/>
          </a:prstGeom>
          <a:solidFill>
            <a:srgbClr val="FFC000"/>
          </a:solidFill>
          <a:ln>
            <a:noFill/>
          </a:ln>
          <a:effectLst>
            <a:outerShdw blurRad="1016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Μετριοπάθεια</a:t>
            </a:r>
          </a:p>
        </p:txBody>
      </p:sp>
      <p:sp>
        <p:nvSpPr>
          <p:cNvPr id="13" name="7 - Δεξιό βέλος">
            <a:extLst>
              <a:ext uri="{FF2B5EF4-FFF2-40B4-BE49-F238E27FC236}">
                <a16:creationId xmlns:a16="http://schemas.microsoft.com/office/drawing/2014/main" id="{9A4D83D5-6EB9-4C88-84FE-103B92048985}"/>
              </a:ext>
            </a:extLst>
          </p:cNvPr>
          <p:cNvSpPr/>
          <p:nvPr/>
        </p:nvSpPr>
        <p:spPr>
          <a:xfrm rot="5400000">
            <a:off x="8710731" y="3193109"/>
            <a:ext cx="2284300" cy="1382439"/>
          </a:xfrm>
          <a:prstGeom prst="rightArrow">
            <a:avLst/>
          </a:prstGeom>
          <a:solidFill>
            <a:srgbClr val="FFC000"/>
          </a:solidFill>
          <a:ln w="12700">
            <a:noFill/>
          </a:ln>
          <a:effectLst>
            <a:outerShdw blurRad="2159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7 - Δεξιό βέλος">
            <a:extLst>
              <a:ext uri="{FF2B5EF4-FFF2-40B4-BE49-F238E27FC236}">
                <a16:creationId xmlns:a16="http://schemas.microsoft.com/office/drawing/2014/main" id="{62489E0B-2630-4FC8-93C5-7E49249F8BED}"/>
              </a:ext>
            </a:extLst>
          </p:cNvPr>
          <p:cNvSpPr/>
          <p:nvPr/>
        </p:nvSpPr>
        <p:spPr>
          <a:xfrm>
            <a:off x="4752083" y="1191095"/>
            <a:ext cx="2687834" cy="1325788"/>
          </a:xfrm>
          <a:prstGeom prst="rightArrow">
            <a:avLst/>
          </a:prstGeom>
          <a:solidFill>
            <a:srgbClr val="FFC000"/>
          </a:solidFill>
          <a:ln w="12700">
            <a:noFill/>
          </a:ln>
          <a:effectLst>
            <a:outerShdw blurRad="2159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7751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</TotalTime>
  <Words>954</Words>
  <Application>Microsoft Office PowerPoint</Application>
  <PresentationFormat>Widescreen</PresentationFormat>
  <Paragraphs>213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Wingdings</vt:lpstr>
      <vt:lpstr>Office Theme</vt:lpstr>
      <vt:lpstr>Τα 3 πρώτα ελληνικά  κόμματα</vt:lpstr>
      <vt:lpstr>PowerPoint Presentation</vt:lpstr>
      <vt:lpstr>Οι τρεις χώρες</vt:lpstr>
      <vt:lpstr>PowerPoint Presentation</vt:lpstr>
      <vt:lpstr>PowerPoint Presentation</vt:lpstr>
      <vt:lpstr>PowerPoint Presentation</vt:lpstr>
      <vt:lpstr>PowerPoint Presentation</vt:lpstr>
      <vt:lpstr>ΑΓΓΛΙΚΟ ΚΟΜΜΑ</vt:lpstr>
      <vt:lpstr>PowerPoint Presentation</vt:lpstr>
      <vt:lpstr>Θέσεις αγγλικού κόμματος</vt:lpstr>
      <vt:lpstr>Ζητούσαν εσωτερικές μεταρρυθμίσεις:</vt:lpstr>
      <vt:lpstr>ΓΑΛΛΙΚΟ ΚΟΜΜΑ</vt:lpstr>
      <vt:lpstr>PowerPoint Presentation</vt:lpstr>
      <vt:lpstr>Χαρακτηριστικά στελεχών του γαλλικού κόμματος</vt:lpstr>
      <vt:lpstr>Θέσεις γαλλικού κόμματος</vt:lpstr>
      <vt:lpstr>Γιατί ζητούσαν διεύρυνση  των εδαφικών ορίων  του κράτους;</vt:lpstr>
      <vt:lpstr>ΡΩΣΙΚΟ ΚΟΜΜΑ</vt:lpstr>
      <vt:lpstr>PowerPoint Presentation</vt:lpstr>
      <vt:lpstr>Θέσεις ρωσικού κόμματος</vt:lpstr>
      <vt:lpstr>ΤΑ ΚΟΜΜΑΤΑ ΩΣ ΕΚΦΡΑΣΤΕΣ  ΤΟΥ ΠΝΕΥΜΑΤΟΣ ΤΗΣ ΕΠΟΧΗΣ</vt:lpstr>
      <vt:lpstr>Σημεία συμφωνίας κομμάτων</vt:lpstr>
      <vt:lpstr>Γενική τοποθέτηση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κάτι</dc:title>
  <dc:creator>Flora Vgontza</dc:creator>
  <cp:lastModifiedBy>Flora</cp:lastModifiedBy>
  <cp:revision>35</cp:revision>
  <dcterms:created xsi:type="dcterms:W3CDTF">2021-01-24T11:17:14Z</dcterms:created>
  <dcterms:modified xsi:type="dcterms:W3CDTF">2023-11-16T17:15:17Z</dcterms:modified>
</cp:coreProperties>
</file>