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261" r:id="rId5"/>
    <p:sldId id="262" r:id="rId6"/>
    <p:sldId id="258" r:id="rId7"/>
    <p:sldId id="260" r:id="rId8"/>
    <p:sldId id="264" r:id="rId9"/>
    <p:sldId id="265" r:id="rId10"/>
    <p:sldId id="266" r:id="rId11"/>
    <p:sldId id="267" r:id="rId12"/>
    <p:sldId id="268" r:id="rId13"/>
    <p:sldId id="271" r:id="rId14"/>
    <p:sldId id="269" r:id="rId15"/>
    <p:sldId id="270" r:id="rId16"/>
    <p:sldId id="272" r:id="rId17"/>
    <p:sldId id="273" r:id="rId18"/>
    <p:sldId id="274" r:id="rId19"/>
    <p:sldId id="275" r:id="rId20"/>
    <p:sldId id="259" r:id="rId21"/>
    <p:sldId id="276" r:id="rId22"/>
    <p:sldId id="278" r:id="rId23"/>
    <p:sldId id="277" r:id="rId24"/>
    <p:sldId id="280" r:id="rId25"/>
    <p:sldId id="279" r:id="rId26"/>
    <p:sldId id="281" r:id="rId27"/>
    <p:sldId id="282" r:id="rId28"/>
    <p:sldId id="283" r:id="rId29"/>
    <p:sldId id="284" r:id="rId30"/>
    <p:sldId id="285" r:id="rId3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1E06"/>
    <a:srgbClr val="E4D7AA"/>
    <a:srgbClr val="5427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jpg"/></Relationships>
</file>

<file path=ppt/diagrams/_rels/data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EEF07D-D850-447E-A7FE-30F9B7DBE199}"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el-GR"/>
        </a:p>
      </dgm:t>
    </dgm:pt>
    <dgm:pt modelId="{034E8B1D-20B4-42C5-BDE0-4D9088E17068}">
      <dgm:prSet phldrT="[Text]" custT="1"/>
      <dgm:spPr>
        <a:solidFill>
          <a:srgbClr val="542708"/>
        </a:solidFill>
      </dgm:spPr>
      <dgm:t>
        <a:bodyPr/>
        <a:lstStyle/>
        <a:p>
          <a:r>
            <a:rPr lang="el-GR" sz="2400" b="1" dirty="0">
              <a:solidFill>
                <a:schemeClr val="accent4">
                  <a:lumMod val="20000"/>
                  <a:lumOff val="80000"/>
                </a:schemeClr>
              </a:solidFill>
              <a:effectLst>
                <a:outerShdw blurRad="38100" dist="38100" dir="2700000" algn="tl">
                  <a:srgbClr val="000000">
                    <a:alpha val="43137"/>
                  </a:srgbClr>
                </a:outerShdw>
              </a:effectLst>
            </a:rPr>
            <a:t>1853 - 56</a:t>
          </a:r>
        </a:p>
      </dgm:t>
    </dgm:pt>
    <dgm:pt modelId="{00437FFF-D0A8-4D46-A10F-FE5CE951017D}" type="parTrans" cxnId="{741E1122-A689-4AAE-B1E6-FAEC3AEDA672}">
      <dgm:prSet/>
      <dgm:spPr/>
      <dgm:t>
        <a:bodyPr/>
        <a:lstStyle/>
        <a:p>
          <a:endParaRPr lang="el-GR"/>
        </a:p>
      </dgm:t>
    </dgm:pt>
    <dgm:pt modelId="{9F4E4A4F-4B5F-4CA5-8434-A64C122F314C}" type="sibTrans" cxnId="{741E1122-A689-4AAE-B1E6-FAEC3AEDA672}">
      <dgm:prSet/>
      <dgm:spPr/>
      <dgm:t>
        <a:bodyPr/>
        <a:lstStyle/>
        <a:p>
          <a:endParaRPr lang="el-GR"/>
        </a:p>
      </dgm:t>
    </dgm:pt>
    <dgm:pt modelId="{D3FCE885-64C9-4B1A-8C75-89887B70B40C}">
      <dgm:prSet phldrT="[Text]" custT="1"/>
      <dgm:spPr>
        <a:solidFill>
          <a:srgbClr val="E4D7AA">
            <a:alpha val="90000"/>
          </a:srgbClr>
        </a:solidFill>
        <a:ln>
          <a:solidFill>
            <a:srgbClr val="421E06"/>
          </a:solidFill>
        </a:ln>
      </dgm:spPr>
      <dgm:t>
        <a:bodyPr/>
        <a:lstStyle/>
        <a:p>
          <a:pPr algn="ctr"/>
          <a:r>
            <a:rPr lang="el-GR" sz="2400" b="1" dirty="0">
              <a:solidFill>
                <a:srgbClr val="421E06"/>
              </a:solidFill>
              <a:effectLst>
                <a:outerShdw blurRad="38100" dist="38100" dir="2700000" algn="tl">
                  <a:srgbClr val="000000">
                    <a:alpha val="43137"/>
                  </a:srgbClr>
                </a:outerShdw>
              </a:effectLst>
            </a:rPr>
            <a:t>Κριμαϊκός πόλεμος</a:t>
          </a:r>
        </a:p>
      </dgm:t>
    </dgm:pt>
    <dgm:pt modelId="{D85C6B0F-F305-4BB1-B171-C8D658D8D09D}" type="parTrans" cxnId="{920F4165-F1AF-4538-BB67-FED8C86D7965}">
      <dgm:prSet/>
      <dgm:spPr/>
      <dgm:t>
        <a:bodyPr/>
        <a:lstStyle/>
        <a:p>
          <a:endParaRPr lang="el-GR"/>
        </a:p>
      </dgm:t>
    </dgm:pt>
    <dgm:pt modelId="{DACE7A62-647C-486F-91CB-16AB662BE02F}" type="sibTrans" cxnId="{920F4165-F1AF-4538-BB67-FED8C86D7965}">
      <dgm:prSet/>
      <dgm:spPr/>
      <dgm:t>
        <a:bodyPr/>
        <a:lstStyle/>
        <a:p>
          <a:endParaRPr lang="el-GR"/>
        </a:p>
      </dgm:t>
    </dgm:pt>
    <dgm:pt modelId="{C39B4F8B-437B-48D9-A43B-FF9AD00E0957}">
      <dgm:prSet phldrT="[Text]" custT="1"/>
      <dgm:spPr>
        <a:solidFill>
          <a:srgbClr val="542708"/>
        </a:solidFill>
      </dgm:spPr>
      <dgm:t>
        <a:bodyPr/>
        <a:lstStyle/>
        <a:p>
          <a:r>
            <a:rPr lang="el-GR" sz="2400" b="1" dirty="0">
              <a:effectLst>
                <a:outerShdw blurRad="38100" dist="38100" dir="2700000" algn="tl">
                  <a:srgbClr val="000000">
                    <a:alpha val="43137"/>
                  </a:srgbClr>
                </a:outerShdw>
              </a:effectLst>
            </a:rPr>
            <a:t>1877 - 1878</a:t>
          </a:r>
        </a:p>
      </dgm:t>
    </dgm:pt>
    <dgm:pt modelId="{9E5A61DE-7EA2-47B9-9421-DEC55376997F}" type="parTrans" cxnId="{7C2FC9D0-8F55-4EC1-B334-665D26080104}">
      <dgm:prSet/>
      <dgm:spPr/>
      <dgm:t>
        <a:bodyPr/>
        <a:lstStyle/>
        <a:p>
          <a:endParaRPr lang="el-GR"/>
        </a:p>
      </dgm:t>
    </dgm:pt>
    <dgm:pt modelId="{DDB78CA7-50F1-4456-AD24-F8DEF68DDC59}" type="sibTrans" cxnId="{7C2FC9D0-8F55-4EC1-B334-665D26080104}">
      <dgm:prSet/>
      <dgm:spPr/>
      <dgm:t>
        <a:bodyPr/>
        <a:lstStyle/>
        <a:p>
          <a:endParaRPr lang="el-GR"/>
        </a:p>
      </dgm:t>
    </dgm:pt>
    <dgm:pt modelId="{7AC3E0F4-CA22-4863-8FDA-1E468BEF7584}">
      <dgm:prSet phldrT="[Text]" custT="1"/>
      <dgm:spPr>
        <a:solidFill>
          <a:srgbClr val="E4D7AA">
            <a:alpha val="90000"/>
          </a:srgbClr>
        </a:solidFill>
        <a:ln>
          <a:solidFill>
            <a:srgbClr val="421E06"/>
          </a:solidFill>
        </a:ln>
      </dgm:spPr>
      <dgm:t>
        <a:bodyPr/>
        <a:lstStyle/>
        <a:p>
          <a:pPr algn="ctr"/>
          <a:r>
            <a:rPr lang="el-GR" sz="2400" b="1" dirty="0">
              <a:solidFill>
                <a:srgbClr val="542708"/>
              </a:solidFill>
              <a:effectLst>
                <a:outerShdw blurRad="38100" dist="38100" dir="2700000" algn="tl">
                  <a:srgbClr val="000000">
                    <a:alpha val="43137"/>
                  </a:srgbClr>
                </a:outerShdw>
              </a:effectLst>
            </a:rPr>
            <a:t>Ρωσοτουρκικός πόλεμος</a:t>
          </a:r>
        </a:p>
      </dgm:t>
    </dgm:pt>
    <dgm:pt modelId="{4CF3EA35-13A7-4B0A-AD4E-0EDAEC453409}" type="parTrans" cxnId="{29AB1A49-15B4-438D-BB8F-3D8C2E86F413}">
      <dgm:prSet/>
      <dgm:spPr/>
      <dgm:t>
        <a:bodyPr/>
        <a:lstStyle/>
        <a:p>
          <a:endParaRPr lang="el-GR"/>
        </a:p>
      </dgm:t>
    </dgm:pt>
    <dgm:pt modelId="{BFE06A0D-5510-4A0D-846B-05163683249A}" type="sibTrans" cxnId="{29AB1A49-15B4-438D-BB8F-3D8C2E86F413}">
      <dgm:prSet/>
      <dgm:spPr/>
      <dgm:t>
        <a:bodyPr/>
        <a:lstStyle/>
        <a:p>
          <a:endParaRPr lang="el-GR"/>
        </a:p>
      </dgm:t>
    </dgm:pt>
    <dgm:pt modelId="{B41F24B8-EB67-48B5-8AA3-C4F9E24BB83C}">
      <dgm:prSet phldrT="[Text]" custT="1"/>
      <dgm:spPr>
        <a:solidFill>
          <a:srgbClr val="542708"/>
        </a:solidFill>
      </dgm:spPr>
      <dgm:t>
        <a:bodyPr/>
        <a:lstStyle/>
        <a:p>
          <a:r>
            <a:rPr lang="el-GR" sz="2400" b="1" dirty="0">
              <a:effectLst>
                <a:outerShdw blurRad="38100" dist="38100" dir="2700000" algn="tl">
                  <a:srgbClr val="000000">
                    <a:alpha val="43137"/>
                  </a:srgbClr>
                </a:outerShdw>
              </a:effectLst>
            </a:rPr>
            <a:t>1897</a:t>
          </a:r>
        </a:p>
      </dgm:t>
    </dgm:pt>
    <dgm:pt modelId="{584B05B0-3B16-441B-A251-96B9281E1876}" type="parTrans" cxnId="{339AA982-3C9B-468C-888E-28D8AC65A7D5}">
      <dgm:prSet/>
      <dgm:spPr/>
      <dgm:t>
        <a:bodyPr/>
        <a:lstStyle/>
        <a:p>
          <a:endParaRPr lang="el-GR"/>
        </a:p>
      </dgm:t>
    </dgm:pt>
    <dgm:pt modelId="{2F50A3DA-D373-40FA-AA87-BDEAF7682BA6}" type="sibTrans" cxnId="{339AA982-3C9B-468C-888E-28D8AC65A7D5}">
      <dgm:prSet/>
      <dgm:spPr/>
      <dgm:t>
        <a:bodyPr/>
        <a:lstStyle/>
        <a:p>
          <a:endParaRPr lang="el-GR"/>
        </a:p>
      </dgm:t>
    </dgm:pt>
    <dgm:pt modelId="{70194376-36C4-4836-A028-5CAB81730CBB}">
      <dgm:prSet phldrT="[Text]" custT="1"/>
      <dgm:spPr>
        <a:solidFill>
          <a:srgbClr val="E4D7AA">
            <a:alpha val="90000"/>
          </a:srgbClr>
        </a:solidFill>
        <a:ln>
          <a:solidFill>
            <a:srgbClr val="421E06"/>
          </a:solidFill>
        </a:ln>
      </dgm:spPr>
      <dgm:t>
        <a:bodyPr/>
        <a:lstStyle/>
        <a:p>
          <a:pPr algn="ctr"/>
          <a:r>
            <a:rPr lang="el-GR" sz="2400" b="1" dirty="0">
              <a:solidFill>
                <a:srgbClr val="542708"/>
              </a:solidFill>
              <a:effectLst>
                <a:outerShdw blurRad="38100" dist="38100" dir="2700000" algn="tl">
                  <a:srgbClr val="000000">
                    <a:alpha val="43137"/>
                  </a:srgbClr>
                </a:outerShdw>
              </a:effectLst>
            </a:rPr>
            <a:t>Άτυχος ελληνοτουρκικός πόλεμος</a:t>
          </a:r>
        </a:p>
      </dgm:t>
    </dgm:pt>
    <dgm:pt modelId="{EA646BE6-87AE-4358-9544-D91B30637E95}" type="parTrans" cxnId="{B9CC4DFE-D629-41E7-8B98-D70C6DD82BB6}">
      <dgm:prSet/>
      <dgm:spPr/>
      <dgm:t>
        <a:bodyPr/>
        <a:lstStyle/>
        <a:p>
          <a:endParaRPr lang="el-GR"/>
        </a:p>
      </dgm:t>
    </dgm:pt>
    <dgm:pt modelId="{7C58EE85-7F62-47CE-B5F7-E62E809FF977}" type="sibTrans" cxnId="{B9CC4DFE-D629-41E7-8B98-D70C6DD82BB6}">
      <dgm:prSet/>
      <dgm:spPr/>
      <dgm:t>
        <a:bodyPr/>
        <a:lstStyle/>
        <a:p>
          <a:endParaRPr lang="el-GR"/>
        </a:p>
      </dgm:t>
    </dgm:pt>
    <dgm:pt modelId="{4D3640AB-43B1-46CA-AD55-78E924555CB6}" type="pres">
      <dgm:prSet presAssocID="{33EEF07D-D850-447E-A7FE-30F9B7DBE199}" presName="rootNode" presStyleCnt="0">
        <dgm:presLayoutVars>
          <dgm:chMax/>
          <dgm:chPref/>
          <dgm:dir/>
          <dgm:animLvl val="lvl"/>
        </dgm:presLayoutVars>
      </dgm:prSet>
      <dgm:spPr/>
    </dgm:pt>
    <dgm:pt modelId="{B6023FD9-E826-4FB0-A4AD-F5277233F1E6}" type="pres">
      <dgm:prSet presAssocID="{034E8B1D-20B4-42C5-BDE0-4D9088E17068}" presName="composite" presStyleCnt="0"/>
      <dgm:spPr/>
    </dgm:pt>
    <dgm:pt modelId="{E5DB6E6E-009D-4DA7-9D9A-17F718005121}" type="pres">
      <dgm:prSet presAssocID="{034E8B1D-20B4-42C5-BDE0-4D9088E17068}" presName="ParentText" presStyleLbl="node1" presStyleIdx="0" presStyleCnt="3" custLinFactNeighborX="-10">
        <dgm:presLayoutVars>
          <dgm:chMax val="1"/>
          <dgm:chPref val="1"/>
          <dgm:bulletEnabled val="1"/>
        </dgm:presLayoutVars>
      </dgm:prSet>
      <dgm:spPr/>
    </dgm:pt>
    <dgm:pt modelId="{CA3D84AF-9F53-4B20-A62A-7B0DDA97AB34}" type="pres">
      <dgm:prSet presAssocID="{034E8B1D-20B4-42C5-BDE0-4D9088E17068}" presName="Image" presStyleLbl="bgImgPlace1" presStyleIdx="0" presStyleCnt="3" custLinFactNeighborY="2177"/>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effectLst>
          <a:outerShdw blurRad="114300" dist="165100" dir="2700000" algn="tl" rotWithShape="0">
            <a:prstClr val="black">
              <a:alpha val="40000"/>
            </a:prstClr>
          </a:outerShdw>
        </a:effectLst>
      </dgm:spPr>
    </dgm:pt>
    <dgm:pt modelId="{E66BF847-F589-49FB-8198-184941FD2672}" type="pres">
      <dgm:prSet presAssocID="{034E8B1D-20B4-42C5-BDE0-4D9088E17068}" presName="ChildText" presStyleLbl="fgAcc1" presStyleIdx="0" presStyleCnt="3" custScaleX="118609" custLinFactNeighborX="16318" custLinFactNeighborY="8680">
        <dgm:presLayoutVars>
          <dgm:chMax val="0"/>
          <dgm:chPref val="0"/>
          <dgm:bulletEnabled val="1"/>
        </dgm:presLayoutVars>
      </dgm:prSet>
      <dgm:spPr/>
    </dgm:pt>
    <dgm:pt modelId="{51A3761F-AABD-4CDB-BA8F-64DE6008C9ED}" type="pres">
      <dgm:prSet presAssocID="{9F4E4A4F-4B5F-4CA5-8434-A64C122F314C}" presName="sibTrans" presStyleCnt="0"/>
      <dgm:spPr/>
    </dgm:pt>
    <dgm:pt modelId="{1CE697C5-6BB8-4842-9533-BC1C5362CAC9}" type="pres">
      <dgm:prSet presAssocID="{C39B4F8B-437B-48D9-A43B-FF9AD00E0957}" presName="composite" presStyleCnt="0"/>
      <dgm:spPr/>
    </dgm:pt>
    <dgm:pt modelId="{7AE11FE3-BA43-47A4-952E-ABE4DF0EBAFF}" type="pres">
      <dgm:prSet presAssocID="{C39B4F8B-437B-48D9-A43B-FF9AD00E0957}" presName="ParentText" presStyleLbl="node1" presStyleIdx="1" presStyleCnt="3">
        <dgm:presLayoutVars>
          <dgm:chMax val="1"/>
          <dgm:chPref val="1"/>
          <dgm:bulletEnabled val="1"/>
        </dgm:presLayoutVars>
      </dgm:prSet>
      <dgm:spPr/>
    </dgm:pt>
    <dgm:pt modelId="{C3D0AABA-75DC-470D-83FC-2F8665F60D89}" type="pres">
      <dgm:prSet presAssocID="{C39B4F8B-437B-48D9-A43B-FF9AD00E0957}" presName="Image" presStyleLbl="bgImgPlace1" presStyleIdx="1" presStyleCnt="3" custLinFactNeighborX="307" custLinFactNeighborY="2981"/>
      <dgm:spPr>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a:effectLst>
          <a:outerShdw blurRad="127000" dist="114300" dir="2820000" algn="ctr" rotWithShape="0">
            <a:srgbClr val="000000">
              <a:alpha val="43137"/>
            </a:srgbClr>
          </a:outerShdw>
        </a:effectLst>
      </dgm:spPr>
    </dgm:pt>
    <dgm:pt modelId="{4F741B69-7203-4EA1-8FF9-C1296CB97632}" type="pres">
      <dgm:prSet presAssocID="{C39B4F8B-437B-48D9-A43B-FF9AD00E0957}" presName="ChildText" presStyleLbl="fgAcc1" presStyleIdx="1" presStyleCnt="3" custScaleX="172272" custLinFactNeighborX="37478" custLinFactNeighborY="14827">
        <dgm:presLayoutVars>
          <dgm:chMax val="0"/>
          <dgm:chPref val="0"/>
          <dgm:bulletEnabled val="1"/>
        </dgm:presLayoutVars>
      </dgm:prSet>
      <dgm:spPr/>
    </dgm:pt>
    <dgm:pt modelId="{81E18348-74D1-4409-B4C4-90DB6E61868F}" type="pres">
      <dgm:prSet presAssocID="{DDB78CA7-50F1-4456-AD24-F8DEF68DDC59}" presName="sibTrans" presStyleCnt="0"/>
      <dgm:spPr/>
    </dgm:pt>
    <dgm:pt modelId="{DA62FC5B-3993-42A6-851E-42D41B405255}" type="pres">
      <dgm:prSet presAssocID="{B41F24B8-EB67-48B5-8AA3-C4F9E24BB83C}" presName="composite" presStyleCnt="0"/>
      <dgm:spPr/>
    </dgm:pt>
    <dgm:pt modelId="{7DA482C4-8BA6-4E95-8483-4392E453AF84}" type="pres">
      <dgm:prSet presAssocID="{B41F24B8-EB67-48B5-8AA3-C4F9E24BB83C}" presName="ParentText" presStyleLbl="node1" presStyleIdx="2" presStyleCnt="3" custLinFactNeighborX="6885" custLinFactNeighborY="2953">
        <dgm:presLayoutVars>
          <dgm:chMax val="1"/>
          <dgm:chPref val="1"/>
          <dgm:bulletEnabled val="1"/>
        </dgm:presLayoutVars>
      </dgm:prSet>
      <dgm:spPr/>
    </dgm:pt>
    <dgm:pt modelId="{28DEBA42-C78F-433F-B795-83134C529DC8}" type="pres">
      <dgm:prSet presAssocID="{B41F24B8-EB67-48B5-8AA3-C4F9E24BB83C}" presName="Image" presStyleLbl="bgImgPlace1" presStyleIdx="2" presStyleCnt="3" custLinFactNeighborX="6885" custLinFactNeighborY="2976"/>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effectLst>
          <a:outerShdw blurRad="101600" dist="152400" dir="3060000" algn="ctr" rotWithShape="0">
            <a:srgbClr val="000000">
              <a:alpha val="43137"/>
            </a:srgbClr>
          </a:outerShdw>
        </a:effectLst>
      </dgm:spPr>
    </dgm:pt>
    <dgm:pt modelId="{F060DEF3-F315-4C1E-9B2E-BFD4984255A5}" type="pres">
      <dgm:prSet presAssocID="{B41F24B8-EB67-48B5-8AA3-C4F9E24BB83C}" presName="ChildText" presStyleLbl="fgAcc1" presStyleIdx="2" presStyleCnt="3" custScaleX="198827" custLinFactNeighborX="47873" custLinFactNeighborY="1222">
        <dgm:presLayoutVars>
          <dgm:chMax val="0"/>
          <dgm:chPref val="0"/>
          <dgm:bulletEnabled val="1"/>
        </dgm:presLayoutVars>
      </dgm:prSet>
      <dgm:spPr/>
    </dgm:pt>
  </dgm:ptLst>
  <dgm:cxnLst>
    <dgm:cxn modelId="{E260610A-8E94-42AF-899D-85307DF2FCCB}" type="presOf" srcId="{7AC3E0F4-CA22-4863-8FDA-1E468BEF7584}" destId="{4F741B69-7203-4EA1-8FF9-C1296CB97632}" srcOrd="0" destOrd="0" presId="urn:microsoft.com/office/officeart/2008/layout/TitledPictureBlocks"/>
    <dgm:cxn modelId="{741E1122-A689-4AAE-B1E6-FAEC3AEDA672}" srcId="{33EEF07D-D850-447E-A7FE-30F9B7DBE199}" destId="{034E8B1D-20B4-42C5-BDE0-4D9088E17068}" srcOrd="0" destOrd="0" parTransId="{00437FFF-D0A8-4D46-A10F-FE5CE951017D}" sibTransId="{9F4E4A4F-4B5F-4CA5-8434-A64C122F314C}"/>
    <dgm:cxn modelId="{920F4165-F1AF-4538-BB67-FED8C86D7965}" srcId="{034E8B1D-20B4-42C5-BDE0-4D9088E17068}" destId="{D3FCE885-64C9-4B1A-8C75-89887B70B40C}" srcOrd="0" destOrd="0" parTransId="{D85C6B0F-F305-4BB1-B171-C8D658D8D09D}" sibTransId="{DACE7A62-647C-486F-91CB-16AB662BE02F}"/>
    <dgm:cxn modelId="{E0AB8E66-21E2-4E55-BBEA-F0D2C1561D6F}" type="presOf" srcId="{70194376-36C4-4836-A028-5CAB81730CBB}" destId="{F060DEF3-F315-4C1E-9B2E-BFD4984255A5}" srcOrd="0" destOrd="0" presId="urn:microsoft.com/office/officeart/2008/layout/TitledPictureBlocks"/>
    <dgm:cxn modelId="{29AB1A49-15B4-438D-BB8F-3D8C2E86F413}" srcId="{C39B4F8B-437B-48D9-A43B-FF9AD00E0957}" destId="{7AC3E0F4-CA22-4863-8FDA-1E468BEF7584}" srcOrd="0" destOrd="0" parTransId="{4CF3EA35-13A7-4B0A-AD4E-0EDAEC453409}" sibTransId="{BFE06A0D-5510-4A0D-846B-05163683249A}"/>
    <dgm:cxn modelId="{339AA982-3C9B-468C-888E-28D8AC65A7D5}" srcId="{33EEF07D-D850-447E-A7FE-30F9B7DBE199}" destId="{B41F24B8-EB67-48B5-8AA3-C4F9E24BB83C}" srcOrd="2" destOrd="0" parTransId="{584B05B0-3B16-441B-A251-96B9281E1876}" sibTransId="{2F50A3DA-D373-40FA-AA87-BDEAF7682BA6}"/>
    <dgm:cxn modelId="{808922B7-AD7F-4842-A7BC-0EA33EF4BC7C}" type="presOf" srcId="{C39B4F8B-437B-48D9-A43B-FF9AD00E0957}" destId="{7AE11FE3-BA43-47A4-952E-ABE4DF0EBAFF}" srcOrd="0" destOrd="0" presId="urn:microsoft.com/office/officeart/2008/layout/TitledPictureBlocks"/>
    <dgm:cxn modelId="{7C2FC9D0-8F55-4EC1-B334-665D26080104}" srcId="{33EEF07D-D850-447E-A7FE-30F9B7DBE199}" destId="{C39B4F8B-437B-48D9-A43B-FF9AD00E0957}" srcOrd="1" destOrd="0" parTransId="{9E5A61DE-7EA2-47B9-9421-DEC55376997F}" sibTransId="{DDB78CA7-50F1-4456-AD24-F8DEF68DDC59}"/>
    <dgm:cxn modelId="{AF9605D2-1AB7-4792-9E5C-89928E830B2B}" type="presOf" srcId="{D3FCE885-64C9-4B1A-8C75-89887B70B40C}" destId="{E66BF847-F589-49FB-8198-184941FD2672}" srcOrd="0" destOrd="0" presId="urn:microsoft.com/office/officeart/2008/layout/TitledPictureBlocks"/>
    <dgm:cxn modelId="{8482C4E1-6210-41CA-BDD3-9AE3798ED162}" type="presOf" srcId="{B41F24B8-EB67-48B5-8AA3-C4F9E24BB83C}" destId="{7DA482C4-8BA6-4E95-8483-4392E453AF84}" srcOrd="0" destOrd="0" presId="urn:microsoft.com/office/officeart/2008/layout/TitledPictureBlocks"/>
    <dgm:cxn modelId="{9FF208EA-D261-48FE-838F-B0E3DE9AC52E}" type="presOf" srcId="{33EEF07D-D850-447E-A7FE-30F9B7DBE199}" destId="{4D3640AB-43B1-46CA-AD55-78E924555CB6}" srcOrd="0" destOrd="0" presId="urn:microsoft.com/office/officeart/2008/layout/TitledPictureBlocks"/>
    <dgm:cxn modelId="{2B00B6F3-6D47-4EA5-A670-F18CCF2B1237}" type="presOf" srcId="{034E8B1D-20B4-42C5-BDE0-4D9088E17068}" destId="{E5DB6E6E-009D-4DA7-9D9A-17F718005121}" srcOrd="0" destOrd="0" presId="urn:microsoft.com/office/officeart/2008/layout/TitledPictureBlocks"/>
    <dgm:cxn modelId="{B9CC4DFE-D629-41E7-8B98-D70C6DD82BB6}" srcId="{B41F24B8-EB67-48B5-8AA3-C4F9E24BB83C}" destId="{70194376-36C4-4836-A028-5CAB81730CBB}" srcOrd="0" destOrd="0" parTransId="{EA646BE6-87AE-4358-9544-D91B30637E95}" sibTransId="{7C58EE85-7F62-47CE-B5F7-E62E809FF977}"/>
    <dgm:cxn modelId="{CD523CC8-C912-45C4-909E-522AC95AA29E}" type="presParOf" srcId="{4D3640AB-43B1-46CA-AD55-78E924555CB6}" destId="{B6023FD9-E826-4FB0-A4AD-F5277233F1E6}" srcOrd="0" destOrd="0" presId="urn:microsoft.com/office/officeart/2008/layout/TitledPictureBlocks"/>
    <dgm:cxn modelId="{CD2C30FB-33D3-4A81-B2A4-7B592D3E31DA}" type="presParOf" srcId="{B6023FD9-E826-4FB0-A4AD-F5277233F1E6}" destId="{E5DB6E6E-009D-4DA7-9D9A-17F718005121}" srcOrd="0" destOrd="0" presId="urn:microsoft.com/office/officeart/2008/layout/TitledPictureBlocks"/>
    <dgm:cxn modelId="{23AEA232-04EF-4FD9-A6DE-1BF76EA5DE9C}" type="presParOf" srcId="{B6023FD9-E826-4FB0-A4AD-F5277233F1E6}" destId="{CA3D84AF-9F53-4B20-A62A-7B0DDA97AB34}" srcOrd="1" destOrd="0" presId="urn:microsoft.com/office/officeart/2008/layout/TitledPictureBlocks"/>
    <dgm:cxn modelId="{0B96E0C4-683C-4050-91AE-C7D02F191E27}" type="presParOf" srcId="{B6023FD9-E826-4FB0-A4AD-F5277233F1E6}" destId="{E66BF847-F589-49FB-8198-184941FD2672}" srcOrd="2" destOrd="0" presId="urn:microsoft.com/office/officeart/2008/layout/TitledPictureBlocks"/>
    <dgm:cxn modelId="{792B0D3C-B0FF-400A-90E6-2B30CB99B5D3}" type="presParOf" srcId="{4D3640AB-43B1-46CA-AD55-78E924555CB6}" destId="{51A3761F-AABD-4CDB-BA8F-64DE6008C9ED}" srcOrd="1" destOrd="0" presId="urn:microsoft.com/office/officeart/2008/layout/TitledPictureBlocks"/>
    <dgm:cxn modelId="{8E51B387-9A0A-456F-806B-553630C9F697}" type="presParOf" srcId="{4D3640AB-43B1-46CA-AD55-78E924555CB6}" destId="{1CE697C5-6BB8-4842-9533-BC1C5362CAC9}" srcOrd="2" destOrd="0" presId="urn:microsoft.com/office/officeart/2008/layout/TitledPictureBlocks"/>
    <dgm:cxn modelId="{5F5C9849-1FDE-4BBF-B300-4DDD9149DACA}" type="presParOf" srcId="{1CE697C5-6BB8-4842-9533-BC1C5362CAC9}" destId="{7AE11FE3-BA43-47A4-952E-ABE4DF0EBAFF}" srcOrd="0" destOrd="0" presId="urn:microsoft.com/office/officeart/2008/layout/TitledPictureBlocks"/>
    <dgm:cxn modelId="{98A7427A-F03B-473D-B238-241740253633}" type="presParOf" srcId="{1CE697C5-6BB8-4842-9533-BC1C5362CAC9}" destId="{C3D0AABA-75DC-470D-83FC-2F8665F60D89}" srcOrd="1" destOrd="0" presId="urn:microsoft.com/office/officeart/2008/layout/TitledPictureBlocks"/>
    <dgm:cxn modelId="{8E18CF49-E611-44BC-9ED3-F7EC8163E6C8}" type="presParOf" srcId="{1CE697C5-6BB8-4842-9533-BC1C5362CAC9}" destId="{4F741B69-7203-4EA1-8FF9-C1296CB97632}" srcOrd="2" destOrd="0" presId="urn:microsoft.com/office/officeart/2008/layout/TitledPictureBlocks"/>
    <dgm:cxn modelId="{ED4F348D-16BD-465B-86DB-DBF2797E17EB}" type="presParOf" srcId="{4D3640AB-43B1-46CA-AD55-78E924555CB6}" destId="{81E18348-74D1-4409-B4C4-90DB6E61868F}" srcOrd="3" destOrd="0" presId="urn:microsoft.com/office/officeart/2008/layout/TitledPictureBlocks"/>
    <dgm:cxn modelId="{F5F26221-0FD8-4821-996B-698DF44F75BB}" type="presParOf" srcId="{4D3640AB-43B1-46CA-AD55-78E924555CB6}" destId="{DA62FC5B-3993-42A6-851E-42D41B405255}" srcOrd="4" destOrd="0" presId="urn:microsoft.com/office/officeart/2008/layout/TitledPictureBlocks"/>
    <dgm:cxn modelId="{20B620DD-E57D-4050-930D-0E91482FB0B2}" type="presParOf" srcId="{DA62FC5B-3993-42A6-851E-42D41B405255}" destId="{7DA482C4-8BA6-4E95-8483-4392E453AF84}" srcOrd="0" destOrd="0" presId="urn:microsoft.com/office/officeart/2008/layout/TitledPictureBlocks"/>
    <dgm:cxn modelId="{FDD8BAB9-09D1-4AB6-A334-4AA940F4AE4E}" type="presParOf" srcId="{DA62FC5B-3993-42A6-851E-42D41B405255}" destId="{28DEBA42-C78F-433F-B795-83134C529DC8}" srcOrd="1" destOrd="0" presId="urn:microsoft.com/office/officeart/2008/layout/TitledPictureBlocks"/>
    <dgm:cxn modelId="{E86E15F8-21F2-4CC2-BCB8-4D78E3435559}" type="presParOf" srcId="{DA62FC5B-3993-42A6-851E-42D41B405255}" destId="{F060DEF3-F315-4C1E-9B2E-BFD4984255A5}"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EEF07D-D850-447E-A7FE-30F9B7DBE199}"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el-GR"/>
        </a:p>
      </dgm:t>
    </dgm:pt>
    <dgm:pt modelId="{034E8B1D-20B4-42C5-BDE0-4D9088E17068}">
      <dgm:prSet phldrT="[Text]" custT="1"/>
      <dgm:spPr>
        <a:solidFill>
          <a:schemeClr val="accent2">
            <a:lumMod val="50000"/>
          </a:schemeClr>
        </a:solidFill>
        <a:ln>
          <a:noFill/>
        </a:ln>
        <a:effectLst>
          <a:outerShdw blurRad="127000" dist="127000" dir="2400000" algn="ctr" rotWithShape="0">
            <a:srgbClr val="000000">
              <a:alpha val="43137"/>
            </a:srgbClr>
          </a:outerShdw>
        </a:effectLst>
      </dgm:spPr>
      <dgm:t>
        <a:bodyPr/>
        <a:lstStyle/>
        <a:p>
          <a:r>
            <a:rPr lang="el-GR" sz="2800" b="1" dirty="0">
              <a:solidFill>
                <a:schemeClr val="accent4">
                  <a:lumMod val="20000"/>
                  <a:lumOff val="80000"/>
                </a:schemeClr>
              </a:solidFill>
              <a:effectLst>
                <a:outerShdw blurRad="38100" dist="38100" dir="2700000" algn="tl">
                  <a:srgbClr val="000000">
                    <a:alpha val="43137"/>
                  </a:srgbClr>
                </a:outerShdw>
              </a:effectLst>
            </a:rPr>
            <a:t>1854 / 1878</a:t>
          </a:r>
        </a:p>
      </dgm:t>
    </dgm:pt>
    <dgm:pt modelId="{00437FFF-D0A8-4D46-A10F-FE5CE951017D}" type="parTrans" cxnId="{741E1122-A689-4AAE-B1E6-FAEC3AEDA672}">
      <dgm:prSet/>
      <dgm:spPr/>
      <dgm:t>
        <a:bodyPr/>
        <a:lstStyle/>
        <a:p>
          <a:endParaRPr lang="el-GR"/>
        </a:p>
      </dgm:t>
    </dgm:pt>
    <dgm:pt modelId="{9F4E4A4F-4B5F-4CA5-8434-A64C122F314C}" type="sibTrans" cxnId="{741E1122-A689-4AAE-B1E6-FAEC3AEDA672}">
      <dgm:prSet/>
      <dgm:spPr/>
      <dgm:t>
        <a:bodyPr/>
        <a:lstStyle/>
        <a:p>
          <a:endParaRPr lang="el-GR"/>
        </a:p>
      </dgm:t>
    </dgm:pt>
    <dgm:pt modelId="{D3FCE885-64C9-4B1A-8C75-89887B70B40C}">
      <dgm:prSet phldrT="[Text]" custT="1"/>
      <dgm:spPr>
        <a:solidFill>
          <a:srgbClr val="E4D7AA">
            <a:alpha val="90000"/>
          </a:srgbClr>
        </a:solidFill>
        <a:ln>
          <a:solidFill>
            <a:srgbClr val="421E06"/>
          </a:solidFill>
        </a:ln>
      </dgm:spPr>
      <dgm:t>
        <a:bodyPr/>
        <a:lstStyle/>
        <a:p>
          <a:pPr algn="ctr"/>
          <a:r>
            <a:rPr lang="el-GR" sz="2400" b="1" dirty="0">
              <a:solidFill>
                <a:srgbClr val="421E06"/>
              </a:solidFill>
              <a:effectLst>
                <a:outerShdw blurRad="38100" dist="38100" dir="2700000" algn="tl">
                  <a:srgbClr val="000000">
                    <a:alpha val="43137"/>
                  </a:srgbClr>
                </a:outerShdw>
              </a:effectLst>
            </a:rPr>
            <a:t>ΗΠΕΙΡΩΤΕΣ</a:t>
          </a:r>
        </a:p>
      </dgm:t>
    </dgm:pt>
    <dgm:pt modelId="{D85C6B0F-F305-4BB1-B171-C8D658D8D09D}" type="parTrans" cxnId="{920F4165-F1AF-4538-BB67-FED8C86D7965}">
      <dgm:prSet/>
      <dgm:spPr/>
      <dgm:t>
        <a:bodyPr/>
        <a:lstStyle/>
        <a:p>
          <a:endParaRPr lang="el-GR"/>
        </a:p>
      </dgm:t>
    </dgm:pt>
    <dgm:pt modelId="{DACE7A62-647C-486F-91CB-16AB662BE02F}" type="sibTrans" cxnId="{920F4165-F1AF-4538-BB67-FED8C86D7965}">
      <dgm:prSet/>
      <dgm:spPr/>
      <dgm:t>
        <a:bodyPr/>
        <a:lstStyle/>
        <a:p>
          <a:endParaRPr lang="el-GR"/>
        </a:p>
      </dgm:t>
    </dgm:pt>
    <dgm:pt modelId="{C39B4F8B-437B-48D9-A43B-FF9AD00E0957}">
      <dgm:prSet phldrT="[Text]" custT="1"/>
      <dgm:spPr>
        <a:solidFill>
          <a:schemeClr val="accent2">
            <a:lumMod val="50000"/>
          </a:schemeClr>
        </a:solidFill>
        <a:ln>
          <a:noFill/>
        </a:ln>
        <a:effectLst>
          <a:outerShdw blurRad="127000" dist="127000" dir="2400000" algn="ctr" rotWithShape="0">
            <a:srgbClr val="000000">
              <a:alpha val="43137"/>
            </a:srgbClr>
          </a:outerShdw>
        </a:effectLst>
      </dgm:spPr>
      <dgm:t>
        <a:bodyPr/>
        <a:lstStyle/>
        <a:p>
          <a:r>
            <a:rPr lang="el-GR" sz="2800" b="1" dirty="0">
              <a:effectLst>
                <a:outerShdw blurRad="38100" dist="38100" dir="2700000" algn="tl">
                  <a:srgbClr val="000000">
                    <a:alpha val="43137"/>
                  </a:srgbClr>
                </a:outerShdw>
              </a:effectLst>
            </a:rPr>
            <a:t>1878</a:t>
          </a:r>
        </a:p>
      </dgm:t>
    </dgm:pt>
    <dgm:pt modelId="{9E5A61DE-7EA2-47B9-9421-DEC55376997F}" type="parTrans" cxnId="{7C2FC9D0-8F55-4EC1-B334-665D26080104}">
      <dgm:prSet/>
      <dgm:spPr/>
      <dgm:t>
        <a:bodyPr/>
        <a:lstStyle/>
        <a:p>
          <a:endParaRPr lang="el-GR"/>
        </a:p>
      </dgm:t>
    </dgm:pt>
    <dgm:pt modelId="{DDB78CA7-50F1-4456-AD24-F8DEF68DDC59}" type="sibTrans" cxnId="{7C2FC9D0-8F55-4EC1-B334-665D26080104}">
      <dgm:prSet/>
      <dgm:spPr/>
      <dgm:t>
        <a:bodyPr/>
        <a:lstStyle/>
        <a:p>
          <a:endParaRPr lang="el-GR"/>
        </a:p>
      </dgm:t>
    </dgm:pt>
    <dgm:pt modelId="{7AC3E0F4-CA22-4863-8FDA-1E468BEF7584}">
      <dgm:prSet phldrT="[Text]" custT="1"/>
      <dgm:spPr>
        <a:solidFill>
          <a:srgbClr val="E4D7AA">
            <a:alpha val="90000"/>
          </a:srgbClr>
        </a:solidFill>
        <a:ln>
          <a:solidFill>
            <a:srgbClr val="421E06"/>
          </a:solidFill>
        </a:ln>
      </dgm:spPr>
      <dgm:t>
        <a:bodyPr/>
        <a:lstStyle/>
        <a:p>
          <a:pPr algn="ctr"/>
          <a:r>
            <a:rPr lang="el-GR" sz="2400" b="1" dirty="0">
              <a:solidFill>
                <a:srgbClr val="542708"/>
              </a:solidFill>
              <a:effectLst>
                <a:outerShdw blurRad="38100" dist="38100" dir="2700000" algn="tl">
                  <a:srgbClr val="000000">
                    <a:alpha val="43137"/>
                  </a:srgbClr>
                </a:outerShdw>
              </a:effectLst>
            </a:rPr>
            <a:t>ΜΑΚΕΔΟΝΕΣ</a:t>
          </a:r>
        </a:p>
      </dgm:t>
    </dgm:pt>
    <dgm:pt modelId="{4CF3EA35-13A7-4B0A-AD4E-0EDAEC453409}" type="parTrans" cxnId="{29AB1A49-15B4-438D-BB8F-3D8C2E86F413}">
      <dgm:prSet/>
      <dgm:spPr/>
      <dgm:t>
        <a:bodyPr/>
        <a:lstStyle/>
        <a:p>
          <a:endParaRPr lang="el-GR"/>
        </a:p>
      </dgm:t>
    </dgm:pt>
    <dgm:pt modelId="{BFE06A0D-5510-4A0D-846B-05163683249A}" type="sibTrans" cxnId="{29AB1A49-15B4-438D-BB8F-3D8C2E86F413}">
      <dgm:prSet/>
      <dgm:spPr/>
      <dgm:t>
        <a:bodyPr/>
        <a:lstStyle/>
        <a:p>
          <a:endParaRPr lang="el-GR"/>
        </a:p>
      </dgm:t>
    </dgm:pt>
    <dgm:pt modelId="{B41F24B8-EB67-48B5-8AA3-C4F9E24BB83C}">
      <dgm:prSet phldrT="[Text]" custT="1"/>
      <dgm:spPr>
        <a:solidFill>
          <a:schemeClr val="accent2">
            <a:lumMod val="50000"/>
          </a:schemeClr>
        </a:solidFill>
        <a:ln>
          <a:noFill/>
        </a:ln>
        <a:effectLst>
          <a:outerShdw blurRad="127000" dist="127000" dir="2400000" algn="ctr" rotWithShape="0">
            <a:srgbClr val="000000">
              <a:alpha val="43137"/>
            </a:srgbClr>
          </a:outerShdw>
        </a:effectLst>
      </dgm:spPr>
      <dgm:t>
        <a:bodyPr/>
        <a:lstStyle/>
        <a:p>
          <a:r>
            <a:rPr lang="el-GR" sz="2800" b="1" dirty="0">
              <a:effectLst>
                <a:outerShdw blurRad="38100" dist="38100" dir="2700000" algn="tl">
                  <a:srgbClr val="000000">
                    <a:alpha val="43137"/>
                  </a:srgbClr>
                </a:outerShdw>
              </a:effectLst>
            </a:rPr>
            <a:t>1841 / 1866 / 1897</a:t>
          </a:r>
        </a:p>
      </dgm:t>
    </dgm:pt>
    <dgm:pt modelId="{584B05B0-3B16-441B-A251-96B9281E1876}" type="parTrans" cxnId="{339AA982-3C9B-468C-888E-28D8AC65A7D5}">
      <dgm:prSet/>
      <dgm:spPr/>
      <dgm:t>
        <a:bodyPr/>
        <a:lstStyle/>
        <a:p>
          <a:endParaRPr lang="el-GR"/>
        </a:p>
      </dgm:t>
    </dgm:pt>
    <dgm:pt modelId="{2F50A3DA-D373-40FA-AA87-BDEAF7682BA6}" type="sibTrans" cxnId="{339AA982-3C9B-468C-888E-28D8AC65A7D5}">
      <dgm:prSet/>
      <dgm:spPr/>
      <dgm:t>
        <a:bodyPr/>
        <a:lstStyle/>
        <a:p>
          <a:endParaRPr lang="el-GR"/>
        </a:p>
      </dgm:t>
    </dgm:pt>
    <dgm:pt modelId="{70194376-36C4-4836-A028-5CAB81730CBB}">
      <dgm:prSet phldrT="[Text]" custT="1"/>
      <dgm:spPr>
        <a:solidFill>
          <a:srgbClr val="E4D7AA">
            <a:alpha val="90000"/>
          </a:srgbClr>
        </a:solidFill>
        <a:ln>
          <a:solidFill>
            <a:srgbClr val="421E06"/>
          </a:solidFill>
        </a:ln>
      </dgm:spPr>
      <dgm:t>
        <a:bodyPr/>
        <a:lstStyle/>
        <a:p>
          <a:pPr algn="ctr"/>
          <a:r>
            <a:rPr lang="el-GR" sz="2400" b="1" dirty="0">
              <a:solidFill>
                <a:srgbClr val="542708"/>
              </a:solidFill>
              <a:effectLst>
                <a:outerShdw blurRad="38100" dist="38100" dir="2700000" algn="tl">
                  <a:srgbClr val="000000">
                    <a:alpha val="43137"/>
                  </a:srgbClr>
                </a:outerShdw>
              </a:effectLst>
            </a:rPr>
            <a:t>ΚΡΗΤΕΣ</a:t>
          </a:r>
        </a:p>
      </dgm:t>
    </dgm:pt>
    <dgm:pt modelId="{EA646BE6-87AE-4358-9544-D91B30637E95}" type="parTrans" cxnId="{B9CC4DFE-D629-41E7-8B98-D70C6DD82BB6}">
      <dgm:prSet/>
      <dgm:spPr/>
      <dgm:t>
        <a:bodyPr/>
        <a:lstStyle/>
        <a:p>
          <a:endParaRPr lang="el-GR"/>
        </a:p>
      </dgm:t>
    </dgm:pt>
    <dgm:pt modelId="{7C58EE85-7F62-47CE-B5F7-E62E809FF977}" type="sibTrans" cxnId="{B9CC4DFE-D629-41E7-8B98-D70C6DD82BB6}">
      <dgm:prSet/>
      <dgm:spPr/>
      <dgm:t>
        <a:bodyPr/>
        <a:lstStyle/>
        <a:p>
          <a:endParaRPr lang="el-GR"/>
        </a:p>
      </dgm:t>
    </dgm:pt>
    <dgm:pt modelId="{4D3640AB-43B1-46CA-AD55-78E924555CB6}" type="pres">
      <dgm:prSet presAssocID="{33EEF07D-D850-447E-A7FE-30F9B7DBE199}" presName="rootNode" presStyleCnt="0">
        <dgm:presLayoutVars>
          <dgm:chMax/>
          <dgm:chPref/>
          <dgm:dir/>
          <dgm:animLvl val="lvl"/>
        </dgm:presLayoutVars>
      </dgm:prSet>
      <dgm:spPr/>
    </dgm:pt>
    <dgm:pt modelId="{B6023FD9-E826-4FB0-A4AD-F5277233F1E6}" type="pres">
      <dgm:prSet presAssocID="{034E8B1D-20B4-42C5-BDE0-4D9088E17068}" presName="composite" presStyleCnt="0"/>
      <dgm:spPr/>
    </dgm:pt>
    <dgm:pt modelId="{E5DB6E6E-009D-4DA7-9D9A-17F718005121}" type="pres">
      <dgm:prSet presAssocID="{034E8B1D-20B4-42C5-BDE0-4D9088E17068}" presName="ParentText" presStyleLbl="node1" presStyleIdx="0" presStyleCnt="3" custScaleX="113484" custScaleY="240630" custLinFactNeighborX="-609">
        <dgm:presLayoutVars>
          <dgm:chMax val="1"/>
          <dgm:chPref val="1"/>
          <dgm:bulletEnabled val="1"/>
        </dgm:presLayoutVars>
      </dgm:prSet>
      <dgm:spPr/>
    </dgm:pt>
    <dgm:pt modelId="{CA3D84AF-9F53-4B20-A62A-7B0DDA97AB34}" type="pres">
      <dgm:prSet presAssocID="{034E8B1D-20B4-42C5-BDE0-4D9088E17068}" presName="Image" presStyleLbl="bgImgPlace1" presStyleIdx="0" presStyleCnt="3" custScaleX="112038" custScaleY="109030" custLinFactNeighborX="-1964" custLinFactNeighborY="-4231"/>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effectLst>
          <a:outerShdw blurRad="114300" dist="165100" dir="2700000" algn="tl" rotWithShape="0">
            <a:prstClr val="black">
              <a:alpha val="40000"/>
            </a:prstClr>
          </a:outerShdw>
        </a:effectLst>
      </dgm:spPr>
    </dgm:pt>
    <dgm:pt modelId="{E66BF847-F589-49FB-8198-184941FD2672}" type="pres">
      <dgm:prSet presAssocID="{034E8B1D-20B4-42C5-BDE0-4D9088E17068}" presName="ChildText" presStyleLbl="fgAcc1" presStyleIdx="0" presStyleCnt="3" custScaleX="164758" custScaleY="61461" custLinFactNeighborX="-42222" custLinFactNeighborY="94712">
        <dgm:presLayoutVars>
          <dgm:chMax val="0"/>
          <dgm:chPref val="0"/>
          <dgm:bulletEnabled val="1"/>
        </dgm:presLayoutVars>
      </dgm:prSet>
      <dgm:spPr/>
    </dgm:pt>
    <dgm:pt modelId="{51A3761F-AABD-4CDB-BA8F-64DE6008C9ED}" type="pres">
      <dgm:prSet presAssocID="{9F4E4A4F-4B5F-4CA5-8434-A64C122F314C}" presName="sibTrans" presStyleCnt="0"/>
      <dgm:spPr/>
    </dgm:pt>
    <dgm:pt modelId="{1CE697C5-6BB8-4842-9533-BC1C5362CAC9}" type="pres">
      <dgm:prSet presAssocID="{C39B4F8B-437B-48D9-A43B-FF9AD00E0957}" presName="composite" presStyleCnt="0"/>
      <dgm:spPr/>
    </dgm:pt>
    <dgm:pt modelId="{7AE11FE3-BA43-47A4-952E-ABE4DF0EBAFF}" type="pres">
      <dgm:prSet presAssocID="{C39B4F8B-437B-48D9-A43B-FF9AD00E0957}" presName="ParentText" presStyleLbl="node1" presStyleIdx="1" presStyleCnt="3" custScaleX="127424" custScaleY="255834" custLinFactNeighborX="-528">
        <dgm:presLayoutVars>
          <dgm:chMax val="1"/>
          <dgm:chPref val="1"/>
          <dgm:bulletEnabled val="1"/>
        </dgm:presLayoutVars>
      </dgm:prSet>
      <dgm:spPr/>
    </dgm:pt>
    <dgm:pt modelId="{C3D0AABA-75DC-470D-83FC-2F8665F60D89}" type="pres">
      <dgm:prSet presAssocID="{C39B4F8B-437B-48D9-A43B-FF9AD00E0957}" presName="Image" presStyleLbl="bgImgPlace1" presStyleIdx="1" presStyleCnt="3" custScaleX="125519" custScaleY="113208" custLinFactNeighborX="-250" custLinFactNeighborY="1547"/>
      <dgm:spPr>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effectLst>
          <a:outerShdw blurRad="127000" dist="114300" dir="2820000" algn="ctr" rotWithShape="0">
            <a:srgbClr val="000000">
              <a:alpha val="43137"/>
            </a:srgbClr>
          </a:outerShdw>
        </a:effectLst>
      </dgm:spPr>
    </dgm:pt>
    <dgm:pt modelId="{4F741B69-7203-4EA1-8FF9-C1296CB97632}" type="pres">
      <dgm:prSet presAssocID="{C39B4F8B-437B-48D9-A43B-FF9AD00E0957}" presName="ChildText" presStyleLbl="fgAcc1" presStyleIdx="1" presStyleCnt="3" custScaleX="186551" custScaleY="70841" custLinFactY="5978" custLinFactNeighborX="-18956" custLinFactNeighborY="100000">
        <dgm:presLayoutVars>
          <dgm:chMax val="0"/>
          <dgm:chPref val="0"/>
          <dgm:bulletEnabled val="1"/>
        </dgm:presLayoutVars>
      </dgm:prSet>
      <dgm:spPr/>
    </dgm:pt>
    <dgm:pt modelId="{81E18348-74D1-4409-B4C4-90DB6E61868F}" type="pres">
      <dgm:prSet presAssocID="{DDB78CA7-50F1-4456-AD24-F8DEF68DDC59}" presName="sibTrans" presStyleCnt="0"/>
      <dgm:spPr/>
    </dgm:pt>
    <dgm:pt modelId="{DA62FC5B-3993-42A6-851E-42D41B405255}" type="pres">
      <dgm:prSet presAssocID="{B41F24B8-EB67-48B5-8AA3-C4F9E24BB83C}" presName="composite" presStyleCnt="0"/>
      <dgm:spPr/>
    </dgm:pt>
    <dgm:pt modelId="{7DA482C4-8BA6-4E95-8483-4392E453AF84}" type="pres">
      <dgm:prSet presAssocID="{B41F24B8-EB67-48B5-8AA3-C4F9E24BB83C}" presName="ParentText" presStyleLbl="node1" presStyleIdx="2" presStyleCnt="3" custScaleX="143320" custScaleY="253020" custLinFactNeighborX="944">
        <dgm:presLayoutVars>
          <dgm:chMax val="1"/>
          <dgm:chPref val="1"/>
          <dgm:bulletEnabled val="1"/>
        </dgm:presLayoutVars>
      </dgm:prSet>
      <dgm:spPr/>
    </dgm:pt>
    <dgm:pt modelId="{28DEBA42-C78F-433F-B795-83134C529DC8}" type="pres">
      <dgm:prSet presAssocID="{B41F24B8-EB67-48B5-8AA3-C4F9E24BB83C}" presName="Image" presStyleLbl="bgImgPlace1" presStyleIdx="2" presStyleCnt="3" custScaleX="145613" custScaleY="124563" custLinFactNeighborX="349" custLinFactNeighborY="10721"/>
      <dgm:spPr>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effectLst>
          <a:outerShdw blurRad="101600" dist="152400" dir="3060000" algn="ctr" rotWithShape="0">
            <a:srgbClr val="000000">
              <a:alpha val="43137"/>
            </a:srgbClr>
          </a:outerShdw>
        </a:effectLst>
      </dgm:spPr>
    </dgm:pt>
    <dgm:pt modelId="{F060DEF3-F315-4C1E-9B2E-BFD4984255A5}" type="pres">
      <dgm:prSet presAssocID="{B41F24B8-EB67-48B5-8AA3-C4F9E24BB83C}" presName="ChildText" presStyleLbl="fgAcc1" presStyleIdx="2" presStyleCnt="3" custScaleX="185995" custScaleY="69657" custLinFactY="23716" custLinFactNeighborX="-39884" custLinFactNeighborY="100000">
        <dgm:presLayoutVars>
          <dgm:chMax val="0"/>
          <dgm:chPref val="0"/>
          <dgm:bulletEnabled val="1"/>
        </dgm:presLayoutVars>
      </dgm:prSet>
      <dgm:spPr/>
    </dgm:pt>
  </dgm:ptLst>
  <dgm:cxnLst>
    <dgm:cxn modelId="{E260610A-8E94-42AF-899D-85307DF2FCCB}" type="presOf" srcId="{7AC3E0F4-CA22-4863-8FDA-1E468BEF7584}" destId="{4F741B69-7203-4EA1-8FF9-C1296CB97632}" srcOrd="0" destOrd="0" presId="urn:microsoft.com/office/officeart/2008/layout/TitledPictureBlocks"/>
    <dgm:cxn modelId="{741E1122-A689-4AAE-B1E6-FAEC3AEDA672}" srcId="{33EEF07D-D850-447E-A7FE-30F9B7DBE199}" destId="{034E8B1D-20B4-42C5-BDE0-4D9088E17068}" srcOrd="0" destOrd="0" parTransId="{00437FFF-D0A8-4D46-A10F-FE5CE951017D}" sibTransId="{9F4E4A4F-4B5F-4CA5-8434-A64C122F314C}"/>
    <dgm:cxn modelId="{920F4165-F1AF-4538-BB67-FED8C86D7965}" srcId="{034E8B1D-20B4-42C5-BDE0-4D9088E17068}" destId="{D3FCE885-64C9-4B1A-8C75-89887B70B40C}" srcOrd="0" destOrd="0" parTransId="{D85C6B0F-F305-4BB1-B171-C8D658D8D09D}" sibTransId="{DACE7A62-647C-486F-91CB-16AB662BE02F}"/>
    <dgm:cxn modelId="{E0AB8E66-21E2-4E55-BBEA-F0D2C1561D6F}" type="presOf" srcId="{70194376-36C4-4836-A028-5CAB81730CBB}" destId="{F060DEF3-F315-4C1E-9B2E-BFD4984255A5}" srcOrd="0" destOrd="0" presId="urn:microsoft.com/office/officeart/2008/layout/TitledPictureBlocks"/>
    <dgm:cxn modelId="{29AB1A49-15B4-438D-BB8F-3D8C2E86F413}" srcId="{C39B4F8B-437B-48D9-A43B-FF9AD00E0957}" destId="{7AC3E0F4-CA22-4863-8FDA-1E468BEF7584}" srcOrd="0" destOrd="0" parTransId="{4CF3EA35-13A7-4B0A-AD4E-0EDAEC453409}" sibTransId="{BFE06A0D-5510-4A0D-846B-05163683249A}"/>
    <dgm:cxn modelId="{339AA982-3C9B-468C-888E-28D8AC65A7D5}" srcId="{33EEF07D-D850-447E-A7FE-30F9B7DBE199}" destId="{B41F24B8-EB67-48B5-8AA3-C4F9E24BB83C}" srcOrd="2" destOrd="0" parTransId="{584B05B0-3B16-441B-A251-96B9281E1876}" sibTransId="{2F50A3DA-D373-40FA-AA87-BDEAF7682BA6}"/>
    <dgm:cxn modelId="{808922B7-AD7F-4842-A7BC-0EA33EF4BC7C}" type="presOf" srcId="{C39B4F8B-437B-48D9-A43B-FF9AD00E0957}" destId="{7AE11FE3-BA43-47A4-952E-ABE4DF0EBAFF}" srcOrd="0" destOrd="0" presId="urn:microsoft.com/office/officeart/2008/layout/TitledPictureBlocks"/>
    <dgm:cxn modelId="{7C2FC9D0-8F55-4EC1-B334-665D26080104}" srcId="{33EEF07D-D850-447E-A7FE-30F9B7DBE199}" destId="{C39B4F8B-437B-48D9-A43B-FF9AD00E0957}" srcOrd="1" destOrd="0" parTransId="{9E5A61DE-7EA2-47B9-9421-DEC55376997F}" sibTransId="{DDB78CA7-50F1-4456-AD24-F8DEF68DDC59}"/>
    <dgm:cxn modelId="{AF9605D2-1AB7-4792-9E5C-89928E830B2B}" type="presOf" srcId="{D3FCE885-64C9-4B1A-8C75-89887B70B40C}" destId="{E66BF847-F589-49FB-8198-184941FD2672}" srcOrd="0" destOrd="0" presId="urn:microsoft.com/office/officeart/2008/layout/TitledPictureBlocks"/>
    <dgm:cxn modelId="{8482C4E1-6210-41CA-BDD3-9AE3798ED162}" type="presOf" srcId="{B41F24B8-EB67-48B5-8AA3-C4F9E24BB83C}" destId="{7DA482C4-8BA6-4E95-8483-4392E453AF84}" srcOrd="0" destOrd="0" presId="urn:microsoft.com/office/officeart/2008/layout/TitledPictureBlocks"/>
    <dgm:cxn modelId="{9FF208EA-D261-48FE-838F-B0E3DE9AC52E}" type="presOf" srcId="{33EEF07D-D850-447E-A7FE-30F9B7DBE199}" destId="{4D3640AB-43B1-46CA-AD55-78E924555CB6}" srcOrd="0" destOrd="0" presId="urn:microsoft.com/office/officeart/2008/layout/TitledPictureBlocks"/>
    <dgm:cxn modelId="{2B00B6F3-6D47-4EA5-A670-F18CCF2B1237}" type="presOf" srcId="{034E8B1D-20B4-42C5-BDE0-4D9088E17068}" destId="{E5DB6E6E-009D-4DA7-9D9A-17F718005121}" srcOrd="0" destOrd="0" presId="urn:microsoft.com/office/officeart/2008/layout/TitledPictureBlocks"/>
    <dgm:cxn modelId="{B9CC4DFE-D629-41E7-8B98-D70C6DD82BB6}" srcId="{B41F24B8-EB67-48B5-8AA3-C4F9E24BB83C}" destId="{70194376-36C4-4836-A028-5CAB81730CBB}" srcOrd="0" destOrd="0" parTransId="{EA646BE6-87AE-4358-9544-D91B30637E95}" sibTransId="{7C58EE85-7F62-47CE-B5F7-E62E809FF977}"/>
    <dgm:cxn modelId="{CD523CC8-C912-45C4-909E-522AC95AA29E}" type="presParOf" srcId="{4D3640AB-43B1-46CA-AD55-78E924555CB6}" destId="{B6023FD9-E826-4FB0-A4AD-F5277233F1E6}" srcOrd="0" destOrd="0" presId="urn:microsoft.com/office/officeart/2008/layout/TitledPictureBlocks"/>
    <dgm:cxn modelId="{CD2C30FB-33D3-4A81-B2A4-7B592D3E31DA}" type="presParOf" srcId="{B6023FD9-E826-4FB0-A4AD-F5277233F1E6}" destId="{E5DB6E6E-009D-4DA7-9D9A-17F718005121}" srcOrd="0" destOrd="0" presId="urn:microsoft.com/office/officeart/2008/layout/TitledPictureBlocks"/>
    <dgm:cxn modelId="{23AEA232-04EF-4FD9-A6DE-1BF76EA5DE9C}" type="presParOf" srcId="{B6023FD9-E826-4FB0-A4AD-F5277233F1E6}" destId="{CA3D84AF-9F53-4B20-A62A-7B0DDA97AB34}" srcOrd="1" destOrd="0" presId="urn:microsoft.com/office/officeart/2008/layout/TitledPictureBlocks"/>
    <dgm:cxn modelId="{0B96E0C4-683C-4050-91AE-C7D02F191E27}" type="presParOf" srcId="{B6023FD9-E826-4FB0-A4AD-F5277233F1E6}" destId="{E66BF847-F589-49FB-8198-184941FD2672}" srcOrd="2" destOrd="0" presId="urn:microsoft.com/office/officeart/2008/layout/TitledPictureBlocks"/>
    <dgm:cxn modelId="{792B0D3C-B0FF-400A-90E6-2B30CB99B5D3}" type="presParOf" srcId="{4D3640AB-43B1-46CA-AD55-78E924555CB6}" destId="{51A3761F-AABD-4CDB-BA8F-64DE6008C9ED}" srcOrd="1" destOrd="0" presId="urn:microsoft.com/office/officeart/2008/layout/TitledPictureBlocks"/>
    <dgm:cxn modelId="{8E51B387-9A0A-456F-806B-553630C9F697}" type="presParOf" srcId="{4D3640AB-43B1-46CA-AD55-78E924555CB6}" destId="{1CE697C5-6BB8-4842-9533-BC1C5362CAC9}" srcOrd="2" destOrd="0" presId="urn:microsoft.com/office/officeart/2008/layout/TitledPictureBlocks"/>
    <dgm:cxn modelId="{5F5C9849-1FDE-4BBF-B300-4DDD9149DACA}" type="presParOf" srcId="{1CE697C5-6BB8-4842-9533-BC1C5362CAC9}" destId="{7AE11FE3-BA43-47A4-952E-ABE4DF0EBAFF}" srcOrd="0" destOrd="0" presId="urn:microsoft.com/office/officeart/2008/layout/TitledPictureBlocks"/>
    <dgm:cxn modelId="{98A7427A-F03B-473D-B238-241740253633}" type="presParOf" srcId="{1CE697C5-6BB8-4842-9533-BC1C5362CAC9}" destId="{C3D0AABA-75DC-470D-83FC-2F8665F60D89}" srcOrd="1" destOrd="0" presId="urn:microsoft.com/office/officeart/2008/layout/TitledPictureBlocks"/>
    <dgm:cxn modelId="{8E18CF49-E611-44BC-9ED3-F7EC8163E6C8}" type="presParOf" srcId="{1CE697C5-6BB8-4842-9533-BC1C5362CAC9}" destId="{4F741B69-7203-4EA1-8FF9-C1296CB97632}" srcOrd="2" destOrd="0" presId="urn:microsoft.com/office/officeart/2008/layout/TitledPictureBlocks"/>
    <dgm:cxn modelId="{ED4F348D-16BD-465B-86DB-DBF2797E17EB}" type="presParOf" srcId="{4D3640AB-43B1-46CA-AD55-78E924555CB6}" destId="{81E18348-74D1-4409-B4C4-90DB6E61868F}" srcOrd="3" destOrd="0" presId="urn:microsoft.com/office/officeart/2008/layout/TitledPictureBlocks"/>
    <dgm:cxn modelId="{F5F26221-0FD8-4821-996B-698DF44F75BB}" type="presParOf" srcId="{4D3640AB-43B1-46CA-AD55-78E924555CB6}" destId="{DA62FC5B-3993-42A6-851E-42D41B405255}" srcOrd="4" destOrd="0" presId="urn:microsoft.com/office/officeart/2008/layout/TitledPictureBlocks"/>
    <dgm:cxn modelId="{20B620DD-E57D-4050-930D-0E91482FB0B2}" type="presParOf" srcId="{DA62FC5B-3993-42A6-851E-42D41B405255}" destId="{7DA482C4-8BA6-4E95-8483-4392E453AF84}" srcOrd="0" destOrd="0" presId="urn:microsoft.com/office/officeart/2008/layout/TitledPictureBlocks"/>
    <dgm:cxn modelId="{FDD8BAB9-09D1-4AB6-A334-4AA940F4AE4E}" type="presParOf" srcId="{DA62FC5B-3993-42A6-851E-42D41B405255}" destId="{28DEBA42-C78F-433F-B795-83134C529DC8}" srcOrd="1" destOrd="0" presId="urn:microsoft.com/office/officeart/2008/layout/TitledPictureBlocks"/>
    <dgm:cxn modelId="{E86E15F8-21F2-4CC2-BCB8-4D78E3435559}" type="presParOf" srcId="{DA62FC5B-3993-42A6-851E-42D41B405255}" destId="{F060DEF3-F315-4C1E-9B2E-BFD4984255A5}"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D84AF-9F53-4B20-A62A-7B0DDA97AB34}">
      <dsp:nvSpPr>
        <dsp:cNvPr id="0" name=""/>
        <dsp:cNvSpPr/>
      </dsp:nvSpPr>
      <dsp:spPr>
        <a:xfrm>
          <a:off x="1791068" y="618694"/>
          <a:ext cx="2915713" cy="247046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a:outerShdw blurRad="114300" dist="165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E66BF847-F589-49FB-8198-184941FD2672}">
      <dsp:nvSpPr>
        <dsp:cNvPr id="0" name=""/>
        <dsp:cNvSpPr/>
      </dsp:nvSpPr>
      <dsp:spPr>
        <a:xfrm>
          <a:off x="4415483" y="1035529"/>
          <a:ext cx="1639874" cy="1439001"/>
        </a:xfrm>
        <a:prstGeom prst="roundRect">
          <a:avLst>
            <a:gd name="adj" fmla="val 10000"/>
          </a:avLst>
        </a:prstGeom>
        <a:solidFill>
          <a:srgbClr val="E4D7AA">
            <a:alpha val="90000"/>
          </a:srgbClr>
        </a:solidFill>
        <a:ln w="12700" cap="flat" cmpd="sng" algn="ctr">
          <a:solidFill>
            <a:srgbClr val="421E0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solidFill>
                <a:srgbClr val="421E06"/>
              </a:solidFill>
              <a:effectLst>
                <a:outerShdw blurRad="38100" dist="38100" dir="2700000" algn="tl">
                  <a:srgbClr val="000000">
                    <a:alpha val="43137"/>
                  </a:srgbClr>
                </a:outerShdw>
              </a:effectLst>
            </a:rPr>
            <a:t>Κριμαϊκός πόλεμος</a:t>
          </a:r>
        </a:p>
      </dsp:txBody>
      <dsp:txXfrm>
        <a:off x="4457630" y="1077676"/>
        <a:ext cx="1555580" cy="1354707"/>
      </dsp:txXfrm>
    </dsp:sp>
    <dsp:sp modelId="{E5DB6E6E-009D-4DA7-9D9A-17F718005121}">
      <dsp:nvSpPr>
        <dsp:cNvPr id="0" name=""/>
        <dsp:cNvSpPr/>
      </dsp:nvSpPr>
      <dsp:spPr>
        <a:xfrm>
          <a:off x="1790777" y="93847"/>
          <a:ext cx="2915713" cy="425404"/>
        </a:xfrm>
        <a:prstGeom prst="rect">
          <a:avLst/>
        </a:prstGeom>
        <a:solidFill>
          <a:srgbClr val="54270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solidFill>
                <a:schemeClr val="accent4">
                  <a:lumMod val="20000"/>
                  <a:lumOff val="80000"/>
                </a:schemeClr>
              </a:solidFill>
              <a:effectLst>
                <a:outerShdw blurRad="38100" dist="38100" dir="2700000" algn="tl">
                  <a:srgbClr val="000000">
                    <a:alpha val="43137"/>
                  </a:srgbClr>
                </a:outerShdw>
              </a:effectLst>
            </a:rPr>
            <a:t>1853 - 56</a:t>
          </a:r>
        </a:p>
      </dsp:txBody>
      <dsp:txXfrm>
        <a:off x="1790777" y="93847"/>
        <a:ext cx="2915713" cy="425404"/>
      </dsp:txXfrm>
    </dsp:sp>
    <dsp:sp modelId="{C3D0AABA-75DC-470D-83FC-2F8665F60D89}">
      <dsp:nvSpPr>
        <dsp:cNvPr id="0" name=""/>
        <dsp:cNvSpPr/>
      </dsp:nvSpPr>
      <dsp:spPr>
        <a:xfrm>
          <a:off x="6416795" y="638556"/>
          <a:ext cx="2915713" cy="247046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a:outerShdw blurRad="127000" dist="114300" dir="2820000" algn="ctr" rotWithShape="0">
            <a:srgbClr val="000000">
              <a:alpha val="43137"/>
            </a:srgbClr>
          </a:outerShdw>
        </a:effectLst>
      </dsp:spPr>
      <dsp:style>
        <a:lnRef idx="2">
          <a:scrgbClr r="0" g="0" b="0"/>
        </a:lnRef>
        <a:fillRef idx="1">
          <a:scrgbClr r="0" g="0" b="0"/>
        </a:fillRef>
        <a:effectRef idx="0">
          <a:scrgbClr r="0" g="0" b="0"/>
        </a:effectRef>
        <a:fontRef idx="minor"/>
      </dsp:style>
    </dsp:sp>
    <dsp:sp modelId="{4F741B69-7203-4EA1-8FF9-C1296CB97632}">
      <dsp:nvSpPr>
        <dsp:cNvPr id="0" name=""/>
        <dsp:cNvSpPr/>
      </dsp:nvSpPr>
      <dsp:spPr>
        <a:xfrm>
          <a:off x="8953845" y="1123985"/>
          <a:ext cx="2381812" cy="1439001"/>
        </a:xfrm>
        <a:prstGeom prst="roundRect">
          <a:avLst>
            <a:gd name="adj" fmla="val 10000"/>
          </a:avLst>
        </a:prstGeom>
        <a:solidFill>
          <a:srgbClr val="E4D7AA">
            <a:alpha val="90000"/>
          </a:srgbClr>
        </a:solidFill>
        <a:ln w="12700" cap="flat" cmpd="sng" algn="ctr">
          <a:solidFill>
            <a:srgbClr val="421E0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solidFill>
                <a:srgbClr val="542708"/>
              </a:solidFill>
              <a:effectLst>
                <a:outerShdw blurRad="38100" dist="38100" dir="2700000" algn="tl">
                  <a:srgbClr val="000000">
                    <a:alpha val="43137"/>
                  </a:srgbClr>
                </a:outerShdw>
              </a:effectLst>
            </a:rPr>
            <a:t>Ρωσοτουρκικός πόλεμος</a:t>
          </a:r>
        </a:p>
      </dsp:txBody>
      <dsp:txXfrm>
        <a:off x="8995992" y="1166132"/>
        <a:ext cx="2297518" cy="1354707"/>
      </dsp:txXfrm>
    </dsp:sp>
    <dsp:sp modelId="{7AE11FE3-BA43-47A4-952E-ABE4DF0EBAFF}">
      <dsp:nvSpPr>
        <dsp:cNvPr id="0" name=""/>
        <dsp:cNvSpPr/>
      </dsp:nvSpPr>
      <dsp:spPr>
        <a:xfrm>
          <a:off x="6407844" y="93847"/>
          <a:ext cx="2915713" cy="425404"/>
        </a:xfrm>
        <a:prstGeom prst="rect">
          <a:avLst/>
        </a:prstGeom>
        <a:solidFill>
          <a:srgbClr val="54270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effectLst>
                <a:outerShdw blurRad="38100" dist="38100" dir="2700000" algn="tl">
                  <a:srgbClr val="000000">
                    <a:alpha val="43137"/>
                  </a:srgbClr>
                </a:outerShdw>
              </a:effectLst>
            </a:rPr>
            <a:t>1877 - 1878</a:t>
          </a:r>
        </a:p>
      </dsp:txBody>
      <dsp:txXfrm>
        <a:off x="6407844" y="93847"/>
        <a:ext cx="2915713" cy="425404"/>
      </dsp:txXfrm>
    </dsp:sp>
    <dsp:sp modelId="{28DEBA42-C78F-433F-B795-83134C529DC8}">
      <dsp:nvSpPr>
        <dsp:cNvPr id="0" name=""/>
        <dsp:cNvSpPr/>
      </dsp:nvSpPr>
      <dsp:spPr>
        <a:xfrm>
          <a:off x="4208416" y="3970967"/>
          <a:ext cx="2915713" cy="247046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miter lim="800000"/>
        </a:ln>
        <a:effectLst>
          <a:outerShdw blurRad="101600" dist="152400" dir="3060000" algn="ctr" rotWithShape="0">
            <a:srgbClr val="000000">
              <a:alpha val="43137"/>
            </a:srgbClr>
          </a:outerShdw>
        </a:effectLst>
      </dsp:spPr>
      <dsp:style>
        <a:lnRef idx="2">
          <a:scrgbClr r="0" g="0" b="0"/>
        </a:lnRef>
        <a:fillRef idx="1">
          <a:scrgbClr r="0" g="0" b="0"/>
        </a:fillRef>
        <a:effectRef idx="0">
          <a:scrgbClr r="0" g="0" b="0"/>
        </a:effectRef>
        <a:fontRef idx="minor"/>
      </dsp:style>
    </dsp:sp>
    <dsp:sp modelId="{F060DEF3-F315-4C1E-9B2E-BFD4984255A5}">
      <dsp:nvSpPr>
        <dsp:cNvPr id="0" name=""/>
        <dsp:cNvSpPr/>
      </dsp:nvSpPr>
      <dsp:spPr>
        <a:xfrm>
          <a:off x="6513817" y="4260743"/>
          <a:ext cx="2748958" cy="1439001"/>
        </a:xfrm>
        <a:prstGeom prst="roundRect">
          <a:avLst>
            <a:gd name="adj" fmla="val 10000"/>
          </a:avLst>
        </a:prstGeom>
        <a:solidFill>
          <a:srgbClr val="E4D7AA">
            <a:alpha val="90000"/>
          </a:srgbClr>
        </a:solidFill>
        <a:ln w="12700" cap="flat" cmpd="sng" algn="ctr">
          <a:solidFill>
            <a:srgbClr val="421E0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solidFill>
                <a:srgbClr val="542708"/>
              </a:solidFill>
              <a:effectLst>
                <a:outerShdw blurRad="38100" dist="38100" dir="2700000" algn="tl">
                  <a:srgbClr val="000000">
                    <a:alpha val="43137"/>
                  </a:srgbClr>
                </a:outerShdw>
              </a:effectLst>
            </a:rPr>
            <a:t>Άτυχος ελληνοτουρκικός πόλεμος</a:t>
          </a:r>
        </a:p>
      </dsp:txBody>
      <dsp:txXfrm>
        <a:off x="6555964" y="4302890"/>
        <a:ext cx="2664664" cy="1354707"/>
      </dsp:txXfrm>
    </dsp:sp>
    <dsp:sp modelId="{7DA482C4-8BA6-4E95-8483-4392E453AF84}">
      <dsp:nvSpPr>
        <dsp:cNvPr id="0" name=""/>
        <dsp:cNvSpPr/>
      </dsp:nvSpPr>
      <dsp:spPr>
        <a:xfrm>
          <a:off x="4208416" y="3438943"/>
          <a:ext cx="2915713" cy="425404"/>
        </a:xfrm>
        <a:prstGeom prst="rect">
          <a:avLst/>
        </a:prstGeom>
        <a:solidFill>
          <a:srgbClr val="54270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effectLst>
                <a:outerShdw blurRad="38100" dist="38100" dir="2700000" algn="tl">
                  <a:srgbClr val="000000">
                    <a:alpha val="43137"/>
                  </a:srgbClr>
                </a:outerShdw>
              </a:effectLst>
            </a:rPr>
            <a:t>1897</a:t>
          </a:r>
        </a:p>
      </dsp:txBody>
      <dsp:txXfrm>
        <a:off x="4208416" y="3438943"/>
        <a:ext cx="2915713" cy="4254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D84AF-9F53-4B20-A62A-7B0DDA97AB34}">
      <dsp:nvSpPr>
        <dsp:cNvPr id="0" name=""/>
        <dsp:cNvSpPr/>
      </dsp:nvSpPr>
      <dsp:spPr>
        <a:xfrm>
          <a:off x="0" y="1975556"/>
          <a:ext cx="2412533" cy="198924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a:outerShdw blurRad="114300" dist="165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E66BF847-F589-49FB-8198-184941FD2672}">
      <dsp:nvSpPr>
        <dsp:cNvPr id="0" name=""/>
        <dsp:cNvSpPr/>
      </dsp:nvSpPr>
      <dsp:spPr>
        <a:xfrm>
          <a:off x="1254265" y="3601761"/>
          <a:ext cx="1682296" cy="653166"/>
        </a:xfrm>
        <a:prstGeom prst="roundRect">
          <a:avLst>
            <a:gd name="adj" fmla="val 10000"/>
          </a:avLst>
        </a:prstGeom>
        <a:solidFill>
          <a:srgbClr val="E4D7AA">
            <a:alpha val="90000"/>
          </a:srgbClr>
        </a:solidFill>
        <a:ln w="12700" cap="flat" cmpd="sng" algn="ctr">
          <a:solidFill>
            <a:srgbClr val="421E0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solidFill>
                <a:srgbClr val="421E06"/>
              </a:solidFill>
              <a:effectLst>
                <a:outerShdw blurRad="38100" dist="38100" dir="2700000" algn="tl">
                  <a:srgbClr val="000000">
                    <a:alpha val="43137"/>
                  </a:srgbClr>
                </a:outerShdw>
              </a:effectLst>
            </a:rPr>
            <a:t>ΗΠΕΙΡΩΤΕΣ</a:t>
          </a:r>
        </a:p>
      </dsp:txBody>
      <dsp:txXfrm>
        <a:off x="1273396" y="3620892"/>
        <a:ext cx="1644034" cy="614904"/>
      </dsp:txXfrm>
    </dsp:sp>
    <dsp:sp modelId="{E5DB6E6E-009D-4DA7-9D9A-17F718005121}">
      <dsp:nvSpPr>
        <dsp:cNvPr id="0" name=""/>
        <dsp:cNvSpPr/>
      </dsp:nvSpPr>
      <dsp:spPr>
        <a:xfrm>
          <a:off x="0" y="1566325"/>
          <a:ext cx="2443670" cy="755988"/>
        </a:xfrm>
        <a:prstGeom prst="rect">
          <a:avLst/>
        </a:prstGeom>
        <a:solidFill>
          <a:schemeClr val="accent2">
            <a:lumMod val="50000"/>
          </a:schemeClr>
        </a:solidFill>
        <a:ln w="12700" cap="flat" cmpd="sng" algn="ctr">
          <a:noFill/>
          <a:prstDash val="solid"/>
          <a:miter lim="800000"/>
        </a:ln>
        <a:effectLst>
          <a:outerShdw blurRad="127000" dist="127000" dir="2400000" algn="ctr" rotWithShape="0">
            <a:srgbClr val="000000">
              <a:alpha val="43137"/>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l-GR" sz="2800" b="1" kern="1200" dirty="0">
              <a:solidFill>
                <a:schemeClr val="accent4">
                  <a:lumMod val="20000"/>
                  <a:lumOff val="80000"/>
                </a:schemeClr>
              </a:solidFill>
              <a:effectLst>
                <a:outerShdw blurRad="38100" dist="38100" dir="2700000" algn="tl">
                  <a:srgbClr val="000000">
                    <a:alpha val="43137"/>
                  </a:srgbClr>
                </a:outerShdw>
              </a:effectLst>
            </a:rPr>
            <a:t>1854 / 1878</a:t>
          </a:r>
        </a:p>
      </dsp:txBody>
      <dsp:txXfrm>
        <a:off x="0" y="1566325"/>
        <a:ext cx="2443670" cy="755988"/>
      </dsp:txXfrm>
    </dsp:sp>
    <dsp:sp modelId="{C3D0AABA-75DC-470D-83FC-2F8665F60D89}">
      <dsp:nvSpPr>
        <dsp:cNvPr id="0" name=""/>
        <dsp:cNvSpPr/>
      </dsp:nvSpPr>
      <dsp:spPr>
        <a:xfrm>
          <a:off x="3840425" y="2035746"/>
          <a:ext cx="2702821" cy="206547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w="12700" cap="flat" cmpd="sng" algn="ctr">
          <a:solidFill>
            <a:schemeClr val="lt1">
              <a:hueOff val="0"/>
              <a:satOff val="0"/>
              <a:lumOff val="0"/>
              <a:alphaOff val="0"/>
            </a:schemeClr>
          </a:solidFill>
          <a:prstDash val="solid"/>
          <a:miter lim="800000"/>
        </a:ln>
        <a:effectLst>
          <a:outerShdw blurRad="127000" dist="114300" dir="2820000" algn="ctr" rotWithShape="0">
            <a:srgbClr val="000000">
              <a:alpha val="43137"/>
            </a:srgbClr>
          </a:outerShdw>
        </a:effectLst>
      </dsp:spPr>
      <dsp:style>
        <a:lnRef idx="2">
          <a:scrgbClr r="0" g="0" b="0"/>
        </a:lnRef>
        <a:fillRef idx="1">
          <a:scrgbClr r="0" g="0" b="0"/>
        </a:fillRef>
        <a:effectRef idx="0">
          <a:scrgbClr r="0" g="0" b="0"/>
        </a:effectRef>
        <a:fontRef idx="minor"/>
      </dsp:style>
    </dsp:sp>
    <dsp:sp modelId="{4F741B69-7203-4EA1-8FF9-C1296CB97632}">
      <dsp:nvSpPr>
        <dsp:cNvPr id="0" name=""/>
        <dsp:cNvSpPr/>
      </dsp:nvSpPr>
      <dsp:spPr>
        <a:xfrm>
          <a:off x="5351706" y="3664531"/>
          <a:ext cx="1904818" cy="752851"/>
        </a:xfrm>
        <a:prstGeom prst="roundRect">
          <a:avLst>
            <a:gd name="adj" fmla="val 10000"/>
          </a:avLst>
        </a:prstGeom>
        <a:solidFill>
          <a:srgbClr val="E4D7AA">
            <a:alpha val="90000"/>
          </a:srgbClr>
        </a:solidFill>
        <a:ln w="12700" cap="flat" cmpd="sng" algn="ctr">
          <a:solidFill>
            <a:srgbClr val="421E0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solidFill>
                <a:srgbClr val="542708"/>
              </a:solidFill>
              <a:effectLst>
                <a:outerShdw blurRad="38100" dist="38100" dir="2700000" algn="tl">
                  <a:srgbClr val="000000">
                    <a:alpha val="43137"/>
                  </a:srgbClr>
                </a:outerShdw>
              </a:effectLst>
            </a:rPr>
            <a:t>ΜΑΚΕΔΟΝΕΣ</a:t>
          </a:r>
        </a:p>
      </dsp:txBody>
      <dsp:txXfrm>
        <a:off x="5373756" y="3686581"/>
        <a:ext cx="1860718" cy="708751"/>
      </dsp:txXfrm>
    </dsp:sp>
    <dsp:sp modelId="{7AE11FE3-BA43-47A4-952E-ABE4DF0EBAFF}">
      <dsp:nvSpPr>
        <dsp:cNvPr id="0" name=""/>
        <dsp:cNvSpPr/>
      </dsp:nvSpPr>
      <dsp:spPr>
        <a:xfrm>
          <a:off x="3813928" y="1535327"/>
          <a:ext cx="2743842" cy="803754"/>
        </a:xfrm>
        <a:prstGeom prst="rect">
          <a:avLst/>
        </a:prstGeom>
        <a:solidFill>
          <a:schemeClr val="accent2">
            <a:lumMod val="50000"/>
          </a:schemeClr>
        </a:solidFill>
        <a:ln w="12700" cap="flat" cmpd="sng" algn="ctr">
          <a:noFill/>
          <a:prstDash val="solid"/>
          <a:miter lim="800000"/>
        </a:ln>
        <a:effectLst>
          <a:outerShdw blurRad="127000" dist="127000" dir="2400000" algn="ctr" rotWithShape="0">
            <a:srgbClr val="000000">
              <a:alpha val="43137"/>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l-GR" sz="2800" b="1" kern="1200" dirty="0">
              <a:effectLst>
                <a:outerShdw blurRad="38100" dist="38100" dir="2700000" algn="tl">
                  <a:srgbClr val="000000">
                    <a:alpha val="43137"/>
                  </a:srgbClr>
                </a:outerShdw>
              </a:effectLst>
            </a:rPr>
            <a:t>1878</a:t>
          </a:r>
        </a:p>
      </dsp:txBody>
      <dsp:txXfrm>
        <a:off x="3813928" y="1535327"/>
        <a:ext cx="2743842" cy="803754"/>
      </dsp:txXfrm>
    </dsp:sp>
    <dsp:sp modelId="{28DEBA42-C78F-433F-B795-83134C529DC8}">
      <dsp:nvSpPr>
        <dsp:cNvPr id="0" name=""/>
        <dsp:cNvSpPr/>
      </dsp:nvSpPr>
      <dsp:spPr>
        <a:xfrm>
          <a:off x="7915214" y="2045536"/>
          <a:ext cx="3135509" cy="227264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a:outerShdw blurRad="101600" dist="152400" dir="3060000" algn="ctr" rotWithShape="0">
            <a:srgbClr val="000000">
              <a:alpha val="43137"/>
            </a:srgbClr>
          </a:outerShdw>
        </a:effectLst>
      </dsp:spPr>
      <dsp:style>
        <a:lnRef idx="2">
          <a:scrgbClr r="0" g="0" b="0"/>
        </a:lnRef>
        <a:fillRef idx="1">
          <a:scrgbClr r="0" g="0" b="0"/>
        </a:fillRef>
        <a:effectRef idx="0">
          <a:scrgbClr r="0" g="0" b="0"/>
        </a:effectRef>
        <a:fontRef idx="minor"/>
      </dsp:style>
    </dsp:sp>
    <dsp:sp modelId="{F060DEF3-F315-4C1E-9B2E-BFD4984255A5}">
      <dsp:nvSpPr>
        <dsp:cNvPr id="0" name=""/>
        <dsp:cNvSpPr/>
      </dsp:nvSpPr>
      <dsp:spPr>
        <a:xfrm>
          <a:off x="9419089" y="3805328"/>
          <a:ext cx="1899141" cy="740268"/>
        </a:xfrm>
        <a:prstGeom prst="roundRect">
          <a:avLst>
            <a:gd name="adj" fmla="val 10000"/>
          </a:avLst>
        </a:prstGeom>
        <a:solidFill>
          <a:srgbClr val="E4D7AA">
            <a:alpha val="90000"/>
          </a:srgbClr>
        </a:solidFill>
        <a:ln w="12700" cap="flat" cmpd="sng" algn="ctr">
          <a:solidFill>
            <a:srgbClr val="421E0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solidFill>
                <a:srgbClr val="542708"/>
              </a:solidFill>
              <a:effectLst>
                <a:outerShdw blurRad="38100" dist="38100" dir="2700000" algn="tl">
                  <a:srgbClr val="000000">
                    <a:alpha val="43137"/>
                  </a:srgbClr>
                </a:outerShdw>
              </a:effectLst>
            </a:rPr>
            <a:t>ΚΡΗΤΕΣ</a:t>
          </a:r>
        </a:p>
      </dsp:txBody>
      <dsp:txXfrm>
        <a:off x="9440771" y="3827010"/>
        <a:ext cx="1855777" cy="696904"/>
      </dsp:txXfrm>
    </dsp:sp>
    <dsp:sp modelId="{7DA482C4-8BA6-4E95-8483-4392E453AF84}">
      <dsp:nvSpPr>
        <dsp:cNvPr id="0" name=""/>
        <dsp:cNvSpPr/>
      </dsp:nvSpPr>
      <dsp:spPr>
        <a:xfrm>
          <a:off x="7952714" y="1485744"/>
          <a:ext cx="3086133" cy="794913"/>
        </a:xfrm>
        <a:prstGeom prst="rect">
          <a:avLst/>
        </a:prstGeom>
        <a:solidFill>
          <a:schemeClr val="accent2">
            <a:lumMod val="50000"/>
          </a:schemeClr>
        </a:solidFill>
        <a:ln w="12700" cap="flat" cmpd="sng" algn="ctr">
          <a:noFill/>
          <a:prstDash val="solid"/>
          <a:miter lim="800000"/>
        </a:ln>
        <a:effectLst>
          <a:outerShdw blurRad="127000" dist="127000" dir="2400000" algn="ctr" rotWithShape="0">
            <a:srgbClr val="000000">
              <a:alpha val="43137"/>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l-GR" sz="2800" b="1" kern="1200" dirty="0">
              <a:effectLst>
                <a:outerShdw blurRad="38100" dist="38100" dir="2700000" algn="tl">
                  <a:srgbClr val="000000">
                    <a:alpha val="43137"/>
                  </a:srgbClr>
                </a:outerShdw>
              </a:effectLst>
            </a:rPr>
            <a:t>1841 / 1866 / 1897</a:t>
          </a:r>
        </a:p>
      </dsp:txBody>
      <dsp:txXfrm>
        <a:off x="7952714" y="1485744"/>
        <a:ext cx="3086133" cy="794913"/>
      </dsp:txXfrm>
    </dsp:sp>
  </dsp:spTree>
</dsp:drawing>
</file>

<file path=ppt/diagrams/layout1.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0DFE4-37D7-4F91-90B1-4CB8B6FE43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32D9618B-BE48-41A7-9295-2C87E50FE0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22307DF8-5BA8-40A7-A4DE-550361A6B2A6}"/>
              </a:ext>
            </a:extLst>
          </p:cNvPr>
          <p:cNvSpPr>
            <a:spLocks noGrp="1"/>
          </p:cNvSpPr>
          <p:nvPr>
            <p:ph type="dt" sz="half" idx="10"/>
          </p:nvPr>
        </p:nvSpPr>
        <p:spPr/>
        <p:txBody>
          <a:bodyPr/>
          <a:lstStyle/>
          <a:p>
            <a:fld id="{E13B7755-1F1C-4E27-8E0C-32C123E978E2}" type="datetimeFigureOut">
              <a:rPr lang="el-GR" smtClean="0"/>
              <a:t>1/2/2021</a:t>
            </a:fld>
            <a:endParaRPr lang="el-GR"/>
          </a:p>
        </p:txBody>
      </p:sp>
      <p:sp>
        <p:nvSpPr>
          <p:cNvPr id="5" name="Footer Placeholder 4">
            <a:extLst>
              <a:ext uri="{FF2B5EF4-FFF2-40B4-BE49-F238E27FC236}">
                <a16:creationId xmlns:a16="http://schemas.microsoft.com/office/drawing/2014/main" id="{360EC480-95C9-482A-BA5C-2745AABD7963}"/>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7F78A78D-C6AC-49C7-A7FD-6B2423273BC1}"/>
              </a:ext>
            </a:extLst>
          </p:cNvPr>
          <p:cNvSpPr>
            <a:spLocks noGrp="1"/>
          </p:cNvSpPr>
          <p:nvPr>
            <p:ph type="sldNum" sz="quarter" idx="12"/>
          </p:nvPr>
        </p:nvSpPr>
        <p:spPr/>
        <p:txBody>
          <a:bodyPr/>
          <a:lstStyle/>
          <a:p>
            <a:fld id="{2EE17C22-566D-49F5-8B07-AB9E729E75B3}" type="slidenum">
              <a:rPr lang="el-GR" smtClean="0"/>
              <a:t>‹#›</a:t>
            </a:fld>
            <a:endParaRPr lang="el-GR"/>
          </a:p>
        </p:txBody>
      </p:sp>
    </p:spTree>
    <p:extLst>
      <p:ext uri="{BB962C8B-B14F-4D97-AF65-F5344CB8AC3E}">
        <p14:creationId xmlns:p14="http://schemas.microsoft.com/office/powerpoint/2010/main" val="4010919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E17F-BD8D-4B58-8322-8DE321A5256C}"/>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5E2465A0-97C0-4849-829C-86F5167129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24C1AA15-F913-48C1-A6BF-3B144378EC8E}"/>
              </a:ext>
            </a:extLst>
          </p:cNvPr>
          <p:cNvSpPr>
            <a:spLocks noGrp="1"/>
          </p:cNvSpPr>
          <p:nvPr>
            <p:ph type="dt" sz="half" idx="10"/>
          </p:nvPr>
        </p:nvSpPr>
        <p:spPr/>
        <p:txBody>
          <a:bodyPr/>
          <a:lstStyle/>
          <a:p>
            <a:fld id="{E13B7755-1F1C-4E27-8E0C-32C123E978E2}" type="datetimeFigureOut">
              <a:rPr lang="el-GR" smtClean="0"/>
              <a:t>1/2/2021</a:t>
            </a:fld>
            <a:endParaRPr lang="el-GR"/>
          </a:p>
        </p:txBody>
      </p:sp>
      <p:sp>
        <p:nvSpPr>
          <p:cNvPr id="5" name="Footer Placeholder 4">
            <a:extLst>
              <a:ext uri="{FF2B5EF4-FFF2-40B4-BE49-F238E27FC236}">
                <a16:creationId xmlns:a16="http://schemas.microsoft.com/office/drawing/2014/main" id="{0E5F7A53-3BF0-4D6A-B9E5-08AED21AFB37}"/>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353EA81F-7EAC-421A-87BC-F3AE5F6DEB00}"/>
              </a:ext>
            </a:extLst>
          </p:cNvPr>
          <p:cNvSpPr>
            <a:spLocks noGrp="1"/>
          </p:cNvSpPr>
          <p:nvPr>
            <p:ph type="sldNum" sz="quarter" idx="12"/>
          </p:nvPr>
        </p:nvSpPr>
        <p:spPr/>
        <p:txBody>
          <a:bodyPr/>
          <a:lstStyle/>
          <a:p>
            <a:fld id="{2EE17C22-566D-49F5-8B07-AB9E729E75B3}" type="slidenum">
              <a:rPr lang="el-GR" smtClean="0"/>
              <a:t>‹#›</a:t>
            </a:fld>
            <a:endParaRPr lang="el-GR"/>
          </a:p>
        </p:txBody>
      </p:sp>
    </p:spTree>
    <p:extLst>
      <p:ext uri="{BB962C8B-B14F-4D97-AF65-F5344CB8AC3E}">
        <p14:creationId xmlns:p14="http://schemas.microsoft.com/office/powerpoint/2010/main" val="479449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E2E5A2-5B08-4B82-8658-A9D6DFDBC7D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D20E3B0D-B7CB-4920-8B5B-5CFB98AD75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AB5D287F-3273-4D24-A256-D9B2A5125184}"/>
              </a:ext>
            </a:extLst>
          </p:cNvPr>
          <p:cNvSpPr>
            <a:spLocks noGrp="1"/>
          </p:cNvSpPr>
          <p:nvPr>
            <p:ph type="dt" sz="half" idx="10"/>
          </p:nvPr>
        </p:nvSpPr>
        <p:spPr/>
        <p:txBody>
          <a:bodyPr/>
          <a:lstStyle/>
          <a:p>
            <a:fld id="{E13B7755-1F1C-4E27-8E0C-32C123E978E2}" type="datetimeFigureOut">
              <a:rPr lang="el-GR" smtClean="0"/>
              <a:t>1/2/2021</a:t>
            </a:fld>
            <a:endParaRPr lang="el-GR"/>
          </a:p>
        </p:txBody>
      </p:sp>
      <p:sp>
        <p:nvSpPr>
          <p:cNvPr id="5" name="Footer Placeholder 4">
            <a:extLst>
              <a:ext uri="{FF2B5EF4-FFF2-40B4-BE49-F238E27FC236}">
                <a16:creationId xmlns:a16="http://schemas.microsoft.com/office/drawing/2014/main" id="{01736DA6-C7F1-4B57-B4E6-173B992E0E4B}"/>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B4744728-8797-4C58-A6A4-1DFAFED14B50}"/>
              </a:ext>
            </a:extLst>
          </p:cNvPr>
          <p:cNvSpPr>
            <a:spLocks noGrp="1"/>
          </p:cNvSpPr>
          <p:nvPr>
            <p:ph type="sldNum" sz="quarter" idx="12"/>
          </p:nvPr>
        </p:nvSpPr>
        <p:spPr/>
        <p:txBody>
          <a:bodyPr/>
          <a:lstStyle/>
          <a:p>
            <a:fld id="{2EE17C22-566D-49F5-8B07-AB9E729E75B3}" type="slidenum">
              <a:rPr lang="el-GR" smtClean="0"/>
              <a:t>‹#›</a:t>
            </a:fld>
            <a:endParaRPr lang="el-GR"/>
          </a:p>
        </p:txBody>
      </p:sp>
    </p:spTree>
    <p:extLst>
      <p:ext uri="{BB962C8B-B14F-4D97-AF65-F5344CB8AC3E}">
        <p14:creationId xmlns:p14="http://schemas.microsoft.com/office/powerpoint/2010/main" val="3109485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B2C68-7D2A-4056-AEE4-4FD44F6F5F53}"/>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8168D94E-5FF6-4E5C-9748-34DDC7D7D0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39302577-B086-429D-B913-0637083369CC}"/>
              </a:ext>
            </a:extLst>
          </p:cNvPr>
          <p:cNvSpPr>
            <a:spLocks noGrp="1"/>
          </p:cNvSpPr>
          <p:nvPr>
            <p:ph type="dt" sz="half" idx="10"/>
          </p:nvPr>
        </p:nvSpPr>
        <p:spPr/>
        <p:txBody>
          <a:bodyPr/>
          <a:lstStyle/>
          <a:p>
            <a:fld id="{E13B7755-1F1C-4E27-8E0C-32C123E978E2}" type="datetimeFigureOut">
              <a:rPr lang="el-GR" smtClean="0"/>
              <a:t>1/2/2021</a:t>
            </a:fld>
            <a:endParaRPr lang="el-GR"/>
          </a:p>
        </p:txBody>
      </p:sp>
      <p:sp>
        <p:nvSpPr>
          <p:cNvPr id="5" name="Footer Placeholder 4">
            <a:extLst>
              <a:ext uri="{FF2B5EF4-FFF2-40B4-BE49-F238E27FC236}">
                <a16:creationId xmlns:a16="http://schemas.microsoft.com/office/drawing/2014/main" id="{C6D563E5-8835-4289-874C-961D6FC23D9D}"/>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81C4E24E-0041-4B6F-BD08-25B2FF880BD3}"/>
              </a:ext>
            </a:extLst>
          </p:cNvPr>
          <p:cNvSpPr>
            <a:spLocks noGrp="1"/>
          </p:cNvSpPr>
          <p:nvPr>
            <p:ph type="sldNum" sz="quarter" idx="12"/>
          </p:nvPr>
        </p:nvSpPr>
        <p:spPr/>
        <p:txBody>
          <a:bodyPr/>
          <a:lstStyle/>
          <a:p>
            <a:fld id="{2EE17C22-566D-49F5-8B07-AB9E729E75B3}" type="slidenum">
              <a:rPr lang="el-GR" smtClean="0"/>
              <a:t>‹#›</a:t>
            </a:fld>
            <a:endParaRPr lang="el-GR"/>
          </a:p>
        </p:txBody>
      </p:sp>
    </p:spTree>
    <p:extLst>
      <p:ext uri="{BB962C8B-B14F-4D97-AF65-F5344CB8AC3E}">
        <p14:creationId xmlns:p14="http://schemas.microsoft.com/office/powerpoint/2010/main" val="4090261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756B1-E911-47AC-87C3-CAD3E1D03D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E1CDC97A-EF20-4B00-B4E6-D3A5AF9D4B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B47660-8975-4D2B-9499-B5F5F4FD4CF7}"/>
              </a:ext>
            </a:extLst>
          </p:cNvPr>
          <p:cNvSpPr>
            <a:spLocks noGrp="1"/>
          </p:cNvSpPr>
          <p:nvPr>
            <p:ph type="dt" sz="half" idx="10"/>
          </p:nvPr>
        </p:nvSpPr>
        <p:spPr/>
        <p:txBody>
          <a:bodyPr/>
          <a:lstStyle/>
          <a:p>
            <a:fld id="{E13B7755-1F1C-4E27-8E0C-32C123E978E2}" type="datetimeFigureOut">
              <a:rPr lang="el-GR" smtClean="0"/>
              <a:t>1/2/2021</a:t>
            </a:fld>
            <a:endParaRPr lang="el-GR"/>
          </a:p>
        </p:txBody>
      </p:sp>
      <p:sp>
        <p:nvSpPr>
          <p:cNvPr id="5" name="Footer Placeholder 4">
            <a:extLst>
              <a:ext uri="{FF2B5EF4-FFF2-40B4-BE49-F238E27FC236}">
                <a16:creationId xmlns:a16="http://schemas.microsoft.com/office/drawing/2014/main" id="{441DFE2D-4594-4D22-B035-9DDDF6F9A01B}"/>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FCB8CB80-0466-48C4-B00B-C7ADCAB06ABC}"/>
              </a:ext>
            </a:extLst>
          </p:cNvPr>
          <p:cNvSpPr>
            <a:spLocks noGrp="1"/>
          </p:cNvSpPr>
          <p:nvPr>
            <p:ph type="sldNum" sz="quarter" idx="12"/>
          </p:nvPr>
        </p:nvSpPr>
        <p:spPr/>
        <p:txBody>
          <a:bodyPr/>
          <a:lstStyle/>
          <a:p>
            <a:fld id="{2EE17C22-566D-49F5-8B07-AB9E729E75B3}" type="slidenum">
              <a:rPr lang="el-GR" smtClean="0"/>
              <a:t>‹#›</a:t>
            </a:fld>
            <a:endParaRPr lang="el-GR"/>
          </a:p>
        </p:txBody>
      </p:sp>
    </p:spTree>
    <p:extLst>
      <p:ext uri="{BB962C8B-B14F-4D97-AF65-F5344CB8AC3E}">
        <p14:creationId xmlns:p14="http://schemas.microsoft.com/office/powerpoint/2010/main" val="4157856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BACCB-D86C-4CF4-A93D-765092E0F74F}"/>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EFE4B0A3-B4A9-4DE5-B952-CA6ABE264E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D3327DC0-6BE8-4193-AA8F-5AEF355AFE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256CF1BD-FA3C-4E7D-B652-C2CCE192ED03}"/>
              </a:ext>
            </a:extLst>
          </p:cNvPr>
          <p:cNvSpPr>
            <a:spLocks noGrp="1"/>
          </p:cNvSpPr>
          <p:nvPr>
            <p:ph type="dt" sz="half" idx="10"/>
          </p:nvPr>
        </p:nvSpPr>
        <p:spPr/>
        <p:txBody>
          <a:bodyPr/>
          <a:lstStyle/>
          <a:p>
            <a:fld id="{E13B7755-1F1C-4E27-8E0C-32C123E978E2}" type="datetimeFigureOut">
              <a:rPr lang="el-GR" smtClean="0"/>
              <a:t>1/2/2021</a:t>
            </a:fld>
            <a:endParaRPr lang="el-GR"/>
          </a:p>
        </p:txBody>
      </p:sp>
      <p:sp>
        <p:nvSpPr>
          <p:cNvPr id="6" name="Footer Placeholder 5">
            <a:extLst>
              <a:ext uri="{FF2B5EF4-FFF2-40B4-BE49-F238E27FC236}">
                <a16:creationId xmlns:a16="http://schemas.microsoft.com/office/drawing/2014/main" id="{FA179E08-3461-418F-802F-002725FF8F70}"/>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42C47492-C1C9-4D1C-8C18-A4F62DBEED6C}"/>
              </a:ext>
            </a:extLst>
          </p:cNvPr>
          <p:cNvSpPr>
            <a:spLocks noGrp="1"/>
          </p:cNvSpPr>
          <p:nvPr>
            <p:ph type="sldNum" sz="quarter" idx="12"/>
          </p:nvPr>
        </p:nvSpPr>
        <p:spPr/>
        <p:txBody>
          <a:bodyPr/>
          <a:lstStyle/>
          <a:p>
            <a:fld id="{2EE17C22-566D-49F5-8B07-AB9E729E75B3}" type="slidenum">
              <a:rPr lang="el-GR" smtClean="0"/>
              <a:t>‹#›</a:t>
            </a:fld>
            <a:endParaRPr lang="el-GR"/>
          </a:p>
        </p:txBody>
      </p:sp>
    </p:spTree>
    <p:extLst>
      <p:ext uri="{BB962C8B-B14F-4D97-AF65-F5344CB8AC3E}">
        <p14:creationId xmlns:p14="http://schemas.microsoft.com/office/powerpoint/2010/main" val="3650303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767BA-21B3-483F-9821-33E97E6BC8EF}"/>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A7F441AA-6E10-42A8-839F-125427B614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927AF3-D350-4533-94BC-CBAD97EB09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BC17ED7F-2A39-4818-A65E-B1FD479FA9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81B5C-FB84-4135-B50B-11A0B8B7E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A842F631-8A5C-4F6D-8035-45BABE2BCCB4}"/>
              </a:ext>
            </a:extLst>
          </p:cNvPr>
          <p:cNvSpPr>
            <a:spLocks noGrp="1"/>
          </p:cNvSpPr>
          <p:nvPr>
            <p:ph type="dt" sz="half" idx="10"/>
          </p:nvPr>
        </p:nvSpPr>
        <p:spPr/>
        <p:txBody>
          <a:bodyPr/>
          <a:lstStyle/>
          <a:p>
            <a:fld id="{E13B7755-1F1C-4E27-8E0C-32C123E978E2}" type="datetimeFigureOut">
              <a:rPr lang="el-GR" smtClean="0"/>
              <a:t>1/2/2021</a:t>
            </a:fld>
            <a:endParaRPr lang="el-GR"/>
          </a:p>
        </p:txBody>
      </p:sp>
      <p:sp>
        <p:nvSpPr>
          <p:cNvPr id="8" name="Footer Placeholder 7">
            <a:extLst>
              <a:ext uri="{FF2B5EF4-FFF2-40B4-BE49-F238E27FC236}">
                <a16:creationId xmlns:a16="http://schemas.microsoft.com/office/drawing/2014/main" id="{15C8E416-045E-482C-B11C-F9DE0956FF24}"/>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0E42457B-860A-484E-8FF9-B39C75D960BE}"/>
              </a:ext>
            </a:extLst>
          </p:cNvPr>
          <p:cNvSpPr>
            <a:spLocks noGrp="1"/>
          </p:cNvSpPr>
          <p:nvPr>
            <p:ph type="sldNum" sz="quarter" idx="12"/>
          </p:nvPr>
        </p:nvSpPr>
        <p:spPr/>
        <p:txBody>
          <a:bodyPr/>
          <a:lstStyle/>
          <a:p>
            <a:fld id="{2EE17C22-566D-49F5-8B07-AB9E729E75B3}" type="slidenum">
              <a:rPr lang="el-GR" smtClean="0"/>
              <a:t>‹#›</a:t>
            </a:fld>
            <a:endParaRPr lang="el-GR"/>
          </a:p>
        </p:txBody>
      </p:sp>
    </p:spTree>
    <p:extLst>
      <p:ext uri="{BB962C8B-B14F-4D97-AF65-F5344CB8AC3E}">
        <p14:creationId xmlns:p14="http://schemas.microsoft.com/office/powerpoint/2010/main" val="1647067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C3DDF-1A20-426B-BA42-B9C361A77D29}"/>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30A2A084-1B0F-4090-B469-6ED97E1FC66E}"/>
              </a:ext>
            </a:extLst>
          </p:cNvPr>
          <p:cNvSpPr>
            <a:spLocks noGrp="1"/>
          </p:cNvSpPr>
          <p:nvPr>
            <p:ph type="dt" sz="half" idx="10"/>
          </p:nvPr>
        </p:nvSpPr>
        <p:spPr/>
        <p:txBody>
          <a:bodyPr/>
          <a:lstStyle/>
          <a:p>
            <a:fld id="{E13B7755-1F1C-4E27-8E0C-32C123E978E2}" type="datetimeFigureOut">
              <a:rPr lang="el-GR" smtClean="0"/>
              <a:t>1/2/2021</a:t>
            </a:fld>
            <a:endParaRPr lang="el-GR"/>
          </a:p>
        </p:txBody>
      </p:sp>
      <p:sp>
        <p:nvSpPr>
          <p:cNvPr id="4" name="Footer Placeholder 3">
            <a:extLst>
              <a:ext uri="{FF2B5EF4-FFF2-40B4-BE49-F238E27FC236}">
                <a16:creationId xmlns:a16="http://schemas.microsoft.com/office/drawing/2014/main" id="{C5AE8C23-5557-45AD-B358-7EDB61629D22}"/>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A3A6E26A-2088-4FFA-AA81-CB66A925580F}"/>
              </a:ext>
            </a:extLst>
          </p:cNvPr>
          <p:cNvSpPr>
            <a:spLocks noGrp="1"/>
          </p:cNvSpPr>
          <p:nvPr>
            <p:ph type="sldNum" sz="quarter" idx="12"/>
          </p:nvPr>
        </p:nvSpPr>
        <p:spPr/>
        <p:txBody>
          <a:bodyPr/>
          <a:lstStyle/>
          <a:p>
            <a:fld id="{2EE17C22-566D-49F5-8B07-AB9E729E75B3}" type="slidenum">
              <a:rPr lang="el-GR" smtClean="0"/>
              <a:t>‹#›</a:t>
            </a:fld>
            <a:endParaRPr lang="el-GR"/>
          </a:p>
        </p:txBody>
      </p:sp>
    </p:spTree>
    <p:extLst>
      <p:ext uri="{BB962C8B-B14F-4D97-AF65-F5344CB8AC3E}">
        <p14:creationId xmlns:p14="http://schemas.microsoft.com/office/powerpoint/2010/main" val="3174290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3DF531-B59B-443C-954A-61BEA841E044}"/>
              </a:ext>
            </a:extLst>
          </p:cNvPr>
          <p:cNvSpPr>
            <a:spLocks noGrp="1"/>
          </p:cNvSpPr>
          <p:nvPr>
            <p:ph type="dt" sz="half" idx="10"/>
          </p:nvPr>
        </p:nvSpPr>
        <p:spPr/>
        <p:txBody>
          <a:bodyPr/>
          <a:lstStyle/>
          <a:p>
            <a:fld id="{E13B7755-1F1C-4E27-8E0C-32C123E978E2}" type="datetimeFigureOut">
              <a:rPr lang="el-GR" smtClean="0"/>
              <a:t>1/2/2021</a:t>
            </a:fld>
            <a:endParaRPr lang="el-GR"/>
          </a:p>
        </p:txBody>
      </p:sp>
      <p:sp>
        <p:nvSpPr>
          <p:cNvPr id="3" name="Footer Placeholder 2">
            <a:extLst>
              <a:ext uri="{FF2B5EF4-FFF2-40B4-BE49-F238E27FC236}">
                <a16:creationId xmlns:a16="http://schemas.microsoft.com/office/drawing/2014/main" id="{C9795D33-BFF5-46B9-8075-AE70433D5635}"/>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1870EC42-419A-4B0E-BC2F-0CC304287EDC}"/>
              </a:ext>
            </a:extLst>
          </p:cNvPr>
          <p:cNvSpPr>
            <a:spLocks noGrp="1"/>
          </p:cNvSpPr>
          <p:nvPr>
            <p:ph type="sldNum" sz="quarter" idx="12"/>
          </p:nvPr>
        </p:nvSpPr>
        <p:spPr/>
        <p:txBody>
          <a:bodyPr/>
          <a:lstStyle/>
          <a:p>
            <a:fld id="{2EE17C22-566D-49F5-8B07-AB9E729E75B3}" type="slidenum">
              <a:rPr lang="el-GR" smtClean="0"/>
              <a:t>‹#›</a:t>
            </a:fld>
            <a:endParaRPr lang="el-GR"/>
          </a:p>
        </p:txBody>
      </p:sp>
    </p:spTree>
    <p:extLst>
      <p:ext uri="{BB962C8B-B14F-4D97-AF65-F5344CB8AC3E}">
        <p14:creationId xmlns:p14="http://schemas.microsoft.com/office/powerpoint/2010/main" val="39610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EB156-A493-4CEE-BA6B-255BC8B8A1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87CCBCA1-45D0-41F6-9DA6-2D5A6E6D9D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F2DF6A1E-8693-4E1E-B6CA-D92656618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5FBF16-2D36-4600-9913-F2A643CC7D81}"/>
              </a:ext>
            </a:extLst>
          </p:cNvPr>
          <p:cNvSpPr>
            <a:spLocks noGrp="1"/>
          </p:cNvSpPr>
          <p:nvPr>
            <p:ph type="dt" sz="half" idx="10"/>
          </p:nvPr>
        </p:nvSpPr>
        <p:spPr/>
        <p:txBody>
          <a:bodyPr/>
          <a:lstStyle/>
          <a:p>
            <a:fld id="{E13B7755-1F1C-4E27-8E0C-32C123E978E2}" type="datetimeFigureOut">
              <a:rPr lang="el-GR" smtClean="0"/>
              <a:t>1/2/2021</a:t>
            </a:fld>
            <a:endParaRPr lang="el-GR"/>
          </a:p>
        </p:txBody>
      </p:sp>
      <p:sp>
        <p:nvSpPr>
          <p:cNvPr id="6" name="Footer Placeholder 5">
            <a:extLst>
              <a:ext uri="{FF2B5EF4-FFF2-40B4-BE49-F238E27FC236}">
                <a16:creationId xmlns:a16="http://schemas.microsoft.com/office/drawing/2014/main" id="{7C4B4AAB-642C-437B-B63A-7F0F79D637B2}"/>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7BD1F79D-6500-47B5-9AA5-EFF743A32BE1}"/>
              </a:ext>
            </a:extLst>
          </p:cNvPr>
          <p:cNvSpPr>
            <a:spLocks noGrp="1"/>
          </p:cNvSpPr>
          <p:nvPr>
            <p:ph type="sldNum" sz="quarter" idx="12"/>
          </p:nvPr>
        </p:nvSpPr>
        <p:spPr/>
        <p:txBody>
          <a:bodyPr/>
          <a:lstStyle/>
          <a:p>
            <a:fld id="{2EE17C22-566D-49F5-8B07-AB9E729E75B3}" type="slidenum">
              <a:rPr lang="el-GR" smtClean="0"/>
              <a:t>‹#›</a:t>
            </a:fld>
            <a:endParaRPr lang="el-GR"/>
          </a:p>
        </p:txBody>
      </p:sp>
    </p:spTree>
    <p:extLst>
      <p:ext uri="{BB962C8B-B14F-4D97-AF65-F5344CB8AC3E}">
        <p14:creationId xmlns:p14="http://schemas.microsoft.com/office/powerpoint/2010/main" val="2514865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10793-0072-4920-B95C-FB82558B9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ED524031-F759-465B-8EC6-8A4C91D264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CA488463-5C2E-4933-8927-E3011FA271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5BEF7-4466-4AF6-BF64-299DE4A80E97}"/>
              </a:ext>
            </a:extLst>
          </p:cNvPr>
          <p:cNvSpPr>
            <a:spLocks noGrp="1"/>
          </p:cNvSpPr>
          <p:nvPr>
            <p:ph type="dt" sz="half" idx="10"/>
          </p:nvPr>
        </p:nvSpPr>
        <p:spPr/>
        <p:txBody>
          <a:bodyPr/>
          <a:lstStyle/>
          <a:p>
            <a:fld id="{E13B7755-1F1C-4E27-8E0C-32C123E978E2}" type="datetimeFigureOut">
              <a:rPr lang="el-GR" smtClean="0"/>
              <a:t>1/2/2021</a:t>
            </a:fld>
            <a:endParaRPr lang="el-GR"/>
          </a:p>
        </p:txBody>
      </p:sp>
      <p:sp>
        <p:nvSpPr>
          <p:cNvPr id="6" name="Footer Placeholder 5">
            <a:extLst>
              <a:ext uri="{FF2B5EF4-FFF2-40B4-BE49-F238E27FC236}">
                <a16:creationId xmlns:a16="http://schemas.microsoft.com/office/drawing/2014/main" id="{6788863C-EA97-4F47-8BE3-1DD9D6742CFD}"/>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C2B8C824-CA05-4B2D-9119-C472011F3A22}"/>
              </a:ext>
            </a:extLst>
          </p:cNvPr>
          <p:cNvSpPr>
            <a:spLocks noGrp="1"/>
          </p:cNvSpPr>
          <p:nvPr>
            <p:ph type="sldNum" sz="quarter" idx="12"/>
          </p:nvPr>
        </p:nvSpPr>
        <p:spPr/>
        <p:txBody>
          <a:bodyPr/>
          <a:lstStyle/>
          <a:p>
            <a:fld id="{2EE17C22-566D-49F5-8B07-AB9E729E75B3}" type="slidenum">
              <a:rPr lang="el-GR" smtClean="0"/>
              <a:t>‹#›</a:t>
            </a:fld>
            <a:endParaRPr lang="el-GR"/>
          </a:p>
        </p:txBody>
      </p:sp>
    </p:spTree>
    <p:extLst>
      <p:ext uri="{BB962C8B-B14F-4D97-AF65-F5344CB8AC3E}">
        <p14:creationId xmlns:p14="http://schemas.microsoft.com/office/powerpoint/2010/main" val="3806059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CCEA3-E14A-4D35-82F8-2D5714D9A5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A85C2096-FE15-4F2D-8183-7B85807B0C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00CD7A3F-04FB-442F-B363-29C4BDED33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3B7755-1F1C-4E27-8E0C-32C123E978E2}" type="datetimeFigureOut">
              <a:rPr lang="el-GR" smtClean="0"/>
              <a:t>1/2/2021</a:t>
            </a:fld>
            <a:endParaRPr lang="el-GR"/>
          </a:p>
        </p:txBody>
      </p:sp>
      <p:sp>
        <p:nvSpPr>
          <p:cNvPr id="5" name="Footer Placeholder 4">
            <a:extLst>
              <a:ext uri="{FF2B5EF4-FFF2-40B4-BE49-F238E27FC236}">
                <a16:creationId xmlns:a16="http://schemas.microsoft.com/office/drawing/2014/main" id="{B7BE447F-15EB-44B0-A997-B642B17AA9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2803F90A-0C41-406F-91D8-F580D7D2AD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E17C22-566D-49F5-8B07-AB9E729E75B3}" type="slidenum">
              <a:rPr lang="el-GR" smtClean="0"/>
              <a:t>‹#›</a:t>
            </a:fld>
            <a:endParaRPr lang="el-GR"/>
          </a:p>
        </p:txBody>
      </p:sp>
    </p:spTree>
    <p:extLst>
      <p:ext uri="{BB962C8B-B14F-4D97-AF65-F5344CB8AC3E}">
        <p14:creationId xmlns:p14="http://schemas.microsoft.com/office/powerpoint/2010/main" val="1931875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jpg"/><Relationship Id="rId1" Type="http://schemas.openxmlformats.org/officeDocument/2006/relationships/slideLayout" Target="../slideLayouts/slideLayout1.xml"/><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5.jp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4" Type="http://schemas.microsoft.com/office/2007/relationships/hdphoto" Target="../media/hdphoto13.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jp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8.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3.jp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F4D1864-E382-4A2E-BBC2-B16C0CC9749F}"/>
              </a:ext>
            </a:extLst>
          </p:cNvPr>
          <p:cNvSpPr>
            <a:spLocks noGrp="1"/>
          </p:cNvSpPr>
          <p:nvPr>
            <p:ph type="ctrTitle"/>
          </p:nvPr>
        </p:nvSpPr>
        <p:spPr>
          <a:xfrm>
            <a:off x="2385236" y="594100"/>
            <a:ext cx="7421219" cy="2310312"/>
          </a:xfrm>
        </p:spPr>
        <p:txBody>
          <a:bodyPr>
            <a:normAutofit fontScale="90000"/>
          </a:bodyPr>
          <a:lstStyle/>
          <a:p>
            <a:endParaRPr lang="el-GR" sz="5200" dirty="0">
              <a:solidFill>
                <a:schemeClr val="tx2"/>
              </a:solidFill>
            </a:endParaRPr>
          </a:p>
          <a:p>
            <a:r>
              <a:rPr lang="el-GR" sz="5300" b="1" dirty="0">
                <a:solidFill>
                  <a:srgbClr val="421E06"/>
                </a:solidFill>
                <a:effectLst>
                  <a:outerShdw blurRad="38100" dist="38100" dir="2700000" algn="tl">
                    <a:srgbClr val="000000">
                      <a:alpha val="43137"/>
                    </a:srgbClr>
                  </a:outerShdw>
                </a:effectLst>
                <a:latin typeface="+mn-lt"/>
              </a:rPr>
              <a:t>ΠΡΟΣΦΥΓΕΣ</a:t>
            </a:r>
            <a:r>
              <a:rPr lang="el-GR" sz="5300" b="1" dirty="0">
                <a:solidFill>
                  <a:schemeClr val="accent2">
                    <a:lumMod val="50000"/>
                  </a:schemeClr>
                </a:solidFill>
                <a:effectLst>
                  <a:outerShdw blurRad="38100" dist="38100" dir="2700000" algn="tl">
                    <a:srgbClr val="000000">
                      <a:alpha val="43137"/>
                    </a:srgbClr>
                  </a:outerShdw>
                </a:effectLst>
                <a:latin typeface="+mn-lt"/>
              </a:rPr>
              <a:t> </a:t>
            </a:r>
            <a:br>
              <a:rPr lang="el-GR" sz="5300" b="1" dirty="0">
                <a:solidFill>
                  <a:schemeClr val="accent2">
                    <a:lumMod val="50000"/>
                  </a:schemeClr>
                </a:solidFill>
                <a:effectLst>
                  <a:outerShdw blurRad="38100" dist="38100" dir="2700000" algn="tl">
                    <a:srgbClr val="000000">
                      <a:alpha val="43137"/>
                    </a:srgbClr>
                  </a:outerShdw>
                </a:effectLst>
                <a:latin typeface="+mn-lt"/>
              </a:rPr>
            </a:br>
            <a:r>
              <a:rPr lang="el-GR" sz="5300" b="1" dirty="0">
                <a:solidFill>
                  <a:schemeClr val="accent2">
                    <a:lumMod val="50000"/>
                  </a:schemeClr>
                </a:solidFill>
                <a:effectLst>
                  <a:outerShdw blurRad="38100" dist="38100" dir="2700000" algn="tl">
                    <a:srgbClr val="000000">
                      <a:alpha val="43137"/>
                    </a:srgbClr>
                  </a:outerShdw>
                </a:effectLst>
                <a:latin typeface="+mn-lt"/>
              </a:rPr>
              <a:t>ΑΛΥΤΡΩΤΙΚΑ ΚΙΝΗΜΑΤΑ </a:t>
            </a:r>
            <a:br>
              <a:rPr lang="el-GR" sz="5300" b="1" dirty="0">
                <a:solidFill>
                  <a:schemeClr val="accent2">
                    <a:lumMod val="50000"/>
                  </a:schemeClr>
                </a:solidFill>
                <a:effectLst>
                  <a:outerShdw blurRad="38100" dist="38100" dir="2700000" algn="tl">
                    <a:srgbClr val="000000">
                      <a:alpha val="43137"/>
                    </a:srgbClr>
                  </a:outerShdw>
                </a:effectLst>
                <a:latin typeface="+mn-lt"/>
              </a:rPr>
            </a:br>
            <a:r>
              <a:rPr lang="el-GR" sz="5300" b="1" dirty="0">
                <a:solidFill>
                  <a:srgbClr val="421E06"/>
                </a:solidFill>
                <a:effectLst>
                  <a:outerShdw blurRad="38100" dist="38100" dir="2700000" algn="tl">
                    <a:srgbClr val="000000">
                      <a:alpha val="43137"/>
                    </a:srgbClr>
                  </a:outerShdw>
                </a:effectLst>
                <a:latin typeface="+mn-lt"/>
              </a:rPr>
              <a:t>19ος ΑΙΩΝΑΣ</a:t>
            </a:r>
          </a:p>
        </p:txBody>
      </p:sp>
      <p:pic>
        <p:nvPicPr>
          <p:cNvPr id="3074" name="Picture 2" descr="Όταν οι πρόσφυγες της Μικράς Ασίας και του Πόντου ήταν «τουρκόσποροι» και  «όψιμοι Έλληνες» - Ατέχνως">
            <a:extLst>
              <a:ext uri="{FF2B5EF4-FFF2-40B4-BE49-F238E27FC236}">
                <a16:creationId xmlns:a16="http://schemas.microsoft.com/office/drawing/2014/main" id="{EBC7FC06-55D7-4577-BD2D-6ED8C11E7983}"/>
              </a:ext>
            </a:extLst>
          </p:cNvPr>
          <p:cNvPicPr>
            <a:picLocks noChangeAspect="1" noChangeArrowheads="1"/>
          </p:cNvPicPr>
          <p:nvPr/>
        </p:nvPicPr>
        <p:blipFill rotWithShape="1">
          <a:blip r:embed="rId2">
            <a:duotone>
              <a:prstClr val="black"/>
              <a:schemeClr val="accent2">
                <a:tint val="45000"/>
                <a:satMod val="400000"/>
              </a:schemeClr>
            </a:duotone>
            <a:extLst>
              <a:ext uri="{28A0092B-C50C-407E-A947-70E740481C1C}">
                <a14:useLocalDpi xmlns:a14="http://schemas.microsoft.com/office/drawing/2010/main" val="0"/>
              </a:ext>
            </a:extLst>
          </a:blip>
          <a:srcRect r="18306"/>
          <a:stretch/>
        </p:blipFill>
        <p:spPr bwMode="auto">
          <a:xfrm rot="794343">
            <a:off x="5600564" y="2991001"/>
            <a:ext cx="3965390" cy="272777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076" name="Picture 4" descr="Η σπάνια φωτογραφία με έναν πατέρα να κρατά το μωρό του αγκαλιά. Το  πορτρέτο του πρόσφυγα από τη Μικρά Ασία ανέτρεψε τα κοινωνικά πρότυπα  απεικονίζοντας τη δυστυχία της προσφυγιάς - ΜΗΧΑΝΗ ΤΟΥ">
            <a:extLst>
              <a:ext uri="{FF2B5EF4-FFF2-40B4-BE49-F238E27FC236}">
                <a16:creationId xmlns:a16="http://schemas.microsoft.com/office/drawing/2014/main" id="{7FD76077-D3D8-49D8-B32D-8A3969A858F8}"/>
              </a:ext>
            </a:extLst>
          </p:cNvPr>
          <p:cNvPicPr>
            <a:picLocks noChangeAspect="1" noChangeArrowheads="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l="21345"/>
          <a:stretch/>
        </p:blipFill>
        <p:spPr bwMode="auto">
          <a:xfrm rot="20534934">
            <a:off x="2498851" y="3029343"/>
            <a:ext cx="3452446" cy="31137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420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58BC9E-A934-4AA4-B213-F39EE796E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21" y="3104149"/>
            <a:ext cx="5213896" cy="3753851"/>
          </a:xfrm>
          <a:prstGeom prst="rect">
            <a:avLst/>
          </a:prstGeom>
          <a:ln>
            <a:noFill/>
          </a:ln>
          <a:effectLst>
            <a:outerShdw blurRad="292100" dist="139700" dir="2700000" algn="tl" rotWithShape="0">
              <a:srgbClr val="333333">
                <a:alpha val="65000"/>
              </a:srgbClr>
            </a:outerShdw>
          </a:effectLst>
        </p:spPr>
      </p:pic>
      <p:sp>
        <p:nvSpPr>
          <p:cNvPr id="12" name="Title 1">
            <a:extLst>
              <a:ext uri="{FF2B5EF4-FFF2-40B4-BE49-F238E27FC236}">
                <a16:creationId xmlns:a16="http://schemas.microsoft.com/office/drawing/2014/main" id="{97385434-F6C5-434F-A2A2-C53D23A6140F}"/>
              </a:ext>
            </a:extLst>
          </p:cNvPr>
          <p:cNvSpPr txBox="1">
            <a:spLocks/>
          </p:cNvSpPr>
          <p:nvPr/>
        </p:nvSpPr>
        <p:spPr>
          <a:xfrm>
            <a:off x="7914639" y="93720"/>
            <a:ext cx="3708401" cy="1685612"/>
          </a:xfrm>
          <a:prstGeom prst="rect">
            <a:avLst/>
          </a:prstGeom>
          <a:solidFill>
            <a:srgbClr val="E4D7AA">
              <a:alpha val="71000"/>
            </a:srgb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4000" b="1" dirty="0">
                <a:solidFill>
                  <a:srgbClr val="421E06"/>
                </a:solidFill>
                <a:effectLst>
                  <a:outerShdw blurRad="38100" dist="38100" dir="2700000" algn="tl">
                    <a:srgbClr val="000000">
                      <a:alpha val="43137"/>
                    </a:srgbClr>
                  </a:outerShdw>
                </a:effectLst>
                <a:latin typeface="+mn-lt"/>
              </a:rPr>
              <a:t>Πώς ήρθε </a:t>
            </a:r>
          </a:p>
          <a:p>
            <a:pPr algn="ctr"/>
            <a:r>
              <a:rPr lang="el-GR" sz="4000" b="1" dirty="0">
                <a:solidFill>
                  <a:srgbClr val="421E06"/>
                </a:solidFill>
                <a:effectLst>
                  <a:outerShdw blurRad="38100" dist="38100" dir="2700000" algn="tl">
                    <a:srgbClr val="000000">
                      <a:alpha val="43137"/>
                    </a:srgbClr>
                  </a:outerShdw>
                </a:effectLst>
                <a:latin typeface="+mn-lt"/>
              </a:rPr>
              <a:t>στην Αθήνα;</a:t>
            </a:r>
          </a:p>
        </p:txBody>
      </p:sp>
      <p:sp>
        <p:nvSpPr>
          <p:cNvPr id="9" name="Title 1">
            <a:extLst>
              <a:ext uri="{FF2B5EF4-FFF2-40B4-BE49-F238E27FC236}">
                <a16:creationId xmlns:a16="http://schemas.microsoft.com/office/drawing/2014/main" id="{1A35B519-C094-4073-89EA-E5C5BA91B7A3}"/>
              </a:ext>
            </a:extLst>
          </p:cNvPr>
          <p:cNvSpPr txBox="1">
            <a:spLocks/>
          </p:cNvSpPr>
          <p:nvPr/>
        </p:nvSpPr>
        <p:spPr>
          <a:xfrm>
            <a:off x="6378709" y="4985816"/>
            <a:ext cx="5670648" cy="1685612"/>
          </a:xfrm>
          <a:prstGeom prst="rect">
            <a:avLst/>
          </a:prstGeom>
          <a:solidFill>
            <a:srgbClr val="E4D7AA">
              <a:alpha val="71000"/>
            </a:srgb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4000" b="1" dirty="0">
                <a:solidFill>
                  <a:srgbClr val="421E06"/>
                </a:solidFill>
                <a:effectLst>
                  <a:outerShdw blurRad="38100" dist="38100" dir="2700000" algn="tl">
                    <a:srgbClr val="000000">
                      <a:alpha val="43137"/>
                    </a:srgbClr>
                  </a:outerShdw>
                </a:effectLst>
                <a:latin typeface="+mn-lt"/>
              </a:rPr>
              <a:t>Από τα γαλλικά </a:t>
            </a:r>
          </a:p>
          <a:p>
            <a:pPr algn="ctr"/>
            <a:r>
              <a:rPr lang="el-GR" sz="4000" b="1" dirty="0">
                <a:solidFill>
                  <a:srgbClr val="421E06"/>
                </a:solidFill>
                <a:effectLst>
                  <a:outerShdw blurRad="38100" dist="38100" dir="2700000" algn="tl">
                    <a:srgbClr val="000000">
                      <a:alpha val="43137"/>
                    </a:srgbClr>
                  </a:outerShdw>
                </a:effectLst>
                <a:latin typeface="+mn-lt"/>
              </a:rPr>
              <a:t>στρατεύματα κατοχής</a:t>
            </a:r>
          </a:p>
        </p:txBody>
      </p:sp>
      <p:sp>
        <p:nvSpPr>
          <p:cNvPr id="2" name="AutoShape 2" descr="1854: Η χολέρα “θερίζει” Αιτωλοακαρνανία -Αγρίνιο ξεπερνώντας τους  1200 νεκρούς">
            <a:extLst>
              <a:ext uri="{FF2B5EF4-FFF2-40B4-BE49-F238E27FC236}">
                <a16:creationId xmlns:a16="http://schemas.microsoft.com/office/drawing/2014/main" id="{C5FF27D7-0166-4F07-A297-1B03A9AC39F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7172" name="Picture 4" descr="1854: Η χολέρα “θερίζει” Αιτωλοακαρνανία -Αγρίνιο ξεπερνώντας τους  1200 νεκρούς">
            <a:extLst>
              <a:ext uri="{FF2B5EF4-FFF2-40B4-BE49-F238E27FC236}">
                <a16:creationId xmlns:a16="http://schemas.microsoft.com/office/drawing/2014/main" id="{5927A68B-651F-402B-A558-5B32E5ADA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28" y="3429000"/>
            <a:ext cx="4233034" cy="30670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Arrow: Down 6">
            <a:extLst>
              <a:ext uri="{FF2B5EF4-FFF2-40B4-BE49-F238E27FC236}">
                <a16:creationId xmlns:a16="http://schemas.microsoft.com/office/drawing/2014/main" id="{4EFCF9CF-6134-4F58-A375-4D8611D0F98B}"/>
              </a:ext>
            </a:extLst>
          </p:cNvPr>
          <p:cNvSpPr/>
          <p:nvPr/>
        </p:nvSpPr>
        <p:spPr>
          <a:xfrm>
            <a:off x="8914788" y="1992615"/>
            <a:ext cx="1708101" cy="3266464"/>
          </a:xfrm>
          <a:prstGeom prst="downArrow">
            <a:avLst/>
          </a:prstGeom>
          <a:solidFill>
            <a:schemeClr val="accent2">
              <a:lumMod val="50000"/>
              <a:alpha val="77000"/>
            </a:schemeClr>
          </a:solidFill>
          <a:ln>
            <a:noFill/>
          </a:ln>
          <a:effectLst>
            <a:outerShdw blurRad="127000" dist="88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176" name="Picture 8" descr="Ελούφαζε σαν την τίγρη πριν χυμήσει...» - ΤΑ ΝΕΑ">
            <a:extLst>
              <a:ext uri="{FF2B5EF4-FFF2-40B4-BE49-F238E27FC236}">
                <a16:creationId xmlns:a16="http://schemas.microsoft.com/office/drawing/2014/main" id="{6D7E2A07-9E68-45C4-8012-8EACA1BC0C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9" y="5458"/>
            <a:ext cx="7932648" cy="3098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2627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7385434-F6C5-434F-A2A2-C53D23A6140F}"/>
              </a:ext>
            </a:extLst>
          </p:cNvPr>
          <p:cNvSpPr txBox="1">
            <a:spLocks/>
          </p:cNvSpPr>
          <p:nvPr/>
        </p:nvSpPr>
        <p:spPr>
          <a:xfrm>
            <a:off x="338943" y="84195"/>
            <a:ext cx="11284098" cy="1324817"/>
          </a:xfrm>
          <a:prstGeom prst="rect">
            <a:avLst/>
          </a:prstGeom>
          <a:solidFill>
            <a:srgbClr val="E4D7AA">
              <a:alpha val="71000"/>
            </a:srgbClr>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200" dirty="0">
                <a:solidFill>
                  <a:srgbClr val="421E06"/>
                </a:solidFill>
                <a:effectLst>
                  <a:outerShdw blurRad="38100" dist="38100" dir="2700000" algn="tl">
                    <a:srgbClr val="000000">
                      <a:alpha val="43137"/>
                    </a:srgbClr>
                  </a:outerShdw>
                </a:effectLst>
                <a:latin typeface="+mn-lt"/>
              </a:rPr>
              <a:t>Η επιδημία έπληξε ιδιαίτερα το </a:t>
            </a:r>
            <a:r>
              <a:rPr lang="el-GR" sz="3200" b="1" dirty="0">
                <a:solidFill>
                  <a:srgbClr val="421E06"/>
                </a:solidFill>
                <a:effectLst>
                  <a:outerShdw blurRad="38100" dist="38100" dir="2700000" algn="tl">
                    <a:srgbClr val="000000">
                      <a:alpha val="43137"/>
                    </a:srgbClr>
                  </a:outerShdw>
                </a:effectLst>
                <a:latin typeface="+mn-lt"/>
              </a:rPr>
              <a:t>νότιο τμήμα της πόλης</a:t>
            </a:r>
            <a:r>
              <a:rPr lang="el-GR" sz="3200" dirty="0">
                <a:solidFill>
                  <a:srgbClr val="421E06"/>
                </a:solidFill>
                <a:effectLst>
                  <a:outerShdw blurRad="38100" dist="38100" dir="2700000" algn="tl">
                    <a:srgbClr val="000000">
                      <a:alpha val="43137"/>
                    </a:srgbClr>
                  </a:outerShdw>
                </a:effectLst>
                <a:latin typeface="+mn-lt"/>
              </a:rPr>
              <a:t>, όπου ζούσαν σε άθλιες συνθήκες </a:t>
            </a:r>
            <a:r>
              <a:rPr lang="el-GR" sz="3200" b="1" dirty="0">
                <a:solidFill>
                  <a:srgbClr val="421E06"/>
                </a:solidFill>
                <a:effectLst>
                  <a:outerShdw blurRad="38100" dist="38100" dir="2700000" algn="tl">
                    <a:srgbClr val="000000">
                      <a:alpha val="43137"/>
                    </a:srgbClr>
                  </a:outerShdw>
                </a:effectLst>
                <a:latin typeface="+mn-lt"/>
              </a:rPr>
              <a:t>πρόσφυγες</a:t>
            </a:r>
            <a:r>
              <a:rPr lang="el-GR" sz="3200" dirty="0">
                <a:solidFill>
                  <a:srgbClr val="421E06"/>
                </a:solidFill>
                <a:effectLst>
                  <a:outerShdw blurRad="38100" dist="38100" dir="2700000" algn="tl">
                    <a:srgbClr val="000000">
                      <a:alpha val="43137"/>
                    </a:srgbClr>
                  </a:outerShdw>
                </a:effectLst>
                <a:latin typeface="+mn-lt"/>
              </a:rPr>
              <a:t> που είχαν έρθει στην Αθήνα μετά τη διακοπή των ελληνοτουρκικών σχέσεων (</a:t>
            </a:r>
            <a:r>
              <a:rPr lang="el-GR" sz="3200" b="1" dirty="0">
                <a:solidFill>
                  <a:srgbClr val="421E06"/>
                </a:solidFill>
                <a:effectLst>
                  <a:outerShdw blurRad="38100" dist="38100" dir="2700000" algn="tl">
                    <a:srgbClr val="000000">
                      <a:alpha val="43137"/>
                    </a:srgbClr>
                  </a:outerShdw>
                </a:effectLst>
                <a:latin typeface="+mn-lt"/>
              </a:rPr>
              <a:t>Μάρτιος 1854</a:t>
            </a:r>
            <a:r>
              <a:rPr lang="el-GR" sz="3200" dirty="0">
                <a:solidFill>
                  <a:srgbClr val="421E06"/>
                </a:solidFill>
                <a:effectLst>
                  <a:outerShdw blurRad="38100" dist="38100" dir="2700000" algn="tl">
                    <a:srgbClr val="000000">
                      <a:alpha val="43137"/>
                    </a:srgbClr>
                  </a:outerShdw>
                </a:effectLst>
                <a:latin typeface="+mn-lt"/>
              </a:rPr>
              <a:t>)</a:t>
            </a:r>
          </a:p>
        </p:txBody>
      </p:sp>
      <p:sp>
        <p:nvSpPr>
          <p:cNvPr id="2" name="AutoShape 2" descr="1854: Η χολέρα “θερίζει” Αιτωλοακαρνανία -Αγρίνιο ξεπερνώντας τους  1200 νεκρούς">
            <a:extLst>
              <a:ext uri="{FF2B5EF4-FFF2-40B4-BE49-F238E27FC236}">
                <a16:creationId xmlns:a16="http://schemas.microsoft.com/office/drawing/2014/main" id="{C5FF27D7-0166-4F07-A297-1B03A9AC39F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7174" name="Picture 6" descr="Συγκλονίζει το «ρεπορτάζ» της εποχής για την ασιατική χολέρα της Αθήνας, το  1854 | Pentapostagma">
            <a:extLst>
              <a:ext uri="{FF2B5EF4-FFF2-40B4-BE49-F238E27FC236}">
                <a16:creationId xmlns:a16="http://schemas.microsoft.com/office/drawing/2014/main" id="{E8C34A8F-0A95-4A47-A7ED-C36CA9FCDC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269" y="1995316"/>
            <a:ext cx="7501890" cy="45011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Arrow: Down 6">
            <a:extLst>
              <a:ext uri="{FF2B5EF4-FFF2-40B4-BE49-F238E27FC236}">
                <a16:creationId xmlns:a16="http://schemas.microsoft.com/office/drawing/2014/main" id="{4EFCF9CF-6134-4F58-A375-4D8611D0F98B}"/>
              </a:ext>
            </a:extLst>
          </p:cNvPr>
          <p:cNvSpPr/>
          <p:nvPr/>
        </p:nvSpPr>
        <p:spPr>
          <a:xfrm>
            <a:off x="9372306" y="1418537"/>
            <a:ext cx="1479501" cy="1486588"/>
          </a:xfrm>
          <a:prstGeom prst="downArrow">
            <a:avLst/>
          </a:prstGeom>
          <a:solidFill>
            <a:schemeClr val="accent2">
              <a:lumMod val="50000"/>
              <a:alpha val="77000"/>
            </a:schemeClr>
          </a:solidFill>
          <a:ln>
            <a:noFill/>
          </a:ln>
          <a:effectLst>
            <a:outerShdw blurRad="127000" dist="88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itle 1">
            <a:extLst>
              <a:ext uri="{FF2B5EF4-FFF2-40B4-BE49-F238E27FC236}">
                <a16:creationId xmlns:a16="http://schemas.microsoft.com/office/drawing/2014/main" id="{C72E3C8D-39DD-4F03-922E-3995666438B6}"/>
              </a:ext>
            </a:extLst>
          </p:cNvPr>
          <p:cNvSpPr txBox="1">
            <a:spLocks/>
          </p:cNvSpPr>
          <p:nvPr/>
        </p:nvSpPr>
        <p:spPr>
          <a:xfrm>
            <a:off x="8105776" y="2905126"/>
            <a:ext cx="3813956" cy="3734641"/>
          </a:xfrm>
          <a:prstGeom prst="rect">
            <a:avLst/>
          </a:prstGeom>
          <a:solidFill>
            <a:srgbClr val="E4D7AA">
              <a:alpha val="71000"/>
            </a:srgb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200" dirty="0">
                <a:solidFill>
                  <a:srgbClr val="421E06"/>
                </a:solidFill>
                <a:effectLst>
                  <a:outerShdw blurRad="38100" dist="38100" dir="2700000" algn="tl">
                    <a:srgbClr val="000000">
                      <a:alpha val="43137"/>
                    </a:srgbClr>
                  </a:outerShdw>
                </a:effectLst>
                <a:latin typeface="+mn-lt"/>
              </a:rPr>
              <a:t>Για την αποκατάσταση όλων των προσφύγων του 1854 ιδρύθηκε </a:t>
            </a:r>
            <a:r>
              <a:rPr lang="el-GR" sz="3200" b="1" dirty="0">
                <a:solidFill>
                  <a:srgbClr val="421E06"/>
                </a:solidFill>
                <a:effectLst>
                  <a:outerShdw blurRad="38100" dist="38100" dir="2700000" algn="tl">
                    <a:srgbClr val="000000">
                      <a:alpha val="43137"/>
                    </a:srgbClr>
                  </a:outerShdw>
                </a:effectLst>
                <a:latin typeface="+mn-lt"/>
              </a:rPr>
              <a:t>προσφυγικός συνοικισμός </a:t>
            </a:r>
          </a:p>
          <a:p>
            <a:pPr algn="ctr"/>
            <a:r>
              <a:rPr lang="el-GR" sz="3200" dirty="0">
                <a:solidFill>
                  <a:srgbClr val="421E06"/>
                </a:solidFill>
                <a:effectLst>
                  <a:outerShdw blurRad="38100" dist="38100" dir="2700000" algn="tl">
                    <a:srgbClr val="000000">
                      <a:alpha val="43137"/>
                    </a:srgbClr>
                  </a:outerShdw>
                </a:effectLst>
                <a:latin typeface="+mn-lt"/>
              </a:rPr>
              <a:t>στο χωριό </a:t>
            </a:r>
          </a:p>
          <a:p>
            <a:pPr algn="ctr"/>
            <a:r>
              <a:rPr lang="el-GR" sz="4100" b="1" dirty="0">
                <a:solidFill>
                  <a:srgbClr val="421E06"/>
                </a:solidFill>
                <a:effectLst>
                  <a:outerShdw blurRad="38100" dist="38100" dir="2700000" algn="tl">
                    <a:srgbClr val="000000">
                      <a:alpha val="43137"/>
                    </a:srgbClr>
                  </a:outerShdw>
                </a:effectLst>
                <a:latin typeface="+mn-lt"/>
              </a:rPr>
              <a:t>Αννίβιτσα</a:t>
            </a:r>
            <a:r>
              <a:rPr lang="el-GR" sz="4100" dirty="0">
                <a:solidFill>
                  <a:srgbClr val="421E06"/>
                </a:solidFill>
                <a:effectLst>
                  <a:outerShdw blurRad="38100" dist="38100" dir="2700000" algn="tl">
                    <a:srgbClr val="000000">
                      <a:alpha val="43137"/>
                    </a:srgbClr>
                  </a:outerShdw>
                </a:effectLst>
                <a:latin typeface="+mn-lt"/>
              </a:rPr>
              <a:t> </a:t>
            </a:r>
          </a:p>
          <a:p>
            <a:pPr algn="ctr"/>
            <a:r>
              <a:rPr lang="el-GR" sz="3200" dirty="0">
                <a:solidFill>
                  <a:srgbClr val="421E06"/>
                </a:solidFill>
                <a:effectLst>
                  <a:outerShdw blurRad="38100" dist="38100" dir="2700000" algn="tl">
                    <a:srgbClr val="000000">
                      <a:alpha val="43137"/>
                    </a:srgbClr>
                  </a:outerShdw>
                </a:effectLst>
                <a:latin typeface="+mn-lt"/>
              </a:rPr>
              <a:t>της Φθιώτιδας.</a:t>
            </a:r>
          </a:p>
        </p:txBody>
      </p:sp>
    </p:spTree>
    <p:extLst>
      <p:ext uri="{BB962C8B-B14F-4D97-AF65-F5344CB8AC3E}">
        <p14:creationId xmlns:p14="http://schemas.microsoft.com/office/powerpoint/2010/main" val="33565798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7385434-F6C5-434F-A2A2-C53D23A6140F}"/>
              </a:ext>
            </a:extLst>
          </p:cNvPr>
          <p:cNvSpPr txBox="1">
            <a:spLocks/>
          </p:cNvSpPr>
          <p:nvPr/>
        </p:nvSpPr>
        <p:spPr>
          <a:xfrm>
            <a:off x="731519" y="175000"/>
            <a:ext cx="3647441" cy="1324817"/>
          </a:xfrm>
          <a:prstGeom prst="rect">
            <a:avLst/>
          </a:prstGeom>
          <a:solidFill>
            <a:srgbClr val="E4D7AA">
              <a:alpha val="71000"/>
            </a:srgbClr>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200" b="1" dirty="0">
                <a:solidFill>
                  <a:srgbClr val="421E06"/>
                </a:solidFill>
                <a:effectLst>
                  <a:outerShdw blurRad="38100" dist="38100" dir="2700000" algn="tl">
                    <a:srgbClr val="000000">
                      <a:alpha val="43137"/>
                    </a:srgbClr>
                  </a:outerShdw>
                </a:effectLst>
                <a:latin typeface="+mn-lt"/>
              </a:rPr>
              <a:t>Πηγή:</a:t>
            </a:r>
          </a:p>
          <a:p>
            <a:pPr algn="ctr"/>
            <a:r>
              <a:rPr lang="el-GR" sz="3200" b="1" dirty="0">
                <a:solidFill>
                  <a:srgbClr val="421E06"/>
                </a:solidFill>
                <a:effectLst>
                  <a:outerShdw blurRad="38100" dist="38100" dir="2700000" algn="tl">
                    <a:srgbClr val="000000">
                      <a:alpha val="43137"/>
                    </a:srgbClr>
                  </a:outerShdw>
                </a:effectLst>
                <a:latin typeface="+mn-lt"/>
              </a:rPr>
              <a:t>Ο Κριμαϊκός πόλεμος και ο ελληνισμός</a:t>
            </a:r>
          </a:p>
        </p:txBody>
      </p:sp>
      <p:sp>
        <p:nvSpPr>
          <p:cNvPr id="2" name="AutoShape 2" descr="1854: Η χολέρα “θερίζει” Αιτωλοακαρνανία -Αγρίνιο ξεπερνώντας τους  1200 νεκρούς">
            <a:extLst>
              <a:ext uri="{FF2B5EF4-FFF2-40B4-BE49-F238E27FC236}">
                <a16:creationId xmlns:a16="http://schemas.microsoft.com/office/drawing/2014/main" id="{C5FF27D7-0166-4F07-A297-1B03A9AC39F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8" name="Picture 2" descr="1. Θεσσαλία, Ήπειρος, Μακεδονία">
            <a:extLst>
              <a:ext uri="{FF2B5EF4-FFF2-40B4-BE49-F238E27FC236}">
                <a16:creationId xmlns:a16="http://schemas.microsoft.com/office/drawing/2014/main" id="{E9FAFCAA-1431-4B57-B9B6-921AA86656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79" t="5610" r="-25978" b="-1303"/>
          <a:stretch/>
        </p:blipFill>
        <p:spPr bwMode="auto">
          <a:xfrm>
            <a:off x="4769886" y="66560"/>
            <a:ext cx="10512004" cy="67914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CA985F7-BF55-46F4-9BCD-997A2DC719FF}"/>
              </a:ext>
            </a:extLst>
          </p:cNvPr>
          <p:cNvPicPr>
            <a:picLocks noChangeAspect="1"/>
          </p:cNvPicPr>
          <p:nvPr/>
        </p:nvPicPr>
        <p:blipFill rotWithShape="1">
          <a:blip r:embed="rId3">
            <a:extLst>
              <a:ext uri="{28A0092B-C50C-407E-A947-70E740481C1C}">
                <a14:useLocalDpi xmlns:a14="http://schemas.microsoft.com/office/drawing/2010/main" val="0"/>
              </a:ext>
            </a:extLst>
          </a:blip>
          <a:srcRect t="18678" b="4925"/>
          <a:stretch/>
        </p:blipFill>
        <p:spPr>
          <a:xfrm>
            <a:off x="0" y="3429000"/>
            <a:ext cx="4769886" cy="2733039"/>
          </a:xfrm>
          <a:prstGeom prst="rect">
            <a:avLst/>
          </a:prstGeom>
        </p:spPr>
      </p:pic>
      <p:sp>
        <p:nvSpPr>
          <p:cNvPr id="10" name="Title 1">
            <a:extLst>
              <a:ext uri="{FF2B5EF4-FFF2-40B4-BE49-F238E27FC236}">
                <a16:creationId xmlns:a16="http://schemas.microsoft.com/office/drawing/2014/main" id="{8DF95633-BC01-49EF-944E-FB005877B920}"/>
              </a:ext>
            </a:extLst>
          </p:cNvPr>
          <p:cNvSpPr txBox="1">
            <a:spLocks/>
          </p:cNvSpPr>
          <p:nvPr/>
        </p:nvSpPr>
        <p:spPr>
          <a:xfrm>
            <a:off x="160854" y="6292903"/>
            <a:ext cx="4317724" cy="565097"/>
          </a:xfrm>
          <a:prstGeom prst="rect">
            <a:avLst/>
          </a:prstGeom>
          <a:solidFill>
            <a:srgbClr val="E4D7AA">
              <a:alpha val="71000"/>
            </a:srgb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400" dirty="0">
                <a:solidFill>
                  <a:srgbClr val="421E06"/>
                </a:solidFill>
                <a:effectLst>
                  <a:outerShdw blurRad="38100" dist="38100" dir="2700000" algn="tl">
                    <a:srgbClr val="000000">
                      <a:alpha val="43137"/>
                    </a:srgbClr>
                  </a:outerShdw>
                </a:effectLst>
                <a:latin typeface="+mn-lt"/>
              </a:rPr>
              <a:t>Γελοιογραφία της εποχής</a:t>
            </a:r>
          </a:p>
        </p:txBody>
      </p:sp>
      <p:sp>
        <p:nvSpPr>
          <p:cNvPr id="13" name="Speech Bubble: Oval 12">
            <a:extLst>
              <a:ext uri="{FF2B5EF4-FFF2-40B4-BE49-F238E27FC236}">
                <a16:creationId xmlns:a16="http://schemas.microsoft.com/office/drawing/2014/main" id="{78F61404-680A-44EF-A157-1E6268F67354}"/>
              </a:ext>
            </a:extLst>
          </p:cNvPr>
          <p:cNvSpPr/>
          <p:nvPr/>
        </p:nvSpPr>
        <p:spPr>
          <a:xfrm>
            <a:off x="267257" y="1885289"/>
            <a:ext cx="2428240" cy="1193800"/>
          </a:xfrm>
          <a:prstGeom prst="wedgeEllipseCallout">
            <a:avLst>
              <a:gd name="adj1" fmla="val 29795"/>
              <a:gd name="adj2" fmla="val 92288"/>
            </a:avLst>
          </a:prstGeom>
          <a:solidFill>
            <a:schemeClr val="bg1"/>
          </a:solidFill>
          <a:ln>
            <a:solidFill>
              <a:srgbClr val="421E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421E06"/>
                </a:solidFill>
                <a:effectLst>
                  <a:outerShdw blurRad="38100" dist="38100" dir="2700000" algn="tl">
                    <a:srgbClr val="000000">
                      <a:alpha val="43137"/>
                    </a:srgbClr>
                  </a:outerShdw>
                </a:effectLst>
                <a:latin typeface="+mn-lt"/>
              </a:rPr>
              <a:t>Save me from my friends</a:t>
            </a:r>
            <a:endParaRPr lang="el-GR" sz="1800" b="1" dirty="0">
              <a:solidFill>
                <a:srgbClr val="421E06"/>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40197944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7385434-F6C5-434F-A2A2-C53D23A6140F}"/>
              </a:ext>
            </a:extLst>
          </p:cNvPr>
          <p:cNvSpPr txBox="1">
            <a:spLocks/>
          </p:cNvSpPr>
          <p:nvPr/>
        </p:nvSpPr>
        <p:spPr>
          <a:xfrm>
            <a:off x="1257298" y="5629276"/>
            <a:ext cx="10203181" cy="1114424"/>
          </a:xfrm>
          <a:prstGeom prst="rect">
            <a:avLst/>
          </a:prstGeom>
          <a:solidFill>
            <a:srgbClr val="E4D7AA">
              <a:alpha val="71000"/>
            </a:srgbClr>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3200" dirty="0">
                <a:solidFill>
                  <a:srgbClr val="421E06"/>
                </a:solidFill>
                <a:effectLst>
                  <a:outerShdw blurRad="38100" dist="38100" dir="2700000" algn="tl">
                    <a:srgbClr val="000000">
                      <a:alpha val="43137"/>
                    </a:srgbClr>
                  </a:outerShdw>
                </a:effectLst>
                <a:latin typeface="+mn-lt"/>
              </a:rPr>
              <a:t>Το σώμα των </a:t>
            </a:r>
            <a:r>
              <a:rPr lang="el-GR" sz="3200" b="1" dirty="0">
                <a:solidFill>
                  <a:srgbClr val="421E06"/>
                </a:solidFill>
                <a:effectLst>
                  <a:outerShdw blurRad="38100" dist="38100" dir="2700000" algn="tl">
                    <a:srgbClr val="000000">
                      <a:alpha val="43137"/>
                    </a:srgbClr>
                  </a:outerShdw>
                </a:effectLst>
                <a:latin typeface="+mn-lt"/>
              </a:rPr>
              <a:t>Ελλήνων εθελοντών </a:t>
            </a:r>
            <a:r>
              <a:rPr lang="el-GR" sz="3200" dirty="0">
                <a:solidFill>
                  <a:srgbClr val="421E06"/>
                </a:solidFill>
                <a:effectLst>
                  <a:outerShdw blurRad="38100" dist="38100" dir="2700000" algn="tl">
                    <a:srgbClr val="000000">
                      <a:alpha val="43137"/>
                    </a:srgbClr>
                  </a:outerShdw>
                </a:effectLst>
                <a:latin typeface="+mn-lt"/>
              </a:rPr>
              <a:t>στη Σεβαστούπολη, </a:t>
            </a:r>
          </a:p>
          <a:p>
            <a:pPr algn="ctr">
              <a:lnSpc>
                <a:spcPct val="120000"/>
              </a:lnSpc>
            </a:pPr>
            <a:r>
              <a:rPr lang="el-GR" sz="3200" dirty="0">
                <a:solidFill>
                  <a:srgbClr val="421E06"/>
                </a:solidFill>
                <a:effectLst>
                  <a:outerShdw blurRad="38100" dist="38100" dir="2700000" algn="tl">
                    <a:srgbClr val="000000">
                      <a:alpha val="43137"/>
                    </a:srgbClr>
                  </a:outerShdw>
                </a:effectLst>
                <a:latin typeface="+mn-lt"/>
              </a:rPr>
              <a:t>που πήρε μέρος στον </a:t>
            </a:r>
            <a:r>
              <a:rPr lang="el-GR" sz="3200" b="1" dirty="0">
                <a:solidFill>
                  <a:srgbClr val="421E06"/>
                </a:solidFill>
                <a:effectLst>
                  <a:outerShdw blurRad="38100" dist="38100" dir="2700000" algn="tl">
                    <a:srgbClr val="000000">
                      <a:alpha val="43137"/>
                    </a:srgbClr>
                  </a:outerShdw>
                </a:effectLst>
                <a:latin typeface="+mn-lt"/>
              </a:rPr>
              <a:t>Κριμαϊκό</a:t>
            </a:r>
            <a:r>
              <a:rPr lang="el-GR" sz="3200" dirty="0">
                <a:solidFill>
                  <a:srgbClr val="421E06"/>
                </a:solidFill>
                <a:effectLst>
                  <a:outerShdw blurRad="38100" dist="38100" dir="2700000" algn="tl">
                    <a:srgbClr val="000000">
                      <a:alpha val="43137"/>
                    </a:srgbClr>
                  </a:outerShdw>
                </a:effectLst>
                <a:latin typeface="+mn-lt"/>
              </a:rPr>
              <a:t> πόλεμο </a:t>
            </a:r>
            <a:r>
              <a:rPr lang="el-GR" sz="3200" b="1" dirty="0">
                <a:solidFill>
                  <a:srgbClr val="421E06"/>
                </a:solidFill>
                <a:effectLst>
                  <a:outerShdw blurRad="38100" dist="38100" dir="2700000" algn="tl">
                    <a:srgbClr val="000000">
                      <a:alpha val="43137"/>
                    </a:srgbClr>
                  </a:outerShdw>
                </a:effectLst>
                <a:latin typeface="+mn-lt"/>
              </a:rPr>
              <a:t>υπέρ των Ρώσων</a:t>
            </a:r>
          </a:p>
        </p:txBody>
      </p:sp>
      <p:sp>
        <p:nvSpPr>
          <p:cNvPr id="2" name="AutoShape 2" descr="1854: Η χολέρα “θερίζει” Αιτωλοακαρνανία -Αγρίνιο ξεπερνώντας τους  1200 νεκρούς">
            <a:extLst>
              <a:ext uri="{FF2B5EF4-FFF2-40B4-BE49-F238E27FC236}">
                <a16:creationId xmlns:a16="http://schemas.microsoft.com/office/drawing/2014/main" id="{C5FF27D7-0166-4F07-A297-1B03A9AC39F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4" name="Picture 3">
            <a:extLst>
              <a:ext uri="{FF2B5EF4-FFF2-40B4-BE49-F238E27FC236}">
                <a16:creationId xmlns:a16="http://schemas.microsoft.com/office/drawing/2014/main" id="{4B6549F4-E742-4F9D-B624-6701A53F5451}"/>
              </a:ext>
            </a:extLst>
          </p:cNvPr>
          <p:cNvPicPr>
            <a:picLocks noChangeAspect="1"/>
          </p:cNvPicPr>
          <p:nvPr/>
        </p:nvPicPr>
        <p:blipFill rotWithShape="1">
          <a:blip r:embed="rId2">
            <a:extLst>
              <a:ext uri="{28A0092B-C50C-407E-A947-70E740481C1C}">
                <a14:useLocalDpi xmlns:a14="http://schemas.microsoft.com/office/drawing/2010/main" val="0"/>
              </a:ext>
            </a:extLst>
          </a:blip>
          <a:srcRect t="8284" b="9524"/>
          <a:stretch/>
        </p:blipFill>
        <p:spPr>
          <a:xfrm>
            <a:off x="2118091" y="712195"/>
            <a:ext cx="7615190" cy="46943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1541398"/>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7385434-F6C5-434F-A2A2-C53D23A6140F}"/>
              </a:ext>
            </a:extLst>
          </p:cNvPr>
          <p:cNvSpPr txBox="1">
            <a:spLocks/>
          </p:cNvSpPr>
          <p:nvPr/>
        </p:nvSpPr>
        <p:spPr>
          <a:xfrm>
            <a:off x="279399" y="304801"/>
            <a:ext cx="4394202" cy="1351279"/>
          </a:xfrm>
          <a:prstGeom prst="rect">
            <a:avLst/>
          </a:prstGeom>
          <a:solidFill>
            <a:srgbClr val="E4D7AA">
              <a:alpha val="97000"/>
            </a:srgbClr>
          </a:solidFill>
          <a:effectLst>
            <a:outerShdw blurRad="215900" dist="215900" dir="2700000" algn="tl" rotWithShape="0">
              <a:prstClr val="black">
                <a:alpha val="40000"/>
              </a:prstClr>
            </a:outerShdw>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3200" b="1" dirty="0">
                <a:solidFill>
                  <a:srgbClr val="421E06"/>
                </a:solidFill>
                <a:effectLst>
                  <a:outerShdw blurRad="38100" dist="38100" dir="2700000" algn="tl">
                    <a:srgbClr val="000000">
                      <a:alpha val="43137"/>
                    </a:srgbClr>
                  </a:outerShdw>
                </a:effectLst>
                <a:latin typeface="+mn-lt"/>
              </a:rPr>
              <a:t>Ρωσοτουρκικός Πόλεμος</a:t>
            </a:r>
            <a:endParaRPr lang="en-US" sz="3200" b="1" dirty="0">
              <a:solidFill>
                <a:srgbClr val="421E06"/>
              </a:solidFill>
              <a:effectLst>
                <a:outerShdw blurRad="38100" dist="38100" dir="2700000" algn="tl">
                  <a:srgbClr val="000000">
                    <a:alpha val="43137"/>
                  </a:srgbClr>
                </a:outerShdw>
              </a:effectLst>
              <a:latin typeface="+mn-lt"/>
            </a:endParaRPr>
          </a:p>
          <a:p>
            <a:pPr algn="ctr">
              <a:lnSpc>
                <a:spcPct val="120000"/>
              </a:lnSpc>
            </a:pPr>
            <a:r>
              <a:rPr lang="el-GR" sz="3200" b="1" dirty="0">
                <a:solidFill>
                  <a:srgbClr val="421E06"/>
                </a:solidFill>
                <a:effectLst>
                  <a:outerShdw blurRad="38100" dist="38100" dir="2700000" algn="tl">
                    <a:srgbClr val="000000">
                      <a:alpha val="43137"/>
                    </a:srgbClr>
                  </a:outerShdw>
                </a:effectLst>
                <a:latin typeface="+mn-lt"/>
              </a:rPr>
              <a:t>1877 - 1878</a:t>
            </a:r>
          </a:p>
        </p:txBody>
      </p:sp>
      <p:pic>
        <p:nvPicPr>
          <p:cNvPr id="4098" name="Picture 2">
            <a:extLst>
              <a:ext uri="{FF2B5EF4-FFF2-40B4-BE49-F238E27FC236}">
                <a16:creationId xmlns:a16="http://schemas.microsoft.com/office/drawing/2014/main" id="{2E4C1A88-901B-4B92-84BC-E10D94BF7AC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6814" t="3511" r="4561" b="10130"/>
          <a:stretch/>
        </p:blipFill>
        <p:spPr bwMode="auto">
          <a:xfrm>
            <a:off x="4774301" y="0"/>
            <a:ext cx="7417699" cy="609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1EA4C21F-D425-4AF9-ACD7-7E17E9EB8AB1}"/>
              </a:ext>
            </a:extLst>
          </p:cNvPr>
          <p:cNvSpPr txBox="1">
            <a:spLocks/>
          </p:cNvSpPr>
          <p:nvPr/>
        </p:nvSpPr>
        <p:spPr>
          <a:xfrm>
            <a:off x="0" y="3664675"/>
            <a:ext cx="4876802" cy="3071405"/>
          </a:xfrm>
          <a:prstGeom prst="rect">
            <a:avLst/>
          </a:prstGeom>
          <a:solidFill>
            <a:srgbClr val="E4D7AA">
              <a:alpha val="45000"/>
            </a:srgbClr>
          </a:solidFill>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7300" dirty="0">
                <a:solidFill>
                  <a:srgbClr val="421E06"/>
                </a:solidFill>
                <a:effectLst>
                  <a:outerShdw blurRad="38100" dist="38100" dir="2700000" algn="tl">
                    <a:srgbClr val="000000">
                      <a:alpha val="43137"/>
                    </a:srgbClr>
                  </a:outerShdw>
                </a:effectLst>
                <a:latin typeface="+mn-lt"/>
              </a:rPr>
              <a:t>Αναθερμαίνεται</a:t>
            </a:r>
            <a:r>
              <a:rPr lang="el-GR" sz="7300" b="1" dirty="0">
                <a:solidFill>
                  <a:srgbClr val="421E06"/>
                </a:solidFill>
                <a:effectLst>
                  <a:outerShdw blurRad="38100" dist="38100" dir="2700000" algn="tl">
                    <a:srgbClr val="000000">
                      <a:alpha val="43137"/>
                    </a:srgbClr>
                  </a:outerShdw>
                </a:effectLst>
                <a:latin typeface="+mn-lt"/>
              </a:rPr>
              <a:t> </a:t>
            </a:r>
            <a:r>
              <a:rPr lang="el-GR" sz="7300" dirty="0">
                <a:solidFill>
                  <a:srgbClr val="421E06"/>
                </a:solidFill>
                <a:effectLst>
                  <a:outerShdw blurRad="38100" dist="38100" dir="2700000" algn="tl">
                    <a:srgbClr val="000000">
                      <a:alpha val="43137"/>
                    </a:srgbClr>
                  </a:outerShdw>
                </a:effectLst>
                <a:latin typeface="+mn-lt"/>
              </a:rPr>
              <a:t>το όνειρο </a:t>
            </a:r>
            <a:r>
              <a:rPr lang="el-GR" sz="7300" b="1" dirty="0">
                <a:solidFill>
                  <a:srgbClr val="421E06"/>
                </a:solidFill>
                <a:effectLst>
                  <a:outerShdw blurRad="38100" dist="38100" dir="2700000" algn="tl">
                    <a:srgbClr val="000000">
                      <a:alpha val="43137"/>
                    </a:srgbClr>
                  </a:outerShdw>
                </a:effectLst>
                <a:latin typeface="+mn-lt"/>
              </a:rPr>
              <a:t>ανάκτησης </a:t>
            </a:r>
            <a:r>
              <a:rPr lang="el-GR" sz="7300" dirty="0">
                <a:solidFill>
                  <a:srgbClr val="421E06"/>
                </a:solidFill>
                <a:effectLst>
                  <a:outerShdw blurRad="38100" dist="38100" dir="2700000" algn="tl">
                    <a:srgbClr val="000000">
                      <a:alpha val="43137"/>
                    </a:srgbClr>
                  </a:outerShdw>
                </a:effectLst>
                <a:latin typeface="+mn-lt"/>
              </a:rPr>
              <a:t>της </a:t>
            </a:r>
            <a:r>
              <a:rPr lang="el-GR" sz="7300" b="1" dirty="0">
                <a:solidFill>
                  <a:srgbClr val="421E06"/>
                </a:solidFill>
                <a:effectLst>
                  <a:outerShdw blurRad="38100" dist="38100" dir="2700000" algn="tl">
                    <a:srgbClr val="000000">
                      <a:alpha val="43137"/>
                    </a:srgbClr>
                  </a:outerShdw>
                </a:effectLst>
                <a:latin typeface="+mn-lt"/>
              </a:rPr>
              <a:t>Ηπείρου, Θεσσαλίας </a:t>
            </a:r>
            <a:r>
              <a:rPr lang="el-GR" sz="7300" dirty="0">
                <a:solidFill>
                  <a:srgbClr val="421E06"/>
                </a:solidFill>
                <a:effectLst>
                  <a:outerShdw blurRad="38100" dist="38100" dir="2700000" algn="tl">
                    <a:srgbClr val="000000">
                      <a:alpha val="43137"/>
                    </a:srgbClr>
                  </a:outerShdw>
                </a:effectLst>
                <a:latin typeface="+mn-lt"/>
              </a:rPr>
              <a:t>και </a:t>
            </a:r>
            <a:r>
              <a:rPr lang="el-GR" sz="7300" b="1" dirty="0">
                <a:solidFill>
                  <a:srgbClr val="421E06"/>
                </a:solidFill>
                <a:effectLst>
                  <a:outerShdw blurRad="38100" dist="38100" dir="2700000" algn="tl">
                    <a:srgbClr val="000000">
                      <a:alpha val="43137"/>
                    </a:srgbClr>
                  </a:outerShdw>
                </a:effectLst>
                <a:latin typeface="+mn-lt"/>
              </a:rPr>
              <a:t>Μακεδονίας.</a:t>
            </a:r>
          </a:p>
          <a:p>
            <a:pPr algn="ctr">
              <a:lnSpc>
                <a:spcPct val="120000"/>
              </a:lnSpc>
            </a:pPr>
            <a:r>
              <a:rPr lang="el-GR" sz="7300" dirty="0">
                <a:solidFill>
                  <a:srgbClr val="421E06"/>
                </a:solidFill>
                <a:effectLst>
                  <a:outerShdw blurRad="38100" dist="38100" dir="2700000" algn="tl">
                    <a:srgbClr val="000000">
                      <a:alpha val="43137"/>
                    </a:srgbClr>
                  </a:outerShdw>
                </a:effectLst>
                <a:latin typeface="+mn-lt"/>
              </a:rPr>
              <a:t>Νέα επαναστατικά κινήματα στις επαρχίες αυτές.</a:t>
            </a:r>
          </a:p>
        </p:txBody>
      </p:sp>
      <p:sp>
        <p:nvSpPr>
          <p:cNvPr id="14" name="Arrow: Down 13">
            <a:extLst>
              <a:ext uri="{FF2B5EF4-FFF2-40B4-BE49-F238E27FC236}">
                <a16:creationId xmlns:a16="http://schemas.microsoft.com/office/drawing/2014/main" id="{FB232E63-352E-4EB2-AEB6-1F49A83736FE}"/>
              </a:ext>
            </a:extLst>
          </p:cNvPr>
          <p:cNvSpPr/>
          <p:nvPr/>
        </p:nvSpPr>
        <p:spPr>
          <a:xfrm>
            <a:off x="1618535" y="1895292"/>
            <a:ext cx="1537302" cy="1598205"/>
          </a:xfrm>
          <a:prstGeom prst="downArrow">
            <a:avLst/>
          </a:prstGeom>
          <a:solidFill>
            <a:schemeClr val="accent2">
              <a:lumMod val="50000"/>
              <a:alpha val="77000"/>
            </a:schemeClr>
          </a:solidFill>
          <a:ln>
            <a:noFill/>
          </a:ln>
          <a:effectLst>
            <a:outerShdw blurRad="127000" dist="88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itle 1">
            <a:extLst>
              <a:ext uri="{FF2B5EF4-FFF2-40B4-BE49-F238E27FC236}">
                <a16:creationId xmlns:a16="http://schemas.microsoft.com/office/drawing/2014/main" id="{5E26081F-9CB2-4ADE-8343-CBA3D266297C}"/>
              </a:ext>
            </a:extLst>
          </p:cNvPr>
          <p:cNvSpPr txBox="1">
            <a:spLocks/>
          </p:cNvSpPr>
          <p:nvPr/>
        </p:nvSpPr>
        <p:spPr>
          <a:xfrm>
            <a:off x="4774301" y="6177281"/>
            <a:ext cx="7326259" cy="558800"/>
          </a:xfrm>
          <a:prstGeom prst="rect">
            <a:avLst/>
          </a:prstGeom>
          <a:solidFill>
            <a:srgbClr val="E4D7AA">
              <a:alpha val="45000"/>
            </a:srgbClr>
          </a:solidFill>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7300" dirty="0">
                <a:solidFill>
                  <a:srgbClr val="421E06"/>
                </a:solidFill>
                <a:effectLst>
                  <a:outerShdw blurRad="38100" dist="38100" dir="2700000" algn="tl">
                    <a:srgbClr val="000000">
                      <a:alpha val="43137"/>
                    </a:srgbClr>
                  </a:outerShdw>
                </a:effectLst>
                <a:latin typeface="+mn-lt"/>
              </a:rPr>
              <a:t>Σατιρικός χάρτης της εποχής</a:t>
            </a:r>
          </a:p>
        </p:txBody>
      </p:sp>
    </p:spTree>
    <p:extLst>
      <p:ext uri="{BB962C8B-B14F-4D97-AF65-F5344CB8AC3E}">
        <p14:creationId xmlns:p14="http://schemas.microsoft.com/office/powerpoint/2010/main" val="2043786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7385434-F6C5-434F-A2A2-C53D23A6140F}"/>
              </a:ext>
            </a:extLst>
          </p:cNvPr>
          <p:cNvSpPr txBox="1">
            <a:spLocks/>
          </p:cNvSpPr>
          <p:nvPr/>
        </p:nvSpPr>
        <p:spPr>
          <a:xfrm>
            <a:off x="1043338" y="396241"/>
            <a:ext cx="5245702" cy="2018754"/>
          </a:xfrm>
          <a:prstGeom prst="rect">
            <a:avLst/>
          </a:prstGeom>
          <a:solidFill>
            <a:srgbClr val="E4D7AA">
              <a:alpha val="45000"/>
            </a:srgbClr>
          </a:solidFill>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7300" b="1" dirty="0">
                <a:solidFill>
                  <a:srgbClr val="421E06"/>
                </a:solidFill>
                <a:effectLst>
                  <a:outerShdw blurRad="38100" dist="38100" dir="2700000" algn="tl">
                    <a:srgbClr val="000000">
                      <a:alpha val="43137"/>
                    </a:srgbClr>
                  </a:outerShdw>
                </a:effectLst>
                <a:latin typeface="+mn-lt"/>
              </a:rPr>
              <a:t>ΜΑΚΕΔΟΝΙΚΗ ΕΠΙΤΡΟΠΗ</a:t>
            </a:r>
          </a:p>
        </p:txBody>
      </p:sp>
      <p:pic>
        <p:nvPicPr>
          <p:cNvPr id="4098" name="Picture 2">
            <a:extLst>
              <a:ext uri="{FF2B5EF4-FFF2-40B4-BE49-F238E27FC236}">
                <a16:creationId xmlns:a16="http://schemas.microsoft.com/office/drawing/2014/main" id="{2E4C1A88-901B-4B92-84BC-E10D94BF7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975" r="11975"/>
          <a:stretch/>
        </p:blipFill>
        <p:spPr bwMode="auto">
          <a:xfrm>
            <a:off x="6404298" y="273757"/>
            <a:ext cx="5594662" cy="45977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1EA4C21F-D425-4AF9-ACD7-7E17E9EB8AB1}"/>
              </a:ext>
            </a:extLst>
          </p:cNvPr>
          <p:cNvSpPr txBox="1">
            <a:spLocks/>
          </p:cNvSpPr>
          <p:nvPr/>
        </p:nvSpPr>
        <p:spPr>
          <a:xfrm>
            <a:off x="403371" y="5228065"/>
            <a:ext cx="11385257" cy="1376499"/>
          </a:xfrm>
          <a:prstGeom prst="rect">
            <a:avLst/>
          </a:prstGeom>
          <a:solidFill>
            <a:srgbClr val="E4D7AA">
              <a:alpha val="45000"/>
            </a:srgbClr>
          </a:solidFill>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7300" b="1" dirty="0">
                <a:solidFill>
                  <a:srgbClr val="421E06"/>
                </a:solidFill>
                <a:effectLst>
                  <a:outerShdw blurRad="38100" dist="38100" dir="2700000" algn="tl">
                    <a:srgbClr val="000000">
                      <a:alpha val="43137"/>
                    </a:srgbClr>
                  </a:outerShdw>
                </a:effectLst>
                <a:latin typeface="+mn-lt"/>
              </a:rPr>
              <a:t>Ιδρύεται τον Ιανουάριο του 1878: </a:t>
            </a:r>
          </a:p>
          <a:p>
            <a:pPr algn="ctr">
              <a:lnSpc>
                <a:spcPct val="120000"/>
              </a:lnSpc>
            </a:pPr>
            <a:r>
              <a:rPr lang="el-GR" sz="7300" b="1" dirty="0">
                <a:solidFill>
                  <a:srgbClr val="421E06"/>
                </a:solidFill>
                <a:effectLst>
                  <a:outerShdw blurRad="38100" dist="38100" dir="2700000" algn="tl">
                    <a:srgbClr val="000000">
                      <a:alpha val="43137"/>
                    </a:srgbClr>
                  </a:outerShdw>
                </a:effectLst>
                <a:latin typeface="+mn-lt"/>
              </a:rPr>
              <a:t>Σκοπός η οργάνωση της επανάστασης στη Μακεδονία</a:t>
            </a:r>
            <a:endParaRPr lang="el-GR" sz="7300" dirty="0">
              <a:solidFill>
                <a:srgbClr val="421E06"/>
              </a:solidFill>
              <a:effectLst>
                <a:outerShdw blurRad="38100" dist="38100" dir="2700000" algn="tl">
                  <a:srgbClr val="000000">
                    <a:alpha val="43137"/>
                  </a:srgbClr>
                </a:outerShdw>
              </a:effectLst>
              <a:latin typeface="+mn-lt"/>
            </a:endParaRPr>
          </a:p>
        </p:txBody>
      </p:sp>
      <p:sp>
        <p:nvSpPr>
          <p:cNvPr id="14" name="Arrow: Down 13">
            <a:extLst>
              <a:ext uri="{FF2B5EF4-FFF2-40B4-BE49-F238E27FC236}">
                <a16:creationId xmlns:a16="http://schemas.microsoft.com/office/drawing/2014/main" id="{FB232E63-352E-4EB2-AEB6-1F49A83736FE}"/>
              </a:ext>
            </a:extLst>
          </p:cNvPr>
          <p:cNvSpPr/>
          <p:nvPr/>
        </p:nvSpPr>
        <p:spPr>
          <a:xfrm>
            <a:off x="2724818" y="2615013"/>
            <a:ext cx="1537302" cy="2472182"/>
          </a:xfrm>
          <a:prstGeom prst="downArrow">
            <a:avLst/>
          </a:prstGeom>
          <a:solidFill>
            <a:schemeClr val="accent2">
              <a:lumMod val="50000"/>
              <a:alpha val="77000"/>
            </a:schemeClr>
          </a:solidFill>
          <a:ln>
            <a:noFill/>
          </a:ln>
          <a:effectLst>
            <a:outerShdw blurRad="127000" dist="88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769174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7385434-F6C5-434F-A2A2-C53D23A6140F}"/>
              </a:ext>
            </a:extLst>
          </p:cNvPr>
          <p:cNvSpPr txBox="1">
            <a:spLocks/>
          </p:cNvSpPr>
          <p:nvPr/>
        </p:nvSpPr>
        <p:spPr>
          <a:xfrm>
            <a:off x="441959" y="2056735"/>
            <a:ext cx="5384800" cy="1004657"/>
          </a:xfrm>
          <a:prstGeom prst="rect">
            <a:avLst/>
          </a:prstGeom>
          <a:solidFill>
            <a:srgbClr val="E4D7AA">
              <a:alpha val="77000"/>
            </a:srgbClr>
          </a:solidFill>
          <a:effectLst>
            <a:outerShdw blurRad="304800" dist="127000" dir="5400000" algn="ctr" rotWithShape="0">
              <a:srgbClr val="000000">
                <a:alpha val="43137"/>
              </a:srgbClr>
            </a:outerShdw>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3600" b="1" dirty="0">
                <a:solidFill>
                  <a:srgbClr val="421E06"/>
                </a:solidFill>
                <a:effectLst>
                  <a:outerShdw blurRad="38100" dist="38100" dir="2700000" algn="tl">
                    <a:srgbClr val="000000">
                      <a:alpha val="43137"/>
                    </a:srgbClr>
                  </a:outerShdw>
                </a:effectLst>
                <a:latin typeface="+mn-lt"/>
              </a:rPr>
              <a:t>Πού ξεσπά η Επανάσταση;</a:t>
            </a:r>
          </a:p>
        </p:txBody>
      </p:sp>
      <p:pic>
        <p:nvPicPr>
          <p:cNvPr id="4098" name="Picture 2">
            <a:extLst>
              <a:ext uri="{FF2B5EF4-FFF2-40B4-BE49-F238E27FC236}">
                <a16:creationId xmlns:a16="http://schemas.microsoft.com/office/drawing/2014/main" id="{2E4C1A88-901B-4B92-84BC-E10D94BF7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975" r="11975"/>
          <a:stretch/>
        </p:blipFill>
        <p:spPr bwMode="auto">
          <a:xfrm>
            <a:off x="6344922" y="2023780"/>
            <a:ext cx="5384800" cy="44253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1EA4C21F-D425-4AF9-ACD7-7E17E9EB8AB1}"/>
              </a:ext>
            </a:extLst>
          </p:cNvPr>
          <p:cNvSpPr txBox="1">
            <a:spLocks/>
          </p:cNvSpPr>
          <p:nvPr/>
        </p:nvSpPr>
        <p:spPr>
          <a:xfrm>
            <a:off x="436880" y="144135"/>
            <a:ext cx="11313162" cy="1627696"/>
          </a:xfrm>
          <a:prstGeom prst="rect">
            <a:avLst/>
          </a:prstGeom>
          <a:solidFill>
            <a:srgbClr val="E4D7AA">
              <a:alpha val="86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2800" dirty="0">
                <a:solidFill>
                  <a:srgbClr val="421E06"/>
                </a:solidFill>
                <a:effectLst>
                  <a:outerShdw blurRad="38100" dist="38100" dir="2700000" algn="tl">
                    <a:srgbClr val="000000">
                      <a:alpha val="43137"/>
                    </a:srgbClr>
                  </a:outerShdw>
                </a:effectLst>
                <a:latin typeface="+mn-lt"/>
              </a:rPr>
              <a:t>Οι </a:t>
            </a:r>
            <a:r>
              <a:rPr lang="el-GR" sz="2800" b="1" dirty="0">
                <a:solidFill>
                  <a:srgbClr val="421E06"/>
                </a:solidFill>
                <a:effectLst>
                  <a:outerShdw blurRad="38100" dist="38100" dir="2700000" algn="tl">
                    <a:srgbClr val="000000">
                      <a:alpha val="43137"/>
                    </a:srgbClr>
                  </a:outerShdw>
                </a:effectLst>
                <a:latin typeface="+mn-lt"/>
              </a:rPr>
              <a:t>Μακεδόνες πρόσφυγες </a:t>
            </a:r>
            <a:r>
              <a:rPr lang="el-GR" sz="2800" dirty="0">
                <a:solidFill>
                  <a:srgbClr val="421E06"/>
                </a:solidFill>
                <a:effectLst>
                  <a:outerShdw blurRad="38100" dist="38100" dir="2700000" algn="tl">
                    <a:srgbClr val="000000">
                      <a:alpha val="43137"/>
                    </a:srgbClr>
                  </a:outerShdw>
                </a:effectLst>
                <a:latin typeface="+mn-lt"/>
              </a:rPr>
              <a:t>της </a:t>
            </a:r>
            <a:r>
              <a:rPr lang="el-GR" sz="2800" b="1" dirty="0">
                <a:solidFill>
                  <a:srgbClr val="421E06"/>
                </a:solidFill>
                <a:effectLst>
                  <a:outerShdw blurRad="38100" dist="38100" dir="2700000" algn="tl">
                    <a:srgbClr val="000000">
                      <a:alpha val="43137"/>
                    </a:srgbClr>
                  </a:outerShdw>
                </a:effectLst>
                <a:latin typeface="+mn-lt"/>
              </a:rPr>
              <a:t>Νέας Πέλλας </a:t>
            </a:r>
            <a:r>
              <a:rPr lang="el-GR" sz="2800" dirty="0">
                <a:solidFill>
                  <a:srgbClr val="421E06"/>
                </a:solidFill>
                <a:effectLst>
                  <a:outerShdw blurRad="38100" dist="38100" dir="2700000" algn="tl">
                    <a:srgbClr val="000000">
                      <a:alpha val="43137"/>
                    </a:srgbClr>
                  </a:outerShdw>
                </a:effectLst>
                <a:latin typeface="+mn-lt"/>
              </a:rPr>
              <a:t>και άλλοι της </a:t>
            </a:r>
            <a:r>
              <a:rPr lang="el-GR" sz="2800" b="1" dirty="0">
                <a:solidFill>
                  <a:srgbClr val="421E06"/>
                </a:solidFill>
                <a:effectLst>
                  <a:outerShdw blurRad="38100" dist="38100" dir="2700000" algn="tl">
                    <a:srgbClr val="000000">
                      <a:alpha val="43137"/>
                    </a:srgbClr>
                  </a:outerShdw>
                </a:effectLst>
                <a:latin typeface="+mn-lt"/>
              </a:rPr>
              <a:t>Εύβοιας</a:t>
            </a:r>
            <a:r>
              <a:rPr lang="el-GR" sz="2800" dirty="0">
                <a:solidFill>
                  <a:srgbClr val="421E06"/>
                </a:solidFill>
                <a:effectLst>
                  <a:outerShdw blurRad="38100" dist="38100" dir="2700000" algn="tl">
                    <a:srgbClr val="000000">
                      <a:alpha val="43137"/>
                    </a:srgbClr>
                  </a:outerShdw>
                </a:effectLst>
                <a:latin typeface="+mn-lt"/>
              </a:rPr>
              <a:t> ανταποκρίθηκαν στις προσπάθειες της Μακεδονικής Επιτροπής </a:t>
            </a:r>
          </a:p>
          <a:p>
            <a:pPr algn="ctr">
              <a:lnSpc>
                <a:spcPct val="120000"/>
              </a:lnSpc>
            </a:pPr>
            <a:r>
              <a:rPr lang="el-GR" sz="2800" dirty="0">
                <a:solidFill>
                  <a:srgbClr val="421E06"/>
                </a:solidFill>
                <a:effectLst>
                  <a:outerShdw blurRad="38100" dist="38100" dir="2700000" algn="tl">
                    <a:srgbClr val="000000">
                      <a:alpha val="43137"/>
                    </a:srgbClr>
                  </a:outerShdw>
                </a:effectLst>
                <a:latin typeface="+mn-lt"/>
              </a:rPr>
              <a:t>να συγκεντρώσει στρατιωτική δύναμη.</a:t>
            </a:r>
          </a:p>
        </p:txBody>
      </p:sp>
      <p:sp>
        <p:nvSpPr>
          <p:cNvPr id="6" name="Title 1">
            <a:extLst>
              <a:ext uri="{FF2B5EF4-FFF2-40B4-BE49-F238E27FC236}">
                <a16:creationId xmlns:a16="http://schemas.microsoft.com/office/drawing/2014/main" id="{C3AD3B28-532F-47ED-81AC-353FB2717D4C}"/>
              </a:ext>
            </a:extLst>
          </p:cNvPr>
          <p:cNvSpPr txBox="1">
            <a:spLocks/>
          </p:cNvSpPr>
          <p:nvPr/>
        </p:nvSpPr>
        <p:spPr>
          <a:xfrm>
            <a:off x="436880" y="5354702"/>
            <a:ext cx="5659120" cy="1092199"/>
          </a:xfrm>
          <a:prstGeom prst="rect">
            <a:avLst/>
          </a:prstGeom>
          <a:solidFill>
            <a:srgbClr val="E4D7AA">
              <a:alpha val="74000"/>
            </a:srgbClr>
          </a:solidFill>
          <a:effectLst>
            <a:outerShdw blurRad="139700" dist="215900" dir="2100000" algn="tl" rotWithShape="0">
              <a:prstClr val="black">
                <a:alpha val="40000"/>
              </a:prstClr>
            </a:outerShdw>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3200" b="1" dirty="0">
                <a:solidFill>
                  <a:srgbClr val="421E06"/>
                </a:solidFill>
                <a:effectLst>
                  <a:outerShdw blurRad="38100" dist="38100" dir="2700000" algn="tl">
                    <a:srgbClr val="000000">
                      <a:alpha val="43137"/>
                    </a:srgbClr>
                  </a:outerShdw>
                </a:effectLst>
                <a:latin typeface="+mn-lt"/>
              </a:rPr>
              <a:t>ΟΛΥΜΠΟΣ, ΠΙΕΡΙΑ, ΧΑΛΚΙΔΙΚΗ</a:t>
            </a:r>
          </a:p>
        </p:txBody>
      </p:sp>
      <p:sp>
        <p:nvSpPr>
          <p:cNvPr id="14" name="Arrow: Down 13">
            <a:extLst>
              <a:ext uri="{FF2B5EF4-FFF2-40B4-BE49-F238E27FC236}">
                <a16:creationId xmlns:a16="http://schemas.microsoft.com/office/drawing/2014/main" id="{FB232E63-352E-4EB2-AEB6-1F49A83736FE}"/>
              </a:ext>
            </a:extLst>
          </p:cNvPr>
          <p:cNvSpPr/>
          <p:nvPr/>
        </p:nvSpPr>
        <p:spPr>
          <a:xfrm>
            <a:off x="2497789" y="3199531"/>
            <a:ext cx="1537302" cy="2472182"/>
          </a:xfrm>
          <a:prstGeom prst="downArrow">
            <a:avLst/>
          </a:prstGeom>
          <a:solidFill>
            <a:schemeClr val="accent2">
              <a:lumMod val="50000"/>
              <a:alpha val="77000"/>
            </a:schemeClr>
          </a:solidFill>
          <a:ln>
            <a:noFill/>
          </a:ln>
          <a:effectLst>
            <a:outerShdw blurRad="127000" dist="88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32231582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7385434-F6C5-434F-A2A2-C53D23A6140F}"/>
              </a:ext>
            </a:extLst>
          </p:cNvPr>
          <p:cNvSpPr txBox="1">
            <a:spLocks/>
          </p:cNvSpPr>
          <p:nvPr/>
        </p:nvSpPr>
        <p:spPr>
          <a:xfrm>
            <a:off x="3403600" y="411099"/>
            <a:ext cx="5384800" cy="1004657"/>
          </a:xfrm>
          <a:prstGeom prst="rect">
            <a:avLst/>
          </a:prstGeom>
          <a:solidFill>
            <a:srgbClr val="E4D7AA">
              <a:alpha val="77000"/>
            </a:srgbClr>
          </a:solidFill>
          <a:effectLst>
            <a:outerShdw blurRad="304800" dist="127000" dir="5400000" algn="ctr" rotWithShape="0">
              <a:srgbClr val="000000">
                <a:alpha val="43137"/>
              </a:srgbClr>
            </a:outerShdw>
          </a:effectLst>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3600" b="1" dirty="0">
                <a:solidFill>
                  <a:srgbClr val="421E06"/>
                </a:solidFill>
                <a:effectLst>
                  <a:outerShdw blurRad="38100" dist="38100" dir="2700000" algn="tl">
                    <a:srgbClr val="000000">
                      <a:alpha val="43137"/>
                    </a:srgbClr>
                  </a:outerShdw>
                </a:effectLst>
                <a:latin typeface="+mn-lt"/>
              </a:rPr>
              <a:t>Ποια είναι η έκβαση της Επανάστασης;</a:t>
            </a:r>
          </a:p>
        </p:txBody>
      </p:sp>
      <p:sp>
        <p:nvSpPr>
          <p:cNvPr id="6" name="Title 1">
            <a:extLst>
              <a:ext uri="{FF2B5EF4-FFF2-40B4-BE49-F238E27FC236}">
                <a16:creationId xmlns:a16="http://schemas.microsoft.com/office/drawing/2014/main" id="{C3AD3B28-532F-47ED-81AC-353FB2717D4C}"/>
              </a:ext>
            </a:extLst>
          </p:cNvPr>
          <p:cNvSpPr txBox="1">
            <a:spLocks/>
          </p:cNvSpPr>
          <p:nvPr/>
        </p:nvSpPr>
        <p:spPr>
          <a:xfrm>
            <a:off x="3266439" y="2591328"/>
            <a:ext cx="5659120" cy="1092199"/>
          </a:xfrm>
          <a:prstGeom prst="rect">
            <a:avLst/>
          </a:prstGeom>
          <a:solidFill>
            <a:srgbClr val="E4D7AA">
              <a:alpha val="74000"/>
            </a:srgbClr>
          </a:solidFill>
          <a:effectLst>
            <a:outerShdw blurRad="139700" dist="215900" dir="2100000" algn="tl" rotWithShape="0">
              <a:prstClr val="black">
                <a:alpha val="40000"/>
              </a:prstClr>
            </a:outerShdw>
          </a:effectLst>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3200" b="1" dirty="0">
                <a:solidFill>
                  <a:srgbClr val="421E06"/>
                </a:solidFill>
                <a:effectLst>
                  <a:outerShdw blurRad="38100" dist="38100" dir="2700000" algn="tl">
                    <a:srgbClr val="000000">
                      <a:alpha val="43137"/>
                    </a:srgbClr>
                  </a:outerShdw>
                </a:effectLst>
                <a:latin typeface="+mn-lt"/>
              </a:rPr>
              <a:t>Ανακωχή μεταξύ Ελλήνων επαναστατών και Τούρκων</a:t>
            </a:r>
          </a:p>
        </p:txBody>
      </p:sp>
      <p:sp>
        <p:nvSpPr>
          <p:cNvPr id="14" name="Arrow: Down 13">
            <a:extLst>
              <a:ext uri="{FF2B5EF4-FFF2-40B4-BE49-F238E27FC236}">
                <a16:creationId xmlns:a16="http://schemas.microsoft.com/office/drawing/2014/main" id="{FB232E63-352E-4EB2-AEB6-1F49A83736FE}"/>
              </a:ext>
            </a:extLst>
          </p:cNvPr>
          <p:cNvSpPr/>
          <p:nvPr/>
        </p:nvSpPr>
        <p:spPr>
          <a:xfrm>
            <a:off x="5220669" y="1419520"/>
            <a:ext cx="1537302" cy="1179429"/>
          </a:xfrm>
          <a:prstGeom prst="downArrow">
            <a:avLst/>
          </a:prstGeom>
          <a:solidFill>
            <a:schemeClr val="accent2">
              <a:lumMod val="50000"/>
              <a:alpha val="77000"/>
            </a:schemeClr>
          </a:solidFill>
          <a:ln>
            <a:noFill/>
          </a:ln>
          <a:effectLst>
            <a:outerShdw blurRad="127000" dist="88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Arrow: Down 6">
            <a:extLst>
              <a:ext uri="{FF2B5EF4-FFF2-40B4-BE49-F238E27FC236}">
                <a16:creationId xmlns:a16="http://schemas.microsoft.com/office/drawing/2014/main" id="{AE891BAF-D5CA-400A-8D97-71ED96720C41}"/>
              </a:ext>
            </a:extLst>
          </p:cNvPr>
          <p:cNvSpPr/>
          <p:nvPr/>
        </p:nvSpPr>
        <p:spPr>
          <a:xfrm>
            <a:off x="5220669" y="3699199"/>
            <a:ext cx="1537302" cy="1179429"/>
          </a:xfrm>
          <a:prstGeom prst="downArrow">
            <a:avLst/>
          </a:prstGeom>
          <a:solidFill>
            <a:schemeClr val="accent2">
              <a:lumMod val="50000"/>
              <a:alpha val="77000"/>
            </a:schemeClr>
          </a:solidFill>
          <a:ln>
            <a:noFill/>
          </a:ln>
          <a:effectLst>
            <a:outerShdw blurRad="127000" dist="88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itle 1">
            <a:extLst>
              <a:ext uri="{FF2B5EF4-FFF2-40B4-BE49-F238E27FC236}">
                <a16:creationId xmlns:a16="http://schemas.microsoft.com/office/drawing/2014/main" id="{3695DC8E-EEAE-4DA2-A9DA-19FA540D91FD}"/>
              </a:ext>
            </a:extLst>
          </p:cNvPr>
          <p:cNvSpPr txBox="1">
            <a:spLocks/>
          </p:cNvSpPr>
          <p:nvPr/>
        </p:nvSpPr>
        <p:spPr>
          <a:xfrm>
            <a:off x="558800" y="5173268"/>
            <a:ext cx="11389360" cy="1092199"/>
          </a:xfrm>
          <a:prstGeom prst="rect">
            <a:avLst/>
          </a:prstGeom>
          <a:solidFill>
            <a:srgbClr val="E4D7AA">
              <a:alpha val="74000"/>
            </a:srgbClr>
          </a:solidFill>
          <a:effectLst>
            <a:outerShdw blurRad="139700" dist="215900" dir="2100000" algn="tl" rotWithShape="0">
              <a:prstClr val="black">
                <a:alpha val="40000"/>
              </a:prstClr>
            </a:outerShdw>
          </a:effectLst>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3200" dirty="0">
                <a:solidFill>
                  <a:srgbClr val="421E06"/>
                </a:solidFill>
                <a:effectLst>
                  <a:outerShdw blurRad="38100" dist="38100" dir="2700000" algn="tl">
                    <a:srgbClr val="000000">
                      <a:alpha val="43137"/>
                    </a:srgbClr>
                  </a:outerShdw>
                </a:effectLst>
                <a:latin typeface="+mn-lt"/>
              </a:rPr>
              <a:t>Πολλοί επαναστάτες πέρασαν για ασφάλεια </a:t>
            </a:r>
            <a:r>
              <a:rPr lang="el-GR" sz="3200" dirty="0">
                <a:solidFill>
                  <a:srgbClr val="421E06"/>
                </a:solidFill>
                <a:effectLst>
                  <a:outerShdw blurRad="38100" dist="38100" dir="2700000" algn="tl">
                    <a:srgbClr val="000000">
                      <a:alpha val="43137"/>
                    </a:srgbClr>
                  </a:outerShdw>
                </a:effectLst>
                <a:latin typeface="+mn-lt"/>
                <a:sym typeface="Wingdings" panose="05000000000000000000" pitchFamily="2" charset="2"/>
              </a:rPr>
              <a:t> </a:t>
            </a:r>
            <a:r>
              <a:rPr lang="el-GR" sz="3200" dirty="0">
                <a:solidFill>
                  <a:srgbClr val="421E06"/>
                </a:solidFill>
                <a:effectLst>
                  <a:outerShdw blurRad="38100" dist="38100" dir="2700000" algn="tl">
                    <a:srgbClr val="000000">
                      <a:alpha val="43137"/>
                    </a:srgbClr>
                  </a:outerShdw>
                </a:effectLst>
                <a:latin typeface="+mn-lt"/>
              </a:rPr>
              <a:t> </a:t>
            </a:r>
            <a:r>
              <a:rPr lang="el-GR" sz="3200" b="1" dirty="0">
                <a:solidFill>
                  <a:srgbClr val="421E06"/>
                </a:solidFill>
                <a:effectLst>
                  <a:outerShdw blurRad="38100" dist="38100" dir="2700000" algn="tl">
                    <a:srgbClr val="000000">
                      <a:alpha val="43137"/>
                    </a:srgbClr>
                  </a:outerShdw>
                </a:effectLst>
                <a:latin typeface="+mn-lt"/>
              </a:rPr>
              <a:t>στην ελεύθερη Ελλάδα. </a:t>
            </a:r>
          </a:p>
          <a:p>
            <a:pPr algn="ctr">
              <a:lnSpc>
                <a:spcPct val="120000"/>
              </a:lnSpc>
            </a:pPr>
            <a:r>
              <a:rPr lang="el-GR" sz="3200" dirty="0">
                <a:solidFill>
                  <a:srgbClr val="421E06"/>
                </a:solidFill>
                <a:effectLst>
                  <a:outerShdw blurRad="38100" dist="38100" dir="2700000" algn="tl">
                    <a:srgbClr val="000000">
                      <a:alpha val="43137"/>
                    </a:srgbClr>
                  </a:outerShdw>
                </a:effectLst>
                <a:latin typeface="+mn-lt"/>
              </a:rPr>
              <a:t>Λίγο αργότερα, μερικοί απ’ αυτούς</a:t>
            </a:r>
            <a:r>
              <a:rPr lang="el-GR" sz="3200" b="1" dirty="0">
                <a:solidFill>
                  <a:srgbClr val="421E06"/>
                </a:solidFill>
                <a:effectLst>
                  <a:outerShdw blurRad="38100" dist="38100" dir="2700000" algn="tl">
                    <a:srgbClr val="000000">
                      <a:alpha val="43137"/>
                    </a:srgbClr>
                  </a:outerShdw>
                </a:effectLst>
                <a:latin typeface="+mn-lt"/>
              </a:rPr>
              <a:t> επέστρεψαν </a:t>
            </a:r>
            <a:r>
              <a:rPr lang="el-GR" sz="3200" b="1" dirty="0">
                <a:solidFill>
                  <a:srgbClr val="421E06"/>
                </a:solidFill>
                <a:effectLst>
                  <a:outerShdw blurRad="38100" dist="38100" dir="2700000" algn="tl">
                    <a:srgbClr val="000000">
                      <a:alpha val="43137"/>
                    </a:srgbClr>
                  </a:outerShdw>
                </a:effectLst>
                <a:latin typeface="+mn-lt"/>
                <a:sym typeface="Wingdings" panose="05000000000000000000" pitchFamily="2" charset="2"/>
              </a:rPr>
              <a:t> </a:t>
            </a:r>
            <a:r>
              <a:rPr lang="el-GR" sz="3200" b="1" dirty="0">
                <a:solidFill>
                  <a:srgbClr val="421E06"/>
                </a:solidFill>
                <a:effectLst>
                  <a:outerShdw blurRad="38100" dist="38100" dir="2700000" algn="tl">
                    <a:srgbClr val="000000">
                      <a:alpha val="43137"/>
                    </a:srgbClr>
                  </a:outerShdw>
                </a:effectLst>
                <a:latin typeface="+mn-lt"/>
              </a:rPr>
              <a:t> στις περιοχές τους.</a:t>
            </a:r>
          </a:p>
        </p:txBody>
      </p:sp>
    </p:spTree>
    <p:extLst>
      <p:ext uri="{BB962C8B-B14F-4D97-AF65-F5344CB8AC3E}">
        <p14:creationId xmlns:p14="http://schemas.microsoft.com/office/powerpoint/2010/main" val="1518924786"/>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7385434-F6C5-434F-A2A2-C53D23A6140F}"/>
              </a:ext>
            </a:extLst>
          </p:cNvPr>
          <p:cNvSpPr txBox="1">
            <a:spLocks/>
          </p:cNvSpPr>
          <p:nvPr/>
        </p:nvSpPr>
        <p:spPr>
          <a:xfrm>
            <a:off x="1300480" y="379782"/>
            <a:ext cx="9255759" cy="1060034"/>
          </a:xfrm>
          <a:prstGeom prst="rect">
            <a:avLst/>
          </a:prstGeom>
          <a:solidFill>
            <a:srgbClr val="E4D7AA">
              <a:alpha val="84000"/>
            </a:srgbClr>
          </a:solidFill>
          <a:effectLst>
            <a:outerShdw blurRad="203200" dist="241300" dir="2700000" algn="tl" rotWithShape="0">
              <a:prstClr val="black">
                <a:alpha val="40000"/>
              </a:prstClr>
            </a:outerShdw>
          </a:effectLst>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7300" b="1" dirty="0">
                <a:solidFill>
                  <a:srgbClr val="421E06"/>
                </a:solidFill>
                <a:effectLst>
                  <a:outerShdw blurRad="38100" dist="38100" dir="2700000" algn="tl">
                    <a:srgbClr val="000000">
                      <a:alpha val="43137"/>
                    </a:srgbClr>
                  </a:outerShdw>
                </a:effectLst>
                <a:latin typeface="+mn-lt"/>
              </a:rPr>
              <a:t>Ελληνοτουρκικός Πόλεμος 1897</a:t>
            </a:r>
          </a:p>
        </p:txBody>
      </p:sp>
      <p:pic>
        <p:nvPicPr>
          <p:cNvPr id="13" name="Picture 2">
            <a:extLst>
              <a:ext uri="{FF2B5EF4-FFF2-40B4-BE49-F238E27FC236}">
                <a16:creationId xmlns:a16="http://schemas.microsoft.com/office/drawing/2014/main" id="{DB5BA2A4-7AC0-4153-8F71-D32A99C30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496174" y="1706325"/>
            <a:ext cx="5153026" cy="33126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2E4C1A88-901B-4B92-84BC-E10D94BF7A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1705862"/>
            <a:ext cx="7335991" cy="33126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1EA4C21F-D425-4AF9-ACD7-7E17E9EB8AB1}"/>
              </a:ext>
            </a:extLst>
          </p:cNvPr>
          <p:cNvSpPr txBox="1">
            <a:spLocks/>
          </p:cNvSpPr>
          <p:nvPr/>
        </p:nvSpPr>
        <p:spPr>
          <a:xfrm>
            <a:off x="152400" y="5408023"/>
            <a:ext cx="11887200" cy="1376499"/>
          </a:xfrm>
          <a:prstGeom prst="rect">
            <a:avLst/>
          </a:prstGeom>
          <a:solidFill>
            <a:srgbClr val="E4D7AA">
              <a:alpha val="88000"/>
            </a:srgbClr>
          </a:solidFill>
        </p:spPr>
        <p:txBody>
          <a:bodyPr vert="horz" lIns="91440" tIns="45720" rIns="91440" bIns="45720" rtlCol="0" anchor="ctr">
            <a:normAutofit fontScale="3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7300" dirty="0">
                <a:solidFill>
                  <a:srgbClr val="421E06"/>
                </a:solidFill>
                <a:effectLst>
                  <a:outerShdw blurRad="38100" dist="38100" dir="2700000" algn="tl">
                    <a:srgbClr val="000000">
                      <a:alpha val="43137"/>
                    </a:srgbClr>
                  </a:outerShdw>
                </a:effectLst>
                <a:latin typeface="+mn-lt"/>
              </a:rPr>
              <a:t>Δημιουργείται το </a:t>
            </a:r>
            <a:r>
              <a:rPr lang="el-GR" sz="7300" b="1" dirty="0">
                <a:solidFill>
                  <a:srgbClr val="421E06"/>
                </a:solidFill>
                <a:effectLst>
                  <a:outerShdw blurRad="38100" dist="38100" dir="2700000" algn="tl">
                    <a:srgbClr val="000000">
                      <a:alpha val="43137"/>
                    </a:srgbClr>
                  </a:outerShdw>
                </a:effectLst>
                <a:latin typeface="+mn-lt"/>
              </a:rPr>
              <a:t>τελευταίο ρεύμα </a:t>
            </a:r>
            <a:r>
              <a:rPr lang="el-GR" sz="7300" dirty="0">
                <a:solidFill>
                  <a:srgbClr val="421E06"/>
                </a:solidFill>
                <a:effectLst>
                  <a:outerShdw blurRad="38100" dist="38100" dir="2700000" algn="tl">
                    <a:srgbClr val="000000">
                      <a:alpha val="43137"/>
                    </a:srgbClr>
                  </a:outerShdw>
                </a:effectLst>
                <a:latin typeface="+mn-lt"/>
              </a:rPr>
              <a:t>(εσωτερικών) </a:t>
            </a:r>
            <a:r>
              <a:rPr lang="el-GR" sz="7300" b="1" dirty="0">
                <a:solidFill>
                  <a:srgbClr val="421E06"/>
                </a:solidFill>
                <a:effectLst>
                  <a:outerShdw blurRad="38100" dist="38100" dir="2700000" algn="tl">
                    <a:srgbClr val="000000">
                      <a:alpha val="43137"/>
                    </a:srgbClr>
                  </a:outerShdw>
                </a:effectLst>
                <a:latin typeface="+mn-lt"/>
              </a:rPr>
              <a:t>προσφύγων</a:t>
            </a:r>
            <a:r>
              <a:rPr lang="el-GR" sz="7300" dirty="0">
                <a:solidFill>
                  <a:srgbClr val="421E06"/>
                </a:solidFill>
                <a:effectLst>
                  <a:outerShdw blurRad="38100" dist="38100" dir="2700000" algn="tl">
                    <a:srgbClr val="000000">
                      <a:alpha val="43137"/>
                    </a:srgbClr>
                  </a:outerShdw>
                </a:effectLst>
                <a:latin typeface="+mn-lt"/>
              </a:rPr>
              <a:t>. </a:t>
            </a:r>
          </a:p>
          <a:p>
            <a:pPr algn="ctr">
              <a:lnSpc>
                <a:spcPct val="120000"/>
              </a:lnSpc>
            </a:pPr>
            <a:r>
              <a:rPr lang="el-GR" sz="7300" dirty="0">
                <a:solidFill>
                  <a:srgbClr val="421E06"/>
                </a:solidFill>
                <a:effectLst>
                  <a:outerShdw blurRad="38100" dist="38100" dir="2700000" algn="tl">
                    <a:srgbClr val="000000">
                      <a:alpha val="43137"/>
                    </a:srgbClr>
                  </a:outerShdw>
                </a:effectLst>
                <a:latin typeface="+mn-lt"/>
              </a:rPr>
              <a:t>Μετά την κατάληψη της Λάρισας και την υποχώρηση του ελληνικού στρατού ακολούθησε </a:t>
            </a:r>
            <a:r>
              <a:rPr lang="el-GR" sz="7300" b="1" dirty="0">
                <a:solidFill>
                  <a:srgbClr val="421E06"/>
                </a:solidFill>
                <a:effectLst>
                  <a:outerShdw blurRad="38100" dist="38100" dir="2700000" algn="tl">
                    <a:srgbClr val="000000">
                      <a:alpha val="43137"/>
                    </a:srgbClr>
                  </a:outerShdw>
                </a:effectLst>
                <a:latin typeface="+mn-lt"/>
              </a:rPr>
              <a:t>γενική έξοδος του άμαχου πληθυσμού</a:t>
            </a:r>
            <a:r>
              <a:rPr lang="el-GR" sz="7300" dirty="0">
                <a:solidFill>
                  <a:srgbClr val="421E06"/>
                </a:solidFill>
                <a:effectLst>
                  <a:outerShdw blurRad="38100" dist="38100" dir="2700000" algn="tl">
                    <a:srgbClr val="000000">
                      <a:alpha val="43137"/>
                    </a:srgbClr>
                  </a:outerShdw>
                </a:effectLst>
                <a:latin typeface="+mn-lt"/>
              </a:rPr>
              <a:t>, που έφευγε </a:t>
            </a:r>
            <a:r>
              <a:rPr lang="el-GR" sz="7300" b="1" dirty="0">
                <a:solidFill>
                  <a:srgbClr val="421E06"/>
                </a:solidFill>
                <a:effectLst>
                  <a:outerShdw blurRad="38100" dist="38100" dir="2700000" algn="tl">
                    <a:srgbClr val="000000">
                      <a:alpha val="43137"/>
                    </a:srgbClr>
                  </a:outerShdw>
                </a:effectLst>
                <a:latin typeface="+mn-lt"/>
              </a:rPr>
              <a:t>πανικόβλητος</a:t>
            </a:r>
            <a:r>
              <a:rPr lang="el-GR" sz="7300" dirty="0">
                <a:solidFill>
                  <a:srgbClr val="421E06"/>
                </a:solidFill>
                <a:effectLst>
                  <a:outerShdw blurRad="38100" dist="38100" dir="2700000" algn="tl">
                    <a:srgbClr val="000000">
                      <a:alpha val="43137"/>
                    </a:srgbClr>
                  </a:outerShdw>
                </a:effectLst>
                <a:latin typeface="+mn-lt"/>
              </a:rPr>
              <a:t>.</a:t>
            </a:r>
          </a:p>
        </p:txBody>
      </p:sp>
      <p:sp>
        <p:nvSpPr>
          <p:cNvPr id="14" name="Arrow: Down 13">
            <a:extLst>
              <a:ext uri="{FF2B5EF4-FFF2-40B4-BE49-F238E27FC236}">
                <a16:creationId xmlns:a16="http://schemas.microsoft.com/office/drawing/2014/main" id="{FB232E63-352E-4EB2-AEB6-1F49A83736FE}"/>
              </a:ext>
            </a:extLst>
          </p:cNvPr>
          <p:cNvSpPr/>
          <p:nvPr/>
        </p:nvSpPr>
        <p:spPr>
          <a:xfrm>
            <a:off x="6482873" y="1439816"/>
            <a:ext cx="1537302" cy="4056743"/>
          </a:xfrm>
          <a:prstGeom prst="downArrow">
            <a:avLst/>
          </a:prstGeom>
          <a:solidFill>
            <a:srgbClr val="421E06">
              <a:alpha val="88000"/>
            </a:srgbClr>
          </a:solidFill>
          <a:ln>
            <a:noFill/>
          </a:ln>
          <a:effectLst>
            <a:outerShdw blurRad="127000" dist="88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8261940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E4C1A88-901B-4B92-84BC-E10D94BF7A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33" r="4306"/>
          <a:stretch/>
        </p:blipFill>
        <p:spPr bwMode="auto">
          <a:xfrm>
            <a:off x="-102788" y="2162081"/>
            <a:ext cx="7168239" cy="36277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1EA4C21F-D425-4AF9-ACD7-7E17E9EB8AB1}"/>
              </a:ext>
            </a:extLst>
          </p:cNvPr>
          <p:cNvSpPr txBox="1">
            <a:spLocks/>
          </p:cNvSpPr>
          <p:nvPr/>
        </p:nvSpPr>
        <p:spPr>
          <a:xfrm>
            <a:off x="152400" y="190976"/>
            <a:ext cx="11887200" cy="1838610"/>
          </a:xfrm>
          <a:prstGeom prst="rect">
            <a:avLst/>
          </a:prstGeom>
          <a:solidFill>
            <a:srgbClr val="E4D7AA">
              <a:alpha val="88000"/>
            </a:srgbClr>
          </a:solidFill>
        </p:spPr>
        <p:txBody>
          <a:bodyPr vert="horz" lIns="91440" tIns="45720" rIns="91440" bIns="45720" rtlCol="0" anchor="ctr">
            <a:normAutofit fontScale="3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7300" dirty="0">
                <a:solidFill>
                  <a:srgbClr val="421E06"/>
                </a:solidFill>
                <a:effectLst>
                  <a:outerShdw blurRad="38100" dist="38100" dir="2700000" algn="tl">
                    <a:srgbClr val="000000">
                      <a:alpha val="43137"/>
                    </a:srgbClr>
                  </a:outerShdw>
                </a:effectLst>
                <a:latin typeface="+mn-lt"/>
              </a:rPr>
              <a:t>Στα εδάφη αυτά δεν βρίσκονταν κατοικημένες περιοχές, εκτός από ένα χωριό, </a:t>
            </a:r>
          </a:p>
          <a:p>
            <a:pPr algn="ctr">
              <a:lnSpc>
                <a:spcPct val="120000"/>
              </a:lnSpc>
            </a:pPr>
            <a:r>
              <a:rPr lang="el-GR" sz="7300" dirty="0">
                <a:solidFill>
                  <a:srgbClr val="421E06"/>
                </a:solidFill>
                <a:effectLst>
                  <a:outerShdw blurRad="38100" dist="38100" dir="2700000" algn="tl">
                    <a:srgbClr val="000000">
                      <a:alpha val="43137"/>
                    </a:srgbClr>
                  </a:outerShdw>
                </a:effectLst>
                <a:latin typeface="+mn-lt"/>
              </a:rPr>
              <a:t>την </a:t>
            </a:r>
            <a:r>
              <a:rPr lang="el-GR" sz="11700" b="1" dirty="0">
                <a:solidFill>
                  <a:srgbClr val="421E06"/>
                </a:solidFill>
                <a:effectLst>
                  <a:outerShdw blurRad="38100" dist="38100" dir="2700000" algn="tl">
                    <a:srgbClr val="000000">
                      <a:alpha val="43137"/>
                    </a:srgbClr>
                  </a:outerShdw>
                </a:effectLst>
                <a:latin typeface="+mn-lt"/>
              </a:rPr>
              <a:t>Κουτσούφλιανη</a:t>
            </a:r>
            <a:r>
              <a:rPr lang="el-GR" sz="7300" dirty="0">
                <a:solidFill>
                  <a:srgbClr val="421E06"/>
                </a:solidFill>
                <a:effectLst>
                  <a:outerShdw blurRad="38100" dist="38100" dir="2700000" algn="tl">
                    <a:srgbClr val="000000">
                      <a:alpha val="43137"/>
                    </a:srgbClr>
                  </a:outerShdw>
                </a:effectLst>
                <a:latin typeface="+mn-lt"/>
              </a:rPr>
              <a:t>, που οι κάτοικοι εγκατέλειψαν </a:t>
            </a:r>
          </a:p>
          <a:p>
            <a:pPr algn="ctr">
              <a:lnSpc>
                <a:spcPct val="120000"/>
              </a:lnSpc>
            </a:pPr>
            <a:r>
              <a:rPr lang="el-GR" sz="7300" dirty="0">
                <a:solidFill>
                  <a:srgbClr val="421E06"/>
                </a:solidFill>
                <a:effectLst>
                  <a:outerShdw blurRad="38100" dist="38100" dir="2700000" algn="tl">
                    <a:srgbClr val="000000">
                      <a:alpha val="43137"/>
                    </a:srgbClr>
                  </a:outerShdw>
                </a:effectLst>
                <a:latin typeface="+mn-lt"/>
              </a:rPr>
              <a:t>και εγκαταστάθηκαν νοτιότερα σε ελληνικό έδαφος..</a:t>
            </a:r>
          </a:p>
        </p:txBody>
      </p:sp>
      <p:sp>
        <p:nvSpPr>
          <p:cNvPr id="7" name="Title 1">
            <a:extLst>
              <a:ext uri="{FF2B5EF4-FFF2-40B4-BE49-F238E27FC236}">
                <a16:creationId xmlns:a16="http://schemas.microsoft.com/office/drawing/2014/main" id="{016EAABF-E9ED-4BC8-8533-8D59E906628B}"/>
              </a:ext>
            </a:extLst>
          </p:cNvPr>
          <p:cNvSpPr txBox="1">
            <a:spLocks/>
          </p:cNvSpPr>
          <p:nvPr/>
        </p:nvSpPr>
        <p:spPr>
          <a:xfrm>
            <a:off x="-213359" y="6099881"/>
            <a:ext cx="7278810" cy="559047"/>
          </a:xfrm>
          <a:prstGeom prst="rect">
            <a:avLst/>
          </a:prstGeom>
          <a:solidFill>
            <a:srgbClr val="E4D7AA">
              <a:alpha val="88000"/>
            </a:srgb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2400" b="1" dirty="0">
                <a:solidFill>
                  <a:srgbClr val="421E06"/>
                </a:solidFill>
                <a:effectLst>
                  <a:outerShdw blurRad="38100" dist="38100" dir="2700000" algn="tl">
                    <a:srgbClr val="000000">
                      <a:alpha val="43137"/>
                    </a:srgbClr>
                  </a:outerShdw>
                </a:effectLst>
                <a:latin typeface="+mn-lt"/>
              </a:rPr>
              <a:t>Τουρκικό πυροβολικό</a:t>
            </a:r>
          </a:p>
        </p:txBody>
      </p:sp>
      <p:sp>
        <p:nvSpPr>
          <p:cNvPr id="8" name="Title 1">
            <a:extLst>
              <a:ext uri="{FF2B5EF4-FFF2-40B4-BE49-F238E27FC236}">
                <a16:creationId xmlns:a16="http://schemas.microsoft.com/office/drawing/2014/main" id="{54C358D6-DABC-4562-91FA-9D955F25FC01}"/>
              </a:ext>
            </a:extLst>
          </p:cNvPr>
          <p:cNvSpPr txBox="1">
            <a:spLocks/>
          </p:cNvSpPr>
          <p:nvPr/>
        </p:nvSpPr>
        <p:spPr>
          <a:xfrm>
            <a:off x="6942727" y="5922335"/>
            <a:ext cx="5249273" cy="876070"/>
          </a:xfrm>
          <a:prstGeom prst="rect">
            <a:avLst/>
          </a:prstGeom>
          <a:solidFill>
            <a:srgbClr val="E4D7AA">
              <a:alpha val="88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2400" dirty="0">
                <a:solidFill>
                  <a:srgbClr val="421E06"/>
                </a:solidFill>
                <a:effectLst>
                  <a:outerShdw blurRad="38100" dist="38100" dir="2700000" algn="tl">
                    <a:srgbClr val="000000">
                      <a:alpha val="43137"/>
                    </a:srgbClr>
                  </a:outerShdw>
                </a:effectLst>
                <a:latin typeface="+mn-lt"/>
              </a:rPr>
              <a:t>Ο </a:t>
            </a:r>
            <a:r>
              <a:rPr lang="el-GR" sz="2400" b="1" dirty="0">
                <a:solidFill>
                  <a:srgbClr val="421E06"/>
                </a:solidFill>
                <a:effectLst>
                  <a:outerShdw blurRad="38100" dist="38100" dir="2700000" algn="tl">
                    <a:srgbClr val="000000">
                      <a:alpha val="43137"/>
                    </a:srgbClr>
                  </a:outerShdw>
                </a:effectLst>
                <a:latin typeface="+mn-lt"/>
              </a:rPr>
              <a:t>διάδοχος Κωνσταντίνος </a:t>
            </a:r>
            <a:r>
              <a:rPr lang="el-GR" sz="2400" dirty="0">
                <a:solidFill>
                  <a:srgbClr val="421E06"/>
                </a:solidFill>
                <a:effectLst>
                  <a:outerShdw blurRad="38100" dist="38100" dir="2700000" algn="tl">
                    <a:srgbClr val="000000">
                      <a:alpha val="43137"/>
                    </a:srgbClr>
                  </a:outerShdw>
                </a:effectLst>
                <a:latin typeface="+mn-lt"/>
              </a:rPr>
              <a:t>με το επιτελείο του το </a:t>
            </a:r>
            <a:r>
              <a:rPr lang="el-GR" sz="2400" b="1" dirty="0">
                <a:solidFill>
                  <a:srgbClr val="421E06"/>
                </a:solidFill>
                <a:effectLst>
                  <a:outerShdw blurRad="38100" dist="38100" dir="2700000" algn="tl">
                    <a:srgbClr val="000000">
                      <a:alpha val="43137"/>
                    </a:srgbClr>
                  </a:outerShdw>
                </a:effectLst>
                <a:latin typeface="+mn-lt"/>
              </a:rPr>
              <a:t>1897</a:t>
            </a:r>
          </a:p>
        </p:txBody>
      </p:sp>
      <p:pic>
        <p:nvPicPr>
          <p:cNvPr id="13" name="Picture 2">
            <a:extLst>
              <a:ext uri="{FF2B5EF4-FFF2-40B4-BE49-F238E27FC236}">
                <a16:creationId xmlns:a16="http://schemas.microsoft.com/office/drawing/2014/main" id="{DB5BA2A4-7AC0-4153-8F71-D32A99C30D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93"/>
          <a:stretch/>
        </p:blipFill>
        <p:spPr bwMode="auto">
          <a:xfrm>
            <a:off x="6942728" y="2162081"/>
            <a:ext cx="5249272" cy="36277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76197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86C60F1-C6CA-431C-9811-C73BCDDB1334}"/>
              </a:ext>
            </a:extLst>
          </p:cNvPr>
          <p:cNvGraphicFramePr>
            <a:graphicFrameLocks noGrp="1"/>
          </p:cNvGraphicFramePr>
          <p:nvPr>
            <p:ph idx="1"/>
            <p:extLst>
              <p:ext uri="{D42A27DB-BD31-4B8C-83A1-F6EECF244321}">
                <p14:modId xmlns:p14="http://schemas.microsoft.com/office/powerpoint/2010/main" val="2678887649"/>
              </p:ext>
            </p:extLst>
          </p:nvPr>
        </p:nvGraphicFramePr>
        <p:xfrm>
          <a:off x="528320" y="218440"/>
          <a:ext cx="12608560" cy="6461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xplosion: 14 Points 4">
            <a:extLst>
              <a:ext uri="{FF2B5EF4-FFF2-40B4-BE49-F238E27FC236}">
                <a16:creationId xmlns:a16="http://schemas.microsoft.com/office/drawing/2014/main" id="{D9CE0650-EA60-4B3E-B3D9-922587269609}"/>
              </a:ext>
            </a:extLst>
          </p:cNvPr>
          <p:cNvSpPr/>
          <p:nvPr/>
        </p:nvSpPr>
        <p:spPr>
          <a:xfrm rot="314895">
            <a:off x="132859" y="3042870"/>
            <a:ext cx="4188676" cy="3726311"/>
          </a:xfrm>
          <a:prstGeom prst="irregularSeal2">
            <a:avLst/>
          </a:prstGeom>
          <a:solidFill>
            <a:srgbClr val="E4D7AA"/>
          </a:solidFill>
          <a:ln>
            <a:solidFill>
              <a:srgbClr val="542708"/>
            </a:solidFill>
          </a:ln>
          <a:effectLst>
            <a:outerShdw blurRad="177800" dist="203200" dir="294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542708"/>
                </a:solidFill>
                <a:effectLst>
                  <a:outerShdw blurRad="38100" dist="38100" dir="2700000" algn="tl">
                    <a:srgbClr val="000000">
                      <a:alpha val="43137"/>
                    </a:srgbClr>
                  </a:outerShdw>
                </a:effectLst>
              </a:rPr>
              <a:t>Ας μην ξεχνάμε </a:t>
            </a:r>
            <a:endParaRPr lang="en-US" sz="2000" b="1" dirty="0">
              <a:solidFill>
                <a:srgbClr val="542708"/>
              </a:solidFill>
              <a:effectLst>
                <a:outerShdw blurRad="38100" dist="38100" dir="2700000" algn="tl">
                  <a:srgbClr val="000000">
                    <a:alpha val="43137"/>
                  </a:srgbClr>
                </a:outerShdw>
              </a:effectLst>
            </a:endParaRPr>
          </a:p>
          <a:p>
            <a:pPr algn="ctr"/>
            <a:r>
              <a:rPr lang="el-GR" sz="2000" b="1" dirty="0">
                <a:solidFill>
                  <a:srgbClr val="542708"/>
                </a:solidFill>
                <a:effectLst>
                  <a:outerShdw blurRad="38100" dist="38100" dir="2700000" algn="tl">
                    <a:srgbClr val="000000">
                      <a:alpha val="43137"/>
                    </a:srgbClr>
                  </a:outerShdw>
                </a:effectLst>
              </a:rPr>
              <a:t>τους </a:t>
            </a:r>
            <a:r>
              <a:rPr lang="el-GR" sz="2400" b="1" dirty="0">
                <a:solidFill>
                  <a:srgbClr val="542708"/>
                </a:solidFill>
                <a:effectLst>
                  <a:outerShdw blurRad="38100" dist="38100" dir="2700000" algn="tl">
                    <a:srgbClr val="000000">
                      <a:alpha val="43137"/>
                    </a:srgbClr>
                  </a:outerShdw>
                </a:effectLst>
              </a:rPr>
              <a:t>τρεις πολέμους </a:t>
            </a:r>
            <a:endParaRPr lang="en-US" sz="2400" b="1" dirty="0">
              <a:solidFill>
                <a:srgbClr val="542708"/>
              </a:solidFill>
              <a:effectLst>
                <a:outerShdw blurRad="38100" dist="38100" dir="2700000" algn="tl">
                  <a:srgbClr val="000000">
                    <a:alpha val="43137"/>
                  </a:srgbClr>
                </a:outerShdw>
              </a:effectLst>
            </a:endParaRPr>
          </a:p>
          <a:p>
            <a:pPr algn="ctr"/>
            <a:r>
              <a:rPr lang="el-GR" sz="2000" b="1" dirty="0">
                <a:solidFill>
                  <a:srgbClr val="542708"/>
                </a:solidFill>
                <a:effectLst>
                  <a:outerShdw blurRad="38100" dist="38100" dir="2700000" algn="tl">
                    <a:srgbClr val="000000">
                      <a:alpha val="43137"/>
                    </a:srgbClr>
                  </a:outerShdw>
                </a:effectLst>
              </a:rPr>
              <a:t>της εποχής!</a:t>
            </a:r>
          </a:p>
        </p:txBody>
      </p:sp>
      <p:pic>
        <p:nvPicPr>
          <p:cNvPr id="7" name="Picture 6">
            <a:extLst>
              <a:ext uri="{FF2B5EF4-FFF2-40B4-BE49-F238E27FC236}">
                <a16:creationId xmlns:a16="http://schemas.microsoft.com/office/drawing/2014/main" id="{97AEF2D0-2274-446F-9CE4-AEF278934A0B}"/>
              </a:ext>
            </a:extLst>
          </p:cNvPr>
          <p:cNvPicPr>
            <a:picLocks noChangeAspect="1"/>
          </p:cNvPicPr>
          <p:nvPr/>
        </p:nvPicPr>
        <p:blipFill rotWithShape="1">
          <a:blip r:embed="rId7">
            <a:extLst>
              <a:ext uri="{28A0092B-C50C-407E-A947-70E740481C1C}">
                <a14:useLocalDpi xmlns:a14="http://schemas.microsoft.com/office/drawing/2010/main" val="0"/>
              </a:ext>
            </a:extLst>
          </a:blip>
          <a:srcRect l="16087" t="54614" r="65580" b="9076"/>
          <a:stretch/>
        </p:blipFill>
        <p:spPr>
          <a:xfrm>
            <a:off x="1612458" y="177446"/>
            <a:ext cx="577233" cy="914577"/>
          </a:xfrm>
          <a:prstGeom prst="rect">
            <a:avLst/>
          </a:prstGeom>
        </p:spPr>
      </p:pic>
      <p:pic>
        <p:nvPicPr>
          <p:cNvPr id="8" name="Picture 7">
            <a:extLst>
              <a:ext uri="{FF2B5EF4-FFF2-40B4-BE49-F238E27FC236}">
                <a16:creationId xmlns:a16="http://schemas.microsoft.com/office/drawing/2014/main" id="{A16E8FCF-33A6-4750-9026-1D18C882A825}"/>
              </a:ext>
            </a:extLst>
          </p:cNvPr>
          <p:cNvPicPr>
            <a:picLocks noChangeAspect="1"/>
          </p:cNvPicPr>
          <p:nvPr/>
        </p:nvPicPr>
        <p:blipFill rotWithShape="1">
          <a:blip r:embed="rId7">
            <a:extLst>
              <a:ext uri="{28A0092B-C50C-407E-A947-70E740481C1C}">
                <a14:useLocalDpi xmlns:a14="http://schemas.microsoft.com/office/drawing/2010/main" val="0"/>
              </a:ext>
            </a:extLst>
          </a:blip>
          <a:srcRect l="39063" t="57892" r="38557" b="5798"/>
          <a:stretch/>
        </p:blipFill>
        <p:spPr>
          <a:xfrm>
            <a:off x="6194602" y="198120"/>
            <a:ext cx="637998" cy="828040"/>
          </a:xfrm>
          <a:prstGeom prst="rect">
            <a:avLst/>
          </a:prstGeom>
        </p:spPr>
      </p:pic>
      <p:pic>
        <p:nvPicPr>
          <p:cNvPr id="9" name="Picture 8">
            <a:extLst>
              <a:ext uri="{FF2B5EF4-FFF2-40B4-BE49-F238E27FC236}">
                <a16:creationId xmlns:a16="http://schemas.microsoft.com/office/drawing/2014/main" id="{0D946365-F38A-4A21-9652-8174A9F6CF3F}"/>
              </a:ext>
            </a:extLst>
          </p:cNvPr>
          <p:cNvPicPr>
            <a:picLocks noChangeAspect="1"/>
          </p:cNvPicPr>
          <p:nvPr/>
        </p:nvPicPr>
        <p:blipFill rotWithShape="1">
          <a:blip r:embed="rId7">
            <a:extLst>
              <a:ext uri="{28A0092B-C50C-407E-A947-70E740481C1C}">
                <a14:useLocalDpi xmlns:a14="http://schemas.microsoft.com/office/drawing/2010/main" val="0"/>
              </a:ext>
            </a:extLst>
          </a:blip>
          <a:srcRect l="66267" t="53878" r="8664" b="9812"/>
          <a:stretch/>
        </p:blipFill>
        <p:spPr>
          <a:xfrm>
            <a:off x="3921760" y="3449320"/>
            <a:ext cx="699769" cy="841529"/>
          </a:xfrm>
          <a:prstGeom prst="rect">
            <a:avLst/>
          </a:prstGeom>
        </p:spPr>
      </p:pic>
    </p:spTree>
    <p:extLst>
      <p:ext uri="{BB962C8B-B14F-4D97-AF65-F5344CB8AC3E}">
        <p14:creationId xmlns:p14="http://schemas.microsoft.com/office/powerpoint/2010/main" val="34233938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F4D1864-E382-4A2E-BBC2-B16C0CC9749F}"/>
              </a:ext>
            </a:extLst>
          </p:cNvPr>
          <p:cNvSpPr>
            <a:spLocks noGrp="1"/>
          </p:cNvSpPr>
          <p:nvPr>
            <p:ph type="ctrTitle"/>
          </p:nvPr>
        </p:nvSpPr>
        <p:spPr>
          <a:xfrm>
            <a:off x="2230575" y="1856626"/>
            <a:ext cx="7421219" cy="1268685"/>
          </a:xfrm>
        </p:spPr>
        <p:txBody>
          <a:bodyPr>
            <a:normAutofit fontScale="90000"/>
          </a:bodyPr>
          <a:lstStyle/>
          <a:p>
            <a:endParaRPr lang="el-GR" sz="5200" dirty="0">
              <a:solidFill>
                <a:schemeClr val="tx2"/>
              </a:solidFill>
            </a:endParaRPr>
          </a:p>
          <a:p>
            <a:r>
              <a:rPr lang="el-GR" sz="8800" b="1" dirty="0">
                <a:solidFill>
                  <a:schemeClr val="accent2">
                    <a:lumMod val="50000"/>
                  </a:schemeClr>
                </a:solidFill>
                <a:effectLst>
                  <a:outerShdw blurRad="38100" dist="38100" dir="2700000" algn="tl">
                    <a:srgbClr val="000000">
                      <a:alpha val="43137"/>
                    </a:srgbClr>
                  </a:outerShdw>
                </a:effectLst>
                <a:latin typeface="+mn-lt"/>
              </a:rPr>
              <a:t>ΚΡΗΤΗ</a:t>
            </a:r>
          </a:p>
        </p:txBody>
      </p:sp>
      <p:pic>
        <p:nvPicPr>
          <p:cNvPr id="20" name="Picture 19">
            <a:extLst>
              <a:ext uri="{FF2B5EF4-FFF2-40B4-BE49-F238E27FC236}">
                <a16:creationId xmlns:a16="http://schemas.microsoft.com/office/drawing/2014/main" id="{B24C98B1-0291-4ABF-A7D2-18ED6613C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4717" y="3429000"/>
            <a:ext cx="4572000" cy="2144554"/>
          </a:xfrm>
          <a:prstGeom prst="rect">
            <a:avLst/>
          </a:prstGeom>
          <a:ln>
            <a:noFill/>
          </a:ln>
          <a:effectLst>
            <a:outerShdw blurRad="292100" dist="139700" dir="2700000" algn="tl" rotWithShape="0">
              <a:srgbClr val="333333">
                <a:alpha val="65000"/>
              </a:srgbClr>
            </a:outerShdw>
          </a:effectLst>
        </p:spPr>
      </p:pic>
      <p:pic>
        <p:nvPicPr>
          <p:cNvPr id="1026" name="Picture 2" descr="Κρήτη - Βικιπαίδεια">
            <a:extLst>
              <a:ext uri="{FF2B5EF4-FFF2-40B4-BE49-F238E27FC236}">
                <a16:creationId xmlns:a16="http://schemas.microsoft.com/office/drawing/2014/main" id="{F126F5CB-37D3-4959-9F8E-45F272E3251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27581" r="7270" b="32103"/>
          <a:stretch/>
        </p:blipFill>
        <p:spPr bwMode="auto">
          <a:xfrm>
            <a:off x="4038167" y="3948920"/>
            <a:ext cx="3839269" cy="11107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3509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A4C21F-D425-4AF9-ACD7-7E17E9EB8AB1}"/>
              </a:ext>
            </a:extLst>
          </p:cNvPr>
          <p:cNvSpPr txBox="1">
            <a:spLocks/>
          </p:cNvSpPr>
          <p:nvPr/>
        </p:nvSpPr>
        <p:spPr>
          <a:xfrm>
            <a:off x="152400" y="190976"/>
            <a:ext cx="11887200" cy="1749584"/>
          </a:xfrm>
          <a:prstGeom prst="rect">
            <a:avLst/>
          </a:prstGeom>
          <a:solidFill>
            <a:srgbClr val="E4D7AA">
              <a:alpha val="88000"/>
            </a:srgbClr>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2800" dirty="0">
                <a:solidFill>
                  <a:srgbClr val="421E06"/>
                </a:solidFill>
                <a:effectLst>
                  <a:outerShdw blurRad="38100" dist="38100" dir="2700000" algn="tl">
                    <a:srgbClr val="000000">
                      <a:alpha val="43137"/>
                    </a:srgbClr>
                  </a:outerShdw>
                </a:effectLst>
                <a:latin typeface="+mn-lt"/>
              </a:rPr>
              <a:t>Μικρός αριθμός Κρητών είχε καταφύγει στην ελεύθερη Ελλάδα το </a:t>
            </a:r>
            <a:r>
              <a:rPr lang="el-GR" sz="3700" b="1" dirty="0">
                <a:solidFill>
                  <a:srgbClr val="421E06"/>
                </a:solidFill>
                <a:effectLst>
                  <a:outerShdw blurRad="38100" dist="38100" dir="2700000" algn="tl">
                    <a:srgbClr val="000000">
                      <a:alpha val="43137"/>
                    </a:srgbClr>
                  </a:outerShdw>
                </a:effectLst>
                <a:latin typeface="+mn-lt"/>
              </a:rPr>
              <a:t>1841</a:t>
            </a:r>
            <a:r>
              <a:rPr lang="el-GR" sz="2800" dirty="0">
                <a:solidFill>
                  <a:srgbClr val="421E06"/>
                </a:solidFill>
                <a:effectLst>
                  <a:outerShdw blurRad="38100" dist="38100" dir="2700000" algn="tl">
                    <a:srgbClr val="000000">
                      <a:alpha val="43137"/>
                    </a:srgbClr>
                  </a:outerShdw>
                </a:effectLst>
                <a:latin typeface="+mn-lt"/>
              </a:rPr>
              <a:t>, μετά την αποτυχία του κινήματος στην Κρήτη. Η κρητική επανάσταση, όμως, του </a:t>
            </a:r>
            <a:r>
              <a:rPr lang="el-GR" sz="3700" b="1" dirty="0">
                <a:solidFill>
                  <a:srgbClr val="421E06"/>
                </a:solidFill>
                <a:effectLst>
                  <a:outerShdw blurRad="38100" dist="38100" dir="2700000" algn="tl">
                    <a:srgbClr val="000000">
                      <a:alpha val="43137"/>
                    </a:srgbClr>
                  </a:outerShdw>
                </a:effectLst>
                <a:latin typeface="+mn-lt"/>
              </a:rPr>
              <a:t>1866-69</a:t>
            </a:r>
            <a:r>
              <a:rPr lang="el-GR" sz="2800" dirty="0">
                <a:solidFill>
                  <a:srgbClr val="421E06"/>
                </a:solidFill>
                <a:effectLst>
                  <a:outerShdw blurRad="38100" dist="38100" dir="2700000" algn="tl">
                    <a:srgbClr val="000000">
                      <a:alpha val="43137"/>
                    </a:srgbClr>
                  </a:outerShdw>
                </a:effectLst>
                <a:latin typeface="+mn-lt"/>
              </a:rPr>
              <a:t> προκάλεσε το </a:t>
            </a:r>
            <a:r>
              <a:rPr lang="el-GR" sz="2800" b="1" dirty="0">
                <a:solidFill>
                  <a:srgbClr val="421E06"/>
                </a:solidFill>
                <a:effectLst>
                  <a:outerShdw blurRad="38100" dist="38100" dir="2700000" algn="tl">
                    <a:srgbClr val="000000">
                      <a:alpha val="43137"/>
                    </a:srgbClr>
                  </a:outerShdw>
                </a:effectLst>
                <a:latin typeface="+mn-lt"/>
              </a:rPr>
              <a:t>μεγαλύτερο προσφυγικό κύμα </a:t>
            </a:r>
            <a:r>
              <a:rPr lang="el-GR" sz="2800" dirty="0">
                <a:solidFill>
                  <a:srgbClr val="421E06"/>
                </a:solidFill>
                <a:effectLst>
                  <a:outerShdw blurRad="38100" dist="38100" dir="2700000" algn="tl">
                    <a:srgbClr val="000000">
                      <a:alpha val="43137"/>
                    </a:srgbClr>
                  </a:outerShdw>
                </a:effectLst>
                <a:latin typeface="+mn-lt"/>
              </a:rPr>
              <a:t>στο β΄ μισό του </a:t>
            </a:r>
            <a:r>
              <a:rPr lang="el-GR" sz="2800" b="1" dirty="0">
                <a:solidFill>
                  <a:srgbClr val="421E06"/>
                </a:solidFill>
                <a:effectLst>
                  <a:outerShdw blurRad="38100" dist="38100" dir="2700000" algn="tl">
                    <a:srgbClr val="000000">
                      <a:alpha val="43137"/>
                    </a:srgbClr>
                  </a:outerShdw>
                </a:effectLst>
                <a:latin typeface="+mn-lt"/>
              </a:rPr>
              <a:t>19</a:t>
            </a:r>
            <a:r>
              <a:rPr lang="el-GR" sz="2800" b="1" baseline="30000" dirty="0">
                <a:solidFill>
                  <a:srgbClr val="421E06"/>
                </a:solidFill>
                <a:effectLst>
                  <a:outerShdw blurRad="38100" dist="38100" dir="2700000" algn="tl">
                    <a:srgbClr val="000000">
                      <a:alpha val="43137"/>
                    </a:srgbClr>
                  </a:outerShdw>
                </a:effectLst>
                <a:latin typeface="+mn-lt"/>
              </a:rPr>
              <a:t>ου</a:t>
            </a:r>
            <a:r>
              <a:rPr lang="el-GR" sz="2800" b="1" dirty="0">
                <a:solidFill>
                  <a:srgbClr val="421E06"/>
                </a:solidFill>
                <a:effectLst>
                  <a:outerShdw blurRad="38100" dist="38100" dir="2700000" algn="tl">
                    <a:srgbClr val="000000">
                      <a:alpha val="43137"/>
                    </a:srgbClr>
                  </a:outerShdw>
                </a:effectLst>
                <a:latin typeface="+mn-lt"/>
              </a:rPr>
              <a:t> αιώνα</a:t>
            </a:r>
            <a:r>
              <a:rPr lang="el-GR" sz="2800" dirty="0">
                <a:solidFill>
                  <a:srgbClr val="421E06"/>
                </a:solidFill>
                <a:effectLst>
                  <a:outerShdw blurRad="38100" dist="38100" dir="2700000" algn="tl">
                    <a:srgbClr val="000000">
                      <a:alpha val="43137"/>
                    </a:srgbClr>
                  </a:outerShdw>
                </a:effectLst>
                <a:latin typeface="+mn-lt"/>
              </a:rPr>
              <a:t>.</a:t>
            </a:r>
          </a:p>
        </p:txBody>
      </p:sp>
      <p:sp>
        <p:nvSpPr>
          <p:cNvPr id="7" name="Title 1">
            <a:extLst>
              <a:ext uri="{FF2B5EF4-FFF2-40B4-BE49-F238E27FC236}">
                <a16:creationId xmlns:a16="http://schemas.microsoft.com/office/drawing/2014/main" id="{016EAABF-E9ED-4BC8-8533-8D59E906628B}"/>
              </a:ext>
            </a:extLst>
          </p:cNvPr>
          <p:cNvSpPr txBox="1">
            <a:spLocks/>
          </p:cNvSpPr>
          <p:nvPr/>
        </p:nvSpPr>
        <p:spPr>
          <a:xfrm>
            <a:off x="0" y="6028918"/>
            <a:ext cx="12192000" cy="829081"/>
          </a:xfrm>
          <a:prstGeom prst="rect">
            <a:avLst/>
          </a:prstGeom>
          <a:solidFill>
            <a:srgbClr val="E4D7AA">
              <a:alpha val="88000"/>
            </a:srgb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3600" b="1" dirty="0">
                <a:solidFill>
                  <a:srgbClr val="421E06"/>
                </a:solidFill>
                <a:effectLst>
                  <a:outerShdw blurRad="38100" dist="38100" dir="2700000" algn="tl">
                    <a:srgbClr val="000000">
                      <a:alpha val="43137"/>
                    </a:srgbClr>
                  </a:outerShdw>
                </a:effectLst>
                <a:latin typeface="+mn-lt"/>
              </a:rPr>
              <a:t>9 Νοεμβρίου 1866: Το ολοκαύτωμα της Μονής Αρκαδίου</a:t>
            </a:r>
          </a:p>
        </p:txBody>
      </p:sp>
      <p:pic>
        <p:nvPicPr>
          <p:cNvPr id="1026" name="Picture 2" descr="Το ολοκαύτωμα της Μονής Αρκαδίου - Αφιέρωμα - Σαν Σήμερα .gr">
            <a:extLst>
              <a:ext uri="{FF2B5EF4-FFF2-40B4-BE49-F238E27FC236}">
                <a16:creationId xmlns:a16="http://schemas.microsoft.com/office/drawing/2014/main" id="{9742B67B-D676-427D-A4EF-0CEE9BD2CC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090" y="2097682"/>
            <a:ext cx="5142750" cy="37741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9 Νοεμβρίου 1866: Το ολοκαύτωμα της Μονής Αρκαδίου">
            <a:extLst>
              <a:ext uri="{FF2B5EF4-FFF2-40B4-BE49-F238E27FC236}">
                <a16:creationId xmlns:a16="http://schemas.microsoft.com/office/drawing/2014/main" id="{EC949F33-3EDE-4CF5-B5BE-9578329F6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97" y="2196580"/>
            <a:ext cx="5960533" cy="3576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7177"/>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7385434-F6C5-434F-A2A2-C53D23A6140F}"/>
              </a:ext>
            </a:extLst>
          </p:cNvPr>
          <p:cNvSpPr txBox="1">
            <a:spLocks/>
          </p:cNvSpPr>
          <p:nvPr/>
        </p:nvSpPr>
        <p:spPr>
          <a:xfrm>
            <a:off x="3085498" y="4459439"/>
            <a:ext cx="5834982" cy="1148080"/>
          </a:xfrm>
          <a:prstGeom prst="rect">
            <a:avLst/>
          </a:prstGeom>
          <a:solidFill>
            <a:srgbClr val="E4D7AA">
              <a:alpha val="45000"/>
            </a:srgb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5400" b="1" dirty="0">
                <a:solidFill>
                  <a:srgbClr val="421E06"/>
                </a:solidFill>
                <a:effectLst>
                  <a:outerShdw blurRad="38100" dist="38100" dir="2700000" algn="tl">
                    <a:srgbClr val="000000">
                      <a:alpha val="43137"/>
                    </a:srgbClr>
                  </a:outerShdw>
                </a:effectLst>
                <a:latin typeface="+mn-lt"/>
              </a:rPr>
              <a:t>Η ΚΡΗΤΗ ΤΟ 1861</a:t>
            </a:r>
          </a:p>
        </p:txBody>
      </p:sp>
      <p:pic>
        <p:nvPicPr>
          <p:cNvPr id="4098" name="Picture 2">
            <a:extLst>
              <a:ext uri="{FF2B5EF4-FFF2-40B4-BE49-F238E27FC236}">
                <a16:creationId xmlns:a16="http://schemas.microsoft.com/office/drawing/2014/main" id="{2E4C1A88-901B-4B92-84BC-E10D94BF7A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4" r="-18"/>
          <a:stretch/>
        </p:blipFill>
        <p:spPr bwMode="auto">
          <a:xfrm>
            <a:off x="902669" y="451284"/>
            <a:ext cx="10200640" cy="40081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1EA4C21F-D425-4AF9-ACD7-7E17E9EB8AB1}"/>
              </a:ext>
            </a:extLst>
          </p:cNvPr>
          <p:cNvSpPr txBox="1">
            <a:spLocks/>
          </p:cNvSpPr>
          <p:nvPr/>
        </p:nvSpPr>
        <p:spPr>
          <a:xfrm>
            <a:off x="403371" y="5607519"/>
            <a:ext cx="11385257" cy="1148080"/>
          </a:xfrm>
          <a:prstGeom prst="rect">
            <a:avLst/>
          </a:prstGeom>
          <a:solidFill>
            <a:srgbClr val="E4D7AA">
              <a:alpha val="45000"/>
            </a:srgbClr>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3200" b="1" dirty="0">
                <a:solidFill>
                  <a:srgbClr val="421E06"/>
                </a:solidFill>
                <a:effectLst>
                  <a:outerShdw blurRad="38100" dist="38100" dir="2700000" algn="tl">
                    <a:srgbClr val="000000">
                      <a:alpha val="43137"/>
                    </a:srgbClr>
                  </a:outerShdw>
                </a:effectLst>
                <a:latin typeface="+mn-lt"/>
              </a:rPr>
              <a:t>Έλληνες</a:t>
            </a:r>
            <a:r>
              <a:rPr lang="el-GR" sz="3200" dirty="0">
                <a:solidFill>
                  <a:srgbClr val="421E06"/>
                </a:solidFill>
                <a:effectLst>
                  <a:outerShdw blurRad="38100" dist="38100" dir="2700000" algn="tl">
                    <a:srgbClr val="000000">
                      <a:alpha val="43137"/>
                    </a:srgbClr>
                  </a:outerShdw>
                </a:effectLst>
                <a:latin typeface="+mn-lt"/>
              </a:rPr>
              <a:t> </a:t>
            </a:r>
            <a:r>
              <a:rPr lang="el-GR" sz="3200" dirty="0">
                <a:solidFill>
                  <a:srgbClr val="421E06"/>
                </a:solidFill>
                <a:effectLst>
                  <a:outerShdw blurRad="38100" dist="38100" dir="2700000" algn="tl">
                    <a:srgbClr val="000000">
                      <a:alpha val="43137"/>
                    </a:srgbClr>
                  </a:outerShdw>
                </a:effectLst>
                <a:latin typeface="+mn-lt"/>
                <a:sym typeface="Wingdings" panose="05000000000000000000" pitchFamily="2" charset="2"/>
              </a:rPr>
              <a:t> </a:t>
            </a:r>
            <a:r>
              <a:rPr lang="el-GR" sz="3200" dirty="0">
                <a:solidFill>
                  <a:srgbClr val="421E06"/>
                </a:solidFill>
                <a:effectLst>
                  <a:outerShdw blurRad="38100" dist="38100" dir="2700000" algn="tl">
                    <a:srgbClr val="000000">
                      <a:alpha val="43137"/>
                    </a:srgbClr>
                  </a:outerShdw>
                </a:effectLst>
                <a:latin typeface="+mn-lt"/>
              </a:rPr>
              <a:t>γαλάζιο </a:t>
            </a:r>
          </a:p>
          <a:p>
            <a:pPr algn="ctr">
              <a:lnSpc>
                <a:spcPct val="120000"/>
              </a:lnSpc>
            </a:pPr>
            <a:r>
              <a:rPr lang="el-GR" sz="3200" dirty="0">
                <a:solidFill>
                  <a:srgbClr val="421E06"/>
                </a:solidFill>
                <a:effectLst>
                  <a:outerShdw blurRad="38100" dist="38100" dir="2700000" algn="tl">
                    <a:srgbClr val="000000">
                      <a:alpha val="43137"/>
                    </a:srgbClr>
                  </a:outerShdw>
                </a:effectLst>
                <a:latin typeface="+mn-lt"/>
              </a:rPr>
              <a:t>και </a:t>
            </a:r>
            <a:r>
              <a:rPr lang="el-GR" sz="3200" b="1" dirty="0">
                <a:solidFill>
                  <a:srgbClr val="421E06"/>
                </a:solidFill>
                <a:effectLst>
                  <a:outerShdw blurRad="38100" dist="38100" dir="2700000" algn="tl">
                    <a:srgbClr val="000000">
                      <a:alpha val="43137"/>
                    </a:srgbClr>
                  </a:outerShdw>
                </a:effectLst>
                <a:latin typeface="+mn-lt"/>
              </a:rPr>
              <a:t>Τούρκοι</a:t>
            </a:r>
            <a:r>
              <a:rPr lang="el-GR" sz="3200" dirty="0">
                <a:solidFill>
                  <a:srgbClr val="421E06"/>
                </a:solidFill>
                <a:effectLst>
                  <a:outerShdw blurRad="38100" dist="38100" dir="2700000" algn="tl">
                    <a:srgbClr val="000000">
                      <a:alpha val="43137"/>
                    </a:srgbClr>
                  </a:outerShdw>
                </a:effectLst>
                <a:latin typeface="+mn-lt"/>
              </a:rPr>
              <a:t> </a:t>
            </a:r>
            <a:r>
              <a:rPr lang="el-GR" sz="3200" dirty="0">
                <a:solidFill>
                  <a:srgbClr val="421E06"/>
                </a:solidFill>
                <a:effectLst>
                  <a:outerShdw blurRad="38100" dist="38100" dir="2700000" algn="tl">
                    <a:srgbClr val="000000">
                      <a:alpha val="43137"/>
                    </a:srgbClr>
                  </a:outerShdw>
                </a:effectLst>
                <a:latin typeface="+mn-lt"/>
                <a:sym typeface="Wingdings" panose="05000000000000000000" pitchFamily="2" charset="2"/>
              </a:rPr>
              <a:t> </a:t>
            </a:r>
            <a:r>
              <a:rPr lang="el-GR" sz="3200" dirty="0">
                <a:solidFill>
                  <a:srgbClr val="421E06"/>
                </a:solidFill>
                <a:effectLst>
                  <a:outerShdw blurRad="38100" dist="38100" dir="2700000" algn="tl">
                    <a:srgbClr val="000000">
                      <a:alpha val="43137"/>
                    </a:srgbClr>
                  </a:outerShdw>
                </a:effectLst>
                <a:latin typeface="+mn-lt"/>
              </a:rPr>
              <a:t> κόκκινο</a:t>
            </a:r>
          </a:p>
        </p:txBody>
      </p:sp>
    </p:spTree>
    <p:extLst>
      <p:ext uri="{BB962C8B-B14F-4D97-AF65-F5344CB8AC3E}">
        <p14:creationId xmlns:p14="http://schemas.microsoft.com/office/powerpoint/2010/main" val="51136290"/>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7385434-F6C5-434F-A2A2-C53D23A6140F}"/>
              </a:ext>
            </a:extLst>
          </p:cNvPr>
          <p:cNvSpPr txBox="1">
            <a:spLocks/>
          </p:cNvSpPr>
          <p:nvPr/>
        </p:nvSpPr>
        <p:spPr>
          <a:xfrm>
            <a:off x="555658" y="304799"/>
            <a:ext cx="5834982" cy="2255521"/>
          </a:xfrm>
          <a:prstGeom prst="rect">
            <a:avLst/>
          </a:prstGeom>
          <a:solidFill>
            <a:srgbClr val="E4D7AA">
              <a:alpha val="45000"/>
            </a:srgbClr>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5400" b="1" dirty="0">
                <a:solidFill>
                  <a:srgbClr val="421E06"/>
                </a:solidFill>
                <a:effectLst>
                  <a:outerShdw blurRad="38100" dist="38100" dir="2700000" algn="tl">
                    <a:srgbClr val="000000">
                      <a:alpha val="43137"/>
                    </a:srgbClr>
                  </a:outerShdw>
                </a:effectLst>
                <a:latin typeface="+mn-lt"/>
              </a:rPr>
              <a:t>ΚΕΝΤΡΙΚΗ ΕΠΙΤΡΟΠΗ</a:t>
            </a:r>
          </a:p>
          <a:p>
            <a:pPr algn="ctr">
              <a:lnSpc>
                <a:spcPct val="120000"/>
              </a:lnSpc>
            </a:pPr>
            <a:r>
              <a:rPr lang="el-GR" sz="5400" b="1" dirty="0">
                <a:solidFill>
                  <a:srgbClr val="421E06"/>
                </a:solidFill>
                <a:effectLst>
                  <a:outerShdw blurRad="38100" dist="38100" dir="2700000" algn="tl">
                    <a:srgbClr val="000000">
                      <a:alpha val="43137"/>
                    </a:srgbClr>
                  </a:outerShdw>
                </a:effectLst>
                <a:latin typeface="+mn-lt"/>
              </a:rPr>
              <a:t>ΥΠΕΡ ΚΡΗΤΩΝ</a:t>
            </a:r>
          </a:p>
        </p:txBody>
      </p:sp>
      <p:pic>
        <p:nvPicPr>
          <p:cNvPr id="4098" name="Picture 2">
            <a:extLst>
              <a:ext uri="{FF2B5EF4-FFF2-40B4-BE49-F238E27FC236}">
                <a16:creationId xmlns:a16="http://schemas.microsoft.com/office/drawing/2014/main" id="{2E4C1A88-901B-4B92-84BC-E10D94BF7A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5" t="7861" b="2884"/>
          <a:stretch/>
        </p:blipFill>
        <p:spPr bwMode="auto">
          <a:xfrm>
            <a:off x="6739107" y="304799"/>
            <a:ext cx="5049521" cy="40081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1EA4C21F-D425-4AF9-ACD7-7E17E9EB8AB1}"/>
              </a:ext>
            </a:extLst>
          </p:cNvPr>
          <p:cNvSpPr txBox="1">
            <a:spLocks/>
          </p:cNvSpPr>
          <p:nvPr/>
        </p:nvSpPr>
        <p:spPr>
          <a:xfrm>
            <a:off x="403371" y="4738874"/>
            <a:ext cx="11385257" cy="2016725"/>
          </a:xfrm>
          <a:prstGeom prst="rect">
            <a:avLst/>
          </a:prstGeom>
          <a:solidFill>
            <a:srgbClr val="E4D7AA">
              <a:alpha val="45000"/>
            </a:srgbClr>
          </a:solidFill>
        </p:spPr>
        <p:txBody>
          <a:bodyPr vert="horz" lIns="91440" tIns="45720" rIns="91440" bIns="45720" rtlCol="0" anchor="ctr">
            <a:normAutofit fontScale="3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7300" dirty="0">
                <a:solidFill>
                  <a:srgbClr val="421E06"/>
                </a:solidFill>
                <a:effectLst>
                  <a:outerShdw blurRad="38100" dist="38100" dir="2700000" algn="tl">
                    <a:srgbClr val="000000">
                      <a:alpha val="43137"/>
                    </a:srgbClr>
                  </a:outerShdw>
                </a:effectLst>
                <a:latin typeface="+mn-lt"/>
              </a:rPr>
              <a:t>Ιδρύεται στην </a:t>
            </a:r>
            <a:r>
              <a:rPr lang="el-GR" sz="9600" b="1" dirty="0">
                <a:solidFill>
                  <a:srgbClr val="421E06"/>
                </a:solidFill>
                <a:effectLst>
                  <a:outerShdw blurRad="38100" dist="38100" dir="2700000" algn="tl">
                    <a:srgbClr val="000000">
                      <a:alpha val="43137"/>
                    </a:srgbClr>
                  </a:outerShdw>
                </a:effectLst>
                <a:latin typeface="+mn-lt"/>
              </a:rPr>
              <a:t>Αθήνα</a:t>
            </a:r>
            <a:r>
              <a:rPr lang="el-GR" sz="7300" dirty="0">
                <a:solidFill>
                  <a:srgbClr val="421E06"/>
                </a:solidFill>
                <a:effectLst>
                  <a:outerShdw blurRad="38100" dist="38100" dir="2700000" algn="tl">
                    <a:srgbClr val="000000">
                      <a:alpha val="43137"/>
                    </a:srgbClr>
                  </a:outerShdw>
                </a:effectLst>
                <a:latin typeface="+mn-lt"/>
              </a:rPr>
              <a:t> την εποχή που φθάνουν οι πρώτες κρητικές οικογένειες στον </a:t>
            </a:r>
            <a:r>
              <a:rPr lang="el-GR" sz="7300" b="1" dirty="0">
                <a:solidFill>
                  <a:srgbClr val="421E06"/>
                </a:solidFill>
                <a:effectLst>
                  <a:outerShdw blurRad="38100" dist="38100" dir="2700000" algn="tl">
                    <a:srgbClr val="000000">
                      <a:alpha val="43137"/>
                    </a:srgbClr>
                  </a:outerShdw>
                </a:effectLst>
                <a:latin typeface="+mn-lt"/>
              </a:rPr>
              <a:t>Πειραιά</a:t>
            </a:r>
            <a:r>
              <a:rPr lang="el-GR" sz="7300" dirty="0">
                <a:solidFill>
                  <a:srgbClr val="421E06"/>
                </a:solidFill>
                <a:effectLst>
                  <a:outerShdw blurRad="38100" dist="38100" dir="2700000" algn="tl">
                    <a:srgbClr val="000000">
                      <a:alpha val="43137"/>
                    </a:srgbClr>
                  </a:outerShdw>
                </a:effectLst>
                <a:latin typeface="+mn-lt"/>
              </a:rPr>
              <a:t> και τη </a:t>
            </a:r>
            <a:r>
              <a:rPr lang="el-GR" sz="7300" b="1" dirty="0">
                <a:solidFill>
                  <a:srgbClr val="421E06"/>
                </a:solidFill>
                <a:effectLst>
                  <a:outerShdw blurRad="38100" dist="38100" dir="2700000" algn="tl">
                    <a:srgbClr val="000000">
                      <a:alpha val="43137"/>
                    </a:srgbClr>
                  </a:outerShdw>
                </a:effectLst>
                <a:latin typeface="+mn-lt"/>
              </a:rPr>
              <a:t>Σύρο</a:t>
            </a:r>
            <a:r>
              <a:rPr lang="el-GR" sz="7300" dirty="0">
                <a:solidFill>
                  <a:srgbClr val="421E06"/>
                </a:solidFill>
                <a:effectLst>
                  <a:outerShdw blurRad="38100" dist="38100" dir="2700000" algn="tl">
                    <a:srgbClr val="000000">
                      <a:alpha val="43137"/>
                    </a:srgbClr>
                  </a:outerShdw>
                </a:effectLst>
                <a:latin typeface="+mn-lt"/>
              </a:rPr>
              <a:t> </a:t>
            </a:r>
            <a:r>
              <a:rPr lang="el-GR" sz="9600" b="1" dirty="0">
                <a:solidFill>
                  <a:srgbClr val="421E06"/>
                </a:solidFill>
                <a:effectLst>
                  <a:outerShdw blurRad="38100" dist="38100" dir="2700000" algn="tl">
                    <a:srgbClr val="000000">
                      <a:alpha val="43137"/>
                    </a:srgbClr>
                  </a:outerShdw>
                </a:effectLst>
                <a:latin typeface="+mn-lt"/>
              </a:rPr>
              <a:t>(Ιούλιος 1866) </a:t>
            </a:r>
            <a:r>
              <a:rPr lang="el-GR" sz="7300" dirty="0">
                <a:solidFill>
                  <a:srgbClr val="421E06"/>
                </a:solidFill>
                <a:effectLst>
                  <a:outerShdw blurRad="38100" dist="38100" dir="2700000" algn="tl">
                    <a:srgbClr val="000000">
                      <a:alpha val="43137"/>
                    </a:srgbClr>
                  </a:outerShdw>
                </a:effectLst>
                <a:latin typeface="+mn-lt"/>
              </a:rPr>
              <a:t>και μαζί με την αντίστοιχη </a:t>
            </a:r>
            <a:r>
              <a:rPr lang="el-GR" sz="9600" b="1" dirty="0">
                <a:solidFill>
                  <a:srgbClr val="421E06"/>
                </a:solidFill>
                <a:effectLst>
                  <a:outerShdw blurRad="38100" dist="38100" dir="2700000" algn="tl">
                    <a:srgbClr val="000000">
                      <a:alpha val="43137"/>
                    </a:srgbClr>
                  </a:outerShdw>
                </a:effectLst>
                <a:latin typeface="+mn-lt"/>
              </a:rPr>
              <a:t>επιτροπή της Σύρου </a:t>
            </a:r>
            <a:r>
              <a:rPr lang="el-GR" sz="7300" dirty="0">
                <a:solidFill>
                  <a:srgbClr val="421E06"/>
                </a:solidFill>
                <a:effectLst>
                  <a:outerShdw blurRad="38100" dist="38100" dir="2700000" algn="tl">
                    <a:srgbClr val="000000">
                      <a:alpha val="43137"/>
                    </a:srgbClr>
                  </a:outerShdw>
                </a:effectLst>
                <a:latin typeface="+mn-lt"/>
              </a:rPr>
              <a:t>αναλαμβάνουν την ενίσχυση του κρητικού αγώνα.</a:t>
            </a:r>
          </a:p>
        </p:txBody>
      </p:sp>
      <p:sp>
        <p:nvSpPr>
          <p:cNvPr id="14" name="Arrow: Down 13">
            <a:extLst>
              <a:ext uri="{FF2B5EF4-FFF2-40B4-BE49-F238E27FC236}">
                <a16:creationId xmlns:a16="http://schemas.microsoft.com/office/drawing/2014/main" id="{FB232E63-352E-4EB2-AEB6-1F49A83736FE}"/>
              </a:ext>
            </a:extLst>
          </p:cNvPr>
          <p:cNvSpPr/>
          <p:nvPr/>
        </p:nvSpPr>
        <p:spPr>
          <a:xfrm>
            <a:off x="2615598" y="2762719"/>
            <a:ext cx="1715102" cy="1773756"/>
          </a:xfrm>
          <a:prstGeom prst="downArrow">
            <a:avLst/>
          </a:prstGeom>
          <a:solidFill>
            <a:schemeClr val="accent2">
              <a:lumMod val="50000"/>
              <a:alpha val="77000"/>
            </a:schemeClr>
          </a:solidFill>
          <a:ln>
            <a:noFill/>
          </a:ln>
          <a:effectLst>
            <a:outerShdw blurRad="127000" dist="88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074" name="Picture 2" descr="Σύρος Χάρτης">
            <a:extLst>
              <a:ext uri="{FF2B5EF4-FFF2-40B4-BE49-F238E27FC236}">
                <a16:creationId xmlns:a16="http://schemas.microsoft.com/office/drawing/2014/main" id="{526AACA6-F0AE-44FC-8F88-FA0C20E4CF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37" r="25538"/>
          <a:stretch/>
        </p:blipFill>
        <p:spPr bwMode="auto">
          <a:xfrm rot="20990476">
            <a:off x="4913512" y="2304272"/>
            <a:ext cx="1664346" cy="22555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ΑΘΗΝΑ - Google My Maps">
            <a:extLst>
              <a:ext uri="{FF2B5EF4-FFF2-40B4-BE49-F238E27FC236}">
                <a16:creationId xmlns:a16="http://schemas.microsoft.com/office/drawing/2014/main" id="{BAD50CD9-F517-4428-BA29-2D97B370418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9975" t="11024"/>
          <a:stretch/>
        </p:blipFill>
        <p:spPr bwMode="auto">
          <a:xfrm rot="528740">
            <a:off x="201491" y="2486669"/>
            <a:ext cx="1952171" cy="19906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B91CEAE-00FA-4B85-9D39-B063A480C7AE}"/>
              </a:ext>
            </a:extLst>
          </p:cNvPr>
          <p:cNvSpPr txBox="1"/>
          <p:nvPr/>
        </p:nvSpPr>
        <p:spPr>
          <a:xfrm>
            <a:off x="7274993" y="4312954"/>
            <a:ext cx="4856480" cy="369332"/>
          </a:xfrm>
          <a:prstGeom prst="rect">
            <a:avLst/>
          </a:prstGeom>
          <a:noFill/>
        </p:spPr>
        <p:txBody>
          <a:bodyPr wrap="square" rtlCol="0">
            <a:spAutoFit/>
          </a:bodyPr>
          <a:lstStyle/>
          <a:p>
            <a:r>
              <a:rPr lang="el-GR" i="1" dirty="0"/>
              <a:t>Πολεμιστές της κρητικής επανάστασης</a:t>
            </a:r>
          </a:p>
        </p:txBody>
      </p:sp>
      <p:sp>
        <p:nvSpPr>
          <p:cNvPr id="9" name="TextBox 8">
            <a:extLst>
              <a:ext uri="{FF2B5EF4-FFF2-40B4-BE49-F238E27FC236}">
                <a16:creationId xmlns:a16="http://schemas.microsoft.com/office/drawing/2014/main" id="{CF878708-0001-4F95-9045-F5B6BCBCF188}"/>
              </a:ext>
            </a:extLst>
          </p:cNvPr>
          <p:cNvSpPr txBox="1"/>
          <p:nvPr/>
        </p:nvSpPr>
        <p:spPr>
          <a:xfrm rot="643768">
            <a:off x="977063" y="4137523"/>
            <a:ext cx="1082641" cy="369332"/>
          </a:xfrm>
          <a:prstGeom prst="rect">
            <a:avLst/>
          </a:prstGeom>
          <a:noFill/>
        </p:spPr>
        <p:txBody>
          <a:bodyPr wrap="square" rtlCol="0">
            <a:spAutoFit/>
          </a:bodyPr>
          <a:lstStyle/>
          <a:p>
            <a:r>
              <a:rPr lang="el-GR" b="1" dirty="0">
                <a:solidFill>
                  <a:srgbClr val="421E06"/>
                </a:solidFill>
                <a:latin typeface="AG Helvetica P Bold" panose="00000400000000000000" pitchFamily="2" charset="0"/>
              </a:rPr>
              <a:t>ΑΘΗΝΑ</a:t>
            </a:r>
          </a:p>
        </p:txBody>
      </p:sp>
      <p:sp>
        <p:nvSpPr>
          <p:cNvPr id="10" name="TextBox 9">
            <a:extLst>
              <a:ext uri="{FF2B5EF4-FFF2-40B4-BE49-F238E27FC236}">
                <a16:creationId xmlns:a16="http://schemas.microsoft.com/office/drawing/2014/main" id="{6C77CD85-02E5-48B4-AD17-042DEFFF58EF}"/>
              </a:ext>
            </a:extLst>
          </p:cNvPr>
          <p:cNvSpPr txBox="1"/>
          <p:nvPr/>
        </p:nvSpPr>
        <p:spPr>
          <a:xfrm rot="21015397">
            <a:off x="5785100" y="4554208"/>
            <a:ext cx="1082641" cy="369332"/>
          </a:xfrm>
          <a:prstGeom prst="rect">
            <a:avLst/>
          </a:prstGeom>
          <a:noFill/>
        </p:spPr>
        <p:txBody>
          <a:bodyPr wrap="square" rtlCol="0">
            <a:spAutoFit/>
          </a:bodyPr>
          <a:lstStyle/>
          <a:p>
            <a:r>
              <a:rPr lang="el-GR" b="1" dirty="0">
                <a:solidFill>
                  <a:srgbClr val="421E06"/>
                </a:solidFill>
                <a:latin typeface="AG Helvetica P Bold" panose="00000400000000000000" pitchFamily="2" charset="0"/>
              </a:rPr>
              <a:t>ΣΥΡΟΣ</a:t>
            </a:r>
          </a:p>
        </p:txBody>
      </p:sp>
    </p:spTree>
    <p:extLst>
      <p:ext uri="{BB962C8B-B14F-4D97-AF65-F5344CB8AC3E}">
        <p14:creationId xmlns:p14="http://schemas.microsoft.com/office/powerpoint/2010/main" val="15700361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7385434-F6C5-434F-A2A2-C53D23A6140F}"/>
              </a:ext>
            </a:extLst>
          </p:cNvPr>
          <p:cNvSpPr txBox="1">
            <a:spLocks/>
          </p:cNvSpPr>
          <p:nvPr/>
        </p:nvSpPr>
        <p:spPr>
          <a:xfrm>
            <a:off x="2878303" y="278643"/>
            <a:ext cx="6435392" cy="2255521"/>
          </a:xfrm>
          <a:prstGeom prst="rect">
            <a:avLst/>
          </a:prstGeom>
          <a:solidFill>
            <a:srgbClr val="E4D7AA">
              <a:alpha val="88000"/>
            </a:srgbClr>
          </a:solidFill>
          <a:effectLst>
            <a:outerShdw blurRad="177800" dist="241300" dir="2700000" algn="tl" rotWithShape="0">
              <a:prstClr val="black">
                <a:alpha val="40000"/>
              </a:prstClr>
            </a:outerShdw>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5400" b="1" dirty="0">
                <a:solidFill>
                  <a:srgbClr val="421E06"/>
                </a:solidFill>
                <a:effectLst>
                  <a:outerShdw blurRad="38100" dist="38100" dir="2700000" algn="tl">
                    <a:srgbClr val="000000">
                      <a:alpha val="43137"/>
                    </a:srgbClr>
                  </a:outerShdw>
                </a:effectLst>
                <a:latin typeface="+mn-lt"/>
              </a:rPr>
              <a:t>ΑΓΓΛΟΕΛΛΗΝΙΚΗ</a:t>
            </a:r>
          </a:p>
          <a:p>
            <a:pPr algn="ctr">
              <a:lnSpc>
                <a:spcPct val="120000"/>
              </a:lnSpc>
            </a:pPr>
            <a:r>
              <a:rPr lang="el-GR" sz="5400" b="1" dirty="0">
                <a:solidFill>
                  <a:srgbClr val="421E06"/>
                </a:solidFill>
                <a:effectLst>
                  <a:outerShdw blurRad="38100" dist="38100" dir="2700000" algn="tl">
                    <a:srgbClr val="000000">
                      <a:alpha val="43137"/>
                    </a:srgbClr>
                  </a:outerShdw>
                </a:effectLst>
                <a:latin typeface="+mn-lt"/>
              </a:rPr>
              <a:t>ΕΠΙΤΡΟΠΗ</a:t>
            </a:r>
          </a:p>
        </p:txBody>
      </p:sp>
      <p:sp>
        <p:nvSpPr>
          <p:cNvPr id="15" name="Title 1">
            <a:extLst>
              <a:ext uri="{FF2B5EF4-FFF2-40B4-BE49-F238E27FC236}">
                <a16:creationId xmlns:a16="http://schemas.microsoft.com/office/drawing/2014/main" id="{1EA4C21F-D425-4AF9-ACD7-7E17E9EB8AB1}"/>
              </a:ext>
            </a:extLst>
          </p:cNvPr>
          <p:cNvSpPr txBox="1">
            <a:spLocks/>
          </p:cNvSpPr>
          <p:nvPr/>
        </p:nvSpPr>
        <p:spPr>
          <a:xfrm>
            <a:off x="403371" y="4738874"/>
            <a:ext cx="11385257" cy="2016725"/>
          </a:xfrm>
          <a:prstGeom prst="rect">
            <a:avLst/>
          </a:prstGeom>
          <a:solidFill>
            <a:srgbClr val="E4D7AA">
              <a:alpha val="45000"/>
            </a:srgbClr>
          </a:solidFill>
        </p:spPr>
        <p:txBody>
          <a:bodyPr vert="horz" lIns="91440" tIns="45720" rIns="91440" bIns="45720" rtlCol="0" anchor="ctr">
            <a:normAutofit fontScale="3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7300" dirty="0">
                <a:solidFill>
                  <a:srgbClr val="421E06"/>
                </a:solidFill>
                <a:effectLst>
                  <a:outerShdw blurRad="38100" dist="38100" dir="2700000" algn="tl">
                    <a:srgbClr val="000000">
                      <a:alpha val="43137"/>
                    </a:srgbClr>
                  </a:outerShdw>
                </a:effectLst>
                <a:latin typeface="+mn-lt"/>
              </a:rPr>
              <a:t>Ιδρύεται στην </a:t>
            </a:r>
            <a:r>
              <a:rPr lang="el-GR" sz="9600" b="1" dirty="0">
                <a:solidFill>
                  <a:srgbClr val="421E06"/>
                </a:solidFill>
                <a:effectLst>
                  <a:outerShdw blurRad="38100" dist="38100" dir="2700000" algn="tl">
                    <a:srgbClr val="000000">
                      <a:alpha val="43137"/>
                    </a:srgbClr>
                  </a:outerShdw>
                </a:effectLst>
                <a:latin typeface="+mn-lt"/>
              </a:rPr>
              <a:t>Αθήνα</a:t>
            </a:r>
            <a:r>
              <a:rPr lang="el-GR" sz="7300" dirty="0">
                <a:solidFill>
                  <a:srgbClr val="421E06"/>
                </a:solidFill>
                <a:effectLst>
                  <a:outerShdw blurRad="38100" dist="38100" dir="2700000" algn="tl">
                    <a:srgbClr val="000000">
                      <a:alpha val="43137"/>
                    </a:srgbClr>
                  </a:outerShdw>
                </a:effectLst>
                <a:latin typeface="+mn-lt"/>
              </a:rPr>
              <a:t> και σε συνεργασία με την αντίστοιχη επιτροπή του </a:t>
            </a:r>
            <a:r>
              <a:rPr lang="el-GR" sz="9600" b="1" dirty="0">
                <a:solidFill>
                  <a:srgbClr val="421E06"/>
                </a:solidFill>
                <a:effectLst>
                  <a:outerShdw blurRad="38100" dist="38100" dir="2700000" algn="tl">
                    <a:srgbClr val="000000">
                      <a:alpha val="43137"/>
                    </a:srgbClr>
                  </a:outerShdw>
                </a:effectLst>
                <a:latin typeface="+mn-lt"/>
              </a:rPr>
              <a:t>Λονδίνου</a:t>
            </a:r>
            <a:r>
              <a:rPr lang="el-GR" sz="7300" dirty="0">
                <a:solidFill>
                  <a:srgbClr val="421E06"/>
                </a:solidFill>
                <a:effectLst>
                  <a:outerShdw blurRad="38100" dist="38100" dir="2700000" algn="tl">
                    <a:srgbClr val="000000">
                      <a:alpha val="43137"/>
                    </a:srgbClr>
                  </a:outerShdw>
                </a:effectLst>
                <a:latin typeface="+mn-lt"/>
              </a:rPr>
              <a:t> ανέλαβε την περίθαλψη </a:t>
            </a:r>
          </a:p>
          <a:p>
            <a:pPr algn="ctr">
              <a:lnSpc>
                <a:spcPct val="120000"/>
              </a:lnSpc>
            </a:pPr>
            <a:r>
              <a:rPr lang="el-GR" sz="9800" b="1" dirty="0">
                <a:solidFill>
                  <a:srgbClr val="421E06"/>
                </a:solidFill>
                <a:effectLst>
                  <a:outerShdw blurRad="38100" dist="38100" dir="2700000" algn="tl">
                    <a:srgbClr val="000000">
                      <a:alpha val="43137"/>
                    </a:srgbClr>
                  </a:outerShdw>
                </a:effectLst>
                <a:latin typeface="+mn-lt"/>
              </a:rPr>
              <a:t>4.500 προσφύγων</a:t>
            </a:r>
            <a:r>
              <a:rPr lang="el-GR" sz="7300" dirty="0">
                <a:solidFill>
                  <a:srgbClr val="421E06"/>
                </a:solidFill>
                <a:effectLst>
                  <a:outerShdw blurRad="38100" dist="38100" dir="2700000" algn="tl">
                    <a:srgbClr val="000000">
                      <a:alpha val="43137"/>
                    </a:srgbClr>
                  </a:outerShdw>
                </a:effectLst>
                <a:latin typeface="+mn-lt"/>
              </a:rPr>
              <a:t>.</a:t>
            </a:r>
          </a:p>
        </p:txBody>
      </p:sp>
      <p:sp>
        <p:nvSpPr>
          <p:cNvPr id="14" name="Arrow: Down 13">
            <a:extLst>
              <a:ext uri="{FF2B5EF4-FFF2-40B4-BE49-F238E27FC236}">
                <a16:creationId xmlns:a16="http://schemas.microsoft.com/office/drawing/2014/main" id="{FB232E63-352E-4EB2-AEB6-1F49A83736FE}"/>
              </a:ext>
            </a:extLst>
          </p:cNvPr>
          <p:cNvSpPr/>
          <p:nvPr/>
        </p:nvSpPr>
        <p:spPr>
          <a:xfrm>
            <a:off x="5238448" y="2788119"/>
            <a:ext cx="1715102" cy="2284282"/>
          </a:xfrm>
          <a:prstGeom prst="downArrow">
            <a:avLst/>
          </a:prstGeom>
          <a:solidFill>
            <a:schemeClr val="accent2">
              <a:lumMod val="50000"/>
              <a:alpha val="77000"/>
            </a:schemeClr>
          </a:solidFill>
          <a:ln>
            <a:noFill/>
          </a:ln>
          <a:effectLst>
            <a:outerShdw blurRad="127000" dist="88900" dir="2700000" algn="tl" rotWithShape="0">
              <a:srgbClr val="421E06">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050" name="Picture 2" descr="φωτοταπετσαρια αγγλικη σημαια 10677 - Ταπετσαρίες τοίχου">
            <a:extLst>
              <a:ext uri="{FF2B5EF4-FFF2-40B4-BE49-F238E27FC236}">
                <a16:creationId xmlns:a16="http://schemas.microsoft.com/office/drawing/2014/main" id="{7BCCA5DE-A30D-406E-90BB-7565ADEA7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63437">
            <a:off x="1689284" y="2389729"/>
            <a:ext cx="2774995" cy="1661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ελληνική σημαία | BriefingNews">
            <a:extLst>
              <a:ext uri="{FF2B5EF4-FFF2-40B4-BE49-F238E27FC236}">
                <a16:creationId xmlns:a16="http://schemas.microsoft.com/office/drawing/2014/main" id="{25BA7A9A-3E67-4C56-8F27-1B7F490DDBE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20873378">
            <a:off x="7678474" y="2464206"/>
            <a:ext cx="2990479" cy="1694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61150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A4C21F-D425-4AF9-ACD7-7E17E9EB8AB1}"/>
              </a:ext>
            </a:extLst>
          </p:cNvPr>
          <p:cNvSpPr txBox="1">
            <a:spLocks/>
          </p:cNvSpPr>
          <p:nvPr/>
        </p:nvSpPr>
        <p:spPr>
          <a:xfrm>
            <a:off x="152400" y="241776"/>
            <a:ext cx="11887200" cy="2227104"/>
          </a:xfrm>
          <a:prstGeom prst="rect">
            <a:avLst/>
          </a:prstGeom>
          <a:solidFill>
            <a:srgbClr val="E4D7AA">
              <a:alpha val="88000"/>
            </a:srgb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2800" dirty="0">
                <a:solidFill>
                  <a:srgbClr val="421E06"/>
                </a:solidFill>
                <a:effectLst>
                  <a:outerShdw blurRad="38100" dist="38100" dir="2700000" algn="tl">
                    <a:srgbClr val="000000">
                      <a:alpha val="43137"/>
                    </a:srgbClr>
                  </a:outerShdw>
                </a:effectLst>
                <a:latin typeface="+mn-lt"/>
              </a:rPr>
              <a:t>Ως τα μέσα του 1867, μικρός σχετικά αριθμός αμάχων κατόρθωσε να φύγει από την Κρήτη, όπου τα προλήματα διαβίωσης ήταν μεγάλα. Μερικά ξένα πλοία που τους μετέφεραν διέκοψαν στη συνέχεια για μήνες τη μεταφορά γυναικοπαίδων μετά από διαμαρτυρίες της Οθωμανικής αυτοκρατορίας.</a:t>
            </a:r>
          </a:p>
        </p:txBody>
      </p:sp>
      <p:sp>
        <p:nvSpPr>
          <p:cNvPr id="7" name="Title 1">
            <a:extLst>
              <a:ext uri="{FF2B5EF4-FFF2-40B4-BE49-F238E27FC236}">
                <a16:creationId xmlns:a16="http://schemas.microsoft.com/office/drawing/2014/main" id="{016EAABF-E9ED-4BC8-8533-8D59E906628B}"/>
              </a:ext>
            </a:extLst>
          </p:cNvPr>
          <p:cNvSpPr txBox="1">
            <a:spLocks/>
          </p:cNvSpPr>
          <p:nvPr/>
        </p:nvSpPr>
        <p:spPr>
          <a:xfrm>
            <a:off x="2941319" y="4881114"/>
            <a:ext cx="6309360" cy="1473200"/>
          </a:xfrm>
          <a:prstGeom prst="rect">
            <a:avLst/>
          </a:prstGeom>
          <a:solidFill>
            <a:srgbClr val="E4D7AA">
              <a:alpha val="88000"/>
            </a:srgb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3600" b="1" dirty="0">
                <a:solidFill>
                  <a:srgbClr val="421E06"/>
                </a:solidFill>
                <a:effectLst>
                  <a:outerShdw blurRad="38100" dist="38100" dir="2700000" algn="tl">
                    <a:srgbClr val="000000">
                      <a:alpha val="43137"/>
                    </a:srgbClr>
                  </a:outerShdw>
                </a:effectLst>
                <a:latin typeface="+mn-lt"/>
              </a:rPr>
              <a:t>Φεβρουάριος 1868: </a:t>
            </a:r>
          </a:p>
          <a:p>
            <a:pPr algn="ctr">
              <a:lnSpc>
                <a:spcPct val="120000"/>
              </a:lnSpc>
            </a:pPr>
            <a:r>
              <a:rPr lang="el-GR" sz="3600" b="1" dirty="0">
                <a:solidFill>
                  <a:srgbClr val="421E06"/>
                </a:solidFill>
                <a:effectLst>
                  <a:outerShdw blurRad="38100" dist="38100" dir="2700000" algn="tl">
                    <a:srgbClr val="000000">
                      <a:alpha val="43137"/>
                    </a:srgbClr>
                  </a:outerShdw>
                </a:effectLst>
                <a:latin typeface="+mn-lt"/>
              </a:rPr>
              <a:t>10.000 πρόσφυγες στην Αθήνα</a:t>
            </a:r>
          </a:p>
        </p:txBody>
      </p:sp>
      <p:sp>
        <p:nvSpPr>
          <p:cNvPr id="6" name="Arrow: Down 5">
            <a:extLst>
              <a:ext uri="{FF2B5EF4-FFF2-40B4-BE49-F238E27FC236}">
                <a16:creationId xmlns:a16="http://schemas.microsoft.com/office/drawing/2014/main" id="{A972AFFF-DBB5-4120-9ACA-DCF4A8B356E9}"/>
              </a:ext>
            </a:extLst>
          </p:cNvPr>
          <p:cNvSpPr/>
          <p:nvPr/>
        </p:nvSpPr>
        <p:spPr>
          <a:xfrm>
            <a:off x="5238448" y="2788119"/>
            <a:ext cx="1715102" cy="1773756"/>
          </a:xfrm>
          <a:prstGeom prst="downArrow">
            <a:avLst/>
          </a:prstGeom>
          <a:solidFill>
            <a:schemeClr val="accent2">
              <a:lumMod val="50000"/>
              <a:alpha val="77000"/>
            </a:schemeClr>
          </a:solidFill>
          <a:ln>
            <a:noFill/>
          </a:ln>
          <a:effectLst>
            <a:outerShdw blurRad="127000" dist="88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719184166"/>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A4C21F-D425-4AF9-ACD7-7E17E9EB8AB1}"/>
              </a:ext>
            </a:extLst>
          </p:cNvPr>
          <p:cNvSpPr txBox="1">
            <a:spLocks/>
          </p:cNvSpPr>
          <p:nvPr/>
        </p:nvSpPr>
        <p:spPr>
          <a:xfrm>
            <a:off x="2306320" y="272256"/>
            <a:ext cx="7498080" cy="2227104"/>
          </a:xfrm>
          <a:prstGeom prst="rect">
            <a:avLst/>
          </a:prstGeom>
          <a:solidFill>
            <a:srgbClr val="E4D7AA">
              <a:alpha val="88000"/>
            </a:srgb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3600" dirty="0">
                <a:solidFill>
                  <a:srgbClr val="421E06"/>
                </a:solidFill>
                <a:effectLst>
                  <a:outerShdw blurRad="38100" dist="38100" dir="2700000" algn="tl">
                    <a:srgbClr val="000000">
                      <a:alpha val="43137"/>
                    </a:srgbClr>
                  </a:outerShdw>
                </a:effectLst>
                <a:latin typeface="+mn-lt"/>
              </a:rPr>
              <a:t>Το κράτος, όπως βρέθηκε σε αδυναμία </a:t>
            </a:r>
          </a:p>
          <a:p>
            <a:pPr algn="ctr">
              <a:lnSpc>
                <a:spcPct val="120000"/>
              </a:lnSpc>
            </a:pPr>
            <a:r>
              <a:rPr lang="el-GR" sz="3600" dirty="0">
                <a:solidFill>
                  <a:srgbClr val="421E06"/>
                </a:solidFill>
                <a:effectLst>
                  <a:outerShdw blurRad="38100" dist="38100" dir="2700000" algn="tl">
                    <a:srgbClr val="000000">
                      <a:alpha val="43137"/>
                    </a:srgbClr>
                  </a:outerShdw>
                </a:effectLst>
                <a:latin typeface="+mn-lt"/>
              </a:rPr>
              <a:t>να στηρίξει σταθερά την Κρητική επανάσταση... </a:t>
            </a:r>
          </a:p>
        </p:txBody>
      </p:sp>
      <p:sp>
        <p:nvSpPr>
          <p:cNvPr id="7" name="Title 1">
            <a:extLst>
              <a:ext uri="{FF2B5EF4-FFF2-40B4-BE49-F238E27FC236}">
                <a16:creationId xmlns:a16="http://schemas.microsoft.com/office/drawing/2014/main" id="{016EAABF-E9ED-4BC8-8533-8D59E906628B}"/>
              </a:ext>
            </a:extLst>
          </p:cNvPr>
          <p:cNvSpPr txBox="1">
            <a:spLocks/>
          </p:cNvSpPr>
          <p:nvPr/>
        </p:nvSpPr>
        <p:spPr>
          <a:xfrm>
            <a:off x="2941319" y="5137178"/>
            <a:ext cx="6309360" cy="1473200"/>
          </a:xfrm>
          <a:prstGeom prst="rect">
            <a:avLst/>
          </a:prstGeom>
          <a:solidFill>
            <a:srgbClr val="E4D7AA">
              <a:alpha val="88000"/>
            </a:srgbClr>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3600" dirty="0">
                <a:solidFill>
                  <a:srgbClr val="421E06"/>
                </a:solidFill>
                <a:effectLst>
                  <a:outerShdw blurRad="38100" dist="38100" dir="2700000" algn="tl">
                    <a:srgbClr val="000000">
                      <a:alpha val="43137"/>
                    </a:srgbClr>
                  </a:outerShdw>
                </a:effectLst>
                <a:latin typeface="+mn-lt"/>
              </a:rPr>
              <a:t>...έτσι απέτυχε και να αντιμετωπίσει το οξύ προσφυγικό πρόβλημα.</a:t>
            </a:r>
            <a:endParaRPr lang="el-GR" sz="3600" b="1" dirty="0">
              <a:solidFill>
                <a:srgbClr val="421E06"/>
              </a:solidFill>
              <a:effectLst>
                <a:outerShdw blurRad="38100" dist="38100" dir="2700000" algn="tl">
                  <a:srgbClr val="000000">
                    <a:alpha val="43137"/>
                  </a:srgbClr>
                </a:outerShdw>
              </a:effectLst>
              <a:latin typeface="+mn-lt"/>
            </a:endParaRPr>
          </a:p>
        </p:txBody>
      </p:sp>
      <p:sp>
        <p:nvSpPr>
          <p:cNvPr id="6" name="Arrow: Down 5">
            <a:extLst>
              <a:ext uri="{FF2B5EF4-FFF2-40B4-BE49-F238E27FC236}">
                <a16:creationId xmlns:a16="http://schemas.microsoft.com/office/drawing/2014/main" id="{A972AFFF-DBB5-4120-9ACA-DCF4A8B356E9}"/>
              </a:ext>
            </a:extLst>
          </p:cNvPr>
          <p:cNvSpPr/>
          <p:nvPr/>
        </p:nvSpPr>
        <p:spPr>
          <a:xfrm>
            <a:off x="5147008" y="2397760"/>
            <a:ext cx="1715102" cy="2987040"/>
          </a:xfrm>
          <a:prstGeom prst="downArrow">
            <a:avLst/>
          </a:prstGeom>
          <a:solidFill>
            <a:schemeClr val="accent2">
              <a:lumMod val="50000"/>
              <a:alpha val="77000"/>
            </a:schemeClr>
          </a:solidFill>
          <a:ln>
            <a:noFill/>
          </a:ln>
          <a:effectLst>
            <a:outerShdw blurRad="127000" dist="88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493212237"/>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A4C21F-D425-4AF9-ACD7-7E17E9EB8AB1}"/>
              </a:ext>
            </a:extLst>
          </p:cNvPr>
          <p:cNvSpPr txBox="1">
            <a:spLocks/>
          </p:cNvSpPr>
          <p:nvPr/>
        </p:nvSpPr>
        <p:spPr>
          <a:xfrm>
            <a:off x="152400" y="241776"/>
            <a:ext cx="11887200" cy="1891824"/>
          </a:xfrm>
          <a:prstGeom prst="rect">
            <a:avLst/>
          </a:prstGeom>
          <a:solidFill>
            <a:srgbClr val="E4D7AA">
              <a:alpha val="88000"/>
            </a:srgbClr>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3600" dirty="0">
                <a:solidFill>
                  <a:srgbClr val="421E06"/>
                </a:solidFill>
                <a:effectLst>
                  <a:outerShdw blurRad="38100" dist="38100" dir="2700000" algn="tl">
                    <a:srgbClr val="000000">
                      <a:alpha val="43137"/>
                    </a:srgbClr>
                  </a:outerShdw>
                </a:effectLst>
                <a:latin typeface="+mn-lt"/>
              </a:rPr>
              <a:t>Τις επόμενες δεκαετίες η </a:t>
            </a:r>
            <a:r>
              <a:rPr lang="el-GR" sz="3600" b="1" dirty="0">
                <a:solidFill>
                  <a:srgbClr val="421E06"/>
                </a:solidFill>
                <a:effectLst>
                  <a:outerShdw blurRad="38100" dist="38100" dir="2700000" algn="tl">
                    <a:srgbClr val="000000">
                      <a:alpha val="43137"/>
                    </a:srgbClr>
                  </a:outerShdw>
                </a:effectLst>
                <a:latin typeface="+mn-lt"/>
              </a:rPr>
              <a:t>προσφυγική κίνηση </a:t>
            </a:r>
            <a:r>
              <a:rPr lang="el-GR" sz="3600" dirty="0">
                <a:solidFill>
                  <a:srgbClr val="421E06"/>
                </a:solidFill>
                <a:effectLst>
                  <a:outerShdw blurRad="38100" dist="38100" dir="2700000" algn="tl">
                    <a:srgbClr val="000000">
                      <a:alpha val="43137"/>
                    </a:srgbClr>
                  </a:outerShdw>
                </a:effectLst>
                <a:latin typeface="+mn-lt"/>
              </a:rPr>
              <a:t>που συνδεόταν με τις κρίσεις του Κρητικού ζητήματος ήταν </a:t>
            </a:r>
          </a:p>
          <a:p>
            <a:pPr algn="ctr">
              <a:lnSpc>
                <a:spcPct val="120000"/>
              </a:lnSpc>
            </a:pPr>
            <a:r>
              <a:rPr lang="el-GR" sz="3600" b="1" dirty="0">
                <a:solidFill>
                  <a:srgbClr val="421E06"/>
                </a:solidFill>
                <a:effectLst>
                  <a:outerShdw blurRad="38100" dist="38100" dir="2700000" algn="tl">
                    <a:srgbClr val="000000">
                      <a:alpha val="43137"/>
                    </a:srgbClr>
                  </a:outerShdw>
                </a:effectLst>
                <a:latin typeface="+mn-lt"/>
              </a:rPr>
              <a:t>πολύ μικρότερης κλίμακας </a:t>
            </a:r>
            <a:r>
              <a:rPr lang="el-GR" sz="3600" dirty="0">
                <a:solidFill>
                  <a:srgbClr val="421E06"/>
                </a:solidFill>
                <a:effectLst>
                  <a:outerShdw blurRad="38100" dist="38100" dir="2700000" algn="tl">
                    <a:srgbClr val="000000">
                      <a:alpha val="43137"/>
                    </a:srgbClr>
                  </a:outerShdw>
                </a:effectLst>
                <a:latin typeface="+mn-lt"/>
              </a:rPr>
              <a:t>και είχε </a:t>
            </a:r>
            <a:r>
              <a:rPr lang="el-GR" sz="3600" b="1" dirty="0">
                <a:solidFill>
                  <a:srgbClr val="421E06"/>
                </a:solidFill>
                <a:effectLst>
                  <a:outerShdw blurRad="38100" dist="38100" dir="2700000" algn="tl">
                    <a:srgbClr val="000000">
                      <a:alpha val="43137"/>
                    </a:srgbClr>
                  </a:outerShdw>
                </a:effectLst>
                <a:latin typeface="+mn-lt"/>
              </a:rPr>
              <a:t>προσωρινό</a:t>
            </a:r>
            <a:r>
              <a:rPr lang="el-GR" sz="3600" dirty="0">
                <a:solidFill>
                  <a:srgbClr val="421E06"/>
                </a:solidFill>
                <a:effectLst>
                  <a:outerShdw blurRad="38100" dist="38100" dir="2700000" algn="tl">
                    <a:srgbClr val="000000">
                      <a:alpha val="43137"/>
                    </a:srgbClr>
                  </a:outerShdw>
                </a:effectLst>
                <a:latin typeface="+mn-lt"/>
              </a:rPr>
              <a:t> χαρακτήρα.</a:t>
            </a:r>
          </a:p>
        </p:txBody>
      </p:sp>
      <p:sp>
        <p:nvSpPr>
          <p:cNvPr id="7" name="Title 1">
            <a:extLst>
              <a:ext uri="{FF2B5EF4-FFF2-40B4-BE49-F238E27FC236}">
                <a16:creationId xmlns:a16="http://schemas.microsoft.com/office/drawing/2014/main" id="{016EAABF-E9ED-4BC8-8533-8D59E906628B}"/>
              </a:ext>
            </a:extLst>
          </p:cNvPr>
          <p:cNvSpPr txBox="1">
            <a:spLocks/>
          </p:cNvSpPr>
          <p:nvPr/>
        </p:nvSpPr>
        <p:spPr>
          <a:xfrm>
            <a:off x="965200" y="3769360"/>
            <a:ext cx="11074400" cy="2757674"/>
          </a:xfrm>
          <a:prstGeom prst="rect">
            <a:avLst/>
          </a:prstGeom>
          <a:solidFill>
            <a:srgbClr val="E4D7AA">
              <a:alpha val="88000"/>
            </a:srgbClr>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3600" dirty="0">
                <a:solidFill>
                  <a:srgbClr val="421E06"/>
                </a:solidFill>
                <a:effectLst>
                  <a:outerShdw blurRad="38100" dist="38100" dir="2700000" algn="tl">
                    <a:srgbClr val="000000">
                      <a:alpha val="43137"/>
                    </a:srgbClr>
                  </a:outerShdw>
                </a:effectLst>
                <a:latin typeface="+mn-lt"/>
              </a:rPr>
              <a:t>Το</a:t>
            </a:r>
            <a:r>
              <a:rPr lang="el-GR" sz="3600" b="1" dirty="0">
                <a:solidFill>
                  <a:srgbClr val="421E06"/>
                </a:solidFill>
                <a:effectLst>
                  <a:outerShdw blurRad="38100" dist="38100" dir="2700000" algn="tl">
                    <a:srgbClr val="000000">
                      <a:alpha val="43137"/>
                    </a:srgbClr>
                  </a:outerShdw>
                </a:effectLst>
                <a:latin typeface="+mn-lt"/>
              </a:rPr>
              <a:t> 1895 </a:t>
            </a:r>
            <a:r>
              <a:rPr lang="el-GR" sz="3600" dirty="0">
                <a:solidFill>
                  <a:srgbClr val="421E06"/>
                </a:solidFill>
                <a:effectLst>
                  <a:outerShdw blurRad="38100" dist="38100" dir="2700000" algn="tl">
                    <a:srgbClr val="000000">
                      <a:alpha val="43137"/>
                    </a:srgbClr>
                  </a:outerShdw>
                </a:effectLst>
                <a:latin typeface="+mn-lt"/>
              </a:rPr>
              <a:t>ανακινήθηκε πάλι το Κρητικό ζήτημα. </a:t>
            </a:r>
          </a:p>
          <a:p>
            <a:pPr algn="ctr">
              <a:lnSpc>
                <a:spcPct val="120000"/>
              </a:lnSpc>
            </a:pPr>
            <a:r>
              <a:rPr lang="el-GR" sz="3600" b="1" dirty="0">
                <a:solidFill>
                  <a:srgbClr val="421E06"/>
                </a:solidFill>
                <a:effectLst>
                  <a:outerShdw blurRad="38100" dist="38100" dir="2700000" algn="tl">
                    <a:srgbClr val="000000">
                      <a:alpha val="43137"/>
                    </a:srgbClr>
                  </a:outerShdw>
                </a:effectLst>
                <a:latin typeface="+mn-lt"/>
              </a:rPr>
              <a:t>ΠΡΟΣΟΧΗ</a:t>
            </a:r>
            <a:r>
              <a:rPr lang="el-GR" sz="3600" dirty="0">
                <a:solidFill>
                  <a:srgbClr val="421E06"/>
                </a:solidFill>
                <a:effectLst>
                  <a:outerShdw blurRad="38100" dist="38100" dir="2700000" algn="tl">
                    <a:srgbClr val="000000">
                      <a:alpha val="43137"/>
                    </a:srgbClr>
                  </a:outerShdw>
                </a:effectLst>
                <a:latin typeface="+mn-lt"/>
              </a:rPr>
              <a:t> ΟΜΩΣ!</a:t>
            </a:r>
          </a:p>
          <a:p>
            <a:pPr algn="ctr">
              <a:lnSpc>
                <a:spcPct val="120000"/>
              </a:lnSpc>
            </a:pPr>
            <a:r>
              <a:rPr lang="el-GR" sz="3600" b="1" dirty="0">
                <a:solidFill>
                  <a:srgbClr val="421E06"/>
                </a:solidFill>
                <a:effectLst>
                  <a:outerShdw blurRad="38100" dist="38100" dir="2700000" algn="tl">
                    <a:srgbClr val="000000">
                      <a:alpha val="43137"/>
                    </a:srgbClr>
                  </a:outerShdw>
                </a:effectLst>
                <a:latin typeface="+mn-lt"/>
              </a:rPr>
              <a:t>Τα γεγονότα </a:t>
            </a:r>
            <a:r>
              <a:rPr lang="el-GR" sz="3600" dirty="0">
                <a:solidFill>
                  <a:srgbClr val="421E06"/>
                </a:solidFill>
                <a:effectLst>
                  <a:outerShdw blurRad="38100" dist="38100" dir="2700000" algn="tl">
                    <a:srgbClr val="000000">
                      <a:alpha val="43137"/>
                    </a:srgbClr>
                  </a:outerShdw>
                </a:effectLst>
                <a:latin typeface="+mn-lt"/>
              </a:rPr>
              <a:t>αυτής της περιόδου </a:t>
            </a:r>
            <a:r>
              <a:rPr lang="el-GR" sz="3600" b="1" dirty="0">
                <a:solidFill>
                  <a:srgbClr val="421E06"/>
                </a:solidFill>
                <a:effectLst>
                  <a:outerShdw blurRad="38100" dist="38100" dir="2700000" algn="tl">
                    <a:srgbClr val="000000">
                      <a:alpha val="43137"/>
                    </a:srgbClr>
                  </a:outerShdw>
                </a:effectLst>
                <a:latin typeface="+mn-lt"/>
              </a:rPr>
              <a:t>(1895-1898</a:t>
            </a:r>
            <a:r>
              <a:rPr lang="el-GR" sz="3600" dirty="0">
                <a:solidFill>
                  <a:srgbClr val="421E06"/>
                </a:solidFill>
                <a:effectLst>
                  <a:outerShdw blurRad="38100" dist="38100" dir="2700000" algn="tl">
                    <a:srgbClr val="000000">
                      <a:alpha val="43137"/>
                    </a:srgbClr>
                  </a:outerShdw>
                </a:effectLst>
                <a:latin typeface="+mn-lt"/>
              </a:rPr>
              <a:t>), που ήταν καθοριστικά για την τύχη του νησιού,</a:t>
            </a:r>
            <a:r>
              <a:rPr lang="el-GR" sz="3600" b="1" dirty="0">
                <a:solidFill>
                  <a:srgbClr val="421E06"/>
                </a:solidFill>
                <a:effectLst>
                  <a:outerShdw blurRad="38100" dist="38100" dir="2700000" algn="tl">
                    <a:srgbClr val="000000">
                      <a:alpha val="43137"/>
                    </a:srgbClr>
                  </a:outerShdw>
                </a:effectLst>
                <a:latin typeface="+mn-lt"/>
              </a:rPr>
              <a:t> </a:t>
            </a:r>
          </a:p>
          <a:p>
            <a:pPr algn="ctr">
              <a:lnSpc>
                <a:spcPct val="120000"/>
              </a:lnSpc>
            </a:pPr>
            <a:r>
              <a:rPr lang="el-GR" sz="3600" b="1" dirty="0">
                <a:solidFill>
                  <a:srgbClr val="421E06"/>
                </a:solidFill>
                <a:effectLst>
                  <a:outerShdw blurRad="38100" dist="38100" dir="2700000" algn="tl">
                    <a:srgbClr val="000000">
                      <a:alpha val="43137"/>
                    </a:srgbClr>
                  </a:outerShdw>
                </a:effectLst>
                <a:latin typeface="+mn-lt"/>
              </a:rPr>
              <a:t>ΔΕΝ προκάλεσαν  κύμα μεγάλης φυγής.</a:t>
            </a:r>
          </a:p>
        </p:txBody>
      </p:sp>
      <p:sp>
        <p:nvSpPr>
          <p:cNvPr id="6" name="Arrow: Down 5">
            <a:extLst>
              <a:ext uri="{FF2B5EF4-FFF2-40B4-BE49-F238E27FC236}">
                <a16:creationId xmlns:a16="http://schemas.microsoft.com/office/drawing/2014/main" id="{A972AFFF-DBB5-4120-9ACA-DCF4A8B356E9}"/>
              </a:ext>
            </a:extLst>
          </p:cNvPr>
          <p:cNvSpPr/>
          <p:nvPr/>
        </p:nvSpPr>
        <p:spPr>
          <a:xfrm>
            <a:off x="5543249" y="2133600"/>
            <a:ext cx="1355391" cy="1465998"/>
          </a:xfrm>
          <a:prstGeom prst="downArrow">
            <a:avLst/>
          </a:prstGeom>
          <a:solidFill>
            <a:schemeClr val="accent2">
              <a:lumMod val="50000"/>
              <a:alpha val="77000"/>
            </a:schemeClr>
          </a:solidFill>
          <a:ln>
            <a:noFill/>
          </a:ln>
          <a:effectLst>
            <a:outerShdw blurRad="127000" dist="88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00954308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A4C21F-D425-4AF9-ACD7-7E17E9EB8AB1}"/>
              </a:ext>
            </a:extLst>
          </p:cNvPr>
          <p:cNvSpPr txBox="1">
            <a:spLocks/>
          </p:cNvSpPr>
          <p:nvPr/>
        </p:nvSpPr>
        <p:spPr>
          <a:xfrm>
            <a:off x="2661920" y="330966"/>
            <a:ext cx="6868160" cy="1409352"/>
          </a:xfrm>
          <a:prstGeom prst="rect">
            <a:avLst/>
          </a:prstGeom>
          <a:solidFill>
            <a:srgbClr val="E4D7AA">
              <a:alpha val="88000"/>
            </a:srgbClr>
          </a:solidFill>
          <a:effectLst>
            <a:outerShdw blurRad="292100" dist="165100" dir="2700000" algn="tl" rotWithShape="0">
              <a:prstClr val="black">
                <a:alpha val="40000"/>
              </a:prstClr>
            </a:outerShdw>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3600" dirty="0">
                <a:solidFill>
                  <a:srgbClr val="421E06"/>
                </a:solidFill>
                <a:effectLst>
                  <a:outerShdw blurRad="38100" dist="38100" dir="2700000" algn="tl">
                    <a:srgbClr val="000000">
                      <a:alpha val="43137"/>
                    </a:srgbClr>
                  </a:outerShdw>
                </a:effectLst>
                <a:latin typeface="+mn-lt"/>
              </a:rPr>
              <a:t>Προσοχή:</a:t>
            </a:r>
          </a:p>
          <a:p>
            <a:pPr algn="ctr">
              <a:lnSpc>
                <a:spcPct val="120000"/>
              </a:lnSpc>
            </a:pPr>
            <a:r>
              <a:rPr lang="el-GR" sz="3600" dirty="0">
                <a:solidFill>
                  <a:srgbClr val="421E06"/>
                </a:solidFill>
                <a:effectLst>
                  <a:outerShdw blurRad="38100" dist="38100" dir="2700000" algn="tl">
                    <a:srgbClr val="000000">
                      <a:alpha val="43137"/>
                    </a:srgbClr>
                  </a:outerShdw>
                </a:effectLst>
                <a:latin typeface="+mn-lt"/>
              </a:rPr>
              <a:t>Στους </a:t>
            </a:r>
            <a:r>
              <a:rPr lang="el-GR" sz="3600" b="1" dirty="0">
                <a:solidFill>
                  <a:srgbClr val="421E06"/>
                </a:solidFill>
                <a:effectLst>
                  <a:outerShdw blurRad="38100" dist="38100" dir="2700000" algn="tl">
                    <a:srgbClr val="000000">
                      <a:alpha val="43137"/>
                    </a:srgbClr>
                  </a:outerShdw>
                </a:effectLst>
                <a:latin typeface="+mn-lt"/>
              </a:rPr>
              <a:t>ΟΡΙΣΜΟΥΣ</a:t>
            </a:r>
            <a:r>
              <a:rPr lang="el-GR" sz="3600" dirty="0">
                <a:solidFill>
                  <a:srgbClr val="421E06"/>
                </a:solidFill>
                <a:effectLst>
                  <a:outerShdw blurRad="38100" dist="38100" dir="2700000" algn="tl">
                    <a:srgbClr val="000000">
                      <a:alpha val="43137"/>
                    </a:srgbClr>
                  </a:outerShdw>
                </a:effectLst>
                <a:latin typeface="+mn-lt"/>
              </a:rPr>
              <a:t> του μαθήματος</a:t>
            </a:r>
          </a:p>
        </p:txBody>
      </p:sp>
      <p:sp>
        <p:nvSpPr>
          <p:cNvPr id="7" name="Title 1">
            <a:extLst>
              <a:ext uri="{FF2B5EF4-FFF2-40B4-BE49-F238E27FC236}">
                <a16:creationId xmlns:a16="http://schemas.microsoft.com/office/drawing/2014/main" id="{016EAABF-E9ED-4BC8-8533-8D59E906628B}"/>
              </a:ext>
            </a:extLst>
          </p:cNvPr>
          <p:cNvSpPr txBox="1">
            <a:spLocks/>
          </p:cNvSpPr>
          <p:nvPr/>
        </p:nvSpPr>
        <p:spPr>
          <a:xfrm>
            <a:off x="2661920" y="3992880"/>
            <a:ext cx="7274560" cy="2326640"/>
          </a:xfrm>
          <a:prstGeom prst="rect">
            <a:avLst/>
          </a:prstGeom>
          <a:solidFill>
            <a:srgbClr val="E4D7AA">
              <a:alpha val="88000"/>
            </a:srgbClr>
          </a:solidFill>
          <a:effectLst>
            <a:outerShdw blurRad="292100" dist="165100" dir="2700000" algn="tl" rotWithShape="0">
              <a:prstClr val="black">
                <a:alpha val="40000"/>
              </a:prstClr>
            </a:outerShdw>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3600" b="1" dirty="0">
                <a:solidFill>
                  <a:srgbClr val="421E06"/>
                </a:solidFill>
                <a:effectLst>
                  <a:outerShdw blurRad="38100" dist="38100" dir="2700000" algn="tl">
                    <a:srgbClr val="000000">
                      <a:alpha val="43137"/>
                    </a:srgbClr>
                  </a:outerShdw>
                </a:effectLst>
                <a:latin typeface="+mn-lt"/>
              </a:rPr>
              <a:t>ΜΑΚΕΔΟΝΙΚΗ ΕΠΙΤΡΟΠΗ</a:t>
            </a:r>
          </a:p>
          <a:p>
            <a:pPr algn="ctr">
              <a:lnSpc>
                <a:spcPct val="120000"/>
              </a:lnSpc>
            </a:pPr>
            <a:r>
              <a:rPr lang="el-GR" sz="3600" b="1" dirty="0">
                <a:solidFill>
                  <a:srgbClr val="421E06"/>
                </a:solidFill>
                <a:effectLst>
                  <a:outerShdw blurRad="38100" dist="38100" dir="2700000" algn="tl">
                    <a:srgbClr val="000000">
                      <a:alpha val="43137"/>
                    </a:srgbClr>
                  </a:outerShdw>
                </a:effectLst>
                <a:latin typeface="+mn-lt"/>
              </a:rPr>
              <a:t>ΚΕΝΤΡΙΚΗ ΕΠΙΤΡΟΠΗ ΥΠΕΡ ΚΡΗΤΩΝ</a:t>
            </a:r>
          </a:p>
          <a:p>
            <a:pPr algn="ctr">
              <a:lnSpc>
                <a:spcPct val="120000"/>
              </a:lnSpc>
            </a:pPr>
            <a:r>
              <a:rPr lang="el-GR" sz="3600" b="1" dirty="0">
                <a:solidFill>
                  <a:srgbClr val="421E06"/>
                </a:solidFill>
                <a:effectLst>
                  <a:outerShdw blurRad="38100" dist="38100" dir="2700000" algn="tl">
                    <a:srgbClr val="000000">
                      <a:alpha val="43137"/>
                    </a:srgbClr>
                  </a:outerShdw>
                </a:effectLst>
                <a:latin typeface="+mn-lt"/>
              </a:rPr>
              <a:t>ΑΓΓΛΟΕΛΛΗΝΙΚΗ ΕΠΙΤΡΟΠΗ</a:t>
            </a:r>
          </a:p>
        </p:txBody>
      </p:sp>
      <p:sp>
        <p:nvSpPr>
          <p:cNvPr id="6" name="Arrow: Down 5">
            <a:extLst>
              <a:ext uri="{FF2B5EF4-FFF2-40B4-BE49-F238E27FC236}">
                <a16:creationId xmlns:a16="http://schemas.microsoft.com/office/drawing/2014/main" id="{A972AFFF-DBB5-4120-9ACA-DCF4A8B356E9}"/>
              </a:ext>
            </a:extLst>
          </p:cNvPr>
          <p:cNvSpPr/>
          <p:nvPr/>
        </p:nvSpPr>
        <p:spPr>
          <a:xfrm>
            <a:off x="5418304" y="1889760"/>
            <a:ext cx="1355391" cy="2103120"/>
          </a:xfrm>
          <a:prstGeom prst="downArrow">
            <a:avLst/>
          </a:prstGeom>
          <a:solidFill>
            <a:schemeClr val="accent2">
              <a:lumMod val="50000"/>
              <a:alpha val="77000"/>
            </a:schemeClr>
          </a:solidFill>
          <a:ln>
            <a:noFill/>
          </a:ln>
          <a:effectLst>
            <a:outerShdw blurRad="127000" dist="88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89926456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A4C21F-D425-4AF9-ACD7-7E17E9EB8AB1}"/>
              </a:ext>
            </a:extLst>
          </p:cNvPr>
          <p:cNvSpPr txBox="1">
            <a:spLocks/>
          </p:cNvSpPr>
          <p:nvPr/>
        </p:nvSpPr>
        <p:spPr>
          <a:xfrm>
            <a:off x="3304553" y="335280"/>
            <a:ext cx="6868160" cy="904240"/>
          </a:xfrm>
          <a:prstGeom prst="rect">
            <a:avLst/>
          </a:prstGeom>
          <a:solidFill>
            <a:srgbClr val="E4D7AA">
              <a:alpha val="88000"/>
            </a:srgbClr>
          </a:solidFill>
          <a:effectLst>
            <a:outerShdw blurRad="292100" dist="165100" dir="2700000" algn="tl" rotWithShape="0">
              <a:prstClr val="black">
                <a:alpha val="40000"/>
              </a:prstClr>
            </a:outerShdw>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4100" b="1" dirty="0">
                <a:solidFill>
                  <a:srgbClr val="421E06"/>
                </a:solidFill>
                <a:effectLst>
                  <a:outerShdw blurRad="38100" dist="38100" dir="2700000" algn="tl">
                    <a:srgbClr val="000000">
                      <a:alpha val="43137"/>
                    </a:srgbClr>
                  </a:outerShdw>
                </a:effectLst>
                <a:latin typeface="+mn-lt"/>
              </a:rPr>
              <a:t>ΧΡΟΝΟΛΟΓΙΕΣ</a:t>
            </a:r>
            <a:r>
              <a:rPr lang="el-GR" sz="3600" dirty="0">
                <a:solidFill>
                  <a:srgbClr val="421E06"/>
                </a:solidFill>
                <a:effectLst>
                  <a:outerShdw blurRad="38100" dist="38100" dir="2700000" algn="tl">
                    <a:srgbClr val="000000">
                      <a:alpha val="43137"/>
                    </a:srgbClr>
                  </a:outerShdw>
                </a:effectLst>
                <a:latin typeface="+mn-lt"/>
              </a:rPr>
              <a:t> του μαθήματος</a:t>
            </a:r>
          </a:p>
        </p:txBody>
      </p:sp>
      <p:sp>
        <p:nvSpPr>
          <p:cNvPr id="7" name="Title 1">
            <a:extLst>
              <a:ext uri="{FF2B5EF4-FFF2-40B4-BE49-F238E27FC236}">
                <a16:creationId xmlns:a16="http://schemas.microsoft.com/office/drawing/2014/main" id="{016EAABF-E9ED-4BC8-8533-8D59E906628B}"/>
              </a:ext>
            </a:extLst>
          </p:cNvPr>
          <p:cNvSpPr txBox="1">
            <a:spLocks/>
          </p:cNvSpPr>
          <p:nvPr/>
        </p:nvSpPr>
        <p:spPr>
          <a:xfrm>
            <a:off x="345440" y="1561150"/>
            <a:ext cx="11450320" cy="5093650"/>
          </a:xfrm>
          <a:prstGeom prst="rect">
            <a:avLst/>
          </a:prstGeom>
          <a:solidFill>
            <a:srgbClr val="E4D7AA">
              <a:alpha val="88000"/>
            </a:srgbClr>
          </a:solidFill>
          <a:effectLst>
            <a:outerShdw blurRad="292100" dist="165100" dir="2700000" algn="tl" rotWithShape="0">
              <a:prstClr val="black">
                <a:alpha val="40000"/>
              </a:prstClr>
            </a:outerShdw>
          </a:effectLst>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l-GR" sz="3600" b="1" dirty="0">
                <a:solidFill>
                  <a:schemeClr val="accent2">
                    <a:lumMod val="75000"/>
                  </a:schemeClr>
                </a:solidFill>
                <a:effectLst>
                  <a:outerShdw blurRad="38100" dist="38100" dir="2700000" algn="tl">
                    <a:srgbClr val="000000">
                      <a:alpha val="43137"/>
                    </a:srgbClr>
                  </a:outerShdw>
                </a:effectLst>
                <a:latin typeface="AG Helvetica P Bold" panose="00000400000000000000" pitchFamily="2" charset="0"/>
                <a:sym typeface="Wingdings" panose="05000000000000000000" pitchFamily="2" charset="2"/>
              </a:rPr>
              <a:t>1841</a:t>
            </a:r>
            <a:r>
              <a:rPr lang="el-GR" sz="4100" b="1" dirty="0">
                <a:solidFill>
                  <a:schemeClr val="accent2">
                    <a:lumMod val="75000"/>
                  </a:schemeClr>
                </a:solidFill>
                <a:effectLst>
                  <a:outerShdw blurRad="38100" dist="38100" dir="2700000" algn="tl">
                    <a:srgbClr val="000000">
                      <a:alpha val="43137"/>
                    </a:srgbClr>
                  </a:outerShdw>
                </a:effectLst>
                <a:latin typeface="AG Helvetica P Bold" panose="00000400000000000000" pitchFamily="2" charset="0"/>
                <a:sym typeface="Wingdings" panose="05000000000000000000" pitchFamily="2" charset="2"/>
              </a:rPr>
              <a:t> </a:t>
            </a:r>
            <a:r>
              <a:rPr lang="el-GR" sz="3600" b="1" dirty="0">
                <a:solidFill>
                  <a:srgbClr val="421E06"/>
                </a:solidFill>
                <a:effectLst>
                  <a:outerShdw blurRad="38100" dist="38100" dir="2700000" algn="tl">
                    <a:srgbClr val="000000">
                      <a:alpha val="43137"/>
                    </a:srgbClr>
                  </a:outerShdw>
                </a:effectLst>
                <a:latin typeface="+mn-lt"/>
                <a:sym typeface="Wingdings" panose="05000000000000000000" pitchFamily="2" charset="2"/>
              </a:rPr>
              <a:t> Κίνημα στην Κρήτη  </a:t>
            </a:r>
            <a:r>
              <a:rPr lang="el-GR" sz="3600" dirty="0">
                <a:solidFill>
                  <a:srgbClr val="421E06"/>
                </a:solidFill>
                <a:effectLst>
                  <a:outerShdw blurRad="38100" dist="38100" dir="2700000" algn="tl">
                    <a:srgbClr val="000000">
                      <a:alpha val="43137"/>
                    </a:srgbClr>
                  </a:outerShdw>
                </a:effectLst>
                <a:latin typeface="+mn-lt"/>
                <a:sym typeface="Wingdings" panose="05000000000000000000" pitchFamily="2" charset="2"/>
              </a:rPr>
              <a:t>μικρός αριθμός προσφύγων στην Ελλάδα</a:t>
            </a:r>
            <a:endParaRPr lang="el-GR" sz="3600" dirty="0">
              <a:solidFill>
                <a:srgbClr val="421E06"/>
              </a:solidFill>
              <a:effectLst>
                <a:outerShdw blurRad="38100" dist="38100" dir="2700000" algn="tl">
                  <a:srgbClr val="000000">
                    <a:alpha val="43137"/>
                  </a:srgbClr>
                </a:outerShdw>
              </a:effectLst>
              <a:latin typeface="+mn-lt"/>
            </a:endParaRPr>
          </a:p>
          <a:p>
            <a:pPr>
              <a:lnSpc>
                <a:spcPct val="120000"/>
              </a:lnSpc>
            </a:pPr>
            <a:r>
              <a:rPr lang="el-GR" sz="3600" b="1" dirty="0">
                <a:solidFill>
                  <a:schemeClr val="accent2">
                    <a:lumMod val="75000"/>
                  </a:schemeClr>
                </a:solidFill>
                <a:effectLst>
                  <a:outerShdw blurRad="38100" dist="38100" dir="2700000" algn="tl">
                    <a:srgbClr val="000000">
                      <a:alpha val="43137"/>
                    </a:srgbClr>
                  </a:outerShdw>
                </a:effectLst>
                <a:latin typeface="AG Helvetica P Bold" panose="00000400000000000000" pitchFamily="2" charset="0"/>
              </a:rPr>
              <a:t>1866-69 </a:t>
            </a:r>
            <a:r>
              <a:rPr lang="el-GR" sz="3600" b="1" dirty="0">
                <a:solidFill>
                  <a:srgbClr val="421E06"/>
                </a:solidFill>
                <a:effectLst>
                  <a:outerShdw blurRad="38100" dist="38100" dir="2700000" algn="tl">
                    <a:srgbClr val="000000">
                      <a:alpha val="43137"/>
                    </a:srgbClr>
                  </a:outerShdw>
                </a:effectLst>
                <a:latin typeface="+mn-lt"/>
                <a:sym typeface="Wingdings" panose="05000000000000000000" pitchFamily="2" charset="2"/>
              </a:rPr>
              <a:t> Κρητική Επανάσταση (Αρκάδι)  </a:t>
            </a:r>
            <a:r>
              <a:rPr lang="el-GR" sz="3600" dirty="0">
                <a:solidFill>
                  <a:srgbClr val="421E06"/>
                </a:solidFill>
                <a:effectLst>
                  <a:outerShdw blurRad="38100" dist="38100" dir="2700000" algn="tl">
                    <a:srgbClr val="000000">
                      <a:alpha val="43137"/>
                    </a:srgbClr>
                  </a:outerShdw>
                </a:effectLst>
                <a:latin typeface="+mn-lt"/>
                <a:sym typeface="Wingdings" panose="05000000000000000000" pitchFamily="2" charset="2"/>
              </a:rPr>
              <a:t>το μεγαλύτερο προσφυγικό κύμα στο β΄ μισό του 19</a:t>
            </a:r>
            <a:r>
              <a:rPr lang="el-GR" sz="3600" baseline="30000" dirty="0">
                <a:solidFill>
                  <a:srgbClr val="421E06"/>
                </a:solidFill>
                <a:effectLst>
                  <a:outerShdw blurRad="38100" dist="38100" dir="2700000" algn="tl">
                    <a:srgbClr val="000000">
                      <a:alpha val="43137"/>
                    </a:srgbClr>
                  </a:outerShdw>
                </a:effectLst>
                <a:latin typeface="+mn-lt"/>
                <a:sym typeface="Wingdings" panose="05000000000000000000" pitchFamily="2" charset="2"/>
              </a:rPr>
              <a:t>ου</a:t>
            </a:r>
            <a:r>
              <a:rPr lang="el-GR" sz="3600" dirty="0">
                <a:solidFill>
                  <a:srgbClr val="421E06"/>
                </a:solidFill>
                <a:effectLst>
                  <a:outerShdw blurRad="38100" dist="38100" dir="2700000" algn="tl">
                    <a:srgbClr val="000000">
                      <a:alpha val="43137"/>
                    </a:srgbClr>
                  </a:outerShdw>
                </a:effectLst>
                <a:latin typeface="+mn-lt"/>
                <a:sym typeface="Wingdings" panose="05000000000000000000" pitchFamily="2" charset="2"/>
              </a:rPr>
              <a:t> αι.</a:t>
            </a:r>
          </a:p>
          <a:p>
            <a:pPr>
              <a:lnSpc>
                <a:spcPct val="120000"/>
              </a:lnSpc>
            </a:pPr>
            <a:r>
              <a:rPr lang="el-GR" sz="3600" b="1" dirty="0">
                <a:solidFill>
                  <a:schemeClr val="accent2">
                    <a:lumMod val="75000"/>
                  </a:schemeClr>
                </a:solidFill>
                <a:effectLst>
                  <a:outerShdw blurRad="38100" dist="38100" dir="2700000" algn="tl">
                    <a:srgbClr val="000000">
                      <a:alpha val="43137"/>
                    </a:srgbClr>
                  </a:outerShdw>
                </a:effectLst>
                <a:latin typeface="AG Helvetica P Bold" panose="00000400000000000000" pitchFamily="2" charset="0"/>
                <a:sym typeface="Wingdings" panose="05000000000000000000" pitchFamily="2" charset="2"/>
              </a:rPr>
              <a:t>1866</a:t>
            </a:r>
            <a:r>
              <a:rPr lang="el-GR" sz="3600" b="1" dirty="0">
                <a:solidFill>
                  <a:srgbClr val="421E06"/>
                </a:solidFill>
                <a:effectLst>
                  <a:outerShdw blurRad="38100" dist="38100" dir="2700000" algn="tl">
                    <a:srgbClr val="000000">
                      <a:alpha val="43137"/>
                    </a:srgbClr>
                  </a:outerShdw>
                </a:effectLst>
                <a:latin typeface="+mn-lt"/>
                <a:sym typeface="Wingdings" panose="05000000000000000000" pitchFamily="2" charset="2"/>
              </a:rPr>
              <a:t>  Κεντρική Επιτροπή υπέρ Κρητών (Αθήνα- Σύρος) </a:t>
            </a:r>
          </a:p>
          <a:p>
            <a:pPr>
              <a:lnSpc>
                <a:spcPct val="120000"/>
              </a:lnSpc>
            </a:pPr>
            <a:r>
              <a:rPr lang="el-GR" sz="3600" b="1" dirty="0">
                <a:solidFill>
                  <a:srgbClr val="421E06"/>
                </a:solidFill>
                <a:effectLst>
                  <a:outerShdw blurRad="38100" dist="38100" dir="2700000" algn="tl">
                    <a:srgbClr val="000000">
                      <a:alpha val="43137"/>
                    </a:srgbClr>
                  </a:outerShdw>
                </a:effectLst>
                <a:latin typeface="+mn-lt"/>
                <a:sym typeface="Wingdings" panose="05000000000000000000" pitchFamily="2" charset="2"/>
              </a:rPr>
              <a:t>	    + Αγγλοελληνική Επιτροπή (Αθήνα – Λονδίνο) </a:t>
            </a:r>
            <a:r>
              <a:rPr lang="el-GR" sz="3600" dirty="0">
                <a:solidFill>
                  <a:srgbClr val="421E06"/>
                </a:solidFill>
                <a:effectLst>
                  <a:outerShdw blurRad="38100" dist="38100" dir="2700000" algn="tl">
                    <a:srgbClr val="000000">
                      <a:alpha val="43137"/>
                    </a:srgbClr>
                  </a:outerShdw>
                </a:effectLst>
                <a:latin typeface="+mn-lt"/>
                <a:sym typeface="Wingdings" panose="05000000000000000000" pitchFamily="2" charset="2"/>
              </a:rPr>
              <a:t>περίθαλψη </a:t>
            </a:r>
            <a:r>
              <a:rPr lang="el-GR" sz="3600" b="1" dirty="0">
                <a:solidFill>
                  <a:srgbClr val="421E06"/>
                </a:solidFill>
                <a:effectLst>
                  <a:outerShdw blurRad="38100" dist="38100" dir="2700000" algn="tl">
                    <a:srgbClr val="000000">
                      <a:alpha val="43137"/>
                    </a:srgbClr>
                  </a:outerShdw>
                </a:effectLst>
                <a:latin typeface="+mn-lt"/>
                <a:sym typeface="Wingdings" panose="05000000000000000000" pitchFamily="2" charset="2"/>
              </a:rPr>
              <a:t>4.500 </a:t>
            </a:r>
            <a:r>
              <a:rPr lang="el-GR" sz="3600" dirty="0">
                <a:solidFill>
                  <a:srgbClr val="421E06"/>
                </a:solidFill>
                <a:effectLst>
                  <a:outerShdw blurRad="38100" dist="38100" dir="2700000" algn="tl">
                    <a:srgbClr val="000000">
                      <a:alpha val="43137"/>
                    </a:srgbClr>
                  </a:outerShdw>
                </a:effectLst>
                <a:latin typeface="+mn-lt"/>
                <a:sym typeface="Wingdings" panose="05000000000000000000" pitchFamily="2" charset="2"/>
              </a:rPr>
              <a:t>προσφύγων</a:t>
            </a:r>
          </a:p>
          <a:p>
            <a:pPr>
              <a:lnSpc>
                <a:spcPct val="120000"/>
              </a:lnSpc>
            </a:pPr>
            <a:r>
              <a:rPr lang="el-GR" sz="3600" b="1" dirty="0">
                <a:solidFill>
                  <a:schemeClr val="accent2">
                    <a:lumMod val="75000"/>
                  </a:schemeClr>
                </a:solidFill>
                <a:effectLst>
                  <a:outerShdw blurRad="38100" dist="38100" dir="2700000" algn="tl">
                    <a:srgbClr val="000000">
                      <a:alpha val="43137"/>
                    </a:srgbClr>
                  </a:outerShdw>
                </a:effectLst>
                <a:latin typeface="AG Helvetica P Bold" panose="00000400000000000000" pitchFamily="2" charset="0"/>
                <a:sym typeface="Wingdings" panose="05000000000000000000" pitchFamily="2" charset="2"/>
              </a:rPr>
              <a:t>1868</a:t>
            </a:r>
            <a:r>
              <a:rPr lang="el-GR" sz="3600" b="1" dirty="0">
                <a:solidFill>
                  <a:srgbClr val="421E06"/>
                </a:solidFill>
                <a:effectLst>
                  <a:outerShdw blurRad="38100" dist="38100" dir="2700000" algn="tl">
                    <a:srgbClr val="000000">
                      <a:alpha val="43137"/>
                    </a:srgbClr>
                  </a:outerShdw>
                </a:effectLst>
                <a:latin typeface="+mn-lt"/>
                <a:sym typeface="Wingdings" panose="05000000000000000000" pitchFamily="2" charset="2"/>
              </a:rPr>
              <a:t> (Φεβρουάριος)  10.000 </a:t>
            </a:r>
            <a:r>
              <a:rPr lang="el-GR" sz="3600" dirty="0">
                <a:solidFill>
                  <a:srgbClr val="421E06"/>
                </a:solidFill>
                <a:effectLst>
                  <a:outerShdw blurRad="38100" dist="38100" dir="2700000" algn="tl">
                    <a:srgbClr val="000000">
                      <a:alpha val="43137"/>
                    </a:srgbClr>
                  </a:outerShdw>
                </a:effectLst>
                <a:latin typeface="+mn-lt"/>
                <a:sym typeface="Wingdings" panose="05000000000000000000" pitchFamily="2" charset="2"/>
              </a:rPr>
              <a:t>πρόσφυγες στην Αθήνα</a:t>
            </a:r>
          </a:p>
          <a:p>
            <a:pPr>
              <a:lnSpc>
                <a:spcPct val="120000"/>
              </a:lnSpc>
            </a:pPr>
            <a:r>
              <a:rPr lang="el-GR" sz="3600" b="1" dirty="0">
                <a:solidFill>
                  <a:schemeClr val="accent2">
                    <a:lumMod val="75000"/>
                  </a:schemeClr>
                </a:solidFill>
                <a:effectLst>
                  <a:outerShdw blurRad="38100" dist="38100" dir="2700000" algn="tl">
                    <a:srgbClr val="000000">
                      <a:alpha val="43137"/>
                    </a:srgbClr>
                  </a:outerShdw>
                </a:effectLst>
                <a:latin typeface="AG Helvetica P Bold" panose="00000400000000000000" pitchFamily="2" charset="0"/>
                <a:sym typeface="Wingdings" panose="05000000000000000000" pitchFamily="2" charset="2"/>
              </a:rPr>
              <a:t>1854</a:t>
            </a:r>
            <a:r>
              <a:rPr lang="el-GR" sz="3600" b="1" dirty="0">
                <a:solidFill>
                  <a:srgbClr val="421E06"/>
                </a:solidFill>
                <a:effectLst>
                  <a:outerShdw blurRad="38100" dist="38100" dir="2700000" algn="tl">
                    <a:srgbClr val="000000">
                      <a:alpha val="43137"/>
                    </a:srgbClr>
                  </a:outerShdw>
                </a:effectLst>
                <a:latin typeface="+mn-lt"/>
                <a:sym typeface="Wingdings" panose="05000000000000000000" pitchFamily="2" charset="2"/>
              </a:rPr>
              <a:t>  Κριμαϊκός πόλεμος  χολέρα </a:t>
            </a:r>
            <a:r>
              <a:rPr lang="el-GR" sz="3600" dirty="0">
                <a:solidFill>
                  <a:srgbClr val="421E06"/>
                </a:solidFill>
                <a:effectLst>
                  <a:outerShdw blurRad="38100" dist="38100" dir="2700000" algn="tl">
                    <a:srgbClr val="000000">
                      <a:alpha val="43137"/>
                    </a:srgbClr>
                  </a:outerShdw>
                </a:effectLst>
                <a:latin typeface="+mn-lt"/>
                <a:sym typeface="Wingdings" panose="05000000000000000000" pitchFamily="2" charset="2"/>
              </a:rPr>
              <a:t>στην Αθήνα</a:t>
            </a:r>
            <a:r>
              <a:rPr lang="en-US" sz="3600" dirty="0">
                <a:solidFill>
                  <a:srgbClr val="421E06"/>
                </a:solidFill>
                <a:effectLst>
                  <a:outerShdw blurRad="38100" dist="38100" dir="2700000" algn="tl">
                    <a:srgbClr val="000000">
                      <a:alpha val="43137"/>
                    </a:srgbClr>
                  </a:outerShdw>
                </a:effectLst>
                <a:latin typeface="+mn-lt"/>
                <a:sym typeface="Wingdings" panose="05000000000000000000" pitchFamily="2" charset="2"/>
              </a:rPr>
              <a:t> </a:t>
            </a:r>
            <a:r>
              <a:rPr lang="el-GR" sz="3600" dirty="0">
                <a:solidFill>
                  <a:srgbClr val="421E06"/>
                </a:solidFill>
                <a:effectLst>
                  <a:outerShdw blurRad="38100" dist="38100" dir="2700000" algn="tl">
                    <a:srgbClr val="000000">
                      <a:alpha val="43137"/>
                    </a:srgbClr>
                  </a:outerShdw>
                </a:effectLst>
                <a:latin typeface="+mn-lt"/>
                <a:sym typeface="Wingdings" panose="05000000000000000000" pitchFamily="2" charset="2"/>
              </a:rPr>
              <a:t>(γαλλικά στρατεύματα)</a:t>
            </a:r>
          </a:p>
          <a:p>
            <a:pPr>
              <a:lnSpc>
                <a:spcPct val="120000"/>
              </a:lnSpc>
            </a:pPr>
            <a:r>
              <a:rPr lang="el-GR" sz="3600" b="1" dirty="0">
                <a:solidFill>
                  <a:schemeClr val="accent2">
                    <a:lumMod val="75000"/>
                  </a:schemeClr>
                </a:solidFill>
                <a:effectLst>
                  <a:outerShdw blurRad="38100" dist="38100" dir="2700000" algn="tl">
                    <a:srgbClr val="000000">
                      <a:alpha val="43137"/>
                    </a:srgbClr>
                  </a:outerShdw>
                </a:effectLst>
                <a:latin typeface="AG Helvetica P Bold" panose="00000400000000000000" pitchFamily="2" charset="0"/>
                <a:sym typeface="Wingdings" panose="05000000000000000000" pitchFamily="2" charset="2"/>
              </a:rPr>
              <a:t>1854</a:t>
            </a:r>
            <a:r>
              <a:rPr lang="el-GR" sz="3600" b="1" dirty="0">
                <a:solidFill>
                  <a:srgbClr val="421E06"/>
                </a:solidFill>
                <a:effectLst>
                  <a:outerShdw blurRad="38100" dist="38100" dir="2700000" algn="tl">
                    <a:srgbClr val="000000">
                      <a:alpha val="43137"/>
                    </a:srgbClr>
                  </a:outerShdw>
                </a:effectLst>
                <a:latin typeface="+mn-lt"/>
                <a:sym typeface="Wingdings" panose="05000000000000000000" pitchFamily="2" charset="2"/>
              </a:rPr>
              <a:t>  διακοπή ελληνοτουρκικών σχέσεων</a:t>
            </a:r>
          </a:p>
          <a:p>
            <a:pPr>
              <a:lnSpc>
                <a:spcPct val="120000"/>
              </a:lnSpc>
            </a:pPr>
            <a:r>
              <a:rPr lang="el-GR" sz="3600" b="1" dirty="0">
                <a:solidFill>
                  <a:schemeClr val="accent2">
                    <a:lumMod val="75000"/>
                  </a:schemeClr>
                </a:solidFill>
                <a:effectLst>
                  <a:outerShdw blurRad="38100" dist="38100" dir="2700000" algn="tl">
                    <a:srgbClr val="000000">
                      <a:alpha val="43137"/>
                    </a:srgbClr>
                  </a:outerShdw>
                </a:effectLst>
                <a:latin typeface="AG Helvetica P Bold" panose="00000400000000000000" pitchFamily="2" charset="0"/>
                <a:sym typeface="Wingdings" panose="05000000000000000000" pitchFamily="2" charset="2"/>
              </a:rPr>
              <a:t>1878</a:t>
            </a:r>
            <a:r>
              <a:rPr lang="el-GR" sz="3600" b="1" dirty="0">
                <a:solidFill>
                  <a:srgbClr val="421E06"/>
                </a:solidFill>
                <a:effectLst>
                  <a:outerShdw blurRad="38100" dist="38100" dir="2700000" algn="tl">
                    <a:srgbClr val="000000">
                      <a:alpha val="43137"/>
                    </a:srgbClr>
                  </a:outerShdw>
                </a:effectLst>
                <a:latin typeface="+mn-lt"/>
                <a:sym typeface="Wingdings" panose="05000000000000000000" pitchFamily="2" charset="2"/>
              </a:rPr>
              <a:t>   Μακεδονική επιτροπή  </a:t>
            </a:r>
            <a:r>
              <a:rPr lang="el-GR" sz="3600" dirty="0">
                <a:solidFill>
                  <a:srgbClr val="421E06"/>
                </a:solidFill>
                <a:effectLst>
                  <a:outerShdw blurRad="38100" dist="38100" dir="2700000" algn="tl">
                    <a:srgbClr val="000000">
                      <a:alpha val="43137"/>
                    </a:srgbClr>
                  </a:outerShdw>
                </a:effectLst>
                <a:latin typeface="+mn-lt"/>
                <a:sym typeface="Wingdings" panose="05000000000000000000" pitchFamily="2" charset="2"/>
              </a:rPr>
              <a:t>επανάσταση στη </a:t>
            </a:r>
            <a:r>
              <a:rPr lang="el-GR" sz="3600" b="1" dirty="0">
                <a:solidFill>
                  <a:srgbClr val="421E06"/>
                </a:solidFill>
                <a:effectLst>
                  <a:outerShdw blurRad="38100" dist="38100" dir="2700000" algn="tl">
                    <a:srgbClr val="000000">
                      <a:alpha val="43137"/>
                    </a:srgbClr>
                  </a:outerShdw>
                </a:effectLst>
                <a:latin typeface="+mn-lt"/>
                <a:sym typeface="Wingdings" panose="05000000000000000000" pitchFamily="2" charset="2"/>
              </a:rPr>
              <a:t>Μακεδονία</a:t>
            </a:r>
          </a:p>
          <a:p>
            <a:pPr>
              <a:lnSpc>
                <a:spcPct val="120000"/>
              </a:lnSpc>
            </a:pPr>
            <a:r>
              <a:rPr lang="el-GR" sz="3600" b="1" dirty="0">
                <a:solidFill>
                  <a:schemeClr val="accent2">
                    <a:lumMod val="75000"/>
                  </a:schemeClr>
                </a:solidFill>
                <a:effectLst>
                  <a:outerShdw blurRad="38100" dist="38100" dir="2700000" algn="tl">
                    <a:srgbClr val="000000">
                      <a:alpha val="43137"/>
                    </a:srgbClr>
                  </a:outerShdw>
                </a:effectLst>
                <a:latin typeface="AG Helvetica P Bold" panose="00000400000000000000" pitchFamily="2" charset="0"/>
                <a:sym typeface="Wingdings" panose="05000000000000000000" pitchFamily="2" charset="2"/>
              </a:rPr>
              <a:t>1897 </a:t>
            </a:r>
            <a:r>
              <a:rPr lang="el-GR" sz="3600" b="1" dirty="0">
                <a:solidFill>
                  <a:srgbClr val="421E06"/>
                </a:solidFill>
                <a:effectLst>
                  <a:outerShdw blurRad="38100" dist="38100" dir="2700000" algn="tl">
                    <a:srgbClr val="000000">
                      <a:alpha val="43137"/>
                    </a:srgbClr>
                  </a:outerShdw>
                </a:effectLst>
                <a:latin typeface="+mn-lt"/>
                <a:sym typeface="Wingdings" panose="05000000000000000000" pitchFamily="2" charset="2"/>
              </a:rPr>
              <a:t>  Άτυχος ελληνοτουρκικός πόλεμος  κατάληψη Λάρισας  </a:t>
            </a:r>
            <a:r>
              <a:rPr lang="el-GR" sz="3600" dirty="0">
                <a:solidFill>
                  <a:srgbClr val="421E06"/>
                </a:solidFill>
                <a:effectLst>
                  <a:outerShdw blurRad="38100" dist="38100" dir="2700000" algn="tl">
                    <a:srgbClr val="000000">
                      <a:alpha val="43137"/>
                    </a:srgbClr>
                  </a:outerShdw>
                </a:effectLst>
                <a:latin typeface="+mn-lt"/>
                <a:sym typeface="Wingdings" panose="05000000000000000000" pitchFamily="2" charset="2"/>
              </a:rPr>
              <a:t>μαζική έξοδος πανικόβλητου πληθυσμού</a:t>
            </a:r>
          </a:p>
          <a:p>
            <a:pPr>
              <a:lnSpc>
                <a:spcPct val="120000"/>
              </a:lnSpc>
            </a:pPr>
            <a:r>
              <a:rPr lang="el-GR" sz="3600" b="1" dirty="0">
                <a:solidFill>
                  <a:schemeClr val="accent2">
                    <a:lumMod val="75000"/>
                  </a:schemeClr>
                </a:solidFill>
                <a:effectLst>
                  <a:outerShdw blurRad="38100" dist="38100" dir="2700000" algn="tl">
                    <a:srgbClr val="000000">
                      <a:alpha val="43137"/>
                    </a:srgbClr>
                  </a:outerShdw>
                </a:effectLst>
                <a:latin typeface="AG Helvetica P Bold" panose="00000400000000000000" pitchFamily="2" charset="0"/>
                <a:sym typeface="Wingdings" panose="05000000000000000000" pitchFamily="2" charset="2"/>
              </a:rPr>
              <a:t>1895-98</a:t>
            </a:r>
            <a:r>
              <a:rPr lang="el-GR" sz="3600" b="1" dirty="0">
                <a:solidFill>
                  <a:srgbClr val="421E06"/>
                </a:solidFill>
                <a:effectLst>
                  <a:outerShdw blurRad="38100" dist="38100" dir="2700000" algn="tl">
                    <a:srgbClr val="000000">
                      <a:alpha val="43137"/>
                    </a:srgbClr>
                  </a:outerShdw>
                </a:effectLst>
                <a:latin typeface="+mn-lt"/>
                <a:sym typeface="Wingdings" panose="05000000000000000000" pitchFamily="2" charset="2"/>
              </a:rPr>
              <a:t>  ανακίνηση Κρητικού ζητήματος  </a:t>
            </a:r>
            <a:r>
              <a:rPr lang="el-GR" sz="3600" dirty="0">
                <a:solidFill>
                  <a:srgbClr val="421E06"/>
                </a:solidFill>
                <a:effectLst>
                  <a:outerShdw blurRad="38100" dist="38100" dir="2700000" algn="tl">
                    <a:srgbClr val="000000">
                      <a:alpha val="43137"/>
                    </a:srgbClr>
                  </a:outerShdw>
                </a:effectLst>
                <a:latin typeface="+mn-lt"/>
                <a:sym typeface="Wingdings" panose="05000000000000000000" pitchFamily="2" charset="2"/>
              </a:rPr>
              <a:t>δεν προκαλείται κύμα μεγάλης φυγής προσφύγων</a:t>
            </a:r>
          </a:p>
        </p:txBody>
      </p:sp>
      <p:sp>
        <p:nvSpPr>
          <p:cNvPr id="5" name="Explosion: 14 Points 4">
            <a:extLst>
              <a:ext uri="{FF2B5EF4-FFF2-40B4-BE49-F238E27FC236}">
                <a16:creationId xmlns:a16="http://schemas.microsoft.com/office/drawing/2014/main" id="{FCA7C6F2-93A3-4935-8373-CCF1E04B7F91}"/>
              </a:ext>
            </a:extLst>
          </p:cNvPr>
          <p:cNvSpPr/>
          <p:nvPr/>
        </p:nvSpPr>
        <p:spPr>
          <a:xfrm rot="205418">
            <a:off x="692946" y="-121965"/>
            <a:ext cx="2557627" cy="1884272"/>
          </a:xfrm>
          <a:prstGeom prst="irregularSeal2">
            <a:avLst/>
          </a:prstGeom>
          <a:solidFill>
            <a:srgbClr val="E4D7AA"/>
          </a:solidFill>
          <a:ln>
            <a:solidFill>
              <a:srgbClr val="542708"/>
            </a:solidFill>
          </a:ln>
          <a:effectLst>
            <a:outerShdw blurRad="177800" dist="203200" dir="294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542708"/>
                </a:solidFill>
                <a:effectLst>
                  <a:outerShdw blurRad="38100" dist="38100" dir="2700000" algn="tl">
                    <a:srgbClr val="000000">
                      <a:alpha val="43137"/>
                    </a:srgbClr>
                  </a:outerShdw>
                </a:effectLst>
              </a:rPr>
              <a:t>SOS</a:t>
            </a:r>
            <a:endParaRPr lang="el-GR" sz="4000" b="1" dirty="0">
              <a:solidFill>
                <a:srgbClr val="542708"/>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5851788"/>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BF9BB1D-7711-4558-9D5E-9A819A0B8A6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88667" y="203200"/>
            <a:ext cx="4490884" cy="6299200"/>
          </a:xfrm>
          <a:prstGeom prst="rect">
            <a:avLst/>
          </a:prstGeom>
        </p:spPr>
      </p:pic>
      <p:pic>
        <p:nvPicPr>
          <p:cNvPr id="8" name="Picture 7">
            <a:extLst>
              <a:ext uri="{FF2B5EF4-FFF2-40B4-BE49-F238E27FC236}">
                <a16:creationId xmlns:a16="http://schemas.microsoft.com/office/drawing/2014/main" id="{C10C3E65-0D6C-4726-9398-1F6F5D32A8C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79347" y="1930400"/>
            <a:ext cx="5838613" cy="4378960"/>
          </a:xfrm>
          <a:prstGeom prst="rect">
            <a:avLst/>
          </a:prstGeom>
        </p:spPr>
      </p:pic>
      <p:pic>
        <p:nvPicPr>
          <p:cNvPr id="5" name="Content Placeholder 4">
            <a:extLst>
              <a:ext uri="{FF2B5EF4-FFF2-40B4-BE49-F238E27FC236}">
                <a16:creationId xmlns:a16="http://schemas.microsoft.com/office/drawing/2014/main" id="{C20EFC4F-2F00-4D7F-A114-765366DA69C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5893" t="23783" r="60054" b="7631"/>
          <a:stretch/>
        </p:blipFill>
        <p:spPr>
          <a:xfrm>
            <a:off x="1621944" y="620805"/>
            <a:ext cx="3220475" cy="4869812"/>
          </a:xfrm>
          <a:prstGeom prst="rect">
            <a:avLst/>
          </a:prstGeom>
          <a:ln>
            <a:noFill/>
          </a:ln>
          <a:effectLst>
            <a:outerShdw blurRad="190500" dist="177800" dir="2580000" algn="ctr" rotWithShape="0">
              <a:srgbClr val="000000">
                <a:alpha val="48000"/>
              </a:srgbClr>
            </a:outerShdw>
            <a:softEdge rad="112500"/>
          </a:effectLst>
        </p:spPr>
      </p:pic>
      <p:pic>
        <p:nvPicPr>
          <p:cNvPr id="6" name="Content Placeholder 4">
            <a:extLst>
              <a:ext uri="{FF2B5EF4-FFF2-40B4-BE49-F238E27FC236}">
                <a16:creationId xmlns:a16="http://schemas.microsoft.com/office/drawing/2014/main" id="{D8A2E3CF-5CEF-40CE-9343-3B6C59AEDB6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44202" t="22065" r="7710" b="36562"/>
          <a:stretch/>
        </p:blipFill>
        <p:spPr>
          <a:xfrm>
            <a:off x="6341352" y="2321559"/>
            <a:ext cx="4616517" cy="2981961"/>
          </a:xfrm>
          <a:prstGeom prst="rect">
            <a:avLst/>
          </a:prstGeom>
          <a:ln>
            <a:noFill/>
          </a:ln>
          <a:effectLst>
            <a:outerShdw blurRad="241300" dist="254000" dir="2760000" algn="ctr" rotWithShape="0">
              <a:srgbClr val="000000">
                <a:alpha val="43137"/>
              </a:srgbClr>
            </a:outerShdw>
            <a:softEdge rad="112500"/>
          </a:effectLst>
        </p:spPr>
      </p:pic>
      <p:sp>
        <p:nvSpPr>
          <p:cNvPr id="9" name="Title 1">
            <a:extLst>
              <a:ext uri="{FF2B5EF4-FFF2-40B4-BE49-F238E27FC236}">
                <a16:creationId xmlns:a16="http://schemas.microsoft.com/office/drawing/2014/main" id="{E6E586DD-1A1F-4FF6-897A-D9DA44F39D84}"/>
              </a:ext>
            </a:extLst>
          </p:cNvPr>
          <p:cNvSpPr>
            <a:spLocks noGrp="1"/>
          </p:cNvSpPr>
          <p:nvPr>
            <p:ph type="title"/>
          </p:nvPr>
        </p:nvSpPr>
        <p:spPr>
          <a:xfrm>
            <a:off x="7429990" y="652212"/>
            <a:ext cx="3063728" cy="666042"/>
          </a:xfrm>
          <a:solidFill>
            <a:srgbClr val="E4D7AA">
              <a:alpha val="74000"/>
            </a:srgbClr>
          </a:solidFill>
          <a:effectLst>
            <a:outerShdw blurRad="139700" dist="190500" dir="2700000" algn="tl" rotWithShape="0">
              <a:prstClr val="black">
                <a:alpha val="30000"/>
              </a:prstClr>
            </a:outerShdw>
          </a:effectLst>
        </p:spPr>
        <p:txBody>
          <a:bodyPr>
            <a:normAutofit/>
          </a:bodyPr>
          <a:lstStyle/>
          <a:p>
            <a:pPr algn="ctr"/>
            <a:r>
              <a:rPr lang="el-GR" sz="3600" b="1" dirty="0">
                <a:solidFill>
                  <a:srgbClr val="542708"/>
                </a:solidFill>
                <a:effectLst>
                  <a:outerShdw blurRad="38100" dist="38100" dir="2700000" algn="tl">
                    <a:srgbClr val="000000">
                      <a:alpha val="43137"/>
                    </a:srgbClr>
                  </a:outerShdw>
                </a:effectLst>
                <a:latin typeface="+mn-lt"/>
              </a:rPr>
              <a:t>Μεγάλη Ιδέα</a:t>
            </a:r>
          </a:p>
        </p:txBody>
      </p:sp>
      <p:sp>
        <p:nvSpPr>
          <p:cNvPr id="11" name="TextBox 10">
            <a:extLst>
              <a:ext uri="{FF2B5EF4-FFF2-40B4-BE49-F238E27FC236}">
                <a16:creationId xmlns:a16="http://schemas.microsoft.com/office/drawing/2014/main" id="{47379EEC-5352-4E3A-9B63-3BDCCBF21D59}"/>
              </a:ext>
            </a:extLst>
          </p:cNvPr>
          <p:cNvSpPr txBox="1"/>
          <p:nvPr/>
        </p:nvSpPr>
        <p:spPr>
          <a:xfrm>
            <a:off x="1432071" y="5442363"/>
            <a:ext cx="3637280" cy="584775"/>
          </a:xfrm>
          <a:prstGeom prst="rect">
            <a:avLst/>
          </a:prstGeom>
          <a:noFill/>
        </p:spPr>
        <p:txBody>
          <a:bodyPr wrap="square" rtlCol="0">
            <a:spAutoFit/>
          </a:bodyPr>
          <a:lstStyle/>
          <a:p>
            <a:pPr algn="ctr"/>
            <a:r>
              <a:rPr lang="el-GR" sz="1600" dirty="0"/>
              <a:t>Η </a:t>
            </a:r>
            <a:r>
              <a:rPr lang="el-GR" sz="1600" b="1" dirty="0">
                <a:solidFill>
                  <a:srgbClr val="421E06"/>
                </a:solidFill>
              </a:rPr>
              <a:t>Ελλάδα</a:t>
            </a:r>
            <a:r>
              <a:rPr lang="el-GR" sz="1600" dirty="0"/>
              <a:t> ταΐζει </a:t>
            </a:r>
            <a:r>
              <a:rPr lang="el-GR" sz="1600" b="1" dirty="0">
                <a:solidFill>
                  <a:srgbClr val="421E06"/>
                </a:solidFill>
              </a:rPr>
              <a:t>τις αλύτρωτες περιοχές</a:t>
            </a:r>
            <a:r>
              <a:rPr lang="el-GR" sz="1600" dirty="0"/>
              <a:t>. </a:t>
            </a:r>
          </a:p>
          <a:p>
            <a:pPr algn="ctr"/>
            <a:r>
              <a:rPr lang="el-GR" sz="1600" i="1" dirty="0"/>
              <a:t>Περ. Νέος Αριστοφάνης</a:t>
            </a:r>
          </a:p>
        </p:txBody>
      </p:sp>
      <p:sp>
        <p:nvSpPr>
          <p:cNvPr id="13" name="TextBox 12">
            <a:extLst>
              <a:ext uri="{FF2B5EF4-FFF2-40B4-BE49-F238E27FC236}">
                <a16:creationId xmlns:a16="http://schemas.microsoft.com/office/drawing/2014/main" id="{6D409559-4635-43F6-8013-8580DDD950D8}"/>
              </a:ext>
            </a:extLst>
          </p:cNvPr>
          <p:cNvSpPr txBox="1"/>
          <p:nvPr/>
        </p:nvSpPr>
        <p:spPr>
          <a:xfrm>
            <a:off x="6508538" y="5303520"/>
            <a:ext cx="4694795" cy="584775"/>
          </a:xfrm>
          <a:prstGeom prst="rect">
            <a:avLst/>
          </a:prstGeom>
          <a:noFill/>
        </p:spPr>
        <p:txBody>
          <a:bodyPr wrap="square" rtlCol="0">
            <a:spAutoFit/>
          </a:bodyPr>
          <a:lstStyle/>
          <a:p>
            <a:pPr algn="ctr"/>
            <a:r>
              <a:rPr lang="el-GR" sz="1600" dirty="0"/>
              <a:t>Η </a:t>
            </a:r>
            <a:r>
              <a:rPr lang="el-GR" sz="1600" b="1" dirty="0">
                <a:solidFill>
                  <a:srgbClr val="421E06"/>
                </a:solidFill>
              </a:rPr>
              <a:t>Ελλάδα</a:t>
            </a:r>
            <a:r>
              <a:rPr lang="el-GR" sz="1600" dirty="0"/>
              <a:t> ονειρεύεται τις Μεγάλες Δυνάμεις να την οδηγούν </a:t>
            </a:r>
            <a:r>
              <a:rPr lang="el-GR" sz="1600" b="1" dirty="0">
                <a:solidFill>
                  <a:srgbClr val="421E06"/>
                </a:solidFill>
              </a:rPr>
              <a:t>στον θρόνο της Βυζαντινής αυτοκρατορίας</a:t>
            </a:r>
            <a:r>
              <a:rPr lang="el-GR" sz="1600" dirty="0"/>
              <a:t>.</a:t>
            </a:r>
          </a:p>
        </p:txBody>
      </p:sp>
      <p:pic>
        <p:nvPicPr>
          <p:cNvPr id="5122" name="Picture 2" descr="Βρες την κεντρική ιδέα! - Kέντρο ειδικών θεραπειών Μαθαίνω Αλλιώς">
            <a:extLst>
              <a:ext uri="{FF2B5EF4-FFF2-40B4-BE49-F238E27FC236}">
                <a16:creationId xmlns:a16="http://schemas.microsoft.com/office/drawing/2014/main" id="{594E6165-6CFA-490F-B2C9-1EE3BA1C1FB5}"/>
              </a:ext>
            </a:extLst>
          </p:cNvPr>
          <p:cNvPicPr>
            <a:picLocks noChangeAspect="1" noChangeArrowheads="1"/>
          </p:cNvPicPr>
          <p:nvPr/>
        </p:nvPicPr>
        <p:blipFill rotWithShape="1">
          <a:blip r:embed="rId7">
            <a:clrChange>
              <a:clrFrom>
                <a:srgbClr val="FDFDFD"/>
              </a:clrFrom>
              <a:clrTo>
                <a:srgbClr val="FDFDFD">
                  <a:alpha val="0"/>
                </a:srgbClr>
              </a:clrTo>
            </a:clrChange>
            <a:extLst>
              <a:ext uri="{28A0092B-C50C-407E-A947-70E740481C1C}">
                <a14:useLocalDpi xmlns:a14="http://schemas.microsoft.com/office/drawing/2010/main" val="0"/>
              </a:ext>
            </a:extLst>
          </a:blip>
          <a:srcRect l="29466" r="30267"/>
          <a:stretch/>
        </p:blipFill>
        <p:spPr bwMode="auto">
          <a:xfrm>
            <a:off x="10373903" y="2961550"/>
            <a:ext cx="1011376" cy="156981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hare Your Ideas! | Join in Jericho">
            <a:extLst>
              <a:ext uri="{FF2B5EF4-FFF2-40B4-BE49-F238E27FC236}">
                <a16:creationId xmlns:a16="http://schemas.microsoft.com/office/drawing/2014/main" id="{3D3EFC30-1BFA-4C93-A043-9F47ABA59E12}"/>
              </a:ext>
            </a:extLst>
          </p:cNvPr>
          <p:cNvPicPr>
            <a:picLocks noChangeAspect="1" noChangeArrowheads="1"/>
          </p:cNvPicPr>
          <p:nvPr/>
        </p:nvPicPr>
        <p:blipFill rotWithShape="1">
          <a:blip r:embed="rId8">
            <a:duotone>
              <a:prstClr val="black"/>
              <a:srgbClr val="D9C3A5">
                <a:tint val="50000"/>
                <a:satMod val="180000"/>
              </a:srgbClr>
            </a:duotone>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15336" r="17194" b="6933"/>
          <a:stretch/>
        </p:blipFill>
        <p:spPr bwMode="auto">
          <a:xfrm>
            <a:off x="5707925" y="139706"/>
            <a:ext cx="1377698" cy="15697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0405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A4C21F-D425-4AF9-ACD7-7E17E9EB8AB1}"/>
              </a:ext>
            </a:extLst>
          </p:cNvPr>
          <p:cNvSpPr txBox="1">
            <a:spLocks/>
          </p:cNvSpPr>
          <p:nvPr/>
        </p:nvSpPr>
        <p:spPr>
          <a:xfrm>
            <a:off x="3180080" y="3657600"/>
            <a:ext cx="6116320" cy="2885440"/>
          </a:xfrm>
          <a:prstGeom prst="rect">
            <a:avLst/>
          </a:prstGeom>
          <a:solidFill>
            <a:srgbClr val="E4D7AA">
              <a:alpha val="88000"/>
            </a:srgbClr>
          </a:solidFill>
          <a:effectLst>
            <a:outerShdw blurRad="292100" dist="165100" dir="2700000" algn="tl" rotWithShape="0">
              <a:prstClr val="black">
                <a:alpha val="40000"/>
              </a:prstClr>
            </a:outerShdw>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3600" b="1" dirty="0">
                <a:solidFill>
                  <a:srgbClr val="421E06"/>
                </a:solidFill>
                <a:effectLst>
                  <a:outerShdw blurRad="38100" dist="38100" dir="2700000" algn="tl">
                    <a:srgbClr val="000000">
                      <a:alpha val="43137"/>
                    </a:srgbClr>
                  </a:outerShdw>
                </a:effectLst>
                <a:latin typeface="+mn-lt"/>
              </a:rPr>
              <a:t>Συνέχεια στο επόμενο μάθημα με τον ΔΙΩΓΜΟ ΤΟΥ 1914 ... </a:t>
            </a:r>
          </a:p>
          <a:p>
            <a:pPr algn="ctr">
              <a:lnSpc>
                <a:spcPct val="120000"/>
              </a:lnSpc>
            </a:pPr>
            <a:r>
              <a:rPr lang="el-GR" sz="3600" b="1" dirty="0">
                <a:solidFill>
                  <a:srgbClr val="421E06"/>
                </a:solidFill>
                <a:effectLst>
                  <a:outerShdw blurRad="38100" dist="38100" dir="2700000" algn="tl">
                    <a:srgbClr val="000000">
                      <a:alpha val="43137"/>
                    </a:srgbClr>
                  </a:outerShdw>
                </a:effectLst>
                <a:latin typeface="+mn-lt"/>
              </a:rPr>
              <a:t>και τα φοβερά και τρομερά </a:t>
            </a:r>
          </a:p>
          <a:p>
            <a:pPr algn="ctr">
              <a:lnSpc>
                <a:spcPct val="120000"/>
              </a:lnSpc>
            </a:pPr>
            <a:r>
              <a:rPr lang="el-GR" sz="3600" b="1" dirty="0">
                <a:solidFill>
                  <a:srgbClr val="421E06"/>
                </a:solidFill>
                <a:effectLst>
                  <a:outerShdw blurRad="38100" dist="38100" dir="2700000" algn="tl">
                    <a:srgbClr val="000000">
                      <a:alpha val="43137"/>
                    </a:srgbClr>
                  </a:outerShdw>
                </a:effectLst>
                <a:latin typeface="+mn-lt"/>
              </a:rPr>
              <a:t>ΑΜΕΛΕ ΤΑΜΠΟΥΡΟΥ!</a:t>
            </a:r>
            <a:endParaRPr lang="el-GR" sz="3600" dirty="0">
              <a:solidFill>
                <a:srgbClr val="421E06"/>
              </a:solidFill>
              <a:effectLst>
                <a:outerShdw blurRad="38100" dist="38100" dir="2700000" algn="tl">
                  <a:srgbClr val="000000">
                    <a:alpha val="43137"/>
                  </a:srgbClr>
                </a:outerShdw>
              </a:effectLst>
              <a:latin typeface="+mn-lt"/>
            </a:endParaRPr>
          </a:p>
        </p:txBody>
      </p:sp>
      <p:sp>
        <p:nvSpPr>
          <p:cNvPr id="6" name="Arrow: Down 5">
            <a:extLst>
              <a:ext uri="{FF2B5EF4-FFF2-40B4-BE49-F238E27FC236}">
                <a16:creationId xmlns:a16="http://schemas.microsoft.com/office/drawing/2014/main" id="{A972AFFF-DBB5-4120-9ACA-DCF4A8B356E9}"/>
              </a:ext>
            </a:extLst>
          </p:cNvPr>
          <p:cNvSpPr/>
          <p:nvPr/>
        </p:nvSpPr>
        <p:spPr>
          <a:xfrm>
            <a:off x="5418304" y="0"/>
            <a:ext cx="1355391" cy="3931920"/>
          </a:xfrm>
          <a:prstGeom prst="downArrow">
            <a:avLst/>
          </a:prstGeom>
          <a:solidFill>
            <a:schemeClr val="accent2">
              <a:lumMod val="50000"/>
              <a:alpha val="77000"/>
            </a:schemeClr>
          </a:solidFill>
          <a:ln>
            <a:noFill/>
          </a:ln>
          <a:effectLst>
            <a:outerShdw blurRad="127000" dist="88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 name="Picture 2">
            <a:extLst>
              <a:ext uri="{FF2B5EF4-FFF2-40B4-BE49-F238E27FC236}">
                <a16:creationId xmlns:a16="http://schemas.microsoft.com/office/drawing/2014/main" id="{6B4FCA2F-A6A3-49F7-AFCC-2013F56F44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6741" y="431209"/>
            <a:ext cx="4390199" cy="279875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C7724BE-7DDF-4659-B7FA-CD38FB1A0006}"/>
              </a:ext>
            </a:extLst>
          </p:cNvPr>
          <p:cNvPicPr>
            <a:picLocks noChangeAspect="1"/>
          </p:cNvPicPr>
          <p:nvPr/>
        </p:nvPicPr>
        <p:blipFill rotWithShape="1">
          <a:blip r:embed="rId3">
            <a:extLst>
              <a:ext uri="{28A0092B-C50C-407E-A947-70E740481C1C}">
                <a14:useLocalDpi xmlns:a14="http://schemas.microsoft.com/office/drawing/2010/main" val="0"/>
              </a:ext>
            </a:extLst>
          </a:blip>
          <a:srcRect l="8206" r="9994"/>
          <a:stretch/>
        </p:blipFill>
        <p:spPr>
          <a:xfrm>
            <a:off x="935797" y="403777"/>
            <a:ext cx="3982720" cy="28500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6205701"/>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86C60F1-C6CA-431C-9811-C73BCDDB1334}"/>
              </a:ext>
            </a:extLst>
          </p:cNvPr>
          <p:cNvGraphicFramePr>
            <a:graphicFrameLocks noGrp="1"/>
          </p:cNvGraphicFramePr>
          <p:nvPr>
            <p:ph idx="1"/>
            <p:extLst>
              <p:ext uri="{D42A27DB-BD31-4B8C-83A1-F6EECF244321}">
                <p14:modId xmlns:p14="http://schemas.microsoft.com/office/powerpoint/2010/main" val="2607444922"/>
              </p:ext>
            </p:extLst>
          </p:nvPr>
        </p:nvGraphicFramePr>
        <p:xfrm>
          <a:off x="309880" y="284480"/>
          <a:ext cx="11729720" cy="5608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A861C27B-A6F3-48E2-AA36-CEBC65D62339}"/>
              </a:ext>
            </a:extLst>
          </p:cNvPr>
          <p:cNvSpPr>
            <a:spLocks noGrp="1"/>
          </p:cNvSpPr>
          <p:nvPr>
            <p:ph type="title"/>
          </p:nvPr>
        </p:nvSpPr>
        <p:spPr>
          <a:xfrm>
            <a:off x="309880" y="416560"/>
            <a:ext cx="10932160" cy="797560"/>
          </a:xfrm>
          <a:solidFill>
            <a:srgbClr val="E4D7AA"/>
          </a:solidFill>
          <a:effectLst>
            <a:outerShdw blurRad="139700" dist="190500" dir="2700000" algn="tl" rotWithShape="0">
              <a:prstClr val="black">
                <a:alpha val="40000"/>
              </a:prstClr>
            </a:outerShdw>
          </a:effectLst>
        </p:spPr>
        <p:txBody>
          <a:bodyPr>
            <a:normAutofit/>
          </a:bodyPr>
          <a:lstStyle/>
          <a:p>
            <a:pPr algn="ctr"/>
            <a:r>
              <a:rPr lang="el-GR" sz="3600" b="1" dirty="0">
                <a:solidFill>
                  <a:srgbClr val="542708"/>
                </a:solidFill>
                <a:effectLst>
                  <a:outerShdw blurRad="38100" dist="38100" dir="2700000" algn="tl">
                    <a:srgbClr val="000000">
                      <a:alpha val="43137"/>
                    </a:srgbClr>
                  </a:outerShdw>
                </a:effectLst>
              </a:rPr>
              <a:t>Ποια </a:t>
            </a:r>
            <a:r>
              <a:rPr lang="el-GR" sz="3600" b="1" dirty="0">
                <a:solidFill>
                  <a:srgbClr val="542708"/>
                </a:solidFill>
                <a:effectLst>
                  <a:outerShdw blurRad="38100" dist="38100" dir="2700000" algn="tl">
                    <a:srgbClr val="000000">
                      <a:alpha val="43137"/>
                    </a:srgbClr>
                  </a:outerShdw>
                </a:effectLst>
                <a:latin typeface="+mn-lt"/>
              </a:rPr>
              <a:t>κινήματα</a:t>
            </a:r>
            <a:r>
              <a:rPr lang="el-GR" sz="3600" b="1" dirty="0">
                <a:solidFill>
                  <a:srgbClr val="542708"/>
                </a:solidFill>
                <a:effectLst>
                  <a:outerShdw blurRad="38100" dist="38100" dir="2700000" algn="tl">
                    <a:srgbClr val="000000">
                      <a:alpha val="43137"/>
                    </a:srgbClr>
                  </a:outerShdw>
                </a:effectLst>
              </a:rPr>
              <a:t> ξεσπούν</a:t>
            </a:r>
            <a:r>
              <a:rPr lang="en-US" sz="3600" b="1" dirty="0">
                <a:solidFill>
                  <a:srgbClr val="542708"/>
                </a:solidFill>
                <a:effectLst>
                  <a:outerShdw blurRad="38100" dist="38100" dir="2700000" algn="tl">
                    <a:srgbClr val="000000">
                      <a:alpha val="43137"/>
                    </a:srgbClr>
                  </a:outerShdw>
                </a:effectLst>
              </a:rPr>
              <a:t> </a:t>
            </a:r>
            <a:r>
              <a:rPr lang="el-GR" sz="3600" b="1" dirty="0">
                <a:solidFill>
                  <a:srgbClr val="542708"/>
                </a:solidFill>
                <a:effectLst>
                  <a:outerShdw blurRad="38100" dist="38100" dir="2700000" algn="tl">
                    <a:srgbClr val="000000">
                      <a:alpha val="43137"/>
                    </a:srgbClr>
                  </a:outerShdw>
                </a:effectLst>
              </a:rPr>
              <a:t>και </a:t>
            </a:r>
            <a:r>
              <a:rPr lang="el-GR" sz="3600" b="1" dirty="0">
                <a:solidFill>
                  <a:srgbClr val="542708"/>
                </a:solidFill>
                <a:effectLst>
                  <a:outerShdw blurRad="38100" dist="38100" dir="2700000" algn="tl">
                    <a:srgbClr val="000000">
                      <a:alpha val="43137"/>
                    </a:srgbClr>
                  </a:outerShdw>
                </a:effectLst>
                <a:latin typeface="+mn-lt"/>
              </a:rPr>
              <a:t>πότε</a:t>
            </a:r>
            <a:r>
              <a:rPr lang="el-GR" sz="3600" b="1" dirty="0">
                <a:solidFill>
                  <a:srgbClr val="542708"/>
                </a:solidFill>
                <a:effectLst>
                  <a:outerShdw blurRad="38100" dist="38100" dir="2700000" algn="tl">
                    <a:srgbClr val="000000">
                      <a:alpha val="43137"/>
                    </a:srgbClr>
                  </a:outerShdw>
                </a:effectLst>
              </a:rPr>
              <a:t>; Ποιος τα υποκινεί; </a:t>
            </a:r>
          </a:p>
        </p:txBody>
      </p:sp>
      <p:sp>
        <p:nvSpPr>
          <p:cNvPr id="5" name="Title 1">
            <a:extLst>
              <a:ext uri="{FF2B5EF4-FFF2-40B4-BE49-F238E27FC236}">
                <a16:creationId xmlns:a16="http://schemas.microsoft.com/office/drawing/2014/main" id="{F281622A-353B-43B1-9D03-9766EF55B466}"/>
              </a:ext>
            </a:extLst>
          </p:cNvPr>
          <p:cNvSpPr txBox="1">
            <a:spLocks/>
          </p:cNvSpPr>
          <p:nvPr/>
        </p:nvSpPr>
        <p:spPr>
          <a:xfrm>
            <a:off x="309880" y="4937760"/>
            <a:ext cx="10932160" cy="1503680"/>
          </a:xfrm>
          <a:prstGeom prst="rect">
            <a:avLst/>
          </a:prstGeom>
          <a:solidFill>
            <a:srgbClr val="E4D7AA"/>
          </a:solidFill>
          <a:effectLst>
            <a:outerShdw blurRad="139700" dist="1905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200" dirty="0">
                <a:solidFill>
                  <a:srgbClr val="542708"/>
                </a:solidFill>
                <a:effectLst>
                  <a:outerShdw blurRad="38100" dist="38100" dir="2700000" algn="tl">
                    <a:srgbClr val="000000">
                      <a:alpha val="43137"/>
                    </a:srgbClr>
                  </a:outerShdw>
                </a:effectLst>
                <a:latin typeface="+mn-lt"/>
              </a:rPr>
              <a:t>Τα κινήματα αυτά γίνονται </a:t>
            </a:r>
          </a:p>
          <a:p>
            <a:pPr algn="ctr"/>
            <a:r>
              <a:rPr lang="el-GR" sz="3200" dirty="0">
                <a:solidFill>
                  <a:srgbClr val="542708"/>
                </a:solidFill>
                <a:effectLst>
                  <a:outerShdw blurRad="38100" dist="38100" dir="2700000" algn="tl">
                    <a:srgbClr val="000000">
                      <a:alpha val="43137"/>
                    </a:srgbClr>
                  </a:outerShdw>
                </a:effectLst>
                <a:latin typeface="+mn-lt"/>
              </a:rPr>
              <a:t>με την </a:t>
            </a:r>
            <a:r>
              <a:rPr lang="el-GR" sz="3200" b="1" dirty="0">
                <a:solidFill>
                  <a:srgbClr val="421E06"/>
                </a:solidFill>
                <a:effectLst>
                  <a:outerShdw blurRad="38100" dist="38100" dir="2700000" algn="tl">
                    <a:srgbClr val="000000">
                      <a:alpha val="43137"/>
                    </a:srgbClr>
                  </a:outerShdw>
                </a:effectLst>
                <a:latin typeface="+mn-lt"/>
              </a:rPr>
              <a:t>υποκίνηση</a:t>
            </a:r>
            <a:r>
              <a:rPr lang="el-GR" sz="3200" dirty="0">
                <a:solidFill>
                  <a:srgbClr val="542708"/>
                </a:solidFill>
                <a:effectLst>
                  <a:outerShdw blurRad="38100" dist="38100" dir="2700000" algn="tl">
                    <a:srgbClr val="000000">
                      <a:alpha val="43137"/>
                    </a:srgbClr>
                  </a:outerShdw>
                </a:effectLst>
                <a:latin typeface="+mn-lt"/>
              </a:rPr>
              <a:t> ή την </a:t>
            </a:r>
            <a:r>
              <a:rPr lang="el-GR" sz="3200" b="1" dirty="0">
                <a:solidFill>
                  <a:srgbClr val="542708"/>
                </a:solidFill>
                <a:effectLst>
                  <a:outerShdw blurRad="38100" dist="38100" dir="2700000" algn="tl">
                    <a:srgbClr val="000000">
                      <a:alpha val="43137"/>
                    </a:srgbClr>
                  </a:outerShdw>
                </a:effectLst>
                <a:latin typeface="+mn-lt"/>
              </a:rPr>
              <a:t>ανοχή</a:t>
            </a:r>
            <a:r>
              <a:rPr lang="el-GR" sz="3200" dirty="0">
                <a:solidFill>
                  <a:srgbClr val="542708"/>
                </a:solidFill>
                <a:effectLst>
                  <a:outerShdw blurRad="38100" dist="38100" dir="2700000" algn="tl">
                    <a:srgbClr val="000000">
                      <a:alpha val="43137"/>
                    </a:srgbClr>
                  </a:outerShdw>
                </a:effectLst>
                <a:latin typeface="+mn-lt"/>
              </a:rPr>
              <a:t> του </a:t>
            </a:r>
            <a:r>
              <a:rPr lang="el-GR" sz="3200" b="1" dirty="0">
                <a:solidFill>
                  <a:srgbClr val="542708"/>
                </a:solidFill>
                <a:effectLst>
                  <a:outerShdw blurRad="38100" dist="38100" dir="2700000" algn="tl">
                    <a:srgbClr val="000000">
                      <a:alpha val="43137"/>
                    </a:srgbClr>
                  </a:outerShdw>
                </a:effectLst>
                <a:latin typeface="+mn-lt"/>
              </a:rPr>
              <a:t>ελληνικού κράτους</a:t>
            </a:r>
            <a:r>
              <a:rPr lang="el-GR" sz="3200" dirty="0">
                <a:solidFill>
                  <a:srgbClr val="542708"/>
                </a:solidFill>
                <a:effectLst>
                  <a:outerShdw blurRad="38100" dist="38100" dir="2700000" algn="tl">
                    <a:srgbClr val="000000">
                      <a:alpha val="43137"/>
                    </a:srgbClr>
                  </a:outerShdw>
                </a:effectLst>
                <a:latin typeface="+mn-lt"/>
              </a:rPr>
              <a:t>, </a:t>
            </a:r>
          </a:p>
          <a:p>
            <a:pPr algn="ctr"/>
            <a:r>
              <a:rPr lang="el-GR" sz="3200" dirty="0">
                <a:solidFill>
                  <a:srgbClr val="542708"/>
                </a:solidFill>
                <a:effectLst>
                  <a:outerShdw blurRad="38100" dist="38100" dir="2700000" algn="tl">
                    <a:srgbClr val="000000">
                      <a:alpha val="43137"/>
                    </a:srgbClr>
                  </a:outerShdw>
                </a:effectLst>
                <a:latin typeface="+mn-lt"/>
              </a:rPr>
              <a:t>σε όλη τη διάρκεια του </a:t>
            </a:r>
            <a:r>
              <a:rPr lang="el-GR" sz="3200" b="1" dirty="0">
                <a:solidFill>
                  <a:srgbClr val="542708"/>
                </a:solidFill>
                <a:effectLst>
                  <a:outerShdw blurRad="38100" dist="38100" dir="2700000" algn="tl">
                    <a:srgbClr val="000000">
                      <a:alpha val="43137"/>
                    </a:srgbClr>
                  </a:outerShdw>
                </a:effectLst>
                <a:latin typeface="+mn-lt"/>
              </a:rPr>
              <a:t>19</a:t>
            </a:r>
            <a:r>
              <a:rPr lang="el-GR" sz="3200" b="1" baseline="30000" dirty="0">
                <a:solidFill>
                  <a:srgbClr val="542708"/>
                </a:solidFill>
                <a:effectLst>
                  <a:outerShdw blurRad="38100" dist="38100" dir="2700000" algn="tl">
                    <a:srgbClr val="000000">
                      <a:alpha val="43137"/>
                    </a:srgbClr>
                  </a:outerShdw>
                </a:effectLst>
                <a:latin typeface="+mn-lt"/>
              </a:rPr>
              <a:t>ου</a:t>
            </a:r>
            <a:r>
              <a:rPr lang="el-GR" sz="3200" b="1" dirty="0">
                <a:solidFill>
                  <a:srgbClr val="542708"/>
                </a:solidFill>
                <a:effectLst>
                  <a:outerShdw blurRad="38100" dist="38100" dir="2700000" algn="tl">
                    <a:srgbClr val="000000">
                      <a:alpha val="43137"/>
                    </a:srgbClr>
                  </a:outerShdw>
                </a:effectLst>
                <a:latin typeface="+mn-lt"/>
              </a:rPr>
              <a:t> αι.</a:t>
            </a:r>
          </a:p>
        </p:txBody>
      </p:sp>
    </p:spTree>
    <p:extLst>
      <p:ext uri="{BB962C8B-B14F-4D97-AF65-F5344CB8AC3E}">
        <p14:creationId xmlns:p14="http://schemas.microsoft.com/office/powerpoint/2010/main" val="40853658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861C27B-A6F3-48E2-AA36-CEBC65D62339}"/>
              </a:ext>
            </a:extLst>
          </p:cNvPr>
          <p:cNvSpPr>
            <a:spLocks noGrp="1"/>
          </p:cNvSpPr>
          <p:nvPr>
            <p:ph type="title"/>
          </p:nvPr>
        </p:nvSpPr>
        <p:spPr>
          <a:xfrm>
            <a:off x="1069340" y="309881"/>
            <a:ext cx="9413240" cy="751840"/>
          </a:xfrm>
          <a:solidFill>
            <a:srgbClr val="E4D7AA"/>
          </a:solidFill>
          <a:effectLst>
            <a:outerShdw blurRad="139700" dist="190500" dir="2700000" algn="tl" rotWithShape="0">
              <a:prstClr val="black">
                <a:alpha val="57000"/>
              </a:prstClr>
            </a:outerShdw>
          </a:effectLst>
        </p:spPr>
        <p:txBody>
          <a:bodyPr>
            <a:normAutofit/>
          </a:bodyPr>
          <a:lstStyle/>
          <a:p>
            <a:pPr algn="ctr"/>
            <a:r>
              <a:rPr lang="el-GR" sz="3600" b="1" dirty="0">
                <a:solidFill>
                  <a:srgbClr val="542708"/>
                </a:solidFill>
                <a:effectLst>
                  <a:outerShdw blurRad="38100" dist="38100" dir="2700000" algn="tl">
                    <a:srgbClr val="000000">
                      <a:alpha val="43137"/>
                    </a:srgbClr>
                  </a:outerShdw>
                </a:effectLst>
              </a:rPr>
              <a:t>Ποιες ήταν οι </a:t>
            </a:r>
            <a:r>
              <a:rPr lang="el-GR" sz="3600" b="1" dirty="0">
                <a:solidFill>
                  <a:srgbClr val="542708"/>
                </a:solidFill>
                <a:effectLst>
                  <a:outerShdw blurRad="38100" dist="38100" dir="2700000" algn="tl">
                    <a:srgbClr val="000000">
                      <a:alpha val="43137"/>
                    </a:srgbClr>
                  </a:outerShdw>
                </a:effectLst>
                <a:latin typeface="+mn-lt"/>
              </a:rPr>
              <a:t>συνέπειες</a:t>
            </a:r>
            <a:r>
              <a:rPr lang="el-GR" sz="3600" b="1" dirty="0">
                <a:solidFill>
                  <a:srgbClr val="542708"/>
                </a:solidFill>
                <a:effectLst>
                  <a:outerShdw blurRad="38100" dist="38100" dir="2700000" algn="tl">
                    <a:srgbClr val="000000">
                      <a:alpha val="43137"/>
                    </a:srgbClr>
                  </a:outerShdw>
                </a:effectLst>
              </a:rPr>
              <a:t> αυτών των κινημάτων;</a:t>
            </a:r>
          </a:p>
        </p:txBody>
      </p:sp>
      <p:sp>
        <p:nvSpPr>
          <p:cNvPr id="5" name="Title 1">
            <a:extLst>
              <a:ext uri="{FF2B5EF4-FFF2-40B4-BE49-F238E27FC236}">
                <a16:creationId xmlns:a16="http://schemas.microsoft.com/office/drawing/2014/main" id="{F281622A-353B-43B1-9D03-9766EF55B466}"/>
              </a:ext>
            </a:extLst>
          </p:cNvPr>
          <p:cNvSpPr txBox="1">
            <a:spLocks/>
          </p:cNvSpPr>
          <p:nvPr/>
        </p:nvSpPr>
        <p:spPr>
          <a:xfrm>
            <a:off x="629920" y="4958081"/>
            <a:ext cx="10932160" cy="1503680"/>
          </a:xfrm>
          <a:prstGeom prst="rect">
            <a:avLst/>
          </a:prstGeom>
          <a:solidFill>
            <a:srgbClr val="E4D7AA"/>
          </a:solidFill>
          <a:effectLst>
            <a:outerShdw blurRad="139700" dist="1905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dirty="0">
                <a:solidFill>
                  <a:srgbClr val="542708"/>
                </a:solidFill>
                <a:effectLst>
                  <a:outerShdw blurRad="38100" dist="38100" dir="2700000" algn="tl">
                    <a:srgbClr val="000000">
                      <a:alpha val="43137"/>
                    </a:srgbClr>
                  </a:outerShdw>
                </a:effectLst>
                <a:latin typeface="+mn-lt"/>
              </a:rPr>
              <a:t>Σε αρκετές περιπτώσεις οι πρόσφυγες που προέρχονταν από περιοχές που βρίσκονταν σε εμπόλεμη κατάσταση, όταν ηρεμούσαν τα πράγματα </a:t>
            </a:r>
            <a:r>
              <a:rPr lang="el-GR" sz="2800" b="1" dirty="0">
                <a:solidFill>
                  <a:srgbClr val="542708"/>
                </a:solidFill>
                <a:effectLst>
                  <a:outerShdw blurRad="38100" dist="38100" dir="2700000" algn="tl">
                    <a:srgbClr val="000000">
                      <a:alpha val="43137"/>
                    </a:srgbClr>
                  </a:outerShdw>
                </a:effectLst>
                <a:latin typeface="+mn-lt"/>
              </a:rPr>
              <a:t>επέστρεφαν στις περιοχές τους</a:t>
            </a:r>
            <a:r>
              <a:rPr lang="el-GR" sz="2800" dirty="0">
                <a:solidFill>
                  <a:srgbClr val="542708"/>
                </a:solidFill>
                <a:effectLst>
                  <a:outerShdw blurRad="38100" dist="38100" dir="2700000" algn="tl">
                    <a:srgbClr val="000000">
                      <a:alpha val="43137"/>
                    </a:srgbClr>
                  </a:outerShdw>
                </a:effectLst>
                <a:latin typeface="+mn-lt"/>
              </a:rPr>
              <a:t>.</a:t>
            </a:r>
            <a:endParaRPr lang="el-GR" sz="2800" b="1" dirty="0">
              <a:solidFill>
                <a:srgbClr val="542708"/>
              </a:solidFill>
              <a:effectLst>
                <a:outerShdw blurRad="38100" dist="38100" dir="2700000" algn="tl">
                  <a:srgbClr val="000000">
                    <a:alpha val="43137"/>
                  </a:srgbClr>
                </a:outerShdw>
              </a:effectLst>
              <a:latin typeface="+mn-lt"/>
            </a:endParaRPr>
          </a:p>
        </p:txBody>
      </p:sp>
      <p:sp>
        <p:nvSpPr>
          <p:cNvPr id="6" name="Content Placeholder 5">
            <a:extLst>
              <a:ext uri="{FF2B5EF4-FFF2-40B4-BE49-F238E27FC236}">
                <a16:creationId xmlns:a16="http://schemas.microsoft.com/office/drawing/2014/main" id="{3DE8B3B4-34E4-41EA-9263-1F36513833CD}"/>
              </a:ext>
            </a:extLst>
          </p:cNvPr>
          <p:cNvSpPr>
            <a:spLocks noGrp="1"/>
          </p:cNvSpPr>
          <p:nvPr>
            <p:ph idx="1"/>
          </p:nvPr>
        </p:nvSpPr>
        <p:spPr>
          <a:xfrm>
            <a:off x="2628900" y="2570481"/>
            <a:ext cx="8613140" cy="2316480"/>
          </a:xfrm>
        </p:spPr>
        <p:txBody>
          <a:bodyPr>
            <a:normAutofit/>
          </a:bodyPr>
          <a:lstStyle/>
          <a:p>
            <a:r>
              <a:rPr lang="el-GR" sz="3600" b="1" dirty="0">
                <a:solidFill>
                  <a:srgbClr val="421E06"/>
                </a:solidFill>
                <a:effectLst>
                  <a:outerShdw blurRad="38100" dist="38100" dir="2700000" algn="tl">
                    <a:srgbClr val="000000">
                      <a:alpha val="43137"/>
                    </a:srgbClr>
                  </a:outerShdw>
                </a:effectLst>
              </a:rPr>
              <a:t> Νέα προσφυγικά ρεύματα </a:t>
            </a:r>
          </a:p>
          <a:p>
            <a:pPr marL="0" indent="0">
              <a:buNone/>
            </a:pPr>
            <a:r>
              <a:rPr lang="el-GR" b="1" dirty="0">
                <a:solidFill>
                  <a:srgbClr val="421E06"/>
                </a:solidFill>
                <a:effectLst>
                  <a:outerShdw blurRad="38100" dist="38100" dir="2700000" algn="tl">
                    <a:srgbClr val="000000">
                      <a:alpha val="43137"/>
                    </a:srgbClr>
                  </a:outerShdw>
                </a:effectLst>
                <a:sym typeface="Wingdings" panose="05000000000000000000" pitchFamily="2" charset="2"/>
              </a:rPr>
              <a:t>	 μεγαλύτερο αυτό της κρητικής επανάστασης</a:t>
            </a:r>
          </a:p>
          <a:p>
            <a:r>
              <a:rPr lang="el-GR" sz="3600" b="1" dirty="0">
                <a:solidFill>
                  <a:srgbClr val="421E06"/>
                </a:solidFill>
                <a:effectLst>
                  <a:outerShdw blurRad="38100" dist="38100" dir="2700000" algn="tl">
                    <a:srgbClr val="000000">
                      <a:alpha val="43137"/>
                    </a:srgbClr>
                  </a:outerShdw>
                </a:effectLst>
                <a:sym typeface="Wingdings" panose="05000000000000000000" pitchFamily="2" charset="2"/>
              </a:rPr>
              <a:t> Αύξηση του πληθυσμού της χώρας</a:t>
            </a:r>
          </a:p>
          <a:p>
            <a:pPr marL="0" indent="0">
              <a:buNone/>
            </a:pPr>
            <a:r>
              <a:rPr lang="el-GR" b="1" dirty="0">
                <a:solidFill>
                  <a:srgbClr val="421E06"/>
                </a:solidFill>
                <a:effectLst>
                  <a:outerShdw blurRad="38100" dist="38100" dir="2700000" algn="tl">
                    <a:srgbClr val="000000">
                      <a:alpha val="43137"/>
                    </a:srgbClr>
                  </a:outerShdw>
                </a:effectLst>
                <a:sym typeface="Wingdings" panose="05000000000000000000" pitchFamily="2" charset="2"/>
              </a:rPr>
              <a:t>	 διπλασιάστηκε από το 1840 ως το 1880</a:t>
            </a:r>
            <a:endParaRPr lang="el-GR" b="1" dirty="0">
              <a:solidFill>
                <a:srgbClr val="421E06"/>
              </a:solidFill>
              <a:effectLst>
                <a:outerShdw blurRad="38100" dist="38100" dir="2700000" algn="tl">
                  <a:srgbClr val="000000">
                    <a:alpha val="43137"/>
                  </a:srgbClr>
                </a:outerShdw>
              </a:effectLst>
            </a:endParaRPr>
          </a:p>
        </p:txBody>
      </p:sp>
      <p:sp>
        <p:nvSpPr>
          <p:cNvPr id="7" name="Arrow: Down 6">
            <a:extLst>
              <a:ext uri="{FF2B5EF4-FFF2-40B4-BE49-F238E27FC236}">
                <a16:creationId xmlns:a16="http://schemas.microsoft.com/office/drawing/2014/main" id="{30B5F8C7-E955-4848-9915-D4276D3CB6EF}"/>
              </a:ext>
            </a:extLst>
          </p:cNvPr>
          <p:cNvSpPr/>
          <p:nvPr/>
        </p:nvSpPr>
        <p:spPr>
          <a:xfrm>
            <a:off x="5394960" y="1361441"/>
            <a:ext cx="1402080" cy="1209040"/>
          </a:xfrm>
          <a:prstGeom prst="downArrow">
            <a:avLst/>
          </a:prstGeom>
          <a:solidFill>
            <a:schemeClr val="accent2">
              <a:lumMod val="50000"/>
              <a:alpha val="77000"/>
            </a:schemeClr>
          </a:solidFill>
          <a:ln>
            <a:noFill/>
          </a:ln>
          <a:effectLst>
            <a:outerShdw blurRad="127000" dist="88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1334016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F4D1864-E382-4A2E-BBC2-B16C0CC9749F}"/>
              </a:ext>
            </a:extLst>
          </p:cNvPr>
          <p:cNvSpPr>
            <a:spLocks noGrp="1"/>
          </p:cNvSpPr>
          <p:nvPr>
            <p:ph type="ctrTitle"/>
          </p:nvPr>
        </p:nvSpPr>
        <p:spPr>
          <a:xfrm>
            <a:off x="2481632" y="953179"/>
            <a:ext cx="7421219" cy="2083389"/>
          </a:xfrm>
        </p:spPr>
        <p:txBody>
          <a:bodyPr>
            <a:normAutofit fontScale="90000"/>
          </a:bodyPr>
          <a:lstStyle/>
          <a:p>
            <a:endParaRPr lang="el-GR" sz="5200" dirty="0">
              <a:solidFill>
                <a:schemeClr val="tx2"/>
              </a:solidFill>
            </a:endParaRPr>
          </a:p>
          <a:p>
            <a:r>
              <a:rPr lang="el-GR" b="1" dirty="0">
                <a:solidFill>
                  <a:srgbClr val="421E06"/>
                </a:solidFill>
                <a:effectLst>
                  <a:outerShdw blurRad="38100" dist="38100" dir="2700000" algn="tl">
                    <a:srgbClr val="000000">
                      <a:alpha val="43137"/>
                    </a:srgbClr>
                  </a:outerShdw>
                </a:effectLst>
                <a:latin typeface="+mn-lt"/>
              </a:rPr>
              <a:t>ΘΕΣΣΑΛΙΑ</a:t>
            </a:r>
            <a:br>
              <a:rPr lang="el-GR" b="1" dirty="0">
                <a:solidFill>
                  <a:schemeClr val="accent2">
                    <a:lumMod val="50000"/>
                  </a:schemeClr>
                </a:solidFill>
                <a:effectLst>
                  <a:outerShdw blurRad="38100" dist="38100" dir="2700000" algn="tl">
                    <a:srgbClr val="000000">
                      <a:alpha val="43137"/>
                    </a:srgbClr>
                  </a:outerShdw>
                </a:effectLst>
                <a:latin typeface="+mn-lt"/>
              </a:rPr>
            </a:br>
            <a:r>
              <a:rPr lang="el-GR" b="1" dirty="0">
                <a:solidFill>
                  <a:schemeClr val="accent2">
                    <a:lumMod val="50000"/>
                  </a:schemeClr>
                </a:solidFill>
                <a:effectLst>
                  <a:outerShdw blurRad="38100" dist="38100" dir="2700000" algn="tl">
                    <a:srgbClr val="000000">
                      <a:alpha val="43137"/>
                    </a:srgbClr>
                  </a:outerShdw>
                </a:effectLst>
                <a:latin typeface="+mn-lt"/>
              </a:rPr>
              <a:t>ΗΠΕΙΡΟΣ</a:t>
            </a:r>
            <a:br>
              <a:rPr lang="el-GR" b="1" dirty="0">
                <a:solidFill>
                  <a:srgbClr val="542708"/>
                </a:solidFill>
                <a:effectLst>
                  <a:outerShdw blurRad="38100" dist="38100" dir="2700000" algn="tl">
                    <a:srgbClr val="000000">
                      <a:alpha val="43137"/>
                    </a:srgbClr>
                  </a:outerShdw>
                </a:effectLst>
                <a:latin typeface="+mn-lt"/>
              </a:rPr>
            </a:br>
            <a:r>
              <a:rPr lang="el-GR" b="1" dirty="0">
                <a:solidFill>
                  <a:srgbClr val="421E06"/>
                </a:solidFill>
                <a:effectLst>
                  <a:outerShdw blurRad="38100" dist="38100" dir="2700000" algn="tl">
                    <a:srgbClr val="000000">
                      <a:alpha val="43137"/>
                    </a:srgbClr>
                  </a:outerShdw>
                </a:effectLst>
                <a:latin typeface="+mn-lt"/>
              </a:rPr>
              <a:t>ΜΑΚΕΔΟΝΙΑ</a:t>
            </a:r>
          </a:p>
        </p:txBody>
      </p:sp>
      <p:pic>
        <p:nvPicPr>
          <p:cNvPr id="7" name="Picture 6">
            <a:extLst>
              <a:ext uri="{FF2B5EF4-FFF2-40B4-BE49-F238E27FC236}">
                <a16:creationId xmlns:a16="http://schemas.microsoft.com/office/drawing/2014/main" id="{73740DA7-095A-4E61-AC3C-1C7DE64BD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577" y="3067406"/>
            <a:ext cx="2510937" cy="2432527"/>
          </a:xfrm>
          <a:prstGeom prst="rect">
            <a:avLst/>
          </a:prstGeom>
          <a:ln>
            <a:noFill/>
          </a:ln>
          <a:effectLst>
            <a:outerShdw blurRad="292100" dist="139700" dir="2700000" algn="tl" rotWithShape="0">
              <a:srgbClr val="333333">
                <a:alpha val="65000"/>
              </a:srgbClr>
            </a:outerShdw>
          </a:effectLst>
        </p:spPr>
      </p:pic>
      <p:pic>
        <p:nvPicPr>
          <p:cNvPr id="2060" name="Picture 12" descr="θεσσαλια εργασια">
            <a:extLst>
              <a:ext uri="{FF2B5EF4-FFF2-40B4-BE49-F238E27FC236}">
                <a16:creationId xmlns:a16="http://schemas.microsoft.com/office/drawing/2014/main" id="{B00771B7-F3A8-49F0-B5B5-F9F220FD541F}"/>
              </a:ext>
            </a:extLst>
          </p:cNvPr>
          <p:cNvPicPr>
            <a:picLocks noChangeAspect="1" noChangeArrowheads="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97" t="272" r="21723" b="-272"/>
          <a:stretch/>
        </p:blipFill>
        <p:spPr bwMode="auto">
          <a:xfrm>
            <a:off x="2233604" y="3379270"/>
            <a:ext cx="1893025" cy="180879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009E52AD-C52C-46AD-9E3B-EAF7A38B52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5206" y="3185522"/>
            <a:ext cx="2566128" cy="2758078"/>
          </a:xfrm>
          <a:prstGeom prst="rect">
            <a:avLst/>
          </a:prstGeom>
          <a:ln>
            <a:noFill/>
          </a:ln>
          <a:effectLst>
            <a:outerShdw blurRad="292100" dist="139700" dir="2700000" algn="tl" rotWithShape="0">
              <a:srgbClr val="333333">
                <a:alpha val="65000"/>
              </a:srgbClr>
            </a:outerShdw>
          </a:effectLst>
        </p:spPr>
      </p:pic>
      <p:pic>
        <p:nvPicPr>
          <p:cNvPr id="2056" name="Picture 8" descr="Μακεδονία - Βικιταξίδια">
            <a:extLst>
              <a:ext uri="{FF2B5EF4-FFF2-40B4-BE49-F238E27FC236}">
                <a16:creationId xmlns:a16="http://schemas.microsoft.com/office/drawing/2014/main" id="{BF8294B9-90A7-443E-950E-D1F48062EDA7}"/>
              </a:ext>
            </a:extLst>
          </p:cNvPr>
          <p:cNvPicPr>
            <a:picLocks noChangeAspect="1" noChangeArrowheads="1"/>
          </p:cNvPicPr>
          <p:nvPr/>
        </p:nvPicPr>
        <p:blipFill rotWithShape="1">
          <a:blip r:embed="rId5">
            <a:duotone>
              <a:prstClr val="black"/>
              <a:schemeClr val="accent2">
                <a:tint val="45000"/>
                <a:satMod val="400000"/>
              </a:schemeClr>
            </a:duoton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r="19574"/>
          <a:stretch/>
        </p:blipFill>
        <p:spPr bwMode="auto">
          <a:xfrm>
            <a:off x="7901075" y="3554911"/>
            <a:ext cx="1915131" cy="20193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A0DAC99B-3B75-431F-A424-9D6297935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2961" y="3542144"/>
            <a:ext cx="2618077" cy="2758078"/>
          </a:xfrm>
          <a:prstGeom prst="rect">
            <a:avLst/>
          </a:prstGeom>
          <a:ln>
            <a:noFill/>
          </a:ln>
          <a:effectLst>
            <a:outerShdw blurRad="292100" dist="139700" dir="2700000" algn="tl" rotWithShape="0">
              <a:srgbClr val="333333">
                <a:alpha val="65000"/>
              </a:srgbClr>
            </a:outerShdw>
          </a:effectLst>
        </p:spPr>
      </p:pic>
      <p:pic>
        <p:nvPicPr>
          <p:cNvPr id="2054" name="Picture 6" descr="Περιφέρεια Ηπείρου - Βικιπαίδεια">
            <a:extLst>
              <a:ext uri="{FF2B5EF4-FFF2-40B4-BE49-F238E27FC236}">
                <a16:creationId xmlns:a16="http://schemas.microsoft.com/office/drawing/2014/main" id="{CA30BF6B-DF11-4280-B1E2-3647A1815CB1}"/>
              </a:ext>
            </a:extLst>
          </p:cNvPr>
          <p:cNvPicPr>
            <a:picLocks noChangeAspect="1" noChangeArrowheads="1"/>
          </p:cNvPicPr>
          <p:nvPr/>
        </p:nvPicPr>
        <p:blipFill rotWithShape="1">
          <a:blip r:embed="rId7">
            <a:duotone>
              <a:prstClr val="black"/>
              <a:schemeClr val="accent2">
                <a:tint val="45000"/>
                <a:satMod val="400000"/>
              </a:schemeClr>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r="23816"/>
          <a:stretch/>
        </p:blipFill>
        <p:spPr bwMode="auto">
          <a:xfrm>
            <a:off x="5041511" y="3866391"/>
            <a:ext cx="1915131" cy="2133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B4CEDC6-0970-48C9-AC37-716FFBB8F90F}"/>
              </a:ext>
            </a:extLst>
          </p:cNvPr>
          <p:cNvSpPr txBox="1"/>
          <p:nvPr/>
        </p:nvSpPr>
        <p:spPr>
          <a:xfrm>
            <a:off x="5903582" y="5423846"/>
            <a:ext cx="1129396" cy="261610"/>
          </a:xfrm>
          <a:prstGeom prst="rect">
            <a:avLst/>
          </a:prstGeom>
          <a:noFill/>
        </p:spPr>
        <p:txBody>
          <a:bodyPr wrap="square" rtlCol="0">
            <a:spAutoFit/>
          </a:bodyPr>
          <a:lstStyle/>
          <a:p>
            <a:r>
              <a:rPr lang="el-GR" sz="1100" b="1" spc="200" dirty="0">
                <a:solidFill>
                  <a:srgbClr val="421E06"/>
                </a:solidFill>
                <a:latin typeface="AG Helvetica C Bold" panose="00000400000000000000" pitchFamily="2" charset="0"/>
              </a:rPr>
              <a:t>ΗΠΕΙΡΟΣ</a:t>
            </a:r>
          </a:p>
        </p:txBody>
      </p:sp>
      <p:sp>
        <p:nvSpPr>
          <p:cNvPr id="22" name="TextBox 21">
            <a:extLst>
              <a:ext uri="{FF2B5EF4-FFF2-40B4-BE49-F238E27FC236}">
                <a16:creationId xmlns:a16="http://schemas.microsoft.com/office/drawing/2014/main" id="{C36DE1D2-021A-4D2B-A29C-E6474A51370F}"/>
              </a:ext>
            </a:extLst>
          </p:cNvPr>
          <p:cNvSpPr txBox="1"/>
          <p:nvPr/>
        </p:nvSpPr>
        <p:spPr>
          <a:xfrm>
            <a:off x="8651432" y="5057263"/>
            <a:ext cx="1637198" cy="261610"/>
          </a:xfrm>
          <a:prstGeom prst="rect">
            <a:avLst/>
          </a:prstGeom>
          <a:noFill/>
        </p:spPr>
        <p:txBody>
          <a:bodyPr wrap="square" rtlCol="0">
            <a:spAutoFit/>
          </a:bodyPr>
          <a:lstStyle/>
          <a:p>
            <a:r>
              <a:rPr lang="el-GR" sz="1100" b="1" spc="200" dirty="0">
                <a:solidFill>
                  <a:srgbClr val="421E06"/>
                </a:solidFill>
                <a:latin typeface="AG Helvetica P Bold" panose="00000400000000000000" pitchFamily="2" charset="0"/>
                <a:cs typeface="Aharoni" panose="02010803020104030203" pitchFamily="2" charset="-79"/>
              </a:rPr>
              <a:t>ΜΑΚΕΔΟΝΙΑ</a:t>
            </a:r>
          </a:p>
        </p:txBody>
      </p:sp>
    </p:spTree>
    <p:extLst>
      <p:ext uri="{BB962C8B-B14F-4D97-AF65-F5344CB8AC3E}">
        <p14:creationId xmlns:p14="http://schemas.microsoft.com/office/powerpoint/2010/main" val="21791851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7385434-F6C5-434F-A2A2-C53D23A6140F}"/>
              </a:ext>
            </a:extLst>
          </p:cNvPr>
          <p:cNvSpPr txBox="1">
            <a:spLocks/>
          </p:cNvSpPr>
          <p:nvPr/>
        </p:nvSpPr>
        <p:spPr>
          <a:xfrm>
            <a:off x="2783840" y="540655"/>
            <a:ext cx="6849753" cy="1478099"/>
          </a:xfrm>
          <a:prstGeom prst="rect">
            <a:avLst/>
          </a:prstGeom>
          <a:solidFill>
            <a:srgbClr val="E4D7AA">
              <a:alpha val="45000"/>
            </a:srgbClr>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7300" b="1" dirty="0">
                <a:solidFill>
                  <a:srgbClr val="421E06"/>
                </a:solidFill>
                <a:effectLst>
                  <a:outerShdw blurRad="38100" dist="38100" dir="2700000" algn="tl">
                    <a:srgbClr val="000000">
                      <a:alpha val="43137"/>
                    </a:srgbClr>
                  </a:outerShdw>
                </a:effectLst>
                <a:latin typeface="+mn-lt"/>
              </a:rPr>
              <a:t>Κριμαϊκός Πόλεμος</a:t>
            </a:r>
            <a:endParaRPr lang="en-US" sz="7300" b="1" dirty="0">
              <a:solidFill>
                <a:srgbClr val="421E06"/>
              </a:solidFill>
              <a:effectLst>
                <a:outerShdw blurRad="38100" dist="38100" dir="2700000" algn="tl">
                  <a:srgbClr val="000000">
                    <a:alpha val="43137"/>
                  </a:srgbClr>
                </a:outerShdw>
              </a:effectLst>
              <a:latin typeface="+mn-lt"/>
            </a:endParaRPr>
          </a:p>
          <a:p>
            <a:pPr algn="ctr">
              <a:lnSpc>
                <a:spcPct val="120000"/>
              </a:lnSpc>
            </a:pPr>
            <a:r>
              <a:rPr lang="en-US" sz="7300" b="1" dirty="0">
                <a:solidFill>
                  <a:srgbClr val="421E06"/>
                </a:solidFill>
                <a:effectLst>
                  <a:outerShdw blurRad="38100" dist="38100" dir="2700000" algn="tl">
                    <a:srgbClr val="000000">
                      <a:alpha val="43137"/>
                    </a:srgbClr>
                  </a:outerShdw>
                </a:effectLst>
                <a:latin typeface="+mn-lt"/>
              </a:rPr>
              <a:t>1854</a:t>
            </a:r>
            <a:endParaRPr lang="el-GR" sz="7300" b="1" dirty="0">
              <a:solidFill>
                <a:srgbClr val="421E06"/>
              </a:solidFill>
              <a:effectLst>
                <a:outerShdw blurRad="38100" dist="38100" dir="2700000" algn="tl">
                  <a:srgbClr val="000000">
                    <a:alpha val="43137"/>
                  </a:srgbClr>
                </a:outerShdw>
              </a:effectLst>
              <a:latin typeface="+mn-lt"/>
            </a:endParaRPr>
          </a:p>
        </p:txBody>
      </p:sp>
      <p:pic>
        <p:nvPicPr>
          <p:cNvPr id="13" name="Picture 2">
            <a:extLst>
              <a:ext uri="{FF2B5EF4-FFF2-40B4-BE49-F238E27FC236}">
                <a16:creationId xmlns:a16="http://schemas.microsoft.com/office/drawing/2014/main" id="{DB5BA2A4-7AC0-4153-8F71-D32A99C30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152491" y="1620339"/>
            <a:ext cx="4695826" cy="31907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8" name="Picture 2" descr="crimean 03">
            <a:extLst>
              <a:ext uri="{FF2B5EF4-FFF2-40B4-BE49-F238E27FC236}">
                <a16:creationId xmlns:a16="http://schemas.microsoft.com/office/drawing/2014/main" id="{2E4C1A88-901B-4B92-84BC-E10D94BF7A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621" y="1439816"/>
            <a:ext cx="4494995" cy="33712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1EA4C21F-D425-4AF9-ACD7-7E17E9EB8AB1}"/>
              </a:ext>
            </a:extLst>
          </p:cNvPr>
          <p:cNvSpPr txBox="1">
            <a:spLocks/>
          </p:cNvSpPr>
          <p:nvPr/>
        </p:nvSpPr>
        <p:spPr>
          <a:xfrm>
            <a:off x="-102431" y="5202497"/>
            <a:ext cx="12396862" cy="1376499"/>
          </a:xfrm>
          <a:prstGeom prst="rect">
            <a:avLst/>
          </a:prstGeom>
          <a:solidFill>
            <a:srgbClr val="E4D7AA">
              <a:alpha val="45000"/>
            </a:srgbClr>
          </a:solidFill>
        </p:spPr>
        <p:txBody>
          <a:bodyPr vert="horz" lIns="91440" tIns="45720" rIns="91440" bIns="45720" rtlCol="0" anchor="ctr">
            <a:normAutofit fontScale="3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7300" dirty="0">
                <a:solidFill>
                  <a:srgbClr val="421E06"/>
                </a:solidFill>
                <a:effectLst>
                  <a:outerShdw blurRad="38100" dist="38100" dir="2700000" algn="tl">
                    <a:srgbClr val="000000">
                      <a:alpha val="43137"/>
                    </a:srgbClr>
                  </a:outerShdw>
                </a:effectLst>
                <a:latin typeface="+mn-lt"/>
              </a:rPr>
              <a:t>Γεννά ελπίδες στους Έλληνες ότι έφθασε η ώρα </a:t>
            </a:r>
          </a:p>
          <a:p>
            <a:pPr algn="ctr">
              <a:lnSpc>
                <a:spcPct val="120000"/>
              </a:lnSpc>
            </a:pPr>
            <a:r>
              <a:rPr lang="el-GR" sz="7300" dirty="0">
                <a:solidFill>
                  <a:srgbClr val="421E06"/>
                </a:solidFill>
                <a:effectLst>
                  <a:outerShdw blurRad="38100" dist="38100" dir="2700000" algn="tl">
                    <a:srgbClr val="000000">
                      <a:alpha val="43137"/>
                    </a:srgbClr>
                  </a:outerShdw>
                </a:effectLst>
                <a:latin typeface="+mn-lt"/>
              </a:rPr>
              <a:t>της απελευθέρωσης </a:t>
            </a:r>
            <a:r>
              <a:rPr lang="el-GR" sz="7300" b="1" dirty="0">
                <a:solidFill>
                  <a:srgbClr val="421E06"/>
                </a:solidFill>
                <a:effectLst>
                  <a:outerShdw blurRad="38100" dist="38100" dir="2700000" algn="tl">
                    <a:srgbClr val="000000">
                      <a:alpha val="43137"/>
                    </a:srgbClr>
                  </a:outerShdw>
                </a:effectLst>
                <a:latin typeface="+mn-lt"/>
              </a:rPr>
              <a:t>Ηπείρου, Θεσσαλίας και Μακεδονίας.</a:t>
            </a:r>
          </a:p>
          <a:p>
            <a:pPr algn="ctr">
              <a:lnSpc>
                <a:spcPct val="120000"/>
              </a:lnSpc>
            </a:pPr>
            <a:r>
              <a:rPr lang="el-GR" sz="7300" dirty="0">
                <a:solidFill>
                  <a:srgbClr val="421E06"/>
                </a:solidFill>
                <a:effectLst>
                  <a:outerShdw blurRad="38100" dist="38100" dir="2700000" algn="tl">
                    <a:srgbClr val="000000">
                      <a:alpha val="43137"/>
                    </a:srgbClr>
                  </a:outerShdw>
                </a:effectLst>
                <a:latin typeface="+mn-lt"/>
              </a:rPr>
              <a:t>Επαναστατικά σώματα διεισδύουν στις επαρχίες αυτές για να επαναστατήσουν.</a:t>
            </a:r>
          </a:p>
        </p:txBody>
      </p:sp>
      <p:sp>
        <p:nvSpPr>
          <p:cNvPr id="14" name="Arrow: Down 13">
            <a:extLst>
              <a:ext uri="{FF2B5EF4-FFF2-40B4-BE49-F238E27FC236}">
                <a16:creationId xmlns:a16="http://schemas.microsoft.com/office/drawing/2014/main" id="{FB232E63-352E-4EB2-AEB6-1F49A83736FE}"/>
              </a:ext>
            </a:extLst>
          </p:cNvPr>
          <p:cNvSpPr/>
          <p:nvPr/>
        </p:nvSpPr>
        <p:spPr>
          <a:xfrm>
            <a:off x="5440065" y="2018754"/>
            <a:ext cx="1537302" cy="3268885"/>
          </a:xfrm>
          <a:prstGeom prst="downArrow">
            <a:avLst/>
          </a:prstGeom>
          <a:solidFill>
            <a:schemeClr val="accent2">
              <a:lumMod val="50000"/>
              <a:alpha val="77000"/>
            </a:schemeClr>
          </a:solidFill>
          <a:ln>
            <a:noFill/>
          </a:ln>
          <a:effectLst>
            <a:outerShdw blurRad="127000" dist="88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297046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E4C1A88-901B-4B92-84BC-E10D94BF7AC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3471" t="4174" r="4971" b="20756"/>
          <a:stretch/>
        </p:blipFill>
        <p:spPr bwMode="auto">
          <a:xfrm>
            <a:off x="353183" y="1412240"/>
            <a:ext cx="6775000" cy="41662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B5BA2A4-7AC0-4153-8F71-D32A99C30D1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7574454" y="0"/>
            <a:ext cx="4383144" cy="57531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16D14E86-2C66-4B92-843B-0E47382BBF82}"/>
              </a:ext>
            </a:extLst>
          </p:cNvPr>
          <p:cNvSpPr txBox="1">
            <a:spLocks/>
          </p:cNvSpPr>
          <p:nvPr/>
        </p:nvSpPr>
        <p:spPr>
          <a:xfrm>
            <a:off x="443863" y="5719445"/>
            <a:ext cx="6682740" cy="1114424"/>
          </a:xfrm>
          <a:prstGeom prst="rect">
            <a:avLst/>
          </a:prstGeom>
          <a:solidFill>
            <a:srgbClr val="E4D7AA">
              <a:alpha val="71000"/>
            </a:srgb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2400" dirty="0">
                <a:solidFill>
                  <a:srgbClr val="421E06"/>
                </a:solidFill>
                <a:effectLst>
                  <a:outerShdw blurRad="38100" dist="38100" dir="2700000" algn="tl">
                    <a:srgbClr val="000000">
                      <a:alpha val="43137"/>
                    </a:srgbClr>
                  </a:outerShdw>
                </a:effectLst>
                <a:latin typeface="+mn-lt"/>
              </a:rPr>
              <a:t>Η Κριμαία είναι μία χερσόνησος που βρίσκεται στη βόρεια ακτή της Μαύρης Θάλασσας</a:t>
            </a:r>
            <a:endParaRPr lang="el-GR" sz="2400" b="1" dirty="0">
              <a:solidFill>
                <a:srgbClr val="421E06"/>
              </a:solidFill>
              <a:effectLst>
                <a:outerShdw blurRad="38100" dist="38100" dir="2700000" algn="tl">
                  <a:srgbClr val="000000">
                    <a:alpha val="43137"/>
                  </a:srgbClr>
                </a:outerShdw>
              </a:effectLst>
              <a:latin typeface="+mn-lt"/>
            </a:endParaRPr>
          </a:p>
        </p:txBody>
      </p:sp>
      <p:cxnSp>
        <p:nvCxnSpPr>
          <p:cNvPr id="3" name="Straight Arrow Connector 2">
            <a:extLst>
              <a:ext uri="{FF2B5EF4-FFF2-40B4-BE49-F238E27FC236}">
                <a16:creationId xmlns:a16="http://schemas.microsoft.com/office/drawing/2014/main" id="{D44E8A07-9326-4701-9CBF-8DCC18F9E1DE}"/>
              </a:ext>
            </a:extLst>
          </p:cNvPr>
          <p:cNvCxnSpPr>
            <a:cxnSpLocks/>
          </p:cNvCxnSpPr>
          <p:nvPr/>
        </p:nvCxnSpPr>
        <p:spPr>
          <a:xfrm flipV="1">
            <a:off x="2552700" y="3352800"/>
            <a:ext cx="1308100" cy="2400302"/>
          </a:xfrm>
          <a:prstGeom prst="straightConnector1">
            <a:avLst/>
          </a:prstGeom>
          <a:ln w="603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Title 1">
            <a:extLst>
              <a:ext uri="{FF2B5EF4-FFF2-40B4-BE49-F238E27FC236}">
                <a16:creationId xmlns:a16="http://schemas.microsoft.com/office/drawing/2014/main" id="{A5595DA2-45B4-40F2-A502-625AA4E04D26}"/>
              </a:ext>
            </a:extLst>
          </p:cNvPr>
          <p:cNvSpPr txBox="1">
            <a:spLocks/>
          </p:cNvSpPr>
          <p:nvPr/>
        </p:nvSpPr>
        <p:spPr>
          <a:xfrm>
            <a:off x="443863" y="491569"/>
            <a:ext cx="6682741" cy="729135"/>
          </a:xfrm>
          <a:prstGeom prst="rect">
            <a:avLst/>
          </a:prstGeom>
          <a:solidFill>
            <a:srgbClr val="E4D7AA">
              <a:alpha val="75000"/>
            </a:srgbClr>
          </a:solidFill>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7300" b="1" dirty="0">
                <a:solidFill>
                  <a:srgbClr val="421E06"/>
                </a:solidFill>
                <a:effectLst>
                  <a:outerShdw blurRad="38100" dist="38100" dir="2700000" algn="tl">
                    <a:srgbClr val="000000">
                      <a:alpha val="43137"/>
                    </a:srgbClr>
                  </a:outerShdw>
                </a:effectLst>
                <a:latin typeface="+mn-lt"/>
              </a:rPr>
              <a:t>Κριμαϊκός Πόλεμος </a:t>
            </a:r>
            <a:r>
              <a:rPr lang="el-GR" sz="7300" b="1" dirty="0">
                <a:solidFill>
                  <a:srgbClr val="421E06"/>
                </a:solidFill>
                <a:effectLst>
                  <a:outerShdw blurRad="38100" dist="38100" dir="2700000" algn="tl">
                    <a:srgbClr val="000000">
                      <a:alpha val="43137"/>
                    </a:srgbClr>
                  </a:outerShdw>
                </a:effectLst>
                <a:latin typeface="+mn-lt"/>
                <a:sym typeface="Wingdings" panose="05000000000000000000" pitchFamily="2" charset="2"/>
              </a:rPr>
              <a:t> </a:t>
            </a:r>
            <a:r>
              <a:rPr lang="en-US" sz="7300" b="1" dirty="0">
                <a:solidFill>
                  <a:srgbClr val="421E06"/>
                </a:solidFill>
                <a:effectLst>
                  <a:outerShdw blurRad="38100" dist="38100" dir="2700000" algn="tl">
                    <a:srgbClr val="000000">
                      <a:alpha val="43137"/>
                    </a:srgbClr>
                  </a:outerShdw>
                </a:effectLst>
                <a:latin typeface="+mn-lt"/>
              </a:rPr>
              <a:t>185</a:t>
            </a:r>
            <a:r>
              <a:rPr lang="el-GR" sz="7300" b="1" dirty="0">
                <a:solidFill>
                  <a:srgbClr val="421E06"/>
                </a:solidFill>
                <a:effectLst>
                  <a:outerShdw blurRad="38100" dist="38100" dir="2700000" algn="tl">
                    <a:srgbClr val="000000">
                      <a:alpha val="43137"/>
                    </a:srgbClr>
                  </a:outerShdw>
                </a:effectLst>
                <a:latin typeface="+mn-lt"/>
              </a:rPr>
              <a:t>3 - 56</a:t>
            </a:r>
          </a:p>
        </p:txBody>
      </p:sp>
      <p:sp>
        <p:nvSpPr>
          <p:cNvPr id="11" name="Title 1">
            <a:extLst>
              <a:ext uri="{FF2B5EF4-FFF2-40B4-BE49-F238E27FC236}">
                <a16:creationId xmlns:a16="http://schemas.microsoft.com/office/drawing/2014/main" id="{5942334D-F7C6-4367-ADA2-38134A279E69}"/>
              </a:ext>
            </a:extLst>
          </p:cNvPr>
          <p:cNvSpPr txBox="1">
            <a:spLocks/>
          </p:cNvSpPr>
          <p:nvPr/>
        </p:nvSpPr>
        <p:spPr>
          <a:xfrm>
            <a:off x="7574455" y="5860414"/>
            <a:ext cx="4383144" cy="832486"/>
          </a:xfrm>
          <a:prstGeom prst="rect">
            <a:avLst/>
          </a:prstGeom>
          <a:solidFill>
            <a:srgbClr val="E4D7AA">
              <a:alpha val="71000"/>
            </a:srgbClr>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l-GR" sz="2400" dirty="0">
                <a:solidFill>
                  <a:srgbClr val="421E06"/>
                </a:solidFill>
                <a:effectLst>
                  <a:outerShdw blurRad="38100" dist="38100" dir="2700000" algn="tl">
                    <a:srgbClr val="000000">
                      <a:alpha val="43137"/>
                    </a:srgbClr>
                  </a:outerShdw>
                </a:effectLst>
                <a:latin typeface="+mn-lt"/>
              </a:rPr>
              <a:t>Σατιρικό σκίτσο της εποχής με τον τσάρο ως Κολοσσό της Ρόδου</a:t>
            </a:r>
            <a:endParaRPr lang="el-GR" sz="2400" b="1" dirty="0">
              <a:solidFill>
                <a:srgbClr val="421E06"/>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85742472"/>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55701C-D475-45CF-AC2C-B4E80157D2B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0800000">
            <a:off x="5587994" y="2296160"/>
            <a:ext cx="5974085" cy="389125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758BC9E-A934-4AA4-B213-F39EE796E7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98" y="314936"/>
            <a:ext cx="4963661" cy="5872480"/>
          </a:xfrm>
          <a:prstGeom prst="rect">
            <a:avLst/>
          </a:prstGeom>
          <a:ln>
            <a:noFill/>
          </a:ln>
          <a:effectLst>
            <a:outerShdw blurRad="292100" dist="139700" dir="2700000" algn="tl" rotWithShape="0">
              <a:srgbClr val="333333">
                <a:alpha val="65000"/>
              </a:srgbClr>
            </a:outerShdw>
          </a:effectLst>
        </p:spPr>
      </p:pic>
      <p:sp>
        <p:nvSpPr>
          <p:cNvPr id="12" name="Title 1">
            <a:extLst>
              <a:ext uri="{FF2B5EF4-FFF2-40B4-BE49-F238E27FC236}">
                <a16:creationId xmlns:a16="http://schemas.microsoft.com/office/drawing/2014/main" id="{97385434-F6C5-434F-A2A2-C53D23A6140F}"/>
              </a:ext>
            </a:extLst>
          </p:cNvPr>
          <p:cNvSpPr txBox="1">
            <a:spLocks/>
          </p:cNvSpPr>
          <p:nvPr/>
        </p:nvSpPr>
        <p:spPr>
          <a:xfrm>
            <a:off x="5587994" y="670583"/>
            <a:ext cx="5974086" cy="1092902"/>
          </a:xfrm>
          <a:prstGeom prst="rect">
            <a:avLst/>
          </a:prstGeom>
          <a:solidFill>
            <a:srgbClr val="E4D7AA">
              <a:alpha val="71000"/>
            </a:srgb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5300" b="1" dirty="0">
                <a:solidFill>
                  <a:srgbClr val="421E06"/>
                </a:solidFill>
                <a:effectLst>
                  <a:outerShdw blurRad="38100" dist="38100" dir="2700000" algn="tl">
                    <a:srgbClr val="000000">
                      <a:alpha val="43137"/>
                    </a:srgbClr>
                  </a:outerShdw>
                </a:effectLst>
                <a:latin typeface="+mn-lt"/>
              </a:rPr>
              <a:t>Η χολέρα του </a:t>
            </a:r>
            <a:r>
              <a:rPr lang="en-US" sz="5300" b="1" dirty="0">
                <a:solidFill>
                  <a:srgbClr val="421E06"/>
                </a:solidFill>
                <a:effectLst>
                  <a:outerShdw blurRad="38100" dist="38100" dir="2700000" algn="tl">
                    <a:srgbClr val="000000">
                      <a:alpha val="43137"/>
                    </a:srgbClr>
                  </a:outerShdw>
                </a:effectLst>
                <a:latin typeface="+mn-lt"/>
              </a:rPr>
              <a:t>1854</a:t>
            </a:r>
            <a:endParaRPr lang="el-GR" sz="5300" b="1" dirty="0">
              <a:solidFill>
                <a:srgbClr val="421E06"/>
              </a:solidFill>
              <a:effectLst>
                <a:outerShdw blurRad="38100" dist="38100" dir="2700000" algn="tl">
                  <a:srgbClr val="000000">
                    <a:alpha val="43137"/>
                  </a:srgbClr>
                </a:outerShdw>
              </a:effectLst>
              <a:latin typeface="+mn-lt"/>
            </a:endParaRPr>
          </a:p>
        </p:txBody>
      </p:sp>
      <p:pic>
        <p:nvPicPr>
          <p:cNvPr id="6146" name="Picture 2" descr="1. Θεσσαλία, Ήπειρος, Μακεδονία">
            <a:extLst>
              <a:ext uri="{FF2B5EF4-FFF2-40B4-BE49-F238E27FC236}">
                <a16:creationId xmlns:a16="http://schemas.microsoft.com/office/drawing/2014/main" id="{FDC4D5DA-A33E-4520-A7A2-690C987A29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6" t="4393" r="64769" b="1421"/>
          <a:stretch/>
        </p:blipFill>
        <p:spPr bwMode="auto">
          <a:xfrm>
            <a:off x="1190562" y="670584"/>
            <a:ext cx="3259518" cy="51406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Το ανατριχιαστικό ημερολόγιο του 1854 με την χολέρα που αποδεκάτισε τον  Πειραιά">
            <a:extLst>
              <a:ext uri="{FF2B5EF4-FFF2-40B4-BE49-F238E27FC236}">
                <a16:creationId xmlns:a16="http://schemas.microsoft.com/office/drawing/2014/main" id="{66CCAF74-D7DC-44D9-A6AE-F6E4971B8AB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169440" y="2709235"/>
            <a:ext cx="4983910" cy="30651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109046"/>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864</TotalTime>
  <Words>913</Words>
  <Application>Microsoft Office PowerPoint</Application>
  <PresentationFormat>Widescreen</PresentationFormat>
  <Paragraphs>132</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AG Helvetica C Bold</vt:lpstr>
      <vt:lpstr>AG Helvetica P Bold</vt:lpstr>
      <vt:lpstr>Arial</vt:lpstr>
      <vt:lpstr>Calibri</vt:lpstr>
      <vt:lpstr>Calibri Light</vt:lpstr>
      <vt:lpstr>Office Theme</vt:lpstr>
      <vt:lpstr> ΠΡΟΣΦΥΓΕΣ  ΑΛΥΤΡΩΤΙΚΑ ΚΙΝΗΜΑΤΑ  19ος ΑΙΩΝΑΣ</vt:lpstr>
      <vt:lpstr>PowerPoint Presentation</vt:lpstr>
      <vt:lpstr>Μεγάλη Ιδέα</vt:lpstr>
      <vt:lpstr>Ποια κινήματα ξεσπούν και πότε; Ποιος τα υποκινεί; </vt:lpstr>
      <vt:lpstr>Ποιες ήταν οι συνέπειες αυτών των κινημάτων;</vt:lpstr>
      <vt:lpstr> ΘΕΣΣΑΛΙΑ ΗΠΕΙΡΟΣ ΜΑΚΕΔΟΝΙΑ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ΚΡΗΤΗ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ΠΡΟΣΦΥΓΕΣ ΚΑΙ ΑΛΥΤΡΩΤΙΚΑ ΚΙΝΗΜΑΤΑ ΤΟΝ 19 ο ΑΙΩΝΑ</dc:title>
  <dc:creator>Flora Vgontza</dc:creator>
  <cp:lastModifiedBy>Flora Vgontza</cp:lastModifiedBy>
  <cp:revision>73</cp:revision>
  <dcterms:created xsi:type="dcterms:W3CDTF">2021-01-31T14:00:41Z</dcterms:created>
  <dcterms:modified xsi:type="dcterms:W3CDTF">2021-02-01T11:38:46Z</dcterms:modified>
</cp:coreProperties>
</file>