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5" r:id="rId2"/>
    <p:sldId id="268" r:id="rId3"/>
    <p:sldId id="257" r:id="rId4"/>
    <p:sldId id="258" r:id="rId5"/>
    <p:sldId id="256" r:id="rId6"/>
    <p:sldId id="259" r:id="rId7"/>
    <p:sldId id="281" r:id="rId8"/>
    <p:sldId id="261" r:id="rId9"/>
    <p:sldId id="282" r:id="rId10"/>
    <p:sldId id="260" r:id="rId11"/>
    <p:sldId id="262" r:id="rId12"/>
    <p:sldId id="267" r:id="rId13"/>
    <p:sldId id="265" r:id="rId14"/>
    <p:sldId id="266" r:id="rId15"/>
    <p:sldId id="278" r:id="rId16"/>
    <p:sldId id="283" r:id="rId17"/>
    <p:sldId id="269" r:id="rId18"/>
    <p:sldId id="272" r:id="rId19"/>
    <p:sldId id="275" r:id="rId20"/>
    <p:sldId id="270" r:id="rId21"/>
    <p:sldId id="273" r:id="rId22"/>
    <p:sldId id="271" r:id="rId23"/>
    <p:sldId id="274" r:id="rId24"/>
    <p:sldId id="276" r:id="rId25"/>
    <p:sldId id="284" r:id="rId26"/>
    <p:sldId id="277" r:id="rId27"/>
    <p:sldId id="279"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68E38"/>
    <a:srgbClr val="BE58D6"/>
    <a:srgbClr val="7CBE34"/>
    <a:srgbClr val="FF66CC"/>
    <a:srgbClr val="659A2A"/>
    <a:srgbClr val="FF9999"/>
    <a:srgbClr val="C630AD"/>
    <a:srgbClr val="EEBC04"/>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552"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E14A5-D230-4C07-A7C5-30A82D4B41EA}" type="datetimeFigureOut">
              <a:rPr lang="el-GR" smtClean="0"/>
              <a:pPr/>
              <a:t>24/1/2021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602D0-395F-4022-84D2-0C764C4B5AC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46D4914-EDD2-4FAE-94C7-E184C2D1A542}" type="slidenum">
              <a:rPr lang="el-GR" smtClean="0"/>
              <a:pPr/>
              <a:t>7</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1E5602D0-395F-4022-84D2-0C764C4B5AC7}" type="slidenum">
              <a:rPr lang="el-GR" smtClean="0"/>
              <a:pPr/>
              <a:t>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46D4914-EDD2-4FAE-94C7-E184C2D1A542}"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94C6D4E5-E48E-4CD2-9E2E-9ED428BF8013}" type="datetimeFigureOut">
              <a:rPr lang="el-GR" smtClean="0"/>
              <a:pPr/>
              <a:t>24/1/2021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4F0C39-C7B1-4BC7-9857-DE799ACFBC0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94C6D4E5-E48E-4CD2-9E2E-9ED428BF8013}" type="datetimeFigureOut">
              <a:rPr lang="el-GR" smtClean="0"/>
              <a:pPr/>
              <a:t>24/1/2021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4F0C39-C7B1-4BC7-9857-DE799ACFBC0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94C6D4E5-E48E-4CD2-9E2E-9ED428BF8013}" type="datetimeFigureOut">
              <a:rPr lang="el-GR" smtClean="0"/>
              <a:pPr/>
              <a:t>24/1/2021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4F0C39-C7B1-4BC7-9857-DE799ACFBC0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94C6D4E5-E48E-4CD2-9E2E-9ED428BF8013}" type="datetimeFigureOut">
              <a:rPr lang="el-GR" smtClean="0"/>
              <a:pPr/>
              <a:t>24/1/2021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4F0C39-C7B1-4BC7-9857-DE799ACFBC0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4C6D4E5-E48E-4CD2-9E2E-9ED428BF8013}" type="datetimeFigureOut">
              <a:rPr lang="el-GR" smtClean="0"/>
              <a:pPr/>
              <a:t>24/1/2021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4F0C39-C7B1-4BC7-9857-DE799ACFBC0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94C6D4E5-E48E-4CD2-9E2E-9ED428BF8013}" type="datetimeFigureOut">
              <a:rPr lang="el-GR" smtClean="0"/>
              <a:pPr/>
              <a:t>24/1/2021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4F0C39-C7B1-4BC7-9857-DE799ACFBC0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94C6D4E5-E48E-4CD2-9E2E-9ED428BF8013}" type="datetimeFigureOut">
              <a:rPr lang="el-GR" smtClean="0"/>
              <a:pPr/>
              <a:t>24/1/2021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4F0C39-C7B1-4BC7-9857-DE799ACFBC0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94C6D4E5-E48E-4CD2-9E2E-9ED428BF8013}" type="datetimeFigureOut">
              <a:rPr lang="el-GR" smtClean="0"/>
              <a:pPr/>
              <a:t>24/1/2021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4F0C39-C7B1-4BC7-9857-DE799ACFBC0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4C6D4E5-E48E-4CD2-9E2E-9ED428BF8013}" type="datetimeFigureOut">
              <a:rPr lang="el-GR" smtClean="0"/>
              <a:pPr/>
              <a:t>24/1/2021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4F0C39-C7B1-4BC7-9857-DE799ACFBC0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4C6D4E5-E48E-4CD2-9E2E-9ED428BF8013}" type="datetimeFigureOut">
              <a:rPr lang="el-GR" smtClean="0"/>
              <a:pPr/>
              <a:t>24/1/2021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4F0C39-C7B1-4BC7-9857-DE799ACFBC0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4C6D4E5-E48E-4CD2-9E2E-9ED428BF8013}" type="datetimeFigureOut">
              <a:rPr lang="el-GR" smtClean="0"/>
              <a:pPr/>
              <a:t>24/1/2021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4F0C39-C7B1-4BC7-9857-DE799ACFBC0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6D4E5-E48E-4CD2-9E2E-9ED428BF8013}" type="datetimeFigureOut">
              <a:rPr lang="el-GR" smtClean="0"/>
              <a:pPr/>
              <a:t>24/1/2021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F0C39-C7B1-4BC7-9857-DE799ACFBC0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62BF470-03A1-4671-88FC-017398D75913}"/>
              </a:ext>
            </a:extLst>
          </p:cNvPr>
          <p:cNvSpPr/>
          <p:nvPr/>
        </p:nvSpPr>
        <p:spPr>
          <a:xfrm>
            <a:off x="755576" y="419758"/>
            <a:ext cx="3816424" cy="3585306"/>
          </a:xfrm>
          <a:prstGeom prst="ellips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bg1"/>
                </a:solidFill>
                <a:effectLst>
                  <a:outerShdw blurRad="38100" dist="38100" dir="2700000" algn="tl">
                    <a:srgbClr val="000000">
                      <a:alpha val="43137"/>
                    </a:srgbClr>
                  </a:outerShdw>
                </a:effectLst>
              </a:rPr>
              <a:t>ΠΡΟΣΦΥΓΙΚΟ</a:t>
            </a:r>
            <a:br>
              <a:rPr lang="el-GR" sz="3600" b="1" dirty="0">
                <a:solidFill>
                  <a:schemeClr val="bg1"/>
                </a:solidFill>
                <a:effectLst>
                  <a:outerShdw blurRad="38100" dist="38100" dir="2700000" algn="tl">
                    <a:srgbClr val="000000">
                      <a:alpha val="43137"/>
                    </a:srgbClr>
                  </a:outerShdw>
                </a:effectLst>
              </a:rPr>
            </a:br>
            <a:r>
              <a:rPr lang="el-GR" sz="3600" b="1" dirty="0">
                <a:solidFill>
                  <a:schemeClr val="bg1"/>
                </a:solidFill>
                <a:effectLst>
                  <a:outerShdw blurRad="38100" dist="38100" dir="2700000" algn="tl">
                    <a:srgbClr val="000000">
                      <a:alpha val="43137"/>
                    </a:srgbClr>
                  </a:outerShdw>
                </a:effectLst>
              </a:rPr>
              <a:t>ΖΗΤΗΜΑ</a:t>
            </a:r>
            <a:endParaRPr lang="el-GR" sz="3600" dirty="0">
              <a:solidFill>
                <a:schemeClr val="bg1"/>
              </a:solidFill>
            </a:endParaRPr>
          </a:p>
        </p:txBody>
      </p:sp>
      <p:pic>
        <p:nvPicPr>
          <p:cNvPr id="4" name="Picture 3">
            <a:extLst>
              <a:ext uri="{FF2B5EF4-FFF2-40B4-BE49-F238E27FC236}">
                <a16:creationId xmlns:a16="http://schemas.microsoft.com/office/drawing/2014/main" id="{8C502BDD-4CF0-408F-B15A-6AB6E0D446CC}"/>
              </a:ext>
            </a:extLst>
          </p:cNvPr>
          <p:cNvPicPr>
            <a:picLocks noChangeAspect="1"/>
          </p:cNvPicPr>
          <p:nvPr/>
        </p:nvPicPr>
        <p:blipFill rotWithShape="1">
          <a:blip r:embed="rId3">
            <a:duotone>
              <a:prstClr val="black"/>
              <a:srgbClr val="C00000">
                <a:tint val="45000"/>
                <a:satMod val="400000"/>
              </a:srgbClr>
            </a:duotone>
          </a:blip>
          <a:srcRect l="17745" r="15817"/>
          <a:stretch/>
        </p:blipFill>
        <p:spPr>
          <a:xfrm>
            <a:off x="3510419" y="1916832"/>
            <a:ext cx="4680027" cy="4508290"/>
          </a:xfrm>
          <a:prstGeom prst="ellipse">
            <a:avLst/>
          </a:prstGeom>
          <a:ln>
            <a:noFill/>
          </a:ln>
          <a:effectLst>
            <a:softEdge rad="112500"/>
          </a:effectLst>
        </p:spPr>
      </p:pic>
    </p:spTree>
    <p:extLst>
      <p:ext uri="{BB962C8B-B14F-4D97-AF65-F5344CB8AC3E}">
        <p14:creationId xmlns:p14="http://schemas.microsoft.com/office/powerpoint/2010/main" val="42469279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aa61a96a2a9065bc24dde6ba0b3ff89f.jpg"/>
          <p:cNvPicPr>
            <a:picLocks noGrp="1" noChangeAspect="1"/>
          </p:cNvPicPr>
          <p:nvPr>
            <p:ph idx="1"/>
          </p:nvPr>
        </p:nvPicPr>
        <p:blipFill>
          <a:blip r:embed="rId2" cstate="print"/>
          <a:stretch>
            <a:fillRect/>
          </a:stretch>
        </p:blipFill>
        <p:spPr>
          <a:xfrm>
            <a:off x="0" y="-412"/>
            <a:ext cx="9253934" cy="685841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2204864"/>
            <a:ext cx="5184576" cy="4653136"/>
          </a:xfrm>
        </p:spPr>
        <p:txBody>
          <a:bodyPr>
            <a:normAutofit fontScale="92500" lnSpcReduction="10000"/>
          </a:bodyPr>
          <a:lstStyle/>
          <a:p>
            <a:pPr marL="514350" indent="-514350">
              <a:buClr>
                <a:srgbClr val="C00000"/>
              </a:buClr>
              <a:buFont typeface="+mj-lt"/>
              <a:buAutoNum type="arabicPeriod"/>
            </a:pPr>
            <a:r>
              <a:rPr lang="el-GR" b="1" dirty="0"/>
              <a:t>Διαμόρφωσαν </a:t>
            </a:r>
            <a:r>
              <a:rPr lang="el-GR" dirty="0"/>
              <a:t>τον </a:t>
            </a:r>
            <a:r>
              <a:rPr lang="el-GR" b="1" dirty="0"/>
              <a:t>δημογραφικό χάρτη </a:t>
            </a:r>
            <a:r>
              <a:rPr lang="el-GR" dirty="0"/>
              <a:t>της ανεξάρτητης Ελλάδας</a:t>
            </a:r>
          </a:p>
          <a:p>
            <a:pPr marL="514350" indent="-514350">
              <a:buClr>
                <a:srgbClr val="C00000"/>
              </a:buClr>
              <a:buFont typeface="+mj-lt"/>
              <a:buAutoNum type="arabicPeriod"/>
            </a:pPr>
            <a:r>
              <a:rPr lang="el-GR" dirty="0"/>
              <a:t>Συνετέλεσαν στη </a:t>
            </a:r>
            <a:r>
              <a:rPr lang="el-GR" b="1" dirty="0"/>
              <a:t>γνωριμία </a:t>
            </a:r>
            <a:r>
              <a:rPr lang="el-GR" dirty="0"/>
              <a:t>και την </a:t>
            </a:r>
            <a:r>
              <a:rPr lang="el-GR" b="1" dirty="0"/>
              <a:t>πνευματική αλληλεπίδραση των Ελλήνων</a:t>
            </a:r>
          </a:p>
          <a:p>
            <a:pPr marL="514350" indent="-514350">
              <a:buClr>
                <a:srgbClr val="C00000"/>
              </a:buClr>
              <a:buFont typeface="+mj-lt"/>
              <a:buAutoNum type="arabicPeriod"/>
            </a:pPr>
            <a:r>
              <a:rPr lang="el-GR" dirty="0"/>
              <a:t>Βοήθησαν στη </a:t>
            </a:r>
            <a:r>
              <a:rPr lang="el-GR" b="1" dirty="0"/>
              <a:t>συγκρότηση </a:t>
            </a:r>
            <a:r>
              <a:rPr lang="el-GR" dirty="0"/>
              <a:t>του</a:t>
            </a:r>
            <a:r>
              <a:rPr lang="el-GR" b="1" dirty="0"/>
              <a:t> νέου ελληνικού κράτους</a:t>
            </a:r>
          </a:p>
        </p:txBody>
      </p:sp>
      <p:pic>
        <p:nvPicPr>
          <p:cNvPr id="6" name="4 - Θέση περιεχομένου" descr="aa61a96a2a9065bc24dde6ba0b3ff89f.jpg"/>
          <p:cNvPicPr>
            <a:picLocks noChangeAspect="1"/>
          </p:cNvPicPr>
          <p:nvPr/>
        </p:nvPicPr>
        <p:blipFill>
          <a:blip r:embed="rId2" cstate="print"/>
          <a:stretch>
            <a:fillRect/>
          </a:stretch>
        </p:blipFill>
        <p:spPr>
          <a:xfrm>
            <a:off x="5508104" y="1916831"/>
            <a:ext cx="3294738" cy="4774577"/>
          </a:xfrm>
          <a:prstGeom prst="rect">
            <a:avLst/>
          </a:prstGeom>
          <a:ln>
            <a:noFill/>
          </a:ln>
          <a:effectLst>
            <a:outerShdw blurRad="292100" dist="139700" dir="2700000" algn="tl" rotWithShape="0">
              <a:srgbClr val="333333">
                <a:alpha val="65000"/>
              </a:srgbClr>
            </a:outerShdw>
          </a:effectLst>
        </p:spPr>
      </p:pic>
      <p:sp>
        <p:nvSpPr>
          <p:cNvPr id="7" name="1 - Τίτλος"/>
          <p:cNvSpPr txBox="1">
            <a:spLocks/>
          </p:cNvSpPr>
          <p:nvPr/>
        </p:nvSpPr>
        <p:spPr>
          <a:xfrm>
            <a:off x="611560" y="332656"/>
            <a:ext cx="8229600" cy="1354162"/>
          </a:xfrm>
          <a:prstGeom prst="rect">
            <a:avLst/>
          </a:prstGeom>
          <a:solidFill>
            <a:srgbClr val="C00000">
              <a:alpha val="39000"/>
            </a:srgbClr>
          </a:solidFill>
          <a:effectLst>
            <a:outerShdw blurRad="457200" dist="266700" dir="4440000" algn="tl" rotWithShape="0">
              <a:prstClr val="black">
                <a:alpha val="32000"/>
              </a:prstClr>
            </a:outerShdw>
          </a:effectLst>
        </p:spPr>
        <p:txBody>
          <a:bodyPr vert="horz" lIns="91440" tIns="45720" rIns="91440" bIns="45720" rtlCol="0" anchor="ctr">
            <a:normAutofit fontScale="97500"/>
          </a:bodyPr>
          <a:lstStyle/>
          <a:p>
            <a:pPr lvl="0" algn="ctr">
              <a:spcBef>
                <a:spcPct val="0"/>
              </a:spcBef>
            </a:pPr>
            <a:r>
              <a:rPr lang="el-GR" sz="4000" b="1" dirty="0">
                <a:solidFill>
                  <a:schemeClr val="bg1"/>
                </a:solidFill>
                <a:effectLst>
                  <a:outerShdw blurRad="38100" dist="38100" dir="2700000" algn="tl">
                    <a:srgbClr val="000000">
                      <a:alpha val="43137"/>
                    </a:srgbClr>
                  </a:outerShdw>
                </a:effectLst>
              </a:rPr>
              <a:t>Ποια η σημασία </a:t>
            </a:r>
            <a:r>
              <a:rPr lang="el-GR" sz="4000" dirty="0"/>
              <a:t>αυτών των μεταναστεύσεων;</a:t>
            </a:r>
            <a:endParaRPr kumimoji="0" lang="el-GR" sz="8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3000" y="1556792"/>
            <a:ext cx="4861048" cy="5301208"/>
          </a:xfrm>
        </p:spPr>
        <p:txBody>
          <a:bodyPr>
            <a:normAutofit fontScale="70000" lnSpcReduction="20000"/>
          </a:bodyPr>
          <a:lstStyle/>
          <a:p>
            <a:pPr marL="514350" indent="-514350">
              <a:buClr>
                <a:srgbClr val="C00000"/>
              </a:buClr>
              <a:buFont typeface="+mj-lt"/>
              <a:buAutoNum type="arabicPeriod"/>
            </a:pPr>
            <a:endParaRPr lang="el-GR" b="1" dirty="0"/>
          </a:p>
          <a:p>
            <a:pPr marL="514350" indent="-514350">
              <a:buClr>
                <a:srgbClr val="C00000"/>
              </a:buClr>
              <a:buFont typeface="+mj-lt"/>
              <a:buAutoNum type="arabicPeriod"/>
            </a:pPr>
            <a:r>
              <a:rPr lang="el-GR" sz="3400" b="1" dirty="0"/>
              <a:t>Εξέγερση ναυτικών νησιών + Σάμου.</a:t>
            </a:r>
          </a:p>
          <a:p>
            <a:pPr marL="514350" indent="-514350">
              <a:buClr>
                <a:srgbClr val="C00000"/>
              </a:buClr>
              <a:buFont typeface="+mj-lt"/>
              <a:buAutoNum type="arabicPeriod"/>
            </a:pPr>
            <a:r>
              <a:rPr lang="el-GR" sz="3400" b="1" dirty="0"/>
              <a:t>Παράτολμες επιδρομές </a:t>
            </a:r>
            <a:r>
              <a:rPr lang="el-GR" sz="3400" b="1" dirty="0" err="1"/>
              <a:t>Σαμίων</a:t>
            </a:r>
            <a:r>
              <a:rPr lang="el-GR" sz="3400" b="1" dirty="0"/>
              <a:t> + Ψαριανών στις μικρασιατικές ακτές, ελληνικά πλοία κοντά στο </a:t>
            </a:r>
            <a:r>
              <a:rPr lang="el-GR" sz="3400" b="1" dirty="0" err="1"/>
              <a:t>Αϊβαλί</a:t>
            </a:r>
            <a:r>
              <a:rPr lang="el-GR" sz="3400" b="1" dirty="0"/>
              <a:t>.</a:t>
            </a:r>
          </a:p>
          <a:p>
            <a:pPr marL="514350" indent="-514350">
              <a:buClr>
                <a:srgbClr val="C00000"/>
              </a:buClr>
              <a:buFont typeface="+mj-lt"/>
              <a:buAutoNum type="arabicPeriod"/>
            </a:pPr>
            <a:r>
              <a:rPr lang="el-GR" sz="3400" b="1" dirty="0"/>
              <a:t>Οι Τούρκοι </a:t>
            </a:r>
            <a:r>
              <a:rPr lang="el-GR" sz="3400" dirty="0"/>
              <a:t>λαμβάνουν </a:t>
            </a:r>
            <a:r>
              <a:rPr lang="el-GR" sz="3400" b="1" dirty="0"/>
              <a:t>μέτρα </a:t>
            </a:r>
            <a:r>
              <a:rPr lang="el-GR" sz="3400" b="1" dirty="0">
                <a:solidFill>
                  <a:srgbClr val="C00000"/>
                </a:solidFill>
                <a:effectLst>
                  <a:outerShdw blurRad="38100" dist="38100" dir="2700000" algn="tl">
                    <a:srgbClr val="000000">
                      <a:alpha val="43137"/>
                    </a:srgbClr>
                  </a:outerShdw>
                </a:effectLst>
              </a:rPr>
              <a:t>τρομοκράτησης</a:t>
            </a:r>
            <a:r>
              <a:rPr lang="el-GR" sz="3400" b="1" dirty="0"/>
              <a:t> των ελληνικών πληθυσμών.</a:t>
            </a:r>
            <a:endParaRPr lang="el-GR" sz="3400" dirty="0"/>
          </a:p>
          <a:p>
            <a:pPr marL="514350" indent="-514350">
              <a:buClr>
                <a:srgbClr val="C00000"/>
              </a:buClr>
              <a:buFont typeface="+mj-lt"/>
              <a:buAutoNum type="arabicPeriod"/>
            </a:pPr>
            <a:r>
              <a:rPr lang="el-GR" sz="3400" b="1" dirty="0"/>
              <a:t>Βιαιοπραγίες Τούρκων </a:t>
            </a:r>
            <a:r>
              <a:rPr lang="el-GR" sz="3400" dirty="0"/>
              <a:t>στην Κων/</a:t>
            </a:r>
            <a:r>
              <a:rPr lang="el-GR" sz="3400" dirty="0" err="1"/>
              <a:t>πολη </a:t>
            </a:r>
            <a:r>
              <a:rPr lang="el-GR" sz="3400" dirty="0">
                <a:sym typeface="Wingdings" pitchFamily="2" charset="2"/>
              </a:rPr>
              <a:t> ωθούν τους </a:t>
            </a:r>
            <a:r>
              <a:rPr lang="el-GR" sz="3400" dirty="0" err="1">
                <a:sym typeface="Wingdings" pitchFamily="2" charset="2"/>
              </a:rPr>
              <a:t>Αϊβαλιώτες</a:t>
            </a:r>
            <a:r>
              <a:rPr lang="el-GR" sz="3400" dirty="0">
                <a:sym typeface="Wingdings" pitchFamily="2" charset="2"/>
              </a:rPr>
              <a:t> να πάνε στη </a:t>
            </a:r>
            <a:r>
              <a:rPr lang="el-GR" sz="3400" b="1" dirty="0">
                <a:solidFill>
                  <a:srgbClr val="C00000"/>
                </a:solidFill>
                <a:effectLst>
                  <a:outerShdw blurRad="38100" dist="38100" dir="2700000" algn="tl">
                    <a:srgbClr val="000000">
                      <a:alpha val="43137"/>
                    </a:srgbClr>
                  </a:outerShdw>
                </a:effectLst>
                <a:sym typeface="Wingdings" pitchFamily="2" charset="2"/>
              </a:rPr>
              <a:t>Λέσβο</a:t>
            </a:r>
            <a:r>
              <a:rPr lang="el-GR" sz="3400" dirty="0">
                <a:sym typeface="Wingdings" pitchFamily="2" charset="2"/>
              </a:rPr>
              <a:t>.</a:t>
            </a:r>
            <a:endParaRPr lang="el-GR" sz="3400" b="1" dirty="0"/>
          </a:p>
          <a:p>
            <a:pPr marL="514350" indent="-514350">
              <a:buClr>
                <a:srgbClr val="C00000"/>
              </a:buClr>
              <a:buFont typeface="+mj-lt"/>
              <a:buAutoNum type="arabicPeriod"/>
            </a:pPr>
            <a:r>
              <a:rPr lang="el-GR" sz="3400" b="1" dirty="0"/>
              <a:t>Καταστροφή </a:t>
            </a:r>
            <a:r>
              <a:rPr lang="el-GR" sz="3400" b="1" dirty="0" err="1"/>
              <a:t>Αϊβαλιού</a:t>
            </a:r>
            <a:r>
              <a:rPr lang="el-GR" sz="3400" b="1" dirty="0"/>
              <a:t> </a:t>
            </a:r>
            <a:r>
              <a:rPr lang="el-GR" sz="3400" dirty="0"/>
              <a:t>Ιούνιος 1821 </a:t>
            </a:r>
            <a:r>
              <a:rPr lang="el-GR" sz="3400" dirty="0">
                <a:sym typeface="Wingdings" pitchFamily="2" charset="2"/>
              </a:rPr>
              <a:t> άτακτη φυγή κατοίκων του στα </a:t>
            </a:r>
            <a:r>
              <a:rPr lang="el-GR" sz="3400" b="1" dirty="0">
                <a:solidFill>
                  <a:srgbClr val="C00000"/>
                </a:solidFill>
                <a:effectLst>
                  <a:outerShdw blurRad="38100" dist="38100" dir="2700000" algn="tl">
                    <a:srgbClr val="000000">
                      <a:alpha val="43137"/>
                    </a:srgbClr>
                  </a:outerShdw>
                </a:effectLst>
                <a:sym typeface="Wingdings" pitchFamily="2" charset="2"/>
              </a:rPr>
              <a:t>Ψαρά</a:t>
            </a:r>
            <a:r>
              <a:rPr lang="el-GR" sz="3400" dirty="0">
                <a:sym typeface="Wingdings" pitchFamily="2" charset="2"/>
              </a:rPr>
              <a:t>!</a:t>
            </a:r>
            <a:endParaRPr lang="el-GR" sz="3400" b="1" dirty="0"/>
          </a:p>
        </p:txBody>
      </p:sp>
      <p:pic>
        <p:nvPicPr>
          <p:cNvPr id="6" name="4 - Θέση περιεχομένου" descr="aa61a96a2a9065bc24dde6ba0b3ff89f.jpg"/>
          <p:cNvPicPr>
            <a:picLocks noChangeAspect="1"/>
          </p:cNvPicPr>
          <p:nvPr/>
        </p:nvPicPr>
        <p:blipFill>
          <a:blip r:embed="rId2" cstate="print"/>
          <a:stretch>
            <a:fillRect/>
          </a:stretch>
        </p:blipFill>
        <p:spPr>
          <a:xfrm>
            <a:off x="5033948" y="1831132"/>
            <a:ext cx="3967052" cy="4752528"/>
          </a:xfrm>
          <a:prstGeom prst="rect">
            <a:avLst/>
          </a:prstGeom>
          <a:ln>
            <a:noFill/>
          </a:ln>
          <a:effectLst>
            <a:outerShdw blurRad="292100" dist="139700" dir="2700000" algn="tl" rotWithShape="0">
              <a:srgbClr val="333333">
                <a:alpha val="65000"/>
              </a:srgbClr>
            </a:outerShdw>
          </a:effectLst>
        </p:spPr>
      </p:pic>
      <p:sp>
        <p:nvSpPr>
          <p:cNvPr id="7" name="1 - Τίτλος"/>
          <p:cNvSpPr txBox="1">
            <a:spLocks/>
          </p:cNvSpPr>
          <p:nvPr/>
        </p:nvSpPr>
        <p:spPr>
          <a:xfrm>
            <a:off x="611560" y="332656"/>
            <a:ext cx="8229600" cy="1354162"/>
          </a:xfrm>
          <a:prstGeom prst="rect">
            <a:avLst/>
          </a:prstGeom>
          <a:solidFill>
            <a:srgbClr val="C00000">
              <a:alpha val="46000"/>
            </a:srgbClr>
          </a:solidFill>
          <a:effectLst>
            <a:outerShdw blurRad="457200" dist="266700" dir="4440000" algn="tl" rotWithShape="0">
              <a:prstClr val="black">
                <a:alpha val="32000"/>
              </a:prstClr>
            </a:outerShdw>
          </a:effectLst>
        </p:spPr>
        <p:txBody>
          <a:bodyPr vert="horz" lIns="91440" tIns="45720" rIns="91440" bIns="45720" rtlCol="0" anchor="ctr">
            <a:normAutofit fontScale="97500"/>
          </a:bodyPr>
          <a:lstStyle/>
          <a:p>
            <a:pPr lvl="0" algn="ctr">
              <a:spcBef>
                <a:spcPct val="0"/>
              </a:spcBef>
            </a:pPr>
            <a:r>
              <a:rPr lang="el-GR" sz="4000" b="1" dirty="0">
                <a:solidFill>
                  <a:schemeClr val="bg1"/>
                </a:solidFill>
                <a:effectLst>
                  <a:outerShdw blurRad="38100" dist="38100" dir="2700000" algn="tl">
                    <a:srgbClr val="000000">
                      <a:alpha val="43137"/>
                    </a:srgbClr>
                  </a:outerShdw>
                </a:effectLst>
              </a:rPr>
              <a:t>Πρόσφυγες από </a:t>
            </a:r>
            <a:r>
              <a:rPr lang="el-GR" sz="4000" b="1" dirty="0" err="1">
                <a:solidFill>
                  <a:schemeClr val="bg1"/>
                </a:solidFill>
                <a:effectLst>
                  <a:outerShdw blurRad="38100" dist="38100" dir="2700000" algn="tl">
                    <a:srgbClr val="000000">
                      <a:alpha val="43137"/>
                    </a:srgbClr>
                  </a:outerShdw>
                </a:effectLst>
              </a:rPr>
              <a:t>Μικρασία</a:t>
            </a:r>
            <a:endParaRPr kumimoji="0" lang="el-GR" sz="8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7b0301b72becc3941b5b2f78356440ac.jpg"/>
          <p:cNvPicPr>
            <a:picLocks noGrp="1" noChangeAspect="1"/>
          </p:cNvPicPr>
          <p:nvPr>
            <p:ph idx="1"/>
          </p:nvPr>
        </p:nvPicPr>
        <p:blipFill>
          <a:blip r:embed="rId2" cstate="print"/>
          <a:stretch>
            <a:fillRect/>
          </a:stretch>
        </p:blipFill>
        <p:spPr>
          <a:xfrm>
            <a:off x="-2124744" y="0"/>
            <a:ext cx="11268744" cy="7630369"/>
          </a:xfrm>
        </p:spPr>
      </p:pic>
      <p:cxnSp>
        <p:nvCxnSpPr>
          <p:cNvPr id="5" name="4 - Ευθύγραμμο βέλος σύνδεσης"/>
          <p:cNvCxnSpPr/>
          <p:nvPr/>
        </p:nvCxnSpPr>
        <p:spPr>
          <a:xfrm flipH="1">
            <a:off x="6228184" y="2348880"/>
            <a:ext cx="108012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6 - Ευθύγραμμο βέλος σύνδεσης"/>
          <p:cNvCxnSpPr/>
          <p:nvPr/>
        </p:nvCxnSpPr>
        <p:spPr>
          <a:xfrm flipH="1">
            <a:off x="6516216" y="2996952"/>
            <a:ext cx="108012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8 - Καμπύλη γραμμή σύνδεσης"/>
          <p:cNvCxnSpPr/>
          <p:nvPr/>
        </p:nvCxnSpPr>
        <p:spPr>
          <a:xfrm rot="10800000" flipV="1">
            <a:off x="3419872" y="3429000"/>
            <a:ext cx="2880320" cy="1656184"/>
          </a:xfrm>
          <a:prstGeom prst="curvedConnector3">
            <a:avLst>
              <a:gd name="adj1" fmla="val 50000"/>
            </a:avLst>
          </a:prstGeom>
          <a:ln w="50800">
            <a:solidFill>
              <a:srgbClr val="C00000"/>
            </a:solidFill>
            <a:prstDash val="dashDot"/>
            <a:tailEnd type="arrow" w="med" len="lg"/>
          </a:ln>
        </p:spPr>
        <p:style>
          <a:lnRef idx="1">
            <a:schemeClr val="accent1"/>
          </a:lnRef>
          <a:fillRef idx="0">
            <a:schemeClr val="accent1"/>
          </a:fillRef>
          <a:effectRef idx="0">
            <a:schemeClr val="accent1"/>
          </a:effectRef>
          <a:fontRef idx="minor">
            <a:schemeClr val="tx1"/>
          </a:fontRef>
        </p:style>
      </p:cxnSp>
      <p:cxnSp>
        <p:nvCxnSpPr>
          <p:cNvPr id="16" name="15 - Καμπύλη γραμμή σύνδεσης"/>
          <p:cNvCxnSpPr/>
          <p:nvPr/>
        </p:nvCxnSpPr>
        <p:spPr>
          <a:xfrm rot="10800000" flipV="1">
            <a:off x="5724128" y="2780928"/>
            <a:ext cx="584448" cy="144016"/>
          </a:xfrm>
          <a:prstGeom prst="curvedConnector3">
            <a:avLst>
              <a:gd name="adj1" fmla="val 50000"/>
            </a:avLst>
          </a:prstGeom>
          <a:ln w="50800">
            <a:solidFill>
              <a:srgbClr val="C00000"/>
            </a:solidFill>
            <a:prstDash val="dashDot"/>
            <a:tailEnd type="arrow" w="med" len="lg"/>
          </a:ln>
        </p:spPr>
        <p:style>
          <a:lnRef idx="1">
            <a:schemeClr val="accent1"/>
          </a:lnRef>
          <a:fillRef idx="0">
            <a:schemeClr val="accent1"/>
          </a:fillRef>
          <a:effectRef idx="0">
            <a:schemeClr val="accent1"/>
          </a:effectRef>
          <a:fontRef idx="minor">
            <a:schemeClr val="tx1"/>
          </a:fontRef>
        </p:style>
      </p:cxnSp>
      <p:sp>
        <p:nvSpPr>
          <p:cNvPr id="19" name="18 - Έλλειψη"/>
          <p:cNvSpPr/>
          <p:nvPr/>
        </p:nvSpPr>
        <p:spPr>
          <a:xfrm>
            <a:off x="6012160" y="2420888"/>
            <a:ext cx="576064" cy="576064"/>
          </a:xfrm>
          <a:prstGeom prst="ellipse">
            <a:avLst/>
          </a:prstGeom>
          <a:solidFill>
            <a:schemeClr val="accent6">
              <a:lumMod val="60000"/>
              <a:lumOff val="40000"/>
              <a:alpha val="67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Έλλειψη"/>
          <p:cNvSpPr/>
          <p:nvPr/>
        </p:nvSpPr>
        <p:spPr>
          <a:xfrm>
            <a:off x="6228184" y="3068960"/>
            <a:ext cx="576064" cy="576064"/>
          </a:xfrm>
          <a:prstGeom prst="ellipse">
            <a:avLst/>
          </a:prstGeom>
          <a:solidFill>
            <a:schemeClr val="accent6">
              <a:lumMod val="60000"/>
              <a:lumOff val="40000"/>
              <a:alpha val="67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TextBox"/>
          <p:cNvSpPr txBox="1"/>
          <p:nvPr/>
        </p:nvSpPr>
        <p:spPr>
          <a:xfrm>
            <a:off x="6084168" y="1988840"/>
            <a:ext cx="2232248" cy="369332"/>
          </a:xfrm>
          <a:prstGeom prst="rect">
            <a:avLst/>
          </a:prstGeom>
          <a:noFill/>
        </p:spPr>
        <p:txBody>
          <a:bodyPr wrap="square" rtlCol="0">
            <a:spAutoFit/>
          </a:bodyPr>
          <a:lstStyle/>
          <a:p>
            <a:r>
              <a:rPr lang="el-GR" b="1" dirty="0" err="1">
                <a:solidFill>
                  <a:srgbClr val="C00000"/>
                </a:solidFill>
                <a:effectLst>
                  <a:outerShdw blurRad="38100" dist="38100" dir="2700000" algn="tl">
                    <a:srgbClr val="000000">
                      <a:alpha val="43137"/>
                    </a:srgbClr>
                  </a:outerShdw>
                </a:effectLst>
              </a:rPr>
              <a:t>Αϊβαλί</a:t>
            </a:r>
            <a:r>
              <a:rPr lang="el-GR" b="1" dirty="0">
                <a:effectLst>
                  <a:outerShdw blurRad="38100" dist="38100" dir="2700000" algn="tl">
                    <a:srgbClr val="000000">
                      <a:alpha val="43137"/>
                    </a:srgbClr>
                  </a:outerShdw>
                </a:effectLst>
              </a:rPr>
              <a:t> = </a:t>
            </a:r>
            <a:r>
              <a:rPr lang="el-GR" b="1" dirty="0" err="1">
                <a:effectLst>
                  <a:outerShdw blurRad="38100" dist="38100" dir="2700000" algn="tl">
                    <a:srgbClr val="000000">
                      <a:alpha val="43137"/>
                    </a:srgbClr>
                  </a:outerShdw>
                </a:effectLst>
              </a:rPr>
              <a:t>Κυδωνίες</a:t>
            </a:r>
            <a:endParaRPr lang="el-GR" b="1" dirty="0">
              <a:effectLst>
                <a:outerShdw blurRad="38100" dist="38100" dir="2700000" algn="tl">
                  <a:srgbClr val="000000">
                    <a:alpha val="43137"/>
                  </a:srgbClr>
                </a:outerShdw>
              </a:effectLst>
            </a:endParaRPr>
          </a:p>
        </p:txBody>
      </p:sp>
      <p:sp>
        <p:nvSpPr>
          <p:cNvPr id="22" name="21 - TextBox"/>
          <p:cNvSpPr txBox="1"/>
          <p:nvPr/>
        </p:nvSpPr>
        <p:spPr>
          <a:xfrm>
            <a:off x="6588224" y="3356992"/>
            <a:ext cx="2232248" cy="369332"/>
          </a:xfrm>
          <a:prstGeom prst="rect">
            <a:avLst/>
          </a:prstGeom>
          <a:noFill/>
        </p:spPr>
        <p:txBody>
          <a:bodyPr wrap="square" rtlCol="0">
            <a:spAutoFit/>
          </a:bodyPr>
          <a:lstStyle/>
          <a:p>
            <a:r>
              <a:rPr lang="el-GR" b="1" dirty="0">
                <a:solidFill>
                  <a:srgbClr val="C00000"/>
                </a:solidFill>
                <a:effectLst>
                  <a:outerShdw blurRad="38100" dist="38100" dir="2700000" algn="tl">
                    <a:srgbClr val="000000">
                      <a:alpha val="43137"/>
                    </a:srgbClr>
                  </a:outerShdw>
                </a:effectLst>
              </a:rPr>
              <a:t>Σμύρνη</a:t>
            </a:r>
            <a:endParaRPr lang="el-GR" b="1" dirty="0">
              <a:effectLst>
                <a:outerShdw blurRad="38100" dist="38100" dir="2700000" algn="tl">
                  <a:srgbClr val="000000">
                    <a:alpha val="43137"/>
                  </a:srgbClr>
                </a:outerShdw>
              </a:effectLst>
            </a:endParaRPr>
          </a:p>
        </p:txBody>
      </p:sp>
      <p:sp>
        <p:nvSpPr>
          <p:cNvPr id="24" name="23 - TextBox"/>
          <p:cNvSpPr txBox="1"/>
          <p:nvPr/>
        </p:nvSpPr>
        <p:spPr>
          <a:xfrm>
            <a:off x="5508104" y="4941168"/>
            <a:ext cx="864096" cy="369332"/>
          </a:xfrm>
          <a:prstGeom prst="rect">
            <a:avLst/>
          </a:prstGeom>
          <a:noFill/>
        </p:spPr>
        <p:txBody>
          <a:bodyPr wrap="square" rtlCol="0">
            <a:spAutoFit/>
          </a:bodyPr>
          <a:lstStyle/>
          <a:p>
            <a:r>
              <a:rPr lang="el-GR" b="1" dirty="0">
                <a:solidFill>
                  <a:srgbClr val="C00000"/>
                </a:solidFill>
                <a:effectLst>
                  <a:outerShdw blurRad="38100" dist="38100" dir="2700000" algn="tl">
                    <a:srgbClr val="000000">
                      <a:alpha val="43137"/>
                    </a:srgbClr>
                  </a:outerShdw>
                </a:effectLst>
              </a:rPr>
              <a:t>Σάμος</a:t>
            </a:r>
            <a:endParaRPr lang="el-GR" b="1" dirty="0">
              <a:effectLst>
                <a:outerShdw blurRad="38100" dist="38100" dir="2700000" algn="tl">
                  <a:srgbClr val="000000">
                    <a:alpha val="43137"/>
                  </a:srgbClr>
                </a:outerShdw>
              </a:effectLst>
            </a:endParaRPr>
          </a:p>
        </p:txBody>
      </p:sp>
      <p:sp>
        <p:nvSpPr>
          <p:cNvPr id="25" name="24 - TextBox"/>
          <p:cNvSpPr txBox="1"/>
          <p:nvPr/>
        </p:nvSpPr>
        <p:spPr>
          <a:xfrm>
            <a:off x="4860032" y="2636912"/>
            <a:ext cx="1080120" cy="369332"/>
          </a:xfrm>
          <a:prstGeom prst="rect">
            <a:avLst/>
          </a:prstGeom>
          <a:noFill/>
        </p:spPr>
        <p:txBody>
          <a:bodyPr wrap="square" rtlCol="0">
            <a:spAutoFit/>
          </a:bodyPr>
          <a:lstStyle/>
          <a:p>
            <a:r>
              <a:rPr lang="el-GR" b="1" dirty="0">
                <a:solidFill>
                  <a:srgbClr val="C00000"/>
                </a:solidFill>
                <a:effectLst>
                  <a:outerShdw blurRad="38100" dist="38100" dir="2700000" algn="tl">
                    <a:srgbClr val="000000">
                      <a:alpha val="43137"/>
                    </a:srgbClr>
                  </a:outerShdw>
                </a:effectLst>
              </a:rPr>
              <a:t>Λέσβος</a:t>
            </a:r>
            <a:endParaRPr lang="el-GR" b="1" dirty="0">
              <a:effectLst>
                <a:outerShdw blurRad="38100" dist="38100" dir="2700000" algn="tl">
                  <a:srgbClr val="000000">
                    <a:alpha val="43137"/>
                  </a:srgbClr>
                </a:outerShdw>
              </a:effectLst>
            </a:endParaRPr>
          </a:p>
        </p:txBody>
      </p:sp>
      <p:cxnSp>
        <p:nvCxnSpPr>
          <p:cNvPr id="26" name="25 - Ευθύγραμμο βέλος σύνδεσης"/>
          <p:cNvCxnSpPr/>
          <p:nvPr/>
        </p:nvCxnSpPr>
        <p:spPr>
          <a:xfrm>
            <a:off x="4716016" y="3068960"/>
            <a:ext cx="432048"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28 - TextBox"/>
          <p:cNvSpPr txBox="1"/>
          <p:nvPr/>
        </p:nvSpPr>
        <p:spPr>
          <a:xfrm>
            <a:off x="4067944" y="2780928"/>
            <a:ext cx="936104" cy="369332"/>
          </a:xfrm>
          <a:prstGeom prst="rect">
            <a:avLst/>
          </a:prstGeom>
          <a:noFill/>
        </p:spPr>
        <p:txBody>
          <a:bodyPr wrap="square" rtlCol="0">
            <a:spAutoFit/>
          </a:bodyPr>
          <a:lstStyle/>
          <a:p>
            <a:r>
              <a:rPr lang="el-GR" b="1" dirty="0">
                <a:solidFill>
                  <a:srgbClr val="C00000"/>
                </a:solidFill>
                <a:effectLst>
                  <a:outerShdw blurRad="38100" dist="38100" dir="2700000" algn="tl">
                    <a:srgbClr val="000000">
                      <a:alpha val="43137"/>
                    </a:srgbClr>
                  </a:outerShdw>
                </a:effectLst>
              </a:rPr>
              <a:t>Ψαρά</a:t>
            </a:r>
            <a:endParaRPr lang="el-GR" b="1" dirty="0">
              <a:effectLst>
                <a:outerShdw blurRad="38100" dist="38100" dir="2700000" algn="tl">
                  <a:srgbClr val="000000">
                    <a:alpha val="43137"/>
                  </a:srgbClr>
                </a:outerShdw>
              </a:effectLst>
            </a:endParaRPr>
          </a:p>
        </p:txBody>
      </p:sp>
      <p:cxnSp>
        <p:nvCxnSpPr>
          <p:cNvPr id="30" name="29 - Ευθύγραμμο βέλος σύνδεσης"/>
          <p:cNvCxnSpPr/>
          <p:nvPr/>
        </p:nvCxnSpPr>
        <p:spPr>
          <a:xfrm flipV="1">
            <a:off x="5868144" y="4437112"/>
            <a:ext cx="288032"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
                                        </p:tgtEl>
                                        <p:attrNameLst>
                                          <p:attrName>style.visibility</p:attrName>
                                        </p:attrNameLst>
                                      </p:cBhvr>
                                      <p:to>
                                        <p:strVal val="visible"/>
                                      </p:to>
                                    </p:set>
                                    <p:anim calcmode="discrete" valueType="clr">
                                      <p:cBhvr override="childStyle">
                                        <p:cTn id="7"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
                                        </p:tgtEl>
                                        <p:attrNameLst>
                                          <p:attrName>fillcolor</p:attrName>
                                        </p:attrNameLst>
                                      </p:cBhvr>
                                      <p:tavLst>
                                        <p:tav tm="0">
                                          <p:val>
                                            <p:clrVal>
                                              <a:schemeClr val="accent2"/>
                                            </p:clrVal>
                                          </p:val>
                                        </p:tav>
                                        <p:tav tm="50000">
                                          <p:val>
                                            <p:clrVal>
                                              <a:schemeClr val="hlink"/>
                                            </p:clrVal>
                                          </p:val>
                                        </p:tav>
                                      </p:tavLst>
                                    </p:anim>
                                    <p:set>
                                      <p:cBhvr>
                                        <p:cTn id="9" dur="80"/>
                                        <p:tgtEl>
                                          <p:spTgt spid="2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2"/>
                                        </p:tgtEl>
                                        <p:attrNameLst>
                                          <p:attrName>style.visibility</p:attrName>
                                        </p:attrNameLst>
                                      </p:cBhvr>
                                      <p:to>
                                        <p:strVal val="visible"/>
                                      </p:to>
                                    </p:set>
                                    <p:anim calcmode="discrete" valueType="clr">
                                      <p:cBhvr override="childStyle">
                                        <p:cTn id="21"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2"/>
                                        </p:tgtEl>
                                        <p:attrNameLst>
                                          <p:attrName>fillcolor</p:attrName>
                                        </p:attrNameLst>
                                      </p:cBhvr>
                                      <p:tavLst>
                                        <p:tav tm="0">
                                          <p:val>
                                            <p:clrVal>
                                              <a:schemeClr val="accent2"/>
                                            </p:clrVal>
                                          </p:val>
                                        </p:tav>
                                        <p:tav tm="50000">
                                          <p:val>
                                            <p:clrVal>
                                              <a:schemeClr val="hlink"/>
                                            </p:clrVal>
                                          </p:val>
                                        </p:tav>
                                      </p:tavLst>
                                    </p:anim>
                                    <p:set>
                                      <p:cBhvr>
                                        <p:cTn id="23" dur="80"/>
                                        <p:tgtEl>
                                          <p:spTgt spid="2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par>
                                <p:cTn id="38" presetID="55"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strVal val="#ppt_w*0.70"/>
                                          </p:val>
                                        </p:tav>
                                        <p:tav tm="100000">
                                          <p:val>
                                            <p:strVal val="#ppt_w"/>
                                          </p:val>
                                        </p:tav>
                                      </p:tavLst>
                                    </p:anim>
                                    <p:anim calcmode="lin" valueType="num">
                                      <p:cBhvr>
                                        <p:cTn id="41" dur="1000" fill="hold"/>
                                        <p:tgtEl>
                                          <p:spTgt spid="7"/>
                                        </p:tgtEl>
                                        <p:attrNameLst>
                                          <p:attrName>ppt_h</p:attrName>
                                        </p:attrNameLst>
                                      </p:cBhvr>
                                      <p:tavLst>
                                        <p:tav tm="0">
                                          <p:val>
                                            <p:strVal val="#ppt_h"/>
                                          </p:val>
                                        </p:tav>
                                        <p:tav tm="100000">
                                          <p:val>
                                            <p:strVal val="#ppt_h"/>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strVal val="#ppt_w*0.70"/>
                                          </p:val>
                                        </p:tav>
                                        <p:tav tm="100000">
                                          <p:val>
                                            <p:strVal val="#ppt_w"/>
                                          </p:val>
                                        </p:tav>
                                      </p:tavLst>
                                    </p:anim>
                                    <p:anim calcmode="lin" valueType="num">
                                      <p:cBhvr>
                                        <p:cTn id="48" dur="1000" fill="hold"/>
                                        <p:tgtEl>
                                          <p:spTgt spid="16"/>
                                        </p:tgtEl>
                                        <p:attrNameLst>
                                          <p:attrName>ppt_h</p:attrName>
                                        </p:attrNameLst>
                                      </p:cBhvr>
                                      <p:tavLst>
                                        <p:tav tm="0">
                                          <p:val>
                                            <p:strVal val="#ppt_h"/>
                                          </p:val>
                                        </p:tav>
                                        <p:tav tm="100000">
                                          <p:val>
                                            <p:strVal val="#ppt_h"/>
                                          </p:val>
                                        </p:tav>
                                      </p:tavLst>
                                    </p:anim>
                                    <p:animEffect transition="in" filter="fade">
                                      <p:cBhvr>
                                        <p:cTn id="49" dur="1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strVal val="#ppt_w*0.70"/>
                                          </p:val>
                                        </p:tav>
                                        <p:tav tm="100000">
                                          <p:val>
                                            <p:strVal val="#ppt_w"/>
                                          </p:val>
                                        </p:tav>
                                      </p:tavLst>
                                    </p:anim>
                                    <p:anim calcmode="lin" valueType="num">
                                      <p:cBhvr>
                                        <p:cTn id="55" dur="1000" fill="hold"/>
                                        <p:tgtEl>
                                          <p:spTgt spid="9"/>
                                        </p:tgtEl>
                                        <p:attrNameLst>
                                          <p:attrName>ppt_h</p:attrName>
                                        </p:attrNameLst>
                                      </p:cBhvr>
                                      <p:tavLst>
                                        <p:tav tm="0">
                                          <p:val>
                                            <p:strVal val="#ppt_h"/>
                                          </p:val>
                                        </p:tav>
                                        <p:tav tm="100000">
                                          <p:val>
                                            <p:strVal val="#ppt_h"/>
                                          </p:val>
                                        </p:tav>
                                      </p:tavLst>
                                    </p:anim>
                                    <p:animEffect transition="in" filter="fade">
                                      <p:cBhvr>
                                        <p:cTn id="56" dur="1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24"/>
                                        </p:tgtEl>
                                        <p:attrNameLst>
                                          <p:attrName>style.visibility</p:attrName>
                                        </p:attrNameLst>
                                      </p:cBhvr>
                                      <p:to>
                                        <p:strVal val="visible"/>
                                      </p:to>
                                    </p:set>
                                    <p:anim calcmode="discrete" valueType="clr">
                                      <p:cBhvr override="childStyle">
                                        <p:cTn id="61"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24"/>
                                        </p:tgtEl>
                                        <p:attrNameLst>
                                          <p:attrName>fillcolor</p:attrName>
                                        </p:attrNameLst>
                                      </p:cBhvr>
                                      <p:tavLst>
                                        <p:tav tm="0">
                                          <p:val>
                                            <p:clrVal>
                                              <a:schemeClr val="accent2"/>
                                            </p:clrVal>
                                          </p:val>
                                        </p:tav>
                                        <p:tav tm="50000">
                                          <p:val>
                                            <p:clrVal>
                                              <a:schemeClr val="hlink"/>
                                            </p:clrVal>
                                          </p:val>
                                        </p:tav>
                                      </p:tavLst>
                                    </p:anim>
                                    <p:set>
                                      <p:cBhvr>
                                        <p:cTn id="63" dur="80"/>
                                        <p:tgtEl>
                                          <p:spTgt spid="24"/>
                                        </p:tgtEl>
                                        <p:attrNameLst>
                                          <p:attrName>fill.type</p:attrName>
                                        </p:attrNameLst>
                                      </p:cBhvr>
                                      <p:to>
                                        <p:strVal val="solid"/>
                                      </p:to>
                                    </p:set>
                                  </p:childTnLst>
                                </p:cTn>
                              </p:par>
                              <p:par>
                                <p:cTn id="64" presetID="55"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1000" fill="hold"/>
                                        <p:tgtEl>
                                          <p:spTgt spid="26"/>
                                        </p:tgtEl>
                                        <p:attrNameLst>
                                          <p:attrName>ppt_w</p:attrName>
                                        </p:attrNameLst>
                                      </p:cBhvr>
                                      <p:tavLst>
                                        <p:tav tm="0">
                                          <p:val>
                                            <p:strVal val="#ppt_w*0.70"/>
                                          </p:val>
                                        </p:tav>
                                        <p:tav tm="100000">
                                          <p:val>
                                            <p:strVal val="#ppt_w"/>
                                          </p:val>
                                        </p:tav>
                                      </p:tavLst>
                                    </p:anim>
                                    <p:anim calcmode="lin" valueType="num">
                                      <p:cBhvr>
                                        <p:cTn id="67" dur="1000" fill="hold"/>
                                        <p:tgtEl>
                                          <p:spTgt spid="26"/>
                                        </p:tgtEl>
                                        <p:attrNameLst>
                                          <p:attrName>ppt_h</p:attrName>
                                        </p:attrNameLst>
                                      </p:cBhvr>
                                      <p:tavLst>
                                        <p:tav tm="0">
                                          <p:val>
                                            <p:strVal val="#ppt_h"/>
                                          </p:val>
                                        </p:tav>
                                        <p:tav tm="100000">
                                          <p:val>
                                            <p:strVal val="#ppt_h"/>
                                          </p:val>
                                        </p:tav>
                                      </p:tavLst>
                                    </p:anim>
                                    <p:animEffect transition="in" filter="fade">
                                      <p:cBhvr>
                                        <p:cTn id="68" dur="10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27" presetClass="entr" presetSubtype="0" fill="hold" grpId="0" nodeType="clickEffect">
                                  <p:stCondLst>
                                    <p:cond delay="0"/>
                                  </p:stCondLst>
                                  <p:iterate type="lt">
                                    <p:tmPct val="50000"/>
                                  </p:iterate>
                                  <p:childTnLst>
                                    <p:set>
                                      <p:cBhvr>
                                        <p:cTn id="72" dur="1" fill="hold">
                                          <p:stCondLst>
                                            <p:cond delay="0"/>
                                          </p:stCondLst>
                                        </p:cTn>
                                        <p:tgtEl>
                                          <p:spTgt spid="25"/>
                                        </p:tgtEl>
                                        <p:attrNameLst>
                                          <p:attrName>style.visibility</p:attrName>
                                        </p:attrNameLst>
                                      </p:cBhvr>
                                      <p:to>
                                        <p:strVal val="visible"/>
                                      </p:to>
                                    </p:set>
                                    <p:anim calcmode="discrete" valueType="clr">
                                      <p:cBhvr override="childStyle">
                                        <p:cTn id="73"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25"/>
                                        </p:tgtEl>
                                        <p:attrNameLst>
                                          <p:attrName>fillcolor</p:attrName>
                                        </p:attrNameLst>
                                      </p:cBhvr>
                                      <p:tavLst>
                                        <p:tav tm="0">
                                          <p:val>
                                            <p:clrVal>
                                              <a:schemeClr val="accent2"/>
                                            </p:clrVal>
                                          </p:val>
                                        </p:tav>
                                        <p:tav tm="50000">
                                          <p:val>
                                            <p:clrVal>
                                              <a:schemeClr val="hlink"/>
                                            </p:clrVal>
                                          </p:val>
                                        </p:tav>
                                      </p:tavLst>
                                    </p:anim>
                                    <p:set>
                                      <p:cBhvr>
                                        <p:cTn id="75" dur="80"/>
                                        <p:tgtEl>
                                          <p:spTgt spid="25"/>
                                        </p:tgtEl>
                                        <p:attrNameLst>
                                          <p:attrName>fill.type</p:attrName>
                                        </p:attrNameLst>
                                      </p:cBhvr>
                                      <p:to>
                                        <p:strVal val="solid"/>
                                      </p:to>
                                    </p:set>
                                  </p:childTnLst>
                                </p:cTn>
                              </p:par>
                              <p:par>
                                <p:cTn id="76" presetID="55" presetClass="entr" presetSubtype="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1000" fill="hold"/>
                                        <p:tgtEl>
                                          <p:spTgt spid="30"/>
                                        </p:tgtEl>
                                        <p:attrNameLst>
                                          <p:attrName>ppt_w</p:attrName>
                                        </p:attrNameLst>
                                      </p:cBhvr>
                                      <p:tavLst>
                                        <p:tav tm="0">
                                          <p:val>
                                            <p:strVal val="#ppt_w*0.70"/>
                                          </p:val>
                                        </p:tav>
                                        <p:tav tm="100000">
                                          <p:val>
                                            <p:strVal val="#ppt_w"/>
                                          </p:val>
                                        </p:tav>
                                      </p:tavLst>
                                    </p:anim>
                                    <p:anim calcmode="lin" valueType="num">
                                      <p:cBhvr>
                                        <p:cTn id="79" dur="1000" fill="hold"/>
                                        <p:tgtEl>
                                          <p:spTgt spid="30"/>
                                        </p:tgtEl>
                                        <p:attrNameLst>
                                          <p:attrName>ppt_h</p:attrName>
                                        </p:attrNameLst>
                                      </p:cBhvr>
                                      <p:tavLst>
                                        <p:tav tm="0">
                                          <p:val>
                                            <p:strVal val="#ppt_h"/>
                                          </p:val>
                                        </p:tav>
                                        <p:tav tm="100000">
                                          <p:val>
                                            <p:strVal val="#ppt_h"/>
                                          </p:val>
                                        </p:tav>
                                      </p:tavLst>
                                    </p:anim>
                                    <p:animEffect transition="in" filter="fade">
                                      <p:cBhvr>
                                        <p:cTn id="80" dur="10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27" presetClass="entr" presetSubtype="0" fill="hold" grpId="0" nodeType="clickEffect">
                                  <p:stCondLst>
                                    <p:cond delay="0"/>
                                  </p:stCondLst>
                                  <p:iterate type="lt">
                                    <p:tmPct val="50000"/>
                                  </p:iterate>
                                  <p:childTnLst>
                                    <p:set>
                                      <p:cBhvr>
                                        <p:cTn id="84" dur="1" fill="hold">
                                          <p:stCondLst>
                                            <p:cond delay="0"/>
                                          </p:stCondLst>
                                        </p:cTn>
                                        <p:tgtEl>
                                          <p:spTgt spid="29"/>
                                        </p:tgtEl>
                                        <p:attrNameLst>
                                          <p:attrName>style.visibility</p:attrName>
                                        </p:attrNameLst>
                                      </p:cBhvr>
                                      <p:to>
                                        <p:strVal val="visible"/>
                                      </p:to>
                                    </p:set>
                                    <p:anim calcmode="discrete" valueType="clr">
                                      <p:cBhvr override="childStyle">
                                        <p:cTn id="85"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29"/>
                                        </p:tgtEl>
                                        <p:attrNameLst>
                                          <p:attrName>fillcolor</p:attrName>
                                        </p:attrNameLst>
                                      </p:cBhvr>
                                      <p:tavLst>
                                        <p:tav tm="0">
                                          <p:val>
                                            <p:clrVal>
                                              <a:schemeClr val="accent2"/>
                                            </p:clrVal>
                                          </p:val>
                                        </p:tav>
                                        <p:tav tm="50000">
                                          <p:val>
                                            <p:clrVal>
                                              <a:schemeClr val="hlink"/>
                                            </p:clrVal>
                                          </p:val>
                                        </p:tav>
                                      </p:tavLst>
                                    </p:anim>
                                    <p:set>
                                      <p:cBhvr>
                                        <p:cTn id="87" dur="80"/>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p:bldP spid="24" grpId="0"/>
      <p:bldP spid="25"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060848"/>
            <a:ext cx="8229600" cy="4392488"/>
          </a:xfrm>
        </p:spPr>
        <p:txBody>
          <a:bodyPr/>
          <a:lstStyle/>
          <a:p>
            <a:r>
              <a:rPr lang="el-GR" dirty="0"/>
              <a:t>Οι πρώτοι πρόσφυγες κυρίως </a:t>
            </a:r>
            <a:r>
              <a:rPr lang="el-GR" b="1" dirty="0" err="1">
                <a:solidFill>
                  <a:srgbClr val="C00000"/>
                </a:solidFill>
                <a:effectLst>
                  <a:outerShdw blurRad="38100" dist="38100" dir="2700000" algn="tl">
                    <a:srgbClr val="000000">
                      <a:alpha val="43137"/>
                    </a:srgbClr>
                  </a:outerShdw>
                </a:effectLst>
              </a:rPr>
              <a:t>Φαναριώτες</a:t>
            </a:r>
            <a:r>
              <a:rPr lang="el-GR" dirty="0">
                <a:effectLst>
                  <a:outerShdw blurRad="38100" dist="38100" dir="2700000" algn="tl">
                    <a:srgbClr val="000000">
                      <a:alpha val="43137"/>
                    </a:srgbClr>
                  </a:outerShdw>
                </a:effectLst>
              </a:rPr>
              <a:t> </a:t>
            </a:r>
            <a:r>
              <a:rPr lang="el-GR" dirty="0"/>
              <a:t>συρρέουν στην επαναστατημένη Ελλάδα και γρήγορα διακρίνονται στην </a:t>
            </a:r>
            <a:r>
              <a:rPr lang="el-GR" b="1" dirty="0">
                <a:effectLst>
                  <a:outerShdw blurRad="38100" dist="38100" dir="2700000" algn="tl">
                    <a:srgbClr val="000000">
                      <a:alpha val="43137"/>
                    </a:srgbClr>
                  </a:outerShdw>
                </a:effectLst>
              </a:rPr>
              <a:t>πολιτική οργάνωση </a:t>
            </a:r>
            <a:r>
              <a:rPr lang="el-GR" dirty="0"/>
              <a:t>του επαναστατημένου έθνους.</a:t>
            </a:r>
          </a:p>
          <a:p>
            <a:r>
              <a:rPr lang="el-GR" dirty="0"/>
              <a:t>Πολλοί </a:t>
            </a:r>
            <a:r>
              <a:rPr lang="el-GR" b="1" dirty="0">
                <a:solidFill>
                  <a:srgbClr val="C00000"/>
                </a:solidFill>
                <a:effectLst>
                  <a:outerShdw blurRad="38100" dist="38100" dir="2700000" algn="tl">
                    <a:srgbClr val="000000">
                      <a:alpha val="43137"/>
                    </a:srgbClr>
                  </a:outerShdw>
                </a:effectLst>
              </a:rPr>
              <a:t>Κύπριοι</a:t>
            </a:r>
            <a:r>
              <a:rPr lang="el-GR" dirty="0">
                <a:effectLst>
                  <a:outerShdw blurRad="38100" dist="38100" dir="2700000" algn="tl">
                    <a:srgbClr val="000000">
                      <a:alpha val="43137"/>
                    </a:srgbClr>
                  </a:outerShdw>
                </a:effectLst>
              </a:rPr>
              <a:t> </a:t>
            </a:r>
            <a:r>
              <a:rPr lang="el-GR" dirty="0"/>
              <a:t>κατέφυγαν σε προξενεία των Μεγάλων Δυνάμεων και κατόπιν μεταφέρθηκαν με ξένα πλοία σε λιμάνια της </a:t>
            </a:r>
            <a:r>
              <a:rPr lang="el-GR" b="1" dirty="0">
                <a:effectLst>
                  <a:outerShdw blurRad="38100" dist="38100" dir="2700000" algn="tl">
                    <a:srgbClr val="000000">
                      <a:alpha val="43137"/>
                    </a:srgbClr>
                  </a:outerShdw>
                </a:effectLst>
              </a:rPr>
              <a:t>Ιταλίας</a:t>
            </a:r>
            <a:r>
              <a:rPr lang="el-GR" dirty="0">
                <a:effectLst>
                  <a:outerShdw blurRad="38100" dist="38100" dir="2700000" algn="tl">
                    <a:srgbClr val="000000">
                      <a:alpha val="43137"/>
                    </a:srgbClr>
                  </a:outerShdw>
                </a:effectLst>
              </a:rPr>
              <a:t> </a:t>
            </a:r>
            <a:r>
              <a:rPr lang="el-GR" dirty="0"/>
              <a:t>και της </a:t>
            </a:r>
            <a:r>
              <a:rPr lang="el-GR" b="1" dirty="0">
                <a:effectLst>
                  <a:outerShdw blurRad="38100" dist="38100" dir="2700000" algn="tl">
                    <a:srgbClr val="000000">
                      <a:alpha val="43137"/>
                    </a:srgbClr>
                  </a:outerShdw>
                </a:effectLst>
              </a:rPr>
              <a:t>Γαλλίας</a:t>
            </a:r>
            <a:r>
              <a:rPr lang="el-GR" dirty="0"/>
              <a:t>.</a:t>
            </a:r>
          </a:p>
        </p:txBody>
      </p:sp>
      <p:sp>
        <p:nvSpPr>
          <p:cNvPr id="4" name="1 - Τίτλος"/>
          <p:cNvSpPr txBox="1">
            <a:spLocks/>
          </p:cNvSpPr>
          <p:nvPr/>
        </p:nvSpPr>
        <p:spPr>
          <a:xfrm>
            <a:off x="611560" y="332656"/>
            <a:ext cx="8229600" cy="1354162"/>
          </a:xfrm>
          <a:prstGeom prst="rect">
            <a:avLst/>
          </a:prstGeom>
          <a:solidFill>
            <a:srgbClr val="C00000">
              <a:alpha val="44000"/>
            </a:srgbClr>
          </a:solidFill>
          <a:effectLst>
            <a:outerShdw blurRad="457200" dist="266700" dir="4440000" algn="tl" rotWithShape="0">
              <a:prstClr val="black">
                <a:alpha val="32000"/>
              </a:prstClr>
            </a:outerShdw>
          </a:effectLst>
        </p:spPr>
        <p:txBody>
          <a:bodyPr vert="horz" lIns="91440" tIns="45720" rIns="91440" bIns="45720" rtlCol="0" anchor="ctr">
            <a:normAutofit fontScale="97500"/>
          </a:bodyPr>
          <a:lstStyle/>
          <a:p>
            <a:pPr lvl="0" algn="ctr">
              <a:spcBef>
                <a:spcPct val="0"/>
              </a:spcBef>
            </a:pPr>
            <a:r>
              <a:rPr lang="el-GR" sz="4000" b="1" dirty="0">
                <a:solidFill>
                  <a:schemeClr val="bg1"/>
                </a:solidFill>
                <a:effectLst>
                  <a:outerShdw blurRad="38100" dist="38100" dir="2700000" algn="tl">
                    <a:srgbClr val="000000">
                      <a:alpha val="43137"/>
                    </a:srgbClr>
                  </a:outerShdw>
                </a:effectLst>
              </a:rPr>
              <a:t>Πρόσφυγες από την Κωνσταντινούπολη και την Κύπρο</a:t>
            </a:r>
            <a:endParaRPr kumimoji="0" lang="el-GR" sz="8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7b0301b72becc3941b5b2f78356440ac.jpg"/>
          <p:cNvPicPr>
            <a:picLocks noGrp="1" noChangeAspect="1"/>
          </p:cNvPicPr>
          <p:nvPr>
            <p:ph idx="1"/>
          </p:nvPr>
        </p:nvPicPr>
        <p:blipFill>
          <a:blip r:embed="rId2" cstate="print"/>
          <a:stretch>
            <a:fillRect/>
          </a:stretch>
        </p:blipFill>
        <p:spPr>
          <a:xfrm>
            <a:off x="-468560" y="0"/>
            <a:ext cx="9865096" cy="6679921"/>
          </a:xfrm>
        </p:spPr>
      </p:pic>
      <p:cxnSp>
        <p:nvCxnSpPr>
          <p:cNvPr id="16" name="15 - Καμπύλη γραμμή σύνδεσης"/>
          <p:cNvCxnSpPr/>
          <p:nvPr/>
        </p:nvCxnSpPr>
        <p:spPr>
          <a:xfrm rot="10800000" flipV="1">
            <a:off x="4283968" y="1196752"/>
            <a:ext cx="3960440" cy="2592288"/>
          </a:xfrm>
          <a:prstGeom prst="curvedConnector3">
            <a:avLst>
              <a:gd name="adj1" fmla="val 50000"/>
            </a:avLst>
          </a:prstGeom>
          <a:ln w="50800">
            <a:solidFill>
              <a:srgbClr val="C00000"/>
            </a:solidFill>
            <a:prstDash val="dashDot"/>
            <a:tailEnd type="arrow" w="med" len="lg"/>
          </a:ln>
        </p:spPr>
        <p:style>
          <a:lnRef idx="1">
            <a:schemeClr val="accent1"/>
          </a:lnRef>
          <a:fillRef idx="0">
            <a:schemeClr val="accent1"/>
          </a:fillRef>
          <a:effectRef idx="0">
            <a:schemeClr val="accent1"/>
          </a:effectRef>
          <a:fontRef idx="minor">
            <a:schemeClr val="tx1"/>
          </a:fontRef>
        </p:style>
      </p:cxnSp>
      <p:sp>
        <p:nvSpPr>
          <p:cNvPr id="19" name="18 - Έλλειψη"/>
          <p:cNvSpPr/>
          <p:nvPr/>
        </p:nvSpPr>
        <p:spPr>
          <a:xfrm>
            <a:off x="7956376" y="692696"/>
            <a:ext cx="576064" cy="576064"/>
          </a:xfrm>
          <a:prstGeom prst="ellipse">
            <a:avLst/>
          </a:prstGeom>
          <a:solidFill>
            <a:schemeClr val="accent6">
              <a:lumMod val="60000"/>
              <a:lumOff val="40000"/>
              <a:alpha val="67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TextBox"/>
          <p:cNvSpPr txBox="1"/>
          <p:nvPr/>
        </p:nvSpPr>
        <p:spPr>
          <a:xfrm>
            <a:off x="6732240" y="1990581"/>
            <a:ext cx="2232248" cy="646331"/>
          </a:xfrm>
          <a:prstGeom prst="rect">
            <a:avLst/>
          </a:prstGeom>
          <a:noFill/>
        </p:spPr>
        <p:txBody>
          <a:bodyPr wrap="square" rtlCol="0">
            <a:spAutoFit/>
          </a:bodyPr>
          <a:lstStyle/>
          <a:p>
            <a:pPr algn="ctr"/>
            <a:r>
              <a:rPr lang="el-GR" b="1" dirty="0">
                <a:solidFill>
                  <a:srgbClr val="C00000"/>
                </a:solidFill>
                <a:effectLst>
                  <a:outerShdw blurRad="38100" dist="38100" dir="2700000" algn="tl">
                    <a:srgbClr val="000000">
                      <a:alpha val="43137"/>
                    </a:srgbClr>
                  </a:outerShdw>
                </a:effectLst>
              </a:rPr>
              <a:t>Κωνσταντινούπολη</a:t>
            </a:r>
          </a:p>
          <a:p>
            <a:pPr algn="ctr"/>
            <a:r>
              <a:rPr lang="el-GR" b="1" dirty="0">
                <a:solidFill>
                  <a:srgbClr val="C00000"/>
                </a:solidFill>
                <a:effectLst>
                  <a:outerShdw blurRad="38100" dist="38100" dir="2700000" algn="tl">
                    <a:srgbClr val="000000">
                      <a:alpha val="43137"/>
                    </a:srgbClr>
                  </a:outerShdw>
                </a:effectLst>
              </a:rPr>
              <a:t>     (</a:t>
            </a:r>
            <a:r>
              <a:rPr lang="el-GR" b="1" dirty="0" err="1">
                <a:solidFill>
                  <a:srgbClr val="C00000"/>
                </a:solidFill>
                <a:effectLst>
                  <a:outerShdw blurRad="38100" dist="38100" dir="2700000" algn="tl">
                    <a:srgbClr val="000000">
                      <a:alpha val="43137"/>
                    </a:srgbClr>
                  </a:outerShdw>
                </a:effectLst>
              </a:rPr>
              <a:t>Φαναριώτες</a:t>
            </a:r>
            <a:r>
              <a:rPr lang="el-GR" b="1" dirty="0">
                <a:solidFill>
                  <a:srgbClr val="C00000"/>
                </a:solidFill>
                <a:effectLst>
                  <a:outerShdw blurRad="38100" dist="38100" dir="2700000" algn="tl">
                    <a:srgbClr val="000000">
                      <a:alpha val="43137"/>
                    </a:srgbClr>
                  </a:outerShdw>
                </a:effectLst>
              </a:rPr>
              <a:t>)	</a:t>
            </a:r>
            <a:endParaRPr lang="el-GR" b="1" dirty="0">
              <a:effectLst>
                <a:outerShdw blurRad="38100" dist="38100" dir="2700000" algn="tl">
                  <a:srgbClr val="000000">
                    <a:alpha val="43137"/>
                  </a:srgbClr>
                </a:outerShdw>
              </a:effectLst>
            </a:endParaRPr>
          </a:p>
        </p:txBody>
      </p:sp>
      <p:sp>
        <p:nvSpPr>
          <p:cNvPr id="29" name="28 - TextBox"/>
          <p:cNvSpPr txBox="1"/>
          <p:nvPr/>
        </p:nvSpPr>
        <p:spPr>
          <a:xfrm>
            <a:off x="1115616" y="3501008"/>
            <a:ext cx="936104" cy="923330"/>
          </a:xfrm>
          <a:prstGeom prst="rect">
            <a:avLst/>
          </a:prstGeom>
          <a:noFill/>
        </p:spPr>
        <p:txBody>
          <a:bodyPr wrap="square" rtlCol="0">
            <a:spAutoFit/>
          </a:bodyPr>
          <a:lstStyle/>
          <a:p>
            <a:r>
              <a:rPr lang="el-GR" b="1" dirty="0">
                <a:solidFill>
                  <a:srgbClr val="C00000"/>
                </a:solidFill>
                <a:effectLst>
                  <a:outerShdw blurRad="38100" dist="38100" dir="2700000" algn="tl">
                    <a:srgbClr val="000000">
                      <a:alpha val="43137"/>
                    </a:srgbClr>
                  </a:outerShdw>
                </a:effectLst>
              </a:rPr>
              <a:t>Ιταλία και Γαλλία</a:t>
            </a:r>
            <a:endParaRPr lang="el-GR" b="1" dirty="0">
              <a:effectLst>
                <a:outerShdw blurRad="38100" dist="38100" dir="2700000" algn="tl">
                  <a:srgbClr val="000000">
                    <a:alpha val="43137"/>
                  </a:srgbClr>
                </a:outerShdw>
              </a:effectLst>
            </a:endParaRPr>
          </a:p>
        </p:txBody>
      </p:sp>
      <p:pic>
        <p:nvPicPr>
          <p:cNvPr id="34820" name="Picture 4" descr="http://cyprusinfo.gr/kyprosplirofories/kyprosxartes/1.jpg"/>
          <p:cNvPicPr>
            <a:picLocks noChangeAspect="1" noChangeArrowheads="1"/>
          </p:cNvPicPr>
          <p:nvPr/>
        </p:nvPicPr>
        <p:blipFill>
          <a:blip r:embed="rId3" cstate="print">
            <a:lum bright="-20000" contrast="30000"/>
          </a:blip>
          <a:srcRect/>
          <a:stretch>
            <a:fillRect/>
          </a:stretch>
        </p:blipFill>
        <p:spPr bwMode="auto">
          <a:xfrm>
            <a:off x="7229944" y="5798333"/>
            <a:ext cx="1914056" cy="1059667"/>
          </a:xfrm>
          <a:prstGeom prst="rect">
            <a:avLst/>
          </a:prstGeom>
          <a:noFill/>
        </p:spPr>
      </p:pic>
      <p:cxnSp>
        <p:nvCxnSpPr>
          <p:cNvPr id="9" name="8 - Καμπύλη γραμμή σύνδεσης"/>
          <p:cNvCxnSpPr/>
          <p:nvPr/>
        </p:nvCxnSpPr>
        <p:spPr>
          <a:xfrm rot="10800000">
            <a:off x="683568" y="2564904"/>
            <a:ext cx="7272808" cy="3816424"/>
          </a:xfrm>
          <a:prstGeom prst="curvedConnector3">
            <a:avLst>
              <a:gd name="adj1" fmla="val 63076"/>
            </a:avLst>
          </a:prstGeom>
          <a:ln w="50800">
            <a:solidFill>
              <a:srgbClr val="C00000"/>
            </a:solidFill>
            <a:prstDash val="dashDot"/>
            <a:tailEnd type="arrow" w="med" len="lg"/>
          </a:ln>
        </p:spPr>
        <p:style>
          <a:lnRef idx="1">
            <a:schemeClr val="accent1"/>
          </a:lnRef>
          <a:fillRef idx="0">
            <a:schemeClr val="accent1"/>
          </a:fillRef>
          <a:effectRef idx="0">
            <a:schemeClr val="accent1"/>
          </a:effectRef>
          <a:fontRef idx="minor">
            <a:schemeClr val="tx1"/>
          </a:fontRef>
        </p:style>
      </p:cxnSp>
      <p:sp>
        <p:nvSpPr>
          <p:cNvPr id="22" name="21 - TextBox"/>
          <p:cNvSpPr txBox="1"/>
          <p:nvPr/>
        </p:nvSpPr>
        <p:spPr>
          <a:xfrm>
            <a:off x="7596336" y="5301208"/>
            <a:ext cx="936104" cy="369332"/>
          </a:xfrm>
          <a:prstGeom prst="rect">
            <a:avLst/>
          </a:prstGeom>
          <a:noFill/>
        </p:spPr>
        <p:txBody>
          <a:bodyPr wrap="square" rtlCol="0">
            <a:spAutoFit/>
          </a:bodyPr>
          <a:lstStyle/>
          <a:p>
            <a:r>
              <a:rPr lang="el-GR" b="1" dirty="0">
                <a:solidFill>
                  <a:srgbClr val="C00000"/>
                </a:solidFill>
                <a:effectLst>
                  <a:outerShdw blurRad="38100" dist="38100" dir="2700000" algn="tl">
                    <a:srgbClr val="000000">
                      <a:alpha val="43137"/>
                    </a:srgbClr>
                  </a:outerShdw>
                </a:effectLst>
              </a:rPr>
              <a:t>Κύπρος</a:t>
            </a:r>
            <a:endParaRPr lang="el-GR" b="1" dirty="0">
              <a:effectLst>
                <a:outerShdw blurRad="38100" dist="38100" dir="2700000" algn="tl">
                  <a:srgbClr val="000000">
                    <a:alpha val="43137"/>
                  </a:srgbClr>
                </a:outerShdw>
              </a:effectLst>
            </a:endParaRPr>
          </a:p>
        </p:txBody>
      </p:sp>
      <p:cxnSp>
        <p:nvCxnSpPr>
          <p:cNvPr id="5" name="4 - Ευθύγραμμο βέλος σύνδεσης"/>
          <p:cNvCxnSpPr/>
          <p:nvPr/>
        </p:nvCxnSpPr>
        <p:spPr>
          <a:xfrm flipV="1">
            <a:off x="7668344" y="1268760"/>
            <a:ext cx="360040"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33 - Ευθύγραμμο βέλος σύνδεσης"/>
          <p:cNvCxnSpPr>
            <a:stCxn id="22" idx="2"/>
          </p:cNvCxnSpPr>
          <p:nvPr/>
        </p:nvCxnSpPr>
        <p:spPr>
          <a:xfrm>
            <a:off x="8064388" y="5670540"/>
            <a:ext cx="108012" cy="4227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
                                        </p:tgtEl>
                                        <p:attrNameLst>
                                          <p:attrName>style.visibility</p:attrName>
                                        </p:attrNameLst>
                                      </p:cBhvr>
                                      <p:to>
                                        <p:strVal val="visible"/>
                                      </p:to>
                                    </p:set>
                                    <p:anim calcmode="discrete" valueType="clr">
                                      <p:cBhvr override="childStyle">
                                        <p:cTn id="7"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
                                        </p:tgtEl>
                                        <p:attrNameLst>
                                          <p:attrName>fillcolor</p:attrName>
                                        </p:attrNameLst>
                                      </p:cBhvr>
                                      <p:tavLst>
                                        <p:tav tm="0">
                                          <p:val>
                                            <p:clrVal>
                                              <a:schemeClr val="accent2"/>
                                            </p:clrVal>
                                          </p:val>
                                        </p:tav>
                                        <p:tav tm="50000">
                                          <p:val>
                                            <p:clrVal>
                                              <a:schemeClr val="hlink"/>
                                            </p:clrVal>
                                          </p:val>
                                        </p:tav>
                                      </p:tavLst>
                                    </p:anim>
                                    <p:set>
                                      <p:cBhvr>
                                        <p:cTn id="9" dur="80"/>
                                        <p:tgtEl>
                                          <p:spTgt spid="2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2"/>
                                        </p:tgtEl>
                                        <p:attrNameLst>
                                          <p:attrName>style.visibility</p:attrName>
                                        </p:attrNameLst>
                                      </p:cBhvr>
                                      <p:to>
                                        <p:strVal val="visible"/>
                                      </p:to>
                                    </p:set>
                                    <p:anim calcmode="discrete" valueType="clr">
                                      <p:cBhvr override="childStyle">
                                        <p:cTn id="21"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2"/>
                                        </p:tgtEl>
                                        <p:attrNameLst>
                                          <p:attrName>fillcolor</p:attrName>
                                        </p:attrNameLst>
                                      </p:cBhvr>
                                      <p:tavLst>
                                        <p:tav tm="0">
                                          <p:val>
                                            <p:clrVal>
                                              <a:schemeClr val="accent2"/>
                                            </p:clrVal>
                                          </p:val>
                                        </p:tav>
                                        <p:tav tm="50000">
                                          <p:val>
                                            <p:clrVal>
                                              <a:schemeClr val="hlink"/>
                                            </p:clrVal>
                                          </p:val>
                                        </p:tav>
                                      </p:tavLst>
                                    </p:anim>
                                    <p:set>
                                      <p:cBhvr>
                                        <p:cTn id="23" dur="80"/>
                                        <p:tgtEl>
                                          <p:spTgt spid="2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strVal val="#ppt_w*0.70"/>
                                          </p:val>
                                        </p:tav>
                                        <p:tav tm="100000">
                                          <p:val>
                                            <p:strVal val="#ppt_w"/>
                                          </p:val>
                                        </p:tav>
                                      </p:tavLst>
                                    </p:anim>
                                    <p:anim calcmode="lin" valueType="num">
                                      <p:cBhvr>
                                        <p:cTn id="36" dur="1000" fill="hold"/>
                                        <p:tgtEl>
                                          <p:spTgt spid="16"/>
                                        </p:tgtEl>
                                        <p:attrNameLst>
                                          <p:attrName>ppt_h</p:attrName>
                                        </p:attrNameLst>
                                      </p:cBhvr>
                                      <p:tavLst>
                                        <p:tav tm="0">
                                          <p:val>
                                            <p:strVal val="#ppt_h"/>
                                          </p:val>
                                        </p:tav>
                                        <p:tav tm="100000">
                                          <p:val>
                                            <p:strVal val="#ppt_h"/>
                                          </p:val>
                                        </p:tav>
                                      </p:tavLst>
                                    </p:anim>
                                    <p:animEffect transition="in" filter="fade">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9"/>
                                        </p:tgtEl>
                                        <p:attrNameLst>
                                          <p:attrName>style.visibility</p:attrName>
                                        </p:attrNameLst>
                                      </p:cBhvr>
                                      <p:to>
                                        <p:strVal val="visible"/>
                                      </p:to>
                                    </p:set>
                                    <p:anim calcmode="discrete" valueType="clr">
                                      <p:cBhvr override="childStyle">
                                        <p:cTn id="49"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9"/>
                                        </p:tgtEl>
                                        <p:attrNameLst>
                                          <p:attrName>fillcolor</p:attrName>
                                        </p:attrNameLst>
                                      </p:cBhvr>
                                      <p:tavLst>
                                        <p:tav tm="0">
                                          <p:val>
                                            <p:clrVal>
                                              <a:schemeClr val="accent2"/>
                                            </p:clrVal>
                                          </p:val>
                                        </p:tav>
                                        <p:tav tm="50000">
                                          <p:val>
                                            <p:clrVal>
                                              <a:schemeClr val="hlink"/>
                                            </p:clrVal>
                                          </p:val>
                                        </p:tav>
                                      </p:tavLst>
                                    </p:anim>
                                    <p:set>
                                      <p:cBhvr>
                                        <p:cTn id="51" dur="80"/>
                                        <p:tgtEl>
                                          <p:spTgt spid="29"/>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1000" fill="hold"/>
                                        <p:tgtEl>
                                          <p:spTgt spid="34"/>
                                        </p:tgtEl>
                                        <p:attrNameLst>
                                          <p:attrName>ppt_w</p:attrName>
                                        </p:attrNameLst>
                                      </p:cBhvr>
                                      <p:tavLst>
                                        <p:tav tm="0">
                                          <p:val>
                                            <p:strVal val="#ppt_w*0.70"/>
                                          </p:val>
                                        </p:tav>
                                        <p:tav tm="100000">
                                          <p:val>
                                            <p:strVal val="#ppt_w"/>
                                          </p:val>
                                        </p:tav>
                                      </p:tavLst>
                                    </p:anim>
                                    <p:anim calcmode="lin" valueType="num">
                                      <p:cBhvr>
                                        <p:cTn id="57" dur="1000" fill="hold"/>
                                        <p:tgtEl>
                                          <p:spTgt spid="34"/>
                                        </p:tgtEl>
                                        <p:attrNameLst>
                                          <p:attrName>ppt_h</p:attrName>
                                        </p:attrNameLst>
                                      </p:cBhvr>
                                      <p:tavLst>
                                        <p:tav tm="0">
                                          <p:val>
                                            <p:strVal val="#ppt_h"/>
                                          </p:val>
                                        </p:tav>
                                        <p:tav tm="100000">
                                          <p:val>
                                            <p:strVal val="#ppt_h"/>
                                          </p:val>
                                        </p:tav>
                                      </p:tavLst>
                                    </p:anim>
                                    <p:animEffect transition="in" filter="fade">
                                      <p:cBhvr>
                                        <p:cTn id="5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9"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E888D69-DE01-45A3-AB3E-D78543910AB1}"/>
              </a:ext>
            </a:extLst>
          </p:cNvPr>
          <p:cNvSpPr>
            <a:spLocks noGrp="1"/>
          </p:cNvSpPr>
          <p:nvPr>
            <p:ph idx="1"/>
          </p:nvPr>
        </p:nvSpPr>
        <p:spPr>
          <a:xfrm>
            <a:off x="-32505" y="27072"/>
            <a:ext cx="2948321" cy="1318360"/>
          </a:xfrm>
          <a:prstGeom prst="rightArrow">
            <a:avLst/>
          </a:prstGeom>
          <a:solidFill>
            <a:srgbClr val="0070C0"/>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l-GR" sz="2800" b="1" dirty="0"/>
              <a:t>από </a:t>
            </a:r>
            <a:r>
              <a:rPr lang="el-GR" sz="2800" b="1" dirty="0">
                <a:effectLst>
                  <a:outerShdw blurRad="38100" dist="38100" dir="2700000" algn="tl">
                    <a:srgbClr val="000000">
                      <a:alpha val="43137"/>
                    </a:srgbClr>
                  </a:outerShdw>
                </a:effectLst>
              </a:rPr>
              <a:t>Κυδωνίες</a:t>
            </a:r>
          </a:p>
        </p:txBody>
      </p:sp>
      <p:sp>
        <p:nvSpPr>
          <p:cNvPr id="5" name="Content Placeholder 3">
            <a:extLst>
              <a:ext uri="{FF2B5EF4-FFF2-40B4-BE49-F238E27FC236}">
                <a16:creationId xmlns:a16="http://schemas.microsoft.com/office/drawing/2014/main" id="{27F7CA93-7ED1-4B8F-8B2A-6B2AD8F46015}"/>
              </a:ext>
            </a:extLst>
          </p:cNvPr>
          <p:cNvSpPr txBox="1">
            <a:spLocks/>
          </p:cNvSpPr>
          <p:nvPr/>
        </p:nvSpPr>
        <p:spPr>
          <a:xfrm>
            <a:off x="-32505" y="2830720"/>
            <a:ext cx="2915816" cy="1318360"/>
          </a:xfrm>
          <a:prstGeom prst="rightArrow">
            <a:avLst/>
          </a:prstGeom>
          <a:solidFill>
            <a:srgbClr val="FF0000">
              <a:alpha val="55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2800" b="1" dirty="0"/>
              <a:t>από </a:t>
            </a:r>
            <a:r>
              <a:rPr lang="el-GR" sz="2800" b="1" dirty="0">
                <a:effectLst>
                  <a:outerShdw blurRad="38100" dist="38100" dir="2700000" algn="tl">
                    <a:srgbClr val="000000">
                      <a:alpha val="43137"/>
                    </a:srgbClr>
                  </a:outerShdw>
                </a:effectLst>
              </a:rPr>
              <a:t>Σμύρνη</a:t>
            </a:r>
          </a:p>
        </p:txBody>
      </p:sp>
      <p:sp>
        <p:nvSpPr>
          <p:cNvPr id="6" name="Content Placeholder 3">
            <a:extLst>
              <a:ext uri="{FF2B5EF4-FFF2-40B4-BE49-F238E27FC236}">
                <a16:creationId xmlns:a16="http://schemas.microsoft.com/office/drawing/2014/main" id="{95FB6E43-DA44-4B30-81B3-BB9F62E51B0E}"/>
              </a:ext>
            </a:extLst>
          </p:cNvPr>
          <p:cNvSpPr txBox="1">
            <a:spLocks/>
          </p:cNvSpPr>
          <p:nvPr/>
        </p:nvSpPr>
        <p:spPr>
          <a:xfrm>
            <a:off x="0" y="4156449"/>
            <a:ext cx="2915816" cy="1360783"/>
          </a:xfrm>
          <a:prstGeom prst="rightArrow">
            <a:avLst/>
          </a:prstGeom>
          <a:solidFill>
            <a:srgbClr val="FFC000">
              <a:alpha val="83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2800" b="1" dirty="0"/>
              <a:t>από </a:t>
            </a:r>
            <a:r>
              <a:rPr lang="el-GR" sz="2800" b="1" dirty="0">
                <a:effectLst>
                  <a:outerShdw blurRad="38100" dist="38100" dir="2700000" algn="tl">
                    <a:srgbClr val="000000">
                      <a:alpha val="43137"/>
                    </a:srgbClr>
                  </a:outerShdw>
                </a:effectLst>
              </a:rPr>
              <a:t>Κων/πολη</a:t>
            </a:r>
          </a:p>
        </p:txBody>
      </p:sp>
      <p:sp>
        <p:nvSpPr>
          <p:cNvPr id="9" name="Content Placeholder 3">
            <a:extLst>
              <a:ext uri="{FF2B5EF4-FFF2-40B4-BE49-F238E27FC236}">
                <a16:creationId xmlns:a16="http://schemas.microsoft.com/office/drawing/2014/main" id="{E0E059D7-1E4F-4BD8-9BAB-6FD4B21922F5}"/>
              </a:ext>
            </a:extLst>
          </p:cNvPr>
          <p:cNvSpPr txBox="1">
            <a:spLocks/>
          </p:cNvSpPr>
          <p:nvPr/>
        </p:nvSpPr>
        <p:spPr>
          <a:xfrm>
            <a:off x="0" y="5517232"/>
            <a:ext cx="2915816" cy="1360782"/>
          </a:xfrm>
          <a:prstGeom prst="rightArrow">
            <a:avLst/>
          </a:prstGeom>
          <a:solidFill>
            <a:srgbClr val="BE58D6">
              <a:alpha val="78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2800" b="1" dirty="0"/>
              <a:t>από Κύπρο</a:t>
            </a:r>
            <a:endParaRPr lang="el-GR" sz="2800" b="1" dirty="0">
              <a:effectLst>
                <a:outerShdw blurRad="38100" dist="38100" dir="2700000" algn="tl">
                  <a:srgbClr val="000000">
                    <a:alpha val="43137"/>
                  </a:srgbClr>
                </a:outerShdw>
              </a:effectLst>
            </a:endParaRPr>
          </a:p>
        </p:txBody>
      </p:sp>
      <p:sp>
        <p:nvSpPr>
          <p:cNvPr id="10" name="Rectangle: Rounded Corners 9">
            <a:extLst>
              <a:ext uri="{FF2B5EF4-FFF2-40B4-BE49-F238E27FC236}">
                <a16:creationId xmlns:a16="http://schemas.microsoft.com/office/drawing/2014/main" id="{075C53A6-4333-4B74-8C4E-2D17AF90744E}"/>
              </a:ext>
            </a:extLst>
          </p:cNvPr>
          <p:cNvSpPr/>
          <p:nvPr/>
        </p:nvSpPr>
        <p:spPr>
          <a:xfrm>
            <a:off x="7163137" y="220508"/>
            <a:ext cx="1800200" cy="517536"/>
          </a:xfrm>
          <a:prstGeom prst="roundRect">
            <a:avLst/>
          </a:prstGeom>
          <a:solidFill>
            <a:srgbClr val="0070C0"/>
          </a:solidFill>
          <a:ln>
            <a:noFill/>
          </a:ln>
          <a:effectLst>
            <a:outerShdw blurRad="165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effectLst>
                  <a:outerShdw blurRad="38100" dist="38100" dir="2700000" algn="tl">
                    <a:srgbClr val="000000">
                      <a:alpha val="43137"/>
                    </a:srgbClr>
                  </a:outerShdw>
                </a:effectLst>
              </a:rPr>
              <a:t>Λέσβος</a:t>
            </a:r>
          </a:p>
        </p:txBody>
      </p:sp>
      <p:sp>
        <p:nvSpPr>
          <p:cNvPr id="11" name="Rectangle: Rounded Corners 10">
            <a:extLst>
              <a:ext uri="{FF2B5EF4-FFF2-40B4-BE49-F238E27FC236}">
                <a16:creationId xmlns:a16="http://schemas.microsoft.com/office/drawing/2014/main" id="{9208E3DB-8A40-492D-BF64-A972F2026543}"/>
              </a:ext>
            </a:extLst>
          </p:cNvPr>
          <p:cNvSpPr/>
          <p:nvPr/>
        </p:nvSpPr>
        <p:spPr>
          <a:xfrm>
            <a:off x="7183617" y="1023977"/>
            <a:ext cx="1800200" cy="517536"/>
          </a:xfrm>
          <a:prstGeom prst="roundRect">
            <a:avLst/>
          </a:prstGeom>
          <a:solidFill>
            <a:srgbClr val="0070C0"/>
          </a:solidFill>
          <a:ln>
            <a:noFill/>
          </a:ln>
          <a:effectLst>
            <a:outerShdw blurRad="165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effectLst>
                  <a:outerShdw blurRad="38100" dist="38100" dir="2700000" algn="tl">
                    <a:srgbClr val="000000">
                      <a:alpha val="43137"/>
                    </a:srgbClr>
                  </a:outerShdw>
                </a:effectLst>
              </a:rPr>
              <a:t>Ψαρά</a:t>
            </a:r>
          </a:p>
        </p:txBody>
      </p:sp>
      <p:sp>
        <p:nvSpPr>
          <p:cNvPr id="12" name="Rectangle: Rounded Corners 11">
            <a:extLst>
              <a:ext uri="{FF2B5EF4-FFF2-40B4-BE49-F238E27FC236}">
                <a16:creationId xmlns:a16="http://schemas.microsoft.com/office/drawing/2014/main" id="{45AB6758-3DD3-483A-A548-C3431DB04FE8}"/>
              </a:ext>
            </a:extLst>
          </p:cNvPr>
          <p:cNvSpPr/>
          <p:nvPr/>
        </p:nvSpPr>
        <p:spPr>
          <a:xfrm>
            <a:off x="5940152" y="3140968"/>
            <a:ext cx="3043662" cy="940259"/>
          </a:xfrm>
          <a:prstGeom prst="roundRect">
            <a:avLst/>
          </a:prstGeom>
          <a:solidFill>
            <a:srgbClr val="FF0000">
              <a:alpha val="56000"/>
            </a:srgbClr>
          </a:solidFill>
          <a:ln>
            <a:noFill/>
          </a:ln>
          <a:effectLst>
            <a:outerShdw blurRad="165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effectLst>
                  <a:outerShdw blurRad="38100" dist="38100" dir="2700000" algn="tl">
                    <a:srgbClr val="000000">
                      <a:alpha val="43137"/>
                    </a:srgbClr>
                  </a:outerShdw>
                </a:effectLst>
              </a:rPr>
              <a:t>Νησιά Αιγαίου </a:t>
            </a:r>
          </a:p>
          <a:p>
            <a:pPr algn="ctr"/>
            <a:r>
              <a:rPr lang="el-GR" sz="2400" b="1" dirty="0">
                <a:effectLst>
                  <a:outerShdw blurRad="38100" dist="38100" dir="2700000" algn="tl">
                    <a:srgbClr val="000000">
                      <a:alpha val="43137"/>
                    </a:srgbClr>
                  </a:outerShdw>
                </a:effectLst>
              </a:rPr>
              <a:t>+ Πελοπόννησος</a:t>
            </a:r>
          </a:p>
        </p:txBody>
      </p:sp>
      <p:sp>
        <p:nvSpPr>
          <p:cNvPr id="13" name="Rectangle: Rounded Corners 12">
            <a:extLst>
              <a:ext uri="{FF2B5EF4-FFF2-40B4-BE49-F238E27FC236}">
                <a16:creationId xmlns:a16="http://schemas.microsoft.com/office/drawing/2014/main" id="{069E8E73-DEB7-4D90-9F90-3D098916B208}"/>
              </a:ext>
            </a:extLst>
          </p:cNvPr>
          <p:cNvSpPr/>
          <p:nvPr/>
        </p:nvSpPr>
        <p:spPr>
          <a:xfrm>
            <a:off x="5364088" y="4444481"/>
            <a:ext cx="3619729" cy="741352"/>
          </a:xfrm>
          <a:prstGeom prst="roundRect">
            <a:avLst/>
          </a:prstGeom>
          <a:solidFill>
            <a:srgbClr val="FFC000">
              <a:alpha val="83000"/>
            </a:srgbClr>
          </a:solidFill>
          <a:ln>
            <a:noFill/>
          </a:ln>
          <a:effectLst>
            <a:outerShdw blurRad="165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effectLst>
                  <a:outerShdw blurRad="38100" dist="38100" dir="2700000" algn="tl">
                    <a:srgbClr val="000000">
                      <a:alpha val="43137"/>
                    </a:srgbClr>
                  </a:outerShdw>
                </a:effectLst>
              </a:rPr>
              <a:t>Επαναστατημένη Ελλάδα</a:t>
            </a:r>
          </a:p>
        </p:txBody>
      </p:sp>
      <p:sp>
        <p:nvSpPr>
          <p:cNvPr id="14" name="Rectangle: Rounded Corners 13">
            <a:extLst>
              <a:ext uri="{FF2B5EF4-FFF2-40B4-BE49-F238E27FC236}">
                <a16:creationId xmlns:a16="http://schemas.microsoft.com/office/drawing/2014/main" id="{47BBB6CB-8B80-48B6-8CC6-4708AB6A6C59}"/>
              </a:ext>
            </a:extLst>
          </p:cNvPr>
          <p:cNvSpPr/>
          <p:nvPr/>
        </p:nvSpPr>
        <p:spPr>
          <a:xfrm>
            <a:off x="2994516" y="5572932"/>
            <a:ext cx="2295182" cy="1144788"/>
          </a:xfrm>
          <a:prstGeom prst="roundRect">
            <a:avLst/>
          </a:prstGeom>
          <a:solidFill>
            <a:srgbClr val="BE58D6">
              <a:alpha val="78000"/>
            </a:srgbClr>
          </a:solidFill>
          <a:ln>
            <a:noFill/>
          </a:ln>
          <a:effectLst>
            <a:outerShdw blurRad="165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effectLst>
                  <a:outerShdw blurRad="38100" dist="38100" dir="2700000" algn="tl">
                    <a:srgbClr val="000000">
                      <a:alpha val="43137"/>
                    </a:srgbClr>
                  </a:outerShdw>
                </a:effectLst>
              </a:rPr>
              <a:t>Προξενεία </a:t>
            </a:r>
          </a:p>
          <a:p>
            <a:pPr algn="ctr"/>
            <a:r>
              <a:rPr lang="el-GR" sz="2400" b="1" dirty="0">
                <a:effectLst>
                  <a:outerShdw blurRad="38100" dist="38100" dir="2700000" algn="tl">
                    <a:srgbClr val="000000">
                      <a:alpha val="43137"/>
                    </a:srgbClr>
                  </a:outerShdw>
                </a:effectLst>
              </a:rPr>
              <a:t>Μ. Δυνάμεων</a:t>
            </a:r>
          </a:p>
        </p:txBody>
      </p:sp>
      <p:sp>
        <p:nvSpPr>
          <p:cNvPr id="15" name="Rectangle: Rounded Corners 14">
            <a:extLst>
              <a:ext uri="{FF2B5EF4-FFF2-40B4-BE49-F238E27FC236}">
                <a16:creationId xmlns:a16="http://schemas.microsoft.com/office/drawing/2014/main" id="{15B43954-3E36-4733-8675-E8EAD5357567}"/>
              </a:ext>
            </a:extLst>
          </p:cNvPr>
          <p:cNvSpPr/>
          <p:nvPr/>
        </p:nvSpPr>
        <p:spPr>
          <a:xfrm>
            <a:off x="6533358" y="5553999"/>
            <a:ext cx="2450460" cy="1122242"/>
          </a:xfrm>
          <a:prstGeom prst="roundRect">
            <a:avLst/>
          </a:prstGeom>
          <a:solidFill>
            <a:srgbClr val="BE58D6">
              <a:alpha val="78000"/>
            </a:srgbClr>
          </a:solidFill>
          <a:ln>
            <a:noFill/>
          </a:ln>
          <a:effectLst>
            <a:outerShdw blurRad="165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effectLst>
                  <a:outerShdw blurRad="38100" dist="38100" dir="2700000" algn="tl">
                    <a:srgbClr val="000000">
                      <a:alpha val="43137"/>
                    </a:srgbClr>
                  </a:outerShdw>
                </a:effectLst>
              </a:rPr>
              <a:t>Λιμάνια Ιταλίας και Γαλλίας</a:t>
            </a:r>
          </a:p>
        </p:txBody>
      </p:sp>
      <p:sp>
        <p:nvSpPr>
          <p:cNvPr id="16" name="Content Placeholder 3">
            <a:extLst>
              <a:ext uri="{FF2B5EF4-FFF2-40B4-BE49-F238E27FC236}">
                <a16:creationId xmlns:a16="http://schemas.microsoft.com/office/drawing/2014/main" id="{B791D778-210D-4348-ABE8-71114B8E1E4E}"/>
              </a:ext>
            </a:extLst>
          </p:cNvPr>
          <p:cNvSpPr txBox="1">
            <a:spLocks/>
          </p:cNvSpPr>
          <p:nvPr/>
        </p:nvSpPr>
        <p:spPr>
          <a:xfrm>
            <a:off x="2994516" y="41373"/>
            <a:ext cx="3953747" cy="939355"/>
          </a:xfrm>
          <a:prstGeom prst="rightArrow">
            <a:avLst/>
          </a:prstGeom>
          <a:solidFill>
            <a:srgbClr val="F68E38">
              <a:alpha val="89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1600" b="1" dirty="0">
                <a:solidFill>
                  <a:schemeClr val="tx1"/>
                </a:solidFill>
              </a:rPr>
              <a:t>Πλούσιοι + φυγάδες από λεηλατημένα χωριά </a:t>
            </a:r>
            <a:r>
              <a:rPr lang="el-GR" sz="1600" dirty="0">
                <a:solidFill>
                  <a:schemeClr val="tx1"/>
                </a:solidFill>
              </a:rPr>
              <a:t>γύρω από τις Κυδωνίες</a:t>
            </a:r>
            <a:endParaRPr lang="el-GR" sz="1600" dirty="0">
              <a:solidFill>
                <a:schemeClr val="tx1"/>
              </a:solidFill>
              <a:effectLst>
                <a:outerShdw blurRad="38100" dist="38100" dir="2700000" algn="tl">
                  <a:srgbClr val="000000">
                    <a:alpha val="43137"/>
                  </a:srgbClr>
                </a:outerShdw>
              </a:effectLst>
            </a:endParaRPr>
          </a:p>
        </p:txBody>
      </p:sp>
      <p:sp>
        <p:nvSpPr>
          <p:cNvPr id="17" name="Content Placeholder 3">
            <a:extLst>
              <a:ext uri="{FF2B5EF4-FFF2-40B4-BE49-F238E27FC236}">
                <a16:creationId xmlns:a16="http://schemas.microsoft.com/office/drawing/2014/main" id="{866705F6-FD6B-4A13-ACCE-766B830A2E46}"/>
              </a:ext>
            </a:extLst>
          </p:cNvPr>
          <p:cNvSpPr txBox="1">
            <a:spLocks/>
          </p:cNvSpPr>
          <p:nvPr/>
        </p:nvSpPr>
        <p:spPr>
          <a:xfrm>
            <a:off x="2994516" y="929553"/>
            <a:ext cx="4032448" cy="771604"/>
          </a:xfrm>
          <a:prstGeom prst="rightArrow">
            <a:avLst/>
          </a:prstGeom>
          <a:solidFill>
            <a:srgbClr val="F68E38">
              <a:alpha val="89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1600" b="1" dirty="0">
                <a:solidFill>
                  <a:schemeClr val="tx1"/>
                </a:solidFill>
              </a:rPr>
              <a:t>Λεληλασία Κυδωνιών </a:t>
            </a:r>
            <a:r>
              <a:rPr lang="el-GR" sz="1600" b="1" dirty="0">
                <a:solidFill>
                  <a:schemeClr val="tx1"/>
                </a:solidFill>
                <a:sym typeface="Wingdings" panose="05000000000000000000" pitchFamily="2" charset="2"/>
              </a:rPr>
              <a:t> </a:t>
            </a:r>
            <a:r>
              <a:rPr lang="el-GR" sz="1600" b="1" dirty="0">
                <a:solidFill>
                  <a:schemeClr val="tx1"/>
                </a:solidFill>
              </a:rPr>
              <a:t>Άτακτη φυγή </a:t>
            </a:r>
            <a:r>
              <a:rPr lang="el-GR" sz="1600" dirty="0">
                <a:solidFill>
                  <a:schemeClr val="tx1"/>
                </a:solidFill>
              </a:rPr>
              <a:t>κατοίκων</a:t>
            </a:r>
            <a:endParaRPr lang="el-GR" sz="1600" dirty="0">
              <a:solidFill>
                <a:schemeClr val="tx1"/>
              </a:solidFill>
              <a:effectLst>
                <a:outerShdw blurRad="38100" dist="38100" dir="2700000" algn="tl">
                  <a:srgbClr val="000000">
                    <a:alpha val="43137"/>
                  </a:srgbClr>
                </a:outerShdw>
              </a:effectLst>
            </a:endParaRPr>
          </a:p>
        </p:txBody>
      </p:sp>
      <p:sp>
        <p:nvSpPr>
          <p:cNvPr id="18" name="Content Placeholder 3">
            <a:extLst>
              <a:ext uri="{FF2B5EF4-FFF2-40B4-BE49-F238E27FC236}">
                <a16:creationId xmlns:a16="http://schemas.microsoft.com/office/drawing/2014/main" id="{6CE46032-43CB-4901-93A0-D54F9C07AE48}"/>
              </a:ext>
            </a:extLst>
          </p:cNvPr>
          <p:cNvSpPr txBox="1">
            <a:spLocks/>
          </p:cNvSpPr>
          <p:nvPr/>
        </p:nvSpPr>
        <p:spPr>
          <a:xfrm>
            <a:off x="5364088" y="5841995"/>
            <a:ext cx="1169270" cy="741352"/>
          </a:xfrm>
          <a:prstGeom prst="rightArrow">
            <a:avLst/>
          </a:prstGeom>
          <a:solidFill>
            <a:srgbClr val="FF6699">
              <a:alpha val="73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1600" dirty="0">
                <a:solidFill>
                  <a:schemeClr val="tx1"/>
                </a:solidFill>
              </a:rPr>
              <a:t>από εκεί</a:t>
            </a:r>
            <a:endParaRPr lang="el-GR" sz="1600" dirty="0">
              <a:solidFill>
                <a:schemeClr val="tx1"/>
              </a:solidFill>
              <a:effectLst>
                <a:outerShdw blurRad="38100" dist="38100" dir="2700000" algn="tl">
                  <a:srgbClr val="000000">
                    <a:alpha val="43137"/>
                  </a:srgbClr>
                </a:outerShdw>
              </a:effectLst>
            </a:endParaRPr>
          </a:p>
        </p:txBody>
      </p:sp>
      <p:sp>
        <p:nvSpPr>
          <p:cNvPr id="19" name="Content Placeholder 3">
            <a:extLst>
              <a:ext uri="{FF2B5EF4-FFF2-40B4-BE49-F238E27FC236}">
                <a16:creationId xmlns:a16="http://schemas.microsoft.com/office/drawing/2014/main" id="{95135FBF-B55C-4694-8070-4299437D5EEA}"/>
              </a:ext>
            </a:extLst>
          </p:cNvPr>
          <p:cNvSpPr txBox="1">
            <a:spLocks/>
          </p:cNvSpPr>
          <p:nvPr/>
        </p:nvSpPr>
        <p:spPr>
          <a:xfrm>
            <a:off x="-32505" y="1246866"/>
            <a:ext cx="2854960" cy="1728192"/>
          </a:xfrm>
          <a:prstGeom prst="rightArrow">
            <a:avLst/>
          </a:prstGeom>
          <a:solidFill>
            <a:srgbClr val="7CBE34">
              <a:alpha val="85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2800" b="1" dirty="0"/>
              <a:t>από </a:t>
            </a:r>
            <a:r>
              <a:rPr lang="el-GR" sz="2800" b="1" dirty="0">
                <a:effectLst>
                  <a:outerShdw blurRad="38100" dist="38100" dir="2700000" algn="tl">
                    <a:srgbClr val="000000">
                      <a:alpha val="43137"/>
                    </a:srgbClr>
                  </a:outerShdw>
                </a:effectLst>
              </a:rPr>
              <a:t>εσωτερικό </a:t>
            </a:r>
          </a:p>
          <a:p>
            <a:pPr marL="0" indent="0" algn="ctr">
              <a:buFont typeface="Arial" pitchFamily="34" charset="0"/>
              <a:buNone/>
            </a:pPr>
            <a:r>
              <a:rPr lang="el-GR" sz="2800" b="1" dirty="0">
                <a:effectLst>
                  <a:outerShdw blurRad="38100" dist="38100" dir="2700000" algn="tl">
                    <a:srgbClr val="000000">
                      <a:alpha val="43137"/>
                    </a:srgbClr>
                  </a:outerShdw>
                </a:effectLst>
              </a:rPr>
              <a:t>Μικράς Ασίας</a:t>
            </a:r>
          </a:p>
        </p:txBody>
      </p:sp>
      <p:sp>
        <p:nvSpPr>
          <p:cNvPr id="20" name="Rectangle: Rounded Corners 19">
            <a:extLst>
              <a:ext uri="{FF2B5EF4-FFF2-40B4-BE49-F238E27FC236}">
                <a16:creationId xmlns:a16="http://schemas.microsoft.com/office/drawing/2014/main" id="{8B1F5AB7-93B0-454F-A78A-E2758C08A2F4}"/>
              </a:ext>
            </a:extLst>
          </p:cNvPr>
          <p:cNvSpPr/>
          <p:nvPr/>
        </p:nvSpPr>
        <p:spPr>
          <a:xfrm>
            <a:off x="6533358" y="1967569"/>
            <a:ext cx="2503138" cy="741351"/>
          </a:xfrm>
          <a:prstGeom prst="roundRect">
            <a:avLst/>
          </a:prstGeom>
          <a:solidFill>
            <a:srgbClr val="7CBE34">
              <a:alpha val="85000"/>
            </a:srgbClr>
          </a:solidFill>
          <a:ln>
            <a:noFill/>
          </a:ln>
          <a:effectLst>
            <a:outerShdw blurRad="165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effectLst>
                  <a:outerShdw blurRad="38100" dist="38100" dir="2700000" algn="tl">
                    <a:srgbClr val="000000">
                      <a:alpha val="43137"/>
                    </a:srgbClr>
                  </a:outerShdw>
                </a:effectLst>
              </a:rPr>
              <a:t>Ψαρά  +  Σάμος</a:t>
            </a:r>
          </a:p>
        </p:txBody>
      </p:sp>
      <p:sp>
        <p:nvSpPr>
          <p:cNvPr id="21" name="Content Placeholder 3">
            <a:extLst>
              <a:ext uri="{FF2B5EF4-FFF2-40B4-BE49-F238E27FC236}">
                <a16:creationId xmlns:a16="http://schemas.microsoft.com/office/drawing/2014/main" id="{6B45F5DA-ABC8-4008-B856-74D5B66BA2E3}"/>
              </a:ext>
            </a:extLst>
          </p:cNvPr>
          <p:cNvSpPr txBox="1">
            <a:spLocks/>
          </p:cNvSpPr>
          <p:nvPr/>
        </p:nvSpPr>
        <p:spPr>
          <a:xfrm>
            <a:off x="2994516" y="4320990"/>
            <a:ext cx="2225556" cy="980218"/>
          </a:xfrm>
          <a:prstGeom prst="rightArrow">
            <a:avLst/>
          </a:prstGeom>
          <a:solidFill>
            <a:srgbClr val="BE58D6">
              <a:alpha val="89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1600" dirty="0">
                <a:solidFill>
                  <a:schemeClr val="tx1"/>
                </a:solidFill>
              </a:rPr>
              <a:t>κυρίως</a:t>
            </a:r>
            <a:r>
              <a:rPr lang="el-GR" sz="1600" b="1" dirty="0">
                <a:solidFill>
                  <a:schemeClr val="tx1"/>
                </a:solidFill>
              </a:rPr>
              <a:t> Φαναριώτες</a:t>
            </a:r>
            <a:endParaRPr lang="el-GR" sz="1600" b="1" dirty="0">
              <a:solidFill>
                <a:schemeClr val="tx1"/>
              </a:solidFill>
              <a:effectLst>
                <a:outerShdw blurRad="38100" dist="38100" dir="2700000" algn="tl">
                  <a:srgbClr val="000000">
                    <a:alpha val="43137"/>
                  </a:srgbClr>
                </a:outerShdw>
              </a:effectLst>
            </a:endParaRPr>
          </a:p>
        </p:txBody>
      </p:sp>
      <p:sp>
        <p:nvSpPr>
          <p:cNvPr id="22" name="Content Placeholder 3">
            <a:extLst>
              <a:ext uri="{FF2B5EF4-FFF2-40B4-BE49-F238E27FC236}">
                <a16:creationId xmlns:a16="http://schemas.microsoft.com/office/drawing/2014/main" id="{57D6FBC9-7E68-45BE-89C6-59C6A29F4A55}"/>
              </a:ext>
            </a:extLst>
          </p:cNvPr>
          <p:cNvSpPr txBox="1">
            <a:spLocks/>
          </p:cNvSpPr>
          <p:nvPr/>
        </p:nvSpPr>
        <p:spPr>
          <a:xfrm>
            <a:off x="2883311" y="1651005"/>
            <a:ext cx="3493394" cy="1300761"/>
          </a:xfrm>
          <a:prstGeom prst="rightArrow">
            <a:avLst/>
          </a:prstGeom>
          <a:solidFill>
            <a:srgbClr val="00B0F0">
              <a:alpha val="52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1600" b="1" dirty="0">
                <a:solidFill>
                  <a:schemeClr val="tx1"/>
                </a:solidFill>
                <a:effectLst>
                  <a:outerShdw blurRad="38100" dist="38100" dir="2700000" algn="tl">
                    <a:srgbClr val="000000">
                      <a:alpha val="43137"/>
                    </a:srgbClr>
                  </a:outerShdw>
                </a:effectLst>
              </a:rPr>
              <a:t>Διωκόμενοι </a:t>
            </a:r>
            <a:r>
              <a:rPr lang="el-GR" sz="1600" dirty="0">
                <a:solidFill>
                  <a:schemeClr val="tx1"/>
                </a:solidFill>
                <a:effectLst>
                  <a:outerShdw blurRad="38100" dist="38100" dir="2700000" algn="tl">
                    <a:srgbClr val="000000">
                      <a:alpha val="43137"/>
                    </a:srgbClr>
                  </a:outerShdw>
                </a:effectLst>
              </a:rPr>
              <a:t>για να γλιτώσουν </a:t>
            </a:r>
          </a:p>
          <a:p>
            <a:pPr marL="0" indent="0" algn="ctr">
              <a:buFont typeface="Arial" pitchFamily="34" charset="0"/>
              <a:buNone/>
            </a:pPr>
            <a:r>
              <a:rPr lang="el-GR" sz="1600" dirty="0">
                <a:solidFill>
                  <a:schemeClr val="tx1"/>
                </a:solidFill>
                <a:effectLst>
                  <a:outerShdw blurRad="38100" dist="38100" dir="2700000" algn="tl">
                    <a:srgbClr val="000000">
                      <a:alpha val="43137"/>
                    </a:srgbClr>
                  </a:outerShdw>
                </a:effectLst>
              </a:rPr>
              <a:t>από επιθέσεις των </a:t>
            </a:r>
            <a:r>
              <a:rPr lang="el-GR" sz="1600" b="1" dirty="0">
                <a:solidFill>
                  <a:schemeClr val="tx1"/>
                </a:solidFill>
                <a:effectLst>
                  <a:outerShdw blurRad="38100" dist="38100" dir="2700000" algn="tl">
                    <a:srgbClr val="000000">
                      <a:alpha val="43137"/>
                    </a:srgbClr>
                  </a:outerShdw>
                </a:effectLst>
              </a:rPr>
              <a:t>ατάκτων</a:t>
            </a:r>
            <a:endParaRPr lang="el-GR" sz="1600" dirty="0">
              <a:solidFill>
                <a:schemeClr val="tx1"/>
              </a:solidFill>
              <a:effectLst>
                <a:outerShdw blurRad="38100" dist="38100" dir="2700000" algn="tl">
                  <a:srgbClr val="000000">
                    <a:alpha val="43137"/>
                  </a:srgbClr>
                </a:outerShdw>
              </a:effectLst>
            </a:endParaRPr>
          </a:p>
        </p:txBody>
      </p:sp>
      <p:sp>
        <p:nvSpPr>
          <p:cNvPr id="23" name="Content Placeholder 3">
            <a:extLst>
              <a:ext uri="{FF2B5EF4-FFF2-40B4-BE49-F238E27FC236}">
                <a16:creationId xmlns:a16="http://schemas.microsoft.com/office/drawing/2014/main" id="{1154C353-A8A7-4CFC-B4AA-69FF9A4E7429}"/>
              </a:ext>
            </a:extLst>
          </p:cNvPr>
          <p:cNvSpPr txBox="1">
            <a:spLocks/>
          </p:cNvSpPr>
          <p:nvPr/>
        </p:nvSpPr>
        <p:spPr>
          <a:xfrm>
            <a:off x="2987822" y="2865216"/>
            <a:ext cx="2808314" cy="1300761"/>
          </a:xfrm>
          <a:prstGeom prst="rightArrow">
            <a:avLst/>
          </a:prstGeom>
          <a:solidFill>
            <a:srgbClr val="00B050">
              <a:alpha val="55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1600" dirty="0">
                <a:solidFill>
                  <a:schemeClr val="tx1"/>
                </a:solidFill>
              </a:rPr>
              <a:t>αφού έμαθαν την τραγική τύχη των </a:t>
            </a:r>
            <a:r>
              <a:rPr lang="el-GR" sz="1600" b="1" dirty="0">
                <a:solidFill>
                  <a:schemeClr val="tx1"/>
                </a:solidFill>
              </a:rPr>
              <a:t>Κυδωνιών</a:t>
            </a:r>
            <a:endParaRPr lang="el-GR" sz="1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553654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out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out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outVertic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arn(outVertical)">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ipe(left)">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left)">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37"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barn(outVertical)">
                                      <p:cBhvr>
                                        <p:cTn id="9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268760"/>
            <a:ext cx="5256584" cy="5589240"/>
          </a:xfrm>
        </p:spPr>
        <p:txBody>
          <a:bodyPr>
            <a:normAutofit fontScale="85000" lnSpcReduction="10000"/>
          </a:bodyPr>
          <a:lstStyle/>
          <a:p>
            <a:pPr>
              <a:buNone/>
            </a:pPr>
            <a:r>
              <a:rPr lang="el-GR" dirty="0"/>
              <a:t>Οι </a:t>
            </a:r>
            <a:r>
              <a:rPr lang="el-GR" sz="3800" b="1" dirty="0">
                <a:solidFill>
                  <a:srgbClr val="C00000"/>
                </a:solidFill>
                <a:effectLst>
                  <a:outerShdw blurRad="38100" dist="38100" dir="2700000" algn="tl">
                    <a:srgbClr val="000000">
                      <a:alpha val="43137"/>
                    </a:srgbClr>
                  </a:outerShdw>
                </a:effectLst>
              </a:rPr>
              <a:t>Σμυρναίοι</a:t>
            </a:r>
            <a:r>
              <a:rPr lang="el-GR" dirty="0">
                <a:effectLst>
                  <a:outerShdw blurRad="38100" dist="38100" dir="2700000" algn="tl">
                    <a:srgbClr val="000000">
                      <a:alpha val="43137"/>
                    </a:srgbClr>
                  </a:outerShdw>
                </a:effectLst>
              </a:rPr>
              <a:t> </a:t>
            </a:r>
            <a:r>
              <a:rPr lang="el-GR" dirty="0"/>
              <a:t>ζητούσαν από τη Συνέλευση</a:t>
            </a:r>
          </a:p>
          <a:p>
            <a:pPr>
              <a:buNone/>
            </a:pPr>
            <a:r>
              <a:rPr lang="el-GR" dirty="0"/>
              <a:t>α) να </a:t>
            </a:r>
            <a:r>
              <a:rPr lang="el-GR" b="1" dirty="0"/>
              <a:t>εκπροσωπούνται</a:t>
            </a:r>
            <a:r>
              <a:rPr lang="el-GR" dirty="0"/>
              <a:t> σ’ αυτήν</a:t>
            </a:r>
          </a:p>
          <a:p>
            <a:pPr>
              <a:buNone/>
            </a:pPr>
            <a:r>
              <a:rPr lang="el-GR" dirty="0"/>
              <a:t>β) να προσδιοριστεί τόπος για τη </a:t>
            </a:r>
            <a:r>
              <a:rPr lang="el-GR" b="1" dirty="0"/>
              <a:t>δημιουργία συνοικισμού</a:t>
            </a:r>
            <a:r>
              <a:rPr lang="el-GR" dirty="0"/>
              <a:t> των διασκορπισμένων ελεύθερων Σμυρναίων.</a:t>
            </a:r>
          </a:p>
          <a:p>
            <a:pPr marL="0" indent="342900" algn="just">
              <a:buNone/>
            </a:pPr>
            <a:r>
              <a:rPr lang="el-GR" dirty="0"/>
              <a:t>Αποφασίστηκε να δοθεί χώρος στην </a:t>
            </a:r>
            <a:r>
              <a:rPr lang="el-GR" b="1" dirty="0">
                <a:solidFill>
                  <a:srgbClr val="C00000"/>
                </a:solidFill>
                <a:effectLst>
                  <a:outerShdw blurRad="38100" dist="38100" dir="2700000" algn="tl">
                    <a:srgbClr val="000000">
                      <a:alpha val="43137"/>
                    </a:srgbClr>
                  </a:outerShdw>
                </a:effectLst>
              </a:rPr>
              <a:t>περιοχή του Ισθμού </a:t>
            </a:r>
            <a:r>
              <a:rPr lang="el-GR" dirty="0"/>
              <a:t>για να δημιουργηθεί η "</a:t>
            </a:r>
            <a:r>
              <a:rPr lang="el-GR" b="1" dirty="0">
                <a:solidFill>
                  <a:srgbClr val="C00000"/>
                </a:solidFill>
                <a:effectLst>
                  <a:outerShdw blurRad="38100" dist="38100" dir="2700000" algn="tl">
                    <a:srgbClr val="000000">
                      <a:alpha val="43137"/>
                    </a:srgbClr>
                  </a:outerShdw>
                </a:effectLst>
              </a:rPr>
              <a:t>Νέα Σμύρνη</a:t>
            </a:r>
            <a:r>
              <a:rPr lang="el-GR" dirty="0"/>
              <a:t>". </a:t>
            </a:r>
          </a:p>
          <a:p>
            <a:pPr marL="0" indent="342900" algn="just">
              <a:buNone/>
            </a:pPr>
            <a:r>
              <a:rPr lang="el-GR" dirty="0"/>
              <a:t>Η Συνέλευση παρέπεμψε το θέμα στη Βουλή. Η Βουλή όμως δεν το προώθησε.</a:t>
            </a:r>
          </a:p>
        </p:txBody>
      </p:sp>
      <p:sp>
        <p:nvSpPr>
          <p:cNvPr id="4" name="1 - Τίτλος"/>
          <p:cNvSpPr txBox="1">
            <a:spLocks/>
          </p:cNvSpPr>
          <p:nvPr/>
        </p:nvSpPr>
        <p:spPr>
          <a:xfrm>
            <a:off x="611560" y="332656"/>
            <a:ext cx="8229600" cy="792088"/>
          </a:xfrm>
          <a:prstGeom prst="rect">
            <a:avLst/>
          </a:prstGeom>
          <a:solidFill>
            <a:srgbClr val="C00000">
              <a:alpha val="52000"/>
            </a:srgbClr>
          </a:solidFill>
          <a:effectLst>
            <a:outerShdw blurRad="457200" dist="266700" dir="4440000" algn="tl" rotWithShape="0">
              <a:prstClr val="black">
                <a:alpha val="32000"/>
              </a:prstClr>
            </a:outerShdw>
          </a:effectLst>
        </p:spPr>
        <p:txBody>
          <a:bodyPr vert="horz" lIns="91440" tIns="45720" rIns="91440" bIns="45720" rtlCol="0" anchor="ctr">
            <a:normAutofit fontScale="97500"/>
          </a:bodyPr>
          <a:lstStyle/>
          <a:p>
            <a:pPr lvl="0" algn="ctr">
              <a:spcBef>
                <a:spcPct val="0"/>
              </a:spcBef>
            </a:pPr>
            <a:r>
              <a:rPr lang="el-GR" sz="4000" b="1" noProof="0" dirty="0">
                <a:solidFill>
                  <a:schemeClr val="bg1"/>
                </a:solidFill>
                <a:effectLst>
                  <a:outerShdw blurRad="38100" dist="38100" dir="2700000" algn="tl">
                    <a:srgbClr val="000000">
                      <a:alpha val="43137"/>
                    </a:srgbClr>
                  </a:outerShdw>
                </a:effectLst>
              </a:rPr>
              <a:t>Γ΄ Εθνοσυνέλευση 1826 - 27</a:t>
            </a:r>
            <a:endParaRPr kumimoji="0" lang="el-GR" sz="8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5" name="4 - Εικόνα" descr="Ap;ostolos Geralis.jpg"/>
          <p:cNvPicPr>
            <a:picLocks noChangeAspect="1"/>
          </p:cNvPicPr>
          <p:nvPr/>
        </p:nvPicPr>
        <p:blipFill>
          <a:blip r:embed="rId2" cstate="print"/>
          <a:stretch>
            <a:fillRect/>
          </a:stretch>
        </p:blipFill>
        <p:spPr>
          <a:xfrm>
            <a:off x="5508104" y="1700808"/>
            <a:ext cx="2912152" cy="426006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600200"/>
            <a:ext cx="4392488" cy="5069159"/>
          </a:xfrm>
        </p:spPr>
        <p:txBody>
          <a:bodyPr>
            <a:normAutofit fontScale="85000" lnSpcReduction="20000"/>
          </a:bodyPr>
          <a:lstStyle/>
          <a:p>
            <a:pPr marL="0" indent="0" algn="just">
              <a:buNone/>
            </a:pPr>
            <a:r>
              <a:rPr lang="el-GR" sz="2400" dirty="0" err="1"/>
              <a:t>Προστρέχομεν</a:t>
            </a:r>
            <a:r>
              <a:rPr lang="el-GR" sz="2400" dirty="0"/>
              <a:t> λοιπόν </a:t>
            </a:r>
            <a:r>
              <a:rPr lang="el-GR" sz="2400" dirty="0" err="1"/>
              <a:t>ὑπό</a:t>
            </a:r>
            <a:r>
              <a:rPr lang="el-GR" sz="2400" dirty="0"/>
              <a:t> </a:t>
            </a:r>
            <a:r>
              <a:rPr lang="el-GR" sz="2400" dirty="0" err="1"/>
              <a:t>τήν</a:t>
            </a:r>
            <a:r>
              <a:rPr lang="el-GR" sz="2400" dirty="0"/>
              <a:t> σκέπην </a:t>
            </a:r>
            <a:r>
              <a:rPr lang="el-GR" sz="2400" dirty="0" err="1"/>
              <a:t>τῆς</a:t>
            </a:r>
            <a:r>
              <a:rPr lang="el-GR" sz="2400" dirty="0"/>
              <a:t> </a:t>
            </a:r>
            <a:r>
              <a:rPr lang="el-GR" sz="2400" dirty="0" err="1"/>
              <a:t>φιλευσπλάχνου</a:t>
            </a:r>
            <a:r>
              <a:rPr lang="el-GR" sz="2400" dirty="0"/>
              <a:t> μητρός μας </a:t>
            </a:r>
            <a:r>
              <a:rPr lang="el-GR" sz="2400" dirty="0" err="1"/>
              <a:t>καί</a:t>
            </a:r>
            <a:r>
              <a:rPr lang="el-GR" sz="2400" dirty="0"/>
              <a:t> </a:t>
            </a:r>
            <a:r>
              <a:rPr lang="el-GR" sz="2400" dirty="0" err="1"/>
              <a:t>θερμοῖς</a:t>
            </a:r>
            <a:r>
              <a:rPr lang="el-GR" sz="2400" dirty="0"/>
              <a:t> </a:t>
            </a:r>
            <a:r>
              <a:rPr lang="el-GR" sz="2400" dirty="0" err="1"/>
              <a:t>δακρύοις</a:t>
            </a:r>
            <a:r>
              <a:rPr lang="el-GR" sz="2400" dirty="0"/>
              <a:t> </a:t>
            </a:r>
            <a:r>
              <a:rPr lang="el-GR" sz="2400" dirty="0" err="1"/>
              <a:t>παρακαλοῦμεν</a:t>
            </a:r>
            <a:r>
              <a:rPr lang="el-GR" sz="2400" dirty="0"/>
              <a:t> </a:t>
            </a:r>
            <a:r>
              <a:rPr lang="el-GR" sz="2400" dirty="0" err="1"/>
              <a:t>ἐλέῳ</a:t>
            </a:r>
            <a:r>
              <a:rPr lang="el-GR" sz="2400" dirty="0"/>
              <a:t> </a:t>
            </a:r>
            <a:r>
              <a:rPr lang="el-GR" sz="2400" dirty="0" err="1"/>
              <a:t>ὅμματι</a:t>
            </a:r>
            <a:r>
              <a:rPr lang="el-GR" sz="2400" dirty="0"/>
              <a:t> να </a:t>
            </a:r>
            <a:r>
              <a:rPr lang="el-GR" sz="2400" dirty="0" err="1"/>
              <a:t>ἐπιβλέψῃ</a:t>
            </a:r>
            <a:r>
              <a:rPr lang="el-GR" sz="2400" dirty="0"/>
              <a:t> </a:t>
            </a:r>
            <a:r>
              <a:rPr lang="el-GR" sz="2400" dirty="0" err="1"/>
              <a:t>εἰς</a:t>
            </a:r>
            <a:r>
              <a:rPr lang="el-GR" sz="2400" dirty="0"/>
              <a:t> </a:t>
            </a:r>
            <a:r>
              <a:rPr lang="el-GR" sz="2400" dirty="0" err="1"/>
              <a:t>τάς</a:t>
            </a:r>
            <a:r>
              <a:rPr lang="el-GR" sz="2400" dirty="0"/>
              <a:t> </a:t>
            </a:r>
            <a:r>
              <a:rPr lang="el-GR" sz="2400" dirty="0" err="1"/>
              <a:t>ἀπείρους</a:t>
            </a:r>
            <a:r>
              <a:rPr lang="el-GR" sz="2400" dirty="0"/>
              <a:t> δυστυχίας μας· </a:t>
            </a:r>
            <a:r>
              <a:rPr lang="el-GR" sz="2400" dirty="0" err="1"/>
              <a:t>ἠξεύρει</a:t>
            </a:r>
            <a:r>
              <a:rPr lang="el-GR" sz="2400" dirty="0"/>
              <a:t> </a:t>
            </a:r>
            <a:r>
              <a:rPr lang="el-GR" sz="2400" dirty="0" err="1"/>
              <a:t>καλῶς</a:t>
            </a:r>
            <a:r>
              <a:rPr lang="el-GR" sz="2400" dirty="0"/>
              <a:t> </a:t>
            </a:r>
            <a:r>
              <a:rPr lang="el-GR" sz="2400" dirty="0" err="1"/>
              <a:t>ὅτι</a:t>
            </a:r>
            <a:r>
              <a:rPr lang="el-GR" sz="2400" dirty="0"/>
              <a:t> </a:t>
            </a:r>
            <a:r>
              <a:rPr lang="el-GR" sz="2400" b="1" dirty="0" err="1"/>
              <a:t>εἴμεθα</a:t>
            </a:r>
            <a:r>
              <a:rPr lang="el-GR" sz="2400" b="1" dirty="0"/>
              <a:t> </a:t>
            </a:r>
            <a:r>
              <a:rPr lang="el-GR" sz="2400" b="1" dirty="0" err="1"/>
              <a:t>ἄνθρωποι</a:t>
            </a:r>
            <a:r>
              <a:rPr lang="el-GR" sz="2400" b="1" dirty="0"/>
              <a:t> χωρίς πατρίδα</a:t>
            </a:r>
            <a:r>
              <a:rPr lang="el-GR" sz="2400" dirty="0"/>
              <a:t>, χωρίς </a:t>
            </a:r>
            <a:r>
              <a:rPr lang="el-GR" sz="2400" dirty="0" err="1"/>
              <a:t>ὑποστατικά</a:t>
            </a:r>
            <a:r>
              <a:rPr lang="el-GR" sz="2400" dirty="0"/>
              <a:t>, χωρίς </a:t>
            </a:r>
            <a:r>
              <a:rPr lang="el-GR" sz="2400" dirty="0" err="1"/>
              <a:t>ὀσπήτιον</a:t>
            </a:r>
            <a:r>
              <a:rPr lang="el-GR" sz="2400" dirty="0"/>
              <a:t>, χωρίς </a:t>
            </a:r>
            <a:r>
              <a:rPr lang="el-GR" sz="2400" dirty="0" err="1"/>
              <a:t>ἔνδυμα</a:t>
            </a:r>
            <a:r>
              <a:rPr lang="el-GR" sz="2400" dirty="0"/>
              <a:t>, </a:t>
            </a:r>
            <a:r>
              <a:rPr lang="el-GR" sz="2400" dirty="0" err="1"/>
              <a:t>ἄν</a:t>
            </a:r>
            <a:r>
              <a:rPr lang="el-GR" sz="2400" dirty="0"/>
              <a:t> </a:t>
            </a:r>
            <a:r>
              <a:rPr lang="el-GR" sz="2400" dirty="0" err="1"/>
              <a:t>μέ</a:t>
            </a:r>
            <a:r>
              <a:rPr lang="el-GR" sz="2400" dirty="0"/>
              <a:t> </a:t>
            </a:r>
            <a:r>
              <a:rPr lang="el-GR" sz="2400" dirty="0" err="1"/>
              <a:t>τό</a:t>
            </a:r>
            <a:r>
              <a:rPr lang="el-GR" sz="2400" dirty="0"/>
              <a:t> </a:t>
            </a:r>
            <a:r>
              <a:rPr lang="el-GR" sz="2400" dirty="0" err="1"/>
              <a:t>μικρότατον</a:t>
            </a:r>
            <a:r>
              <a:rPr lang="el-GR" sz="2400" dirty="0"/>
              <a:t> </a:t>
            </a:r>
            <a:r>
              <a:rPr lang="el-GR" sz="2400" dirty="0" err="1"/>
              <a:t>καί</a:t>
            </a:r>
            <a:r>
              <a:rPr lang="el-GR" sz="2400" dirty="0"/>
              <a:t> ψευδές </a:t>
            </a:r>
            <a:r>
              <a:rPr lang="el-GR" sz="2400" dirty="0" err="1"/>
              <a:t>ἐμπόριόν</a:t>
            </a:r>
            <a:r>
              <a:rPr lang="el-GR" sz="2400" dirty="0"/>
              <a:t> μας ἤ </a:t>
            </a:r>
            <a:r>
              <a:rPr lang="el-GR" sz="2400" dirty="0" err="1"/>
              <a:t>μέ</a:t>
            </a:r>
            <a:r>
              <a:rPr lang="el-GR" sz="2400" dirty="0"/>
              <a:t> </a:t>
            </a:r>
            <a:r>
              <a:rPr lang="el-GR" sz="2400" dirty="0" err="1"/>
              <a:t>τά</a:t>
            </a:r>
            <a:r>
              <a:rPr lang="el-GR" sz="2400" dirty="0"/>
              <a:t> μικρά μας </a:t>
            </a:r>
            <a:r>
              <a:rPr lang="el-GR" sz="2400" dirty="0" err="1"/>
              <a:t>πλοῖα</a:t>
            </a:r>
            <a:r>
              <a:rPr lang="el-GR" sz="2400" dirty="0"/>
              <a:t> </a:t>
            </a:r>
            <a:r>
              <a:rPr lang="el-GR" sz="2400" dirty="0" err="1"/>
              <a:t>κερδίσωμεν</a:t>
            </a:r>
            <a:r>
              <a:rPr lang="el-GR" sz="2400" dirty="0"/>
              <a:t> μικρόν τι κέρδος </a:t>
            </a:r>
            <a:r>
              <a:rPr lang="el-GR" sz="2400" dirty="0" err="1"/>
              <a:t>ποῦ</a:t>
            </a:r>
            <a:r>
              <a:rPr lang="el-GR" sz="2400" dirty="0"/>
              <a:t> τάχα </a:t>
            </a:r>
            <a:r>
              <a:rPr lang="el-GR" sz="2400" dirty="0" err="1"/>
              <a:t>πρῶτον</a:t>
            </a:r>
            <a:r>
              <a:rPr lang="el-GR" sz="2400" dirty="0"/>
              <a:t> </a:t>
            </a:r>
            <a:r>
              <a:rPr lang="el-GR" sz="2400" dirty="0" err="1"/>
              <a:t>νά</a:t>
            </a:r>
            <a:r>
              <a:rPr lang="el-GR" sz="2400" dirty="0"/>
              <a:t> </a:t>
            </a:r>
            <a:r>
              <a:rPr lang="el-GR" sz="2400" dirty="0" err="1"/>
              <a:t>τό</a:t>
            </a:r>
            <a:r>
              <a:rPr lang="el-GR" sz="2400" dirty="0"/>
              <a:t> </a:t>
            </a:r>
            <a:r>
              <a:rPr lang="el-GR" sz="2400" dirty="0" err="1"/>
              <a:t>δώσωμεν</a:t>
            </a:r>
            <a:r>
              <a:rPr lang="el-GR" sz="2400" dirty="0"/>
              <a:t>; </a:t>
            </a:r>
            <a:r>
              <a:rPr lang="el-GR" sz="2400" dirty="0" err="1"/>
              <a:t>Εἰς</a:t>
            </a:r>
            <a:r>
              <a:rPr lang="el-GR" sz="2400" dirty="0"/>
              <a:t> </a:t>
            </a:r>
            <a:r>
              <a:rPr lang="el-GR" sz="2400" dirty="0" err="1"/>
              <a:t>τροφήν</a:t>
            </a:r>
            <a:r>
              <a:rPr lang="el-GR" sz="2400" dirty="0"/>
              <a:t> </a:t>
            </a:r>
            <a:r>
              <a:rPr lang="el-GR" sz="2400" dirty="0" err="1"/>
              <a:t>τῶν</a:t>
            </a:r>
            <a:r>
              <a:rPr lang="el-GR" sz="2400" dirty="0"/>
              <a:t> παίδων </a:t>
            </a:r>
            <a:r>
              <a:rPr lang="el-GR" sz="2400" dirty="0" err="1"/>
              <a:t>καί</a:t>
            </a:r>
            <a:r>
              <a:rPr lang="el-GR" sz="2400" dirty="0"/>
              <a:t> </a:t>
            </a:r>
            <a:r>
              <a:rPr lang="el-GR" sz="2400" dirty="0" err="1"/>
              <a:t>γυναικῶν</a:t>
            </a:r>
            <a:r>
              <a:rPr lang="el-GR" sz="2400" dirty="0"/>
              <a:t>; </a:t>
            </a:r>
            <a:r>
              <a:rPr lang="el-GR" sz="2400" dirty="0" err="1"/>
              <a:t>Εἰς</a:t>
            </a:r>
            <a:r>
              <a:rPr lang="el-GR" sz="2400" dirty="0"/>
              <a:t> </a:t>
            </a:r>
            <a:r>
              <a:rPr lang="el-GR" sz="2400" dirty="0" err="1"/>
              <a:t>ἐνδύματα</a:t>
            </a:r>
            <a:r>
              <a:rPr lang="el-GR" sz="2400" dirty="0"/>
              <a:t>; </a:t>
            </a:r>
            <a:r>
              <a:rPr lang="el-GR" sz="2400" dirty="0" err="1"/>
              <a:t>εἰς</a:t>
            </a:r>
            <a:r>
              <a:rPr lang="el-GR" sz="2400" dirty="0"/>
              <a:t> </a:t>
            </a:r>
            <a:r>
              <a:rPr lang="el-GR" sz="2400" dirty="0" err="1"/>
              <a:t>ἐνοίκιον</a:t>
            </a:r>
            <a:r>
              <a:rPr lang="el-GR" sz="2400" dirty="0"/>
              <a:t>; ἤ </a:t>
            </a:r>
            <a:r>
              <a:rPr lang="el-GR" sz="2400" dirty="0" err="1"/>
              <a:t>εἰς</a:t>
            </a:r>
            <a:r>
              <a:rPr lang="el-GR" sz="2400" dirty="0"/>
              <a:t> </a:t>
            </a:r>
            <a:r>
              <a:rPr lang="el-GR" sz="2400" dirty="0" err="1"/>
              <a:t>ἄλλα</a:t>
            </a:r>
            <a:r>
              <a:rPr lang="el-GR" sz="2400" dirty="0"/>
              <a:t> καθημερινά </a:t>
            </a:r>
            <a:r>
              <a:rPr lang="el-GR" sz="2400" dirty="0" err="1"/>
              <a:t>ἀναγκαῖα</a:t>
            </a:r>
            <a:r>
              <a:rPr lang="el-GR" sz="2400" dirty="0"/>
              <a:t>; λάβετε λοιπόν λάβετε </a:t>
            </a:r>
            <a:r>
              <a:rPr lang="el-GR" sz="2400" dirty="0" err="1"/>
              <a:t>τήν</a:t>
            </a:r>
            <a:r>
              <a:rPr lang="el-GR" sz="2400" dirty="0"/>
              <a:t> </a:t>
            </a:r>
            <a:r>
              <a:rPr lang="el-GR" sz="2400" dirty="0" err="1"/>
              <a:t>ἐνδεχομένην</a:t>
            </a:r>
            <a:r>
              <a:rPr lang="el-GR" sz="2400" dirty="0"/>
              <a:t> </a:t>
            </a:r>
            <a:r>
              <a:rPr lang="el-GR" sz="2400" dirty="0" err="1"/>
              <a:t>δι</a:t>
            </a:r>
            <a:r>
              <a:rPr lang="el-GR" sz="2400" dirty="0"/>
              <a:t>' </a:t>
            </a:r>
            <a:r>
              <a:rPr lang="el-GR" sz="2400" dirty="0" err="1"/>
              <a:t>ἡμᾶς</a:t>
            </a:r>
            <a:r>
              <a:rPr lang="el-GR" sz="2400" dirty="0"/>
              <a:t> </a:t>
            </a:r>
            <a:r>
              <a:rPr lang="el-GR" sz="2400" dirty="0" err="1"/>
              <a:t>ὑπεράσπισιν</a:t>
            </a:r>
            <a:r>
              <a:rPr lang="el-GR" sz="2400" dirty="0"/>
              <a:t>, </a:t>
            </a:r>
            <a:r>
              <a:rPr lang="el-GR" sz="2400" b="1" dirty="0" err="1"/>
              <a:t>ἐλευθερώσατέ</a:t>
            </a:r>
            <a:r>
              <a:rPr lang="el-GR" sz="2400" b="1" dirty="0"/>
              <a:t> μας </a:t>
            </a:r>
            <a:r>
              <a:rPr lang="el-GR" sz="2400" b="1" dirty="0" err="1"/>
              <a:t>ἀπό</a:t>
            </a:r>
            <a:r>
              <a:rPr lang="el-GR" sz="2400" b="1" dirty="0"/>
              <a:t> </a:t>
            </a:r>
            <a:r>
              <a:rPr lang="el-GR" sz="2400" b="1" dirty="0" err="1"/>
              <a:t>τῶν</a:t>
            </a:r>
            <a:r>
              <a:rPr lang="el-GR" sz="2400" b="1" dirty="0"/>
              <a:t> </a:t>
            </a:r>
            <a:r>
              <a:rPr lang="el-GR" sz="2400" b="1" dirty="0" err="1"/>
              <a:t>Αἰγινητῶν</a:t>
            </a:r>
            <a:r>
              <a:rPr lang="el-GR" sz="2400" b="1" dirty="0"/>
              <a:t> </a:t>
            </a:r>
            <a:r>
              <a:rPr lang="el-GR" sz="2400" b="1" dirty="0" err="1"/>
              <a:t>πολλάς</a:t>
            </a:r>
            <a:r>
              <a:rPr lang="el-GR" sz="2400" b="1" dirty="0"/>
              <a:t> καταχρήσεις, </a:t>
            </a:r>
            <a:r>
              <a:rPr lang="el-GR" sz="2400" dirty="0" err="1"/>
              <a:t>ἐπιτάξατε</a:t>
            </a:r>
            <a:r>
              <a:rPr lang="el-GR" sz="2400" dirty="0"/>
              <a:t> </a:t>
            </a:r>
            <a:r>
              <a:rPr lang="el-GR" sz="2400" dirty="0" err="1"/>
              <a:t>αὐτούς</a:t>
            </a:r>
            <a:r>
              <a:rPr lang="el-GR" sz="2400" dirty="0"/>
              <a:t> </a:t>
            </a:r>
            <a:r>
              <a:rPr lang="el-GR" sz="2400" dirty="0" err="1"/>
              <a:t>νά</a:t>
            </a:r>
            <a:r>
              <a:rPr lang="el-GR" sz="2400" dirty="0"/>
              <a:t> </a:t>
            </a:r>
            <a:r>
              <a:rPr lang="el-GR" sz="2400" dirty="0" err="1"/>
              <a:t>ἀπέχωσι</a:t>
            </a:r>
            <a:r>
              <a:rPr lang="el-GR" sz="2400" dirty="0"/>
              <a:t> </a:t>
            </a:r>
            <a:r>
              <a:rPr lang="el-GR" sz="2400" dirty="0" err="1"/>
              <a:t>τοῦ</a:t>
            </a:r>
            <a:r>
              <a:rPr lang="el-GR" sz="2400" dirty="0"/>
              <a:t> </a:t>
            </a:r>
            <a:r>
              <a:rPr lang="el-GR" sz="2400" dirty="0" err="1"/>
              <a:t>λοιποῦ</a:t>
            </a:r>
            <a:r>
              <a:rPr lang="el-GR" sz="2400" dirty="0"/>
              <a:t> </a:t>
            </a:r>
            <a:r>
              <a:rPr lang="el-GR" sz="2400" dirty="0" err="1"/>
              <a:t>ἀπό</a:t>
            </a:r>
            <a:r>
              <a:rPr lang="el-GR" sz="2400" dirty="0"/>
              <a:t> </a:t>
            </a:r>
            <a:r>
              <a:rPr lang="el-GR" sz="2400" dirty="0" err="1"/>
              <a:t>ἡμᾶς</a:t>
            </a:r>
            <a:r>
              <a:rPr lang="el-GR" sz="2400" dirty="0"/>
              <a:t> </a:t>
            </a:r>
            <a:r>
              <a:rPr lang="el-GR" sz="2400" dirty="0" err="1"/>
              <a:t>καί</a:t>
            </a:r>
            <a:r>
              <a:rPr lang="el-GR" sz="2400" dirty="0"/>
              <a:t> </a:t>
            </a:r>
            <a:r>
              <a:rPr lang="el-GR" sz="2400" b="1" dirty="0" err="1"/>
              <a:t>νά</a:t>
            </a:r>
            <a:r>
              <a:rPr lang="el-GR" sz="2400" b="1" dirty="0"/>
              <a:t> </a:t>
            </a:r>
            <a:r>
              <a:rPr lang="el-GR" sz="2400" b="1" dirty="0" err="1"/>
              <a:t>μή</a:t>
            </a:r>
            <a:r>
              <a:rPr lang="el-GR" sz="2400" b="1" dirty="0"/>
              <a:t> </a:t>
            </a:r>
            <a:r>
              <a:rPr lang="el-GR" sz="2400" b="1" dirty="0" err="1"/>
              <a:t>μᾶς</a:t>
            </a:r>
            <a:r>
              <a:rPr lang="el-GR" sz="2400" b="1" dirty="0"/>
              <a:t> </a:t>
            </a:r>
            <a:r>
              <a:rPr lang="el-GR" sz="2400" b="1" dirty="0" err="1"/>
              <a:t>ζητοῦσι</a:t>
            </a:r>
            <a:r>
              <a:rPr lang="el-GR" sz="2400" b="1" dirty="0"/>
              <a:t> </a:t>
            </a:r>
            <a:r>
              <a:rPr lang="el-GR" sz="2400" b="1" dirty="0" err="1"/>
              <a:t>ὅ,τι</a:t>
            </a:r>
            <a:r>
              <a:rPr lang="el-GR" sz="2400" b="1" dirty="0"/>
              <a:t> θέλει </a:t>
            </a:r>
            <a:r>
              <a:rPr lang="el-GR" sz="2400" b="1" dirty="0" err="1"/>
              <a:t>τό</a:t>
            </a:r>
            <a:r>
              <a:rPr lang="el-GR" sz="2400" b="1" dirty="0"/>
              <a:t> κέφι των...</a:t>
            </a:r>
          </a:p>
        </p:txBody>
      </p:sp>
      <p:sp>
        <p:nvSpPr>
          <p:cNvPr id="4" name="1 - Τίτλος"/>
          <p:cNvSpPr txBox="1">
            <a:spLocks/>
          </p:cNvSpPr>
          <p:nvPr/>
        </p:nvSpPr>
        <p:spPr>
          <a:xfrm>
            <a:off x="611560" y="116632"/>
            <a:ext cx="8229600" cy="1296144"/>
          </a:xfrm>
          <a:prstGeom prst="rect">
            <a:avLst/>
          </a:prstGeom>
          <a:solidFill>
            <a:srgbClr val="C00000">
              <a:alpha val="36000"/>
            </a:srgbClr>
          </a:solidFill>
          <a:effectLst>
            <a:outerShdw blurRad="457200" dist="266700" dir="4440000" algn="tl" rotWithShape="0">
              <a:prstClr val="black">
                <a:alpha val="32000"/>
              </a:prstClr>
            </a:outerShdw>
          </a:effectLst>
        </p:spPr>
        <p:txBody>
          <a:bodyPr vert="horz" lIns="91440" tIns="45720" rIns="91440" bIns="45720" rtlCol="0" anchor="ctr">
            <a:normAutofit fontScale="82500" lnSpcReduction="10000"/>
          </a:bodyPr>
          <a:lstStyle/>
          <a:p>
            <a:pPr lvl="0" algn="ctr">
              <a:spcBef>
                <a:spcPct val="0"/>
              </a:spcBef>
            </a:pPr>
            <a:r>
              <a:rPr lang="el-GR" sz="4000" b="1" noProof="0" dirty="0">
                <a:solidFill>
                  <a:schemeClr val="bg1"/>
                </a:solidFill>
                <a:effectLst>
                  <a:outerShdw blurRad="38100" dist="38100" dir="2700000" algn="tl">
                    <a:srgbClr val="000000">
                      <a:alpha val="43137"/>
                    </a:srgbClr>
                  </a:outerShdw>
                </a:effectLst>
              </a:rPr>
              <a:t>Επιστολή των προσφύγων από τις </a:t>
            </a:r>
            <a:r>
              <a:rPr lang="el-GR" sz="4000" b="1" noProof="0" dirty="0" err="1">
                <a:solidFill>
                  <a:schemeClr val="bg1"/>
                </a:solidFill>
                <a:effectLst>
                  <a:outerShdw blurRad="38100" dist="38100" dir="2700000" algn="tl">
                    <a:srgbClr val="000000">
                      <a:alpha val="43137"/>
                    </a:srgbClr>
                  </a:outerShdw>
                </a:effectLst>
              </a:rPr>
              <a:t>Κυδωνίες</a:t>
            </a:r>
            <a:r>
              <a:rPr lang="el-GR" sz="4000" b="1" noProof="0" dirty="0">
                <a:solidFill>
                  <a:schemeClr val="bg1"/>
                </a:solidFill>
                <a:effectLst>
                  <a:outerShdw blurRad="38100" dist="38100" dir="2700000" algn="tl">
                    <a:srgbClr val="000000">
                      <a:alpha val="43137"/>
                    </a:srgbClr>
                  </a:outerShdw>
                </a:effectLst>
              </a:rPr>
              <a:t> και τα </a:t>
            </a:r>
            <a:r>
              <a:rPr lang="el-GR" sz="4000" b="1" noProof="0" dirty="0" err="1">
                <a:solidFill>
                  <a:schemeClr val="bg1"/>
                </a:solidFill>
                <a:effectLst>
                  <a:outerShdw blurRad="38100" dist="38100" dir="2700000" algn="tl">
                    <a:srgbClr val="000000">
                      <a:alpha val="43137"/>
                    </a:srgbClr>
                  </a:outerShdw>
                </a:effectLst>
              </a:rPr>
              <a:t>Μοσχονήσια</a:t>
            </a:r>
            <a:r>
              <a:rPr lang="el-GR" sz="4000" b="1" noProof="0" dirty="0">
                <a:solidFill>
                  <a:schemeClr val="bg1"/>
                </a:solidFill>
                <a:effectLst>
                  <a:outerShdw blurRad="38100" dist="38100" dir="2700000" algn="tl">
                    <a:srgbClr val="000000">
                      <a:alpha val="43137"/>
                    </a:srgbClr>
                  </a:outerShdw>
                </a:effectLst>
              </a:rPr>
              <a:t> προς το Βουλευτικό</a:t>
            </a:r>
            <a:endParaRPr kumimoji="0" lang="el-GR" sz="8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5" name="4 - Εικόνα" descr="Ap;ostolos Geralis.jpg"/>
          <p:cNvPicPr>
            <a:picLocks noChangeAspect="1"/>
          </p:cNvPicPr>
          <p:nvPr/>
        </p:nvPicPr>
        <p:blipFill>
          <a:blip r:embed="rId2" cstate="print"/>
          <a:stretch>
            <a:fillRect/>
          </a:stretch>
        </p:blipFill>
        <p:spPr>
          <a:xfrm>
            <a:off x="4716016" y="1700808"/>
            <a:ext cx="4309492" cy="3361403"/>
          </a:xfrm>
          <a:prstGeom prst="rect">
            <a:avLst/>
          </a:prstGeom>
          <a:ln>
            <a:noFill/>
          </a:ln>
          <a:effectLst>
            <a:outerShdw blurRad="292100" dist="139700" dir="2700000" algn="tl" rotWithShape="0">
              <a:srgbClr val="333333">
                <a:alpha val="65000"/>
              </a:srgbClr>
            </a:outerShdw>
          </a:effectLst>
        </p:spPr>
      </p:pic>
      <p:sp>
        <p:nvSpPr>
          <p:cNvPr id="6" name="2 - Θέση περιεχομένου"/>
          <p:cNvSpPr txBox="1">
            <a:spLocks/>
          </p:cNvSpPr>
          <p:nvPr/>
        </p:nvSpPr>
        <p:spPr>
          <a:xfrm>
            <a:off x="4751512" y="5301208"/>
            <a:ext cx="4212976" cy="1139043"/>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l-GR" sz="2400" i="1" dirty="0"/>
              <a:t>			</a:t>
            </a:r>
            <a:r>
              <a:rPr lang="el-GR" sz="2400" i="1" dirty="0" err="1"/>
              <a:t>Ἐν</a:t>
            </a:r>
            <a:r>
              <a:rPr lang="el-GR" sz="2400" i="1" dirty="0"/>
              <a:t> </a:t>
            </a:r>
            <a:r>
              <a:rPr lang="el-GR" sz="2400" i="1" dirty="0" err="1"/>
              <a:t>Αἰγίνῃ</a:t>
            </a:r>
            <a:r>
              <a:rPr lang="el-GR" sz="2400" i="1" dirty="0"/>
              <a:t>,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l-GR" sz="2400" i="1" dirty="0"/>
              <a:t>	29 Σεπτεμβρίου </a:t>
            </a:r>
            <a:r>
              <a:rPr lang="el-GR" sz="2400" b="1" i="1" dirty="0"/>
              <a:t>1825</a:t>
            </a:r>
            <a:endParaRPr kumimoji="0" lang="el-GR" sz="2400" b="1"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strVal val="#ppt_w*0.70"/>
                                          </p:val>
                                        </p:tav>
                                        <p:tav tm="100000">
                                          <p:val>
                                            <p:strVal val="#ppt_w"/>
                                          </p:val>
                                        </p:tav>
                                      </p:tavLst>
                                    </p:anim>
                                    <p:anim calcmode="lin" valueType="num">
                                      <p:cBhvr>
                                        <p:cTn id="11" dur="500" fill="hold"/>
                                        <p:tgtEl>
                                          <p:spTgt spid="6"/>
                                        </p:tgtEl>
                                        <p:attrNameLst>
                                          <p:attrName>ppt_h</p:attrName>
                                        </p:attrNameLst>
                                      </p:cBhvr>
                                      <p:tavLst>
                                        <p:tav tm="0">
                                          <p:val>
                                            <p:strVal val="#ppt_h"/>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484784"/>
            <a:ext cx="5976664" cy="5256584"/>
          </a:xfrm>
        </p:spPr>
        <p:txBody>
          <a:bodyPr>
            <a:normAutofit fontScale="85000" lnSpcReduction="10000"/>
          </a:bodyPr>
          <a:lstStyle/>
          <a:p>
            <a:pPr marL="0" indent="0" algn="just">
              <a:buNone/>
            </a:pPr>
            <a:r>
              <a:rPr lang="el-GR" sz="2400" dirty="0"/>
              <a:t>Απερίγραπτα </a:t>
            </a:r>
            <a:r>
              <a:rPr lang="el-GR" sz="2400" dirty="0" err="1"/>
              <a:t>εἶναι</a:t>
            </a:r>
            <a:r>
              <a:rPr lang="el-GR" sz="2400" dirty="0"/>
              <a:t> </a:t>
            </a:r>
            <a:r>
              <a:rPr lang="el-GR" sz="2400" dirty="0" err="1"/>
              <a:t>τά</a:t>
            </a:r>
            <a:r>
              <a:rPr lang="el-GR" sz="2400" dirty="0"/>
              <a:t> δεινά, </a:t>
            </a:r>
            <a:r>
              <a:rPr lang="el-GR" sz="2400" dirty="0" err="1"/>
              <a:t>ὅσα</a:t>
            </a:r>
            <a:r>
              <a:rPr lang="el-GR" sz="2400" dirty="0"/>
              <a:t> </a:t>
            </a:r>
            <a:r>
              <a:rPr lang="el-GR" sz="2400" dirty="0" err="1"/>
              <a:t>ἀναξίως</a:t>
            </a:r>
            <a:r>
              <a:rPr lang="el-GR" sz="2400" dirty="0"/>
              <a:t> </a:t>
            </a:r>
            <a:r>
              <a:rPr lang="el-GR" sz="2400" dirty="0" err="1"/>
              <a:t>πάσχομεν</a:t>
            </a:r>
            <a:r>
              <a:rPr lang="el-GR" sz="2400" dirty="0"/>
              <a:t> </a:t>
            </a:r>
            <a:r>
              <a:rPr lang="el-GR" sz="2400" b="1" dirty="0" err="1"/>
              <a:t>ἀπό</a:t>
            </a:r>
            <a:r>
              <a:rPr lang="el-GR" sz="2400" b="1" dirty="0"/>
              <a:t> το </a:t>
            </a:r>
            <a:r>
              <a:rPr lang="el-GR" sz="2400" b="1" dirty="0" err="1"/>
              <a:t>πλῆθος</a:t>
            </a:r>
            <a:r>
              <a:rPr lang="el-GR" sz="2400" b="1" dirty="0"/>
              <a:t> </a:t>
            </a:r>
            <a:r>
              <a:rPr lang="el-GR" sz="2400" b="1" dirty="0" err="1"/>
              <a:t>τῶν</a:t>
            </a:r>
            <a:r>
              <a:rPr lang="el-GR" sz="2400" b="1" dirty="0"/>
              <a:t> </a:t>
            </a:r>
            <a:r>
              <a:rPr lang="el-GR" sz="2400" b="1" dirty="0" err="1"/>
              <a:t>ἐλθόντων</a:t>
            </a:r>
            <a:r>
              <a:rPr lang="el-GR" sz="2400" b="1" dirty="0"/>
              <a:t> </a:t>
            </a:r>
            <a:r>
              <a:rPr lang="el-GR" sz="2400" b="1" dirty="0" err="1"/>
              <a:t>Ὀλυμπίων</a:t>
            </a:r>
            <a:r>
              <a:rPr lang="el-GR" sz="2400" b="1" dirty="0"/>
              <a:t> </a:t>
            </a:r>
            <a:r>
              <a:rPr lang="el-GR" sz="2400" dirty="0"/>
              <a:t>διά </a:t>
            </a:r>
            <a:r>
              <a:rPr lang="el-GR" sz="2400" dirty="0" err="1"/>
              <a:t>νά</a:t>
            </a:r>
            <a:r>
              <a:rPr lang="el-GR" sz="2400" dirty="0"/>
              <a:t> κατοικήσουν </a:t>
            </a:r>
            <a:r>
              <a:rPr lang="el-GR" sz="2400" dirty="0" err="1"/>
              <a:t>εἰς</a:t>
            </a:r>
            <a:r>
              <a:rPr lang="el-GR" sz="2400" dirty="0"/>
              <a:t> </a:t>
            </a:r>
            <a:r>
              <a:rPr lang="el-GR" sz="2400" dirty="0" err="1"/>
              <a:t>τήν</a:t>
            </a:r>
            <a:r>
              <a:rPr lang="el-GR" sz="2400" dirty="0"/>
              <a:t> </a:t>
            </a:r>
            <a:r>
              <a:rPr lang="el-GR" sz="2400" dirty="0" err="1"/>
              <a:t>νῆσον</a:t>
            </a:r>
            <a:r>
              <a:rPr lang="el-GR" sz="2400" dirty="0"/>
              <a:t> μας </a:t>
            </a:r>
            <a:r>
              <a:rPr lang="el-GR" sz="2400" dirty="0" err="1"/>
              <a:t>Αἴγιναν</a:t>
            </a:r>
            <a:r>
              <a:rPr lang="el-GR" sz="2400" dirty="0"/>
              <a:t>· πέντε </a:t>
            </a:r>
            <a:r>
              <a:rPr lang="el-GR" sz="2400" dirty="0" err="1"/>
              <a:t>ἤδη</a:t>
            </a:r>
            <a:r>
              <a:rPr lang="el-GR" sz="2400" dirty="0"/>
              <a:t> </a:t>
            </a:r>
            <a:r>
              <a:rPr lang="el-GR" sz="2400" dirty="0" err="1"/>
              <a:t>ὁλοκλήρους</a:t>
            </a:r>
            <a:r>
              <a:rPr lang="el-GR" sz="2400" dirty="0"/>
              <a:t> χρόνους </a:t>
            </a:r>
            <a:r>
              <a:rPr lang="el-GR" sz="2400" dirty="0" err="1"/>
              <a:t>ἐξ</a:t>
            </a:r>
            <a:r>
              <a:rPr lang="el-GR" sz="2400" dirty="0"/>
              <a:t> </a:t>
            </a:r>
            <a:r>
              <a:rPr lang="el-GR" sz="2400" dirty="0" err="1"/>
              <a:t>ἀρχῆς</a:t>
            </a:r>
            <a:r>
              <a:rPr lang="el-GR" sz="2400" dirty="0"/>
              <a:t> συνέρρευσαν πάραυτα πανταχόθεν, </a:t>
            </a:r>
            <a:r>
              <a:rPr lang="el-GR" sz="2400" dirty="0" err="1"/>
              <a:t>καί</a:t>
            </a:r>
            <a:r>
              <a:rPr lang="el-GR" sz="2400" dirty="0"/>
              <a:t> </a:t>
            </a:r>
            <a:r>
              <a:rPr lang="el-GR" sz="2400" dirty="0" err="1"/>
              <a:t>εἰς</a:t>
            </a:r>
            <a:r>
              <a:rPr lang="el-GR" sz="2400" dirty="0"/>
              <a:t> </a:t>
            </a:r>
            <a:r>
              <a:rPr lang="el-GR" sz="2400" dirty="0" err="1"/>
              <a:t>τοσαύτην</a:t>
            </a:r>
            <a:r>
              <a:rPr lang="el-GR" sz="2400" dirty="0"/>
              <a:t> </a:t>
            </a:r>
            <a:r>
              <a:rPr lang="el-GR" sz="2400" dirty="0" err="1"/>
              <a:t>πλησμονήν</a:t>
            </a:r>
            <a:r>
              <a:rPr lang="el-GR" sz="2400" dirty="0"/>
              <a:t>, </a:t>
            </a:r>
            <a:r>
              <a:rPr lang="el-GR" sz="2400" dirty="0" err="1"/>
              <a:t>ὥστε</a:t>
            </a:r>
            <a:r>
              <a:rPr lang="el-GR" sz="2400" dirty="0"/>
              <a:t> </a:t>
            </a:r>
            <a:r>
              <a:rPr lang="el-GR" sz="2400" dirty="0" err="1"/>
              <a:t>ἀφοῦ</a:t>
            </a:r>
            <a:r>
              <a:rPr lang="el-GR" sz="2400" dirty="0"/>
              <a:t> </a:t>
            </a:r>
            <a:r>
              <a:rPr lang="el-GR" sz="2400" dirty="0" err="1"/>
              <a:t>ἐπεσωρεύθησαν</a:t>
            </a:r>
            <a:r>
              <a:rPr lang="el-GR" sz="2400" dirty="0"/>
              <a:t> </a:t>
            </a:r>
            <a:r>
              <a:rPr lang="el-GR" sz="2400" b="1" dirty="0"/>
              <a:t>τόσες χιλιάδες </a:t>
            </a:r>
            <a:r>
              <a:rPr lang="el-GR" sz="2400" b="1" dirty="0" err="1"/>
              <a:t>ψυχῶν</a:t>
            </a:r>
            <a:r>
              <a:rPr lang="el-GR" sz="2400" b="1" dirty="0"/>
              <a:t> </a:t>
            </a:r>
            <a:r>
              <a:rPr lang="el-GR" sz="2400" b="1" dirty="0" err="1"/>
              <a:t>εἰς</a:t>
            </a:r>
            <a:r>
              <a:rPr lang="el-GR" sz="2400" b="1" dirty="0"/>
              <a:t> </a:t>
            </a:r>
            <a:r>
              <a:rPr lang="el-GR" sz="2400" b="1" dirty="0" err="1"/>
              <a:t>ὀλίγας</a:t>
            </a:r>
            <a:r>
              <a:rPr lang="el-GR" sz="2400" b="1" dirty="0"/>
              <a:t> </a:t>
            </a:r>
            <a:r>
              <a:rPr lang="el-GR" sz="2400" b="1" dirty="0" err="1"/>
              <a:t>οἰκίας</a:t>
            </a:r>
            <a:r>
              <a:rPr lang="el-GR" sz="2400" dirty="0"/>
              <a:t>, </a:t>
            </a:r>
            <a:r>
              <a:rPr lang="el-GR" sz="2400" dirty="0" err="1"/>
              <a:t>ἐπειδή</a:t>
            </a:r>
            <a:r>
              <a:rPr lang="el-GR" sz="2400" dirty="0"/>
              <a:t> </a:t>
            </a:r>
            <a:r>
              <a:rPr lang="el-GR" sz="2400" dirty="0" err="1"/>
              <a:t>δέν</a:t>
            </a:r>
            <a:r>
              <a:rPr lang="el-GR" sz="2400" dirty="0"/>
              <a:t> </a:t>
            </a:r>
            <a:r>
              <a:rPr lang="el-GR" sz="2400" dirty="0" err="1"/>
              <a:t>ἠμπορεῖ</a:t>
            </a:r>
            <a:r>
              <a:rPr lang="el-GR" sz="2400" dirty="0"/>
              <a:t> τις </a:t>
            </a:r>
            <a:r>
              <a:rPr lang="el-GR" sz="2400" dirty="0" err="1"/>
              <a:t>νά</a:t>
            </a:r>
            <a:r>
              <a:rPr lang="el-GR" sz="2400" dirty="0"/>
              <a:t> μετρήσει </a:t>
            </a:r>
            <a:r>
              <a:rPr lang="el-GR" sz="2400" b="1" dirty="0" err="1"/>
              <a:t>περισσοτέρας</a:t>
            </a:r>
            <a:r>
              <a:rPr lang="el-GR" sz="2400" b="1" dirty="0"/>
              <a:t> </a:t>
            </a:r>
            <a:r>
              <a:rPr lang="el-GR" sz="2400" b="1" dirty="0" err="1"/>
              <a:t>τῶν</a:t>
            </a:r>
            <a:r>
              <a:rPr lang="el-GR" sz="2400" b="1" dirty="0"/>
              <a:t> </a:t>
            </a:r>
            <a:r>
              <a:rPr lang="el-GR" sz="2400" b="1" dirty="0" err="1"/>
              <a:t>ἑκατόν</a:t>
            </a:r>
            <a:r>
              <a:rPr lang="el-GR" sz="2400" b="1" dirty="0"/>
              <a:t> </a:t>
            </a:r>
            <a:r>
              <a:rPr lang="el-GR" sz="2400" b="1" dirty="0" err="1"/>
              <a:t>εἴκοσι</a:t>
            </a:r>
            <a:r>
              <a:rPr lang="el-GR" sz="2400" b="1" dirty="0"/>
              <a:t> </a:t>
            </a:r>
            <a:r>
              <a:rPr lang="el-GR" sz="2400" dirty="0" err="1"/>
              <a:t>ἐπί</a:t>
            </a:r>
            <a:r>
              <a:rPr lang="el-GR" sz="2400" dirty="0"/>
              <a:t> </a:t>
            </a:r>
            <a:r>
              <a:rPr lang="el-GR" sz="2400" dirty="0" err="1"/>
              <a:t>τῆς</a:t>
            </a:r>
            <a:r>
              <a:rPr lang="el-GR" sz="2400" dirty="0"/>
              <a:t> νήσου μας, </a:t>
            </a:r>
            <a:r>
              <a:rPr lang="el-GR" sz="2400" dirty="0" err="1"/>
              <a:t>οἱ</a:t>
            </a:r>
            <a:r>
              <a:rPr lang="el-GR" sz="2400" dirty="0"/>
              <a:t> </a:t>
            </a:r>
            <a:r>
              <a:rPr lang="el-GR" sz="2400" dirty="0" err="1"/>
              <a:t>ἐναπολειφθέντες</a:t>
            </a:r>
            <a:r>
              <a:rPr lang="el-GR" sz="2400" dirty="0"/>
              <a:t> </a:t>
            </a:r>
            <a:r>
              <a:rPr lang="el-GR" sz="2400" dirty="0" err="1"/>
              <a:t>ἐπήξαμεν</a:t>
            </a:r>
            <a:r>
              <a:rPr lang="el-GR" sz="2400" dirty="0"/>
              <a:t> καλύβας, κατ' </a:t>
            </a:r>
            <a:r>
              <a:rPr lang="el-GR" sz="2400" dirty="0" err="1"/>
              <a:t>αὐτόν</a:t>
            </a:r>
            <a:r>
              <a:rPr lang="el-GR" sz="2400" dirty="0"/>
              <a:t> </a:t>
            </a:r>
            <a:r>
              <a:rPr lang="el-GR" sz="2400" dirty="0" err="1"/>
              <a:t>τόν</a:t>
            </a:r>
            <a:r>
              <a:rPr lang="el-GR" sz="2400" dirty="0"/>
              <a:t> </a:t>
            </a:r>
            <a:r>
              <a:rPr lang="el-GR" sz="2400" dirty="0" err="1"/>
              <a:t>ἀπίστευτον</a:t>
            </a:r>
            <a:r>
              <a:rPr lang="el-GR" sz="2400" dirty="0"/>
              <a:t> τρόπον </a:t>
            </a:r>
            <a:r>
              <a:rPr lang="el-GR" sz="2400" dirty="0" err="1"/>
              <a:t>ἐξοικονομοῦντες</a:t>
            </a:r>
            <a:r>
              <a:rPr lang="el-GR" sz="2400" dirty="0"/>
              <a:t> </a:t>
            </a:r>
            <a:r>
              <a:rPr lang="el-GR" sz="2400" dirty="0" err="1"/>
              <a:t>ὁμοῦ</a:t>
            </a:r>
            <a:r>
              <a:rPr lang="el-GR" sz="2400" dirty="0"/>
              <a:t> </a:t>
            </a:r>
            <a:r>
              <a:rPr lang="el-GR" sz="2400" dirty="0" err="1"/>
              <a:t>μέ</a:t>
            </a:r>
            <a:r>
              <a:rPr lang="el-GR" sz="2400" dirty="0"/>
              <a:t> </a:t>
            </a:r>
            <a:r>
              <a:rPr lang="el-GR" sz="2400" dirty="0" err="1"/>
              <a:t>ἡμᾶς</a:t>
            </a:r>
            <a:r>
              <a:rPr lang="el-GR" sz="2400" dirty="0"/>
              <a:t> </a:t>
            </a:r>
            <a:r>
              <a:rPr lang="el-GR" sz="2400" dirty="0" err="1"/>
              <a:t>καί</a:t>
            </a:r>
            <a:r>
              <a:rPr lang="el-GR" sz="2400" dirty="0"/>
              <a:t> </a:t>
            </a:r>
            <a:r>
              <a:rPr lang="el-GR" sz="2400" dirty="0" err="1"/>
              <a:t>τό</a:t>
            </a:r>
            <a:r>
              <a:rPr lang="el-GR" sz="2400" dirty="0"/>
              <a:t> </a:t>
            </a:r>
            <a:r>
              <a:rPr lang="el-GR" sz="2400" dirty="0" err="1"/>
              <a:t>ἄλλο</a:t>
            </a:r>
            <a:r>
              <a:rPr lang="el-GR" sz="2400" dirty="0"/>
              <a:t> </a:t>
            </a:r>
            <a:r>
              <a:rPr lang="el-GR" sz="2400" dirty="0" err="1"/>
              <a:t>πλῆθος</a:t>
            </a:r>
            <a:r>
              <a:rPr lang="el-GR" sz="2400" dirty="0"/>
              <a:t> </a:t>
            </a:r>
            <a:r>
              <a:rPr lang="el-GR" sz="2400" b="1" dirty="0" err="1"/>
              <a:t>Κυδωνιέων</a:t>
            </a:r>
            <a:r>
              <a:rPr lang="el-GR" sz="2400" b="1" dirty="0"/>
              <a:t>, </a:t>
            </a:r>
            <a:r>
              <a:rPr lang="el-GR" sz="2400" b="1" dirty="0" err="1"/>
              <a:t>Χίων</a:t>
            </a:r>
            <a:r>
              <a:rPr lang="el-GR" sz="2400" b="1" dirty="0"/>
              <a:t>, </a:t>
            </a:r>
            <a:r>
              <a:rPr lang="el-GR" sz="2400" b="1" dirty="0" err="1"/>
              <a:t>Πελοποννησίων</a:t>
            </a:r>
            <a:r>
              <a:rPr lang="el-GR" sz="2400" b="1" dirty="0"/>
              <a:t>, </a:t>
            </a:r>
            <a:r>
              <a:rPr lang="el-GR" sz="2400" b="1" dirty="0" err="1"/>
              <a:t>Ἀνατολικοελλαδίτων</a:t>
            </a:r>
            <a:r>
              <a:rPr lang="el-GR" sz="2400" b="1" dirty="0"/>
              <a:t> </a:t>
            </a:r>
            <a:r>
              <a:rPr lang="el-GR" sz="2400" dirty="0" err="1"/>
              <a:t>καί</a:t>
            </a:r>
            <a:r>
              <a:rPr lang="el-GR" sz="2400" dirty="0"/>
              <a:t> </a:t>
            </a:r>
            <a:r>
              <a:rPr lang="el-GR" sz="2400" dirty="0" err="1"/>
              <a:t>ἐσχάτως</a:t>
            </a:r>
            <a:r>
              <a:rPr lang="el-GR" sz="2400" dirty="0"/>
              <a:t> </a:t>
            </a:r>
            <a:r>
              <a:rPr lang="el-GR" sz="2400" b="1" dirty="0" err="1"/>
              <a:t>Ψαριανῶν</a:t>
            </a:r>
            <a:r>
              <a:rPr lang="el-GR" sz="2400" dirty="0"/>
              <a:t>· </a:t>
            </a:r>
            <a:r>
              <a:rPr lang="el-GR" sz="2400" dirty="0" err="1"/>
              <a:t>ἠξεύροντες</a:t>
            </a:r>
            <a:r>
              <a:rPr lang="el-GR" sz="2400" dirty="0"/>
              <a:t> </a:t>
            </a:r>
            <a:r>
              <a:rPr lang="el-GR" sz="2400" dirty="0" err="1"/>
              <a:t>τάς</a:t>
            </a:r>
            <a:r>
              <a:rPr lang="el-GR" sz="2400" dirty="0"/>
              <a:t> δυστυχίας </a:t>
            </a:r>
            <a:r>
              <a:rPr lang="el-GR" sz="2400" dirty="0" err="1"/>
              <a:t>τῶν</a:t>
            </a:r>
            <a:r>
              <a:rPr lang="el-GR" sz="2400" dirty="0"/>
              <a:t> </a:t>
            </a:r>
            <a:r>
              <a:rPr lang="el-GR" sz="2400" dirty="0" err="1"/>
              <a:t>συναδελφών</a:t>
            </a:r>
            <a:r>
              <a:rPr lang="el-GR" sz="2400" dirty="0"/>
              <a:t> μας πρόθυμα </a:t>
            </a:r>
            <a:r>
              <a:rPr lang="el-GR" sz="2400" dirty="0" err="1"/>
              <a:t>ἀνοίξαμε</a:t>
            </a:r>
            <a:r>
              <a:rPr lang="el-GR" sz="2400" dirty="0"/>
              <a:t> </a:t>
            </a:r>
            <a:r>
              <a:rPr lang="el-GR" sz="2400" dirty="0" err="1"/>
              <a:t>εἰς</a:t>
            </a:r>
            <a:r>
              <a:rPr lang="el-GR" sz="2400" dirty="0"/>
              <a:t> </a:t>
            </a:r>
            <a:r>
              <a:rPr lang="el-GR" sz="2400" dirty="0" err="1"/>
              <a:t>αὐτούς</a:t>
            </a:r>
            <a:r>
              <a:rPr lang="el-GR" sz="2400" dirty="0"/>
              <a:t> </a:t>
            </a:r>
            <a:r>
              <a:rPr lang="el-GR" sz="2400" dirty="0" err="1"/>
              <a:t>τάς</a:t>
            </a:r>
            <a:r>
              <a:rPr lang="el-GR" sz="2400" dirty="0"/>
              <a:t> θύρας </a:t>
            </a:r>
            <a:r>
              <a:rPr lang="el-GR" sz="2400" dirty="0" err="1"/>
              <a:t>τῶν</a:t>
            </a:r>
            <a:r>
              <a:rPr lang="el-GR" sz="2400" dirty="0"/>
              <a:t> </a:t>
            </a:r>
            <a:r>
              <a:rPr lang="el-GR" sz="2400" dirty="0" err="1"/>
              <a:t>ὀσπητίων</a:t>
            </a:r>
            <a:r>
              <a:rPr lang="el-GR" sz="2400" dirty="0"/>
              <a:t> μας, καθώς </a:t>
            </a:r>
            <a:r>
              <a:rPr lang="el-GR" sz="2400" dirty="0" err="1"/>
              <a:t>μέ</a:t>
            </a:r>
            <a:r>
              <a:rPr lang="el-GR" sz="2400" dirty="0"/>
              <a:t> </a:t>
            </a:r>
            <a:r>
              <a:rPr lang="el-GR" sz="2400" dirty="0" err="1"/>
              <a:t>τήν</a:t>
            </a:r>
            <a:r>
              <a:rPr lang="el-GR" sz="2400" dirty="0"/>
              <a:t> </a:t>
            </a:r>
            <a:r>
              <a:rPr lang="el-GR" sz="2400" dirty="0" err="1"/>
              <a:t>αὐτήν</a:t>
            </a:r>
            <a:r>
              <a:rPr lang="el-GR" sz="2400" dirty="0"/>
              <a:t> </a:t>
            </a:r>
            <a:r>
              <a:rPr lang="el-GR" sz="2400" dirty="0" err="1"/>
              <a:t>φιλαδελφίαν</a:t>
            </a:r>
            <a:r>
              <a:rPr lang="el-GR" sz="2400" dirty="0"/>
              <a:t> </a:t>
            </a:r>
            <a:r>
              <a:rPr lang="el-GR" sz="2400" dirty="0" err="1"/>
              <a:t>ἠθέλαμεν</a:t>
            </a:r>
            <a:r>
              <a:rPr lang="el-GR" sz="2400" dirty="0"/>
              <a:t> περιθάλψει </a:t>
            </a:r>
            <a:r>
              <a:rPr lang="el-GR" sz="2400" dirty="0" err="1"/>
              <a:t>καί</a:t>
            </a:r>
            <a:r>
              <a:rPr lang="el-GR" sz="2400" dirty="0"/>
              <a:t> </a:t>
            </a:r>
            <a:r>
              <a:rPr lang="el-GR" sz="2400" dirty="0" err="1"/>
              <a:t>τάς</a:t>
            </a:r>
            <a:r>
              <a:rPr lang="el-GR" sz="2400" dirty="0"/>
              <a:t> </a:t>
            </a:r>
            <a:r>
              <a:rPr lang="el-GR" sz="2400" dirty="0" err="1"/>
              <a:t>φαμιλίας</a:t>
            </a:r>
            <a:r>
              <a:rPr lang="el-GR" sz="2400" dirty="0"/>
              <a:t> </a:t>
            </a:r>
            <a:r>
              <a:rPr lang="el-GR" sz="2400" dirty="0" err="1"/>
              <a:t>τῶν</a:t>
            </a:r>
            <a:r>
              <a:rPr lang="el-GR" sz="2400" dirty="0"/>
              <a:t> </a:t>
            </a:r>
            <a:r>
              <a:rPr lang="el-GR" sz="2400" dirty="0" err="1"/>
              <a:t>ἐλθόντων</a:t>
            </a:r>
            <a:r>
              <a:rPr lang="el-GR" sz="2400" dirty="0"/>
              <a:t> </a:t>
            </a:r>
            <a:r>
              <a:rPr lang="el-GR" sz="2400" dirty="0" err="1"/>
              <a:t>Ὀλυμπίων</a:t>
            </a:r>
            <a:r>
              <a:rPr lang="el-GR" sz="2400" dirty="0"/>
              <a:t>, </a:t>
            </a:r>
            <a:r>
              <a:rPr lang="el-GR" sz="2400" dirty="0" err="1"/>
              <a:t>ἐάν</a:t>
            </a:r>
            <a:r>
              <a:rPr lang="el-GR" sz="2400" dirty="0"/>
              <a:t> </a:t>
            </a:r>
            <a:r>
              <a:rPr lang="el-GR" sz="2400" dirty="0" err="1"/>
              <a:t>ἦτον</a:t>
            </a:r>
            <a:r>
              <a:rPr lang="el-GR" sz="2400" dirty="0"/>
              <a:t> </a:t>
            </a:r>
            <a:r>
              <a:rPr lang="el-GR" sz="2400" dirty="0" err="1"/>
              <a:t>ὀκτώ</a:t>
            </a:r>
            <a:r>
              <a:rPr lang="el-GR" sz="2400" dirty="0"/>
              <a:t> </a:t>
            </a:r>
            <a:r>
              <a:rPr lang="el-GR" sz="2400" dirty="0" err="1"/>
              <a:t>ἕως</a:t>
            </a:r>
            <a:r>
              <a:rPr lang="el-GR" sz="2400" dirty="0"/>
              <a:t> δέκα... </a:t>
            </a:r>
            <a:r>
              <a:rPr lang="el-GR" sz="2400" b="1" dirty="0" err="1"/>
              <a:t>Πῶς</a:t>
            </a:r>
            <a:r>
              <a:rPr lang="el-GR" sz="2400" b="1" dirty="0"/>
              <a:t> λοιπόν </a:t>
            </a:r>
            <a:r>
              <a:rPr lang="el-GR" sz="2400" b="1" dirty="0" err="1"/>
              <a:t>καί</a:t>
            </a:r>
            <a:r>
              <a:rPr lang="el-GR" sz="2400" b="1" dirty="0"/>
              <a:t> </a:t>
            </a:r>
            <a:r>
              <a:rPr lang="el-GR" sz="2400" b="1" dirty="0" err="1"/>
              <a:t>ποῦ</a:t>
            </a:r>
            <a:r>
              <a:rPr lang="el-GR" sz="2400" b="1" dirty="0"/>
              <a:t> </a:t>
            </a:r>
            <a:r>
              <a:rPr lang="el-GR" sz="2400" b="1" dirty="0" err="1"/>
              <a:t>νά</a:t>
            </a:r>
            <a:r>
              <a:rPr lang="el-GR" sz="2400" b="1" dirty="0"/>
              <a:t> </a:t>
            </a:r>
            <a:r>
              <a:rPr lang="el-GR" sz="2400" b="1" dirty="0" err="1"/>
              <a:t>ἐξοικονομηθῆ</a:t>
            </a:r>
            <a:r>
              <a:rPr lang="el-GR" sz="2400" b="1" dirty="0"/>
              <a:t> </a:t>
            </a:r>
            <a:r>
              <a:rPr lang="el-GR" sz="2400" b="1" dirty="0" err="1"/>
              <a:t>τοσοῦτον</a:t>
            </a:r>
            <a:r>
              <a:rPr lang="el-GR" sz="2400" b="1" dirty="0"/>
              <a:t> </a:t>
            </a:r>
            <a:r>
              <a:rPr lang="el-GR" sz="2400" b="1" dirty="0" err="1"/>
              <a:t>πλῆθος</a:t>
            </a:r>
            <a:r>
              <a:rPr lang="el-GR" sz="2400" b="1" dirty="0"/>
              <a:t>;</a:t>
            </a:r>
          </a:p>
        </p:txBody>
      </p:sp>
      <p:sp>
        <p:nvSpPr>
          <p:cNvPr id="4" name="1 - Τίτλος"/>
          <p:cNvSpPr txBox="1">
            <a:spLocks/>
          </p:cNvSpPr>
          <p:nvPr/>
        </p:nvSpPr>
        <p:spPr>
          <a:xfrm>
            <a:off x="611560" y="188640"/>
            <a:ext cx="8229600" cy="1080120"/>
          </a:xfrm>
          <a:prstGeom prst="rect">
            <a:avLst/>
          </a:prstGeom>
          <a:solidFill>
            <a:srgbClr val="C00000">
              <a:alpha val="39000"/>
            </a:srgbClr>
          </a:solidFill>
          <a:effectLst>
            <a:outerShdw blurRad="457200" dist="266700" dir="4440000" algn="tl" rotWithShape="0">
              <a:prstClr val="black">
                <a:alpha val="32000"/>
              </a:prstClr>
            </a:outerShdw>
          </a:effectLst>
        </p:spPr>
        <p:txBody>
          <a:bodyPr vert="horz" lIns="91440" tIns="45720" rIns="91440" bIns="45720" rtlCol="0" anchor="ctr">
            <a:normAutofit fontScale="97500"/>
          </a:bodyPr>
          <a:lstStyle/>
          <a:p>
            <a:pPr lvl="0" algn="ctr">
              <a:spcBef>
                <a:spcPct val="0"/>
              </a:spcBef>
            </a:pPr>
            <a:r>
              <a:rPr lang="el-GR" sz="3200" b="1" noProof="0" dirty="0">
                <a:solidFill>
                  <a:schemeClr val="bg1"/>
                </a:solidFill>
                <a:effectLst>
                  <a:outerShdw blurRad="38100" dist="38100" dir="2700000" algn="tl">
                    <a:srgbClr val="000000">
                      <a:alpha val="43137"/>
                    </a:srgbClr>
                  </a:outerShdw>
                </a:effectLst>
              </a:rPr>
              <a:t>Αναφορά της κοινότητας της Αίγινας </a:t>
            </a:r>
            <a:endParaRPr lang="en-US" sz="3200" b="1" noProof="0" dirty="0">
              <a:solidFill>
                <a:schemeClr val="bg1"/>
              </a:solidFill>
              <a:effectLst>
                <a:outerShdw blurRad="38100" dist="38100" dir="2700000" algn="tl">
                  <a:srgbClr val="000000">
                    <a:alpha val="43137"/>
                  </a:srgbClr>
                </a:outerShdw>
              </a:effectLst>
            </a:endParaRPr>
          </a:p>
          <a:p>
            <a:pPr lvl="0" algn="ctr">
              <a:spcBef>
                <a:spcPct val="0"/>
              </a:spcBef>
            </a:pPr>
            <a:r>
              <a:rPr lang="el-GR" sz="3200" b="1" noProof="0" dirty="0">
                <a:solidFill>
                  <a:schemeClr val="bg1"/>
                </a:solidFill>
                <a:effectLst>
                  <a:outerShdw blurRad="38100" dist="38100" dir="2700000" algn="tl">
                    <a:srgbClr val="000000">
                      <a:alpha val="43137"/>
                    </a:srgbClr>
                  </a:outerShdw>
                </a:effectLst>
              </a:rPr>
              <a:t>προς την κυβέρνηση</a:t>
            </a:r>
            <a:endParaRPr kumimoji="0" lang="el-GR"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6" name="2 - Θέση περιεχομένου"/>
          <p:cNvSpPr txBox="1">
            <a:spLocks/>
          </p:cNvSpPr>
          <p:nvPr/>
        </p:nvSpPr>
        <p:spPr>
          <a:xfrm>
            <a:off x="5364088" y="5718957"/>
            <a:ext cx="3564904" cy="1139043"/>
          </a:xfrm>
          <a:prstGeom prst="rect">
            <a:avLst/>
          </a:prstGeom>
        </p:spPr>
        <p:txBody>
          <a:bodyPr vert="horz" lIns="91440" tIns="45720" rIns="91440" bIns="45720" rtlCol="0">
            <a:normAutofit fontScale="92500"/>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l-GR" sz="2400" i="1" dirty="0"/>
              <a:t>		</a:t>
            </a:r>
            <a:r>
              <a:rPr lang="el-GR" sz="2400" i="1" dirty="0" err="1"/>
              <a:t>Ἐν</a:t>
            </a:r>
            <a:r>
              <a:rPr lang="el-GR" sz="2400" i="1" dirty="0"/>
              <a:t> </a:t>
            </a:r>
            <a:r>
              <a:rPr lang="el-GR" sz="2400" i="1" dirty="0" err="1"/>
              <a:t>Αἰγίνῃ</a:t>
            </a:r>
            <a:r>
              <a:rPr lang="el-GR" sz="2400" i="1" dirty="0"/>
              <a:t>,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l-GR" sz="2400" i="1" dirty="0"/>
              <a:t>	3η Δεκεμβρίου </a:t>
            </a:r>
            <a:r>
              <a:rPr lang="el-GR" sz="2400" b="1" i="1" dirty="0"/>
              <a:t>1825</a:t>
            </a:r>
            <a:endParaRPr kumimoji="0" lang="el-GR" sz="2400" b="1" i="1" u="none" strike="noStrike" kern="1200" cap="none" spc="0" normalizeH="0" baseline="0" noProof="0" dirty="0">
              <a:ln>
                <a:noFill/>
              </a:ln>
              <a:solidFill>
                <a:schemeClr val="tx1"/>
              </a:solidFill>
              <a:effectLst/>
              <a:uLnTx/>
              <a:uFillTx/>
              <a:latin typeface="+mn-lt"/>
              <a:ea typeface="+mn-ea"/>
              <a:cs typeface="+mn-cs"/>
            </a:endParaRPr>
          </a:p>
        </p:txBody>
      </p:sp>
      <p:pic>
        <p:nvPicPr>
          <p:cNvPr id="1028" name="Picture 4" descr="https://tse4.mm.bing.net/th?id=OIP.wfTvgBWn0EYGXuej-4c9qAAAAA&amp;pid=Api&amp;P=0&amp;w=300&amp;h=300"/>
          <p:cNvPicPr>
            <a:picLocks noChangeAspect="1" noChangeArrowheads="1"/>
          </p:cNvPicPr>
          <p:nvPr/>
        </p:nvPicPr>
        <p:blipFill>
          <a:blip r:embed="rId2" cstate="print"/>
          <a:srcRect t="3780"/>
          <a:stretch>
            <a:fillRect/>
          </a:stretch>
        </p:blipFill>
        <p:spPr bwMode="auto">
          <a:xfrm>
            <a:off x="6516216" y="1628800"/>
            <a:ext cx="2422812" cy="311663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se1.mm.bing.net/th?id=OIP.ydz8tKAKqmO8McT-iJT3IgHaEP&amp;pid=Api&amp;P=0&amp;w=291&amp;h=167"/>
          <p:cNvPicPr>
            <a:picLocks noChangeAspect="1" noChangeArrowheads="1"/>
          </p:cNvPicPr>
          <p:nvPr/>
        </p:nvPicPr>
        <p:blipFill>
          <a:blip r:embed="rId2" cstate="print"/>
          <a:srcRect/>
          <a:stretch>
            <a:fillRect/>
          </a:stretch>
        </p:blipFill>
        <p:spPr bwMode="auto">
          <a:xfrm>
            <a:off x="5076056" y="4602409"/>
            <a:ext cx="3613018" cy="2073450"/>
          </a:xfrm>
          <a:prstGeom prst="rect">
            <a:avLst/>
          </a:prstGeom>
          <a:ln>
            <a:noFill/>
          </a:ln>
          <a:effectLst>
            <a:outerShdw blurRad="292100" dist="139700" dir="2700000" algn="tl" rotWithShape="0">
              <a:srgbClr val="333333">
                <a:alpha val="65000"/>
              </a:srgbClr>
            </a:outerShdw>
          </a:effectLst>
        </p:spPr>
      </p:pic>
      <p:sp>
        <p:nvSpPr>
          <p:cNvPr id="4" name="3 - Οριζόντιος πάπυρος"/>
          <p:cNvSpPr/>
          <p:nvPr/>
        </p:nvSpPr>
        <p:spPr>
          <a:xfrm>
            <a:off x="323528" y="0"/>
            <a:ext cx="8424936" cy="1872208"/>
          </a:xfrm>
          <a:prstGeom prst="horizontalScroll">
            <a:avLst/>
          </a:prstGeom>
          <a:solidFill>
            <a:srgbClr val="C00000">
              <a:alpha val="56000"/>
            </a:srgbClr>
          </a:solidFill>
          <a:ln>
            <a:noFill/>
          </a:ln>
          <a:effectLst>
            <a:outerShdw blurRad="241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effectLst>
                  <a:outerShdw blurRad="38100" dist="38100" dir="2700000" algn="tl">
                    <a:srgbClr val="000000">
                      <a:alpha val="43137"/>
                    </a:srgbClr>
                  </a:outerShdw>
                </a:effectLst>
              </a:rPr>
              <a:t>Πρόσφυγας</a:t>
            </a:r>
            <a:r>
              <a:rPr lang="el-GR" dirty="0">
                <a:effectLst>
                  <a:outerShdw blurRad="38100" dist="38100" dir="2700000" algn="tl">
                    <a:srgbClr val="000000">
                      <a:alpha val="43137"/>
                    </a:srgbClr>
                  </a:outerShdw>
                </a:effectLst>
              </a:rPr>
              <a:t> </a:t>
            </a:r>
            <a:r>
              <a:rPr lang="el-GR" sz="2400" dirty="0"/>
              <a:t>είναι… αυτός που αφήνει το σπίτι του,</a:t>
            </a:r>
          </a:p>
          <a:p>
            <a:pPr algn="ctr"/>
            <a:r>
              <a:rPr lang="el-GR" sz="2400" dirty="0"/>
              <a:t>γιατί </a:t>
            </a:r>
            <a:r>
              <a:rPr lang="el-GR" sz="2400" b="1" dirty="0">
                <a:effectLst>
                  <a:outerShdw blurRad="38100" dist="38100" dir="2700000" algn="tl">
                    <a:srgbClr val="000000">
                      <a:alpha val="43137"/>
                    </a:srgbClr>
                  </a:outerShdw>
                </a:effectLst>
              </a:rPr>
              <a:t>φοβάται</a:t>
            </a:r>
            <a:r>
              <a:rPr lang="el-GR" sz="2400" dirty="0"/>
              <a:t>, γιατί τρέμει για τη ζωή της οικογένειάς του...</a:t>
            </a:r>
          </a:p>
        </p:txBody>
      </p:sp>
      <p:pic>
        <p:nvPicPr>
          <p:cNvPr id="5" name="Picture 4" descr="https://tse1.mm.bing.net/th?id=OIP.ydz8tKAKqmO8McT-iJT3IgHaEP&amp;pid=Api&amp;P=0&amp;w=291&amp;h=167"/>
          <p:cNvPicPr>
            <a:picLocks noChangeAspect="1" noChangeArrowheads="1"/>
          </p:cNvPicPr>
          <p:nvPr/>
        </p:nvPicPr>
        <p:blipFill>
          <a:blip r:embed="rId3" cstate="print">
            <a:lum contrast="30000"/>
          </a:blip>
          <a:stretch>
            <a:fillRect/>
          </a:stretch>
        </p:blipFill>
        <p:spPr bwMode="auto">
          <a:xfrm>
            <a:off x="251520" y="2060848"/>
            <a:ext cx="3186099" cy="4248133"/>
          </a:xfrm>
          <a:prstGeom prst="rect">
            <a:avLst/>
          </a:prstGeom>
          <a:ln>
            <a:noFill/>
          </a:ln>
          <a:effectLst>
            <a:outerShdw blurRad="292100" dist="139700" dir="2700000" algn="tl" rotWithShape="0">
              <a:srgbClr val="333333">
                <a:alpha val="65000"/>
              </a:srgbClr>
            </a:outerShdw>
          </a:effectLst>
        </p:spPr>
      </p:pic>
      <p:sp>
        <p:nvSpPr>
          <p:cNvPr id="7169" name="Rectangle 1"/>
          <p:cNvSpPr>
            <a:spLocks noChangeArrowheads="1"/>
          </p:cNvSpPr>
          <p:nvPr/>
        </p:nvSpPr>
        <p:spPr bwMode="auto">
          <a:xfrm>
            <a:off x="3635896" y="1923797"/>
            <a:ext cx="550810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a:ln>
                  <a:noFill/>
                </a:ln>
                <a:solidFill>
                  <a:schemeClr val="tx1"/>
                </a:solidFill>
                <a:effectLst/>
                <a:latin typeface="Calibri" pitchFamily="34" charset="0"/>
                <a:ea typeface="Times New Roman" pitchFamily="18" charset="0"/>
                <a:cs typeface="Arial" pitchFamily="34" charset="0"/>
              </a:rPr>
              <a:t>κανείς δεν αφήνει τον τόπο του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a:ln>
                  <a:noFill/>
                </a:ln>
                <a:solidFill>
                  <a:schemeClr val="tx1"/>
                </a:solidFill>
                <a:effectLst/>
                <a:latin typeface="Calibri" pitchFamily="34" charset="0"/>
                <a:ea typeface="Times New Roman" pitchFamily="18" charset="0"/>
                <a:cs typeface="Arial" pitchFamily="34" charset="0"/>
              </a:rPr>
              <a:t>εκτός αν ο τόπος είναι μια ιδρωμένη φωνή στ’ αυτί σου</a:t>
            </a:r>
            <a:br>
              <a:rPr kumimoji="0" lang="el-GR" b="1" i="0" u="none" strike="noStrike" cap="none" normalizeH="0" baseline="0" dirty="0">
                <a:ln>
                  <a:noFill/>
                </a:ln>
                <a:solidFill>
                  <a:schemeClr val="tx1"/>
                </a:solidFill>
                <a:effectLst/>
                <a:latin typeface="Calibri" pitchFamily="34" charset="0"/>
                <a:ea typeface="Times New Roman" pitchFamily="18" charset="0"/>
                <a:cs typeface="Arial" pitchFamily="34" charset="0"/>
              </a:rPr>
            </a:br>
            <a:r>
              <a:rPr kumimoji="0" lang="el-GR" b="1" i="0" u="none" strike="noStrike" cap="none" normalizeH="0" baseline="0" dirty="0">
                <a:ln>
                  <a:noFill/>
                </a:ln>
                <a:solidFill>
                  <a:schemeClr val="tx1"/>
                </a:solidFill>
                <a:effectLst/>
                <a:latin typeface="Calibri" pitchFamily="34" charset="0"/>
                <a:ea typeface="Times New Roman" pitchFamily="18" charset="0"/>
                <a:cs typeface="Arial" pitchFamily="34" charset="0"/>
              </a:rPr>
              <a:t>που σου λέει –</a:t>
            </a:r>
            <a:br>
              <a:rPr kumimoji="0" lang="el-GR" b="1" i="0" u="none" strike="noStrike" cap="none" normalizeH="0" baseline="0" dirty="0">
                <a:ln>
                  <a:noFill/>
                </a:ln>
                <a:solidFill>
                  <a:schemeClr val="tx1"/>
                </a:solidFill>
                <a:effectLst/>
                <a:latin typeface="Calibri" pitchFamily="34" charset="0"/>
                <a:ea typeface="Times New Roman" pitchFamily="18" charset="0"/>
                <a:cs typeface="Arial" pitchFamily="34" charset="0"/>
              </a:rPr>
            </a:br>
            <a:r>
              <a:rPr kumimoji="0" lang="el-GR" b="1" i="0" u="none" strike="noStrike" cap="none" normalizeH="0" baseline="0" dirty="0">
                <a:ln>
                  <a:noFill/>
                </a:ln>
                <a:solidFill>
                  <a:schemeClr val="tx1"/>
                </a:solidFill>
                <a:effectLst/>
                <a:latin typeface="Calibri" pitchFamily="34" charset="0"/>
                <a:ea typeface="Times New Roman" pitchFamily="18" charset="0"/>
                <a:cs typeface="Arial" pitchFamily="34" charset="0"/>
              </a:rPr>
              <a:t>φύγε,</a:t>
            </a:r>
            <a:br>
              <a:rPr kumimoji="0" lang="el-GR" b="1" i="0" u="none" strike="noStrike" cap="none" normalizeH="0" baseline="0" dirty="0">
                <a:ln>
                  <a:noFill/>
                </a:ln>
                <a:solidFill>
                  <a:schemeClr val="tx1"/>
                </a:solidFill>
                <a:effectLst/>
                <a:latin typeface="Calibri" pitchFamily="34" charset="0"/>
                <a:ea typeface="Times New Roman" pitchFamily="18" charset="0"/>
                <a:cs typeface="Arial" pitchFamily="34" charset="0"/>
              </a:rPr>
            </a:br>
            <a:r>
              <a:rPr kumimoji="0" lang="el-GR" b="1" i="0" u="none" strike="noStrike" cap="none" normalizeH="0" baseline="0" dirty="0">
                <a:ln>
                  <a:noFill/>
                </a:ln>
                <a:solidFill>
                  <a:schemeClr val="tx1"/>
                </a:solidFill>
                <a:effectLst/>
                <a:latin typeface="Calibri" pitchFamily="34" charset="0"/>
                <a:ea typeface="Times New Roman" pitchFamily="18" charset="0"/>
                <a:cs typeface="Arial" pitchFamily="34" charset="0"/>
              </a:rPr>
              <a:t>τρέχα να ξεφύγεις από μένα</a:t>
            </a:r>
            <a:br>
              <a:rPr kumimoji="0" lang="el-GR" b="1" i="0" u="none" strike="noStrike" cap="none" normalizeH="0" baseline="0" dirty="0">
                <a:ln>
                  <a:noFill/>
                </a:ln>
                <a:solidFill>
                  <a:schemeClr val="tx1"/>
                </a:solidFill>
                <a:effectLst/>
                <a:latin typeface="Calibri" pitchFamily="34" charset="0"/>
                <a:ea typeface="Times New Roman" pitchFamily="18" charset="0"/>
                <a:cs typeface="Arial" pitchFamily="34" charset="0"/>
              </a:rPr>
            </a:br>
            <a:r>
              <a:rPr kumimoji="0" lang="el-GR" b="1" i="0" u="none" strike="noStrike" cap="none" normalizeH="0" baseline="0" dirty="0">
                <a:ln>
                  <a:noFill/>
                </a:ln>
                <a:solidFill>
                  <a:schemeClr val="tx1"/>
                </a:solidFill>
                <a:effectLst/>
                <a:latin typeface="Calibri" pitchFamily="34" charset="0"/>
                <a:ea typeface="Times New Roman" pitchFamily="18" charset="0"/>
                <a:cs typeface="Arial" pitchFamily="34" charset="0"/>
              </a:rPr>
              <a:t>γιατί δεν ξέρω τι έχω καταντήσει</a:t>
            </a:r>
            <a:br>
              <a:rPr kumimoji="0" lang="el-GR" b="1" i="0" u="none" strike="noStrike" cap="none" normalizeH="0" baseline="0" dirty="0">
                <a:ln>
                  <a:noFill/>
                </a:ln>
                <a:solidFill>
                  <a:schemeClr val="tx1"/>
                </a:solidFill>
                <a:effectLst/>
                <a:latin typeface="Calibri" pitchFamily="34" charset="0"/>
                <a:ea typeface="Times New Roman" pitchFamily="18" charset="0"/>
                <a:cs typeface="Arial" pitchFamily="34" charset="0"/>
              </a:rPr>
            </a:br>
            <a:r>
              <a:rPr kumimoji="0" lang="el-GR" b="1" i="0" u="none" strike="noStrike" cap="none" normalizeH="0" baseline="0" dirty="0">
                <a:ln>
                  <a:noFill/>
                </a:ln>
                <a:solidFill>
                  <a:schemeClr val="tx1"/>
                </a:solidFill>
                <a:effectLst/>
                <a:latin typeface="Calibri" pitchFamily="34" charset="0"/>
                <a:ea typeface="Times New Roman" pitchFamily="18" charset="0"/>
                <a:cs typeface="Arial" pitchFamily="34" charset="0"/>
              </a:rPr>
              <a:t>ξέρω όμως πως οπουδήποτε αλλού</a:t>
            </a:r>
            <a:br>
              <a:rPr kumimoji="0" lang="el-GR" b="1" i="0" u="none" strike="noStrike" cap="none" normalizeH="0" baseline="0" dirty="0">
                <a:ln>
                  <a:noFill/>
                </a:ln>
                <a:solidFill>
                  <a:schemeClr val="tx1"/>
                </a:solidFill>
                <a:effectLst/>
                <a:latin typeface="Calibri" pitchFamily="34" charset="0"/>
                <a:ea typeface="Times New Roman" pitchFamily="18" charset="0"/>
                <a:cs typeface="Arial" pitchFamily="34" charset="0"/>
              </a:rPr>
            </a:br>
            <a:r>
              <a:rPr kumimoji="0" lang="el-GR" b="1" i="0" u="none" strike="noStrike" cap="none" normalizeH="0" baseline="0" dirty="0">
                <a:ln>
                  <a:noFill/>
                </a:ln>
                <a:solidFill>
                  <a:schemeClr val="tx1"/>
                </a:solidFill>
                <a:effectLst/>
                <a:latin typeface="Calibri" pitchFamily="34" charset="0"/>
                <a:ea typeface="Times New Roman" pitchFamily="18" charset="0"/>
                <a:cs typeface="Arial" pitchFamily="34" charset="0"/>
              </a:rPr>
              <a:t>είναι πιο σίγουρα από ’</a:t>
            </a:r>
            <a:r>
              <a:rPr kumimoji="0" lang="el-GR" b="1" i="0" u="none" strike="noStrike" cap="none" normalizeH="0" baseline="0" dirty="0" err="1">
                <a:ln>
                  <a:noFill/>
                </a:ln>
                <a:solidFill>
                  <a:schemeClr val="tx1"/>
                </a:solidFill>
                <a:effectLst/>
                <a:latin typeface="Calibri" pitchFamily="34" charset="0"/>
                <a:ea typeface="Times New Roman" pitchFamily="18" charset="0"/>
                <a:cs typeface="Arial" pitchFamily="34" charset="0"/>
              </a:rPr>
              <a:t>δώ</a:t>
            </a:r>
            <a:r>
              <a:rPr kumimoji="0" lang="el-GR" b="1" i="0" u="none" strike="noStrike" cap="none" normalizeH="0" baseline="0" dirty="0">
                <a:ln>
                  <a:noFill/>
                </a:ln>
                <a:solidFill>
                  <a:schemeClr val="tx1"/>
                </a:solidFill>
                <a:effectLst/>
                <a:latin typeface="Calibri" pitchFamily="34" charset="0"/>
                <a:ea typeface="Times New Roman" pitchFamily="18" charset="0"/>
                <a:cs typeface="Arial" pitchFamily="34" charset="0"/>
              </a:rPr>
              <a:t>.</a:t>
            </a:r>
          </a:p>
          <a:p>
            <a:pPr lvl="0" fontAlgn="base">
              <a:spcBef>
                <a:spcPct val="0"/>
              </a:spcBef>
              <a:spcAft>
                <a:spcPct val="0"/>
              </a:spcAft>
            </a:pPr>
            <a:r>
              <a:rPr lang="el-GR" dirty="0"/>
              <a:t>			</a:t>
            </a:r>
            <a:r>
              <a:rPr lang="el-GR" dirty="0" err="1"/>
              <a:t>Warsan</a:t>
            </a:r>
            <a:r>
              <a:rPr lang="el-GR" dirty="0"/>
              <a:t> </a:t>
            </a:r>
            <a:r>
              <a:rPr lang="el-GR" dirty="0" err="1"/>
              <a:t>Shire</a:t>
            </a:r>
            <a:endParaRPr kumimoji="0" lang="el-GR"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randombar(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169"/>
                                        </p:tgtEl>
                                        <p:attrNameLst>
                                          <p:attrName>style.visibility</p:attrName>
                                        </p:attrNameLst>
                                      </p:cBhvr>
                                      <p:to>
                                        <p:strVal val="visible"/>
                                      </p:to>
                                    </p:set>
                                    <p:animEffect transition="in" filter="randombar(horizontal)">
                                      <p:cBhvr>
                                        <p:cTn id="17" dur="5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3970784" cy="5069159"/>
          </a:xfrm>
        </p:spPr>
        <p:txBody>
          <a:bodyPr>
            <a:normAutofit/>
          </a:bodyPr>
          <a:lstStyle/>
          <a:p>
            <a:r>
              <a:rPr lang="el-GR" dirty="0"/>
              <a:t>Από τη </a:t>
            </a:r>
            <a:r>
              <a:rPr lang="el-GR" b="1" dirty="0">
                <a:solidFill>
                  <a:srgbClr val="C00000"/>
                </a:solidFill>
                <a:effectLst>
                  <a:outerShdw blurRad="38100" dist="38100" dir="2700000" algn="tl">
                    <a:srgbClr val="000000">
                      <a:alpha val="43137"/>
                    </a:srgbClr>
                  </a:outerShdw>
                </a:effectLst>
              </a:rPr>
              <a:t>Θεσσαλία</a:t>
            </a:r>
            <a:r>
              <a:rPr lang="el-GR" dirty="0">
                <a:effectLst>
                  <a:outerShdw blurRad="38100" dist="38100" dir="2700000" algn="tl">
                    <a:srgbClr val="000000">
                      <a:alpha val="43137"/>
                    </a:srgbClr>
                  </a:outerShdw>
                </a:effectLst>
              </a:rPr>
              <a:t> </a:t>
            </a:r>
            <a:r>
              <a:rPr lang="el-GR" dirty="0"/>
              <a:t>και τη </a:t>
            </a:r>
            <a:r>
              <a:rPr lang="el-GR" b="1" dirty="0">
                <a:solidFill>
                  <a:srgbClr val="C00000"/>
                </a:solidFill>
                <a:effectLst>
                  <a:outerShdw blurRad="38100" dist="38100" dir="2700000" algn="tl">
                    <a:srgbClr val="000000">
                      <a:alpha val="43137"/>
                    </a:srgbClr>
                  </a:outerShdw>
                </a:effectLst>
              </a:rPr>
              <a:t>Μακεδονία</a:t>
            </a:r>
            <a:r>
              <a:rPr lang="el-GR" dirty="0"/>
              <a:t>  προς τις </a:t>
            </a:r>
            <a:r>
              <a:rPr lang="el-GR" b="1" dirty="0"/>
              <a:t>Βόρειες Σποράδες</a:t>
            </a:r>
          </a:p>
          <a:p>
            <a:r>
              <a:rPr lang="el-GR" dirty="0"/>
              <a:t>από την </a:t>
            </a:r>
            <a:r>
              <a:rPr lang="el-GR" b="1" dirty="0">
                <a:solidFill>
                  <a:srgbClr val="C00000"/>
                </a:solidFill>
                <a:effectLst>
                  <a:outerShdw blurRad="38100" dist="38100" dir="2700000" algn="tl">
                    <a:srgbClr val="000000">
                      <a:alpha val="43137"/>
                    </a:srgbClr>
                  </a:outerShdw>
                </a:effectLst>
              </a:rPr>
              <a:t>Ήπειρο</a:t>
            </a:r>
            <a:r>
              <a:rPr lang="el-GR" dirty="0">
                <a:effectLst>
                  <a:outerShdw blurRad="38100" dist="38100" dir="2700000" algn="tl">
                    <a:srgbClr val="000000">
                      <a:alpha val="43137"/>
                    </a:srgbClr>
                  </a:outerShdw>
                </a:effectLst>
              </a:rPr>
              <a:t> </a:t>
            </a:r>
            <a:r>
              <a:rPr lang="el-GR" dirty="0"/>
              <a:t>και τα </a:t>
            </a:r>
            <a:r>
              <a:rPr lang="el-GR" b="1" dirty="0">
                <a:solidFill>
                  <a:srgbClr val="C00000"/>
                </a:solidFill>
                <a:effectLst>
                  <a:outerShdw blurRad="38100" dist="38100" dir="2700000" algn="tl">
                    <a:srgbClr val="000000">
                      <a:alpha val="43137"/>
                    </a:srgbClr>
                  </a:outerShdw>
                </a:effectLst>
              </a:rPr>
              <a:t>Άγραφα</a:t>
            </a:r>
            <a:r>
              <a:rPr lang="el-GR" dirty="0">
                <a:effectLst>
                  <a:outerShdw blurRad="38100" dist="38100" dir="2700000" algn="tl">
                    <a:srgbClr val="000000">
                      <a:alpha val="43137"/>
                    </a:srgbClr>
                  </a:outerShdw>
                </a:effectLst>
              </a:rPr>
              <a:t> </a:t>
            </a:r>
            <a:r>
              <a:rPr lang="el-GR" dirty="0"/>
              <a:t>προς τη </a:t>
            </a:r>
            <a:r>
              <a:rPr lang="el-GR" b="1" dirty="0"/>
              <a:t>Δυτική Στερεά </a:t>
            </a:r>
            <a:r>
              <a:rPr lang="el-GR" dirty="0"/>
              <a:t>και ειδικότερα στο </a:t>
            </a:r>
            <a:r>
              <a:rPr lang="el-GR" b="1" dirty="0"/>
              <a:t>Μεσολόγγι</a:t>
            </a:r>
            <a:r>
              <a:rPr lang="el-GR" dirty="0"/>
              <a:t>.</a:t>
            </a:r>
          </a:p>
        </p:txBody>
      </p:sp>
      <p:sp>
        <p:nvSpPr>
          <p:cNvPr id="4" name="1 - Τίτλος"/>
          <p:cNvSpPr txBox="1">
            <a:spLocks/>
          </p:cNvSpPr>
          <p:nvPr/>
        </p:nvSpPr>
        <p:spPr>
          <a:xfrm>
            <a:off x="611560" y="332656"/>
            <a:ext cx="8229600" cy="792088"/>
          </a:xfrm>
          <a:prstGeom prst="rect">
            <a:avLst/>
          </a:prstGeom>
          <a:solidFill>
            <a:srgbClr val="C00000">
              <a:alpha val="49000"/>
            </a:srgbClr>
          </a:solidFill>
          <a:effectLst>
            <a:outerShdw blurRad="457200" dist="266700" dir="4440000" algn="tl" rotWithShape="0">
              <a:prstClr val="black">
                <a:alpha val="32000"/>
              </a:prstClr>
            </a:outerShdw>
          </a:effectLst>
        </p:spPr>
        <p:txBody>
          <a:bodyPr vert="horz" lIns="91440" tIns="45720" rIns="91440" bIns="45720" rtlCol="0" anchor="ctr">
            <a:normAutofit fontScale="97500"/>
          </a:bodyPr>
          <a:lstStyle/>
          <a:p>
            <a:pPr lvl="0" algn="ctr">
              <a:spcBef>
                <a:spcPct val="0"/>
              </a:spcBef>
            </a:pPr>
            <a:r>
              <a:rPr lang="el-GR" sz="4000" b="1" noProof="0" dirty="0">
                <a:solidFill>
                  <a:schemeClr val="bg1"/>
                </a:solidFill>
                <a:effectLst>
                  <a:outerShdw blurRad="38100" dist="38100" dir="2700000" algn="tl">
                    <a:srgbClr val="000000">
                      <a:alpha val="43137"/>
                    </a:srgbClr>
                  </a:outerShdw>
                </a:effectLst>
              </a:rPr>
              <a:t>Πρόσφυγες από τον ελλαδικό χώρο</a:t>
            </a:r>
            <a:endParaRPr kumimoji="0" lang="el-GR" sz="8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5" name="4 - Εικόνα" descr="Ap;ostolos Geralis.jpg"/>
          <p:cNvPicPr>
            <a:picLocks noChangeAspect="1"/>
          </p:cNvPicPr>
          <p:nvPr/>
        </p:nvPicPr>
        <p:blipFill>
          <a:blip r:embed="rId2" cstate="print"/>
          <a:stretch>
            <a:fillRect/>
          </a:stretch>
        </p:blipFill>
        <p:spPr>
          <a:xfrm>
            <a:off x="4932040" y="1262924"/>
            <a:ext cx="4021460" cy="559507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7b0301b72becc3941b5b2f78356440ac.jpg"/>
          <p:cNvPicPr>
            <a:picLocks noGrp="1" noChangeAspect="1"/>
          </p:cNvPicPr>
          <p:nvPr>
            <p:ph idx="1"/>
          </p:nvPr>
        </p:nvPicPr>
        <p:blipFill>
          <a:blip r:embed="rId2" cstate="print"/>
          <a:stretch>
            <a:fillRect/>
          </a:stretch>
        </p:blipFill>
        <p:spPr>
          <a:xfrm>
            <a:off x="-2124744" y="0"/>
            <a:ext cx="11268744" cy="7630369"/>
          </a:xfrm>
        </p:spPr>
      </p:pic>
      <p:sp>
        <p:nvSpPr>
          <p:cNvPr id="19" name="18 - Έλλειψη"/>
          <p:cNvSpPr/>
          <p:nvPr/>
        </p:nvSpPr>
        <p:spPr>
          <a:xfrm>
            <a:off x="2051720" y="2060848"/>
            <a:ext cx="1440160" cy="1296144"/>
          </a:xfrm>
          <a:prstGeom prst="ellipse">
            <a:avLst/>
          </a:prstGeom>
          <a:solidFill>
            <a:schemeClr val="accent6">
              <a:lumMod val="60000"/>
              <a:lumOff val="40000"/>
              <a:alpha val="67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TextBox"/>
          <p:cNvSpPr txBox="1"/>
          <p:nvPr/>
        </p:nvSpPr>
        <p:spPr>
          <a:xfrm>
            <a:off x="4139952" y="2492896"/>
            <a:ext cx="1152128" cy="646331"/>
          </a:xfrm>
          <a:prstGeom prst="rect">
            <a:avLst/>
          </a:prstGeom>
          <a:noFill/>
        </p:spPr>
        <p:txBody>
          <a:bodyPr wrap="square" rtlCol="0">
            <a:spAutoFit/>
          </a:bodyPr>
          <a:lstStyle/>
          <a:p>
            <a:r>
              <a:rPr lang="el-GR" b="1" dirty="0">
                <a:solidFill>
                  <a:srgbClr val="C00000"/>
                </a:solidFill>
                <a:effectLst>
                  <a:outerShdw blurRad="38100" dist="38100" dir="2700000" algn="tl">
                    <a:srgbClr val="000000">
                      <a:alpha val="43137"/>
                    </a:srgbClr>
                  </a:outerShdw>
                </a:effectLst>
              </a:rPr>
              <a:t>Βόρειες Σποράδες</a:t>
            </a:r>
            <a:endParaRPr lang="el-GR" b="1" dirty="0">
              <a:effectLst>
                <a:outerShdw blurRad="38100" dist="38100" dir="2700000" algn="tl">
                  <a:srgbClr val="000000">
                    <a:alpha val="43137"/>
                  </a:srgbClr>
                </a:outerShdw>
              </a:effectLst>
            </a:endParaRPr>
          </a:p>
        </p:txBody>
      </p:sp>
      <p:sp>
        <p:nvSpPr>
          <p:cNvPr id="17" name="16 - Έλλειψη"/>
          <p:cNvSpPr/>
          <p:nvPr/>
        </p:nvSpPr>
        <p:spPr>
          <a:xfrm>
            <a:off x="1835696" y="620688"/>
            <a:ext cx="2160240" cy="1584176"/>
          </a:xfrm>
          <a:prstGeom prst="ellipse">
            <a:avLst/>
          </a:prstGeom>
          <a:solidFill>
            <a:schemeClr val="accent6">
              <a:lumMod val="60000"/>
              <a:lumOff val="40000"/>
              <a:alpha val="67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8 - Καμπύλη γραμμή σύνδεσης"/>
          <p:cNvCxnSpPr/>
          <p:nvPr/>
        </p:nvCxnSpPr>
        <p:spPr>
          <a:xfrm rot="16200000" flipH="1">
            <a:off x="2627784" y="1556792"/>
            <a:ext cx="1512168" cy="1512168"/>
          </a:xfrm>
          <a:prstGeom prst="curvedConnector3">
            <a:avLst>
              <a:gd name="adj1" fmla="val 50000"/>
            </a:avLst>
          </a:prstGeom>
          <a:ln w="50800">
            <a:solidFill>
              <a:srgbClr val="C00000"/>
            </a:solidFill>
            <a:prstDash val="dashDot"/>
            <a:tailEnd type="arrow" w="med" len="lg"/>
          </a:ln>
        </p:spPr>
        <p:style>
          <a:lnRef idx="1">
            <a:schemeClr val="accent1"/>
          </a:lnRef>
          <a:fillRef idx="0">
            <a:schemeClr val="accent1"/>
          </a:fillRef>
          <a:effectRef idx="0">
            <a:schemeClr val="accent1"/>
          </a:effectRef>
          <a:fontRef idx="minor">
            <a:schemeClr val="tx1"/>
          </a:fontRef>
        </p:style>
      </p:cxnSp>
      <p:sp>
        <p:nvSpPr>
          <p:cNvPr id="27" name="26 - Έλλειψη"/>
          <p:cNvSpPr/>
          <p:nvPr/>
        </p:nvSpPr>
        <p:spPr>
          <a:xfrm>
            <a:off x="899592" y="1700808"/>
            <a:ext cx="1440160" cy="1296144"/>
          </a:xfrm>
          <a:prstGeom prst="ellipse">
            <a:avLst/>
          </a:prstGeom>
          <a:solidFill>
            <a:schemeClr val="accent6">
              <a:lumMod val="60000"/>
              <a:lumOff val="40000"/>
              <a:alpha val="67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28" name="27 - Καμπύλη γραμμή σύνδεσης"/>
          <p:cNvCxnSpPr/>
          <p:nvPr/>
        </p:nvCxnSpPr>
        <p:spPr>
          <a:xfrm rot="16200000" flipH="1">
            <a:off x="1115616" y="2564904"/>
            <a:ext cx="1296144" cy="720080"/>
          </a:xfrm>
          <a:prstGeom prst="curvedConnector3">
            <a:avLst>
              <a:gd name="adj1" fmla="val 50000"/>
            </a:avLst>
          </a:prstGeom>
          <a:ln w="50800">
            <a:solidFill>
              <a:srgbClr val="C00000"/>
            </a:solidFill>
            <a:prstDash val="dashDot"/>
            <a:tailEnd type="arrow" w="med" len="lg"/>
          </a:ln>
        </p:spPr>
        <p:style>
          <a:lnRef idx="1">
            <a:schemeClr val="accent1"/>
          </a:lnRef>
          <a:fillRef idx="0">
            <a:schemeClr val="accent1"/>
          </a:fillRef>
          <a:effectRef idx="0">
            <a:schemeClr val="accent1"/>
          </a:effectRef>
          <a:fontRef idx="minor">
            <a:schemeClr val="tx1"/>
          </a:fontRef>
        </p:style>
      </p:cxnSp>
      <p:sp>
        <p:nvSpPr>
          <p:cNvPr id="32" name="31 - TextBox"/>
          <p:cNvSpPr txBox="1"/>
          <p:nvPr/>
        </p:nvSpPr>
        <p:spPr>
          <a:xfrm>
            <a:off x="395536" y="4797152"/>
            <a:ext cx="1331640" cy="369332"/>
          </a:xfrm>
          <a:prstGeom prst="rect">
            <a:avLst/>
          </a:prstGeom>
          <a:noFill/>
        </p:spPr>
        <p:txBody>
          <a:bodyPr wrap="square" rtlCol="0">
            <a:spAutoFit/>
          </a:bodyPr>
          <a:lstStyle/>
          <a:p>
            <a:r>
              <a:rPr lang="el-GR" b="1" dirty="0">
                <a:solidFill>
                  <a:srgbClr val="C00000"/>
                </a:solidFill>
                <a:effectLst>
                  <a:outerShdw blurRad="38100" dist="38100" dir="2700000" algn="tl">
                    <a:srgbClr val="000000">
                      <a:alpha val="43137"/>
                    </a:srgbClr>
                  </a:outerShdw>
                </a:effectLst>
              </a:rPr>
              <a:t>Μεσολόγγι</a:t>
            </a:r>
            <a:endParaRPr lang="el-GR" b="1" dirty="0">
              <a:effectLst>
                <a:outerShdw blurRad="38100" dist="38100" dir="2700000" algn="tl">
                  <a:srgbClr val="000000">
                    <a:alpha val="43137"/>
                  </a:srgbClr>
                </a:outerShdw>
              </a:effectLst>
            </a:endParaRPr>
          </a:p>
        </p:txBody>
      </p:sp>
      <p:cxnSp>
        <p:nvCxnSpPr>
          <p:cNvPr id="33" name="32 - Ευθύγραμμο βέλος σύνδεσης"/>
          <p:cNvCxnSpPr/>
          <p:nvPr/>
        </p:nvCxnSpPr>
        <p:spPr>
          <a:xfrm flipV="1">
            <a:off x="1403648" y="3717032"/>
            <a:ext cx="648072" cy="1080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9"/>
                                        </p:tgtEl>
                                        <p:attrNameLst>
                                          <p:attrName>style.visibility</p:attrName>
                                        </p:attrNameLst>
                                      </p:cBhvr>
                                      <p:to>
                                        <p:strVal val="visible"/>
                                      </p:to>
                                    </p:set>
                                    <p:anim calcmode="discrete" valueType="clr">
                                      <p:cBhvr override="childStyle">
                                        <p:cTn id="21" dur="80"/>
                                        <p:tgtEl>
                                          <p:spTgt spid="2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9"/>
                                        </p:tgtEl>
                                        <p:attrNameLst>
                                          <p:attrName>fillcolor</p:attrName>
                                        </p:attrNameLst>
                                      </p:cBhvr>
                                      <p:tavLst>
                                        <p:tav tm="0">
                                          <p:val>
                                            <p:clrVal>
                                              <a:schemeClr val="accent2"/>
                                            </p:clrVal>
                                          </p:val>
                                        </p:tav>
                                        <p:tav tm="50000">
                                          <p:val>
                                            <p:clrVal>
                                              <a:schemeClr val="hlink"/>
                                            </p:clrVal>
                                          </p:val>
                                        </p:tav>
                                      </p:tavLst>
                                    </p:anim>
                                    <p:set>
                                      <p:cBhvr>
                                        <p:cTn id="23" dur="80"/>
                                        <p:tgtEl>
                                          <p:spTgt spid="29"/>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1000" fill="hold"/>
                                        <p:tgtEl>
                                          <p:spTgt spid="28"/>
                                        </p:tgtEl>
                                        <p:attrNameLst>
                                          <p:attrName>ppt_w</p:attrName>
                                        </p:attrNameLst>
                                      </p:cBhvr>
                                      <p:tavLst>
                                        <p:tav tm="0">
                                          <p:val>
                                            <p:strVal val="#ppt_w*0.70"/>
                                          </p:val>
                                        </p:tav>
                                        <p:tav tm="100000">
                                          <p:val>
                                            <p:strVal val="#ppt_w"/>
                                          </p:val>
                                        </p:tav>
                                      </p:tavLst>
                                    </p:anim>
                                    <p:anim calcmode="lin" valueType="num">
                                      <p:cBhvr>
                                        <p:cTn id="43" dur="1000" fill="hold"/>
                                        <p:tgtEl>
                                          <p:spTgt spid="28"/>
                                        </p:tgtEl>
                                        <p:attrNameLst>
                                          <p:attrName>ppt_h</p:attrName>
                                        </p:attrNameLst>
                                      </p:cBhvr>
                                      <p:tavLst>
                                        <p:tav tm="0">
                                          <p:val>
                                            <p:strVal val="#ppt_h"/>
                                          </p:val>
                                        </p:tav>
                                        <p:tav tm="100000">
                                          <p:val>
                                            <p:strVal val="#ppt_h"/>
                                          </p:val>
                                        </p:tav>
                                      </p:tavLst>
                                    </p:anim>
                                    <p:animEffect transition="in" filter="fade">
                                      <p:cBhvr>
                                        <p:cTn id="44" dur="10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32"/>
                                        </p:tgtEl>
                                        <p:attrNameLst>
                                          <p:attrName>style.visibility</p:attrName>
                                        </p:attrNameLst>
                                      </p:cBhvr>
                                      <p:to>
                                        <p:strVal val="visible"/>
                                      </p:to>
                                    </p:set>
                                    <p:anim calcmode="discrete" valueType="clr">
                                      <p:cBhvr override="childStyle">
                                        <p:cTn id="49"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2"/>
                                        </p:tgtEl>
                                        <p:attrNameLst>
                                          <p:attrName>fillcolor</p:attrName>
                                        </p:attrNameLst>
                                      </p:cBhvr>
                                      <p:tavLst>
                                        <p:tav tm="0">
                                          <p:val>
                                            <p:clrVal>
                                              <a:schemeClr val="accent2"/>
                                            </p:clrVal>
                                          </p:val>
                                        </p:tav>
                                        <p:tav tm="50000">
                                          <p:val>
                                            <p:clrVal>
                                              <a:schemeClr val="hlink"/>
                                            </p:clrVal>
                                          </p:val>
                                        </p:tav>
                                      </p:tavLst>
                                    </p:anim>
                                    <p:set>
                                      <p:cBhvr>
                                        <p:cTn id="51" dur="80"/>
                                        <p:tgtEl>
                                          <p:spTgt spid="32"/>
                                        </p:tgtEl>
                                        <p:attrNameLst>
                                          <p:attrName>fill.type</p:attrName>
                                        </p:attrNameLst>
                                      </p:cBhvr>
                                      <p:to>
                                        <p:strVal val="solid"/>
                                      </p:to>
                                    </p:set>
                                  </p:childTnLst>
                                </p:cTn>
                              </p:par>
                              <p:par>
                                <p:cTn id="52" presetID="55" presetClass="entr" presetSubtype="0"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1000" fill="hold"/>
                                        <p:tgtEl>
                                          <p:spTgt spid="33"/>
                                        </p:tgtEl>
                                        <p:attrNameLst>
                                          <p:attrName>ppt_w</p:attrName>
                                        </p:attrNameLst>
                                      </p:cBhvr>
                                      <p:tavLst>
                                        <p:tav tm="0">
                                          <p:val>
                                            <p:strVal val="#ppt_w*0.70"/>
                                          </p:val>
                                        </p:tav>
                                        <p:tav tm="100000">
                                          <p:val>
                                            <p:strVal val="#ppt_w"/>
                                          </p:val>
                                        </p:tav>
                                      </p:tavLst>
                                    </p:anim>
                                    <p:anim calcmode="lin" valueType="num">
                                      <p:cBhvr>
                                        <p:cTn id="55" dur="1000" fill="hold"/>
                                        <p:tgtEl>
                                          <p:spTgt spid="33"/>
                                        </p:tgtEl>
                                        <p:attrNameLst>
                                          <p:attrName>ppt_h</p:attrName>
                                        </p:attrNameLst>
                                      </p:cBhvr>
                                      <p:tavLst>
                                        <p:tav tm="0">
                                          <p:val>
                                            <p:strVal val="#ppt_h"/>
                                          </p:val>
                                        </p:tav>
                                        <p:tav tm="100000">
                                          <p:val>
                                            <p:strVal val="#ppt_h"/>
                                          </p:val>
                                        </p:tav>
                                      </p:tavLst>
                                    </p:anim>
                                    <p:animEffect transition="in" filter="fade">
                                      <p:cBhvr>
                                        <p:cTn id="5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p:bldP spid="17" grpId="0" animBg="1"/>
      <p:bldP spid="27"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3568" y="404664"/>
            <a:ext cx="3970784" cy="6453336"/>
          </a:xfrm>
        </p:spPr>
        <p:txBody>
          <a:bodyPr>
            <a:normAutofit fontScale="92500" lnSpcReduction="10000"/>
          </a:bodyPr>
          <a:lstStyle/>
          <a:p>
            <a:r>
              <a:rPr lang="el-GR" dirty="0"/>
              <a:t>Ο προσφυγικός συνωστισμός στις </a:t>
            </a:r>
            <a:r>
              <a:rPr lang="el-GR" b="1" dirty="0">
                <a:solidFill>
                  <a:srgbClr val="C00000"/>
                </a:solidFill>
                <a:effectLst>
                  <a:outerShdw blurRad="38100" dist="38100" dir="2700000" algn="tl">
                    <a:srgbClr val="000000">
                      <a:alpha val="43137"/>
                    </a:srgbClr>
                  </a:outerShdw>
                </a:effectLst>
              </a:rPr>
              <a:t>Σποράδες</a:t>
            </a:r>
            <a:r>
              <a:rPr lang="el-GR" dirty="0">
                <a:effectLst>
                  <a:outerShdw blurRad="38100" dist="38100" dir="2700000" algn="tl">
                    <a:srgbClr val="000000">
                      <a:alpha val="43137"/>
                    </a:srgbClr>
                  </a:outerShdw>
                </a:effectLst>
              </a:rPr>
              <a:t> </a:t>
            </a:r>
            <a:r>
              <a:rPr lang="el-GR" dirty="0"/>
              <a:t>έφερε </a:t>
            </a:r>
            <a:r>
              <a:rPr lang="el-GR" b="1" dirty="0"/>
              <a:t>φτώχεια, σύγχυση και αναρχία</a:t>
            </a:r>
            <a:r>
              <a:rPr lang="el-GR" dirty="0"/>
              <a:t>. </a:t>
            </a:r>
          </a:p>
          <a:p>
            <a:r>
              <a:rPr lang="el-GR" dirty="0"/>
              <a:t>Ένα μέρος των προσφύγων στράφηκε στη </a:t>
            </a:r>
            <a:r>
              <a:rPr lang="el-GR" b="1" dirty="0">
                <a:solidFill>
                  <a:srgbClr val="C00000"/>
                </a:solidFill>
                <a:effectLst>
                  <a:outerShdw blurRad="38100" dist="38100" dir="2700000" algn="tl">
                    <a:srgbClr val="000000">
                      <a:alpha val="43137"/>
                    </a:srgbClr>
                  </a:outerShdw>
                </a:effectLst>
              </a:rPr>
              <a:t>ληστεία</a:t>
            </a:r>
            <a:r>
              <a:rPr lang="el-GR" dirty="0">
                <a:effectLst>
                  <a:outerShdw blurRad="38100" dist="38100" dir="2700000" algn="tl">
                    <a:srgbClr val="000000">
                      <a:alpha val="43137"/>
                    </a:srgbClr>
                  </a:outerShdw>
                </a:effectLst>
              </a:rPr>
              <a:t> </a:t>
            </a:r>
            <a:r>
              <a:rPr lang="el-GR" dirty="0"/>
              <a:t>και την </a:t>
            </a:r>
            <a:r>
              <a:rPr lang="el-GR" b="1" dirty="0">
                <a:solidFill>
                  <a:srgbClr val="C00000"/>
                </a:solidFill>
                <a:effectLst>
                  <a:outerShdw blurRad="38100" dist="38100" dir="2700000" algn="tl">
                    <a:srgbClr val="000000">
                      <a:alpha val="43137"/>
                    </a:srgbClr>
                  </a:outerShdw>
                </a:effectLst>
              </a:rPr>
              <a:t>πειρατεία</a:t>
            </a:r>
            <a:r>
              <a:rPr lang="el-GR" dirty="0"/>
              <a:t>. </a:t>
            </a:r>
          </a:p>
          <a:p>
            <a:r>
              <a:rPr lang="el-GR" dirty="0"/>
              <a:t>Κρούσματα βίας προκαλούσαν ειδικά οι πρόσφυγες από τον </a:t>
            </a:r>
            <a:r>
              <a:rPr lang="el-GR" b="1" dirty="0">
                <a:solidFill>
                  <a:srgbClr val="C00000"/>
                </a:solidFill>
                <a:effectLst>
                  <a:outerShdw blurRad="38100" dist="38100" dir="2700000" algn="tl">
                    <a:srgbClr val="000000">
                      <a:alpha val="43137"/>
                    </a:srgbClr>
                  </a:outerShdw>
                </a:effectLst>
              </a:rPr>
              <a:t>Όλυμπο</a:t>
            </a:r>
            <a:r>
              <a:rPr lang="el-GR" dirty="0"/>
              <a:t>.</a:t>
            </a:r>
          </a:p>
        </p:txBody>
      </p:sp>
      <p:pic>
        <p:nvPicPr>
          <p:cNvPr id="5" name="4 - Εικόνα" descr="Ap;ostolos Geralis.jpg"/>
          <p:cNvPicPr>
            <a:picLocks noChangeAspect="1"/>
          </p:cNvPicPr>
          <p:nvPr/>
        </p:nvPicPr>
        <p:blipFill>
          <a:blip r:embed="rId2" cstate="print"/>
          <a:stretch>
            <a:fillRect/>
          </a:stretch>
        </p:blipFill>
        <p:spPr>
          <a:xfrm>
            <a:off x="5004048" y="548680"/>
            <a:ext cx="3627576" cy="559507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548680"/>
            <a:ext cx="4680520" cy="6309320"/>
          </a:xfrm>
        </p:spPr>
        <p:txBody>
          <a:bodyPr>
            <a:normAutofit fontScale="92500" lnSpcReduction="10000"/>
          </a:bodyPr>
          <a:lstStyle/>
          <a:p>
            <a:r>
              <a:rPr lang="el-GR" dirty="0"/>
              <a:t>Μεγάλα κύματα προσφύγων από την </a:t>
            </a:r>
            <a:r>
              <a:rPr lang="el-GR" b="1" dirty="0">
                <a:solidFill>
                  <a:srgbClr val="C00000"/>
                </a:solidFill>
                <a:effectLst>
                  <a:outerShdw blurRad="38100" dist="38100" dir="2700000" algn="tl">
                    <a:srgbClr val="000000">
                      <a:alpha val="43137"/>
                    </a:srgbClr>
                  </a:outerShdw>
                </a:effectLst>
              </a:rPr>
              <a:t>Ήπειρο </a:t>
            </a:r>
            <a:r>
              <a:rPr lang="el-GR" dirty="0"/>
              <a:t>κατευθύνθηκαν στη </a:t>
            </a:r>
            <a:r>
              <a:rPr lang="el-GR" b="1" dirty="0">
                <a:solidFill>
                  <a:srgbClr val="C00000"/>
                </a:solidFill>
                <a:effectLst>
                  <a:outerShdw blurRad="38100" dist="38100" dir="2700000" algn="tl">
                    <a:srgbClr val="000000">
                      <a:alpha val="43137"/>
                    </a:srgbClr>
                  </a:outerShdw>
                </a:effectLst>
              </a:rPr>
              <a:t>Δυτική Στερεά</a:t>
            </a:r>
            <a:r>
              <a:rPr lang="el-GR" dirty="0"/>
              <a:t>. Πλήθη συνέρρευσαν στο </a:t>
            </a:r>
            <a:r>
              <a:rPr lang="el-GR" b="1" dirty="0">
                <a:solidFill>
                  <a:srgbClr val="C00000"/>
                </a:solidFill>
                <a:effectLst>
                  <a:outerShdw blurRad="38100" dist="38100" dir="2700000" algn="tl">
                    <a:srgbClr val="000000">
                      <a:alpha val="43137"/>
                    </a:srgbClr>
                  </a:outerShdw>
                </a:effectLst>
              </a:rPr>
              <a:t>Μεσολόγγι</a:t>
            </a:r>
            <a:r>
              <a:rPr lang="el-GR" dirty="0">
                <a:solidFill>
                  <a:srgbClr val="C00000"/>
                </a:solidFill>
              </a:rPr>
              <a:t>. </a:t>
            </a:r>
          </a:p>
          <a:p>
            <a:r>
              <a:rPr lang="el-GR" dirty="0"/>
              <a:t>Τελευταίοι κατέφθασαν οι </a:t>
            </a:r>
            <a:r>
              <a:rPr lang="el-GR" b="1" dirty="0">
                <a:solidFill>
                  <a:srgbClr val="C00000"/>
                </a:solidFill>
                <a:effectLst>
                  <a:outerShdw blurRad="38100" dist="38100" dir="2700000" algn="tl">
                    <a:srgbClr val="000000">
                      <a:alpha val="43137"/>
                    </a:srgbClr>
                  </a:outerShdw>
                </a:effectLst>
              </a:rPr>
              <a:t>Σουλιώτες</a:t>
            </a:r>
            <a:r>
              <a:rPr lang="el-GR" dirty="0">
                <a:effectLst>
                  <a:outerShdw blurRad="38100" dist="38100" dir="2700000" algn="tl">
                    <a:srgbClr val="000000">
                      <a:alpha val="43137"/>
                    </a:srgbClr>
                  </a:outerShdw>
                </a:effectLst>
              </a:rPr>
              <a:t> </a:t>
            </a:r>
            <a:r>
              <a:rPr lang="el-GR" dirty="0"/>
              <a:t>στις αρχές του 1823, μετά τη λύση της πολιορκίας του Σουλίου.</a:t>
            </a:r>
            <a:r>
              <a:rPr lang="en-US" dirty="0"/>
              <a:t> </a:t>
            </a:r>
            <a:r>
              <a:rPr lang="el-GR" dirty="0"/>
              <a:t>Φτάνουν σε περίοδο που </a:t>
            </a:r>
            <a:r>
              <a:rPr lang="el-GR" b="1" dirty="0"/>
              <a:t>το Μεσολόγγι έχει επιβαρυνθεί </a:t>
            </a:r>
            <a:r>
              <a:rPr lang="el-GR" dirty="0"/>
              <a:t>πλέον </a:t>
            </a:r>
            <a:r>
              <a:rPr lang="el-GR" b="1" dirty="0"/>
              <a:t>υπερβολικά</a:t>
            </a:r>
            <a:r>
              <a:rPr lang="el-GR" dirty="0"/>
              <a:t>.</a:t>
            </a:r>
          </a:p>
        </p:txBody>
      </p:sp>
      <p:pic>
        <p:nvPicPr>
          <p:cNvPr id="5" name="4 - Εικόνα" descr="Ap;ostolos Geralis.jpg"/>
          <p:cNvPicPr>
            <a:picLocks noChangeAspect="1"/>
          </p:cNvPicPr>
          <p:nvPr/>
        </p:nvPicPr>
        <p:blipFill>
          <a:blip r:embed="rId2" cstate="print"/>
          <a:stretch>
            <a:fillRect/>
          </a:stretch>
        </p:blipFill>
        <p:spPr>
          <a:xfrm>
            <a:off x="5004048" y="556366"/>
            <a:ext cx="3627576" cy="557970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88640"/>
            <a:ext cx="3888432" cy="6669360"/>
          </a:xfrm>
        </p:spPr>
        <p:txBody>
          <a:bodyPr>
            <a:normAutofit fontScale="85000" lnSpcReduction="20000"/>
          </a:bodyPr>
          <a:lstStyle/>
          <a:p>
            <a:r>
              <a:rPr lang="el-GR" dirty="0"/>
              <a:t>Για να ανακουφιστεί το Μεσολόγγι παραχώρησε στους Σουλιώτες το </a:t>
            </a:r>
            <a:r>
              <a:rPr lang="el-GR" b="1" dirty="0" err="1">
                <a:solidFill>
                  <a:srgbClr val="C00000"/>
                </a:solidFill>
                <a:effectLst>
                  <a:outerShdw blurRad="38100" dist="38100" dir="2700000" algn="tl">
                    <a:srgbClr val="000000">
                      <a:alpha val="43137"/>
                    </a:srgbClr>
                  </a:outerShdw>
                </a:effectLst>
              </a:rPr>
              <a:t>Ζαπάντι</a:t>
            </a:r>
            <a:r>
              <a:rPr lang="el-GR" dirty="0"/>
              <a:t>, ΒΔ του Αγρινίου. Οργανωμένες αντιδράσεις ντόπιων </a:t>
            </a:r>
            <a:r>
              <a:rPr lang="el-GR" b="1" dirty="0"/>
              <a:t>ματαίωσαν την παραχώρηση γης </a:t>
            </a:r>
            <a:r>
              <a:rPr lang="el-GR" dirty="0"/>
              <a:t>για εγκατάσταση προσφύγων.</a:t>
            </a:r>
          </a:p>
          <a:p>
            <a:r>
              <a:rPr lang="el-GR" dirty="0"/>
              <a:t>Από τους Ηπειρώτες πρώτοι οι Σουλιώτες εκπροσωπήθηκαν στην </a:t>
            </a:r>
            <a:r>
              <a:rPr lang="el-GR" b="1" dirty="0">
                <a:solidFill>
                  <a:srgbClr val="C00000"/>
                </a:solidFill>
                <a:effectLst>
                  <a:outerShdw blurRad="38100" dist="38100" dir="2700000" algn="tl">
                    <a:srgbClr val="000000">
                      <a:alpha val="43137"/>
                    </a:srgbClr>
                  </a:outerShdw>
                </a:effectLst>
              </a:rPr>
              <a:t>Γ΄ Εθνοσυνέλευση </a:t>
            </a:r>
            <a:r>
              <a:rPr lang="el-GR" dirty="0"/>
              <a:t>όπου </a:t>
            </a:r>
            <a:r>
              <a:rPr lang="el-GR" b="1" dirty="0"/>
              <a:t>έθεσαν το θέμα της παραχώρησης τόπου </a:t>
            </a:r>
            <a:r>
              <a:rPr lang="el-GR" dirty="0"/>
              <a:t>για μόνιμη εγκατάσταση.</a:t>
            </a:r>
          </a:p>
        </p:txBody>
      </p:sp>
      <p:pic>
        <p:nvPicPr>
          <p:cNvPr id="33794" name="Picture 2" descr="http://1.bp.blogspot.com/_0Duuqhce4-U/S6yEsgRY85I/AAAAAAAADBc/sjRvNUBQUyw/s400/%CF%87%CE%AC%CF%81%CF%84%CE%B7%CF%82+%CE%BC%CE%B5%CE%BD%CE%B9%CE%B4%CE%B9.png"/>
          <p:cNvPicPr>
            <a:picLocks noChangeAspect="1" noChangeArrowheads="1"/>
          </p:cNvPicPr>
          <p:nvPr/>
        </p:nvPicPr>
        <p:blipFill>
          <a:blip r:embed="rId2" cstate="print"/>
          <a:srcRect/>
          <a:stretch>
            <a:fillRect/>
          </a:stretch>
        </p:blipFill>
        <p:spPr bwMode="auto">
          <a:xfrm>
            <a:off x="4716015" y="332656"/>
            <a:ext cx="3932480" cy="3528392"/>
          </a:xfrm>
          <a:prstGeom prst="rect">
            <a:avLst/>
          </a:prstGeom>
          <a:ln>
            <a:noFill/>
          </a:ln>
          <a:effectLst>
            <a:outerShdw blurRad="292100" dist="139700" dir="2700000" algn="tl" rotWithShape="0">
              <a:srgbClr val="333333">
                <a:alpha val="65000"/>
              </a:srgbClr>
            </a:outerShdw>
          </a:effectLst>
        </p:spPr>
      </p:pic>
      <p:pic>
        <p:nvPicPr>
          <p:cNvPr id="4" name="Picture 2">
            <a:extLst>
              <a:ext uri="{FF2B5EF4-FFF2-40B4-BE49-F238E27FC236}">
                <a16:creationId xmlns:a16="http://schemas.microsoft.com/office/drawing/2014/main" id="{9327FB44-252F-4051-9726-32A5AE037F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92" t="18696" r="23306" b="16198"/>
          <a:stretch/>
        </p:blipFill>
        <p:spPr bwMode="auto">
          <a:xfrm>
            <a:off x="4907258" y="4077073"/>
            <a:ext cx="3549993" cy="244827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E888D69-DE01-45A3-AB3E-D78543910AB1}"/>
              </a:ext>
            </a:extLst>
          </p:cNvPr>
          <p:cNvSpPr>
            <a:spLocks noGrp="1"/>
          </p:cNvSpPr>
          <p:nvPr>
            <p:ph idx="1"/>
          </p:nvPr>
        </p:nvSpPr>
        <p:spPr>
          <a:xfrm>
            <a:off x="-32505" y="27072"/>
            <a:ext cx="2588281" cy="2681848"/>
          </a:xfrm>
          <a:prstGeom prst="rightArrow">
            <a:avLst/>
          </a:prstGeom>
          <a:solidFill>
            <a:srgbClr val="0070C0"/>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marL="0" indent="0" algn="ctr">
              <a:buNone/>
            </a:pPr>
            <a:r>
              <a:rPr lang="el-GR" sz="2800" b="1" dirty="0"/>
              <a:t>από </a:t>
            </a:r>
            <a:r>
              <a:rPr lang="el-GR" sz="2800" b="1" dirty="0">
                <a:effectLst>
                  <a:outerShdw blurRad="38100" dist="38100" dir="2700000" algn="tl">
                    <a:srgbClr val="000000">
                      <a:alpha val="43137"/>
                    </a:srgbClr>
                  </a:outerShdw>
                </a:effectLst>
              </a:rPr>
              <a:t>Θεσσαλία και Μακεδονία</a:t>
            </a:r>
          </a:p>
        </p:txBody>
      </p:sp>
      <p:sp>
        <p:nvSpPr>
          <p:cNvPr id="5" name="Content Placeholder 3">
            <a:extLst>
              <a:ext uri="{FF2B5EF4-FFF2-40B4-BE49-F238E27FC236}">
                <a16:creationId xmlns:a16="http://schemas.microsoft.com/office/drawing/2014/main" id="{27F7CA93-7ED1-4B8F-8B2A-6B2AD8F46015}"/>
              </a:ext>
            </a:extLst>
          </p:cNvPr>
          <p:cNvSpPr txBox="1">
            <a:spLocks/>
          </p:cNvSpPr>
          <p:nvPr/>
        </p:nvSpPr>
        <p:spPr>
          <a:xfrm>
            <a:off x="39885" y="2962234"/>
            <a:ext cx="2587518" cy="2482990"/>
          </a:xfrm>
          <a:prstGeom prst="rightArrow">
            <a:avLst>
              <a:gd name="adj1" fmla="val 50000"/>
              <a:gd name="adj2" fmla="val 48505"/>
            </a:avLst>
          </a:prstGeom>
          <a:solidFill>
            <a:srgbClr val="FF0000">
              <a:alpha val="55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2800" b="1" dirty="0"/>
              <a:t>από Ήπειρο και Άγραφα</a:t>
            </a:r>
            <a:endParaRPr lang="el-GR" sz="2800" b="1" dirty="0">
              <a:effectLst>
                <a:outerShdw blurRad="38100" dist="38100" dir="2700000" algn="tl">
                  <a:srgbClr val="000000">
                    <a:alpha val="43137"/>
                  </a:srgbClr>
                </a:outerShdw>
              </a:effectLst>
            </a:endParaRPr>
          </a:p>
        </p:txBody>
      </p:sp>
      <p:sp>
        <p:nvSpPr>
          <p:cNvPr id="9" name="Content Placeholder 3">
            <a:extLst>
              <a:ext uri="{FF2B5EF4-FFF2-40B4-BE49-F238E27FC236}">
                <a16:creationId xmlns:a16="http://schemas.microsoft.com/office/drawing/2014/main" id="{E0E059D7-1E4F-4BD8-9BAB-6FD4B21922F5}"/>
              </a:ext>
            </a:extLst>
          </p:cNvPr>
          <p:cNvSpPr txBox="1">
            <a:spLocks/>
          </p:cNvSpPr>
          <p:nvPr/>
        </p:nvSpPr>
        <p:spPr>
          <a:xfrm>
            <a:off x="5883" y="5452594"/>
            <a:ext cx="2267744" cy="1360782"/>
          </a:xfrm>
          <a:prstGeom prst="rightArrow">
            <a:avLst/>
          </a:prstGeom>
          <a:solidFill>
            <a:srgbClr val="BE58D6">
              <a:alpha val="78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2800" b="1" dirty="0"/>
              <a:t>Σουλιώτες</a:t>
            </a:r>
            <a:endParaRPr lang="el-GR" sz="2800" b="1" dirty="0">
              <a:effectLst>
                <a:outerShdw blurRad="38100" dist="38100" dir="2700000" algn="tl">
                  <a:srgbClr val="000000">
                    <a:alpha val="43137"/>
                  </a:srgbClr>
                </a:outerShdw>
              </a:effectLst>
            </a:endParaRPr>
          </a:p>
        </p:txBody>
      </p:sp>
      <p:sp>
        <p:nvSpPr>
          <p:cNvPr id="10" name="Rectangle: Rounded Corners 9">
            <a:extLst>
              <a:ext uri="{FF2B5EF4-FFF2-40B4-BE49-F238E27FC236}">
                <a16:creationId xmlns:a16="http://schemas.microsoft.com/office/drawing/2014/main" id="{075C53A6-4333-4B74-8C4E-2D17AF90744E}"/>
              </a:ext>
            </a:extLst>
          </p:cNvPr>
          <p:cNvSpPr/>
          <p:nvPr/>
        </p:nvSpPr>
        <p:spPr>
          <a:xfrm>
            <a:off x="7163137" y="132803"/>
            <a:ext cx="1800200" cy="1282653"/>
          </a:xfrm>
          <a:prstGeom prst="roundRect">
            <a:avLst/>
          </a:prstGeom>
          <a:solidFill>
            <a:srgbClr val="0070C0"/>
          </a:solidFill>
          <a:ln>
            <a:noFill/>
          </a:ln>
          <a:effectLst>
            <a:outerShdw blurRad="165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effectLst>
                  <a:outerShdw blurRad="38100" dist="38100" dir="2700000" algn="tl">
                    <a:srgbClr val="000000">
                      <a:alpha val="43137"/>
                    </a:srgbClr>
                  </a:outerShdw>
                </a:effectLst>
              </a:rPr>
              <a:t>Βόρειες Σποράδες</a:t>
            </a:r>
          </a:p>
          <a:p>
            <a:pPr algn="ctr"/>
            <a:r>
              <a:rPr lang="el-GR" sz="2400" b="1" dirty="0">
                <a:effectLst>
                  <a:outerShdw blurRad="38100" dist="38100" dir="2700000" algn="tl">
                    <a:srgbClr val="000000">
                      <a:alpha val="43137"/>
                    </a:srgbClr>
                  </a:outerShdw>
                </a:effectLst>
              </a:rPr>
              <a:t>+ Τρίκερι</a:t>
            </a:r>
          </a:p>
        </p:txBody>
      </p:sp>
      <p:sp>
        <p:nvSpPr>
          <p:cNvPr id="12" name="Rectangle: Rounded Corners 11">
            <a:extLst>
              <a:ext uri="{FF2B5EF4-FFF2-40B4-BE49-F238E27FC236}">
                <a16:creationId xmlns:a16="http://schemas.microsoft.com/office/drawing/2014/main" id="{45AB6758-3DD3-483A-A548-C3431DB04FE8}"/>
              </a:ext>
            </a:extLst>
          </p:cNvPr>
          <p:cNvSpPr/>
          <p:nvPr/>
        </p:nvSpPr>
        <p:spPr>
          <a:xfrm>
            <a:off x="2699792" y="3712749"/>
            <a:ext cx="6292593" cy="1000831"/>
          </a:xfrm>
          <a:prstGeom prst="roundRect">
            <a:avLst/>
          </a:prstGeom>
          <a:solidFill>
            <a:srgbClr val="FF0000">
              <a:alpha val="56000"/>
            </a:srgbClr>
          </a:solidFill>
          <a:ln>
            <a:noFill/>
          </a:ln>
          <a:effectLst>
            <a:outerShdw blurRad="165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effectLst>
                  <a:outerShdw blurRad="38100" dist="38100" dir="2700000" algn="tl">
                    <a:srgbClr val="000000">
                      <a:alpha val="43137"/>
                    </a:srgbClr>
                  </a:outerShdw>
                </a:effectLst>
              </a:rPr>
              <a:t>Δυτική Στερεά  και ειδικότερα </a:t>
            </a:r>
            <a:r>
              <a:rPr lang="el-GR" sz="2400" b="1" dirty="0">
                <a:effectLst>
                  <a:outerShdw blurRad="38100" dist="38100" dir="2700000" algn="tl">
                    <a:srgbClr val="000000">
                      <a:alpha val="43137"/>
                    </a:srgbClr>
                  </a:outerShdw>
                </a:effectLst>
                <a:sym typeface="Wingdings" panose="05000000000000000000" pitchFamily="2" charset="2"/>
              </a:rPr>
              <a:t> </a:t>
            </a:r>
            <a:r>
              <a:rPr lang="el-GR" sz="2400" b="1" dirty="0">
                <a:effectLst>
                  <a:outerShdw blurRad="38100" dist="38100" dir="2700000" algn="tl">
                    <a:srgbClr val="000000">
                      <a:alpha val="43137"/>
                    </a:srgbClr>
                  </a:outerShdw>
                </a:effectLst>
              </a:rPr>
              <a:t>Μεσολόγγι</a:t>
            </a:r>
          </a:p>
        </p:txBody>
      </p:sp>
      <p:sp>
        <p:nvSpPr>
          <p:cNvPr id="14" name="Rectangle: Rounded Corners 13">
            <a:extLst>
              <a:ext uri="{FF2B5EF4-FFF2-40B4-BE49-F238E27FC236}">
                <a16:creationId xmlns:a16="http://schemas.microsoft.com/office/drawing/2014/main" id="{47BBB6CB-8B80-48B6-8CC6-4708AB6A6C59}"/>
              </a:ext>
            </a:extLst>
          </p:cNvPr>
          <p:cNvSpPr/>
          <p:nvPr/>
        </p:nvSpPr>
        <p:spPr>
          <a:xfrm>
            <a:off x="4058969" y="5579329"/>
            <a:ext cx="1365770" cy="1144788"/>
          </a:xfrm>
          <a:prstGeom prst="roundRect">
            <a:avLst/>
          </a:prstGeom>
          <a:solidFill>
            <a:srgbClr val="BE58D6">
              <a:alpha val="78000"/>
            </a:srgbClr>
          </a:solidFill>
          <a:ln>
            <a:noFill/>
          </a:ln>
          <a:effectLst>
            <a:outerShdw blurRad="165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effectLst>
                  <a:outerShdw blurRad="38100" dist="38100" dir="2700000" algn="tl">
                    <a:srgbClr val="000000">
                      <a:alpha val="43137"/>
                    </a:srgbClr>
                  </a:outerShdw>
                </a:effectLst>
              </a:rPr>
              <a:t>Ζαπάντι</a:t>
            </a:r>
          </a:p>
        </p:txBody>
      </p:sp>
      <p:sp>
        <p:nvSpPr>
          <p:cNvPr id="15" name="Rectangle: Rounded Corners 14">
            <a:extLst>
              <a:ext uri="{FF2B5EF4-FFF2-40B4-BE49-F238E27FC236}">
                <a16:creationId xmlns:a16="http://schemas.microsoft.com/office/drawing/2014/main" id="{15B43954-3E36-4733-8675-E8EAD5357567}"/>
              </a:ext>
            </a:extLst>
          </p:cNvPr>
          <p:cNvSpPr/>
          <p:nvPr/>
        </p:nvSpPr>
        <p:spPr>
          <a:xfrm>
            <a:off x="7066835" y="5542973"/>
            <a:ext cx="1992803" cy="1122242"/>
          </a:xfrm>
          <a:prstGeom prst="roundRect">
            <a:avLst/>
          </a:prstGeom>
          <a:solidFill>
            <a:srgbClr val="BE58D6">
              <a:alpha val="78000"/>
            </a:srgbClr>
          </a:solidFill>
          <a:ln>
            <a:noFill/>
          </a:ln>
          <a:effectLst>
            <a:outerShdw blurRad="165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effectLst>
                  <a:outerShdw blurRad="38100" dist="38100" dir="2700000" algn="tl">
                    <a:srgbClr val="000000">
                      <a:alpha val="43137"/>
                    </a:srgbClr>
                  </a:outerShdw>
                </a:effectLst>
              </a:rPr>
              <a:t>Μένουν στο Μεσολόγγι</a:t>
            </a:r>
          </a:p>
        </p:txBody>
      </p:sp>
      <p:sp>
        <p:nvSpPr>
          <p:cNvPr id="16" name="Content Placeholder 3">
            <a:extLst>
              <a:ext uri="{FF2B5EF4-FFF2-40B4-BE49-F238E27FC236}">
                <a16:creationId xmlns:a16="http://schemas.microsoft.com/office/drawing/2014/main" id="{B791D778-210D-4348-ABE8-71114B8E1E4E}"/>
              </a:ext>
            </a:extLst>
          </p:cNvPr>
          <p:cNvSpPr txBox="1">
            <a:spLocks/>
          </p:cNvSpPr>
          <p:nvPr/>
        </p:nvSpPr>
        <p:spPr>
          <a:xfrm>
            <a:off x="2411760" y="-27384"/>
            <a:ext cx="4751377" cy="1627727"/>
          </a:xfrm>
          <a:prstGeom prst="rightArrow">
            <a:avLst/>
          </a:prstGeom>
          <a:solidFill>
            <a:srgbClr val="FFC000">
              <a:alpha val="89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1600" dirty="0">
                <a:solidFill>
                  <a:schemeClr val="tx1"/>
                </a:solidFill>
              </a:rPr>
              <a:t>Αρχικά κάτοικοι </a:t>
            </a:r>
            <a:r>
              <a:rPr lang="el-GR" sz="1600" b="1" dirty="0">
                <a:solidFill>
                  <a:schemeClr val="tx1"/>
                </a:solidFill>
                <a:effectLst>
                  <a:outerShdw blurRad="38100" dist="38100" dir="2700000" algn="tl">
                    <a:srgbClr val="000000">
                      <a:alpha val="43137"/>
                    </a:srgbClr>
                  </a:outerShdw>
                </a:effectLst>
              </a:rPr>
              <a:t>Θεσσαλομαγνησίας</a:t>
            </a:r>
            <a:r>
              <a:rPr lang="el-GR" sz="1600" dirty="0">
                <a:solidFill>
                  <a:schemeClr val="tx1"/>
                </a:solidFill>
              </a:rPr>
              <a:t> και </a:t>
            </a:r>
            <a:r>
              <a:rPr lang="el-GR" sz="1600" b="1" dirty="0">
                <a:solidFill>
                  <a:schemeClr val="tx1"/>
                </a:solidFill>
                <a:effectLst>
                  <a:outerShdw blurRad="38100" dist="38100" dir="2700000" algn="tl">
                    <a:srgbClr val="000000">
                      <a:alpha val="43137"/>
                    </a:srgbClr>
                  </a:outerShdw>
                </a:effectLst>
              </a:rPr>
              <a:t>Κεντρικής Μακεδονίας </a:t>
            </a:r>
            <a:r>
              <a:rPr lang="el-GR" sz="1600" dirty="0">
                <a:solidFill>
                  <a:schemeClr val="tx1"/>
                </a:solidFill>
              </a:rPr>
              <a:t>λόγω </a:t>
            </a:r>
            <a:r>
              <a:rPr lang="el-GR" sz="1600" b="1" dirty="0">
                <a:solidFill>
                  <a:schemeClr val="tx1"/>
                </a:solidFill>
                <a:effectLst>
                  <a:outerShdw blurRad="38100" dist="38100" dir="2700000" algn="tl">
                    <a:srgbClr val="000000">
                      <a:alpha val="43137"/>
                    </a:srgbClr>
                  </a:outerShdw>
                </a:effectLst>
              </a:rPr>
              <a:t>αποτυχίας επανάστασης</a:t>
            </a:r>
            <a:r>
              <a:rPr lang="el-GR" sz="1600" dirty="0">
                <a:solidFill>
                  <a:schemeClr val="tx1"/>
                </a:solidFill>
              </a:rPr>
              <a:t> σ’ αυτά τα μέρη</a:t>
            </a:r>
            <a:endParaRPr lang="el-GR" sz="1600" dirty="0">
              <a:solidFill>
                <a:schemeClr val="tx1"/>
              </a:solidFill>
              <a:effectLst>
                <a:outerShdw blurRad="38100" dist="38100" dir="2700000" algn="tl">
                  <a:srgbClr val="000000">
                    <a:alpha val="43137"/>
                  </a:srgbClr>
                </a:outerShdw>
              </a:effectLst>
            </a:endParaRPr>
          </a:p>
        </p:txBody>
      </p:sp>
      <p:sp>
        <p:nvSpPr>
          <p:cNvPr id="18" name="Content Placeholder 3">
            <a:extLst>
              <a:ext uri="{FF2B5EF4-FFF2-40B4-BE49-F238E27FC236}">
                <a16:creationId xmlns:a16="http://schemas.microsoft.com/office/drawing/2014/main" id="{6CE46032-43CB-4901-93A0-D54F9C07AE48}"/>
              </a:ext>
            </a:extLst>
          </p:cNvPr>
          <p:cNvSpPr txBox="1">
            <a:spLocks/>
          </p:cNvSpPr>
          <p:nvPr/>
        </p:nvSpPr>
        <p:spPr>
          <a:xfrm>
            <a:off x="5508104" y="5452595"/>
            <a:ext cx="1522522" cy="1245470"/>
          </a:xfrm>
          <a:prstGeom prst="rightArrow">
            <a:avLst/>
          </a:prstGeom>
          <a:solidFill>
            <a:srgbClr val="00B050">
              <a:alpha val="63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1600" dirty="0">
                <a:solidFill>
                  <a:schemeClr val="tx1"/>
                </a:solidFill>
              </a:rPr>
              <a:t>ματαιώθηκε</a:t>
            </a:r>
            <a:endParaRPr lang="el-GR" sz="1600" dirty="0">
              <a:solidFill>
                <a:schemeClr val="tx1"/>
              </a:solidFill>
              <a:effectLst>
                <a:outerShdw blurRad="38100" dist="38100" dir="2700000" algn="tl">
                  <a:srgbClr val="000000">
                    <a:alpha val="43137"/>
                  </a:srgbClr>
                </a:outerShdw>
              </a:effectLst>
            </a:endParaRPr>
          </a:p>
        </p:txBody>
      </p:sp>
      <p:sp>
        <p:nvSpPr>
          <p:cNvPr id="23" name="Content Placeholder 3">
            <a:extLst>
              <a:ext uri="{FF2B5EF4-FFF2-40B4-BE49-F238E27FC236}">
                <a16:creationId xmlns:a16="http://schemas.microsoft.com/office/drawing/2014/main" id="{1154C353-A8A7-4CFC-B4AA-69FF9A4E7429}"/>
              </a:ext>
            </a:extLst>
          </p:cNvPr>
          <p:cNvSpPr txBox="1">
            <a:spLocks/>
          </p:cNvSpPr>
          <p:nvPr/>
        </p:nvSpPr>
        <p:spPr>
          <a:xfrm>
            <a:off x="2267744" y="5512615"/>
            <a:ext cx="1735384" cy="1300761"/>
          </a:xfrm>
          <a:prstGeom prst="rightArrow">
            <a:avLst/>
          </a:prstGeom>
          <a:solidFill>
            <a:srgbClr val="00B050">
              <a:alpha val="55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1600" dirty="0">
                <a:solidFill>
                  <a:schemeClr val="tx1"/>
                </a:solidFill>
              </a:rPr>
              <a:t>Το Βουλευτικό παραχωρεί </a:t>
            </a:r>
            <a:endParaRPr lang="el-GR" sz="1600" b="1" dirty="0">
              <a:solidFill>
                <a:schemeClr val="tx1"/>
              </a:solidFill>
              <a:effectLst>
                <a:outerShdw blurRad="38100" dist="38100" dir="2700000" algn="tl">
                  <a:srgbClr val="000000">
                    <a:alpha val="43137"/>
                  </a:srgbClr>
                </a:outerShdw>
              </a:effectLst>
            </a:endParaRPr>
          </a:p>
        </p:txBody>
      </p:sp>
      <p:sp>
        <p:nvSpPr>
          <p:cNvPr id="24" name="Content Placeholder 3">
            <a:extLst>
              <a:ext uri="{FF2B5EF4-FFF2-40B4-BE49-F238E27FC236}">
                <a16:creationId xmlns:a16="http://schemas.microsoft.com/office/drawing/2014/main" id="{6B6501EA-B203-4A14-A1C5-B1A73DCAAB19}"/>
              </a:ext>
            </a:extLst>
          </p:cNvPr>
          <p:cNvSpPr txBox="1">
            <a:spLocks/>
          </p:cNvSpPr>
          <p:nvPr/>
        </p:nvSpPr>
        <p:spPr>
          <a:xfrm>
            <a:off x="2274409" y="1475055"/>
            <a:ext cx="4889879" cy="847180"/>
          </a:xfrm>
          <a:prstGeom prst="rightArrow">
            <a:avLst/>
          </a:prstGeom>
          <a:solidFill>
            <a:srgbClr val="FFC000">
              <a:alpha val="89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1600" dirty="0">
                <a:solidFill>
                  <a:schemeClr val="tx1"/>
                </a:solidFill>
              </a:rPr>
              <a:t>Μετά την καταστολή της επανάστασης στον </a:t>
            </a:r>
            <a:r>
              <a:rPr lang="el-GR" sz="1600" b="1" dirty="0">
                <a:solidFill>
                  <a:schemeClr val="tx1"/>
                </a:solidFill>
                <a:effectLst>
                  <a:outerShdw blurRad="38100" dist="38100" dir="2700000" algn="tl">
                    <a:srgbClr val="000000">
                      <a:alpha val="43137"/>
                    </a:srgbClr>
                  </a:outerShdw>
                </a:effectLst>
              </a:rPr>
              <a:t>Όλυμπο</a:t>
            </a:r>
          </a:p>
        </p:txBody>
      </p:sp>
      <p:sp>
        <p:nvSpPr>
          <p:cNvPr id="25" name="Rectangle: Rounded Corners 24">
            <a:extLst>
              <a:ext uri="{FF2B5EF4-FFF2-40B4-BE49-F238E27FC236}">
                <a16:creationId xmlns:a16="http://schemas.microsoft.com/office/drawing/2014/main" id="{05F952E8-D785-4A5E-9A18-66C89F12EA6F}"/>
              </a:ext>
            </a:extLst>
          </p:cNvPr>
          <p:cNvSpPr/>
          <p:nvPr/>
        </p:nvSpPr>
        <p:spPr>
          <a:xfrm>
            <a:off x="7236296" y="1572963"/>
            <a:ext cx="1800200" cy="775917"/>
          </a:xfrm>
          <a:prstGeom prst="roundRect">
            <a:avLst/>
          </a:prstGeom>
          <a:solidFill>
            <a:srgbClr val="0070C0"/>
          </a:solidFill>
          <a:ln>
            <a:noFill/>
          </a:ln>
          <a:effectLst>
            <a:outerShdw blurRad="165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effectLst>
                  <a:outerShdw blurRad="38100" dist="38100" dir="2700000" algn="tl">
                    <a:srgbClr val="000000">
                      <a:alpha val="43137"/>
                    </a:srgbClr>
                  </a:outerShdw>
                </a:effectLst>
              </a:rPr>
              <a:t>Βόρειες Σποράδες</a:t>
            </a:r>
          </a:p>
        </p:txBody>
      </p:sp>
      <p:sp>
        <p:nvSpPr>
          <p:cNvPr id="26" name="Rectangle: Rounded Corners 25">
            <a:extLst>
              <a:ext uri="{FF2B5EF4-FFF2-40B4-BE49-F238E27FC236}">
                <a16:creationId xmlns:a16="http://schemas.microsoft.com/office/drawing/2014/main" id="{4E3B1569-FB1C-4C92-A073-F6B831B658DE}"/>
              </a:ext>
            </a:extLst>
          </p:cNvPr>
          <p:cNvSpPr/>
          <p:nvPr/>
        </p:nvSpPr>
        <p:spPr>
          <a:xfrm>
            <a:off x="6804248" y="2561435"/>
            <a:ext cx="2220386" cy="867565"/>
          </a:xfrm>
          <a:prstGeom prst="roundRect">
            <a:avLst/>
          </a:prstGeom>
          <a:solidFill>
            <a:srgbClr val="0070C0"/>
          </a:solidFill>
          <a:ln>
            <a:noFill/>
          </a:ln>
          <a:effectLst>
            <a:outerShdw blurRad="165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effectLst>
                  <a:outerShdw blurRad="38100" dist="38100" dir="2700000" algn="tl">
                    <a:srgbClr val="000000">
                      <a:alpha val="43137"/>
                    </a:srgbClr>
                  </a:outerShdw>
                </a:effectLst>
              </a:rPr>
              <a:t>Κυκλάδες + Στερεά Ελλαδα</a:t>
            </a:r>
          </a:p>
        </p:txBody>
      </p:sp>
      <p:sp>
        <p:nvSpPr>
          <p:cNvPr id="27" name="Content Placeholder 3">
            <a:extLst>
              <a:ext uri="{FF2B5EF4-FFF2-40B4-BE49-F238E27FC236}">
                <a16:creationId xmlns:a16="http://schemas.microsoft.com/office/drawing/2014/main" id="{AF016125-4EC4-424B-823B-4FC67F1419EE}"/>
              </a:ext>
            </a:extLst>
          </p:cNvPr>
          <p:cNvSpPr txBox="1">
            <a:spLocks/>
          </p:cNvSpPr>
          <p:nvPr/>
        </p:nvSpPr>
        <p:spPr>
          <a:xfrm>
            <a:off x="2320064" y="2444561"/>
            <a:ext cx="4412557" cy="878545"/>
          </a:xfrm>
          <a:prstGeom prst="rightArrow">
            <a:avLst/>
          </a:prstGeom>
          <a:solidFill>
            <a:srgbClr val="FFC000">
              <a:alpha val="89000"/>
            </a:srgbClr>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pitchFamily="34" charset="0"/>
              <a:buNone/>
            </a:pPr>
            <a:r>
              <a:rPr lang="el-GR" sz="1600" b="1" dirty="0">
                <a:solidFill>
                  <a:schemeClr val="tx1"/>
                </a:solidFill>
              </a:rPr>
              <a:t>Μικρός αριθμός </a:t>
            </a:r>
            <a:r>
              <a:rPr lang="el-GR" sz="1600" dirty="0">
                <a:solidFill>
                  <a:schemeClr val="tx1"/>
                </a:solidFill>
              </a:rPr>
              <a:t>από Μακεδονία και Όλυμπο</a:t>
            </a:r>
            <a:endParaRPr lang="el-GR" sz="1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15205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out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out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out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arn(outVertical)">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9" grpId="0" animBg="1"/>
      <p:bldP spid="10" grpId="0" animBg="1"/>
      <p:bldP spid="12" grpId="0" animBg="1"/>
      <p:bldP spid="14" grpId="0" animBg="1"/>
      <p:bldP spid="15" grpId="0" animBg="1"/>
      <p:bldP spid="16" grpId="0" animBg="1"/>
      <p:bldP spid="18" grpId="0" animBg="1"/>
      <p:bldP spid="23" grpId="0" animBg="1"/>
      <p:bldP spid="24" grpId="0" animBg="1"/>
      <p:bldP spid="25" grpId="0" animBg="1"/>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rallis.jpg"/>
          <p:cNvPicPr>
            <a:picLocks noGrp="1" noChangeAspect="1"/>
          </p:cNvPicPr>
          <p:nvPr>
            <p:ph idx="1"/>
          </p:nvPr>
        </p:nvPicPr>
        <p:blipFill>
          <a:blip r:embed="rId2" cstate="print"/>
          <a:stretch>
            <a:fillRect/>
          </a:stretch>
        </p:blipFill>
        <p:spPr>
          <a:xfrm>
            <a:off x="323528" y="260647"/>
            <a:ext cx="4464496" cy="6337769"/>
          </a:xfrm>
          <a:prstGeom prst="rect">
            <a:avLst/>
          </a:prstGeom>
          <a:ln>
            <a:noFill/>
          </a:ln>
          <a:effectLst>
            <a:outerShdw blurRad="292100" dist="139700" dir="2700000" algn="tl" rotWithShape="0">
              <a:srgbClr val="333333">
                <a:alpha val="65000"/>
              </a:srgbClr>
            </a:outerShdw>
          </a:effectLst>
        </p:spPr>
      </p:pic>
      <p:sp>
        <p:nvSpPr>
          <p:cNvPr id="5" name="2 - Θέση περιεχομένου"/>
          <p:cNvSpPr txBox="1">
            <a:spLocks/>
          </p:cNvSpPr>
          <p:nvPr/>
        </p:nvSpPr>
        <p:spPr>
          <a:xfrm>
            <a:off x="4932040" y="188640"/>
            <a:ext cx="3960440" cy="6912768"/>
          </a:xfrm>
          <a:prstGeom prst="rect">
            <a:avLst/>
          </a:prstGeom>
        </p:spPr>
        <p:txBody>
          <a:bodyPr vert="horz" lIns="91440" tIns="45720" rIns="91440" bIns="45720" rtlCol="0">
            <a:normAutofit fontScale="92500"/>
          </a:bodyPr>
          <a:lstStyle/>
          <a:p>
            <a:pPr marL="342900" marR="0" lvl="0" algn="l"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a:ln>
                  <a:noFill/>
                </a:ln>
                <a:solidFill>
                  <a:schemeClr val="tx1"/>
                </a:solidFill>
                <a:effectLst/>
                <a:uLnTx/>
                <a:uFillTx/>
                <a:latin typeface="+mn-lt"/>
                <a:ea typeface="+mn-ea"/>
                <a:cs typeface="+mn-cs"/>
              </a:rPr>
              <a:t>Παρά την αποτυχία η απόφαση αποτελεί</a:t>
            </a:r>
            <a:r>
              <a:rPr kumimoji="0" lang="el-GR" sz="3200" b="0" i="0" u="none" strike="noStrike" kern="1200" cap="none" spc="0" normalizeH="0" noProof="0" dirty="0">
                <a:ln>
                  <a:noFill/>
                </a:ln>
                <a:solidFill>
                  <a:schemeClr val="tx1"/>
                </a:solidFill>
                <a:effectLst/>
                <a:uLnTx/>
                <a:uFillTx/>
                <a:latin typeface="+mn-lt"/>
                <a:ea typeface="+mn-ea"/>
                <a:cs typeface="+mn-cs"/>
              </a:rPr>
              <a:t> την πρώτη ιδέα για </a:t>
            </a:r>
            <a:r>
              <a:rPr kumimoji="0" lang="el-GR" sz="32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αποκατάσταση προσφύγων </a:t>
            </a:r>
            <a:r>
              <a:rPr kumimoji="0" lang="el-GR" sz="3200" b="0" i="0" u="none" strike="noStrike" kern="1200" cap="none" spc="0" normalizeH="0" noProof="0" dirty="0">
                <a:ln>
                  <a:noFill/>
                </a:ln>
                <a:solidFill>
                  <a:schemeClr val="tx1"/>
                </a:solidFill>
                <a:effectLst/>
                <a:uLnTx/>
                <a:uFillTx/>
                <a:latin typeface="+mn-lt"/>
                <a:ea typeface="+mn-ea"/>
                <a:cs typeface="+mn-cs"/>
              </a:rPr>
              <a:t>στα χρόνια του Αγώνα και έφερε  στο προσκήνιο το ζήτημα της </a:t>
            </a:r>
            <a:r>
              <a:rPr kumimoji="0" lang="el-GR" sz="32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αξιοποίησης των "εθνικών γαιών"</a:t>
            </a:r>
            <a:r>
              <a:rPr kumimoji="0" lang="el-GR" sz="3200" i="0" u="none" strike="noStrike" kern="1200" cap="none" spc="0" normalizeH="0" noProof="0" dirty="0">
                <a:ln>
                  <a:noFill/>
                </a:ln>
                <a:uLnTx/>
                <a:uFillTx/>
                <a:latin typeface="+mn-lt"/>
                <a:ea typeface="+mn-ea"/>
                <a:cs typeface="+mn-cs"/>
              </a:rPr>
              <a:t>,</a:t>
            </a:r>
            <a:r>
              <a:rPr kumimoji="0" lang="el-GR" sz="32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 </a:t>
            </a:r>
            <a:r>
              <a:rPr kumimoji="0" lang="el-GR" sz="3200" b="0" i="0" u="none" strike="noStrike" kern="1200" cap="none" spc="0" normalizeH="0" noProof="0" dirty="0">
                <a:ln>
                  <a:noFill/>
                </a:ln>
                <a:solidFill>
                  <a:schemeClr val="tx1"/>
                </a:solidFill>
                <a:effectLst/>
                <a:uLnTx/>
                <a:uFillTx/>
                <a:latin typeface="+mn-lt"/>
                <a:ea typeface="+mn-ea"/>
                <a:cs typeface="+mn-cs"/>
              </a:rPr>
              <a:t>που επρόκειτο να απασχολήσει αργότερα το ελληνικό κράτος.</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rallis.jpg"/>
          <p:cNvPicPr>
            <a:picLocks noGrp="1" noChangeAspect="1"/>
          </p:cNvPicPr>
          <p:nvPr>
            <p:ph idx="1"/>
          </p:nvPr>
        </p:nvPicPr>
        <p:blipFill>
          <a:blip r:embed="rId2" cstate="print"/>
          <a:stretch>
            <a:fillRect/>
          </a:stretch>
        </p:blipFill>
        <p:spPr>
          <a:xfrm>
            <a:off x="1331640" y="260648"/>
            <a:ext cx="7200800" cy="4660092"/>
          </a:xfrm>
          <a:prstGeom prst="rect">
            <a:avLst/>
          </a:prstGeom>
          <a:ln>
            <a:noFill/>
          </a:ln>
          <a:effectLst>
            <a:outerShdw blurRad="292100" dist="139700" dir="2700000" algn="tl" rotWithShape="0">
              <a:srgbClr val="333333">
                <a:alpha val="65000"/>
              </a:srgbClr>
            </a:outerShdw>
          </a:effectLst>
        </p:spPr>
      </p:pic>
      <p:sp>
        <p:nvSpPr>
          <p:cNvPr id="5" name="2 - Θέση περιεχομένου"/>
          <p:cNvSpPr txBox="1">
            <a:spLocks/>
          </p:cNvSpPr>
          <p:nvPr/>
        </p:nvSpPr>
        <p:spPr>
          <a:xfrm>
            <a:off x="1331640" y="5085184"/>
            <a:ext cx="7128792" cy="1656184"/>
          </a:xfrm>
          <a:prstGeom prst="rect">
            <a:avLst/>
          </a:prstGeom>
        </p:spPr>
        <p:txBody>
          <a:bodyPr vert="horz" lIns="91440" tIns="45720" rIns="91440" bIns="45720" rtlCol="0">
            <a:normAutofit/>
          </a:bodyPr>
          <a:lstStyle/>
          <a:p>
            <a:pPr marL="342900" marR="0" lvl="0" algn="ctr"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a:ln>
                  <a:noFill/>
                </a:ln>
                <a:solidFill>
                  <a:schemeClr val="tx1"/>
                </a:solidFill>
                <a:effectLst/>
                <a:uLnTx/>
                <a:uFillTx/>
                <a:latin typeface="+mn-lt"/>
                <a:ea typeface="+mn-ea"/>
                <a:cs typeface="+mn-cs"/>
              </a:rPr>
              <a:t>Συνέχεια στο επόμενο μάθημα με</a:t>
            </a:r>
            <a:r>
              <a:rPr kumimoji="0" lang="el-GR" sz="3200" b="0" i="0" u="none" strike="noStrike" kern="1200" cap="none" spc="0" normalizeH="0" noProof="0" dirty="0">
                <a:ln>
                  <a:noFill/>
                </a:ln>
                <a:solidFill>
                  <a:schemeClr val="tx1"/>
                </a:solidFill>
                <a:effectLst/>
                <a:uLnTx/>
                <a:uFillTx/>
                <a:latin typeface="+mn-lt"/>
                <a:ea typeface="+mn-ea"/>
                <a:cs typeface="+mn-cs"/>
              </a:rPr>
              <a:t> πρόσφυγες από τον </a:t>
            </a:r>
            <a:r>
              <a:rPr kumimoji="0" lang="el-GR" sz="32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ελλαδικό χώρο</a:t>
            </a:r>
            <a:r>
              <a:rPr kumimoji="0" lang="el-GR" sz="3200" b="0" i="0" u="none" strike="noStrike" kern="1200" cap="none" spc="0" normalizeH="0" noProof="0" dirty="0">
                <a:ln>
                  <a:noFill/>
                </a:ln>
                <a:solidFill>
                  <a:schemeClr val="tx1"/>
                </a:solidFill>
                <a:effectLst/>
                <a:uLnTx/>
                <a:uFillTx/>
                <a:latin typeface="+mn-lt"/>
                <a:ea typeface="+mn-ea"/>
                <a:cs typeface="+mn-cs"/>
              </a:rPr>
              <a:t>, </a:t>
            </a:r>
          </a:p>
          <a:p>
            <a:pPr marL="342900" marR="0" lvl="0" algn="ctr"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noProof="0" dirty="0">
                <a:ln>
                  <a:noFill/>
                </a:ln>
                <a:solidFill>
                  <a:schemeClr val="tx1"/>
                </a:solidFill>
                <a:effectLst/>
                <a:uLnTx/>
                <a:uFillTx/>
                <a:latin typeface="+mn-lt"/>
                <a:ea typeface="+mn-ea"/>
                <a:cs typeface="+mn-cs"/>
              </a:rPr>
              <a:t>το </a:t>
            </a:r>
            <a:r>
              <a:rPr kumimoji="0" lang="el-GR" sz="32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Αιγαίο</a:t>
            </a:r>
            <a:r>
              <a:rPr kumimoji="0" lang="el-GR" sz="3200" b="0" i="0" u="none" strike="noStrike" kern="1200" cap="none" spc="0" normalizeH="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l-GR" sz="3200" b="0" i="0" u="none" strike="noStrike" kern="1200" cap="none" spc="0" normalizeH="0" noProof="0" dirty="0">
                <a:ln>
                  <a:noFill/>
                </a:ln>
                <a:solidFill>
                  <a:schemeClr val="tx1"/>
                </a:solidFill>
                <a:effectLst/>
                <a:uLnTx/>
                <a:uFillTx/>
                <a:latin typeface="+mn-lt"/>
                <a:ea typeface="+mn-ea"/>
                <a:cs typeface="+mn-cs"/>
              </a:rPr>
              <a:t>και την </a:t>
            </a:r>
            <a:r>
              <a:rPr kumimoji="0" lang="el-GR" sz="32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Κρήτη</a:t>
            </a:r>
            <a:r>
              <a:rPr kumimoji="0" lang="el-GR" sz="3200" b="0" i="0" u="none" strike="noStrike" kern="1200" cap="none" spc="0" normalizeH="0" noProof="0" dirty="0">
                <a:ln>
                  <a:noFill/>
                </a:ln>
                <a:solidFill>
                  <a:schemeClr val="tx1"/>
                </a:solidFill>
                <a:effectLst/>
                <a:uLnTx/>
                <a:uFillTx/>
                <a:latin typeface="+mn-lt"/>
                <a:ea typeface="+mn-ea"/>
                <a:cs typeface="+mn-cs"/>
              </a:rPr>
              <a:t>!</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899592" y="144016"/>
            <a:ext cx="7776864" cy="4221088"/>
          </a:xfrm>
          <a:prstGeom prst="rect">
            <a:avLst/>
          </a:prstGeom>
          <a:solidFill>
            <a:srgbClr val="C00000">
              <a:alpha val="59000"/>
            </a:srgbClr>
          </a:solidFill>
          <a:ln>
            <a:noFill/>
          </a:ln>
          <a:effectLst>
            <a:outerShdw blurRad="419100" dist="304800" dir="294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descr="Ένα γλυπτό για τους πρόσφυγες όλου του κόσμου τοποθετήθηκε στην πλατεία του Αγίου Πέτρου στο Βατικανό"/>
          <p:cNvPicPr>
            <a:picLocks noChangeAspect="1" noChangeArrowheads="1"/>
          </p:cNvPicPr>
          <p:nvPr/>
        </p:nvPicPr>
        <p:blipFill>
          <a:blip r:embed="rId2" cstate="print">
            <a:lum bright="30000" contrast="30000"/>
          </a:blip>
          <a:srcRect/>
          <a:stretch>
            <a:fillRect/>
          </a:stretch>
        </p:blipFill>
        <p:spPr bwMode="auto">
          <a:xfrm>
            <a:off x="1232246" y="332656"/>
            <a:ext cx="7155795" cy="3816424"/>
          </a:xfrm>
          <a:prstGeom prst="rect">
            <a:avLst/>
          </a:prstGeom>
          <a:ln>
            <a:noFill/>
          </a:ln>
          <a:effectLst>
            <a:outerShdw blurRad="292100" dist="139700" dir="2700000" algn="tl" rotWithShape="0">
              <a:srgbClr val="333333">
                <a:alpha val="65000"/>
              </a:srgbClr>
            </a:outerShdw>
          </a:effectLst>
        </p:spPr>
      </p:pic>
      <p:sp>
        <p:nvSpPr>
          <p:cNvPr id="4" name="3 - Ορθογώνιο"/>
          <p:cNvSpPr/>
          <p:nvPr/>
        </p:nvSpPr>
        <p:spPr>
          <a:xfrm>
            <a:off x="107504" y="4351163"/>
            <a:ext cx="8892480" cy="2554545"/>
          </a:xfrm>
          <a:prstGeom prst="rect">
            <a:avLst/>
          </a:prstGeom>
        </p:spPr>
        <p:txBody>
          <a:bodyPr wrap="square">
            <a:spAutoFit/>
          </a:bodyPr>
          <a:lstStyle/>
          <a:p>
            <a:r>
              <a:rPr lang="el-GR" dirty="0"/>
              <a:t>Το γλυπτό «</a:t>
            </a:r>
            <a:r>
              <a:rPr lang="el-GR" sz="2800" b="1" dirty="0" err="1">
                <a:solidFill>
                  <a:srgbClr val="C00000"/>
                </a:solidFill>
                <a:effectLst>
                  <a:outerShdw blurRad="38100" dist="38100" dir="2700000" algn="tl">
                    <a:srgbClr val="000000">
                      <a:alpha val="43137"/>
                    </a:srgbClr>
                  </a:outerShdw>
                </a:effectLst>
              </a:rPr>
              <a:t>Angels</a:t>
            </a:r>
            <a:r>
              <a:rPr lang="el-GR" sz="2800" b="1" dirty="0">
                <a:solidFill>
                  <a:srgbClr val="C00000"/>
                </a:solidFill>
                <a:effectLst>
                  <a:outerShdw blurRad="38100" dist="38100" dir="2700000" algn="tl">
                    <a:srgbClr val="000000">
                      <a:alpha val="43137"/>
                    </a:srgbClr>
                  </a:outerShdw>
                </a:effectLst>
              </a:rPr>
              <a:t> </a:t>
            </a:r>
            <a:r>
              <a:rPr lang="el-GR" sz="2800" b="1" dirty="0" err="1">
                <a:solidFill>
                  <a:srgbClr val="C00000"/>
                </a:solidFill>
                <a:effectLst>
                  <a:outerShdw blurRad="38100" dist="38100" dir="2700000" algn="tl">
                    <a:srgbClr val="000000">
                      <a:alpha val="43137"/>
                    </a:srgbClr>
                  </a:outerShdw>
                </a:effectLst>
              </a:rPr>
              <a:t>Unaware</a:t>
            </a:r>
            <a:r>
              <a:rPr lang="el-GR" dirty="0"/>
              <a:t>» (</a:t>
            </a:r>
            <a:r>
              <a:rPr lang="el-GR" b="1" dirty="0">
                <a:solidFill>
                  <a:srgbClr val="C00000"/>
                </a:solidFill>
                <a:effectLst>
                  <a:outerShdw blurRad="38100" dist="38100" dir="2700000" algn="tl">
                    <a:srgbClr val="000000">
                      <a:alpha val="43137"/>
                    </a:srgbClr>
                  </a:outerShdw>
                </a:effectLst>
              </a:rPr>
              <a:t>Άγγελοι εν αγνοία τους</a:t>
            </a:r>
            <a:r>
              <a:rPr lang="el-GR" dirty="0"/>
              <a:t>) από τον Καναδό καλλιτέχνη </a:t>
            </a:r>
            <a:r>
              <a:rPr lang="el-GR" dirty="0" err="1"/>
              <a:t>Timothy</a:t>
            </a:r>
            <a:r>
              <a:rPr lang="el-GR" dirty="0"/>
              <a:t> P. </a:t>
            </a:r>
            <a:r>
              <a:rPr lang="el-GR" dirty="0" err="1"/>
              <a:t>Schmalz</a:t>
            </a:r>
            <a:r>
              <a:rPr lang="el-GR" dirty="0"/>
              <a:t> αναπαριστά </a:t>
            </a:r>
            <a:r>
              <a:rPr lang="el-GR" sz="2400" b="1" dirty="0">
                <a:solidFill>
                  <a:srgbClr val="C00000"/>
                </a:solidFill>
                <a:effectLst>
                  <a:outerShdw blurRad="38100" dist="38100" dir="2700000" algn="tl">
                    <a:srgbClr val="000000">
                      <a:alpha val="43137"/>
                    </a:srgbClr>
                  </a:outerShdw>
                </a:effectLst>
              </a:rPr>
              <a:t>140 πρόσφυγες </a:t>
            </a:r>
            <a:r>
              <a:rPr lang="el-GR" dirty="0"/>
              <a:t>και θα βρίσκεται στο περιστύλιο της πλατείας του Αγίου Πέτρου. Η επιλογή των προσώπων που αναπαρίστανται είναι εκλεκτική: ένας Εβραίος που δραπετεύει από τη Γερμανία των Ναζί. Ένας άντρας από τη φυλή των Ινδιάνων </a:t>
            </a:r>
            <a:r>
              <a:rPr lang="el-GR" dirty="0" err="1"/>
              <a:t>Τσερόκι</a:t>
            </a:r>
            <a:r>
              <a:rPr lang="el-GR" dirty="0"/>
              <a:t> που περπατά στο μονοπάτι των δακρύων.</a:t>
            </a:r>
          </a:p>
          <a:p>
            <a:r>
              <a:rPr lang="el-GR" dirty="0"/>
              <a:t>Ένα μικρό αγόρι από τη Συρία το οποίο δραπετεύει από τον εμφύλιο που καταστρέφει τη χώρα του. Ένα αγόρι που προσπαθεί να ξεφύγει από τον Ιρλανδικό Λιμό το 1840. Αλλά κι άλλοι πολλοί από διάφορες γωνίες του κόσμου και από πολλές ιστορικές περιόδους.</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Ένα γλυπτό για τους πρόσφυγες όλου του κόσμου τοποθετήθηκε στην πλατεία του Αγίου Πέτρου στο Βατικανό"/>
          <p:cNvPicPr>
            <a:picLocks noChangeAspect="1" noChangeArrowheads="1"/>
          </p:cNvPicPr>
          <p:nvPr/>
        </p:nvPicPr>
        <p:blipFill>
          <a:blip r:embed="rId2" cstate="print">
            <a:lum bright="30000" contrast="40000"/>
          </a:blip>
          <a:srcRect/>
          <a:stretch>
            <a:fillRect/>
          </a:stretch>
        </p:blipFill>
        <p:spPr bwMode="auto">
          <a:xfrm>
            <a:off x="-1332656" y="0"/>
            <a:ext cx="11404656" cy="6858000"/>
          </a:xfrm>
          <a:prstGeom prst="rect">
            <a:avLst/>
          </a:prstGeom>
          <a:noFill/>
        </p:spPr>
      </p:pic>
      <p:sp>
        <p:nvSpPr>
          <p:cNvPr id="3" name="3 - Οριζόντιος πάπυρος">
            <a:extLst>
              <a:ext uri="{FF2B5EF4-FFF2-40B4-BE49-F238E27FC236}">
                <a16:creationId xmlns:a16="http://schemas.microsoft.com/office/drawing/2014/main" id="{6E6BCE41-B27F-492B-AA13-42BB3439CF90}"/>
              </a:ext>
            </a:extLst>
          </p:cNvPr>
          <p:cNvSpPr/>
          <p:nvPr/>
        </p:nvSpPr>
        <p:spPr>
          <a:xfrm>
            <a:off x="359532" y="404664"/>
            <a:ext cx="8424936" cy="1872208"/>
          </a:xfrm>
          <a:prstGeom prst="horizontalScroll">
            <a:avLst/>
          </a:prstGeom>
          <a:solidFill>
            <a:srgbClr val="C00000">
              <a:alpha val="56000"/>
            </a:srgbClr>
          </a:solidFill>
          <a:ln>
            <a:noFill/>
          </a:ln>
          <a:effectLst>
            <a:outerShdw blurRad="2413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effectLst>
                  <a:outerShdw blurRad="38100" dist="38100" dir="2700000" algn="tl">
                    <a:srgbClr val="000000">
                      <a:alpha val="43137"/>
                    </a:srgbClr>
                  </a:outerShdw>
                </a:effectLst>
              </a:rPr>
              <a:t>Πρόσφυγας</a:t>
            </a:r>
            <a:r>
              <a:rPr lang="el-GR" dirty="0">
                <a:effectLst>
                  <a:outerShdw blurRad="38100" dist="38100" dir="2700000" algn="tl">
                    <a:srgbClr val="000000">
                      <a:alpha val="43137"/>
                    </a:srgbClr>
                  </a:outerShdw>
                </a:effectLst>
              </a:rPr>
              <a:t> </a:t>
            </a:r>
            <a:r>
              <a:rPr lang="el-GR" sz="2400" dirty="0"/>
              <a:t>είναι… αυτός που αφήνει το πατρικό χώμα, τις αναμνήσεις και βαδίζει σε ξένη γη γιατί εξαναγκάστηκε, </a:t>
            </a:r>
          </a:p>
          <a:p>
            <a:pPr algn="ctr"/>
            <a:r>
              <a:rPr lang="el-GR" sz="2400" dirty="0"/>
              <a:t>όχι γιατί ψάχνει καλύτερη τύχη</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se1.mm.bing.net/th?id=OIP.ydz8tKAKqmO8McT-iJT3IgHaEP&amp;pid=Api&amp;P=0&amp;w=291&amp;h=167"/>
          <p:cNvPicPr>
            <a:picLocks noChangeAspect="1" noChangeArrowheads="1"/>
          </p:cNvPicPr>
          <p:nvPr/>
        </p:nvPicPr>
        <p:blipFill>
          <a:blip r:embed="rId2" cstate="print"/>
          <a:stretch>
            <a:fillRect/>
          </a:stretch>
        </p:blipFill>
        <p:spPr bwMode="auto">
          <a:xfrm>
            <a:off x="5292080" y="3212976"/>
            <a:ext cx="3388148" cy="3388148"/>
          </a:xfrm>
          <a:prstGeom prst="rect">
            <a:avLst/>
          </a:prstGeom>
          <a:ln>
            <a:noFill/>
          </a:ln>
          <a:effectLst>
            <a:outerShdw blurRad="292100" dist="139700" dir="2700000" algn="tl" rotWithShape="0">
              <a:srgbClr val="333333">
                <a:alpha val="65000"/>
              </a:srgbClr>
            </a:outerShdw>
          </a:effectLst>
        </p:spPr>
      </p:pic>
      <p:sp>
        <p:nvSpPr>
          <p:cNvPr id="8" name="7 - Ελλειψοειδής επεξήγηση"/>
          <p:cNvSpPr/>
          <p:nvPr/>
        </p:nvSpPr>
        <p:spPr>
          <a:xfrm>
            <a:off x="755576" y="188640"/>
            <a:ext cx="4608512" cy="3388148"/>
          </a:xfrm>
          <a:prstGeom prst="wedgeEllipseCallout">
            <a:avLst>
              <a:gd name="adj1" fmla="val 57092"/>
              <a:gd name="adj2" fmla="val 92270"/>
            </a:avLst>
          </a:prstGeom>
          <a:solidFill>
            <a:srgbClr val="C00000">
              <a:alpha val="41000"/>
            </a:srgbClr>
          </a:solidFill>
          <a:ln w="12700">
            <a:noFill/>
          </a:ln>
          <a:effectLst>
            <a:outerShdw blurRad="279400" dist="241300" dir="576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effectLst>
                  <a:outerShdw blurRad="38100" dist="38100" dir="2700000" algn="tl">
                    <a:srgbClr val="000000">
                      <a:alpha val="43137"/>
                    </a:srgbClr>
                  </a:outerShdw>
                </a:effectLst>
              </a:rPr>
              <a:t>Από πότε υπάρχουν πρόσφυγες στον ελληνικό χώρο;</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88032"/>
            <a:ext cx="3456384" cy="1772816"/>
          </a:xfrm>
          <a:solidFill>
            <a:srgbClr val="C00000">
              <a:alpha val="48000"/>
            </a:srgbClr>
          </a:solidFill>
          <a:effectLst>
            <a:outerShdw blurRad="457200" dist="266700" dir="4440000" algn="tl" rotWithShape="0">
              <a:prstClr val="black">
                <a:alpha val="32000"/>
              </a:prstClr>
            </a:outerShdw>
          </a:effectLst>
        </p:spPr>
        <p:txBody>
          <a:bodyPr>
            <a:normAutofit fontScale="90000"/>
          </a:bodyPr>
          <a:lstStyle/>
          <a:p>
            <a:r>
              <a:rPr lang="el-GR" dirty="0"/>
              <a:t>Από το…</a:t>
            </a:r>
            <a:br>
              <a:rPr lang="el-GR" dirty="0"/>
            </a:br>
            <a:r>
              <a:rPr lang="el-GR" sz="8000" b="1" dirty="0">
                <a:solidFill>
                  <a:schemeClr val="bg1"/>
                </a:solidFill>
                <a:effectLst>
                  <a:outerShdw blurRad="38100" dist="38100" dir="2700000" algn="tl">
                    <a:srgbClr val="000000">
                      <a:alpha val="43137"/>
                    </a:srgbClr>
                  </a:outerShdw>
                </a:effectLst>
              </a:rPr>
              <a:t>1821</a:t>
            </a:r>
          </a:p>
        </p:txBody>
      </p:sp>
      <p:sp>
        <p:nvSpPr>
          <p:cNvPr id="3" name="2 - Θέση περιεχομένου"/>
          <p:cNvSpPr>
            <a:spLocks noGrp="1"/>
          </p:cNvSpPr>
          <p:nvPr>
            <p:ph idx="1"/>
          </p:nvPr>
        </p:nvSpPr>
        <p:spPr>
          <a:xfrm>
            <a:off x="251520" y="2249488"/>
            <a:ext cx="3981128" cy="4608512"/>
          </a:xfrm>
        </p:spPr>
        <p:txBody>
          <a:bodyPr>
            <a:normAutofit fontScale="85000" lnSpcReduction="20000"/>
          </a:bodyPr>
          <a:lstStyle/>
          <a:p>
            <a:r>
              <a:rPr lang="el-GR" dirty="0"/>
              <a:t>Στη διάρκεια της Επανάστασης οι Έλληνες μετανάστευαν από διάφορα μέρη της Οθωμανικής αυτοκρατορίας </a:t>
            </a:r>
            <a:r>
              <a:rPr lang="el-GR" b="1" dirty="0"/>
              <a:t>προς την επαναστατημένη Ελλάδα.</a:t>
            </a:r>
          </a:p>
          <a:p>
            <a:r>
              <a:rPr lang="el-GR" dirty="0"/>
              <a:t>Αυτές οι </a:t>
            </a:r>
            <a:r>
              <a:rPr lang="el-GR" b="1" dirty="0">
                <a:solidFill>
                  <a:srgbClr val="C00000"/>
                </a:solidFill>
                <a:effectLst>
                  <a:outerShdw blurRad="38100" dist="38100" dir="2700000" algn="tl">
                    <a:srgbClr val="000000">
                      <a:alpha val="43137"/>
                    </a:srgbClr>
                  </a:outerShdw>
                </a:effectLst>
              </a:rPr>
              <a:t>ομαδικές μεταναστεύσεις </a:t>
            </a:r>
            <a:r>
              <a:rPr lang="el-GR" dirty="0">
                <a:sym typeface="Wingdings" pitchFamily="2" charset="2"/>
              </a:rPr>
              <a:t> αφετηρία του προσφυγικού ζητήματος.</a:t>
            </a:r>
            <a:endParaRPr lang="el-GR" dirty="0"/>
          </a:p>
        </p:txBody>
      </p:sp>
      <p:pic>
        <p:nvPicPr>
          <p:cNvPr id="4" name="4 - Θέση περιεχομένου" descr="aa61a96a2a9065bc24dde6ba0b3ff89f.jpg"/>
          <p:cNvPicPr>
            <a:picLocks noChangeAspect="1"/>
          </p:cNvPicPr>
          <p:nvPr/>
        </p:nvPicPr>
        <p:blipFill>
          <a:blip r:embed="rId2" cstate="print"/>
          <a:srcRect b="12819"/>
          <a:stretch>
            <a:fillRect/>
          </a:stretch>
        </p:blipFill>
        <p:spPr>
          <a:xfrm>
            <a:off x="4355976" y="260648"/>
            <a:ext cx="4446339" cy="628187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864096"/>
          </a:xfrm>
        </p:spPr>
        <p:txBody>
          <a:bodyPr>
            <a:normAutofit fontScale="90000"/>
          </a:bodyPr>
          <a:lstStyle/>
          <a:p>
            <a:r>
              <a:rPr lang="el-GR" sz="3600" b="1" dirty="0">
                <a:solidFill>
                  <a:srgbClr val="C00000"/>
                </a:solidFill>
                <a:effectLst>
                  <a:outerShdw blurRad="38100" dist="38100" dir="2700000" algn="tl">
                    <a:srgbClr val="000000">
                      <a:alpha val="43137"/>
                    </a:srgbClr>
                  </a:outerShdw>
                </a:effectLst>
              </a:rPr>
              <a:t>Τι προκάλεσε </a:t>
            </a:r>
            <a:r>
              <a:rPr lang="el-GR" sz="3600" b="1" dirty="0">
                <a:effectLst>
                  <a:outerShdw blurRad="38100" dist="38100" dir="2700000" algn="tl">
                    <a:srgbClr val="000000">
                      <a:alpha val="43137"/>
                    </a:srgbClr>
                  </a:outerShdw>
                </a:effectLst>
              </a:rPr>
              <a:t>τη </a:t>
            </a:r>
            <a:r>
              <a:rPr lang="el-GR" sz="3600" b="1" dirty="0">
                <a:solidFill>
                  <a:srgbClr val="C00000"/>
                </a:solidFill>
                <a:effectLst>
                  <a:outerShdw blurRad="38100" dist="38100" dir="2700000" algn="tl">
                    <a:srgbClr val="000000">
                      <a:alpha val="43137"/>
                    </a:srgbClr>
                  </a:outerShdw>
                </a:effectLst>
              </a:rPr>
              <a:t>μετανάστευση</a:t>
            </a:r>
            <a:r>
              <a:rPr lang="el-GR" sz="3600" b="1" dirty="0">
                <a:effectLst>
                  <a:outerShdw blurRad="38100" dist="38100" dir="2700000" algn="tl">
                    <a:srgbClr val="000000">
                      <a:alpha val="43137"/>
                    </a:srgbClr>
                  </a:outerShdw>
                </a:effectLst>
              </a:rPr>
              <a:t> κατά τη διάρκεια της Επανάστασης του </a:t>
            </a:r>
            <a:r>
              <a:rPr lang="el-GR" sz="3600" b="1" dirty="0">
                <a:solidFill>
                  <a:srgbClr val="C00000"/>
                </a:solidFill>
                <a:effectLst>
                  <a:outerShdw blurRad="38100" dist="38100" dir="2700000" algn="tl">
                    <a:srgbClr val="000000">
                      <a:alpha val="43137"/>
                    </a:srgbClr>
                  </a:outerShdw>
                </a:effectLst>
              </a:rPr>
              <a:t>1821</a:t>
            </a:r>
            <a:r>
              <a:rPr lang="el-GR" sz="3600" b="1" dirty="0">
                <a:effectLst>
                  <a:outerShdw blurRad="38100" dist="38100" dir="2700000" algn="tl">
                    <a:srgbClr val="000000">
                      <a:alpha val="43137"/>
                    </a:srgbClr>
                  </a:outerShdw>
                </a:effectLst>
              </a:rPr>
              <a:t>;</a:t>
            </a:r>
          </a:p>
        </p:txBody>
      </p:sp>
      <p:sp>
        <p:nvSpPr>
          <p:cNvPr id="3" name="2 - Θέση περιεχομένου"/>
          <p:cNvSpPr>
            <a:spLocks noGrp="1"/>
          </p:cNvSpPr>
          <p:nvPr>
            <p:ph idx="1"/>
          </p:nvPr>
        </p:nvSpPr>
        <p:spPr>
          <a:xfrm>
            <a:off x="611560" y="2924944"/>
            <a:ext cx="8064896" cy="3672408"/>
          </a:xfrm>
          <a:solidFill>
            <a:srgbClr val="C00000">
              <a:alpha val="29000"/>
            </a:srgbClr>
          </a:solidFill>
        </p:spPr>
        <p:txBody>
          <a:bodyPr>
            <a:normAutofit/>
          </a:bodyPr>
          <a:lstStyle/>
          <a:p>
            <a:pPr algn="ctr">
              <a:buNone/>
            </a:pPr>
            <a:r>
              <a:rPr lang="el-GR" b="1" dirty="0">
                <a:effectLst>
                  <a:outerShdw blurRad="38100" dist="38100" dir="2700000" algn="tl">
                    <a:srgbClr val="000000">
                      <a:alpha val="43137"/>
                    </a:srgbClr>
                  </a:outerShdw>
                </a:effectLst>
              </a:rPr>
              <a:t>Υπήρχε κλίμα ανασφάλειας και φόβου </a:t>
            </a:r>
          </a:p>
          <a:p>
            <a:pPr algn="ctr">
              <a:spcBef>
                <a:spcPts val="0"/>
              </a:spcBef>
              <a:buNone/>
            </a:pPr>
            <a:r>
              <a:rPr lang="el-GR" b="1" dirty="0">
                <a:effectLst>
                  <a:outerShdw blurRad="38100" dist="38100" dir="2700000" algn="tl">
                    <a:srgbClr val="000000">
                      <a:alpha val="43137"/>
                    </a:srgbClr>
                  </a:outerShdw>
                </a:effectLst>
              </a:rPr>
              <a:t>στην Οθωμανική αυτοκρατορία μετά τις </a:t>
            </a:r>
            <a:r>
              <a:rPr lang="el-GR" sz="4000" b="1" dirty="0">
                <a:solidFill>
                  <a:srgbClr val="C00000"/>
                </a:solidFill>
                <a:effectLst>
                  <a:outerShdw blurRad="38100" dist="38100" dir="2700000" algn="tl">
                    <a:srgbClr val="000000">
                      <a:alpha val="43137"/>
                    </a:srgbClr>
                  </a:outerShdw>
                </a:effectLst>
              </a:rPr>
              <a:t>τρομοκρατικές ενέργειες </a:t>
            </a:r>
          </a:p>
          <a:p>
            <a:pPr algn="ctr">
              <a:spcBef>
                <a:spcPts val="0"/>
              </a:spcBef>
              <a:buNone/>
            </a:pPr>
            <a:r>
              <a:rPr lang="el-GR" b="1" dirty="0">
                <a:effectLst>
                  <a:outerShdw blurRad="38100" dist="38100" dir="2700000" algn="tl">
                    <a:srgbClr val="000000">
                      <a:alpha val="43137"/>
                    </a:srgbClr>
                  </a:outerShdw>
                </a:effectLst>
              </a:rPr>
              <a:t>των Τούρκων που είχαν σκοπό να προλάβουν εξεγέρσεις των Ελλήνων κατοίκων </a:t>
            </a:r>
          </a:p>
          <a:p>
            <a:pPr algn="ctr">
              <a:spcBef>
                <a:spcPts val="0"/>
              </a:spcBef>
              <a:buNone/>
            </a:pPr>
            <a:r>
              <a:rPr lang="el-GR" b="1" dirty="0">
                <a:effectLst>
                  <a:outerShdw blurRad="38100" dist="38100" dir="2700000" algn="tl">
                    <a:srgbClr val="000000">
                      <a:alpha val="43137"/>
                    </a:srgbClr>
                  </a:outerShdw>
                </a:effectLst>
              </a:rPr>
              <a:t>όσον καιρό διαρκούσε η Επανάσταση </a:t>
            </a:r>
          </a:p>
          <a:p>
            <a:pPr algn="ctr">
              <a:spcBef>
                <a:spcPts val="0"/>
              </a:spcBef>
              <a:buNone/>
            </a:pPr>
            <a:r>
              <a:rPr lang="el-GR" b="1" dirty="0">
                <a:effectLst>
                  <a:outerShdw blurRad="38100" dist="38100" dir="2700000" algn="tl">
                    <a:srgbClr val="000000">
                      <a:alpha val="43137"/>
                    </a:srgbClr>
                  </a:outerShdw>
                </a:effectLst>
              </a:rPr>
              <a:t>στην κυρίως Ελλάδα.</a:t>
            </a:r>
          </a:p>
        </p:txBody>
      </p:sp>
      <p:sp>
        <p:nvSpPr>
          <p:cNvPr id="4" name="3 - Βέλος προς τα κάτω"/>
          <p:cNvSpPr/>
          <p:nvPr/>
        </p:nvSpPr>
        <p:spPr>
          <a:xfrm>
            <a:off x="3995936" y="1484784"/>
            <a:ext cx="1152128" cy="1224136"/>
          </a:xfrm>
          <a:prstGeom prst="downArrow">
            <a:avLst/>
          </a:prstGeom>
          <a:solidFill>
            <a:srgbClr val="C00000">
              <a:alpha val="62000"/>
            </a:srgbClr>
          </a:solidFill>
          <a:ln w="12700">
            <a:noFill/>
          </a:ln>
          <a:effectLst>
            <a:outerShdw blurRad="127000" dist="1143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bg/>
                                          </p:spTgt>
                                        </p:tgtEl>
                                        <p:attrNameLst>
                                          <p:attrName>style.visibility</p:attrName>
                                        </p:attrNameLst>
                                      </p:cBhvr>
                                      <p:to>
                                        <p:strVal val="visible"/>
                                      </p:to>
                                    </p:set>
                                    <p:anim calcmode="discrete" valueType="clr">
                                      <p:cBhvr override="childStyle">
                                        <p:cTn id="14" dur="80"/>
                                        <p:tgtEl>
                                          <p:spTgt spid="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bg/>
                                          </p:spTgt>
                                        </p:tgtEl>
                                        <p:attrNameLst>
                                          <p:attrName>fillcolor</p:attrName>
                                        </p:attrNameLst>
                                      </p:cBhvr>
                                      <p:tavLst>
                                        <p:tav tm="0">
                                          <p:val>
                                            <p:clrVal>
                                              <a:schemeClr val="accent2"/>
                                            </p:clrVal>
                                          </p:val>
                                        </p:tav>
                                        <p:tav tm="50000">
                                          <p:val>
                                            <p:clrVal>
                                              <a:schemeClr val="hlink"/>
                                            </p:clrVal>
                                          </p:val>
                                        </p:tav>
                                      </p:tavLst>
                                    </p:anim>
                                    <p:set>
                                      <p:cBhvr>
                                        <p:cTn id="16" dur="80"/>
                                        <p:tgtEl>
                                          <p:spTgt spid="3">
                                            <p:bg/>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21"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8"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35"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2" end="2"/>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42"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3" end="3"/>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49"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97768"/>
            <a:ext cx="3538736" cy="1143000"/>
          </a:xfrm>
          <a:solidFill>
            <a:srgbClr val="C00000">
              <a:alpha val="49000"/>
            </a:srgbClr>
          </a:solidFill>
          <a:effectLst>
            <a:outerShdw blurRad="317500" dist="190500" dir="3660000" algn="tl" rotWithShape="0">
              <a:prstClr val="black">
                <a:alpha val="40000"/>
              </a:prstClr>
            </a:outerShdw>
          </a:effectLst>
        </p:spPr>
        <p:txBody>
          <a:bodyPr>
            <a:normAutofit fontScale="90000"/>
          </a:bodyPr>
          <a:lstStyle/>
          <a:p>
            <a:r>
              <a:rPr lang="el-GR" b="1" dirty="0">
                <a:solidFill>
                  <a:schemeClr val="bg1"/>
                </a:solidFill>
                <a:effectLst>
                  <a:outerShdw blurRad="38100" dist="38100" dir="2700000" algn="tl">
                    <a:srgbClr val="000000">
                      <a:alpha val="43137"/>
                    </a:srgbClr>
                  </a:outerShdw>
                </a:effectLst>
              </a:rPr>
              <a:t>Από πού </a:t>
            </a:r>
            <a:r>
              <a:rPr lang="el-GR" sz="3600" dirty="0"/>
              <a:t>μετανάστευαν;</a:t>
            </a:r>
            <a:endParaRPr lang="el-GR" sz="3600"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79512" y="1600201"/>
            <a:ext cx="3600400" cy="1972815"/>
          </a:xfrm>
        </p:spPr>
        <p:txBody>
          <a:bodyPr>
            <a:normAutofit fontScale="92500" lnSpcReduction="20000"/>
          </a:bodyPr>
          <a:lstStyle/>
          <a:p>
            <a:r>
              <a:rPr lang="el-GR" b="1" dirty="0" err="1">
                <a:solidFill>
                  <a:srgbClr val="C00000"/>
                </a:solidFill>
                <a:effectLst>
                  <a:outerShdw blurRad="38100" dist="38100" dir="2700000" algn="tl">
                    <a:srgbClr val="000000">
                      <a:alpha val="43137"/>
                    </a:srgbClr>
                  </a:outerShdw>
                </a:effectLst>
              </a:rPr>
              <a:t>Μικρασία</a:t>
            </a:r>
            <a:endParaRPr lang="el-GR" b="1" dirty="0">
              <a:solidFill>
                <a:srgbClr val="C00000"/>
              </a:solidFill>
              <a:effectLst>
                <a:outerShdw blurRad="38100" dist="38100" dir="2700000" algn="tl">
                  <a:srgbClr val="000000">
                    <a:alpha val="43137"/>
                  </a:srgbClr>
                </a:outerShdw>
              </a:effectLst>
            </a:endParaRPr>
          </a:p>
          <a:p>
            <a:r>
              <a:rPr lang="el-GR" b="1" dirty="0"/>
              <a:t>Ελλαδικός </a:t>
            </a:r>
          </a:p>
          <a:p>
            <a:pPr>
              <a:buNone/>
            </a:pPr>
            <a:r>
              <a:rPr lang="el-GR" b="1" dirty="0">
                <a:solidFill>
                  <a:srgbClr val="C00000"/>
                </a:solidFill>
                <a:effectLst>
                  <a:outerShdw blurRad="38100" dist="38100" dir="2700000" algn="tl">
                    <a:srgbClr val="000000">
                      <a:alpha val="43137"/>
                    </a:srgbClr>
                  </a:outerShdw>
                </a:effectLst>
              </a:rPr>
              <a:t>	ηπειρωτικός </a:t>
            </a:r>
            <a:r>
              <a:rPr lang="el-GR" b="1" dirty="0"/>
              <a:t>χώρος</a:t>
            </a:r>
          </a:p>
          <a:p>
            <a:r>
              <a:rPr lang="el-GR" b="1" dirty="0"/>
              <a:t>Νησιά του</a:t>
            </a:r>
            <a:r>
              <a:rPr lang="el-GR" b="1" dirty="0">
                <a:solidFill>
                  <a:srgbClr val="C00000"/>
                </a:solidFill>
                <a:effectLst>
                  <a:outerShdw blurRad="38100" dist="38100" dir="2700000" algn="tl">
                    <a:srgbClr val="000000">
                      <a:alpha val="43137"/>
                    </a:srgbClr>
                  </a:outerShdw>
                </a:effectLst>
              </a:rPr>
              <a:t> Αιγαίου</a:t>
            </a:r>
          </a:p>
        </p:txBody>
      </p:sp>
      <p:sp>
        <p:nvSpPr>
          <p:cNvPr id="5" name="2 - Θέση περιεχομένου"/>
          <p:cNvSpPr txBox="1">
            <a:spLocks/>
          </p:cNvSpPr>
          <p:nvPr/>
        </p:nvSpPr>
        <p:spPr>
          <a:xfrm>
            <a:off x="251520" y="4885185"/>
            <a:ext cx="8892480" cy="1972815"/>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l-GR" sz="3200" dirty="0"/>
              <a:t>Συνέπεια </a:t>
            </a:r>
            <a:r>
              <a:rPr lang="el-GR" sz="3200" b="1" dirty="0">
                <a:solidFill>
                  <a:srgbClr val="C00000"/>
                </a:solidFill>
                <a:effectLst>
                  <a:outerShdw blurRad="38100" dist="38100" dir="2700000" algn="tl">
                    <a:srgbClr val="000000">
                      <a:alpha val="43137"/>
                    </a:srgbClr>
                  </a:outerShdw>
                </a:effectLst>
              </a:rPr>
              <a:t>αποτυχίας επανάστασης </a:t>
            </a:r>
            <a:r>
              <a:rPr lang="el-GR" sz="3200" dirty="0"/>
              <a:t>σ’ αυτές τις περιοχές.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a:ln>
                  <a:noFill/>
                </a:ln>
                <a:solidFill>
                  <a:schemeClr val="tx1"/>
                </a:solidFill>
                <a:effectLst/>
                <a:uLnTx/>
                <a:uFillTx/>
                <a:latin typeface="+mn-lt"/>
                <a:ea typeface="+mn-ea"/>
                <a:cs typeface="+mn-cs"/>
              </a:rPr>
              <a:t>Κλίμα</a:t>
            </a:r>
            <a:r>
              <a:rPr kumimoji="0" lang="el-GR" sz="3200" b="0" i="0" u="none" strike="noStrike" kern="1200" cap="none" spc="0" normalizeH="0" noProof="0" dirty="0">
                <a:ln>
                  <a:noFill/>
                </a:ln>
                <a:solidFill>
                  <a:schemeClr val="tx1"/>
                </a:solidFill>
                <a:effectLst/>
                <a:uLnTx/>
                <a:uFillTx/>
                <a:latin typeface="+mn-lt"/>
                <a:ea typeface="+mn-ea"/>
                <a:cs typeface="+mn-cs"/>
              </a:rPr>
              <a:t> </a:t>
            </a:r>
            <a:r>
              <a:rPr kumimoji="0" lang="el-GR" sz="32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ανασφάλειας</a:t>
            </a:r>
            <a:r>
              <a:rPr kumimoji="0" lang="el-GR" sz="3200" b="0" i="0" u="none" strike="noStrike" kern="1200" cap="none" spc="0" normalizeH="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l-GR" sz="3200" b="0" i="0" u="none" strike="noStrike" kern="1200" cap="none" spc="0" normalizeH="0" noProof="0" dirty="0">
                <a:ln>
                  <a:noFill/>
                </a:ln>
                <a:solidFill>
                  <a:schemeClr val="tx1"/>
                </a:solidFill>
                <a:effectLst/>
                <a:uLnTx/>
                <a:uFillTx/>
                <a:latin typeface="+mn-lt"/>
                <a:ea typeface="+mn-ea"/>
                <a:cs typeface="+mn-cs"/>
              </a:rPr>
              <a:t>και </a:t>
            </a:r>
            <a:r>
              <a:rPr kumimoji="0" lang="el-GR" sz="32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φόβου</a:t>
            </a:r>
            <a:r>
              <a:rPr kumimoji="0" lang="el-GR" sz="3200" b="0" i="0" u="none" strike="noStrike" kern="1200" cap="none" spc="0" normalizeH="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l-GR" sz="3200" b="0" i="0" u="none" strike="noStrike" kern="1200" cap="none" spc="0" normalizeH="0" noProof="0" dirty="0">
                <a:ln>
                  <a:noFill/>
                </a:ln>
                <a:solidFill>
                  <a:schemeClr val="tx1"/>
                </a:solidFill>
                <a:effectLst/>
                <a:uLnTx/>
                <a:uFillTx/>
                <a:latin typeface="+mn-lt"/>
                <a:ea typeface="+mn-ea"/>
                <a:cs typeface="+mn-cs"/>
              </a:rPr>
              <a:t>μετά τις τρομοκρατικές ενέργειες Τούρκων </a:t>
            </a:r>
            <a:r>
              <a:rPr kumimoji="0" lang="el-GR" sz="32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για να μη γίνουν εξεγέρσεις </a:t>
            </a:r>
            <a:r>
              <a:rPr kumimoji="0" lang="el-GR" sz="3200" b="0" i="0" u="none" strike="noStrike" kern="1200" cap="none" spc="0" normalizeH="0" noProof="0" dirty="0">
                <a:ln>
                  <a:noFill/>
                </a:ln>
                <a:solidFill>
                  <a:schemeClr val="tx1"/>
                </a:solidFill>
                <a:effectLst/>
                <a:uLnTx/>
                <a:uFillTx/>
                <a:latin typeface="+mn-lt"/>
                <a:ea typeface="+mn-ea"/>
                <a:cs typeface="+mn-cs"/>
              </a:rPr>
              <a:t>των Ελλήνων εκεί.</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4 - Θέση περιεχομένου" descr="aa61a96a2a9065bc24dde6ba0b3ff89f.jpg"/>
          <p:cNvPicPr>
            <a:picLocks noChangeAspect="1"/>
          </p:cNvPicPr>
          <p:nvPr/>
        </p:nvPicPr>
        <p:blipFill>
          <a:blip r:embed="rId3" cstate="print">
            <a:lum bright="30000" contrast="30000"/>
          </a:blip>
          <a:stretch>
            <a:fillRect/>
          </a:stretch>
        </p:blipFill>
        <p:spPr>
          <a:xfrm>
            <a:off x="3995936" y="461057"/>
            <a:ext cx="4787038" cy="3760031"/>
          </a:xfrm>
          <a:prstGeom prst="rect">
            <a:avLst/>
          </a:prstGeom>
          <a:ln>
            <a:noFill/>
          </a:ln>
          <a:effectLst>
            <a:outerShdw blurRad="292100" dist="139700" dir="2700000" algn="tl" rotWithShape="0">
              <a:srgbClr val="333333">
                <a:alpha val="65000"/>
              </a:srgbClr>
            </a:outerShdw>
          </a:effectLst>
        </p:spPr>
      </p:pic>
      <p:sp>
        <p:nvSpPr>
          <p:cNvPr id="7" name="1 - Τίτλος"/>
          <p:cNvSpPr txBox="1">
            <a:spLocks/>
          </p:cNvSpPr>
          <p:nvPr/>
        </p:nvSpPr>
        <p:spPr>
          <a:xfrm>
            <a:off x="251520" y="3573016"/>
            <a:ext cx="3538736" cy="1143000"/>
          </a:xfrm>
          <a:prstGeom prst="rect">
            <a:avLst/>
          </a:prstGeom>
          <a:solidFill>
            <a:srgbClr val="C00000">
              <a:alpha val="49000"/>
            </a:srgbClr>
          </a:solidFill>
          <a:effectLst>
            <a:outerShdw blurRad="317500" dist="190500" dir="3660000" algn="tl" rotWithShape="0">
              <a:prstClr val="black">
                <a:alpha val="40000"/>
              </a:prstClr>
            </a:outerShdw>
          </a:effectLst>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rPr>
              <a:t>Γιατί</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0" i="0" u="none" strike="noStrike" kern="1200" cap="none" spc="0" normalizeH="0" baseline="0" noProof="0" dirty="0">
                <a:ln>
                  <a:noFill/>
                </a:ln>
                <a:solidFill>
                  <a:schemeClr val="tx1"/>
                </a:solidFill>
                <a:effectLst/>
                <a:uLnTx/>
                <a:uFillTx/>
                <a:latin typeface="+mj-lt"/>
                <a:ea typeface="+mj-ea"/>
                <a:cs typeface="+mj-cs"/>
              </a:rPr>
              <a:t>μετανάστευαν;</a:t>
            </a:r>
            <a:endParaRPr kumimoji="0" lang="el-GR"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864096"/>
          </a:xfrm>
        </p:spPr>
        <p:txBody>
          <a:bodyPr>
            <a:normAutofit/>
          </a:bodyPr>
          <a:lstStyle/>
          <a:p>
            <a:r>
              <a:rPr lang="el-GR" sz="3800" b="1" dirty="0">
                <a:effectLst>
                  <a:outerShdw blurRad="38100" dist="38100" dir="2700000" algn="tl">
                    <a:srgbClr val="000000">
                      <a:alpha val="43137"/>
                    </a:srgbClr>
                  </a:outerShdw>
                </a:effectLst>
              </a:rPr>
              <a:t>Υπήρχε </a:t>
            </a:r>
            <a:r>
              <a:rPr lang="el-GR" sz="3800" b="1" dirty="0">
                <a:solidFill>
                  <a:srgbClr val="C00000"/>
                </a:solidFill>
                <a:effectLst>
                  <a:outerShdw blurRad="38100" dist="38100" dir="2700000" algn="tl">
                    <a:srgbClr val="000000">
                      <a:alpha val="43137"/>
                    </a:srgbClr>
                  </a:outerShdw>
                </a:effectLst>
              </a:rPr>
              <a:t>σχέδιο εκρίζωσης </a:t>
            </a:r>
            <a:r>
              <a:rPr lang="el-GR" sz="3800" b="1" dirty="0">
                <a:effectLst>
                  <a:outerShdw blurRad="38100" dist="38100" dir="2700000" algn="tl">
                    <a:srgbClr val="000000">
                      <a:alpha val="43137"/>
                    </a:srgbClr>
                  </a:outerShdw>
                </a:effectLst>
              </a:rPr>
              <a:t>των Ελλήνων;</a:t>
            </a:r>
          </a:p>
        </p:txBody>
      </p:sp>
      <p:sp>
        <p:nvSpPr>
          <p:cNvPr id="5" name="4 - Βέλος προς τα κάτω"/>
          <p:cNvSpPr/>
          <p:nvPr/>
        </p:nvSpPr>
        <p:spPr>
          <a:xfrm>
            <a:off x="3923928" y="1196752"/>
            <a:ext cx="1152128" cy="1224136"/>
          </a:xfrm>
          <a:prstGeom prst="downArrow">
            <a:avLst/>
          </a:prstGeom>
          <a:solidFill>
            <a:srgbClr val="C00000">
              <a:alpha val="55000"/>
            </a:srgbClr>
          </a:solidFill>
          <a:ln w="12700">
            <a:noFill/>
          </a:ln>
          <a:effectLst>
            <a:outerShdw blurRad="127000" dist="114300" dir="2700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2 - Θέση περιεχομένου"/>
          <p:cNvSpPr txBox="1">
            <a:spLocks/>
          </p:cNvSpPr>
          <p:nvPr/>
        </p:nvSpPr>
        <p:spPr>
          <a:xfrm>
            <a:off x="467544" y="2780928"/>
            <a:ext cx="8064896" cy="3528392"/>
          </a:xfrm>
          <a:prstGeom prst="rect">
            <a:avLst/>
          </a:prstGeom>
          <a:solidFill>
            <a:srgbClr val="C00000">
              <a:alpha val="31000"/>
            </a:srgbClr>
          </a:solidFill>
        </p:spPr>
        <p:txBody>
          <a:bodyPr vert="horz" lIns="91440" tIns="45720" rIns="91440" bIns="45720" rtlCol="0">
            <a:normAutofit fontScale="92500"/>
          </a:bodyPr>
          <a:lstStyle/>
          <a:p>
            <a:pPr algn="ctr">
              <a:buNone/>
            </a:pPr>
            <a:r>
              <a:rPr lang="el-GR" sz="3200" b="1" dirty="0">
                <a:solidFill>
                  <a:srgbClr val="C00000"/>
                </a:solidFill>
                <a:effectLst>
                  <a:outerShdw blurRad="38100" dist="38100" dir="2700000" algn="tl">
                    <a:srgbClr val="000000">
                      <a:alpha val="43137"/>
                    </a:srgbClr>
                  </a:outerShdw>
                </a:effectLst>
              </a:rPr>
              <a:t>ΟΧΙ. </a:t>
            </a:r>
            <a:r>
              <a:rPr lang="el-GR" sz="3200" b="1" dirty="0">
                <a:effectLst>
                  <a:outerShdw blurRad="38100" dist="38100" dir="2700000" algn="tl">
                    <a:srgbClr val="000000">
                      <a:alpha val="43137"/>
                    </a:srgbClr>
                  </a:outerShdw>
                </a:effectLst>
              </a:rPr>
              <a:t>Δεν εντάσσονταν οι ενέργειες αυτές σ’ ένα γενικότερο σχέδιο εκρίζωσης του ελληνικού στοιχείου όπως στην περίοδο </a:t>
            </a:r>
            <a:r>
              <a:rPr lang="el-GR" sz="3200" b="1" dirty="0">
                <a:solidFill>
                  <a:srgbClr val="C00000"/>
                </a:solidFill>
                <a:effectLst>
                  <a:outerShdw blurRad="38100" dist="38100" dir="2700000" algn="tl">
                    <a:srgbClr val="000000">
                      <a:alpha val="43137"/>
                    </a:srgbClr>
                  </a:outerShdw>
                </a:effectLst>
              </a:rPr>
              <a:t>1914-1922</a:t>
            </a:r>
            <a:r>
              <a:rPr lang="el-GR" sz="3200" b="1" dirty="0">
                <a:effectLst>
                  <a:outerShdw blurRad="38100" dist="38100" dir="2700000" algn="tl">
                    <a:srgbClr val="000000">
                      <a:alpha val="43137"/>
                    </a:srgbClr>
                  </a:outerShdw>
                </a:effectLst>
              </a:rPr>
              <a:t>.</a:t>
            </a:r>
          </a:p>
          <a:p>
            <a:pPr algn="ctr">
              <a:buNone/>
            </a:pPr>
            <a:r>
              <a:rPr lang="el-GR" sz="3200" b="1" dirty="0">
                <a:effectLst>
                  <a:outerShdw blurRad="38100" dist="38100" dir="2700000" algn="tl">
                    <a:srgbClr val="000000">
                      <a:alpha val="43137"/>
                    </a:srgbClr>
                  </a:outerShdw>
                </a:effectLst>
              </a:rPr>
              <a:t>Το προσφυγικό ρεύμα από την ηπειρωτική χώρα και τα νησιά του Αιγαίου ήταν συνέπεια της…</a:t>
            </a:r>
          </a:p>
          <a:p>
            <a:pPr algn="ctr">
              <a:buNone/>
            </a:pPr>
            <a:r>
              <a:rPr lang="el-GR" sz="3600" b="1" dirty="0">
                <a:solidFill>
                  <a:srgbClr val="C00000"/>
                </a:solidFill>
                <a:effectLst>
                  <a:outerShdw blurRad="38100" dist="38100" dir="2700000" algn="tl">
                    <a:srgbClr val="000000">
                      <a:alpha val="43137"/>
                    </a:srgbClr>
                  </a:outerShdw>
                </a:effectLst>
              </a:rPr>
              <a:t>…αποτυχίας του απελευθερωτικού κινήματος στις περιοχές αυτές!</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bg/>
                                          </p:spTgt>
                                        </p:tgtEl>
                                        <p:attrNameLst>
                                          <p:attrName>style.visibility</p:attrName>
                                        </p:attrNameLst>
                                      </p:cBhvr>
                                      <p:to>
                                        <p:strVal val="visible"/>
                                      </p:to>
                                    </p:set>
                                    <p:anim calcmode="discrete" valueType="clr">
                                      <p:cBhvr override="childStyle">
                                        <p:cTn id="14" dur="80"/>
                                        <p:tgtEl>
                                          <p:spTgt spid="6">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bg/>
                                          </p:spTgt>
                                        </p:tgtEl>
                                        <p:attrNameLst>
                                          <p:attrName>fillcolor</p:attrName>
                                        </p:attrNameLst>
                                      </p:cBhvr>
                                      <p:tavLst>
                                        <p:tav tm="0">
                                          <p:val>
                                            <p:clrVal>
                                              <a:schemeClr val="accent2"/>
                                            </p:clrVal>
                                          </p:val>
                                        </p:tav>
                                        <p:tav tm="50000">
                                          <p:val>
                                            <p:clrVal>
                                              <a:schemeClr val="hlink"/>
                                            </p:clrVal>
                                          </p:val>
                                        </p:tav>
                                      </p:tavLst>
                                    </p:anim>
                                    <p:set>
                                      <p:cBhvr>
                                        <p:cTn id="16" dur="80"/>
                                        <p:tgtEl>
                                          <p:spTgt spid="6">
                                            <p:bg/>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1"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6">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8"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30" dur="80"/>
                                        <p:tgtEl>
                                          <p:spTgt spid="6">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35"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37" dur="80"/>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1263</Words>
  <Application>Microsoft Office PowerPoint</Application>
  <PresentationFormat>On-screen Show (4:3)</PresentationFormat>
  <Paragraphs>126</Paragraphs>
  <Slides>27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Θέμα του Office</vt:lpstr>
      <vt:lpstr>PowerPoint Presentation</vt:lpstr>
      <vt:lpstr>PowerPoint Presentation</vt:lpstr>
      <vt:lpstr>PowerPoint Presentation</vt:lpstr>
      <vt:lpstr>PowerPoint Presentation</vt:lpstr>
      <vt:lpstr>PowerPoint Presentation</vt:lpstr>
      <vt:lpstr>Από το… 1821</vt:lpstr>
      <vt:lpstr>Τι προκάλεσε τη μετανάστευση κατά τη διάρκεια της Επανάστασης του 1821;</vt:lpstr>
      <vt:lpstr>Από πού μετανάστευαν;</vt:lpstr>
      <vt:lpstr>Υπήρχε σχέδιο εκρίζωσης των Ελλήνων;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Πρόσφυγας…</dc:title>
  <dc:creator>Toshiba</dc:creator>
  <cp:lastModifiedBy>Flora Vgontza</cp:lastModifiedBy>
  <cp:revision>83</cp:revision>
  <dcterms:created xsi:type="dcterms:W3CDTF">2020-01-20T16:59:21Z</dcterms:created>
  <dcterms:modified xsi:type="dcterms:W3CDTF">2021-01-24T15:46:34Z</dcterms:modified>
</cp:coreProperties>
</file>