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Lst>
  <p:sldIdLst>
    <p:sldId id="256" r:id="rId2"/>
    <p:sldId id="321" r:id="rId3"/>
    <p:sldId id="381" r:id="rId4"/>
    <p:sldId id="382" r:id="rId5"/>
    <p:sldId id="322" r:id="rId6"/>
    <p:sldId id="357" r:id="rId7"/>
    <p:sldId id="315" r:id="rId8"/>
    <p:sldId id="317" r:id="rId9"/>
    <p:sldId id="316" r:id="rId10"/>
    <p:sldId id="319" r:id="rId11"/>
    <p:sldId id="355" r:id="rId12"/>
    <p:sldId id="333" r:id="rId13"/>
    <p:sldId id="334" r:id="rId14"/>
    <p:sldId id="335" r:id="rId15"/>
    <p:sldId id="337" r:id="rId16"/>
    <p:sldId id="336" r:id="rId17"/>
    <p:sldId id="338" r:id="rId18"/>
    <p:sldId id="320" r:id="rId19"/>
    <p:sldId id="339" r:id="rId20"/>
    <p:sldId id="340" r:id="rId21"/>
    <p:sldId id="341" r:id="rId22"/>
    <p:sldId id="332" r:id="rId23"/>
    <p:sldId id="331" r:id="rId24"/>
    <p:sldId id="342" r:id="rId25"/>
    <p:sldId id="343" r:id="rId26"/>
    <p:sldId id="344" r:id="rId27"/>
    <p:sldId id="345" r:id="rId28"/>
    <p:sldId id="346" r:id="rId29"/>
    <p:sldId id="347" r:id="rId30"/>
    <p:sldId id="348" r:id="rId31"/>
    <p:sldId id="380" r:id="rId32"/>
    <p:sldId id="383" r:id="rId33"/>
    <p:sldId id="359" r:id="rId34"/>
    <p:sldId id="352" r:id="rId35"/>
    <p:sldId id="360" r:id="rId36"/>
    <p:sldId id="350" r:id="rId37"/>
    <p:sldId id="362" r:id="rId38"/>
    <p:sldId id="361" r:id="rId39"/>
    <p:sldId id="353" r:id="rId40"/>
    <p:sldId id="351" r:id="rId41"/>
    <p:sldId id="349" r:id="rId42"/>
    <p:sldId id="384" r:id="rId43"/>
    <p:sldId id="356" r:id="rId44"/>
    <p:sldId id="358" r:id="rId45"/>
    <p:sldId id="364" r:id="rId46"/>
    <p:sldId id="363" r:id="rId47"/>
    <p:sldId id="366" r:id="rId48"/>
    <p:sldId id="367" r:id="rId49"/>
    <p:sldId id="368" r:id="rId50"/>
    <p:sldId id="365" r:id="rId51"/>
    <p:sldId id="369" r:id="rId52"/>
    <p:sldId id="372" r:id="rId53"/>
    <p:sldId id="377" r:id="rId54"/>
    <p:sldId id="373" r:id="rId55"/>
    <p:sldId id="374" r:id="rId56"/>
    <p:sldId id="375" r:id="rId57"/>
    <p:sldId id="376" r:id="rId58"/>
    <p:sldId id="370" r:id="rId59"/>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lora" initials="F" lastIdx="1" clrIdx="0">
    <p:extLst>
      <p:ext uri="{19B8F6BF-5375-455C-9EA6-DF929625EA0E}">
        <p15:presenceInfo xmlns:p15="http://schemas.microsoft.com/office/powerpoint/2012/main" userId="a2d14d02b89a8a5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4/20/2022</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609707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4/20/2022</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405294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4/20/2022</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43351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4/20/2022</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931907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4/20/2022</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137141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4/20/2022</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124098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4/20/2022</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362519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4/20/2022</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966654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4/20/2022</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504152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4/20/2022</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581061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4/20/2022</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269873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4/20/2022</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910681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4/20/2022</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351408280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06" r:id="rId6"/>
    <p:sldLayoutId id="2147483701" r:id="rId7"/>
    <p:sldLayoutId id="2147483702" r:id="rId8"/>
    <p:sldLayoutId id="2147483703" r:id="rId9"/>
    <p:sldLayoutId id="2147483704" r:id="rId10"/>
    <p:sldLayoutId id="2147483705" r:id="rId11"/>
    <p:sldLayoutId id="2147483707" r:id="rId12"/>
  </p:sldLayoutIdLst>
  <p:txStyles>
    <p:title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4.jpeg"/><Relationship Id="rId1" Type="http://schemas.openxmlformats.org/officeDocument/2006/relationships/slideLayout" Target="../slideLayouts/slideLayout2.xml"/><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microsoft.com/office/2007/relationships/hdphoto" Target="../media/hdphoto4.wdp"/></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10.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47766EE-4192-4B2D-A5A0-F60F9A5F74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lue arrows background">
            <a:extLst>
              <a:ext uri="{FF2B5EF4-FFF2-40B4-BE49-F238E27FC236}">
                <a16:creationId xmlns:a16="http://schemas.microsoft.com/office/drawing/2014/main" id="{A34902C2-C827-5016-10EB-FFDD8FB849BF}"/>
              </a:ext>
            </a:extLst>
          </p:cNvPr>
          <p:cNvPicPr>
            <a:picLocks noChangeAspect="1"/>
          </p:cNvPicPr>
          <p:nvPr/>
        </p:nvPicPr>
        <p:blipFill rotWithShape="1">
          <a:blip r:embed="rId2"/>
          <a:srcRect t="41340" b="2410"/>
          <a:stretch/>
        </p:blipFill>
        <p:spPr>
          <a:xfrm>
            <a:off x="20" y="10"/>
            <a:ext cx="12191980" cy="6857990"/>
          </a:xfrm>
          <a:prstGeom prst="rect">
            <a:avLst/>
          </a:prstGeom>
        </p:spPr>
      </p:pic>
      <p:sp>
        <p:nvSpPr>
          <p:cNvPr id="11" name="Graphic 1">
            <a:extLst>
              <a:ext uri="{FF2B5EF4-FFF2-40B4-BE49-F238E27FC236}">
                <a16:creationId xmlns:a16="http://schemas.microsoft.com/office/drawing/2014/main" id="{D6705569-F545-4F47-A260-A9202826EA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bg1">
              <a:alpha val="89000"/>
            </a:schemeClr>
          </a:solidFill>
          <a:ln w="32707" cap="flat">
            <a:noFill/>
            <a:prstDash val="solid"/>
            <a:miter/>
          </a:ln>
          <a:effectLst/>
        </p:spPr>
        <p:txBody>
          <a:bodyPr rtlCol="0" anchor="ctr"/>
          <a:lstStyle/>
          <a:p>
            <a:endParaRPr lang="en-US" dirty="0"/>
          </a:p>
        </p:txBody>
      </p:sp>
      <p:sp>
        <p:nvSpPr>
          <p:cNvPr id="2" name="Title 1">
            <a:extLst>
              <a:ext uri="{FF2B5EF4-FFF2-40B4-BE49-F238E27FC236}">
                <a16:creationId xmlns:a16="http://schemas.microsoft.com/office/drawing/2014/main" id="{5EC7EDB5-6576-43F6-91F4-45CC0F043458}"/>
              </a:ext>
            </a:extLst>
          </p:cNvPr>
          <p:cNvSpPr>
            <a:spLocks noGrp="1"/>
          </p:cNvSpPr>
          <p:nvPr>
            <p:ph type="ctrTitle"/>
          </p:nvPr>
        </p:nvSpPr>
        <p:spPr>
          <a:xfrm>
            <a:off x="3325473" y="1998925"/>
            <a:ext cx="5541054" cy="1506276"/>
          </a:xfrm>
        </p:spPr>
        <p:txBody>
          <a:bodyPr>
            <a:normAutofit/>
          </a:bodyPr>
          <a:lstStyle/>
          <a:p>
            <a:pPr algn="ctr"/>
            <a:r>
              <a:rPr lang="el-GR" b="1" dirty="0"/>
              <a:t>Παρευξείνιος ελληνισμός</a:t>
            </a:r>
          </a:p>
        </p:txBody>
      </p:sp>
      <p:sp>
        <p:nvSpPr>
          <p:cNvPr id="3" name="Subtitle 2">
            <a:extLst>
              <a:ext uri="{FF2B5EF4-FFF2-40B4-BE49-F238E27FC236}">
                <a16:creationId xmlns:a16="http://schemas.microsoft.com/office/drawing/2014/main" id="{0B5D2B19-80C2-4E18-9C52-25B6960BDC2F}"/>
              </a:ext>
            </a:extLst>
          </p:cNvPr>
          <p:cNvSpPr>
            <a:spLocks noGrp="1"/>
          </p:cNvSpPr>
          <p:nvPr>
            <p:ph type="subTitle" idx="1"/>
          </p:nvPr>
        </p:nvSpPr>
        <p:spPr>
          <a:xfrm>
            <a:off x="3880419" y="4300833"/>
            <a:ext cx="4431162" cy="1191873"/>
          </a:xfrm>
        </p:spPr>
        <p:txBody>
          <a:bodyPr>
            <a:normAutofit/>
          </a:bodyPr>
          <a:lstStyle/>
          <a:p>
            <a:pPr algn="ctr"/>
            <a:r>
              <a:rPr lang="el-GR" dirty="0"/>
              <a:t>Το ποντιακο ζητημα</a:t>
            </a:r>
          </a:p>
          <a:p>
            <a:pPr algn="ctr"/>
            <a:r>
              <a:rPr lang="el-GR" dirty="0"/>
              <a:t>2</a:t>
            </a:r>
            <a:r>
              <a:rPr lang="el-GR" baseline="30000" dirty="0"/>
              <a:t>ο</a:t>
            </a:r>
            <a:r>
              <a:rPr lang="el-GR" dirty="0"/>
              <a:t> μεροσ</a:t>
            </a:r>
          </a:p>
        </p:txBody>
      </p:sp>
    </p:spTree>
    <p:extLst>
      <p:ext uri="{BB962C8B-B14F-4D97-AF65-F5344CB8AC3E}">
        <p14:creationId xmlns:p14="http://schemas.microsoft.com/office/powerpoint/2010/main" val="37959125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A9347-3540-42BD-834A-052769F481D4}"/>
              </a:ext>
            </a:extLst>
          </p:cNvPr>
          <p:cNvSpPr>
            <a:spLocks noGrp="1"/>
          </p:cNvSpPr>
          <p:nvPr>
            <p:ph type="title"/>
          </p:nvPr>
        </p:nvSpPr>
        <p:spPr>
          <a:xfrm>
            <a:off x="1224281" y="2406903"/>
            <a:ext cx="4500880" cy="1022096"/>
          </a:xfrm>
        </p:spPr>
        <p:txBody>
          <a:bodyPr>
            <a:normAutofit fontScale="90000"/>
          </a:bodyPr>
          <a:lstStyle/>
          <a:p>
            <a:r>
              <a:rPr lang="el-GR" sz="4400" b="1" dirty="0">
                <a:solidFill>
                  <a:srgbClr val="002060"/>
                </a:solidFill>
              </a:rPr>
              <a:t>Κ. Κωσταντινίδης</a:t>
            </a:r>
          </a:p>
        </p:txBody>
      </p:sp>
      <p:sp>
        <p:nvSpPr>
          <p:cNvPr id="4" name="Text Placeholder 3">
            <a:extLst>
              <a:ext uri="{FF2B5EF4-FFF2-40B4-BE49-F238E27FC236}">
                <a16:creationId xmlns:a16="http://schemas.microsoft.com/office/drawing/2014/main" id="{BC3D7D01-7013-4CE5-AB5A-74CB9DFA0F59}"/>
              </a:ext>
            </a:extLst>
          </p:cNvPr>
          <p:cNvSpPr>
            <a:spLocks noGrp="1"/>
          </p:cNvSpPr>
          <p:nvPr>
            <p:ph type="body" sz="half" idx="2"/>
          </p:nvPr>
        </p:nvSpPr>
        <p:spPr>
          <a:xfrm>
            <a:off x="1686359" y="3589801"/>
            <a:ext cx="3319272" cy="649224"/>
          </a:xfrm>
        </p:spPr>
        <p:txBody>
          <a:bodyPr/>
          <a:lstStyle/>
          <a:p>
            <a:r>
              <a:rPr lang="el-GR" dirty="0"/>
              <a:t>Απο τη μασσαλια</a:t>
            </a:r>
          </a:p>
        </p:txBody>
      </p:sp>
      <p:pic>
        <p:nvPicPr>
          <p:cNvPr id="7" name="Picture 4" descr="Κωνσταντίνος Γ. Κωνσταντινίδης – Το 2ο Γυμνάσιο Πύργου τιμά τον Ποντιακό  Ελληνισμό και… θυμάται">
            <a:extLst>
              <a:ext uri="{FF2B5EF4-FFF2-40B4-BE49-F238E27FC236}">
                <a16:creationId xmlns:a16="http://schemas.microsoft.com/office/drawing/2014/main" id="{E82F54EA-5B06-4B2C-A7D2-0EA391EBB9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97" r="30755" b="12854"/>
          <a:stretch/>
        </p:blipFill>
        <p:spPr bwMode="auto">
          <a:xfrm>
            <a:off x="6466841" y="1224684"/>
            <a:ext cx="4771134" cy="44086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88579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DFA0B6-915C-452C-85E4-85B21F6B481D}"/>
              </a:ext>
            </a:extLst>
          </p:cNvPr>
          <p:cNvPicPr>
            <a:picLocks noChangeAspect="1"/>
          </p:cNvPicPr>
          <p:nvPr/>
        </p:nvPicPr>
        <p:blipFill rotWithShape="1">
          <a:blip r:embed="rId2"/>
          <a:srcRect l="12587" r="7348"/>
          <a:stretch/>
        </p:blipFill>
        <p:spPr>
          <a:xfrm>
            <a:off x="5811732" y="229030"/>
            <a:ext cx="6129895" cy="3199970"/>
          </a:xfrm>
          <a:prstGeom prst="rect">
            <a:avLst/>
          </a:prstGeom>
          <a:ln>
            <a:noFill/>
          </a:ln>
          <a:effectLst>
            <a:outerShdw blurRad="292100" dist="139700" dir="2700000" algn="tl" rotWithShape="0">
              <a:srgbClr val="333333">
                <a:alpha val="65000"/>
              </a:srgbClr>
            </a:outerShdw>
          </a:effectLst>
        </p:spPr>
      </p:pic>
      <p:sp>
        <p:nvSpPr>
          <p:cNvPr id="3" name="Title 1">
            <a:extLst>
              <a:ext uri="{FF2B5EF4-FFF2-40B4-BE49-F238E27FC236}">
                <a16:creationId xmlns:a16="http://schemas.microsoft.com/office/drawing/2014/main" id="{A59B0837-DED6-470D-98DA-B6ED43C4622F}"/>
              </a:ext>
            </a:extLst>
          </p:cNvPr>
          <p:cNvSpPr txBox="1">
            <a:spLocks/>
          </p:cNvSpPr>
          <p:nvPr/>
        </p:nvSpPr>
        <p:spPr>
          <a:xfrm>
            <a:off x="636452" y="5105127"/>
            <a:ext cx="4500880" cy="1022096"/>
          </a:xfrm>
          <a:prstGeom prst="rect">
            <a:avLst/>
          </a:prstGeom>
        </p:spPr>
        <p:txBody>
          <a:bodyPr>
            <a:normAutofit fontScale="90000"/>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r>
              <a:rPr lang="el-GR" sz="4400" b="1" dirty="0">
                <a:solidFill>
                  <a:srgbClr val="002060"/>
                </a:solidFill>
              </a:rPr>
              <a:t>Θ. Θεοφύλακτος</a:t>
            </a:r>
          </a:p>
        </p:txBody>
      </p:sp>
      <p:sp>
        <p:nvSpPr>
          <p:cNvPr id="4" name="Title 1">
            <a:extLst>
              <a:ext uri="{FF2B5EF4-FFF2-40B4-BE49-F238E27FC236}">
                <a16:creationId xmlns:a16="http://schemas.microsoft.com/office/drawing/2014/main" id="{2A4A8AD8-0138-44FA-ABF8-00446709D448}"/>
              </a:ext>
            </a:extLst>
          </p:cNvPr>
          <p:cNvSpPr txBox="1">
            <a:spLocks/>
          </p:cNvSpPr>
          <p:nvPr/>
        </p:nvSpPr>
        <p:spPr>
          <a:xfrm>
            <a:off x="5732313" y="3537270"/>
            <a:ext cx="6459687" cy="1567857"/>
          </a:xfrm>
          <a:prstGeom prst="rect">
            <a:avLst/>
          </a:prstGeom>
        </p:spPr>
        <p:txBody>
          <a:bodyPr>
            <a:normAutofit fontScale="97500"/>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algn="ctr"/>
            <a:r>
              <a:rPr lang="el-GR" sz="2500" dirty="0"/>
              <a:t>Τα στέφανα του γάμου </a:t>
            </a:r>
          </a:p>
          <a:p>
            <a:pPr algn="ctr"/>
            <a:r>
              <a:rPr lang="el-GR" sz="2500" dirty="0"/>
              <a:t>της </a:t>
            </a:r>
            <a:r>
              <a:rPr lang="el-GR" sz="2500" b="1" dirty="0">
                <a:solidFill>
                  <a:srgbClr val="002060"/>
                </a:solidFill>
              </a:rPr>
              <a:t>Ιφιγένειας Κογκαλίδου </a:t>
            </a:r>
            <a:r>
              <a:rPr lang="el-GR" sz="2500" dirty="0"/>
              <a:t>και του </a:t>
            </a:r>
            <a:r>
              <a:rPr lang="el-GR" sz="2500" b="1" dirty="0">
                <a:solidFill>
                  <a:srgbClr val="002060"/>
                </a:solidFill>
              </a:rPr>
              <a:t>Θεοφύλακτου Θεοφυλάκτου</a:t>
            </a:r>
            <a:r>
              <a:rPr lang="el-GR" sz="2500" dirty="0"/>
              <a:t>, </a:t>
            </a:r>
          </a:p>
          <a:p>
            <a:pPr algn="ctr"/>
            <a:r>
              <a:rPr lang="el-GR" sz="2500" dirty="0"/>
              <a:t>στην </a:t>
            </a:r>
            <a:r>
              <a:rPr lang="el-GR" sz="2500" b="1" dirty="0">
                <a:solidFill>
                  <a:srgbClr val="002060"/>
                </a:solidFill>
              </a:rPr>
              <a:t>Τραπεζούντα</a:t>
            </a:r>
            <a:r>
              <a:rPr lang="el-GR" sz="2500" dirty="0"/>
              <a:t> το </a:t>
            </a:r>
            <a:r>
              <a:rPr lang="el-GR" sz="2500" b="1" dirty="0">
                <a:solidFill>
                  <a:srgbClr val="002060"/>
                </a:solidFill>
              </a:rPr>
              <a:t>1913</a:t>
            </a:r>
            <a:endParaRPr lang="el-GR" sz="2500" b="1" dirty="0">
              <a:solidFill>
                <a:srgbClr val="002060"/>
              </a:solidFill>
              <a:effectLst>
                <a:outerShdw blurRad="38100" dist="38100" dir="2700000" algn="tl">
                  <a:srgbClr val="000000">
                    <a:alpha val="43137"/>
                  </a:srgbClr>
                </a:outerShdw>
              </a:effectLst>
            </a:endParaRPr>
          </a:p>
        </p:txBody>
      </p:sp>
      <p:sp>
        <p:nvSpPr>
          <p:cNvPr id="6" name="Text Placeholder 3">
            <a:extLst>
              <a:ext uri="{FF2B5EF4-FFF2-40B4-BE49-F238E27FC236}">
                <a16:creationId xmlns:a16="http://schemas.microsoft.com/office/drawing/2014/main" id="{97EE4B15-45EF-406B-A789-CED29DC9532B}"/>
              </a:ext>
            </a:extLst>
          </p:cNvPr>
          <p:cNvSpPr txBox="1">
            <a:spLocks/>
          </p:cNvSpPr>
          <p:nvPr/>
        </p:nvSpPr>
        <p:spPr>
          <a:xfrm>
            <a:off x="902588" y="5802611"/>
            <a:ext cx="3319272" cy="649224"/>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1000"/>
              </a:spcBef>
              <a:buFont typeface="Arial" panose="020B0604020202020204" pitchFamily="34" charset="0"/>
              <a:buNone/>
              <a:defRPr sz="2000" kern="1200" cap="all"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l-GR" dirty="0"/>
              <a:t>Απο το βατουμ</a:t>
            </a:r>
          </a:p>
        </p:txBody>
      </p:sp>
    </p:spTree>
    <p:extLst>
      <p:ext uri="{BB962C8B-B14F-4D97-AF65-F5344CB8AC3E}">
        <p14:creationId xmlns:p14="http://schemas.microsoft.com/office/powerpoint/2010/main" val="36529629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289BC-E76D-4834-AB08-206222551A78}"/>
              </a:ext>
            </a:extLst>
          </p:cNvPr>
          <p:cNvSpPr>
            <a:spLocks noGrp="1"/>
          </p:cNvSpPr>
          <p:nvPr>
            <p:ph type="title"/>
          </p:nvPr>
        </p:nvSpPr>
        <p:spPr>
          <a:xfrm>
            <a:off x="1100227" y="632133"/>
            <a:ext cx="4459224" cy="720598"/>
          </a:xfrm>
          <a:solidFill>
            <a:schemeClr val="accent3">
              <a:lumMod val="40000"/>
              <a:lumOff val="60000"/>
              <a:alpha val="49000"/>
            </a:schemeClr>
          </a:solidFill>
          <a:effectLst>
            <a:outerShdw blurRad="127000" dist="139700" dir="2700000" algn="tl" rotWithShape="0">
              <a:prstClr val="black">
                <a:alpha val="40000"/>
              </a:prstClr>
            </a:outerShdw>
          </a:effectLst>
        </p:spPr>
        <p:txBody>
          <a:bodyPr>
            <a:normAutofit/>
          </a:bodyPr>
          <a:lstStyle/>
          <a:p>
            <a:pPr algn="ctr"/>
            <a:r>
              <a:rPr lang="el-GR" sz="4400" b="1" dirty="0">
                <a:solidFill>
                  <a:srgbClr val="002060"/>
                </a:solidFill>
                <a:effectLst>
                  <a:outerShdw blurRad="38100" dist="38100" dir="2700000" algn="tl">
                    <a:srgbClr val="000000">
                      <a:alpha val="43137"/>
                    </a:srgbClr>
                  </a:outerShdw>
                </a:effectLst>
              </a:rPr>
              <a:t>Απρίλιος 1916</a:t>
            </a:r>
          </a:p>
        </p:txBody>
      </p:sp>
      <p:sp>
        <p:nvSpPr>
          <p:cNvPr id="3" name="Text Placeholder 2">
            <a:extLst>
              <a:ext uri="{FF2B5EF4-FFF2-40B4-BE49-F238E27FC236}">
                <a16:creationId xmlns:a16="http://schemas.microsoft.com/office/drawing/2014/main" id="{3761A5AE-EC77-4341-AFB8-B0C86BAC4E55}"/>
              </a:ext>
            </a:extLst>
          </p:cNvPr>
          <p:cNvSpPr>
            <a:spLocks noGrp="1"/>
          </p:cNvSpPr>
          <p:nvPr>
            <p:ph type="body" idx="1"/>
          </p:nvPr>
        </p:nvSpPr>
        <p:spPr>
          <a:xfrm>
            <a:off x="7458075" y="533400"/>
            <a:ext cx="3633698" cy="2093404"/>
          </a:xfrm>
        </p:spPr>
        <p:txBody>
          <a:bodyPr>
            <a:noAutofit/>
          </a:bodyPr>
          <a:lstStyle/>
          <a:p>
            <a:pPr algn="ctr"/>
            <a:r>
              <a:rPr lang="el-GR" sz="3600" b="1" dirty="0">
                <a:solidFill>
                  <a:srgbClr val="002060"/>
                </a:solidFill>
                <a:effectLst>
                  <a:outerShdw blurRad="38100" dist="38100" dir="2700000" algn="tl">
                    <a:srgbClr val="000000">
                      <a:alpha val="43137"/>
                    </a:srgbClr>
                  </a:outerShdw>
                </a:effectLst>
              </a:rPr>
              <a:t>Οι ρωσοι </a:t>
            </a:r>
          </a:p>
          <a:p>
            <a:pPr algn="ctr"/>
            <a:r>
              <a:rPr lang="el-GR" sz="3600" b="1" dirty="0">
                <a:solidFill>
                  <a:srgbClr val="002060"/>
                </a:solidFill>
                <a:effectLst>
                  <a:outerShdw blurRad="38100" dist="38100" dir="2700000" algn="tl">
                    <a:srgbClr val="000000">
                      <a:alpha val="43137"/>
                    </a:srgbClr>
                  </a:outerShdw>
                </a:effectLst>
              </a:rPr>
              <a:t>στην τραπεζουντα</a:t>
            </a:r>
          </a:p>
        </p:txBody>
      </p:sp>
      <p:pic>
        <p:nvPicPr>
          <p:cNvPr id="5" name="Picture 4">
            <a:extLst>
              <a:ext uri="{FF2B5EF4-FFF2-40B4-BE49-F238E27FC236}">
                <a16:creationId xmlns:a16="http://schemas.microsoft.com/office/drawing/2014/main" id="{E65BF0A2-1D68-493D-971D-F6B730238C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127" y="2095500"/>
            <a:ext cx="6776036" cy="43874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151356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out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out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Μητροπολίτης Χρύσανθος - Cover Image">
            <a:extLst>
              <a:ext uri="{FF2B5EF4-FFF2-40B4-BE49-F238E27FC236}">
                <a16:creationId xmlns:a16="http://schemas.microsoft.com/office/drawing/2014/main" id="{00B3302C-5908-4D9B-98E2-0534D8EFAB1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5057447" y="213433"/>
            <a:ext cx="6874281" cy="45828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ED570C57-632D-47BE-878D-E2EEF0E931E7}"/>
              </a:ext>
            </a:extLst>
          </p:cNvPr>
          <p:cNvSpPr txBox="1">
            <a:spLocks/>
          </p:cNvSpPr>
          <p:nvPr/>
        </p:nvSpPr>
        <p:spPr>
          <a:xfrm>
            <a:off x="205842" y="902098"/>
            <a:ext cx="2494646" cy="3649007"/>
          </a:xfrm>
          <a:prstGeom prst="rect">
            <a:avLst/>
          </a:prstGeom>
          <a:solidFill>
            <a:schemeClr val="accent3">
              <a:lumMod val="40000"/>
              <a:lumOff val="60000"/>
              <a:alpha val="49000"/>
            </a:schemeClr>
          </a:solidFill>
          <a:effectLst>
            <a:outerShdw blurRad="127000" dist="1397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algn="ctr"/>
            <a:r>
              <a:rPr lang="el-GR" sz="2800" dirty="0">
                <a:solidFill>
                  <a:srgbClr val="002060"/>
                </a:solidFill>
                <a:effectLst>
                  <a:outerShdw blurRad="38100" dist="38100" dir="2700000" algn="tl">
                    <a:srgbClr val="000000">
                      <a:alpha val="43137"/>
                    </a:srgbClr>
                  </a:outerShdw>
                </a:effectLst>
              </a:rPr>
              <a:t>Ο</a:t>
            </a:r>
            <a:r>
              <a:rPr lang="el-GR" sz="2800" b="1" dirty="0">
                <a:solidFill>
                  <a:srgbClr val="002060"/>
                </a:solidFill>
                <a:effectLst>
                  <a:outerShdw blurRad="38100" dist="38100" dir="2700000" algn="tl">
                    <a:srgbClr val="000000">
                      <a:alpha val="43137"/>
                    </a:srgbClr>
                  </a:outerShdw>
                </a:effectLst>
              </a:rPr>
              <a:t> Τούρκος Βαλής </a:t>
            </a:r>
            <a:r>
              <a:rPr lang="el-GR" sz="2800" dirty="0">
                <a:solidFill>
                  <a:srgbClr val="002060"/>
                </a:solidFill>
                <a:effectLst>
                  <a:outerShdw blurRad="38100" dist="38100" dir="2700000" algn="tl">
                    <a:srgbClr val="000000">
                      <a:alpha val="43137"/>
                    </a:srgbClr>
                  </a:outerShdw>
                </a:effectLst>
              </a:rPr>
              <a:t>Μεχμέτ Τζεμάλ μπέη</a:t>
            </a:r>
          </a:p>
          <a:p>
            <a:pPr algn="ctr"/>
            <a:r>
              <a:rPr lang="el-GR" sz="2800" dirty="0">
                <a:solidFill>
                  <a:srgbClr val="002060"/>
                </a:solidFill>
                <a:effectLst>
                  <a:outerShdw blurRad="38100" dist="38100" dir="2700000" algn="tl">
                    <a:srgbClr val="000000">
                      <a:alpha val="43137"/>
                    </a:srgbClr>
                  </a:outerShdw>
                </a:effectLst>
              </a:rPr>
              <a:t>παραδίδει την </a:t>
            </a:r>
            <a:r>
              <a:rPr lang="el-GR" sz="2800" b="1" dirty="0">
                <a:solidFill>
                  <a:srgbClr val="002060"/>
                </a:solidFill>
                <a:effectLst>
                  <a:outerShdw blurRad="38100" dist="38100" dir="2700000" algn="tl">
                    <a:srgbClr val="000000">
                      <a:alpha val="43137"/>
                    </a:srgbClr>
                  </a:outerShdw>
                </a:effectLst>
              </a:rPr>
              <a:t>Τραπεζούντα </a:t>
            </a:r>
            <a:r>
              <a:rPr lang="el-GR" sz="2800" dirty="0">
                <a:solidFill>
                  <a:srgbClr val="002060"/>
                </a:solidFill>
                <a:effectLst>
                  <a:outerShdw blurRad="38100" dist="38100" dir="2700000" algn="tl">
                    <a:srgbClr val="000000">
                      <a:alpha val="43137"/>
                    </a:srgbClr>
                  </a:outerShdw>
                </a:effectLst>
              </a:rPr>
              <a:t>στον</a:t>
            </a:r>
            <a:r>
              <a:rPr lang="el-GR" sz="2800" b="1" dirty="0">
                <a:solidFill>
                  <a:srgbClr val="002060"/>
                </a:solidFill>
                <a:effectLst>
                  <a:outerShdw blurRad="38100" dist="38100" dir="2700000" algn="tl">
                    <a:srgbClr val="000000">
                      <a:alpha val="43137"/>
                    </a:srgbClr>
                  </a:outerShdw>
                </a:effectLst>
              </a:rPr>
              <a:t> Χρύσανθο</a:t>
            </a:r>
          </a:p>
        </p:txBody>
      </p:sp>
      <p:sp>
        <p:nvSpPr>
          <p:cNvPr id="5" name="Title 1">
            <a:extLst>
              <a:ext uri="{FF2B5EF4-FFF2-40B4-BE49-F238E27FC236}">
                <a16:creationId xmlns:a16="http://schemas.microsoft.com/office/drawing/2014/main" id="{BEDB4377-F1F8-4AF9-BFDD-B140C36BF1B0}"/>
              </a:ext>
            </a:extLst>
          </p:cNvPr>
          <p:cNvSpPr txBox="1">
            <a:spLocks/>
          </p:cNvSpPr>
          <p:nvPr/>
        </p:nvSpPr>
        <p:spPr>
          <a:xfrm>
            <a:off x="131284" y="5039545"/>
            <a:ext cx="11837511" cy="1653626"/>
          </a:xfrm>
          <a:prstGeom prst="rect">
            <a:avLst/>
          </a:prstGeom>
          <a:solidFill>
            <a:schemeClr val="accent3">
              <a:lumMod val="40000"/>
              <a:lumOff val="60000"/>
              <a:alpha val="49000"/>
            </a:schemeClr>
          </a:solidFill>
          <a:effectLst>
            <a:outerShdw blurRad="127000" dist="1397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algn="ctr"/>
            <a:r>
              <a:rPr lang="el-GR" sz="2600" b="1" dirty="0">
                <a:solidFill>
                  <a:srgbClr val="002060"/>
                </a:solidFill>
                <a:effectLst>
                  <a:outerShdw blurRad="38100" dist="38100" dir="2700000" algn="tl">
                    <a:srgbClr val="000000">
                      <a:alpha val="43137"/>
                    </a:srgbClr>
                  </a:outerShdw>
                </a:effectLst>
              </a:rPr>
              <a:t>Ο Χρύσανθος</a:t>
            </a:r>
            <a:r>
              <a:rPr lang="el-GR" sz="2600" dirty="0">
                <a:solidFill>
                  <a:srgbClr val="002060"/>
                </a:solidFill>
                <a:effectLst>
                  <a:outerShdw blurRad="38100" dist="38100" dir="2700000" algn="tl">
                    <a:srgbClr val="000000">
                      <a:alpha val="43137"/>
                    </a:srgbClr>
                  </a:outerShdw>
                </a:effectLst>
              </a:rPr>
              <a:t>, λόγω της συνετής πολιτικής του απέναντι στους μουσουλμάνους της περιοχής, </a:t>
            </a:r>
            <a:r>
              <a:rPr lang="el-GR" sz="2600" b="1" dirty="0">
                <a:solidFill>
                  <a:srgbClr val="002060"/>
                </a:solidFill>
                <a:effectLst>
                  <a:outerShdw blurRad="38100" dist="38100" dir="2700000" algn="tl">
                    <a:srgbClr val="000000">
                      <a:alpha val="43137"/>
                    </a:srgbClr>
                  </a:outerShdw>
                </a:effectLst>
              </a:rPr>
              <a:t>γίνεται δεκτός </a:t>
            </a:r>
            <a:r>
              <a:rPr lang="el-GR" sz="2600" dirty="0">
                <a:solidFill>
                  <a:srgbClr val="002060"/>
                </a:solidFill>
                <a:effectLst>
                  <a:outerShdw blurRad="38100" dist="38100" dir="2700000" algn="tl">
                    <a:srgbClr val="000000">
                      <a:alpha val="43137"/>
                    </a:srgbClr>
                  </a:outerShdw>
                </a:effectLst>
              </a:rPr>
              <a:t>από τους </a:t>
            </a:r>
            <a:r>
              <a:rPr lang="el-GR" sz="2600" b="1" dirty="0">
                <a:solidFill>
                  <a:srgbClr val="002060"/>
                </a:solidFill>
                <a:effectLst>
                  <a:outerShdw blurRad="38100" dist="38100" dir="2700000" algn="tl">
                    <a:srgbClr val="000000">
                      <a:alpha val="43137"/>
                    </a:srgbClr>
                  </a:outerShdw>
                </a:effectLst>
              </a:rPr>
              <a:t>Ρώσους </a:t>
            </a:r>
            <a:r>
              <a:rPr lang="el-GR" sz="2600" dirty="0">
                <a:solidFill>
                  <a:srgbClr val="002060"/>
                </a:solidFill>
                <a:effectLst>
                  <a:outerShdw blurRad="38100" dist="38100" dir="2700000" algn="tl">
                    <a:srgbClr val="000000">
                      <a:alpha val="43137"/>
                    </a:srgbClr>
                  </a:outerShdw>
                </a:effectLst>
              </a:rPr>
              <a:t>αλλά και τους</a:t>
            </a:r>
            <a:r>
              <a:rPr lang="el-GR" sz="2600" b="1" dirty="0">
                <a:solidFill>
                  <a:srgbClr val="002060"/>
                </a:solidFill>
                <a:effectLst>
                  <a:outerShdw blurRad="38100" dist="38100" dir="2700000" algn="tl">
                    <a:srgbClr val="000000">
                      <a:alpha val="43137"/>
                    </a:srgbClr>
                  </a:outerShdw>
                </a:effectLst>
              </a:rPr>
              <a:t> προξένους </a:t>
            </a:r>
            <a:r>
              <a:rPr lang="el-GR" sz="2600" dirty="0">
                <a:solidFill>
                  <a:srgbClr val="002060"/>
                </a:solidFill>
                <a:effectLst>
                  <a:outerShdw blurRad="38100" dist="38100" dir="2700000" algn="tl">
                    <a:srgbClr val="000000">
                      <a:alpha val="43137"/>
                    </a:srgbClr>
                  </a:outerShdw>
                </a:effectLst>
              </a:rPr>
              <a:t>άλλων κρατών </a:t>
            </a:r>
            <a:r>
              <a:rPr lang="el-GR" sz="2600" b="1" dirty="0">
                <a:solidFill>
                  <a:srgbClr val="002060"/>
                </a:solidFill>
                <a:effectLst>
                  <a:outerShdw blurRad="38100" dist="38100" dir="2700000" algn="tl">
                    <a:srgbClr val="000000">
                      <a:alpha val="43137"/>
                    </a:srgbClr>
                  </a:outerShdw>
                </a:effectLst>
              </a:rPr>
              <a:t>ως ηγέτης </a:t>
            </a:r>
            <a:r>
              <a:rPr lang="el-GR" sz="2600" dirty="0">
                <a:solidFill>
                  <a:srgbClr val="002060"/>
                </a:solidFill>
                <a:effectLst>
                  <a:outerShdw blurRad="38100" dist="38100" dir="2700000" algn="tl">
                    <a:srgbClr val="000000">
                      <a:alpha val="43137"/>
                    </a:srgbClr>
                  </a:outerShdw>
                </a:effectLst>
              </a:rPr>
              <a:t>στην ευαίσθητη περιοχή, όπου ήταν νωπές ακόμη οι μνήμες από τις σφαγές και τις εχθροπραξίες.</a:t>
            </a:r>
          </a:p>
        </p:txBody>
      </p:sp>
      <p:sp>
        <p:nvSpPr>
          <p:cNvPr id="3" name="Arrow: Curved Down 2">
            <a:extLst>
              <a:ext uri="{FF2B5EF4-FFF2-40B4-BE49-F238E27FC236}">
                <a16:creationId xmlns:a16="http://schemas.microsoft.com/office/drawing/2014/main" id="{60D2ADEF-274C-4C1F-B640-C3602927B6D5}"/>
              </a:ext>
            </a:extLst>
          </p:cNvPr>
          <p:cNvSpPr/>
          <p:nvPr/>
        </p:nvSpPr>
        <p:spPr>
          <a:xfrm rot="4762177">
            <a:off x="1660210" y="2560868"/>
            <a:ext cx="3334074" cy="1418777"/>
          </a:xfrm>
          <a:prstGeom prst="curvedDownArrow">
            <a:avLst/>
          </a:prstGeom>
          <a:solidFill>
            <a:srgbClr val="0070C0">
              <a:alpha val="47000"/>
            </a:srgbClr>
          </a:solidFill>
          <a:ln>
            <a:noFill/>
          </a:ln>
          <a:effectLst>
            <a:outerShdw blurRad="1651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6" name="Title 1">
            <a:extLst>
              <a:ext uri="{FF2B5EF4-FFF2-40B4-BE49-F238E27FC236}">
                <a16:creationId xmlns:a16="http://schemas.microsoft.com/office/drawing/2014/main" id="{9E2015C0-B2B7-4334-B1DF-15D83CBAA0C7}"/>
              </a:ext>
            </a:extLst>
          </p:cNvPr>
          <p:cNvSpPr txBox="1">
            <a:spLocks/>
          </p:cNvSpPr>
          <p:nvPr/>
        </p:nvSpPr>
        <p:spPr>
          <a:xfrm>
            <a:off x="17031" y="110994"/>
            <a:ext cx="4859769" cy="509492"/>
          </a:xfrm>
          <a:prstGeom prst="rect">
            <a:avLst/>
          </a:prstGeom>
          <a:solidFill>
            <a:schemeClr val="accent3">
              <a:lumMod val="40000"/>
              <a:lumOff val="60000"/>
              <a:alpha val="49000"/>
            </a:schemeClr>
          </a:solidFill>
          <a:effectLst>
            <a:outerShdw blurRad="127000" dist="1397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algn="ctr">
              <a:spcBef>
                <a:spcPts val="500"/>
              </a:spcBef>
            </a:pPr>
            <a:r>
              <a:rPr lang="el-GR" sz="2800" b="1" dirty="0">
                <a:solidFill>
                  <a:srgbClr val="002060"/>
                </a:solidFill>
                <a:effectLst>
                  <a:outerShdw blurRad="38100" dist="38100" dir="2700000" algn="tl">
                    <a:srgbClr val="000000">
                      <a:alpha val="43137"/>
                    </a:srgbClr>
                  </a:outerShdw>
                </a:effectLst>
              </a:rPr>
              <a:t>ΠΑΡΑΔΟΣΗ ΤΡΑΠΕΖΟΥΝΤΑΣ</a:t>
            </a:r>
          </a:p>
        </p:txBody>
      </p:sp>
    </p:spTree>
    <p:extLst>
      <p:ext uri="{BB962C8B-B14F-4D97-AF65-F5344CB8AC3E}">
        <p14:creationId xmlns:p14="http://schemas.microsoft.com/office/powerpoint/2010/main" val="3663904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3"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D570C57-632D-47BE-878D-E2EEF0E931E7}"/>
              </a:ext>
            </a:extLst>
          </p:cNvPr>
          <p:cNvSpPr txBox="1">
            <a:spLocks/>
          </p:cNvSpPr>
          <p:nvPr/>
        </p:nvSpPr>
        <p:spPr>
          <a:xfrm>
            <a:off x="347617" y="3679371"/>
            <a:ext cx="4747159" cy="2825194"/>
          </a:xfrm>
          <a:prstGeom prst="rect">
            <a:avLst/>
          </a:prstGeom>
          <a:solidFill>
            <a:schemeClr val="accent3">
              <a:lumMod val="40000"/>
              <a:lumOff val="60000"/>
              <a:alpha val="49000"/>
            </a:schemeClr>
          </a:solidFill>
          <a:effectLst>
            <a:outerShdw blurRad="127000" dist="1397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algn="ctr"/>
            <a:r>
              <a:rPr lang="el-GR" sz="2800" dirty="0">
                <a:solidFill>
                  <a:srgbClr val="002060"/>
                </a:solidFill>
                <a:effectLst>
                  <a:outerShdw blurRad="38100" dist="38100" dir="2700000" algn="tl">
                    <a:srgbClr val="000000">
                      <a:alpha val="43137"/>
                    </a:srgbClr>
                  </a:outerShdw>
                </a:effectLst>
              </a:rPr>
              <a:t>Η δίχρονη προεδρία του Χρύσανθου ήταν ένα αληθινό διάλειμμα </a:t>
            </a:r>
            <a:r>
              <a:rPr lang="el-GR" sz="2800" b="1" dirty="0">
                <a:solidFill>
                  <a:srgbClr val="002060"/>
                </a:solidFill>
                <a:effectLst>
                  <a:outerShdw blurRad="38100" dist="38100" dir="2700000" algn="tl">
                    <a:srgbClr val="000000">
                      <a:alpha val="43137"/>
                    </a:srgbClr>
                  </a:outerShdw>
                </a:effectLst>
              </a:rPr>
              <a:t>δημοκρατίας</a:t>
            </a:r>
            <a:r>
              <a:rPr lang="el-GR" sz="2800" dirty="0">
                <a:solidFill>
                  <a:srgbClr val="002060"/>
                </a:solidFill>
                <a:effectLst>
                  <a:outerShdw blurRad="38100" dist="38100" dir="2700000" algn="tl">
                    <a:srgbClr val="000000">
                      <a:alpha val="43137"/>
                    </a:srgbClr>
                  </a:outerShdw>
                </a:effectLst>
              </a:rPr>
              <a:t> και </a:t>
            </a:r>
            <a:r>
              <a:rPr lang="el-GR" sz="2800" b="1" dirty="0">
                <a:solidFill>
                  <a:srgbClr val="002060"/>
                </a:solidFill>
                <a:effectLst>
                  <a:outerShdw blurRad="38100" dist="38100" dir="2700000" algn="tl">
                    <a:srgbClr val="000000">
                      <a:alpha val="43137"/>
                    </a:srgbClr>
                  </a:outerShdw>
                </a:effectLst>
              </a:rPr>
              <a:t>αρμονικής συμβίωσης χριστιανών</a:t>
            </a:r>
            <a:r>
              <a:rPr lang="el-GR" sz="2800" dirty="0">
                <a:solidFill>
                  <a:srgbClr val="002060"/>
                </a:solidFill>
                <a:effectLst>
                  <a:outerShdw blurRad="38100" dist="38100" dir="2700000" algn="tl">
                    <a:srgbClr val="000000">
                      <a:alpha val="43137"/>
                    </a:srgbClr>
                  </a:outerShdw>
                </a:effectLst>
              </a:rPr>
              <a:t> και </a:t>
            </a:r>
            <a:r>
              <a:rPr lang="el-GR" sz="2800" b="1" dirty="0">
                <a:solidFill>
                  <a:srgbClr val="002060"/>
                </a:solidFill>
                <a:effectLst>
                  <a:outerShdw blurRad="38100" dist="38100" dir="2700000" algn="tl">
                    <a:srgbClr val="000000">
                      <a:alpha val="43137"/>
                    </a:srgbClr>
                  </a:outerShdw>
                </a:effectLst>
              </a:rPr>
              <a:t>μουσουλμάνων</a:t>
            </a:r>
            <a:r>
              <a:rPr lang="el-GR" sz="2800" dirty="0">
                <a:solidFill>
                  <a:srgbClr val="002060"/>
                </a:solidFill>
                <a:effectLst>
                  <a:outerShdw blurRad="38100" dist="38100" dir="2700000" algn="tl">
                    <a:srgbClr val="000000">
                      <a:alpha val="43137"/>
                    </a:srgbClr>
                  </a:outerShdw>
                </a:effectLst>
              </a:rPr>
              <a:t>.</a:t>
            </a:r>
            <a:endParaRPr lang="el-GR" sz="2800" b="1" dirty="0">
              <a:solidFill>
                <a:srgbClr val="002060"/>
              </a:solidFill>
              <a:effectLst>
                <a:outerShdw blurRad="38100" dist="38100" dir="2700000" algn="tl">
                  <a:srgbClr val="000000">
                    <a:alpha val="43137"/>
                  </a:srgbClr>
                </a:outerShdw>
              </a:effectLst>
            </a:endParaRPr>
          </a:p>
        </p:txBody>
      </p:sp>
      <p:sp>
        <p:nvSpPr>
          <p:cNvPr id="6" name="Title 1">
            <a:extLst>
              <a:ext uri="{FF2B5EF4-FFF2-40B4-BE49-F238E27FC236}">
                <a16:creationId xmlns:a16="http://schemas.microsoft.com/office/drawing/2014/main" id="{9E2015C0-B2B7-4334-B1DF-15D83CBAA0C7}"/>
              </a:ext>
            </a:extLst>
          </p:cNvPr>
          <p:cNvSpPr txBox="1">
            <a:spLocks/>
          </p:cNvSpPr>
          <p:nvPr/>
        </p:nvSpPr>
        <p:spPr>
          <a:xfrm>
            <a:off x="347616" y="255464"/>
            <a:ext cx="4555231" cy="1747508"/>
          </a:xfrm>
          <a:prstGeom prst="rect">
            <a:avLst/>
          </a:prstGeom>
          <a:solidFill>
            <a:schemeClr val="accent3">
              <a:lumMod val="40000"/>
              <a:lumOff val="60000"/>
              <a:alpha val="49000"/>
            </a:schemeClr>
          </a:solidFill>
          <a:effectLst>
            <a:outerShdw blurRad="127000" dist="1397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algn="ctr">
              <a:spcBef>
                <a:spcPts val="500"/>
              </a:spcBef>
            </a:pPr>
            <a:r>
              <a:rPr lang="el-GR" sz="2800" b="1" dirty="0">
                <a:solidFill>
                  <a:srgbClr val="002060"/>
                </a:solidFill>
                <a:effectLst>
                  <a:outerShdw blurRad="38100" dist="38100" dir="2700000" algn="tl">
                    <a:srgbClr val="000000">
                      <a:alpha val="43137"/>
                    </a:srgbClr>
                  </a:outerShdw>
                </a:effectLst>
              </a:rPr>
              <a:t>Απρίλιος 1916 – Φεβρουάριος 1918:</a:t>
            </a:r>
          </a:p>
          <a:p>
            <a:pPr algn="ctr">
              <a:spcBef>
                <a:spcPts val="500"/>
              </a:spcBef>
            </a:pPr>
            <a:r>
              <a:rPr lang="el-GR" sz="2800" b="1" dirty="0">
                <a:solidFill>
                  <a:srgbClr val="002060"/>
                </a:solidFill>
                <a:effectLst>
                  <a:outerShdw blurRad="38100" dist="38100" dir="2700000" algn="tl">
                    <a:srgbClr val="000000">
                      <a:alpha val="43137"/>
                    </a:srgbClr>
                  </a:outerShdw>
                </a:effectLst>
              </a:rPr>
              <a:t>Ο Χρύσανθος ηγέτης στον Πόντο</a:t>
            </a:r>
          </a:p>
        </p:txBody>
      </p:sp>
      <p:pic>
        <p:nvPicPr>
          <p:cNvPr id="7" name="Picture 6">
            <a:extLst>
              <a:ext uri="{FF2B5EF4-FFF2-40B4-BE49-F238E27FC236}">
                <a16:creationId xmlns:a16="http://schemas.microsoft.com/office/drawing/2014/main" id="{601DF319-4248-4F82-AFD8-4535966F29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1458" y="-350347"/>
            <a:ext cx="6172926" cy="8935312"/>
          </a:xfrm>
          <a:prstGeom prst="rect">
            <a:avLst/>
          </a:prstGeom>
          <a:ln>
            <a:noFill/>
          </a:ln>
          <a:effectLst>
            <a:outerShdw blurRad="292100" dist="139700" dir="2700000" algn="tl" rotWithShape="0">
              <a:srgbClr val="333333">
                <a:alpha val="65000"/>
              </a:srgbClr>
            </a:outerShdw>
          </a:effectLst>
        </p:spPr>
      </p:pic>
      <p:sp>
        <p:nvSpPr>
          <p:cNvPr id="5" name="Arrow: Down 4">
            <a:extLst>
              <a:ext uri="{FF2B5EF4-FFF2-40B4-BE49-F238E27FC236}">
                <a16:creationId xmlns:a16="http://schemas.microsoft.com/office/drawing/2014/main" id="{DC9839D5-9C69-47FC-9698-BBA124310154}"/>
              </a:ext>
            </a:extLst>
          </p:cNvPr>
          <p:cNvSpPr/>
          <p:nvPr/>
        </p:nvSpPr>
        <p:spPr>
          <a:xfrm>
            <a:off x="2134487" y="2197182"/>
            <a:ext cx="1173417" cy="1287979"/>
          </a:xfrm>
          <a:prstGeom prst="downArrow">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9602530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98F3E0B-24E1-4D74-9AD7-1F1BF791C964}"/>
              </a:ext>
            </a:extLst>
          </p:cNvPr>
          <p:cNvSpPr txBox="1">
            <a:spLocks/>
          </p:cNvSpPr>
          <p:nvPr/>
        </p:nvSpPr>
        <p:spPr>
          <a:xfrm>
            <a:off x="539545" y="353435"/>
            <a:ext cx="4163083" cy="1301194"/>
          </a:xfrm>
          <a:prstGeom prst="rect">
            <a:avLst/>
          </a:prstGeom>
          <a:solidFill>
            <a:schemeClr val="accent3">
              <a:lumMod val="40000"/>
              <a:lumOff val="60000"/>
              <a:alpha val="49000"/>
            </a:schemeClr>
          </a:solidFill>
          <a:effectLst>
            <a:outerShdw blurRad="127000" dist="1397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algn="ctr">
              <a:spcBef>
                <a:spcPts val="500"/>
              </a:spcBef>
            </a:pPr>
            <a:r>
              <a:rPr lang="el-GR" sz="2800" b="1" dirty="0">
                <a:solidFill>
                  <a:srgbClr val="002060"/>
                </a:solidFill>
                <a:effectLst>
                  <a:outerShdw blurRad="38100" dist="38100" dir="2700000" algn="tl">
                    <a:srgbClr val="000000">
                      <a:alpha val="43137"/>
                    </a:srgbClr>
                  </a:outerShdw>
                </a:effectLst>
              </a:rPr>
              <a:t>Α΄ Πανελλήνιο Συνέδριο στο Ταϊγάνιο (Τανγκαρόκ)</a:t>
            </a:r>
          </a:p>
        </p:txBody>
      </p:sp>
      <p:sp>
        <p:nvSpPr>
          <p:cNvPr id="6" name="Arrow: Down 5">
            <a:extLst>
              <a:ext uri="{FF2B5EF4-FFF2-40B4-BE49-F238E27FC236}">
                <a16:creationId xmlns:a16="http://schemas.microsoft.com/office/drawing/2014/main" id="{E4A858A9-7753-4A68-9236-E0923FD274B0}"/>
              </a:ext>
            </a:extLst>
          </p:cNvPr>
          <p:cNvSpPr/>
          <p:nvPr/>
        </p:nvSpPr>
        <p:spPr>
          <a:xfrm>
            <a:off x="2135840" y="2610286"/>
            <a:ext cx="970489" cy="865721"/>
          </a:xfrm>
          <a:prstGeom prst="downArrow">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Title 1">
            <a:extLst>
              <a:ext uri="{FF2B5EF4-FFF2-40B4-BE49-F238E27FC236}">
                <a16:creationId xmlns:a16="http://schemas.microsoft.com/office/drawing/2014/main" id="{8773B0BD-A605-4E2B-84E0-D25276043E74}"/>
              </a:ext>
            </a:extLst>
          </p:cNvPr>
          <p:cNvSpPr txBox="1">
            <a:spLocks/>
          </p:cNvSpPr>
          <p:nvPr/>
        </p:nvSpPr>
        <p:spPr>
          <a:xfrm>
            <a:off x="539544" y="1927130"/>
            <a:ext cx="4163083" cy="495650"/>
          </a:xfrm>
          <a:prstGeom prst="rect">
            <a:avLst/>
          </a:prstGeom>
          <a:solidFill>
            <a:schemeClr val="accent3">
              <a:lumMod val="40000"/>
              <a:lumOff val="60000"/>
              <a:alpha val="49000"/>
            </a:schemeClr>
          </a:solidFill>
          <a:effectLst>
            <a:outerShdw blurRad="127000" dist="1397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algn="ctr">
              <a:spcBef>
                <a:spcPts val="500"/>
              </a:spcBef>
            </a:pPr>
            <a:r>
              <a:rPr lang="el-GR" sz="2800" b="1" dirty="0">
                <a:solidFill>
                  <a:srgbClr val="002060"/>
                </a:solidFill>
                <a:effectLst>
                  <a:outerShdw blurRad="38100" dist="38100" dir="2700000" algn="tl">
                    <a:srgbClr val="000000">
                      <a:alpha val="43137"/>
                    </a:srgbClr>
                  </a:outerShdw>
                </a:effectLst>
              </a:rPr>
              <a:t>ΙΟΥΛΙΟΣ 1917</a:t>
            </a:r>
          </a:p>
        </p:txBody>
      </p:sp>
      <p:sp>
        <p:nvSpPr>
          <p:cNvPr id="8" name="Title 1">
            <a:extLst>
              <a:ext uri="{FF2B5EF4-FFF2-40B4-BE49-F238E27FC236}">
                <a16:creationId xmlns:a16="http://schemas.microsoft.com/office/drawing/2014/main" id="{3D7652F8-2364-4CEA-83A6-3B91ACE58C93}"/>
              </a:ext>
            </a:extLst>
          </p:cNvPr>
          <p:cNvSpPr txBox="1">
            <a:spLocks/>
          </p:cNvSpPr>
          <p:nvPr/>
        </p:nvSpPr>
        <p:spPr>
          <a:xfrm>
            <a:off x="146925" y="3538509"/>
            <a:ext cx="5346279" cy="2421423"/>
          </a:xfrm>
          <a:prstGeom prst="rect">
            <a:avLst/>
          </a:prstGeom>
          <a:solidFill>
            <a:schemeClr val="accent3">
              <a:lumMod val="40000"/>
              <a:lumOff val="60000"/>
              <a:alpha val="49000"/>
            </a:schemeClr>
          </a:solidFill>
          <a:effectLst>
            <a:outerShdw blurRad="127000" dist="1397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algn="ctr">
              <a:spcBef>
                <a:spcPts val="500"/>
              </a:spcBef>
            </a:pPr>
            <a:r>
              <a:rPr lang="el-GR" sz="2800" b="1" dirty="0">
                <a:solidFill>
                  <a:srgbClr val="002060"/>
                </a:solidFill>
                <a:effectLst>
                  <a:outerShdw blurRad="38100" dist="38100" dir="2700000" algn="tl">
                    <a:srgbClr val="000000">
                      <a:alpha val="43137"/>
                    </a:srgbClr>
                  </a:outerShdw>
                </a:effectLst>
              </a:rPr>
              <a:t>Εκλογή Κεντρικού Συμβουλίου για τη δημιουργία ανεξάρτητου </a:t>
            </a:r>
          </a:p>
          <a:p>
            <a:pPr algn="ctr">
              <a:spcBef>
                <a:spcPts val="500"/>
              </a:spcBef>
            </a:pPr>
            <a:r>
              <a:rPr lang="el-GR" b="1" dirty="0">
                <a:solidFill>
                  <a:srgbClr val="FFC000"/>
                </a:solidFill>
                <a:effectLst>
                  <a:outerShdw blurRad="38100" dist="38100" dir="2700000" algn="tl">
                    <a:srgbClr val="000000">
                      <a:alpha val="43137"/>
                    </a:srgbClr>
                  </a:outerShdw>
                </a:effectLst>
                <a:latin typeface="AG Helvetica P Bold" panose="00000400000000000000" pitchFamily="2" charset="0"/>
              </a:rPr>
              <a:t>ΠΟΝΤΙΑΚΟΥ ΚΡΑΤΟΥΣ</a:t>
            </a:r>
          </a:p>
        </p:txBody>
      </p:sp>
      <p:sp>
        <p:nvSpPr>
          <p:cNvPr id="9" name="Title 1">
            <a:extLst>
              <a:ext uri="{FF2B5EF4-FFF2-40B4-BE49-F238E27FC236}">
                <a16:creationId xmlns:a16="http://schemas.microsoft.com/office/drawing/2014/main" id="{5476E277-BAD7-4082-B43B-77F1D4EC286B}"/>
              </a:ext>
            </a:extLst>
          </p:cNvPr>
          <p:cNvSpPr txBox="1">
            <a:spLocks/>
          </p:cNvSpPr>
          <p:nvPr/>
        </p:nvSpPr>
        <p:spPr>
          <a:xfrm>
            <a:off x="118350" y="6084936"/>
            <a:ext cx="5346279" cy="533578"/>
          </a:xfrm>
          <a:prstGeom prst="rect">
            <a:avLst/>
          </a:prstGeom>
          <a:solidFill>
            <a:schemeClr val="accent3">
              <a:lumMod val="40000"/>
              <a:lumOff val="60000"/>
              <a:alpha val="49000"/>
            </a:schemeClr>
          </a:solidFill>
          <a:effectLst>
            <a:outerShdw blurRad="127000" dist="1397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algn="ctr">
              <a:spcBef>
                <a:spcPts val="500"/>
              </a:spcBef>
            </a:pPr>
            <a:r>
              <a:rPr lang="el-GR" sz="2800" b="1" dirty="0">
                <a:solidFill>
                  <a:srgbClr val="002060"/>
                </a:solidFill>
                <a:effectLst>
                  <a:outerShdw blurRad="38100" dist="38100" dir="2700000" algn="tl">
                    <a:srgbClr val="000000">
                      <a:alpha val="43137"/>
                    </a:srgbClr>
                  </a:outerShdw>
                </a:effectLst>
              </a:rPr>
              <a:t>Προσωρινή έδρα: </a:t>
            </a:r>
            <a:r>
              <a:rPr lang="el-GR" sz="2800" b="1" dirty="0">
                <a:solidFill>
                  <a:srgbClr val="FFC000"/>
                </a:solidFill>
                <a:effectLst>
                  <a:outerShdw blurRad="38100" dist="38100" dir="2700000" algn="tl">
                    <a:srgbClr val="000000">
                      <a:alpha val="43137"/>
                    </a:srgbClr>
                  </a:outerShdw>
                </a:effectLst>
              </a:rPr>
              <a:t>Ροστόβ</a:t>
            </a:r>
          </a:p>
        </p:txBody>
      </p:sp>
      <p:pic>
        <p:nvPicPr>
          <p:cNvPr id="10" name="Picture 9" descr="to-a-synedrio-ton-ellinon-tis-rosias-2199228">
            <a:extLst>
              <a:ext uri="{FF2B5EF4-FFF2-40B4-BE49-F238E27FC236}">
                <a16:creationId xmlns:a16="http://schemas.microsoft.com/office/drawing/2014/main" id="{DA596F4C-C8A1-4818-8CBC-715EB1C585C3}"/>
              </a:ext>
            </a:extLst>
          </p:cNvPr>
          <p:cNvPicPr/>
          <p:nvPr/>
        </p:nvPicPr>
        <p:blipFill rotWithShape="1">
          <a:blip r:embed="rId2">
            <a:extLst>
              <a:ext uri="{28A0092B-C50C-407E-A947-70E740481C1C}">
                <a14:useLocalDpi xmlns:a14="http://schemas.microsoft.com/office/drawing/2010/main" val="0"/>
              </a:ext>
            </a:extLst>
          </a:blip>
          <a:srcRect t="20726" b="7860"/>
          <a:stretch/>
        </p:blipFill>
        <p:spPr bwMode="auto">
          <a:xfrm>
            <a:off x="5865717" y="3288501"/>
            <a:ext cx="6040225" cy="2498179"/>
          </a:xfrm>
          <a:prstGeom prst="rect">
            <a:avLst/>
          </a:prstGeom>
          <a:ln>
            <a:noFill/>
          </a:ln>
          <a:effectLst>
            <a:outerShdw blurRad="292100" dist="139700" dir="2700000" algn="tl" rotWithShape="0">
              <a:srgbClr val="333333">
                <a:alpha val="65000"/>
              </a:srgbClr>
            </a:outerShdw>
          </a:effectLst>
        </p:spPr>
      </p:pic>
      <p:sp>
        <p:nvSpPr>
          <p:cNvPr id="11" name="Title 1">
            <a:extLst>
              <a:ext uri="{FF2B5EF4-FFF2-40B4-BE49-F238E27FC236}">
                <a16:creationId xmlns:a16="http://schemas.microsoft.com/office/drawing/2014/main" id="{B146CCFE-E890-4707-9516-52BDABFEC843}"/>
              </a:ext>
            </a:extLst>
          </p:cNvPr>
          <p:cNvSpPr txBox="1">
            <a:spLocks/>
          </p:cNvSpPr>
          <p:nvPr/>
        </p:nvSpPr>
        <p:spPr>
          <a:xfrm>
            <a:off x="6411686" y="5861956"/>
            <a:ext cx="5556455" cy="756558"/>
          </a:xfrm>
          <a:prstGeom prst="rect">
            <a:avLst/>
          </a:prstGeom>
          <a:solidFill>
            <a:schemeClr val="accent3">
              <a:lumMod val="40000"/>
              <a:lumOff val="60000"/>
              <a:alpha val="49000"/>
            </a:schemeClr>
          </a:solidFill>
          <a:effectLst>
            <a:outerShdw blurRad="127000" dist="1397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algn="ctr"/>
            <a:r>
              <a:rPr lang="el-GR" sz="2400" i="1" dirty="0"/>
              <a:t>Οι συμμετέχοντες στο συνέδριο </a:t>
            </a:r>
          </a:p>
          <a:p>
            <a:pPr algn="ctr"/>
            <a:r>
              <a:rPr lang="el-GR" sz="2400" i="1" dirty="0"/>
              <a:t>των Ελλήνων στο Ταγκανρόκ </a:t>
            </a:r>
          </a:p>
        </p:txBody>
      </p:sp>
      <p:pic>
        <p:nvPicPr>
          <p:cNvPr id="12" name="Picture 6" descr="Κόβει βασιλόπιτα ο Σύλλογος Ποντίων Λακωνίας">
            <a:extLst>
              <a:ext uri="{FF2B5EF4-FFF2-40B4-BE49-F238E27FC236}">
                <a16:creationId xmlns:a16="http://schemas.microsoft.com/office/drawing/2014/main" id="{0ECE6321-D72B-4803-B132-928F485853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6487" y="132762"/>
            <a:ext cx="4679340" cy="28695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0071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17F0D-B590-41CD-8F7F-90D6FA7214EB}"/>
              </a:ext>
            </a:extLst>
          </p:cNvPr>
          <p:cNvSpPr txBox="1">
            <a:spLocks/>
          </p:cNvSpPr>
          <p:nvPr/>
        </p:nvSpPr>
        <p:spPr>
          <a:xfrm>
            <a:off x="215748" y="4016828"/>
            <a:ext cx="11889166" cy="2728737"/>
          </a:xfrm>
          <a:prstGeom prst="rect">
            <a:avLst/>
          </a:prstGeom>
          <a:solidFill>
            <a:schemeClr val="accent3">
              <a:lumMod val="40000"/>
              <a:lumOff val="60000"/>
              <a:alpha val="49000"/>
            </a:schemeClr>
          </a:solidFill>
          <a:effectLst>
            <a:outerShdw blurRad="127000" dist="1397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algn="ctr">
              <a:spcBef>
                <a:spcPts val="1500"/>
              </a:spcBef>
            </a:pPr>
            <a:endParaRPr lang="el-GR" sz="900" dirty="0">
              <a:solidFill>
                <a:srgbClr val="002060"/>
              </a:solidFill>
              <a:effectLst>
                <a:outerShdw blurRad="38100" dist="38100" dir="2700000" algn="tl">
                  <a:srgbClr val="000000">
                    <a:alpha val="43137"/>
                  </a:srgbClr>
                </a:outerShdw>
              </a:effectLst>
            </a:endParaRPr>
          </a:p>
          <a:p>
            <a:pPr algn="ctr">
              <a:spcBef>
                <a:spcPts val="1500"/>
              </a:spcBef>
            </a:pPr>
            <a:r>
              <a:rPr lang="el-GR" sz="2800" dirty="0">
                <a:solidFill>
                  <a:srgbClr val="002060"/>
                </a:solidFill>
                <a:effectLst>
                  <a:outerShdw blurRad="38100" dist="38100" dir="2700000" algn="tl">
                    <a:srgbClr val="000000">
                      <a:alpha val="43137"/>
                    </a:srgbClr>
                  </a:outerShdw>
                </a:effectLst>
              </a:rPr>
              <a:t>Για πρώτη φορά </a:t>
            </a:r>
          </a:p>
          <a:p>
            <a:pPr algn="ctr">
              <a:spcBef>
                <a:spcPts val="500"/>
              </a:spcBef>
            </a:pPr>
            <a:r>
              <a:rPr lang="el-GR" sz="2800" b="1" dirty="0">
                <a:solidFill>
                  <a:srgbClr val="002060"/>
                </a:solidFill>
                <a:effectLst>
                  <a:outerShdw blurRad="38100" dist="38100" dir="2700000" algn="tl">
                    <a:srgbClr val="000000">
                      <a:alpha val="43137"/>
                    </a:srgbClr>
                  </a:outerShdw>
                </a:effectLst>
              </a:rPr>
              <a:t>οι Πόντιοι της Διασποράς οργανώθηκαν </a:t>
            </a:r>
          </a:p>
          <a:p>
            <a:pPr algn="ctr">
              <a:spcBef>
                <a:spcPts val="500"/>
              </a:spcBef>
            </a:pPr>
            <a:r>
              <a:rPr lang="el-GR" sz="2800" b="1" dirty="0">
                <a:solidFill>
                  <a:srgbClr val="002060"/>
                </a:solidFill>
                <a:effectLst>
                  <a:outerShdw blurRad="38100" dist="38100" dir="2700000" algn="tl">
                    <a:srgbClr val="000000">
                      <a:alpha val="43137"/>
                    </a:srgbClr>
                  </a:outerShdw>
                </a:effectLst>
              </a:rPr>
              <a:t>σε όλες τις μεγάλες πόλεις της Ελλάδας </a:t>
            </a:r>
          </a:p>
          <a:p>
            <a:pPr algn="ctr">
              <a:spcBef>
                <a:spcPts val="500"/>
              </a:spcBef>
            </a:pPr>
            <a:r>
              <a:rPr lang="el-GR" sz="2800" b="1" dirty="0">
                <a:solidFill>
                  <a:srgbClr val="002060"/>
                </a:solidFill>
                <a:effectLst>
                  <a:outerShdw blurRad="38100" dist="38100" dir="2700000" algn="tl">
                    <a:srgbClr val="000000">
                      <a:alpha val="43137"/>
                    </a:srgbClr>
                  </a:outerShdw>
                </a:effectLst>
              </a:rPr>
              <a:t>(Αθήνα, Θεσσαλονίκη, Καβάλα, Βόλο) </a:t>
            </a:r>
          </a:p>
          <a:p>
            <a:pPr algn="ctr">
              <a:spcBef>
                <a:spcPts val="500"/>
              </a:spcBef>
            </a:pPr>
            <a:r>
              <a:rPr lang="el-GR" sz="2800" dirty="0">
                <a:solidFill>
                  <a:srgbClr val="002060"/>
                </a:solidFill>
                <a:effectLst>
                  <a:outerShdw blurRad="38100" dist="38100" dir="2700000" algn="tl">
                    <a:srgbClr val="000000">
                      <a:alpha val="43137"/>
                    </a:srgbClr>
                  </a:outerShdw>
                </a:effectLst>
              </a:rPr>
              <a:t>καθώς επίσης και στις </a:t>
            </a:r>
            <a:r>
              <a:rPr lang="el-GR" sz="2800" b="1" dirty="0">
                <a:solidFill>
                  <a:srgbClr val="002060"/>
                </a:solidFill>
                <a:effectLst>
                  <a:outerShdw blurRad="38100" dist="38100" dir="2700000" algn="tl">
                    <a:srgbClr val="000000">
                      <a:alpha val="43137"/>
                    </a:srgbClr>
                  </a:outerShdw>
                </a:effectLst>
              </a:rPr>
              <a:t>πόλεις του εξωτερικού.</a:t>
            </a:r>
          </a:p>
        </p:txBody>
      </p:sp>
      <p:pic>
        <p:nvPicPr>
          <p:cNvPr id="1026" name="Picture 2" descr="Σύλλογοι Ποντίων Βάδης-Βυρτεμβέργης - Home | Facebook">
            <a:extLst>
              <a:ext uri="{FF2B5EF4-FFF2-40B4-BE49-F238E27FC236}">
                <a16:creationId xmlns:a16="http://schemas.microsoft.com/office/drawing/2014/main" id="{410E371A-A12B-4C70-8812-954112B3F91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05119" y="112435"/>
            <a:ext cx="4399795" cy="43997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Πολιτιστικός Σύλλογος Ποντίων Περιβλέπτου &quot;Η Τραπεζούντα&quot; - Home | Facebook">
            <a:extLst>
              <a:ext uri="{FF2B5EF4-FFF2-40B4-BE49-F238E27FC236}">
                <a16:creationId xmlns:a16="http://schemas.microsoft.com/office/drawing/2014/main" id="{EA888014-3BD2-4A9A-B570-BF522C8A3D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348" y="387223"/>
            <a:ext cx="7819058" cy="32486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0064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DA2E6-A8F0-49C8-8D4B-A9DA6F2D076F}"/>
              </a:ext>
            </a:extLst>
          </p:cNvPr>
          <p:cNvSpPr>
            <a:spLocks noGrp="1"/>
          </p:cNvSpPr>
          <p:nvPr>
            <p:ph type="title"/>
          </p:nvPr>
        </p:nvSpPr>
        <p:spPr>
          <a:xfrm>
            <a:off x="2344958" y="321149"/>
            <a:ext cx="6372226" cy="1325563"/>
          </a:xfrm>
        </p:spPr>
        <p:txBody>
          <a:bodyPr>
            <a:normAutofit fontScale="90000"/>
          </a:bodyPr>
          <a:lstStyle/>
          <a:p>
            <a:pPr algn="ctr"/>
            <a:r>
              <a:rPr lang="el-GR" sz="3600" dirty="0"/>
              <a:t>Πρωτεργάτης του αγώνα </a:t>
            </a:r>
            <a:br>
              <a:rPr lang="el-GR" sz="3600" dirty="0"/>
            </a:br>
            <a:r>
              <a:rPr lang="el-GR" sz="3600" dirty="0"/>
              <a:t>ήταν ο </a:t>
            </a:r>
            <a:br>
              <a:rPr lang="el-GR" sz="3600" dirty="0"/>
            </a:br>
            <a:r>
              <a:rPr lang="el-GR" sz="3600" b="1" dirty="0">
                <a:solidFill>
                  <a:srgbClr val="002060"/>
                </a:solidFill>
                <a:effectLst>
                  <a:outerShdw blurRad="38100" dist="38100" dir="2700000" algn="tl">
                    <a:srgbClr val="000000">
                      <a:alpha val="43137"/>
                    </a:srgbClr>
                  </a:outerShdw>
                </a:effectLst>
              </a:rPr>
              <a:t>Κωνσταντίνος Κωνστατινίδης</a:t>
            </a:r>
          </a:p>
        </p:txBody>
      </p:sp>
      <p:sp>
        <p:nvSpPr>
          <p:cNvPr id="3" name="Content Placeholder 2">
            <a:extLst>
              <a:ext uri="{FF2B5EF4-FFF2-40B4-BE49-F238E27FC236}">
                <a16:creationId xmlns:a16="http://schemas.microsoft.com/office/drawing/2014/main" id="{7954DB41-C709-4E7C-B398-9F04E0147624}"/>
              </a:ext>
            </a:extLst>
          </p:cNvPr>
          <p:cNvSpPr>
            <a:spLocks noGrp="1"/>
          </p:cNvSpPr>
          <p:nvPr>
            <p:ph idx="1"/>
          </p:nvPr>
        </p:nvSpPr>
        <p:spPr>
          <a:xfrm>
            <a:off x="476250" y="3638048"/>
            <a:ext cx="11439525" cy="1426558"/>
          </a:xfrm>
        </p:spPr>
        <p:txBody>
          <a:bodyPr>
            <a:normAutofit/>
          </a:bodyPr>
          <a:lstStyle/>
          <a:p>
            <a:pPr marL="0" indent="0" algn="just">
              <a:buNone/>
            </a:pPr>
            <a:r>
              <a:rPr lang="el-GR" dirty="0"/>
              <a:t>Τον </a:t>
            </a:r>
            <a:r>
              <a:rPr lang="el-GR" b="1" dirty="0">
                <a:solidFill>
                  <a:srgbClr val="002060"/>
                </a:solidFill>
              </a:rPr>
              <a:t>χάρτη</a:t>
            </a:r>
            <a:r>
              <a:rPr lang="el-GR" dirty="0"/>
              <a:t> που παρουσίαζε </a:t>
            </a:r>
            <a:r>
              <a:rPr lang="el-GR" b="1" dirty="0">
                <a:solidFill>
                  <a:srgbClr val="002060"/>
                </a:solidFill>
              </a:rPr>
              <a:t>τα όρια της προτεινόμενης ποντιακής δημοκρατίας</a:t>
            </a:r>
            <a:r>
              <a:rPr lang="el-GR" dirty="0"/>
              <a:t> τον τύπωσε σε απλό σχήμα καρτ ποστάλ με γραπτό κείμενο στα γαλλικά: </a:t>
            </a:r>
          </a:p>
        </p:txBody>
      </p:sp>
      <p:pic>
        <p:nvPicPr>
          <p:cNvPr id="4" name="Picture 4" descr="Κωνσταντίνος Γ. Κωνσταντινίδης – Το 2ο Γυμνάσιο Πύργου τιμά τον Ποντιακό  Ελληνισμό και… θυμάται">
            <a:extLst>
              <a:ext uri="{FF2B5EF4-FFF2-40B4-BE49-F238E27FC236}">
                <a16:creationId xmlns:a16="http://schemas.microsoft.com/office/drawing/2014/main" id="{580846D7-B632-43F5-AE17-F938467E12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97" r="30755" b="12854"/>
          <a:stretch/>
        </p:blipFill>
        <p:spPr bwMode="auto">
          <a:xfrm>
            <a:off x="8650507" y="193278"/>
            <a:ext cx="3160493" cy="29203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7F358DA8-A3DD-4C72-861C-189197868128}"/>
              </a:ext>
            </a:extLst>
          </p:cNvPr>
          <p:cNvSpPr txBox="1">
            <a:spLocks/>
          </p:cNvSpPr>
          <p:nvPr/>
        </p:nvSpPr>
        <p:spPr>
          <a:xfrm>
            <a:off x="97791" y="226138"/>
            <a:ext cx="2073910" cy="15463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algn="ctr"/>
            <a:r>
              <a:rPr lang="el-GR" sz="2800" b="1" dirty="0">
                <a:solidFill>
                  <a:srgbClr val="0070C0"/>
                </a:solidFill>
                <a:effectLst>
                  <a:outerShdw blurRad="38100" dist="38100" dir="2700000" algn="tl">
                    <a:srgbClr val="000000">
                      <a:alpha val="43137"/>
                    </a:srgbClr>
                  </a:outerShdw>
                </a:effectLst>
              </a:rPr>
              <a:t>Αγώνας στην Ευρώπη</a:t>
            </a:r>
          </a:p>
        </p:txBody>
      </p:sp>
      <p:sp>
        <p:nvSpPr>
          <p:cNvPr id="6" name="Content Placeholder 2">
            <a:extLst>
              <a:ext uri="{FF2B5EF4-FFF2-40B4-BE49-F238E27FC236}">
                <a16:creationId xmlns:a16="http://schemas.microsoft.com/office/drawing/2014/main" id="{E1CCDE15-7ED2-48E6-9640-0E325C9F576E}"/>
              </a:ext>
            </a:extLst>
          </p:cNvPr>
          <p:cNvSpPr txBox="1">
            <a:spLocks/>
          </p:cNvSpPr>
          <p:nvPr/>
        </p:nvSpPr>
        <p:spPr>
          <a:xfrm>
            <a:off x="476250" y="1779825"/>
            <a:ext cx="7981950" cy="185092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l-GR" dirty="0"/>
              <a:t>Από τη </a:t>
            </a:r>
            <a:r>
              <a:rPr lang="el-GR" b="1" dirty="0">
                <a:solidFill>
                  <a:srgbClr val="002060"/>
                </a:solidFill>
              </a:rPr>
              <a:t>Μασσαλία</a:t>
            </a:r>
            <a:r>
              <a:rPr lang="el-GR" dirty="0"/>
              <a:t> με διαδοχικά </a:t>
            </a:r>
            <a:r>
              <a:rPr lang="el-GR" b="1" dirty="0">
                <a:solidFill>
                  <a:srgbClr val="002060"/>
                </a:solidFill>
              </a:rPr>
              <a:t>υπομνήματα</a:t>
            </a:r>
            <a:r>
              <a:rPr lang="el-GR" dirty="0"/>
              <a:t> ενημέρωνε τις </a:t>
            </a:r>
            <a:r>
              <a:rPr lang="el-GR" b="1" dirty="0">
                <a:solidFill>
                  <a:srgbClr val="002060"/>
                </a:solidFill>
              </a:rPr>
              <a:t>συμμαχικές δυνάμεις </a:t>
            </a:r>
            <a:r>
              <a:rPr lang="el-GR" dirty="0"/>
              <a:t>για την τραγική κατάσταση που επικρατούσε στον Πόντο.</a:t>
            </a:r>
          </a:p>
        </p:txBody>
      </p:sp>
      <p:sp>
        <p:nvSpPr>
          <p:cNvPr id="7" name="Title 1">
            <a:extLst>
              <a:ext uri="{FF2B5EF4-FFF2-40B4-BE49-F238E27FC236}">
                <a16:creationId xmlns:a16="http://schemas.microsoft.com/office/drawing/2014/main" id="{8BC2B6FB-B62B-4EE8-AAEC-DC339FEAA28C}"/>
              </a:ext>
            </a:extLst>
          </p:cNvPr>
          <p:cNvSpPr txBox="1">
            <a:spLocks/>
          </p:cNvSpPr>
          <p:nvPr/>
        </p:nvSpPr>
        <p:spPr>
          <a:xfrm>
            <a:off x="476250" y="5104978"/>
            <a:ext cx="11334750" cy="1559744"/>
          </a:xfrm>
          <a:prstGeom prst="rect">
            <a:avLst/>
          </a:prstGeom>
          <a:solidFill>
            <a:schemeClr val="accent3">
              <a:lumMod val="40000"/>
              <a:lumOff val="60000"/>
              <a:alpha val="49000"/>
            </a:schemeClr>
          </a:solidFill>
          <a:effectLst>
            <a:outerShdw blurRad="127000" dist="1397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algn="ctr"/>
            <a:r>
              <a:rPr lang="el-GR" sz="3200" b="1" dirty="0">
                <a:solidFill>
                  <a:srgbClr val="002060"/>
                </a:solidFill>
                <a:effectLst>
                  <a:outerShdw blurRad="38100" dist="38100" dir="2700000" algn="tl">
                    <a:srgbClr val="000000">
                      <a:alpha val="43137"/>
                    </a:srgbClr>
                  </a:outerShdw>
                </a:effectLst>
              </a:rPr>
              <a:t>«Πολίτες του Πόντου ξεσηκωθείτε! </a:t>
            </a:r>
          </a:p>
          <a:p>
            <a:pPr algn="ctr"/>
            <a:r>
              <a:rPr lang="el-GR" sz="3200" b="1" dirty="0">
                <a:solidFill>
                  <a:srgbClr val="002060"/>
                </a:solidFill>
                <a:effectLst>
                  <a:outerShdw blurRad="38100" dist="38100" dir="2700000" algn="tl">
                    <a:srgbClr val="000000">
                      <a:alpha val="43137"/>
                    </a:srgbClr>
                  </a:outerShdw>
                </a:effectLst>
              </a:rPr>
              <a:t>Θυμίστε στα φιλελεύθερα έθνη τα ύψιστα δικαιώματά σας για τη ζωή και την ανεξαρτησία».</a:t>
            </a:r>
          </a:p>
        </p:txBody>
      </p:sp>
    </p:spTree>
    <p:extLst>
      <p:ext uri="{BB962C8B-B14F-4D97-AF65-F5344CB8AC3E}">
        <p14:creationId xmlns:p14="http://schemas.microsoft.com/office/powerpoint/2010/main" val="360158653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left)">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B846A-EFCB-43D1-A43B-66A93F0A5C8D}"/>
              </a:ext>
            </a:extLst>
          </p:cNvPr>
          <p:cNvSpPr>
            <a:spLocks noGrp="1"/>
          </p:cNvSpPr>
          <p:nvPr>
            <p:ph type="title"/>
          </p:nvPr>
        </p:nvSpPr>
        <p:spPr>
          <a:xfrm>
            <a:off x="4429760" y="151295"/>
            <a:ext cx="7279640" cy="719441"/>
          </a:xfrm>
        </p:spPr>
        <p:txBody>
          <a:bodyPr/>
          <a:lstStyle/>
          <a:p>
            <a:r>
              <a:rPr lang="el-GR" b="1" dirty="0">
                <a:solidFill>
                  <a:srgbClr val="002060"/>
                </a:solidFill>
                <a:effectLst>
                  <a:outerShdw blurRad="38100" dist="38100" dir="2700000" algn="tl">
                    <a:srgbClr val="000000">
                      <a:alpha val="43137"/>
                    </a:srgbClr>
                  </a:outerShdw>
                </a:effectLst>
              </a:rPr>
              <a:t>Ποντιακή Δημοκρατία</a:t>
            </a:r>
          </a:p>
        </p:txBody>
      </p:sp>
      <p:pic>
        <p:nvPicPr>
          <p:cNvPr id="5" name="Content Placeholder 4">
            <a:extLst>
              <a:ext uri="{FF2B5EF4-FFF2-40B4-BE49-F238E27FC236}">
                <a16:creationId xmlns:a16="http://schemas.microsoft.com/office/drawing/2014/main" id="{8B527A02-A76B-4B66-90EA-BE80C365CF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22320" y="1073482"/>
            <a:ext cx="8199119" cy="5438751"/>
          </a:xfrm>
          <a:prstGeom prst="rect">
            <a:avLst/>
          </a:prstGeom>
          <a:ln>
            <a:noFill/>
          </a:ln>
          <a:effectLst>
            <a:outerShdw blurRad="292100" dist="139700" dir="2700000" algn="tl" rotWithShape="0">
              <a:srgbClr val="333333">
                <a:alpha val="65000"/>
              </a:srgbClr>
            </a:outerShdw>
          </a:effectLst>
        </p:spPr>
      </p:pic>
      <p:sp>
        <p:nvSpPr>
          <p:cNvPr id="6" name="Title 1">
            <a:extLst>
              <a:ext uri="{FF2B5EF4-FFF2-40B4-BE49-F238E27FC236}">
                <a16:creationId xmlns:a16="http://schemas.microsoft.com/office/drawing/2014/main" id="{3D918FC0-03A4-4FB7-94B3-765F3F97838E}"/>
              </a:ext>
            </a:extLst>
          </p:cNvPr>
          <p:cNvSpPr txBox="1">
            <a:spLocks/>
          </p:cNvSpPr>
          <p:nvPr/>
        </p:nvSpPr>
        <p:spPr>
          <a:xfrm>
            <a:off x="269240" y="511015"/>
            <a:ext cx="2478505" cy="9083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r>
              <a:rPr lang="el-GR" sz="3200" b="1" dirty="0">
                <a:solidFill>
                  <a:srgbClr val="0070C0"/>
                </a:solidFill>
                <a:effectLst>
                  <a:outerShdw blurRad="38100" dist="38100" dir="2700000" algn="tl">
                    <a:srgbClr val="000000">
                      <a:alpha val="43137"/>
                    </a:srgbClr>
                  </a:outerShdw>
                </a:effectLst>
              </a:rPr>
              <a:t>Χάρτης</a:t>
            </a:r>
          </a:p>
        </p:txBody>
      </p:sp>
      <p:sp>
        <p:nvSpPr>
          <p:cNvPr id="7" name="Content Placeholder 2">
            <a:extLst>
              <a:ext uri="{FF2B5EF4-FFF2-40B4-BE49-F238E27FC236}">
                <a16:creationId xmlns:a16="http://schemas.microsoft.com/office/drawing/2014/main" id="{2BCBEECB-373D-46CF-9C5E-103C108D9681}"/>
              </a:ext>
            </a:extLst>
          </p:cNvPr>
          <p:cNvSpPr txBox="1">
            <a:spLocks/>
          </p:cNvSpPr>
          <p:nvPr/>
        </p:nvSpPr>
        <p:spPr>
          <a:xfrm>
            <a:off x="351523" y="4280060"/>
            <a:ext cx="2683510" cy="2066925"/>
          </a:xfrm>
          <a:prstGeom prst="rect">
            <a:avLst/>
          </a:prstGeom>
          <a:solidFill>
            <a:schemeClr val="accent3">
              <a:lumMod val="40000"/>
              <a:lumOff val="60000"/>
              <a:alpha val="39000"/>
            </a:schemeClr>
          </a:solidFill>
          <a:effectLst>
            <a:outerShdw blurRad="368300" dist="215900" dir="2700000" algn="tl" rotWithShape="0">
              <a:prstClr val="black">
                <a:alpha val="40000"/>
              </a:prstClr>
            </a:outerShdw>
          </a:effectLst>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l-GR" dirty="0">
                <a:latin typeface="Calibri" panose="020F0502020204030204" pitchFamily="34" charset="0"/>
                <a:cs typeface="Calibri" panose="020F0502020204030204" pitchFamily="34" charset="0"/>
              </a:rPr>
              <a:t>Ο χάρτης που τύπωσε ο Κωνσταντίνος Κωνσταντινίδης</a:t>
            </a:r>
          </a:p>
        </p:txBody>
      </p:sp>
    </p:spTree>
    <p:extLst>
      <p:ext uri="{BB962C8B-B14F-4D97-AF65-F5344CB8AC3E}">
        <p14:creationId xmlns:p14="http://schemas.microsoft.com/office/powerpoint/2010/main" val="329578595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bg/>
                                          </p:spTgt>
                                        </p:tgtEl>
                                        <p:attrNameLst>
                                          <p:attrName>style.visibility</p:attrName>
                                        </p:attrNameLst>
                                      </p:cBhvr>
                                      <p:to>
                                        <p:strVal val="visible"/>
                                      </p:to>
                                    </p:set>
                                    <p:animEffect transition="in" filter="wipe(left)">
                                      <p:cBhvr>
                                        <p:cTn id="12" dur="500"/>
                                        <p:tgtEl>
                                          <p:spTgt spid="7">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left)">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DA2E6-A8F0-49C8-8D4B-A9DA6F2D076F}"/>
              </a:ext>
            </a:extLst>
          </p:cNvPr>
          <p:cNvSpPr>
            <a:spLocks noGrp="1"/>
          </p:cNvSpPr>
          <p:nvPr>
            <p:ph type="title"/>
          </p:nvPr>
        </p:nvSpPr>
        <p:spPr>
          <a:xfrm>
            <a:off x="2344958" y="321149"/>
            <a:ext cx="6372226" cy="1325563"/>
          </a:xfrm>
        </p:spPr>
        <p:txBody>
          <a:bodyPr>
            <a:normAutofit/>
          </a:bodyPr>
          <a:lstStyle/>
          <a:p>
            <a:pPr algn="ctr"/>
            <a:r>
              <a:rPr lang="el-GR" sz="3600" dirty="0"/>
              <a:t>Οι Πόντιοι ζητούν </a:t>
            </a:r>
            <a:br>
              <a:rPr lang="el-GR" sz="3600" dirty="0"/>
            </a:br>
            <a:r>
              <a:rPr lang="el-GR" sz="3600" b="1" dirty="0">
                <a:solidFill>
                  <a:srgbClr val="002060"/>
                </a:solidFill>
              </a:rPr>
              <a:t>βοήθεια</a:t>
            </a:r>
            <a:r>
              <a:rPr lang="el-GR" sz="3600" dirty="0"/>
              <a:t> από τη</a:t>
            </a:r>
            <a:r>
              <a:rPr lang="el-GR" sz="3600" b="1" dirty="0">
                <a:solidFill>
                  <a:srgbClr val="002060"/>
                </a:solidFill>
              </a:rPr>
              <a:t> Ρωσία</a:t>
            </a:r>
            <a:endParaRPr lang="el-GR" sz="3600" b="1" dirty="0">
              <a:solidFill>
                <a:srgbClr val="002060"/>
              </a:solidFill>
              <a:effectLst>
                <a:outerShdw blurRad="38100" dist="38100" dir="2700000" algn="tl">
                  <a:srgbClr val="000000">
                    <a:alpha val="43137"/>
                  </a:srgbClr>
                </a:outerShdw>
              </a:effectLst>
            </a:endParaRPr>
          </a:p>
        </p:txBody>
      </p:sp>
      <p:pic>
        <p:nvPicPr>
          <p:cNvPr id="4" name="Picture 4" descr="Κωνσταντίνος Γ. Κωνσταντινίδης – Το 2ο Γυμνάσιο Πύργου τιμά τον Ποντιακό  Ελληνισμό και… θυμάται">
            <a:extLst>
              <a:ext uri="{FF2B5EF4-FFF2-40B4-BE49-F238E27FC236}">
                <a16:creationId xmlns:a16="http://schemas.microsoft.com/office/drawing/2014/main" id="{580846D7-B632-43F5-AE17-F938467E12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97" r="30755" b="12854"/>
          <a:stretch/>
        </p:blipFill>
        <p:spPr bwMode="auto">
          <a:xfrm>
            <a:off x="8769854" y="117078"/>
            <a:ext cx="2893599" cy="26737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7F358DA8-A3DD-4C72-861C-189197868128}"/>
              </a:ext>
            </a:extLst>
          </p:cNvPr>
          <p:cNvSpPr txBox="1">
            <a:spLocks/>
          </p:cNvSpPr>
          <p:nvPr/>
        </p:nvSpPr>
        <p:spPr>
          <a:xfrm>
            <a:off x="97791" y="226138"/>
            <a:ext cx="2073910" cy="15463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algn="ctr"/>
            <a:r>
              <a:rPr lang="el-GR" sz="2800" b="1" dirty="0">
                <a:solidFill>
                  <a:srgbClr val="0070C0"/>
                </a:solidFill>
                <a:effectLst>
                  <a:outerShdw blurRad="38100" dist="38100" dir="2700000" algn="tl">
                    <a:srgbClr val="000000">
                      <a:alpha val="43137"/>
                    </a:srgbClr>
                  </a:outerShdw>
                </a:effectLst>
              </a:rPr>
              <a:t>Αγώνας στην Ευρώπη</a:t>
            </a:r>
          </a:p>
        </p:txBody>
      </p:sp>
      <p:sp>
        <p:nvSpPr>
          <p:cNvPr id="6" name="Content Placeholder 2">
            <a:extLst>
              <a:ext uri="{FF2B5EF4-FFF2-40B4-BE49-F238E27FC236}">
                <a16:creationId xmlns:a16="http://schemas.microsoft.com/office/drawing/2014/main" id="{E1CCDE15-7ED2-48E6-9640-0E325C9F576E}"/>
              </a:ext>
            </a:extLst>
          </p:cNvPr>
          <p:cNvSpPr txBox="1">
            <a:spLocks/>
          </p:cNvSpPr>
          <p:nvPr/>
        </p:nvSpPr>
        <p:spPr>
          <a:xfrm>
            <a:off x="528547" y="2075100"/>
            <a:ext cx="7981950" cy="4373325"/>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l-GR" dirty="0"/>
              <a:t>Η </a:t>
            </a:r>
            <a:r>
              <a:rPr lang="el-GR" b="1" dirty="0">
                <a:solidFill>
                  <a:srgbClr val="002060"/>
                </a:solidFill>
              </a:rPr>
              <a:t>ρωσική επανάσταση </a:t>
            </a:r>
            <a:r>
              <a:rPr lang="el-GR" dirty="0"/>
              <a:t>ξεσήκωνε τους Έλληνες του Πόντου για τον δικό τους εθνικό αγώνα, </a:t>
            </a:r>
          </a:p>
          <a:p>
            <a:pPr marL="0" indent="0" algn="ctr">
              <a:buNone/>
            </a:pPr>
            <a:r>
              <a:rPr lang="el-GR" dirty="0"/>
              <a:t>ενώ στο </a:t>
            </a:r>
          </a:p>
          <a:p>
            <a:pPr marL="0" indent="0" algn="ctr">
              <a:buNone/>
            </a:pPr>
            <a:r>
              <a:rPr lang="el-GR" b="1" dirty="0">
                <a:solidFill>
                  <a:srgbClr val="002060"/>
                </a:solidFill>
              </a:rPr>
              <a:t>πρώτο παγκόσμιο Παν-ποντιακό Συνέδριο </a:t>
            </a:r>
          </a:p>
          <a:p>
            <a:pPr marL="0" indent="0" algn="ctr">
              <a:buNone/>
            </a:pPr>
            <a:r>
              <a:rPr lang="el-GR" dirty="0"/>
              <a:t>που οργανώθηκε </a:t>
            </a:r>
          </a:p>
          <a:p>
            <a:pPr marL="0" indent="0" algn="ctr">
              <a:buNone/>
            </a:pPr>
            <a:r>
              <a:rPr lang="el-GR" dirty="0"/>
              <a:t>στη Μασσαλία τον </a:t>
            </a:r>
            <a:r>
              <a:rPr lang="el-GR" b="1" dirty="0">
                <a:solidFill>
                  <a:srgbClr val="002060"/>
                </a:solidFill>
              </a:rPr>
              <a:t>Φεβρουάριο του 1918 </a:t>
            </a:r>
          </a:p>
          <a:p>
            <a:pPr marL="0" indent="0" algn="ctr">
              <a:buNone/>
            </a:pPr>
            <a:r>
              <a:rPr lang="el-GR" dirty="0"/>
              <a:t>ο Κωνσταντίνος Κωνσταντινίδης </a:t>
            </a:r>
          </a:p>
          <a:p>
            <a:pPr marL="0" indent="0" algn="ctr">
              <a:buNone/>
            </a:pPr>
            <a:r>
              <a:rPr lang="el-GR" dirty="0"/>
              <a:t>με </a:t>
            </a:r>
            <a:r>
              <a:rPr lang="el-GR" b="1" dirty="0">
                <a:solidFill>
                  <a:srgbClr val="002060"/>
                </a:solidFill>
              </a:rPr>
              <a:t>τηλεγράφημα</a:t>
            </a:r>
            <a:r>
              <a:rPr lang="el-GR" dirty="0"/>
              <a:t> που έστειλε </a:t>
            </a:r>
            <a:r>
              <a:rPr lang="el-GR" b="1" dirty="0">
                <a:solidFill>
                  <a:srgbClr val="002060"/>
                </a:solidFill>
              </a:rPr>
              <a:t>στον Α. Τρότσκι</a:t>
            </a:r>
            <a:r>
              <a:rPr lang="el-GR" dirty="0"/>
              <a:t>, </a:t>
            </a:r>
          </a:p>
          <a:p>
            <a:pPr marL="0" indent="0" algn="ctr">
              <a:buNone/>
            </a:pPr>
            <a:r>
              <a:rPr lang="el-GR" dirty="0"/>
              <a:t>ζήτησε επίσημα την υποστήριξη </a:t>
            </a:r>
          </a:p>
          <a:p>
            <a:pPr marL="0" indent="0" algn="ctr">
              <a:buNone/>
            </a:pPr>
            <a:r>
              <a:rPr lang="el-GR" dirty="0"/>
              <a:t>της Σοβιετικής Ένωσης.</a:t>
            </a:r>
          </a:p>
        </p:txBody>
      </p:sp>
      <p:pic>
        <p:nvPicPr>
          <p:cNvPr id="2050" name="Picture 2" descr="Λέων Τρότσκι - Βιογραφία - Σαν Σήμερα .gr">
            <a:extLst>
              <a:ext uri="{FF2B5EF4-FFF2-40B4-BE49-F238E27FC236}">
                <a16:creationId xmlns:a16="http://schemas.microsoft.com/office/drawing/2014/main" id="{182C8206-E2A1-4A81-9401-D10BC4379B8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14857" r="20571"/>
          <a:stretch/>
        </p:blipFill>
        <p:spPr bwMode="auto">
          <a:xfrm>
            <a:off x="8823260" y="3152775"/>
            <a:ext cx="2786788" cy="31690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C0DF378F-E6CF-4E6B-83CC-29AA491F5DE6}"/>
              </a:ext>
            </a:extLst>
          </p:cNvPr>
          <p:cNvSpPr txBox="1">
            <a:spLocks/>
          </p:cNvSpPr>
          <p:nvPr/>
        </p:nvSpPr>
        <p:spPr>
          <a:xfrm>
            <a:off x="8823260" y="6321822"/>
            <a:ext cx="2786788" cy="57150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l-GR" sz="2400" b="1" dirty="0">
                <a:solidFill>
                  <a:srgbClr val="002060"/>
                </a:solidFill>
                <a:effectLst>
                  <a:outerShdw blurRad="38100" dist="38100" dir="2700000" algn="tl">
                    <a:srgbClr val="000000">
                      <a:alpha val="43137"/>
                    </a:srgbClr>
                  </a:outerShdw>
                </a:effectLst>
              </a:rPr>
              <a:t>Α. Τρότσκι</a:t>
            </a:r>
          </a:p>
        </p:txBody>
      </p:sp>
    </p:spTree>
    <p:extLst>
      <p:ext uri="{BB962C8B-B14F-4D97-AF65-F5344CB8AC3E}">
        <p14:creationId xmlns:p14="http://schemas.microsoft.com/office/powerpoint/2010/main" val="20118431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wipe(up)">
                                      <p:cBhvr>
                                        <p:cTn id="17" dur="5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F4C05-DAC1-4B87-A667-E2DB69E8F588}"/>
              </a:ext>
            </a:extLst>
          </p:cNvPr>
          <p:cNvSpPr>
            <a:spLocks noGrp="1"/>
          </p:cNvSpPr>
          <p:nvPr>
            <p:ph type="title"/>
          </p:nvPr>
        </p:nvSpPr>
        <p:spPr>
          <a:xfrm>
            <a:off x="6649720" y="565625"/>
            <a:ext cx="5034280" cy="904241"/>
          </a:xfrm>
          <a:solidFill>
            <a:schemeClr val="accent3">
              <a:lumMod val="40000"/>
              <a:lumOff val="60000"/>
              <a:alpha val="36000"/>
            </a:schemeClr>
          </a:solidFill>
          <a:effectLst>
            <a:outerShdw blurRad="139700" dist="101600" dir="2700000" algn="tl" rotWithShape="0">
              <a:prstClr val="black">
                <a:alpha val="40000"/>
              </a:prstClr>
            </a:outerShdw>
          </a:effectLst>
        </p:spPr>
        <p:txBody>
          <a:bodyPr/>
          <a:lstStyle/>
          <a:p>
            <a:pPr algn="ctr"/>
            <a:r>
              <a:rPr lang="el-GR"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Διώξεις χριστιανών</a:t>
            </a:r>
          </a:p>
        </p:txBody>
      </p:sp>
      <p:sp>
        <p:nvSpPr>
          <p:cNvPr id="3" name="Content Placeholder 2">
            <a:extLst>
              <a:ext uri="{FF2B5EF4-FFF2-40B4-BE49-F238E27FC236}">
                <a16:creationId xmlns:a16="http://schemas.microsoft.com/office/drawing/2014/main" id="{B0629313-DF37-4078-8C89-A1DEC937787C}"/>
              </a:ext>
            </a:extLst>
          </p:cNvPr>
          <p:cNvSpPr>
            <a:spLocks noGrp="1"/>
          </p:cNvSpPr>
          <p:nvPr>
            <p:ph idx="1"/>
          </p:nvPr>
        </p:nvSpPr>
        <p:spPr>
          <a:xfrm>
            <a:off x="7480166" y="2011680"/>
            <a:ext cx="4153034" cy="4693920"/>
          </a:xfrm>
        </p:spPr>
        <p:txBody>
          <a:bodyPr>
            <a:normAutofit fontScale="92500"/>
          </a:bodyPr>
          <a:lstStyle/>
          <a:p>
            <a:pPr marL="0" indent="0" algn="ctr">
              <a:spcBef>
                <a:spcPts val="0"/>
              </a:spcBef>
              <a:buNone/>
            </a:pPr>
            <a:r>
              <a:rPr lang="el-GR" dirty="0">
                <a:latin typeface="Calibri" panose="020F0502020204030204" pitchFamily="34" charset="0"/>
                <a:cs typeface="Calibri" panose="020F0502020204030204" pitchFamily="34" charset="0"/>
              </a:rPr>
              <a:t>Η </a:t>
            </a:r>
            <a:r>
              <a:rPr lang="el-GR" b="1" dirty="0">
                <a:solidFill>
                  <a:srgbClr val="002060"/>
                </a:solidFill>
                <a:latin typeface="Calibri" panose="020F0502020204030204" pitchFamily="34" charset="0"/>
                <a:cs typeface="Calibri" panose="020F0502020204030204" pitchFamily="34" charset="0"/>
              </a:rPr>
              <a:t>πολιτική</a:t>
            </a:r>
            <a:r>
              <a:rPr lang="el-GR" dirty="0">
                <a:latin typeface="Calibri" panose="020F0502020204030204" pitchFamily="34" charset="0"/>
                <a:cs typeface="Calibri" panose="020F0502020204030204" pitchFamily="34" charset="0"/>
              </a:rPr>
              <a:t> που εφάρμοσαν οι νεοτουρκικές κυβερνήσεις ήταν εξαιρετικά </a:t>
            </a:r>
            <a:r>
              <a:rPr lang="el-GR" b="1" dirty="0">
                <a:solidFill>
                  <a:srgbClr val="002060"/>
                </a:solidFill>
                <a:latin typeface="Calibri" panose="020F0502020204030204" pitchFamily="34" charset="0"/>
                <a:cs typeface="Calibri" panose="020F0502020204030204" pitchFamily="34" charset="0"/>
              </a:rPr>
              <a:t>εχθρική</a:t>
            </a:r>
            <a:r>
              <a:rPr lang="el-GR" dirty="0">
                <a:latin typeface="Calibri" panose="020F0502020204030204" pitchFamily="34" charset="0"/>
                <a:cs typeface="Calibri" panose="020F0502020204030204" pitchFamily="34" charset="0"/>
              </a:rPr>
              <a:t> </a:t>
            </a:r>
          </a:p>
          <a:p>
            <a:pPr marL="0" indent="0" algn="ctr">
              <a:spcBef>
                <a:spcPts val="0"/>
              </a:spcBef>
              <a:buNone/>
            </a:pPr>
            <a:r>
              <a:rPr lang="el-GR" dirty="0">
                <a:latin typeface="Calibri" panose="020F0502020204030204" pitchFamily="34" charset="0"/>
                <a:cs typeface="Calibri" panose="020F0502020204030204" pitchFamily="34" charset="0"/>
              </a:rPr>
              <a:t>και περιλάμβανε </a:t>
            </a:r>
          </a:p>
          <a:p>
            <a:pPr marL="0" indent="0" algn="ctr">
              <a:spcBef>
                <a:spcPts val="0"/>
              </a:spcBef>
              <a:buNone/>
            </a:pPr>
            <a:r>
              <a:rPr lang="el-GR" b="1" dirty="0">
                <a:solidFill>
                  <a:srgbClr val="002060"/>
                </a:solidFill>
                <a:latin typeface="Calibri" panose="020F0502020204030204" pitchFamily="34" charset="0"/>
                <a:cs typeface="Calibri" panose="020F0502020204030204" pitchFamily="34" charset="0"/>
              </a:rPr>
              <a:t>δυσμενή οικονομικά, εκπαιδευτικά και θρησκευτικά μέτρα</a:t>
            </a:r>
            <a:r>
              <a:rPr lang="el-GR" dirty="0">
                <a:latin typeface="Calibri" panose="020F0502020204030204" pitchFamily="34" charset="0"/>
                <a:cs typeface="Calibri" panose="020F0502020204030204" pitchFamily="34" charset="0"/>
              </a:rPr>
              <a:t>, </a:t>
            </a:r>
          </a:p>
          <a:p>
            <a:pPr marL="0" indent="0" algn="ctr">
              <a:spcBef>
                <a:spcPts val="0"/>
              </a:spcBef>
              <a:buNone/>
            </a:pPr>
            <a:r>
              <a:rPr lang="el-GR" dirty="0">
                <a:latin typeface="Calibri" panose="020F0502020204030204" pitchFamily="34" charset="0"/>
                <a:cs typeface="Calibri" panose="020F0502020204030204" pitchFamily="34" charset="0"/>
              </a:rPr>
              <a:t>τα οποία επιβλήθηκαν γενικότερα </a:t>
            </a:r>
          </a:p>
          <a:p>
            <a:pPr marL="0" indent="0" algn="ctr">
              <a:spcBef>
                <a:spcPts val="0"/>
              </a:spcBef>
              <a:buNone/>
            </a:pPr>
            <a:r>
              <a:rPr lang="el-GR" dirty="0">
                <a:latin typeface="Calibri" panose="020F0502020204030204" pitchFamily="34" charset="0"/>
                <a:cs typeface="Calibri" panose="020F0502020204030204" pitchFamily="34" charset="0"/>
              </a:rPr>
              <a:t>στις χριστιανικές εθνότητες </a:t>
            </a:r>
          </a:p>
          <a:p>
            <a:pPr marL="0" indent="0" algn="ctr">
              <a:spcBef>
                <a:spcPts val="0"/>
              </a:spcBef>
              <a:buNone/>
            </a:pPr>
            <a:r>
              <a:rPr lang="el-GR" dirty="0">
                <a:latin typeface="Calibri" panose="020F0502020204030204" pitchFamily="34" charset="0"/>
                <a:cs typeface="Calibri" panose="020F0502020204030204" pitchFamily="34" charset="0"/>
              </a:rPr>
              <a:t>του κράτους.</a:t>
            </a:r>
          </a:p>
        </p:txBody>
      </p:sp>
      <p:sp>
        <p:nvSpPr>
          <p:cNvPr id="4" name="Title 1">
            <a:extLst>
              <a:ext uri="{FF2B5EF4-FFF2-40B4-BE49-F238E27FC236}">
                <a16:creationId xmlns:a16="http://schemas.microsoft.com/office/drawing/2014/main" id="{A54BE89C-33FA-4742-B737-A1F773432C8A}"/>
              </a:ext>
            </a:extLst>
          </p:cNvPr>
          <p:cNvSpPr txBox="1">
            <a:spLocks/>
          </p:cNvSpPr>
          <p:nvPr/>
        </p:nvSpPr>
        <p:spPr>
          <a:xfrm>
            <a:off x="61794" y="816528"/>
            <a:ext cx="2478505" cy="9083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r>
              <a:rPr lang="el-GR" sz="3200" b="1" dirty="0">
                <a:solidFill>
                  <a:srgbClr val="0070C0"/>
                </a:solidFill>
                <a:effectLst>
                  <a:outerShdw blurRad="38100" dist="38100" dir="2700000" algn="tl">
                    <a:srgbClr val="000000">
                      <a:alpha val="43137"/>
                    </a:srgbClr>
                  </a:outerShdw>
                </a:effectLst>
              </a:rPr>
              <a:t>Νεότουρκοι</a:t>
            </a:r>
          </a:p>
        </p:txBody>
      </p:sp>
      <p:pic>
        <p:nvPicPr>
          <p:cNvPr id="8194" name="Picture 2" descr="Ποιοι Νεότουρκοι; | Νόστιμον ήμαρ">
            <a:extLst>
              <a:ext uri="{FF2B5EF4-FFF2-40B4-BE49-F238E27FC236}">
                <a16:creationId xmlns:a16="http://schemas.microsoft.com/office/drawing/2014/main" id="{B92D3DE4-CC53-412D-BD4B-FA29CE9EA61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1600" r="1388"/>
          <a:stretch/>
        </p:blipFill>
        <p:spPr bwMode="auto">
          <a:xfrm>
            <a:off x="284480" y="2179796"/>
            <a:ext cx="6939280" cy="43576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Arrow: Right 6">
            <a:extLst>
              <a:ext uri="{FF2B5EF4-FFF2-40B4-BE49-F238E27FC236}">
                <a16:creationId xmlns:a16="http://schemas.microsoft.com/office/drawing/2014/main" id="{A1D220D3-6793-4F27-BFEB-51AC71CF9788}"/>
              </a:ext>
            </a:extLst>
          </p:cNvPr>
          <p:cNvSpPr/>
          <p:nvPr/>
        </p:nvSpPr>
        <p:spPr>
          <a:xfrm>
            <a:off x="3133022" y="430132"/>
            <a:ext cx="3186497" cy="1195546"/>
          </a:xfrm>
          <a:prstGeom prst="rightArrow">
            <a:avLst/>
          </a:prstGeom>
          <a:solidFill>
            <a:srgbClr val="002060">
              <a:alpha val="46000"/>
            </a:srgbClr>
          </a:solidFill>
          <a:ln>
            <a:noFill/>
          </a:ln>
          <a:effectLst>
            <a:outerShdw blurRad="889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Title 1">
            <a:extLst>
              <a:ext uri="{FF2B5EF4-FFF2-40B4-BE49-F238E27FC236}">
                <a16:creationId xmlns:a16="http://schemas.microsoft.com/office/drawing/2014/main" id="{5B87BABE-D42D-4A52-A243-A93548328FD2}"/>
              </a:ext>
            </a:extLst>
          </p:cNvPr>
          <p:cNvSpPr txBox="1">
            <a:spLocks/>
          </p:cNvSpPr>
          <p:nvPr/>
        </p:nvSpPr>
        <p:spPr>
          <a:xfrm>
            <a:off x="508000" y="361628"/>
            <a:ext cx="1323509" cy="7748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r>
              <a:rPr lang="el-GR" sz="3200" b="1" dirty="0">
                <a:solidFill>
                  <a:srgbClr val="0070C0"/>
                </a:solidFill>
                <a:effectLst>
                  <a:outerShdw blurRad="38100" dist="38100" dir="2700000" algn="tl">
                    <a:srgbClr val="000000">
                      <a:alpha val="43137"/>
                    </a:srgbClr>
                  </a:outerShdw>
                </a:effectLst>
              </a:rPr>
              <a:t>1908</a:t>
            </a:r>
          </a:p>
        </p:txBody>
      </p:sp>
    </p:spTree>
    <p:extLst>
      <p:ext uri="{BB962C8B-B14F-4D97-AF65-F5344CB8AC3E}">
        <p14:creationId xmlns:p14="http://schemas.microsoft.com/office/powerpoint/2010/main" val="849673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left)">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wipe(left)">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wipe(left)">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wipe(left)">
                                      <p:cBhvr>
                                        <p:cTn id="4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82CAD-AB1E-40B5-BF79-FB20B2EBEDA2}"/>
              </a:ext>
            </a:extLst>
          </p:cNvPr>
          <p:cNvSpPr>
            <a:spLocks noGrp="1"/>
          </p:cNvSpPr>
          <p:nvPr>
            <p:ph type="title"/>
          </p:nvPr>
        </p:nvSpPr>
        <p:spPr>
          <a:xfrm>
            <a:off x="3362324" y="336548"/>
            <a:ext cx="7229475" cy="1325563"/>
          </a:xfrm>
        </p:spPr>
        <p:txBody>
          <a:bodyPr>
            <a:normAutofit/>
          </a:bodyPr>
          <a:lstStyle/>
          <a:p>
            <a:pPr algn="ctr"/>
            <a:r>
              <a:rPr lang="el-GR" b="1" dirty="0">
                <a:solidFill>
                  <a:srgbClr val="002060"/>
                </a:solidFill>
                <a:effectLst>
                  <a:outerShdw blurRad="38100" dist="38100" dir="2700000" algn="tl">
                    <a:srgbClr val="000000">
                      <a:alpha val="43137"/>
                    </a:srgbClr>
                  </a:outerShdw>
                </a:effectLst>
              </a:rPr>
              <a:t>Ο Βενιζέλος απογοητεύει </a:t>
            </a:r>
            <a:br>
              <a:rPr lang="el-GR" b="1" dirty="0">
                <a:solidFill>
                  <a:srgbClr val="002060"/>
                </a:solidFill>
                <a:effectLst>
                  <a:outerShdw blurRad="38100" dist="38100" dir="2700000" algn="tl">
                    <a:srgbClr val="000000">
                      <a:alpha val="43137"/>
                    </a:srgbClr>
                  </a:outerShdw>
                </a:effectLst>
              </a:rPr>
            </a:br>
            <a:r>
              <a:rPr lang="el-GR" b="1" dirty="0">
                <a:solidFill>
                  <a:srgbClr val="002060"/>
                </a:solidFill>
                <a:effectLst>
                  <a:outerShdw blurRad="38100" dist="38100" dir="2700000" algn="tl">
                    <a:srgbClr val="000000">
                      <a:alpha val="43137"/>
                    </a:srgbClr>
                  </a:outerShdw>
                </a:effectLst>
              </a:rPr>
              <a:t>τους Έλληνες του Πόντου</a:t>
            </a:r>
          </a:p>
        </p:txBody>
      </p:sp>
      <p:sp>
        <p:nvSpPr>
          <p:cNvPr id="3" name="Content Placeholder 2">
            <a:extLst>
              <a:ext uri="{FF2B5EF4-FFF2-40B4-BE49-F238E27FC236}">
                <a16:creationId xmlns:a16="http://schemas.microsoft.com/office/drawing/2014/main" id="{99A41565-3A3F-4C25-A9A7-B9807B50E252}"/>
              </a:ext>
            </a:extLst>
          </p:cNvPr>
          <p:cNvSpPr>
            <a:spLocks noGrp="1"/>
          </p:cNvSpPr>
          <p:nvPr>
            <p:ph idx="1"/>
          </p:nvPr>
        </p:nvSpPr>
        <p:spPr>
          <a:xfrm>
            <a:off x="295275" y="2009775"/>
            <a:ext cx="8039100" cy="4569460"/>
          </a:xfrm>
        </p:spPr>
        <p:txBody>
          <a:bodyPr>
            <a:normAutofit/>
          </a:bodyPr>
          <a:lstStyle/>
          <a:p>
            <a:pPr marL="0" indent="0" algn="just">
              <a:buNone/>
            </a:pPr>
            <a:r>
              <a:rPr lang="el-GR" dirty="0"/>
              <a:t>Η κυβέρνηση Βενιζέλου ήταν αρχικά σύμφωνη με τον αγώνα των Ποντίων.</a:t>
            </a:r>
          </a:p>
          <a:p>
            <a:pPr marL="0" indent="0" algn="just">
              <a:buNone/>
            </a:pPr>
            <a:r>
              <a:rPr lang="el-GR" dirty="0"/>
              <a:t>Στο συνέδριο Ειρήνης όμως στο Παρίσι που άρχισε τον </a:t>
            </a:r>
            <a:r>
              <a:rPr lang="el-GR" b="1" dirty="0">
                <a:solidFill>
                  <a:srgbClr val="002060"/>
                </a:solidFill>
              </a:rPr>
              <a:t>Δεκέμβριο του 1918</a:t>
            </a:r>
            <a:r>
              <a:rPr lang="el-GR" dirty="0"/>
              <a:t>, ο Βενιζέλος πιέστηκε από τις συμμαχικές δυνάμεις και </a:t>
            </a:r>
            <a:r>
              <a:rPr lang="el-GR" b="1" dirty="0">
                <a:solidFill>
                  <a:srgbClr val="002060"/>
                </a:solidFill>
              </a:rPr>
              <a:t>ΔΕΝ συμπεριέλαβε ΤΟΝ ΠΟΝΤΟ στον φάκελο των ελληνικών διεκδικήσεων </a:t>
            </a:r>
            <a:r>
              <a:rPr lang="el-GR" dirty="0"/>
              <a:t>και παρά τις έντονες διαμαρτυρίες των Ελλήνων του Πόντου, συμφώνησε </a:t>
            </a:r>
            <a:r>
              <a:rPr lang="el-GR" b="1" dirty="0">
                <a:solidFill>
                  <a:srgbClr val="002060"/>
                </a:solidFill>
              </a:rPr>
              <a:t>να παραχωρηθεί η περιοχή </a:t>
            </a:r>
            <a:r>
              <a:rPr lang="el-GR" dirty="0"/>
              <a:t>στην  υπό ίδρυση </a:t>
            </a:r>
            <a:r>
              <a:rPr lang="el-GR" b="1" dirty="0">
                <a:solidFill>
                  <a:srgbClr val="002060"/>
                </a:solidFill>
              </a:rPr>
              <a:t>ΑΡΜΕΝΙΚΗ δημοκρατία</a:t>
            </a:r>
            <a:r>
              <a:rPr lang="el-GR" dirty="0"/>
              <a:t>.</a:t>
            </a:r>
          </a:p>
        </p:txBody>
      </p:sp>
      <p:pic>
        <p:nvPicPr>
          <p:cNvPr id="3074" name="Picture 2" descr="Ελευθέριος Βενιζέλος - Βιογραφία - Σαν Σήμερα .gr">
            <a:extLst>
              <a:ext uri="{FF2B5EF4-FFF2-40B4-BE49-F238E27FC236}">
                <a16:creationId xmlns:a16="http://schemas.microsoft.com/office/drawing/2014/main" id="{5CAB9447-A3D2-46C9-A198-61FB5ACE05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832" r="22667"/>
          <a:stretch/>
        </p:blipFill>
        <p:spPr bwMode="auto">
          <a:xfrm>
            <a:off x="8648700" y="2009775"/>
            <a:ext cx="2943226" cy="4191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3242BC9B-7BD8-4261-8772-AB0070406E0D}"/>
              </a:ext>
            </a:extLst>
          </p:cNvPr>
          <p:cNvSpPr txBox="1">
            <a:spLocks/>
          </p:cNvSpPr>
          <p:nvPr/>
        </p:nvSpPr>
        <p:spPr>
          <a:xfrm>
            <a:off x="97791" y="226138"/>
            <a:ext cx="2073910" cy="15463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algn="ctr"/>
            <a:r>
              <a:rPr lang="el-GR" sz="2800" b="1" dirty="0">
                <a:solidFill>
                  <a:srgbClr val="0070C0"/>
                </a:solidFill>
                <a:effectLst>
                  <a:outerShdw blurRad="38100" dist="38100" dir="2700000" algn="tl">
                    <a:srgbClr val="000000">
                      <a:alpha val="43137"/>
                    </a:srgbClr>
                  </a:outerShdw>
                </a:effectLst>
              </a:rPr>
              <a:t>Στάση του</a:t>
            </a:r>
          </a:p>
          <a:p>
            <a:pPr algn="ctr"/>
            <a:r>
              <a:rPr lang="el-GR" sz="2800" b="1" dirty="0">
                <a:solidFill>
                  <a:srgbClr val="0070C0"/>
                </a:solidFill>
                <a:effectLst>
                  <a:outerShdw blurRad="38100" dist="38100" dir="2700000" algn="tl">
                    <a:srgbClr val="000000">
                      <a:alpha val="43137"/>
                    </a:srgbClr>
                  </a:outerShdw>
                </a:effectLst>
              </a:rPr>
              <a:t>Βενιζέλου</a:t>
            </a:r>
          </a:p>
        </p:txBody>
      </p:sp>
    </p:spTree>
    <p:extLst>
      <p:ext uri="{BB962C8B-B14F-4D97-AF65-F5344CB8AC3E}">
        <p14:creationId xmlns:p14="http://schemas.microsoft.com/office/powerpoint/2010/main" val="250855160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82CAD-AB1E-40B5-BF79-FB20B2EBEDA2}"/>
              </a:ext>
            </a:extLst>
          </p:cNvPr>
          <p:cNvSpPr>
            <a:spLocks noGrp="1"/>
          </p:cNvSpPr>
          <p:nvPr>
            <p:ph type="title"/>
          </p:nvPr>
        </p:nvSpPr>
        <p:spPr>
          <a:xfrm>
            <a:off x="2905125" y="0"/>
            <a:ext cx="8459562" cy="1643743"/>
          </a:xfrm>
        </p:spPr>
        <p:txBody>
          <a:bodyPr>
            <a:normAutofit/>
          </a:bodyPr>
          <a:lstStyle/>
          <a:p>
            <a:pPr algn="ctr"/>
            <a:r>
              <a:rPr lang="el-GR" b="1" dirty="0">
                <a:solidFill>
                  <a:srgbClr val="002060"/>
                </a:solidFill>
                <a:effectLst>
                  <a:outerShdw blurRad="38100" dist="38100" dir="2700000" algn="tl">
                    <a:srgbClr val="000000">
                      <a:alpha val="43137"/>
                    </a:srgbClr>
                  </a:outerShdw>
                </a:effectLst>
              </a:rPr>
              <a:t>Διαμαρτυρίες, </a:t>
            </a:r>
            <a:br>
              <a:rPr lang="el-GR" b="1" dirty="0">
                <a:solidFill>
                  <a:srgbClr val="002060"/>
                </a:solidFill>
                <a:effectLst>
                  <a:outerShdw blurRad="38100" dist="38100" dir="2700000" algn="tl">
                    <a:srgbClr val="000000">
                      <a:alpha val="43137"/>
                    </a:srgbClr>
                  </a:outerShdw>
                </a:effectLst>
              </a:rPr>
            </a:br>
            <a:r>
              <a:rPr lang="el-GR" b="1" dirty="0">
                <a:solidFill>
                  <a:srgbClr val="002060"/>
                </a:solidFill>
                <a:effectLst>
                  <a:outerShdw blurRad="38100" dist="38100" dir="2700000" algn="tl">
                    <a:srgbClr val="000000">
                      <a:alpha val="43137"/>
                    </a:srgbClr>
                  </a:outerShdw>
                </a:effectLst>
              </a:rPr>
              <a:t>τηλεγραφήματα στον Βενιζέλο</a:t>
            </a:r>
          </a:p>
        </p:txBody>
      </p:sp>
      <p:sp>
        <p:nvSpPr>
          <p:cNvPr id="3" name="Content Placeholder 2">
            <a:extLst>
              <a:ext uri="{FF2B5EF4-FFF2-40B4-BE49-F238E27FC236}">
                <a16:creationId xmlns:a16="http://schemas.microsoft.com/office/drawing/2014/main" id="{99A41565-3A3F-4C25-A9A7-B9807B50E252}"/>
              </a:ext>
            </a:extLst>
          </p:cNvPr>
          <p:cNvSpPr>
            <a:spLocks noGrp="1"/>
          </p:cNvSpPr>
          <p:nvPr>
            <p:ph idx="1"/>
          </p:nvPr>
        </p:nvSpPr>
        <p:spPr>
          <a:xfrm>
            <a:off x="828675" y="2009775"/>
            <a:ext cx="6981826" cy="4569460"/>
          </a:xfrm>
        </p:spPr>
        <p:txBody>
          <a:bodyPr>
            <a:normAutofit/>
          </a:bodyPr>
          <a:lstStyle/>
          <a:p>
            <a:pPr marL="0" indent="457200" algn="just">
              <a:buNone/>
            </a:pPr>
            <a:r>
              <a:rPr lang="el-GR" dirty="0"/>
              <a:t>Οι Πόντιοι φυσικά διαμαρτυρήθηκαν έντονα για τη στάση της ελληνικής κυβέρνησης στα διάφορα συνέδρια που πραγματοποίησαν στο </a:t>
            </a:r>
            <a:r>
              <a:rPr lang="el-GR" b="1" dirty="0">
                <a:solidFill>
                  <a:srgbClr val="002060"/>
                </a:solidFill>
              </a:rPr>
              <a:t>Μπακού</a:t>
            </a:r>
            <a:r>
              <a:rPr lang="el-GR" dirty="0"/>
              <a:t>, στο </a:t>
            </a:r>
            <a:r>
              <a:rPr lang="el-GR" b="1" dirty="0">
                <a:solidFill>
                  <a:srgbClr val="002060"/>
                </a:solidFill>
              </a:rPr>
              <a:t>Κρασνοντάρ</a:t>
            </a:r>
            <a:r>
              <a:rPr lang="el-GR" dirty="0"/>
              <a:t>, στο </a:t>
            </a:r>
            <a:r>
              <a:rPr lang="el-GR" b="1" dirty="0">
                <a:solidFill>
                  <a:srgbClr val="002060"/>
                </a:solidFill>
              </a:rPr>
              <a:t>Βατούμ</a:t>
            </a:r>
            <a:r>
              <a:rPr lang="el-GR" dirty="0"/>
              <a:t> και στη </a:t>
            </a:r>
            <a:r>
              <a:rPr lang="el-GR" b="1" dirty="0">
                <a:solidFill>
                  <a:srgbClr val="002060"/>
                </a:solidFill>
              </a:rPr>
              <a:t>Μασσαλία</a:t>
            </a:r>
            <a:r>
              <a:rPr lang="el-GR" dirty="0"/>
              <a:t>.</a:t>
            </a:r>
          </a:p>
          <a:p>
            <a:pPr marL="0" indent="457200" algn="just">
              <a:buNone/>
            </a:pPr>
            <a:r>
              <a:rPr lang="el-GR" dirty="0"/>
              <a:t>Πολλά ποντιακά σωματεία έστειλαν τότε </a:t>
            </a:r>
            <a:r>
              <a:rPr lang="el-GR" b="1" dirty="0">
                <a:solidFill>
                  <a:srgbClr val="002060"/>
                </a:solidFill>
              </a:rPr>
              <a:t>τηλεγραφήματα στο Παρίσι </a:t>
            </a:r>
            <a:r>
              <a:rPr lang="el-GR" dirty="0"/>
              <a:t>για να μεταπείσουν τον πρωθυπουργό.</a:t>
            </a:r>
          </a:p>
        </p:txBody>
      </p:sp>
      <p:sp>
        <p:nvSpPr>
          <p:cNvPr id="5" name="Title 1">
            <a:extLst>
              <a:ext uri="{FF2B5EF4-FFF2-40B4-BE49-F238E27FC236}">
                <a16:creationId xmlns:a16="http://schemas.microsoft.com/office/drawing/2014/main" id="{3242BC9B-7BD8-4261-8772-AB0070406E0D}"/>
              </a:ext>
            </a:extLst>
          </p:cNvPr>
          <p:cNvSpPr txBox="1">
            <a:spLocks/>
          </p:cNvSpPr>
          <p:nvPr/>
        </p:nvSpPr>
        <p:spPr>
          <a:xfrm>
            <a:off x="97791" y="226138"/>
            <a:ext cx="2388234" cy="15463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algn="ctr"/>
            <a:r>
              <a:rPr lang="el-GR" sz="2800" b="1" dirty="0">
                <a:solidFill>
                  <a:srgbClr val="0070C0"/>
                </a:solidFill>
                <a:effectLst>
                  <a:outerShdw blurRad="38100" dist="38100" dir="2700000" algn="tl">
                    <a:srgbClr val="000000">
                      <a:alpha val="43137"/>
                    </a:srgbClr>
                  </a:outerShdw>
                </a:effectLst>
              </a:rPr>
              <a:t>Αντιδράσεις Ποντίων</a:t>
            </a:r>
          </a:p>
        </p:txBody>
      </p:sp>
      <p:pic>
        <p:nvPicPr>
          <p:cNvPr id="4098" name="Picture 2" descr="Σαν σήμερα πέθανε το 1936 ο Ελευθέριος Βενιζέλος | in.gr">
            <a:extLst>
              <a:ext uri="{FF2B5EF4-FFF2-40B4-BE49-F238E27FC236}">
                <a16:creationId xmlns:a16="http://schemas.microsoft.com/office/drawing/2014/main" id="{994912D0-04A7-4EBA-AC98-6DCFF0E2C1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723" r="8727"/>
          <a:stretch/>
        </p:blipFill>
        <p:spPr bwMode="auto">
          <a:xfrm>
            <a:off x="8459562" y="1643743"/>
            <a:ext cx="3324225" cy="49155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182679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BD21E-F7EA-495D-8341-036CE136DD9A}"/>
              </a:ext>
            </a:extLst>
          </p:cNvPr>
          <p:cNvSpPr>
            <a:spLocks noGrp="1"/>
          </p:cNvSpPr>
          <p:nvPr>
            <p:ph type="title"/>
          </p:nvPr>
        </p:nvSpPr>
        <p:spPr/>
        <p:txBody>
          <a:bodyPr/>
          <a:lstStyle/>
          <a:p>
            <a:endParaRPr lang="el-GR"/>
          </a:p>
        </p:txBody>
      </p:sp>
      <p:sp>
        <p:nvSpPr>
          <p:cNvPr id="3" name="Picture Placeholder 2">
            <a:extLst>
              <a:ext uri="{FF2B5EF4-FFF2-40B4-BE49-F238E27FC236}">
                <a16:creationId xmlns:a16="http://schemas.microsoft.com/office/drawing/2014/main" id="{97A5EF4B-C59B-49FB-9816-6FDA8E60D867}"/>
              </a:ext>
            </a:extLst>
          </p:cNvPr>
          <p:cNvSpPr>
            <a:spLocks noGrp="1"/>
          </p:cNvSpPr>
          <p:nvPr>
            <p:ph type="pic" idx="1"/>
          </p:nvPr>
        </p:nvSpPr>
        <p:spPr/>
      </p:sp>
      <p:sp>
        <p:nvSpPr>
          <p:cNvPr id="4" name="Text Placeholder 3">
            <a:extLst>
              <a:ext uri="{FF2B5EF4-FFF2-40B4-BE49-F238E27FC236}">
                <a16:creationId xmlns:a16="http://schemas.microsoft.com/office/drawing/2014/main" id="{BE369E9B-81F1-4CD4-A23B-E237C62401B5}"/>
              </a:ext>
            </a:extLst>
          </p:cNvPr>
          <p:cNvSpPr>
            <a:spLocks noGrp="1"/>
          </p:cNvSpPr>
          <p:nvPr>
            <p:ph type="body" sz="half" idx="2"/>
          </p:nvPr>
        </p:nvSpPr>
        <p:spPr/>
        <p:txBody>
          <a:bodyPr/>
          <a:lstStyle/>
          <a:p>
            <a:endParaRPr lang="el-GR"/>
          </a:p>
        </p:txBody>
      </p:sp>
      <p:pic>
        <p:nvPicPr>
          <p:cNvPr id="6" name="Picture 5">
            <a:extLst>
              <a:ext uri="{FF2B5EF4-FFF2-40B4-BE49-F238E27FC236}">
                <a16:creationId xmlns:a16="http://schemas.microsoft.com/office/drawing/2014/main" id="{BCCE387F-F8B5-48E7-A431-ED9185D813C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r="8559"/>
          <a:stretch/>
        </p:blipFill>
        <p:spPr>
          <a:xfrm>
            <a:off x="-38100" y="348914"/>
            <a:ext cx="12230100" cy="61078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639068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62039-8910-4403-801D-4E872F869DB8}"/>
              </a:ext>
            </a:extLst>
          </p:cNvPr>
          <p:cNvSpPr>
            <a:spLocks noGrp="1"/>
          </p:cNvSpPr>
          <p:nvPr>
            <p:ph type="title"/>
          </p:nvPr>
        </p:nvSpPr>
        <p:spPr/>
        <p:txBody>
          <a:bodyPr/>
          <a:lstStyle/>
          <a:p>
            <a:endParaRPr lang="el-GR"/>
          </a:p>
        </p:txBody>
      </p:sp>
      <p:sp>
        <p:nvSpPr>
          <p:cNvPr id="4" name="Text Placeholder 3">
            <a:extLst>
              <a:ext uri="{FF2B5EF4-FFF2-40B4-BE49-F238E27FC236}">
                <a16:creationId xmlns:a16="http://schemas.microsoft.com/office/drawing/2014/main" id="{A5508E90-4EF9-4601-8DB2-82A2EBA084CF}"/>
              </a:ext>
            </a:extLst>
          </p:cNvPr>
          <p:cNvSpPr>
            <a:spLocks noGrp="1"/>
          </p:cNvSpPr>
          <p:nvPr>
            <p:ph type="body" sz="half" idx="2"/>
          </p:nvPr>
        </p:nvSpPr>
        <p:spPr/>
        <p:txBody>
          <a:bodyPr/>
          <a:lstStyle/>
          <a:p>
            <a:endParaRPr lang="el-GR"/>
          </a:p>
        </p:txBody>
      </p:sp>
      <p:pic>
        <p:nvPicPr>
          <p:cNvPr id="6" name="Picture 5">
            <a:extLst>
              <a:ext uri="{FF2B5EF4-FFF2-40B4-BE49-F238E27FC236}">
                <a16:creationId xmlns:a16="http://schemas.microsoft.com/office/drawing/2014/main" id="{5733500E-4B4B-4A80-86BE-7C9B722DABDD}"/>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2943" t="1413" r="2013" b="2098"/>
          <a:stretch/>
        </p:blipFill>
        <p:spPr>
          <a:xfrm>
            <a:off x="0" y="250317"/>
            <a:ext cx="11941244" cy="62674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47988019"/>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82CAD-AB1E-40B5-BF79-FB20B2EBEDA2}"/>
              </a:ext>
            </a:extLst>
          </p:cNvPr>
          <p:cNvSpPr>
            <a:spLocks noGrp="1"/>
          </p:cNvSpPr>
          <p:nvPr>
            <p:ph type="title"/>
          </p:nvPr>
        </p:nvSpPr>
        <p:spPr>
          <a:xfrm>
            <a:off x="2486025" y="336548"/>
            <a:ext cx="7229475" cy="1325563"/>
          </a:xfrm>
        </p:spPr>
        <p:txBody>
          <a:bodyPr>
            <a:normAutofit/>
          </a:bodyPr>
          <a:lstStyle/>
          <a:p>
            <a:pPr algn="ctr"/>
            <a:r>
              <a:rPr lang="el-GR" b="1" dirty="0">
                <a:solidFill>
                  <a:srgbClr val="002060"/>
                </a:solidFill>
                <a:effectLst>
                  <a:outerShdw blurRad="38100" dist="38100" dir="2700000" algn="tl">
                    <a:srgbClr val="000000">
                      <a:alpha val="43137"/>
                    </a:srgbClr>
                  </a:outerShdw>
                </a:effectLst>
              </a:rPr>
              <a:t>Ο Χρύσανθος </a:t>
            </a:r>
            <a:br>
              <a:rPr lang="el-GR" b="1" dirty="0">
                <a:solidFill>
                  <a:srgbClr val="002060"/>
                </a:solidFill>
                <a:effectLst>
                  <a:outerShdw blurRad="38100" dist="38100" dir="2700000" algn="tl">
                    <a:srgbClr val="000000">
                      <a:alpha val="43137"/>
                    </a:srgbClr>
                  </a:outerShdw>
                </a:effectLst>
              </a:rPr>
            </a:br>
            <a:r>
              <a:rPr lang="el-GR" b="1" dirty="0">
                <a:solidFill>
                  <a:srgbClr val="002060"/>
                </a:solidFill>
                <a:effectLst>
                  <a:outerShdw blurRad="38100" dist="38100" dir="2700000" algn="tl">
                    <a:srgbClr val="000000">
                      <a:alpha val="43137"/>
                    </a:srgbClr>
                  </a:outerShdw>
                </a:effectLst>
              </a:rPr>
              <a:t>ενημερώνει τον Βενιζέλο</a:t>
            </a:r>
          </a:p>
        </p:txBody>
      </p:sp>
      <p:sp>
        <p:nvSpPr>
          <p:cNvPr id="3" name="Content Placeholder 2">
            <a:extLst>
              <a:ext uri="{FF2B5EF4-FFF2-40B4-BE49-F238E27FC236}">
                <a16:creationId xmlns:a16="http://schemas.microsoft.com/office/drawing/2014/main" id="{99A41565-3A3F-4C25-A9A7-B9807B50E252}"/>
              </a:ext>
            </a:extLst>
          </p:cNvPr>
          <p:cNvSpPr>
            <a:spLocks noGrp="1"/>
          </p:cNvSpPr>
          <p:nvPr>
            <p:ph idx="1"/>
          </p:nvPr>
        </p:nvSpPr>
        <p:spPr>
          <a:xfrm>
            <a:off x="295274" y="2009774"/>
            <a:ext cx="8652783" cy="4848226"/>
          </a:xfrm>
        </p:spPr>
        <p:txBody>
          <a:bodyPr>
            <a:normAutofit fontScale="92500"/>
          </a:bodyPr>
          <a:lstStyle/>
          <a:p>
            <a:pPr marL="0" indent="457200" algn="just">
              <a:buNone/>
            </a:pPr>
            <a:r>
              <a:rPr lang="el-GR" dirty="0"/>
              <a:t>Ο Μητροπολίτης Χρύσανθος επισκέπτεται τον Βενιζέλο στο Παρίσι τον </a:t>
            </a:r>
            <a:r>
              <a:rPr lang="el-GR" b="1" dirty="0">
                <a:solidFill>
                  <a:srgbClr val="002060"/>
                </a:solidFill>
              </a:rPr>
              <a:t>Απρίλιο του 1919</a:t>
            </a:r>
            <a:r>
              <a:rPr lang="el-GR" dirty="0"/>
              <a:t>.</a:t>
            </a:r>
          </a:p>
          <a:p>
            <a:pPr marL="0" indent="457200" algn="just">
              <a:buNone/>
            </a:pPr>
            <a:r>
              <a:rPr lang="el-GR" dirty="0"/>
              <a:t>Μετά τη διεξοδική ενημέρωση που έλαβε ο Βενιζέλος από τον Χρύσανθο αποφάσισε να ενισχύσει τις προσπάθειες των Ποντίων και έδωσε την έγκρισή του στον Μητροπολίτη να συνεχίσει την προσπάθεια </a:t>
            </a:r>
            <a:r>
              <a:rPr lang="el-GR" b="1" dirty="0">
                <a:solidFill>
                  <a:srgbClr val="002060"/>
                </a:solidFill>
              </a:rPr>
              <a:t>ενημέρωσης όλων των πολιτικών</a:t>
            </a:r>
            <a:r>
              <a:rPr lang="el-GR" dirty="0"/>
              <a:t> που έλαβαν μέρος στη Συνδιάσκεψη στο Παρίσι. </a:t>
            </a:r>
          </a:p>
          <a:p>
            <a:pPr marL="0" indent="457200" algn="just">
              <a:buNone/>
            </a:pPr>
            <a:r>
              <a:rPr lang="el-GR" dirty="0"/>
              <a:t>Οι περισσότεροι από αυτούς, με </a:t>
            </a:r>
            <a:r>
              <a:rPr lang="el-GR" b="1" dirty="0">
                <a:solidFill>
                  <a:srgbClr val="002060"/>
                </a:solidFill>
              </a:rPr>
              <a:t>εξαίρεση τους Άγγλους </a:t>
            </a:r>
            <a:r>
              <a:rPr lang="el-GR" dirty="0"/>
              <a:t>είδαν με κατανόηση τα αιτήματα των Ελληνοποντίων.</a:t>
            </a:r>
          </a:p>
        </p:txBody>
      </p:sp>
      <p:sp>
        <p:nvSpPr>
          <p:cNvPr id="5" name="Title 1">
            <a:extLst>
              <a:ext uri="{FF2B5EF4-FFF2-40B4-BE49-F238E27FC236}">
                <a16:creationId xmlns:a16="http://schemas.microsoft.com/office/drawing/2014/main" id="{3242BC9B-7BD8-4261-8772-AB0070406E0D}"/>
              </a:ext>
            </a:extLst>
          </p:cNvPr>
          <p:cNvSpPr txBox="1">
            <a:spLocks/>
          </p:cNvSpPr>
          <p:nvPr/>
        </p:nvSpPr>
        <p:spPr>
          <a:xfrm>
            <a:off x="97791" y="226138"/>
            <a:ext cx="2388234" cy="15463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algn="ctr"/>
            <a:r>
              <a:rPr lang="el-GR" sz="2800" b="1" dirty="0">
                <a:solidFill>
                  <a:srgbClr val="0070C0"/>
                </a:solidFill>
                <a:effectLst>
                  <a:outerShdw blurRad="38100" dist="38100" dir="2700000" algn="tl">
                    <a:srgbClr val="000000">
                      <a:alpha val="43137"/>
                    </a:srgbClr>
                  </a:outerShdw>
                </a:effectLst>
              </a:rPr>
              <a:t>Αγώνας Χρύσανθου</a:t>
            </a:r>
          </a:p>
        </p:txBody>
      </p:sp>
      <p:pic>
        <p:nvPicPr>
          <p:cNvPr id="4100" name="Picture 4" descr="Μητροπολίτης Τραπεζούντας και μετέπειτα Αρχιεπίσκοπος Αθηνών και πάσης  Ελλάδος Χρύσανθος Φιλιππίδης | Family tree, Folk dance, Blog posts">
            <a:extLst>
              <a:ext uri="{FF2B5EF4-FFF2-40B4-BE49-F238E27FC236}">
                <a16:creationId xmlns:a16="http://schemas.microsoft.com/office/drawing/2014/main" id="{2B2AF8C2-EB06-4197-9868-9BA2638FC0F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9229347" y="336548"/>
            <a:ext cx="2626548" cy="33221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4" name="Picture 2" descr="Eλευθέριος Βενιζέλος: To Kίνημα στο Γουδί, η άφιξη στην Αθήνα και η  αφετηρία μιας λαμπρής πορείας | in.gr">
            <a:extLst>
              <a:ext uri="{FF2B5EF4-FFF2-40B4-BE49-F238E27FC236}">
                <a16:creationId xmlns:a16="http://schemas.microsoft.com/office/drawing/2014/main" id="{4A21E440-A1C3-4679-AF4F-AC59BDC33D4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161" r="20454"/>
          <a:stretch/>
        </p:blipFill>
        <p:spPr bwMode="auto">
          <a:xfrm>
            <a:off x="9166671" y="3927510"/>
            <a:ext cx="2689224" cy="2651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96841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82CAD-AB1E-40B5-BF79-FB20B2EBEDA2}"/>
              </a:ext>
            </a:extLst>
          </p:cNvPr>
          <p:cNvSpPr>
            <a:spLocks noGrp="1"/>
          </p:cNvSpPr>
          <p:nvPr>
            <p:ph type="title"/>
          </p:nvPr>
        </p:nvSpPr>
        <p:spPr>
          <a:xfrm>
            <a:off x="2797629" y="121978"/>
            <a:ext cx="9394371" cy="1325563"/>
          </a:xfrm>
        </p:spPr>
        <p:txBody>
          <a:bodyPr>
            <a:normAutofit/>
          </a:bodyPr>
          <a:lstStyle/>
          <a:p>
            <a:pPr algn="ctr"/>
            <a:r>
              <a:rPr lang="el-GR" b="1" dirty="0">
                <a:solidFill>
                  <a:srgbClr val="002060"/>
                </a:solidFill>
                <a:effectLst>
                  <a:outerShdw blurRad="38100" dist="38100" dir="2700000" algn="tl">
                    <a:srgbClr val="000000">
                      <a:alpha val="43137"/>
                    </a:srgbClr>
                  </a:outerShdw>
                </a:effectLst>
              </a:rPr>
              <a:t>Ο Γούντροου Γουίλσον</a:t>
            </a:r>
            <a:br>
              <a:rPr lang="el-GR" b="1" dirty="0">
                <a:solidFill>
                  <a:srgbClr val="002060"/>
                </a:solidFill>
                <a:effectLst>
                  <a:outerShdw blurRad="38100" dist="38100" dir="2700000" algn="tl">
                    <a:srgbClr val="000000">
                      <a:alpha val="43137"/>
                    </a:srgbClr>
                  </a:outerShdw>
                </a:effectLst>
              </a:rPr>
            </a:br>
            <a:r>
              <a:rPr lang="el-GR" b="1" dirty="0">
                <a:solidFill>
                  <a:srgbClr val="002060"/>
                </a:solidFill>
                <a:effectLst>
                  <a:outerShdw blurRad="38100" dist="38100" dir="2700000" algn="tl">
                    <a:srgbClr val="000000">
                      <a:alpha val="43137"/>
                    </a:srgbClr>
                  </a:outerShdw>
                </a:effectLst>
              </a:rPr>
              <a:t>δίνει την ψήφο του υπέρ του Πόντου</a:t>
            </a:r>
          </a:p>
        </p:txBody>
      </p:sp>
      <p:sp>
        <p:nvSpPr>
          <p:cNvPr id="3" name="Content Placeholder 2">
            <a:extLst>
              <a:ext uri="{FF2B5EF4-FFF2-40B4-BE49-F238E27FC236}">
                <a16:creationId xmlns:a16="http://schemas.microsoft.com/office/drawing/2014/main" id="{99A41565-3A3F-4C25-A9A7-B9807B50E252}"/>
              </a:ext>
            </a:extLst>
          </p:cNvPr>
          <p:cNvSpPr>
            <a:spLocks noGrp="1"/>
          </p:cNvSpPr>
          <p:nvPr>
            <p:ph idx="1"/>
          </p:nvPr>
        </p:nvSpPr>
        <p:spPr>
          <a:xfrm>
            <a:off x="1711959" y="1445934"/>
            <a:ext cx="10382250" cy="1546385"/>
          </a:xfrm>
        </p:spPr>
        <p:txBody>
          <a:bodyPr>
            <a:normAutofit fontScale="92500"/>
          </a:bodyPr>
          <a:lstStyle/>
          <a:p>
            <a:pPr marL="0" indent="457200" algn="just">
              <a:buNone/>
            </a:pPr>
            <a:r>
              <a:rPr lang="el-GR" dirty="0"/>
              <a:t>Στην πρόταση του μητροπολίτη Χρύσανθου </a:t>
            </a:r>
          </a:p>
          <a:p>
            <a:pPr marL="0" indent="457200" algn="just">
              <a:buNone/>
            </a:pPr>
            <a:r>
              <a:rPr lang="el-GR" dirty="0"/>
              <a:t>να γίνει ο Πόντος </a:t>
            </a:r>
            <a:r>
              <a:rPr lang="el-GR" b="1" dirty="0">
                <a:solidFill>
                  <a:srgbClr val="002060"/>
                </a:solidFill>
              </a:rPr>
              <a:t>ανεξάρτητο κράτος υπό ελληνική εντολή</a:t>
            </a:r>
            <a:r>
              <a:rPr lang="el-GR" dirty="0"/>
              <a:t>, </a:t>
            </a:r>
          </a:p>
          <a:p>
            <a:pPr marL="0" indent="457200" algn="just">
              <a:buNone/>
            </a:pPr>
            <a:r>
              <a:rPr lang="el-GR" dirty="0"/>
              <a:t>ο Πρόεδρος των ΗΠΑ Ουίλσον απάντησε:</a:t>
            </a:r>
          </a:p>
        </p:txBody>
      </p:sp>
      <p:sp>
        <p:nvSpPr>
          <p:cNvPr id="5" name="Title 1">
            <a:extLst>
              <a:ext uri="{FF2B5EF4-FFF2-40B4-BE49-F238E27FC236}">
                <a16:creationId xmlns:a16="http://schemas.microsoft.com/office/drawing/2014/main" id="{3242BC9B-7BD8-4261-8772-AB0070406E0D}"/>
              </a:ext>
            </a:extLst>
          </p:cNvPr>
          <p:cNvSpPr txBox="1">
            <a:spLocks/>
          </p:cNvSpPr>
          <p:nvPr/>
        </p:nvSpPr>
        <p:spPr>
          <a:xfrm>
            <a:off x="97791" y="226138"/>
            <a:ext cx="2388234" cy="15463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algn="ctr"/>
            <a:r>
              <a:rPr lang="el-GR" sz="2800" b="1" dirty="0">
                <a:solidFill>
                  <a:srgbClr val="0070C0"/>
                </a:solidFill>
                <a:effectLst>
                  <a:outerShdw blurRad="38100" dist="38100" dir="2700000" algn="tl">
                    <a:srgbClr val="000000">
                      <a:alpha val="43137"/>
                    </a:srgbClr>
                  </a:outerShdw>
                </a:effectLst>
              </a:rPr>
              <a:t>Στάση ΗΠΑ</a:t>
            </a:r>
          </a:p>
        </p:txBody>
      </p:sp>
      <p:pic>
        <p:nvPicPr>
          <p:cNvPr id="5122" name="Picture 2" descr="Το πανεπιστημίο του Πρίνστον αποσύρει το όνομα του προέδρου Ουίλσον από  μία...">
            <a:extLst>
              <a:ext uri="{FF2B5EF4-FFF2-40B4-BE49-F238E27FC236}">
                <a16:creationId xmlns:a16="http://schemas.microsoft.com/office/drawing/2014/main" id="{69F2791C-595E-443D-B6DC-D51EF7EFB8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9900" y="3429000"/>
            <a:ext cx="3683000" cy="2762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9059910F-2B5C-4DF8-8F2A-2D388EB08C49}"/>
              </a:ext>
            </a:extLst>
          </p:cNvPr>
          <p:cNvSpPr txBox="1">
            <a:spLocks/>
          </p:cNvSpPr>
          <p:nvPr/>
        </p:nvSpPr>
        <p:spPr>
          <a:xfrm>
            <a:off x="257176" y="3045142"/>
            <a:ext cx="7524750" cy="3517742"/>
          </a:xfrm>
          <a:prstGeom prst="rect">
            <a:avLst/>
          </a:prstGeom>
          <a:solidFill>
            <a:schemeClr val="accent3">
              <a:lumMod val="40000"/>
              <a:lumOff val="60000"/>
              <a:alpha val="49000"/>
            </a:schemeClr>
          </a:solidFill>
          <a:effectLst>
            <a:outerShdw blurRad="127000" dist="1397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algn="ctr">
              <a:spcBef>
                <a:spcPts val="1500"/>
              </a:spcBef>
            </a:pPr>
            <a:endParaRPr lang="el-GR" sz="1050" dirty="0">
              <a:solidFill>
                <a:srgbClr val="002060"/>
              </a:solidFill>
              <a:effectLst>
                <a:outerShdw blurRad="38100" dist="38100" dir="2700000" algn="tl">
                  <a:srgbClr val="000000">
                    <a:alpha val="43137"/>
                  </a:srgbClr>
                </a:outerShdw>
              </a:effectLst>
            </a:endParaRPr>
          </a:p>
          <a:p>
            <a:pPr algn="ctr">
              <a:spcBef>
                <a:spcPts val="1500"/>
              </a:spcBef>
            </a:pPr>
            <a:r>
              <a:rPr lang="el-GR" sz="3100" dirty="0">
                <a:solidFill>
                  <a:srgbClr val="002060"/>
                </a:solidFill>
                <a:effectLst>
                  <a:outerShdw blurRad="38100" dist="38100" dir="2700000" algn="tl">
                    <a:srgbClr val="000000">
                      <a:alpha val="43137"/>
                    </a:srgbClr>
                  </a:outerShdw>
                </a:effectLst>
              </a:rPr>
              <a:t>Είναι θαυμάσια όσα μου λέτε. </a:t>
            </a:r>
          </a:p>
          <a:p>
            <a:pPr algn="ctr">
              <a:spcBef>
                <a:spcPts val="1500"/>
              </a:spcBef>
            </a:pPr>
            <a:r>
              <a:rPr lang="el-GR" sz="3100" b="1" dirty="0">
                <a:solidFill>
                  <a:srgbClr val="002060"/>
                </a:solidFill>
                <a:effectLst>
                  <a:outerShdw blurRad="38100" dist="38100" dir="2700000" algn="tl">
                    <a:srgbClr val="000000">
                      <a:alpha val="43137"/>
                    </a:srgbClr>
                  </a:outerShdw>
                </a:effectLst>
              </a:rPr>
              <a:t>Ο Πόντος πρέπει να γίνει ανεξάρτητος</a:t>
            </a:r>
            <a:r>
              <a:rPr lang="el-GR" sz="3100" dirty="0">
                <a:solidFill>
                  <a:srgbClr val="002060"/>
                </a:solidFill>
                <a:effectLst>
                  <a:outerShdw blurRad="38100" dist="38100" dir="2700000" algn="tl">
                    <a:srgbClr val="000000">
                      <a:alpha val="43137"/>
                    </a:srgbClr>
                  </a:outerShdw>
                </a:effectLst>
              </a:rPr>
              <a:t>. </a:t>
            </a:r>
          </a:p>
          <a:p>
            <a:pPr algn="ctr">
              <a:spcBef>
                <a:spcPts val="1500"/>
              </a:spcBef>
            </a:pPr>
            <a:r>
              <a:rPr lang="el-GR" sz="3100" dirty="0">
                <a:solidFill>
                  <a:srgbClr val="002060"/>
                </a:solidFill>
                <a:effectLst>
                  <a:outerShdw blurRad="38100" dist="38100" dir="2700000" algn="tl">
                    <a:srgbClr val="000000">
                      <a:alpha val="43137"/>
                    </a:srgbClr>
                  </a:outerShdw>
                </a:effectLst>
              </a:rPr>
              <a:t>Μίαν </a:t>
            </a:r>
            <a:r>
              <a:rPr lang="el-GR" sz="3100" b="1" dirty="0">
                <a:solidFill>
                  <a:srgbClr val="002060"/>
                </a:solidFill>
                <a:effectLst>
                  <a:outerShdw blurRad="38100" dist="38100" dir="2700000" algn="tl">
                    <a:srgbClr val="000000">
                      <a:alpha val="43137"/>
                    </a:srgbClr>
                  </a:outerShdw>
                </a:effectLst>
              </a:rPr>
              <a:t>ψήφον</a:t>
            </a:r>
            <a:r>
              <a:rPr lang="el-GR" sz="3100" dirty="0">
                <a:solidFill>
                  <a:srgbClr val="002060"/>
                </a:solidFill>
                <a:effectLst>
                  <a:outerShdw blurRad="38100" dist="38100" dir="2700000" algn="tl">
                    <a:srgbClr val="000000">
                      <a:alpha val="43137"/>
                    </a:srgbClr>
                  </a:outerShdw>
                </a:effectLst>
              </a:rPr>
              <a:t> έχω εις την Συνδιάσκεψιν, αλλά θα την διαθέσω </a:t>
            </a:r>
          </a:p>
          <a:p>
            <a:pPr algn="ctr">
              <a:spcBef>
                <a:spcPts val="1500"/>
              </a:spcBef>
            </a:pPr>
            <a:r>
              <a:rPr lang="el-GR" sz="3100" b="1" dirty="0">
                <a:solidFill>
                  <a:srgbClr val="002060"/>
                </a:solidFill>
                <a:effectLst>
                  <a:outerShdw blurRad="38100" dist="38100" dir="2700000" algn="tl">
                    <a:srgbClr val="000000">
                      <a:alpha val="43137"/>
                    </a:srgbClr>
                  </a:outerShdw>
                </a:effectLst>
              </a:rPr>
              <a:t>υπέρ του λαού σας</a:t>
            </a:r>
            <a:r>
              <a:rPr lang="el-GR" sz="3100" dirty="0">
                <a:solidFill>
                  <a:srgbClr val="002060"/>
                </a:solidFill>
                <a:effectLst>
                  <a:outerShdw blurRad="38100" dist="38100" dir="2700000" algn="tl">
                    <a:srgbClr val="000000">
                      <a:alpha val="43137"/>
                    </a:srgbClr>
                  </a:outerShdw>
                </a:effectLst>
              </a:rPr>
              <a:t>.</a:t>
            </a:r>
          </a:p>
          <a:p>
            <a:pPr algn="ctr">
              <a:spcBef>
                <a:spcPts val="1500"/>
              </a:spcBef>
            </a:pPr>
            <a:endParaRPr lang="el-GR" sz="2800" b="1"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977859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82CAD-AB1E-40B5-BF79-FB20B2EBEDA2}"/>
              </a:ext>
            </a:extLst>
          </p:cNvPr>
          <p:cNvSpPr>
            <a:spLocks noGrp="1"/>
          </p:cNvSpPr>
          <p:nvPr>
            <p:ph type="title"/>
          </p:nvPr>
        </p:nvSpPr>
        <p:spPr>
          <a:xfrm>
            <a:off x="3248977" y="217923"/>
            <a:ext cx="7869692" cy="1546385"/>
          </a:xfrm>
        </p:spPr>
        <p:txBody>
          <a:bodyPr>
            <a:normAutofit/>
          </a:bodyPr>
          <a:lstStyle/>
          <a:p>
            <a:pPr algn="ctr"/>
            <a:r>
              <a:rPr lang="el-GR" b="1" dirty="0">
                <a:solidFill>
                  <a:srgbClr val="002060"/>
                </a:solidFill>
                <a:effectLst>
                  <a:outerShdw blurRad="38100" dist="38100" dir="2700000" algn="tl">
                    <a:srgbClr val="000000">
                      <a:alpha val="43137"/>
                    </a:srgbClr>
                  </a:outerShdw>
                </a:effectLst>
              </a:rPr>
              <a:t>Ο Χρύσανθος προσεγγίζει Αρμενίους και μουσουλμάνους</a:t>
            </a:r>
          </a:p>
        </p:txBody>
      </p:sp>
      <p:sp>
        <p:nvSpPr>
          <p:cNvPr id="3" name="Content Placeholder 2">
            <a:extLst>
              <a:ext uri="{FF2B5EF4-FFF2-40B4-BE49-F238E27FC236}">
                <a16:creationId xmlns:a16="http://schemas.microsoft.com/office/drawing/2014/main" id="{99A41565-3A3F-4C25-A9A7-B9807B50E252}"/>
              </a:ext>
            </a:extLst>
          </p:cNvPr>
          <p:cNvSpPr>
            <a:spLocks noGrp="1"/>
          </p:cNvSpPr>
          <p:nvPr>
            <p:ph idx="1"/>
          </p:nvPr>
        </p:nvSpPr>
        <p:spPr>
          <a:xfrm>
            <a:off x="295275" y="2009775"/>
            <a:ext cx="7259411" cy="4569460"/>
          </a:xfrm>
        </p:spPr>
        <p:txBody>
          <a:bodyPr>
            <a:normAutofit lnSpcReduction="10000"/>
          </a:bodyPr>
          <a:lstStyle/>
          <a:p>
            <a:pPr marL="0" indent="457200" algn="just">
              <a:buNone/>
            </a:pPr>
            <a:r>
              <a:rPr lang="el-GR" dirty="0"/>
              <a:t>Παράλληλα με τον πανποντιακό αγώνα των Ελλήνων της Ρωσίας, ο Χρύσανθος επισκέφτηκε το </a:t>
            </a:r>
            <a:r>
              <a:rPr lang="el-GR" b="1" dirty="0">
                <a:solidFill>
                  <a:srgbClr val="002060"/>
                </a:solidFill>
              </a:rPr>
              <a:t>Εριβάν</a:t>
            </a:r>
            <a:r>
              <a:rPr lang="el-GR" dirty="0"/>
              <a:t> και διαπραγματεύτηκε με τους </a:t>
            </a:r>
            <a:r>
              <a:rPr lang="el-GR" b="1" dirty="0">
                <a:solidFill>
                  <a:srgbClr val="002060"/>
                </a:solidFill>
              </a:rPr>
              <a:t>Αρμενίους</a:t>
            </a:r>
            <a:r>
              <a:rPr lang="el-GR" dirty="0"/>
              <a:t> καθώς επίσης και με τους </a:t>
            </a:r>
            <a:r>
              <a:rPr lang="el-GR" b="1" dirty="0">
                <a:solidFill>
                  <a:srgbClr val="002060"/>
                </a:solidFill>
              </a:rPr>
              <a:t>μουσουλμάνους του Πόντου</a:t>
            </a:r>
            <a:r>
              <a:rPr lang="el-GR" dirty="0"/>
              <a:t>, μια </a:t>
            </a:r>
            <a:r>
              <a:rPr lang="el-GR" b="1" dirty="0">
                <a:solidFill>
                  <a:srgbClr val="002060"/>
                </a:solidFill>
              </a:rPr>
              <a:t>μορφή συνομοσπονδίας</a:t>
            </a:r>
            <a:r>
              <a:rPr lang="el-GR" dirty="0"/>
              <a:t>. </a:t>
            </a:r>
          </a:p>
          <a:p>
            <a:pPr marL="0" indent="457200" algn="just">
              <a:buNone/>
            </a:pPr>
            <a:r>
              <a:rPr lang="el-GR" dirty="0"/>
              <a:t>Ωστόσο, η αμοιβαία καχυποψία έγινε αιτία να χαθεί πολύτιμος χρόνος, ο οποίος αποδείχθηκε μοιραίος, εξαιτίας των γρήγορων πολιτικών εξελίξεων. </a:t>
            </a:r>
          </a:p>
        </p:txBody>
      </p:sp>
      <p:sp>
        <p:nvSpPr>
          <p:cNvPr id="5" name="Title 1">
            <a:extLst>
              <a:ext uri="{FF2B5EF4-FFF2-40B4-BE49-F238E27FC236}">
                <a16:creationId xmlns:a16="http://schemas.microsoft.com/office/drawing/2014/main" id="{3242BC9B-7BD8-4261-8772-AB0070406E0D}"/>
              </a:ext>
            </a:extLst>
          </p:cNvPr>
          <p:cNvSpPr txBox="1">
            <a:spLocks/>
          </p:cNvSpPr>
          <p:nvPr/>
        </p:nvSpPr>
        <p:spPr>
          <a:xfrm>
            <a:off x="97791" y="226138"/>
            <a:ext cx="2388234" cy="15463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algn="ctr"/>
            <a:r>
              <a:rPr lang="el-GR" sz="2800" b="1" dirty="0">
                <a:solidFill>
                  <a:srgbClr val="0070C0"/>
                </a:solidFill>
                <a:effectLst>
                  <a:outerShdw blurRad="38100" dist="38100" dir="2700000" algn="tl">
                    <a:srgbClr val="000000">
                      <a:alpha val="43137"/>
                    </a:srgbClr>
                  </a:outerShdw>
                </a:effectLst>
              </a:rPr>
              <a:t>Αγώνας Χρύσανθου</a:t>
            </a:r>
          </a:p>
        </p:txBody>
      </p:sp>
      <p:pic>
        <p:nvPicPr>
          <p:cNvPr id="4100" name="Picture 4" descr="Μητροπολίτης Τραπεζούντας και μετέπειτα Αρχιεπίσκοπος Αθηνών και πάσης  Ελλάδος Χρύσανθος Φιλιππίδης | Family tree, Folk dance, Blog posts">
            <a:extLst>
              <a:ext uri="{FF2B5EF4-FFF2-40B4-BE49-F238E27FC236}">
                <a16:creationId xmlns:a16="http://schemas.microsoft.com/office/drawing/2014/main" id="{2B2AF8C2-EB06-4197-9868-9BA2638FC0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89" b="7604"/>
          <a:stretch/>
        </p:blipFill>
        <p:spPr bwMode="auto">
          <a:xfrm>
            <a:off x="7785652" y="1882934"/>
            <a:ext cx="4111073" cy="46385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70418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82CAD-AB1E-40B5-BF79-FB20B2EBEDA2}"/>
              </a:ext>
            </a:extLst>
          </p:cNvPr>
          <p:cNvSpPr>
            <a:spLocks noGrp="1"/>
          </p:cNvSpPr>
          <p:nvPr>
            <p:ph type="title"/>
          </p:nvPr>
        </p:nvSpPr>
        <p:spPr>
          <a:xfrm>
            <a:off x="2195512" y="405448"/>
            <a:ext cx="7229475" cy="1325563"/>
          </a:xfrm>
        </p:spPr>
        <p:txBody>
          <a:bodyPr>
            <a:normAutofit/>
          </a:bodyPr>
          <a:lstStyle/>
          <a:p>
            <a:pPr algn="ctr"/>
            <a:r>
              <a:rPr lang="el-GR" b="1" dirty="0">
                <a:solidFill>
                  <a:srgbClr val="002060"/>
                </a:solidFill>
                <a:effectLst>
                  <a:outerShdw blurRad="38100" dist="38100" dir="2700000" algn="tl">
                    <a:srgbClr val="000000">
                      <a:alpha val="43137"/>
                    </a:srgbClr>
                  </a:outerShdw>
                </a:effectLst>
              </a:rPr>
              <a:t>Συνθήκη Φιλίας Μπολσεβίκων - Κεμάλ</a:t>
            </a:r>
          </a:p>
        </p:txBody>
      </p:sp>
      <p:sp>
        <p:nvSpPr>
          <p:cNvPr id="3" name="Content Placeholder 2">
            <a:extLst>
              <a:ext uri="{FF2B5EF4-FFF2-40B4-BE49-F238E27FC236}">
                <a16:creationId xmlns:a16="http://schemas.microsoft.com/office/drawing/2014/main" id="{99A41565-3A3F-4C25-A9A7-B9807B50E252}"/>
              </a:ext>
            </a:extLst>
          </p:cNvPr>
          <p:cNvSpPr>
            <a:spLocks noGrp="1"/>
          </p:cNvSpPr>
          <p:nvPr>
            <p:ph idx="1"/>
          </p:nvPr>
        </p:nvSpPr>
        <p:spPr>
          <a:xfrm>
            <a:off x="295274" y="2009774"/>
            <a:ext cx="8410575" cy="4848225"/>
          </a:xfrm>
        </p:spPr>
        <p:txBody>
          <a:bodyPr>
            <a:normAutofit fontScale="92500" lnSpcReduction="20000"/>
          </a:bodyPr>
          <a:lstStyle/>
          <a:p>
            <a:pPr marL="0" indent="457200" algn="just">
              <a:buNone/>
            </a:pPr>
            <a:r>
              <a:rPr lang="el-GR" dirty="0"/>
              <a:t>Το πολιτικό γεγονός που λειτούργησε ως </a:t>
            </a:r>
            <a:r>
              <a:rPr lang="el-GR" b="1" dirty="0">
                <a:solidFill>
                  <a:srgbClr val="002060"/>
                </a:solidFill>
              </a:rPr>
              <a:t>ταφόπετρα</a:t>
            </a:r>
            <a:r>
              <a:rPr lang="el-GR" dirty="0"/>
              <a:t> του ποντιακού ζητήματος ήταν η συνθήκη φιλίας και συνεργασίας που υπογράφτηκε τον </a:t>
            </a:r>
            <a:r>
              <a:rPr lang="el-GR" b="1" dirty="0">
                <a:solidFill>
                  <a:srgbClr val="002060"/>
                </a:solidFill>
              </a:rPr>
              <a:t>Μάρτιο του 1921 </a:t>
            </a:r>
            <a:r>
              <a:rPr lang="el-GR" dirty="0"/>
              <a:t>ανάμεσα στους </a:t>
            </a:r>
            <a:r>
              <a:rPr lang="el-GR" b="1" dirty="0"/>
              <a:t>μπολσεβίκους</a:t>
            </a:r>
            <a:r>
              <a:rPr lang="el-GR" dirty="0"/>
              <a:t> και τον </a:t>
            </a:r>
            <a:r>
              <a:rPr lang="el-GR" b="1" dirty="0">
                <a:solidFill>
                  <a:srgbClr val="002060"/>
                </a:solidFill>
              </a:rPr>
              <a:t>Κεμάλ</a:t>
            </a:r>
            <a:r>
              <a:rPr lang="el-GR" dirty="0"/>
              <a:t>. </a:t>
            </a:r>
          </a:p>
          <a:p>
            <a:pPr marL="0" indent="457200" algn="just">
              <a:buNone/>
            </a:pPr>
            <a:r>
              <a:rPr lang="el-GR" dirty="0"/>
              <a:t>Η συνθήκη αυτή έδωσε στον αδύναμο ως τότε Κεμάλ την </a:t>
            </a:r>
            <a:r>
              <a:rPr lang="el-GR" b="1" dirty="0">
                <a:solidFill>
                  <a:srgbClr val="002060"/>
                </a:solidFill>
              </a:rPr>
              <a:t>οικονομική, στρατιωτική </a:t>
            </a:r>
            <a:r>
              <a:rPr lang="el-GR" dirty="0"/>
              <a:t>και </a:t>
            </a:r>
            <a:r>
              <a:rPr lang="el-GR" b="1" dirty="0">
                <a:solidFill>
                  <a:srgbClr val="002060"/>
                </a:solidFill>
              </a:rPr>
              <a:t>ηθική δυνατότητα </a:t>
            </a:r>
            <a:r>
              <a:rPr lang="el-GR" dirty="0"/>
              <a:t>να συνεχίσει την </a:t>
            </a:r>
            <a:r>
              <a:rPr lang="el-GR" b="1" dirty="0">
                <a:solidFill>
                  <a:srgbClr val="002060"/>
                </a:solidFill>
              </a:rPr>
              <a:t>επιχειρήσεις του κατά των Ποντίων</a:t>
            </a:r>
            <a:r>
              <a:rPr lang="el-GR" dirty="0"/>
              <a:t> και να εμφανιστεί στη </a:t>
            </a:r>
            <a:r>
              <a:rPr lang="el-GR" b="1" dirty="0">
                <a:solidFill>
                  <a:srgbClr val="002060"/>
                </a:solidFill>
              </a:rPr>
              <a:t>Συνδιάσκεψη του Λονδίνου </a:t>
            </a:r>
            <a:r>
              <a:rPr lang="el-GR" dirty="0"/>
              <a:t>με </a:t>
            </a:r>
            <a:r>
              <a:rPr lang="el-GR" b="1" dirty="0">
                <a:solidFill>
                  <a:srgbClr val="002060"/>
                </a:solidFill>
              </a:rPr>
              <a:t>υπερβολικές απαιτήσεις </a:t>
            </a:r>
            <a:r>
              <a:rPr lang="el-GR" dirty="0"/>
              <a:t>που λόγω της ιστορικής συγκυρίας </a:t>
            </a:r>
            <a:r>
              <a:rPr lang="el-GR" b="1" dirty="0">
                <a:solidFill>
                  <a:srgbClr val="002060"/>
                </a:solidFill>
              </a:rPr>
              <a:t>δεν απέρριψαν οι Μ. Δυνάμεις</a:t>
            </a:r>
            <a:r>
              <a:rPr lang="el-GR" dirty="0"/>
              <a:t> – παρά το ότι ήταν σύμμαχοι με τους Έλληνες.</a:t>
            </a:r>
          </a:p>
        </p:txBody>
      </p:sp>
      <p:sp>
        <p:nvSpPr>
          <p:cNvPr id="5" name="Title 1">
            <a:extLst>
              <a:ext uri="{FF2B5EF4-FFF2-40B4-BE49-F238E27FC236}">
                <a16:creationId xmlns:a16="http://schemas.microsoft.com/office/drawing/2014/main" id="{3242BC9B-7BD8-4261-8772-AB0070406E0D}"/>
              </a:ext>
            </a:extLst>
          </p:cNvPr>
          <p:cNvSpPr txBox="1">
            <a:spLocks/>
          </p:cNvSpPr>
          <p:nvPr/>
        </p:nvSpPr>
        <p:spPr>
          <a:xfrm>
            <a:off x="97791" y="226138"/>
            <a:ext cx="2388234" cy="15463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algn="ctr"/>
            <a:r>
              <a:rPr lang="el-GR" sz="2800" b="1" dirty="0">
                <a:solidFill>
                  <a:srgbClr val="0070C0"/>
                </a:solidFill>
                <a:effectLst>
                  <a:outerShdw blurRad="38100" dist="38100" dir="2700000" algn="tl">
                    <a:srgbClr val="000000">
                      <a:alpha val="43137"/>
                    </a:srgbClr>
                  </a:outerShdw>
                </a:effectLst>
              </a:rPr>
              <a:t>Στάση Ρώσων</a:t>
            </a:r>
          </a:p>
        </p:txBody>
      </p:sp>
      <p:pic>
        <p:nvPicPr>
          <p:cNvPr id="6146" name="Picture 2" descr="Βλαντίμιρ Λένιν - Βιογραφία - Σαν Σήμερα .gr">
            <a:extLst>
              <a:ext uri="{FF2B5EF4-FFF2-40B4-BE49-F238E27FC236}">
                <a16:creationId xmlns:a16="http://schemas.microsoft.com/office/drawing/2014/main" id="{7BF28158-FF0B-48B3-8B63-9D3F2D6B44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52" r="8857"/>
          <a:stretch/>
        </p:blipFill>
        <p:spPr bwMode="auto">
          <a:xfrm>
            <a:off x="9198317" y="280081"/>
            <a:ext cx="2746714" cy="24479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48" name="Picture 4" descr="Η μυστική καταγωγή του Μουσταφά Κεμάλ Ατατούρκ | iEllada.gr">
            <a:extLst>
              <a:ext uri="{FF2B5EF4-FFF2-40B4-BE49-F238E27FC236}">
                <a16:creationId xmlns:a16="http://schemas.microsoft.com/office/drawing/2014/main" id="{BF0C8AB2-F211-4F5C-A45A-F1E321DD09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3821" b="17424"/>
          <a:stretch/>
        </p:blipFill>
        <p:spPr bwMode="auto">
          <a:xfrm>
            <a:off x="9268395" y="3221377"/>
            <a:ext cx="2584787" cy="33238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99075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82CAD-AB1E-40B5-BF79-FB20B2EBEDA2}"/>
              </a:ext>
            </a:extLst>
          </p:cNvPr>
          <p:cNvSpPr>
            <a:spLocks noGrp="1"/>
          </p:cNvSpPr>
          <p:nvPr>
            <p:ph type="title"/>
          </p:nvPr>
        </p:nvSpPr>
        <p:spPr>
          <a:xfrm>
            <a:off x="2436715" y="80421"/>
            <a:ext cx="7427586" cy="1971712"/>
          </a:xfrm>
        </p:spPr>
        <p:txBody>
          <a:bodyPr>
            <a:normAutofit fontScale="90000"/>
          </a:bodyPr>
          <a:lstStyle/>
          <a:p>
            <a:pPr algn="ctr"/>
            <a:r>
              <a:rPr lang="el-GR" b="1" dirty="0">
                <a:solidFill>
                  <a:srgbClr val="002060"/>
                </a:solidFill>
                <a:effectLst>
                  <a:outerShdw blurRad="38100" dist="38100" dir="2700000" algn="tl">
                    <a:srgbClr val="000000">
                      <a:alpha val="43137"/>
                    </a:srgbClr>
                  </a:outerShdw>
                </a:effectLst>
              </a:rPr>
              <a:t>Ο Γερμανός προτείνει συνεργασία με Κούρδους και Αρμενίους εναντίον του Κεμάλ</a:t>
            </a:r>
          </a:p>
        </p:txBody>
      </p:sp>
      <p:sp>
        <p:nvSpPr>
          <p:cNvPr id="3" name="Content Placeholder 2">
            <a:extLst>
              <a:ext uri="{FF2B5EF4-FFF2-40B4-BE49-F238E27FC236}">
                <a16:creationId xmlns:a16="http://schemas.microsoft.com/office/drawing/2014/main" id="{99A41565-3A3F-4C25-A9A7-B9807B50E252}"/>
              </a:ext>
            </a:extLst>
          </p:cNvPr>
          <p:cNvSpPr>
            <a:spLocks noGrp="1"/>
          </p:cNvSpPr>
          <p:nvPr>
            <p:ph idx="1"/>
          </p:nvPr>
        </p:nvSpPr>
        <p:spPr>
          <a:xfrm>
            <a:off x="272739" y="2311951"/>
            <a:ext cx="9093599" cy="1815374"/>
          </a:xfrm>
        </p:spPr>
        <p:txBody>
          <a:bodyPr>
            <a:normAutofit/>
          </a:bodyPr>
          <a:lstStyle/>
          <a:p>
            <a:pPr marL="0" indent="457200" algn="just">
              <a:buNone/>
            </a:pPr>
            <a:r>
              <a:rPr lang="el-GR" dirty="0"/>
              <a:t>Στις </a:t>
            </a:r>
            <a:r>
              <a:rPr lang="el-GR" b="1" dirty="0">
                <a:solidFill>
                  <a:srgbClr val="002060"/>
                </a:solidFill>
              </a:rPr>
              <a:t>10 Μαρτίου 1921 </a:t>
            </a:r>
            <a:r>
              <a:rPr lang="el-GR" dirty="0"/>
              <a:t>ο Μητροπολίτης Αμασείας </a:t>
            </a:r>
            <a:r>
              <a:rPr lang="el-GR" b="1" dirty="0">
                <a:solidFill>
                  <a:srgbClr val="002060"/>
                </a:solidFill>
              </a:rPr>
              <a:t>Γερμανός </a:t>
            </a:r>
            <a:r>
              <a:rPr lang="el-GR" dirty="0"/>
              <a:t>πρότεινε στον υπουργό εξωτερικών </a:t>
            </a:r>
            <a:r>
              <a:rPr lang="el-GR" b="1" dirty="0">
                <a:solidFill>
                  <a:srgbClr val="002060"/>
                </a:solidFill>
              </a:rPr>
              <a:t>Μπαλτατζή</a:t>
            </a:r>
            <a:r>
              <a:rPr lang="el-GR" dirty="0"/>
              <a:t> συνεργασία με τους Κούρδους και τους Αερμένιους εναντίον των Κεμάλ.</a:t>
            </a:r>
          </a:p>
        </p:txBody>
      </p:sp>
      <p:sp>
        <p:nvSpPr>
          <p:cNvPr id="5" name="Title 1">
            <a:extLst>
              <a:ext uri="{FF2B5EF4-FFF2-40B4-BE49-F238E27FC236}">
                <a16:creationId xmlns:a16="http://schemas.microsoft.com/office/drawing/2014/main" id="{3242BC9B-7BD8-4261-8772-AB0070406E0D}"/>
              </a:ext>
            </a:extLst>
          </p:cNvPr>
          <p:cNvSpPr txBox="1">
            <a:spLocks/>
          </p:cNvSpPr>
          <p:nvPr/>
        </p:nvSpPr>
        <p:spPr>
          <a:xfrm>
            <a:off x="97791" y="226138"/>
            <a:ext cx="2388234" cy="15463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algn="ctr"/>
            <a:r>
              <a:rPr lang="el-GR" sz="2800" b="1" dirty="0">
                <a:solidFill>
                  <a:srgbClr val="0070C0"/>
                </a:solidFill>
                <a:effectLst>
                  <a:outerShdw blurRad="38100" dist="38100" dir="2700000" algn="tl">
                    <a:srgbClr val="000000">
                      <a:alpha val="43137"/>
                    </a:srgbClr>
                  </a:outerShdw>
                </a:effectLst>
              </a:rPr>
              <a:t>Αγώνας Γερμανού</a:t>
            </a:r>
          </a:p>
        </p:txBody>
      </p:sp>
      <p:pic>
        <p:nvPicPr>
          <p:cNvPr id="7170" name="Picture 2" descr="Ο Επίσκοπος που έδωσε την ψυχή του στον Μακεδονικό Αγώνα» | Πεμπτουσία">
            <a:extLst>
              <a:ext uri="{FF2B5EF4-FFF2-40B4-BE49-F238E27FC236}">
                <a16:creationId xmlns:a16="http://schemas.microsoft.com/office/drawing/2014/main" id="{86820C3A-C066-4A81-8889-85FDD10C75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592" t="6006" b="-6006"/>
          <a:stretch/>
        </p:blipFill>
        <p:spPr bwMode="auto">
          <a:xfrm>
            <a:off x="9736422" y="238692"/>
            <a:ext cx="2098169" cy="30122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2" name="Picture 4" descr="Γεώργιος Μπαλτατζής - Βιογραφία - Σαν Σήμερα .gr">
            <a:extLst>
              <a:ext uri="{FF2B5EF4-FFF2-40B4-BE49-F238E27FC236}">
                <a16:creationId xmlns:a16="http://schemas.microsoft.com/office/drawing/2014/main" id="{9B1CEFE2-BF95-4D76-8E9B-61585D1554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750" r="21250"/>
          <a:stretch/>
        </p:blipFill>
        <p:spPr bwMode="auto">
          <a:xfrm>
            <a:off x="6677025" y="3956493"/>
            <a:ext cx="1714147" cy="22887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4" name="Picture 6" descr="Δημήτριος Γούναρης: Ο ιδρυτής της ελληνικής Δεξιάς | Ελληνικές Γραμμές">
            <a:extLst>
              <a:ext uri="{FF2B5EF4-FFF2-40B4-BE49-F238E27FC236}">
                <a16:creationId xmlns:a16="http://schemas.microsoft.com/office/drawing/2014/main" id="{4A43AD4E-6FFB-4B7B-9B53-78E55E2FE5A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1027"/>
          <a:stretch/>
        </p:blipFill>
        <p:spPr bwMode="auto">
          <a:xfrm>
            <a:off x="9663226" y="4076140"/>
            <a:ext cx="2047303" cy="22507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0C37EED0-99CA-4B57-9BB6-7B32FC50EF9D}"/>
              </a:ext>
            </a:extLst>
          </p:cNvPr>
          <p:cNvSpPr txBox="1">
            <a:spLocks/>
          </p:cNvSpPr>
          <p:nvPr/>
        </p:nvSpPr>
        <p:spPr>
          <a:xfrm>
            <a:off x="9293484" y="3164966"/>
            <a:ext cx="2786788" cy="57150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l-GR" sz="2000" b="1" dirty="0">
                <a:solidFill>
                  <a:srgbClr val="002060"/>
                </a:solidFill>
                <a:effectLst>
                  <a:outerShdw blurRad="38100" dist="38100" dir="2700000" algn="tl">
                    <a:srgbClr val="000000">
                      <a:alpha val="43137"/>
                    </a:srgbClr>
                  </a:outerShdw>
                </a:effectLst>
              </a:rPr>
              <a:t>Γερμανός Καραβαγγέλης</a:t>
            </a:r>
          </a:p>
        </p:txBody>
      </p:sp>
      <p:sp>
        <p:nvSpPr>
          <p:cNvPr id="11" name="Content Placeholder 2">
            <a:extLst>
              <a:ext uri="{FF2B5EF4-FFF2-40B4-BE49-F238E27FC236}">
                <a16:creationId xmlns:a16="http://schemas.microsoft.com/office/drawing/2014/main" id="{60C89A2C-6070-4BAF-A810-9729998BBA16}"/>
              </a:ext>
            </a:extLst>
          </p:cNvPr>
          <p:cNvSpPr txBox="1">
            <a:spLocks/>
          </p:cNvSpPr>
          <p:nvPr/>
        </p:nvSpPr>
        <p:spPr>
          <a:xfrm>
            <a:off x="5823702" y="6326935"/>
            <a:ext cx="3180472" cy="54644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l-GR" sz="2000" b="1" dirty="0">
                <a:solidFill>
                  <a:srgbClr val="002060"/>
                </a:solidFill>
                <a:effectLst>
                  <a:outerShdw blurRad="38100" dist="38100" dir="2700000" algn="tl">
                    <a:srgbClr val="000000">
                      <a:alpha val="43137"/>
                    </a:srgbClr>
                  </a:outerShdw>
                </a:effectLst>
              </a:rPr>
              <a:t>Γεώργιος Μπαλτατζής</a:t>
            </a:r>
          </a:p>
        </p:txBody>
      </p:sp>
      <p:sp>
        <p:nvSpPr>
          <p:cNvPr id="12" name="Content Placeholder 2">
            <a:extLst>
              <a:ext uri="{FF2B5EF4-FFF2-40B4-BE49-F238E27FC236}">
                <a16:creationId xmlns:a16="http://schemas.microsoft.com/office/drawing/2014/main" id="{3DECC699-C6D8-4645-BFA3-36A9716293C6}"/>
              </a:ext>
            </a:extLst>
          </p:cNvPr>
          <p:cNvSpPr txBox="1">
            <a:spLocks/>
          </p:cNvSpPr>
          <p:nvPr/>
        </p:nvSpPr>
        <p:spPr>
          <a:xfrm>
            <a:off x="9293484" y="6333558"/>
            <a:ext cx="2786788" cy="57150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l-GR" sz="2000" b="1" dirty="0">
                <a:solidFill>
                  <a:srgbClr val="002060"/>
                </a:solidFill>
                <a:effectLst>
                  <a:outerShdw blurRad="38100" dist="38100" dir="2700000" algn="tl">
                    <a:srgbClr val="000000">
                      <a:alpha val="43137"/>
                    </a:srgbClr>
                  </a:outerShdw>
                </a:effectLst>
              </a:rPr>
              <a:t>Δημήτριος Γούναρης</a:t>
            </a:r>
          </a:p>
        </p:txBody>
      </p:sp>
      <p:sp>
        <p:nvSpPr>
          <p:cNvPr id="13" name="Content Placeholder 2">
            <a:extLst>
              <a:ext uri="{FF2B5EF4-FFF2-40B4-BE49-F238E27FC236}">
                <a16:creationId xmlns:a16="http://schemas.microsoft.com/office/drawing/2014/main" id="{5D90A31F-8F8E-4B4F-8EBD-27F526D80A9F}"/>
              </a:ext>
            </a:extLst>
          </p:cNvPr>
          <p:cNvSpPr txBox="1">
            <a:spLocks/>
          </p:cNvSpPr>
          <p:nvPr/>
        </p:nvSpPr>
        <p:spPr>
          <a:xfrm>
            <a:off x="272739" y="4619931"/>
            <a:ext cx="5344450" cy="191798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57200" algn="just">
              <a:buNone/>
            </a:pPr>
            <a:r>
              <a:rPr lang="el-GR" dirty="0"/>
              <a:t>Η κυβέρνηση του </a:t>
            </a:r>
            <a:r>
              <a:rPr lang="el-GR" b="1" dirty="0">
                <a:solidFill>
                  <a:srgbClr val="002060"/>
                </a:solidFill>
              </a:rPr>
              <a:t>Γούναρη</a:t>
            </a:r>
            <a:r>
              <a:rPr lang="el-GR" dirty="0"/>
              <a:t> απομονωμένη και από τους συμμάχους δεν πήρε </a:t>
            </a:r>
            <a:r>
              <a:rPr lang="el-GR" b="1" dirty="0">
                <a:solidFill>
                  <a:srgbClr val="002060"/>
                </a:solidFill>
              </a:rPr>
              <a:t>καμία πρωτοβουλία.</a:t>
            </a:r>
          </a:p>
        </p:txBody>
      </p:sp>
    </p:spTree>
    <p:extLst>
      <p:ext uri="{BB962C8B-B14F-4D97-AF65-F5344CB8AC3E}">
        <p14:creationId xmlns:p14="http://schemas.microsoft.com/office/powerpoint/2010/main" val="406134521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82CAD-AB1E-40B5-BF79-FB20B2EBEDA2}"/>
              </a:ext>
            </a:extLst>
          </p:cNvPr>
          <p:cNvSpPr>
            <a:spLocks noGrp="1"/>
          </p:cNvSpPr>
          <p:nvPr>
            <p:ph type="title"/>
          </p:nvPr>
        </p:nvSpPr>
        <p:spPr>
          <a:xfrm>
            <a:off x="2250938" y="56484"/>
            <a:ext cx="6519863" cy="2100249"/>
          </a:xfrm>
        </p:spPr>
        <p:txBody>
          <a:bodyPr>
            <a:normAutofit/>
          </a:bodyPr>
          <a:lstStyle/>
          <a:p>
            <a:pPr algn="ctr"/>
            <a:r>
              <a:rPr lang="el-GR" sz="3600" b="1" dirty="0">
                <a:solidFill>
                  <a:srgbClr val="002060"/>
                </a:solidFill>
                <a:effectLst>
                  <a:outerShdw blurRad="38100" dist="38100" dir="2700000" algn="tl">
                    <a:srgbClr val="000000">
                      <a:alpha val="43137"/>
                    </a:srgbClr>
                  </a:outerShdw>
                </a:effectLst>
              </a:rPr>
              <a:t>Συνέδρια Ποντίων</a:t>
            </a:r>
            <a:br>
              <a:rPr lang="el-GR" sz="3600" b="1" dirty="0">
                <a:solidFill>
                  <a:srgbClr val="002060"/>
                </a:solidFill>
                <a:effectLst>
                  <a:outerShdw blurRad="38100" dist="38100" dir="2700000" algn="tl">
                    <a:srgbClr val="000000">
                      <a:alpha val="43137"/>
                    </a:srgbClr>
                  </a:outerShdw>
                </a:effectLst>
              </a:rPr>
            </a:br>
            <a:r>
              <a:rPr lang="el-GR" sz="3600" b="1" dirty="0">
                <a:solidFill>
                  <a:srgbClr val="002060"/>
                </a:solidFill>
                <a:effectLst>
                  <a:outerShdw blurRad="38100" dist="38100" dir="2700000" algn="tl">
                    <a:srgbClr val="000000">
                      <a:alpha val="43137"/>
                    </a:srgbClr>
                  </a:outerShdw>
                </a:effectLst>
              </a:rPr>
              <a:t>Κατάρρευση μετώπου</a:t>
            </a:r>
            <a:br>
              <a:rPr lang="el-GR" sz="3600" b="1" dirty="0">
                <a:solidFill>
                  <a:srgbClr val="002060"/>
                </a:solidFill>
                <a:effectLst>
                  <a:outerShdw blurRad="38100" dist="38100" dir="2700000" algn="tl">
                    <a:srgbClr val="000000">
                      <a:alpha val="43137"/>
                    </a:srgbClr>
                  </a:outerShdw>
                </a:effectLst>
              </a:rPr>
            </a:br>
            <a:r>
              <a:rPr lang="el-GR" sz="3600" b="1" dirty="0">
                <a:solidFill>
                  <a:srgbClr val="002060"/>
                </a:solidFill>
                <a:effectLst>
                  <a:outerShdw blurRad="38100" dist="38100" dir="2700000" algn="tl">
                    <a:srgbClr val="000000">
                      <a:alpha val="43137"/>
                    </a:srgbClr>
                  </a:outerShdw>
                </a:effectLst>
              </a:rPr>
              <a:t>το 1922</a:t>
            </a:r>
          </a:p>
        </p:txBody>
      </p:sp>
      <p:sp>
        <p:nvSpPr>
          <p:cNvPr id="3" name="Content Placeholder 2">
            <a:extLst>
              <a:ext uri="{FF2B5EF4-FFF2-40B4-BE49-F238E27FC236}">
                <a16:creationId xmlns:a16="http://schemas.microsoft.com/office/drawing/2014/main" id="{99A41565-3A3F-4C25-A9A7-B9807B50E252}"/>
              </a:ext>
            </a:extLst>
          </p:cNvPr>
          <p:cNvSpPr>
            <a:spLocks noGrp="1"/>
          </p:cNvSpPr>
          <p:nvPr>
            <p:ph idx="1"/>
          </p:nvPr>
        </p:nvSpPr>
        <p:spPr>
          <a:xfrm>
            <a:off x="201450" y="2156732"/>
            <a:ext cx="8286067" cy="4701267"/>
          </a:xfrm>
        </p:spPr>
        <p:txBody>
          <a:bodyPr>
            <a:normAutofit lnSpcReduction="10000"/>
          </a:bodyPr>
          <a:lstStyle/>
          <a:p>
            <a:pPr marL="0" indent="457200" algn="just">
              <a:buNone/>
            </a:pPr>
            <a:r>
              <a:rPr lang="el-GR" sz="2400" dirty="0"/>
              <a:t>Οι Πόντιοι απογοητευμένοι, με πρωτοβουλία του </a:t>
            </a:r>
            <a:r>
              <a:rPr lang="el-GR" sz="2400" b="1" dirty="0">
                <a:solidFill>
                  <a:srgbClr val="002060"/>
                </a:solidFill>
              </a:rPr>
              <a:t>Γερμανού Καραβαγγέλη</a:t>
            </a:r>
            <a:r>
              <a:rPr lang="el-GR" sz="2400" dirty="0"/>
              <a:t>, διοργάνωσαν δύο συνέδρια, στην Κωνσταντινούπολη στις </a:t>
            </a:r>
            <a:r>
              <a:rPr lang="el-GR" sz="2400" b="1" dirty="0">
                <a:solidFill>
                  <a:srgbClr val="002060"/>
                </a:solidFill>
              </a:rPr>
              <a:t>17 Αυγούστου 1921 </a:t>
            </a:r>
            <a:r>
              <a:rPr lang="el-GR" sz="2400" dirty="0"/>
              <a:t>και στην Αθήνα στις </a:t>
            </a:r>
            <a:r>
              <a:rPr lang="el-GR" sz="2400" b="1" dirty="0">
                <a:solidFill>
                  <a:srgbClr val="002060"/>
                </a:solidFill>
              </a:rPr>
              <a:t>4 Σεπτεμβρίου 1921</a:t>
            </a:r>
            <a:r>
              <a:rPr lang="el-GR" sz="2400" dirty="0"/>
              <a:t>.</a:t>
            </a:r>
          </a:p>
          <a:p>
            <a:pPr marL="0" indent="457200" algn="just">
              <a:buNone/>
            </a:pPr>
            <a:r>
              <a:rPr lang="el-GR" sz="2400" dirty="0"/>
              <a:t>Η τελευταία </a:t>
            </a:r>
            <a:r>
              <a:rPr lang="el-GR" sz="2400" b="1" dirty="0">
                <a:solidFill>
                  <a:srgbClr val="002060"/>
                </a:solidFill>
              </a:rPr>
              <a:t>προσπάθεια ποντοαρμενικής συνεργασίας</a:t>
            </a:r>
            <a:r>
              <a:rPr lang="el-GR" sz="2400" dirty="0"/>
              <a:t> άρχισε καθυστερημένα στις </a:t>
            </a:r>
            <a:r>
              <a:rPr lang="el-GR" sz="2400" b="1" dirty="0">
                <a:solidFill>
                  <a:srgbClr val="002060"/>
                </a:solidFill>
              </a:rPr>
              <a:t>αρχές του 1922</a:t>
            </a:r>
            <a:r>
              <a:rPr lang="el-GR" sz="2400" dirty="0"/>
              <a:t>, όταν πια τα συμφέροντα των μεγάλων δυνάμεων είχαν αλλάξει πλευρά. </a:t>
            </a:r>
          </a:p>
          <a:p>
            <a:pPr marL="0" indent="457200" algn="just">
              <a:buNone/>
            </a:pPr>
            <a:r>
              <a:rPr lang="el-GR" sz="2400" dirty="0"/>
              <a:t>Εκμεταλλευόμενος την ευνοϊκή συγκυρία ο </a:t>
            </a:r>
            <a:r>
              <a:rPr lang="el-GR" sz="2400" b="1" dirty="0">
                <a:solidFill>
                  <a:srgbClr val="002060"/>
                </a:solidFill>
              </a:rPr>
              <a:t>Κεμάλ</a:t>
            </a:r>
            <a:r>
              <a:rPr lang="el-GR" sz="2400" dirty="0"/>
              <a:t> πασάς με τη </a:t>
            </a:r>
            <a:r>
              <a:rPr lang="el-GR" sz="2400" b="1" dirty="0">
                <a:solidFill>
                  <a:srgbClr val="002060"/>
                </a:solidFill>
              </a:rPr>
              <a:t>φανερή υποστήριξη των μπολσεβίκων, της Ιταλίας, της Γαλλίας και τη σιωπηρή σύμπραξη της Αγγλίας</a:t>
            </a:r>
            <a:r>
              <a:rPr lang="el-GR" sz="2400" dirty="0"/>
              <a:t>, άρχισε την αντεπίθεση που έφερε την </a:t>
            </a:r>
            <a:r>
              <a:rPr lang="el-GR" sz="2400" b="1" dirty="0">
                <a:solidFill>
                  <a:srgbClr val="002060"/>
                </a:solidFill>
              </a:rPr>
              <a:t>κατάρρευση του μετώπου</a:t>
            </a:r>
            <a:r>
              <a:rPr lang="el-GR" sz="2400" dirty="0"/>
              <a:t>.</a:t>
            </a:r>
          </a:p>
        </p:txBody>
      </p:sp>
      <p:sp>
        <p:nvSpPr>
          <p:cNvPr id="5" name="Title 1">
            <a:extLst>
              <a:ext uri="{FF2B5EF4-FFF2-40B4-BE49-F238E27FC236}">
                <a16:creationId xmlns:a16="http://schemas.microsoft.com/office/drawing/2014/main" id="{3242BC9B-7BD8-4261-8772-AB0070406E0D}"/>
              </a:ext>
            </a:extLst>
          </p:cNvPr>
          <p:cNvSpPr txBox="1">
            <a:spLocks/>
          </p:cNvSpPr>
          <p:nvPr/>
        </p:nvSpPr>
        <p:spPr>
          <a:xfrm>
            <a:off x="0" y="226138"/>
            <a:ext cx="2388234" cy="15463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algn="ctr"/>
            <a:r>
              <a:rPr lang="el-GR" sz="2800" b="1" dirty="0">
                <a:solidFill>
                  <a:srgbClr val="0070C0"/>
                </a:solidFill>
                <a:effectLst>
                  <a:outerShdw blurRad="38100" dist="38100" dir="2700000" algn="tl">
                    <a:srgbClr val="000000">
                      <a:alpha val="43137"/>
                    </a:srgbClr>
                  </a:outerShdw>
                </a:effectLst>
              </a:rPr>
              <a:t>Εξελίξεις</a:t>
            </a:r>
          </a:p>
        </p:txBody>
      </p:sp>
      <p:pic>
        <p:nvPicPr>
          <p:cNvPr id="6" name="Picture 5">
            <a:extLst>
              <a:ext uri="{FF2B5EF4-FFF2-40B4-BE49-F238E27FC236}">
                <a16:creationId xmlns:a16="http://schemas.microsoft.com/office/drawing/2014/main" id="{F6904CBB-EC8D-4773-AA92-C22701E7AFE4}"/>
              </a:ext>
            </a:extLst>
          </p:cNvPr>
          <p:cNvPicPr>
            <a:picLocks noChangeAspect="1"/>
          </p:cNvPicPr>
          <p:nvPr/>
        </p:nvPicPr>
        <p:blipFill rotWithShape="1">
          <a:blip r:embed="rId2"/>
          <a:srcRect l="35002" r="5149"/>
          <a:stretch/>
        </p:blipFill>
        <p:spPr>
          <a:xfrm>
            <a:off x="8633504" y="-219075"/>
            <a:ext cx="3357045" cy="7473775"/>
          </a:xfrm>
          <a:prstGeom prst="rect">
            <a:avLst/>
          </a:prstGeom>
          <a:ln>
            <a:noFill/>
          </a:ln>
          <a:effectLst>
            <a:outerShdw blurRad="292100" dist="139700" dir="2700000" algn="tl" rotWithShape="0">
              <a:srgbClr val="333333">
                <a:alpha val="65000"/>
              </a:srgbClr>
            </a:outerShdw>
          </a:effectLst>
        </p:spPr>
      </p:pic>
      <p:sp>
        <p:nvSpPr>
          <p:cNvPr id="7" name="Content Placeholder 2">
            <a:extLst>
              <a:ext uri="{FF2B5EF4-FFF2-40B4-BE49-F238E27FC236}">
                <a16:creationId xmlns:a16="http://schemas.microsoft.com/office/drawing/2014/main" id="{6C910046-787C-4734-8C83-E8CB82712B96}"/>
              </a:ext>
            </a:extLst>
          </p:cNvPr>
          <p:cNvSpPr txBox="1">
            <a:spLocks/>
          </p:cNvSpPr>
          <p:nvPr/>
        </p:nvSpPr>
        <p:spPr>
          <a:xfrm>
            <a:off x="9093199" y="5908801"/>
            <a:ext cx="2291669" cy="735839"/>
          </a:xfrm>
          <a:prstGeom prst="rect">
            <a:avLst/>
          </a:prstGeom>
          <a:solidFill>
            <a:schemeClr val="bg1">
              <a:alpha val="48000"/>
            </a:schemeClr>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l-GR" sz="2000" b="1" dirty="0">
                <a:solidFill>
                  <a:srgbClr val="002060"/>
                </a:solidFill>
                <a:effectLst>
                  <a:outerShdw blurRad="38100" dist="38100" dir="2700000" algn="tl">
                    <a:srgbClr val="000000">
                      <a:alpha val="43137"/>
                    </a:srgbClr>
                  </a:outerShdw>
                </a:effectLst>
              </a:rPr>
              <a:t>Γερμανός Καραβαγγέλης</a:t>
            </a:r>
          </a:p>
        </p:txBody>
      </p:sp>
    </p:spTree>
    <p:extLst>
      <p:ext uri="{BB962C8B-B14F-4D97-AF65-F5344CB8AC3E}">
        <p14:creationId xmlns:p14="http://schemas.microsoft.com/office/powerpoint/2010/main" val="196038937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629313-DF37-4078-8C89-A1DEC937787C}"/>
              </a:ext>
            </a:extLst>
          </p:cNvPr>
          <p:cNvSpPr>
            <a:spLocks noGrp="1"/>
          </p:cNvSpPr>
          <p:nvPr>
            <p:ph idx="1"/>
          </p:nvPr>
        </p:nvSpPr>
        <p:spPr>
          <a:xfrm>
            <a:off x="2949857" y="6161314"/>
            <a:ext cx="9043611" cy="544286"/>
          </a:xfrm>
        </p:spPr>
        <p:txBody>
          <a:bodyPr>
            <a:normAutofit/>
          </a:bodyPr>
          <a:lstStyle/>
          <a:p>
            <a:pPr marL="0" indent="0" algn="ctr">
              <a:spcBef>
                <a:spcPts val="0"/>
              </a:spcBef>
              <a:buNone/>
            </a:pPr>
            <a:r>
              <a:rPr lang="el-GR" sz="2400" dirty="0">
                <a:latin typeface="Calibri" panose="020F0502020204030204" pitchFamily="34" charset="0"/>
                <a:cs typeface="Calibri" panose="020F0502020204030204" pitchFamily="34" charset="0"/>
              </a:rPr>
              <a:t>Προπαγανδιστική αφίσα των Νεότουρκων που τυπώθηκε στο Παρίσι</a:t>
            </a:r>
          </a:p>
        </p:txBody>
      </p:sp>
      <p:sp>
        <p:nvSpPr>
          <p:cNvPr id="4" name="Title 1">
            <a:extLst>
              <a:ext uri="{FF2B5EF4-FFF2-40B4-BE49-F238E27FC236}">
                <a16:creationId xmlns:a16="http://schemas.microsoft.com/office/drawing/2014/main" id="{A54BE89C-33FA-4742-B737-A1F773432C8A}"/>
              </a:ext>
            </a:extLst>
          </p:cNvPr>
          <p:cNvSpPr txBox="1">
            <a:spLocks/>
          </p:cNvSpPr>
          <p:nvPr/>
        </p:nvSpPr>
        <p:spPr>
          <a:xfrm>
            <a:off x="98926" y="488632"/>
            <a:ext cx="2478505" cy="9083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r>
              <a:rPr lang="el-GR" sz="3200" b="1" dirty="0">
                <a:solidFill>
                  <a:srgbClr val="0070C0"/>
                </a:solidFill>
                <a:effectLst>
                  <a:outerShdw blurRad="38100" dist="38100" dir="2700000" algn="tl">
                    <a:srgbClr val="000000">
                      <a:alpha val="43137"/>
                    </a:srgbClr>
                  </a:outerShdw>
                </a:effectLst>
              </a:rPr>
              <a:t>Νεότουρκοι</a:t>
            </a:r>
          </a:p>
        </p:txBody>
      </p:sp>
      <p:pic>
        <p:nvPicPr>
          <p:cNvPr id="6" name="Picture 5">
            <a:extLst>
              <a:ext uri="{FF2B5EF4-FFF2-40B4-BE49-F238E27FC236}">
                <a16:creationId xmlns:a16="http://schemas.microsoft.com/office/drawing/2014/main" id="{9F3F195B-0E64-4283-AB2A-4A88A8755F23}"/>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1807" t="2727" r="2018"/>
          <a:stretch/>
        </p:blipFill>
        <p:spPr>
          <a:xfrm>
            <a:off x="2850712" y="239488"/>
            <a:ext cx="9077440" cy="57245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8230594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82CAD-AB1E-40B5-BF79-FB20B2EBEDA2}"/>
              </a:ext>
            </a:extLst>
          </p:cNvPr>
          <p:cNvSpPr>
            <a:spLocks noGrp="1"/>
          </p:cNvSpPr>
          <p:nvPr>
            <p:ph type="title"/>
          </p:nvPr>
        </p:nvSpPr>
        <p:spPr>
          <a:xfrm>
            <a:off x="2739798" y="144840"/>
            <a:ext cx="6042026" cy="1885691"/>
          </a:xfrm>
        </p:spPr>
        <p:txBody>
          <a:bodyPr>
            <a:normAutofit/>
          </a:bodyPr>
          <a:lstStyle/>
          <a:p>
            <a:pPr algn="ctr"/>
            <a:r>
              <a:rPr lang="el-GR" b="1" dirty="0">
                <a:solidFill>
                  <a:srgbClr val="002060"/>
                </a:solidFill>
                <a:effectLst>
                  <a:outerShdw blurRad="38100" dist="38100" dir="2700000" algn="tl">
                    <a:srgbClr val="000000">
                      <a:alpha val="43137"/>
                    </a:srgbClr>
                  </a:outerShdw>
                </a:effectLst>
              </a:rPr>
              <a:t>Η Ποντιακή Δημοκρατία </a:t>
            </a:r>
            <a:br>
              <a:rPr lang="el-GR" b="1" dirty="0">
                <a:solidFill>
                  <a:srgbClr val="002060"/>
                </a:solidFill>
                <a:effectLst>
                  <a:outerShdw blurRad="38100" dist="38100" dir="2700000" algn="tl">
                    <a:srgbClr val="000000">
                      <a:alpha val="43137"/>
                    </a:srgbClr>
                  </a:outerShdw>
                </a:effectLst>
              </a:rPr>
            </a:br>
            <a:r>
              <a:rPr lang="el-GR" b="1" dirty="0">
                <a:solidFill>
                  <a:srgbClr val="002060"/>
                </a:solidFill>
                <a:effectLst>
                  <a:outerShdw blurRad="38100" dist="38100" dir="2700000" algn="tl">
                    <a:srgbClr val="000000">
                      <a:alpha val="43137"/>
                    </a:srgbClr>
                  </a:outerShdw>
                </a:effectLst>
              </a:rPr>
              <a:t>παρέμεινε ένα όνειρο</a:t>
            </a:r>
          </a:p>
        </p:txBody>
      </p:sp>
      <p:sp>
        <p:nvSpPr>
          <p:cNvPr id="3" name="Content Placeholder 2">
            <a:extLst>
              <a:ext uri="{FF2B5EF4-FFF2-40B4-BE49-F238E27FC236}">
                <a16:creationId xmlns:a16="http://schemas.microsoft.com/office/drawing/2014/main" id="{99A41565-3A3F-4C25-A9A7-B9807B50E252}"/>
              </a:ext>
            </a:extLst>
          </p:cNvPr>
          <p:cNvSpPr>
            <a:spLocks noGrp="1"/>
          </p:cNvSpPr>
          <p:nvPr>
            <p:ph idx="1"/>
          </p:nvPr>
        </p:nvSpPr>
        <p:spPr>
          <a:xfrm>
            <a:off x="195944" y="2030531"/>
            <a:ext cx="8585880" cy="3644174"/>
          </a:xfrm>
        </p:spPr>
        <p:txBody>
          <a:bodyPr>
            <a:normAutofit/>
          </a:bodyPr>
          <a:lstStyle/>
          <a:p>
            <a:pPr marL="0" indent="457200" algn="just">
              <a:buNone/>
            </a:pPr>
            <a:r>
              <a:rPr lang="el-GR" sz="3200" dirty="0"/>
              <a:t>Η </a:t>
            </a:r>
            <a:r>
              <a:rPr lang="el-GR" sz="3200" b="1" dirty="0">
                <a:solidFill>
                  <a:srgbClr val="002060"/>
                </a:solidFill>
              </a:rPr>
              <a:t>καταδίκη σε θάνατο </a:t>
            </a:r>
            <a:r>
              <a:rPr lang="el-GR" sz="3200" dirty="0"/>
              <a:t>από την </a:t>
            </a:r>
            <a:r>
              <a:rPr lang="el-GR" sz="3200" b="1" dirty="0">
                <a:solidFill>
                  <a:srgbClr val="002060"/>
                </a:solidFill>
              </a:rPr>
              <a:t>κεμαλική κυβέρνηση</a:t>
            </a:r>
            <a:r>
              <a:rPr lang="el-GR" sz="3200" dirty="0"/>
              <a:t> όλων των </a:t>
            </a:r>
            <a:r>
              <a:rPr lang="el-GR" sz="3200" b="1" dirty="0">
                <a:solidFill>
                  <a:srgbClr val="002060"/>
                </a:solidFill>
              </a:rPr>
              <a:t>πρωτεργατών</a:t>
            </a:r>
            <a:r>
              <a:rPr lang="el-GR" sz="3200" dirty="0"/>
              <a:t> του αγώνα σφράγισε την </a:t>
            </a:r>
            <a:r>
              <a:rPr lang="el-GR" sz="3200" b="1" dirty="0">
                <a:solidFill>
                  <a:srgbClr val="002060"/>
                </a:solidFill>
              </a:rPr>
              <a:t>εθνική συμφορά του ποντιακού ελληνισμού</a:t>
            </a:r>
            <a:r>
              <a:rPr lang="el-GR" sz="3200" dirty="0"/>
              <a:t>, η οποία συνδέεται με τη γενικότερη τύχη του ελληνισμού της Μ. Ασίας.</a:t>
            </a:r>
          </a:p>
          <a:p>
            <a:pPr marL="0" indent="457200" algn="just">
              <a:buNone/>
            </a:pPr>
            <a:endParaRPr lang="el-GR" dirty="0"/>
          </a:p>
        </p:txBody>
      </p:sp>
      <p:pic>
        <p:nvPicPr>
          <p:cNvPr id="1026" name="Picture 2">
            <a:extLst>
              <a:ext uri="{FF2B5EF4-FFF2-40B4-BE49-F238E27FC236}">
                <a16:creationId xmlns:a16="http://schemas.microsoft.com/office/drawing/2014/main" id="{2FF8A78B-FDFB-4553-A200-AD7AE914B7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2743" y="-153247"/>
            <a:ext cx="3411491" cy="7011247"/>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D5C0CF88-0903-433E-B2CA-DA8949D1E688}"/>
              </a:ext>
            </a:extLst>
          </p:cNvPr>
          <p:cNvSpPr txBox="1">
            <a:spLocks/>
          </p:cNvSpPr>
          <p:nvPr/>
        </p:nvSpPr>
        <p:spPr>
          <a:xfrm>
            <a:off x="977717" y="5118871"/>
            <a:ext cx="7313836" cy="162768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57200" algn="just">
              <a:buFont typeface="Arial" panose="020B0604020202020204" pitchFamily="34" charset="0"/>
              <a:buNone/>
            </a:pPr>
            <a:r>
              <a:rPr lang="el-GR" sz="3200" dirty="0"/>
              <a:t>Τα «</a:t>
            </a:r>
            <a:r>
              <a:rPr lang="el-GR" sz="3200" b="1" dirty="0">
                <a:solidFill>
                  <a:srgbClr val="002060"/>
                </a:solidFill>
              </a:rPr>
              <a:t>Δικαστήρια Ανεξαρτησίας</a:t>
            </a:r>
            <a:r>
              <a:rPr lang="el-GR" sz="3200" dirty="0"/>
              <a:t>» στην </a:t>
            </a:r>
            <a:r>
              <a:rPr lang="el-GR" sz="3900" b="1" dirty="0">
                <a:solidFill>
                  <a:srgbClr val="002060"/>
                </a:solidFill>
                <a:effectLst>
                  <a:outerShdw blurRad="38100" dist="38100" dir="2700000" algn="tl">
                    <a:srgbClr val="000000">
                      <a:alpha val="43137"/>
                    </a:srgbClr>
                  </a:outerShdw>
                </a:effectLst>
              </a:rPr>
              <a:t>Αμάσεια</a:t>
            </a:r>
            <a:r>
              <a:rPr lang="el-GR" sz="3200" dirty="0"/>
              <a:t> έστειλαν στον θάνατο τους πρωτεργάτες του ποντιακού αγώνα.</a:t>
            </a:r>
          </a:p>
          <a:p>
            <a:pPr marL="0" indent="457200" algn="just">
              <a:buFont typeface="Arial" panose="020B0604020202020204" pitchFamily="34" charset="0"/>
              <a:buNone/>
            </a:pPr>
            <a:endParaRPr lang="el-GR" dirty="0"/>
          </a:p>
        </p:txBody>
      </p:sp>
      <p:sp>
        <p:nvSpPr>
          <p:cNvPr id="7" name="Title 1">
            <a:extLst>
              <a:ext uri="{FF2B5EF4-FFF2-40B4-BE49-F238E27FC236}">
                <a16:creationId xmlns:a16="http://schemas.microsoft.com/office/drawing/2014/main" id="{572C1EDA-3DAB-4EAA-B37C-A4A70E2D333A}"/>
              </a:ext>
            </a:extLst>
          </p:cNvPr>
          <p:cNvSpPr txBox="1">
            <a:spLocks/>
          </p:cNvSpPr>
          <p:nvPr/>
        </p:nvSpPr>
        <p:spPr>
          <a:xfrm>
            <a:off x="0" y="226138"/>
            <a:ext cx="2492829" cy="15463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algn="ctr"/>
            <a:r>
              <a:rPr lang="el-GR" sz="2400" b="1" dirty="0">
                <a:solidFill>
                  <a:srgbClr val="0070C0"/>
                </a:solidFill>
                <a:effectLst>
                  <a:outerShdw blurRad="38100" dist="38100" dir="2700000" algn="tl">
                    <a:srgbClr val="000000">
                      <a:alpha val="43137"/>
                    </a:srgbClr>
                  </a:outerShdw>
                </a:effectLst>
              </a:rPr>
              <a:t>Εκτελέσεις</a:t>
            </a:r>
          </a:p>
          <a:p>
            <a:pPr algn="ctr"/>
            <a:r>
              <a:rPr lang="el-GR" sz="2400" b="1" dirty="0">
                <a:solidFill>
                  <a:srgbClr val="0070C0"/>
                </a:solidFill>
                <a:effectLst>
                  <a:outerShdw blurRad="38100" dist="38100" dir="2700000" algn="tl">
                    <a:srgbClr val="000000">
                      <a:alpha val="43137"/>
                    </a:srgbClr>
                  </a:outerShdw>
                </a:effectLst>
              </a:rPr>
              <a:t>Ποντίων</a:t>
            </a:r>
          </a:p>
        </p:txBody>
      </p:sp>
    </p:spTree>
    <p:extLst>
      <p:ext uri="{BB962C8B-B14F-4D97-AF65-F5344CB8AC3E}">
        <p14:creationId xmlns:p14="http://schemas.microsoft.com/office/powerpoint/2010/main" val="3056635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wipe(left)">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C881A5-A813-4A8D-9D70-3CDB4E24A0C3}"/>
              </a:ext>
            </a:extLst>
          </p:cNvPr>
          <p:cNvSpPr>
            <a:spLocks noGrp="1"/>
          </p:cNvSpPr>
          <p:nvPr>
            <p:ph idx="1"/>
          </p:nvPr>
        </p:nvSpPr>
        <p:spPr>
          <a:xfrm>
            <a:off x="3352801" y="349963"/>
            <a:ext cx="8371114" cy="2458720"/>
          </a:xfrm>
        </p:spPr>
        <p:txBody>
          <a:bodyPr>
            <a:normAutofit fontScale="92500" lnSpcReduction="10000"/>
          </a:bodyPr>
          <a:lstStyle/>
          <a:p>
            <a:pPr marL="0" indent="0" algn="just">
              <a:buNone/>
            </a:pPr>
            <a:r>
              <a:rPr lang="el-GR" dirty="0"/>
              <a:t>Η </a:t>
            </a:r>
            <a:r>
              <a:rPr lang="el-GR" sz="4300" b="1" dirty="0">
                <a:solidFill>
                  <a:srgbClr val="002060"/>
                </a:solidFill>
                <a:effectLst>
                  <a:outerShdw blurRad="38100" dist="38100" dir="2700000" algn="tl">
                    <a:srgbClr val="000000">
                      <a:alpha val="43137"/>
                    </a:srgbClr>
                  </a:outerShdw>
                </a:effectLst>
              </a:rPr>
              <a:t>Αμάσεια</a:t>
            </a:r>
            <a:r>
              <a:rPr lang="el-GR" dirty="0"/>
              <a:t> επιλέχθηκε γιατί βρισκόταν </a:t>
            </a:r>
            <a:r>
              <a:rPr lang="el-GR" b="1" dirty="0">
                <a:solidFill>
                  <a:srgbClr val="002060"/>
                </a:solidFill>
                <a:effectLst>
                  <a:outerShdw blurRad="38100" dist="38100" dir="2700000" algn="tl">
                    <a:srgbClr val="000000">
                      <a:alpha val="43137"/>
                    </a:srgbClr>
                  </a:outerShdw>
                </a:effectLst>
              </a:rPr>
              <a:t>μακριά από τα Προξενεία της Δύσης</a:t>
            </a:r>
            <a:r>
              <a:rPr lang="el-GR" dirty="0"/>
              <a:t>. Οι δίκες όμως έγιναν γνωστές. Οι θηριωδίες των Τούρκων προκάλεσαν διαμαρτυρίες. Ο γερουσιαστής </a:t>
            </a:r>
            <a:r>
              <a:rPr lang="el-GR" b="1" dirty="0">
                <a:solidFill>
                  <a:srgbClr val="002060"/>
                </a:solidFill>
              </a:rPr>
              <a:t>Γουίλιαμ Κίνγκ </a:t>
            </a:r>
            <a:r>
              <a:rPr lang="el-GR" dirty="0"/>
              <a:t>εκφώνησε έναν λόγο στο </a:t>
            </a:r>
            <a:r>
              <a:rPr lang="el-GR" b="1" dirty="0">
                <a:solidFill>
                  <a:srgbClr val="002060"/>
                </a:solidFill>
              </a:rPr>
              <a:t>Αμερικανικανικό Κογκρέσο </a:t>
            </a:r>
            <a:r>
              <a:rPr lang="el-GR" dirty="0"/>
              <a:t>στις </a:t>
            </a:r>
            <a:r>
              <a:rPr lang="el-GR" b="1" dirty="0">
                <a:solidFill>
                  <a:srgbClr val="002060"/>
                </a:solidFill>
              </a:rPr>
              <a:t>22/12/1922. </a:t>
            </a:r>
            <a:r>
              <a:rPr lang="el-GR" dirty="0"/>
              <a:t>Είπε στον πρόλογό του:</a:t>
            </a:r>
          </a:p>
        </p:txBody>
      </p:sp>
      <p:sp>
        <p:nvSpPr>
          <p:cNvPr id="4" name="Title 1">
            <a:extLst>
              <a:ext uri="{FF2B5EF4-FFF2-40B4-BE49-F238E27FC236}">
                <a16:creationId xmlns:a16="http://schemas.microsoft.com/office/drawing/2014/main" id="{CAF896D6-AFDD-4DA4-9BEB-369BCA7688F1}"/>
              </a:ext>
            </a:extLst>
          </p:cNvPr>
          <p:cNvSpPr txBox="1">
            <a:spLocks/>
          </p:cNvSpPr>
          <p:nvPr/>
        </p:nvSpPr>
        <p:spPr>
          <a:xfrm>
            <a:off x="587829" y="3067049"/>
            <a:ext cx="11027227" cy="3355521"/>
          </a:xfrm>
          <a:prstGeom prst="rect">
            <a:avLst/>
          </a:prstGeom>
          <a:solidFill>
            <a:schemeClr val="accent3">
              <a:lumMod val="40000"/>
              <a:lumOff val="60000"/>
              <a:alpha val="49000"/>
            </a:schemeClr>
          </a:solidFill>
          <a:effectLst>
            <a:outerShdw blurRad="127000" dist="1397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indent="457200" algn="just">
              <a:spcBef>
                <a:spcPts val="400"/>
              </a:spcBef>
            </a:pPr>
            <a:endParaRPr lang="el-GR" sz="1050" dirty="0">
              <a:solidFill>
                <a:srgbClr val="002060"/>
              </a:solidFill>
              <a:effectLst>
                <a:outerShdw blurRad="38100" dist="38100" dir="2700000" algn="tl">
                  <a:srgbClr val="000000">
                    <a:alpha val="43137"/>
                  </a:srgbClr>
                </a:outerShdw>
              </a:effectLst>
            </a:endParaRPr>
          </a:p>
          <a:p>
            <a:pPr indent="457200" algn="just">
              <a:spcBef>
                <a:spcPts val="400"/>
              </a:spcBef>
            </a:pPr>
            <a:r>
              <a:rPr lang="el-GR" sz="2700" dirty="0">
                <a:solidFill>
                  <a:srgbClr val="002060"/>
                </a:solidFill>
                <a:effectLst>
                  <a:outerShdw blurRad="38100" dist="38100" dir="2700000" algn="tl">
                    <a:srgbClr val="000000">
                      <a:alpha val="43137"/>
                    </a:srgbClr>
                  </a:outerShdw>
                </a:effectLst>
              </a:rPr>
              <a:t>«Αν </a:t>
            </a:r>
            <a:r>
              <a:rPr lang="el-GR" sz="2700" b="1" dirty="0">
                <a:solidFill>
                  <a:srgbClr val="002060"/>
                </a:solidFill>
                <a:effectLst>
                  <a:outerShdw blurRad="38100" dist="38100" dir="2700000" algn="tl">
                    <a:srgbClr val="000000">
                      <a:alpha val="43137"/>
                    </a:srgbClr>
                  </a:outerShdw>
                </a:effectLst>
              </a:rPr>
              <a:t>οι δυνάμεις εκτός Τουρκίας δε λάβουν ορισμένα μέτρα </a:t>
            </a:r>
            <a:r>
              <a:rPr lang="el-GR" sz="2700" dirty="0">
                <a:solidFill>
                  <a:srgbClr val="002060"/>
                </a:solidFill>
                <a:effectLst>
                  <a:outerShdw blurRad="38100" dist="38100" dir="2700000" algn="tl">
                    <a:srgbClr val="000000">
                      <a:alpha val="43137"/>
                    </a:srgbClr>
                  </a:outerShdw>
                </a:effectLst>
              </a:rPr>
              <a:t>για να συγκρατήσουν τα ματωμένα χέρια του Μουσταφά Κεμάλ, φαίνεται ότι </a:t>
            </a:r>
            <a:r>
              <a:rPr lang="el-GR" sz="2700" b="1" dirty="0">
                <a:solidFill>
                  <a:srgbClr val="002060"/>
                </a:solidFill>
                <a:effectLst>
                  <a:outerShdw blurRad="38100" dist="38100" dir="2700000" algn="tl">
                    <a:srgbClr val="000000">
                      <a:alpha val="43137"/>
                    </a:srgbClr>
                  </a:outerShdw>
                </a:effectLst>
              </a:rPr>
              <a:t>δεν υπάρχει ελπίδα σωτηρίας γι’ αυτούς τους δυστυχείς ανθρώπους</a:t>
            </a:r>
            <a:r>
              <a:rPr lang="el-GR" sz="2700" dirty="0">
                <a:solidFill>
                  <a:srgbClr val="002060"/>
                </a:solidFill>
                <a:effectLst>
                  <a:outerShdw blurRad="38100" dist="38100" dir="2700000" algn="tl">
                    <a:srgbClr val="000000">
                      <a:alpha val="43137"/>
                    </a:srgbClr>
                  </a:outerShdw>
                </a:effectLst>
              </a:rPr>
              <a:t>. Το μόνο τους παράπτωμα είναι ότι είναι χριστιανοί που προσπάθησαν να δώσουν στην Τουρκία έναν πολιτισμό που θα εξύψωνε τους Οθωμανούς σε ένα υψηλότερο επίπεδο, όπου ίσως θα μπορούσαν να ταιριάξουν με τα πολιτισμένα και προοδευτικά έθνη του κόσμου».</a:t>
            </a:r>
          </a:p>
        </p:txBody>
      </p:sp>
      <p:sp>
        <p:nvSpPr>
          <p:cNvPr id="5" name="Title 1">
            <a:extLst>
              <a:ext uri="{FF2B5EF4-FFF2-40B4-BE49-F238E27FC236}">
                <a16:creationId xmlns:a16="http://schemas.microsoft.com/office/drawing/2014/main" id="{B92BBF16-FB98-4579-AF42-35294720D0A0}"/>
              </a:ext>
            </a:extLst>
          </p:cNvPr>
          <p:cNvSpPr txBox="1">
            <a:spLocks/>
          </p:cNvSpPr>
          <p:nvPr/>
        </p:nvSpPr>
        <p:spPr>
          <a:xfrm>
            <a:off x="0" y="502363"/>
            <a:ext cx="2619375" cy="831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algn="ctr"/>
            <a:r>
              <a:rPr lang="el-GR" sz="2400" b="1" dirty="0">
                <a:solidFill>
                  <a:srgbClr val="0070C0"/>
                </a:solidFill>
                <a:effectLst>
                  <a:outerShdw blurRad="38100" dist="38100" dir="2700000" algn="tl">
                    <a:srgbClr val="000000">
                      <a:alpha val="43137"/>
                    </a:srgbClr>
                  </a:outerShdw>
                </a:effectLst>
              </a:rPr>
              <a:t>Δικαστήρια «Ανεξαρτησίας»</a:t>
            </a:r>
          </a:p>
        </p:txBody>
      </p:sp>
    </p:spTree>
    <p:extLst>
      <p:ext uri="{BB962C8B-B14F-4D97-AF65-F5344CB8AC3E}">
        <p14:creationId xmlns:p14="http://schemas.microsoft.com/office/powerpoint/2010/main" val="9908906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Γενοκτονία Ποντίων - ΜΗΧΑΝΗ ΤΟΥ ΧΡΟΝΟΥ">
            <a:extLst>
              <a:ext uri="{FF2B5EF4-FFF2-40B4-BE49-F238E27FC236}">
                <a16:creationId xmlns:a16="http://schemas.microsoft.com/office/drawing/2014/main" id="{49B832CA-42FF-4721-8E3A-301101F195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28" y="176780"/>
            <a:ext cx="7870371" cy="65044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2D5764D2-22A2-4407-8AA7-2FFB56848899}"/>
              </a:ext>
            </a:extLst>
          </p:cNvPr>
          <p:cNvSpPr txBox="1">
            <a:spLocks/>
          </p:cNvSpPr>
          <p:nvPr/>
        </p:nvSpPr>
        <p:spPr>
          <a:xfrm>
            <a:off x="0" y="502363"/>
            <a:ext cx="2619375" cy="831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algn="ctr"/>
            <a:r>
              <a:rPr lang="el-GR" sz="2400" b="1" dirty="0">
                <a:solidFill>
                  <a:srgbClr val="0070C0"/>
                </a:solidFill>
                <a:effectLst>
                  <a:outerShdw blurRad="38100" dist="38100" dir="2700000" algn="tl">
                    <a:srgbClr val="000000">
                      <a:alpha val="43137"/>
                    </a:srgbClr>
                  </a:outerShdw>
                </a:effectLst>
              </a:rPr>
              <a:t>Δικαστήρια «Ανεξαρτησίας»</a:t>
            </a:r>
          </a:p>
        </p:txBody>
      </p:sp>
    </p:spTree>
    <p:extLst>
      <p:ext uri="{BB962C8B-B14F-4D97-AF65-F5344CB8AC3E}">
        <p14:creationId xmlns:p14="http://schemas.microsoft.com/office/powerpoint/2010/main" val="1825961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73900-F174-4F4F-AC61-8BBA2DE37F49}"/>
              </a:ext>
            </a:extLst>
          </p:cNvPr>
          <p:cNvSpPr>
            <a:spLocks noGrp="1"/>
          </p:cNvSpPr>
          <p:nvPr>
            <p:ph type="title"/>
          </p:nvPr>
        </p:nvSpPr>
        <p:spPr>
          <a:xfrm>
            <a:off x="831850" y="1078991"/>
            <a:ext cx="5266944" cy="2350009"/>
          </a:xfrm>
        </p:spPr>
        <p:txBody>
          <a:bodyPr/>
          <a:lstStyle/>
          <a:p>
            <a:pPr algn="ctr"/>
            <a:r>
              <a:rPr lang="el-GR" b="1" dirty="0">
                <a:solidFill>
                  <a:srgbClr val="002060"/>
                </a:solidFill>
                <a:effectLst>
                  <a:outerShdw blurRad="38100" dist="38100" dir="2700000" algn="tl">
                    <a:srgbClr val="000000">
                      <a:alpha val="43137"/>
                    </a:srgbClr>
                  </a:outerShdw>
                </a:effectLst>
              </a:rPr>
              <a:t>Επιστολές μελλοθανάτων</a:t>
            </a:r>
          </a:p>
        </p:txBody>
      </p:sp>
      <p:sp>
        <p:nvSpPr>
          <p:cNvPr id="3" name="Text Placeholder 2">
            <a:extLst>
              <a:ext uri="{FF2B5EF4-FFF2-40B4-BE49-F238E27FC236}">
                <a16:creationId xmlns:a16="http://schemas.microsoft.com/office/drawing/2014/main" id="{36964D77-A167-407F-B2FF-84B7AE310A8F}"/>
              </a:ext>
            </a:extLst>
          </p:cNvPr>
          <p:cNvSpPr>
            <a:spLocks noGrp="1"/>
          </p:cNvSpPr>
          <p:nvPr>
            <p:ph type="body" idx="1"/>
          </p:nvPr>
        </p:nvSpPr>
        <p:spPr>
          <a:xfrm>
            <a:off x="831850" y="3941935"/>
            <a:ext cx="5266944" cy="1500187"/>
          </a:xfrm>
        </p:spPr>
        <p:txBody>
          <a:bodyPr/>
          <a:lstStyle/>
          <a:p>
            <a:pPr algn="ctr"/>
            <a:r>
              <a:rPr lang="el-GR" dirty="0"/>
              <a:t>Καταδικασμενων </a:t>
            </a:r>
          </a:p>
          <a:p>
            <a:pPr algn="ctr"/>
            <a:r>
              <a:rPr lang="el-GR" dirty="0"/>
              <a:t>στα δικαστηρια τησ ανεξαρτησιασ</a:t>
            </a:r>
          </a:p>
          <a:p>
            <a:pPr algn="ctr"/>
            <a:r>
              <a:rPr lang="el-GR" dirty="0"/>
              <a:t>Του κεμαλ</a:t>
            </a:r>
          </a:p>
        </p:txBody>
      </p:sp>
      <p:pic>
        <p:nvPicPr>
          <p:cNvPr id="15362" name="Picture 2" descr="Φάκελοι Αλληλογραφίας | Skroutz.gr">
            <a:extLst>
              <a:ext uri="{FF2B5EF4-FFF2-40B4-BE49-F238E27FC236}">
                <a16:creationId xmlns:a16="http://schemas.microsoft.com/office/drawing/2014/main" id="{ECBF683A-F056-4A0C-A087-8559C4963A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8893" y="352107"/>
            <a:ext cx="2053345" cy="14537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2" descr="Φάκελοι Αλληλογραφίας | Skroutz.gr">
            <a:extLst>
              <a:ext uri="{FF2B5EF4-FFF2-40B4-BE49-F238E27FC236}">
                <a16:creationId xmlns:a16="http://schemas.microsoft.com/office/drawing/2014/main" id="{F08DCBA4-6544-4666-B377-E1F9039C1C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0323" y="2068288"/>
            <a:ext cx="2053346" cy="14537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2" descr="Φάκελοι Αλληλογραφίας | Skroutz.gr">
            <a:extLst>
              <a:ext uri="{FF2B5EF4-FFF2-40B4-BE49-F238E27FC236}">
                <a16:creationId xmlns:a16="http://schemas.microsoft.com/office/drawing/2014/main" id="{8204CF02-FA5C-4CE6-B240-47F926E542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08022">
            <a:off x="8885267" y="442179"/>
            <a:ext cx="2423459" cy="17158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2" descr="Φάκελοι Αλληλογραφίας | Skroutz.gr">
            <a:extLst>
              <a:ext uri="{FF2B5EF4-FFF2-40B4-BE49-F238E27FC236}">
                <a16:creationId xmlns:a16="http://schemas.microsoft.com/office/drawing/2014/main" id="{410238A4-7132-4F61-83B0-A6911E4F1F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08022">
            <a:off x="7046514" y="2241455"/>
            <a:ext cx="2170600" cy="15367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788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A41565-3A3F-4C25-A9A7-B9807B50E252}"/>
              </a:ext>
            </a:extLst>
          </p:cNvPr>
          <p:cNvSpPr>
            <a:spLocks noGrp="1"/>
          </p:cNvSpPr>
          <p:nvPr>
            <p:ph idx="1"/>
          </p:nvPr>
        </p:nvSpPr>
        <p:spPr>
          <a:xfrm>
            <a:off x="282292" y="1858788"/>
            <a:ext cx="9039221" cy="4217533"/>
          </a:xfrm>
        </p:spPr>
        <p:txBody>
          <a:bodyPr>
            <a:normAutofit fontScale="92500" lnSpcReduction="20000"/>
          </a:bodyPr>
          <a:lstStyle/>
          <a:p>
            <a:pPr marL="0" indent="457200" algn="just">
              <a:buNone/>
            </a:pPr>
            <a:r>
              <a:rPr lang="el-GR" dirty="0"/>
              <a:t>Με την κατηγορία της συμμετοχής σε κίνημα για την ανεξαρτησία του Πόντου εκτελέστηκε ο Ματθαίος Κωφίδης, πρώην </a:t>
            </a:r>
            <a:r>
              <a:rPr lang="el-GR" b="1" dirty="0">
                <a:solidFill>
                  <a:srgbClr val="002060"/>
                </a:solidFill>
              </a:rPr>
              <a:t>εκλεγμένος βουλευτής στην οθωμανική Βουλή</a:t>
            </a:r>
            <a:r>
              <a:rPr lang="el-GR" dirty="0"/>
              <a:t> από το βιλαέτι της Τραπεζούντας. </a:t>
            </a:r>
          </a:p>
          <a:p>
            <a:pPr marL="0" indent="457200" algn="just">
              <a:buNone/>
            </a:pPr>
            <a:r>
              <a:rPr lang="el-GR" dirty="0"/>
              <a:t>Είχε προβάλει σιδερένια πυγμή βλέποντας τις γενοκτονικές αγριότητες. Απαίτησε μάλιστα όχι μόνο την παύση των ωμοτήτων αλλά και την επιβολή αυστηρών κυρώσεων στους υπαίτιους. </a:t>
            </a:r>
          </a:p>
          <a:p>
            <a:pPr marL="0" indent="457200" algn="just">
              <a:buNone/>
            </a:pPr>
            <a:r>
              <a:rPr lang="el-GR" dirty="0"/>
              <a:t>Στις </a:t>
            </a:r>
            <a:r>
              <a:rPr lang="el-GR" b="1" dirty="0">
                <a:solidFill>
                  <a:srgbClr val="002060"/>
                </a:solidFill>
              </a:rPr>
              <a:t>15 Σεπτεμβρίου 1921</a:t>
            </a:r>
            <a:r>
              <a:rPr lang="el-GR" dirty="0"/>
              <a:t>, λίγες ώρες μετά τη δίκη-παρωδία που θα τον οδηγούσε μετά βεβαιότητας στον θάνατο, θα γράψει από το μπουντρούμι </a:t>
            </a:r>
            <a:r>
              <a:rPr lang="el-GR" b="1" dirty="0">
                <a:solidFill>
                  <a:srgbClr val="002060"/>
                </a:solidFill>
              </a:rPr>
              <a:t>των φυλακών Τιμαρχανέ </a:t>
            </a:r>
            <a:r>
              <a:rPr lang="el-GR" dirty="0"/>
              <a:t>της </a:t>
            </a:r>
            <a:r>
              <a:rPr lang="el-GR" b="1" dirty="0">
                <a:solidFill>
                  <a:srgbClr val="002060"/>
                </a:solidFill>
              </a:rPr>
              <a:t>Αμάσειας</a:t>
            </a:r>
            <a:r>
              <a:rPr lang="el-GR" dirty="0"/>
              <a:t> στη σύζυγό του: </a:t>
            </a:r>
          </a:p>
        </p:txBody>
      </p:sp>
      <p:sp>
        <p:nvSpPr>
          <p:cNvPr id="5" name="Title 1">
            <a:extLst>
              <a:ext uri="{FF2B5EF4-FFF2-40B4-BE49-F238E27FC236}">
                <a16:creationId xmlns:a16="http://schemas.microsoft.com/office/drawing/2014/main" id="{3242BC9B-7BD8-4261-8772-AB0070406E0D}"/>
              </a:ext>
            </a:extLst>
          </p:cNvPr>
          <p:cNvSpPr txBox="1">
            <a:spLocks/>
          </p:cNvSpPr>
          <p:nvPr/>
        </p:nvSpPr>
        <p:spPr>
          <a:xfrm>
            <a:off x="0" y="226138"/>
            <a:ext cx="2492829" cy="15463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algn="ctr"/>
            <a:r>
              <a:rPr lang="el-GR" sz="2400" b="1" dirty="0">
                <a:solidFill>
                  <a:srgbClr val="0070C0"/>
                </a:solidFill>
                <a:effectLst>
                  <a:outerShdw blurRad="38100" dist="38100" dir="2700000" algn="tl">
                    <a:srgbClr val="000000">
                      <a:alpha val="43137"/>
                    </a:srgbClr>
                  </a:outerShdw>
                </a:effectLst>
              </a:rPr>
              <a:t>Επιστολές μελλοθανάτων</a:t>
            </a:r>
          </a:p>
        </p:txBody>
      </p:sp>
      <p:pic>
        <p:nvPicPr>
          <p:cNvPr id="9218" name="Picture 2">
            <a:extLst>
              <a:ext uri="{FF2B5EF4-FFF2-40B4-BE49-F238E27FC236}">
                <a16:creationId xmlns:a16="http://schemas.microsoft.com/office/drawing/2014/main" id="{77747CA2-9D12-4530-AF7E-E3B387F1BF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271"/>
          <a:stretch/>
        </p:blipFill>
        <p:spPr bwMode="auto">
          <a:xfrm>
            <a:off x="9560999" y="486068"/>
            <a:ext cx="2348709" cy="32739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5A273960-7EA9-4E8F-A658-39BC6F8EA9B5}"/>
              </a:ext>
            </a:extLst>
          </p:cNvPr>
          <p:cNvSpPr txBox="1">
            <a:spLocks/>
          </p:cNvSpPr>
          <p:nvPr/>
        </p:nvSpPr>
        <p:spPr>
          <a:xfrm>
            <a:off x="2322620" y="317742"/>
            <a:ext cx="7408588" cy="13631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algn="ctr"/>
            <a:r>
              <a:rPr lang="el-GR" sz="4400" b="1" dirty="0">
                <a:solidFill>
                  <a:srgbClr val="002060"/>
                </a:solidFill>
                <a:effectLst>
                  <a:outerShdw blurRad="38100" dist="38100" dir="2700000" algn="tl">
                    <a:srgbClr val="000000">
                      <a:alpha val="43137"/>
                    </a:srgbClr>
                  </a:outerShdw>
                </a:effectLst>
              </a:rPr>
              <a:t>Ματθαίος Κωφίδης</a:t>
            </a:r>
          </a:p>
        </p:txBody>
      </p:sp>
      <p:sp>
        <p:nvSpPr>
          <p:cNvPr id="8" name="Content Placeholder 2">
            <a:extLst>
              <a:ext uri="{FF2B5EF4-FFF2-40B4-BE49-F238E27FC236}">
                <a16:creationId xmlns:a16="http://schemas.microsoft.com/office/drawing/2014/main" id="{70F8BC34-91B2-42ED-91E9-006E50065F7A}"/>
              </a:ext>
            </a:extLst>
          </p:cNvPr>
          <p:cNvSpPr txBox="1">
            <a:spLocks/>
          </p:cNvSpPr>
          <p:nvPr/>
        </p:nvSpPr>
        <p:spPr>
          <a:xfrm>
            <a:off x="0" y="6117773"/>
            <a:ext cx="12192000" cy="579405"/>
          </a:xfrm>
          <a:prstGeom prst="rect">
            <a:avLst/>
          </a:prstGeom>
          <a:solidFill>
            <a:srgbClr val="0070C0">
              <a:alpha val="25000"/>
            </a:srgbClr>
          </a:solidFill>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l-GR" dirty="0"/>
              <a:t>«Καμία ελπίδα δεν έχω πλέον. Σας γλυκοφιλώ όλους»</a:t>
            </a:r>
          </a:p>
          <a:p>
            <a:pPr marL="0" indent="457200" algn="just">
              <a:buFont typeface="Arial" panose="020B0604020202020204" pitchFamily="34" charset="0"/>
              <a:buNone/>
            </a:pPr>
            <a:endParaRPr lang="el-GR" dirty="0"/>
          </a:p>
        </p:txBody>
      </p:sp>
    </p:spTree>
    <p:extLst>
      <p:ext uri="{BB962C8B-B14F-4D97-AF65-F5344CB8AC3E}">
        <p14:creationId xmlns:p14="http://schemas.microsoft.com/office/powerpoint/2010/main" val="127507488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2B65E-50D9-47C5-B707-5C1FB7DC90F4}"/>
              </a:ext>
            </a:extLst>
          </p:cNvPr>
          <p:cNvSpPr txBox="1">
            <a:spLocks/>
          </p:cNvSpPr>
          <p:nvPr/>
        </p:nvSpPr>
        <p:spPr>
          <a:xfrm>
            <a:off x="587829" y="435429"/>
            <a:ext cx="11027227" cy="5987142"/>
          </a:xfrm>
          <a:prstGeom prst="rect">
            <a:avLst/>
          </a:prstGeom>
          <a:solidFill>
            <a:schemeClr val="accent3">
              <a:lumMod val="40000"/>
              <a:lumOff val="60000"/>
              <a:alpha val="49000"/>
            </a:schemeClr>
          </a:solidFill>
          <a:effectLst>
            <a:outerShdw blurRad="127000" dist="1397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indent="457200" algn="just">
              <a:spcBef>
                <a:spcPts val="400"/>
              </a:spcBef>
            </a:pPr>
            <a:endParaRPr lang="el-GR" sz="1050" dirty="0">
              <a:solidFill>
                <a:srgbClr val="002060"/>
              </a:solidFill>
              <a:effectLst>
                <a:outerShdw blurRad="38100" dist="38100" dir="2700000" algn="tl">
                  <a:srgbClr val="000000">
                    <a:alpha val="43137"/>
                  </a:srgbClr>
                </a:outerShdw>
              </a:effectLst>
            </a:endParaRPr>
          </a:p>
          <a:p>
            <a:pPr indent="457200" algn="just">
              <a:spcBef>
                <a:spcPts val="400"/>
              </a:spcBef>
            </a:pPr>
            <a:r>
              <a:rPr lang="el-GR" sz="2700" dirty="0">
                <a:solidFill>
                  <a:srgbClr val="002060"/>
                </a:solidFill>
                <a:effectLst>
                  <a:outerShdw blurRad="38100" dist="38100" dir="2700000" algn="tl">
                    <a:srgbClr val="000000">
                      <a:alpha val="43137"/>
                    </a:srgbClr>
                  </a:outerShdw>
                </a:effectLst>
              </a:rPr>
              <a:t>«Φιλτάτη Ουρανία, χθες, ημέρα της Σταυροπροσκυνήσεως, επαρουσιάσθην εις το δικαστήριον Ιστικλάλ, καμία ελπίδα δεν έχω πλέον.</a:t>
            </a:r>
          </a:p>
          <a:p>
            <a:pPr indent="457200" algn="just">
              <a:spcBef>
                <a:spcPts val="400"/>
              </a:spcBef>
            </a:pPr>
            <a:r>
              <a:rPr lang="el-GR" sz="2700" dirty="0">
                <a:solidFill>
                  <a:srgbClr val="002060"/>
                </a:solidFill>
                <a:effectLst>
                  <a:outerShdw blurRad="38100" dist="38100" dir="2700000" algn="tl">
                    <a:srgbClr val="000000">
                      <a:alpha val="43137"/>
                    </a:srgbClr>
                  </a:outerShdw>
                </a:effectLst>
              </a:rPr>
              <a:t>Σήμερον θα δοθή η απόφασις, η οποία βεβαίως θα είναι καταδικαστική, σας αφήνω υγείαν και εις την προστασίαν του Παναγάθου. </a:t>
            </a:r>
          </a:p>
          <a:p>
            <a:pPr indent="457200" algn="just">
              <a:spcBef>
                <a:spcPts val="400"/>
              </a:spcBef>
            </a:pPr>
            <a:r>
              <a:rPr lang="el-GR" sz="2700" dirty="0">
                <a:solidFill>
                  <a:srgbClr val="002060"/>
                </a:solidFill>
                <a:effectLst>
                  <a:outerShdw blurRad="38100" dist="38100" dir="2700000" algn="tl">
                    <a:srgbClr val="000000">
                      <a:alpha val="43137"/>
                    </a:srgbClr>
                  </a:outerShdw>
                </a:effectLst>
              </a:rPr>
              <a:t>Περιττά τα πολλά λόγια, </a:t>
            </a:r>
            <a:r>
              <a:rPr lang="el-GR" sz="2700" b="1" dirty="0">
                <a:solidFill>
                  <a:srgbClr val="002060"/>
                </a:solidFill>
                <a:effectLst>
                  <a:outerShdw blurRad="38100" dist="38100" dir="2700000" algn="tl">
                    <a:srgbClr val="000000">
                      <a:alpha val="43137"/>
                    </a:srgbClr>
                  </a:outerShdw>
                </a:effectLst>
              </a:rPr>
              <a:t>θάρρος</a:t>
            </a:r>
            <a:r>
              <a:rPr lang="el-GR" sz="2700" dirty="0">
                <a:solidFill>
                  <a:srgbClr val="002060"/>
                </a:solidFill>
                <a:effectLst>
                  <a:outerShdw blurRad="38100" dist="38100" dir="2700000" algn="tl">
                    <a:srgbClr val="000000">
                      <a:alpha val="43137"/>
                    </a:srgbClr>
                  </a:outerShdw>
                </a:effectLst>
              </a:rPr>
              <a:t> και </a:t>
            </a:r>
            <a:r>
              <a:rPr lang="el-GR" sz="2700" b="1" dirty="0">
                <a:solidFill>
                  <a:srgbClr val="002060"/>
                </a:solidFill>
                <a:effectLst>
                  <a:outerShdw blurRad="38100" dist="38100" dir="2700000" algn="tl">
                    <a:srgbClr val="000000">
                      <a:alpha val="43137"/>
                    </a:srgbClr>
                  </a:outerShdw>
                </a:effectLst>
              </a:rPr>
              <a:t>εγκαρτέρησις</a:t>
            </a:r>
            <a:r>
              <a:rPr lang="el-GR" sz="2700" dirty="0">
                <a:solidFill>
                  <a:srgbClr val="002060"/>
                </a:solidFill>
                <a:effectLst>
                  <a:outerShdw blurRad="38100" dist="38100" dir="2700000" algn="tl">
                    <a:srgbClr val="000000">
                      <a:alpha val="43137"/>
                    </a:srgbClr>
                  </a:outerShdw>
                </a:effectLst>
              </a:rPr>
              <a:t> και </a:t>
            </a:r>
            <a:r>
              <a:rPr lang="el-GR" sz="2700" b="1" dirty="0">
                <a:solidFill>
                  <a:srgbClr val="002060"/>
                </a:solidFill>
                <a:effectLst>
                  <a:outerShdw blurRad="38100" dist="38100" dir="2700000" algn="tl">
                    <a:srgbClr val="000000">
                      <a:alpha val="43137"/>
                    </a:srgbClr>
                  </a:outerShdw>
                </a:effectLst>
              </a:rPr>
              <a:t>ελπίς επί Κύριον</a:t>
            </a:r>
            <a:r>
              <a:rPr lang="el-GR" sz="2700" dirty="0">
                <a:solidFill>
                  <a:srgbClr val="002060"/>
                </a:solidFill>
                <a:effectLst>
                  <a:outerShdw blurRad="38100" dist="38100" dir="2700000" algn="tl">
                    <a:srgbClr val="000000">
                      <a:alpha val="43137"/>
                    </a:srgbClr>
                  </a:outerShdw>
                </a:effectLst>
              </a:rPr>
              <a:t>, διά να ημπορέσης το κατά δύναμιν να σηκώσης το βαρύ φορτίον σου. </a:t>
            </a:r>
          </a:p>
          <a:p>
            <a:pPr indent="457200" algn="just">
              <a:spcBef>
                <a:spcPts val="400"/>
              </a:spcBef>
            </a:pPr>
            <a:r>
              <a:rPr lang="el-GR" sz="2700" dirty="0">
                <a:solidFill>
                  <a:srgbClr val="002060"/>
                </a:solidFill>
                <a:effectLst>
                  <a:outerShdw blurRad="38100" dist="38100" dir="2700000" algn="tl">
                    <a:srgbClr val="000000">
                      <a:alpha val="43137"/>
                    </a:srgbClr>
                  </a:outerShdw>
                </a:effectLst>
              </a:rPr>
              <a:t>					      Σας γλυκοφιλώ όλους, </a:t>
            </a:r>
          </a:p>
          <a:p>
            <a:pPr indent="457200" algn="just">
              <a:spcBef>
                <a:spcPts val="400"/>
              </a:spcBef>
            </a:pPr>
            <a:r>
              <a:rPr lang="el-GR" sz="2700" dirty="0">
                <a:solidFill>
                  <a:srgbClr val="002060"/>
                </a:solidFill>
                <a:effectLst>
                  <a:outerShdw blurRad="38100" dist="38100" dir="2700000" algn="tl">
                    <a:srgbClr val="000000">
                      <a:alpha val="43137"/>
                    </a:srgbClr>
                  </a:outerShdw>
                </a:effectLst>
              </a:rPr>
              <a:t>						ο Ματθαίος σου. </a:t>
            </a:r>
          </a:p>
          <a:p>
            <a:pPr indent="457200" algn="just">
              <a:spcBef>
                <a:spcPts val="400"/>
              </a:spcBef>
            </a:pPr>
            <a:endParaRPr lang="el-GR" sz="2700" dirty="0">
              <a:solidFill>
                <a:srgbClr val="002060"/>
              </a:solidFill>
              <a:effectLst>
                <a:outerShdw blurRad="38100" dist="38100" dir="2700000" algn="tl">
                  <a:srgbClr val="000000">
                    <a:alpha val="43137"/>
                  </a:srgbClr>
                </a:outerShdw>
              </a:effectLst>
            </a:endParaRPr>
          </a:p>
          <a:p>
            <a:pPr indent="457200" algn="just">
              <a:spcBef>
                <a:spcPts val="400"/>
              </a:spcBef>
            </a:pPr>
            <a:r>
              <a:rPr lang="el-GR" sz="2700" dirty="0">
                <a:solidFill>
                  <a:srgbClr val="002060"/>
                </a:solidFill>
                <a:effectLst>
                  <a:outerShdw blurRad="38100" dist="38100" dir="2700000" algn="tl">
                    <a:srgbClr val="000000">
                      <a:alpha val="43137"/>
                    </a:srgbClr>
                  </a:outerShdw>
                </a:effectLst>
              </a:rPr>
              <a:t>Υ.Γ. Εις τα φίλτατα την ευχήν μου, </a:t>
            </a:r>
            <a:r>
              <a:rPr lang="el-GR" sz="2700" b="1" dirty="0">
                <a:solidFill>
                  <a:srgbClr val="002060"/>
                </a:solidFill>
                <a:effectLst>
                  <a:outerShdw blurRad="38100" dist="38100" dir="2700000" algn="tl">
                    <a:srgbClr val="000000">
                      <a:alpha val="43137"/>
                    </a:srgbClr>
                  </a:outerShdw>
                </a:effectLst>
              </a:rPr>
              <a:t>καλήν πρόοδον </a:t>
            </a:r>
            <a:r>
              <a:rPr lang="el-GR" sz="2700" dirty="0">
                <a:solidFill>
                  <a:srgbClr val="002060"/>
                </a:solidFill>
                <a:effectLst>
                  <a:outerShdw blurRad="38100" dist="38100" dir="2700000" algn="tl">
                    <a:srgbClr val="000000">
                      <a:alpha val="43137"/>
                    </a:srgbClr>
                  </a:outerShdw>
                </a:effectLst>
              </a:rPr>
              <a:t>και </a:t>
            </a:r>
            <a:r>
              <a:rPr lang="el-GR" sz="2700" b="1" dirty="0">
                <a:solidFill>
                  <a:srgbClr val="002060"/>
                </a:solidFill>
                <a:effectLst>
                  <a:outerShdw blurRad="38100" dist="38100" dir="2700000" algn="tl">
                    <a:srgbClr val="000000">
                      <a:alpha val="43137"/>
                    </a:srgbClr>
                  </a:outerShdw>
                </a:effectLst>
              </a:rPr>
              <a:t>καλήν διαγωγήν, όπως η ψυχή μου και μακρόθεν αγάλλεται</a:t>
            </a:r>
            <a:r>
              <a:rPr lang="el-GR" sz="2700" dirty="0">
                <a:solidFill>
                  <a:srgbClr val="002060"/>
                </a:solidFill>
                <a:effectLst>
                  <a:outerShdw blurRad="38100" dist="38100" dir="2700000" algn="tl">
                    <a:srgbClr val="000000">
                      <a:alpha val="43137"/>
                    </a:srgbClr>
                  </a:outerShdw>
                </a:effectLst>
              </a:rPr>
              <a:t>. Ο ίδιος». </a:t>
            </a:r>
          </a:p>
        </p:txBody>
      </p:sp>
    </p:spTree>
    <p:extLst>
      <p:ext uri="{BB962C8B-B14F-4D97-AF65-F5344CB8AC3E}">
        <p14:creationId xmlns:p14="http://schemas.microsoft.com/office/powerpoint/2010/main" val="38308845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82CAD-AB1E-40B5-BF79-FB20B2EBEDA2}"/>
              </a:ext>
            </a:extLst>
          </p:cNvPr>
          <p:cNvSpPr>
            <a:spLocks noGrp="1"/>
          </p:cNvSpPr>
          <p:nvPr>
            <p:ph type="title"/>
          </p:nvPr>
        </p:nvSpPr>
        <p:spPr>
          <a:xfrm>
            <a:off x="7511143" y="4235813"/>
            <a:ext cx="4452209" cy="2535101"/>
          </a:xfrm>
        </p:spPr>
        <p:txBody>
          <a:bodyPr>
            <a:normAutofit/>
          </a:bodyPr>
          <a:lstStyle/>
          <a:p>
            <a:pPr algn="ctr"/>
            <a:r>
              <a:rPr lang="el-GR" sz="2800" b="1" dirty="0">
                <a:solidFill>
                  <a:srgbClr val="002060"/>
                </a:solidFill>
                <a:effectLst>
                  <a:outerShdw blurRad="38100" dist="38100" dir="2700000" algn="tl">
                    <a:srgbClr val="000000">
                      <a:alpha val="43137"/>
                    </a:srgbClr>
                  </a:outerShdw>
                </a:effectLst>
              </a:rPr>
              <a:t>Ματθαίος Κωφίδης</a:t>
            </a:r>
            <a:br>
              <a:rPr lang="el-GR" sz="2800" b="1" dirty="0">
                <a:solidFill>
                  <a:srgbClr val="002060"/>
                </a:solidFill>
                <a:effectLst>
                  <a:outerShdw blurRad="38100" dist="38100" dir="2700000" algn="tl">
                    <a:srgbClr val="000000">
                      <a:alpha val="43137"/>
                    </a:srgbClr>
                  </a:outerShdw>
                </a:effectLst>
              </a:rPr>
            </a:br>
            <a:r>
              <a:rPr lang="el-GR" sz="2800" b="1" i="1" dirty="0">
                <a:solidFill>
                  <a:srgbClr val="002060"/>
                </a:solidFill>
              </a:rPr>
              <a:t>βουλευτής Τραπεζούντας </a:t>
            </a:r>
            <a:br>
              <a:rPr lang="el-GR" sz="2800" b="1" i="1" dirty="0">
                <a:solidFill>
                  <a:srgbClr val="002060"/>
                </a:solidFill>
              </a:rPr>
            </a:br>
            <a:r>
              <a:rPr lang="el-GR" sz="2800" b="1" i="1" dirty="0">
                <a:solidFill>
                  <a:srgbClr val="002060"/>
                </a:solidFill>
              </a:rPr>
              <a:t>την περίοδο </a:t>
            </a:r>
            <a:br>
              <a:rPr lang="el-GR" sz="2800" b="1" i="1" dirty="0">
                <a:solidFill>
                  <a:srgbClr val="002060"/>
                </a:solidFill>
              </a:rPr>
            </a:br>
            <a:r>
              <a:rPr lang="el-GR" sz="2800" b="1" i="1" dirty="0">
                <a:solidFill>
                  <a:srgbClr val="002060"/>
                </a:solidFill>
              </a:rPr>
              <a:t>1908 - 1918</a:t>
            </a:r>
            <a:endParaRPr lang="el-GR" sz="2800" b="1" dirty="0">
              <a:solidFill>
                <a:srgbClr val="002060"/>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99A41565-3A3F-4C25-A9A7-B9807B50E252}"/>
              </a:ext>
            </a:extLst>
          </p:cNvPr>
          <p:cNvSpPr>
            <a:spLocks noGrp="1"/>
          </p:cNvSpPr>
          <p:nvPr>
            <p:ph idx="1"/>
          </p:nvPr>
        </p:nvSpPr>
        <p:spPr>
          <a:xfrm>
            <a:off x="763364" y="1951083"/>
            <a:ext cx="6573608" cy="4569460"/>
          </a:xfrm>
        </p:spPr>
        <p:txBody>
          <a:bodyPr>
            <a:normAutofit fontScale="92500" lnSpcReduction="10000"/>
          </a:bodyPr>
          <a:lstStyle/>
          <a:p>
            <a:pPr marL="0" indent="457200" algn="just">
              <a:buNone/>
            </a:pPr>
            <a:r>
              <a:rPr lang="el-GR" dirty="0"/>
              <a:t>Αξίζει να τονιστεί ότι η εκτέλεση του Ματθαίου Κωφίδη έφτασε στο σημείο να </a:t>
            </a:r>
            <a:r>
              <a:rPr lang="el-GR" b="1" dirty="0">
                <a:solidFill>
                  <a:srgbClr val="002060"/>
                </a:solidFill>
              </a:rPr>
              <a:t>εξοργίσει</a:t>
            </a:r>
            <a:r>
              <a:rPr lang="el-GR" dirty="0"/>
              <a:t> ακόμη και </a:t>
            </a:r>
            <a:r>
              <a:rPr lang="el-GR" b="1" dirty="0">
                <a:solidFill>
                  <a:srgbClr val="002060"/>
                </a:solidFill>
              </a:rPr>
              <a:t>τον μουσουλμανικό πληθυσμό </a:t>
            </a:r>
            <a:r>
              <a:rPr lang="el-GR" dirty="0"/>
              <a:t>της </a:t>
            </a:r>
            <a:r>
              <a:rPr lang="el-GR" b="1" dirty="0">
                <a:solidFill>
                  <a:srgbClr val="002060"/>
                </a:solidFill>
              </a:rPr>
              <a:t>Τραπεζούντας</a:t>
            </a:r>
            <a:r>
              <a:rPr lang="el-GR" dirty="0"/>
              <a:t>, καθώς ο ίδιος είχε αναπτύξει πολύ καλή συνεργασία και σχέσεις αλληλεγγύης με τους μουσουλμάνους της περιοχής.</a:t>
            </a:r>
          </a:p>
          <a:p>
            <a:pPr marL="0" indent="457200" algn="just">
              <a:buNone/>
            </a:pPr>
            <a:r>
              <a:rPr lang="el-GR" dirty="0"/>
              <a:t>Μάλιστα οι τελευταίοι, αντιδρώντας, </a:t>
            </a:r>
            <a:r>
              <a:rPr lang="el-GR" b="1" dirty="0">
                <a:solidFill>
                  <a:srgbClr val="002060"/>
                </a:solidFill>
              </a:rPr>
              <a:t>αρνήθηκαν να υποδείξουν και άλλους Ελληνες ως «ύποπτους» </a:t>
            </a:r>
            <a:r>
              <a:rPr lang="el-GR" dirty="0"/>
              <a:t>στους άνδρες του Μουσταφά Κεμάλ.</a:t>
            </a:r>
          </a:p>
        </p:txBody>
      </p:sp>
      <p:sp>
        <p:nvSpPr>
          <p:cNvPr id="9" name="Title 1">
            <a:extLst>
              <a:ext uri="{FF2B5EF4-FFF2-40B4-BE49-F238E27FC236}">
                <a16:creationId xmlns:a16="http://schemas.microsoft.com/office/drawing/2014/main" id="{9BAD1BE8-AC9C-44E9-A622-D0964219E028}"/>
              </a:ext>
            </a:extLst>
          </p:cNvPr>
          <p:cNvSpPr txBox="1">
            <a:spLocks/>
          </p:cNvSpPr>
          <p:nvPr/>
        </p:nvSpPr>
        <p:spPr>
          <a:xfrm>
            <a:off x="0" y="226138"/>
            <a:ext cx="2492829" cy="15463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algn="ctr"/>
            <a:r>
              <a:rPr lang="el-GR" sz="2400" b="1" dirty="0">
                <a:solidFill>
                  <a:srgbClr val="0070C0"/>
                </a:solidFill>
                <a:effectLst>
                  <a:outerShdw blurRad="38100" dist="38100" dir="2700000" algn="tl">
                    <a:srgbClr val="000000">
                      <a:alpha val="43137"/>
                    </a:srgbClr>
                  </a:outerShdw>
                </a:effectLst>
              </a:rPr>
              <a:t>Εκτελέσεις</a:t>
            </a:r>
          </a:p>
          <a:p>
            <a:pPr algn="ctr"/>
            <a:r>
              <a:rPr lang="el-GR" sz="2400" b="1" dirty="0">
                <a:solidFill>
                  <a:srgbClr val="0070C0"/>
                </a:solidFill>
                <a:effectLst>
                  <a:outerShdw blurRad="38100" dist="38100" dir="2700000" algn="tl">
                    <a:srgbClr val="000000">
                      <a:alpha val="43137"/>
                    </a:srgbClr>
                  </a:outerShdw>
                </a:effectLst>
              </a:rPr>
              <a:t>Ποντίων</a:t>
            </a:r>
          </a:p>
        </p:txBody>
      </p:sp>
      <p:pic>
        <p:nvPicPr>
          <p:cNvPr id="10" name="Picture 2">
            <a:extLst>
              <a:ext uri="{FF2B5EF4-FFF2-40B4-BE49-F238E27FC236}">
                <a16:creationId xmlns:a16="http://schemas.microsoft.com/office/drawing/2014/main" id="{492D1494-16BE-4D93-A185-C4046B229A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271"/>
          <a:stretch/>
        </p:blipFill>
        <p:spPr bwMode="auto">
          <a:xfrm>
            <a:off x="8409853" y="491715"/>
            <a:ext cx="2654788" cy="37005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54831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82CAD-AB1E-40B5-BF79-FB20B2EBEDA2}"/>
              </a:ext>
            </a:extLst>
          </p:cNvPr>
          <p:cNvSpPr>
            <a:spLocks noGrp="1"/>
          </p:cNvSpPr>
          <p:nvPr>
            <p:ph type="title"/>
          </p:nvPr>
        </p:nvSpPr>
        <p:spPr>
          <a:xfrm>
            <a:off x="3182800" y="226140"/>
            <a:ext cx="7245714" cy="1374062"/>
          </a:xfrm>
        </p:spPr>
        <p:txBody>
          <a:bodyPr>
            <a:normAutofit/>
          </a:bodyPr>
          <a:lstStyle/>
          <a:p>
            <a:pPr algn="ctr"/>
            <a:r>
              <a:rPr lang="el-GR" sz="4800" b="1" dirty="0">
                <a:solidFill>
                  <a:srgbClr val="002060"/>
                </a:solidFill>
                <a:effectLst>
                  <a:outerShdw blurRad="38100" dist="38100" dir="2700000" algn="tl">
                    <a:srgbClr val="000000">
                      <a:alpha val="43137"/>
                    </a:srgbClr>
                  </a:outerShdw>
                </a:effectLst>
              </a:rPr>
              <a:t>Νίκος Καπετανίδης</a:t>
            </a:r>
          </a:p>
        </p:txBody>
      </p:sp>
      <p:sp>
        <p:nvSpPr>
          <p:cNvPr id="3" name="Content Placeholder 2">
            <a:extLst>
              <a:ext uri="{FF2B5EF4-FFF2-40B4-BE49-F238E27FC236}">
                <a16:creationId xmlns:a16="http://schemas.microsoft.com/office/drawing/2014/main" id="{99A41565-3A3F-4C25-A9A7-B9807B50E252}"/>
              </a:ext>
            </a:extLst>
          </p:cNvPr>
          <p:cNvSpPr>
            <a:spLocks noGrp="1"/>
          </p:cNvSpPr>
          <p:nvPr>
            <p:ph idx="1"/>
          </p:nvPr>
        </p:nvSpPr>
        <p:spPr>
          <a:xfrm>
            <a:off x="425907" y="1772523"/>
            <a:ext cx="7683952" cy="4898571"/>
          </a:xfrm>
        </p:spPr>
        <p:txBody>
          <a:bodyPr>
            <a:normAutofit fontScale="92500" lnSpcReduction="20000"/>
          </a:bodyPr>
          <a:lstStyle/>
          <a:p>
            <a:pPr marL="0" indent="457200" algn="just">
              <a:buNone/>
            </a:pPr>
            <a:r>
              <a:rPr lang="el-GR" dirty="0"/>
              <a:t>Ο </a:t>
            </a:r>
            <a:r>
              <a:rPr lang="el-GR" b="1" dirty="0">
                <a:solidFill>
                  <a:srgbClr val="002060"/>
                </a:solidFill>
              </a:rPr>
              <a:t>δημοσιογράφος</a:t>
            </a:r>
            <a:r>
              <a:rPr lang="el-GR" dirty="0"/>
              <a:t>, εκδότης της εφημερίδας «</a:t>
            </a:r>
            <a:r>
              <a:rPr lang="el-GR" b="1" dirty="0">
                <a:solidFill>
                  <a:srgbClr val="002060"/>
                </a:solidFill>
              </a:rPr>
              <a:t>ΕΠΟΧΗ</a:t>
            </a:r>
            <a:r>
              <a:rPr lang="el-GR" dirty="0"/>
              <a:t>», Νίκος Καπετανίδης υπήρξε συνεπής με τα γραφόμενά του μέχρι την έσχατη ώρα. </a:t>
            </a:r>
          </a:p>
          <a:p>
            <a:pPr marL="0" indent="457200" algn="just">
              <a:buNone/>
            </a:pPr>
            <a:r>
              <a:rPr lang="el-GR" dirty="0"/>
              <a:t>Όταν ο πρόεδρος του δικαστηρίου τού ανέγνωσε το κατηγορητήριο, ότι επεδίωκε την ανεξαρτησία του Πόντου, εκείνος τον διόρθωσε: «</a:t>
            </a:r>
            <a:r>
              <a:rPr lang="el-GR" b="1" dirty="0">
                <a:solidFill>
                  <a:srgbClr val="002060"/>
                </a:solidFill>
              </a:rPr>
              <a:t>Όχι, κύριε πρόεδρε, εγώ ήθελα την απευθείας ένωση του Πόντου με την Ελλάδα</a:t>
            </a:r>
            <a:r>
              <a:rPr lang="el-GR" dirty="0"/>
              <a:t>». </a:t>
            </a:r>
          </a:p>
          <a:p>
            <a:pPr marL="0" indent="457200" algn="just">
              <a:buNone/>
            </a:pPr>
            <a:r>
              <a:rPr lang="el-GR" dirty="0"/>
              <a:t>Απαγχονίστηκε στις </a:t>
            </a:r>
            <a:r>
              <a:rPr lang="el-GR" b="1" dirty="0">
                <a:solidFill>
                  <a:srgbClr val="002060"/>
                </a:solidFill>
              </a:rPr>
              <a:t>21 Σεπτεμβρίου 1921</a:t>
            </a:r>
            <a:r>
              <a:rPr lang="el-GR" dirty="0"/>
              <a:t>, σε ηλικία μόλις 32 χρόνων. </a:t>
            </a:r>
          </a:p>
          <a:p>
            <a:pPr marL="0" indent="457200" algn="just">
              <a:buNone/>
            </a:pPr>
            <a:r>
              <a:rPr lang="el-GR" dirty="0"/>
              <a:t>Η τελευταία του κραυγή πάνω στην αγχόνη ήταν: </a:t>
            </a:r>
          </a:p>
          <a:p>
            <a:pPr marL="0" indent="457200" algn="just">
              <a:buNone/>
            </a:pPr>
            <a:r>
              <a:rPr lang="el-GR" dirty="0"/>
              <a:t>«Ζήτω η Ελλάς!».</a:t>
            </a:r>
          </a:p>
        </p:txBody>
      </p:sp>
      <p:sp>
        <p:nvSpPr>
          <p:cNvPr id="9" name="Title 1">
            <a:extLst>
              <a:ext uri="{FF2B5EF4-FFF2-40B4-BE49-F238E27FC236}">
                <a16:creationId xmlns:a16="http://schemas.microsoft.com/office/drawing/2014/main" id="{9BAD1BE8-AC9C-44E9-A622-D0964219E028}"/>
              </a:ext>
            </a:extLst>
          </p:cNvPr>
          <p:cNvSpPr txBox="1">
            <a:spLocks/>
          </p:cNvSpPr>
          <p:nvPr/>
        </p:nvSpPr>
        <p:spPr>
          <a:xfrm>
            <a:off x="0" y="226138"/>
            <a:ext cx="2492829" cy="15463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algn="ctr"/>
            <a:r>
              <a:rPr lang="el-GR" sz="2400" b="1" dirty="0">
                <a:solidFill>
                  <a:srgbClr val="0070C0"/>
                </a:solidFill>
                <a:effectLst>
                  <a:outerShdw blurRad="38100" dist="38100" dir="2700000" algn="tl">
                    <a:srgbClr val="000000">
                      <a:alpha val="43137"/>
                    </a:srgbClr>
                  </a:outerShdw>
                </a:effectLst>
              </a:rPr>
              <a:t>Εκτελέσεις Ποντίων</a:t>
            </a:r>
          </a:p>
        </p:txBody>
      </p:sp>
      <p:pic>
        <p:nvPicPr>
          <p:cNvPr id="10242" name="Picture 2">
            <a:extLst>
              <a:ext uri="{FF2B5EF4-FFF2-40B4-BE49-F238E27FC236}">
                <a16:creationId xmlns:a16="http://schemas.microsoft.com/office/drawing/2014/main" id="{4D0B0915-DB4A-4888-92E3-1BC936AD3C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5766" y="1600202"/>
            <a:ext cx="3089952" cy="43651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762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A41565-3A3F-4C25-A9A7-B9807B50E252}"/>
              </a:ext>
            </a:extLst>
          </p:cNvPr>
          <p:cNvSpPr>
            <a:spLocks noGrp="1"/>
          </p:cNvSpPr>
          <p:nvPr>
            <p:ph idx="1"/>
          </p:nvPr>
        </p:nvSpPr>
        <p:spPr>
          <a:xfrm>
            <a:off x="3026912" y="213404"/>
            <a:ext cx="8990917" cy="1413293"/>
          </a:xfrm>
        </p:spPr>
        <p:txBody>
          <a:bodyPr>
            <a:normAutofit/>
          </a:bodyPr>
          <a:lstStyle/>
          <a:p>
            <a:pPr marL="0" indent="457200" algn="just">
              <a:buNone/>
            </a:pPr>
            <a:r>
              <a:rPr lang="el-GR" dirty="0"/>
              <a:t>Ο Νίκος Καπετανίδης, έστελνε μέχρι την τελευταία στιγμή γράμματα στο σπίτι του, παρηγορώντας τους δικούς του ανθρώπους. Έγραφε:</a:t>
            </a:r>
          </a:p>
        </p:txBody>
      </p:sp>
      <p:sp>
        <p:nvSpPr>
          <p:cNvPr id="9" name="Title 1">
            <a:extLst>
              <a:ext uri="{FF2B5EF4-FFF2-40B4-BE49-F238E27FC236}">
                <a16:creationId xmlns:a16="http://schemas.microsoft.com/office/drawing/2014/main" id="{9BAD1BE8-AC9C-44E9-A622-D0964219E028}"/>
              </a:ext>
            </a:extLst>
          </p:cNvPr>
          <p:cNvSpPr txBox="1">
            <a:spLocks/>
          </p:cNvSpPr>
          <p:nvPr/>
        </p:nvSpPr>
        <p:spPr>
          <a:xfrm>
            <a:off x="0" y="226138"/>
            <a:ext cx="2492829" cy="15463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algn="ctr"/>
            <a:r>
              <a:rPr lang="el-GR" sz="2400" b="1" dirty="0">
                <a:solidFill>
                  <a:srgbClr val="0070C0"/>
                </a:solidFill>
                <a:effectLst>
                  <a:outerShdw blurRad="38100" dist="38100" dir="2700000" algn="tl">
                    <a:srgbClr val="000000">
                      <a:alpha val="43137"/>
                    </a:srgbClr>
                  </a:outerShdw>
                </a:effectLst>
              </a:rPr>
              <a:t>Επιστολές μελλοθανάτων</a:t>
            </a:r>
          </a:p>
        </p:txBody>
      </p:sp>
      <p:sp>
        <p:nvSpPr>
          <p:cNvPr id="5" name="Title 1">
            <a:extLst>
              <a:ext uri="{FF2B5EF4-FFF2-40B4-BE49-F238E27FC236}">
                <a16:creationId xmlns:a16="http://schemas.microsoft.com/office/drawing/2014/main" id="{11A9151C-1748-438C-9A8A-6DF413365D12}"/>
              </a:ext>
            </a:extLst>
          </p:cNvPr>
          <p:cNvSpPr txBox="1">
            <a:spLocks/>
          </p:cNvSpPr>
          <p:nvPr/>
        </p:nvSpPr>
        <p:spPr>
          <a:xfrm>
            <a:off x="403453" y="1903153"/>
            <a:ext cx="11538176" cy="4573848"/>
          </a:xfrm>
          <a:prstGeom prst="rect">
            <a:avLst/>
          </a:prstGeom>
          <a:solidFill>
            <a:schemeClr val="accent3">
              <a:lumMod val="40000"/>
              <a:lumOff val="60000"/>
              <a:alpha val="49000"/>
            </a:schemeClr>
          </a:solidFill>
          <a:effectLst>
            <a:outerShdw blurRad="127000" dist="1397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indent="457200" algn="just">
              <a:spcBef>
                <a:spcPts val="400"/>
              </a:spcBef>
            </a:pPr>
            <a:endParaRPr lang="el-GR" sz="1050" dirty="0">
              <a:solidFill>
                <a:srgbClr val="002060"/>
              </a:solidFill>
              <a:effectLst>
                <a:outerShdw blurRad="38100" dist="38100" dir="2700000" algn="tl">
                  <a:srgbClr val="000000">
                    <a:alpha val="43137"/>
                  </a:srgbClr>
                </a:outerShdw>
              </a:effectLst>
            </a:endParaRPr>
          </a:p>
          <a:p>
            <a:pPr indent="457200" algn="just">
              <a:spcBef>
                <a:spcPts val="400"/>
              </a:spcBef>
            </a:pPr>
            <a:r>
              <a:rPr lang="el-GR" sz="2800" dirty="0">
                <a:solidFill>
                  <a:srgbClr val="002060"/>
                </a:solidFill>
              </a:rPr>
              <a:t>«θα μάθετε από τους ολίγους που θα περισωθούν, ότι μήτε το θάρρος μήτε η ψυχραιμία μ’ εγκατέλειψαν ως την τελευταία μου στιγμή... </a:t>
            </a:r>
          </a:p>
          <a:p>
            <a:pPr indent="457200" algn="just">
              <a:spcBef>
                <a:spcPts val="400"/>
              </a:spcBef>
            </a:pPr>
            <a:r>
              <a:rPr lang="el-GR" sz="2800" dirty="0">
                <a:solidFill>
                  <a:srgbClr val="002060"/>
                </a:solidFill>
              </a:rPr>
              <a:t>Εντούτοις </a:t>
            </a:r>
            <a:r>
              <a:rPr lang="el-GR" sz="2800" b="1" dirty="0">
                <a:solidFill>
                  <a:srgbClr val="002060"/>
                </a:solidFill>
              </a:rPr>
              <a:t>η ψυχή μου βαρύτατα πενθεί διότι σας αφήνω για πάντα</a:t>
            </a:r>
            <a:r>
              <a:rPr lang="el-GR" sz="2800" dirty="0">
                <a:solidFill>
                  <a:srgbClr val="002060"/>
                </a:solidFill>
              </a:rPr>
              <a:t>... Τέτοιος θάνατος σαν τον δικό μου είναι ωραίος, δοξασμένος... Γι’ αυτό μη λυπηθήτε... </a:t>
            </a:r>
          </a:p>
          <a:p>
            <a:pPr indent="457200" algn="just">
              <a:spcBef>
                <a:spcPts val="400"/>
              </a:spcBef>
            </a:pPr>
            <a:r>
              <a:rPr lang="el-GR" sz="2800" dirty="0">
                <a:solidFill>
                  <a:srgbClr val="002060"/>
                </a:solidFill>
              </a:rPr>
              <a:t>Εσύ, μανούλα μου, εγκαρτέρησε. Ετίμησα τα στήθια σου και τ’ όνομά σου με τον θάνατό μου... </a:t>
            </a:r>
          </a:p>
          <a:p>
            <a:pPr indent="457200" algn="just">
              <a:spcBef>
                <a:spcPts val="400"/>
              </a:spcBef>
            </a:pPr>
            <a:r>
              <a:rPr lang="el-GR" sz="2800" b="1" dirty="0">
                <a:solidFill>
                  <a:srgbClr val="002060"/>
                </a:solidFill>
              </a:rPr>
              <a:t>Ο θάνατος είναι τιμή </a:t>
            </a:r>
            <a:r>
              <a:rPr lang="el-GR" sz="2800" dirty="0">
                <a:solidFill>
                  <a:srgbClr val="002060"/>
                </a:solidFill>
              </a:rPr>
              <a:t>για όλους μας. </a:t>
            </a:r>
          </a:p>
          <a:p>
            <a:pPr indent="457200" algn="just">
              <a:spcBef>
                <a:spcPts val="400"/>
              </a:spcBef>
            </a:pPr>
            <a:r>
              <a:rPr lang="el-GR" sz="2800" b="1" dirty="0">
                <a:solidFill>
                  <a:srgbClr val="002060"/>
                </a:solidFill>
              </a:rPr>
              <a:t>Θαρσείτε</a:t>
            </a:r>
            <a:r>
              <a:rPr lang="el-GR" sz="2800" dirty="0">
                <a:solidFill>
                  <a:srgbClr val="002060"/>
                </a:solidFill>
              </a:rPr>
              <a:t> και </a:t>
            </a:r>
            <a:r>
              <a:rPr lang="el-GR" sz="2800" b="1" dirty="0">
                <a:solidFill>
                  <a:srgbClr val="002060"/>
                </a:solidFill>
              </a:rPr>
              <a:t>καρτερείτε</a:t>
            </a:r>
            <a:r>
              <a:rPr lang="el-GR" sz="2800" dirty="0">
                <a:solidFill>
                  <a:srgbClr val="002060"/>
                </a:solidFill>
              </a:rPr>
              <a:t>, μια φορά κανείς πεθαίνει...».</a:t>
            </a:r>
            <a:endParaRPr lang="el-GR" sz="2700"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963814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Γενοκτονία Ποντίων: Η ζωή και το ηρωικό τέλος του δημοσιογράφου Νίκου  Καπετανίδη">
            <a:extLst>
              <a:ext uri="{FF2B5EF4-FFF2-40B4-BE49-F238E27FC236}">
                <a16:creationId xmlns:a16="http://schemas.microsoft.com/office/drawing/2014/main" id="{745D3CC8-A715-4334-81D9-E3B0897CF23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747" y="0"/>
            <a:ext cx="1220749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259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54BE89C-33FA-4742-B737-A1F773432C8A}"/>
              </a:ext>
            </a:extLst>
          </p:cNvPr>
          <p:cNvSpPr txBox="1">
            <a:spLocks/>
          </p:cNvSpPr>
          <p:nvPr/>
        </p:nvSpPr>
        <p:spPr>
          <a:xfrm>
            <a:off x="98926" y="488632"/>
            <a:ext cx="2478505" cy="9083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r>
              <a:rPr lang="el-GR" sz="3200" b="1" dirty="0">
                <a:solidFill>
                  <a:srgbClr val="0070C0"/>
                </a:solidFill>
                <a:effectLst>
                  <a:outerShdw blurRad="38100" dist="38100" dir="2700000" algn="tl">
                    <a:srgbClr val="000000">
                      <a:alpha val="43137"/>
                    </a:srgbClr>
                  </a:outerShdw>
                </a:effectLst>
              </a:rPr>
              <a:t>Νεότουρκοι</a:t>
            </a:r>
          </a:p>
        </p:txBody>
      </p:sp>
      <p:pic>
        <p:nvPicPr>
          <p:cNvPr id="5" name="Picture 4">
            <a:extLst>
              <a:ext uri="{FF2B5EF4-FFF2-40B4-BE49-F238E27FC236}">
                <a16:creationId xmlns:a16="http://schemas.microsoft.com/office/drawing/2014/main" id="{CB9BF4F5-AE58-43AF-881A-35016637A232}"/>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50000" t="3629" r="2055" b="5875"/>
          <a:stretch/>
        </p:blipFill>
        <p:spPr>
          <a:xfrm>
            <a:off x="7516718" y="2260907"/>
            <a:ext cx="4572000" cy="396557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AFF50043-A68C-4DFF-9E80-D0A071484BFC}"/>
              </a:ext>
            </a:extLst>
          </p:cNvPr>
          <p:cNvPicPr>
            <a:picLocks noChangeAspect="1"/>
          </p:cNvPicPr>
          <p:nvPr/>
        </p:nvPicPr>
        <p:blipFill rotWithShape="1">
          <a:blip r:embed="rId4">
            <a:extLst>
              <a:ext uri="{BEBA8EAE-BF5A-486C-A8C5-ECC9F3942E4B}">
                <a14:imgProps xmlns:a14="http://schemas.microsoft.com/office/drawing/2010/main">
                  <a14:imgLayer r:embed="rId3">
                    <a14:imgEffect>
                      <a14:brightnessContrast bright="-40000" contrast="40000"/>
                    </a14:imgEffect>
                  </a14:imgLayer>
                </a14:imgProps>
              </a:ext>
            </a:extLst>
          </a:blip>
          <a:srcRect l="3953" t="3702" r="82863" b="57825"/>
          <a:stretch/>
        </p:blipFill>
        <p:spPr>
          <a:xfrm>
            <a:off x="7907816" y="260066"/>
            <a:ext cx="1860328" cy="2494530"/>
          </a:xfrm>
          <a:prstGeom prst="rect">
            <a:avLst/>
          </a:prstGeom>
          <a:ln>
            <a:noFill/>
          </a:ln>
          <a:effectLst>
            <a:outerShdw blurRad="292100" dist="139700" dir="2700000" algn="tl" rotWithShape="0">
              <a:srgbClr val="333333">
                <a:alpha val="65000"/>
              </a:srgbClr>
            </a:outerShdw>
          </a:effectLst>
        </p:spPr>
      </p:pic>
      <p:sp>
        <p:nvSpPr>
          <p:cNvPr id="8" name="Content Placeholder 2">
            <a:extLst>
              <a:ext uri="{FF2B5EF4-FFF2-40B4-BE49-F238E27FC236}">
                <a16:creationId xmlns:a16="http://schemas.microsoft.com/office/drawing/2014/main" id="{AF85B968-0376-404E-B871-4262D6A0CC4D}"/>
              </a:ext>
            </a:extLst>
          </p:cNvPr>
          <p:cNvSpPr txBox="1">
            <a:spLocks/>
          </p:cNvSpPr>
          <p:nvPr/>
        </p:nvSpPr>
        <p:spPr>
          <a:xfrm>
            <a:off x="7981950" y="6336020"/>
            <a:ext cx="4106768" cy="46354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l-GR" sz="2000" dirty="0">
                <a:latin typeface="Calibri" panose="020F0502020204030204" pitchFamily="34" charset="0"/>
                <a:cs typeface="Calibri" panose="020F0502020204030204" pitchFamily="34" charset="0"/>
              </a:rPr>
              <a:t>Πηγή: Μηχανή του χρόνου</a:t>
            </a:r>
          </a:p>
        </p:txBody>
      </p:sp>
      <p:sp>
        <p:nvSpPr>
          <p:cNvPr id="9" name="Content Placeholder 2">
            <a:extLst>
              <a:ext uri="{FF2B5EF4-FFF2-40B4-BE49-F238E27FC236}">
                <a16:creationId xmlns:a16="http://schemas.microsoft.com/office/drawing/2014/main" id="{E1572A6C-9058-4047-8124-CDB7A44C90C5}"/>
              </a:ext>
            </a:extLst>
          </p:cNvPr>
          <p:cNvSpPr txBox="1">
            <a:spLocks/>
          </p:cNvSpPr>
          <p:nvPr/>
        </p:nvSpPr>
        <p:spPr>
          <a:xfrm>
            <a:off x="179612" y="3026232"/>
            <a:ext cx="7070274" cy="3672194"/>
          </a:xfrm>
          <a:prstGeom prst="rect">
            <a:avLst/>
          </a:prstGeom>
          <a:solidFill>
            <a:schemeClr val="accent3">
              <a:lumMod val="40000"/>
              <a:lumOff val="60000"/>
              <a:alpha val="39000"/>
            </a:schemeClr>
          </a:solidFill>
          <a:effectLst>
            <a:outerShdw blurRad="368300" dist="215900" dir="2700000" algn="tl" rotWithShape="0">
              <a:prstClr val="black">
                <a:alpha val="40000"/>
              </a:prstClr>
            </a:outerShdw>
          </a:effectLst>
        </p:spPr>
        <p:txBody>
          <a:bodyPr vert="horz" lIns="91440" tIns="45720" rIns="91440" bIns="45720" rtlCol="0">
            <a:normAutofit fontScale="925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None/>
            </a:pPr>
            <a:r>
              <a:rPr lang="el-GR" dirty="0">
                <a:solidFill>
                  <a:srgbClr val="002060"/>
                </a:solidFill>
                <a:latin typeface="Calibri" panose="020F0502020204030204" pitchFamily="34" charset="0"/>
                <a:cs typeface="Calibri" panose="020F0502020204030204" pitchFamily="34" charset="0"/>
              </a:rPr>
              <a:t>«Θέλω να ζήσει ο Τούρκος. Και θέλω να ζήσει μόνο σ’ αυτά τα εδάφη και να είναι ανεξάρτητος. Εκτός των Τούρκων </a:t>
            </a:r>
            <a:r>
              <a:rPr lang="el-GR" b="1" dirty="0">
                <a:solidFill>
                  <a:srgbClr val="002060"/>
                </a:solidFill>
                <a:latin typeface="Calibri" panose="020F0502020204030204" pitchFamily="34" charset="0"/>
                <a:cs typeface="Calibri" panose="020F0502020204030204" pitchFamily="34" charset="0"/>
              </a:rPr>
              <a:t>όλα τα άλλα στοιχεία να εξοντωθούν</a:t>
            </a:r>
            <a:r>
              <a:rPr lang="el-GR" dirty="0">
                <a:solidFill>
                  <a:srgbClr val="002060"/>
                </a:solidFill>
                <a:latin typeface="Calibri" panose="020F0502020204030204" pitchFamily="34" charset="0"/>
                <a:cs typeface="Calibri" panose="020F0502020204030204" pitchFamily="34" charset="0"/>
              </a:rPr>
              <a:t>, άσχετα σε ποια θρησκεία ή πίστη ανήκουν. </a:t>
            </a:r>
            <a:r>
              <a:rPr lang="el-GR"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Αυτή η χώρα πρέπει να καθαρίσει από τα ξένα στοιχεία</a:t>
            </a:r>
            <a:r>
              <a:rPr lang="el-GR" dirty="0">
                <a:solidFill>
                  <a:srgbClr val="002060"/>
                </a:solidFill>
                <a:latin typeface="Calibri" panose="020F0502020204030204" pitchFamily="34" charset="0"/>
                <a:cs typeface="Calibri" panose="020F0502020204030204" pitchFamily="34" charset="0"/>
              </a:rPr>
              <a:t>. Οι Τούρκοι πρέπει να κάνουν την εκκαθάριση».</a:t>
            </a:r>
          </a:p>
          <a:p>
            <a:pPr marL="0" indent="0" algn="r">
              <a:spcBef>
                <a:spcPts val="0"/>
              </a:spcBef>
              <a:buNone/>
            </a:pPr>
            <a:r>
              <a:rPr lang="el-GR" sz="2600" i="1" dirty="0">
                <a:latin typeface="Calibri" panose="020F0502020204030204" pitchFamily="34" charset="0"/>
                <a:cs typeface="Calibri" panose="020F0502020204030204" pitchFamily="34" charset="0"/>
              </a:rPr>
              <a:t>Τοποθέτηση του κορυφαίου στελέχους των Νεότουρκων, δρα </a:t>
            </a:r>
            <a:r>
              <a:rPr lang="el-GR" sz="2600" b="1" i="1" dirty="0">
                <a:latin typeface="Calibri" panose="020F0502020204030204" pitchFamily="34" charset="0"/>
                <a:cs typeface="Calibri" panose="020F0502020204030204" pitchFamily="34" charset="0"/>
              </a:rPr>
              <a:t>Ναζίμ μπέη </a:t>
            </a:r>
            <a:r>
              <a:rPr lang="el-GR" sz="2600" i="1" dirty="0">
                <a:latin typeface="Calibri" panose="020F0502020204030204" pitchFamily="34" charset="0"/>
                <a:cs typeface="Calibri" panose="020F0502020204030204" pitchFamily="34" charset="0"/>
              </a:rPr>
              <a:t>σε μυστική σύσκεψη)</a:t>
            </a:r>
          </a:p>
        </p:txBody>
      </p:sp>
      <p:sp>
        <p:nvSpPr>
          <p:cNvPr id="10" name="Title 1">
            <a:extLst>
              <a:ext uri="{FF2B5EF4-FFF2-40B4-BE49-F238E27FC236}">
                <a16:creationId xmlns:a16="http://schemas.microsoft.com/office/drawing/2014/main" id="{CA880EF7-CCA5-406D-A9F7-87E9C71C180C}"/>
              </a:ext>
            </a:extLst>
          </p:cNvPr>
          <p:cNvSpPr>
            <a:spLocks noGrp="1"/>
          </p:cNvSpPr>
          <p:nvPr>
            <p:ph type="title"/>
          </p:nvPr>
        </p:nvSpPr>
        <p:spPr>
          <a:xfrm>
            <a:off x="212270" y="1973285"/>
            <a:ext cx="7037616" cy="908368"/>
          </a:xfrm>
          <a:solidFill>
            <a:schemeClr val="accent3">
              <a:lumMod val="40000"/>
              <a:lumOff val="60000"/>
              <a:alpha val="36000"/>
            </a:schemeClr>
          </a:solidFill>
          <a:effectLst>
            <a:outerShdw blurRad="139700" dist="101600" dir="2700000" algn="tl" rotWithShape="0">
              <a:prstClr val="black">
                <a:alpha val="40000"/>
              </a:prstClr>
            </a:outerShdw>
          </a:effectLst>
        </p:spPr>
        <p:txBody>
          <a:bodyPr>
            <a:normAutofit/>
          </a:bodyPr>
          <a:lstStyle/>
          <a:p>
            <a:pPr algn="ctr"/>
            <a:r>
              <a:rPr lang="el-GR"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Η Τουρκία στους Τούρκους!</a:t>
            </a:r>
          </a:p>
        </p:txBody>
      </p:sp>
      <p:sp>
        <p:nvSpPr>
          <p:cNvPr id="11" name="Content Placeholder 2">
            <a:extLst>
              <a:ext uri="{FF2B5EF4-FFF2-40B4-BE49-F238E27FC236}">
                <a16:creationId xmlns:a16="http://schemas.microsoft.com/office/drawing/2014/main" id="{A2CD7C95-300E-4DAE-8C53-8E7E1A87109E}"/>
              </a:ext>
            </a:extLst>
          </p:cNvPr>
          <p:cNvSpPr txBox="1">
            <a:spLocks/>
          </p:cNvSpPr>
          <p:nvPr/>
        </p:nvSpPr>
        <p:spPr>
          <a:xfrm>
            <a:off x="2875121" y="140050"/>
            <a:ext cx="4735004" cy="463549"/>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l-GR" dirty="0">
                <a:latin typeface="Calibri" panose="020F0502020204030204" pitchFamily="34" charset="0"/>
                <a:cs typeface="Calibri" panose="020F0502020204030204" pitchFamily="34" charset="0"/>
              </a:rPr>
              <a:t>Το </a:t>
            </a:r>
            <a:r>
              <a:rPr lang="el-GR" b="1" dirty="0">
                <a:solidFill>
                  <a:srgbClr val="002060"/>
                </a:solidFill>
                <a:latin typeface="Calibri" panose="020F0502020204030204" pitchFamily="34" charset="0"/>
                <a:cs typeface="Calibri" panose="020F0502020204030204" pitchFamily="34" charset="0"/>
              </a:rPr>
              <a:t>σύνθημα</a:t>
            </a:r>
            <a:r>
              <a:rPr lang="el-GR" dirty="0">
                <a:latin typeface="Calibri" panose="020F0502020204030204" pitchFamily="34" charset="0"/>
                <a:cs typeface="Calibri" panose="020F0502020204030204" pitchFamily="34" charset="0"/>
              </a:rPr>
              <a:t> των Νεότουρκων</a:t>
            </a:r>
          </a:p>
        </p:txBody>
      </p:sp>
      <p:sp>
        <p:nvSpPr>
          <p:cNvPr id="12" name="Arrow: Right 11">
            <a:extLst>
              <a:ext uri="{FF2B5EF4-FFF2-40B4-BE49-F238E27FC236}">
                <a16:creationId xmlns:a16="http://schemas.microsoft.com/office/drawing/2014/main" id="{CBCDB5CA-A3C4-4D8B-8F3F-D884C587E987}"/>
              </a:ext>
            </a:extLst>
          </p:cNvPr>
          <p:cNvSpPr/>
          <p:nvPr/>
        </p:nvSpPr>
        <p:spPr>
          <a:xfrm rot="5400000">
            <a:off x="4527217" y="795200"/>
            <a:ext cx="1430812" cy="1103858"/>
          </a:xfrm>
          <a:prstGeom prst="rightArrow">
            <a:avLst/>
          </a:prstGeom>
          <a:solidFill>
            <a:srgbClr val="002060">
              <a:alpha val="64000"/>
            </a:srgbClr>
          </a:solidFill>
          <a:ln>
            <a:noFill/>
          </a:ln>
          <a:effectLst>
            <a:outerShdw blurRad="889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3160228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bg/>
                                          </p:spTgt>
                                        </p:tgtEl>
                                        <p:attrNameLst>
                                          <p:attrName>style.visibility</p:attrName>
                                        </p:attrNameLst>
                                      </p:cBhvr>
                                      <p:to>
                                        <p:strVal val="visible"/>
                                      </p:to>
                                    </p:set>
                                    <p:animEffect transition="in" filter="wipe(left)">
                                      <p:cBhvr>
                                        <p:cTn id="22" dur="500"/>
                                        <p:tgtEl>
                                          <p:spTgt spid="9">
                                            <p:bg/>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wipe(left)">
                                      <p:cBhvr>
                                        <p:cTn id="27" dur="500"/>
                                        <p:tgtEl>
                                          <p:spTgt spid="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xEl>
                                              <p:pRg st="1" end="1"/>
                                            </p:txEl>
                                          </p:spTgt>
                                        </p:tgtEl>
                                        <p:attrNameLst>
                                          <p:attrName>style.visibility</p:attrName>
                                        </p:attrNameLst>
                                      </p:cBhvr>
                                      <p:to>
                                        <p:strVal val="visible"/>
                                      </p:to>
                                    </p:set>
                                    <p:animEffect transition="in" filter="wipe(left)">
                                      <p:cBhvr>
                                        <p:cTn id="32" dur="500"/>
                                        <p:tgtEl>
                                          <p:spTgt spid="9">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wipe(left)">
                                      <p:cBhvr>
                                        <p:cTn id="3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animBg="1"/>
      <p:bldP spid="10" grpId="0" animBg="1"/>
      <p:bldP spid="11" grpId="0" build="p"/>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82CAD-AB1E-40B5-BF79-FB20B2EBEDA2}"/>
              </a:ext>
            </a:extLst>
          </p:cNvPr>
          <p:cNvSpPr>
            <a:spLocks noGrp="1"/>
          </p:cNvSpPr>
          <p:nvPr>
            <p:ph type="title"/>
          </p:nvPr>
        </p:nvSpPr>
        <p:spPr>
          <a:xfrm>
            <a:off x="2290171" y="43541"/>
            <a:ext cx="9901829" cy="1652780"/>
          </a:xfrm>
        </p:spPr>
        <p:txBody>
          <a:bodyPr>
            <a:normAutofit/>
          </a:bodyPr>
          <a:lstStyle/>
          <a:p>
            <a:pPr algn="ctr"/>
            <a:r>
              <a:rPr lang="el-GR" sz="4400" b="1" dirty="0">
                <a:solidFill>
                  <a:srgbClr val="002060"/>
                </a:solidFill>
                <a:effectLst>
                  <a:outerShdw blurRad="38100" dist="38100" dir="2700000" algn="tl">
                    <a:srgbClr val="000000">
                      <a:alpha val="43137"/>
                    </a:srgbClr>
                  </a:outerShdw>
                </a:effectLst>
              </a:rPr>
              <a:t>Η εφημερίδα «ΕΠΟΧΗ» </a:t>
            </a:r>
            <a:br>
              <a:rPr lang="el-GR" sz="4400" b="1" dirty="0">
                <a:solidFill>
                  <a:srgbClr val="002060"/>
                </a:solidFill>
                <a:effectLst>
                  <a:outerShdw blurRad="38100" dist="38100" dir="2700000" algn="tl">
                    <a:srgbClr val="000000">
                      <a:alpha val="43137"/>
                    </a:srgbClr>
                  </a:outerShdw>
                </a:effectLst>
              </a:rPr>
            </a:br>
            <a:r>
              <a:rPr lang="el-GR" sz="4400" b="1" dirty="0">
                <a:solidFill>
                  <a:srgbClr val="002060"/>
                </a:solidFill>
                <a:effectLst>
                  <a:outerShdw blurRad="38100" dist="38100" dir="2700000" algn="tl">
                    <a:srgbClr val="000000">
                      <a:alpha val="43137"/>
                    </a:srgbClr>
                  </a:outerShdw>
                </a:effectLst>
              </a:rPr>
              <a:t>του Νίκου Καπετανίδη</a:t>
            </a:r>
          </a:p>
        </p:txBody>
      </p:sp>
      <p:pic>
        <p:nvPicPr>
          <p:cNvPr id="2050" name="Picture 2" descr="epoxi kapetanidis">
            <a:extLst>
              <a:ext uri="{FF2B5EF4-FFF2-40B4-BE49-F238E27FC236}">
                <a16:creationId xmlns:a16="http://schemas.microsoft.com/office/drawing/2014/main" id="{94C7A50D-2FF5-45CA-A1EA-BE6C1E5FA6D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b="23562"/>
          <a:stretch/>
        </p:blipFill>
        <p:spPr bwMode="auto">
          <a:xfrm>
            <a:off x="1001485" y="1772523"/>
            <a:ext cx="10463893" cy="51418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035463B9-9CE1-4A58-868A-0C54C7163B09}"/>
              </a:ext>
            </a:extLst>
          </p:cNvPr>
          <p:cNvSpPr txBox="1">
            <a:spLocks/>
          </p:cNvSpPr>
          <p:nvPr/>
        </p:nvSpPr>
        <p:spPr>
          <a:xfrm>
            <a:off x="0" y="226138"/>
            <a:ext cx="2416629" cy="15463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algn="ctr"/>
            <a:r>
              <a:rPr lang="el-GR" sz="2400" b="1" dirty="0">
                <a:solidFill>
                  <a:srgbClr val="0070C0"/>
                </a:solidFill>
                <a:effectLst>
                  <a:outerShdw blurRad="38100" dist="38100" dir="2700000" algn="tl">
                    <a:srgbClr val="000000">
                      <a:alpha val="43137"/>
                    </a:srgbClr>
                  </a:outerShdw>
                </a:effectLst>
              </a:rPr>
              <a:t>Διαμαρτυρία</a:t>
            </a:r>
          </a:p>
        </p:txBody>
      </p:sp>
    </p:spTree>
    <p:extLst>
      <p:ext uri="{BB962C8B-B14F-4D97-AF65-F5344CB8AC3E}">
        <p14:creationId xmlns:p14="http://schemas.microsoft.com/office/powerpoint/2010/main" val="4429324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randombar(horizontal)">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82CAD-AB1E-40B5-BF79-FB20B2EBEDA2}"/>
              </a:ext>
            </a:extLst>
          </p:cNvPr>
          <p:cNvSpPr>
            <a:spLocks noGrp="1"/>
          </p:cNvSpPr>
          <p:nvPr>
            <p:ph type="title"/>
          </p:nvPr>
        </p:nvSpPr>
        <p:spPr>
          <a:xfrm>
            <a:off x="3513249" y="226138"/>
            <a:ext cx="6907213" cy="1276091"/>
          </a:xfrm>
        </p:spPr>
        <p:txBody>
          <a:bodyPr>
            <a:noAutofit/>
          </a:bodyPr>
          <a:lstStyle/>
          <a:p>
            <a:pPr algn="ctr"/>
            <a:r>
              <a:rPr lang="el-GR" sz="5400" b="1" dirty="0">
                <a:solidFill>
                  <a:srgbClr val="002060"/>
                </a:solidFill>
                <a:effectLst>
                  <a:outerShdw blurRad="38100" dist="38100" dir="2700000" algn="tl">
                    <a:srgbClr val="000000">
                      <a:alpha val="43137"/>
                    </a:srgbClr>
                  </a:outerShdw>
                </a:effectLst>
              </a:rPr>
              <a:t>«Διαμαρτυρόμεθα»</a:t>
            </a:r>
          </a:p>
        </p:txBody>
      </p:sp>
      <p:sp>
        <p:nvSpPr>
          <p:cNvPr id="3" name="Content Placeholder 2">
            <a:extLst>
              <a:ext uri="{FF2B5EF4-FFF2-40B4-BE49-F238E27FC236}">
                <a16:creationId xmlns:a16="http://schemas.microsoft.com/office/drawing/2014/main" id="{99A41565-3A3F-4C25-A9A7-B9807B50E252}"/>
              </a:ext>
            </a:extLst>
          </p:cNvPr>
          <p:cNvSpPr>
            <a:spLocks noGrp="1"/>
          </p:cNvSpPr>
          <p:nvPr>
            <p:ph idx="1"/>
          </p:nvPr>
        </p:nvSpPr>
        <p:spPr>
          <a:xfrm>
            <a:off x="321809" y="2731748"/>
            <a:ext cx="11548379" cy="2293609"/>
          </a:xfrm>
        </p:spPr>
        <p:txBody>
          <a:bodyPr>
            <a:normAutofit/>
          </a:bodyPr>
          <a:lstStyle/>
          <a:p>
            <a:pPr marL="0" indent="457200" algn="just">
              <a:buNone/>
            </a:pPr>
            <a:r>
              <a:rPr lang="el-GR" dirty="0"/>
              <a:t>«Με καταματωμένη καρδία και με πόνο που μας σφίγγει τη ψυχή, με ιερή αγανάκτηση και άπειρη την οδύνη, </a:t>
            </a:r>
            <a:r>
              <a:rPr lang="el-GR" b="1" dirty="0">
                <a:solidFill>
                  <a:srgbClr val="002060"/>
                </a:solidFill>
              </a:rPr>
              <a:t>διαμαρτυρόμαστε</a:t>
            </a:r>
            <a:r>
              <a:rPr lang="el-GR" dirty="0"/>
              <a:t> για τα </a:t>
            </a:r>
            <a:r>
              <a:rPr lang="el-GR" b="1" dirty="0">
                <a:solidFill>
                  <a:srgbClr val="002060"/>
                </a:solidFill>
              </a:rPr>
              <a:t>ατέλειωτα άγρια κακουργήματα</a:t>
            </a:r>
            <a:r>
              <a:rPr lang="el-GR" dirty="0"/>
              <a:t> και για τον </a:t>
            </a:r>
            <a:r>
              <a:rPr lang="el-GR" b="1" dirty="0">
                <a:solidFill>
                  <a:srgbClr val="002060"/>
                </a:solidFill>
              </a:rPr>
              <a:t>απέραντο ωκεανό του αίματος</a:t>
            </a:r>
            <a:r>
              <a:rPr lang="el-GR" dirty="0"/>
              <a:t>, μέσα στον οποίο πλέει ο μαρτυρικός Ελληνισμός της περιφέρειας μας», έγραφε.</a:t>
            </a:r>
          </a:p>
        </p:txBody>
      </p:sp>
      <p:sp>
        <p:nvSpPr>
          <p:cNvPr id="7" name="Title 1">
            <a:extLst>
              <a:ext uri="{FF2B5EF4-FFF2-40B4-BE49-F238E27FC236}">
                <a16:creationId xmlns:a16="http://schemas.microsoft.com/office/drawing/2014/main" id="{C9801856-0469-4264-862B-2E210F06FBE8}"/>
              </a:ext>
            </a:extLst>
          </p:cNvPr>
          <p:cNvSpPr txBox="1">
            <a:spLocks/>
          </p:cNvSpPr>
          <p:nvPr/>
        </p:nvSpPr>
        <p:spPr>
          <a:xfrm>
            <a:off x="517522" y="5338547"/>
            <a:ext cx="11140848" cy="1111359"/>
          </a:xfrm>
          <a:prstGeom prst="rect">
            <a:avLst/>
          </a:prstGeom>
          <a:solidFill>
            <a:schemeClr val="accent3">
              <a:lumMod val="40000"/>
              <a:lumOff val="60000"/>
              <a:alpha val="49000"/>
            </a:schemeClr>
          </a:solidFill>
          <a:effectLst>
            <a:outerShdw blurRad="127000" dist="1397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algn="ctr">
              <a:spcBef>
                <a:spcPts val="1500"/>
              </a:spcBef>
            </a:pPr>
            <a:endParaRPr lang="el-GR" sz="1050" dirty="0">
              <a:solidFill>
                <a:srgbClr val="002060"/>
              </a:solidFill>
              <a:effectLst>
                <a:outerShdw blurRad="38100" dist="38100" dir="2700000" algn="tl">
                  <a:srgbClr val="000000">
                    <a:alpha val="43137"/>
                  </a:srgbClr>
                </a:outerShdw>
              </a:effectLst>
            </a:endParaRPr>
          </a:p>
          <a:p>
            <a:pPr algn="ctr">
              <a:spcBef>
                <a:spcPts val="0"/>
              </a:spcBef>
            </a:pPr>
            <a:r>
              <a:rPr lang="el-GR" sz="2800" dirty="0">
                <a:solidFill>
                  <a:srgbClr val="002060"/>
                </a:solidFill>
                <a:effectLst>
                  <a:outerShdw blurRad="38100" dist="38100" dir="2700000" algn="tl">
                    <a:srgbClr val="000000">
                      <a:alpha val="43137"/>
                    </a:srgbClr>
                  </a:outerShdw>
                </a:effectLst>
              </a:rPr>
              <a:t>«Άγριο έρχεται πάλι το χέρι του δολοφόνου και πνίγει τον άνδρα </a:t>
            </a:r>
          </a:p>
          <a:p>
            <a:pPr algn="ctr">
              <a:spcBef>
                <a:spcPts val="0"/>
              </a:spcBef>
            </a:pPr>
            <a:r>
              <a:rPr lang="el-GR" sz="2800" dirty="0">
                <a:solidFill>
                  <a:srgbClr val="002060"/>
                </a:solidFill>
                <a:effectLst>
                  <a:outerShdw blurRad="38100" dist="38100" dir="2700000" algn="tl">
                    <a:srgbClr val="000000">
                      <a:alpha val="43137"/>
                    </a:srgbClr>
                  </a:outerShdw>
                </a:effectLst>
              </a:rPr>
              <a:t>και σφάζει τη γυναίκα και κλωτσοπατά το παιδί».</a:t>
            </a:r>
            <a:endParaRPr lang="el-GR" sz="2800" b="1" dirty="0">
              <a:solidFill>
                <a:srgbClr val="002060"/>
              </a:solidFill>
              <a:effectLst>
                <a:outerShdw blurRad="38100" dist="38100" dir="2700000" algn="tl">
                  <a:srgbClr val="000000">
                    <a:alpha val="43137"/>
                  </a:srgbClr>
                </a:outerShdw>
              </a:effectLst>
            </a:endParaRPr>
          </a:p>
        </p:txBody>
      </p:sp>
      <p:sp>
        <p:nvSpPr>
          <p:cNvPr id="8" name="Title 1">
            <a:extLst>
              <a:ext uri="{FF2B5EF4-FFF2-40B4-BE49-F238E27FC236}">
                <a16:creationId xmlns:a16="http://schemas.microsoft.com/office/drawing/2014/main" id="{0B4AD819-62C5-492B-B583-0E4D57D57F6B}"/>
              </a:ext>
            </a:extLst>
          </p:cNvPr>
          <p:cNvSpPr txBox="1">
            <a:spLocks/>
          </p:cNvSpPr>
          <p:nvPr/>
        </p:nvSpPr>
        <p:spPr>
          <a:xfrm>
            <a:off x="2114887" y="1600975"/>
            <a:ext cx="9551535" cy="817583"/>
          </a:xfrm>
          <a:prstGeom prst="rect">
            <a:avLst/>
          </a:prstGeom>
          <a:solidFill>
            <a:schemeClr val="accent3">
              <a:lumMod val="40000"/>
              <a:lumOff val="60000"/>
              <a:alpha val="49000"/>
            </a:schemeClr>
          </a:solidFill>
          <a:effectLst>
            <a:outerShdw blurRad="127000" dist="1397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algn="ctr">
              <a:spcBef>
                <a:spcPts val="400"/>
              </a:spcBef>
            </a:pPr>
            <a:r>
              <a:rPr lang="el-GR" sz="2200" dirty="0">
                <a:solidFill>
                  <a:srgbClr val="002060"/>
                </a:solidFill>
                <a:effectLst>
                  <a:outerShdw blurRad="38100" dist="38100" dir="2700000" algn="tl">
                    <a:srgbClr val="000000">
                      <a:alpha val="43137"/>
                    </a:srgbClr>
                  </a:outerShdw>
                </a:effectLst>
              </a:rPr>
              <a:t>Απόσπασμα άρθρου του </a:t>
            </a:r>
            <a:r>
              <a:rPr lang="el-GR" sz="2200" b="1" dirty="0">
                <a:solidFill>
                  <a:srgbClr val="002060"/>
                </a:solidFill>
                <a:effectLst>
                  <a:outerShdw blurRad="38100" dist="38100" dir="2700000" algn="tl">
                    <a:srgbClr val="000000">
                      <a:alpha val="43137"/>
                    </a:srgbClr>
                  </a:outerShdw>
                </a:effectLst>
              </a:rPr>
              <a:t>Νίκου Καπετανίδη</a:t>
            </a:r>
          </a:p>
          <a:p>
            <a:pPr algn="ctr">
              <a:spcBef>
                <a:spcPts val="400"/>
              </a:spcBef>
            </a:pPr>
            <a:r>
              <a:rPr lang="el-GR" sz="2200" dirty="0">
                <a:solidFill>
                  <a:srgbClr val="002060"/>
                </a:solidFill>
                <a:effectLst>
                  <a:outerShdw blurRad="38100" dist="38100" dir="2700000" algn="tl">
                    <a:srgbClr val="000000">
                      <a:alpha val="43137"/>
                    </a:srgbClr>
                  </a:outerShdw>
                </a:effectLst>
              </a:rPr>
              <a:t>που δημοσιεύθηκε στην εφημερίδα </a:t>
            </a:r>
            <a:r>
              <a:rPr lang="el-GR" sz="2200" b="1" dirty="0">
                <a:solidFill>
                  <a:srgbClr val="002060"/>
                </a:solidFill>
                <a:effectLst>
                  <a:outerShdw blurRad="38100" dist="38100" dir="2700000" algn="tl">
                    <a:srgbClr val="000000">
                      <a:alpha val="43137"/>
                    </a:srgbClr>
                  </a:outerShdw>
                </a:effectLst>
              </a:rPr>
              <a:t>ΕΠΟΧΗ </a:t>
            </a:r>
            <a:r>
              <a:rPr lang="el-GR" sz="2200" dirty="0">
                <a:solidFill>
                  <a:srgbClr val="002060"/>
                </a:solidFill>
                <a:effectLst>
                  <a:outerShdw blurRad="38100" dist="38100" dir="2700000" algn="tl">
                    <a:srgbClr val="000000">
                      <a:alpha val="43137"/>
                    </a:srgbClr>
                  </a:outerShdw>
                </a:effectLst>
              </a:rPr>
              <a:t>στις</a:t>
            </a:r>
            <a:r>
              <a:rPr lang="el-GR" sz="2200" b="1" dirty="0">
                <a:solidFill>
                  <a:srgbClr val="002060"/>
                </a:solidFill>
                <a:effectLst>
                  <a:outerShdw blurRad="38100" dist="38100" dir="2700000" algn="tl">
                    <a:srgbClr val="000000">
                      <a:alpha val="43137"/>
                    </a:srgbClr>
                  </a:outerShdw>
                </a:effectLst>
              </a:rPr>
              <a:t> 15 Ιανουαρίου 1919</a:t>
            </a:r>
          </a:p>
        </p:txBody>
      </p:sp>
      <p:sp>
        <p:nvSpPr>
          <p:cNvPr id="10" name="Title 1">
            <a:extLst>
              <a:ext uri="{FF2B5EF4-FFF2-40B4-BE49-F238E27FC236}">
                <a16:creationId xmlns:a16="http://schemas.microsoft.com/office/drawing/2014/main" id="{879D0DA0-4012-42D6-957D-E11DC82C250E}"/>
              </a:ext>
            </a:extLst>
          </p:cNvPr>
          <p:cNvSpPr txBox="1">
            <a:spLocks/>
          </p:cNvSpPr>
          <p:nvPr/>
        </p:nvSpPr>
        <p:spPr>
          <a:xfrm>
            <a:off x="0" y="226138"/>
            <a:ext cx="2492829" cy="15463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algn="ctr"/>
            <a:r>
              <a:rPr lang="el-GR" sz="2400" b="1" dirty="0">
                <a:solidFill>
                  <a:srgbClr val="0070C0"/>
                </a:solidFill>
                <a:effectLst>
                  <a:outerShdw blurRad="38100" dist="38100" dir="2700000" algn="tl">
                    <a:srgbClr val="000000">
                      <a:alpha val="43137"/>
                    </a:srgbClr>
                  </a:outerShdw>
                </a:effectLst>
              </a:rPr>
              <a:t>Κακουργήματα,</a:t>
            </a:r>
          </a:p>
          <a:p>
            <a:pPr algn="ctr"/>
            <a:r>
              <a:rPr lang="el-GR" sz="2400" b="1" dirty="0">
                <a:solidFill>
                  <a:srgbClr val="0070C0"/>
                </a:solidFill>
                <a:effectLst>
                  <a:outerShdw blurRad="38100" dist="38100" dir="2700000" algn="tl">
                    <a:srgbClr val="000000">
                      <a:alpha val="43137"/>
                    </a:srgbClr>
                  </a:outerShdw>
                </a:effectLst>
              </a:rPr>
              <a:t>δολοφονίες</a:t>
            </a:r>
          </a:p>
          <a:p>
            <a:pPr algn="ctr"/>
            <a:r>
              <a:rPr lang="el-GR" sz="2400" b="1" dirty="0">
                <a:solidFill>
                  <a:srgbClr val="0070C0"/>
                </a:solidFill>
                <a:effectLst>
                  <a:outerShdw blurRad="38100" dist="38100" dir="2700000" algn="tl">
                    <a:srgbClr val="000000">
                      <a:alpha val="43137"/>
                    </a:srgbClr>
                  </a:outerShdw>
                </a:effectLst>
              </a:rPr>
              <a:t>Ποντίων</a:t>
            </a:r>
          </a:p>
        </p:txBody>
      </p:sp>
    </p:spTree>
    <p:extLst>
      <p:ext uri="{BB962C8B-B14F-4D97-AF65-F5344CB8AC3E}">
        <p14:creationId xmlns:p14="http://schemas.microsoft.com/office/powerpoint/2010/main" val="58714802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B7958F-0E8E-4459-A583-CA9BE93B4A42}"/>
              </a:ext>
            </a:extLst>
          </p:cNvPr>
          <p:cNvSpPr txBox="1"/>
          <p:nvPr/>
        </p:nvSpPr>
        <p:spPr>
          <a:xfrm>
            <a:off x="3712028" y="1197431"/>
            <a:ext cx="8327572" cy="4893647"/>
          </a:xfrm>
          <a:prstGeom prst="rect">
            <a:avLst/>
          </a:prstGeom>
          <a:noFill/>
        </p:spPr>
        <p:txBody>
          <a:bodyPr wrap="square">
            <a:spAutoFit/>
          </a:bodyPr>
          <a:lstStyle/>
          <a:p>
            <a:pPr algn="ctr"/>
            <a:r>
              <a:rPr lang="el-GR" sz="3600" b="1" i="0" dirty="0">
                <a:solidFill>
                  <a:srgbClr val="002060"/>
                </a:solidFill>
                <a:effectLst>
                  <a:outerShdw blurRad="38100" dist="38100" dir="2700000" algn="tl">
                    <a:srgbClr val="000000">
                      <a:alpha val="43137"/>
                    </a:srgbClr>
                  </a:outerShdw>
                </a:effectLst>
                <a:latin typeface="Helvetica Neue"/>
              </a:rPr>
              <a:t>Η </a:t>
            </a:r>
            <a:r>
              <a:rPr lang="el-GR" sz="3600" b="1" i="0" dirty="0">
                <a:solidFill>
                  <a:srgbClr val="0070C0"/>
                </a:solidFill>
                <a:effectLst>
                  <a:outerShdw blurRad="38100" dist="38100" dir="2700000" algn="tl">
                    <a:srgbClr val="000000">
                      <a:alpha val="43137"/>
                    </a:srgbClr>
                  </a:outerShdw>
                </a:effectLst>
                <a:latin typeface="Helvetica Neue"/>
              </a:rPr>
              <a:t>21η Σεπτεμβρίου </a:t>
            </a:r>
          </a:p>
          <a:p>
            <a:pPr algn="ctr"/>
            <a:r>
              <a:rPr lang="el-GR" sz="3600" b="1" i="0" dirty="0">
                <a:solidFill>
                  <a:srgbClr val="002060"/>
                </a:solidFill>
                <a:effectLst>
                  <a:outerShdw blurRad="38100" dist="38100" dir="2700000" algn="tl">
                    <a:srgbClr val="000000">
                      <a:alpha val="43137"/>
                    </a:srgbClr>
                  </a:outerShdw>
                </a:effectLst>
                <a:latin typeface="Helvetica Neue"/>
              </a:rPr>
              <a:t>είναι πλέον ημέρα μνήμης </a:t>
            </a:r>
          </a:p>
          <a:p>
            <a:pPr algn="ctr"/>
            <a:r>
              <a:rPr lang="el-GR" sz="3600" b="1" i="0" dirty="0">
                <a:solidFill>
                  <a:srgbClr val="002060"/>
                </a:solidFill>
                <a:effectLst>
                  <a:outerShdw blurRad="38100" dist="38100" dir="2700000" algn="tl">
                    <a:srgbClr val="000000">
                      <a:alpha val="43137"/>
                    </a:srgbClr>
                  </a:outerShdw>
                </a:effectLst>
                <a:latin typeface="Helvetica Neue"/>
              </a:rPr>
              <a:t>για τον Νίκο Καπετανίδη </a:t>
            </a:r>
          </a:p>
          <a:p>
            <a:pPr algn="ctr"/>
            <a:r>
              <a:rPr lang="el-GR" sz="3600" b="1" i="0" dirty="0">
                <a:solidFill>
                  <a:srgbClr val="002060"/>
                </a:solidFill>
                <a:effectLst>
                  <a:outerShdw blurRad="38100" dist="38100" dir="2700000" algn="tl">
                    <a:srgbClr val="000000">
                      <a:alpha val="43137"/>
                    </a:srgbClr>
                  </a:outerShdw>
                </a:effectLst>
                <a:latin typeface="Helvetica Neue"/>
              </a:rPr>
              <a:t>και θα γίνεται κάθε χρόνο </a:t>
            </a:r>
          </a:p>
          <a:p>
            <a:pPr algn="ctr"/>
            <a:r>
              <a:rPr lang="el-GR" sz="3600" b="1" i="0" dirty="0">
                <a:solidFill>
                  <a:srgbClr val="002060"/>
                </a:solidFill>
                <a:effectLst>
                  <a:outerShdw blurRad="38100" dist="38100" dir="2700000" algn="tl">
                    <a:srgbClr val="000000">
                      <a:alpha val="43137"/>
                    </a:srgbClr>
                  </a:outerShdw>
                </a:effectLst>
                <a:latin typeface="Helvetica Neue"/>
              </a:rPr>
              <a:t>εκδήλωση για την </a:t>
            </a:r>
          </a:p>
          <a:p>
            <a:pPr algn="ctr"/>
            <a:r>
              <a:rPr lang="el-GR" sz="6000" b="1" i="0" dirty="0">
                <a:solidFill>
                  <a:srgbClr val="0070C0"/>
                </a:solidFill>
                <a:effectLst>
                  <a:outerShdw blurRad="38100" dist="38100" dir="2700000" algn="tl">
                    <a:srgbClr val="000000">
                      <a:alpha val="43137"/>
                    </a:srgbClr>
                  </a:outerShdw>
                </a:effectLst>
                <a:latin typeface="Helvetica Neue"/>
              </a:rPr>
              <a:t>ελευθερία του τύπου </a:t>
            </a:r>
          </a:p>
          <a:p>
            <a:pPr algn="ctr"/>
            <a:r>
              <a:rPr lang="el-GR" sz="3600" b="1" i="0" dirty="0">
                <a:solidFill>
                  <a:srgbClr val="002060"/>
                </a:solidFill>
                <a:effectLst>
                  <a:outerShdw blurRad="38100" dist="38100" dir="2700000" algn="tl">
                    <a:srgbClr val="000000">
                      <a:alpha val="43137"/>
                    </a:srgbClr>
                  </a:outerShdw>
                </a:effectLst>
                <a:latin typeface="Helvetica Neue"/>
              </a:rPr>
              <a:t>σε διαφορετική περιοχή </a:t>
            </a:r>
          </a:p>
          <a:p>
            <a:pPr algn="ctr"/>
            <a:r>
              <a:rPr lang="el-GR" sz="3600" b="1" i="0" dirty="0">
                <a:solidFill>
                  <a:srgbClr val="002060"/>
                </a:solidFill>
                <a:effectLst>
                  <a:outerShdw blurRad="38100" dist="38100" dir="2700000" algn="tl">
                    <a:srgbClr val="000000">
                      <a:alpha val="43137"/>
                    </a:srgbClr>
                  </a:outerShdw>
                </a:effectLst>
                <a:latin typeface="Helvetica Neue"/>
              </a:rPr>
              <a:t>της Ελλάδας.</a:t>
            </a:r>
            <a:endParaRPr lang="el-GR" sz="3600" b="1" dirty="0">
              <a:solidFill>
                <a:srgbClr val="002060"/>
              </a:solidFill>
              <a:effectLst>
                <a:outerShdw blurRad="38100" dist="38100" dir="2700000" algn="tl">
                  <a:srgbClr val="000000">
                    <a:alpha val="43137"/>
                  </a:srgbClr>
                </a:outerShdw>
              </a:effectLst>
            </a:endParaRPr>
          </a:p>
        </p:txBody>
      </p:sp>
      <p:sp>
        <p:nvSpPr>
          <p:cNvPr id="5" name="Title 1">
            <a:extLst>
              <a:ext uri="{FF2B5EF4-FFF2-40B4-BE49-F238E27FC236}">
                <a16:creationId xmlns:a16="http://schemas.microsoft.com/office/drawing/2014/main" id="{DF9E3E3B-DB16-4CE5-A63E-CD5BCA67DAA5}"/>
              </a:ext>
            </a:extLst>
          </p:cNvPr>
          <p:cNvSpPr txBox="1">
            <a:spLocks/>
          </p:cNvSpPr>
          <p:nvPr/>
        </p:nvSpPr>
        <p:spPr>
          <a:xfrm>
            <a:off x="0" y="226138"/>
            <a:ext cx="2492829" cy="15463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algn="ctr"/>
            <a:r>
              <a:rPr lang="el-GR" sz="2400" b="1" dirty="0">
                <a:solidFill>
                  <a:srgbClr val="0070C0"/>
                </a:solidFill>
                <a:effectLst>
                  <a:outerShdw blurRad="38100" dist="38100" dir="2700000" algn="tl">
                    <a:srgbClr val="000000">
                      <a:alpha val="43137"/>
                    </a:srgbClr>
                  </a:outerShdw>
                </a:effectLst>
              </a:rPr>
              <a:t>Μέρα μνήμης</a:t>
            </a:r>
          </a:p>
        </p:txBody>
      </p:sp>
      <p:pic>
        <p:nvPicPr>
          <p:cNvPr id="7" name="Picture 2">
            <a:extLst>
              <a:ext uri="{FF2B5EF4-FFF2-40B4-BE49-F238E27FC236}">
                <a16:creationId xmlns:a16="http://schemas.microsoft.com/office/drawing/2014/main" id="{440A0B1B-CE63-4132-A453-FF602E3660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366" y="2128679"/>
            <a:ext cx="3089952" cy="43651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32623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82CAD-AB1E-40B5-BF79-FB20B2EBEDA2}"/>
              </a:ext>
            </a:extLst>
          </p:cNvPr>
          <p:cNvSpPr>
            <a:spLocks noGrp="1"/>
          </p:cNvSpPr>
          <p:nvPr>
            <p:ph type="title"/>
          </p:nvPr>
        </p:nvSpPr>
        <p:spPr>
          <a:xfrm>
            <a:off x="3445102" y="413657"/>
            <a:ext cx="6042026" cy="1060225"/>
          </a:xfrm>
        </p:spPr>
        <p:txBody>
          <a:bodyPr>
            <a:normAutofit/>
          </a:bodyPr>
          <a:lstStyle/>
          <a:p>
            <a:pPr algn="ctr"/>
            <a:r>
              <a:rPr lang="el-GR" b="1" dirty="0">
                <a:solidFill>
                  <a:srgbClr val="002060"/>
                </a:solidFill>
                <a:effectLst>
                  <a:outerShdw blurRad="38100" dist="38100" dir="2700000" algn="tl">
                    <a:srgbClr val="000000">
                      <a:alpha val="43137"/>
                    </a:srgbClr>
                  </a:outerShdw>
                </a:effectLst>
              </a:rPr>
              <a:t>Αλέξανδρος Ακριτίδης</a:t>
            </a:r>
          </a:p>
        </p:txBody>
      </p:sp>
      <p:sp>
        <p:nvSpPr>
          <p:cNvPr id="3" name="Content Placeholder 2">
            <a:extLst>
              <a:ext uri="{FF2B5EF4-FFF2-40B4-BE49-F238E27FC236}">
                <a16:creationId xmlns:a16="http://schemas.microsoft.com/office/drawing/2014/main" id="{99A41565-3A3F-4C25-A9A7-B9807B50E252}"/>
              </a:ext>
            </a:extLst>
          </p:cNvPr>
          <p:cNvSpPr>
            <a:spLocks noGrp="1"/>
          </p:cNvSpPr>
          <p:nvPr>
            <p:ph idx="1"/>
          </p:nvPr>
        </p:nvSpPr>
        <p:spPr>
          <a:xfrm>
            <a:off x="97971" y="1773447"/>
            <a:ext cx="11996057" cy="1816991"/>
          </a:xfrm>
        </p:spPr>
        <p:txBody>
          <a:bodyPr>
            <a:normAutofit/>
          </a:bodyPr>
          <a:lstStyle/>
          <a:p>
            <a:pPr marL="0" indent="457200" algn="just">
              <a:buNone/>
            </a:pPr>
            <a:r>
              <a:rPr lang="el-GR" sz="2400" dirty="0"/>
              <a:t>Ο Αλέξανδρος Ακριτίδης ήταν ένας από τους προύχοντες του Πόντου. Κοινοτικός άρχοντας της Τραπεζούντας, εργοστασιάρχης, ευεργέτης της κοινότητας. Οδηγήθηκε </a:t>
            </a:r>
            <a:r>
              <a:rPr lang="el-GR" sz="2400" b="1" dirty="0">
                <a:solidFill>
                  <a:srgbClr val="002060"/>
                </a:solidFill>
              </a:rPr>
              <a:t>από το κεμαλικό καθεστώς </a:t>
            </a:r>
            <a:r>
              <a:rPr lang="el-GR" sz="2400" dirty="0"/>
              <a:t>στο </a:t>
            </a:r>
            <a:r>
              <a:rPr lang="el-GR" sz="2400" b="1" dirty="0">
                <a:solidFill>
                  <a:srgbClr val="002060"/>
                </a:solidFill>
              </a:rPr>
              <a:t>ικρίωμα</a:t>
            </a:r>
            <a:r>
              <a:rPr lang="el-GR" sz="2400" dirty="0"/>
              <a:t> τον</a:t>
            </a:r>
            <a:r>
              <a:rPr lang="el-GR" sz="2400" b="1" dirty="0">
                <a:solidFill>
                  <a:srgbClr val="002060"/>
                </a:solidFill>
              </a:rPr>
              <a:t> Σεπτέμβριο του 1921</a:t>
            </a:r>
            <a:r>
              <a:rPr lang="el-GR" sz="2400" dirty="0"/>
              <a:t>, ωστόσο την παραμονή του θανάτου του έγραψε στη γυναίκα του.</a:t>
            </a:r>
          </a:p>
        </p:txBody>
      </p:sp>
      <p:sp>
        <p:nvSpPr>
          <p:cNvPr id="7" name="Title 1">
            <a:extLst>
              <a:ext uri="{FF2B5EF4-FFF2-40B4-BE49-F238E27FC236}">
                <a16:creationId xmlns:a16="http://schemas.microsoft.com/office/drawing/2014/main" id="{9D0A0C3B-A6C7-42CD-99D9-E16482A3E256}"/>
              </a:ext>
            </a:extLst>
          </p:cNvPr>
          <p:cNvSpPr txBox="1">
            <a:spLocks/>
          </p:cNvSpPr>
          <p:nvPr/>
        </p:nvSpPr>
        <p:spPr>
          <a:xfrm>
            <a:off x="239486" y="3559630"/>
            <a:ext cx="8877527" cy="2884713"/>
          </a:xfrm>
          <a:prstGeom prst="rect">
            <a:avLst/>
          </a:prstGeom>
          <a:solidFill>
            <a:schemeClr val="accent3">
              <a:lumMod val="40000"/>
              <a:lumOff val="60000"/>
              <a:alpha val="49000"/>
            </a:schemeClr>
          </a:solidFill>
          <a:effectLst>
            <a:outerShdw blurRad="127000" dist="1397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indent="457200" algn="just">
              <a:spcBef>
                <a:spcPts val="400"/>
              </a:spcBef>
            </a:pPr>
            <a:r>
              <a:rPr lang="el-GR" sz="2400" dirty="0">
                <a:solidFill>
                  <a:srgbClr val="002060"/>
                </a:solidFill>
                <a:effectLst>
                  <a:outerShdw blurRad="38100" dist="38100" dir="2700000" algn="tl">
                    <a:srgbClr val="000000">
                      <a:alpha val="43137"/>
                    </a:srgbClr>
                  </a:outerShdw>
                </a:effectLst>
              </a:rPr>
              <a:t>«Γλυκυτάτη μου Κλειώ, σήμερον ετελέσθη εν τη φυλακή λειτουργία και εκοινωνήσαμε όλοι, περί τους 100 από διάφορα μέρη. Εχει αποφασισθεί ο δια κρεμάλας θάνατος. Αύριο θα πηγαίνουν οι 30, μεταξύ αυτών και 5 Τραπεζούντιοι, και θα γίνει ο </a:t>
            </a:r>
            <a:r>
              <a:rPr lang="el-GR" sz="2400" b="1" dirty="0">
                <a:solidFill>
                  <a:srgbClr val="002060"/>
                </a:solidFill>
                <a:effectLst>
                  <a:outerShdw blurRad="38100" dist="38100" dir="2700000" algn="tl">
                    <a:srgbClr val="000000">
                      <a:alpha val="43137"/>
                    </a:srgbClr>
                  </a:outerShdw>
                </a:effectLst>
              </a:rPr>
              <a:t>δι’ αγχόνης θάνατος</a:t>
            </a:r>
            <a:r>
              <a:rPr lang="el-GR" sz="2400" dirty="0">
                <a:solidFill>
                  <a:srgbClr val="002060"/>
                </a:solidFill>
                <a:effectLst>
                  <a:outerShdw blurRad="38100" dist="38100" dir="2700000" algn="tl">
                    <a:srgbClr val="000000">
                      <a:alpha val="43137"/>
                    </a:srgbClr>
                  </a:outerShdw>
                </a:effectLst>
              </a:rPr>
              <a:t>. </a:t>
            </a:r>
          </a:p>
          <a:p>
            <a:pPr indent="457200" algn="just">
              <a:spcBef>
                <a:spcPts val="400"/>
              </a:spcBef>
            </a:pPr>
            <a:r>
              <a:rPr lang="el-GR" sz="2400" dirty="0">
                <a:solidFill>
                  <a:srgbClr val="002060"/>
                </a:solidFill>
                <a:effectLst>
                  <a:outerShdw blurRad="38100" dist="38100" dir="2700000" algn="tl">
                    <a:srgbClr val="000000">
                      <a:alpha val="43137"/>
                    </a:srgbClr>
                  </a:outerShdw>
                </a:effectLst>
              </a:rPr>
              <a:t>Την Τρίτη δεν θα είμαστε εν ζωή, ο Θεός να μας αξιώσει τους ουρανούς και σε σας να δώσει ευλογία και υπομονή και άλλο κακό να μη δοκιμάσετε.</a:t>
            </a:r>
          </a:p>
          <a:p>
            <a:pPr algn="ctr">
              <a:spcBef>
                <a:spcPts val="400"/>
              </a:spcBef>
            </a:pPr>
            <a:endParaRPr lang="el-GR" sz="2200" dirty="0">
              <a:solidFill>
                <a:srgbClr val="002060"/>
              </a:solidFill>
              <a:effectLst>
                <a:outerShdw blurRad="38100" dist="38100" dir="2700000" algn="tl">
                  <a:srgbClr val="000000">
                    <a:alpha val="43137"/>
                  </a:srgbClr>
                </a:outerShdw>
              </a:effectLst>
            </a:endParaRPr>
          </a:p>
        </p:txBody>
      </p:sp>
      <p:pic>
        <p:nvPicPr>
          <p:cNvPr id="7170" name="Picture 2">
            <a:extLst>
              <a:ext uri="{FF2B5EF4-FFF2-40B4-BE49-F238E27FC236}">
                <a16:creationId xmlns:a16="http://schemas.microsoft.com/office/drawing/2014/main" id="{00BE9E17-1001-4288-96DD-D7B007DD80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8316" y="3441501"/>
            <a:ext cx="2421067" cy="31983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61032857-0ECC-4A51-89A2-6883EBF0CBAF}"/>
              </a:ext>
            </a:extLst>
          </p:cNvPr>
          <p:cNvSpPr txBox="1">
            <a:spLocks/>
          </p:cNvSpPr>
          <p:nvPr/>
        </p:nvSpPr>
        <p:spPr>
          <a:xfrm>
            <a:off x="0" y="226138"/>
            <a:ext cx="2492829" cy="15463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algn="ctr"/>
            <a:r>
              <a:rPr lang="el-GR" sz="2400" b="1" dirty="0">
                <a:solidFill>
                  <a:srgbClr val="0070C0"/>
                </a:solidFill>
                <a:effectLst>
                  <a:outerShdw blurRad="38100" dist="38100" dir="2700000" algn="tl">
                    <a:srgbClr val="000000">
                      <a:alpha val="43137"/>
                    </a:srgbClr>
                  </a:outerShdw>
                </a:effectLst>
              </a:rPr>
              <a:t>Επιστολές μελλοθανάτων</a:t>
            </a:r>
          </a:p>
        </p:txBody>
      </p:sp>
    </p:spTree>
    <p:extLst>
      <p:ext uri="{BB962C8B-B14F-4D97-AF65-F5344CB8AC3E}">
        <p14:creationId xmlns:p14="http://schemas.microsoft.com/office/powerpoint/2010/main" val="3181515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randombar(horizontal)">
                                      <p:cBhvr>
                                        <p:cTn id="12" dur="500"/>
                                        <p:tgtEl>
                                          <p:spTgt spid="717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48A19-DB73-4B77-9F21-0B1B0D5D7715}"/>
              </a:ext>
            </a:extLst>
          </p:cNvPr>
          <p:cNvSpPr txBox="1">
            <a:spLocks/>
          </p:cNvSpPr>
          <p:nvPr/>
        </p:nvSpPr>
        <p:spPr>
          <a:xfrm>
            <a:off x="315686" y="0"/>
            <a:ext cx="11288485" cy="6858000"/>
          </a:xfrm>
          <a:prstGeom prst="rect">
            <a:avLst/>
          </a:prstGeom>
          <a:solidFill>
            <a:schemeClr val="accent3">
              <a:lumMod val="40000"/>
              <a:lumOff val="60000"/>
              <a:alpha val="49000"/>
            </a:schemeClr>
          </a:solidFill>
          <a:effectLst>
            <a:outerShdw blurRad="127000" dist="1397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indent="457200" algn="just">
              <a:spcBef>
                <a:spcPts val="400"/>
              </a:spcBef>
            </a:pPr>
            <a:endParaRPr lang="el-GR" sz="1000" dirty="0">
              <a:solidFill>
                <a:srgbClr val="002060"/>
              </a:solidFill>
              <a:effectLst>
                <a:outerShdw blurRad="38100" dist="38100" dir="2700000" algn="tl">
                  <a:srgbClr val="000000">
                    <a:alpha val="43137"/>
                  </a:srgbClr>
                </a:outerShdw>
              </a:effectLst>
            </a:endParaRPr>
          </a:p>
          <a:p>
            <a:pPr indent="457200" algn="just">
              <a:spcBef>
                <a:spcPts val="400"/>
              </a:spcBef>
            </a:pPr>
            <a:r>
              <a:rPr lang="el-GR" sz="2400" dirty="0">
                <a:solidFill>
                  <a:srgbClr val="002060"/>
                </a:solidFill>
                <a:effectLst>
                  <a:outerShdw blurRad="38100" dist="38100" dir="2700000" algn="tl">
                    <a:srgbClr val="000000">
                      <a:alpha val="43137"/>
                    </a:srgbClr>
                  </a:outerShdw>
                </a:effectLst>
              </a:rPr>
              <a:t>Όταν θα μάθετε το λυπηρό να μην χαλάσετε τον κόσμον, να έχετε υπομονή. Τα παιδία ας παίξουν και ας χορέψουν. Ας σε βλέπω να κανονίσεις όλα όπως ξέρεις εσύ. Ο αγαπητός μου Θεόδωρος ας αναλαμβάνει πατρικά καθήκοντα και να μην αδικήσει κανένα από τα παιδιά. Τον Γιώργο να τελειώσει το Σχολείο και να γίνει καλός πολίτης. Τον Γιάννη ας τον έχει μαζί του στη δουλειά. Από τα μικρά τον Παναγιώτη να στείλεις στο σχολείο, την Βαλεντίνη να την μάθεις ραπτική. Την Φωφώ να μην χωρίζεσαι εν όσω ζεις. </a:t>
            </a:r>
          </a:p>
          <a:p>
            <a:pPr indent="457200" algn="just">
              <a:spcBef>
                <a:spcPts val="400"/>
              </a:spcBef>
            </a:pPr>
            <a:r>
              <a:rPr lang="el-GR" sz="2400" dirty="0">
                <a:solidFill>
                  <a:srgbClr val="002060"/>
                </a:solidFill>
                <a:effectLst>
                  <a:outerShdw blurRad="38100" dist="38100" dir="2700000" algn="tl">
                    <a:srgbClr val="000000">
                      <a:alpha val="43137"/>
                    </a:srgbClr>
                  </a:outerShdw>
                </a:effectLst>
              </a:rPr>
              <a:t>Εις τον Στάθιον τας ευχάς μου και την υποχρέωσιν όπως χωρίς αμοιβήν διεκπεραιώσει όλας τας οικογενειακάς μου υποθέσεις, που θα του αναθέσητε. </a:t>
            </a:r>
          </a:p>
          <a:p>
            <a:pPr indent="457200" algn="just">
              <a:spcBef>
                <a:spcPts val="400"/>
              </a:spcBef>
            </a:pPr>
            <a:r>
              <a:rPr lang="el-GR" sz="2400" dirty="0">
                <a:solidFill>
                  <a:srgbClr val="002060"/>
                </a:solidFill>
                <a:effectLst>
                  <a:outerShdw blurRad="38100" dist="38100" dir="2700000" algn="tl">
                    <a:srgbClr val="000000">
                      <a:alpha val="43137"/>
                    </a:srgbClr>
                  </a:outerShdw>
                </a:effectLst>
              </a:rPr>
              <a:t>Ο παπά-Συμεών ας με μνημονεύσει εν όσω ζει. </a:t>
            </a:r>
          </a:p>
          <a:p>
            <a:pPr indent="457200" algn="just">
              <a:spcBef>
                <a:spcPts val="400"/>
              </a:spcBef>
            </a:pPr>
            <a:r>
              <a:rPr lang="el-GR" sz="2400" dirty="0">
                <a:solidFill>
                  <a:srgbClr val="002060"/>
                </a:solidFill>
                <a:effectLst>
                  <a:outerShdw blurRad="38100" dist="38100" dir="2700000" algn="tl">
                    <a:srgbClr val="000000">
                      <a:alpha val="43137"/>
                    </a:srgbClr>
                  </a:outerShdw>
                </a:effectLst>
              </a:rPr>
              <a:t>Να δώσεις </a:t>
            </a:r>
            <a:r>
              <a:rPr lang="el-GR" sz="2400" b="1" dirty="0">
                <a:solidFill>
                  <a:srgbClr val="002060"/>
                </a:solidFill>
                <a:effectLst>
                  <a:outerShdw blurRad="38100" dist="38100" dir="2700000" algn="tl">
                    <a:srgbClr val="000000">
                      <a:alpha val="43137"/>
                    </a:srgbClr>
                  </a:outerShdw>
                </a:effectLst>
              </a:rPr>
              <a:t>5 λίρες στην Φιλόπτωχο</a:t>
            </a:r>
            <a:r>
              <a:rPr lang="el-GR" sz="2400" dirty="0">
                <a:solidFill>
                  <a:srgbClr val="002060"/>
                </a:solidFill>
                <a:effectLst>
                  <a:outerShdw blurRad="38100" dist="38100" dir="2700000" algn="tl">
                    <a:srgbClr val="000000">
                      <a:alpha val="43137"/>
                    </a:srgbClr>
                  </a:outerShdw>
                </a:effectLst>
              </a:rPr>
              <a:t>, </a:t>
            </a:r>
            <a:r>
              <a:rPr lang="el-GR" sz="2400" b="1" dirty="0">
                <a:solidFill>
                  <a:srgbClr val="002060"/>
                </a:solidFill>
                <a:effectLst>
                  <a:outerShdw blurRad="38100" dist="38100" dir="2700000" algn="tl">
                    <a:srgbClr val="000000">
                      <a:alpha val="43137"/>
                    </a:srgbClr>
                  </a:outerShdw>
                </a:effectLst>
              </a:rPr>
              <a:t>5 λίρες στην Μέριμνα</a:t>
            </a:r>
            <a:r>
              <a:rPr lang="el-GR" sz="2400" dirty="0">
                <a:solidFill>
                  <a:srgbClr val="002060"/>
                </a:solidFill>
                <a:effectLst>
                  <a:outerShdw blurRad="38100" dist="38100" dir="2700000" algn="tl">
                    <a:srgbClr val="000000">
                      <a:alpha val="43137"/>
                    </a:srgbClr>
                  </a:outerShdw>
                </a:effectLst>
              </a:rPr>
              <a:t>, </a:t>
            </a:r>
            <a:r>
              <a:rPr lang="el-GR" sz="2400" b="1" dirty="0">
                <a:solidFill>
                  <a:srgbClr val="002060"/>
                </a:solidFill>
                <a:effectLst>
                  <a:outerShdw blurRad="38100" dist="38100" dir="2700000" algn="tl">
                    <a:srgbClr val="000000">
                      <a:alpha val="43137"/>
                    </a:srgbClr>
                  </a:outerShdw>
                </a:effectLst>
              </a:rPr>
              <a:t>5 λίρες στου Λυκαστή στο Σχολείο</a:t>
            </a:r>
            <a:r>
              <a:rPr lang="el-GR" sz="2400" dirty="0">
                <a:solidFill>
                  <a:srgbClr val="002060"/>
                </a:solidFill>
                <a:effectLst>
                  <a:outerShdw blurRad="38100" dist="38100" dir="2700000" algn="tl">
                    <a:srgbClr val="000000">
                      <a:alpha val="43137"/>
                    </a:srgbClr>
                  </a:outerShdw>
                </a:effectLst>
              </a:rPr>
              <a:t>. </a:t>
            </a:r>
          </a:p>
          <a:p>
            <a:pPr indent="457200" algn="just">
              <a:spcBef>
                <a:spcPts val="400"/>
              </a:spcBef>
            </a:pPr>
            <a:r>
              <a:rPr lang="el-GR" sz="2400" dirty="0">
                <a:solidFill>
                  <a:srgbClr val="002060"/>
                </a:solidFill>
                <a:effectLst>
                  <a:outerShdw blurRad="38100" dist="38100" dir="2700000" algn="tl">
                    <a:srgbClr val="000000">
                      <a:alpha val="43137"/>
                    </a:srgbClr>
                  </a:outerShdw>
                </a:effectLst>
              </a:rPr>
              <a:t>Και </a:t>
            </a:r>
            <a:r>
              <a:rPr lang="el-GR" sz="2400" b="1" dirty="0">
                <a:solidFill>
                  <a:srgbClr val="002060"/>
                </a:solidFill>
                <a:effectLst>
                  <a:outerShdw blurRad="38100" dist="38100" dir="2700000" algn="tl">
                    <a:srgbClr val="000000">
                      <a:alpha val="43137"/>
                    </a:srgbClr>
                  </a:outerShdw>
                </a:effectLst>
              </a:rPr>
              <a:t>ας με συγχωρέσουν όλοι </a:t>
            </a:r>
            <a:r>
              <a:rPr lang="el-GR" sz="2400" dirty="0">
                <a:solidFill>
                  <a:srgbClr val="002060"/>
                </a:solidFill>
                <a:effectLst>
                  <a:outerShdw blurRad="38100" dist="38100" dir="2700000" algn="tl">
                    <a:srgbClr val="000000">
                      <a:alpha val="43137"/>
                    </a:srgbClr>
                  </a:outerShdw>
                </a:effectLst>
              </a:rPr>
              <a:t>οι αδελφοί μου, οι νυφάδες και όλοι οι συγγενείς και φίλοι. </a:t>
            </a:r>
          </a:p>
          <a:p>
            <a:pPr indent="457200" algn="just">
              <a:spcBef>
                <a:spcPts val="400"/>
              </a:spcBef>
              <a:spcAft>
                <a:spcPts val="600"/>
              </a:spcAft>
            </a:pPr>
            <a:r>
              <a:rPr lang="el-GR" sz="2400" b="1" dirty="0">
                <a:solidFill>
                  <a:srgbClr val="002060"/>
                </a:solidFill>
                <a:effectLst>
                  <a:outerShdw blurRad="38100" dist="38100" dir="2700000" algn="tl">
                    <a:srgbClr val="000000">
                      <a:alpha val="43137"/>
                    </a:srgbClr>
                  </a:outerShdw>
                </a:effectLst>
              </a:rPr>
              <a:t>Αντίο</a:t>
            </a:r>
            <a:r>
              <a:rPr lang="el-GR" sz="2400" dirty="0">
                <a:solidFill>
                  <a:srgbClr val="002060"/>
                </a:solidFill>
                <a:effectLst>
                  <a:outerShdw blurRad="38100" dist="38100" dir="2700000" algn="tl">
                    <a:srgbClr val="000000">
                      <a:alpha val="43137"/>
                    </a:srgbClr>
                  </a:outerShdw>
                </a:effectLst>
              </a:rPr>
              <a:t>, βαίνω προς τον Πατέρα και συγχωρήσατέ μου. </a:t>
            </a:r>
          </a:p>
          <a:p>
            <a:pPr algn="just">
              <a:spcBef>
                <a:spcPts val="400"/>
              </a:spcBef>
            </a:pPr>
            <a:r>
              <a:rPr lang="el-GR" sz="2400" dirty="0">
                <a:solidFill>
                  <a:srgbClr val="002060"/>
                </a:solidFill>
                <a:effectLst>
                  <a:outerShdw blurRad="38100" dist="38100" dir="2700000" algn="tl">
                    <a:srgbClr val="000000">
                      <a:alpha val="43137"/>
                    </a:srgbClr>
                  </a:outerShdw>
                </a:effectLst>
              </a:rPr>
              <a:t>						Ο υμέτερος, Αλ. Γ. Ακριτίδης».</a:t>
            </a:r>
            <a:endParaRPr lang="el-GR" sz="2400" b="1" dirty="0">
              <a:solidFill>
                <a:srgbClr val="002060"/>
              </a:solidFill>
              <a:effectLst>
                <a:outerShdw blurRad="38100" dist="38100" dir="2700000" algn="tl">
                  <a:srgbClr val="000000">
                    <a:alpha val="43137"/>
                  </a:srgbClr>
                </a:outerShdw>
              </a:effectLst>
            </a:endParaRPr>
          </a:p>
          <a:p>
            <a:pPr algn="ctr">
              <a:spcBef>
                <a:spcPts val="400"/>
              </a:spcBef>
            </a:pPr>
            <a:endParaRPr lang="el-GR" sz="2200"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239371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82CAD-AB1E-40B5-BF79-FB20B2EBEDA2}"/>
              </a:ext>
            </a:extLst>
          </p:cNvPr>
          <p:cNvSpPr>
            <a:spLocks noGrp="1"/>
          </p:cNvSpPr>
          <p:nvPr>
            <p:ph type="title"/>
          </p:nvPr>
        </p:nvSpPr>
        <p:spPr>
          <a:xfrm>
            <a:off x="3445102" y="413657"/>
            <a:ext cx="6042026" cy="1060225"/>
          </a:xfrm>
        </p:spPr>
        <p:txBody>
          <a:bodyPr>
            <a:normAutofit/>
          </a:bodyPr>
          <a:lstStyle/>
          <a:p>
            <a:pPr algn="ctr"/>
            <a:r>
              <a:rPr lang="el-GR" b="1" dirty="0">
                <a:solidFill>
                  <a:srgbClr val="002060"/>
                </a:solidFill>
                <a:effectLst>
                  <a:outerShdw blurRad="38100" dist="38100" dir="2700000" algn="tl">
                    <a:srgbClr val="000000">
                      <a:alpha val="43137"/>
                    </a:srgbClr>
                  </a:outerShdw>
                </a:effectLst>
              </a:rPr>
              <a:t>Αντώνιος Τζινόγλου</a:t>
            </a:r>
          </a:p>
        </p:txBody>
      </p:sp>
      <p:sp>
        <p:nvSpPr>
          <p:cNvPr id="3" name="Content Placeholder 2">
            <a:extLst>
              <a:ext uri="{FF2B5EF4-FFF2-40B4-BE49-F238E27FC236}">
                <a16:creationId xmlns:a16="http://schemas.microsoft.com/office/drawing/2014/main" id="{99A41565-3A3F-4C25-A9A7-B9807B50E252}"/>
              </a:ext>
            </a:extLst>
          </p:cNvPr>
          <p:cNvSpPr>
            <a:spLocks noGrp="1"/>
          </p:cNvSpPr>
          <p:nvPr>
            <p:ph idx="1"/>
          </p:nvPr>
        </p:nvSpPr>
        <p:spPr>
          <a:xfrm>
            <a:off x="1246414" y="2056474"/>
            <a:ext cx="9895115" cy="4485839"/>
          </a:xfrm>
        </p:spPr>
        <p:txBody>
          <a:bodyPr>
            <a:normAutofit/>
          </a:bodyPr>
          <a:lstStyle/>
          <a:p>
            <a:pPr marL="0" indent="457200" algn="just">
              <a:buNone/>
            </a:pPr>
            <a:r>
              <a:rPr lang="el-GR" sz="2400" dirty="0"/>
              <a:t>Λίγο πριν μαρτυρήσει, ο </a:t>
            </a:r>
            <a:r>
              <a:rPr lang="el-GR" sz="2400" b="1" dirty="0">
                <a:solidFill>
                  <a:srgbClr val="002060"/>
                </a:solidFill>
              </a:rPr>
              <a:t>διευθυντής του Γραφείου Προσφύγων </a:t>
            </a:r>
            <a:r>
              <a:rPr lang="el-GR" sz="2400" dirty="0"/>
              <a:t>της παραθαλάσσιας </a:t>
            </a:r>
            <a:r>
              <a:rPr lang="el-GR" sz="2400" b="1" dirty="0">
                <a:solidFill>
                  <a:srgbClr val="002060"/>
                </a:solidFill>
              </a:rPr>
              <a:t>Αμισού</a:t>
            </a:r>
            <a:r>
              <a:rPr lang="el-GR" sz="2400" dirty="0"/>
              <a:t> (Σαμψούντας), Αντώνιος Τζινόγλου, έστειλε γράμμα προς τους οικείους του, με το οποίο τους ζητούσε «να μην κλαύσητε πολύ». </a:t>
            </a:r>
          </a:p>
          <a:p>
            <a:pPr marL="0" indent="457200" algn="just">
              <a:buNone/>
            </a:pPr>
            <a:r>
              <a:rPr lang="el-GR" sz="2400" dirty="0"/>
              <a:t>Στενοχωριόταν γιατί δεν θα κατάφερνε να γηροκομήσει τους γονείς του, ενώ χαρακτηρίζει την καταδίκη του από το καθεστώς του Μουσταφά Κεμάλ ως «θέλημα Θεού», το οποίο έπρεπε να υπομείνει. </a:t>
            </a:r>
          </a:p>
          <a:p>
            <a:pPr marL="0" indent="457200" algn="just">
              <a:buNone/>
            </a:pPr>
            <a:r>
              <a:rPr lang="el-GR" sz="2400" dirty="0"/>
              <a:t>Αναφέρει χαρακτηριστικά:</a:t>
            </a:r>
          </a:p>
        </p:txBody>
      </p:sp>
      <p:sp>
        <p:nvSpPr>
          <p:cNvPr id="9" name="Title 1">
            <a:extLst>
              <a:ext uri="{FF2B5EF4-FFF2-40B4-BE49-F238E27FC236}">
                <a16:creationId xmlns:a16="http://schemas.microsoft.com/office/drawing/2014/main" id="{61032857-0ECC-4A51-89A2-6883EBF0CBAF}"/>
              </a:ext>
            </a:extLst>
          </p:cNvPr>
          <p:cNvSpPr txBox="1">
            <a:spLocks/>
          </p:cNvSpPr>
          <p:nvPr/>
        </p:nvSpPr>
        <p:spPr>
          <a:xfrm>
            <a:off x="0" y="226138"/>
            <a:ext cx="2492829" cy="15463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algn="ctr"/>
            <a:r>
              <a:rPr lang="el-GR" sz="2400" b="1" dirty="0">
                <a:solidFill>
                  <a:srgbClr val="0070C0"/>
                </a:solidFill>
                <a:effectLst>
                  <a:outerShdw blurRad="38100" dist="38100" dir="2700000" algn="tl">
                    <a:srgbClr val="000000">
                      <a:alpha val="43137"/>
                    </a:srgbClr>
                  </a:outerShdw>
                </a:effectLst>
              </a:rPr>
              <a:t>Επιστολές μελλοθανάτων</a:t>
            </a:r>
          </a:p>
        </p:txBody>
      </p:sp>
    </p:spTree>
    <p:extLst>
      <p:ext uri="{BB962C8B-B14F-4D97-AF65-F5344CB8AC3E}">
        <p14:creationId xmlns:p14="http://schemas.microsoft.com/office/powerpoint/2010/main" val="13795503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48A19-DB73-4B77-9F21-0B1B0D5D7715}"/>
              </a:ext>
            </a:extLst>
          </p:cNvPr>
          <p:cNvSpPr txBox="1">
            <a:spLocks/>
          </p:cNvSpPr>
          <p:nvPr/>
        </p:nvSpPr>
        <p:spPr>
          <a:xfrm>
            <a:off x="304800" y="163284"/>
            <a:ext cx="11582400" cy="6542318"/>
          </a:xfrm>
          <a:prstGeom prst="rect">
            <a:avLst/>
          </a:prstGeom>
          <a:solidFill>
            <a:schemeClr val="accent3">
              <a:lumMod val="40000"/>
              <a:lumOff val="60000"/>
              <a:alpha val="49000"/>
            </a:schemeClr>
          </a:solidFill>
          <a:effectLst>
            <a:outerShdw blurRad="127000" dist="1397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indent="457200" algn="just">
              <a:spcBef>
                <a:spcPts val="400"/>
              </a:spcBef>
            </a:pPr>
            <a:endParaRPr lang="el-GR" sz="1000" dirty="0">
              <a:solidFill>
                <a:srgbClr val="002060"/>
              </a:solidFill>
              <a:effectLst>
                <a:outerShdw blurRad="38100" dist="38100" dir="2700000" algn="tl">
                  <a:srgbClr val="000000">
                    <a:alpha val="43137"/>
                  </a:srgbClr>
                </a:outerShdw>
              </a:effectLst>
            </a:endParaRPr>
          </a:p>
          <a:p>
            <a:pPr indent="457200" algn="just">
              <a:spcBef>
                <a:spcPts val="400"/>
              </a:spcBef>
            </a:pPr>
            <a:r>
              <a:rPr lang="el-GR" sz="2400" dirty="0">
                <a:solidFill>
                  <a:srgbClr val="002060"/>
                </a:solidFill>
                <a:effectLst>
                  <a:outerShdw blurRad="38100" dist="38100" dir="2700000" algn="tl">
                    <a:srgbClr val="000000">
                      <a:alpha val="43137"/>
                    </a:srgbClr>
                  </a:outerShdw>
                </a:effectLst>
              </a:rPr>
              <a:t>«Σεβαστοί μου γονείς, προσφιλής μου σύζυγος, τέκνα μου αγαπητά, λοιποί συγγενείς και φίλοι. </a:t>
            </a:r>
            <a:r>
              <a:rPr lang="el-GR" sz="2400" b="1" dirty="0">
                <a:solidFill>
                  <a:srgbClr val="002060"/>
                </a:solidFill>
                <a:effectLst>
                  <a:outerShdw blurRad="38100" dist="38100" dir="2700000" algn="tl">
                    <a:srgbClr val="000000">
                      <a:alpha val="43137"/>
                    </a:srgbClr>
                  </a:outerShdw>
                </a:effectLst>
              </a:rPr>
              <a:t>Κατεδικάσθην αθώος ων εις θάνατον</a:t>
            </a:r>
            <a:r>
              <a:rPr lang="el-GR" sz="2400" dirty="0">
                <a:solidFill>
                  <a:srgbClr val="002060"/>
                </a:solidFill>
                <a:effectLst>
                  <a:outerShdw blurRad="38100" dist="38100" dir="2700000" algn="tl">
                    <a:srgbClr val="000000">
                      <a:alpha val="43137"/>
                    </a:srgbClr>
                  </a:outerShdw>
                </a:effectLst>
              </a:rPr>
              <a:t>, ήτο θέλημα Θεού, δια τούτο και εγώ δεν λυπούμαι, και σεις μη λυπηθείτε,</a:t>
            </a:r>
            <a:r>
              <a:rPr lang="he-IL" sz="2400" dirty="0">
                <a:solidFill>
                  <a:srgbClr val="002060"/>
                </a:solidFill>
                <a:effectLst>
                  <a:outerShdw blurRad="38100" dist="38100" dir="2700000" algn="tl">
                    <a:srgbClr val="000000">
                      <a:alpha val="43137"/>
                    </a:srgbClr>
                  </a:outerShdw>
                </a:effectLst>
              </a:rPr>
              <a:t> </a:t>
            </a:r>
            <a:r>
              <a:rPr lang="el-GR" sz="2400" dirty="0">
                <a:solidFill>
                  <a:srgbClr val="002060"/>
                </a:solidFill>
                <a:effectLst>
                  <a:outerShdw blurRad="38100" dist="38100" dir="2700000" algn="tl">
                    <a:srgbClr val="000000">
                      <a:alpha val="43137"/>
                    </a:srgbClr>
                  </a:outerShdw>
                </a:effectLst>
              </a:rPr>
              <a:t>έχω πίστιν ότι θα συναντηθούμε εις την άλλην ζωήν.</a:t>
            </a:r>
          </a:p>
          <a:p>
            <a:pPr indent="457200" algn="just">
              <a:spcBef>
                <a:spcPts val="400"/>
              </a:spcBef>
            </a:pPr>
            <a:r>
              <a:rPr lang="el-GR" sz="2400" dirty="0">
                <a:solidFill>
                  <a:srgbClr val="002060"/>
                </a:solidFill>
                <a:effectLst>
                  <a:outerShdw blurRad="38100" dist="38100" dir="2700000" algn="tl">
                    <a:srgbClr val="000000">
                      <a:alpha val="43137"/>
                    </a:srgbClr>
                  </a:outerShdw>
                </a:effectLst>
              </a:rPr>
              <a:t>Σας </a:t>
            </a:r>
            <a:r>
              <a:rPr lang="el-GR" sz="2400" b="1" dirty="0">
                <a:solidFill>
                  <a:srgbClr val="002060"/>
                </a:solidFill>
                <a:effectLst>
                  <a:outerShdw blurRad="38100" dist="38100" dir="2700000" algn="tl">
                    <a:srgbClr val="000000">
                      <a:alpha val="43137"/>
                    </a:srgbClr>
                  </a:outerShdw>
                </a:effectLst>
              </a:rPr>
              <a:t>στέλνω τον χαιρετισμό και την αγάπη μου</a:t>
            </a:r>
            <a:r>
              <a:rPr lang="el-GR" sz="2400" dirty="0">
                <a:solidFill>
                  <a:srgbClr val="002060"/>
                </a:solidFill>
                <a:effectLst>
                  <a:outerShdw blurRad="38100" dist="38100" dir="2700000" algn="tl">
                    <a:srgbClr val="000000">
                      <a:alpha val="43137"/>
                    </a:srgbClr>
                  </a:outerShdw>
                </a:effectLst>
              </a:rPr>
              <a:t>·</a:t>
            </a:r>
            <a:r>
              <a:rPr lang="he-IL" sz="2400" dirty="0">
                <a:solidFill>
                  <a:srgbClr val="002060"/>
                </a:solidFill>
                <a:effectLst>
                  <a:outerShdw blurRad="38100" dist="38100" dir="2700000" algn="tl">
                    <a:srgbClr val="000000">
                      <a:alpha val="43137"/>
                    </a:srgbClr>
                  </a:outerShdw>
                </a:effectLst>
              </a:rPr>
              <a:t> </a:t>
            </a:r>
            <a:r>
              <a:rPr lang="el-GR" sz="2400" dirty="0">
                <a:solidFill>
                  <a:srgbClr val="002060"/>
                </a:solidFill>
                <a:effectLst>
                  <a:outerShdw blurRad="38100" dist="38100" dir="2700000" algn="tl">
                    <a:srgbClr val="000000">
                      <a:alpha val="43137"/>
                    </a:srgbClr>
                  </a:outerShdw>
                </a:effectLst>
              </a:rPr>
              <a:t>εν όσω ζείτε </a:t>
            </a:r>
            <a:r>
              <a:rPr lang="el-GR" sz="2400" b="1" dirty="0">
                <a:solidFill>
                  <a:srgbClr val="002060"/>
                </a:solidFill>
                <a:effectLst>
                  <a:outerShdw blurRad="38100" dist="38100" dir="2700000" algn="tl">
                    <a:srgbClr val="000000">
                      <a:alpha val="43137"/>
                    </a:srgbClr>
                  </a:outerShdw>
                </a:effectLst>
              </a:rPr>
              <a:t>να με μνημονεύετε</a:t>
            </a:r>
            <a:r>
              <a:rPr lang="el-GR" sz="2400" dirty="0">
                <a:solidFill>
                  <a:srgbClr val="002060"/>
                </a:solidFill>
                <a:effectLst>
                  <a:outerShdw blurRad="38100" dist="38100" dir="2700000" algn="tl">
                    <a:srgbClr val="000000">
                      <a:alpha val="43137"/>
                    </a:srgbClr>
                  </a:outerShdw>
                </a:effectLst>
              </a:rPr>
              <a:t>. </a:t>
            </a:r>
          </a:p>
          <a:p>
            <a:pPr indent="457200" algn="just">
              <a:spcBef>
                <a:spcPts val="400"/>
              </a:spcBef>
            </a:pPr>
            <a:r>
              <a:rPr lang="el-GR" sz="2400" dirty="0">
                <a:solidFill>
                  <a:srgbClr val="002060"/>
                </a:solidFill>
                <a:effectLst>
                  <a:outerShdw blurRad="38100" dist="38100" dir="2700000" algn="tl">
                    <a:srgbClr val="000000">
                      <a:alpha val="43137"/>
                    </a:srgbClr>
                  </a:outerShdw>
                </a:effectLst>
              </a:rPr>
              <a:t>Αντιόπη, ο Θεός δε με αξίωσε να γηροκομήσω τους γονείς μας, το έργον τούτο το αφήνω μόνον εις σε. Διά σε και διά τα τέκνα μας είμαι βέβαιος ότι θα φροντίσει ο καλός Θεός. Να μη λυπηθής και αγανακτήσεις εναντίον του θελήματος του Θεού. </a:t>
            </a:r>
          </a:p>
          <a:p>
            <a:pPr indent="457200" algn="just">
              <a:spcBef>
                <a:spcPts val="400"/>
              </a:spcBef>
              <a:spcAft>
                <a:spcPts val="500"/>
              </a:spcAft>
            </a:pPr>
            <a:r>
              <a:rPr lang="el-GR" sz="2400" b="1" dirty="0">
                <a:solidFill>
                  <a:srgbClr val="002060"/>
                </a:solidFill>
                <a:effectLst>
                  <a:outerShdw blurRad="38100" dist="38100" dir="2700000" algn="tl">
                    <a:srgbClr val="000000">
                      <a:alpha val="43137"/>
                    </a:srgbClr>
                  </a:outerShdw>
                </a:effectLst>
              </a:rPr>
              <a:t>Εάν επιζήσετε της καταιγίδας αυτής</a:t>
            </a:r>
            <a:r>
              <a:rPr lang="el-GR" sz="2400" dirty="0">
                <a:solidFill>
                  <a:srgbClr val="002060"/>
                </a:solidFill>
                <a:effectLst>
                  <a:outerShdw blurRad="38100" dist="38100" dir="2700000" algn="tl">
                    <a:srgbClr val="000000">
                      <a:alpha val="43137"/>
                    </a:srgbClr>
                  </a:outerShdw>
                </a:effectLst>
              </a:rPr>
              <a:t>, να πάτε στους γονείς μας κοντά και να γράφεις δε και στον Φώτιον και τον Χρύσανθον την παράκλησίν μου, όπως λάβουσιν υπό την μέριμναν των την Ιουλίαν και την Χρυσάνθην. Τη βεργέτα και το ωρολόγι μου παρέδωσα εις τον κ. Π. Βαλιούλην. Τα ρούχα μου θα διαμοιρασθούν εδώ. Πήρα την τελευταία σου επιστολήν και είμαι ήσυχος εν τη φυλακή. Εξομολογήθην, εγένετο λειτουργία και εκοινώνησα, θα αποθάνω ήσυχος και ατάραχος. Επιθυμώ </a:t>
            </a:r>
            <a:r>
              <a:rPr lang="el-GR" sz="2400" b="1" dirty="0">
                <a:solidFill>
                  <a:srgbClr val="002060"/>
                </a:solidFill>
                <a:effectLst>
                  <a:outerShdw blurRad="38100" dist="38100" dir="2700000" algn="tl">
                    <a:srgbClr val="000000">
                      <a:alpha val="43137"/>
                    </a:srgbClr>
                  </a:outerShdw>
                </a:effectLst>
              </a:rPr>
              <a:t>να μη κλαύσητε πολύ</a:t>
            </a:r>
            <a:r>
              <a:rPr lang="el-GR" sz="2400" dirty="0">
                <a:solidFill>
                  <a:srgbClr val="002060"/>
                </a:solidFill>
                <a:effectLst>
                  <a:outerShdw blurRad="38100" dist="38100" dir="2700000" algn="tl">
                    <a:srgbClr val="000000">
                      <a:alpha val="43137"/>
                    </a:srgbClr>
                  </a:outerShdw>
                </a:effectLst>
              </a:rPr>
              <a:t>. Ο Θεός μαζί σας. </a:t>
            </a:r>
          </a:p>
          <a:p>
            <a:pPr indent="457200" algn="just">
              <a:spcBef>
                <a:spcPts val="400"/>
              </a:spcBef>
            </a:pPr>
            <a:r>
              <a:rPr lang="el-GR" sz="2400" dirty="0">
                <a:solidFill>
                  <a:srgbClr val="002060"/>
                </a:solidFill>
                <a:effectLst>
                  <a:outerShdw blurRad="38100" dist="38100" dir="2700000" algn="tl">
                    <a:srgbClr val="000000">
                      <a:alpha val="43137"/>
                    </a:srgbClr>
                  </a:outerShdw>
                </a:effectLst>
              </a:rPr>
              <a:t>					Σας φιλώ όλους εκ ψυχής, ο ιδικός σας».</a:t>
            </a:r>
            <a:endParaRPr lang="el-GR" sz="2200"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96841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82CAD-AB1E-40B5-BF79-FB20B2EBEDA2}"/>
              </a:ext>
            </a:extLst>
          </p:cNvPr>
          <p:cNvSpPr>
            <a:spLocks noGrp="1"/>
          </p:cNvSpPr>
          <p:nvPr>
            <p:ph type="title"/>
          </p:nvPr>
        </p:nvSpPr>
        <p:spPr>
          <a:xfrm>
            <a:off x="2868156" y="469217"/>
            <a:ext cx="8899299" cy="1060225"/>
          </a:xfrm>
        </p:spPr>
        <p:txBody>
          <a:bodyPr>
            <a:normAutofit fontScale="90000"/>
          </a:bodyPr>
          <a:lstStyle/>
          <a:p>
            <a:pPr algn="ctr"/>
            <a:r>
              <a:rPr lang="el-GR" b="1" dirty="0">
                <a:solidFill>
                  <a:srgbClr val="002060"/>
                </a:solidFill>
                <a:effectLst>
                  <a:outerShdw blurRad="38100" dist="38100" dir="2700000" algn="tl">
                    <a:srgbClr val="000000">
                      <a:alpha val="43137"/>
                    </a:srgbClr>
                  </a:outerShdw>
                </a:effectLst>
              </a:rPr>
              <a:t>Ένας δεύτερος Ποντιακός ελληνισμός στη Ρωσία</a:t>
            </a:r>
          </a:p>
        </p:txBody>
      </p:sp>
      <p:sp>
        <p:nvSpPr>
          <p:cNvPr id="3" name="Content Placeholder 2">
            <a:extLst>
              <a:ext uri="{FF2B5EF4-FFF2-40B4-BE49-F238E27FC236}">
                <a16:creationId xmlns:a16="http://schemas.microsoft.com/office/drawing/2014/main" id="{99A41565-3A3F-4C25-A9A7-B9807B50E252}"/>
              </a:ext>
            </a:extLst>
          </p:cNvPr>
          <p:cNvSpPr>
            <a:spLocks noGrp="1"/>
          </p:cNvSpPr>
          <p:nvPr>
            <p:ph idx="1"/>
          </p:nvPr>
        </p:nvSpPr>
        <p:spPr>
          <a:xfrm>
            <a:off x="601434" y="1927084"/>
            <a:ext cx="10858499" cy="2737908"/>
          </a:xfrm>
        </p:spPr>
        <p:txBody>
          <a:bodyPr>
            <a:normAutofit lnSpcReduction="10000"/>
          </a:bodyPr>
          <a:lstStyle/>
          <a:p>
            <a:pPr marL="0" indent="457200" algn="just">
              <a:buNone/>
            </a:pPr>
            <a:r>
              <a:rPr lang="el-GR" sz="2400" dirty="0"/>
              <a:t>Αυτή την περίοδο της γενοκτονίας, αλλά και νωρίτερα ένας δεύτερος ποντιακός ελληνισμός ζούσε και μεγαλουργούσε στη Ρωσία. </a:t>
            </a:r>
          </a:p>
          <a:p>
            <a:pPr marL="0" indent="457200" algn="just">
              <a:buNone/>
            </a:pPr>
            <a:r>
              <a:rPr lang="el-GR" sz="2400" dirty="0"/>
              <a:t>Περισσότεροι από </a:t>
            </a:r>
            <a:r>
              <a:rPr lang="el-GR" sz="2400" b="1" dirty="0">
                <a:solidFill>
                  <a:srgbClr val="002060"/>
                </a:solidFill>
              </a:rPr>
              <a:t>500.000 Πόντιοι </a:t>
            </a:r>
            <a:r>
              <a:rPr lang="el-GR" sz="2400" dirty="0"/>
              <a:t>κατοικούσαν στη Ρωσία, ενώ το 1918, με τις ομαδικές μετοικεσίες των καταδιωγμένων Ποντίων, ιδιαίτερα μετά την αποχώρηση των ρωσικών στρατευμάτων, ξεπέρασαν τους </a:t>
            </a:r>
            <a:r>
              <a:rPr lang="el-GR" sz="2400" b="1" dirty="0">
                <a:solidFill>
                  <a:srgbClr val="002060"/>
                </a:solidFill>
              </a:rPr>
              <a:t>750.000</a:t>
            </a:r>
            <a:r>
              <a:rPr lang="el-GR" sz="2400" dirty="0"/>
              <a:t>. </a:t>
            </a:r>
          </a:p>
          <a:p>
            <a:pPr marL="0" indent="457200" algn="just">
              <a:buNone/>
            </a:pPr>
            <a:r>
              <a:rPr lang="el-GR" sz="2400" dirty="0"/>
              <a:t>Σήμερα </a:t>
            </a:r>
            <a:r>
              <a:rPr lang="el-GR" sz="2400" dirty="0">
                <a:sym typeface="Wingdings" panose="05000000000000000000" pitchFamily="2" charset="2"/>
              </a:rPr>
              <a:t> </a:t>
            </a:r>
            <a:r>
              <a:rPr lang="el-GR" sz="2400" b="1" dirty="0">
                <a:solidFill>
                  <a:srgbClr val="002060"/>
                </a:solidFill>
                <a:sym typeface="Wingdings" panose="05000000000000000000" pitchFamily="2" charset="2"/>
              </a:rPr>
              <a:t>πάνω μισό εκατομμύριο </a:t>
            </a:r>
            <a:r>
              <a:rPr lang="el-GR" sz="2400" dirty="0">
                <a:sym typeface="Wingdings" panose="05000000000000000000" pitchFamily="2" charset="2"/>
              </a:rPr>
              <a:t>Πόντιοι ζουν εκεί.</a:t>
            </a:r>
            <a:endParaRPr lang="el-GR" sz="2400" dirty="0"/>
          </a:p>
        </p:txBody>
      </p:sp>
      <p:sp>
        <p:nvSpPr>
          <p:cNvPr id="7" name="Title 1">
            <a:extLst>
              <a:ext uri="{FF2B5EF4-FFF2-40B4-BE49-F238E27FC236}">
                <a16:creationId xmlns:a16="http://schemas.microsoft.com/office/drawing/2014/main" id="{9D0A0C3B-A6C7-42CD-99D9-E16482A3E256}"/>
              </a:ext>
            </a:extLst>
          </p:cNvPr>
          <p:cNvSpPr txBox="1">
            <a:spLocks/>
          </p:cNvSpPr>
          <p:nvPr/>
        </p:nvSpPr>
        <p:spPr>
          <a:xfrm>
            <a:off x="1028699" y="4819553"/>
            <a:ext cx="10003971" cy="1546385"/>
          </a:xfrm>
          <a:prstGeom prst="rect">
            <a:avLst/>
          </a:prstGeom>
          <a:solidFill>
            <a:schemeClr val="accent3">
              <a:lumMod val="40000"/>
              <a:lumOff val="60000"/>
              <a:alpha val="49000"/>
            </a:schemeClr>
          </a:solidFill>
          <a:effectLst>
            <a:outerShdw blurRad="127000" dist="1397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algn="ctr">
              <a:spcBef>
                <a:spcPts val="400"/>
              </a:spcBef>
            </a:pPr>
            <a:r>
              <a:rPr lang="el-GR" sz="3200" dirty="0">
                <a:solidFill>
                  <a:srgbClr val="002060"/>
                </a:solidFill>
              </a:rPr>
              <a:t>Με τη </a:t>
            </a:r>
            <a:r>
              <a:rPr lang="el-GR" sz="3200" b="1" dirty="0">
                <a:solidFill>
                  <a:srgbClr val="002060"/>
                </a:solidFill>
              </a:rPr>
              <a:t>συνθήκη της Λωζάννης το 1923 </a:t>
            </a:r>
          </a:p>
          <a:p>
            <a:pPr algn="ctr">
              <a:spcBef>
                <a:spcPts val="400"/>
              </a:spcBef>
            </a:pPr>
            <a:r>
              <a:rPr lang="el-GR" sz="3200" dirty="0">
                <a:solidFill>
                  <a:srgbClr val="002060"/>
                </a:solidFill>
              </a:rPr>
              <a:t>και την αναγκαστική ανταλλαγή πληθυσμών </a:t>
            </a:r>
          </a:p>
          <a:p>
            <a:pPr algn="ctr">
              <a:spcBef>
                <a:spcPts val="400"/>
              </a:spcBef>
            </a:pPr>
            <a:r>
              <a:rPr lang="el-GR" sz="3200" dirty="0">
                <a:solidFill>
                  <a:srgbClr val="002060"/>
                </a:solidFill>
              </a:rPr>
              <a:t>ήρθε το τέλος του ιστορικού ελληνικού Πόντου.</a:t>
            </a:r>
            <a:endParaRPr lang="el-GR" sz="2400" dirty="0">
              <a:solidFill>
                <a:srgbClr val="002060"/>
              </a:solidFill>
              <a:effectLst>
                <a:outerShdw blurRad="38100" dist="38100" dir="2700000" algn="tl">
                  <a:srgbClr val="000000">
                    <a:alpha val="43137"/>
                  </a:srgbClr>
                </a:outerShdw>
              </a:effectLst>
            </a:endParaRPr>
          </a:p>
        </p:txBody>
      </p:sp>
      <p:sp>
        <p:nvSpPr>
          <p:cNvPr id="9" name="Title 1">
            <a:extLst>
              <a:ext uri="{FF2B5EF4-FFF2-40B4-BE49-F238E27FC236}">
                <a16:creationId xmlns:a16="http://schemas.microsoft.com/office/drawing/2014/main" id="{61032857-0ECC-4A51-89A2-6883EBF0CBAF}"/>
              </a:ext>
            </a:extLst>
          </p:cNvPr>
          <p:cNvSpPr txBox="1">
            <a:spLocks/>
          </p:cNvSpPr>
          <p:nvPr/>
        </p:nvSpPr>
        <p:spPr>
          <a:xfrm>
            <a:off x="0" y="226138"/>
            <a:ext cx="2492829" cy="15463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algn="ctr"/>
            <a:r>
              <a:rPr lang="el-GR" sz="2400" b="1" dirty="0">
                <a:solidFill>
                  <a:srgbClr val="0070C0"/>
                </a:solidFill>
                <a:effectLst>
                  <a:outerShdw blurRad="38100" dist="38100" dir="2700000" algn="tl">
                    <a:srgbClr val="000000">
                      <a:alpha val="43137"/>
                    </a:srgbClr>
                  </a:outerShdw>
                </a:effectLst>
              </a:rPr>
              <a:t>Πόντιοι στη</a:t>
            </a:r>
          </a:p>
          <a:p>
            <a:pPr algn="ctr"/>
            <a:r>
              <a:rPr lang="el-GR" sz="2400" b="1" dirty="0">
                <a:solidFill>
                  <a:srgbClr val="0070C0"/>
                </a:solidFill>
                <a:effectLst>
                  <a:outerShdw blurRad="38100" dist="38100" dir="2700000" algn="tl">
                    <a:srgbClr val="000000">
                      <a:alpha val="43137"/>
                    </a:srgbClr>
                  </a:outerShdw>
                </a:effectLst>
              </a:rPr>
              <a:t>Ρωσία</a:t>
            </a:r>
          </a:p>
        </p:txBody>
      </p:sp>
    </p:spTree>
    <p:extLst>
      <p:ext uri="{BB962C8B-B14F-4D97-AF65-F5344CB8AC3E}">
        <p14:creationId xmlns:p14="http://schemas.microsoft.com/office/powerpoint/2010/main" val="322070555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82CAD-AB1E-40B5-BF79-FB20B2EBEDA2}"/>
              </a:ext>
            </a:extLst>
          </p:cNvPr>
          <p:cNvSpPr>
            <a:spLocks noGrp="1"/>
          </p:cNvSpPr>
          <p:nvPr>
            <p:ph type="title"/>
          </p:nvPr>
        </p:nvSpPr>
        <p:spPr>
          <a:xfrm>
            <a:off x="2987899" y="350243"/>
            <a:ext cx="8899299" cy="1060225"/>
          </a:xfrm>
        </p:spPr>
        <p:txBody>
          <a:bodyPr>
            <a:normAutofit fontScale="90000"/>
          </a:bodyPr>
          <a:lstStyle/>
          <a:p>
            <a:pPr algn="ctr"/>
            <a:r>
              <a:rPr lang="el-GR" b="1" dirty="0">
                <a:solidFill>
                  <a:srgbClr val="002060"/>
                </a:solidFill>
                <a:effectLst>
                  <a:outerShdw blurRad="38100" dist="38100" dir="2700000" algn="tl">
                    <a:srgbClr val="000000">
                      <a:alpha val="43137"/>
                    </a:srgbClr>
                  </a:outerShdw>
                </a:effectLst>
              </a:rPr>
              <a:t>Η μεθοδευμένη εξόντωση (γενοκτονία) των Ελλήνων του Πόντου</a:t>
            </a:r>
          </a:p>
        </p:txBody>
      </p:sp>
      <p:sp>
        <p:nvSpPr>
          <p:cNvPr id="7" name="Title 1">
            <a:extLst>
              <a:ext uri="{FF2B5EF4-FFF2-40B4-BE49-F238E27FC236}">
                <a16:creationId xmlns:a16="http://schemas.microsoft.com/office/drawing/2014/main" id="{9D0A0C3B-A6C7-42CD-99D9-E16482A3E256}"/>
              </a:ext>
            </a:extLst>
          </p:cNvPr>
          <p:cNvSpPr txBox="1">
            <a:spLocks/>
          </p:cNvSpPr>
          <p:nvPr/>
        </p:nvSpPr>
        <p:spPr>
          <a:xfrm>
            <a:off x="2688772" y="1711235"/>
            <a:ext cx="8697685" cy="1546384"/>
          </a:xfrm>
          <a:prstGeom prst="rect">
            <a:avLst/>
          </a:prstGeom>
          <a:solidFill>
            <a:schemeClr val="accent3">
              <a:lumMod val="40000"/>
              <a:lumOff val="60000"/>
              <a:alpha val="49000"/>
            </a:schemeClr>
          </a:solidFill>
          <a:effectLst>
            <a:outerShdw blurRad="127000" dist="1397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indent="457200" algn="just"/>
            <a:endParaRPr lang="el-GR" sz="1000" b="1" dirty="0">
              <a:solidFill>
                <a:srgbClr val="002060"/>
              </a:solidFill>
            </a:endParaRPr>
          </a:p>
          <a:p>
            <a:pPr indent="457200" algn="just"/>
            <a:r>
              <a:rPr lang="el-GR" sz="4400" b="1" dirty="0">
                <a:solidFill>
                  <a:srgbClr val="002060"/>
                </a:solidFill>
              </a:rPr>
              <a:t>1915 </a:t>
            </a:r>
            <a:r>
              <a:rPr lang="el-GR" sz="3200" dirty="0">
                <a:sym typeface="Wingdings" panose="05000000000000000000" pitchFamily="2" charset="2"/>
              </a:rPr>
              <a:t> </a:t>
            </a:r>
            <a:r>
              <a:rPr lang="el-GR" sz="2800" dirty="0">
                <a:sym typeface="Wingdings" panose="05000000000000000000" pitchFamily="2" charset="2"/>
              </a:rPr>
              <a:t>Γενοκτονία</a:t>
            </a:r>
            <a:r>
              <a:rPr lang="el-GR" sz="3200" dirty="0">
                <a:sym typeface="Wingdings" panose="05000000000000000000" pitchFamily="2" charset="2"/>
              </a:rPr>
              <a:t> </a:t>
            </a:r>
            <a:r>
              <a:rPr lang="el-GR" sz="4400" b="1" dirty="0">
                <a:solidFill>
                  <a:srgbClr val="002060"/>
                </a:solidFill>
                <a:sym typeface="Wingdings" panose="05000000000000000000" pitchFamily="2" charset="2"/>
              </a:rPr>
              <a:t>Αρμενίων</a:t>
            </a:r>
            <a:endParaRPr lang="el-GR" sz="3200" dirty="0">
              <a:sym typeface="Wingdings" panose="05000000000000000000" pitchFamily="2" charset="2"/>
            </a:endParaRPr>
          </a:p>
          <a:p>
            <a:pPr indent="457200" algn="just"/>
            <a:r>
              <a:rPr lang="el-GR" sz="4400" b="1" dirty="0">
                <a:solidFill>
                  <a:srgbClr val="002060"/>
                </a:solidFill>
                <a:sym typeface="Wingdings" panose="05000000000000000000" pitchFamily="2" charset="2"/>
              </a:rPr>
              <a:t>1916-1923</a:t>
            </a:r>
            <a:r>
              <a:rPr lang="el-GR" b="1" dirty="0">
                <a:solidFill>
                  <a:srgbClr val="002060"/>
                </a:solidFill>
                <a:sym typeface="Wingdings" panose="05000000000000000000" pitchFamily="2" charset="2"/>
              </a:rPr>
              <a:t> </a:t>
            </a:r>
            <a:r>
              <a:rPr lang="el-GR" sz="3200" dirty="0">
                <a:sym typeface="Wingdings" panose="05000000000000000000" pitchFamily="2" charset="2"/>
              </a:rPr>
              <a:t> Γενοκτονία </a:t>
            </a:r>
            <a:r>
              <a:rPr lang="el-GR" sz="4400" b="1" dirty="0">
                <a:solidFill>
                  <a:srgbClr val="002060"/>
                </a:solidFill>
                <a:sym typeface="Wingdings" panose="05000000000000000000" pitchFamily="2" charset="2"/>
              </a:rPr>
              <a:t>Ποντίων</a:t>
            </a:r>
            <a:endParaRPr lang="el-GR" sz="3200" dirty="0">
              <a:sym typeface="Wingdings" panose="05000000000000000000" pitchFamily="2" charset="2"/>
            </a:endParaRPr>
          </a:p>
        </p:txBody>
      </p:sp>
      <p:sp>
        <p:nvSpPr>
          <p:cNvPr id="9" name="Title 1">
            <a:extLst>
              <a:ext uri="{FF2B5EF4-FFF2-40B4-BE49-F238E27FC236}">
                <a16:creationId xmlns:a16="http://schemas.microsoft.com/office/drawing/2014/main" id="{61032857-0ECC-4A51-89A2-6883EBF0CBAF}"/>
              </a:ext>
            </a:extLst>
          </p:cNvPr>
          <p:cNvSpPr txBox="1">
            <a:spLocks/>
          </p:cNvSpPr>
          <p:nvPr/>
        </p:nvSpPr>
        <p:spPr>
          <a:xfrm>
            <a:off x="0" y="226138"/>
            <a:ext cx="2514600" cy="15463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algn="ctr"/>
            <a:r>
              <a:rPr lang="el-GR" sz="2400" b="1" dirty="0">
                <a:solidFill>
                  <a:srgbClr val="0070C0"/>
                </a:solidFill>
                <a:effectLst>
                  <a:outerShdw blurRad="38100" dist="38100" dir="2700000" algn="tl">
                    <a:srgbClr val="000000">
                      <a:alpha val="43137"/>
                    </a:srgbClr>
                  </a:outerShdw>
                </a:effectLst>
              </a:rPr>
              <a:t>Γενοκτονίες</a:t>
            </a:r>
          </a:p>
        </p:txBody>
      </p:sp>
      <p:sp>
        <p:nvSpPr>
          <p:cNvPr id="8" name="Content Placeholder 2">
            <a:extLst>
              <a:ext uri="{FF2B5EF4-FFF2-40B4-BE49-F238E27FC236}">
                <a16:creationId xmlns:a16="http://schemas.microsoft.com/office/drawing/2014/main" id="{F3B3B7A2-DEFD-42C1-B19C-4C03217886C2}"/>
              </a:ext>
            </a:extLst>
          </p:cNvPr>
          <p:cNvSpPr txBox="1">
            <a:spLocks/>
          </p:cNvSpPr>
          <p:nvPr/>
        </p:nvSpPr>
        <p:spPr>
          <a:xfrm>
            <a:off x="206828" y="3429000"/>
            <a:ext cx="11680369" cy="320286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57200" algn="just">
              <a:buFont typeface="Arial" panose="020B0604020202020204" pitchFamily="34" charset="0"/>
              <a:buNone/>
            </a:pPr>
            <a:r>
              <a:rPr lang="el-GR" sz="2400" dirty="0">
                <a:sym typeface="Wingdings" panose="05000000000000000000" pitchFamily="2" charset="2"/>
              </a:rPr>
              <a:t>Από τους </a:t>
            </a:r>
            <a:r>
              <a:rPr lang="el-GR" sz="3600" b="1" dirty="0">
                <a:solidFill>
                  <a:srgbClr val="002060"/>
                </a:solidFill>
                <a:sym typeface="Wingdings" panose="05000000000000000000" pitchFamily="2" charset="2"/>
              </a:rPr>
              <a:t>697.000 Πόντιους</a:t>
            </a:r>
            <a:r>
              <a:rPr lang="el-GR" sz="2400" dirty="0">
                <a:sym typeface="Wingdings" panose="05000000000000000000" pitchFamily="2" charset="2"/>
              </a:rPr>
              <a:t> που ζούσαν το </a:t>
            </a:r>
            <a:r>
              <a:rPr lang="el-GR" sz="3600" b="1" dirty="0">
                <a:solidFill>
                  <a:srgbClr val="002060"/>
                </a:solidFill>
                <a:sym typeface="Wingdings" panose="05000000000000000000" pitchFamily="2" charset="2"/>
              </a:rPr>
              <a:t>1913</a:t>
            </a:r>
            <a:r>
              <a:rPr lang="el-GR" sz="2400" dirty="0">
                <a:sym typeface="Wingdings" panose="05000000000000000000" pitchFamily="2" charset="2"/>
              </a:rPr>
              <a:t> στον Πόντο, περισσότεροι από </a:t>
            </a:r>
            <a:r>
              <a:rPr lang="el-GR" sz="3600" b="1" dirty="0">
                <a:solidFill>
                  <a:srgbClr val="002060"/>
                </a:solidFill>
                <a:sym typeface="Wingdings" panose="05000000000000000000" pitchFamily="2" charset="2"/>
              </a:rPr>
              <a:t>353.000</a:t>
            </a:r>
            <a:r>
              <a:rPr lang="el-GR" sz="2400" dirty="0">
                <a:sym typeface="Wingdings" panose="05000000000000000000" pitchFamily="2" charset="2"/>
              </a:rPr>
              <a:t>, δηλαδή ποσοστό </a:t>
            </a:r>
            <a:r>
              <a:rPr lang="el-GR" sz="2400" b="1" dirty="0">
                <a:solidFill>
                  <a:srgbClr val="002060"/>
                </a:solidFill>
                <a:sym typeface="Wingdings" panose="05000000000000000000" pitchFamily="2" charset="2"/>
              </a:rPr>
              <a:t>μεγαλύτερο από το </a:t>
            </a:r>
            <a:r>
              <a:rPr lang="el-GR" sz="3600" b="1" dirty="0">
                <a:solidFill>
                  <a:srgbClr val="002060"/>
                </a:solidFill>
                <a:sym typeface="Wingdings" panose="05000000000000000000" pitchFamily="2" charset="2"/>
              </a:rPr>
              <a:t>50%</a:t>
            </a:r>
            <a:r>
              <a:rPr lang="el-GR" sz="2400" b="1" dirty="0">
                <a:solidFill>
                  <a:srgbClr val="002060"/>
                </a:solidFill>
                <a:sym typeface="Wingdings" panose="05000000000000000000" pitchFamily="2" charset="2"/>
              </a:rPr>
              <a:t> </a:t>
            </a:r>
            <a:r>
              <a:rPr lang="el-GR" sz="2400" dirty="0">
                <a:sym typeface="Wingdings" panose="05000000000000000000" pitchFamily="2" charset="2"/>
              </a:rPr>
              <a:t>θανατώθηκαν </a:t>
            </a:r>
            <a:r>
              <a:rPr lang="el-GR" sz="3600" b="1" dirty="0">
                <a:solidFill>
                  <a:srgbClr val="002060"/>
                </a:solidFill>
                <a:sym typeface="Wingdings" panose="05000000000000000000" pitchFamily="2" charset="2"/>
              </a:rPr>
              <a:t>μέχρι το 1923 </a:t>
            </a:r>
            <a:r>
              <a:rPr lang="el-GR" sz="2400" dirty="0">
                <a:sym typeface="Wingdings" panose="05000000000000000000" pitchFamily="2" charset="2"/>
              </a:rPr>
              <a:t>από τους Νεότουρκους </a:t>
            </a:r>
          </a:p>
          <a:p>
            <a:pPr marL="0" indent="457200" algn="just">
              <a:buFont typeface="Arial" panose="020B0604020202020204" pitchFamily="34" charset="0"/>
              <a:buNone/>
            </a:pPr>
            <a:r>
              <a:rPr lang="el-GR" sz="2400" dirty="0">
                <a:sym typeface="Wingdings" panose="05000000000000000000" pitchFamily="2" charset="2"/>
              </a:rPr>
              <a:t>στις </a:t>
            </a:r>
            <a:r>
              <a:rPr lang="el-GR" sz="2400" b="1" dirty="0">
                <a:solidFill>
                  <a:srgbClr val="002060"/>
                </a:solidFill>
                <a:sym typeface="Wingdings" panose="05000000000000000000" pitchFamily="2" charset="2"/>
              </a:rPr>
              <a:t>πόλεις</a:t>
            </a:r>
            <a:r>
              <a:rPr lang="el-GR" sz="2400" dirty="0">
                <a:sym typeface="Wingdings" panose="05000000000000000000" pitchFamily="2" charset="2"/>
              </a:rPr>
              <a:t> και τα </a:t>
            </a:r>
            <a:r>
              <a:rPr lang="el-GR" sz="2400" b="1" dirty="0">
                <a:solidFill>
                  <a:srgbClr val="002060"/>
                </a:solidFill>
                <a:sym typeface="Wingdings" panose="05000000000000000000" pitchFamily="2" charset="2"/>
              </a:rPr>
              <a:t>χωριά</a:t>
            </a:r>
            <a:r>
              <a:rPr lang="el-GR" sz="2400" dirty="0">
                <a:sym typeface="Wingdings" panose="05000000000000000000" pitchFamily="2" charset="2"/>
              </a:rPr>
              <a:t>, τις </a:t>
            </a:r>
            <a:r>
              <a:rPr lang="el-GR" sz="2400" b="1" dirty="0">
                <a:solidFill>
                  <a:srgbClr val="002060"/>
                </a:solidFill>
                <a:sym typeface="Wingdings" panose="05000000000000000000" pitchFamily="2" charset="2"/>
              </a:rPr>
              <a:t>εξορίες</a:t>
            </a:r>
            <a:r>
              <a:rPr lang="el-GR" sz="2400" dirty="0">
                <a:sym typeface="Wingdings" panose="05000000000000000000" pitchFamily="2" charset="2"/>
              </a:rPr>
              <a:t> και τις </a:t>
            </a:r>
            <a:r>
              <a:rPr lang="el-GR" sz="2400" b="1" dirty="0">
                <a:solidFill>
                  <a:srgbClr val="002060"/>
                </a:solidFill>
                <a:sym typeface="Wingdings" panose="05000000000000000000" pitchFamily="2" charset="2"/>
              </a:rPr>
              <a:t>φυλακές</a:t>
            </a:r>
            <a:r>
              <a:rPr lang="el-GR" sz="2400" dirty="0">
                <a:sym typeface="Wingdings" panose="05000000000000000000" pitchFamily="2" charset="2"/>
              </a:rPr>
              <a:t>, </a:t>
            </a:r>
          </a:p>
          <a:p>
            <a:pPr marL="0" indent="457200" algn="just">
              <a:buFont typeface="Arial" panose="020B0604020202020204" pitchFamily="34" charset="0"/>
              <a:buNone/>
            </a:pPr>
            <a:r>
              <a:rPr lang="el-GR" sz="2400" dirty="0">
                <a:sym typeface="Wingdings" panose="05000000000000000000" pitchFamily="2" charset="2"/>
              </a:rPr>
              <a:t>καθώς και στα </a:t>
            </a:r>
            <a:r>
              <a:rPr lang="el-GR" sz="2400" b="1" dirty="0">
                <a:solidFill>
                  <a:srgbClr val="002060"/>
                </a:solidFill>
                <a:sym typeface="Wingdings" panose="05000000000000000000" pitchFamily="2" charset="2"/>
              </a:rPr>
              <a:t>τάγματα εργασίας</a:t>
            </a:r>
            <a:r>
              <a:rPr lang="el-GR" sz="2400" dirty="0">
                <a:sym typeface="Wingdings" panose="05000000000000000000" pitchFamily="2" charset="2"/>
              </a:rPr>
              <a:t>, τα λεγόμενα «</a:t>
            </a:r>
            <a:r>
              <a:rPr lang="el-GR" sz="2400" b="1" dirty="0">
                <a:solidFill>
                  <a:srgbClr val="002060"/>
                </a:solidFill>
                <a:sym typeface="Wingdings" panose="05000000000000000000" pitchFamily="2" charset="2"/>
              </a:rPr>
              <a:t>αμελέ ταμπουρού</a:t>
            </a:r>
            <a:r>
              <a:rPr lang="el-GR" sz="2400" dirty="0">
                <a:sym typeface="Wingdings" panose="05000000000000000000" pitchFamily="2" charset="2"/>
              </a:rPr>
              <a:t>».</a:t>
            </a:r>
          </a:p>
          <a:p>
            <a:pPr marL="0" indent="457200" algn="just">
              <a:buFont typeface="Arial" panose="020B0604020202020204" pitchFamily="34" charset="0"/>
              <a:buNone/>
            </a:pPr>
            <a:endParaRPr lang="el-GR" sz="3600" b="1" dirty="0">
              <a:solidFill>
                <a:srgbClr val="002060"/>
              </a:solidFill>
            </a:endParaRPr>
          </a:p>
        </p:txBody>
      </p:sp>
    </p:spTree>
    <p:extLst>
      <p:ext uri="{BB962C8B-B14F-4D97-AF65-F5344CB8AC3E}">
        <p14:creationId xmlns:p14="http://schemas.microsoft.com/office/powerpoint/2010/main" val="39551062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left)">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left)">
                                      <p:cBhvr>
                                        <p:cTn id="2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82CAD-AB1E-40B5-BF79-FB20B2EBEDA2}"/>
              </a:ext>
            </a:extLst>
          </p:cNvPr>
          <p:cNvSpPr>
            <a:spLocks noGrp="1"/>
          </p:cNvSpPr>
          <p:nvPr>
            <p:ph type="title"/>
          </p:nvPr>
        </p:nvSpPr>
        <p:spPr>
          <a:xfrm>
            <a:off x="2987899" y="350243"/>
            <a:ext cx="8899299" cy="1060225"/>
          </a:xfrm>
        </p:spPr>
        <p:txBody>
          <a:bodyPr>
            <a:normAutofit/>
          </a:bodyPr>
          <a:lstStyle/>
          <a:p>
            <a:pPr algn="ctr"/>
            <a:r>
              <a:rPr lang="el-GR" b="1" dirty="0">
                <a:solidFill>
                  <a:srgbClr val="002060"/>
                </a:solidFill>
                <a:effectLst>
                  <a:outerShdw blurRad="38100" dist="38100" dir="2700000" algn="tl">
                    <a:srgbClr val="000000">
                      <a:alpha val="43137"/>
                    </a:srgbClr>
                  </a:outerShdw>
                </a:effectLst>
              </a:rPr>
              <a:t>Οι ανελέητοι διωγμοί των Ποντίων</a:t>
            </a:r>
          </a:p>
        </p:txBody>
      </p:sp>
      <p:sp>
        <p:nvSpPr>
          <p:cNvPr id="3" name="Content Placeholder 2">
            <a:extLst>
              <a:ext uri="{FF2B5EF4-FFF2-40B4-BE49-F238E27FC236}">
                <a16:creationId xmlns:a16="http://schemas.microsoft.com/office/drawing/2014/main" id="{99A41565-3A3F-4C25-A9A7-B9807B50E252}"/>
              </a:ext>
            </a:extLst>
          </p:cNvPr>
          <p:cNvSpPr>
            <a:spLocks noGrp="1"/>
          </p:cNvSpPr>
          <p:nvPr>
            <p:ph idx="1"/>
          </p:nvPr>
        </p:nvSpPr>
        <p:spPr>
          <a:xfrm>
            <a:off x="174172" y="1768778"/>
            <a:ext cx="8632371" cy="4323480"/>
          </a:xfrm>
        </p:spPr>
        <p:txBody>
          <a:bodyPr>
            <a:normAutofit/>
          </a:bodyPr>
          <a:lstStyle/>
          <a:p>
            <a:pPr marL="0" indent="457200" algn="just">
              <a:buNone/>
            </a:pPr>
            <a:r>
              <a:rPr lang="el-GR" sz="2400" dirty="0"/>
              <a:t>Από έγγραφα που έχουν διασωθεί προκύπτει, για παράδειγμα, ότι </a:t>
            </a:r>
            <a:r>
              <a:rPr lang="el-GR" sz="2400" b="1" dirty="0">
                <a:solidFill>
                  <a:srgbClr val="002060"/>
                </a:solidFill>
              </a:rPr>
              <a:t>ο Γερμανός πρόξενος της Αμισού </a:t>
            </a:r>
            <a:r>
              <a:rPr lang="el-GR" sz="2400" dirty="0"/>
              <a:t>(Σαμψούντας), </a:t>
            </a:r>
            <a:r>
              <a:rPr lang="el-GR" sz="2400" b="1" dirty="0">
                <a:solidFill>
                  <a:srgbClr val="002060"/>
                </a:solidFill>
              </a:rPr>
              <a:t>Kuckhoff</a:t>
            </a:r>
            <a:r>
              <a:rPr lang="el-GR" sz="2400" dirty="0"/>
              <a:t>, ανέφερε προς το υπουργείο Εξωτερικών του Βερολίνου, στις </a:t>
            </a:r>
            <a:r>
              <a:rPr lang="el-GR" sz="2400" b="1" dirty="0">
                <a:solidFill>
                  <a:srgbClr val="002060"/>
                </a:solidFill>
              </a:rPr>
              <a:t>16 Ιουλίου 1916</a:t>
            </a:r>
            <a:r>
              <a:rPr lang="el-GR" sz="2400" dirty="0"/>
              <a:t>, ότι βάσει αξιόπιστων πηγών: </a:t>
            </a:r>
          </a:p>
          <a:p>
            <a:pPr marL="0" indent="457200" algn="just">
              <a:buNone/>
            </a:pPr>
            <a:r>
              <a:rPr lang="el-GR" sz="2400" dirty="0"/>
              <a:t>«</a:t>
            </a:r>
            <a:r>
              <a:rPr lang="el-GR" sz="2400" b="1" dirty="0">
                <a:solidFill>
                  <a:srgbClr val="002060"/>
                </a:solidFill>
              </a:rPr>
              <a:t>ολόκληρος ο ελληνικός πληθυσμός της Σινώπης </a:t>
            </a:r>
            <a:r>
              <a:rPr lang="el-GR" sz="2400" dirty="0"/>
              <a:t>και της παραλιακής περιοχής </a:t>
            </a:r>
            <a:r>
              <a:rPr lang="el-GR" sz="2400" b="1" dirty="0">
                <a:solidFill>
                  <a:srgbClr val="002060"/>
                </a:solidFill>
              </a:rPr>
              <a:t>της επαρχίας Κασταμονής έχει εξοριστεί</a:t>
            </a:r>
            <a:r>
              <a:rPr lang="el-GR" sz="2400" dirty="0"/>
              <a:t>. Εξορία και εξολόθρευση είναι στα τουρκικά η ίδια έννοια, γιατί </a:t>
            </a:r>
            <a:r>
              <a:rPr lang="el-GR" sz="2400" b="1" dirty="0">
                <a:solidFill>
                  <a:srgbClr val="002060"/>
                </a:solidFill>
              </a:rPr>
              <a:t>όποιος δεν δολοφονείται</a:t>
            </a:r>
            <a:r>
              <a:rPr lang="el-GR" sz="2400" dirty="0"/>
              <a:t>, </a:t>
            </a:r>
            <a:r>
              <a:rPr lang="el-GR" sz="2400" b="1" dirty="0">
                <a:solidFill>
                  <a:srgbClr val="002060"/>
                </a:solidFill>
              </a:rPr>
              <a:t>πεθαίνει</a:t>
            </a:r>
            <a:r>
              <a:rPr lang="el-GR" sz="2400" dirty="0"/>
              <a:t> ως επί το πλείστον από τις </a:t>
            </a:r>
            <a:r>
              <a:rPr lang="el-GR" sz="2400" b="1" dirty="0">
                <a:solidFill>
                  <a:srgbClr val="002060"/>
                </a:solidFill>
              </a:rPr>
              <a:t>αρρώστιες</a:t>
            </a:r>
            <a:r>
              <a:rPr lang="el-GR" sz="2400" dirty="0"/>
              <a:t> και την </a:t>
            </a:r>
            <a:r>
              <a:rPr lang="el-GR" sz="2400" b="1" dirty="0">
                <a:solidFill>
                  <a:srgbClr val="002060"/>
                </a:solidFill>
              </a:rPr>
              <a:t>πείνα</a:t>
            </a:r>
            <a:r>
              <a:rPr lang="el-GR" sz="2400" dirty="0"/>
              <a:t>».</a:t>
            </a:r>
          </a:p>
        </p:txBody>
      </p:sp>
      <p:sp>
        <p:nvSpPr>
          <p:cNvPr id="7" name="Title 1">
            <a:extLst>
              <a:ext uri="{FF2B5EF4-FFF2-40B4-BE49-F238E27FC236}">
                <a16:creationId xmlns:a16="http://schemas.microsoft.com/office/drawing/2014/main" id="{9D0A0C3B-A6C7-42CD-99D9-E16482A3E256}"/>
              </a:ext>
            </a:extLst>
          </p:cNvPr>
          <p:cNvSpPr txBox="1">
            <a:spLocks/>
          </p:cNvSpPr>
          <p:nvPr/>
        </p:nvSpPr>
        <p:spPr>
          <a:xfrm>
            <a:off x="174171" y="5767530"/>
            <a:ext cx="11843656" cy="847186"/>
          </a:xfrm>
          <a:prstGeom prst="rect">
            <a:avLst/>
          </a:prstGeom>
          <a:solidFill>
            <a:schemeClr val="accent3">
              <a:lumMod val="40000"/>
              <a:lumOff val="60000"/>
              <a:alpha val="49000"/>
            </a:schemeClr>
          </a:solidFill>
          <a:effectLst>
            <a:outerShdw blurRad="127000" dist="1397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algn="ctr">
              <a:spcBef>
                <a:spcPts val="400"/>
              </a:spcBef>
            </a:pPr>
            <a:r>
              <a:rPr lang="el-GR" sz="3200" dirty="0">
                <a:solidFill>
                  <a:srgbClr val="002060"/>
                </a:solidFill>
              </a:rPr>
              <a:t>«</a:t>
            </a:r>
            <a:r>
              <a:rPr lang="el-GR" sz="3200" b="1" dirty="0">
                <a:solidFill>
                  <a:srgbClr val="002060"/>
                </a:solidFill>
              </a:rPr>
              <a:t>Εξορία και εξολόθρευση είναι στα τουρκικά η ίδια έννοια</a:t>
            </a:r>
            <a:r>
              <a:rPr lang="el-GR" sz="3200" dirty="0">
                <a:solidFill>
                  <a:srgbClr val="002060"/>
                </a:solidFill>
              </a:rPr>
              <a:t>», </a:t>
            </a:r>
            <a:r>
              <a:rPr lang="el-GR" sz="2400" dirty="0">
                <a:solidFill>
                  <a:srgbClr val="002060"/>
                </a:solidFill>
              </a:rPr>
              <a:t>έγραψε ο Γερμανός Πρόξενος Σαμψούντας, </a:t>
            </a:r>
            <a:r>
              <a:rPr lang="en-US" sz="2400" dirty="0" err="1">
                <a:solidFill>
                  <a:srgbClr val="002060"/>
                </a:solidFill>
              </a:rPr>
              <a:t>Kuckhoff</a:t>
            </a:r>
            <a:endParaRPr lang="el-GR" sz="2400" dirty="0">
              <a:solidFill>
                <a:srgbClr val="002060"/>
              </a:solidFill>
              <a:effectLst>
                <a:outerShdw blurRad="38100" dist="38100" dir="2700000" algn="tl">
                  <a:srgbClr val="000000">
                    <a:alpha val="43137"/>
                  </a:srgbClr>
                </a:outerShdw>
              </a:effectLst>
            </a:endParaRPr>
          </a:p>
        </p:txBody>
      </p:sp>
      <p:sp>
        <p:nvSpPr>
          <p:cNvPr id="9" name="Title 1">
            <a:extLst>
              <a:ext uri="{FF2B5EF4-FFF2-40B4-BE49-F238E27FC236}">
                <a16:creationId xmlns:a16="http://schemas.microsoft.com/office/drawing/2014/main" id="{61032857-0ECC-4A51-89A2-6883EBF0CBAF}"/>
              </a:ext>
            </a:extLst>
          </p:cNvPr>
          <p:cNvSpPr txBox="1">
            <a:spLocks/>
          </p:cNvSpPr>
          <p:nvPr/>
        </p:nvSpPr>
        <p:spPr>
          <a:xfrm>
            <a:off x="0" y="226138"/>
            <a:ext cx="2492829" cy="15463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algn="ctr"/>
            <a:r>
              <a:rPr lang="el-GR" sz="2400" b="1" dirty="0">
                <a:solidFill>
                  <a:srgbClr val="0070C0"/>
                </a:solidFill>
                <a:effectLst>
                  <a:outerShdw blurRad="38100" dist="38100" dir="2700000" algn="tl">
                    <a:srgbClr val="000000">
                      <a:alpha val="43137"/>
                    </a:srgbClr>
                  </a:outerShdw>
                </a:effectLst>
              </a:rPr>
              <a:t>Διώξεις</a:t>
            </a:r>
          </a:p>
        </p:txBody>
      </p:sp>
      <p:pic>
        <p:nvPicPr>
          <p:cNvPr id="11266" name="Picture 2" descr="Η ιστορία των Ποντίων, η δημιουργία της αυτοκρατορίας στην Τραπεζούντα, οι  εξισλαμισμοί και οι τρομεροί διωγμοί. Η δραματική διαδρομή του ελληνισμού  στον Εύξεινο Πόντο - ΜΗΧΑΝΗ ΤΟΥ ΧΡΟΝΟΥ">
            <a:extLst>
              <a:ext uri="{FF2B5EF4-FFF2-40B4-BE49-F238E27FC236}">
                <a16:creationId xmlns:a16="http://schemas.microsoft.com/office/drawing/2014/main" id="{91468E31-02C5-4F93-B684-F3509FE904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72" r="41741"/>
          <a:stretch/>
        </p:blipFill>
        <p:spPr bwMode="auto">
          <a:xfrm>
            <a:off x="8980715" y="1665514"/>
            <a:ext cx="2950027" cy="37011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013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F4C05-DAC1-4B87-A667-E2DB69E8F588}"/>
              </a:ext>
            </a:extLst>
          </p:cNvPr>
          <p:cNvSpPr>
            <a:spLocks noGrp="1"/>
          </p:cNvSpPr>
          <p:nvPr>
            <p:ph type="title"/>
          </p:nvPr>
        </p:nvSpPr>
        <p:spPr>
          <a:xfrm>
            <a:off x="6614160" y="5097103"/>
            <a:ext cx="5130800" cy="1567857"/>
          </a:xfrm>
        </p:spPr>
        <p:txBody>
          <a:bodyPr>
            <a:normAutofit fontScale="90000"/>
          </a:bodyPr>
          <a:lstStyle/>
          <a:p>
            <a:pPr algn="ctr"/>
            <a:r>
              <a:rPr lang="el-GR" sz="2800" dirty="0"/>
              <a:t>Οι Πόντιοι οδηγούνται </a:t>
            </a:r>
            <a:br>
              <a:rPr lang="el-GR" sz="2800" dirty="0"/>
            </a:br>
            <a:r>
              <a:rPr lang="el-GR" sz="2800" dirty="0"/>
              <a:t>στην απόφαση να αγωνιστούν </a:t>
            </a:r>
            <a:br>
              <a:rPr lang="el-GR" sz="2800" dirty="0"/>
            </a:br>
            <a:r>
              <a:rPr lang="el-GR" sz="2800" dirty="0"/>
              <a:t>για μία </a:t>
            </a:r>
            <a:r>
              <a:rPr lang="el-GR" sz="3600" b="1" dirty="0">
                <a:solidFill>
                  <a:srgbClr val="002060"/>
                </a:solidFill>
                <a:effectLst>
                  <a:outerShdw blurRad="38100" dist="38100" dir="2700000" algn="tl">
                    <a:srgbClr val="000000">
                      <a:alpha val="43137"/>
                    </a:srgbClr>
                  </a:outerShdw>
                </a:effectLst>
              </a:rPr>
              <a:t>αυτόνομη </a:t>
            </a:r>
            <a:br>
              <a:rPr lang="el-GR" sz="3600" b="1" dirty="0">
                <a:solidFill>
                  <a:srgbClr val="002060"/>
                </a:solidFill>
                <a:effectLst>
                  <a:outerShdw blurRad="38100" dist="38100" dir="2700000" algn="tl">
                    <a:srgbClr val="000000">
                      <a:alpha val="43137"/>
                    </a:srgbClr>
                  </a:outerShdw>
                </a:effectLst>
              </a:rPr>
            </a:br>
            <a:r>
              <a:rPr lang="el-GR" sz="3600" b="1" dirty="0">
                <a:solidFill>
                  <a:srgbClr val="002060"/>
                </a:solidFill>
                <a:effectLst>
                  <a:outerShdw blurRad="38100" dist="38100" dir="2700000" algn="tl">
                    <a:srgbClr val="000000">
                      <a:alpha val="43137"/>
                    </a:srgbClr>
                  </a:outerShdw>
                </a:effectLst>
              </a:rPr>
              <a:t>Ποντιακή δημοκρατία!</a:t>
            </a:r>
          </a:p>
        </p:txBody>
      </p:sp>
      <p:sp>
        <p:nvSpPr>
          <p:cNvPr id="3" name="Content Placeholder 2">
            <a:extLst>
              <a:ext uri="{FF2B5EF4-FFF2-40B4-BE49-F238E27FC236}">
                <a16:creationId xmlns:a16="http://schemas.microsoft.com/office/drawing/2014/main" id="{B0629313-DF37-4078-8C89-A1DEC937787C}"/>
              </a:ext>
            </a:extLst>
          </p:cNvPr>
          <p:cNvSpPr>
            <a:spLocks noGrp="1"/>
          </p:cNvSpPr>
          <p:nvPr>
            <p:ph idx="1"/>
          </p:nvPr>
        </p:nvSpPr>
        <p:spPr>
          <a:xfrm>
            <a:off x="6500953" y="325796"/>
            <a:ext cx="5344160" cy="2773950"/>
          </a:xfrm>
          <a:solidFill>
            <a:schemeClr val="accent3">
              <a:lumMod val="40000"/>
              <a:lumOff val="60000"/>
              <a:alpha val="39000"/>
            </a:schemeClr>
          </a:solidFill>
          <a:effectLst>
            <a:outerShdw blurRad="368300" dist="215900" dir="2700000" algn="tl" rotWithShape="0">
              <a:prstClr val="black">
                <a:alpha val="40000"/>
              </a:prstClr>
            </a:outerShdw>
          </a:effectLst>
        </p:spPr>
        <p:txBody>
          <a:bodyPr>
            <a:normAutofit/>
          </a:bodyPr>
          <a:lstStyle/>
          <a:p>
            <a:pPr marL="0" indent="0" algn="ctr">
              <a:spcBef>
                <a:spcPts val="0"/>
              </a:spcBef>
              <a:buNone/>
            </a:pPr>
            <a:r>
              <a:rPr lang="el-GR" dirty="0">
                <a:latin typeface="Calibri" panose="020F0502020204030204" pitchFamily="34" charset="0"/>
                <a:cs typeface="Calibri" panose="020F0502020204030204" pitchFamily="34" charset="0"/>
              </a:rPr>
              <a:t>Η </a:t>
            </a:r>
            <a:r>
              <a:rPr lang="el-GR" b="1" dirty="0">
                <a:solidFill>
                  <a:srgbClr val="002060"/>
                </a:solidFill>
                <a:latin typeface="Calibri" panose="020F0502020204030204" pitchFamily="34" charset="0"/>
                <a:cs typeface="Calibri" panose="020F0502020204030204" pitchFamily="34" charset="0"/>
              </a:rPr>
              <a:t>πολιτική</a:t>
            </a:r>
            <a:r>
              <a:rPr lang="el-GR" dirty="0">
                <a:latin typeface="Calibri" panose="020F0502020204030204" pitchFamily="34" charset="0"/>
                <a:cs typeface="Calibri" panose="020F0502020204030204" pitchFamily="34" charset="0"/>
              </a:rPr>
              <a:t> των </a:t>
            </a:r>
            <a:r>
              <a:rPr lang="el-GR" b="1" dirty="0">
                <a:solidFill>
                  <a:srgbClr val="002060"/>
                </a:solidFill>
                <a:latin typeface="Calibri" panose="020F0502020204030204" pitchFamily="34" charset="0"/>
                <a:cs typeface="Calibri" panose="020F0502020204030204" pitchFamily="34" charset="0"/>
              </a:rPr>
              <a:t>νεοτούρκων</a:t>
            </a:r>
            <a:r>
              <a:rPr lang="el-GR" dirty="0">
                <a:latin typeface="Calibri" panose="020F0502020204030204" pitchFamily="34" charset="0"/>
                <a:cs typeface="Calibri" panose="020F0502020204030204" pitchFamily="34" charset="0"/>
              </a:rPr>
              <a:t> βρισκόταν σε πλήρη </a:t>
            </a:r>
            <a:r>
              <a:rPr lang="el-GR" b="1" dirty="0">
                <a:solidFill>
                  <a:srgbClr val="002060"/>
                </a:solidFill>
                <a:latin typeface="Calibri" panose="020F0502020204030204" pitchFamily="34" charset="0"/>
                <a:cs typeface="Calibri" panose="020F0502020204030204" pitchFamily="34" charset="0"/>
              </a:rPr>
              <a:t>αντίθεση</a:t>
            </a:r>
            <a:r>
              <a:rPr lang="el-GR" dirty="0">
                <a:latin typeface="Calibri" panose="020F0502020204030204" pitchFamily="34" charset="0"/>
                <a:cs typeface="Calibri" panose="020F0502020204030204" pitchFamily="34" charset="0"/>
              </a:rPr>
              <a:t> </a:t>
            </a:r>
          </a:p>
          <a:p>
            <a:pPr marL="0" indent="0" algn="ctr">
              <a:spcBef>
                <a:spcPts val="0"/>
              </a:spcBef>
              <a:buNone/>
            </a:pPr>
            <a:r>
              <a:rPr lang="el-GR" dirty="0">
                <a:latin typeface="Calibri" panose="020F0502020204030204" pitchFamily="34" charset="0"/>
                <a:cs typeface="Calibri" panose="020F0502020204030204" pitchFamily="34" charset="0"/>
              </a:rPr>
              <a:t>με τις εξαγγελίες του Προέδρου </a:t>
            </a:r>
          </a:p>
          <a:p>
            <a:pPr marL="0" indent="0" algn="ctr">
              <a:spcBef>
                <a:spcPts val="0"/>
              </a:spcBef>
              <a:buNone/>
            </a:pPr>
            <a:r>
              <a:rPr lang="el-GR" dirty="0">
                <a:latin typeface="Calibri" panose="020F0502020204030204" pitchFamily="34" charset="0"/>
                <a:cs typeface="Calibri" panose="020F0502020204030204" pitchFamily="34" charset="0"/>
              </a:rPr>
              <a:t>των ΗΠΑ </a:t>
            </a:r>
            <a:r>
              <a:rPr lang="el-GR" b="1" dirty="0">
                <a:solidFill>
                  <a:srgbClr val="002060"/>
                </a:solidFill>
                <a:latin typeface="Calibri" panose="020F0502020204030204" pitchFamily="34" charset="0"/>
                <a:cs typeface="Calibri" panose="020F0502020204030204" pitchFamily="34" charset="0"/>
              </a:rPr>
              <a:t>Γούντροου Γουίλσον</a:t>
            </a:r>
            <a:r>
              <a:rPr lang="el-GR" dirty="0">
                <a:latin typeface="Calibri" panose="020F0502020204030204" pitchFamily="34" charset="0"/>
                <a:cs typeface="Calibri" panose="020F0502020204030204" pitchFamily="34" charset="0"/>
              </a:rPr>
              <a:t>, </a:t>
            </a:r>
          </a:p>
          <a:p>
            <a:pPr marL="0" indent="0" algn="ctr">
              <a:spcBef>
                <a:spcPts val="0"/>
              </a:spcBef>
              <a:buNone/>
            </a:pPr>
            <a:r>
              <a:rPr lang="el-GR" dirty="0">
                <a:latin typeface="Calibri" panose="020F0502020204030204" pitchFamily="34" charset="0"/>
                <a:cs typeface="Calibri" panose="020F0502020204030204" pitchFamily="34" charset="0"/>
              </a:rPr>
              <a:t>σχετικά με την </a:t>
            </a:r>
          </a:p>
          <a:p>
            <a:pPr marL="0" indent="0" algn="ctr">
              <a:spcBef>
                <a:spcPts val="0"/>
              </a:spcBef>
              <a:buNone/>
            </a:pPr>
            <a:r>
              <a:rPr lang="el-GR" sz="3600" b="1" dirty="0">
                <a:solidFill>
                  <a:srgbClr val="002060"/>
                </a:solidFill>
                <a:latin typeface="Calibri" panose="020F0502020204030204" pitchFamily="34" charset="0"/>
                <a:cs typeface="Calibri" panose="020F0502020204030204" pitchFamily="34" charset="0"/>
              </a:rPr>
              <a:t>αυτοδιάθεση των λαών</a:t>
            </a:r>
            <a:r>
              <a:rPr lang="el-GR" dirty="0">
                <a:latin typeface="Calibri" panose="020F0502020204030204" pitchFamily="34" charset="0"/>
                <a:cs typeface="Calibri" panose="020F0502020204030204" pitchFamily="34" charset="0"/>
              </a:rPr>
              <a:t>.</a:t>
            </a:r>
          </a:p>
        </p:txBody>
      </p:sp>
      <p:sp>
        <p:nvSpPr>
          <p:cNvPr id="4" name="Title 1">
            <a:extLst>
              <a:ext uri="{FF2B5EF4-FFF2-40B4-BE49-F238E27FC236}">
                <a16:creationId xmlns:a16="http://schemas.microsoft.com/office/drawing/2014/main" id="{A54BE89C-33FA-4742-B737-A1F773432C8A}"/>
              </a:ext>
            </a:extLst>
          </p:cNvPr>
          <p:cNvSpPr txBox="1">
            <a:spLocks/>
          </p:cNvSpPr>
          <p:nvPr/>
        </p:nvSpPr>
        <p:spPr>
          <a:xfrm>
            <a:off x="178019" y="595493"/>
            <a:ext cx="2970120" cy="908368"/>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r>
              <a:rPr lang="el-GR" sz="3200" b="1" dirty="0">
                <a:solidFill>
                  <a:srgbClr val="0070C0"/>
                </a:solidFill>
                <a:effectLst>
                  <a:outerShdw blurRad="38100" dist="38100" dir="2700000" algn="tl">
                    <a:srgbClr val="000000">
                      <a:alpha val="43137"/>
                    </a:srgbClr>
                  </a:outerShdw>
                </a:effectLst>
              </a:rPr>
              <a:t>Αυτοδιάθεση λαών</a:t>
            </a:r>
          </a:p>
        </p:txBody>
      </p:sp>
      <p:pic>
        <p:nvPicPr>
          <p:cNvPr id="9218" name="Picture 2" descr="Πρόταση Διδασκαλίας ΚΕΦΑΛΑΙΟ Γ΄ Ο Α΄ ΠΑΓΚΟΣΜΙΟΣ ΠΟΛΕΜΟΣ - ppt κατέβασμα">
            <a:extLst>
              <a:ext uri="{FF2B5EF4-FFF2-40B4-BE49-F238E27FC236}">
                <a16:creationId xmlns:a16="http://schemas.microsoft.com/office/drawing/2014/main" id="{2C0A56C8-262F-4746-9BE3-7218AA89D1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49" t="11853" r="9347" b="2963"/>
          <a:stretch/>
        </p:blipFill>
        <p:spPr bwMode="auto">
          <a:xfrm>
            <a:off x="242187" y="1915535"/>
            <a:ext cx="6116639" cy="45447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Arrow: Right 7">
            <a:extLst>
              <a:ext uri="{FF2B5EF4-FFF2-40B4-BE49-F238E27FC236}">
                <a16:creationId xmlns:a16="http://schemas.microsoft.com/office/drawing/2014/main" id="{0C96BE8C-3D99-4029-9B57-B1BEE4BF526B}"/>
              </a:ext>
            </a:extLst>
          </p:cNvPr>
          <p:cNvSpPr/>
          <p:nvPr/>
        </p:nvSpPr>
        <p:spPr>
          <a:xfrm rot="8653451">
            <a:off x="5517710" y="3855783"/>
            <a:ext cx="2970026" cy="412031"/>
          </a:xfrm>
          <a:prstGeom prst="rightArrow">
            <a:avLst>
              <a:gd name="adj1" fmla="val 42422"/>
              <a:gd name="adj2" fmla="val 50000"/>
            </a:avLst>
          </a:prstGeom>
          <a:solidFill>
            <a:srgbClr val="002060">
              <a:alpha val="38000"/>
            </a:srgbClr>
          </a:solidFill>
          <a:ln>
            <a:noFill/>
          </a:ln>
          <a:effectLst>
            <a:outerShdw blurRad="889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Arrow: Right 8">
            <a:extLst>
              <a:ext uri="{FF2B5EF4-FFF2-40B4-BE49-F238E27FC236}">
                <a16:creationId xmlns:a16="http://schemas.microsoft.com/office/drawing/2014/main" id="{9CB1F7E2-25F9-4644-8009-8274F7643CF1}"/>
              </a:ext>
            </a:extLst>
          </p:cNvPr>
          <p:cNvSpPr/>
          <p:nvPr/>
        </p:nvSpPr>
        <p:spPr>
          <a:xfrm rot="5400000">
            <a:off x="8241568" y="3508388"/>
            <a:ext cx="1680483" cy="1385813"/>
          </a:xfrm>
          <a:prstGeom prst="rightArrow">
            <a:avLst/>
          </a:prstGeom>
          <a:solidFill>
            <a:srgbClr val="002060">
              <a:alpha val="40000"/>
            </a:srgbClr>
          </a:solidFill>
          <a:ln>
            <a:noFill/>
          </a:ln>
          <a:effectLst>
            <a:outerShdw blurRad="889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9220" name="Picture 4" descr="Διάγγελμα δεκατεσσάρων σημείων - Βικιπαίδεια">
            <a:extLst>
              <a:ext uri="{FF2B5EF4-FFF2-40B4-BE49-F238E27FC236}">
                <a16:creationId xmlns:a16="http://schemas.microsoft.com/office/drawing/2014/main" id="{CDDF736D-18B7-44C2-90F8-BAE51E496AD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b="12580"/>
          <a:stretch/>
        </p:blipFill>
        <p:spPr bwMode="auto">
          <a:xfrm>
            <a:off x="3240665" y="0"/>
            <a:ext cx="1672964" cy="17852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944436DB-077D-4894-8AE3-6598D841AEC5}"/>
              </a:ext>
            </a:extLst>
          </p:cNvPr>
          <p:cNvSpPr/>
          <p:nvPr/>
        </p:nvSpPr>
        <p:spPr>
          <a:xfrm>
            <a:off x="3513221" y="4625626"/>
            <a:ext cx="2197928" cy="667108"/>
          </a:xfrm>
          <a:prstGeom prst="roundRect">
            <a:avLst/>
          </a:prstGeom>
          <a:solidFill>
            <a:schemeClr val="accent1">
              <a:lumMod val="60000"/>
              <a:lumOff val="40000"/>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590351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1000"/>
                                        <p:tgtEl>
                                          <p:spTgt spid="9218"/>
                                        </p:tgtEl>
                                      </p:cBhvr>
                                    </p:animEffect>
                                    <p:anim calcmode="lin" valueType="num">
                                      <p:cBhvr>
                                        <p:cTn id="8" dur="1000" fill="hold"/>
                                        <p:tgtEl>
                                          <p:spTgt spid="9218"/>
                                        </p:tgtEl>
                                        <p:attrNameLst>
                                          <p:attrName>ppt_x</p:attrName>
                                        </p:attrNameLst>
                                      </p:cBhvr>
                                      <p:tavLst>
                                        <p:tav tm="0">
                                          <p:val>
                                            <p:strVal val="#ppt_x"/>
                                          </p:val>
                                        </p:tav>
                                        <p:tav tm="100000">
                                          <p:val>
                                            <p:strVal val="#ppt_x"/>
                                          </p:val>
                                        </p:tav>
                                      </p:tavLst>
                                    </p:anim>
                                    <p:anim calcmode="lin" valueType="num">
                                      <p:cBhvr>
                                        <p:cTn id="9"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wipe(left)">
                                      <p:cBhvr>
                                        <p:cTn id="14" dur="500"/>
                                        <p:tgtEl>
                                          <p:spTgt spid="3">
                                            <p:bg/>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left)">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left)">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wipe(left)">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wipe(left)">
                                      <p:cBhvr>
                                        <p:cTn id="34" dur="5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wipe(left)">
                                      <p:cBhvr>
                                        <p:cTn id="39" dur="500"/>
                                        <p:tgtEl>
                                          <p:spTgt spid="3">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up)">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37"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barn(outVertical)">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wipe(up)">
                                      <p:cBhvr>
                                        <p:cTn id="54" dur="500"/>
                                        <p:tgtEl>
                                          <p:spTgt spid="9"/>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barn(outVertical)">
                                      <p:cBhvr>
                                        <p:cTn id="5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P spid="8" grpId="0" animBg="1"/>
      <p:bldP spid="9" grpId="0" animBg="1"/>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82CAD-AB1E-40B5-BF79-FB20B2EBEDA2}"/>
              </a:ext>
            </a:extLst>
          </p:cNvPr>
          <p:cNvSpPr>
            <a:spLocks noGrp="1"/>
          </p:cNvSpPr>
          <p:nvPr>
            <p:ph type="title"/>
          </p:nvPr>
        </p:nvSpPr>
        <p:spPr>
          <a:xfrm>
            <a:off x="3140301" y="349775"/>
            <a:ext cx="8496527" cy="1060225"/>
          </a:xfrm>
        </p:spPr>
        <p:txBody>
          <a:bodyPr>
            <a:normAutofit/>
          </a:bodyPr>
          <a:lstStyle/>
          <a:p>
            <a:pPr algn="ctr"/>
            <a:r>
              <a:rPr lang="el-GR" b="1" dirty="0">
                <a:solidFill>
                  <a:srgbClr val="002060"/>
                </a:solidFill>
                <a:effectLst>
                  <a:outerShdw blurRad="38100" dist="38100" dir="2700000" algn="tl">
                    <a:srgbClr val="000000">
                      <a:alpha val="43137"/>
                    </a:srgbClr>
                  </a:outerShdw>
                </a:effectLst>
              </a:rPr>
              <a:t>Πυρπολήσεις χωριών και βιασμοί</a:t>
            </a:r>
          </a:p>
        </p:txBody>
      </p:sp>
      <p:sp>
        <p:nvSpPr>
          <p:cNvPr id="3" name="Content Placeholder 2">
            <a:extLst>
              <a:ext uri="{FF2B5EF4-FFF2-40B4-BE49-F238E27FC236}">
                <a16:creationId xmlns:a16="http://schemas.microsoft.com/office/drawing/2014/main" id="{99A41565-3A3F-4C25-A9A7-B9807B50E252}"/>
              </a:ext>
            </a:extLst>
          </p:cNvPr>
          <p:cNvSpPr>
            <a:spLocks noGrp="1"/>
          </p:cNvSpPr>
          <p:nvPr>
            <p:ph idx="1"/>
          </p:nvPr>
        </p:nvSpPr>
        <p:spPr>
          <a:xfrm>
            <a:off x="348343" y="1772523"/>
            <a:ext cx="11593285" cy="4730975"/>
          </a:xfrm>
        </p:spPr>
        <p:txBody>
          <a:bodyPr>
            <a:normAutofit fontScale="77500" lnSpcReduction="20000"/>
          </a:bodyPr>
          <a:lstStyle/>
          <a:p>
            <a:pPr marL="0" indent="0">
              <a:buNone/>
            </a:pPr>
            <a:r>
              <a:rPr lang="el-GR" b="1" dirty="0">
                <a:solidFill>
                  <a:srgbClr val="002060"/>
                </a:solidFill>
              </a:rPr>
              <a:t>Ο Αυστριακός πρεσβευτής της Κωνσταντινούπολης, Pallavicini,</a:t>
            </a:r>
            <a:r>
              <a:rPr lang="el-GR" dirty="0"/>
              <a:t> περιέγραφε με σημείωμά του προς τη Βιέννη τα τελευταία γεγονότα του Πόντου που αφορούσαν τη μαρτυρική Αμισό (Σαμψούντα), καταθέτοντας και μια σειρά από αριθμητικά στοιχεία:</a:t>
            </a:r>
          </a:p>
          <a:p>
            <a:pPr marL="0" indent="0">
              <a:buNone/>
            </a:pPr>
            <a:r>
              <a:rPr lang="el-GR" b="1" dirty="0">
                <a:solidFill>
                  <a:srgbClr val="002060"/>
                </a:solidFill>
              </a:rPr>
              <a:t>- 11 Δεκεμβρίου 1916. </a:t>
            </a:r>
            <a:r>
              <a:rPr lang="el-GR" dirty="0"/>
              <a:t>Λεηλατήθηκαν πέντε ελληνικά χωριά, κατόπιν κάηκαν. Οι κάτοικοι εκτοπίστηκαν.</a:t>
            </a:r>
          </a:p>
          <a:p>
            <a:pPr marL="0" indent="0">
              <a:buNone/>
            </a:pPr>
            <a:r>
              <a:rPr lang="el-GR" b="1" dirty="0">
                <a:solidFill>
                  <a:srgbClr val="002060"/>
                </a:solidFill>
              </a:rPr>
              <a:t>- 12 Δεκεμβρίου 1916. </a:t>
            </a:r>
            <a:r>
              <a:rPr lang="el-GR" dirty="0"/>
              <a:t>Στα περίχωρα της πόλης καίγονται χωριά.</a:t>
            </a:r>
          </a:p>
          <a:p>
            <a:pPr marL="0" indent="0">
              <a:buNone/>
            </a:pPr>
            <a:r>
              <a:rPr lang="el-GR" b="1" dirty="0">
                <a:solidFill>
                  <a:srgbClr val="002060"/>
                </a:solidFill>
              </a:rPr>
              <a:t>- 14 Δεκεμβρίου 1916. </a:t>
            </a:r>
            <a:r>
              <a:rPr lang="el-GR" dirty="0"/>
              <a:t>Ολόκληρα χωριά καίγονται μαζί με τα σχολεία και τις εκκλησίες.</a:t>
            </a:r>
          </a:p>
          <a:p>
            <a:pPr marL="0" indent="0">
              <a:buNone/>
            </a:pPr>
            <a:r>
              <a:rPr lang="el-GR" b="1" dirty="0">
                <a:solidFill>
                  <a:srgbClr val="002060"/>
                </a:solidFill>
              </a:rPr>
              <a:t>- 17 Δεκεμβρίου 1916. </a:t>
            </a:r>
            <a:r>
              <a:rPr lang="el-GR" dirty="0"/>
              <a:t>Στην Περιφέρεια Σαμψούντας έκαψαν 11 χωριά. Η λεηλασία συνεχίζεται. Οι χωρικοί κακοποιούνται.</a:t>
            </a:r>
          </a:p>
          <a:p>
            <a:pPr marL="0" indent="0">
              <a:buNone/>
            </a:pPr>
            <a:r>
              <a:rPr lang="el-GR" b="1" dirty="0">
                <a:solidFill>
                  <a:srgbClr val="002060"/>
                </a:solidFill>
              </a:rPr>
              <a:t>- 31 Δεκεμβρίου 1916. </a:t>
            </a:r>
            <a:r>
              <a:rPr lang="el-GR" dirty="0"/>
              <a:t>18 ελληνικά χωριά κάηκαν εξ ολοκλήρου. 15 εν μέρει. 60 γυναίκες περίπου βιάστηκαν. Ελεηλατήθησαν ακόμη και εκκλησίες.</a:t>
            </a:r>
          </a:p>
          <a:p>
            <a:pPr marL="0" indent="0">
              <a:buNone/>
            </a:pPr>
            <a:r>
              <a:rPr lang="el-GR" dirty="0"/>
              <a:t>Οι αναφορές αυτές, όμως, δεν ευαισθητοποίησαν ούτε τη Γερμανική Αυτοκρατορία ούτε την Αυστροουγγρική, που προφανώς γνώριζε τι θα επακολουθούσε, όμως δεν έπραξε οτιδήποτε απτό προκειμένου να το σταματήσει.</a:t>
            </a:r>
          </a:p>
        </p:txBody>
      </p:sp>
      <p:sp>
        <p:nvSpPr>
          <p:cNvPr id="9" name="Title 1">
            <a:extLst>
              <a:ext uri="{FF2B5EF4-FFF2-40B4-BE49-F238E27FC236}">
                <a16:creationId xmlns:a16="http://schemas.microsoft.com/office/drawing/2014/main" id="{61032857-0ECC-4A51-89A2-6883EBF0CBAF}"/>
              </a:ext>
            </a:extLst>
          </p:cNvPr>
          <p:cNvSpPr txBox="1">
            <a:spLocks/>
          </p:cNvSpPr>
          <p:nvPr/>
        </p:nvSpPr>
        <p:spPr>
          <a:xfrm>
            <a:off x="0" y="226138"/>
            <a:ext cx="2492829" cy="15463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algn="ctr"/>
            <a:r>
              <a:rPr lang="el-GR" sz="2400" b="1" dirty="0">
                <a:solidFill>
                  <a:srgbClr val="0070C0"/>
                </a:solidFill>
                <a:effectLst>
                  <a:outerShdw blurRad="38100" dist="38100" dir="2700000" algn="tl">
                    <a:srgbClr val="000000">
                      <a:alpha val="43137"/>
                    </a:srgbClr>
                  </a:outerShdw>
                </a:effectLst>
              </a:rPr>
              <a:t>Λεηλασίες</a:t>
            </a:r>
          </a:p>
        </p:txBody>
      </p:sp>
    </p:spTree>
    <p:extLst>
      <p:ext uri="{BB962C8B-B14F-4D97-AF65-F5344CB8AC3E}">
        <p14:creationId xmlns:p14="http://schemas.microsoft.com/office/powerpoint/2010/main" val="39571711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4">
            <a:extLst>
              <a:ext uri="{FF2B5EF4-FFF2-40B4-BE49-F238E27FC236}">
                <a16:creationId xmlns:a16="http://schemas.microsoft.com/office/drawing/2014/main" id="{F4DFE451-E8DA-4A8F-B9CE-515F12B66A1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1122434"/>
            <a:ext cx="12279086" cy="80790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9660988"/>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82CAD-AB1E-40B5-BF79-FB20B2EBEDA2}"/>
              </a:ext>
            </a:extLst>
          </p:cNvPr>
          <p:cNvSpPr>
            <a:spLocks noGrp="1"/>
          </p:cNvSpPr>
          <p:nvPr>
            <p:ph type="title"/>
          </p:nvPr>
        </p:nvSpPr>
        <p:spPr>
          <a:xfrm>
            <a:off x="2987899" y="350243"/>
            <a:ext cx="8899299" cy="1060225"/>
          </a:xfrm>
        </p:spPr>
        <p:txBody>
          <a:bodyPr>
            <a:normAutofit fontScale="90000"/>
          </a:bodyPr>
          <a:lstStyle/>
          <a:p>
            <a:pPr algn="ctr"/>
            <a:r>
              <a:rPr lang="el-GR" b="1" dirty="0">
                <a:solidFill>
                  <a:srgbClr val="002060"/>
                </a:solidFill>
                <a:effectLst>
                  <a:outerShdw blurRad="38100" dist="38100" dir="2700000" algn="tl">
                    <a:srgbClr val="000000">
                      <a:alpha val="43137"/>
                    </a:srgbClr>
                  </a:outerShdw>
                </a:effectLst>
              </a:rPr>
              <a:t>Ημέρα μνήμης της Ποντιακής Γενοκτονίας η 19</a:t>
            </a:r>
            <a:r>
              <a:rPr lang="el-GR" b="1" baseline="30000" dirty="0">
                <a:solidFill>
                  <a:srgbClr val="002060"/>
                </a:solidFill>
                <a:effectLst>
                  <a:outerShdw blurRad="38100" dist="38100" dir="2700000" algn="tl">
                    <a:srgbClr val="000000">
                      <a:alpha val="43137"/>
                    </a:srgbClr>
                  </a:outerShdw>
                </a:effectLst>
              </a:rPr>
              <a:t>η</a:t>
            </a:r>
            <a:r>
              <a:rPr lang="el-GR" b="1" dirty="0">
                <a:solidFill>
                  <a:srgbClr val="002060"/>
                </a:solidFill>
                <a:effectLst>
                  <a:outerShdw blurRad="38100" dist="38100" dir="2700000" algn="tl">
                    <a:srgbClr val="000000">
                      <a:alpha val="43137"/>
                    </a:srgbClr>
                  </a:outerShdw>
                </a:effectLst>
              </a:rPr>
              <a:t> Μαΐου. Γιατί;</a:t>
            </a:r>
          </a:p>
        </p:txBody>
      </p:sp>
      <p:sp>
        <p:nvSpPr>
          <p:cNvPr id="7" name="Title 1">
            <a:extLst>
              <a:ext uri="{FF2B5EF4-FFF2-40B4-BE49-F238E27FC236}">
                <a16:creationId xmlns:a16="http://schemas.microsoft.com/office/drawing/2014/main" id="{9D0A0C3B-A6C7-42CD-99D9-E16482A3E256}"/>
              </a:ext>
            </a:extLst>
          </p:cNvPr>
          <p:cNvSpPr txBox="1">
            <a:spLocks/>
          </p:cNvSpPr>
          <p:nvPr/>
        </p:nvSpPr>
        <p:spPr>
          <a:xfrm>
            <a:off x="0" y="2062976"/>
            <a:ext cx="5976257" cy="2251165"/>
          </a:xfrm>
          <a:prstGeom prst="rect">
            <a:avLst/>
          </a:prstGeom>
          <a:solidFill>
            <a:schemeClr val="accent3">
              <a:lumMod val="40000"/>
              <a:lumOff val="60000"/>
              <a:alpha val="49000"/>
            </a:schemeClr>
          </a:solidFill>
          <a:effectLst>
            <a:outerShdw blurRad="127000" dist="1397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indent="457200" algn="just"/>
            <a:endParaRPr lang="el-GR" sz="1000" b="1" dirty="0">
              <a:solidFill>
                <a:srgbClr val="002060"/>
              </a:solidFill>
            </a:endParaRPr>
          </a:p>
          <a:p>
            <a:pPr indent="457200" algn="ctr"/>
            <a:r>
              <a:rPr lang="el-GR" sz="4400" b="1" dirty="0">
                <a:solidFill>
                  <a:srgbClr val="002060"/>
                </a:solidFill>
              </a:rPr>
              <a:t>19 Μαΐου 1919</a:t>
            </a:r>
          </a:p>
          <a:p>
            <a:pPr indent="457200" algn="ctr"/>
            <a:r>
              <a:rPr lang="el-GR" sz="4400" b="1" dirty="0">
                <a:solidFill>
                  <a:srgbClr val="002060"/>
                </a:solidFill>
                <a:sym typeface="Wingdings" panose="05000000000000000000" pitchFamily="2" charset="2"/>
              </a:rPr>
              <a:t>ΑΠΟΒΑΣΗ ΚΕΜΑΛ ΣΤΗ ΣΑΜΨΟΥΝΤΑ</a:t>
            </a:r>
            <a:endParaRPr lang="el-GR" sz="3200" dirty="0">
              <a:sym typeface="Wingdings" panose="05000000000000000000" pitchFamily="2" charset="2"/>
            </a:endParaRPr>
          </a:p>
        </p:txBody>
      </p:sp>
      <p:sp>
        <p:nvSpPr>
          <p:cNvPr id="9" name="Title 1">
            <a:extLst>
              <a:ext uri="{FF2B5EF4-FFF2-40B4-BE49-F238E27FC236}">
                <a16:creationId xmlns:a16="http://schemas.microsoft.com/office/drawing/2014/main" id="{61032857-0ECC-4A51-89A2-6883EBF0CBAF}"/>
              </a:ext>
            </a:extLst>
          </p:cNvPr>
          <p:cNvSpPr txBox="1">
            <a:spLocks/>
          </p:cNvSpPr>
          <p:nvPr/>
        </p:nvSpPr>
        <p:spPr>
          <a:xfrm>
            <a:off x="0" y="226138"/>
            <a:ext cx="2514600" cy="15463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algn="ctr"/>
            <a:r>
              <a:rPr lang="el-GR" sz="2400" b="1" dirty="0">
                <a:solidFill>
                  <a:srgbClr val="0070C0"/>
                </a:solidFill>
                <a:effectLst>
                  <a:outerShdw blurRad="38100" dist="38100" dir="2700000" algn="tl">
                    <a:srgbClr val="000000">
                      <a:alpha val="43137"/>
                    </a:srgbClr>
                  </a:outerShdw>
                </a:effectLst>
              </a:rPr>
              <a:t>19 Μαΐου</a:t>
            </a:r>
          </a:p>
          <a:p>
            <a:pPr algn="ctr"/>
            <a:r>
              <a:rPr lang="el-GR" sz="2400" b="1" dirty="0">
                <a:solidFill>
                  <a:srgbClr val="0070C0"/>
                </a:solidFill>
                <a:effectLst>
                  <a:outerShdw blurRad="38100" dist="38100" dir="2700000" algn="tl">
                    <a:srgbClr val="000000">
                      <a:alpha val="43137"/>
                    </a:srgbClr>
                  </a:outerShdw>
                </a:effectLst>
              </a:rPr>
              <a:t>Μέρα μνήμης</a:t>
            </a:r>
          </a:p>
        </p:txBody>
      </p:sp>
      <p:sp>
        <p:nvSpPr>
          <p:cNvPr id="8" name="Content Placeholder 2">
            <a:extLst>
              <a:ext uri="{FF2B5EF4-FFF2-40B4-BE49-F238E27FC236}">
                <a16:creationId xmlns:a16="http://schemas.microsoft.com/office/drawing/2014/main" id="{F3B3B7A2-DEFD-42C1-B19C-4C03217886C2}"/>
              </a:ext>
            </a:extLst>
          </p:cNvPr>
          <p:cNvSpPr txBox="1">
            <a:spLocks/>
          </p:cNvSpPr>
          <p:nvPr/>
        </p:nvSpPr>
        <p:spPr>
          <a:xfrm>
            <a:off x="206829" y="5977644"/>
            <a:ext cx="11680369" cy="10602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57200" algn="just">
              <a:buFont typeface="Arial" panose="020B0604020202020204" pitchFamily="34" charset="0"/>
              <a:buNone/>
            </a:pPr>
            <a:r>
              <a:rPr lang="el-GR" sz="3200" b="1" dirty="0">
                <a:solidFill>
                  <a:srgbClr val="002060"/>
                </a:solidFill>
                <a:sym typeface="Wingdings" panose="05000000000000000000" pitchFamily="2" charset="2"/>
              </a:rPr>
              <a:t>Αρχίζει η β΄φάση διωγμών των Ελλήνων στην Τουρκία.</a:t>
            </a:r>
          </a:p>
          <a:p>
            <a:pPr marL="0" indent="457200" algn="just">
              <a:buFont typeface="Arial" panose="020B0604020202020204" pitchFamily="34" charset="0"/>
              <a:buNone/>
            </a:pPr>
            <a:endParaRPr lang="el-GR" sz="3600" b="1" dirty="0">
              <a:solidFill>
                <a:srgbClr val="002060"/>
              </a:solidFill>
            </a:endParaRPr>
          </a:p>
        </p:txBody>
      </p:sp>
      <p:sp>
        <p:nvSpPr>
          <p:cNvPr id="6" name="Arrow: Down 5">
            <a:extLst>
              <a:ext uri="{FF2B5EF4-FFF2-40B4-BE49-F238E27FC236}">
                <a16:creationId xmlns:a16="http://schemas.microsoft.com/office/drawing/2014/main" id="{7B44588D-2F03-45DA-937D-3A920E31C819}"/>
              </a:ext>
            </a:extLst>
          </p:cNvPr>
          <p:cNvSpPr/>
          <p:nvPr/>
        </p:nvSpPr>
        <p:spPr>
          <a:xfrm>
            <a:off x="2858621" y="4604594"/>
            <a:ext cx="1173417" cy="1287979"/>
          </a:xfrm>
          <a:prstGeom prst="downArrow">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 name="Picture 2">
            <a:extLst>
              <a:ext uri="{FF2B5EF4-FFF2-40B4-BE49-F238E27FC236}">
                <a16:creationId xmlns:a16="http://schemas.microsoft.com/office/drawing/2014/main" id="{2560D527-B5B3-432E-8342-921BE146EC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6414184" y="1685813"/>
            <a:ext cx="5473014" cy="40164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2958034"/>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left)">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uild="p"/>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1032857-0ECC-4A51-89A2-6883EBF0CBAF}"/>
              </a:ext>
            </a:extLst>
          </p:cNvPr>
          <p:cNvSpPr txBox="1">
            <a:spLocks/>
          </p:cNvSpPr>
          <p:nvPr/>
        </p:nvSpPr>
        <p:spPr>
          <a:xfrm>
            <a:off x="0" y="226138"/>
            <a:ext cx="2514600" cy="15463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algn="ctr"/>
            <a:r>
              <a:rPr lang="el-GR" sz="2400" b="1" dirty="0">
                <a:solidFill>
                  <a:srgbClr val="0070C0"/>
                </a:solidFill>
                <a:effectLst>
                  <a:outerShdw blurRad="38100" dist="38100" dir="2700000" algn="tl">
                    <a:srgbClr val="000000">
                      <a:alpha val="43137"/>
                    </a:srgbClr>
                  </a:outerShdw>
                </a:effectLst>
              </a:rPr>
              <a:t>19 Μαΐου</a:t>
            </a:r>
          </a:p>
          <a:p>
            <a:pPr algn="ctr"/>
            <a:r>
              <a:rPr lang="el-GR" sz="2400" b="1" dirty="0">
                <a:solidFill>
                  <a:srgbClr val="0070C0"/>
                </a:solidFill>
                <a:effectLst>
                  <a:outerShdw blurRad="38100" dist="38100" dir="2700000" algn="tl">
                    <a:srgbClr val="000000">
                      <a:alpha val="43137"/>
                    </a:srgbClr>
                  </a:outerShdw>
                </a:effectLst>
              </a:rPr>
              <a:t>Μέρα μνήμης</a:t>
            </a:r>
          </a:p>
        </p:txBody>
      </p:sp>
      <p:pic>
        <p:nvPicPr>
          <p:cNvPr id="3074" name="Picture 2" descr="ΠΑΕ ΠΑΟΚ για τη Γενοκτονία Ποντίων: Δεν ξεχνούμε τους 353.000 νεκρούς!">
            <a:extLst>
              <a:ext uri="{FF2B5EF4-FFF2-40B4-BE49-F238E27FC236}">
                <a16:creationId xmlns:a16="http://schemas.microsoft.com/office/drawing/2014/main" id="{4D164C91-73F2-4FCF-A6E1-CB9AD992CA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5458" y="40640"/>
            <a:ext cx="81121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881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82CAD-AB1E-40B5-BF79-FB20B2EBEDA2}"/>
              </a:ext>
            </a:extLst>
          </p:cNvPr>
          <p:cNvSpPr>
            <a:spLocks noGrp="1"/>
          </p:cNvSpPr>
          <p:nvPr>
            <p:ph type="title"/>
          </p:nvPr>
        </p:nvSpPr>
        <p:spPr>
          <a:xfrm>
            <a:off x="2987899" y="350243"/>
            <a:ext cx="8899299" cy="1060225"/>
          </a:xfrm>
        </p:spPr>
        <p:txBody>
          <a:bodyPr>
            <a:normAutofit/>
          </a:bodyPr>
          <a:lstStyle/>
          <a:p>
            <a:pPr algn="ctr"/>
            <a:r>
              <a:rPr lang="el-GR" b="1" dirty="0">
                <a:solidFill>
                  <a:srgbClr val="002060"/>
                </a:solidFill>
                <a:effectLst>
                  <a:outerShdw blurRad="38100" dist="38100" dir="2700000" algn="tl">
                    <a:srgbClr val="000000">
                      <a:alpha val="43137"/>
                    </a:srgbClr>
                  </a:outerShdw>
                </a:effectLst>
              </a:rPr>
              <a:t>Σύμβαση ανταλλαγής Λωζάννης</a:t>
            </a:r>
          </a:p>
        </p:txBody>
      </p:sp>
      <p:sp>
        <p:nvSpPr>
          <p:cNvPr id="3" name="Content Placeholder 2">
            <a:extLst>
              <a:ext uri="{FF2B5EF4-FFF2-40B4-BE49-F238E27FC236}">
                <a16:creationId xmlns:a16="http://schemas.microsoft.com/office/drawing/2014/main" id="{99A41565-3A3F-4C25-A9A7-B9807B50E252}"/>
              </a:ext>
            </a:extLst>
          </p:cNvPr>
          <p:cNvSpPr>
            <a:spLocks noGrp="1"/>
          </p:cNvSpPr>
          <p:nvPr>
            <p:ph idx="1"/>
          </p:nvPr>
        </p:nvSpPr>
        <p:spPr>
          <a:xfrm>
            <a:off x="174172" y="1768778"/>
            <a:ext cx="11440885" cy="4323480"/>
          </a:xfrm>
        </p:spPr>
        <p:txBody>
          <a:bodyPr>
            <a:normAutofit lnSpcReduction="10000"/>
          </a:bodyPr>
          <a:lstStyle/>
          <a:p>
            <a:pPr marL="0" indent="457200" algn="just">
              <a:buNone/>
            </a:pPr>
            <a:r>
              <a:rPr lang="el-GR" sz="2400" dirty="0"/>
              <a:t>Η συντριπτική πλειοψηφία των Ελλήνων προσφύγων είχε ήδη εγκαταλείψει την περιοχή πριν από τη σύμβαση, ενώ πολλοί κατέφυγαν στις παραλιακές πόλεις για να επιβιβασθούν σε πλοία για την Ελλάδα. </a:t>
            </a:r>
          </a:p>
          <a:p>
            <a:pPr marL="0" indent="457200" algn="just">
              <a:buNone/>
            </a:pPr>
            <a:r>
              <a:rPr lang="el-GR" sz="2400" dirty="0"/>
              <a:t>Συνολικά ο </a:t>
            </a:r>
            <a:r>
              <a:rPr lang="el-GR" sz="2400" b="1" dirty="0">
                <a:solidFill>
                  <a:srgbClr val="002060"/>
                </a:solidFill>
              </a:rPr>
              <a:t>Παρευξείνιος ελληνισμός </a:t>
            </a:r>
            <a:r>
              <a:rPr lang="el-GR" sz="2400" dirty="0"/>
              <a:t>της </a:t>
            </a:r>
            <a:r>
              <a:rPr lang="el-GR" sz="2400" b="1" dirty="0">
                <a:solidFill>
                  <a:srgbClr val="002060"/>
                </a:solidFill>
              </a:rPr>
              <a:t>Μ. Ασίας</a:t>
            </a:r>
            <a:r>
              <a:rPr lang="el-GR" sz="2400" dirty="0"/>
              <a:t> </a:t>
            </a:r>
            <a:r>
              <a:rPr lang="el-GR" sz="2400" b="1" dirty="0">
                <a:solidFill>
                  <a:srgbClr val="002060"/>
                </a:solidFill>
              </a:rPr>
              <a:t>εξοντώθηκε</a:t>
            </a:r>
            <a:r>
              <a:rPr lang="el-GR" sz="2400" dirty="0"/>
              <a:t> κατά την περίοδο 1914-1924 ή ακολούθησε τον δρόμο της </a:t>
            </a:r>
            <a:r>
              <a:rPr lang="el-GR" sz="2400" b="1" dirty="0">
                <a:solidFill>
                  <a:srgbClr val="002060"/>
                </a:solidFill>
              </a:rPr>
              <a:t>διασποράς</a:t>
            </a:r>
            <a:r>
              <a:rPr lang="el-GR" sz="2400" dirty="0"/>
              <a:t> προς </a:t>
            </a:r>
          </a:p>
          <a:p>
            <a:pPr marL="950400" algn="just"/>
            <a:r>
              <a:rPr lang="el-GR" sz="2400" dirty="0"/>
              <a:t>την </a:t>
            </a:r>
            <a:r>
              <a:rPr lang="el-GR" sz="2400" b="1" dirty="0">
                <a:solidFill>
                  <a:srgbClr val="002060"/>
                </a:solidFill>
              </a:rPr>
              <a:t>Ευρώπη</a:t>
            </a:r>
            <a:r>
              <a:rPr lang="el-GR" sz="2400" dirty="0"/>
              <a:t>, </a:t>
            </a:r>
          </a:p>
          <a:p>
            <a:pPr marL="950400" algn="just"/>
            <a:r>
              <a:rPr lang="el-GR" sz="2400" dirty="0"/>
              <a:t>την </a:t>
            </a:r>
            <a:r>
              <a:rPr lang="el-GR" sz="2400" b="1" dirty="0">
                <a:solidFill>
                  <a:srgbClr val="002060"/>
                </a:solidFill>
              </a:rPr>
              <a:t>Αμερική</a:t>
            </a:r>
            <a:r>
              <a:rPr lang="el-GR" sz="2400" dirty="0"/>
              <a:t>, </a:t>
            </a:r>
          </a:p>
          <a:p>
            <a:pPr marL="950400" algn="just"/>
            <a:r>
              <a:rPr lang="el-GR" sz="2400" dirty="0"/>
              <a:t>την </a:t>
            </a:r>
            <a:r>
              <a:rPr lang="el-GR" sz="2400" b="1" dirty="0">
                <a:solidFill>
                  <a:srgbClr val="002060"/>
                </a:solidFill>
              </a:rPr>
              <a:t>Περσία</a:t>
            </a:r>
            <a:r>
              <a:rPr lang="el-GR" sz="2400" dirty="0"/>
              <a:t> (</a:t>
            </a:r>
            <a:r>
              <a:rPr lang="el-GR" sz="2400" b="1" dirty="0">
                <a:solidFill>
                  <a:srgbClr val="002060"/>
                </a:solidFill>
              </a:rPr>
              <a:t>Ιράν</a:t>
            </a:r>
            <a:r>
              <a:rPr lang="el-GR" sz="2400" dirty="0"/>
              <a:t>), </a:t>
            </a:r>
          </a:p>
          <a:p>
            <a:pPr marL="950400" algn="just"/>
            <a:r>
              <a:rPr lang="el-GR" sz="2400" dirty="0"/>
              <a:t>τη </a:t>
            </a:r>
            <a:r>
              <a:rPr lang="el-GR" sz="2400" b="1" dirty="0">
                <a:solidFill>
                  <a:srgbClr val="002060"/>
                </a:solidFill>
              </a:rPr>
              <a:t>Σοβιετική Ένωση </a:t>
            </a:r>
          </a:p>
          <a:p>
            <a:pPr marL="950400" algn="just"/>
            <a:r>
              <a:rPr lang="el-GR" sz="2400" dirty="0"/>
              <a:t>και την </a:t>
            </a:r>
            <a:r>
              <a:rPr lang="el-GR" sz="2400" b="1" dirty="0">
                <a:solidFill>
                  <a:srgbClr val="002060"/>
                </a:solidFill>
              </a:rPr>
              <a:t>Ελλάδα.</a:t>
            </a:r>
          </a:p>
        </p:txBody>
      </p:sp>
      <p:sp>
        <p:nvSpPr>
          <p:cNvPr id="9" name="Title 1">
            <a:extLst>
              <a:ext uri="{FF2B5EF4-FFF2-40B4-BE49-F238E27FC236}">
                <a16:creationId xmlns:a16="http://schemas.microsoft.com/office/drawing/2014/main" id="{61032857-0ECC-4A51-89A2-6883EBF0CBAF}"/>
              </a:ext>
            </a:extLst>
          </p:cNvPr>
          <p:cNvSpPr txBox="1">
            <a:spLocks/>
          </p:cNvSpPr>
          <p:nvPr/>
        </p:nvSpPr>
        <p:spPr>
          <a:xfrm>
            <a:off x="0" y="226138"/>
            <a:ext cx="2492829" cy="15463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algn="ctr"/>
            <a:r>
              <a:rPr lang="el-GR" sz="2400" b="1" dirty="0">
                <a:solidFill>
                  <a:srgbClr val="0070C0"/>
                </a:solidFill>
                <a:effectLst>
                  <a:outerShdw blurRad="38100" dist="38100" dir="2700000" algn="tl">
                    <a:srgbClr val="000000">
                      <a:alpha val="43137"/>
                    </a:srgbClr>
                  </a:outerShdw>
                </a:effectLst>
              </a:rPr>
              <a:t>1923</a:t>
            </a:r>
          </a:p>
        </p:txBody>
      </p:sp>
    </p:spTree>
    <p:extLst>
      <p:ext uri="{BB962C8B-B14F-4D97-AF65-F5344CB8AC3E}">
        <p14:creationId xmlns:p14="http://schemas.microsoft.com/office/powerpoint/2010/main" val="571588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9DFA9D-9C55-4551-BA2E-2EEF21FDE83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79946" y="1050170"/>
            <a:ext cx="7032107" cy="4757660"/>
          </a:xfrm>
          <a:prstGeom prst="rect">
            <a:avLst/>
          </a:prstGeom>
        </p:spPr>
      </p:pic>
    </p:spTree>
    <p:extLst>
      <p:ext uri="{BB962C8B-B14F-4D97-AF65-F5344CB8AC3E}">
        <p14:creationId xmlns:p14="http://schemas.microsoft.com/office/powerpoint/2010/main" val="39302144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Θεσσαλονίκης: Πάρκο μνήμης για τα 353.000 θύματα της γενοκτονίας των Ποντίων">
            <a:extLst>
              <a:ext uri="{FF2B5EF4-FFF2-40B4-BE49-F238E27FC236}">
                <a16:creationId xmlns:a16="http://schemas.microsoft.com/office/drawing/2014/main" id="{D261A28A-ADE9-493C-BCD6-EC69828025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721" y="-279927"/>
            <a:ext cx="12928187" cy="72700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4231FE3-486C-44BB-BAC0-92B36A5AADB1}"/>
              </a:ext>
            </a:extLst>
          </p:cNvPr>
          <p:cNvSpPr txBox="1"/>
          <p:nvPr/>
        </p:nvSpPr>
        <p:spPr>
          <a:xfrm>
            <a:off x="1155700" y="340975"/>
            <a:ext cx="9847580" cy="707886"/>
          </a:xfrm>
          <a:prstGeom prst="rect">
            <a:avLst/>
          </a:prstGeom>
          <a:solidFill>
            <a:schemeClr val="bg1">
              <a:alpha val="53000"/>
            </a:schemeClr>
          </a:solidFill>
        </p:spPr>
        <p:txBody>
          <a:bodyPr wrap="square">
            <a:spAutoFit/>
          </a:bodyPr>
          <a:lstStyle/>
          <a:p>
            <a:pPr algn="ctr"/>
            <a:r>
              <a:rPr lang="el-GR" sz="2000" b="1" i="0" dirty="0">
                <a:solidFill>
                  <a:srgbClr val="002060"/>
                </a:solidFill>
                <a:effectLst/>
                <a:latin typeface="+mj-lt"/>
              </a:rPr>
              <a:t>Πάρκο Μνήμης, για τα 353.000 θύματα της ποντιακής γενοκτονίας, δημιουργείται στο Κολχικό του Δήμου Λαγκαδά</a:t>
            </a:r>
            <a:r>
              <a:rPr lang="el-GR" sz="2000" b="1" dirty="0">
                <a:solidFill>
                  <a:srgbClr val="002060"/>
                </a:solidFill>
                <a:latin typeface="+mj-lt"/>
              </a:rPr>
              <a:t> στη Θεσσαλονίκη</a:t>
            </a:r>
          </a:p>
        </p:txBody>
      </p:sp>
    </p:spTree>
    <p:extLst>
      <p:ext uri="{BB962C8B-B14F-4D97-AF65-F5344CB8AC3E}">
        <p14:creationId xmlns:p14="http://schemas.microsoft.com/office/powerpoint/2010/main" val="1498649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353.000 λόγοι για να πάμε στις εκδηλώσεις μνήμης της Γενοκτονίας των  Ελλήνων του Πόντου">
            <a:extLst>
              <a:ext uri="{FF2B5EF4-FFF2-40B4-BE49-F238E27FC236}">
                <a16:creationId xmlns:a16="http://schemas.microsoft.com/office/drawing/2014/main" id="{53093FEF-A8F3-484D-9345-301E311DBF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693" y="0"/>
            <a:ext cx="9867014" cy="7071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2837558"/>
      </p:ext>
    </p:extLst>
  </p:cSld>
  <p:clrMapOvr>
    <a:masterClrMapping/>
  </p:clrMapOvr>
  <p:transition spd="slow">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353.000 αθώα θύματα! Δεν ξεχνούμε!» μια εκπομπή αφιερωμένη στα θύματα της  Γενοκτονίας των Ελλήνων του Πόντου | OPEN Beyond">
            <a:extLst>
              <a:ext uri="{FF2B5EF4-FFF2-40B4-BE49-F238E27FC236}">
                <a16:creationId xmlns:a16="http://schemas.microsoft.com/office/drawing/2014/main" id="{EA46A87D-B3D7-4B45-9232-B52E8B23ED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60801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3BF54-9807-45DB-B41C-05EB257A3817}"/>
              </a:ext>
            </a:extLst>
          </p:cNvPr>
          <p:cNvSpPr txBox="1">
            <a:spLocks/>
          </p:cNvSpPr>
          <p:nvPr/>
        </p:nvSpPr>
        <p:spPr>
          <a:xfrm>
            <a:off x="0" y="-1"/>
            <a:ext cx="12304295" cy="2068287"/>
          </a:xfrm>
          <a:prstGeom prst="rect">
            <a:avLst/>
          </a:prstGeom>
          <a:solidFill>
            <a:srgbClr val="0070C0">
              <a:alpha val="12000"/>
            </a:srgbClr>
          </a:solidFill>
        </p:spPr>
        <p:txBody>
          <a:bodyPr>
            <a:normAutofit fontScale="97500"/>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endParaRPr lang="el-GR" sz="900" b="1" dirty="0">
              <a:solidFill>
                <a:srgbClr val="002060"/>
              </a:solidFill>
            </a:endParaRPr>
          </a:p>
          <a:p>
            <a:endParaRPr lang="el-GR" sz="2500" b="1" dirty="0">
              <a:solidFill>
                <a:srgbClr val="002060"/>
              </a:solidFill>
            </a:endParaRPr>
          </a:p>
          <a:p>
            <a:pPr algn="ctr"/>
            <a:r>
              <a:rPr lang="el-GR" sz="4800" b="1" dirty="0">
                <a:solidFill>
                  <a:srgbClr val="002060"/>
                </a:solidFill>
              </a:rPr>
              <a:t>Δημιουργία Ποντιακής Δημοκρατίας</a:t>
            </a:r>
          </a:p>
          <a:p>
            <a:pPr algn="ctr"/>
            <a:endParaRPr lang="el-GR" sz="4400" b="1" dirty="0">
              <a:solidFill>
                <a:srgbClr val="002060"/>
              </a:solidFill>
            </a:endParaRPr>
          </a:p>
        </p:txBody>
      </p:sp>
      <p:pic>
        <p:nvPicPr>
          <p:cNvPr id="3" name="Picture 2" descr="Πρωτεργάτες στους αγώνες για τη δημιουργία μιας αυτόνομης ποντιακής  δημοκρατίας οι Έλληνες της Διασποράς : Κ. Κωνσταντινίδης από τη Μασσαλία Β.  Ιωαννίδης. - ppt κατέβασμα">
            <a:extLst>
              <a:ext uri="{FF2B5EF4-FFF2-40B4-BE49-F238E27FC236}">
                <a16:creationId xmlns:a16="http://schemas.microsoft.com/office/drawing/2014/main" id="{7EC4313D-4F9A-4C2A-B88E-21FC6FBB9B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556" t="27853" r="19000" b="21629"/>
          <a:stretch/>
        </p:blipFill>
        <p:spPr bwMode="auto">
          <a:xfrm>
            <a:off x="375014" y="2487069"/>
            <a:ext cx="5421086" cy="33428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C781E89-5998-477F-9094-97AB627F6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5327" y="3034248"/>
            <a:ext cx="5421086" cy="3493936"/>
          </a:xfrm>
          <a:prstGeom prst="rect">
            <a:avLst/>
          </a:prstGeom>
          <a:ln>
            <a:noFill/>
          </a:ln>
          <a:effectLst>
            <a:outerShdw blurRad="292100" dist="139700" dir="2700000" algn="tl" rotWithShape="0">
              <a:srgbClr val="333333">
                <a:alpha val="65000"/>
              </a:srgbClr>
            </a:outerShdw>
          </a:effectLst>
        </p:spPr>
      </p:pic>
      <p:sp>
        <p:nvSpPr>
          <p:cNvPr id="5" name="Text Placeholder 3">
            <a:extLst>
              <a:ext uri="{FF2B5EF4-FFF2-40B4-BE49-F238E27FC236}">
                <a16:creationId xmlns:a16="http://schemas.microsoft.com/office/drawing/2014/main" id="{EA1F2306-51EF-4BC1-914F-3FC0888293B8}"/>
              </a:ext>
            </a:extLst>
          </p:cNvPr>
          <p:cNvSpPr txBox="1">
            <a:spLocks/>
          </p:cNvSpPr>
          <p:nvPr/>
        </p:nvSpPr>
        <p:spPr>
          <a:xfrm>
            <a:off x="4775539" y="1280908"/>
            <a:ext cx="3319272" cy="649224"/>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l-GR" dirty="0"/>
              <a:t>ΤΟ ΟΝΕΙΡΟ</a:t>
            </a:r>
          </a:p>
        </p:txBody>
      </p:sp>
    </p:spTree>
    <p:extLst>
      <p:ext uri="{BB962C8B-B14F-4D97-AF65-F5344CB8AC3E}">
        <p14:creationId xmlns:p14="http://schemas.microsoft.com/office/powerpoint/2010/main" val="17926852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righ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A9347-3540-42BD-834A-052769F481D4}"/>
              </a:ext>
            </a:extLst>
          </p:cNvPr>
          <p:cNvSpPr>
            <a:spLocks noGrp="1"/>
          </p:cNvSpPr>
          <p:nvPr>
            <p:ph type="title"/>
          </p:nvPr>
        </p:nvSpPr>
        <p:spPr>
          <a:xfrm>
            <a:off x="1284896" y="2240322"/>
            <a:ext cx="4500880" cy="620181"/>
          </a:xfrm>
        </p:spPr>
        <p:txBody>
          <a:bodyPr>
            <a:normAutofit fontScale="90000"/>
          </a:bodyPr>
          <a:lstStyle/>
          <a:p>
            <a:r>
              <a:rPr lang="el-GR" sz="4000" b="1" dirty="0">
                <a:solidFill>
                  <a:srgbClr val="002060"/>
                </a:solidFill>
              </a:rPr>
              <a:t>Πρωτεργάτες</a:t>
            </a:r>
          </a:p>
        </p:txBody>
      </p:sp>
      <p:sp>
        <p:nvSpPr>
          <p:cNvPr id="10" name="Content Placeholder 2">
            <a:extLst>
              <a:ext uri="{FF2B5EF4-FFF2-40B4-BE49-F238E27FC236}">
                <a16:creationId xmlns:a16="http://schemas.microsoft.com/office/drawing/2014/main" id="{E87135D6-067F-444D-ABA9-A0EF82702712}"/>
              </a:ext>
            </a:extLst>
          </p:cNvPr>
          <p:cNvSpPr txBox="1">
            <a:spLocks/>
          </p:cNvSpPr>
          <p:nvPr/>
        </p:nvSpPr>
        <p:spPr>
          <a:xfrm>
            <a:off x="6949691" y="126105"/>
            <a:ext cx="4423259" cy="111320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sz="3200" b="1" dirty="0">
                <a:solidFill>
                  <a:srgbClr val="002060"/>
                </a:solidFill>
                <a:sym typeface="Wingdings" panose="05000000000000000000" pitchFamily="2" charset="2"/>
              </a:rPr>
              <a:t>Κ. Κωνσταντινίδης </a:t>
            </a:r>
            <a:r>
              <a:rPr lang="el-GR" sz="3200" b="1" dirty="0">
                <a:solidFill>
                  <a:schemeClr val="accent3">
                    <a:lumMod val="75000"/>
                  </a:schemeClr>
                </a:solidFill>
                <a:sym typeface="Wingdings" panose="05000000000000000000" pitchFamily="2" charset="2"/>
              </a:rPr>
              <a:t>(Μασσαλία)</a:t>
            </a:r>
          </a:p>
          <a:p>
            <a:endParaRPr lang="el-GR" sz="3200" b="1" dirty="0">
              <a:solidFill>
                <a:srgbClr val="002060"/>
              </a:solidFill>
              <a:sym typeface="Wingdings" panose="05000000000000000000" pitchFamily="2" charset="2"/>
            </a:endParaRPr>
          </a:p>
        </p:txBody>
      </p:sp>
      <p:sp>
        <p:nvSpPr>
          <p:cNvPr id="4" name="Content Placeholder 2">
            <a:extLst>
              <a:ext uri="{FF2B5EF4-FFF2-40B4-BE49-F238E27FC236}">
                <a16:creationId xmlns:a16="http://schemas.microsoft.com/office/drawing/2014/main" id="{FDB8C13F-1686-4E76-A0A0-9E4E4FA7EB6C}"/>
              </a:ext>
            </a:extLst>
          </p:cNvPr>
          <p:cNvSpPr txBox="1">
            <a:spLocks/>
          </p:cNvSpPr>
          <p:nvPr/>
        </p:nvSpPr>
        <p:spPr>
          <a:xfrm>
            <a:off x="5844930" y="1303630"/>
            <a:ext cx="6154030" cy="1389734"/>
          </a:xfrm>
          <a:prstGeom prst="rect">
            <a:avLst/>
          </a:prstGeom>
          <a:solidFill>
            <a:schemeClr val="accent3">
              <a:lumMod val="75000"/>
              <a:alpha val="26000"/>
            </a:schemeClr>
          </a:solidFill>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sz="3200" b="1" dirty="0">
                <a:solidFill>
                  <a:srgbClr val="002060"/>
                </a:solidFill>
                <a:sym typeface="Wingdings" panose="05000000000000000000" pitchFamily="2" charset="2"/>
              </a:rPr>
              <a:t>Β. Ιωαννίδης</a:t>
            </a:r>
          </a:p>
          <a:p>
            <a:r>
              <a:rPr lang="el-GR" sz="3200" b="1" dirty="0">
                <a:solidFill>
                  <a:srgbClr val="002060"/>
                </a:solidFill>
                <a:sym typeface="Wingdings" panose="05000000000000000000" pitchFamily="2" charset="2"/>
              </a:rPr>
              <a:t>Θ. Θεοφύλακτος</a:t>
            </a:r>
          </a:p>
          <a:p>
            <a:endParaRPr lang="el-GR" sz="3200" b="1" dirty="0">
              <a:solidFill>
                <a:srgbClr val="002060"/>
              </a:solidFill>
              <a:sym typeface="Wingdings" panose="05000000000000000000" pitchFamily="2" charset="2"/>
            </a:endParaRPr>
          </a:p>
        </p:txBody>
      </p:sp>
      <p:sp>
        <p:nvSpPr>
          <p:cNvPr id="5" name="Content Placeholder 2">
            <a:extLst>
              <a:ext uri="{FF2B5EF4-FFF2-40B4-BE49-F238E27FC236}">
                <a16:creationId xmlns:a16="http://schemas.microsoft.com/office/drawing/2014/main" id="{9AF70836-BB6B-479D-A6B4-2862D2B89A9A}"/>
              </a:ext>
            </a:extLst>
          </p:cNvPr>
          <p:cNvSpPr txBox="1">
            <a:spLocks/>
          </p:cNvSpPr>
          <p:nvPr/>
        </p:nvSpPr>
        <p:spPr>
          <a:xfrm>
            <a:off x="6949691" y="2764587"/>
            <a:ext cx="5170905" cy="62018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sz="3200" b="1" dirty="0">
                <a:solidFill>
                  <a:srgbClr val="002060"/>
                </a:solidFill>
                <a:sym typeface="Wingdings" panose="05000000000000000000" pitchFamily="2" charset="2"/>
              </a:rPr>
              <a:t>Ι. Πασσαλίδης </a:t>
            </a:r>
            <a:r>
              <a:rPr lang="el-GR" sz="3200" b="1" dirty="0">
                <a:solidFill>
                  <a:schemeClr val="accent3">
                    <a:lumMod val="75000"/>
                  </a:schemeClr>
                </a:solidFill>
                <a:sym typeface="Wingdings" panose="05000000000000000000" pitchFamily="2" charset="2"/>
              </a:rPr>
              <a:t>(Σοχούμ)</a:t>
            </a:r>
          </a:p>
        </p:txBody>
      </p:sp>
      <p:sp>
        <p:nvSpPr>
          <p:cNvPr id="6" name="Content Placeholder 2">
            <a:extLst>
              <a:ext uri="{FF2B5EF4-FFF2-40B4-BE49-F238E27FC236}">
                <a16:creationId xmlns:a16="http://schemas.microsoft.com/office/drawing/2014/main" id="{E64ECA0E-00C5-4F23-9C4D-40C344C298C2}"/>
              </a:ext>
            </a:extLst>
          </p:cNvPr>
          <p:cNvSpPr txBox="1">
            <a:spLocks/>
          </p:cNvSpPr>
          <p:nvPr/>
        </p:nvSpPr>
        <p:spPr>
          <a:xfrm>
            <a:off x="5884105" y="3503685"/>
            <a:ext cx="6075679" cy="1389734"/>
          </a:xfrm>
          <a:prstGeom prst="rect">
            <a:avLst/>
          </a:prstGeom>
          <a:solidFill>
            <a:schemeClr val="accent3">
              <a:lumMod val="75000"/>
              <a:alpha val="26000"/>
            </a:schemeClr>
          </a:solidFill>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sz="3200" b="1" dirty="0">
                <a:solidFill>
                  <a:srgbClr val="002060"/>
                </a:solidFill>
                <a:sym typeface="Wingdings" panose="05000000000000000000" pitchFamily="2" charset="2"/>
              </a:rPr>
              <a:t>Λ. Ιωαννίδης</a:t>
            </a:r>
          </a:p>
          <a:p>
            <a:r>
              <a:rPr lang="el-GR" sz="3200" b="1" dirty="0">
                <a:solidFill>
                  <a:srgbClr val="002060"/>
                </a:solidFill>
                <a:sym typeface="Wingdings" panose="05000000000000000000" pitchFamily="2" charset="2"/>
              </a:rPr>
              <a:t>Φ. Κτενίδης</a:t>
            </a:r>
          </a:p>
          <a:p>
            <a:pPr marL="0" indent="0">
              <a:buNone/>
            </a:pPr>
            <a:endParaRPr lang="el-GR" sz="3200" b="1" dirty="0">
              <a:solidFill>
                <a:srgbClr val="002060"/>
              </a:solidFill>
              <a:sym typeface="Wingdings" panose="05000000000000000000" pitchFamily="2" charset="2"/>
            </a:endParaRPr>
          </a:p>
        </p:txBody>
      </p:sp>
      <p:sp>
        <p:nvSpPr>
          <p:cNvPr id="7" name="Content Placeholder 2">
            <a:extLst>
              <a:ext uri="{FF2B5EF4-FFF2-40B4-BE49-F238E27FC236}">
                <a16:creationId xmlns:a16="http://schemas.microsoft.com/office/drawing/2014/main" id="{12E50647-EE6C-4B45-A1C6-D6AA2939D9D0}"/>
              </a:ext>
            </a:extLst>
          </p:cNvPr>
          <p:cNvSpPr txBox="1">
            <a:spLocks/>
          </p:cNvSpPr>
          <p:nvPr/>
        </p:nvSpPr>
        <p:spPr>
          <a:xfrm>
            <a:off x="4498783" y="4876773"/>
            <a:ext cx="9325074" cy="1909104"/>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l-GR" sz="3200" b="1" dirty="0">
                <a:solidFill>
                  <a:srgbClr val="002060"/>
                </a:solidFill>
                <a:sym typeface="Wingdings" panose="05000000000000000000" pitchFamily="2" charset="2"/>
              </a:rPr>
              <a:t>και δύο μητροπολίτες:</a:t>
            </a:r>
          </a:p>
          <a:p>
            <a:r>
              <a:rPr lang="el-GR" sz="3200" b="1" dirty="0">
                <a:solidFill>
                  <a:srgbClr val="002060"/>
                </a:solidFill>
                <a:sym typeface="Wingdings" panose="05000000000000000000" pitchFamily="2" charset="2"/>
              </a:rPr>
              <a:t>Χρύσανθος </a:t>
            </a:r>
            <a:r>
              <a:rPr lang="el-GR" sz="3200" b="1" dirty="0">
                <a:solidFill>
                  <a:schemeClr val="accent3">
                    <a:lumMod val="75000"/>
                  </a:schemeClr>
                </a:solidFill>
                <a:sym typeface="Wingdings" panose="05000000000000000000" pitchFamily="2" charset="2"/>
              </a:rPr>
              <a:t>(Τραπεζούντας)</a:t>
            </a:r>
          </a:p>
          <a:p>
            <a:r>
              <a:rPr lang="el-GR" sz="3200" b="1" dirty="0">
                <a:solidFill>
                  <a:srgbClr val="002060"/>
                </a:solidFill>
                <a:sym typeface="Wingdings" panose="05000000000000000000" pitchFamily="2" charset="2"/>
              </a:rPr>
              <a:t>Γερμανός Καραβαγγέλης </a:t>
            </a:r>
            <a:r>
              <a:rPr lang="el-GR" sz="3200" b="1" dirty="0">
                <a:solidFill>
                  <a:schemeClr val="accent3">
                    <a:lumMod val="75000"/>
                  </a:schemeClr>
                </a:solidFill>
                <a:sym typeface="Wingdings" panose="05000000000000000000" pitchFamily="2" charset="2"/>
              </a:rPr>
              <a:t>(Αμάσειας)</a:t>
            </a:r>
          </a:p>
        </p:txBody>
      </p:sp>
      <p:sp>
        <p:nvSpPr>
          <p:cNvPr id="8" name="Content Placeholder 2">
            <a:extLst>
              <a:ext uri="{FF2B5EF4-FFF2-40B4-BE49-F238E27FC236}">
                <a16:creationId xmlns:a16="http://schemas.microsoft.com/office/drawing/2014/main" id="{EB163194-71A1-4CC1-A88E-CA889E016DEA}"/>
              </a:ext>
            </a:extLst>
          </p:cNvPr>
          <p:cNvSpPr txBox="1">
            <a:spLocks/>
          </p:cNvSpPr>
          <p:nvPr/>
        </p:nvSpPr>
        <p:spPr>
          <a:xfrm>
            <a:off x="9645199" y="1487941"/>
            <a:ext cx="1821664" cy="62018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l-GR" sz="3200" b="1" dirty="0">
                <a:solidFill>
                  <a:schemeClr val="accent3">
                    <a:lumMod val="75000"/>
                  </a:schemeClr>
                </a:solidFill>
                <a:sym typeface="Wingdings" panose="05000000000000000000" pitchFamily="2" charset="2"/>
              </a:rPr>
              <a:t>(Βατούμ)</a:t>
            </a:r>
          </a:p>
        </p:txBody>
      </p:sp>
      <p:sp>
        <p:nvSpPr>
          <p:cNvPr id="9" name="Content Placeholder 2">
            <a:extLst>
              <a:ext uri="{FF2B5EF4-FFF2-40B4-BE49-F238E27FC236}">
                <a16:creationId xmlns:a16="http://schemas.microsoft.com/office/drawing/2014/main" id="{D69C782C-33DC-4667-9D68-9D8E8DAFDDCF}"/>
              </a:ext>
            </a:extLst>
          </p:cNvPr>
          <p:cNvSpPr txBox="1">
            <a:spLocks/>
          </p:cNvSpPr>
          <p:nvPr/>
        </p:nvSpPr>
        <p:spPr>
          <a:xfrm>
            <a:off x="8921944" y="3888462"/>
            <a:ext cx="3129129" cy="62018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l-GR" sz="3200" b="1" dirty="0">
                <a:solidFill>
                  <a:schemeClr val="accent3">
                    <a:lumMod val="75000"/>
                  </a:schemeClr>
                </a:solidFill>
                <a:sym typeface="Wingdings" panose="05000000000000000000" pitchFamily="2" charset="2"/>
              </a:rPr>
              <a:t>(Κρασνοντάρ)</a:t>
            </a:r>
          </a:p>
        </p:txBody>
      </p:sp>
      <p:pic>
        <p:nvPicPr>
          <p:cNvPr id="1026" name="Picture 2" descr="Ο φερόμενος ως αετός των Κομνηνών">
            <a:extLst>
              <a:ext uri="{FF2B5EF4-FFF2-40B4-BE49-F238E27FC236}">
                <a16:creationId xmlns:a16="http://schemas.microsoft.com/office/drawing/2014/main" id="{72AA989D-EBCB-4DE3-AD3B-FC2E7C2E6E3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16310" t="13695" r="17612" b="15024"/>
          <a:stretch/>
        </p:blipFill>
        <p:spPr bwMode="auto">
          <a:xfrm>
            <a:off x="2240152" y="258655"/>
            <a:ext cx="2079074" cy="14945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33520914-F23E-4DEF-800F-4005B1E9BC3E}"/>
              </a:ext>
            </a:extLst>
          </p:cNvPr>
          <p:cNvSpPr txBox="1">
            <a:spLocks/>
          </p:cNvSpPr>
          <p:nvPr/>
        </p:nvSpPr>
        <p:spPr>
          <a:xfrm>
            <a:off x="1232961" y="2675893"/>
            <a:ext cx="4500880" cy="1185442"/>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3200" i="0" kern="1200">
                <a:solidFill>
                  <a:schemeClr val="tx1"/>
                </a:solidFill>
                <a:latin typeface="+mj-lt"/>
                <a:ea typeface="+mj-ea"/>
                <a:cs typeface="+mj-cs"/>
              </a:defRPr>
            </a:lvl1pPr>
          </a:lstStyle>
          <a:p>
            <a:r>
              <a:rPr lang="el-GR" sz="4000" b="1" dirty="0">
                <a:solidFill>
                  <a:srgbClr val="FFC000"/>
                </a:solidFill>
                <a:effectLst>
                  <a:outerShdw blurRad="38100" dist="38100" dir="2700000" algn="tl">
                    <a:srgbClr val="000000">
                      <a:alpha val="43137"/>
                    </a:srgbClr>
                  </a:outerShdw>
                </a:effectLst>
                <a:latin typeface="AG Helvetica P Bold" panose="00000400000000000000" pitchFamily="2" charset="0"/>
              </a:rPr>
              <a:t>της Ποντιακής Δημοκρατίας</a:t>
            </a:r>
          </a:p>
        </p:txBody>
      </p:sp>
      <p:pic>
        <p:nvPicPr>
          <p:cNvPr id="1028" name="Picture 4">
            <a:extLst>
              <a:ext uri="{FF2B5EF4-FFF2-40B4-BE49-F238E27FC236}">
                <a16:creationId xmlns:a16="http://schemas.microsoft.com/office/drawing/2014/main" id="{701D90F5-5680-404A-8AF8-5D76B0ED0C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870" y="4119327"/>
            <a:ext cx="3806564" cy="24565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854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animBg="1"/>
      <p:bldP spid="5" grpId="0"/>
      <p:bldP spid="6" grpId="0" animBg="1"/>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A9347-3540-42BD-834A-052769F481D4}"/>
              </a:ext>
            </a:extLst>
          </p:cNvPr>
          <p:cNvSpPr>
            <a:spLocks noGrp="1"/>
          </p:cNvSpPr>
          <p:nvPr>
            <p:ph type="title"/>
          </p:nvPr>
        </p:nvSpPr>
        <p:spPr>
          <a:xfrm>
            <a:off x="1399032" y="2523744"/>
            <a:ext cx="3831336" cy="1022096"/>
          </a:xfrm>
        </p:spPr>
        <p:txBody>
          <a:bodyPr>
            <a:normAutofit/>
          </a:bodyPr>
          <a:lstStyle/>
          <a:p>
            <a:r>
              <a:rPr lang="el-GR" sz="4400" b="1" dirty="0">
                <a:solidFill>
                  <a:srgbClr val="002060"/>
                </a:solidFill>
              </a:rPr>
              <a:t>Χρύσανθος</a:t>
            </a:r>
          </a:p>
        </p:txBody>
      </p:sp>
      <p:sp>
        <p:nvSpPr>
          <p:cNvPr id="4" name="Text Placeholder 3">
            <a:extLst>
              <a:ext uri="{FF2B5EF4-FFF2-40B4-BE49-F238E27FC236}">
                <a16:creationId xmlns:a16="http://schemas.microsoft.com/office/drawing/2014/main" id="{BC3D7D01-7013-4CE5-AB5A-74CB9DFA0F59}"/>
              </a:ext>
            </a:extLst>
          </p:cNvPr>
          <p:cNvSpPr>
            <a:spLocks noGrp="1"/>
          </p:cNvSpPr>
          <p:nvPr>
            <p:ph type="body" sz="half" idx="2"/>
          </p:nvPr>
        </p:nvSpPr>
        <p:spPr>
          <a:xfrm>
            <a:off x="1655063" y="3680968"/>
            <a:ext cx="3319272" cy="649224"/>
          </a:xfrm>
        </p:spPr>
        <p:txBody>
          <a:bodyPr/>
          <a:lstStyle/>
          <a:p>
            <a:r>
              <a:rPr lang="el-GR" dirty="0"/>
              <a:t>Μητροπολιτησ τραπεζουντασ</a:t>
            </a:r>
          </a:p>
        </p:txBody>
      </p:sp>
      <p:pic>
        <p:nvPicPr>
          <p:cNvPr id="5" name="Picture 4">
            <a:extLst>
              <a:ext uri="{FF2B5EF4-FFF2-40B4-BE49-F238E27FC236}">
                <a16:creationId xmlns:a16="http://schemas.microsoft.com/office/drawing/2014/main" id="{7D741851-FFEE-4B06-8B49-CC3F750DB1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6560" y="324440"/>
            <a:ext cx="4500880" cy="65150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4104234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A9347-3540-42BD-834A-052769F481D4}"/>
              </a:ext>
            </a:extLst>
          </p:cNvPr>
          <p:cNvSpPr>
            <a:spLocks noGrp="1"/>
          </p:cNvSpPr>
          <p:nvPr>
            <p:ph type="title"/>
          </p:nvPr>
        </p:nvSpPr>
        <p:spPr>
          <a:xfrm>
            <a:off x="1470152" y="2709672"/>
            <a:ext cx="4016248" cy="1022096"/>
          </a:xfrm>
        </p:spPr>
        <p:txBody>
          <a:bodyPr>
            <a:normAutofit fontScale="90000"/>
          </a:bodyPr>
          <a:lstStyle/>
          <a:p>
            <a:r>
              <a:rPr lang="el-GR" sz="4400" b="1" dirty="0">
                <a:solidFill>
                  <a:srgbClr val="002060"/>
                </a:solidFill>
              </a:rPr>
              <a:t>Γερμανός Καραβαγγέλης</a:t>
            </a:r>
          </a:p>
        </p:txBody>
      </p:sp>
      <p:sp>
        <p:nvSpPr>
          <p:cNvPr id="4" name="Text Placeholder 3">
            <a:extLst>
              <a:ext uri="{FF2B5EF4-FFF2-40B4-BE49-F238E27FC236}">
                <a16:creationId xmlns:a16="http://schemas.microsoft.com/office/drawing/2014/main" id="{BC3D7D01-7013-4CE5-AB5A-74CB9DFA0F59}"/>
              </a:ext>
            </a:extLst>
          </p:cNvPr>
          <p:cNvSpPr>
            <a:spLocks noGrp="1"/>
          </p:cNvSpPr>
          <p:nvPr>
            <p:ph type="body" sz="half" idx="2"/>
          </p:nvPr>
        </p:nvSpPr>
        <p:spPr>
          <a:xfrm>
            <a:off x="1675383" y="3934968"/>
            <a:ext cx="3319272" cy="649224"/>
          </a:xfrm>
        </p:spPr>
        <p:txBody>
          <a:bodyPr/>
          <a:lstStyle/>
          <a:p>
            <a:r>
              <a:rPr lang="el-GR" dirty="0"/>
              <a:t>Μητροπολιτησ αμασειασ</a:t>
            </a:r>
          </a:p>
        </p:txBody>
      </p:sp>
      <p:pic>
        <p:nvPicPr>
          <p:cNvPr id="6" name="Picture 2" descr="Γερμανός Καραβαγγέλης - Βικιπαίδεια">
            <a:extLst>
              <a:ext uri="{FF2B5EF4-FFF2-40B4-BE49-F238E27FC236}">
                <a16:creationId xmlns:a16="http://schemas.microsoft.com/office/drawing/2014/main" id="{78385C6C-C128-49C7-9AD0-7B0907153D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1677" y="306644"/>
            <a:ext cx="4016248" cy="61700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98404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rushVTI">
  <a:themeElements>
    <a:clrScheme name="AnalogousFromDarkSeedLeftStep">
      <a:dk1>
        <a:srgbClr val="000000"/>
      </a:dk1>
      <a:lt1>
        <a:srgbClr val="FFFFFF"/>
      </a:lt1>
      <a:dk2>
        <a:srgbClr val="1B2F2F"/>
      </a:dk2>
      <a:lt2>
        <a:srgbClr val="F2F3F0"/>
      </a:lt2>
      <a:accent1>
        <a:srgbClr val="5F30E8"/>
      </a:accent1>
      <a:accent2>
        <a:srgbClr val="1A38D5"/>
      </a:accent2>
      <a:accent3>
        <a:srgbClr val="2996E7"/>
      </a:accent3>
      <a:accent4>
        <a:srgbClr val="15BFC0"/>
      </a:accent4>
      <a:accent5>
        <a:srgbClr val="23C583"/>
      </a:accent5>
      <a:accent6>
        <a:srgbClr val="16C634"/>
      </a:accent6>
      <a:hlink>
        <a:srgbClr val="349C83"/>
      </a:hlink>
      <a:folHlink>
        <a:srgbClr val="7F7F7F"/>
      </a:folHlink>
    </a:clrScheme>
    <a:fontScheme name="Custom 3">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docProps/app.xml><?xml version="1.0" encoding="utf-8"?>
<Properties xmlns="http://schemas.openxmlformats.org/officeDocument/2006/extended-properties" xmlns:vt="http://schemas.openxmlformats.org/officeDocument/2006/docPropsVTypes">
  <TotalTime>2819</TotalTime>
  <Words>3162</Words>
  <Application>Microsoft Office PowerPoint</Application>
  <PresentationFormat>Widescreen</PresentationFormat>
  <Paragraphs>287</Paragraphs>
  <Slides>58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58</vt:i4>
      </vt:variant>
    </vt:vector>
  </HeadingPairs>
  <TitlesOfParts>
    <vt:vector size="64" baseType="lpstr">
      <vt:lpstr>AG Helvetica P Bold</vt:lpstr>
      <vt:lpstr>Arial</vt:lpstr>
      <vt:lpstr>Calibri</vt:lpstr>
      <vt:lpstr>Century Gothic</vt:lpstr>
      <vt:lpstr>Helvetica Neue</vt:lpstr>
      <vt:lpstr>BrushVTI</vt:lpstr>
      <vt:lpstr>Παρευξείνιος ελληνισμός</vt:lpstr>
      <vt:lpstr>Διώξεις χριστιανών</vt:lpstr>
      <vt:lpstr>PowerPoint Presentation</vt:lpstr>
      <vt:lpstr>Η Τουρκία στους Τούρκους!</vt:lpstr>
      <vt:lpstr>Οι Πόντιοι οδηγούνται  στην απόφαση να αγωνιστούν  για μία αυτόνομη  Ποντιακή δημοκρατία!</vt:lpstr>
      <vt:lpstr>PowerPoint Presentation</vt:lpstr>
      <vt:lpstr>Πρωτεργάτες</vt:lpstr>
      <vt:lpstr>Χρύσανθος</vt:lpstr>
      <vt:lpstr>Γερμανός Καραβαγγέλης</vt:lpstr>
      <vt:lpstr>Κ. Κωσταντινίδης</vt:lpstr>
      <vt:lpstr>PowerPoint Presentation</vt:lpstr>
      <vt:lpstr>Απρίλιος 1916</vt:lpstr>
      <vt:lpstr>PowerPoint Presentation</vt:lpstr>
      <vt:lpstr>PowerPoint Presentation</vt:lpstr>
      <vt:lpstr>PowerPoint Presentation</vt:lpstr>
      <vt:lpstr>PowerPoint Presentation</vt:lpstr>
      <vt:lpstr>Πρωτεργάτης του αγώνα  ήταν ο  Κωνσταντίνος Κωνστατινίδης</vt:lpstr>
      <vt:lpstr>Ποντιακή Δημοκρατία</vt:lpstr>
      <vt:lpstr>Οι Πόντιοι ζητούν  βοήθεια από τη Ρωσία</vt:lpstr>
      <vt:lpstr>Ο Βενιζέλος απογοητεύει  τους Έλληνες του Πόντου</vt:lpstr>
      <vt:lpstr>Διαμαρτυρίες,  τηλεγραφήματα στον Βενιζέλο</vt:lpstr>
      <vt:lpstr>PowerPoint Presentation</vt:lpstr>
      <vt:lpstr>PowerPoint Presentation</vt:lpstr>
      <vt:lpstr>Ο Χρύσανθος  ενημερώνει τον Βενιζέλο</vt:lpstr>
      <vt:lpstr>Ο Γούντροου Γουίλσον δίνει την ψήφο του υπέρ του Πόντου</vt:lpstr>
      <vt:lpstr>Ο Χρύσανθος προσεγγίζει Αρμενίους και μουσουλμάνους</vt:lpstr>
      <vt:lpstr>Συνθήκη Φιλίας Μπολσεβίκων - Κεμάλ</vt:lpstr>
      <vt:lpstr>Ο Γερμανός προτείνει συνεργασία με Κούρδους και Αρμενίους εναντίον του Κεμάλ</vt:lpstr>
      <vt:lpstr>Συνέδρια Ποντίων Κατάρρευση μετώπου το 1922</vt:lpstr>
      <vt:lpstr>Η Ποντιακή Δημοκρατία  παρέμεινε ένα όνειρο</vt:lpstr>
      <vt:lpstr>PowerPoint Presentation</vt:lpstr>
      <vt:lpstr>PowerPoint Presentation</vt:lpstr>
      <vt:lpstr>Επιστολές μελλοθανάτων</vt:lpstr>
      <vt:lpstr>PowerPoint Presentation</vt:lpstr>
      <vt:lpstr>PowerPoint Presentation</vt:lpstr>
      <vt:lpstr>Ματθαίος Κωφίδης βουλευτής Τραπεζούντας  την περίοδο  1908 - 1918</vt:lpstr>
      <vt:lpstr>Νίκος Καπετανίδης</vt:lpstr>
      <vt:lpstr>PowerPoint Presentation</vt:lpstr>
      <vt:lpstr>PowerPoint Presentation</vt:lpstr>
      <vt:lpstr>Η εφημερίδα «ΕΠΟΧΗ»  του Νίκου Καπετανίδη</vt:lpstr>
      <vt:lpstr>«Διαμαρτυρόμεθα»</vt:lpstr>
      <vt:lpstr>PowerPoint Presentation</vt:lpstr>
      <vt:lpstr>Αλέξανδρος Ακριτίδης</vt:lpstr>
      <vt:lpstr>PowerPoint Presentation</vt:lpstr>
      <vt:lpstr>Αντώνιος Τζινόγλου</vt:lpstr>
      <vt:lpstr>PowerPoint Presentation</vt:lpstr>
      <vt:lpstr>Ένας δεύτερος Ποντιακός ελληνισμός στη Ρωσία</vt:lpstr>
      <vt:lpstr>Η μεθοδευμένη εξόντωση (γενοκτονία) των Ελλήνων του Πόντου</vt:lpstr>
      <vt:lpstr>Οι ανελέητοι διωγμοί των Ποντίων</vt:lpstr>
      <vt:lpstr>Πυρπολήσεις χωριών και βιασμοί</vt:lpstr>
      <vt:lpstr>PowerPoint Presentation</vt:lpstr>
      <vt:lpstr>Ημέρα μνήμης της Ποντιακής Γενοκτονίας η 19η Μαΐου. Γιατί;</vt:lpstr>
      <vt:lpstr>PowerPoint Presentation</vt:lpstr>
      <vt:lpstr>Σύμβαση ανταλλαγής Λωζάννης</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Παρευξείνιος ελληνισμός</dc:title>
  <dc:creator>Flora</dc:creator>
  <cp:lastModifiedBy>Flora</cp:lastModifiedBy>
  <cp:revision>211</cp:revision>
  <dcterms:created xsi:type="dcterms:W3CDTF">2022-04-05T13:08:29Z</dcterms:created>
  <dcterms:modified xsi:type="dcterms:W3CDTF">2022-04-20T13:37:16Z</dcterms:modified>
</cp:coreProperties>
</file>