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60" r:id="rId4"/>
    <p:sldId id="259" r:id="rId5"/>
    <p:sldId id="294" r:id="rId6"/>
    <p:sldId id="282" r:id="rId7"/>
    <p:sldId id="258" r:id="rId8"/>
    <p:sldId id="291" r:id="rId9"/>
    <p:sldId id="280" r:id="rId10"/>
    <p:sldId id="263" r:id="rId11"/>
    <p:sldId id="278" r:id="rId12"/>
    <p:sldId id="279" r:id="rId13"/>
    <p:sldId id="306" r:id="rId14"/>
    <p:sldId id="269" r:id="rId15"/>
    <p:sldId id="262" r:id="rId16"/>
    <p:sldId id="305" r:id="rId17"/>
    <p:sldId id="297" r:id="rId18"/>
    <p:sldId id="292" r:id="rId19"/>
    <p:sldId id="307" r:id="rId20"/>
    <p:sldId id="299" r:id="rId21"/>
    <p:sldId id="298" r:id="rId22"/>
    <p:sldId id="301" r:id="rId23"/>
    <p:sldId id="266" r:id="rId24"/>
    <p:sldId id="289" r:id="rId25"/>
    <p:sldId id="293" r:id="rId26"/>
    <p:sldId id="290" r:id="rId27"/>
    <p:sldId id="265" r:id="rId28"/>
    <p:sldId id="264" r:id="rId29"/>
    <p:sldId id="296" r:id="rId30"/>
    <p:sldId id="303" r:id="rId31"/>
    <p:sldId id="302" r:id="rId32"/>
    <p:sldId id="300" r:id="rId33"/>
    <p:sldId id="267" r:id="rId34"/>
    <p:sldId id="268" r:id="rId35"/>
    <p:sldId id="276" r:id="rId36"/>
    <p:sldId id="270" r:id="rId37"/>
    <p:sldId id="271" r:id="rId38"/>
    <p:sldId id="272" r:id="rId39"/>
    <p:sldId id="274" r:id="rId40"/>
    <p:sldId id="273" r:id="rId41"/>
    <p:sldId id="285" r:id="rId42"/>
    <p:sldId id="277" r:id="rId43"/>
    <p:sldId id="281" r:id="rId44"/>
    <p:sldId id="283" r:id="rId45"/>
    <p:sldId id="284" r:id="rId46"/>
    <p:sldId id="286" r:id="rId47"/>
    <p:sldId id="287" r:id="rId48"/>
    <p:sldId id="304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D7FFAF"/>
    <a:srgbClr val="CCFFCC"/>
    <a:srgbClr val="EAB200"/>
    <a:srgbClr val="74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5BBF6-EF33-415D-A751-818F3391D834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4C603-215F-4EC7-8ACE-BC9D7E5A49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22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4C603-215F-4EC7-8ACE-BC9D7E5A4985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67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6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D072-E288-4652-AA82-9D1058FCCD93}" type="datetimeFigureOut">
              <a:rPr lang="el-GR" smtClean="0"/>
              <a:pPr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49B9-23CB-4A11-8647-D98932E8295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23 Art Studio Illustrations &amp; Clip Art - iStock">
            <a:extLst>
              <a:ext uri="{FF2B5EF4-FFF2-40B4-BE49-F238E27FC236}">
                <a16:creationId xmlns:a16="http://schemas.microsoft.com/office/drawing/2014/main" id="{D8387339-840C-4E22-975E-5E8F7EF4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65" y="44624"/>
            <a:ext cx="6614319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085184"/>
            <a:ext cx="9144000" cy="1470025"/>
          </a:xfrm>
        </p:spPr>
        <p:txBody>
          <a:bodyPr/>
          <a:lstStyle/>
          <a:p>
            <a:r>
              <a:rPr lang="el-GR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ΑΦΗΓΗΣΗ</a:t>
            </a:r>
          </a:p>
        </p:txBody>
      </p:sp>
      <p:pic>
        <p:nvPicPr>
          <p:cNvPr id="8196" name="Picture 4" descr="3D Man With Mic 1 | Sculpture lessons, 3d man, Video content marketing">
            <a:extLst>
              <a:ext uri="{FF2B5EF4-FFF2-40B4-BE49-F238E27FC236}">
                <a16:creationId xmlns:a16="http://schemas.microsoft.com/office/drawing/2014/main" id="{F4A58817-7F81-4B5D-81DA-2B05D9C7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43" y="836712"/>
            <a:ext cx="327636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elf-Editing One Step at a Time: How to Identify Dragging Narrative">
            <a:extLst>
              <a:ext uri="{FF2B5EF4-FFF2-40B4-BE49-F238E27FC236}">
                <a16:creationId xmlns:a16="http://schemas.microsoft.com/office/drawing/2014/main" id="{573513B0-1D4B-4944-924E-28627EBD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92" y="2996952"/>
            <a:ext cx="2305976" cy="23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Μέρη της αφήγησης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89952" y="1772816"/>
            <a:ext cx="4730120" cy="4525963"/>
          </a:xfrm>
        </p:spPr>
        <p:txBody>
          <a:bodyPr/>
          <a:lstStyle/>
          <a:p>
            <a:pPr>
              <a:buNone/>
            </a:pPr>
            <a:r>
              <a:rPr lang="el-GR" dirty="0"/>
              <a:t>Η αφήγηση περιλαμβάνει: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α. </a:t>
            </a:r>
            <a:r>
              <a:rPr lang="el-GR" dirty="0"/>
              <a:t>τον </a:t>
            </a:r>
            <a:r>
              <a:rPr lang="el-GR" b="1" dirty="0"/>
              <a:t>προσανατολισμό</a:t>
            </a:r>
          </a:p>
          <a:p>
            <a:pPr>
              <a:buNone/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β. </a:t>
            </a:r>
            <a:r>
              <a:rPr lang="el-GR" dirty="0"/>
              <a:t>την "</a:t>
            </a:r>
            <a:r>
              <a:rPr lang="el-GR" b="1" dirty="0"/>
              <a:t>περιπέτεια</a:t>
            </a:r>
            <a:r>
              <a:rPr lang="el-GR" dirty="0"/>
              <a:t>"</a:t>
            </a:r>
          </a:p>
          <a:p>
            <a:pPr>
              <a:buNone/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γ. </a:t>
            </a:r>
            <a:r>
              <a:rPr lang="el-GR" dirty="0"/>
              <a:t>την </a:t>
            </a:r>
            <a:r>
              <a:rPr lang="el-GR" b="1" dirty="0"/>
              <a:t>αξιολόγηση</a:t>
            </a:r>
          </a:p>
          <a:p>
            <a:pPr>
              <a:buNone/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δ. </a:t>
            </a:r>
            <a:r>
              <a:rPr lang="el-GR" dirty="0"/>
              <a:t>τη </a:t>
            </a:r>
            <a:r>
              <a:rPr lang="el-GR" b="1" dirty="0"/>
              <a:t>λύση</a:t>
            </a:r>
          </a:p>
          <a:p>
            <a:pPr>
              <a:buNone/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ε. </a:t>
            </a:r>
            <a:r>
              <a:rPr lang="el-GR" dirty="0"/>
              <a:t>την </a:t>
            </a:r>
            <a:r>
              <a:rPr lang="el-GR" b="1" dirty="0"/>
              <a:t>κατάληξη</a:t>
            </a:r>
          </a:p>
        </p:txBody>
      </p:sp>
      <p:pic>
        <p:nvPicPr>
          <p:cNvPr id="13316" name="Picture 4" descr="Conflict Is The Driving Force Of A Good Story – Mark Truelson">
            <a:extLst>
              <a:ext uri="{FF2B5EF4-FFF2-40B4-BE49-F238E27FC236}">
                <a16:creationId xmlns:a16="http://schemas.microsoft.com/office/drawing/2014/main" id="{586ED1D6-4C32-4F7D-A1DF-51E9C272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58152"/>
            <a:ext cx="4243610" cy="424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92696"/>
            <a:ext cx="3347864" cy="5544616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πέντε δάχτυλα της αφήγησης</a:t>
            </a:r>
          </a:p>
        </p:txBody>
      </p:sp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-106890"/>
            <a:ext cx="5220072" cy="696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92696"/>
            <a:ext cx="3347864" cy="5544616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Κάποιος…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ήθελε…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αλλά…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έτσι…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τελικά…</a:t>
            </a:r>
          </a:p>
        </p:txBody>
      </p:sp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8"/>
            <a:ext cx="5220072" cy="674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Δύο είδη αφήγησης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6247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 dirty="0"/>
              <a:t>Η αφήγηση :  </a:t>
            </a:r>
            <a:r>
              <a:rPr lang="el-GR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πραγματική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και </a:t>
            </a:r>
            <a:r>
              <a:rPr lang="el-GR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πλασματική</a:t>
            </a:r>
            <a:r>
              <a:rPr lang="el-GR" dirty="0"/>
              <a:t>. </a:t>
            </a:r>
          </a:p>
          <a:p>
            <a:pPr algn="just"/>
            <a:r>
              <a:rPr lang="el-GR" dirty="0"/>
              <a:t>Πραγματική ονομάζεται η αφήγηση της οποίας το αντικείμενο ανήκει στο βιωματικό πεδίο του υποκειμένου της αφήγησης, ενώ πλασματική εκείνη της οποίας το αντικείμενο είναι εφεύρημα του υποκειμένου της αφήγησης.</a:t>
            </a:r>
          </a:p>
          <a:p>
            <a:r>
              <a:rPr lang="el-GR" dirty="0"/>
              <a:t>Κάθε αφήγημα συντίθεται από:</a:t>
            </a:r>
          </a:p>
          <a:p>
            <a:pPr lvl="0"/>
            <a:r>
              <a:rPr lang="el-GR" b="1" dirty="0"/>
              <a:t>Αφήγημα</a:t>
            </a:r>
            <a:r>
              <a:rPr lang="el-GR" dirty="0"/>
              <a:t>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γεγονότων</a:t>
            </a:r>
            <a:r>
              <a:rPr lang="el-GR" dirty="0"/>
              <a:t>: γίνεται αναφορά σε </a:t>
            </a:r>
            <a:r>
              <a:rPr lang="el-GR" dirty="0" err="1"/>
              <a:t>ό,τι</a:t>
            </a:r>
            <a:r>
              <a:rPr lang="el-GR" dirty="0"/>
              <a:t> έπραξε ή σε </a:t>
            </a:r>
            <a:r>
              <a:rPr lang="el-GR" dirty="0" err="1"/>
              <a:t>ό,τι</a:t>
            </a:r>
            <a:r>
              <a:rPr lang="el-GR" dirty="0"/>
              <a:t> έπαθε ένα πρόσωπο.</a:t>
            </a:r>
          </a:p>
          <a:p>
            <a:pPr lvl="0"/>
            <a:r>
              <a:rPr lang="el-GR" b="1" dirty="0"/>
              <a:t>Αφήγημα</a:t>
            </a:r>
            <a:r>
              <a:rPr lang="el-GR" dirty="0"/>
              <a:t>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λόγων</a:t>
            </a:r>
            <a:r>
              <a:rPr lang="el-GR" dirty="0"/>
              <a:t>: περιλαμβάνει: </a:t>
            </a:r>
            <a:r>
              <a:rPr lang="el-GR" b="1" dirty="0"/>
              <a:t>α) </a:t>
            </a:r>
            <a:r>
              <a:rPr lang="el-GR" dirty="0"/>
              <a:t>τον </a:t>
            </a:r>
            <a:r>
              <a:rPr lang="el-GR" dirty="0" err="1"/>
              <a:t>αφηγηματοποιημένο</a:t>
            </a:r>
            <a:r>
              <a:rPr lang="el-GR" dirty="0"/>
              <a:t> ή αφηγημένο λόγο, κατά τον οποίο τα λόγια του προσώπου ενσωματώνονται στην αφήγηση, </a:t>
            </a:r>
            <a:r>
              <a:rPr lang="el-GR" b="1" dirty="0"/>
              <a:t>β) </a:t>
            </a:r>
            <a:r>
              <a:rPr lang="el-GR" dirty="0"/>
              <a:t>τον αναφερόμενο ή αναπαριστώμενο λόγο, που περιλαμβάνει τον ευθύ λόγο ή διάλογο και </a:t>
            </a:r>
            <a:r>
              <a:rPr lang="el-GR" b="1" dirty="0"/>
              <a:t>γ) </a:t>
            </a:r>
            <a:r>
              <a:rPr lang="el-GR" dirty="0"/>
              <a:t>τον μετατιθέμενο λόγο, κατά τον οποίο ο λόγος του ήρωα ενσωματώνεται στον λόγο του αφηγητή. </a:t>
            </a:r>
          </a:p>
          <a:p>
            <a:pPr lvl="0"/>
            <a:r>
              <a:rPr lang="el-GR" b="1" dirty="0"/>
              <a:t>Αφήγημα</a:t>
            </a:r>
            <a:r>
              <a:rPr lang="el-GR" dirty="0"/>
              <a:t>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σκέψεων</a:t>
            </a:r>
            <a:r>
              <a:rPr lang="el-GR" dirty="0"/>
              <a:t>: η σκέψη, «σιωπηρός λόγος».</a:t>
            </a: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Οπτική γωνία</a:t>
            </a:r>
          </a:p>
        </p:txBody>
      </p:sp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324" y="1120055"/>
            <a:ext cx="7399076" cy="554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856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Οπτική γωνία στην αφήγηση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dirty="0"/>
              <a:t>αφήγηση με 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μηδενική εστίαση</a:t>
            </a:r>
            <a:r>
              <a:rPr lang="el-GR" dirty="0"/>
              <a:t>: ο αφηγητής δεν έχει κάποια συγκεκριμένη οπτική γωνία (</a:t>
            </a:r>
            <a:r>
              <a:rPr lang="el-GR" i="1" dirty="0"/>
              <a:t>εστίαση μηδέν</a:t>
            </a:r>
            <a:r>
              <a:rPr lang="el-GR" dirty="0"/>
              <a:t>), αλλά βλέπει τα δρώμενα καθολικά, από όλες τις θέσεις (</a:t>
            </a:r>
            <a:r>
              <a:rPr lang="el-GR" b="1" i="1" dirty="0"/>
              <a:t>αφηγητής – Θεός</a:t>
            </a:r>
            <a:r>
              <a:rPr lang="el-GR" dirty="0"/>
              <a:t>). Επιπλέον, γνωρίζει τα πάντα για τα πρόσωπα της ιστορίας, ακόμη και τις πιο ενδόμυχες σκέψεις τους. Η απόλυτη αυτή γνώση τον καθιστά έναν </a:t>
            </a:r>
            <a:r>
              <a:rPr lang="el-GR" i="1" dirty="0"/>
              <a:t>παντογνώστη αφηγητή</a:t>
            </a:r>
            <a:r>
              <a:rPr lang="el-GR" dirty="0"/>
              <a:t>.</a:t>
            </a:r>
          </a:p>
          <a:p>
            <a:pPr algn="just"/>
            <a:r>
              <a:rPr lang="el-GR" dirty="0"/>
              <a:t>αφήγηση με 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εσωτερική εστίαση</a:t>
            </a:r>
            <a:r>
              <a:rPr lang="el-GR" dirty="0"/>
              <a:t>: ο αφηγητής είναι </a:t>
            </a:r>
            <a:r>
              <a:rPr lang="el-GR" b="1" dirty="0"/>
              <a:t>πρόσωπο της ιστορίας </a:t>
            </a:r>
            <a:r>
              <a:rPr lang="el-GR" dirty="0"/>
              <a:t>(</a:t>
            </a:r>
            <a:r>
              <a:rPr lang="el-GR" i="1" dirty="0"/>
              <a:t>εστίαση εκ των έσω</a:t>
            </a:r>
            <a:r>
              <a:rPr lang="el-GR" dirty="0"/>
              <a:t>) και, ως εκ τούτου, έχει περιορισμένη γνώση των πραγμάτων (</a:t>
            </a:r>
            <a:r>
              <a:rPr lang="el-GR" b="1" i="1" dirty="0"/>
              <a:t>αφηγητής – άνθρωπος</a:t>
            </a:r>
            <a:r>
              <a:rPr lang="el-GR" dirty="0"/>
              <a:t>). Συγκεκριμένα, γνωρίζει όσα ακριβώς ξέρουν και τα υπόλοιπα πρόσωπα της ιστορίας.</a:t>
            </a:r>
          </a:p>
          <a:p>
            <a:pPr algn="just"/>
            <a:r>
              <a:rPr lang="el-GR" dirty="0"/>
              <a:t>[αφήγηση με 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εξωτερική εστίαση</a:t>
            </a:r>
            <a:r>
              <a:rPr lang="el-GR" dirty="0"/>
              <a:t>: ο αφηγητής, είτε είναι πρόσωπο της ιστορίας είτε όχι, έχει </a:t>
            </a:r>
            <a:r>
              <a:rPr lang="el-GR" b="1" i="1" dirty="0"/>
              <a:t>μηδαμινή γνώση</a:t>
            </a:r>
            <a:r>
              <a:rPr lang="el-GR" b="1" dirty="0"/>
              <a:t> των πραγμάτων</a:t>
            </a:r>
            <a:r>
              <a:rPr lang="el-GR" dirty="0"/>
              <a:t>. Στην πραγματικότητα, γνωρίζει λιγότερα από όσα ξέρουν τα υπόλοιπα πρόσωπα της ιστορίας.]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5263-13A6-406B-9AA5-1DE8ED80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αφηγητής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CAFF-1D46-46B1-B708-3D13B88C0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 αφηγητής της ιστορίας </a:t>
            </a:r>
            <a:r>
              <a:rPr lang="el-G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δεν ταυτίζεται με τον συγγραφέα </a:t>
            </a:r>
            <a:r>
              <a:rPr lang="el-G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(με εξαίρεση τα απομνημονεύματα, το ημερολόγιο και την αυτοβιογραφία). </a:t>
            </a:r>
          </a:p>
          <a:p>
            <a:pPr marL="0" indent="0">
              <a:buNone/>
            </a:pPr>
            <a:r>
              <a:rPr lang="el-G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 αφηγητής είναι ένα </a:t>
            </a:r>
            <a:r>
              <a:rPr lang="el-G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πλασματικό πρόσωπο</a:t>
            </a:r>
            <a:r>
              <a:rPr lang="el-G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δημιούργημα του συγγραφέα, διαμεσολαβητής ανάμεσα στον συγγραφέα και τον αναγνώστη, ανεξάρτητα από τα πρόσωπα της αφήγησης και από το αν παίρνει μέρος στην αφήγηση. </a:t>
            </a:r>
          </a:p>
          <a:p>
            <a:pPr marL="0" indent="0">
              <a:buNone/>
            </a:pPr>
            <a:r>
              <a:rPr lang="el-G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 αφηγητής μπορεί να είναι </a:t>
            </a:r>
            <a:r>
              <a:rPr lang="el-G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πρόσωπο της αφήγησης</a:t>
            </a:r>
            <a:r>
              <a:rPr lang="el-G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με πρωταγωνιστικό ή δευτερεύοντα ρόλο, ή μπορεί να είναι </a:t>
            </a:r>
            <a:r>
              <a:rPr lang="el-G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αμέτοχος στα γεγονότα</a:t>
            </a:r>
            <a:r>
              <a:rPr lang="el-G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535593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07507-81B7-4884-AF22-368C9F04E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701"/>
          <a:stretch/>
        </p:blipFill>
        <p:spPr>
          <a:xfrm>
            <a:off x="1047659" y="0"/>
            <a:ext cx="69308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7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BD1D-6D0E-4C18-8D8C-BABFEF6F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Αφηγητής – θεός</a:t>
            </a:r>
            <a:br>
              <a:rPr lang="el-GR" dirty="0"/>
            </a:br>
            <a:r>
              <a:rPr lang="el-GR" dirty="0"/>
              <a:t>ξέρει τα πάντα – παντογνώστης </a:t>
            </a:r>
          </a:p>
        </p:txBody>
      </p:sp>
      <p:pic>
        <p:nvPicPr>
          <p:cNvPr id="9218" name="Picture 2" descr="Narrative Perspective – Rook Reading">
            <a:extLst>
              <a:ext uri="{FF2B5EF4-FFF2-40B4-BE49-F238E27FC236}">
                <a16:creationId xmlns:a16="http://schemas.microsoft.com/office/drawing/2014/main" id="{3871DE78-9BC4-42D8-8B3A-FBF064B88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28" y="1988840"/>
            <a:ext cx="548971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0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Τρόποι αφήγησης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19268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Έκθεση ή αφήγηση</a:t>
            </a:r>
            <a:r>
              <a:rPr lang="el-GR" dirty="0"/>
              <a:t>: είναι η παρουσίαση γεγονότων και πράξεων, την οποία ο Πλάτων και ο Αριστοτέλης διέκριναν σε «διήγηση» και «μίμηση ». Στη διήγηση ο αφηγητής αφηγείται μια ιστορία με τη δική του φωνή, ενώ στη μίμηση δανείζεται τη φωνή άλλων προσώπων.</a:t>
            </a:r>
          </a:p>
          <a:p>
            <a:pPr lvl="0"/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Διάλογος</a:t>
            </a:r>
            <a:r>
              <a:rPr lang="el-GR" dirty="0"/>
              <a:t>: είναι τα διαλογικά μέρη σε ευθύ λόγο και σε πρώτο πρόσωπο.</a:t>
            </a:r>
          </a:p>
          <a:p>
            <a:pPr lvl="0"/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Περιγραφή</a:t>
            </a:r>
            <a:r>
              <a:rPr lang="el-GR" dirty="0"/>
              <a:t>: η αναπαράσταση προσώπων, τόπων, αντικειμένων, η αφήγηση καταστάσεων.</a:t>
            </a:r>
          </a:p>
          <a:p>
            <a:pPr lvl="0"/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Σχόλιο</a:t>
            </a:r>
            <a:r>
              <a:rPr lang="el-GR" dirty="0"/>
              <a:t>: η παρεμβολή σχολίων, σκέψεων, γνωμών από τον αφηγητή, έξω από τη ροή της αφήγησης, που στοιχειοθετεί, όπως και η περιγραφή, μια επιβράδυνσή της.</a:t>
            </a:r>
          </a:p>
          <a:p>
            <a:pPr lvl="0"/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Ελεύθερος πλάγιος λόγος</a:t>
            </a:r>
            <a:r>
              <a:rPr lang="el-GR" dirty="0"/>
              <a:t>: η πιστή απόδοση σκέψεων, διαθέσεων ή συναισθημάτων σε </a:t>
            </a:r>
            <a:r>
              <a:rPr lang="el-GR" dirty="0" err="1"/>
              <a:t>γ΄</a:t>
            </a:r>
            <a:r>
              <a:rPr lang="el-GR" dirty="0"/>
              <a:t> πρόσωπο και σε παρωχημένο χρόνο. Το τμήμα αυτό φαίνεται να ανήκει στην καθαρή αφήγηση, στην ουσία όμως εύκολα μετατρέπεται σε ευθύ λόγο.</a:t>
            </a:r>
          </a:p>
          <a:p>
            <a:pPr lvl="0"/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Εσωτερικός μονόλογος</a:t>
            </a:r>
            <a:r>
              <a:rPr lang="el-GR" dirty="0"/>
              <a:t>: η απόδοση των σκέψεων ή συναισθημάτων σε </a:t>
            </a:r>
            <a:r>
              <a:rPr lang="el-GR" dirty="0" err="1"/>
              <a:t>α΄</a:t>
            </a:r>
            <a:r>
              <a:rPr lang="el-GR" dirty="0"/>
              <a:t> πρόσωπο και σε χρόνο ενεστώτα.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45440"/>
            <a:ext cx="9144000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η αφήγηση;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11552" y="1288440"/>
            <a:ext cx="4032448" cy="510383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Μία </a:t>
            </a:r>
            <a:r>
              <a:rPr lang="el-GR" b="1" dirty="0">
                <a:solidFill>
                  <a:srgbClr val="C00000"/>
                </a:solidFill>
              </a:rPr>
              <a:t>πράξη επικοινωνίας </a:t>
            </a:r>
            <a:r>
              <a:rPr lang="el-GR" dirty="0"/>
              <a:t>με την οποία παρουσιάζεται προφορικά ή γραπτά μια </a:t>
            </a:r>
            <a:r>
              <a:rPr lang="el-GR" b="1" dirty="0"/>
              <a:t>σειρά πραγματικών </a:t>
            </a:r>
            <a:r>
              <a:rPr lang="el-GR" dirty="0"/>
              <a:t>ή </a:t>
            </a:r>
            <a:r>
              <a:rPr lang="el-GR" b="1" dirty="0"/>
              <a:t>φανταστικών γεγονότων</a:t>
            </a:r>
            <a:r>
              <a:rPr lang="el-GR" dirty="0"/>
              <a:t>.</a:t>
            </a:r>
          </a:p>
          <a:p>
            <a:r>
              <a:rPr lang="el-GR" dirty="0"/>
              <a:t>Άρα χρειάζονται τουλάχιστον 2 πρόσωπα:</a:t>
            </a:r>
          </a:p>
          <a:p>
            <a:r>
              <a:rPr lang="el-GR" dirty="0"/>
              <a:t>Ο </a:t>
            </a:r>
            <a:r>
              <a:rPr lang="el-GR" b="1" dirty="0">
                <a:solidFill>
                  <a:srgbClr val="C00000"/>
                </a:solidFill>
              </a:rPr>
              <a:t>πομπός</a:t>
            </a:r>
            <a:r>
              <a:rPr lang="el-GR" dirty="0"/>
              <a:t> και ο </a:t>
            </a:r>
            <a:r>
              <a:rPr lang="el-GR" b="1" dirty="0">
                <a:solidFill>
                  <a:srgbClr val="C00000"/>
                </a:solidFill>
              </a:rPr>
              <a:t>δέκτης</a:t>
            </a:r>
          </a:p>
        </p:txBody>
      </p:sp>
      <p:pic>
        <p:nvPicPr>
          <p:cNvPr id="1026" name="Picture 2" descr="Definitions of narrate: Synonyms, Antonyms and Pronunciation">
            <a:extLst>
              <a:ext uri="{FF2B5EF4-FFF2-40B4-BE49-F238E27FC236}">
                <a16:creationId xmlns:a16="http://schemas.microsoft.com/office/drawing/2014/main" id="{A9AE6C28-5743-4BC8-B29C-371394C83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r="6390"/>
          <a:stretch/>
        </p:blipFill>
        <p:spPr bwMode="auto">
          <a:xfrm>
            <a:off x="0" y="1556508"/>
            <a:ext cx="4977189" cy="460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010D3-FAA7-4F01-A147-19920F8A0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-64008"/>
            <a:ext cx="6849431" cy="692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537188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A4F-719B-418E-A849-5ABF6EC28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r="13882"/>
          <a:stretch/>
        </p:blipFill>
        <p:spPr>
          <a:xfrm>
            <a:off x="457139" y="0"/>
            <a:ext cx="8229721" cy="684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28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842AC1-7E2C-4631-A6A8-419F5B16E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74"/>
          <a:stretch/>
        </p:blipFill>
        <p:spPr>
          <a:xfrm>
            <a:off x="827584" y="-27794"/>
            <a:ext cx="7087691" cy="68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506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αφηγηματικός χρόνος</a:t>
            </a:r>
          </a:p>
        </p:txBody>
      </p:sp>
      <p:pic>
        <p:nvPicPr>
          <p:cNvPr id="19458" name="Picture 2" descr="ιστορικός χρόνο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6" t="6086" r="13548" b="17041"/>
          <a:stretch>
            <a:fillRect/>
          </a:stretch>
        </p:blipFill>
        <p:spPr bwMode="auto">
          <a:xfrm>
            <a:off x="539552" y="1196752"/>
            <a:ext cx="7776864" cy="545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The clocks change tonight – but it won't happen for much longer | WIRED UK">
            <a:extLst>
              <a:ext uri="{FF2B5EF4-FFF2-40B4-BE49-F238E27FC236}">
                <a16:creationId xmlns:a16="http://schemas.microsoft.com/office/drawing/2014/main" id="{FB8E1C5B-2666-4AD7-96FC-D749CE5B0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6CBDF"/>
              </a:clrFrom>
              <a:clrTo>
                <a:srgbClr val="56CB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5" r="14118"/>
          <a:stretch/>
        </p:blipFill>
        <p:spPr bwMode="auto">
          <a:xfrm>
            <a:off x="6281740" y="576064"/>
            <a:ext cx="2823009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Mexico's Time Zones | Mexperience">
            <a:extLst>
              <a:ext uri="{FF2B5EF4-FFF2-40B4-BE49-F238E27FC236}">
                <a16:creationId xmlns:a16="http://schemas.microsoft.com/office/drawing/2014/main" id="{B21E7E12-440F-46C2-84F1-51CC965E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055"/>
            <a:ext cx="2989598" cy="199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3530-703C-4D76-8BD4-B9CDC5E6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 να αφηγηθούμε κάτι;</a:t>
            </a:r>
          </a:p>
        </p:txBody>
      </p:sp>
      <p:pic>
        <p:nvPicPr>
          <p:cNvPr id="3074" name="Picture 2" descr="Why Storytelling And Literacy - Global Sleepover">
            <a:extLst>
              <a:ext uri="{FF2B5EF4-FFF2-40B4-BE49-F238E27FC236}">
                <a16:creationId xmlns:a16="http://schemas.microsoft.com/office/drawing/2014/main" id="{988415BD-48A1-4BFA-9250-A389A60E2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7638"/>
            <a:ext cx="6772275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04F8-F314-4B7D-8C06-515E1786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μυαλό μας ... στις ιστορίες</a:t>
            </a:r>
          </a:p>
        </p:txBody>
      </p:sp>
      <p:pic>
        <p:nvPicPr>
          <p:cNvPr id="10242" name="Picture 2" descr="The Power of Storytelling as a Marketing Tool | Kinesis">
            <a:extLst>
              <a:ext uri="{FF2B5EF4-FFF2-40B4-BE49-F238E27FC236}">
                <a16:creationId xmlns:a16="http://schemas.microsoft.com/office/drawing/2014/main" id="{D571132D-39E5-45C6-9985-11DD7A5D8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6" b="15637"/>
          <a:stretch/>
        </p:blipFill>
        <p:spPr bwMode="auto">
          <a:xfrm>
            <a:off x="755576" y="1268760"/>
            <a:ext cx="7433926" cy="524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7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CCAC-D43B-42ED-A9A0-79A8E7C0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970"/>
            <a:ext cx="9144000" cy="2002234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φορές περισσότερο 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/>
              <a:t>θυμόμαστε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ιστορίες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από ό,τι γεγονότα ή πρόσωπα.</a:t>
            </a:r>
          </a:p>
        </p:txBody>
      </p:sp>
      <p:pic>
        <p:nvPicPr>
          <p:cNvPr id="4098" name="Picture 2" descr="Storytelling For Professional Presentations Training Workshop Hand-Out">
            <a:extLst>
              <a:ext uri="{FF2B5EF4-FFF2-40B4-BE49-F238E27FC236}">
                <a16:creationId xmlns:a16="http://schemas.microsoft.com/office/drawing/2014/main" id="{68F8C43C-446D-4735-A92D-D7314C79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47147"/>
            <a:ext cx="85725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αφήγηση 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λογοτεχνία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7104" y="3429000"/>
            <a:ext cx="8229600" cy="3672408"/>
          </a:xfrm>
        </p:spPr>
        <p:txBody>
          <a:bodyPr/>
          <a:lstStyle/>
          <a:p>
            <a:pPr indent="342900" algn="just">
              <a:buNone/>
            </a:pPr>
            <a:r>
              <a:rPr lang="el-GR" dirty="0"/>
              <a:t>Ο αφηγηματικός λόγος διακρίνεται σε:</a:t>
            </a:r>
          </a:p>
          <a:p>
            <a:pPr indent="342900" algn="just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ΑΦΗΓΗΣΗ</a:t>
            </a:r>
            <a:r>
              <a:rPr lang="el-GR" dirty="0"/>
              <a:t>: περιγραφή, διήγηση, σχόλιο</a:t>
            </a:r>
          </a:p>
          <a:p>
            <a:pPr indent="342900" algn="just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ΜΙΜΗΣΗ</a:t>
            </a:r>
            <a:r>
              <a:rPr lang="el-GR" dirty="0"/>
              <a:t>: διάλογοι, μονόλογοι, σκέψεις προσώπων.</a:t>
            </a:r>
          </a:p>
          <a:p>
            <a:pPr indent="342900" algn="just">
              <a:buNone/>
            </a:pPr>
            <a:r>
              <a:rPr lang="el-GR" dirty="0"/>
              <a:t>Συνήθως στα λογοτεχνικά κείμενα συναντάμε μείξη αφήγησης και μίμησης.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C928B-5941-46F0-B736-9087504B5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404" y="274638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0399EAA-7CFE-48FD-9C8D-8786264816FD}"/>
              </a:ext>
            </a:extLst>
          </p:cNvPr>
          <p:cNvSpPr/>
          <p:nvPr/>
        </p:nvSpPr>
        <p:spPr>
          <a:xfrm>
            <a:off x="1691680" y="1674813"/>
            <a:ext cx="1296144" cy="1656184"/>
          </a:xfrm>
          <a:prstGeom prst="downArrow">
            <a:avLst/>
          </a:prstGeom>
          <a:solidFill>
            <a:srgbClr val="C00000">
              <a:alpha val="65000"/>
            </a:srgbClr>
          </a:solidFill>
          <a:ln>
            <a:noFill/>
          </a:ln>
          <a:effectLst>
            <a:outerShdw blurRad="1270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αφήγησης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dirty="0"/>
              <a:t>...</a:t>
            </a:r>
            <a:r>
              <a:rPr lang="el-GR" b="1" i="1" dirty="0"/>
              <a:t>μετ' ολίγα λεπτά</a:t>
            </a:r>
            <a:r>
              <a:rPr lang="el-GR" i="1" dirty="0"/>
              <a:t> </a:t>
            </a:r>
            <a:r>
              <a:rPr lang="el-GR" b="1" i="1" dirty="0" err="1"/>
              <a:t>εσηκώθη</a:t>
            </a:r>
            <a:r>
              <a:rPr lang="el-GR" i="1" dirty="0"/>
              <a:t>, </a:t>
            </a:r>
            <a:r>
              <a:rPr lang="el-GR" b="1" i="1" dirty="0"/>
              <a:t>επήρε</a:t>
            </a:r>
            <a:r>
              <a:rPr lang="el-GR" dirty="0"/>
              <a:t> το καλάθι της κι </a:t>
            </a:r>
            <a:r>
              <a:rPr lang="el-GR" b="1" i="1" dirty="0"/>
              <a:t>έτρεξε</a:t>
            </a:r>
            <a:r>
              <a:rPr lang="el-GR" dirty="0"/>
              <a:t> τον </a:t>
            </a:r>
            <a:r>
              <a:rPr lang="el-GR" dirty="0" err="1"/>
              <a:t>κατήφορον</a:t>
            </a:r>
            <a:r>
              <a:rPr lang="el-GR" dirty="0"/>
              <a:t>. </a:t>
            </a:r>
            <a:r>
              <a:rPr lang="el-GR" b="1" i="1" dirty="0"/>
              <a:t>Τώρα πλέον</a:t>
            </a:r>
            <a:r>
              <a:rPr lang="el-GR" i="1" dirty="0"/>
              <a:t> </a:t>
            </a:r>
            <a:r>
              <a:rPr lang="el-GR" b="1" i="1" dirty="0" err="1"/>
              <a:t>επήγαινεν</a:t>
            </a:r>
            <a:r>
              <a:rPr lang="el-GR" dirty="0"/>
              <a:t> αποφασιστικώς εις τον Αϊ-</a:t>
            </a:r>
            <a:r>
              <a:rPr lang="el-GR" dirty="0" err="1"/>
              <a:t>Σώστην,</a:t>
            </a:r>
            <a:r>
              <a:rPr lang="el-GR" dirty="0"/>
              <a:t> εις το </a:t>
            </a:r>
            <a:r>
              <a:rPr lang="el-GR" dirty="0" err="1"/>
              <a:t>Ερημητήριον</a:t>
            </a:r>
            <a:r>
              <a:rPr lang="el-GR" b="1" dirty="0"/>
              <a:t>. </a:t>
            </a:r>
            <a:r>
              <a:rPr lang="el-GR" b="1" i="1" dirty="0"/>
              <a:t>Καιρός ήτο</a:t>
            </a:r>
            <a:r>
              <a:rPr lang="el-GR" dirty="0"/>
              <a:t>, αν </a:t>
            </a:r>
            <a:r>
              <a:rPr lang="el-GR" dirty="0" err="1"/>
              <a:t>εγλύτωνε</a:t>
            </a:r>
            <a:r>
              <a:rPr lang="el-GR" dirty="0"/>
              <a:t>, να </a:t>
            </a:r>
            <a:r>
              <a:rPr lang="el-GR" dirty="0" err="1"/>
              <a:t>εξαγορευθή</a:t>
            </a:r>
            <a:r>
              <a:rPr lang="el-GR" dirty="0"/>
              <a:t> τα κρίματά της εις τον γέροντα, τον </a:t>
            </a:r>
            <a:r>
              <a:rPr lang="el-GR" dirty="0" err="1"/>
              <a:t>ασκητήν</a:t>
            </a:r>
            <a:r>
              <a:rPr lang="el-GR" dirty="0"/>
              <a:t>. </a:t>
            </a:r>
            <a:r>
              <a:rPr lang="el-GR" b="1" i="1" dirty="0"/>
              <a:t>Εις</a:t>
            </a:r>
            <a:r>
              <a:rPr lang="el-GR" b="1" dirty="0"/>
              <a:t> </a:t>
            </a:r>
            <a:r>
              <a:rPr lang="el-GR" b="1" i="1" dirty="0"/>
              <a:t>ολίγα λεπτά της ώρας</a:t>
            </a:r>
            <a:r>
              <a:rPr lang="el-GR" i="1" dirty="0"/>
              <a:t> </a:t>
            </a:r>
            <a:r>
              <a:rPr lang="el-GR" b="1" i="1" dirty="0"/>
              <a:t>κατήλθε</a:t>
            </a:r>
            <a:r>
              <a:rPr lang="el-GR" dirty="0"/>
              <a:t> την </a:t>
            </a:r>
            <a:r>
              <a:rPr lang="el-GR" dirty="0" err="1"/>
              <a:t>ακτήν</a:t>
            </a:r>
            <a:r>
              <a:rPr lang="el-GR" dirty="0"/>
              <a:t> κι </a:t>
            </a:r>
            <a:r>
              <a:rPr lang="el-GR" b="1" i="1" dirty="0" err="1"/>
              <a:t>έφθασεν</a:t>
            </a:r>
            <a:r>
              <a:rPr lang="el-GR" dirty="0"/>
              <a:t> εις τα χαλίκια του αιγιαλού, εις την </a:t>
            </a:r>
            <a:r>
              <a:rPr lang="el-GR" dirty="0" err="1"/>
              <a:t>άμμον</a:t>
            </a:r>
            <a:r>
              <a:rPr lang="el-GR" dirty="0"/>
              <a:t>. </a:t>
            </a:r>
            <a:r>
              <a:rPr lang="el-GR" b="1" i="1" dirty="0" err="1"/>
              <a:t>Αντίκρυσε</a:t>
            </a:r>
            <a:r>
              <a:rPr lang="el-GR" b="1" dirty="0"/>
              <a:t> </a:t>
            </a:r>
            <a:r>
              <a:rPr lang="el-GR" dirty="0"/>
              <a:t>τον </a:t>
            </a:r>
            <a:r>
              <a:rPr lang="el-GR" dirty="0" err="1"/>
              <a:t>αλίκτυπον</a:t>
            </a:r>
            <a:r>
              <a:rPr lang="el-GR" dirty="0"/>
              <a:t> </a:t>
            </a:r>
            <a:r>
              <a:rPr lang="el-GR" dirty="0" err="1"/>
              <a:t>βράχον</a:t>
            </a:r>
            <a:r>
              <a:rPr lang="el-GR" dirty="0"/>
              <a:t>, επάνω εις τον οποίον </a:t>
            </a:r>
            <a:r>
              <a:rPr lang="el-GR" dirty="0" err="1"/>
              <a:t>εφαίνετο</a:t>
            </a:r>
            <a:r>
              <a:rPr lang="el-GR" dirty="0"/>
              <a:t> ο παλαιός </a:t>
            </a:r>
            <a:r>
              <a:rPr lang="el-GR" dirty="0" err="1"/>
              <a:t>ναϊσκος</a:t>
            </a:r>
            <a:r>
              <a:rPr lang="el-GR" dirty="0"/>
              <a:t> του Αγίου Σώζοντος. Ο λαιμός της άμμου, ο </a:t>
            </a:r>
            <a:r>
              <a:rPr lang="el-GR" dirty="0" err="1"/>
              <a:t>ενώνων</a:t>
            </a:r>
            <a:r>
              <a:rPr lang="el-GR" dirty="0"/>
              <a:t> τον μικρόν </a:t>
            </a:r>
            <a:r>
              <a:rPr lang="el-GR" dirty="0" err="1"/>
              <a:t>βράχον</a:t>
            </a:r>
            <a:r>
              <a:rPr lang="el-GR" dirty="0"/>
              <a:t> με την </a:t>
            </a:r>
            <a:r>
              <a:rPr lang="el-GR" dirty="0" err="1"/>
              <a:t>στερεάν</a:t>
            </a:r>
            <a:r>
              <a:rPr lang="el-GR" dirty="0"/>
              <a:t>, μόλις </a:t>
            </a:r>
            <a:r>
              <a:rPr lang="el-GR" dirty="0" err="1"/>
              <a:t>ανείχεν</a:t>
            </a:r>
            <a:r>
              <a:rPr lang="el-GR" dirty="0"/>
              <a:t> ένα δάκτυλον υπεράνω του κύματος. </a:t>
            </a:r>
            <a:r>
              <a:rPr lang="el-GR" b="1" i="1" dirty="0"/>
              <a:t>Τώρα</a:t>
            </a:r>
            <a:r>
              <a:rPr lang="el-GR" dirty="0"/>
              <a:t> </a:t>
            </a:r>
            <a:r>
              <a:rPr lang="el-GR" dirty="0" err="1"/>
              <a:t>ήρχιζε</a:t>
            </a:r>
            <a:r>
              <a:rPr lang="el-GR" dirty="0"/>
              <a:t> να γίνεται πλημμύρα. Η </a:t>
            </a:r>
            <a:r>
              <a:rPr lang="el-GR" dirty="0" err="1"/>
              <a:t>Φραγκογιαννού</a:t>
            </a:r>
            <a:r>
              <a:rPr lang="el-GR" dirty="0"/>
              <a:t> </a:t>
            </a:r>
            <a:r>
              <a:rPr lang="el-GR" b="1" i="1" dirty="0" err="1"/>
              <a:t>εστάθη</a:t>
            </a:r>
            <a:r>
              <a:rPr lang="el-GR" dirty="0"/>
              <a:t> κι </a:t>
            </a:r>
            <a:r>
              <a:rPr lang="el-GR" b="1" i="1" dirty="0" err="1"/>
              <a:t>εδίστασε</a:t>
            </a:r>
            <a:r>
              <a:rPr lang="el-GR" dirty="0"/>
              <a:t> (...) Αλλά </a:t>
            </a:r>
            <a:r>
              <a:rPr lang="el-GR" b="1" i="1" dirty="0"/>
              <a:t>την ιδίαν στιγμήν</a:t>
            </a:r>
            <a:r>
              <a:rPr lang="el-GR" i="1" dirty="0"/>
              <a:t> </a:t>
            </a:r>
            <a:r>
              <a:rPr lang="el-GR" b="1" i="1" u="sng" dirty="0"/>
              <a:t>ήκουσε</a:t>
            </a:r>
            <a:r>
              <a:rPr lang="el-GR" b="1" dirty="0"/>
              <a:t> </a:t>
            </a:r>
            <a:r>
              <a:rPr lang="el-GR" b="1" i="1" dirty="0" err="1"/>
              <a:t>θόρυβον</a:t>
            </a:r>
            <a:r>
              <a:rPr lang="el-GR" dirty="0"/>
              <a:t> όχι μικρόν επί του κρημνού...</a:t>
            </a:r>
          </a:p>
          <a:p>
            <a:pPr algn="r">
              <a:buNone/>
            </a:pPr>
            <a:r>
              <a:rPr lang="el-GR" i="1" dirty="0"/>
              <a:t>Αλέξανδρος Παπαδιαμάντης, Η φόνισσα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EEC1EA-9912-4E00-A10F-708245697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21"/>
          <a:stretch/>
        </p:blipFill>
        <p:spPr>
          <a:xfrm>
            <a:off x="1259632" y="-29944"/>
            <a:ext cx="679060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3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992" y="-1240"/>
            <a:ext cx="5349280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Πότε αφηγούμαστε;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09" y="1793261"/>
            <a:ext cx="7427168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θέλουμε να </a:t>
            </a:r>
            <a:r>
              <a:rPr lang="el-GR" b="1" dirty="0"/>
              <a:t>πούμε</a:t>
            </a:r>
          </a:p>
          <a:p>
            <a:r>
              <a:rPr lang="el-GR" dirty="0"/>
              <a:t>Αν </a:t>
            </a:r>
            <a:r>
              <a:rPr lang="el-GR" b="1" dirty="0"/>
              <a:t>συνέβη</a:t>
            </a:r>
            <a:r>
              <a:rPr lang="el-GR" dirty="0"/>
              <a:t> κάτι</a:t>
            </a:r>
          </a:p>
          <a:p>
            <a:r>
              <a:rPr lang="el-GR" b="1" dirty="0"/>
              <a:t>Πότε</a:t>
            </a:r>
            <a:r>
              <a:rPr lang="el-GR" dirty="0"/>
              <a:t> συνέβη</a:t>
            </a:r>
          </a:p>
          <a:p>
            <a:r>
              <a:rPr lang="el-GR" b="1" dirty="0"/>
              <a:t>Πώς</a:t>
            </a:r>
            <a:r>
              <a:rPr lang="el-GR" dirty="0"/>
              <a:t> συνέβη, πώς εξελίχθηκε</a:t>
            </a:r>
          </a:p>
          <a:p>
            <a:r>
              <a:rPr lang="el-GR" b="1" dirty="0"/>
              <a:t>Γιατί</a:t>
            </a:r>
            <a:r>
              <a:rPr lang="el-GR" dirty="0"/>
              <a:t> συνέβη κλπ</a:t>
            </a:r>
          </a:p>
          <a:p>
            <a:r>
              <a:rPr lang="el-GR" dirty="0"/>
              <a:t>Θα λέγαμε ότι είναι </a:t>
            </a:r>
            <a:r>
              <a:rPr lang="el-GR" b="1" dirty="0"/>
              <a:t>η τέχνη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l-GR" b="1" dirty="0"/>
              <a:t>να ζωντανεύει κανείς τον χρόνο</a:t>
            </a:r>
            <a:r>
              <a:rPr lang="el-GR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7A550-AB3D-4BF9-8669-8022674CA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" r="1332"/>
          <a:stretch/>
        </p:blipFill>
        <p:spPr>
          <a:xfrm>
            <a:off x="5479844" y="-26000"/>
            <a:ext cx="3635164" cy="362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Free Narration Cliparts, Download Free Clip Art, Free Clip Art on Clipart  Library">
            <a:extLst>
              <a:ext uri="{FF2B5EF4-FFF2-40B4-BE49-F238E27FC236}">
                <a16:creationId xmlns:a16="http://schemas.microsoft.com/office/drawing/2014/main" id="{E62C3A66-B45D-4B7A-95B7-77708AA1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88" y="3077965"/>
            <a:ext cx="3747739" cy="374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4999B-09BD-4A88-ADFD-F36D410B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041"/>
          <a:stretch/>
        </p:blipFill>
        <p:spPr>
          <a:xfrm>
            <a:off x="1115617" y="0"/>
            <a:ext cx="6823251" cy="687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7BF12-8EA1-44A2-8841-1ED59C635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660"/>
          <a:stretch/>
        </p:blipFill>
        <p:spPr>
          <a:xfrm>
            <a:off x="1078172" y="0"/>
            <a:ext cx="6932924" cy="68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4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1CD8DE-4278-4F8B-A619-5C7C6BDF9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416" y="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0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«βουνό» της αφήγησης</a:t>
            </a:r>
          </a:p>
        </p:txBody>
      </p:sp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1259632" y="1092889"/>
            <a:ext cx="6696743" cy="563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997" b="4979"/>
          <a:stretch/>
        </p:blipFill>
        <p:spPr>
          <a:xfrm>
            <a:off x="1403648" y="0"/>
            <a:ext cx="5710028" cy="688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97012" cy="581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Αφηγηματικοί τρόποι</a:t>
            </a:r>
          </a:p>
        </p:txBody>
      </p:sp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247033" cy="513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39851"/>
            <a:ext cx="7865400" cy="557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9301" y="639851"/>
            <a:ext cx="7865398" cy="557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03848"/>
            <a:ext cx="7966929" cy="565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3984" y="116632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Ποιοι αφηγούνται, πού και γιατί;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5568" y="1380312"/>
            <a:ext cx="8780928" cy="550120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b="1" dirty="0"/>
              <a:t>γιαγιά</a:t>
            </a:r>
            <a:r>
              <a:rPr lang="el-GR" dirty="0"/>
              <a:t> αφηγείται παραμύθι στα εγγονάκια</a:t>
            </a:r>
          </a:p>
          <a:p>
            <a:r>
              <a:rPr lang="el-GR" dirty="0"/>
              <a:t>Στην </a:t>
            </a:r>
            <a:r>
              <a:rPr lang="el-GR" b="1" dirty="0"/>
              <a:t>αστυνομία</a:t>
            </a:r>
            <a:r>
              <a:rPr lang="el-GR" dirty="0"/>
              <a:t> ή στο </a:t>
            </a:r>
            <a:r>
              <a:rPr lang="el-GR" b="1" dirty="0"/>
              <a:t>δικαστήριο</a:t>
            </a:r>
            <a:r>
              <a:rPr lang="el-GR" dirty="0"/>
              <a:t> οι μάρτυρες</a:t>
            </a:r>
          </a:p>
          <a:p>
            <a:r>
              <a:rPr lang="el-GR" dirty="0"/>
              <a:t>Ένας </a:t>
            </a:r>
            <a:r>
              <a:rPr lang="el-GR" b="1" dirty="0"/>
              <a:t>φίλος</a:t>
            </a:r>
            <a:r>
              <a:rPr lang="el-GR" dirty="0"/>
              <a:t> στην παρέα αφηγείται τις διακοπές του ή ένα αστείο περιστατικό</a:t>
            </a:r>
          </a:p>
          <a:p>
            <a:r>
              <a:rPr lang="el-GR" dirty="0"/>
              <a:t>Οι </a:t>
            </a:r>
            <a:r>
              <a:rPr lang="el-GR" b="1" dirty="0"/>
              <a:t>δάσκαλοι</a:t>
            </a:r>
            <a:r>
              <a:rPr lang="el-GR" dirty="0"/>
              <a:t> στο μάθημα (π.χ. ιστορία)</a:t>
            </a:r>
          </a:p>
          <a:p>
            <a:r>
              <a:rPr lang="el-GR" dirty="0"/>
              <a:t>Στο </a:t>
            </a:r>
            <a:r>
              <a:rPr lang="el-GR" b="1" dirty="0"/>
              <a:t>τραπέζι</a:t>
            </a:r>
            <a:r>
              <a:rPr lang="el-GR" dirty="0"/>
              <a:t> τα παιδιά λένε τα νέα του σχολείου</a:t>
            </a:r>
          </a:p>
          <a:p>
            <a:r>
              <a:rPr lang="el-GR" dirty="0"/>
              <a:t>Οι </a:t>
            </a:r>
            <a:r>
              <a:rPr lang="el-GR" b="1" dirty="0"/>
              <a:t>ομιλητές</a:t>
            </a:r>
            <a:r>
              <a:rPr lang="el-GR" dirty="0"/>
              <a:t> σε συνέδρια, εκπομπές </a:t>
            </a:r>
          </a:p>
          <a:p>
            <a:r>
              <a:rPr lang="el-GR" dirty="0"/>
              <a:t>Οι </a:t>
            </a:r>
            <a:r>
              <a:rPr lang="el-GR" b="1" dirty="0"/>
              <a:t>συγγραφείς</a:t>
            </a:r>
            <a:r>
              <a:rPr lang="el-GR" dirty="0"/>
              <a:t> στα βιβλία τους</a:t>
            </a:r>
          </a:p>
          <a:p>
            <a:r>
              <a:rPr lang="el-GR" dirty="0"/>
              <a:t>Οι </a:t>
            </a:r>
            <a:r>
              <a:rPr lang="el-GR" b="1" dirty="0"/>
              <a:t>κυνηγοί</a:t>
            </a:r>
            <a:r>
              <a:rPr lang="el-GR" dirty="0"/>
              <a:t> μετά το κυνήγι, οι </a:t>
            </a:r>
            <a:r>
              <a:rPr lang="el-GR" b="1" dirty="0"/>
              <a:t>ψαράδες</a:t>
            </a:r>
            <a:r>
              <a:rPr lang="el-GR" dirty="0"/>
              <a:t> μετά την ψαριά, οι </a:t>
            </a:r>
            <a:r>
              <a:rPr lang="el-GR" b="1" dirty="0"/>
              <a:t>πολεμιστές</a:t>
            </a:r>
            <a:r>
              <a:rPr lang="el-GR" dirty="0"/>
              <a:t> μετά τη μάχη κλπ κλπ κλπ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03848"/>
            <a:ext cx="7966929" cy="565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1888" y="332656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 για το σπίτι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βρήκες! Γράψε μία δική σου αφήγηση.</a:t>
            </a:r>
          </a:p>
          <a:p>
            <a:r>
              <a:rPr lang="el-GR" dirty="0"/>
              <a:t>Διάλεξε: Σκηνικό, εποχή, πρόσωπα, γεγονός, κορύφωση, κατάληξη, συμπέρασμα, συναισθήματα κλπ. Αν βγαίνει ένα «ηθικό δίδαγμα» καλό είναι, αλλά όχι απαραίτητο. </a:t>
            </a:r>
            <a:r>
              <a:rPr lang="el-GR" u="sng" dirty="0"/>
              <a:t>Προσοχή</a:t>
            </a:r>
            <a:r>
              <a:rPr lang="el-GR" dirty="0"/>
              <a:t>: δεν πρέπει να έχει διδακτικό τόνο η αφήγησή σου, γιατί το κοινό θα σταθεί αρνητικά απέναντί της!</a:t>
            </a:r>
          </a:p>
          <a:p>
            <a:r>
              <a:rPr lang="el-GR" dirty="0"/>
              <a:t>Αν θέλεις να περάσεις ένα μήνυμα, θα το κάνεις διακριτικά, υπόγεια, χωρίς να κουνάς το δάχτυλο!</a:t>
            </a:r>
          </a:p>
        </p:txBody>
      </p:sp>
    </p:spTree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92696"/>
            <a:ext cx="3347864" cy="5544616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«βασικά» της αφήγησης</a:t>
            </a:r>
          </a:p>
        </p:txBody>
      </p:sp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-110576"/>
            <a:ext cx="5220072" cy="696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92696"/>
            <a:ext cx="3347864" cy="5544616"/>
          </a:xfrm>
        </p:spPr>
        <p:txBody>
          <a:bodyPr>
            <a:normAutofit/>
          </a:bodyPr>
          <a:lstStyle/>
          <a:p>
            <a:r>
              <a:rPr lang="el-GR" sz="3600" dirty="0"/>
              <a:t>Η καλή πένα</a:t>
            </a:r>
            <a:br>
              <a:rPr lang="el-GR" sz="3600" dirty="0"/>
            </a:br>
            <a:r>
              <a:rPr lang="el-GR" sz="3600" dirty="0"/>
              <a:t>θέτει τα αφηγούμενα</a:t>
            </a:r>
            <a:br>
              <a:rPr lang="el-GR" sz="3600" dirty="0"/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χρόνο!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/>
              <a:t>Τα γεγονότα μπαίνουν σε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μια σειρά!</a:t>
            </a:r>
          </a:p>
        </p:txBody>
      </p:sp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0"/>
            <a:ext cx="4948488" cy="705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92696"/>
            <a:ext cx="3347864" cy="5544616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θα «τσιμπήσει» ο αναγνώστης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σε διαβάσει; Κάνε κάτι!</a:t>
            </a:r>
          </a:p>
        </p:txBody>
      </p:sp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r="11339"/>
          <a:stretch>
            <a:fillRect/>
          </a:stretch>
        </p:blipFill>
        <p:spPr>
          <a:xfrm>
            <a:off x="4211960" y="0"/>
            <a:ext cx="456033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l="1601" r="3203"/>
          <a:stretch>
            <a:fillRect/>
          </a:stretch>
        </p:blipFill>
        <p:spPr>
          <a:xfrm>
            <a:off x="251520" y="548680"/>
            <a:ext cx="3923342" cy="515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 - Θέση περιεχομένου" descr="b27d7c74a1936e41acb0646b60bbd819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l="9382" t="6104" r="8712" b="7043"/>
          <a:stretch>
            <a:fillRect/>
          </a:stretch>
        </p:blipFill>
        <p:spPr>
          <a:xfrm>
            <a:off x="4433587" y="0"/>
            <a:ext cx="45309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4657665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5818658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Χτίσε 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ήρωες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πλοκή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b27d7c74a1936e41acb0646b60bbd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912768" cy="487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ξεχνάς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ό,τι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ισχύει για κάθε γραπτό κείμενο!</a:t>
            </a:r>
          </a:p>
        </p:txBody>
      </p:sp>
    </p:spTree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F1F5F-1735-4301-9318-2680AD28A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3328764" cy="374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CE02DDC-972F-4B20-9B73-A2ADA4F93631}"/>
              </a:ext>
            </a:extLst>
          </p:cNvPr>
          <p:cNvSpPr/>
          <p:nvPr/>
        </p:nvSpPr>
        <p:spPr>
          <a:xfrm>
            <a:off x="1144580" y="476672"/>
            <a:ext cx="2968723" cy="2716668"/>
          </a:xfrm>
          <a:prstGeom prst="wedgeEllipseCallout">
            <a:avLst>
              <a:gd name="adj1" fmla="val 89472"/>
              <a:gd name="adj2" fmla="val 59736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Καλή επιτυχία!</a:t>
            </a:r>
          </a:p>
        </p:txBody>
      </p:sp>
    </p:spTree>
    <p:extLst>
      <p:ext uri="{BB962C8B-B14F-4D97-AF65-F5344CB8AC3E}">
        <p14:creationId xmlns:p14="http://schemas.microsoft.com/office/powerpoint/2010/main" val="20769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AD7B-2A8D-489B-A797-F513ED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1" y="-188322"/>
            <a:ext cx="3960441" cy="1961137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Στοιχεία της αφήγησης</a:t>
            </a:r>
          </a:p>
        </p:txBody>
      </p:sp>
      <p:pic>
        <p:nvPicPr>
          <p:cNvPr id="4" name="Picture 2" descr="Story Elements an Early Elementary Lesson">
            <a:extLst>
              <a:ext uri="{FF2B5EF4-FFF2-40B4-BE49-F238E27FC236}">
                <a16:creationId xmlns:a16="http://schemas.microsoft.com/office/drawing/2014/main" id="{E1650BF6-3CB3-4B81-BE01-FA6DDA651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5" t="19384" r="24522" b="12771"/>
          <a:stretch/>
        </p:blipFill>
        <p:spPr bwMode="auto">
          <a:xfrm>
            <a:off x="4932039" y="1815537"/>
            <a:ext cx="3960441" cy="4781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84841AF-6895-441D-BDFD-24E1AEF90EB7}"/>
              </a:ext>
            </a:extLst>
          </p:cNvPr>
          <p:cNvSpPr/>
          <p:nvPr/>
        </p:nvSpPr>
        <p:spPr>
          <a:xfrm>
            <a:off x="2270375" y="163466"/>
            <a:ext cx="2443735" cy="1143000"/>
          </a:xfrm>
          <a:prstGeom prst="wedgeEllipseCallout">
            <a:avLst>
              <a:gd name="adj1" fmla="val 75620"/>
              <a:gd name="adj2" fmla="val 120229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Ήρωες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758224B-9FDB-472B-99A0-5955DE14B524}"/>
              </a:ext>
            </a:extLst>
          </p:cNvPr>
          <p:cNvSpPr/>
          <p:nvPr/>
        </p:nvSpPr>
        <p:spPr>
          <a:xfrm>
            <a:off x="539552" y="1361276"/>
            <a:ext cx="2952328" cy="1143000"/>
          </a:xfrm>
          <a:prstGeom prst="wedgeEllipseCallout">
            <a:avLst>
              <a:gd name="adj1" fmla="val 126502"/>
              <a:gd name="adj2" fmla="val 116530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Σκηνικό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1FB9A8E-2474-43B1-ACB1-303AB73019E2}"/>
              </a:ext>
            </a:extLst>
          </p:cNvPr>
          <p:cNvSpPr/>
          <p:nvPr/>
        </p:nvSpPr>
        <p:spPr>
          <a:xfrm>
            <a:off x="107504" y="2671210"/>
            <a:ext cx="3177300" cy="1385339"/>
          </a:xfrm>
          <a:prstGeom prst="wedgeEllipseCallout">
            <a:avLst>
              <a:gd name="adj1" fmla="val 123287"/>
              <a:gd name="adj2" fmla="val 55321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Πρόβλημα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84BF139-70BA-4F13-B38F-E89A2EF12146}"/>
              </a:ext>
            </a:extLst>
          </p:cNvPr>
          <p:cNvSpPr/>
          <p:nvPr/>
        </p:nvSpPr>
        <p:spPr>
          <a:xfrm>
            <a:off x="375766" y="5066830"/>
            <a:ext cx="2934009" cy="1607082"/>
          </a:xfrm>
          <a:prstGeom prst="wedgeEllipseCallout">
            <a:avLst>
              <a:gd name="adj1" fmla="val 108296"/>
              <a:gd name="adj2" fmla="val 12302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Θέμα</a:t>
            </a:r>
          </a:p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Μήνυμα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AD4FAC0-5FD7-42A8-BB84-951600078EB8}"/>
              </a:ext>
            </a:extLst>
          </p:cNvPr>
          <p:cNvSpPr/>
          <p:nvPr/>
        </p:nvSpPr>
        <p:spPr>
          <a:xfrm>
            <a:off x="2161457" y="3997555"/>
            <a:ext cx="2443735" cy="1143000"/>
          </a:xfrm>
          <a:prstGeom prst="wedgeEllipseCallout">
            <a:avLst>
              <a:gd name="adj1" fmla="val 89899"/>
              <a:gd name="adj2" fmla="val 38124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Λύση</a:t>
            </a:r>
          </a:p>
        </p:txBody>
      </p:sp>
    </p:spTree>
    <p:extLst>
      <p:ext uri="{BB962C8B-B14F-4D97-AF65-F5344CB8AC3E}">
        <p14:creationId xmlns:p14="http://schemas.microsoft.com/office/powerpoint/2010/main" val="259976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616" y="222371"/>
            <a:ext cx="2588240" cy="2532034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</a:t>
            </a:r>
            <a:b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χρειάζεται, δηλαδή,</a:t>
            </a:r>
            <a:b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έχει μια αφήγηση;</a:t>
            </a:r>
          </a:p>
        </p:txBody>
      </p:sp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429" t="1729" r="8467" b="11814"/>
          <a:stretch/>
        </p:blipFill>
        <p:spPr>
          <a:xfrm>
            <a:off x="6372200" y="1916832"/>
            <a:ext cx="2378931" cy="481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155AFB0-916D-461C-AB8D-DF97121A7721}"/>
              </a:ext>
            </a:extLst>
          </p:cNvPr>
          <p:cNvSpPr/>
          <p:nvPr/>
        </p:nvSpPr>
        <p:spPr>
          <a:xfrm>
            <a:off x="2864815" y="136268"/>
            <a:ext cx="2443735" cy="1352120"/>
          </a:xfrm>
          <a:prstGeom prst="wedgeEllipseCallout">
            <a:avLst>
              <a:gd name="adj1" fmla="val 111375"/>
              <a:gd name="adj2" fmla="val 121818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Κύρια ιδέα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8B652BE-394E-4763-8172-162949671E97}"/>
              </a:ext>
            </a:extLst>
          </p:cNvPr>
          <p:cNvSpPr/>
          <p:nvPr/>
        </p:nvSpPr>
        <p:spPr>
          <a:xfrm>
            <a:off x="3131840" y="1580898"/>
            <a:ext cx="2443735" cy="1143000"/>
          </a:xfrm>
          <a:prstGeom prst="wedgeEllipseCallout">
            <a:avLst>
              <a:gd name="adj1" fmla="val 101397"/>
              <a:gd name="adj2" fmla="val 118451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Ήρωες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1FF4222-3037-48B0-97FA-B50354E58E31}"/>
              </a:ext>
            </a:extLst>
          </p:cNvPr>
          <p:cNvSpPr/>
          <p:nvPr/>
        </p:nvSpPr>
        <p:spPr>
          <a:xfrm>
            <a:off x="3532912" y="2857500"/>
            <a:ext cx="2443735" cy="1143000"/>
          </a:xfrm>
          <a:prstGeom prst="wedgeEllipseCallout">
            <a:avLst>
              <a:gd name="adj1" fmla="val 75620"/>
              <a:gd name="adj2" fmla="val 120229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πλοκή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D4C8CD9-44A2-4978-B321-C6A5B17A29F7}"/>
              </a:ext>
            </a:extLst>
          </p:cNvPr>
          <p:cNvSpPr/>
          <p:nvPr/>
        </p:nvSpPr>
        <p:spPr>
          <a:xfrm>
            <a:off x="827584" y="3028110"/>
            <a:ext cx="2443735" cy="1606073"/>
          </a:xfrm>
          <a:prstGeom prst="wedgeEllipseCallout">
            <a:avLst>
              <a:gd name="adj1" fmla="val 191200"/>
              <a:gd name="adj2" fmla="val 101251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Οπτική γωνία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D56D8B4-B4CE-4BBF-93CF-0413BD7437A9}"/>
              </a:ext>
            </a:extLst>
          </p:cNvPr>
          <p:cNvSpPr/>
          <p:nvPr/>
        </p:nvSpPr>
        <p:spPr>
          <a:xfrm>
            <a:off x="5384416" y="191494"/>
            <a:ext cx="3692928" cy="1352122"/>
          </a:xfrm>
          <a:prstGeom prst="wedgeEllipseCallout">
            <a:avLst>
              <a:gd name="adj1" fmla="val 15667"/>
              <a:gd name="adj2" fmla="val 97547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Αίτιο αποτέλεσμα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267E5D7-CFE4-47B8-B671-C09B182459CA}"/>
              </a:ext>
            </a:extLst>
          </p:cNvPr>
          <p:cNvSpPr/>
          <p:nvPr/>
        </p:nvSpPr>
        <p:spPr>
          <a:xfrm>
            <a:off x="3214933" y="4202608"/>
            <a:ext cx="2842994" cy="1352121"/>
          </a:xfrm>
          <a:prstGeom prst="wedgeEllipseCallout">
            <a:avLst>
              <a:gd name="adj1" fmla="val 111303"/>
              <a:gd name="adj2" fmla="val -72149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Σύγκριση αντίθεση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E6D83D90-1CF6-4B3D-8E08-216BB470109B}"/>
              </a:ext>
            </a:extLst>
          </p:cNvPr>
          <p:cNvSpPr/>
          <p:nvPr/>
        </p:nvSpPr>
        <p:spPr>
          <a:xfrm>
            <a:off x="503547" y="5130259"/>
            <a:ext cx="3091807" cy="1606073"/>
          </a:xfrm>
          <a:prstGeom prst="wedgeEllipseCallout">
            <a:avLst>
              <a:gd name="adj1" fmla="val 201715"/>
              <a:gd name="adj2" fmla="val -46777"/>
            </a:avLst>
          </a:prstGeom>
          <a:solidFill>
            <a:schemeClr val="bg1"/>
          </a:solidFill>
          <a:ln>
            <a:noFill/>
          </a:ln>
          <a:effectLst>
            <a:outerShdw blurRad="330200" dist="1905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Γεγονότα</a:t>
            </a:r>
          </a:p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Σχόλια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1479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Πόσα είδη αφήγησης υπάρχουν;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E89589-B6F2-45D2-9C16-9014D688D2CE}"/>
              </a:ext>
            </a:extLst>
          </p:cNvPr>
          <p:cNvSpPr/>
          <p:nvPr/>
        </p:nvSpPr>
        <p:spPr>
          <a:xfrm>
            <a:off x="3045105" y="3786793"/>
            <a:ext cx="3183079" cy="3026583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AF1706-3DCB-4C1F-B4C5-56DD109CDE4F}"/>
              </a:ext>
            </a:extLst>
          </p:cNvPr>
          <p:cNvSpPr/>
          <p:nvPr/>
        </p:nvSpPr>
        <p:spPr>
          <a:xfrm>
            <a:off x="5866992" y="2230978"/>
            <a:ext cx="3162741" cy="3083206"/>
          </a:xfrm>
          <a:prstGeom prst="ellipse">
            <a:avLst/>
          </a:prstGeom>
          <a:solidFill>
            <a:schemeClr val="accent6">
              <a:lumMod val="75000"/>
              <a:alpha val="6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0ECD97-269C-4B56-9A5D-9F903EBAC8F7}"/>
              </a:ext>
            </a:extLst>
          </p:cNvPr>
          <p:cNvSpPr/>
          <p:nvPr/>
        </p:nvSpPr>
        <p:spPr>
          <a:xfrm>
            <a:off x="41107" y="2636912"/>
            <a:ext cx="3162741" cy="3026583"/>
          </a:xfrm>
          <a:prstGeom prst="ellipse">
            <a:avLst/>
          </a:prstGeom>
          <a:solidFill>
            <a:srgbClr val="FFC000">
              <a:alpha val="62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2 - Θέση περιεχομένου">
            <a:extLst>
              <a:ext uri="{FF2B5EF4-FFF2-40B4-BE49-F238E27FC236}">
                <a16:creationId xmlns:a16="http://schemas.microsoft.com/office/drawing/2014/main" id="{13068DBD-3935-4C0B-97E4-699369491947}"/>
              </a:ext>
            </a:extLst>
          </p:cNvPr>
          <p:cNvSpPr txBox="1">
            <a:spLocks/>
          </p:cNvSpPr>
          <p:nvPr/>
        </p:nvSpPr>
        <p:spPr>
          <a:xfrm>
            <a:off x="6454003" y="4211153"/>
            <a:ext cx="2489021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Ιστορική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4727" y="4417058"/>
            <a:ext cx="2881236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b="1" dirty="0">
                <a:solidFill>
                  <a:srgbClr val="EAB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Μυδώθης</a:t>
            </a:r>
          </a:p>
        </p:txBody>
      </p:sp>
      <p:sp>
        <p:nvSpPr>
          <p:cNvPr id="10" name="2 - Θέση περιεχομένου">
            <a:extLst>
              <a:ext uri="{FF2B5EF4-FFF2-40B4-BE49-F238E27FC236}">
                <a16:creationId xmlns:a16="http://schemas.microsoft.com/office/drawing/2014/main" id="{9206FBB9-4A2F-4CFC-B474-410FD44DCAC7}"/>
              </a:ext>
            </a:extLst>
          </p:cNvPr>
          <p:cNvSpPr txBox="1">
            <a:spLocks/>
          </p:cNvSpPr>
          <p:nvPr/>
        </p:nvSpPr>
        <p:spPr>
          <a:xfrm>
            <a:off x="3347864" y="5471602"/>
            <a:ext cx="3364624" cy="909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Ρεαλιστική</a:t>
            </a:r>
          </a:p>
        </p:txBody>
      </p:sp>
      <p:pic>
        <p:nvPicPr>
          <p:cNvPr id="6146" name="Picture 2" descr="✓ myth free vector eps, cdr, ai, svg vector illustration graphic art">
            <a:extLst>
              <a:ext uri="{FF2B5EF4-FFF2-40B4-BE49-F238E27FC236}">
                <a16:creationId xmlns:a16="http://schemas.microsoft.com/office/drawing/2014/main" id="{0A764EB6-2DE4-4509-B9FA-8B192B9A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8933">
            <a:off x="473248" y="2734946"/>
            <a:ext cx="1895755" cy="189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EB44FE81-CD46-48FB-BE0D-154DD2CA6DE5}"/>
              </a:ext>
            </a:extLst>
          </p:cNvPr>
          <p:cNvSpPr/>
          <p:nvPr/>
        </p:nvSpPr>
        <p:spPr>
          <a:xfrm rot="1878148">
            <a:off x="2689135" y="1386392"/>
            <a:ext cx="948144" cy="2295373"/>
          </a:xfrm>
          <a:prstGeom prst="downArrow">
            <a:avLst/>
          </a:prstGeom>
          <a:solidFill>
            <a:srgbClr val="74B230">
              <a:alpha val="81000"/>
            </a:srgbClr>
          </a:solidFill>
          <a:ln>
            <a:noFill/>
          </a:ln>
          <a:effectLst>
            <a:outerShdw blurRad="127000" dist="1397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06B6F51-50CB-4A32-A08D-640FF7C74778}"/>
              </a:ext>
            </a:extLst>
          </p:cNvPr>
          <p:cNvSpPr/>
          <p:nvPr/>
        </p:nvSpPr>
        <p:spPr>
          <a:xfrm rot="19748836">
            <a:off x="5337482" y="1335280"/>
            <a:ext cx="948144" cy="2361253"/>
          </a:xfrm>
          <a:prstGeom prst="downArrow">
            <a:avLst/>
          </a:prstGeom>
          <a:solidFill>
            <a:srgbClr val="74B230">
              <a:alpha val="81000"/>
            </a:srgbClr>
          </a:solidFill>
          <a:ln>
            <a:noFill/>
          </a:ln>
          <a:effectLst>
            <a:outerShdw blurRad="127000" dist="1397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38CD4EF-6792-4A10-B0C4-1677789CF17E}"/>
              </a:ext>
            </a:extLst>
          </p:cNvPr>
          <p:cNvSpPr/>
          <p:nvPr/>
        </p:nvSpPr>
        <p:spPr>
          <a:xfrm>
            <a:off x="4064528" y="1674028"/>
            <a:ext cx="948144" cy="2664296"/>
          </a:xfrm>
          <a:prstGeom prst="downArrow">
            <a:avLst/>
          </a:prstGeom>
          <a:solidFill>
            <a:srgbClr val="74B230">
              <a:alpha val="81000"/>
            </a:srgbClr>
          </a:solidFill>
          <a:ln>
            <a:noFill/>
          </a:ln>
          <a:effectLst>
            <a:outerShdw blurRad="127000" dist="1397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50" name="Picture 6" descr="American history textbooks need to be improved – The Lode">
            <a:extLst>
              <a:ext uri="{FF2B5EF4-FFF2-40B4-BE49-F238E27FC236}">
                <a16:creationId xmlns:a16="http://schemas.microsoft.com/office/drawing/2014/main" id="{B27782B2-C806-440A-8FA4-E954B182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204">
            <a:off x="6658135" y="2584786"/>
            <a:ext cx="2011775" cy="17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ality Clipart Vector Graphics. 32,464 Reality EPS clip art vector and  stock illustrations available to search from thousands of royalty free  illustrators">
            <a:extLst>
              <a:ext uri="{FF2B5EF4-FFF2-40B4-BE49-F238E27FC236}">
                <a16:creationId xmlns:a16="http://schemas.microsoft.com/office/drawing/2014/main" id="{6F0F8E2F-ADBB-454A-8415-3CD1E506C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 b="27706"/>
          <a:stretch/>
        </p:blipFill>
        <p:spPr bwMode="auto">
          <a:xfrm rot="1094246">
            <a:off x="3622107" y="4434589"/>
            <a:ext cx="2214261" cy="11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3" grpId="0" build="p"/>
      <p:bldP spid="10" grpId="0"/>
      <p:bldP spid="11" grpId="0" animBg="1"/>
      <p:bldP spid="1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4207-CE81-40F5-99E3-A6809E98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04"/>
            <a:ext cx="9143999" cy="1143000"/>
          </a:xfrm>
        </p:spPr>
        <p:txBody>
          <a:bodyPr>
            <a:normAutofit/>
          </a:bodyPr>
          <a:lstStyle/>
          <a:p>
            <a:r>
              <a:rPr lang="el-G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Αφήγηση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9D3E5A-B776-4503-A078-4C29E66CA6A8}"/>
              </a:ext>
            </a:extLst>
          </p:cNvPr>
          <p:cNvSpPr/>
          <p:nvPr/>
        </p:nvSpPr>
        <p:spPr>
          <a:xfrm>
            <a:off x="3676671" y="1694172"/>
            <a:ext cx="5169503" cy="4841110"/>
          </a:xfrm>
          <a:prstGeom prst="ellipse">
            <a:avLst/>
          </a:prstGeom>
          <a:solidFill>
            <a:srgbClr val="FFC000">
              <a:alpha val="62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C5DDC8-1076-4F1E-9F46-97D22AAB0269}"/>
              </a:ext>
            </a:extLst>
          </p:cNvPr>
          <p:cNvSpPr/>
          <p:nvPr/>
        </p:nvSpPr>
        <p:spPr>
          <a:xfrm>
            <a:off x="168900" y="1689523"/>
            <a:ext cx="5411212" cy="4841110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08473F-2261-4101-AD39-2103F07ACEEB}"/>
              </a:ext>
            </a:extLst>
          </p:cNvPr>
          <p:cNvSpPr txBox="1">
            <a:spLocks/>
          </p:cNvSpPr>
          <p:nvPr/>
        </p:nvSpPr>
        <p:spPr>
          <a:xfrm>
            <a:off x="1358498" y="2421693"/>
            <a:ext cx="20714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Γεγονότα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277BB-0D93-433B-BB95-D84ABFA9DDCB}"/>
              </a:ext>
            </a:extLst>
          </p:cNvPr>
          <p:cNvSpPr txBox="1">
            <a:spLocks/>
          </p:cNvSpPr>
          <p:nvPr/>
        </p:nvSpPr>
        <p:spPr>
          <a:xfrm>
            <a:off x="5181374" y="4789175"/>
            <a:ext cx="34602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Συναισθήματα</a:t>
            </a:r>
          </a:p>
        </p:txBody>
      </p:sp>
      <p:pic>
        <p:nvPicPr>
          <p:cNvPr id="5122" name="Picture 2" descr="Heart of Dots Vector Clipart image - Free stock photo - Public Domain photo  - CC0 Images">
            <a:extLst>
              <a:ext uri="{FF2B5EF4-FFF2-40B4-BE49-F238E27FC236}">
                <a16:creationId xmlns:a16="http://schemas.microsoft.com/office/drawing/2014/main" id="{99B14A4B-78A3-4C2A-8104-F1127A68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812">
            <a:off x="5379116" y="2307171"/>
            <a:ext cx="1740948" cy="175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Vector Hearts, Download Free Clip Art, Free Clip Art on Clipart Library">
            <a:extLst>
              <a:ext uri="{FF2B5EF4-FFF2-40B4-BE49-F238E27FC236}">
                <a16:creationId xmlns:a16="http://schemas.microsoft.com/office/drawing/2014/main" id="{20568BE9-FD9C-4CDA-B1CC-F1B9A65D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67" y="3413345"/>
            <a:ext cx="2150368" cy="16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✓ fact free vector eps, cdr, ai, svg vector illustration graphic art">
            <a:extLst>
              <a:ext uri="{FF2B5EF4-FFF2-40B4-BE49-F238E27FC236}">
                <a16:creationId xmlns:a16="http://schemas.microsoft.com/office/drawing/2014/main" id="{A3ED2A22-A9A1-4A60-AFE4-450D98D1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953">
            <a:off x="868159" y="3737818"/>
            <a:ext cx="2899727" cy="201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5762E09F-348D-4D85-AA94-A54C219D8B77}"/>
              </a:ext>
            </a:extLst>
          </p:cNvPr>
          <p:cNvSpPr/>
          <p:nvPr/>
        </p:nvSpPr>
        <p:spPr>
          <a:xfrm>
            <a:off x="3861578" y="1278043"/>
            <a:ext cx="1509854" cy="2664296"/>
          </a:xfrm>
          <a:prstGeom prst="downArrow">
            <a:avLst/>
          </a:prstGeom>
          <a:solidFill>
            <a:srgbClr val="C00000">
              <a:alpha val="61000"/>
            </a:srgbClr>
          </a:solidFill>
          <a:ln>
            <a:noFill/>
          </a:ln>
          <a:effectLst>
            <a:outerShdw blurRad="127000" dist="1397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19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92696"/>
            <a:ext cx="3671392" cy="5544616"/>
          </a:xfrm>
        </p:spPr>
        <p:txBody>
          <a:bodyPr>
            <a:normAutofit/>
          </a:bodyPr>
          <a:lstStyle/>
          <a:p>
            <a:r>
              <a:rPr lang="el-GR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Λογοτεχνική</a:t>
            </a: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Πληροφοριακή</a:t>
            </a:r>
            <a:b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αφήγηση</a:t>
            </a:r>
          </a:p>
        </p:txBody>
      </p:sp>
      <p:pic>
        <p:nvPicPr>
          <p:cNvPr id="4" name="3 - Θέση περιεχομένου" descr="b27d7c74a1936e41acb0646b60bbd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70" r="670"/>
          <a:stretch>
            <a:fillRect/>
          </a:stretch>
        </p:blipFill>
        <p:spPr>
          <a:xfrm>
            <a:off x="3655296" y="332657"/>
            <a:ext cx="5165176" cy="618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1163</Words>
  <Application>Microsoft Office PowerPoint</Application>
  <PresentationFormat>On-screen Show (4:3)</PresentationFormat>
  <Paragraphs>105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Θέμα του Office</vt:lpstr>
      <vt:lpstr>ΑΦΗΓΗΣΗ</vt:lpstr>
      <vt:lpstr>Τι είναι η αφήγηση;</vt:lpstr>
      <vt:lpstr>Πότε αφηγούμαστε;</vt:lpstr>
      <vt:lpstr>Ποιοι αφηγούνται, πού και γιατί;</vt:lpstr>
      <vt:lpstr>Στοιχεία της αφήγησης</vt:lpstr>
      <vt:lpstr>Τι  χρειάζεται, δηλαδή,  να έχει μια αφήγηση;</vt:lpstr>
      <vt:lpstr>Πόσα είδη αφήγησης υπάρχουν;</vt:lpstr>
      <vt:lpstr>Αφήγηση</vt:lpstr>
      <vt:lpstr>Λογοτεχνική  vs Πληροφοριακή   αφήγηση</vt:lpstr>
      <vt:lpstr>Μέρη της αφήγησης</vt:lpstr>
      <vt:lpstr>Τα πέντε δάχτυλα της αφήγησης</vt:lpstr>
      <vt:lpstr>Κάποιος… ήθελε… αλλά… έτσι… τελικά…</vt:lpstr>
      <vt:lpstr>Δύο είδη αφήγησης</vt:lpstr>
      <vt:lpstr>Οπτική γωνία</vt:lpstr>
      <vt:lpstr>Οπτική γωνία στην αφήγηση</vt:lpstr>
      <vt:lpstr>Ο αφηγητής</vt:lpstr>
      <vt:lpstr>PowerPoint Presentation</vt:lpstr>
      <vt:lpstr>Αφηγητής – θεός ξέρει τα πάντα – παντογνώστης </vt:lpstr>
      <vt:lpstr>Τρόποι αφήγησης</vt:lpstr>
      <vt:lpstr>PowerPoint Presentation</vt:lpstr>
      <vt:lpstr>PowerPoint Presentation</vt:lpstr>
      <vt:lpstr>PowerPoint Presentation</vt:lpstr>
      <vt:lpstr>Ο αφηγηματικός χρόνος</vt:lpstr>
      <vt:lpstr>Γιατί να αφηγηθούμε κάτι;</vt:lpstr>
      <vt:lpstr>Το μυαλό μας ... στις ιστορίες</vt:lpstr>
      <vt:lpstr>22 φορές περισσότερο  θυμόμαστε ιστορίες  από ό,τι γεγονότα ή πρόσωπα.</vt:lpstr>
      <vt:lpstr>Η αφήγηση  στη λογοτεχνία</vt:lpstr>
      <vt:lpstr>Παράδειγμα αφήγησης</vt:lpstr>
      <vt:lpstr>PowerPoint Presentation</vt:lpstr>
      <vt:lpstr>PowerPoint Presentation</vt:lpstr>
      <vt:lpstr>PowerPoint Presentation</vt:lpstr>
      <vt:lpstr>PowerPoint Presentation</vt:lpstr>
      <vt:lpstr>Το «βουνό» της αφήγησης</vt:lpstr>
      <vt:lpstr>PowerPoint Presentation</vt:lpstr>
      <vt:lpstr>PowerPoint Presentation</vt:lpstr>
      <vt:lpstr>Αφηγηματικοί τρόποι</vt:lpstr>
      <vt:lpstr>PowerPoint Presentation</vt:lpstr>
      <vt:lpstr>PowerPoint Presentation</vt:lpstr>
      <vt:lpstr>PowerPoint Presentation</vt:lpstr>
      <vt:lpstr>PowerPoint Presentation</vt:lpstr>
      <vt:lpstr>Εργασία για το σπίτι</vt:lpstr>
      <vt:lpstr>Τα «βασικά» της αφήγησης</vt:lpstr>
      <vt:lpstr>Η καλή πένα θέτει τα αφηγούμενα στον χρόνο!  Τα γεγονότα μπαίνουν σε μια σειρά!</vt:lpstr>
      <vt:lpstr>Πώς θα «τσιμπήσει» ο αναγνώστης για να σε διαβάσει; Κάνε κάτι!</vt:lpstr>
      <vt:lpstr>PowerPoint Presentation</vt:lpstr>
      <vt:lpstr>Χτίσε  τους  ήρωες  και  την  πλοκή</vt:lpstr>
      <vt:lpstr>Μην ξεχνάς ό,τι ισχύει για κάθε γραπτό κείμενο!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ΑΦΗΓΗΣΗ</dc:title>
  <dc:creator>Toshiba</dc:creator>
  <cp:lastModifiedBy>Flora Vgontza</cp:lastModifiedBy>
  <cp:revision>56</cp:revision>
  <dcterms:created xsi:type="dcterms:W3CDTF">2020-05-18T05:19:39Z</dcterms:created>
  <dcterms:modified xsi:type="dcterms:W3CDTF">2021-04-08T05:02:48Z</dcterms:modified>
</cp:coreProperties>
</file>