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86" r:id="rId4"/>
    <p:sldId id="317" r:id="rId5"/>
    <p:sldId id="318" r:id="rId6"/>
    <p:sldId id="316" r:id="rId7"/>
    <p:sldId id="313" r:id="rId8"/>
    <p:sldId id="314" r:id="rId9"/>
    <p:sldId id="270" r:id="rId10"/>
    <p:sldId id="315" r:id="rId11"/>
    <p:sldId id="319" r:id="rId12"/>
    <p:sldId id="320" r:id="rId13"/>
    <p:sldId id="321" r:id="rId14"/>
    <p:sldId id="288" r:id="rId15"/>
    <p:sldId id="322" r:id="rId16"/>
    <p:sldId id="323" r:id="rId17"/>
    <p:sldId id="324" r:id="rId18"/>
    <p:sldId id="312" r:id="rId19"/>
    <p:sldId id="325" r:id="rId20"/>
    <p:sldId id="309" r:id="rId21"/>
    <p:sldId id="259" r:id="rId22"/>
    <p:sldId id="32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496" y="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368AC-A345-4ACF-911C-C443E368B9B8}" type="datetimeFigureOut">
              <a:rPr lang="el-GR" smtClean="0"/>
              <a:t>4/3/2021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34AFE-7334-4195-83C1-7272E8D060CA}"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0C34AFE-7334-4195-83C1-7272E8D060CA}" type="slidenum">
              <a:rPr lang="el-GR" smtClean="0"/>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0C34AFE-7334-4195-83C1-7272E8D060CA}" type="slidenum">
              <a:rPr lang="el-GR" smtClean="0"/>
              <a:t>5</a:t>
            </a:fld>
            <a:endParaRPr lang="el-GR"/>
          </a:p>
        </p:txBody>
      </p:sp>
    </p:spTree>
    <p:extLst>
      <p:ext uri="{BB962C8B-B14F-4D97-AF65-F5344CB8AC3E}">
        <p14:creationId xmlns:p14="http://schemas.microsoft.com/office/powerpoint/2010/main" val="158941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alpha val="57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87E16-1FAD-4B88-A824-E2FF6B4E8384}" type="datetimeFigureOut">
              <a:rPr lang="el-GR" smtClean="0"/>
              <a:pPr/>
              <a:t>4/3/2021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EF63C-126E-44EF-A507-EDEE9A32672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hematofylakes.gr/ta-kalada-nikiforos-lytra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ematofylakes.gr/ta-kalada-nikiforos-lytra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ulturenow.gr/h-istoria-piso-apo-ton-pinaka-koritsi-margaritarenio-skoylariki-toy-vermeer/"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ulturenow.gr/h-istoria-piso-apo-ton-pinaka-koritsi-margaritarenio-skoylariki-toy-verme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OzD0GQg6-so"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th (1).jpg"/>
          <p:cNvPicPr>
            <a:picLocks noChangeAspect="1"/>
          </p:cNvPicPr>
          <p:nvPr/>
        </p:nvPicPr>
        <p:blipFill>
          <a:blip r:embed="rId2" cstate="print">
            <a:clrChange>
              <a:clrFrom>
                <a:srgbClr val="FDFDFD"/>
              </a:clrFrom>
              <a:clrTo>
                <a:srgbClr val="FDFDFD">
                  <a:alpha val="0"/>
                </a:srgbClr>
              </a:clrTo>
            </a:clrChange>
          </a:blip>
          <a:stretch>
            <a:fillRect/>
          </a:stretch>
        </p:blipFill>
        <p:spPr>
          <a:xfrm>
            <a:off x="-180528" y="1556792"/>
            <a:ext cx="3960440" cy="864096"/>
          </a:xfrm>
          <a:prstGeom prst="rect">
            <a:avLst/>
          </a:prstGeom>
        </p:spPr>
      </p:pic>
      <p:pic>
        <p:nvPicPr>
          <p:cNvPr id="10" name="9 - Εικόνα" descr="th.jpg"/>
          <p:cNvPicPr>
            <a:picLocks noChangeAspect="1"/>
          </p:cNvPicPr>
          <p:nvPr/>
        </p:nvPicPr>
        <p:blipFill>
          <a:blip r:embed="rId3" cstate="print"/>
          <a:srcRect l="8968" r="16656"/>
          <a:stretch>
            <a:fillRect/>
          </a:stretch>
        </p:blipFill>
        <p:spPr>
          <a:xfrm>
            <a:off x="6277228" y="4689028"/>
            <a:ext cx="2866772" cy="2168972"/>
          </a:xfrm>
          <a:prstGeom prst="rect">
            <a:avLst/>
          </a:prstGeom>
        </p:spPr>
      </p:pic>
      <p:pic>
        <p:nvPicPr>
          <p:cNvPr id="7" name="6 - Εικόνα" descr="th (3).jpg"/>
          <p:cNvPicPr>
            <a:picLocks noChangeAspect="1"/>
          </p:cNvPicPr>
          <p:nvPr/>
        </p:nvPicPr>
        <p:blipFill>
          <a:blip r:embed="rId4" cstate="print">
            <a:clrChange>
              <a:clrFrom>
                <a:srgbClr val="FDFDFD"/>
              </a:clrFrom>
              <a:clrTo>
                <a:srgbClr val="FDFDFD">
                  <a:alpha val="0"/>
                </a:srgbClr>
              </a:clrTo>
            </a:clrChange>
          </a:blip>
          <a:stretch>
            <a:fillRect/>
          </a:stretch>
        </p:blipFill>
        <p:spPr>
          <a:xfrm>
            <a:off x="6300192" y="1340769"/>
            <a:ext cx="2854505" cy="1440846"/>
          </a:xfrm>
          <a:prstGeom prst="rect">
            <a:avLst/>
          </a:prstGeom>
        </p:spPr>
      </p:pic>
      <p:sp>
        <p:nvSpPr>
          <p:cNvPr id="2" name="1 - Τίτλος"/>
          <p:cNvSpPr>
            <a:spLocks noGrp="1"/>
          </p:cNvSpPr>
          <p:nvPr>
            <p:ph type="ctrTitle"/>
          </p:nvPr>
        </p:nvSpPr>
        <p:spPr>
          <a:xfrm>
            <a:off x="539552" y="1"/>
            <a:ext cx="8604448" cy="1268760"/>
          </a:xfrm>
        </p:spPr>
        <p:txBody>
          <a:bodyPr>
            <a:normAutofit/>
          </a:bodyPr>
          <a:lstStyle/>
          <a:p>
            <a:r>
              <a:rPr lang="el-GR" sz="4000" b="1" dirty="0">
                <a:solidFill>
                  <a:schemeClr val="tx2">
                    <a:lumMod val="75000"/>
                  </a:schemeClr>
                </a:solidFill>
                <a:effectLst>
                  <a:outerShdw blurRad="38100" dist="38100" dir="2700000" algn="tl">
                    <a:srgbClr val="000000">
                      <a:alpha val="43137"/>
                    </a:srgbClr>
                  </a:outerShdw>
                </a:effectLst>
                <a:latin typeface="AG Helvetica P Bold" pitchFamily="2" charset="0"/>
              </a:rPr>
              <a:t>ΠΕΡΙΓΡΑΦΗ </a:t>
            </a:r>
            <a:r>
              <a:rPr lang="el-GR" sz="4000" b="1" dirty="0">
                <a:solidFill>
                  <a:srgbClr val="A81875"/>
                </a:solidFill>
                <a:effectLst>
                  <a:outerShdw blurRad="38100" dist="38100" dir="2700000" algn="tl">
                    <a:srgbClr val="000000">
                      <a:alpha val="43137"/>
                    </a:srgbClr>
                  </a:outerShdw>
                </a:effectLst>
                <a:latin typeface="AG Helvetica P Bold" pitchFamily="2" charset="0"/>
              </a:rPr>
              <a:t>έργου τέχνης</a:t>
            </a:r>
          </a:p>
        </p:txBody>
      </p:sp>
      <p:sp>
        <p:nvSpPr>
          <p:cNvPr id="4" name="1 - Τίτλος"/>
          <p:cNvSpPr txBox="1">
            <a:spLocks/>
          </p:cNvSpPr>
          <p:nvPr/>
        </p:nvSpPr>
        <p:spPr>
          <a:xfrm>
            <a:off x="3275856" y="5387975"/>
            <a:ext cx="3096344"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a:solidFill>
                  <a:srgbClr val="A81875"/>
                </a:solidFill>
                <a:effectLst>
                  <a:outerShdw blurRad="38100" dist="38100" dir="2700000" algn="tl">
                    <a:srgbClr val="000000">
                      <a:alpha val="43137"/>
                    </a:srgbClr>
                  </a:outerShdw>
                </a:effectLst>
                <a:latin typeface="+mj-lt"/>
                <a:ea typeface="+mj-ea"/>
                <a:cs typeface="+mj-cs"/>
              </a:rPr>
              <a:t>Z</a:t>
            </a:r>
            <a:r>
              <a:rPr kumimoji="0" lang="el-GR" sz="4000" b="1" i="0" u="none" strike="noStrike" kern="1200" cap="none" spc="0" normalizeH="0" baseline="0" noProof="0" dirty="0" err="1">
                <a:ln>
                  <a:noFill/>
                </a:ln>
                <a:solidFill>
                  <a:srgbClr val="A81875"/>
                </a:solidFill>
                <a:effectLst>
                  <a:outerShdw blurRad="38100" dist="38100" dir="2700000" algn="tl">
                    <a:srgbClr val="000000">
                      <a:alpha val="43137"/>
                    </a:srgbClr>
                  </a:outerShdw>
                </a:effectLst>
                <a:uLnTx/>
                <a:uFillTx/>
                <a:latin typeface="+mj-lt"/>
                <a:ea typeface="+mj-ea"/>
                <a:cs typeface="+mj-cs"/>
              </a:rPr>
              <a:t>ωγραφική</a:t>
            </a:r>
            <a:r>
              <a:rPr kumimoji="0" lang="el-GR" sz="40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rPr>
              <a:t> </a:t>
            </a:r>
            <a:endParaRPr kumimoji="0" lang="en-US" sz="40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rPr>
              <a:t>με λόγια!</a:t>
            </a:r>
          </a:p>
        </p:txBody>
      </p:sp>
      <p:sp>
        <p:nvSpPr>
          <p:cNvPr id="5" name="4 - Βέλος προς τα κάτω"/>
          <p:cNvSpPr/>
          <p:nvPr/>
        </p:nvSpPr>
        <p:spPr>
          <a:xfrm>
            <a:off x="2267744" y="1124744"/>
            <a:ext cx="5328592" cy="4248472"/>
          </a:xfrm>
          <a:prstGeom prst="downArrow">
            <a:avLst/>
          </a:prstGeom>
          <a:blipFill>
            <a:blip r:embed="rId5" cstate="print"/>
            <a:stretch>
              <a:fillRect/>
            </a:stretch>
          </a:blipFill>
          <a:ln w="12700">
            <a:solidFill>
              <a:schemeClr val="tx1"/>
            </a:solidFill>
          </a:ln>
          <a:effectLst>
            <a:outerShdw blurRad="381000" dist="393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7 - Εικόνα" descr="th (2).jpg"/>
          <p:cNvPicPr>
            <a:picLocks noChangeAspect="1"/>
          </p:cNvPicPr>
          <p:nvPr/>
        </p:nvPicPr>
        <p:blipFill>
          <a:blip r:embed="rId6" cstate="print"/>
          <a:stretch>
            <a:fillRect/>
          </a:stretch>
        </p:blipFill>
        <p:spPr>
          <a:xfrm>
            <a:off x="0" y="5210175"/>
            <a:ext cx="3371850" cy="16478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4.bp.blogspot.com/-dPl68SkLJgU/UrxOkhExygI/AAAAAAAAYYg/FZWMJ7_ZOBE/s1600/Lytras_Nikiforos_Carols.jpeg">
            <a:hlinkClick r:id="rId2"/>
          </p:cNvPr>
          <p:cNvPicPr>
            <a:picLocks noChangeAspect="1" noChangeArrowheads="1"/>
          </p:cNvPicPr>
          <p:nvPr/>
        </p:nvPicPr>
        <p:blipFill>
          <a:blip r:embed="rId3" cstate="print"/>
          <a:srcRect/>
          <a:stretch>
            <a:fillRect/>
          </a:stretch>
        </p:blipFill>
        <p:spPr bwMode="auto">
          <a:xfrm>
            <a:off x="-125313" y="404664"/>
            <a:ext cx="9269313" cy="6208321"/>
          </a:xfrm>
          <a:prstGeom prst="rect">
            <a:avLst/>
          </a:prstGeom>
          <a:ln>
            <a:noFill/>
          </a:ln>
          <a:effectLst>
            <a:outerShdw blurRad="292100" dist="139700" dir="2700000" algn="tl" rotWithShape="0">
              <a:srgbClr val="333333">
                <a:alpha val="65000"/>
              </a:srgbClr>
            </a:outerShdw>
          </a:effectLst>
        </p:spPr>
      </p:pic>
      <p:sp>
        <p:nvSpPr>
          <p:cNvPr id="3" name="4 - TextBox">
            <a:hlinkClick r:id="rId2"/>
            <a:extLst>
              <a:ext uri="{FF2B5EF4-FFF2-40B4-BE49-F238E27FC236}">
                <a16:creationId xmlns:a16="http://schemas.microsoft.com/office/drawing/2014/main" id="{3D308AD4-DA75-40C7-84D7-8F6B07453EF2}"/>
              </a:ext>
            </a:extLst>
          </p:cNvPr>
          <p:cNvSpPr txBox="1"/>
          <p:nvPr/>
        </p:nvSpPr>
        <p:spPr>
          <a:xfrm>
            <a:off x="3131840" y="1196752"/>
            <a:ext cx="3851920" cy="523220"/>
          </a:xfrm>
          <a:prstGeom prst="rect">
            <a:avLst/>
          </a:prstGeom>
          <a:solidFill>
            <a:schemeClr val="bg1">
              <a:alpha val="48000"/>
            </a:schemeClr>
          </a:solidFill>
        </p:spPr>
        <p:txBody>
          <a:bodyPr wrap="square" rtlCol="0">
            <a:spAutoFit/>
          </a:bodyPr>
          <a:lstStyle/>
          <a:p>
            <a:pPr algn="ctr"/>
            <a:r>
              <a:rPr lang="el-GR" sz="2800" b="1" dirty="0">
                <a:solidFill>
                  <a:srgbClr val="A81875"/>
                </a:solidFill>
              </a:rPr>
              <a:t>Τα κάλαντα, Ν. Λύτρας</a:t>
            </a: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3B8A1-73D4-4F60-92DF-A395D7488C57}"/>
              </a:ext>
            </a:extLst>
          </p:cNvPr>
          <p:cNvSpPr>
            <a:spLocks noGrp="1"/>
          </p:cNvSpPr>
          <p:nvPr>
            <p:ph idx="1"/>
          </p:nvPr>
        </p:nvSpPr>
        <p:spPr>
          <a:xfrm>
            <a:off x="467544" y="908720"/>
            <a:ext cx="7992888" cy="6048672"/>
          </a:xfrm>
        </p:spPr>
        <p:txBody>
          <a:bodyPr>
            <a:noAutofit/>
          </a:bodyPr>
          <a:lstStyle/>
          <a:p>
            <a:pPr marL="0" indent="457200" algn="just">
              <a:buNone/>
            </a:pPr>
            <a:r>
              <a:rPr lang="el-GR" sz="2400" b="0" i="0" dirty="0">
                <a:solidFill>
                  <a:srgbClr val="222222"/>
                </a:solidFill>
                <a:effectLst/>
              </a:rPr>
              <a:t>Ο πίνακας </a:t>
            </a:r>
            <a:r>
              <a:rPr lang="el-GR" b="1" i="0" dirty="0">
                <a:solidFill>
                  <a:srgbClr val="A81875"/>
                </a:solidFill>
                <a:effectLst>
                  <a:outerShdw blurRad="38100" dist="38100" dir="2700000" algn="tl">
                    <a:srgbClr val="000000">
                      <a:alpha val="43137"/>
                    </a:srgbClr>
                  </a:outerShdw>
                </a:effectLst>
              </a:rPr>
              <a:t>«Τα Κάλαντα»</a:t>
            </a:r>
            <a:r>
              <a:rPr lang="el-GR" sz="2400" b="0" i="0" dirty="0">
                <a:solidFill>
                  <a:srgbClr val="222222"/>
                </a:solidFill>
                <a:effectLst/>
              </a:rPr>
              <a:t>, μέσα από την οπτική του Λύτρα, μας ταξιδεύει στα χριστουγεννιάτικα ελληνικά έθιμα. Χρησιμοποιώντας λιτά μέσα, πλάθει µία </a:t>
            </a:r>
            <a:r>
              <a:rPr lang="el-GR" sz="2800" b="1" i="0" dirty="0">
                <a:solidFill>
                  <a:srgbClr val="A81875"/>
                </a:solidFill>
                <a:effectLst>
                  <a:outerShdw blurRad="38100" dist="38100" dir="2700000" algn="tl">
                    <a:srgbClr val="000000">
                      <a:alpha val="43137"/>
                    </a:srgbClr>
                  </a:outerShdw>
                </a:effectLst>
              </a:rPr>
              <a:t>ιδιαίτερα λυρική ατμόσφαιρα</a:t>
            </a:r>
            <a:r>
              <a:rPr lang="el-GR" sz="2400" b="0" i="0" dirty="0">
                <a:solidFill>
                  <a:srgbClr val="A81875"/>
                </a:solidFill>
                <a:effectLst/>
              </a:rPr>
              <a:t>, </a:t>
            </a:r>
            <a:r>
              <a:rPr lang="el-GR" sz="2400" b="0" i="0" dirty="0">
                <a:solidFill>
                  <a:srgbClr val="222222"/>
                </a:solidFill>
                <a:effectLst/>
              </a:rPr>
              <a:t>αποτυπώνοντας μια ομάδα παιδιών που ψάλλουν τα χριστουγεννιάτικα κάλαντα στην αυλή ενός αγροτικού σπιτιού.</a:t>
            </a:r>
          </a:p>
          <a:p>
            <a:pPr marL="0" indent="457200" algn="just">
              <a:buNone/>
            </a:pPr>
            <a:r>
              <a:rPr lang="el-GR" sz="2400" b="0" i="0" dirty="0">
                <a:solidFill>
                  <a:srgbClr val="222222"/>
                </a:solidFill>
                <a:effectLst/>
              </a:rPr>
              <a:t>Αρχίζει να </a:t>
            </a:r>
            <a:r>
              <a:rPr lang="el-GR" sz="2800" b="1" i="0" dirty="0">
                <a:solidFill>
                  <a:srgbClr val="A81875"/>
                </a:solidFill>
                <a:effectLst>
                  <a:outerShdw blurRad="38100" dist="38100" dir="2700000" algn="tl">
                    <a:srgbClr val="000000">
                      <a:alpha val="43137"/>
                    </a:srgbClr>
                  </a:outerShdw>
                </a:effectLst>
              </a:rPr>
              <a:t>βραδιάζει</a:t>
            </a:r>
            <a:r>
              <a:rPr lang="el-GR" sz="2400" b="0" i="0" dirty="0">
                <a:solidFill>
                  <a:srgbClr val="222222"/>
                </a:solidFill>
                <a:effectLst/>
              </a:rPr>
              <a:t>. Το φως είναι ελάχιστο κι επιβλητικό και προέρχεται από το </a:t>
            </a:r>
            <a:r>
              <a:rPr lang="el-GR" sz="2800" b="1" i="0" dirty="0">
                <a:solidFill>
                  <a:srgbClr val="A81875"/>
                </a:solidFill>
                <a:effectLst>
                  <a:outerShdw blurRad="38100" dist="38100" dir="2700000" algn="tl">
                    <a:srgbClr val="000000">
                      <a:alpha val="43137"/>
                    </a:srgbClr>
                  </a:outerShdw>
                </a:effectLst>
              </a:rPr>
              <a:t>φεγγάρι</a:t>
            </a:r>
            <a:r>
              <a:rPr lang="el-GR" sz="2400" b="0" i="0" dirty="0">
                <a:solidFill>
                  <a:srgbClr val="222222"/>
                </a:solidFill>
                <a:effectLst/>
              </a:rPr>
              <a:t>, που σκαρφαλώνει στον ουρανό, και ένα </a:t>
            </a:r>
            <a:r>
              <a:rPr lang="el-GR" sz="2800" b="1" i="0" dirty="0">
                <a:solidFill>
                  <a:srgbClr val="A81875"/>
                </a:solidFill>
                <a:effectLst>
                  <a:outerShdw blurRad="38100" dist="38100" dir="2700000" algn="tl">
                    <a:srgbClr val="000000">
                      <a:alpha val="43137"/>
                    </a:srgbClr>
                  </a:outerShdw>
                </a:effectLst>
              </a:rPr>
              <a:t>μικρό φανάρι</a:t>
            </a:r>
            <a:r>
              <a:rPr lang="el-GR" sz="2400" b="0" i="0" dirty="0">
                <a:solidFill>
                  <a:srgbClr val="222222"/>
                </a:solidFill>
                <a:effectLst/>
              </a:rPr>
              <a:t>, που κρατάει ένα από τα παιδιά. Την εποχή που ζωγραφίστηκε ο πίνακας, τα παιδιά έψαλλαν τα κάλαντα μετά τη δύση του ηλίου –κάτι που επιβιώνει ακόμη και σήμερα σε πολλές περιοχές της Ελλάδας– και η ανταμοιβή ήταν κυρίως ξηροί καρποί και φρούτα.</a:t>
            </a:r>
          </a:p>
        </p:txBody>
      </p:sp>
      <p:sp>
        <p:nvSpPr>
          <p:cNvPr id="6" name="4 - TextBox">
            <a:extLst>
              <a:ext uri="{FF2B5EF4-FFF2-40B4-BE49-F238E27FC236}">
                <a16:creationId xmlns:a16="http://schemas.microsoft.com/office/drawing/2014/main" id="{921AB483-800C-4F60-BF52-A8F2C26AF78B}"/>
              </a:ext>
            </a:extLst>
          </p:cNvPr>
          <p:cNvSpPr txBox="1"/>
          <p:nvPr/>
        </p:nvSpPr>
        <p:spPr>
          <a:xfrm>
            <a:off x="0" y="92373"/>
            <a:ext cx="9144000" cy="707886"/>
          </a:xfrm>
          <a:prstGeom prst="rect">
            <a:avLst/>
          </a:prstGeom>
          <a:noFill/>
        </p:spPr>
        <p:txBody>
          <a:bodyPr wrap="square" rtlCol="0">
            <a:spAutoFit/>
          </a:bodyPr>
          <a:lstStyle/>
          <a:p>
            <a:pPr algn="ctr"/>
            <a:r>
              <a:rPr lang="el-GR" sz="4000" b="1" dirty="0">
                <a:solidFill>
                  <a:srgbClr val="A81875"/>
                </a:solidFill>
                <a:effectLst>
                  <a:outerShdw blurRad="38100" dist="38100" dir="2700000" algn="tl">
                    <a:srgbClr val="000000">
                      <a:alpha val="43137"/>
                    </a:srgbClr>
                  </a:outerShdw>
                </a:effectLst>
              </a:rPr>
              <a:t>Περιγραφή - Σχολιασμός</a:t>
            </a:r>
          </a:p>
        </p:txBody>
      </p:sp>
      <p:sp>
        <p:nvSpPr>
          <p:cNvPr id="8" name="TextBox 7">
            <a:extLst>
              <a:ext uri="{FF2B5EF4-FFF2-40B4-BE49-F238E27FC236}">
                <a16:creationId xmlns:a16="http://schemas.microsoft.com/office/drawing/2014/main" id="{F0CE1FC1-535F-4FD3-8F2B-C004AAB3E9E3}"/>
              </a:ext>
            </a:extLst>
          </p:cNvPr>
          <p:cNvSpPr txBox="1"/>
          <p:nvPr/>
        </p:nvSpPr>
        <p:spPr>
          <a:xfrm>
            <a:off x="3419872" y="6396295"/>
            <a:ext cx="6099408" cy="369332"/>
          </a:xfrm>
          <a:prstGeom prst="rect">
            <a:avLst/>
          </a:prstGeom>
          <a:noFill/>
        </p:spPr>
        <p:txBody>
          <a:bodyPr wrap="square">
            <a:spAutoFit/>
          </a:bodyPr>
          <a:lstStyle/>
          <a:p>
            <a:r>
              <a:rPr lang="el-GR" i="1" dirty="0">
                <a:hlinkClick r:id="rId2"/>
              </a:rPr>
              <a:t>https://www.thematofylakes.gr/ta-kalada-nikiforos-lytras/</a:t>
            </a:r>
            <a:endParaRPr lang="el-GR" i="1" dirty="0"/>
          </a:p>
        </p:txBody>
      </p:sp>
    </p:spTree>
    <p:extLst>
      <p:ext uri="{BB962C8B-B14F-4D97-AF65-F5344CB8AC3E}">
        <p14:creationId xmlns:p14="http://schemas.microsoft.com/office/powerpoint/2010/main" val="8174436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3B8A1-73D4-4F60-92DF-A395D7488C57}"/>
              </a:ext>
            </a:extLst>
          </p:cNvPr>
          <p:cNvSpPr>
            <a:spLocks noGrp="1"/>
          </p:cNvSpPr>
          <p:nvPr>
            <p:ph idx="1"/>
          </p:nvPr>
        </p:nvSpPr>
        <p:spPr>
          <a:xfrm>
            <a:off x="359532" y="260648"/>
            <a:ext cx="8424936" cy="6336704"/>
          </a:xfrm>
        </p:spPr>
        <p:txBody>
          <a:bodyPr>
            <a:noAutofit/>
          </a:bodyPr>
          <a:lstStyle/>
          <a:p>
            <a:pPr marL="0" indent="457200" algn="just">
              <a:buNone/>
            </a:pPr>
            <a:r>
              <a:rPr lang="el-GR" sz="2400" b="0" i="0" dirty="0">
                <a:solidFill>
                  <a:srgbClr val="222222"/>
                </a:solidFill>
                <a:effectLst/>
              </a:rPr>
              <a:t>Τα </a:t>
            </a:r>
            <a:r>
              <a:rPr lang="el-GR" sz="2400" b="1" i="0" dirty="0">
                <a:solidFill>
                  <a:srgbClr val="A81875"/>
                </a:solidFill>
                <a:effectLst>
                  <a:outerShdw blurRad="38100" dist="38100" dir="2700000" algn="tl">
                    <a:srgbClr val="000000">
                      <a:alpha val="43137"/>
                    </a:srgbClr>
                  </a:outerShdw>
                </a:effectLst>
              </a:rPr>
              <a:t>πέντε παιδιά</a:t>
            </a:r>
            <a:r>
              <a:rPr lang="el-GR" sz="2400" b="0" i="0" dirty="0">
                <a:solidFill>
                  <a:srgbClr val="222222"/>
                </a:solidFill>
                <a:effectLst/>
              </a:rPr>
              <a:t>, διαφόρων </a:t>
            </a:r>
            <a:r>
              <a:rPr lang="el-GR" sz="2400" b="1" i="0" dirty="0">
                <a:solidFill>
                  <a:srgbClr val="A81875"/>
                </a:solidFill>
                <a:effectLst>
                  <a:outerShdw blurRad="38100" dist="38100" dir="2700000" algn="tl">
                    <a:srgbClr val="000000">
                      <a:alpha val="43137"/>
                    </a:srgbClr>
                  </a:outerShdw>
                </a:effectLst>
              </a:rPr>
              <a:t>εθνικοτήτων</a:t>
            </a:r>
            <a:r>
              <a:rPr lang="el-GR" sz="2400" b="0" i="0" dirty="0">
                <a:solidFill>
                  <a:srgbClr val="222222"/>
                </a:solidFill>
                <a:effectLst/>
              </a:rPr>
              <a:t>, ντυμένα με </a:t>
            </a:r>
            <a:r>
              <a:rPr lang="el-GR" sz="2400" b="1" i="0" dirty="0">
                <a:solidFill>
                  <a:srgbClr val="A81875"/>
                </a:solidFill>
                <a:effectLst>
                  <a:outerShdw blurRad="38100" dist="38100" dir="2700000" algn="tl">
                    <a:srgbClr val="000000">
                      <a:alpha val="43137"/>
                    </a:srgbClr>
                  </a:outerShdw>
                </a:effectLst>
              </a:rPr>
              <a:t>παραδοσιακά</a:t>
            </a:r>
            <a:r>
              <a:rPr lang="el-GR" sz="2400" b="0" i="0" dirty="0">
                <a:solidFill>
                  <a:srgbClr val="222222"/>
                </a:solidFill>
                <a:effectLst/>
              </a:rPr>
              <a:t> ρούχα, ψάλλουν τα κάλαντα με τη συνοδεία </a:t>
            </a:r>
            <a:r>
              <a:rPr lang="el-GR" sz="2400" b="1" i="0" dirty="0">
                <a:solidFill>
                  <a:srgbClr val="A81875"/>
                </a:solidFill>
                <a:effectLst>
                  <a:outerShdw blurRad="38100" dist="38100" dir="2700000" algn="tl">
                    <a:srgbClr val="000000">
                      <a:alpha val="43137"/>
                    </a:srgbClr>
                  </a:outerShdw>
                </a:effectLst>
              </a:rPr>
              <a:t>φλογέρας</a:t>
            </a:r>
            <a:r>
              <a:rPr lang="el-GR" sz="2400" b="0" i="0" dirty="0">
                <a:solidFill>
                  <a:srgbClr val="222222"/>
                </a:solidFill>
                <a:effectLst/>
              </a:rPr>
              <a:t> και </a:t>
            </a:r>
            <a:r>
              <a:rPr lang="el-GR" sz="2400" b="1" i="0" dirty="0">
                <a:solidFill>
                  <a:srgbClr val="A81875"/>
                </a:solidFill>
                <a:effectLst>
                  <a:outerShdw blurRad="38100" dist="38100" dir="2700000" algn="tl">
                    <a:srgbClr val="000000">
                      <a:alpha val="43137"/>
                    </a:srgbClr>
                  </a:outerShdw>
                </a:effectLst>
              </a:rPr>
              <a:t>τύμπανου</a:t>
            </a:r>
            <a:r>
              <a:rPr lang="el-GR" sz="2400" b="0" i="0" dirty="0">
                <a:solidFill>
                  <a:srgbClr val="222222"/>
                </a:solidFill>
                <a:effectLst/>
              </a:rPr>
              <a:t>, ενώ η </a:t>
            </a:r>
            <a:r>
              <a:rPr lang="el-GR" sz="2400" b="1" i="0" dirty="0">
                <a:solidFill>
                  <a:srgbClr val="A81875"/>
                </a:solidFill>
                <a:effectLst>
                  <a:outerShdw blurRad="38100" dist="38100" dir="2700000" algn="tl">
                    <a:srgbClr val="000000">
                      <a:alpha val="43137"/>
                    </a:srgbClr>
                  </a:outerShdw>
                </a:effectLst>
              </a:rPr>
              <a:t>σπιτονοικοκυρά</a:t>
            </a:r>
            <a:r>
              <a:rPr lang="el-GR" sz="2400" b="0" i="0" dirty="0">
                <a:solidFill>
                  <a:srgbClr val="222222"/>
                </a:solidFill>
                <a:effectLst/>
              </a:rPr>
              <a:t> με το </a:t>
            </a:r>
            <a:r>
              <a:rPr lang="el-GR" sz="2400" b="1" i="0" dirty="0">
                <a:solidFill>
                  <a:srgbClr val="A81875"/>
                </a:solidFill>
                <a:effectLst>
                  <a:outerShdw blurRad="38100" dist="38100" dir="2700000" algn="tl">
                    <a:srgbClr val="000000">
                      <a:alpha val="43137"/>
                    </a:srgbClr>
                  </a:outerShdw>
                </a:effectLst>
              </a:rPr>
              <a:t>μωρό</a:t>
            </a:r>
            <a:r>
              <a:rPr lang="el-GR" sz="2400" b="0" i="0" dirty="0">
                <a:solidFill>
                  <a:srgbClr val="222222"/>
                </a:solidFill>
                <a:effectLst/>
              </a:rPr>
              <a:t> στην αγκαλιά παρακολουθεί τα παιδιά, κρατώντας στα χέρια της </a:t>
            </a:r>
            <a:r>
              <a:rPr lang="el-GR" sz="2400" b="1" i="0" dirty="0">
                <a:solidFill>
                  <a:srgbClr val="A81875"/>
                </a:solidFill>
                <a:effectLst>
                  <a:outerShdw blurRad="38100" dist="38100" dir="2700000" algn="tl">
                    <a:srgbClr val="000000">
                      <a:alpha val="43137"/>
                    </a:srgbClr>
                  </a:outerShdw>
                </a:effectLst>
              </a:rPr>
              <a:t>ρόδια</a:t>
            </a:r>
            <a:r>
              <a:rPr lang="el-GR" sz="2400" b="0" i="0" dirty="0">
                <a:solidFill>
                  <a:srgbClr val="222222"/>
                </a:solidFill>
                <a:effectLst/>
              </a:rPr>
              <a:t>, για να τα φιλέψει. Ένα από τα παιδιά κρατάει ένα αναμμένο </a:t>
            </a:r>
            <a:r>
              <a:rPr lang="el-GR" sz="2400" b="1" i="0" dirty="0">
                <a:solidFill>
                  <a:srgbClr val="A81875"/>
                </a:solidFill>
                <a:effectLst>
                  <a:outerShdw blurRad="38100" dist="38100" dir="2700000" algn="tl">
                    <a:srgbClr val="000000">
                      <a:alpha val="43137"/>
                    </a:srgbClr>
                  </a:outerShdw>
                </a:effectLst>
              </a:rPr>
              <a:t>φανάρι</a:t>
            </a:r>
            <a:r>
              <a:rPr lang="el-GR" sz="2400" b="0" i="0" dirty="0">
                <a:solidFill>
                  <a:srgbClr val="222222"/>
                </a:solidFill>
                <a:effectLst/>
              </a:rPr>
              <a:t>, ενώ ένα άλλο ένα </a:t>
            </a:r>
            <a:r>
              <a:rPr lang="el-GR" sz="2400" b="1" i="0" dirty="0">
                <a:solidFill>
                  <a:srgbClr val="A81875"/>
                </a:solidFill>
                <a:effectLst>
                  <a:outerShdw blurRad="38100" dist="38100" dir="2700000" algn="tl">
                    <a:srgbClr val="000000">
                      <a:alpha val="43137"/>
                    </a:srgbClr>
                  </a:outerShdw>
                </a:effectLst>
              </a:rPr>
              <a:t>καλαθάκι</a:t>
            </a:r>
            <a:r>
              <a:rPr lang="el-GR" sz="2400" b="0" i="0" dirty="0">
                <a:solidFill>
                  <a:srgbClr val="222222"/>
                </a:solidFill>
                <a:effectLst/>
              </a:rPr>
              <a:t> για τα κεράσματα. Ένα μικρό αγόρι ξεπροβάλλει στο βάθος του ψηλού μαντρότοιχου –δείγμα της τοπικής αρχιτεκτονικής– κοιτάζοντας με περιέργεια τη σκηνή. </a:t>
            </a:r>
          </a:p>
          <a:p>
            <a:pPr marL="0" indent="457200" algn="just">
              <a:buNone/>
            </a:pPr>
            <a:r>
              <a:rPr lang="el-GR" sz="2400" b="0" i="0" dirty="0">
                <a:solidFill>
                  <a:srgbClr val="222222"/>
                </a:solidFill>
                <a:effectLst/>
              </a:rPr>
              <a:t>Δεν πρόκειται όμως για μια απλή απεικόνιση ενός παραδοσιακού εθίμου, αλλά για ένα έργο με πολλούς </a:t>
            </a:r>
            <a:r>
              <a:rPr lang="el-GR" b="1" i="0" dirty="0">
                <a:solidFill>
                  <a:srgbClr val="A81875"/>
                </a:solidFill>
                <a:effectLst>
                  <a:outerShdw blurRad="38100" dist="38100" dir="2700000" algn="tl">
                    <a:srgbClr val="000000">
                      <a:alpha val="43137"/>
                    </a:srgbClr>
                  </a:outerShdw>
                </a:effectLst>
              </a:rPr>
              <a:t>συμβολισμούς</a:t>
            </a:r>
            <a:r>
              <a:rPr lang="el-GR" sz="2400" b="0" i="0" dirty="0">
                <a:solidFill>
                  <a:srgbClr val="222222"/>
                </a:solidFill>
                <a:effectLst/>
              </a:rPr>
              <a:t>. Τα </a:t>
            </a:r>
            <a:r>
              <a:rPr lang="el-GR" sz="2800" b="1" i="0" u="sng" dirty="0">
                <a:solidFill>
                  <a:srgbClr val="A81875"/>
                </a:solidFill>
                <a:effectLst>
                  <a:outerShdw blurRad="38100" dist="38100" dir="2700000" algn="tl">
                    <a:srgbClr val="000000">
                      <a:alpha val="43137"/>
                    </a:srgbClr>
                  </a:outerShdw>
                </a:effectLst>
              </a:rPr>
              <a:t>ρόδια</a:t>
            </a:r>
            <a:r>
              <a:rPr lang="el-GR" sz="2400" b="0" i="0" dirty="0">
                <a:solidFill>
                  <a:srgbClr val="222222"/>
                </a:solidFill>
                <a:effectLst/>
              </a:rPr>
              <a:t> που κρατάει η νεαρή μητέρα και συμβολίζουν την </a:t>
            </a:r>
            <a:r>
              <a:rPr lang="el-GR" sz="2400" b="1" i="0" dirty="0">
                <a:solidFill>
                  <a:srgbClr val="A81875"/>
                </a:solidFill>
                <a:effectLst>
                  <a:outerShdw blurRad="38100" dist="38100" dir="2700000" algn="tl">
                    <a:srgbClr val="000000">
                      <a:alpha val="43137"/>
                    </a:srgbClr>
                  </a:outerShdw>
                </a:effectLst>
              </a:rPr>
              <a:t>αφθονία</a:t>
            </a:r>
            <a:r>
              <a:rPr lang="el-GR" sz="2400" b="0" i="0" dirty="0">
                <a:solidFill>
                  <a:srgbClr val="222222"/>
                </a:solidFill>
                <a:effectLst/>
              </a:rPr>
              <a:t> και την </a:t>
            </a:r>
            <a:r>
              <a:rPr lang="el-GR" sz="2400" b="1" i="0" dirty="0">
                <a:solidFill>
                  <a:srgbClr val="A81875"/>
                </a:solidFill>
                <a:effectLst>
                  <a:outerShdw blurRad="38100" dist="38100" dir="2700000" algn="tl">
                    <a:srgbClr val="000000">
                      <a:alpha val="43137"/>
                    </a:srgbClr>
                  </a:outerShdw>
                </a:effectLst>
              </a:rPr>
              <a:t>καλοτυχία</a:t>
            </a:r>
            <a:r>
              <a:rPr lang="el-GR" sz="2400" b="0" i="0" dirty="0">
                <a:solidFill>
                  <a:srgbClr val="222222"/>
                </a:solidFill>
                <a:effectLst/>
              </a:rPr>
              <a:t>, η </a:t>
            </a:r>
            <a:r>
              <a:rPr lang="el-GR" sz="2400" b="1" i="0" dirty="0">
                <a:solidFill>
                  <a:srgbClr val="A81875"/>
                </a:solidFill>
                <a:effectLst>
                  <a:outerShdw blurRad="38100" dist="38100" dir="2700000" algn="tl">
                    <a:srgbClr val="000000">
                      <a:alpha val="43137"/>
                    </a:srgbClr>
                  </a:outerShdw>
                </a:effectLst>
              </a:rPr>
              <a:t>ψάθινη σκούπα </a:t>
            </a:r>
            <a:r>
              <a:rPr lang="el-GR" sz="2400" b="0" i="0" dirty="0">
                <a:solidFill>
                  <a:srgbClr val="222222"/>
                </a:solidFill>
                <a:effectLst/>
              </a:rPr>
              <a:t>και το </a:t>
            </a:r>
            <a:r>
              <a:rPr lang="el-GR" sz="2800" b="1" i="0" u="sng" dirty="0">
                <a:solidFill>
                  <a:srgbClr val="A81875"/>
                </a:solidFill>
                <a:effectLst>
                  <a:outerShdw blurRad="38100" dist="38100" dir="2700000" algn="tl">
                    <a:srgbClr val="000000">
                      <a:alpha val="43137"/>
                    </a:srgbClr>
                  </a:outerShdw>
                </a:effectLst>
              </a:rPr>
              <a:t>ξεραμένο δέντρο</a:t>
            </a:r>
            <a:r>
              <a:rPr lang="el-GR" sz="2800" b="1" i="0" dirty="0">
                <a:solidFill>
                  <a:srgbClr val="A81875"/>
                </a:solidFill>
                <a:effectLst>
                  <a:outerShdw blurRad="38100" dist="38100" dir="2700000" algn="tl">
                    <a:srgbClr val="000000">
                      <a:alpha val="43137"/>
                    </a:srgbClr>
                  </a:outerShdw>
                </a:effectLst>
              </a:rPr>
              <a:t> </a:t>
            </a:r>
            <a:r>
              <a:rPr lang="el-GR" sz="2400" b="0" i="0" dirty="0">
                <a:solidFill>
                  <a:srgbClr val="222222"/>
                </a:solidFill>
                <a:effectLst/>
              </a:rPr>
              <a:t>που συμβολίζουν τη </a:t>
            </a:r>
            <a:r>
              <a:rPr lang="el-GR" sz="2400" b="1" i="0" dirty="0">
                <a:solidFill>
                  <a:srgbClr val="A81875"/>
                </a:solidFill>
                <a:effectLst>
                  <a:outerShdw blurRad="38100" dist="38100" dir="2700000" algn="tl">
                    <a:srgbClr val="000000">
                      <a:alpha val="43137"/>
                    </a:srgbClr>
                  </a:outerShdw>
                </a:effectLst>
              </a:rPr>
              <a:t>φτώχεια</a:t>
            </a:r>
            <a:r>
              <a:rPr lang="el-GR" sz="2400" b="0" i="0" dirty="0">
                <a:solidFill>
                  <a:srgbClr val="222222"/>
                </a:solidFill>
                <a:effectLst/>
              </a:rPr>
              <a:t>, αλλά και το </a:t>
            </a:r>
            <a:r>
              <a:rPr lang="el-GR" sz="2400" b="1" i="0" dirty="0">
                <a:solidFill>
                  <a:srgbClr val="A81875"/>
                </a:solidFill>
                <a:effectLst>
                  <a:outerShdw blurRad="38100" dist="38100" dir="2700000" algn="tl">
                    <a:srgbClr val="000000">
                      <a:alpha val="43137"/>
                    </a:srgbClr>
                  </a:outerShdw>
                </a:effectLst>
              </a:rPr>
              <a:t>αρχαίο άγαλμα </a:t>
            </a:r>
            <a:r>
              <a:rPr lang="el-GR" sz="2400" b="0" i="0" dirty="0">
                <a:solidFill>
                  <a:srgbClr val="222222"/>
                </a:solidFill>
                <a:effectLst/>
              </a:rPr>
              <a:t>στο κάτω μέρος του πίνακα, όλα έχουν μια ξεχωριστή, ισορροπημένη θέση και ένα νόημα σε αυτό το μεγάλης αξίας έργο του σπουδαίου ζωγράφου.</a:t>
            </a:r>
            <a:endParaRPr lang="el-GR" sz="2400" dirty="0"/>
          </a:p>
        </p:txBody>
      </p:sp>
    </p:spTree>
    <p:extLst>
      <p:ext uri="{BB962C8B-B14F-4D97-AF65-F5344CB8AC3E}">
        <p14:creationId xmlns:p14="http://schemas.microsoft.com/office/powerpoint/2010/main" val="158252633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3B8A1-73D4-4F60-92DF-A395D7488C57}"/>
              </a:ext>
            </a:extLst>
          </p:cNvPr>
          <p:cNvSpPr>
            <a:spLocks noGrp="1"/>
          </p:cNvSpPr>
          <p:nvPr>
            <p:ph idx="1"/>
          </p:nvPr>
        </p:nvSpPr>
        <p:spPr>
          <a:xfrm>
            <a:off x="467544" y="260648"/>
            <a:ext cx="8208912" cy="6587232"/>
          </a:xfrm>
        </p:spPr>
        <p:txBody>
          <a:bodyPr>
            <a:noAutofit/>
          </a:bodyPr>
          <a:lstStyle/>
          <a:p>
            <a:pPr marL="0" indent="457200" algn="just">
              <a:buNone/>
            </a:pPr>
            <a:r>
              <a:rPr lang="el-GR" sz="2400" b="0" i="0" dirty="0">
                <a:solidFill>
                  <a:srgbClr val="222222"/>
                </a:solidFill>
                <a:effectLst/>
              </a:rPr>
              <a:t>Ο </a:t>
            </a:r>
            <a:r>
              <a:rPr lang="el-GR" sz="2800" b="1" i="0" dirty="0">
                <a:solidFill>
                  <a:srgbClr val="A81875"/>
                </a:solidFill>
                <a:effectLst>
                  <a:outerShdw blurRad="38100" dist="38100" dir="2700000" algn="tl">
                    <a:srgbClr val="000000">
                      <a:alpha val="43137"/>
                    </a:srgbClr>
                  </a:outerShdw>
                </a:effectLst>
              </a:rPr>
              <a:t>Νικηφόρος Λύτρας </a:t>
            </a:r>
            <a:r>
              <a:rPr lang="el-GR" sz="2400" b="0" i="0" dirty="0">
                <a:solidFill>
                  <a:srgbClr val="222222"/>
                </a:solidFill>
                <a:effectLst/>
              </a:rPr>
              <a:t>υπήρξε πρωτοπόρος στη διαμόρφωση της διδασκαλίας των Καλών Τεχνών στην Ελλάδα και θεωρείται ο “Γενάρχης” της νεοελληνικής ζωγραφικής. Ήταν ο πρώτος που παρουσίασε </a:t>
            </a:r>
            <a:r>
              <a:rPr lang="el-GR" sz="2800" b="1" i="0" dirty="0">
                <a:solidFill>
                  <a:srgbClr val="A81875"/>
                </a:solidFill>
                <a:effectLst>
                  <a:outerShdw blurRad="38100" dist="38100" dir="2700000" algn="tl">
                    <a:srgbClr val="000000">
                      <a:alpha val="43137"/>
                    </a:srgbClr>
                  </a:outerShdw>
                </a:effectLst>
              </a:rPr>
              <a:t>έργα εμπνευσμένα από τα έθιμα του τόπου</a:t>
            </a:r>
            <a:r>
              <a:rPr lang="el-GR" sz="2400" b="0" i="0" dirty="0">
                <a:solidFill>
                  <a:srgbClr val="222222"/>
                </a:solidFill>
                <a:effectLst/>
              </a:rPr>
              <a:t>, με ειλικρίνεια και απλότητα. Ως δημιουργός και ως δάσκαλος, με ακαδημαϊκή παιδεία και αυθεντικό ενδιαφέρον για την τέχνη, σημάδεψε την πορεία της ζωγραφικής στην Ελλάδα και θεωρείται ένας από τους μεγαλύτερους δασκάλους της.</a:t>
            </a:r>
          </a:p>
          <a:p>
            <a:pPr marL="0" indent="457200" algn="just">
              <a:buNone/>
            </a:pPr>
            <a:r>
              <a:rPr lang="el-GR" sz="2400" b="0" i="0" dirty="0">
                <a:solidFill>
                  <a:srgbClr val="222222"/>
                </a:solidFill>
                <a:effectLst/>
              </a:rPr>
              <a:t>Τα “Κάλαντα”, με αφορμή το παραδοσιακό έθιμο που τηρείται ακόμη και σήμερα, συνδέοντας το παρελθόν με το παρόν, είναι ένα έργο </a:t>
            </a:r>
            <a:r>
              <a:rPr lang="el-GR" sz="2400" b="1" i="0" dirty="0">
                <a:solidFill>
                  <a:srgbClr val="A81875"/>
                </a:solidFill>
                <a:effectLst>
                  <a:outerShdw blurRad="38100" dist="38100" dir="2700000" algn="tl">
                    <a:srgbClr val="000000">
                      <a:alpha val="43137"/>
                    </a:srgbClr>
                  </a:outerShdw>
                </a:effectLst>
              </a:rPr>
              <a:t>διαχρονικό</a:t>
            </a:r>
            <a:r>
              <a:rPr lang="el-GR" sz="2400" b="0" i="0" dirty="0">
                <a:solidFill>
                  <a:srgbClr val="222222"/>
                </a:solidFill>
                <a:effectLst/>
              </a:rPr>
              <a:t>, που στέλνει το </a:t>
            </a:r>
            <a:r>
              <a:rPr lang="el-GR" sz="2800" b="1" i="0" dirty="0">
                <a:solidFill>
                  <a:srgbClr val="A81875"/>
                </a:solidFill>
                <a:effectLst>
                  <a:outerShdw blurRad="38100" dist="38100" dir="2700000" algn="tl">
                    <a:srgbClr val="000000">
                      <a:alpha val="43137"/>
                    </a:srgbClr>
                  </a:outerShdw>
                </a:effectLst>
              </a:rPr>
              <a:t>χαρμόσυνο μήνυμα της γέννησης, της αγάπης,</a:t>
            </a:r>
            <a:r>
              <a:rPr lang="el-GR" sz="2400" b="0" i="0" dirty="0">
                <a:solidFill>
                  <a:srgbClr val="222222"/>
                </a:solidFill>
                <a:effectLst/>
              </a:rPr>
              <a:t> αλλά και της </a:t>
            </a:r>
            <a:r>
              <a:rPr lang="el-GR" sz="2800" b="1" i="0" dirty="0">
                <a:solidFill>
                  <a:srgbClr val="A81875"/>
                </a:solidFill>
                <a:effectLst>
                  <a:outerShdw blurRad="38100" dist="38100" dir="2700000" algn="tl">
                    <a:srgbClr val="000000">
                      <a:alpha val="43137"/>
                    </a:srgbClr>
                  </a:outerShdw>
                </a:effectLst>
              </a:rPr>
              <a:t>αλληλεγγύης</a:t>
            </a:r>
            <a:r>
              <a:rPr lang="el-GR" sz="2400" b="0" i="0" dirty="0">
                <a:solidFill>
                  <a:srgbClr val="222222"/>
                </a:solidFill>
                <a:effectLst/>
              </a:rPr>
              <a:t> που μεταφέρουν τα Χριστούγεννα, με σκοπό να ενώσει όλους τους ανθρώπους, </a:t>
            </a:r>
            <a:r>
              <a:rPr lang="el-GR" sz="2800" b="1" i="0" dirty="0">
                <a:solidFill>
                  <a:srgbClr val="A81875"/>
                </a:solidFill>
                <a:effectLst>
                  <a:outerShdw blurRad="38100" dist="38100" dir="2700000" algn="tl">
                    <a:srgbClr val="000000">
                      <a:alpha val="43137"/>
                    </a:srgbClr>
                  </a:outerShdw>
                </a:effectLst>
              </a:rPr>
              <a:t>αψηφώντας περιορισμούς και διακρίσεις</a:t>
            </a:r>
            <a:r>
              <a:rPr lang="el-GR" sz="2800" b="0" i="0" dirty="0">
                <a:solidFill>
                  <a:srgbClr val="A81875"/>
                </a:solidFill>
                <a:effectLst/>
              </a:rPr>
              <a:t>.</a:t>
            </a:r>
            <a:endParaRPr lang="el-GR" sz="2800" dirty="0">
              <a:solidFill>
                <a:srgbClr val="A81875"/>
              </a:solidFill>
            </a:endParaRPr>
          </a:p>
        </p:txBody>
      </p:sp>
    </p:spTree>
    <p:extLst>
      <p:ext uri="{BB962C8B-B14F-4D97-AF65-F5344CB8AC3E}">
        <p14:creationId xmlns:p14="http://schemas.microsoft.com/office/powerpoint/2010/main" val="3886904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a:hlinkClick r:id="rId2"/>
          </p:cNvPr>
          <p:cNvSpPr txBox="1"/>
          <p:nvPr/>
        </p:nvSpPr>
        <p:spPr>
          <a:xfrm>
            <a:off x="176166" y="5748953"/>
            <a:ext cx="4788024" cy="830997"/>
          </a:xfrm>
          <a:prstGeom prst="rect">
            <a:avLst/>
          </a:prstGeom>
          <a:noFill/>
        </p:spPr>
        <p:txBody>
          <a:bodyPr wrap="square" rtlCol="0">
            <a:spAutoFit/>
          </a:bodyPr>
          <a:lstStyle/>
          <a:p>
            <a:pPr algn="ctr"/>
            <a:r>
              <a:rPr lang="el-GR" sz="2400" dirty="0"/>
              <a:t>Αυτόν; Μήπως κρύβει πίσω του μια </a:t>
            </a:r>
            <a:r>
              <a:rPr lang="el-GR" sz="2400" b="1" dirty="0">
                <a:effectLst>
                  <a:outerShdw blurRad="38100" dist="38100" dir="2700000" algn="tl">
                    <a:srgbClr val="000000">
                      <a:alpha val="43137"/>
                    </a:srgbClr>
                  </a:outerShdw>
                </a:effectLst>
              </a:rPr>
              <a:t>ιστορία</a:t>
            </a:r>
            <a:r>
              <a:rPr lang="el-GR" sz="2400" dirty="0"/>
              <a:t>;</a:t>
            </a:r>
          </a:p>
        </p:txBody>
      </p:sp>
      <p:pic>
        <p:nvPicPr>
          <p:cNvPr id="39940" name="Picture 4" descr="https://marilyn4ever.files.wordpress.com/2014/10/annex20-20monroe20marilyn_nrfpt_029.jpg"/>
          <p:cNvPicPr>
            <a:picLocks noChangeAspect="1" noChangeArrowheads="1"/>
          </p:cNvPicPr>
          <p:nvPr/>
        </p:nvPicPr>
        <p:blipFill>
          <a:blip r:embed="rId3" cstate="print"/>
          <a:stretch>
            <a:fillRect/>
          </a:stretch>
        </p:blipFill>
        <p:spPr bwMode="auto">
          <a:xfrm>
            <a:off x="5302718" y="1"/>
            <a:ext cx="3841282" cy="5733256"/>
          </a:xfrm>
          <a:prstGeom prst="rect">
            <a:avLst/>
          </a:prstGeom>
          <a:ln>
            <a:noFill/>
          </a:ln>
          <a:effectLst>
            <a:outerShdw blurRad="292100" dist="139700" dir="2700000" algn="tl" rotWithShape="0">
              <a:srgbClr val="333333">
                <a:alpha val="65000"/>
              </a:srgbClr>
            </a:outerShdw>
          </a:effectLst>
        </p:spPr>
      </p:pic>
      <p:pic>
        <p:nvPicPr>
          <p:cNvPr id="4" name="Picture 4" descr="https://marilyn4ever.files.wordpress.com/2014/10/annex20-20monroe20marilyn_nrfpt_029.jpg">
            <a:hlinkClick r:id="rId2"/>
          </p:cNvPr>
          <p:cNvPicPr>
            <a:picLocks noChangeAspect="1" noChangeArrowheads="1"/>
          </p:cNvPicPr>
          <p:nvPr/>
        </p:nvPicPr>
        <p:blipFill>
          <a:blip r:embed="rId4" cstate="print"/>
          <a:stretch>
            <a:fillRect/>
          </a:stretch>
        </p:blipFill>
        <p:spPr bwMode="auto">
          <a:xfrm>
            <a:off x="-36511" y="-26000"/>
            <a:ext cx="4968551" cy="5710976"/>
          </a:xfrm>
          <a:prstGeom prst="rect">
            <a:avLst/>
          </a:prstGeom>
          <a:ln>
            <a:noFill/>
          </a:ln>
          <a:effectLst>
            <a:outerShdw blurRad="292100" dist="139700" dir="2700000" algn="tl" rotWithShape="0">
              <a:srgbClr val="333333">
                <a:alpha val="65000"/>
              </a:srgbClr>
            </a:outerShdw>
          </a:effectLst>
        </p:spPr>
      </p:pic>
      <p:sp>
        <p:nvSpPr>
          <p:cNvPr id="6" name="5 - TextBox"/>
          <p:cNvSpPr txBox="1"/>
          <p:nvPr/>
        </p:nvSpPr>
        <p:spPr>
          <a:xfrm>
            <a:off x="5076056" y="5834681"/>
            <a:ext cx="4067944" cy="461665"/>
          </a:xfrm>
          <a:prstGeom prst="rect">
            <a:avLst/>
          </a:prstGeom>
          <a:noFill/>
        </p:spPr>
        <p:txBody>
          <a:bodyPr wrap="square" rtlCol="0">
            <a:spAutoFit/>
          </a:bodyPr>
          <a:lstStyle/>
          <a:p>
            <a:pPr algn="ctr"/>
            <a:r>
              <a:rPr lang="el-GR" sz="2400" dirty="0"/>
              <a:t>Ή αυτό το γλυπτό;</a:t>
            </a:r>
          </a:p>
        </p:txBody>
      </p:sp>
      <p:sp>
        <p:nvSpPr>
          <p:cNvPr id="7" name="4 - TextBox">
            <a:extLst>
              <a:ext uri="{FF2B5EF4-FFF2-40B4-BE49-F238E27FC236}">
                <a16:creationId xmlns:a16="http://schemas.microsoft.com/office/drawing/2014/main" id="{3BF1655B-D372-457F-A3D0-6BC6D90C0029}"/>
              </a:ext>
            </a:extLst>
          </p:cNvPr>
          <p:cNvSpPr txBox="1"/>
          <p:nvPr/>
        </p:nvSpPr>
        <p:spPr>
          <a:xfrm>
            <a:off x="-50801" y="-26000"/>
            <a:ext cx="4982839" cy="830997"/>
          </a:xfrm>
          <a:prstGeom prst="rect">
            <a:avLst/>
          </a:prstGeom>
          <a:solidFill>
            <a:schemeClr val="bg1">
              <a:alpha val="75000"/>
            </a:schemeClr>
          </a:solidFill>
        </p:spPr>
        <p:txBody>
          <a:bodyPr wrap="square" rtlCol="0">
            <a:spAutoFit/>
          </a:bodyPr>
          <a:lstStyle/>
          <a:p>
            <a:pPr algn="ctr"/>
            <a:r>
              <a:rPr lang="el-GR" sz="2400" b="1" dirty="0">
                <a:solidFill>
                  <a:srgbClr val="A81875"/>
                </a:solidFill>
              </a:rPr>
              <a:t>Το κορίτσι με το μαργαριταρένιο σκουλαρίκι, Γ. Βερμέερ</a:t>
            </a:r>
          </a:p>
        </p:txBody>
      </p:sp>
      <p:sp>
        <p:nvSpPr>
          <p:cNvPr id="8" name="4 - TextBox">
            <a:extLst>
              <a:ext uri="{FF2B5EF4-FFF2-40B4-BE49-F238E27FC236}">
                <a16:creationId xmlns:a16="http://schemas.microsoft.com/office/drawing/2014/main" id="{6FBF12F5-589D-4578-B496-43DFBCCB8466}"/>
              </a:ext>
            </a:extLst>
          </p:cNvPr>
          <p:cNvSpPr txBox="1"/>
          <p:nvPr/>
        </p:nvSpPr>
        <p:spPr>
          <a:xfrm>
            <a:off x="5308358" y="4902259"/>
            <a:ext cx="3872154" cy="830997"/>
          </a:xfrm>
          <a:prstGeom prst="rect">
            <a:avLst/>
          </a:prstGeom>
          <a:solidFill>
            <a:schemeClr val="bg1">
              <a:alpha val="63000"/>
            </a:schemeClr>
          </a:solidFill>
        </p:spPr>
        <p:txBody>
          <a:bodyPr wrap="square" rtlCol="0">
            <a:spAutoFit/>
          </a:bodyPr>
          <a:lstStyle/>
          <a:p>
            <a:pPr algn="ctr"/>
            <a:r>
              <a:rPr lang="el-GR" sz="2400" b="1" dirty="0">
                <a:solidFill>
                  <a:srgbClr val="A81875"/>
                </a:solidFill>
              </a:rPr>
              <a:t>Δαυίδ, </a:t>
            </a:r>
          </a:p>
          <a:p>
            <a:pPr algn="ctr"/>
            <a:r>
              <a:rPr lang="el-GR" sz="2400" b="1" dirty="0">
                <a:solidFill>
                  <a:srgbClr val="A81875"/>
                </a:solidFill>
              </a:rPr>
              <a:t>Μιχαήλ Άγγελος</a:t>
            </a: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3B8A1-73D4-4F60-92DF-A395D7488C57}"/>
              </a:ext>
            </a:extLst>
          </p:cNvPr>
          <p:cNvSpPr>
            <a:spLocks noGrp="1"/>
          </p:cNvSpPr>
          <p:nvPr>
            <p:ph idx="1"/>
          </p:nvPr>
        </p:nvSpPr>
        <p:spPr>
          <a:xfrm>
            <a:off x="467544" y="332656"/>
            <a:ext cx="8208912" cy="6480720"/>
          </a:xfrm>
        </p:spPr>
        <p:txBody>
          <a:bodyPr>
            <a:noAutofit/>
          </a:bodyPr>
          <a:lstStyle/>
          <a:p>
            <a:pPr marL="0" indent="457200" algn="just">
              <a:buNone/>
            </a:pPr>
            <a:r>
              <a:rPr lang="el-GR" sz="2400" b="0" i="0" dirty="0">
                <a:solidFill>
                  <a:srgbClr val="222222"/>
                </a:solidFill>
                <a:effectLst/>
              </a:rPr>
              <a:t>Το </a:t>
            </a:r>
            <a:r>
              <a:rPr lang="el-GR" sz="2800" b="1" i="0" dirty="0">
                <a:solidFill>
                  <a:srgbClr val="A81875"/>
                </a:solidFill>
                <a:effectLst>
                  <a:outerShdw blurRad="38100" dist="38100" dir="2700000" algn="tl">
                    <a:srgbClr val="000000">
                      <a:alpha val="43137"/>
                    </a:srgbClr>
                  </a:outerShdw>
                </a:effectLst>
              </a:rPr>
              <a:t>Κορίτσι με το Μαργαριταρένιο Σκουλαρίκι</a:t>
            </a:r>
            <a:r>
              <a:rPr lang="el-GR" sz="2400" b="0" i="0" dirty="0">
                <a:solidFill>
                  <a:srgbClr val="222222"/>
                </a:solidFill>
                <a:effectLst/>
              </a:rPr>
              <a:t>, κρύβει από πίσω του μία </a:t>
            </a:r>
            <a:r>
              <a:rPr lang="el-GR" sz="2400" b="1" i="0" dirty="0">
                <a:solidFill>
                  <a:srgbClr val="A81875"/>
                </a:solidFill>
                <a:effectLst>
                  <a:outerShdw blurRad="38100" dist="38100" dir="2700000" algn="tl">
                    <a:srgbClr val="000000">
                      <a:alpha val="43137"/>
                    </a:srgbClr>
                  </a:outerShdw>
                </a:effectLst>
              </a:rPr>
              <a:t>ιστορία πλατωνικού έρωτα</a:t>
            </a:r>
            <a:r>
              <a:rPr lang="el-GR" sz="2400" b="0" i="0" dirty="0">
                <a:solidFill>
                  <a:srgbClr val="222222"/>
                </a:solidFill>
                <a:effectLst/>
              </a:rPr>
              <a:t>.</a:t>
            </a:r>
          </a:p>
          <a:p>
            <a:pPr marL="0" indent="457200" algn="just">
              <a:buNone/>
            </a:pPr>
            <a:r>
              <a:rPr lang="el-GR" sz="2400" dirty="0"/>
              <a:t>Ο Βερμέερ έψαχνε τρόπους να εκφράζει μία </a:t>
            </a:r>
            <a:r>
              <a:rPr lang="el-GR" sz="2400" b="1" dirty="0">
                <a:solidFill>
                  <a:srgbClr val="A81875"/>
                </a:solidFill>
                <a:effectLst>
                  <a:outerShdw blurRad="38100" dist="38100" dir="2700000" algn="tl">
                    <a:srgbClr val="000000">
                      <a:alpha val="43137"/>
                    </a:srgbClr>
                  </a:outerShdw>
                </a:effectLst>
              </a:rPr>
              <a:t>εσωτερική αρμονία στην καθημερινή ζωή</a:t>
            </a:r>
            <a:r>
              <a:rPr lang="el-GR" sz="2400" dirty="0"/>
              <a:t>, κατά κύριο λόγο μέσα στα όρια ενός μικρού </a:t>
            </a:r>
            <a:r>
              <a:rPr lang="el-GR" sz="2400" b="1" dirty="0">
                <a:solidFill>
                  <a:srgbClr val="A81875"/>
                </a:solidFill>
                <a:effectLst>
                  <a:outerShdw blurRad="38100" dist="38100" dir="2700000" algn="tl">
                    <a:srgbClr val="000000">
                      <a:alpha val="43137"/>
                    </a:srgbClr>
                  </a:outerShdw>
                </a:effectLst>
              </a:rPr>
              <a:t>δωματίου</a:t>
            </a:r>
            <a:r>
              <a:rPr lang="el-GR" sz="2400" dirty="0"/>
              <a:t>. Ένα από αυτούς τους πίνακες είναι και «Το Κορίτσι με το Μαργαριταρένιο Σκουλαρίκι». </a:t>
            </a:r>
          </a:p>
          <a:p>
            <a:pPr marL="0" indent="457200" algn="just">
              <a:buNone/>
            </a:pPr>
            <a:r>
              <a:rPr lang="el-GR" sz="2400" dirty="0"/>
              <a:t>Σύμφωνα με τους περισσότερους ιστορικούς τέχνης, απεικονίζει την </a:t>
            </a:r>
            <a:r>
              <a:rPr lang="el-GR" sz="2400" b="1" dirty="0">
                <a:solidFill>
                  <a:srgbClr val="A81875"/>
                </a:solidFill>
                <a:effectLst>
                  <a:outerShdw blurRad="38100" dist="38100" dir="2700000" algn="tl">
                    <a:srgbClr val="000000">
                      <a:alpha val="43137"/>
                    </a:srgbClr>
                  </a:outerShdw>
                </a:effectLst>
              </a:rPr>
              <a:t>16χρονη κόρη του ζωγράφου</a:t>
            </a:r>
            <a:r>
              <a:rPr lang="el-GR" sz="2400" dirty="0"/>
              <a:t>, Μαρία, που έχει χρησιμοποιηθεί πολλές φορές ως μοντέλο σε άλλους πίνακες του. </a:t>
            </a:r>
          </a:p>
          <a:p>
            <a:pPr marL="0" indent="457200" algn="just">
              <a:buNone/>
            </a:pPr>
            <a:r>
              <a:rPr lang="el-GR" sz="2400" dirty="0"/>
              <a:t>Ωστόσο υπάρχουν φήμες πως το κορίτσι του πίνακα δεν είναι άλλη από την </a:t>
            </a:r>
            <a:r>
              <a:rPr lang="el-GR" sz="2400" b="1" dirty="0">
                <a:solidFill>
                  <a:srgbClr val="A81875"/>
                </a:solidFill>
                <a:effectLst>
                  <a:outerShdw blurRad="38100" dist="38100" dir="2700000" algn="tl">
                    <a:srgbClr val="000000">
                      <a:alpha val="43137"/>
                    </a:srgbClr>
                  </a:outerShdw>
                </a:effectLst>
              </a:rPr>
              <a:t>16χρονη υπηρέτρια του Γιοχάνες, Γκριέτ, </a:t>
            </a:r>
            <a:r>
              <a:rPr lang="el-GR" sz="2400" dirty="0"/>
              <a:t>με την οποία ο ζωγράφος είχε ζήσει έναν θυελλώδη, αλλά μάλλον πλατωνικό έρωτα λόγω της μεγάλης διαφοράς ηλικίας τους. Η εκδοχή αυτή έχει γυριστεί και στην μεγάλη οθόνη, με πρωταγωνίστρια την Σκάρλετ Γιόχανσον. </a:t>
            </a:r>
          </a:p>
        </p:txBody>
      </p:sp>
    </p:spTree>
    <p:extLst>
      <p:ext uri="{BB962C8B-B14F-4D97-AF65-F5344CB8AC3E}">
        <p14:creationId xmlns:p14="http://schemas.microsoft.com/office/powerpoint/2010/main" val="2886127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3B8A1-73D4-4F60-92DF-A395D7488C57}"/>
              </a:ext>
            </a:extLst>
          </p:cNvPr>
          <p:cNvSpPr>
            <a:spLocks noGrp="1"/>
          </p:cNvSpPr>
          <p:nvPr>
            <p:ph idx="1"/>
          </p:nvPr>
        </p:nvSpPr>
        <p:spPr>
          <a:xfrm>
            <a:off x="467544" y="1484784"/>
            <a:ext cx="7920880" cy="5544616"/>
          </a:xfrm>
        </p:spPr>
        <p:txBody>
          <a:bodyPr>
            <a:noAutofit/>
          </a:bodyPr>
          <a:lstStyle/>
          <a:p>
            <a:pPr marL="0" indent="457200" algn="just">
              <a:buNone/>
            </a:pPr>
            <a:r>
              <a:rPr lang="el-GR" sz="2400" b="0" i="0" dirty="0">
                <a:solidFill>
                  <a:srgbClr val="222222"/>
                </a:solidFill>
                <a:effectLst/>
              </a:rPr>
              <a:t>Στο </a:t>
            </a:r>
            <a:r>
              <a:rPr lang="el-GR" sz="2400" b="1" i="0" dirty="0">
                <a:solidFill>
                  <a:srgbClr val="A81875"/>
                </a:solidFill>
                <a:effectLst>
                  <a:outerShdw blurRad="38100" dist="38100" dir="2700000" algn="tl">
                    <a:srgbClr val="000000">
                      <a:alpha val="43137"/>
                    </a:srgbClr>
                  </a:outerShdw>
                </a:effectLst>
              </a:rPr>
              <a:t>Ντέλφ</a:t>
            </a:r>
            <a:r>
              <a:rPr lang="el-GR" sz="2400" b="0" i="0" dirty="0">
                <a:solidFill>
                  <a:srgbClr val="222222"/>
                </a:solidFill>
                <a:effectLst/>
              </a:rPr>
              <a:t> του </a:t>
            </a:r>
            <a:r>
              <a:rPr lang="el-GR" sz="2400" b="1" i="0" dirty="0">
                <a:solidFill>
                  <a:srgbClr val="A81875"/>
                </a:solidFill>
                <a:effectLst>
                  <a:outerShdw blurRad="38100" dist="38100" dir="2700000" algn="tl">
                    <a:srgbClr val="000000">
                      <a:alpha val="43137"/>
                    </a:srgbClr>
                  </a:outerShdw>
                </a:effectLst>
              </a:rPr>
              <a:t>17ο</a:t>
            </a:r>
            <a:r>
              <a:rPr lang="el-GR" sz="2400" b="1" dirty="0">
                <a:solidFill>
                  <a:srgbClr val="A81875"/>
                </a:solidFill>
                <a:effectLst>
                  <a:outerShdw blurRad="38100" dist="38100" dir="2700000" algn="tl">
                    <a:srgbClr val="000000">
                      <a:alpha val="43137"/>
                    </a:srgbClr>
                  </a:outerShdw>
                </a:effectLst>
              </a:rPr>
              <a:t>υ</a:t>
            </a:r>
            <a:r>
              <a:rPr lang="el-GR" sz="2400" b="1" i="0" dirty="0">
                <a:solidFill>
                  <a:srgbClr val="A81875"/>
                </a:solidFill>
                <a:effectLst>
                  <a:outerShdw blurRad="38100" dist="38100" dir="2700000" algn="tl">
                    <a:srgbClr val="000000">
                      <a:alpha val="43137"/>
                    </a:srgbClr>
                  </a:outerShdw>
                </a:effectLst>
              </a:rPr>
              <a:t> αιώνα</a:t>
            </a:r>
            <a:r>
              <a:rPr lang="el-GR" sz="2400" b="0" i="0" dirty="0">
                <a:solidFill>
                  <a:srgbClr val="222222"/>
                </a:solidFill>
                <a:effectLst/>
              </a:rPr>
              <a:t>, η </a:t>
            </a:r>
            <a:r>
              <a:rPr lang="el-GR" sz="2400" b="1" i="0" dirty="0">
                <a:solidFill>
                  <a:srgbClr val="A81875"/>
                </a:solidFill>
                <a:effectLst>
                  <a:outerShdw blurRad="38100" dist="38100" dir="2700000" algn="tl">
                    <a:srgbClr val="000000">
                      <a:alpha val="43137"/>
                    </a:srgbClr>
                  </a:outerShdw>
                </a:effectLst>
              </a:rPr>
              <a:t>Γκρίετ</a:t>
            </a:r>
            <a:r>
              <a:rPr lang="el-GR" sz="2400" b="0" i="0" dirty="0">
                <a:solidFill>
                  <a:srgbClr val="222222"/>
                </a:solidFill>
                <a:effectLst/>
              </a:rPr>
              <a:t>, πιάνει δουλειά ως υπηρέτρια στο σπίτι του </a:t>
            </a:r>
            <a:r>
              <a:rPr lang="el-GR" sz="2400" b="1" i="0" dirty="0">
                <a:solidFill>
                  <a:srgbClr val="A81875"/>
                </a:solidFill>
                <a:effectLst>
                  <a:outerShdw blurRad="38100" dist="38100" dir="2700000" algn="tl">
                    <a:srgbClr val="000000">
                      <a:alpha val="43137"/>
                    </a:srgbClr>
                  </a:outerShdw>
                </a:effectLst>
              </a:rPr>
              <a:t>ζωγράφου Βερμέερ</a:t>
            </a:r>
            <a:r>
              <a:rPr lang="el-GR" sz="2400" b="0" i="0" dirty="0">
                <a:solidFill>
                  <a:srgbClr val="222222"/>
                </a:solidFill>
                <a:effectLst/>
              </a:rPr>
              <a:t>, και σύντομα γοητεύεται από την τέχνη του. </a:t>
            </a:r>
            <a:endParaRPr lang="en-US" sz="2400" b="0" i="0" dirty="0">
              <a:solidFill>
                <a:srgbClr val="222222"/>
              </a:solidFill>
              <a:effectLst/>
            </a:endParaRPr>
          </a:p>
          <a:p>
            <a:pPr marL="0" indent="457200" algn="just">
              <a:buNone/>
            </a:pPr>
            <a:r>
              <a:rPr lang="el-GR" sz="2400" b="0" i="0" dirty="0">
                <a:solidFill>
                  <a:srgbClr val="222222"/>
                </a:solidFill>
                <a:effectLst/>
              </a:rPr>
              <a:t>Όταν της ζητάει να </a:t>
            </a:r>
            <a:r>
              <a:rPr lang="el-GR" sz="2400" b="1" i="0" dirty="0">
                <a:solidFill>
                  <a:srgbClr val="A81875"/>
                </a:solidFill>
                <a:effectLst>
                  <a:outerShdw blurRad="38100" dist="38100" dir="2700000" algn="tl">
                    <a:srgbClr val="000000">
                      <a:alpha val="43137"/>
                    </a:srgbClr>
                  </a:outerShdw>
                </a:effectLst>
              </a:rPr>
              <a:t>ποζάρει ως μοντέλο</a:t>
            </a:r>
            <a:r>
              <a:rPr lang="el-GR" sz="2400" b="0" i="0" dirty="0">
                <a:solidFill>
                  <a:srgbClr val="222222"/>
                </a:solidFill>
                <a:effectLst/>
              </a:rPr>
              <a:t>, η οικειότητα που αναπτύσσεται μεταξύ τους οδηγεί σε έναν </a:t>
            </a:r>
            <a:r>
              <a:rPr lang="el-GR" sz="2400" b="1" i="0" dirty="0">
                <a:solidFill>
                  <a:srgbClr val="A81875"/>
                </a:solidFill>
                <a:effectLst>
                  <a:outerShdw blurRad="38100" dist="38100" dir="2700000" algn="tl">
                    <a:srgbClr val="000000">
                      <a:alpha val="43137"/>
                    </a:srgbClr>
                  </a:outerShdw>
                </a:effectLst>
              </a:rPr>
              <a:t>έντονο έρωτα</a:t>
            </a:r>
            <a:r>
              <a:rPr lang="el-GR" sz="2400" b="0" i="0" dirty="0">
                <a:solidFill>
                  <a:srgbClr val="222222"/>
                </a:solidFill>
                <a:effectLst/>
              </a:rPr>
              <a:t>, που γεμίζει ψιθύρους όλη την πόλη προκαλώντας </a:t>
            </a:r>
            <a:r>
              <a:rPr lang="el-GR" sz="2400" b="1" i="0" dirty="0">
                <a:solidFill>
                  <a:srgbClr val="A81875"/>
                </a:solidFill>
                <a:effectLst>
                  <a:outerShdw blurRad="38100" dist="38100" dir="2700000" algn="tl">
                    <a:srgbClr val="000000">
                      <a:alpha val="43137"/>
                    </a:srgbClr>
                  </a:outerShdw>
                </a:effectLst>
              </a:rPr>
              <a:t>σκάνδαλο</a:t>
            </a:r>
            <a:r>
              <a:rPr lang="el-GR" sz="2400" b="0" i="0" dirty="0">
                <a:solidFill>
                  <a:srgbClr val="222222"/>
                </a:solidFill>
                <a:effectLst/>
              </a:rPr>
              <a:t>, αλλά και προβλήματα μέσα στο σπίτι. </a:t>
            </a:r>
            <a:endParaRPr lang="en-US" sz="2400" b="0" i="0" dirty="0">
              <a:solidFill>
                <a:srgbClr val="222222"/>
              </a:solidFill>
              <a:effectLst/>
            </a:endParaRPr>
          </a:p>
          <a:p>
            <a:pPr marL="0" indent="457200" algn="just">
              <a:buNone/>
            </a:pPr>
            <a:r>
              <a:rPr lang="el-GR" sz="2400" b="0" i="0" dirty="0">
                <a:solidFill>
                  <a:srgbClr val="222222"/>
                </a:solidFill>
                <a:effectLst/>
              </a:rPr>
              <a:t>Η Γκριέτ ανέχεται τις προσβολές του κόσμου και της γυναίκας του ζωγράφου, Καταρίνας και συνεχίζει να ποζάρει γι’ αυτόν με το πρόσχημα πως καθαρίζει το ατελιέ του. </a:t>
            </a:r>
          </a:p>
          <a:p>
            <a:pPr marL="0" indent="457200" algn="just">
              <a:buNone/>
            </a:pPr>
            <a:r>
              <a:rPr lang="el-GR" sz="2400" b="0" i="0" dirty="0">
                <a:solidFill>
                  <a:srgbClr val="222222"/>
                </a:solidFill>
                <a:effectLst/>
              </a:rPr>
              <a:t>Συχνά μάλιστα τον βοηθάει στην προετοιμασία των χρωμάτων, ενώ εκείνος της μιλάει για την τέχνη του.</a:t>
            </a:r>
            <a:endParaRPr lang="el-GR" sz="2400" dirty="0"/>
          </a:p>
        </p:txBody>
      </p:sp>
      <p:sp>
        <p:nvSpPr>
          <p:cNvPr id="4" name="TextBox 3">
            <a:extLst>
              <a:ext uri="{FF2B5EF4-FFF2-40B4-BE49-F238E27FC236}">
                <a16:creationId xmlns:a16="http://schemas.microsoft.com/office/drawing/2014/main" id="{9494E01F-C2C7-44C0-989B-B9838272415F}"/>
              </a:ext>
            </a:extLst>
          </p:cNvPr>
          <p:cNvSpPr txBox="1"/>
          <p:nvPr/>
        </p:nvSpPr>
        <p:spPr>
          <a:xfrm>
            <a:off x="0" y="404664"/>
            <a:ext cx="9144000" cy="584775"/>
          </a:xfrm>
          <a:prstGeom prst="rect">
            <a:avLst/>
          </a:prstGeom>
          <a:noFill/>
        </p:spPr>
        <p:txBody>
          <a:bodyPr wrap="square">
            <a:spAutoFit/>
          </a:bodyPr>
          <a:lstStyle/>
          <a:p>
            <a:pPr algn="ctr"/>
            <a:r>
              <a:rPr lang="el-GR" sz="3200" b="1" i="0" dirty="0">
                <a:solidFill>
                  <a:srgbClr val="A81875"/>
                </a:solidFill>
                <a:effectLst>
                  <a:outerShdw blurRad="38100" dist="38100" dir="2700000" algn="tl">
                    <a:srgbClr val="000000">
                      <a:alpha val="43137"/>
                    </a:srgbClr>
                  </a:outerShdw>
                </a:effectLst>
                <a:latin typeface="Open Sans"/>
              </a:rPr>
              <a:t>Μία φήμη για έναν πλατωνικό έρωτα</a:t>
            </a:r>
          </a:p>
        </p:txBody>
      </p:sp>
    </p:spTree>
    <p:extLst>
      <p:ext uri="{BB962C8B-B14F-4D97-AF65-F5344CB8AC3E}">
        <p14:creationId xmlns:p14="http://schemas.microsoft.com/office/powerpoint/2010/main" val="2245658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3B8A1-73D4-4F60-92DF-A395D7488C57}"/>
              </a:ext>
            </a:extLst>
          </p:cNvPr>
          <p:cNvSpPr>
            <a:spLocks noGrp="1"/>
          </p:cNvSpPr>
          <p:nvPr>
            <p:ph idx="1"/>
          </p:nvPr>
        </p:nvSpPr>
        <p:spPr>
          <a:xfrm>
            <a:off x="683568" y="548680"/>
            <a:ext cx="7776864" cy="6192688"/>
          </a:xfrm>
        </p:spPr>
        <p:txBody>
          <a:bodyPr>
            <a:noAutofit/>
          </a:bodyPr>
          <a:lstStyle/>
          <a:p>
            <a:pPr marL="0" indent="457200" algn="just">
              <a:buNone/>
            </a:pPr>
            <a:r>
              <a:rPr lang="el-GR" sz="2400" b="0" i="0" dirty="0">
                <a:solidFill>
                  <a:srgbClr val="222222"/>
                </a:solidFill>
                <a:effectLst/>
              </a:rPr>
              <a:t>Για την ολοκλήρωση του πίνακα «Το Κορίτσι με το Μαργαριταρένιο Σκουλαρίκι», ο καλλιτέχνης ζήτησε από την έφηβη κοπέλα να τρυπήσει τα αυτιά της και να φορέσει κρυφά </a:t>
            </a:r>
            <a:r>
              <a:rPr lang="el-GR" sz="2400" b="1" i="0" dirty="0">
                <a:solidFill>
                  <a:srgbClr val="A81875"/>
                </a:solidFill>
                <a:effectLst>
                  <a:outerShdw blurRad="38100" dist="38100" dir="2700000" algn="tl">
                    <a:srgbClr val="000000">
                      <a:alpha val="43137"/>
                    </a:srgbClr>
                  </a:outerShdw>
                </a:effectLst>
              </a:rPr>
              <a:t>τα μαργαριταρένια σκουλαρίκια της γυναίκας του</a:t>
            </a:r>
            <a:r>
              <a:rPr lang="el-GR" sz="2400" b="0" i="0" dirty="0">
                <a:solidFill>
                  <a:srgbClr val="222222"/>
                </a:solidFill>
                <a:effectLst/>
              </a:rPr>
              <a:t>. </a:t>
            </a:r>
          </a:p>
          <a:p>
            <a:pPr marL="0" indent="457200" algn="just">
              <a:buNone/>
            </a:pPr>
            <a:r>
              <a:rPr lang="el-GR" sz="2400" b="0" i="0" dirty="0">
                <a:solidFill>
                  <a:srgbClr val="222222"/>
                </a:solidFill>
                <a:effectLst/>
              </a:rPr>
              <a:t>Με αυτόν τον τρόπο χαρίζει στον πίνακα την </a:t>
            </a:r>
            <a:r>
              <a:rPr lang="el-GR" sz="2400" b="1" i="0" dirty="0">
                <a:solidFill>
                  <a:srgbClr val="A81875"/>
                </a:solidFill>
                <a:effectLst>
                  <a:outerShdw blurRad="38100" dist="38100" dir="2700000" algn="tl">
                    <a:srgbClr val="000000">
                      <a:alpha val="43137"/>
                    </a:srgbClr>
                  </a:outerShdw>
                </a:effectLst>
              </a:rPr>
              <a:t>λάμψη</a:t>
            </a:r>
            <a:r>
              <a:rPr lang="el-GR" sz="2400" b="0" i="0" dirty="0">
                <a:solidFill>
                  <a:srgbClr val="222222"/>
                </a:solidFill>
                <a:effectLst/>
              </a:rPr>
              <a:t> και την </a:t>
            </a:r>
            <a:r>
              <a:rPr lang="el-GR" sz="2400" b="1" i="0" dirty="0">
                <a:solidFill>
                  <a:srgbClr val="A81875"/>
                </a:solidFill>
                <a:effectLst>
                  <a:outerShdw blurRad="38100" dist="38100" dir="2700000" algn="tl">
                    <a:srgbClr val="000000">
                      <a:alpha val="43137"/>
                    </a:srgbClr>
                  </a:outerShdw>
                </a:effectLst>
              </a:rPr>
              <a:t>φωτεινότητα</a:t>
            </a:r>
            <a:r>
              <a:rPr lang="el-GR" sz="2400" b="0" i="0" dirty="0">
                <a:solidFill>
                  <a:srgbClr val="222222"/>
                </a:solidFill>
                <a:effectLst/>
              </a:rPr>
              <a:t>, που του έλειπε. </a:t>
            </a:r>
          </a:p>
          <a:p>
            <a:pPr marL="0" indent="457200" algn="just">
              <a:buNone/>
            </a:pPr>
            <a:r>
              <a:rPr lang="el-GR" sz="2400" b="0" i="0" dirty="0">
                <a:solidFill>
                  <a:srgbClr val="222222"/>
                </a:solidFill>
                <a:effectLst/>
              </a:rPr>
              <a:t>Στο έργο αποτυπώνεται με μαεστρία </a:t>
            </a:r>
            <a:r>
              <a:rPr lang="el-GR" sz="2400" b="1" i="0" dirty="0">
                <a:solidFill>
                  <a:srgbClr val="A81875"/>
                </a:solidFill>
                <a:effectLst>
                  <a:outerShdw blurRad="38100" dist="38100" dir="2700000" algn="tl">
                    <a:srgbClr val="000000">
                      <a:alpha val="43137"/>
                    </a:srgbClr>
                  </a:outerShdw>
                </a:effectLst>
              </a:rPr>
              <a:t>το υγρό και μελαγχολικό βλέμμα της κοπέλας</a:t>
            </a:r>
            <a:r>
              <a:rPr lang="el-GR" sz="2400" b="0" i="0" dirty="0">
                <a:solidFill>
                  <a:srgbClr val="222222"/>
                </a:solidFill>
                <a:effectLst/>
              </a:rPr>
              <a:t>, το οποίο μοιάζει ικανό να μιλήσει από μόνο του. </a:t>
            </a:r>
          </a:p>
          <a:p>
            <a:pPr marL="0" indent="457200" algn="just">
              <a:buNone/>
            </a:pPr>
            <a:r>
              <a:rPr lang="el-GR" sz="2400" b="0" i="0" dirty="0">
                <a:solidFill>
                  <a:srgbClr val="222222"/>
                </a:solidFill>
                <a:effectLst/>
              </a:rPr>
              <a:t>Στο αριστερό αυτί της το μαργαριταρένιο σκουλαρίκι δεσπόζει ως </a:t>
            </a:r>
            <a:r>
              <a:rPr lang="el-GR" sz="2400" b="1" i="0" dirty="0">
                <a:solidFill>
                  <a:srgbClr val="A81875"/>
                </a:solidFill>
                <a:effectLst>
                  <a:outerShdw blurRad="38100" dist="38100" dir="2700000" algn="tl">
                    <a:srgbClr val="000000">
                      <a:alpha val="43137"/>
                    </a:srgbClr>
                  </a:outerShdw>
                </a:effectLst>
              </a:rPr>
              <a:t>σύμβολο αγνότητας </a:t>
            </a:r>
            <a:r>
              <a:rPr lang="el-GR" sz="2400" b="0" i="0" dirty="0">
                <a:solidFill>
                  <a:srgbClr val="222222"/>
                </a:solidFill>
                <a:effectLst/>
              </a:rPr>
              <a:t>και </a:t>
            </a:r>
            <a:r>
              <a:rPr lang="el-GR" sz="2400" b="1" i="0" dirty="0">
                <a:solidFill>
                  <a:srgbClr val="A81875"/>
                </a:solidFill>
                <a:effectLst>
                  <a:outerShdw blurRad="38100" dist="38100" dir="2700000" algn="tl">
                    <a:srgbClr val="000000">
                      <a:alpha val="43137"/>
                    </a:srgbClr>
                  </a:outerShdw>
                </a:effectLst>
              </a:rPr>
              <a:t>πηγής φωτός</a:t>
            </a:r>
            <a:r>
              <a:rPr lang="el-GR" sz="2400" b="0" i="0" dirty="0">
                <a:solidFill>
                  <a:srgbClr val="222222"/>
                </a:solidFill>
                <a:effectLst/>
              </a:rPr>
              <a:t>.</a:t>
            </a:r>
            <a:endParaRPr lang="en-US" sz="2400" b="0" i="0" dirty="0">
              <a:solidFill>
                <a:srgbClr val="222222"/>
              </a:solidFill>
              <a:effectLst/>
            </a:endParaRPr>
          </a:p>
          <a:p>
            <a:pPr marL="0" indent="457200" algn="just">
              <a:buNone/>
            </a:pPr>
            <a:endParaRPr lang="el-GR" sz="2400" b="0" i="0" dirty="0">
              <a:solidFill>
                <a:srgbClr val="222222"/>
              </a:solidFill>
              <a:effectLst/>
            </a:endParaRPr>
          </a:p>
          <a:p>
            <a:pPr marL="0" indent="457200" algn="r">
              <a:buNone/>
            </a:pPr>
            <a:r>
              <a:rPr lang="el-GR" sz="2400" i="1" dirty="0">
                <a:solidFill>
                  <a:srgbClr val="222222"/>
                </a:solidFill>
              </a:rPr>
              <a:t>Αριλένα Δημητρίου, </a:t>
            </a:r>
            <a:r>
              <a:rPr lang="en-US" sz="2400" i="1" dirty="0">
                <a:solidFill>
                  <a:srgbClr val="222222"/>
                </a:solidFill>
                <a:hlinkClick r:id="rId2"/>
              </a:rPr>
              <a:t>culturenow.gr</a:t>
            </a:r>
            <a:endParaRPr lang="el-GR" sz="2400" i="1" dirty="0"/>
          </a:p>
        </p:txBody>
      </p:sp>
    </p:spTree>
    <p:extLst>
      <p:ext uri="{BB962C8B-B14F-4D97-AF65-F5344CB8AC3E}">
        <p14:creationId xmlns:p14="http://schemas.microsoft.com/office/powerpoint/2010/main" val="4250884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1218" y="5013176"/>
            <a:ext cx="4067944" cy="1138773"/>
          </a:xfrm>
          <a:prstGeom prst="rect">
            <a:avLst/>
          </a:prstGeom>
          <a:noFill/>
        </p:spPr>
        <p:txBody>
          <a:bodyPr wrap="square" rtlCol="0">
            <a:spAutoFit/>
          </a:bodyPr>
          <a:lstStyle/>
          <a:p>
            <a:pPr algn="ctr"/>
            <a:r>
              <a:rPr lang="el-GR" sz="2800" b="1" dirty="0"/>
              <a:t>Και τα </a:t>
            </a:r>
            <a:r>
              <a:rPr lang="en-US" sz="4000" b="1" dirty="0">
                <a:solidFill>
                  <a:srgbClr val="A81875"/>
                </a:solidFill>
                <a:effectLst>
                  <a:outerShdw blurRad="38100" dist="38100" dir="2700000" algn="tl">
                    <a:srgbClr val="000000">
                      <a:alpha val="43137"/>
                    </a:srgbClr>
                  </a:outerShdw>
                </a:effectLst>
              </a:rPr>
              <a:t>graffiti</a:t>
            </a:r>
            <a:r>
              <a:rPr lang="el-GR" sz="2800" b="1" dirty="0"/>
              <a:t> </a:t>
            </a:r>
            <a:endParaRPr lang="en-US" sz="2800" b="1" dirty="0"/>
          </a:p>
          <a:p>
            <a:pPr algn="ctr"/>
            <a:r>
              <a:rPr lang="el-GR" sz="2800" b="1" dirty="0"/>
              <a:t>είναι έργα τέχνης.</a:t>
            </a:r>
          </a:p>
        </p:txBody>
      </p:sp>
      <p:pic>
        <p:nvPicPr>
          <p:cNvPr id="4" name="3 - Εικόνα" descr="http://cdn.e-radio.gr/repository/2014/o-pio-omorfos-antras-tou-kosmou.jpg"/>
          <p:cNvPicPr/>
          <p:nvPr/>
        </p:nvPicPr>
        <p:blipFill>
          <a:blip r:embed="rId2" cstate="print"/>
          <a:stretch>
            <a:fillRect/>
          </a:stretch>
        </p:blipFill>
        <p:spPr bwMode="auto">
          <a:xfrm>
            <a:off x="-18135" y="-1008370"/>
            <a:ext cx="3923928" cy="5805264"/>
          </a:xfrm>
          <a:prstGeom prst="rect">
            <a:avLst/>
          </a:prstGeom>
          <a:ln>
            <a:noFill/>
          </a:ln>
          <a:effectLst>
            <a:outerShdw blurRad="292100" dist="139700" dir="2700000" algn="tl" rotWithShape="0">
              <a:srgbClr val="333333">
                <a:alpha val="65000"/>
              </a:srgbClr>
            </a:outerShdw>
          </a:effectLst>
        </p:spPr>
      </p:pic>
      <p:pic>
        <p:nvPicPr>
          <p:cNvPr id="6" name="5 - Εικόνα" descr="http://cdn.e-radio.gr/repository/2014/o-pio-omorfos-antras-tou-kosmou.jpg"/>
          <p:cNvPicPr/>
          <p:nvPr/>
        </p:nvPicPr>
        <p:blipFill>
          <a:blip r:embed="rId3" cstate="print"/>
          <a:stretch>
            <a:fillRect/>
          </a:stretch>
        </p:blipFill>
        <p:spPr bwMode="auto">
          <a:xfrm>
            <a:off x="4355976" y="0"/>
            <a:ext cx="4536504" cy="3788524"/>
          </a:xfrm>
          <a:prstGeom prst="rect">
            <a:avLst/>
          </a:prstGeom>
          <a:ln>
            <a:noFill/>
          </a:ln>
          <a:effectLst>
            <a:outerShdw blurRad="292100" dist="139700" dir="2700000" algn="tl" rotWithShape="0">
              <a:srgbClr val="333333">
                <a:alpha val="65000"/>
              </a:srgbClr>
            </a:outerShdw>
          </a:effectLst>
        </p:spPr>
      </p:pic>
      <p:pic>
        <p:nvPicPr>
          <p:cNvPr id="7" name="6 - Εικόνα" descr="http://cdn.e-radio.gr/repository/2014/o-pio-omorfos-antras-tou-kosmou.jpg"/>
          <p:cNvPicPr/>
          <p:nvPr/>
        </p:nvPicPr>
        <p:blipFill>
          <a:blip r:embed="rId4" cstate="print"/>
          <a:srcRect l="30518" r="25823"/>
          <a:stretch>
            <a:fillRect/>
          </a:stretch>
        </p:blipFill>
        <p:spPr bwMode="auto">
          <a:xfrm>
            <a:off x="4427984" y="3933056"/>
            <a:ext cx="2359905" cy="2924944"/>
          </a:xfrm>
          <a:prstGeom prst="rect">
            <a:avLst/>
          </a:prstGeom>
          <a:ln>
            <a:noFill/>
          </a:ln>
          <a:effectLst>
            <a:outerShdw blurRad="292100" dist="139700" dir="2700000" algn="tl" rotWithShape="0">
              <a:srgbClr val="333333">
                <a:alpha val="65000"/>
              </a:srgbClr>
            </a:outerShdw>
          </a:effectLst>
        </p:spPr>
      </p:pic>
      <p:pic>
        <p:nvPicPr>
          <p:cNvPr id="8" name="7 - Εικόνα" descr="http://cdn.e-radio.gr/repository/2014/o-pio-omorfos-antras-tou-kosmou.jpg"/>
          <p:cNvPicPr/>
          <p:nvPr/>
        </p:nvPicPr>
        <p:blipFill>
          <a:blip r:embed="rId5" cstate="print"/>
          <a:srcRect l="26727" r="31181"/>
          <a:stretch>
            <a:fillRect/>
          </a:stretch>
        </p:blipFill>
        <p:spPr bwMode="auto">
          <a:xfrm>
            <a:off x="6948264" y="3933056"/>
            <a:ext cx="2016224" cy="292494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hens' Stunning New Mural, An Inspiring Message To Those Trapped - Greek  City Times">
            <a:extLst>
              <a:ext uri="{FF2B5EF4-FFF2-40B4-BE49-F238E27FC236}">
                <a16:creationId xmlns:a16="http://schemas.microsoft.com/office/drawing/2014/main" id="{6DCD79CC-1529-4B75-AE40-95E2850F3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269" y="-99392"/>
            <a:ext cx="11403245" cy="72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3901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50106"/>
          </a:xfrm>
        </p:spPr>
        <p:txBody>
          <a:bodyPr>
            <a:normAutofit/>
          </a:bodyPr>
          <a:lstStyle/>
          <a:p>
            <a:r>
              <a:rPr lang="el-GR" sz="3600" b="1" dirty="0">
                <a:solidFill>
                  <a:srgbClr val="A81875"/>
                </a:solidFill>
                <a:effectLst>
                  <a:outerShdw blurRad="38100" dist="38100" dir="2700000" algn="tl">
                    <a:srgbClr val="000000">
                      <a:alpha val="43137"/>
                    </a:srgbClr>
                  </a:outerShdw>
                </a:effectLst>
              </a:rPr>
              <a:t>Στοιχεία που βοηθούν:</a:t>
            </a:r>
          </a:p>
        </p:txBody>
      </p:sp>
      <p:sp>
        <p:nvSpPr>
          <p:cNvPr id="3" name="2 - Θέση περιεχομένου"/>
          <p:cNvSpPr>
            <a:spLocks noGrp="1"/>
          </p:cNvSpPr>
          <p:nvPr>
            <p:ph idx="1"/>
          </p:nvPr>
        </p:nvSpPr>
        <p:spPr>
          <a:xfrm>
            <a:off x="395536" y="764704"/>
            <a:ext cx="7920880" cy="5904656"/>
          </a:xfrm>
        </p:spPr>
        <p:txBody>
          <a:bodyPr>
            <a:normAutofit/>
          </a:bodyPr>
          <a:lstStyle/>
          <a:p>
            <a:pPr marL="514350" lvl="0" indent="-514350">
              <a:buClr>
                <a:srgbClr val="A81875"/>
              </a:buClr>
              <a:buFont typeface="+mj-lt"/>
              <a:buAutoNum type="arabicPeriod"/>
            </a:pPr>
            <a:r>
              <a:rPr lang="el-GR" sz="2800" dirty="0"/>
              <a:t>Η καλή </a:t>
            </a:r>
            <a:r>
              <a:rPr lang="el-GR" sz="2800" b="1" dirty="0"/>
              <a:t>παρατήρηση</a:t>
            </a:r>
            <a:r>
              <a:rPr lang="el-GR" sz="2800" dirty="0"/>
              <a:t> - </a:t>
            </a:r>
            <a:r>
              <a:rPr lang="el-GR" sz="2800" b="1" dirty="0"/>
              <a:t>μελέτη</a:t>
            </a:r>
            <a:r>
              <a:rPr lang="el-GR" sz="2800" dirty="0"/>
              <a:t> του έργου τέχνης.</a:t>
            </a:r>
          </a:p>
          <a:p>
            <a:pPr marL="514350" lvl="0" indent="-514350">
              <a:buClr>
                <a:srgbClr val="A81875"/>
              </a:buClr>
              <a:buFont typeface="+mj-lt"/>
              <a:buAutoNum type="arabicPeriod"/>
            </a:pPr>
            <a:r>
              <a:rPr lang="el-GR" sz="2800" dirty="0"/>
              <a:t>Η γνώση της </a:t>
            </a:r>
            <a:r>
              <a:rPr lang="el-GR" sz="2800" b="1" dirty="0"/>
              <a:t>βιογραφίας</a:t>
            </a:r>
            <a:r>
              <a:rPr lang="el-GR" sz="2800" dirty="0"/>
              <a:t> και των </a:t>
            </a:r>
            <a:r>
              <a:rPr lang="el-GR" sz="2800" b="1" dirty="0"/>
              <a:t>χαρακτηριστικών της τέχνης του δημιουργού</a:t>
            </a:r>
          </a:p>
          <a:p>
            <a:pPr marL="514350" lvl="0" indent="-514350">
              <a:buClr>
                <a:srgbClr val="A81875"/>
              </a:buClr>
              <a:buFont typeface="+mj-lt"/>
              <a:buAutoNum type="arabicPeriod"/>
            </a:pPr>
            <a:r>
              <a:rPr lang="el-GR" sz="2800" dirty="0"/>
              <a:t>Η γνώση του </a:t>
            </a:r>
            <a:r>
              <a:rPr lang="el-GR" sz="2800" b="1" dirty="0"/>
              <a:t>καλλιτεχνικού ρεύματος </a:t>
            </a:r>
            <a:r>
              <a:rPr lang="el-GR" sz="2800" dirty="0"/>
              <a:t>στο οποίο εντάσσεται.</a:t>
            </a:r>
          </a:p>
          <a:p>
            <a:pPr marL="514350" lvl="0" indent="-514350">
              <a:buClr>
                <a:srgbClr val="A81875"/>
              </a:buClr>
              <a:buFont typeface="+mj-lt"/>
              <a:buAutoNum type="arabicPeriod"/>
            </a:pPr>
            <a:r>
              <a:rPr lang="el-GR" sz="2800" dirty="0"/>
              <a:t>Συγκεκριμένα </a:t>
            </a:r>
            <a:r>
              <a:rPr lang="el-GR" sz="2800" b="1" dirty="0"/>
              <a:t>στοιχεία - κριτικές για το έργο</a:t>
            </a:r>
            <a:r>
              <a:rPr lang="en-US" sz="2800" dirty="0"/>
              <a:t>.</a:t>
            </a:r>
            <a:endParaRPr lang="el-GR" sz="2800" dirty="0"/>
          </a:p>
          <a:p>
            <a:endParaRPr lang="el-GR" dirty="0"/>
          </a:p>
        </p:txBody>
      </p:sp>
      <p:pic>
        <p:nvPicPr>
          <p:cNvPr id="4" name="3 - Εικόνα" descr="th (6).jpg"/>
          <p:cNvPicPr>
            <a:picLocks noChangeAspect="1"/>
          </p:cNvPicPr>
          <p:nvPr/>
        </p:nvPicPr>
        <p:blipFill>
          <a:blip r:embed="rId2" cstate="print"/>
          <a:stretch>
            <a:fillRect/>
          </a:stretch>
        </p:blipFill>
        <p:spPr>
          <a:xfrm>
            <a:off x="0" y="3933056"/>
            <a:ext cx="1835696" cy="2999504"/>
          </a:xfrm>
          <a:prstGeom prst="rect">
            <a:avLst/>
          </a:prstGeom>
        </p:spPr>
      </p:pic>
      <p:pic>
        <p:nvPicPr>
          <p:cNvPr id="5" name="4 - Εικόνα" descr="th (6).jpg"/>
          <p:cNvPicPr>
            <a:picLocks noChangeAspect="1"/>
          </p:cNvPicPr>
          <p:nvPr/>
        </p:nvPicPr>
        <p:blipFill>
          <a:blip r:embed="rId3" cstate="print"/>
          <a:stretch>
            <a:fillRect/>
          </a:stretch>
        </p:blipFill>
        <p:spPr>
          <a:xfrm>
            <a:off x="6629639" y="3861048"/>
            <a:ext cx="2514361" cy="2996952"/>
          </a:xfrm>
          <a:prstGeom prst="rect">
            <a:avLst/>
          </a:prstGeom>
        </p:spPr>
      </p:pic>
      <p:pic>
        <p:nvPicPr>
          <p:cNvPr id="6" name="5 - Εικόνα" descr="th (6).jpg"/>
          <p:cNvPicPr>
            <a:picLocks noChangeAspect="1"/>
          </p:cNvPicPr>
          <p:nvPr/>
        </p:nvPicPr>
        <p:blipFill>
          <a:blip r:embed="rId4" cstate="print"/>
          <a:stretch>
            <a:fillRect/>
          </a:stretch>
        </p:blipFill>
        <p:spPr>
          <a:xfrm>
            <a:off x="2195736" y="3958732"/>
            <a:ext cx="3960440" cy="289926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44" y="0"/>
            <a:ext cx="9148544" cy="1143000"/>
          </a:xfrm>
        </p:spPr>
        <p:txBody>
          <a:bodyPr>
            <a:normAutofit/>
          </a:bodyPr>
          <a:lstStyle/>
          <a:p>
            <a:r>
              <a:rPr lang="el-GR" sz="6000" b="1" dirty="0">
                <a:solidFill>
                  <a:srgbClr val="A81875"/>
                </a:solidFill>
                <a:effectLst>
                  <a:outerShdw blurRad="38100" dist="38100" dir="2700000" algn="tl">
                    <a:srgbClr val="000000">
                      <a:alpha val="43137"/>
                    </a:srgbClr>
                  </a:outerShdw>
                </a:effectLst>
              </a:rPr>
              <a:t>Εργασία</a:t>
            </a:r>
          </a:p>
        </p:txBody>
      </p:sp>
      <p:sp>
        <p:nvSpPr>
          <p:cNvPr id="3" name="2 - Θέση περιεχομένου"/>
          <p:cNvSpPr>
            <a:spLocks noGrp="1"/>
          </p:cNvSpPr>
          <p:nvPr>
            <p:ph idx="1"/>
          </p:nvPr>
        </p:nvSpPr>
        <p:spPr>
          <a:xfrm>
            <a:off x="467544" y="4149080"/>
            <a:ext cx="8229600" cy="2409131"/>
          </a:xfrm>
        </p:spPr>
        <p:txBody>
          <a:bodyPr>
            <a:normAutofit lnSpcReduction="10000"/>
          </a:bodyPr>
          <a:lstStyle/>
          <a:p>
            <a:pPr algn="just"/>
            <a:r>
              <a:rPr lang="el-GR" dirty="0"/>
              <a:t>Βρείτε ένα </a:t>
            </a:r>
            <a:r>
              <a:rPr lang="el-GR" b="1" dirty="0">
                <a:solidFill>
                  <a:srgbClr val="A81875"/>
                </a:solidFill>
                <a:effectLst>
                  <a:outerShdw blurRad="38100" dist="38100" dir="2700000" algn="tl">
                    <a:srgbClr val="000000">
                      <a:alpha val="43137"/>
                    </a:srgbClr>
                  </a:outerShdw>
                </a:effectLst>
              </a:rPr>
              <a:t>έργο τέχνης </a:t>
            </a:r>
            <a:r>
              <a:rPr lang="el-GR" dirty="0"/>
              <a:t>και περιγράψτε το σε μία σελίδα. Μην ξεχάσετε να πείτε και κάτι για τον </a:t>
            </a:r>
            <a:r>
              <a:rPr lang="el-GR" b="1" dirty="0">
                <a:solidFill>
                  <a:srgbClr val="A81875"/>
                </a:solidFill>
                <a:effectLst>
                  <a:outerShdw blurRad="38100" dist="38100" dir="2700000" algn="tl">
                    <a:srgbClr val="000000">
                      <a:alpha val="43137"/>
                    </a:srgbClr>
                  </a:outerShdw>
                </a:effectLst>
              </a:rPr>
              <a:t>δημιουργό</a:t>
            </a:r>
            <a:r>
              <a:rPr lang="el-GR" dirty="0"/>
              <a:t> και το καλλιτεχνικό ρεύμα στο οποίο ανήκει, τον </a:t>
            </a:r>
            <a:r>
              <a:rPr lang="el-GR" b="1" dirty="0">
                <a:solidFill>
                  <a:srgbClr val="A81875"/>
                </a:solidFill>
                <a:effectLst>
                  <a:outerShdw blurRad="38100" dist="38100" dir="2700000" algn="tl">
                    <a:srgbClr val="000000">
                      <a:alpha val="43137"/>
                    </a:srgbClr>
                  </a:outerShdw>
                </a:effectLst>
              </a:rPr>
              <a:t>συμβολισμό</a:t>
            </a:r>
            <a:r>
              <a:rPr lang="el-GR" dirty="0"/>
              <a:t> του και το </a:t>
            </a:r>
            <a:r>
              <a:rPr lang="el-GR" b="1" dirty="0">
                <a:solidFill>
                  <a:srgbClr val="A81875"/>
                </a:solidFill>
                <a:effectLst>
                  <a:outerShdw blurRad="38100" dist="38100" dir="2700000" algn="tl">
                    <a:srgbClr val="000000">
                      <a:alpha val="43137"/>
                    </a:srgbClr>
                  </a:outerShdw>
                </a:effectLst>
              </a:rPr>
              <a:t>τι σας κάνει να νιώθετε </a:t>
            </a:r>
            <a:r>
              <a:rPr lang="el-GR" dirty="0"/>
              <a:t>εσείς!</a:t>
            </a:r>
          </a:p>
        </p:txBody>
      </p:sp>
      <p:pic>
        <p:nvPicPr>
          <p:cNvPr id="4" name="3 - Εικόνα" descr="arrow-down-purple-clip-art_t.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694574" y="1372208"/>
            <a:ext cx="1813530" cy="26734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725144"/>
            <a:ext cx="7772400" cy="1470025"/>
          </a:xfrm>
        </p:spPr>
        <p:txBody>
          <a:bodyPr/>
          <a:lstStyle/>
          <a:p>
            <a:r>
              <a:rPr lang="en-US" dirty="0">
                <a:hlinkClick r:id="rId2"/>
              </a:rPr>
              <a:t>https://www.youtube.com/watch?v=OzD0GQg6-so</a:t>
            </a:r>
            <a:endParaRPr lang="el-GR" dirty="0"/>
          </a:p>
        </p:txBody>
      </p:sp>
      <p:sp>
        <p:nvSpPr>
          <p:cNvPr id="3" name="1 - Τίτλος"/>
          <p:cNvSpPr txBox="1">
            <a:spLocks/>
          </p:cNvSpPr>
          <p:nvPr/>
        </p:nvSpPr>
        <p:spPr>
          <a:xfrm>
            <a:off x="827584" y="33265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54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rPr>
              <a:t>Περιγραφή έργων</a:t>
            </a:r>
            <a:r>
              <a:rPr kumimoji="0" lang="el-GR" sz="5400" b="1" i="0" u="none" strike="noStrike" kern="1200" cap="none" spc="0" normalizeH="0" noProof="0" dirty="0">
                <a:ln>
                  <a:noFill/>
                </a:ln>
                <a:solidFill>
                  <a:srgbClr val="A81875"/>
                </a:solidFill>
                <a:effectLst>
                  <a:outerShdw blurRad="38100" dist="38100" dir="2700000" algn="tl">
                    <a:srgbClr val="000000">
                      <a:alpha val="43137"/>
                    </a:srgbClr>
                  </a:outerShdw>
                </a:effectLst>
                <a:uLnTx/>
                <a:uFillTx/>
                <a:latin typeface="+mj-lt"/>
                <a:ea typeface="+mj-ea"/>
                <a:cs typeface="+mj-cs"/>
              </a:rPr>
              <a:t> τέχνης</a:t>
            </a:r>
            <a:endParaRPr kumimoji="0" lang="el-GR" sz="54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endParaRPr>
          </a:p>
        </p:txBody>
      </p:sp>
      <p:pic>
        <p:nvPicPr>
          <p:cNvPr id="4" name="3 - Εικόνα" descr="arrow-down-purple-clip-art_t.jpg">
            <a:extLst>
              <a:ext uri="{FF2B5EF4-FFF2-40B4-BE49-F238E27FC236}">
                <a16:creationId xmlns:a16="http://schemas.microsoft.com/office/drawing/2014/main" id="{B37FB21A-E781-43D1-B07C-D0083AE85D05}"/>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3635896" y="1802681"/>
            <a:ext cx="1480939" cy="27095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625F0-9A31-417B-87DE-C35DB65BE1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2107" y="-184310"/>
            <a:ext cx="7240661" cy="11115051"/>
          </a:xfrm>
          <a:prstGeom prst="rect">
            <a:avLst/>
          </a:prstGeom>
        </p:spPr>
      </p:pic>
      <p:sp>
        <p:nvSpPr>
          <p:cNvPr id="9" name="1 - Τίτλος">
            <a:extLst>
              <a:ext uri="{FF2B5EF4-FFF2-40B4-BE49-F238E27FC236}">
                <a16:creationId xmlns:a16="http://schemas.microsoft.com/office/drawing/2014/main" id="{502101E4-79BA-4F1F-8081-54E32C1099A6}"/>
              </a:ext>
            </a:extLst>
          </p:cNvPr>
          <p:cNvSpPr txBox="1">
            <a:spLocks/>
          </p:cNvSpPr>
          <p:nvPr/>
        </p:nvSpPr>
        <p:spPr>
          <a:xfrm>
            <a:off x="827584" y="33265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54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endParaRPr>
          </a:p>
        </p:txBody>
      </p:sp>
      <p:pic>
        <p:nvPicPr>
          <p:cNvPr id="12" name="Picture 11">
            <a:extLst>
              <a:ext uri="{FF2B5EF4-FFF2-40B4-BE49-F238E27FC236}">
                <a16:creationId xmlns:a16="http://schemas.microsoft.com/office/drawing/2014/main" id="{F516CD4F-705C-40F4-9679-4FE151AE5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484784"/>
            <a:ext cx="4359763" cy="8021536"/>
          </a:xfrm>
          <a:prstGeom prst="rect">
            <a:avLst/>
          </a:prstGeom>
        </p:spPr>
      </p:pic>
      <p:sp>
        <p:nvSpPr>
          <p:cNvPr id="8" name="Speech Bubble: Oval 7">
            <a:extLst>
              <a:ext uri="{FF2B5EF4-FFF2-40B4-BE49-F238E27FC236}">
                <a16:creationId xmlns:a16="http://schemas.microsoft.com/office/drawing/2014/main" id="{6DFBAADE-18F5-4511-A045-003A85552A50}"/>
              </a:ext>
            </a:extLst>
          </p:cNvPr>
          <p:cNvSpPr/>
          <p:nvPr/>
        </p:nvSpPr>
        <p:spPr>
          <a:xfrm>
            <a:off x="2254163" y="4869160"/>
            <a:ext cx="3425631" cy="1698096"/>
          </a:xfrm>
          <a:prstGeom prst="wedgeEllipseCallout">
            <a:avLst>
              <a:gd name="adj1" fmla="val 72804"/>
              <a:gd name="adj2" fmla="val -10653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rPr>
              <a:t>Καλή επιτυχία!</a:t>
            </a:r>
          </a:p>
        </p:txBody>
      </p:sp>
      <p:sp>
        <p:nvSpPr>
          <p:cNvPr id="10" name="Speech Bubble: Oval 9">
            <a:extLst>
              <a:ext uri="{FF2B5EF4-FFF2-40B4-BE49-F238E27FC236}">
                <a16:creationId xmlns:a16="http://schemas.microsoft.com/office/drawing/2014/main" id="{7178CF41-BF7D-4B52-B839-198DF1B0EB73}"/>
              </a:ext>
            </a:extLst>
          </p:cNvPr>
          <p:cNvSpPr/>
          <p:nvPr/>
        </p:nvSpPr>
        <p:spPr>
          <a:xfrm>
            <a:off x="4228862" y="188640"/>
            <a:ext cx="4717031" cy="1800200"/>
          </a:xfrm>
          <a:prstGeom prst="wedgeEllipseCallout">
            <a:avLst>
              <a:gd name="adj1" fmla="val -77037"/>
              <a:gd name="adj2" fmla="val 8611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a:ln>
                  <a:noFill/>
                </a:ln>
                <a:solidFill>
                  <a:srgbClr val="A81875"/>
                </a:solidFill>
                <a:effectLst>
                  <a:outerShdw blurRad="38100" dist="38100" dir="2700000" algn="tl">
                    <a:srgbClr val="000000">
                      <a:alpha val="43137"/>
                    </a:srgbClr>
                  </a:outerShdw>
                </a:effectLst>
                <a:uLnTx/>
                <a:uFillTx/>
                <a:latin typeface="+mj-lt"/>
                <a:ea typeface="+mj-ea"/>
                <a:cs typeface="+mj-cs"/>
              </a:rPr>
              <a:t>Διάλεξε έναν πίνακα που σου αρέσει!</a:t>
            </a:r>
          </a:p>
        </p:txBody>
      </p:sp>
    </p:spTree>
    <p:extLst>
      <p:ext uri="{BB962C8B-B14F-4D97-AF65-F5344CB8AC3E}">
        <p14:creationId xmlns:p14="http://schemas.microsoft.com/office/powerpoint/2010/main" val="11008395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340768"/>
            <a:ext cx="8676456" cy="5688632"/>
          </a:xfrm>
        </p:spPr>
        <p:txBody>
          <a:bodyPr>
            <a:normAutofit/>
          </a:bodyPr>
          <a:lstStyle/>
          <a:p>
            <a:r>
              <a:rPr lang="el-GR" dirty="0"/>
              <a:t>Κατά την περιγραφή ενός έργου τέχνης, κατευθύνουμε το λόγο μας διαδοχικά στα διάφορα μέρη του και ακολουθούμε μια σειρά: </a:t>
            </a:r>
            <a:r>
              <a:rPr lang="el-GR" b="1" dirty="0">
                <a:solidFill>
                  <a:srgbClr val="A81875"/>
                </a:solidFill>
              </a:rPr>
              <a:t>από πάνω προς τα κάτω</a:t>
            </a:r>
            <a:r>
              <a:rPr lang="el-GR" dirty="0">
                <a:solidFill>
                  <a:srgbClr val="A81875"/>
                </a:solidFill>
              </a:rPr>
              <a:t> </a:t>
            </a:r>
            <a:r>
              <a:rPr lang="el-GR" dirty="0"/>
              <a:t>ή </a:t>
            </a:r>
            <a:r>
              <a:rPr lang="el-GR" b="1" dirty="0">
                <a:solidFill>
                  <a:srgbClr val="A81875"/>
                </a:solidFill>
              </a:rPr>
              <a:t>από έξω προς τα μέσα</a:t>
            </a:r>
            <a:r>
              <a:rPr lang="el-GR" dirty="0">
                <a:solidFill>
                  <a:srgbClr val="A81875"/>
                </a:solidFill>
              </a:rPr>
              <a:t>.</a:t>
            </a:r>
            <a:r>
              <a:rPr lang="el-GR" dirty="0"/>
              <a:t> Ή από το </a:t>
            </a:r>
            <a:r>
              <a:rPr lang="el-GR" b="1" dirty="0">
                <a:solidFill>
                  <a:srgbClr val="A81875"/>
                </a:solidFill>
              </a:rPr>
              <a:t>κέντρο προς τα έξω </a:t>
            </a:r>
            <a:r>
              <a:rPr lang="el-GR" dirty="0"/>
              <a:t>ή </a:t>
            </a:r>
            <a:r>
              <a:rPr lang="el-GR" b="1" dirty="0">
                <a:solidFill>
                  <a:srgbClr val="A81875"/>
                </a:solidFill>
              </a:rPr>
              <a:t>από μία λεπτομέρεια</a:t>
            </a:r>
            <a:r>
              <a:rPr lang="el-GR" dirty="0">
                <a:solidFill>
                  <a:srgbClr val="A81875"/>
                </a:solidFill>
              </a:rPr>
              <a:t> </a:t>
            </a:r>
            <a:r>
              <a:rPr lang="el-GR" dirty="0"/>
              <a:t>που μας κεντρίζει το ενδιαφέρον και την περιγραφή των γύρω στοιχείων.</a:t>
            </a:r>
          </a:p>
          <a:p>
            <a:r>
              <a:rPr lang="el-GR" dirty="0"/>
              <a:t>Φροντίζω να διακρίνω το </a:t>
            </a:r>
            <a:r>
              <a:rPr lang="el-GR" b="1" dirty="0">
                <a:solidFill>
                  <a:srgbClr val="A81875"/>
                </a:solidFill>
              </a:rPr>
              <a:t>πρώτο επίπεδο</a:t>
            </a:r>
            <a:r>
              <a:rPr lang="el-GR" dirty="0"/>
              <a:t>, το </a:t>
            </a:r>
            <a:r>
              <a:rPr lang="el-GR" b="1" dirty="0">
                <a:solidFill>
                  <a:srgbClr val="A81875"/>
                </a:solidFill>
              </a:rPr>
              <a:t>μεσαίο</a:t>
            </a:r>
            <a:r>
              <a:rPr lang="el-GR" dirty="0"/>
              <a:t> και το </a:t>
            </a:r>
            <a:r>
              <a:rPr lang="el-GR" b="1" dirty="0">
                <a:solidFill>
                  <a:srgbClr val="A81875"/>
                </a:solidFill>
              </a:rPr>
              <a:t>φόντο</a:t>
            </a:r>
            <a:r>
              <a:rPr lang="el-GR" dirty="0"/>
              <a:t>. Σε έναν πίνακα μπορεί να υπάρχουν πολλά επίπεδα.</a:t>
            </a:r>
          </a:p>
        </p:txBody>
      </p:sp>
      <p:sp>
        <p:nvSpPr>
          <p:cNvPr id="4" name="1 - Τίτλος"/>
          <p:cNvSpPr>
            <a:spLocks noGrp="1"/>
          </p:cNvSpPr>
          <p:nvPr>
            <p:ph type="title"/>
          </p:nvPr>
        </p:nvSpPr>
        <p:spPr>
          <a:xfrm>
            <a:off x="457200" y="274638"/>
            <a:ext cx="8229600" cy="850106"/>
          </a:xfrm>
        </p:spPr>
        <p:txBody>
          <a:bodyPr>
            <a:normAutofit/>
          </a:bodyPr>
          <a:lstStyle/>
          <a:p>
            <a:r>
              <a:rPr lang="el-GR" sz="4800" b="1" dirty="0">
                <a:solidFill>
                  <a:srgbClr val="A81875"/>
                </a:solidFill>
                <a:effectLst>
                  <a:outerShdw blurRad="38100" dist="38100" dir="2700000" algn="tl">
                    <a:srgbClr val="000000">
                      <a:alpha val="43137"/>
                    </a:srgbClr>
                  </a:outerShdw>
                </a:effectLst>
              </a:rPr>
              <a:t>Πώς περιγράφω έργο τέχνης;</a:t>
            </a:r>
            <a:endParaRPr lang="el-GR" sz="3600" b="1" dirty="0">
              <a:solidFill>
                <a:srgbClr val="A81875"/>
              </a:solidFill>
              <a:effectLst>
                <a:outerShdw blurRad="38100" dist="38100" dir="2700000" algn="tl">
                  <a:srgbClr val="000000">
                    <a:alpha val="43137"/>
                  </a:srgbClr>
                </a:outerShdw>
              </a:effectLst>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60648"/>
            <a:ext cx="8676456" cy="6597352"/>
          </a:xfrm>
        </p:spPr>
        <p:txBody>
          <a:bodyPr>
            <a:normAutofit/>
          </a:bodyPr>
          <a:lstStyle/>
          <a:p>
            <a:r>
              <a:rPr lang="el-GR" dirty="0"/>
              <a:t>Προσπαθώ </a:t>
            </a:r>
            <a:r>
              <a:rPr lang="el-GR" b="1" dirty="0">
                <a:solidFill>
                  <a:srgbClr val="A81875"/>
                </a:solidFill>
              </a:rPr>
              <a:t>να μην επανέρχομαι στα ίδια σημεία του έργου </a:t>
            </a:r>
            <a:r>
              <a:rPr lang="el-GR" dirty="0"/>
              <a:t>και </a:t>
            </a:r>
            <a:r>
              <a:rPr lang="el-GR" b="1" dirty="0">
                <a:solidFill>
                  <a:srgbClr val="A81875"/>
                </a:solidFill>
              </a:rPr>
              <a:t>να μην περιγράφω άτακτα</a:t>
            </a:r>
            <a:r>
              <a:rPr lang="el-GR" b="1" dirty="0"/>
              <a:t> </a:t>
            </a:r>
            <a:r>
              <a:rPr lang="el-GR" dirty="0"/>
              <a:t>και </a:t>
            </a:r>
            <a:r>
              <a:rPr lang="el-GR" b="1" dirty="0">
                <a:solidFill>
                  <a:srgbClr val="A81875"/>
                </a:solidFill>
              </a:rPr>
              <a:t>επιφανειακά</a:t>
            </a:r>
            <a:r>
              <a:rPr lang="el-GR" dirty="0"/>
              <a:t>. </a:t>
            </a:r>
          </a:p>
          <a:p>
            <a:pPr>
              <a:buNone/>
            </a:pPr>
            <a:r>
              <a:rPr lang="el-GR" dirty="0"/>
              <a:t>	Ακολουθώ την εξής διαδικασία:</a:t>
            </a:r>
          </a:p>
          <a:p>
            <a:r>
              <a:rPr lang="el-GR" dirty="0"/>
              <a:t>Αναφέρω τα </a:t>
            </a:r>
            <a:r>
              <a:rPr lang="el-GR" b="1" dirty="0">
                <a:solidFill>
                  <a:srgbClr val="A81875"/>
                </a:solidFill>
              </a:rPr>
              <a:t>βασικά χαρακτηριστικά </a:t>
            </a:r>
            <a:r>
              <a:rPr lang="el-GR" dirty="0"/>
              <a:t>του πίνακα ή του έργου τέχνης, τι δείχνει και πώς</a:t>
            </a:r>
          </a:p>
          <a:p>
            <a:r>
              <a:rPr lang="el-GR" dirty="0"/>
              <a:t>περιγράφω τις </a:t>
            </a:r>
            <a:r>
              <a:rPr lang="el-GR" b="1" dirty="0">
                <a:solidFill>
                  <a:srgbClr val="A81875"/>
                </a:solidFill>
              </a:rPr>
              <a:t>λεπτομέρειες</a:t>
            </a:r>
            <a:r>
              <a:rPr lang="el-GR" dirty="0"/>
              <a:t> και δίνουμε έμφαση στις σημαντικότερες από αυτές</a:t>
            </a:r>
          </a:p>
          <a:p>
            <a:r>
              <a:rPr lang="el-GR" dirty="0"/>
              <a:t>εντάσσω το έργο σε </a:t>
            </a:r>
            <a:r>
              <a:rPr lang="el-GR" b="1" dirty="0">
                <a:solidFill>
                  <a:srgbClr val="A81875"/>
                </a:solidFill>
              </a:rPr>
              <a:t>καλλιτεχνικό ρεύμα</a:t>
            </a:r>
          </a:p>
          <a:p>
            <a:r>
              <a:rPr lang="el-GR" dirty="0"/>
              <a:t>Γράφω τι </a:t>
            </a:r>
            <a:r>
              <a:rPr lang="el-GR" b="1" dirty="0">
                <a:solidFill>
                  <a:srgbClr val="A81875"/>
                </a:solidFill>
              </a:rPr>
              <a:t>αισθήματα</a:t>
            </a:r>
            <a:r>
              <a:rPr lang="el-GR" b="1" dirty="0"/>
              <a:t> </a:t>
            </a:r>
            <a:r>
              <a:rPr lang="el-GR" dirty="0"/>
              <a:t>δημιουργεί, τι </a:t>
            </a:r>
            <a:r>
              <a:rPr lang="el-GR" b="1" dirty="0">
                <a:solidFill>
                  <a:srgbClr val="A81875"/>
                </a:solidFill>
              </a:rPr>
              <a:t>μου θυμίζει</a:t>
            </a:r>
            <a:r>
              <a:rPr lang="el-GR" dirty="0"/>
              <a:t>, </a:t>
            </a:r>
            <a:r>
              <a:rPr lang="el-GR" b="1" dirty="0">
                <a:solidFill>
                  <a:srgbClr val="A81875"/>
                </a:solidFill>
              </a:rPr>
              <a:t>σκέψεις</a:t>
            </a:r>
            <a:r>
              <a:rPr lang="el-GR" dirty="0">
                <a:solidFill>
                  <a:srgbClr val="A81875"/>
                </a:solidFill>
              </a:rPr>
              <a:t>, </a:t>
            </a:r>
            <a:r>
              <a:rPr lang="el-GR" b="1" dirty="0">
                <a:solidFill>
                  <a:srgbClr val="A81875"/>
                </a:solidFill>
              </a:rPr>
              <a:t>απορίες, προβληματισμούς</a:t>
            </a:r>
            <a:r>
              <a:rPr lang="el-GR" dirty="0"/>
              <a:t>…</a:t>
            </a:r>
          </a:p>
          <a:p>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7584" y="426089"/>
            <a:ext cx="7632848" cy="6005822"/>
          </a:xfrm>
        </p:spPr>
        <p:txBody>
          <a:bodyPr>
            <a:normAutofit lnSpcReduction="10000"/>
          </a:bodyPr>
          <a:lstStyle/>
          <a:p>
            <a:pPr algn="just"/>
            <a:r>
              <a:rPr lang="el-GR" dirty="0"/>
              <a:t>Δεν παραλείπω να αναφερθώ στον </a:t>
            </a:r>
            <a:r>
              <a:rPr lang="el-GR" b="1" dirty="0">
                <a:solidFill>
                  <a:srgbClr val="A81875"/>
                </a:solidFill>
              </a:rPr>
              <a:t>καλλιτέχνη – δημιουργό</a:t>
            </a:r>
            <a:r>
              <a:rPr lang="el-GR" dirty="0"/>
              <a:t>. Μπορώ να εντοπίσω </a:t>
            </a:r>
            <a:r>
              <a:rPr lang="el-GR" b="1" dirty="0">
                <a:solidFill>
                  <a:srgbClr val="A81875"/>
                </a:solidFill>
              </a:rPr>
              <a:t>χαρακτηριστικά στοιχεία της τέχνης του </a:t>
            </a:r>
            <a:r>
              <a:rPr lang="el-GR" dirty="0"/>
              <a:t>στο συγκεκριμένο έργο, να αναφέρω το καλλιτεχνικό ρεύμα στο οποίο εντάσσεται.</a:t>
            </a:r>
          </a:p>
          <a:p>
            <a:pPr algn="just"/>
            <a:r>
              <a:rPr lang="el-GR" dirty="0"/>
              <a:t>Μπορώ επίσης να αναφερθώ σε </a:t>
            </a:r>
            <a:r>
              <a:rPr lang="el-GR" b="1" dirty="0">
                <a:solidFill>
                  <a:srgbClr val="A81875"/>
                </a:solidFill>
              </a:rPr>
              <a:t>άλλα παρόμοια έργα που έχει κάνει ο ίδιος καλλιτέχνης </a:t>
            </a:r>
            <a:r>
              <a:rPr lang="el-GR" dirty="0"/>
              <a:t>ή </a:t>
            </a:r>
            <a:r>
              <a:rPr lang="el-GR" b="1" dirty="0">
                <a:solidFill>
                  <a:srgbClr val="A81875"/>
                </a:solidFill>
              </a:rPr>
              <a:t>άλλοι της γενιάς του </a:t>
            </a:r>
            <a:r>
              <a:rPr lang="el-GR" dirty="0"/>
              <a:t>ή του </a:t>
            </a:r>
            <a:r>
              <a:rPr lang="el-GR" b="1" dirty="0">
                <a:solidFill>
                  <a:srgbClr val="A81875"/>
                </a:solidFill>
              </a:rPr>
              <a:t>καλλιτεχνικού ρεύματος </a:t>
            </a:r>
            <a:r>
              <a:rPr lang="el-GR" dirty="0"/>
              <a:t>στο οποίο ανήκει.</a:t>
            </a:r>
          </a:p>
          <a:p>
            <a:pPr algn="just"/>
            <a:r>
              <a:rPr lang="el-GR" dirty="0"/>
              <a:t>Επίσης προσπαθώ να βρω το </a:t>
            </a:r>
            <a:r>
              <a:rPr lang="el-GR" b="1" dirty="0">
                <a:solidFill>
                  <a:srgbClr val="A81875"/>
                </a:solidFill>
              </a:rPr>
              <a:t>μήνυμα</a:t>
            </a:r>
            <a:r>
              <a:rPr lang="el-GR" dirty="0"/>
              <a:t> ή τον </a:t>
            </a:r>
            <a:r>
              <a:rPr lang="el-GR" b="1" dirty="0">
                <a:solidFill>
                  <a:srgbClr val="A81875"/>
                </a:solidFill>
              </a:rPr>
              <a:t>συμβολισμό</a:t>
            </a:r>
            <a:r>
              <a:rPr lang="el-GR" dirty="0"/>
              <a:t> του (αν υπάρχει).</a:t>
            </a:r>
          </a:p>
          <a:p>
            <a:endParaRPr lang="el-GR" dirty="0"/>
          </a:p>
        </p:txBody>
      </p:sp>
    </p:spTree>
    <p:extLst>
      <p:ext uri="{BB962C8B-B14F-4D97-AF65-F5344CB8AC3E}">
        <p14:creationId xmlns:p14="http://schemas.microsoft.com/office/powerpoint/2010/main" val="17689816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https://media.overstockart.com/optimized/cache/data/product_images/VG485-1000x1000.jpg"/>
          <p:cNvPicPr>
            <a:picLocks noChangeAspect="1" noChangeArrowheads="1"/>
          </p:cNvPicPr>
          <p:nvPr/>
        </p:nvPicPr>
        <p:blipFill>
          <a:blip r:embed="rId2" cstate="print"/>
          <a:srcRect/>
          <a:stretch>
            <a:fillRect/>
          </a:stretch>
        </p:blipFill>
        <p:spPr bwMode="auto">
          <a:xfrm>
            <a:off x="-381000" y="-1076326"/>
            <a:ext cx="9525000" cy="7934326"/>
          </a:xfrm>
          <a:prstGeom prst="rect">
            <a:avLst/>
          </a:prstGeom>
          <a:noFill/>
        </p:spPr>
      </p:pic>
      <p:sp>
        <p:nvSpPr>
          <p:cNvPr id="4" name="4 - TextBox">
            <a:extLst>
              <a:ext uri="{FF2B5EF4-FFF2-40B4-BE49-F238E27FC236}">
                <a16:creationId xmlns:a16="http://schemas.microsoft.com/office/drawing/2014/main" id="{A069C43B-1A14-4F36-B710-291230EC3115}"/>
              </a:ext>
            </a:extLst>
          </p:cNvPr>
          <p:cNvSpPr txBox="1"/>
          <p:nvPr/>
        </p:nvSpPr>
        <p:spPr>
          <a:xfrm>
            <a:off x="179512" y="5629255"/>
            <a:ext cx="3851920" cy="954107"/>
          </a:xfrm>
          <a:prstGeom prst="rect">
            <a:avLst/>
          </a:prstGeom>
          <a:solidFill>
            <a:schemeClr val="bg1">
              <a:alpha val="48000"/>
            </a:schemeClr>
          </a:solidFill>
        </p:spPr>
        <p:txBody>
          <a:bodyPr wrap="square" rtlCol="0">
            <a:spAutoFit/>
          </a:bodyPr>
          <a:lstStyle/>
          <a:p>
            <a:pPr algn="ctr"/>
            <a:r>
              <a:rPr lang="el-GR" sz="2800" b="1" dirty="0">
                <a:solidFill>
                  <a:srgbClr val="A81875"/>
                </a:solidFill>
              </a:rPr>
              <a:t>Έναστρη νύχτα, Βίνσεντ Βαν Γκογκ</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301364" y="2753968"/>
            <a:ext cx="3851920" cy="2246769"/>
          </a:xfrm>
          <a:prstGeom prst="rect">
            <a:avLst/>
          </a:prstGeom>
          <a:noFill/>
        </p:spPr>
        <p:txBody>
          <a:bodyPr wrap="square" rtlCol="0">
            <a:spAutoFit/>
          </a:bodyPr>
          <a:lstStyle/>
          <a:p>
            <a:pPr algn="ctr"/>
            <a:r>
              <a:rPr lang="el-GR" sz="2800" dirty="0"/>
              <a:t>Ένας από τους πιο </a:t>
            </a:r>
          </a:p>
          <a:p>
            <a:pPr algn="ctr"/>
            <a:r>
              <a:rPr lang="el-GR" sz="2800" dirty="0"/>
              <a:t>διάσημους πίνακες!</a:t>
            </a:r>
          </a:p>
          <a:p>
            <a:pPr algn="ctr"/>
            <a:r>
              <a:rPr lang="el-GR" sz="2800" dirty="0"/>
              <a:t>Τι </a:t>
            </a:r>
            <a:r>
              <a:rPr lang="el-GR" sz="2800" b="1" dirty="0"/>
              <a:t>παρατηρείτε</a:t>
            </a:r>
            <a:r>
              <a:rPr lang="el-GR" sz="2800" dirty="0"/>
              <a:t>;</a:t>
            </a:r>
          </a:p>
          <a:p>
            <a:pPr algn="ctr"/>
            <a:r>
              <a:rPr lang="el-GR" sz="2800" dirty="0"/>
              <a:t>Πώς </a:t>
            </a:r>
            <a:r>
              <a:rPr lang="el-GR" sz="2800" b="1" dirty="0"/>
              <a:t>σχολιάζετε</a:t>
            </a:r>
            <a:r>
              <a:rPr lang="el-GR" sz="2800" dirty="0"/>
              <a:t> </a:t>
            </a:r>
          </a:p>
          <a:p>
            <a:pPr algn="ctr"/>
            <a:r>
              <a:rPr lang="el-GR" sz="2800" dirty="0"/>
              <a:t>το πορτρέτο αυτό;</a:t>
            </a:r>
          </a:p>
        </p:txBody>
      </p:sp>
      <p:pic>
        <p:nvPicPr>
          <p:cNvPr id="2052" name="Picture 4" descr="http://www.sothebys.com/content/dam/sothebys-pages/auction-sales-slides/2019/01/302N10008_9T8WH_web.jpg"/>
          <p:cNvPicPr>
            <a:picLocks noChangeAspect="1" noChangeArrowheads="1"/>
          </p:cNvPicPr>
          <p:nvPr/>
        </p:nvPicPr>
        <p:blipFill>
          <a:blip r:embed="rId2" cstate="print">
            <a:lum bright="20000" contrast="30000"/>
          </a:blip>
          <a:srcRect/>
          <a:stretch>
            <a:fillRect/>
          </a:stretch>
        </p:blipFill>
        <p:spPr bwMode="auto">
          <a:xfrm>
            <a:off x="-180528" y="-1"/>
            <a:ext cx="5544617" cy="7754709"/>
          </a:xfrm>
          <a:prstGeom prst="rect">
            <a:avLst/>
          </a:prstGeom>
          <a:noFill/>
        </p:spPr>
      </p:pic>
      <p:sp>
        <p:nvSpPr>
          <p:cNvPr id="6" name="4 - TextBox">
            <a:extLst>
              <a:ext uri="{FF2B5EF4-FFF2-40B4-BE49-F238E27FC236}">
                <a16:creationId xmlns:a16="http://schemas.microsoft.com/office/drawing/2014/main" id="{F96B700B-F98A-4922-90E9-DFB83A92300B}"/>
              </a:ext>
            </a:extLst>
          </p:cNvPr>
          <p:cNvSpPr txBox="1"/>
          <p:nvPr/>
        </p:nvSpPr>
        <p:spPr>
          <a:xfrm>
            <a:off x="5364088" y="697386"/>
            <a:ext cx="3779911" cy="954107"/>
          </a:xfrm>
          <a:prstGeom prst="rect">
            <a:avLst/>
          </a:prstGeom>
          <a:solidFill>
            <a:schemeClr val="bg1">
              <a:alpha val="48000"/>
            </a:schemeClr>
          </a:solidFill>
        </p:spPr>
        <p:txBody>
          <a:bodyPr wrap="square" rtlCol="0">
            <a:spAutoFit/>
          </a:bodyPr>
          <a:lstStyle/>
          <a:p>
            <a:pPr algn="ctr"/>
            <a:r>
              <a:rPr lang="el-GR" sz="2800" b="1" dirty="0">
                <a:solidFill>
                  <a:srgbClr val="A81875"/>
                </a:solidFill>
              </a:rPr>
              <a:t>Μόνα Λίζα, Λεονάρντο Νταβίντσι</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8" name="Picture 4" descr="http://s.enet.gr/resources/2014-02/3-2--5-thumb-large.jpg"/>
          <p:cNvPicPr>
            <a:picLocks noChangeAspect="1" noChangeArrowheads="1"/>
          </p:cNvPicPr>
          <p:nvPr/>
        </p:nvPicPr>
        <p:blipFill>
          <a:blip r:embed="rId2" cstate="print">
            <a:lum contrast="20000"/>
          </a:blip>
          <a:srcRect/>
          <a:stretch>
            <a:fillRect/>
          </a:stretch>
        </p:blipFill>
        <p:spPr bwMode="auto">
          <a:xfrm>
            <a:off x="-900608" y="0"/>
            <a:ext cx="10278572" cy="6858000"/>
          </a:xfrm>
          <a:prstGeom prst="rect">
            <a:avLst/>
          </a:prstGeom>
          <a:noFill/>
        </p:spPr>
      </p:pic>
      <p:sp>
        <p:nvSpPr>
          <p:cNvPr id="4" name="4 - TextBox">
            <a:extLst>
              <a:ext uri="{FF2B5EF4-FFF2-40B4-BE49-F238E27FC236}">
                <a16:creationId xmlns:a16="http://schemas.microsoft.com/office/drawing/2014/main" id="{10142E05-7C3C-437C-B615-21B9AD294CA0}"/>
              </a:ext>
            </a:extLst>
          </p:cNvPr>
          <p:cNvSpPr txBox="1"/>
          <p:nvPr/>
        </p:nvSpPr>
        <p:spPr>
          <a:xfrm>
            <a:off x="2195736" y="463531"/>
            <a:ext cx="3888432" cy="1077218"/>
          </a:xfrm>
          <a:prstGeom prst="rect">
            <a:avLst/>
          </a:prstGeom>
          <a:solidFill>
            <a:schemeClr val="bg1">
              <a:alpha val="67000"/>
            </a:schemeClr>
          </a:solidFill>
        </p:spPr>
        <p:txBody>
          <a:bodyPr wrap="square" rtlCol="0">
            <a:spAutoFit/>
          </a:bodyPr>
          <a:lstStyle/>
          <a:p>
            <a:pPr algn="ctr"/>
            <a:r>
              <a:rPr lang="el-GR" sz="3200" b="1" dirty="0">
                <a:solidFill>
                  <a:srgbClr val="A81875"/>
                </a:solidFill>
              </a:rPr>
              <a:t>Η σχολή των Αθηνών, </a:t>
            </a:r>
            <a:r>
              <a:rPr lang="el-GR" sz="3200" b="1" dirty="0">
                <a:solidFill>
                  <a:srgbClr val="A81875"/>
                </a:solidFill>
                <a:effectLst>
                  <a:outerShdw blurRad="38100" dist="38100" dir="2700000" algn="tl">
                    <a:srgbClr val="000000">
                      <a:alpha val="43137"/>
                    </a:srgbClr>
                  </a:outerShdw>
                </a:effectLst>
              </a:rPr>
              <a:t>Ραφαέλο</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8776" y="6165304"/>
            <a:ext cx="9144000" cy="523220"/>
          </a:xfrm>
          <a:prstGeom prst="rect">
            <a:avLst/>
          </a:prstGeom>
          <a:noFill/>
        </p:spPr>
        <p:txBody>
          <a:bodyPr wrap="square" rtlCol="0">
            <a:spAutoFit/>
          </a:bodyPr>
          <a:lstStyle/>
          <a:p>
            <a:pPr algn="ctr"/>
            <a:r>
              <a:rPr lang="el-GR" sz="2800" b="1" dirty="0"/>
              <a:t>Πώς θα περιγράφατε αυτόν τον πίνακα;</a:t>
            </a:r>
          </a:p>
        </p:txBody>
      </p:sp>
      <p:pic>
        <p:nvPicPr>
          <p:cNvPr id="23554" name="Picture 2" descr="https://tse4.mm.bing.net/th?id=OIP.SIZxCPkjU4OrM9aNMswBfgHaJo&amp;pid=Api&amp;P=0&amp;w=300&amp;h=300"/>
          <p:cNvPicPr>
            <a:picLocks noChangeAspect="1" noChangeArrowheads="1"/>
          </p:cNvPicPr>
          <p:nvPr/>
        </p:nvPicPr>
        <p:blipFill>
          <a:blip r:embed="rId2" cstate="print"/>
          <a:stretch>
            <a:fillRect/>
          </a:stretch>
        </p:blipFill>
        <p:spPr bwMode="auto">
          <a:xfrm>
            <a:off x="494772" y="0"/>
            <a:ext cx="8136904" cy="602321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1201</Words>
  <Application>Microsoft Office PowerPoint</Application>
  <PresentationFormat>On-screen Show (4:3)</PresentationFormat>
  <Paragraphs>68</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AG Helvetica P Bold</vt:lpstr>
      <vt:lpstr>Arial</vt:lpstr>
      <vt:lpstr>Calibri</vt:lpstr>
      <vt:lpstr>Open Sans</vt:lpstr>
      <vt:lpstr>Θέμα του Office</vt:lpstr>
      <vt:lpstr>ΠΕΡΙΓΡΑΦΗ έργου τέχνης</vt:lpstr>
      <vt:lpstr>Στοιχεία που βοηθούν:</vt:lpstr>
      <vt:lpstr>Πώς περιγράφω έργο τέχνης;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Εργασία</vt:lpstr>
      <vt:lpstr>https://www.youtube.com/watch?v=OzD0GQg6-so</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ΠΕΡΙΓΡΑΦΗ</dc:title>
  <dc:creator>Toshiba</dc:creator>
  <cp:lastModifiedBy>Flora Vgontza</cp:lastModifiedBy>
  <cp:revision>104</cp:revision>
  <dcterms:created xsi:type="dcterms:W3CDTF">2020-04-26T21:21:00Z</dcterms:created>
  <dcterms:modified xsi:type="dcterms:W3CDTF">2021-03-04T09:50:41Z</dcterms:modified>
</cp:coreProperties>
</file>