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6" r:id="rId4"/>
    <p:sldId id="287" r:id="rId5"/>
    <p:sldId id="311" r:id="rId6"/>
    <p:sldId id="270" r:id="rId7"/>
    <p:sldId id="288" r:id="rId8"/>
    <p:sldId id="289" r:id="rId9"/>
    <p:sldId id="290" r:id="rId10"/>
    <p:sldId id="292" r:id="rId11"/>
    <p:sldId id="293" r:id="rId12"/>
    <p:sldId id="305" r:id="rId13"/>
    <p:sldId id="294" r:id="rId14"/>
    <p:sldId id="307" r:id="rId15"/>
    <p:sldId id="295" r:id="rId16"/>
    <p:sldId id="296" r:id="rId17"/>
    <p:sldId id="299" r:id="rId18"/>
    <p:sldId id="300" r:id="rId19"/>
    <p:sldId id="301" r:id="rId20"/>
    <p:sldId id="302" r:id="rId21"/>
    <p:sldId id="303" r:id="rId22"/>
    <p:sldId id="308" r:id="rId23"/>
    <p:sldId id="304" r:id="rId24"/>
    <p:sldId id="312" r:id="rId25"/>
    <p:sldId id="313" r:id="rId26"/>
    <p:sldId id="314" r:id="rId27"/>
    <p:sldId id="317" r:id="rId28"/>
    <p:sldId id="323" r:id="rId29"/>
    <p:sldId id="318" r:id="rId30"/>
    <p:sldId id="319" r:id="rId31"/>
    <p:sldId id="320" r:id="rId32"/>
    <p:sldId id="321" r:id="rId33"/>
    <p:sldId id="322" r:id="rId34"/>
    <p:sldId id="309" r:id="rId35"/>
    <p:sldId id="315" r:id="rId36"/>
    <p:sldId id="310" r:id="rId37"/>
    <p:sldId id="316"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13/5/2020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13/5/2020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13/5/2020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13/5/2020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13/5/2020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7687E16-1FAD-4B88-A824-E2FF6B4E8384}" type="datetimeFigureOut">
              <a:rPr lang="el-GR" smtClean="0"/>
              <a:pPr/>
              <a:t>13/5/2020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7687E16-1FAD-4B88-A824-E2FF6B4E8384}" type="datetimeFigureOut">
              <a:rPr lang="el-GR" smtClean="0"/>
              <a:pPr/>
              <a:t>13/5/2020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7687E16-1FAD-4B88-A824-E2FF6B4E8384}" type="datetimeFigureOut">
              <a:rPr lang="el-GR" smtClean="0"/>
              <a:pPr/>
              <a:t>13/5/2020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7687E16-1FAD-4B88-A824-E2FF6B4E8384}" type="datetimeFigureOut">
              <a:rPr lang="el-GR" smtClean="0"/>
              <a:pPr/>
              <a:t>13/5/2020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7687E16-1FAD-4B88-A824-E2FF6B4E8384}" type="datetimeFigureOut">
              <a:rPr lang="el-GR" smtClean="0"/>
              <a:pPr/>
              <a:t>13/5/2020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7687E16-1FAD-4B88-A824-E2FF6B4E8384}" type="datetimeFigureOut">
              <a:rPr lang="el-GR" smtClean="0"/>
              <a:pPr/>
              <a:t>13/5/2020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alpha val="57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87E16-1FAD-4B88-A824-E2FF6B4E8384}" type="datetimeFigureOut">
              <a:rPr lang="el-GR" smtClean="0"/>
              <a:pPr/>
              <a:t>13/5/2020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EF63C-126E-44EF-A507-EDEE9A32672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1"/>
            <a:ext cx="8604448" cy="1268760"/>
          </a:xfrm>
        </p:spPr>
        <p:txBody>
          <a:bodyPr>
            <a:normAutofit fontScale="90000"/>
          </a:bodyPr>
          <a:lstStyle/>
          <a:p>
            <a:r>
              <a:rPr lang="el-GR" sz="5400" b="1" spc="500" dirty="0" smtClean="0">
                <a:solidFill>
                  <a:schemeClr val="tx2">
                    <a:lumMod val="75000"/>
                  </a:schemeClr>
                </a:solidFill>
                <a:effectLst>
                  <a:outerShdw blurRad="38100" dist="38100" dir="2700000" algn="tl">
                    <a:srgbClr val="000000">
                      <a:alpha val="43137"/>
                    </a:srgbClr>
                  </a:outerShdw>
                </a:effectLst>
                <a:latin typeface="AG Helvetica P Bold" pitchFamily="2" charset="0"/>
              </a:rPr>
              <a:t>ΠΕΡΙΓΡΑΦΗ ΠΡΟΣΩΠΟΥ</a:t>
            </a:r>
            <a:endParaRPr lang="el-GR" sz="5400" b="1" spc="500" dirty="0">
              <a:solidFill>
                <a:schemeClr val="tx2">
                  <a:lumMod val="75000"/>
                </a:schemeClr>
              </a:solidFill>
              <a:effectLst>
                <a:outerShdw blurRad="38100" dist="38100" dir="2700000" algn="tl">
                  <a:srgbClr val="000000">
                    <a:alpha val="43137"/>
                  </a:srgbClr>
                </a:outerShdw>
              </a:effectLst>
              <a:latin typeface="AG Helvetica P Bold" pitchFamily="2" charset="0"/>
            </a:endParaRPr>
          </a:p>
        </p:txBody>
      </p:sp>
      <p:sp>
        <p:nvSpPr>
          <p:cNvPr id="4" name="1 - Τίτλος"/>
          <p:cNvSpPr txBox="1">
            <a:spLocks/>
          </p:cNvSpPr>
          <p:nvPr/>
        </p:nvSpPr>
        <p:spPr>
          <a:xfrm>
            <a:off x="2123728" y="5688632"/>
            <a:ext cx="5256584" cy="908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C00000"/>
                </a:solidFill>
                <a:effectLst>
                  <a:outerShdw blurRad="38100" dist="38100" dir="2700000" algn="tl">
                    <a:srgbClr val="000000">
                      <a:alpha val="43137"/>
                    </a:srgbClr>
                  </a:outerShdw>
                </a:effectLst>
                <a:latin typeface="+mj-lt"/>
                <a:ea typeface="+mj-ea"/>
                <a:cs typeface="+mj-cs"/>
              </a:rPr>
              <a:t>Z</a:t>
            </a:r>
            <a:r>
              <a:rPr kumimoji="0" lang="el-GR" sz="40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mj-lt"/>
                <a:ea typeface="+mj-ea"/>
                <a:cs typeface="+mj-cs"/>
              </a:rPr>
              <a:t>ωγραφική</a:t>
            </a:r>
            <a:r>
              <a:rPr kumimoji="0" lang="el-GR" sz="4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 </a:t>
            </a:r>
            <a:r>
              <a:rPr kumimoji="0" lang="el-GR" sz="4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με </a:t>
            </a:r>
            <a:r>
              <a:rPr kumimoji="0" lang="el-GR" sz="4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λόγια!</a:t>
            </a:r>
            <a:endParaRPr kumimoji="0" lang="el-GR"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5" name="4 - Βέλος προς τα κάτω"/>
          <p:cNvSpPr/>
          <p:nvPr/>
        </p:nvSpPr>
        <p:spPr>
          <a:xfrm>
            <a:off x="2483768" y="1412776"/>
            <a:ext cx="4680520" cy="4176464"/>
          </a:xfrm>
          <a:prstGeom prst="downArrow">
            <a:avLst/>
          </a:prstGeom>
          <a:blipFill>
            <a:blip r:embed="rId2" cstate="print"/>
            <a:stretch>
              <a:fillRect/>
            </a:stretch>
          </a:blipFill>
          <a:ln w="12700">
            <a:solidFill>
              <a:schemeClr val="tx1"/>
            </a:solidFill>
          </a:ln>
          <a:effectLst>
            <a:outerShdw blurRad="381000" dist="393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294" name="Picture 6" descr="https://burgundyandbrushes.com/wp-content/uploads/2016/03/Social-Art-Brushes.png"/>
          <p:cNvPicPr>
            <a:picLocks noChangeAspect="1" noChangeArrowheads="1"/>
          </p:cNvPicPr>
          <p:nvPr/>
        </p:nvPicPr>
        <p:blipFill>
          <a:blip r:embed="rId3" cstate="print"/>
          <a:srcRect/>
          <a:stretch>
            <a:fillRect/>
          </a:stretch>
        </p:blipFill>
        <p:spPr bwMode="auto">
          <a:xfrm>
            <a:off x="0" y="3789040"/>
            <a:ext cx="2493530" cy="3068960"/>
          </a:xfrm>
          <a:prstGeom prst="rect">
            <a:avLst/>
          </a:prstGeom>
          <a:ln>
            <a:noFill/>
          </a:ln>
          <a:effectLst>
            <a:outerShdw blurRad="292100" dist="139700" dir="2700000" algn="tl" rotWithShape="0">
              <a:srgbClr val="333333">
                <a:alpha val="65000"/>
              </a:srgbClr>
            </a:outerShdw>
          </a:effectLst>
        </p:spPr>
      </p:pic>
      <p:pic>
        <p:nvPicPr>
          <p:cNvPr id="12298" name="Picture 10" descr="http://images.mentalfloss.com/sites/default/files/styles/mf_image_16x9/public/istock-172863370.jpg?itok=KYyph0-_"/>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82158" y="5589240"/>
            <a:ext cx="2261842" cy="12687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dissolve">
                                      <p:cBhvr>
                                        <p:cTn id="19" dur="500"/>
                                        <p:tgtEl>
                                          <p:spTgt spid="1229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nodeType="withEffect">
                                  <p:stCondLst>
                                    <p:cond delay="0"/>
                                  </p:stCondLst>
                                  <p:childTnLst>
                                    <p:set>
                                      <p:cBhvr>
                                        <p:cTn id="24" dur="1" fill="hold">
                                          <p:stCondLst>
                                            <p:cond delay="0"/>
                                          </p:stCondLst>
                                        </p:cTn>
                                        <p:tgtEl>
                                          <p:spTgt spid="12298"/>
                                        </p:tgtEl>
                                        <p:attrNameLst>
                                          <p:attrName>style.visibility</p:attrName>
                                        </p:attrNameLst>
                                      </p:cBhvr>
                                      <p:to>
                                        <p:strVal val="visible"/>
                                      </p:to>
                                    </p:set>
                                    <p:animEffect transition="in" filter="dissolve">
                                      <p:cBhvr>
                                        <p:cTn id="25"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021288"/>
            <a:ext cx="9144000" cy="523220"/>
          </a:xfrm>
          <a:prstGeom prst="rect">
            <a:avLst/>
          </a:prstGeom>
          <a:noFill/>
        </p:spPr>
        <p:txBody>
          <a:bodyPr wrap="square" rtlCol="0">
            <a:spAutoFit/>
          </a:bodyPr>
          <a:lstStyle/>
          <a:p>
            <a:pPr algn="ctr"/>
            <a:r>
              <a:rPr lang="el-GR" sz="2800" b="1" dirty="0" smtClean="0"/>
              <a:t>Πώς θα περιγράφατε αυτό το κορίτσι;</a:t>
            </a:r>
            <a:endParaRPr lang="el-GR" sz="2800" b="1" dirty="0"/>
          </a:p>
        </p:txBody>
      </p:sp>
      <p:pic>
        <p:nvPicPr>
          <p:cNvPr id="43010" name="Picture 2" descr="https://akns-images.eonline.com/eol_images/Entire_Site/2019824/rs_634x1024-190924183117-634-2george-clooney-beard.jpg?fit=inside%7C900:auto&amp;output-quality=90"/>
          <p:cNvPicPr>
            <a:picLocks noChangeAspect="1" noChangeArrowheads="1"/>
          </p:cNvPicPr>
          <p:nvPr/>
        </p:nvPicPr>
        <p:blipFill>
          <a:blip r:embed="rId2" cstate="print"/>
          <a:stretch>
            <a:fillRect/>
          </a:stretch>
        </p:blipFill>
        <p:spPr bwMode="auto">
          <a:xfrm>
            <a:off x="1800940" y="0"/>
            <a:ext cx="5676313" cy="5676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dissolve">
                                      <p:cBhvr>
                                        <p:cTn id="14"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021288"/>
            <a:ext cx="9144000" cy="523220"/>
          </a:xfrm>
          <a:prstGeom prst="rect">
            <a:avLst/>
          </a:prstGeom>
          <a:noFill/>
        </p:spPr>
        <p:txBody>
          <a:bodyPr wrap="square" rtlCol="0">
            <a:spAutoFit/>
          </a:bodyPr>
          <a:lstStyle/>
          <a:p>
            <a:pPr algn="ctr"/>
            <a:r>
              <a:rPr lang="el-GR" sz="2800" b="1" dirty="0" smtClean="0"/>
              <a:t>Πώς θα περιγράφατε αυτό το </a:t>
            </a:r>
            <a:r>
              <a:rPr lang="el-GR" sz="2800" b="1" dirty="0" err="1" smtClean="0"/>
              <a:t>παληκάρι</a:t>
            </a:r>
            <a:r>
              <a:rPr lang="el-GR" sz="2800" b="1" dirty="0" smtClean="0"/>
              <a:t>;</a:t>
            </a:r>
            <a:endParaRPr lang="el-GR" sz="2800" b="1" dirty="0"/>
          </a:p>
        </p:txBody>
      </p:sp>
      <p:pic>
        <p:nvPicPr>
          <p:cNvPr id="43010" name="Picture 2" descr="https://akns-images.eonline.com/eol_images/Entire_Site/2019824/rs_634x1024-190924183117-634-2george-clooney-beard.jpg?fit=inside%7C900:auto&amp;output-quality=90"/>
          <p:cNvPicPr>
            <a:picLocks noChangeAspect="1" noChangeArrowheads="1"/>
          </p:cNvPicPr>
          <p:nvPr/>
        </p:nvPicPr>
        <p:blipFill>
          <a:blip r:embed="rId2" cstate="print"/>
          <a:stretch>
            <a:fillRect/>
          </a:stretch>
        </p:blipFill>
        <p:spPr bwMode="auto">
          <a:xfrm>
            <a:off x="-612576" y="0"/>
            <a:ext cx="10030476" cy="5642143"/>
          </a:xfrm>
          <a:prstGeom prst="rect">
            <a:avLst/>
          </a:prstGeom>
          <a:ln>
            <a:noFill/>
          </a:ln>
          <a:effectLst>
            <a:outerShdw blurRad="292100" dist="139700" dir="2700000" algn="tl" rotWithShape="0">
              <a:srgbClr val="333333">
                <a:alpha val="65000"/>
              </a:srgbClr>
            </a:outerShdw>
          </a:effectLst>
        </p:spPr>
      </p:pic>
      <p:cxnSp>
        <p:nvCxnSpPr>
          <p:cNvPr id="4" name="3 - Ευθύγραμμο βέλος σύνδεσης"/>
          <p:cNvCxnSpPr/>
          <p:nvPr/>
        </p:nvCxnSpPr>
        <p:spPr>
          <a:xfrm flipV="1">
            <a:off x="899592" y="3140968"/>
            <a:ext cx="2376264"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 name="5 - Ευθύγραμμο βέλος σύνδεσης"/>
          <p:cNvCxnSpPr/>
          <p:nvPr/>
        </p:nvCxnSpPr>
        <p:spPr>
          <a:xfrm flipV="1">
            <a:off x="251520" y="1628800"/>
            <a:ext cx="2376264"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 name="6 - Ευθύγραμμο βέλος σύνδεσης"/>
          <p:cNvCxnSpPr/>
          <p:nvPr/>
        </p:nvCxnSpPr>
        <p:spPr>
          <a:xfrm flipV="1">
            <a:off x="1475656" y="2420888"/>
            <a:ext cx="2376264"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7 - Ευθύγραμμο βέλος σύνδεσης"/>
          <p:cNvCxnSpPr/>
          <p:nvPr/>
        </p:nvCxnSpPr>
        <p:spPr>
          <a:xfrm flipV="1">
            <a:off x="1043608" y="3789040"/>
            <a:ext cx="2376264"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9" name="8 - Ευθύγραμμο βέλος σύνδεσης"/>
          <p:cNvCxnSpPr/>
          <p:nvPr/>
        </p:nvCxnSpPr>
        <p:spPr>
          <a:xfrm flipV="1">
            <a:off x="1115616" y="188640"/>
            <a:ext cx="4536504" cy="36004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10 - Ευθύγραμμο βέλος σύνδεσης"/>
          <p:cNvCxnSpPr/>
          <p:nvPr/>
        </p:nvCxnSpPr>
        <p:spPr>
          <a:xfrm flipV="1">
            <a:off x="4572000" y="5373216"/>
            <a:ext cx="2592288" cy="14401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dissolve">
                                      <p:cBhvr>
                                        <p:cTn id="14" dur="500"/>
                                        <p:tgtEl>
                                          <p:spTgt spid="4301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ppt_w*0.7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strVal val="#ppt_w*0.7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strVal val="#ppt_w*0.70"/>
                                          </p:val>
                                        </p:tav>
                                        <p:tav tm="100000">
                                          <p:val>
                                            <p:strVal val="#ppt_w"/>
                                          </p:val>
                                        </p:tav>
                                      </p:tavLst>
                                    </p:anim>
                                    <p:anim calcmode="lin" valueType="num">
                                      <p:cBhvr>
                                        <p:cTn id="41" dur="500" fill="hold"/>
                                        <p:tgtEl>
                                          <p:spTgt spid="8"/>
                                        </p:tgtEl>
                                        <p:attrNameLst>
                                          <p:attrName>ppt_h</p:attrName>
                                        </p:attrNameLst>
                                      </p:cBhvr>
                                      <p:tavLst>
                                        <p:tav tm="0">
                                          <p:val>
                                            <p:strVal val="#ppt_h"/>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strVal val="#ppt_w*0.70"/>
                                          </p:val>
                                        </p:tav>
                                        <p:tav tm="100000">
                                          <p:val>
                                            <p:strVal val="#ppt_w"/>
                                          </p:val>
                                        </p:tav>
                                      </p:tavLst>
                                    </p:anim>
                                    <p:anim calcmode="lin" valueType="num">
                                      <p:cBhvr>
                                        <p:cTn id="48" dur="500" fill="hold"/>
                                        <p:tgtEl>
                                          <p:spTgt spid="9"/>
                                        </p:tgtEl>
                                        <p:attrNameLst>
                                          <p:attrName>ppt_h</p:attrName>
                                        </p:attrNameLst>
                                      </p:cBhvr>
                                      <p:tavLst>
                                        <p:tav tm="0">
                                          <p:val>
                                            <p:strVal val="#ppt_h"/>
                                          </p:val>
                                        </p:tav>
                                        <p:tav tm="100000">
                                          <p:val>
                                            <p:strVal val="#ppt_h"/>
                                          </p:val>
                                        </p:tav>
                                      </p:tavLst>
                                    </p:anim>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strVal val="#ppt_w*0.70"/>
                                          </p:val>
                                        </p:tav>
                                        <p:tav tm="100000">
                                          <p:val>
                                            <p:strVal val="#ppt_w"/>
                                          </p:val>
                                        </p:tav>
                                      </p:tavLst>
                                    </p:anim>
                                    <p:anim calcmode="lin" valueType="num">
                                      <p:cBhvr>
                                        <p:cTn id="55" dur="500" fill="hold"/>
                                        <p:tgtEl>
                                          <p:spTgt spid="11"/>
                                        </p:tgtEl>
                                        <p:attrNameLst>
                                          <p:attrName>ppt_h</p:attrName>
                                        </p:attrNameLst>
                                      </p:cBhvr>
                                      <p:tavLst>
                                        <p:tav tm="0">
                                          <p:val>
                                            <p:strVal val="#ppt_h"/>
                                          </p:val>
                                        </p:tav>
                                        <p:tav tm="100000">
                                          <p:val>
                                            <p:strVal val="#ppt_h"/>
                                          </p:val>
                                        </p:tav>
                                      </p:tavLst>
                                    </p:anim>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218148"/>
            <a:ext cx="9144000" cy="523220"/>
          </a:xfrm>
          <a:prstGeom prst="rect">
            <a:avLst/>
          </a:prstGeom>
          <a:noFill/>
        </p:spPr>
        <p:txBody>
          <a:bodyPr wrap="square" rtlCol="0">
            <a:spAutoFit/>
          </a:bodyPr>
          <a:lstStyle/>
          <a:p>
            <a:pPr algn="ctr"/>
            <a:r>
              <a:rPr lang="el-GR" sz="2800" b="1" dirty="0" smtClean="0"/>
              <a:t>Πώς θα περιγράφατε αυτόν τον Πρόεδρο;</a:t>
            </a:r>
            <a:endParaRPr lang="el-GR" sz="2800" b="1" dirty="0"/>
          </a:p>
        </p:txBody>
      </p:sp>
      <p:pic>
        <p:nvPicPr>
          <p:cNvPr id="57346" name="Picture 2" descr="https://media1.s-nbcnews.com/j/newscms/2017_13/1885276/170130-obama-rhk-1943p_5238073ce6deb290ffa2abf6c8f09bd8.nbcnews-fp-1200-800.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cxnSp>
        <p:nvCxnSpPr>
          <p:cNvPr id="6" name="5 - Ευθύγραμμο βέλος σύνδεσης"/>
          <p:cNvCxnSpPr/>
          <p:nvPr/>
        </p:nvCxnSpPr>
        <p:spPr>
          <a:xfrm flipV="1">
            <a:off x="2636168" y="4877544"/>
            <a:ext cx="2376264"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0" name="9 - Ευθύγραμμο βέλος σύνδεσης"/>
          <p:cNvCxnSpPr/>
          <p:nvPr/>
        </p:nvCxnSpPr>
        <p:spPr>
          <a:xfrm flipV="1">
            <a:off x="-396552" y="3789040"/>
            <a:ext cx="2376264"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10 - Ευθύγραμμο βέλος σύνδεσης"/>
          <p:cNvCxnSpPr/>
          <p:nvPr/>
        </p:nvCxnSpPr>
        <p:spPr>
          <a:xfrm flipV="1">
            <a:off x="1043608" y="1988840"/>
            <a:ext cx="2376264"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11 - Ευθύγραμμο βέλος σύνδεσης"/>
          <p:cNvCxnSpPr/>
          <p:nvPr/>
        </p:nvCxnSpPr>
        <p:spPr>
          <a:xfrm flipV="1">
            <a:off x="1259632" y="1268760"/>
            <a:ext cx="2376264"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12 - Ευθύγραμμο βέλος σύνδεσης"/>
          <p:cNvCxnSpPr/>
          <p:nvPr/>
        </p:nvCxnSpPr>
        <p:spPr>
          <a:xfrm flipV="1">
            <a:off x="2123728" y="3717032"/>
            <a:ext cx="2376264"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5" name="14 - Ευθύγραμμο βέλος σύνδεσης"/>
          <p:cNvCxnSpPr/>
          <p:nvPr/>
        </p:nvCxnSpPr>
        <p:spPr>
          <a:xfrm>
            <a:off x="1907704" y="260648"/>
            <a:ext cx="2808312" cy="43204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7346"/>
                                        </p:tgtEl>
                                        <p:attrNameLst>
                                          <p:attrName>style.visibility</p:attrName>
                                        </p:attrNameLst>
                                      </p:cBhvr>
                                      <p:to>
                                        <p:strVal val="visible"/>
                                      </p:to>
                                    </p:set>
                                    <p:anim calcmode="lin" valueType="num">
                                      <p:cBhvr additive="base">
                                        <p:cTn id="14" dur="500" fill="hold"/>
                                        <p:tgtEl>
                                          <p:spTgt spid="57346"/>
                                        </p:tgtEl>
                                        <p:attrNameLst>
                                          <p:attrName>ppt_x</p:attrName>
                                        </p:attrNameLst>
                                      </p:cBhvr>
                                      <p:tavLst>
                                        <p:tav tm="0">
                                          <p:val>
                                            <p:strVal val="0-#ppt_w/2"/>
                                          </p:val>
                                        </p:tav>
                                        <p:tav tm="100000">
                                          <p:val>
                                            <p:strVal val="#ppt_x"/>
                                          </p:val>
                                        </p:tav>
                                      </p:tavLst>
                                    </p:anim>
                                    <p:anim calcmode="lin" valueType="num">
                                      <p:cBhvr additive="base">
                                        <p:cTn id="15" dur="500" fill="hold"/>
                                        <p:tgtEl>
                                          <p:spTgt spid="5734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strVal val="#ppt_w*0.70"/>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Effect transition="in" filter="fade">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strVal val="#ppt_w*0.70"/>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animEffect transition="in" filter="fade">
                                      <p:cBhvr>
                                        <p:cTn id="50" dur="1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strVal val="#ppt_w*0.70"/>
                                          </p:val>
                                        </p:tav>
                                        <p:tav tm="100000">
                                          <p:val>
                                            <p:strVal val="#ppt_w"/>
                                          </p:val>
                                        </p:tav>
                                      </p:tavLst>
                                    </p:anim>
                                    <p:anim calcmode="lin" valueType="num">
                                      <p:cBhvr>
                                        <p:cTn id="56" dur="1000" fill="hold"/>
                                        <p:tgtEl>
                                          <p:spTgt spid="15"/>
                                        </p:tgtEl>
                                        <p:attrNameLst>
                                          <p:attrName>ppt_h</p:attrName>
                                        </p:attrNameLst>
                                      </p:cBhvr>
                                      <p:tavLst>
                                        <p:tav tm="0">
                                          <p:val>
                                            <p:strVal val="#ppt_h"/>
                                          </p:val>
                                        </p:tav>
                                        <p:tav tm="100000">
                                          <p:val>
                                            <p:strVal val="#ppt_h"/>
                                          </p:val>
                                        </p:tav>
                                      </p:tavLst>
                                    </p:anim>
                                    <p:animEffect transition="in" filter="fade">
                                      <p:cBhvr>
                                        <p:cTn id="5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021288"/>
            <a:ext cx="9144000" cy="523220"/>
          </a:xfrm>
          <a:prstGeom prst="rect">
            <a:avLst/>
          </a:prstGeom>
          <a:noFill/>
        </p:spPr>
        <p:txBody>
          <a:bodyPr wrap="square" rtlCol="0">
            <a:spAutoFit/>
          </a:bodyPr>
          <a:lstStyle/>
          <a:p>
            <a:pPr algn="ctr"/>
            <a:r>
              <a:rPr lang="el-GR" sz="2800" b="1" dirty="0" smtClean="0"/>
              <a:t>Πώς θα περιγράφατε αυτόν τον άνθρωπο;</a:t>
            </a:r>
            <a:endParaRPr lang="el-GR" sz="2800" b="1" dirty="0"/>
          </a:p>
        </p:txBody>
      </p:sp>
      <p:pic>
        <p:nvPicPr>
          <p:cNvPr id="43010" name="Picture 2" descr="https://akns-images.eonline.com/eol_images/Entire_Site/2019824/rs_634x1024-190924183117-634-2george-clooney-beard.jpg?fit=inside%7C900:auto&amp;output-quality=90"/>
          <p:cNvPicPr>
            <a:picLocks noChangeAspect="1" noChangeArrowheads="1"/>
          </p:cNvPicPr>
          <p:nvPr/>
        </p:nvPicPr>
        <p:blipFill>
          <a:blip r:embed="rId2" cstate="print">
            <a:lum bright="30000" contrast="30000"/>
          </a:blip>
          <a:srcRect b="17953"/>
          <a:stretch>
            <a:fillRect/>
          </a:stretch>
        </p:blipFill>
        <p:spPr bwMode="auto">
          <a:xfrm>
            <a:off x="2411760" y="0"/>
            <a:ext cx="4822025" cy="59492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dissolve">
                                      <p:cBhvr>
                                        <p:cTn id="14"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218148"/>
            <a:ext cx="9144000" cy="523220"/>
          </a:xfrm>
          <a:prstGeom prst="rect">
            <a:avLst/>
          </a:prstGeom>
          <a:noFill/>
        </p:spPr>
        <p:txBody>
          <a:bodyPr wrap="square" rtlCol="0">
            <a:spAutoFit/>
          </a:bodyPr>
          <a:lstStyle/>
          <a:p>
            <a:pPr algn="ctr"/>
            <a:r>
              <a:rPr lang="el-GR" sz="2800" b="1" dirty="0" smtClean="0"/>
              <a:t>Πώς θα περιγράφατε αυτόν;</a:t>
            </a:r>
            <a:endParaRPr lang="el-GR" sz="2800" b="1" dirty="0"/>
          </a:p>
        </p:txBody>
      </p:sp>
      <p:pic>
        <p:nvPicPr>
          <p:cNvPr id="58370" name="Picture 2" descr="https://celebily.com/wp-content/uploads/2019/08/Antonio-Banderas-2.jpg"/>
          <p:cNvPicPr>
            <a:picLocks noChangeAspect="1" noChangeArrowheads="1"/>
          </p:cNvPicPr>
          <p:nvPr/>
        </p:nvPicPr>
        <p:blipFill>
          <a:blip r:embed="rId2" cstate="print"/>
          <a:srcRect/>
          <a:stretch>
            <a:fillRect/>
          </a:stretch>
        </p:blipFill>
        <p:spPr bwMode="auto">
          <a:xfrm>
            <a:off x="-422619" y="0"/>
            <a:ext cx="9566619" cy="60538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8370"/>
                                        </p:tgtEl>
                                        <p:attrNameLst>
                                          <p:attrName>style.visibility</p:attrName>
                                        </p:attrNameLst>
                                      </p:cBhvr>
                                      <p:to>
                                        <p:strVal val="visible"/>
                                      </p:to>
                                    </p:set>
                                    <p:animEffect transition="in" filter="wipe(left)">
                                      <p:cBhvr>
                                        <p:cTn id="14"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021288"/>
            <a:ext cx="9144000" cy="523220"/>
          </a:xfrm>
          <a:prstGeom prst="rect">
            <a:avLst/>
          </a:prstGeom>
          <a:noFill/>
        </p:spPr>
        <p:txBody>
          <a:bodyPr wrap="square" rtlCol="0">
            <a:spAutoFit/>
          </a:bodyPr>
          <a:lstStyle/>
          <a:p>
            <a:pPr algn="ctr"/>
            <a:r>
              <a:rPr lang="el-GR" sz="2800" b="1" dirty="0" smtClean="0"/>
              <a:t>Πώς θα περιγράφατε την κυρία;</a:t>
            </a:r>
            <a:endParaRPr lang="el-GR" sz="2800" b="1" dirty="0"/>
          </a:p>
        </p:txBody>
      </p:sp>
      <p:pic>
        <p:nvPicPr>
          <p:cNvPr id="43010" name="Picture 2" descr="https://akns-images.eonline.com/eol_images/Entire_Site/2019824/rs_634x1024-190924183117-634-2george-clooney-beard.jpg?fit=inside%7C900:auto&amp;output-quality=90"/>
          <p:cNvPicPr>
            <a:picLocks noChangeAspect="1" noChangeArrowheads="1"/>
          </p:cNvPicPr>
          <p:nvPr/>
        </p:nvPicPr>
        <p:blipFill>
          <a:blip r:embed="rId2" cstate="print">
            <a:lum bright="10000" contrast="30000"/>
          </a:blip>
          <a:srcRect l="10784" t="2074" r="6162" b="35265"/>
          <a:stretch>
            <a:fillRect/>
          </a:stretch>
        </p:blipFill>
        <p:spPr bwMode="auto">
          <a:xfrm>
            <a:off x="1763688" y="0"/>
            <a:ext cx="6233735" cy="58214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dissolve">
                                      <p:cBhvr>
                                        <p:cTn id="14"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021288"/>
            <a:ext cx="9144000" cy="523220"/>
          </a:xfrm>
          <a:prstGeom prst="rect">
            <a:avLst/>
          </a:prstGeom>
          <a:noFill/>
        </p:spPr>
        <p:txBody>
          <a:bodyPr wrap="square" rtlCol="0">
            <a:spAutoFit/>
          </a:bodyPr>
          <a:lstStyle/>
          <a:p>
            <a:pPr algn="ctr"/>
            <a:r>
              <a:rPr lang="el-GR" sz="2800" b="1" dirty="0" smtClean="0"/>
              <a:t>Πώς θα περιγράφατε αυτό το πρόσωπο;</a:t>
            </a:r>
            <a:endParaRPr lang="el-GR" sz="2800" b="1" dirty="0"/>
          </a:p>
        </p:txBody>
      </p:sp>
      <p:pic>
        <p:nvPicPr>
          <p:cNvPr id="43010" name="Picture 2" descr="https://akns-images.eonline.com/eol_images/Entire_Site/2019824/rs_634x1024-190924183117-634-2george-clooney-beard.jpg?fit=inside%7C900:auto&amp;output-quality=90"/>
          <p:cNvPicPr>
            <a:picLocks noChangeAspect="1" noChangeArrowheads="1"/>
          </p:cNvPicPr>
          <p:nvPr/>
        </p:nvPicPr>
        <p:blipFill>
          <a:blip r:embed="rId2" cstate="print"/>
          <a:stretch>
            <a:fillRect/>
          </a:stretch>
        </p:blipFill>
        <p:spPr bwMode="auto">
          <a:xfrm>
            <a:off x="2366101" y="0"/>
            <a:ext cx="4545991" cy="5676313"/>
          </a:xfrm>
          <a:prstGeom prst="rect">
            <a:avLst/>
          </a:prstGeom>
          <a:ln>
            <a:noFill/>
          </a:ln>
          <a:effectLst>
            <a:outerShdw blurRad="292100" dist="139700" dir="2700000" algn="tl" rotWithShape="0">
              <a:srgbClr val="333333">
                <a:alpha val="65000"/>
              </a:srgbClr>
            </a:outerShdw>
          </a:effectLst>
        </p:spPr>
      </p:pic>
      <p:cxnSp>
        <p:nvCxnSpPr>
          <p:cNvPr id="6" name="5 - Ευθύγραμμο βέλος σύνδεσης"/>
          <p:cNvCxnSpPr/>
          <p:nvPr/>
        </p:nvCxnSpPr>
        <p:spPr>
          <a:xfrm flipV="1">
            <a:off x="611560" y="3212976"/>
            <a:ext cx="2376264"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7 - Ευθύγραμμο βέλος σύνδεσης"/>
          <p:cNvCxnSpPr/>
          <p:nvPr/>
        </p:nvCxnSpPr>
        <p:spPr>
          <a:xfrm flipV="1">
            <a:off x="611560" y="5157192"/>
            <a:ext cx="2376264"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9" name="8 - Ευθύγραμμο βέλος σύνδεσης"/>
          <p:cNvCxnSpPr/>
          <p:nvPr/>
        </p:nvCxnSpPr>
        <p:spPr>
          <a:xfrm flipH="1" flipV="1">
            <a:off x="5148064" y="3068960"/>
            <a:ext cx="2232248" cy="144016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11 - Ευθύγραμμο βέλος σύνδεσης"/>
          <p:cNvCxnSpPr/>
          <p:nvPr/>
        </p:nvCxnSpPr>
        <p:spPr>
          <a:xfrm flipH="1" flipV="1">
            <a:off x="6516216" y="2924944"/>
            <a:ext cx="2232248" cy="144016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12 - Ευθύγραμμο βέλος σύνδεσης"/>
          <p:cNvCxnSpPr/>
          <p:nvPr/>
        </p:nvCxnSpPr>
        <p:spPr>
          <a:xfrm flipH="1" flipV="1">
            <a:off x="5508104" y="1988840"/>
            <a:ext cx="252028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15 - Ευθύγραμμο βέλος σύνδεσης"/>
          <p:cNvCxnSpPr/>
          <p:nvPr/>
        </p:nvCxnSpPr>
        <p:spPr>
          <a:xfrm flipV="1">
            <a:off x="2555776" y="5373216"/>
            <a:ext cx="2376264"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dissolve">
                                      <p:cBhvr>
                                        <p:cTn id="14" dur="500"/>
                                        <p:tgtEl>
                                          <p:spTgt spid="4301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ppt_w*0.7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strVal val="#ppt_w*0.70"/>
                                          </p:val>
                                        </p:tav>
                                        <p:tav tm="100000">
                                          <p:val>
                                            <p:strVal val="#ppt_w"/>
                                          </p:val>
                                        </p:tav>
                                      </p:tavLst>
                                    </p:anim>
                                    <p:anim calcmode="lin" valueType="num">
                                      <p:cBhvr>
                                        <p:cTn id="27" dur="500" fill="hold"/>
                                        <p:tgtEl>
                                          <p:spTgt spid="9"/>
                                        </p:tgtEl>
                                        <p:attrNameLst>
                                          <p:attrName>ppt_h</p:attrName>
                                        </p:attrNameLst>
                                      </p:cBhvr>
                                      <p:tavLst>
                                        <p:tav tm="0">
                                          <p:val>
                                            <p:strVal val="#ppt_h"/>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strVal val="#ppt_w*0.70"/>
                                          </p:val>
                                        </p:tav>
                                        <p:tav tm="100000">
                                          <p:val>
                                            <p:strVal val="#ppt_w"/>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strVal val="#ppt_w*0.70"/>
                                          </p:val>
                                        </p:tav>
                                        <p:tav tm="100000">
                                          <p:val>
                                            <p:strVal val="#ppt_w"/>
                                          </p:val>
                                        </p:tav>
                                      </p:tavLst>
                                    </p:anim>
                                    <p:anim calcmode="lin" valueType="num">
                                      <p:cBhvr>
                                        <p:cTn id="41" dur="500" fill="hold"/>
                                        <p:tgtEl>
                                          <p:spTgt spid="6"/>
                                        </p:tgtEl>
                                        <p:attrNameLst>
                                          <p:attrName>ppt_h</p:attrName>
                                        </p:attrNameLst>
                                      </p:cBhvr>
                                      <p:tavLst>
                                        <p:tav tm="0">
                                          <p:val>
                                            <p:strVal val="#ppt_h"/>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strVal val="#ppt_w*0.70"/>
                                          </p:val>
                                        </p:tav>
                                        <p:tav tm="100000">
                                          <p:val>
                                            <p:strVal val="#ppt_w"/>
                                          </p:val>
                                        </p:tav>
                                      </p:tavLst>
                                    </p:anim>
                                    <p:anim calcmode="lin" valueType="num">
                                      <p:cBhvr>
                                        <p:cTn id="48" dur="500" fill="hold"/>
                                        <p:tgtEl>
                                          <p:spTgt spid="8"/>
                                        </p:tgtEl>
                                        <p:attrNameLst>
                                          <p:attrName>ppt_h</p:attrName>
                                        </p:attrNameLst>
                                      </p:cBhvr>
                                      <p:tavLst>
                                        <p:tav tm="0">
                                          <p:val>
                                            <p:strVal val="#ppt_h"/>
                                          </p:val>
                                        </p:tav>
                                        <p:tav tm="100000">
                                          <p:val>
                                            <p:strVal val="#ppt_h"/>
                                          </p:val>
                                        </p:tav>
                                      </p:tavLst>
                                    </p:anim>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strVal val="#ppt_w*0.70"/>
                                          </p:val>
                                        </p:tav>
                                        <p:tav tm="100000">
                                          <p:val>
                                            <p:strVal val="#ppt_w"/>
                                          </p:val>
                                        </p:tav>
                                      </p:tavLst>
                                    </p:anim>
                                    <p:anim calcmode="lin" valueType="num">
                                      <p:cBhvr>
                                        <p:cTn id="55" dur="500" fill="hold"/>
                                        <p:tgtEl>
                                          <p:spTgt spid="16"/>
                                        </p:tgtEl>
                                        <p:attrNameLst>
                                          <p:attrName>ppt_h</p:attrName>
                                        </p:attrNameLst>
                                      </p:cBhvr>
                                      <p:tavLst>
                                        <p:tav tm="0">
                                          <p:val>
                                            <p:strVal val="#ppt_h"/>
                                          </p:val>
                                        </p:tav>
                                        <p:tav tm="100000">
                                          <p:val>
                                            <p:strVal val="#ppt_h"/>
                                          </p:val>
                                        </p:tav>
                                      </p:tavLst>
                                    </p:anim>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5805264"/>
            <a:ext cx="9144000" cy="954107"/>
          </a:xfrm>
          <a:prstGeom prst="rect">
            <a:avLst/>
          </a:prstGeom>
          <a:noFill/>
        </p:spPr>
        <p:txBody>
          <a:bodyPr wrap="square" rtlCol="0">
            <a:spAutoFit/>
          </a:bodyPr>
          <a:lstStyle/>
          <a:p>
            <a:pPr algn="ctr"/>
            <a:r>
              <a:rPr lang="el-GR" sz="2800" b="1" dirty="0" smtClean="0"/>
              <a:t>Πώς θα περιγράφατε τον κύριο </a:t>
            </a:r>
          </a:p>
          <a:p>
            <a:pPr algn="ctr"/>
            <a:r>
              <a:rPr lang="el-GR" sz="2800" b="1" dirty="0" smtClean="0"/>
              <a:t>τη συγκεκριμένη χρονική στιγμή;</a:t>
            </a:r>
            <a:endParaRPr lang="el-GR" sz="2800" b="1" dirty="0"/>
          </a:p>
        </p:txBody>
      </p:sp>
      <p:pic>
        <p:nvPicPr>
          <p:cNvPr id="43010" name="Picture 2" descr="https://akns-images.eonline.com/eol_images/Entire_Site/2019824/rs_634x1024-190924183117-634-2george-clooney-beard.jpg?fit=inside%7C900:auto&amp;output-quality=90"/>
          <p:cNvPicPr>
            <a:picLocks noChangeAspect="1" noChangeArrowheads="1"/>
          </p:cNvPicPr>
          <p:nvPr/>
        </p:nvPicPr>
        <p:blipFill>
          <a:blip r:embed="rId2" cstate="print"/>
          <a:stretch>
            <a:fillRect/>
          </a:stretch>
        </p:blipFill>
        <p:spPr bwMode="auto">
          <a:xfrm>
            <a:off x="576064" y="332656"/>
            <a:ext cx="8028384" cy="53522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dissolve">
                                      <p:cBhvr>
                                        <p:cTn id="14"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5805264"/>
            <a:ext cx="9144000" cy="523220"/>
          </a:xfrm>
          <a:prstGeom prst="rect">
            <a:avLst/>
          </a:prstGeom>
          <a:noFill/>
        </p:spPr>
        <p:txBody>
          <a:bodyPr wrap="square" rtlCol="0">
            <a:spAutoFit/>
          </a:bodyPr>
          <a:lstStyle/>
          <a:p>
            <a:pPr algn="ctr"/>
            <a:r>
              <a:rPr lang="el-GR" sz="2800" b="1" dirty="0" smtClean="0"/>
              <a:t>Ή αυτόν;</a:t>
            </a:r>
            <a:endParaRPr lang="el-GR" sz="2800" b="1" dirty="0"/>
          </a:p>
        </p:txBody>
      </p:sp>
      <p:pic>
        <p:nvPicPr>
          <p:cNvPr id="43010" name="Picture 2" descr="https://akns-images.eonline.com/eol_images/Entire_Site/2019824/rs_634x1024-190924183117-634-2george-clooney-beard.jpg?fit=inside%7C900:auto&amp;output-quality=90"/>
          <p:cNvPicPr>
            <a:picLocks noChangeAspect="1" noChangeArrowheads="1"/>
          </p:cNvPicPr>
          <p:nvPr/>
        </p:nvPicPr>
        <p:blipFill>
          <a:blip r:embed="rId2" cstate="print"/>
          <a:stretch>
            <a:fillRect/>
          </a:stretch>
        </p:blipFill>
        <p:spPr bwMode="auto">
          <a:xfrm>
            <a:off x="971600" y="332656"/>
            <a:ext cx="7074787" cy="51845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dissolve">
                                      <p:cBhvr>
                                        <p:cTn id="14"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021288"/>
            <a:ext cx="9144000" cy="523220"/>
          </a:xfrm>
          <a:prstGeom prst="rect">
            <a:avLst/>
          </a:prstGeom>
          <a:noFill/>
        </p:spPr>
        <p:txBody>
          <a:bodyPr wrap="square" rtlCol="0">
            <a:spAutoFit/>
          </a:bodyPr>
          <a:lstStyle/>
          <a:p>
            <a:pPr algn="ctr"/>
            <a:r>
              <a:rPr lang="el-GR" sz="2800" b="1" dirty="0" smtClean="0"/>
              <a:t>Πώς θα περιγράφατε το βλέμμα αυτό;</a:t>
            </a:r>
            <a:endParaRPr lang="el-GR" sz="2800" b="1" dirty="0"/>
          </a:p>
        </p:txBody>
      </p:sp>
      <p:pic>
        <p:nvPicPr>
          <p:cNvPr id="43010" name="Picture 2" descr="https://akns-images.eonline.com/eol_images/Entire_Site/2019824/rs_634x1024-190924183117-634-2george-clooney-beard.jpg?fit=inside%7C900:auto&amp;output-quality=90"/>
          <p:cNvPicPr>
            <a:picLocks noChangeAspect="1" noChangeArrowheads="1"/>
          </p:cNvPicPr>
          <p:nvPr/>
        </p:nvPicPr>
        <p:blipFill>
          <a:blip r:embed="rId2" cstate="print"/>
          <a:srcRect l="14740"/>
          <a:stretch>
            <a:fillRect/>
          </a:stretch>
        </p:blipFill>
        <p:spPr bwMode="auto">
          <a:xfrm>
            <a:off x="1547664" y="0"/>
            <a:ext cx="6384993" cy="58113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dissolve">
                                      <p:cBhvr>
                                        <p:cTn id="14"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850106"/>
          </a:xfrm>
        </p:spPr>
        <p:txBody>
          <a:bodyPr>
            <a:normAutofit/>
          </a:bodyPr>
          <a:lstStyle/>
          <a:p>
            <a:r>
              <a:rPr lang="el-GR" sz="3600" b="1" dirty="0" smtClean="0">
                <a:solidFill>
                  <a:srgbClr val="C00000"/>
                </a:solidFill>
                <a:effectLst>
                  <a:outerShdw blurRad="38100" dist="38100" dir="2700000" algn="tl">
                    <a:srgbClr val="000000">
                      <a:alpha val="43137"/>
                    </a:srgbClr>
                  </a:outerShdw>
                </a:effectLst>
              </a:rPr>
              <a:t>Απαραίτητα στοιχεία:</a:t>
            </a:r>
            <a:endParaRPr lang="el-GR" sz="3600"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611560" y="908720"/>
            <a:ext cx="7920880" cy="5904656"/>
          </a:xfrm>
        </p:spPr>
        <p:txBody>
          <a:bodyPr>
            <a:normAutofit fontScale="92500" lnSpcReduction="10000"/>
          </a:bodyPr>
          <a:lstStyle/>
          <a:p>
            <a:pPr marL="514350" lvl="0" indent="-514350">
              <a:buClr>
                <a:srgbClr val="C00000"/>
              </a:buClr>
              <a:buFont typeface="+mj-lt"/>
              <a:buAutoNum type="arabicPeriod"/>
            </a:pPr>
            <a:r>
              <a:rPr lang="el-GR" sz="2800" dirty="0" smtClean="0"/>
              <a:t>Η καλή </a:t>
            </a:r>
            <a:r>
              <a:rPr lang="el-GR" sz="2800" b="1" dirty="0" smtClean="0"/>
              <a:t>παρατήρηση</a:t>
            </a:r>
            <a:r>
              <a:rPr lang="el-GR" sz="2800" dirty="0" smtClean="0"/>
              <a:t> - </a:t>
            </a:r>
            <a:r>
              <a:rPr lang="el-GR" sz="2800" b="1" dirty="0" smtClean="0"/>
              <a:t>μελέτη</a:t>
            </a:r>
            <a:r>
              <a:rPr lang="el-GR" sz="2800" dirty="0" smtClean="0"/>
              <a:t> του προσώπου που περιγράφουμε.</a:t>
            </a:r>
          </a:p>
          <a:p>
            <a:pPr marL="514350" lvl="0" indent="-514350">
              <a:buClr>
                <a:srgbClr val="C00000"/>
              </a:buClr>
              <a:buFont typeface="+mj-lt"/>
              <a:buAutoNum type="arabicPeriod"/>
            </a:pPr>
            <a:r>
              <a:rPr lang="el-GR" sz="2800" dirty="0" smtClean="0"/>
              <a:t>Η </a:t>
            </a:r>
            <a:r>
              <a:rPr lang="el-GR" sz="2800" b="1" dirty="0" smtClean="0"/>
              <a:t>ανάκληση</a:t>
            </a:r>
            <a:r>
              <a:rPr lang="el-GR" sz="2800" dirty="0" smtClean="0"/>
              <a:t> από τη μνήμη μας </a:t>
            </a:r>
            <a:r>
              <a:rPr lang="el-GR" sz="2800" b="1" dirty="0" smtClean="0"/>
              <a:t>εικόνων</a:t>
            </a:r>
            <a:r>
              <a:rPr lang="el-GR" sz="2800" dirty="0" smtClean="0"/>
              <a:t> από το πρόσωπο (περιστατικά, συνήθειες κλπ)</a:t>
            </a:r>
          </a:p>
          <a:p>
            <a:pPr marL="514350" lvl="0" indent="-514350">
              <a:buClr>
                <a:srgbClr val="C00000"/>
              </a:buClr>
              <a:buFont typeface="+mj-lt"/>
              <a:buAutoNum type="arabicPeriod"/>
            </a:pPr>
            <a:r>
              <a:rPr lang="el-GR" sz="2800" dirty="0" smtClean="0"/>
              <a:t>Η αρχική παράθεση μιας </a:t>
            </a:r>
            <a:r>
              <a:rPr lang="el-GR" sz="2800" b="1" dirty="0" smtClean="0"/>
              <a:t>γενικής εντύπωσης</a:t>
            </a:r>
            <a:r>
              <a:rPr lang="el-GR" sz="2800" dirty="0" smtClean="0"/>
              <a:t> του προσώπου που περιγράφουμε, η οποία, στη συνέχεια, να τεκμηριώνεται μέσα από προσεκτικά επιλεγμένες </a:t>
            </a:r>
            <a:r>
              <a:rPr lang="el-GR" sz="2800" b="1" dirty="0" smtClean="0"/>
              <a:t>λεπτομέρειες</a:t>
            </a:r>
            <a:r>
              <a:rPr lang="el-GR" sz="2800" dirty="0" smtClean="0"/>
              <a:t>.</a:t>
            </a:r>
          </a:p>
          <a:p>
            <a:pPr marL="514350" lvl="0" indent="-514350">
              <a:buClr>
                <a:srgbClr val="C00000"/>
              </a:buClr>
              <a:buFont typeface="+mj-lt"/>
              <a:buAutoNum type="arabicPeriod"/>
            </a:pPr>
            <a:r>
              <a:rPr lang="el-GR" sz="2800" dirty="0" smtClean="0"/>
              <a:t>Η </a:t>
            </a:r>
            <a:r>
              <a:rPr lang="el-GR" sz="2800" b="1" dirty="0" smtClean="0"/>
              <a:t>ακρίβεια</a:t>
            </a:r>
            <a:r>
              <a:rPr lang="el-GR" sz="2800" dirty="0" smtClean="0"/>
              <a:t> και η </a:t>
            </a:r>
            <a:r>
              <a:rPr lang="el-GR" sz="2800" b="1" dirty="0" smtClean="0"/>
              <a:t>σαφήνεια</a:t>
            </a:r>
            <a:r>
              <a:rPr lang="el-GR" sz="2800" dirty="0" smtClean="0"/>
              <a:t>, </a:t>
            </a:r>
            <a:r>
              <a:rPr lang="el-GR" sz="2800" b="1" dirty="0" smtClean="0"/>
              <a:t>η </a:t>
            </a:r>
            <a:r>
              <a:rPr lang="el-GR" sz="2800" b="1" dirty="0" err="1" smtClean="0"/>
              <a:t>εικονοπλαστική</a:t>
            </a:r>
            <a:r>
              <a:rPr lang="el-GR" sz="2800" b="1" dirty="0" smtClean="0"/>
              <a:t> δύναμη</a:t>
            </a:r>
            <a:r>
              <a:rPr lang="el-GR" sz="2800" dirty="0" smtClean="0"/>
              <a:t>, η πιστή απόδοση του προσώπου, ώστε ο αναγνώστης να δημιουργήσει την εικόνα στο μυαλό του.</a:t>
            </a:r>
          </a:p>
          <a:p>
            <a:pPr marL="514350" lvl="0" indent="-514350">
              <a:buClr>
                <a:srgbClr val="C00000"/>
              </a:buClr>
              <a:buFont typeface="+mj-lt"/>
              <a:buAutoNum type="arabicPeriod"/>
            </a:pPr>
            <a:r>
              <a:rPr lang="el-GR" sz="2800" dirty="0" smtClean="0"/>
              <a:t>Η χρησιμοποίηση </a:t>
            </a:r>
            <a:r>
              <a:rPr lang="el-GR" sz="2800" b="1" dirty="0" smtClean="0"/>
              <a:t>ζωντανής</a:t>
            </a:r>
            <a:r>
              <a:rPr lang="el-GR" sz="2800" dirty="0" smtClean="0"/>
              <a:t> και </a:t>
            </a:r>
            <a:r>
              <a:rPr lang="el-GR" sz="2800" b="1" dirty="0" smtClean="0"/>
              <a:t>παραστατικής</a:t>
            </a:r>
            <a:r>
              <a:rPr lang="el-GR" sz="2800" dirty="0" smtClean="0"/>
              <a:t> </a:t>
            </a:r>
            <a:r>
              <a:rPr lang="el-GR" sz="2800" b="1" dirty="0" smtClean="0"/>
              <a:t>γλώσσας</a:t>
            </a:r>
            <a:r>
              <a:rPr lang="el-GR" sz="2800" dirty="0" smtClean="0"/>
              <a:t> (χρήση επιθέτων, «ζωντανών» ρημάτων, σχημάτων λόγου, καλή στίξη κλπ).</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021288"/>
            <a:ext cx="9144000" cy="523220"/>
          </a:xfrm>
          <a:prstGeom prst="rect">
            <a:avLst/>
          </a:prstGeom>
          <a:noFill/>
        </p:spPr>
        <p:txBody>
          <a:bodyPr wrap="square" rtlCol="0">
            <a:spAutoFit/>
          </a:bodyPr>
          <a:lstStyle/>
          <a:p>
            <a:pPr algn="ctr"/>
            <a:r>
              <a:rPr lang="el-GR" sz="2800" b="1" dirty="0" smtClean="0"/>
              <a:t>Ή αυτό το βλέμμα;</a:t>
            </a:r>
            <a:endParaRPr lang="el-GR" sz="2800" b="1" dirty="0"/>
          </a:p>
        </p:txBody>
      </p:sp>
      <p:pic>
        <p:nvPicPr>
          <p:cNvPr id="43010" name="Picture 2" descr="https://akns-images.eonline.com/eol_images/Entire_Site/2019824/rs_634x1024-190924183117-634-2george-clooney-beard.jpg?fit=inside%7C900:auto&amp;output-quality=90"/>
          <p:cNvPicPr>
            <a:picLocks noChangeAspect="1" noChangeArrowheads="1"/>
          </p:cNvPicPr>
          <p:nvPr/>
        </p:nvPicPr>
        <p:blipFill>
          <a:blip r:embed="rId2" cstate="print"/>
          <a:stretch>
            <a:fillRect/>
          </a:stretch>
        </p:blipFill>
        <p:spPr bwMode="auto">
          <a:xfrm>
            <a:off x="1715008" y="0"/>
            <a:ext cx="5569967" cy="58113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dissolve">
                                      <p:cBhvr>
                                        <p:cTn id="14"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021288"/>
            <a:ext cx="9144000" cy="523220"/>
          </a:xfrm>
          <a:prstGeom prst="rect">
            <a:avLst/>
          </a:prstGeom>
          <a:noFill/>
        </p:spPr>
        <p:txBody>
          <a:bodyPr wrap="square" rtlCol="0">
            <a:spAutoFit/>
          </a:bodyPr>
          <a:lstStyle/>
          <a:p>
            <a:pPr algn="ctr"/>
            <a:r>
              <a:rPr lang="el-GR" sz="2800" b="1" dirty="0" smtClean="0"/>
              <a:t>Πώς θα περιγράφατε αυτό το πρόσωπο; Τι αποπνέει;</a:t>
            </a:r>
            <a:endParaRPr lang="el-GR" sz="2800" b="1" dirty="0"/>
          </a:p>
        </p:txBody>
      </p:sp>
      <p:pic>
        <p:nvPicPr>
          <p:cNvPr id="43010" name="Picture 2" descr="https://akns-images.eonline.com/eol_images/Entire_Site/2019824/rs_634x1024-190924183117-634-2george-clooney-beard.jpg?fit=inside%7C900:auto&amp;output-quality=90"/>
          <p:cNvPicPr>
            <a:picLocks noChangeAspect="1" noChangeArrowheads="1"/>
          </p:cNvPicPr>
          <p:nvPr/>
        </p:nvPicPr>
        <p:blipFill>
          <a:blip r:embed="rId2" cstate="print"/>
          <a:srcRect b="13649"/>
          <a:stretch>
            <a:fillRect/>
          </a:stretch>
        </p:blipFill>
        <p:spPr bwMode="auto">
          <a:xfrm>
            <a:off x="1475656" y="404664"/>
            <a:ext cx="6087469" cy="52565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dissolve">
                                      <p:cBhvr>
                                        <p:cTn id="14"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218148"/>
            <a:ext cx="9144000" cy="523220"/>
          </a:xfrm>
          <a:prstGeom prst="rect">
            <a:avLst/>
          </a:prstGeom>
          <a:noFill/>
        </p:spPr>
        <p:txBody>
          <a:bodyPr wrap="square" rtlCol="0">
            <a:spAutoFit/>
          </a:bodyPr>
          <a:lstStyle/>
          <a:p>
            <a:pPr algn="ctr"/>
            <a:r>
              <a:rPr lang="el-GR" sz="2800" b="1" dirty="0" smtClean="0"/>
              <a:t>Πώς θα περιγράφατε αυτό το ιστορικό πρόσωπο;</a:t>
            </a:r>
            <a:endParaRPr lang="el-GR" sz="2800" b="1" dirty="0"/>
          </a:p>
        </p:txBody>
      </p:sp>
      <p:pic>
        <p:nvPicPr>
          <p:cNvPr id="60420" name="Picture 4" descr="https://buckeyemuse.files.wordpress.com/2015/02/abraham-lincoln-12.jpg"/>
          <p:cNvPicPr>
            <a:picLocks noChangeAspect="1" noChangeArrowheads="1"/>
          </p:cNvPicPr>
          <p:nvPr/>
        </p:nvPicPr>
        <p:blipFill>
          <a:blip r:embed="rId2" cstate="print"/>
          <a:srcRect/>
          <a:stretch>
            <a:fillRect/>
          </a:stretch>
        </p:blipFill>
        <p:spPr bwMode="auto">
          <a:xfrm>
            <a:off x="2483768" y="0"/>
            <a:ext cx="3672408" cy="60548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60420"/>
                                        </p:tgtEl>
                                        <p:attrNameLst>
                                          <p:attrName>style.visibility</p:attrName>
                                        </p:attrNameLst>
                                      </p:cBhvr>
                                      <p:to>
                                        <p:strVal val="visible"/>
                                      </p:to>
                                    </p:set>
                                    <p:animEffect transition="in" filter="wipe(up)">
                                      <p:cBhvr>
                                        <p:cTn id="14"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5877272"/>
            <a:ext cx="9144000" cy="523220"/>
          </a:xfrm>
          <a:prstGeom prst="rect">
            <a:avLst/>
          </a:prstGeom>
          <a:noFill/>
        </p:spPr>
        <p:txBody>
          <a:bodyPr wrap="square" rtlCol="0">
            <a:spAutoFit/>
          </a:bodyPr>
          <a:lstStyle/>
          <a:p>
            <a:pPr algn="ctr"/>
            <a:r>
              <a:rPr lang="el-GR" sz="2800" b="1" dirty="0" smtClean="0"/>
              <a:t>Πώς νιώθετε απέναντι σ’ αυτό το πρόσωπο;</a:t>
            </a:r>
            <a:endParaRPr lang="el-GR" sz="2800" b="1" dirty="0"/>
          </a:p>
        </p:txBody>
      </p:sp>
      <p:pic>
        <p:nvPicPr>
          <p:cNvPr id="44034" name="Picture 2" descr="https://images5.alphacoders.com/301/301457.jpg"/>
          <p:cNvPicPr>
            <a:picLocks noChangeAspect="1" noChangeArrowheads="1"/>
          </p:cNvPicPr>
          <p:nvPr/>
        </p:nvPicPr>
        <p:blipFill>
          <a:blip r:embed="rId2" cstate="print"/>
          <a:srcRect/>
          <a:stretch>
            <a:fillRect/>
          </a:stretch>
        </p:blipFill>
        <p:spPr bwMode="auto">
          <a:xfrm>
            <a:off x="1403648" y="476672"/>
            <a:ext cx="6624736" cy="49685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4034"/>
                                        </p:tgtEl>
                                        <p:attrNameLst>
                                          <p:attrName>style.visibility</p:attrName>
                                        </p:attrNameLst>
                                      </p:cBhvr>
                                      <p:to>
                                        <p:strVal val="visible"/>
                                      </p:to>
                                    </p:set>
                                    <p:animEffect transition="in" filter="fade">
                                      <p:cBhvr>
                                        <p:cTn id="14" dur="1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5877272"/>
            <a:ext cx="9144000" cy="954107"/>
          </a:xfrm>
          <a:prstGeom prst="rect">
            <a:avLst/>
          </a:prstGeom>
          <a:noFill/>
        </p:spPr>
        <p:txBody>
          <a:bodyPr wrap="square" rtlCol="0">
            <a:spAutoFit/>
          </a:bodyPr>
          <a:lstStyle/>
          <a:p>
            <a:pPr algn="ctr"/>
            <a:r>
              <a:rPr lang="el-GR" sz="2800" b="1" dirty="0" smtClean="0"/>
              <a:t>Τι δεν πάει καλά σ’ αυτή τη φωτογραφία</a:t>
            </a:r>
            <a:r>
              <a:rPr lang="el-GR" sz="2800" b="1" dirty="0" smtClean="0"/>
              <a:t>; </a:t>
            </a:r>
          </a:p>
          <a:p>
            <a:pPr algn="ctr"/>
            <a:r>
              <a:rPr lang="el-GR" sz="2800" b="1" dirty="0" smtClean="0"/>
              <a:t>Τι σκέφτεσαι γι’ αυτό</a:t>
            </a:r>
            <a:r>
              <a:rPr lang="el-GR" sz="2800" b="1" dirty="0" smtClean="0"/>
              <a:t>;</a:t>
            </a:r>
            <a:endParaRPr lang="el-GR" sz="2800" b="1" dirty="0"/>
          </a:p>
        </p:txBody>
      </p:sp>
      <p:pic>
        <p:nvPicPr>
          <p:cNvPr id="4" name="3 - Εικόνα" descr="http://cdn.e-radio.gr/repository/2014/o-pio-omorfos-antras-tou-kosmou.jpg"/>
          <p:cNvPicPr/>
          <p:nvPr/>
        </p:nvPicPr>
        <p:blipFill>
          <a:blip r:embed="rId2" cstate="print"/>
          <a:srcRect/>
          <a:stretch>
            <a:fillRect/>
          </a:stretch>
        </p:blipFill>
        <p:spPr bwMode="auto">
          <a:xfrm>
            <a:off x="1043608" y="476672"/>
            <a:ext cx="7128792" cy="49685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539552" y="548680"/>
            <a:ext cx="7920880" cy="5878532"/>
          </a:xfrm>
          <a:prstGeom prst="rect">
            <a:avLst/>
          </a:prstGeom>
          <a:noFill/>
        </p:spPr>
        <p:txBody>
          <a:bodyPr wrap="square" rtlCol="0">
            <a:spAutoFit/>
          </a:bodyPr>
          <a:lstStyle/>
          <a:p>
            <a:pPr algn="ctr"/>
            <a:r>
              <a:rPr lang="el-GR" sz="4000" dirty="0" smtClean="0"/>
              <a:t>Κάθε πρόσωπο είναι </a:t>
            </a:r>
            <a:r>
              <a:rPr lang="el-GR" sz="4000" b="1" dirty="0" smtClean="0">
                <a:solidFill>
                  <a:srgbClr val="C00000"/>
                </a:solidFill>
                <a:effectLst>
                  <a:outerShdw blurRad="38100" dist="38100" dir="2700000" algn="tl">
                    <a:srgbClr val="000000">
                      <a:alpha val="43137"/>
                    </a:srgbClr>
                  </a:outerShdw>
                </a:effectLst>
              </a:rPr>
              <a:t>μοναδικό</a:t>
            </a:r>
            <a:r>
              <a:rPr lang="el-GR" sz="4000" dirty="0" smtClean="0"/>
              <a:t>!</a:t>
            </a:r>
          </a:p>
          <a:p>
            <a:pPr algn="ctr"/>
            <a:r>
              <a:rPr lang="el-GR" sz="2800" dirty="0" smtClean="0"/>
              <a:t>Έχει </a:t>
            </a:r>
            <a:r>
              <a:rPr lang="el-GR" sz="2800" b="1" dirty="0" smtClean="0">
                <a:effectLst>
                  <a:outerShdw blurRad="38100" dist="38100" dir="2700000" algn="tl">
                    <a:srgbClr val="000000">
                      <a:alpha val="43137"/>
                    </a:srgbClr>
                  </a:outerShdw>
                </a:effectLst>
              </a:rPr>
              <a:t>τη δική του ομορφιά</a:t>
            </a:r>
            <a:r>
              <a:rPr lang="el-GR" sz="2800" b="1" dirty="0" smtClean="0">
                <a:effectLst>
                  <a:outerShdw blurRad="38100" dist="38100" dir="2700000" algn="tl">
                    <a:srgbClr val="000000">
                      <a:alpha val="43137"/>
                    </a:srgbClr>
                  </a:outerShdw>
                </a:effectLst>
              </a:rPr>
              <a:t>.</a:t>
            </a:r>
          </a:p>
          <a:p>
            <a:pPr algn="ctr"/>
            <a:endParaRPr lang="el-GR" sz="2800" b="1" dirty="0" smtClean="0">
              <a:effectLst>
                <a:outerShdw blurRad="38100" dist="38100" dir="2700000" algn="tl">
                  <a:srgbClr val="000000">
                    <a:alpha val="43137"/>
                  </a:srgbClr>
                </a:outerShdw>
              </a:effectLst>
            </a:endParaRPr>
          </a:p>
          <a:p>
            <a:pPr algn="ctr"/>
            <a:r>
              <a:rPr lang="el-GR" sz="2800" dirty="0" smtClean="0"/>
              <a:t>Δεν έχει νόημα να ψάχνουμε τις τέλειες αναλογίες στο πρόσωπο ή το σώμα, </a:t>
            </a:r>
          </a:p>
          <a:p>
            <a:pPr algn="ctr"/>
            <a:r>
              <a:rPr lang="el-GR" sz="2800" dirty="0" smtClean="0"/>
              <a:t>να κυνηγάμε την απόλυτη ομορφιά.</a:t>
            </a:r>
          </a:p>
          <a:p>
            <a:pPr algn="ctr"/>
            <a:r>
              <a:rPr lang="el-GR" sz="2800" dirty="0" smtClean="0"/>
              <a:t>Γιατί η ομορφιά δεν είναι μόνο </a:t>
            </a:r>
            <a:r>
              <a:rPr lang="el-GR" sz="2800" b="1" dirty="0" smtClean="0">
                <a:solidFill>
                  <a:srgbClr val="C00000"/>
                </a:solidFill>
                <a:effectLst>
                  <a:outerShdw blurRad="38100" dist="38100" dir="2700000" algn="tl">
                    <a:srgbClr val="000000">
                      <a:alpha val="43137"/>
                    </a:srgbClr>
                  </a:outerShdw>
                </a:effectLst>
              </a:rPr>
              <a:t>εξωτερική</a:t>
            </a:r>
            <a:r>
              <a:rPr lang="el-GR" sz="2800" dirty="0" smtClean="0"/>
              <a:t>.</a:t>
            </a:r>
          </a:p>
          <a:p>
            <a:pPr algn="ctr"/>
            <a:r>
              <a:rPr lang="el-GR" sz="2800" dirty="0" smtClean="0"/>
              <a:t>Σχετίζεται και με τον </a:t>
            </a:r>
            <a:r>
              <a:rPr lang="el-GR" sz="2800" b="1" dirty="0" smtClean="0">
                <a:solidFill>
                  <a:srgbClr val="C00000"/>
                </a:solidFill>
                <a:effectLst>
                  <a:outerShdw blurRad="38100" dist="38100" dir="2700000" algn="tl">
                    <a:srgbClr val="000000">
                      <a:alpha val="43137"/>
                    </a:srgbClr>
                  </a:outerShdw>
                </a:effectLst>
              </a:rPr>
              <a:t>εσωτερικό μας κόσμο</a:t>
            </a:r>
            <a:r>
              <a:rPr lang="el-GR" sz="2800" dirty="0" smtClean="0"/>
              <a:t>, </a:t>
            </a:r>
            <a:endParaRPr lang="el-GR" sz="2800" dirty="0" smtClean="0"/>
          </a:p>
          <a:p>
            <a:pPr algn="ctr"/>
            <a:r>
              <a:rPr lang="el-GR" sz="2800" dirty="0" smtClean="0"/>
              <a:t>έτσι </a:t>
            </a:r>
            <a:r>
              <a:rPr lang="el-GR" sz="2800" dirty="0" smtClean="0"/>
              <a:t>δεν είναι;</a:t>
            </a:r>
          </a:p>
          <a:p>
            <a:pPr algn="ctr"/>
            <a:r>
              <a:rPr lang="el-GR" sz="2800" i="1" dirty="0" smtClean="0"/>
              <a:t>(Για </a:t>
            </a:r>
            <a:r>
              <a:rPr lang="el-GR" sz="2800" i="1" dirty="0" smtClean="0"/>
              <a:t>παράδειγμα μία πολύ όμορφη κοπέλα μπορεί να γίνει αντιπαθητική αν αρχίζει να </a:t>
            </a:r>
            <a:r>
              <a:rPr lang="el-GR" sz="2800" i="1" dirty="0" smtClean="0"/>
              <a:t>μιλάει</a:t>
            </a:r>
            <a:r>
              <a:rPr lang="el-GR" sz="2800" i="1" dirty="0" smtClean="0"/>
              <a:t>… ή</a:t>
            </a:r>
            <a:r>
              <a:rPr lang="el-GR" sz="2800" i="1" dirty="0" smtClean="0"/>
              <a:t> </a:t>
            </a:r>
            <a:r>
              <a:rPr lang="el-GR" sz="2800" i="1" dirty="0" smtClean="0"/>
              <a:t>μία ρυτιδιασμένη γιαγιούλα να έχει τόσο φωτεινό βλέμμα που να μας δημιουργεί χαρούμενη </a:t>
            </a:r>
            <a:r>
              <a:rPr lang="el-GR" sz="2800" i="1" dirty="0" smtClean="0"/>
              <a:t>διάθεση).</a:t>
            </a:r>
            <a:endParaRPr lang="el-GR" sz="2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115616" y="980728"/>
            <a:ext cx="6840760" cy="4832092"/>
          </a:xfrm>
          <a:prstGeom prst="rect">
            <a:avLst/>
          </a:prstGeom>
          <a:noFill/>
        </p:spPr>
        <p:txBody>
          <a:bodyPr wrap="square" rtlCol="0">
            <a:spAutoFit/>
          </a:bodyPr>
          <a:lstStyle/>
          <a:p>
            <a:pPr algn="ctr"/>
            <a:r>
              <a:rPr lang="el-GR" sz="2800" dirty="0" smtClean="0"/>
              <a:t>Στη δική μας διάκριση, λοιπόν, είναι να βρούμε </a:t>
            </a:r>
            <a:r>
              <a:rPr lang="el-GR" sz="2800" b="1" dirty="0" smtClean="0"/>
              <a:t>τα θετικά στοιχεία</a:t>
            </a:r>
            <a:r>
              <a:rPr lang="el-GR" sz="2800" dirty="0" smtClean="0"/>
              <a:t> όλων των ανθρώπων γύρω μας, να τους βλέπουμε με καλό μάτι, να παρατηρούμε και να κρίνουμε.</a:t>
            </a:r>
          </a:p>
          <a:p>
            <a:pPr algn="ctr"/>
            <a:r>
              <a:rPr lang="el-GR" sz="2800" dirty="0" smtClean="0"/>
              <a:t>Φυσικά θα γράψουμε και </a:t>
            </a:r>
            <a:r>
              <a:rPr lang="el-GR" sz="2800" b="1" dirty="0" smtClean="0"/>
              <a:t>αρνητικά</a:t>
            </a:r>
            <a:r>
              <a:rPr lang="el-GR" sz="2800" dirty="0" smtClean="0"/>
              <a:t> αν χρειαστεί.</a:t>
            </a:r>
          </a:p>
          <a:p>
            <a:pPr algn="ctr"/>
            <a:r>
              <a:rPr lang="el-GR" sz="2800" dirty="0" smtClean="0"/>
              <a:t>Είναι, όμως, σημαντικό να </a:t>
            </a:r>
            <a:r>
              <a:rPr lang="el-GR" sz="2800" b="1" dirty="0" smtClean="0"/>
              <a:t>εστιάζουμε στα θετικά</a:t>
            </a:r>
            <a:r>
              <a:rPr lang="el-GR" sz="2800" dirty="0" smtClean="0"/>
              <a:t>.</a:t>
            </a:r>
          </a:p>
          <a:p>
            <a:pPr algn="ctr"/>
            <a:r>
              <a:rPr lang="el-GR" sz="2800" dirty="0" smtClean="0"/>
              <a:t>Γιατί από κάθε άνθρωπο </a:t>
            </a:r>
          </a:p>
          <a:p>
            <a:pPr algn="ctr"/>
            <a:r>
              <a:rPr lang="el-GR" sz="2800" dirty="0" smtClean="0"/>
              <a:t>σαν τη μέλισσα </a:t>
            </a:r>
          </a:p>
          <a:p>
            <a:pPr algn="ctr"/>
            <a:r>
              <a:rPr lang="el-GR" sz="2800" dirty="0" smtClean="0"/>
              <a:t>μπορούμε να κερδίσουμε κάτι καλό!</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25760"/>
            <a:ext cx="9144000" cy="1143000"/>
          </a:xfrm>
        </p:spPr>
        <p:txBody>
          <a:bodyPr>
            <a:noAutofit/>
          </a:bodyPr>
          <a:lstStyle/>
          <a:p>
            <a:r>
              <a:rPr lang="el-GR" sz="4000" b="1" dirty="0" smtClean="0">
                <a:solidFill>
                  <a:srgbClr val="C00000"/>
                </a:solidFill>
                <a:effectLst>
                  <a:outerShdw blurRad="38100" dist="38100" dir="2700000" algn="tl">
                    <a:srgbClr val="000000">
                      <a:alpha val="43137"/>
                    </a:srgbClr>
                  </a:outerShdw>
                </a:effectLst>
              </a:rPr>
              <a:t>Η οπτική γωνία και το σχόλιο </a:t>
            </a:r>
            <a:br>
              <a:rPr lang="el-GR" sz="4000" b="1" dirty="0" smtClean="0">
                <a:solidFill>
                  <a:srgbClr val="C00000"/>
                </a:solidFill>
                <a:effectLst>
                  <a:outerShdw blurRad="38100" dist="38100" dir="2700000" algn="tl">
                    <a:srgbClr val="000000">
                      <a:alpha val="43137"/>
                    </a:srgbClr>
                  </a:outerShdw>
                </a:effectLst>
              </a:rPr>
            </a:br>
            <a:r>
              <a:rPr lang="el-GR" sz="4000" b="1" dirty="0" smtClean="0">
                <a:solidFill>
                  <a:srgbClr val="C00000"/>
                </a:solidFill>
                <a:effectLst>
                  <a:outerShdw blurRad="38100" dist="38100" dir="2700000" algn="tl">
                    <a:srgbClr val="000000">
                      <a:alpha val="43137"/>
                    </a:srgbClr>
                  </a:outerShdw>
                </a:effectLst>
              </a:rPr>
              <a:t>στην περιγραφή προσώπου</a:t>
            </a:r>
            <a:endParaRPr lang="el-GR" sz="4000"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512" y="1412776"/>
            <a:ext cx="8964488" cy="2016224"/>
          </a:xfrm>
        </p:spPr>
        <p:txBody>
          <a:bodyPr>
            <a:normAutofit lnSpcReduction="10000"/>
          </a:bodyPr>
          <a:lstStyle/>
          <a:p>
            <a:pPr lvl="0"/>
            <a:r>
              <a:rPr lang="el-GR" dirty="0" smtClean="0"/>
              <a:t>Σκεφτείτε πώς θα χαρακτήριζαν τους νέους των φωτογραφιών</a:t>
            </a:r>
            <a:r>
              <a:rPr lang="el-GR" dirty="0" smtClean="0"/>
              <a:t>:</a:t>
            </a:r>
          </a:p>
          <a:p>
            <a:pPr lvl="0"/>
            <a:r>
              <a:rPr lang="el-GR" dirty="0" smtClean="0"/>
              <a:t>Συνομήλικοί τους, νέοι με την ίδια εμφάνιση, ηλικιωμένοι, καθηγητές, πολιτικοί, γιατροί κλπ</a:t>
            </a:r>
            <a:endParaRPr lang="el-GR" dirty="0"/>
          </a:p>
        </p:txBody>
      </p:sp>
      <p:pic>
        <p:nvPicPr>
          <p:cNvPr id="4102" name="Picture 6" descr="http://bodypiercingmag.com/wp-content/uploads/2014/07/Tongue-Piercing-Images.jpg"/>
          <p:cNvPicPr>
            <a:picLocks noChangeAspect="1" noChangeArrowheads="1"/>
          </p:cNvPicPr>
          <p:nvPr/>
        </p:nvPicPr>
        <p:blipFill>
          <a:blip r:embed="rId2" cstate="print"/>
          <a:srcRect/>
          <a:stretch>
            <a:fillRect/>
          </a:stretch>
        </p:blipFill>
        <p:spPr bwMode="auto">
          <a:xfrm>
            <a:off x="3779912" y="4469432"/>
            <a:ext cx="1594257" cy="2388568"/>
          </a:xfrm>
          <a:prstGeom prst="rect">
            <a:avLst/>
          </a:prstGeom>
          <a:ln>
            <a:noFill/>
          </a:ln>
          <a:effectLst>
            <a:outerShdw blurRad="292100" dist="139700" dir="2700000" algn="tl" rotWithShape="0">
              <a:srgbClr val="333333">
                <a:alpha val="65000"/>
              </a:srgbClr>
            </a:outerShdw>
          </a:effectLst>
        </p:spPr>
      </p:pic>
      <p:pic>
        <p:nvPicPr>
          <p:cNvPr id="4104" name="Picture 8" descr="http://womenpla.net/wp-content/uploads/2015/01/piercing-1024x958.jpg"/>
          <p:cNvPicPr>
            <a:picLocks noChangeAspect="1" noChangeArrowheads="1"/>
          </p:cNvPicPr>
          <p:nvPr/>
        </p:nvPicPr>
        <p:blipFill>
          <a:blip r:embed="rId3" cstate="print"/>
          <a:srcRect/>
          <a:stretch>
            <a:fillRect/>
          </a:stretch>
        </p:blipFill>
        <p:spPr bwMode="auto">
          <a:xfrm>
            <a:off x="179512" y="3356992"/>
            <a:ext cx="3386630" cy="3168352"/>
          </a:xfrm>
          <a:prstGeom prst="rect">
            <a:avLst/>
          </a:prstGeom>
          <a:ln>
            <a:noFill/>
          </a:ln>
          <a:effectLst>
            <a:outerShdw blurRad="292100" dist="139700" dir="2700000" algn="tl" rotWithShape="0">
              <a:srgbClr val="333333">
                <a:alpha val="65000"/>
              </a:srgbClr>
            </a:outerShdw>
          </a:effectLst>
        </p:spPr>
      </p:pic>
      <p:pic>
        <p:nvPicPr>
          <p:cNvPr id="4106" name="Picture 10" descr="http://www.piercemeup.com/wp-content/uploads/2016/04/Boys-Face-Piercing-Ideas72.jpg"/>
          <p:cNvPicPr>
            <a:picLocks noChangeAspect="1" noChangeArrowheads="1"/>
          </p:cNvPicPr>
          <p:nvPr/>
        </p:nvPicPr>
        <p:blipFill>
          <a:blip r:embed="rId4" cstate="print"/>
          <a:srcRect l="16378"/>
          <a:stretch>
            <a:fillRect/>
          </a:stretch>
        </p:blipFill>
        <p:spPr bwMode="auto">
          <a:xfrm>
            <a:off x="5549122" y="3429000"/>
            <a:ext cx="3594878" cy="28803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104"/>
                                        </p:tgtEl>
                                        <p:attrNameLst>
                                          <p:attrName>style.visibility</p:attrName>
                                        </p:attrNameLst>
                                      </p:cBhvr>
                                      <p:to>
                                        <p:strVal val="visible"/>
                                      </p:to>
                                    </p:set>
                                    <p:animEffect transition="in" filter="wipe(up)">
                                      <p:cBhvr>
                                        <p:cTn id="24" dur="500"/>
                                        <p:tgtEl>
                                          <p:spTgt spid="4104"/>
                                        </p:tgtEl>
                                      </p:cBhvr>
                                    </p:animEffect>
                                  </p:childTnLst>
                                </p:cTn>
                              </p:par>
                              <p:par>
                                <p:cTn id="25" presetID="22" presetClass="entr" presetSubtype="1" fill="hold" nodeType="with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wipe(up)">
                                      <p:cBhvr>
                                        <p:cTn id="27" dur="500"/>
                                        <p:tgtEl>
                                          <p:spTgt spid="4102"/>
                                        </p:tgtEl>
                                      </p:cBhvr>
                                    </p:animEffect>
                                  </p:childTnLst>
                                </p:cTn>
                              </p:par>
                              <p:par>
                                <p:cTn id="28" presetID="22" presetClass="entr" presetSubtype="1" fill="hold" nodeType="withEffect">
                                  <p:stCondLst>
                                    <p:cond delay="0"/>
                                  </p:stCondLst>
                                  <p:childTnLst>
                                    <p:set>
                                      <p:cBhvr>
                                        <p:cTn id="29" dur="1" fill="hold">
                                          <p:stCondLst>
                                            <p:cond delay="0"/>
                                          </p:stCondLst>
                                        </p:cTn>
                                        <p:tgtEl>
                                          <p:spTgt spid="4106"/>
                                        </p:tgtEl>
                                        <p:attrNameLst>
                                          <p:attrName>style.visibility</p:attrName>
                                        </p:attrNameLst>
                                      </p:cBhvr>
                                      <p:to>
                                        <p:strVal val="visible"/>
                                      </p:to>
                                    </p:set>
                                    <p:animEffect transition="in" filter="wipe(up)">
                                      <p:cBhvr>
                                        <p:cTn id="30"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9144000" cy="1143000"/>
          </a:xfrm>
        </p:spPr>
        <p:txBody>
          <a:bodyPr>
            <a:noAutofit/>
          </a:bodyPr>
          <a:lstStyle/>
          <a:p>
            <a:r>
              <a:rPr lang="el-GR" sz="4000" b="1" dirty="0" smtClean="0">
                <a:solidFill>
                  <a:srgbClr val="C00000"/>
                </a:solidFill>
                <a:effectLst>
                  <a:outerShdw blurRad="38100" dist="38100" dir="2700000" algn="tl">
                    <a:srgbClr val="000000">
                      <a:alpha val="43137"/>
                    </a:srgbClr>
                  </a:outerShdw>
                </a:effectLst>
              </a:rPr>
              <a:t>Πώς περιγράφουν τον Καβάφη </a:t>
            </a:r>
            <a:br>
              <a:rPr lang="el-GR" sz="4000" b="1" dirty="0" smtClean="0">
                <a:solidFill>
                  <a:srgbClr val="C00000"/>
                </a:solidFill>
                <a:effectLst>
                  <a:outerShdw blurRad="38100" dist="38100" dir="2700000" algn="tl">
                    <a:srgbClr val="000000">
                      <a:alpha val="43137"/>
                    </a:srgbClr>
                  </a:outerShdw>
                </a:effectLst>
              </a:rPr>
            </a:br>
            <a:r>
              <a:rPr lang="el-GR" sz="4000" b="1" dirty="0" smtClean="0">
                <a:solidFill>
                  <a:srgbClr val="C00000"/>
                </a:solidFill>
                <a:effectLst>
                  <a:outerShdw blurRad="38100" dist="38100" dir="2700000" algn="tl">
                    <a:srgbClr val="000000">
                      <a:alpha val="43137"/>
                    </a:srgbClr>
                  </a:outerShdw>
                </a:effectLst>
              </a:rPr>
              <a:t>άλλοι λογοτέχνες;</a:t>
            </a:r>
            <a:endParaRPr lang="el-GR" sz="4000"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512" y="2420888"/>
            <a:ext cx="4032448" cy="4005064"/>
          </a:xfrm>
        </p:spPr>
        <p:txBody>
          <a:bodyPr>
            <a:normAutofit fontScale="85000" lnSpcReduction="20000"/>
          </a:bodyPr>
          <a:lstStyle/>
          <a:p>
            <a:pPr lvl="0">
              <a:buNone/>
            </a:pPr>
            <a:r>
              <a:rPr lang="el-GR" dirty="0" smtClean="0"/>
              <a:t>	Διαβάστε τις περιγραφές του </a:t>
            </a:r>
            <a:r>
              <a:rPr lang="el-GR" b="1" dirty="0" smtClean="0">
                <a:effectLst>
                  <a:outerShdw blurRad="38100" dist="38100" dir="2700000" algn="tl">
                    <a:srgbClr val="000000">
                      <a:alpha val="43137"/>
                    </a:srgbClr>
                  </a:outerShdw>
                </a:effectLst>
              </a:rPr>
              <a:t>Κ. Π. Καβάφη </a:t>
            </a:r>
            <a:r>
              <a:rPr lang="el-GR" dirty="0" smtClean="0"/>
              <a:t>από:</a:t>
            </a:r>
          </a:p>
          <a:p>
            <a:pPr lvl="0"/>
            <a:r>
              <a:rPr lang="el-GR" dirty="0" smtClean="0"/>
              <a:t>τον </a:t>
            </a:r>
            <a:r>
              <a:rPr lang="el-GR" b="1" dirty="0" err="1" smtClean="0"/>
              <a:t>Γρ</a:t>
            </a:r>
            <a:r>
              <a:rPr lang="el-GR" b="1" dirty="0" smtClean="0"/>
              <a:t>. Ξενόπουλο</a:t>
            </a:r>
            <a:r>
              <a:rPr lang="el-GR" dirty="0" smtClean="0"/>
              <a:t>, </a:t>
            </a:r>
          </a:p>
          <a:p>
            <a:pPr lvl="0"/>
            <a:r>
              <a:rPr lang="el-GR" dirty="0" smtClean="0"/>
              <a:t>τον </a:t>
            </a:r>
            <a:r>
              <a:rPr lang="el-GR" b="1" dirty="0" err="1" smtClean="0"/>
              <a:t>Τίμο</a:t>
            </a:r>
            <a:r>
              <a:rPr lang="el-GR" b="1" dirty="0" smtClean="0"/>
              <a:t> </a:t>
            </a:r>
            <a:r>
              <a:rPr lang="el-GR" b="1" dirty="0" err="1" smtClean="0"/>
              <a:t>Μαλάνο</a:t>
            </a:r>
            <a:r>
              <a:rPr lang="el-GR" dirty="0" smtClean="0"/>
              <a:t>, </a:t>
            </a:r>
          </a:p>
          <a:p>
            <a:pPr lvl="0"/>
            <a:r>
              <a:rPr lang="el-GR" dirty="0" smtClean="0"/>
              <a:t>τη </a:t>
            </a:r>
            <a:r>
              <a:rPr lang="el-GR" b="1" dirty="0" smtClean="0"/>
              <a:t>Μυρτιώτισσα</a:t>
            </a:r>
            <a:r>
              <a:rPr lang="el-GR" dirty="0" smtClean="0"/>
              <a:t> </a:t>
            </a:r>
          </a:p>
          <a:p>
            <a:pPr lvl="0"/>
            <a:r>
              <a:rPr lang="el-GR" dirty="0" smtClean="0"/>
              <a:t>και τον </a:t>
            </a:r>
            <a:r>
              <a:rPr lang="el-GR" b="1" dirty="0" smtClean="0"/>
              <a:t>Γ. Δ. </a:t>
            </a:r>
            <a:r>
              <a:rPr lang="el-GR" b="1" dirty="0" err="1" smtClean="0"/>
              <a:t>Κορομηλά</a:t>
            </a:r>
            <a:r>
              <a:rPr lang="el-GR" b="1" dirty="0" smtClean="0"/>
              <a:t> </a:t>
            </a:r>
            <a:r>
              <a:rPr lang="el-GR" dirty="0" smtClean="0"/>
              <a:t>(σελίδες 165 – 167)</a:t>
            </a:r>
            <a:endParaRPr lang="el-GR" dirty="0" smtClean="0"/>
          </a:p>
          <a:p>
            <a:pPr lvl="0"/>
            <a:r>
              <a:rPr lang="el-GR" dirty="0" smtClean="0"/>
              <a:t>Ποια </a:t>
            </a:r>
            <a:r>
              <a:rPr lang="el-GR" b="1" dirty="0" smtClean="0"/>
              <a:t>σχόλια</a:t>
            </a:r>
            <a:r>
              <a:rPr lang="el-GR" dirty="0" smtClean="0"/>
              <a:t> για τον Καβάφη </a:t>
            </a:r>
            <a:r>
              <a:rPr lang="el-GR" b="1" dirty="0" smtClean="0"/>
              <a:t>συμπίπτουν</a:t>
            </a:r>
            <a:r>
              <a:rPr lang="el-GR" dirty="0" smtClean="0"/>
              <a:t> στις περιγραφές αυτές;</a:t>
            </a:r>
            <a:endParaRPr lang="el-GR" dirty="0" smtClean="0"/>
          </a:p>
          <a:p>
            <a:pPr lvl="0"/>
            <a:endParaRPr lang="el-GR" dirty="0"/>
          </a:p>
        </p:txBody>
      </p:sp>
      <p:pic>
        <p:nvPicPr>
          <p:cNvPr id="4100" name="Picture 4" descr="https://image.slidesharecdn.com/random-131030044134-phpapp01/95/-19-638.jpg?cb=1383108618"/>
          <p:cNvPicPr>
            <a:picLocks noChangeAspect="1" noChangeArrowheads="1"/>
          </p:cNvPicPr>
          <p:nvPr/>
        </p:nvPicPr>
        <p:blipFill>
          <a:blip r:embed="rId2" cstate="print"/>
          <a:srcRect l="10071" t="4734" r="29028" b="9469"/>
          <a:stretch>
            <a:fillRect/>
          </a:stretch>
        </p:blipFill>
        <p:spPr bwMode="auto">
          <a:xfrm>
            <a:off x="4499992" y="1988840"/>
            <a:ext cx="4016545" cy="42484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barn(inHorizontal)">
                                      <p:cBhvr>
                                        <p:cTn id="14" dur="500"/>
                                        <p:tgtEl>
                                          <p:spTgt spid="410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left)">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924944"/>
            <a:ext cx="8748464" cy="4104456"/>
          </a:xfrm>
        </p:spPr>
        <p:txBody>
          <a:bodyPr>
            <a:normAutofit fontScale="85000" lnSpcReduction="10000"/>
          </a:bodyPr>
          <a:lstStyle/>
          <a:p>
            <a:pPr indent="342900" algn="just">
              <a:buNone/>
            </a:pPr>
            <a:r>
              <a:rPr lang="el-GR" i="1" dirty="0" smtClean="0"/>
              <a:t>«</a:t>
            </a:r>
            <a:r>
              <a:rPr lang="el-GR" i="1" dirty="0" smtClean="0"/>
              <a:t>Πολύ νέος δεν ήταν, μα στιλπνός. Μ’ αυτή τη στίλβη τον φέρνω στη θύμησή μου. Έστιλβαν τα κατάμαυρα μαλλιά του, η κάτασπρη χωρίστρα του, τα μάτια του πίσω από τα ματογυάλια, το μελαχρινό πετσί του, τα στολίδια του, τα ρούχα του όλα. Η ομιλία του πολύ αλλιώτικη απ’ τη δική μας εδώ, μου φάνηκε λιγάκι επιτηδευμένη. Δε μιλούσε ελεύθερα. Στεκόταν, θα ’λεγες, να βρίσκει ή να διαλέγει τις λέξεις. Σύνολο ωστόσο πολύ ιδιόρρυθμο, πολύ συμπαθητικό και πολύ επιβλητικό. Τέτοιος ήταν εκείνο τον καιρό ο Καβάφης».</a:t>
            </a:r>
            <a:endParaRPr lang="el-GR" dirty="0" smtClean="0"/>
          </a:p>
          <a:p>
            <a:endParaRPr lang="el-GR" dirty="0"/>
          </a:p>
        </p:txBody>
      </p:sp>
      <p:pic>
        <p:nvPicPr>
          <p:cNvPr id="3074" name="Picture 2" descr="https://www.greekencyclopedia.com/static/images/7mage0000212B.jpg"/>
          <p:cNvPicPr>
            <a:picLocks noChangeAspect="1" noChangeArrowheads="1"/>
          </p:cNvPicPr>
          <p:nvPr/>
        </p:nvPicPr>
        <p:blipFill>
          <a:blip r:embed="rId2" cstate="print">
            <a:lum bright="20000"/>
          </a:blip>
          <a:srcRect l="10043"/>
          <a:stretch>
            <a:fillRect/>
          </a:stretch>
        </p:blipFill>
        <p:spPr bwMode="auto">
          <a:xfrm>
            <a:off x="6140482" y="144016"/>
            <a:ext cx="2535974" cy="2636912"/>
          </a:xfrm>
          <a:prstGeom prst="rect">
            <a:avLst/>
          </a:prstGeom>
          <a:ln>
            <a:noFill/>
          </a:ln>
          <a:effectLst>
            <a:outerShdw blurRad="292100" dist="139700" dir="2700000" algn="tl" rotWithShape="0">
              <a:srgbClr val="333333">
                <a:alpha val="65000"/>
              </a:srgbClr>
            </a:outerShdw>
          </a:effectLst>
        </p:spPr>
      </p:pic>
      <p:sp>
        <p:nvSpPr>
          <p:cNvPr id="5" name="2 - Θέση περιεχομένου"/>
          <p:cNvSpPr txBox="1">
            <a:spLocks/>
          </p:cNvSpPr>
          <p:nvPr/>
        </p:nvSpPr>
        <p:spPr>
          <a:xfrm>
            <a:off x="0" y="260648"/>
            <a:ext cx="5796136" cy="2204864"/>
          </a:xfrm>
          <a:prstGeom prst="rect">
            <a:avLst/>
          </a:prstGeom>
        </p:spPr>
        <p:txBody>
          <a:bodyPr vert="horz" lIns="91440" tIns="45720" rIns="91440" bIns="45720" rtlCol="0">
            <a:normAutofit fontScale="85000"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Το </a:t>
            </a:r>
            <a:r>
              <a:rPr kumimoji="0" lang="el-GR" sz="3200" b="1" i="0" u="none" strike="noStrike" kern="1200" cap="none" spc="0" normalizeH="0" baseline="0" noProof="0" dirty="0" smtClean="0">
                <a:ln>
                  <a:noFill/>
                </a:ln>
                <a:solidFill>
                  <a:schemeClr val="tx1"/>
                </a:solidFill>
                <a:effectLst/>
                <a:uLnTx/>
                <a:uFillTx/>
                <a:latin typeface="+mn-lt"/>
                <a:ea typeface="+mn-ea"/>
                <a:cs typeface="+mn-cs"/>
              </a:rPr>
              <a:t>1926</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ο </a:t>
            </a:r>
            <a:r>
              <a:rPr lang="el-GR" sz="3200" b="1" dirty="0" smtClean="0">
                <a:solidFill>
                  <a:srgbClr val="C00000"/>
                </a:solidFill>
                <a:effectLst>
                  <a:outerShdw blurRad="38100" dist="38100" dir="2700000" algn="tl">
                    <a:srgbClr val="000000">
                      <a:alpha val="43137"/>
                    </a:srgbClr>
                  </a:outerShdw>
                </a:effectLst>
              </a:rPr>
              <a:t>Γρηγόριος Ξ</a:t>
            </a:r>
            <a:r>
              <a:rPr kumimoji="0" lang="el-GR" sz="32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mn-lt"/>
                <a:ea typeface="+mn-ea"/>
                <a:cs typeface="+mn-cs"/>
              </a:rPr>
              <a:t>ενόπουλος</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αποδίδοντας για μια ακόμη φορά το παλιό αυτό πορτρέτο του Καβάφη, γράφει στον </a:t>
            </a:r>
            <a:r>
              <a:rPr kumimoji="0" lang="el-GR" sz="3200" b="0" i="0" u="none" strike="noStrike" kern="1200" cap="none" spc="0" normalizeH="0" baseline="0" noProof="0" dirty="0" err="1" smtClean="0">
                <a:ln>
                  <a:noFill/>
                </a:ln>
                <a:solidFill>
                  <a:schemeClr val="tx1"/>
                </a:solidFill>
                <a:effectLst/>
                <a:uLnTx/>
                <a:uFillTx/>
                <a:latin typeface="+mn-lt"/>
                <a:ea typeface="+mn-ea"/>
                <a:cs typeface="+mn-cs"/>
              </a:rPr>
              <a:t>Τίμο</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3200" b="0" i="0" u="none" strike="noStrike" kern="1200" cap="none" spc="0" normalizeH="0" baseline="0" noProof="0" dirty="0" err="1" smtClean="0">
                <a:ln>
                  <a:noFill/>
                </a:ln>
                <a:solidFill>
                  <a:schemeClr val="tx1"/>
                </a:solidFill>
                <a:effectLst/>
                <a:uLnTx/>
                <a:uFillTx/>
                <a:latin typeface="+mn-lt"/>
                <a:ea typeface="+mn-ea"/>
                <a:cs typeface="+mn-cs"/>
              </a:rPr>
              <a:t>Μαλάνο</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για τον Καβάφη.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strVal val="#ppt_w*0.70"/>
                                          </p:val>
                                        </p:tav>
                                        <p:tav tm="100000">
                                          <p:val>
                                            <p:strVal val="#ppt_w"/>
                                          </p:val>
                                        </p:tav>
                                      </p:tavLst>
                                    </p:anim>
                                    <p:anim calcmode="lin" valueType="num">
                                      <p:cBhvr>
                                        <p:cTn id="13" dur="500" fill="hold"/>
                                        <p:tgtEl>
                                          <p:spTgt spid="3074"/>
                                        </p:tgtEl>
                                        <p:attrNameLst>
                                          <p:attrName>ppt_h</p:attrName>
                                        </p:attrNameLst>
                                      </p:cBhvr>
                                      <p:tavLst>
                                        <p:tav tm="0">
                                          <p:val>
                                            <p:strVal val="#ppt_h"/>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340768"/>
            <a:ext cx="8676456" cy="5688632"/>
          </a:xfrm>
        </p:spPr>
        <p:txBody>
          <a:bodyPr>
            <a:normAutofit/>
          </a:bodyPr>
          <a:lstStyle/>
          <a:p>
            <a:pPr lvl="0"/>
            <a:r>
              <a:rPr lang="el-GR" b="1" dirty="0" smtClean="0"/>
              <a:t>ηλικία, ύψος, παράστημα, σχήμα προσώπου, </a:t>
            </a:r>
            <a:r>
              <a:rPr lang="el-GR" b="1" dirty="0" err="1" smtClean="0"/>
              <a:t>σωματότυπος</a:t>
            </a:r>
            <a:r>
              <a:rPr lang="el-GR" b="1" dirty="0" smtClean="0"/>
              <a:t>, χαρακτηριστικά </a:t>
            </a:r>
            <a:r>
              <a:rPr lang="el-GR" dirty="0" smtClean="0"/>
              <a:t>(π.χ. μάτια, μύτη, χείλη, χέρια, μέση κλπ), χρώμα δέρματος, μαλλιά, ιδιαίτερα χαρακτηριστικά (π.χ. μουστάκι, γυαλιά, φακίδες, ελιά), </a:t>
            </a:r>
          </a:p>
          <a:p>
            <a:pPr lvl="0"/>
            <a:r>
              <a:rPr lang="el-GR" b="1" dirty="0" smtClean="0"/>
              <a:t>ντύσιμο</a:t>
            </a:r>
            <a:r>
              <a:rPr lang="el-GR" dirty="0" smtClean="0"/>
              <a:t> (επιλογές χρωμάτων και στυλ)</a:t>
            </a:r>
          </a:p>
          <a:p>
            <a:pPr lvl="0"/>
            <a:r>
              <a:rPr lang="el-GR" b="1" dirty="0" smtClean="0"/>
              <a:t>ομιλία – φωνή, βλέμμα, χαμόγελο, γκριμάτσες</a:t>
            </a:r>
          </a:p>
          <a:p>
            <a:pPr lvl="0"/>
            <a:r>
              <a:rPr lang="el-GR" b="1" dirty="0" smtClean="0"/>
              <a:t>κινήσεις, βάδισμα</a:t>
            </a:r>
          </a:p>
          <a:p>
            <a:pPr lvl="0"/>
            <a:r>
              <a:rPr lang="el-GR" b="1" dirty="0" smtClean="0"/>
              <a:t>έκφραση </a:t>
            </a:r>
            <a:r>
              <a:rPr lang="el-GR" dirty="0" smtClean="0"/>
              <a:t>κλπ.</a:t>
            </a:r>
          </a:p>
          <a:p>
            <a:endParaRPr lang="el-GR" dirty="0"/>
          </a:p>
        </p:txBody>
      </p:sp>
      <p:sp>
        <p:nvSpPr>
          <p:cNvPr id="4" name="1 - Τίτλος"/>
          <p:cNvSpPr>
            <a:spLocks noGrp="1"/>
          </p:cNvSpPr>
          <p:nvPr>
            <p:ph type="title"/>
          </p:nvPr>
        </p:nvSpPr>
        <p:spPr>
          <a:xfrm>
            <a:off x="457200" y="274638"/>
            <a:ext cx="8229600" cy="850106"/>
          </a:xfrm>
        </p:spPr>
        <p:txBody>
          <a:bodyPr>
            <a:normAutofit/>
          </a:bodyPr>
          <a:lstStyle/>
          <a:p>
            <a:r>
              <a:rPr lang="el-GR" sz="4800" b="1" dirty="0" smtClean="0">
                <a:solidFill>
                  <a:srgbClr val="C00000"/>
                </a:solidFill>
                <a:effectLst>
                  <a:outerShdw blurRad="38100" dist="38100" dir="2700000" algn="tl">
                    <a:srgbClr val="000000">
                      <a:alpha val="43137"/>
                    </a:srgbClr>
                  </a:outerShdw>
                </a:effectLst>
              </a:rPr>
              <a:t>Εξωτερικά</a:t>
            </a:r>
            <a:r>
              <a:rPr lang="el-GR" sz="3600" b="1" dirty="0" smtClean="0">
                <a:solidFill>
                  <a:srgbClr val="C00000"/>
                </a:solidFill>
                <a:effectLst>
                  <a:outerShdw blurRad="38100" dist="38100" dir="2700000" algn="tl">
                    <a:srgbClr val="000000">
                      <a:alpha val="43137"/>
                    </a:srgbClr>
                  </a:outerShdw>
                </a:effectLst>
              </a:rPr>
              <a:t> χαρακτηριστικά:</a:t>
            </a:r>
            <a:endParaRPr lang="el-GR" sz="3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88640"/>
            <a:ext cx="8892480" cy="6669360"/>
          </a:xfrm>
        </p:spPr>
        <p:txBody>
          <a:bodyPr>
            <a:normAutofit fontScale="70000" lnSpcReduction="20000"/>
          </a:bodyPr>
          <a:lstStyle/>
          <a:p>
            <a:pPr indent="342900" algn="just">
              <a:buNone/>
            </a:pPr>
            <a:r>
              <a:rPr lang="el-GR" dirty="0" smtClean="0"/>
              <a:t>Ο ίδιος ο </a:t>
            </a:r>
            <a:r>
              <a:rPr lang="el-GR" b="1" dirty="0" err="1" smtClean="0">
                <a:solidFill>
                  <a:srgbClr val="C00000"/>
                </a:solidFill>
                <a:effectLst>
                  <a:outerShdw blurRad="38100" dist="38100" dir="2700000" algn="tl">
                    <a:srgbClr val="000000">
                      <a:alpha val="43137"/>
                    </a:srgbClr>
                  </a:outerShdw>
                </a:effectLst>
              </a:rPr>
              <a:t>Τίμος</a:t>
            </a:r>
            <a:r>
              <a:rPr lang="el-GR" b="1" dirty="0" smtClean="0">
                <a:solidFill>
                  <a:srgbClr val="C00000"/>
                </a:solidFill>
                <a:effectLst>
                  <a:outerShdw blurRad="38100" dist="38100" dir="2700000" algn="tl">
                    <a:srgbClr val="000000">
                      <a:alpha val="43137"/>
                    </a:srgbClr>
                  </a:outerShdw>
                </a:effectLst>
              </a:rPr>
              <a:t> </a:t>
            </a:r>
            <a:r>
              <a:rPr lang="el-GR" b="1" dirty="0" err="1" smtClean="0">
                <a:solidFill>
                  <a:srgbClr val="C00000"/>
                </a:solidFill>
                <a:effectLst>
                  <a:outerShdw blurRad="38100" dist="38100" dir="2700000" algn="tl">
                    <a:srgbClr val="000000">
                      <a:alpha val="43137"/>
                    </a:srgbClr>
                  </a:outerShdw>
                </a:effectLst>
              </a:rPr>
              <a:t>Μαλάνος</a:t>
            </a:r>
            <a:r>
              <a:rPr lang="el-GR" dirty="0" smtClean="0"/>
              <a:t>, ο οποίος, βέβαια, γνώριζε καλά τον Καβάφη, παραθέτει στο βιβλίο του «Ο Καβάφης </a:t>
            </a:r>
            <a:r>
              <a:rPr lang="el-GR" dirty="0" err="1" smtClean="0"/>
              <a:t>απαραμόρφωτος</a:t>
            </a:r>
            <a:r>
              <a:rPr lang="el-GR" dirty="0" smtClean="0"/>
              <a:t>» την προσωπική του περιγραφή:</a:t>
            </a:r>
          </a:p>
          <a:p>
            <a:pPr indent="342900" algn="just">
              <a:buNone/>
            </a:pPr>
            <a:r>
              <a:rPr lang="el-GR" dirty="0" smtClean="0"/>
              <a:t> </a:t>
            </a:r>
            <a:r>
              <a:rPr lang="el-GR" i="1" dirty="0" smtClean="0"/>
              <a:t>«Σε προσεκτικότερο κοίταγμα, μοιάζει με βυζαντινή μορφή. Είναι μελαχρινός, με μια γυαλάδα λιπαρή στο πεσμένο του δέρμα και με πυκνά μαύρα μαλλιά, εξαιρετικώς μαύρα για την ηλικία του. Τα γυαλιά που φορά σε μια μύτη γρυπή τού προφυλάγουν ένα βλέμμα αδικαιολόγητα φοβισμένο, αλλά και χαρακτηριστικά χαμηλωμένο, ένα βλέμμα που αποφεύγει αινιγματικά τις ματιές των άλλων, ενώ, ταυτόχρονα, κοιτάζει με περιέργεια τους γύρω του. Τα μάτια του είναι μεγάλα και τα φρύδια του πυκνά και μαύρα. Στα μάτια του βρίσκεται ολόκληρος. Μέσα απ’ αυτά μαντεύει κανείς όλο τον άνθρωπο, όλο το βίο, την πείρα του όλη. Αποφεύγουν ν’ αντικρίσουν τον απέναντί τους. Κι όμως με τα λαθραία τους κοιτάγματα, μ’ εκείνες τις </a:t>
            </a:r>
            <a:r>
              <a:rPr lang="el-GR" i="1" dirty="0" err="1" smtClean="0"/>
              <a:t>μισοματιές</a:t>
            </a:r>
            <a:r>
              <a:rPr lang="el-GR" i="1" dirty="0" smtClean="0"/>
              <a:t> τους, ζυγίζουν, υπολογίζουν και εννοούν.</a:t>
            </a:r>
            <a:endParaRPr lang="el-GR" dirty="0" smtClean="0"/>
          </a:p>
          <a:p>
            <a:pPr indent="342900" algn="just">
              <a:buNone/>
            </a:pPr>
            <a:r>
              <a:rPr lang="el-GR" i="1" dirty="0" smtClean="0"/>
              <a:t>Το σώμα του, μέτριου αναστήματος, ξερακιανό και κάποτε σαν κουρασμένο. Στο όλο του διακρίνει κανείς έναν ακοίμητο υπολογισμό, που του παραμορφώνει σταθερά κάθε του χειρονομία, κάθε του κίνηση, και που τον απομακρύνει από τη φυσικότητα, δημιουργώντας του έτσι μια τεχνητή, θα έλεγα, φυσικότητα. Γενικά, στους τρόπους του έχει κάτι το προσποιημένο, ένα δικό του τρόπο να φέρεται, να περπατά, να χαιρετά, να δίνει το χέρι, κάτι τέλος από τη γοητεία του ηθοποιού, που επιδιώκει μιλώντας ν’ αποσπάσει την προσοχή, να προκαλέσει το θαυμασμό».</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404664"/>
            <a:ext cx="6156176" cy="1656184"/>
          </a:xfrm>
        </p:spPr>
        <p:txBody>
          <a:bodyPr>
            <a:normAutofit fontScale="77500" lnSpcReduction="20000"/>
          </a:bodyPr>
          <a:lstStyle/>
          <a:p>
            <a:pPr indent="342900" algn="just">
              <a:buNone/>
            </a:pPr>
            <a:r>
              <a:rPr lang="el-GR" dirty="0" smtClean="0"/>
              <a:t>Η ποιήτρια </a:t>
            </a:r>
            <a:r>
              <a:rPr lang="el-GR" b="1" dirty="0" smtClean="0">
                <a:solidFill>
                  <a:srgbClr val="C00000"/>
                </a:solidFill>
                <a:effectLst>
                  <a:outerShdw blurRad="38100" dist="38100" dir="2700000" algn="tl">
                    <a:srgbClr val="000000">
                      <a:alpha val="43137"/>
                    </a:srgbClr>
                  </a:outerShdw>
                </a:effectLst>
              </a:rPr>
              <a:t>Μυρτιώτισσα</a:t>
            </a:r>
            <a:r>
              <a:rPr lang="el-GR" dirty="0" smtClean="0"/>
              <a:t>, που γνώρισε τον Καβάφη το 1923 στην Αλεξάνδρεια, τον περιγράφει ως εξής στο σχετικό αφιέρωμα του περιοδικού «Νέα Τέχνη</a:t>
            </a:r>
            <a:r>
              <a:rPr lang="el-GR" dirty="0" smtClean="0"/>
              <a:t>»:</a:t>
            </a:r>
            <a:endParaRPr lang="el-GR" dirty="0" smtClean="0"/>
          </a:p>
        </p:txBody>
      </p:sp>
      <p:sp>
        <p:nvSpPr>
          <p:cNvPr id="4" name="2 - Θέση περιεχομένου"/>
          <p:cNvSpPr txBox="1">
            <a:spLocks/>
          </p:cNvSpPr>
          <p:nvPr/>
        </p:nvSpPr>
        <p:spPr>
          <a:xfrm>
            <a:off x="251520" y="2132856"/>
            <a:ext cx="8568952" cy="4725144"/>
          </a:xfrm>
          <a:prstGeom prst="rect">
            <a:avLst/>
          </a:prstGeom>
        </p:spPr>
        <p:txBody>
          <a:bodyPr vert="horz" lIns="91440" tIns="45720" rIns="91440" bIns="45720" rtlCol="0">
            <a:normAutofit fontScale="77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3200" b="0" i="1" u="none" strike="noStrike" kern="1200" cap="none" spc="0" normalizeH="0" baseline="0" noProof="0" dirty="0" smtClean="0">
                <a:ln>
                  <a:noFill/>
                </a:ln>
                <a:solidFill>
                  <a:schemeClr val="tx1"/>
                </a:solidFill>
                <a:effectLst/>
                <a:uLnTx/>
                <a:uFillTx/>
                <a:latin typeface="+mn-lt"/>
                <a:ea typeface="+mn-ea"/>
                <a:cs typeface="+mn-cs"/>
              </a:rPr>
              <a:t>Είναι αδύνατος, χλωμός, με μαλλιά γκρίζα και πυκνά, πολύ πυκνά. Μα εκείνο που σου κρατά την προσοχή σου όλη, είναι τα μάτια του τα δύο παμμέγιστα, παράξενα αινιγματικά του μάτια. Δύο τέτοια μάτια κανείς μας ποτέ δε θα τα ιδεί σ’ άλλον άνθρωπο, απλούστατα γιατί δεν είναι μάτια σημερινού ανθρώπου. Είναι μάτια που έρχονται από πολύ μακριά, από τα βάθη των αιώνων και κρατούνε μέσα τους το μυστικό μιας άλλης ζωής, άγνωστης σ’ εμάς. Η φωνή του, όσο την άκουγα, μου φαινόταν κι αυτή σαν να ερχόταν από μακριά και ο ίδιος, καθώς είχε τώρα αποτραβηχτεί σε μια σκοτεινή γωνιά και μιλούσε για τέχνη – σε μας ή στον εαυτό του; - έμοιαζε πλάσμα εξωτικό, που ζούσε σ’ άλλη από μας ατμόσφαιρα, που έπρεπε να τ’ ακούς και να το βλέπεις από μακριά και να μην παραξενευτείς καθόλου, αν άξαφνα το δεις να χαθεί ολότελα από μπροστά σου και να σωπάσει...».</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https://atexnos.gr/wp-content/uploads/2016/08/murtiotissa.jpg"/>
          <p:cNvPicPr>
            <a:picLocks noChangeAspect="1" noChangeArrowheads="1"/>
          </p:cNvPicPr>
          <p:nvPr/>
        </p:nvPicPr>
        <p:blipFill>
          <a:blip r:embed="rId2" cstate="print"/>
          <a:srcRect l="4846" r="64607" b="37120"/>
          <a:stretch>
            <a:fillRect/>
          </a:stretch>
        </p:blipFill>
        <p:spPr bwMode="auto">
          <a:xfrm>
            <a:off x="6552155" y="0"/>
            <a:ext cx="2042197" cy="201234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88640"/>
            <a:ext cx="8676456" cy="1656184"/>
          </a:xfrm>
        </p:spPr>
        <p:txBody>
          <a:bodyPr>
            <a:normAutofit/>
          </a:bodyPr>
          <a:lstStyle/>
          <a:p>
            <a:pPr indent="342900" algn="just">
              <a:buNone/>
            </a:pPr>
            <a:r>
              <a:rPr lang="el-GR" sz="2600" dirty="0" smtClean="0"/>
              <a:t>Ο </a:t>
            </a:r>
            <a:r>
              <a:rPr lang="el-GR" sz="2600" b="1" dirty="0" smtClean="0">
                <a:solidFill>
                  <a:srgbClr val="C00000"/>
                </a:solidFill>
                <a:effectLst>
                  <a:outerShdw blurRad="38100" dist="38100" dir="2700000" algn="tl">
                    <a:srgbClr val="000000">
                      <a:alpha val="43137"/>
                    </a:srgbClr>
                  </a:outerShdw>
                </a:effectLst>
              </a:rPr>
              <a:t>Γ. Δ. </a:t>
            </a:r>
            <a:r>
              <a:rPr lang="el-GR" sz="2600" b="1" dirty="0" err="1" smtClean="0">
                <a:solidFill>
                  <a:srgbClr val="C00000"/>
                </a:solidFill>
                <a:effectLst>
                  <a:outerShdw blurRad="38100" dist="38100" dir="2700000" algn="tl">
                    <a:srgbClr val="000000">
                      <a:alpha val="43137"/>
                    </a:srgbClr>
                  </a:outerShdw>
                </a:effectLst>
              </a:rPr>
              <a:t>Κορομηλάς</a:t>
            </a:r>
            <a:r>
              <a:rPr lang="el-GR" sz="2600" dirty="0" smtClean="0"/>
              <a:t>, ο οποίος, όταν επισκέφθηκε το 1925 την Αλεξάνδρεια, δεν παρέλειψε να γνωρίσει τον Καβάφη, τον περιγράφει με τα εξής:</a:t>
            </a:r>
          </a:p>
        </p:txBody>
      </p:sp>
      <p:sp>
        <p:nvSpPr>
          <p:cNvPr id="4" name="2 - Θέση περιεχομένου"/>
          <p:cNvSpPr txBox="1">
            <a:spLocks/>
          </p:cNvSpPr>
          <p:nvPr/>
        </p:nvSpPr>
        <p:spPr>
          <a:xfrm>
            <a:off x="611560" y="1628800"/>
            <a:ext cx="7776864" cy="6336704"/>
          </a:xfrm>
          <a:prstGeom prst="rect">
            <a:avLst/>
          </a:prstGeom>
        </p:spPr>
        <p:txBody>
          <a:bodyPr vert="horz" lIns="91440" tIns="45720" rIns="91440" bIns="45720" rtlCol="0">
            <a:normAutofit/>
          </a:bodyPr>
          <a:lstStyle/>
          <a:p>
            <a:r>
              <a:rPr kumimoji="0" lang="el-GR" sz="3200" b="0" i="0" u="none" strike="noStrike" kern="1200" cap="none" spc="0" normalizeH="0" baseline="0" noProof="0" dirty="0" smtClean="0">
                <a:ln>
                  <a:noFill/>
                </a:ln>
                <a:solidFill>
                  <a:schemeClr val="tx1"/>
                </a:solidFill>
                <a:effectLst/>
                <a:uLnTx/>
                <a:uFillTx/>
                <a:latin typeface="+mn-lt"/>
                <a:ea typeface="+mn-ea"/>
                <a:cs typeface="+mn-cs"/>
              </a:rPr>
              <a:t> </a:t>
            </a:r>
            <a:r>
              <a:rPr lang="el-GR" sz="2400" dirty="0" smtClean="0"/>
              <a:t> </a:t>
            </a:r>
            <a:r>
              <a:rPr lang="el-GR" sz="2600" i="1" dirty="0" smtClean="0"/>
              <a:t>«... </a:t>
            </a:r>
            <a:r>
              <a:rPr lang="el-GR" sz="2600" i="1" dirty="0" smtClean="0"/>
              <a:t>Μέτριος το ανάστημα, απροσδιόριστος την ηλικία, αδύνατος, με τραβηγμένα τα χαρακτηριστικά, αλλά με ζωηρότατα και </a:t>
            </a:r>
            <a:r>
              <a:rPr lang="el-GR" sz="2600" i="1" dirty="0" err="1" smtClean="0"/>
              <a:t>μεγαλότατα</a:t>
            </a:r>
            <a:r>
              <a:rPr lang="el-GR" sz="2600" i="1" dirty="0" smtClean="0"/>
              <a:t> μάτια πίσω από τα ματογυάλια, τ’ αεικίνητα οσάκις δε βοηθούν το βλέμμα να καρφωθεί ως περόνη ατσάλινη. </a:t>
            </a:r>
            <a:endParaRPr lang="el-GR" sz="2600" i="1" dirty="0" smtClean="0"/>
          </a:p>
          <a:p>
            <a:pPr indent="457200" algn="just"/>
            <a:r>
              <a:rPr lang="el-GR" sz="2600" i="1" dirty="0" smtClean="0"/>
              <a:t>Όταν </a:t>
            </a:r>
            <a:r>
              <a:rPr lang="el-GR" sz="2600" i="1" dirty="0" smtClean="0"/>
              <a:t>ομιλεί, ο κορμός πηγαινοέρχεται εις μεγάλα σκαμπανεβάσματα, ενώ τα χέρια, ως αυτόματα, πότε σηκώνονται μαζί, πότε το ένα την ώρα που κατεβαίνει το άλλο και πάντοτε διά να τονίσουν το </a:t>
            </a:r>
            <a:r>
              <a:rPr lang="el-GR" sz="2600" i="1" dirty="0" err="1" smtClean="0"/>
              <a:t>φθεγγόμενον</a:t>
            </a:r>
            <a:r>
              <a:rPr lang="el-GR" sz="2600" i="1" dirty="0" smtClean="0"/>
              <a:t> δόγμα. Οπότε ο Καβάφης δεν ομιλεί, δογματίζει. Ακόμη και όταν </a:t>
            </a:r>
            <a:r>
              <a:rPr lang="el-GR" sz="2600" i="1" dirty="0" err="1" smtClean="0"/>
              <a:t>υποχρεωτικότατος</a:t>
            </a:r>
            <a:r>
              <a:rPr lang="el-GR" sz="2600" i="1" dirty="0" smtClean="0"/>
              <a:t> συνιστά εις τον ξένο του: Τσίμπα μιαν </a:t>
            </a:r>
            <a:r>
              <a:rPr lang="el-GR" sz="2600" i="1" dirty="0" err="1" smtClean="0"/>
              <a:t>εληάν</a:t>
            </a:r>
            <a:r>
              <a:rPr lang="el-GR" sz="2600" i="1" dirty="0" smtClean="0"/>
              <a:t>...»</a:t>
            </a:r>
            <a:endParaRPr lang="el-G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normAutofit/>
          </a:bodyPr>
          <a:lstStyle/>
          <a:p>
            <a:r>
              <a:rPr lang="el-GR" sz="3200" b="1" dirty="0" smtClean="0">
                <a:solidFill>
                  <a:srgbClr val="C00000"/>
                </a:solidFill>
                <a:effectLst>
                  <a:outerShdw blurRad="38100" dist="38100" dir="2700000" algn="tl">
                    <a:srgbClr val="000000">
                      <a:alpha val="43137"/>
                    </a:srgbClr>
                  </a:outerShdw>
                </a:effectLst>
              </a:rPr>
              <a:t>Επανάληψη: Τι σκέπτομαι για να περιγράψω </a:t>
            </a:r>
            <a:br>
              <a:rPr lang="el-GR" sz="3200" b="1" dirty="0" smtClean="0">
                <a:solidFill>
                  <a:srgbClr val="C00000"/>
                </a:solidFill>
                <a:effectLst>
                  <a:outerShdw blurRad="38100" dist="38100" dir="2700000" algn="tl">
                    <a:srgbClr val="000000">
                      <a:alpha val="43137"/>
                    </a:srgbClr>
                  </a:outerShdw>
                </a:effectLst>
              </a:rPr>
            </a:br>
            <a:r>
              <a:rPr lang="el-GR" sz="3200" b="1" dirty="0" smtClean="0">
                <a:solidFill>
                  <a:srgbClr val="C00000"/>
                </a:solidFill>
                <a:effectLst>
                  <a:outerShdw blurRad="38100" dist="38100" dir="2700000" algn="tl">
                    <a:srgbClr val="000000">
                      <a:alpha val="43137"/>
                    </a:srgbClr>
                  </a:outerShdw>
                </a:effectLst>
              </a:rPr>
              <a:t>έναν άνθρωπο;</a:t>
            </a:r>
            <a:endParaRPr lang="el-GR" sz="3200"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57200" y="1268760"/>
            <a:ext cx="8229600" cy="5733256"/>
          </a:xfrm>
        </p:spPr>
        <p:txBody>
          <a:bodyPr>
            <a:normAutofit fontScale="85000" lnSpcReduction="20000"/>
          </a:bodyPr>
          <a:lstStyle/>
          <a:p>
            <a:pPr lvl="0"/>
            <a:r>
              <a:rPr lang="el-GR" b="1" dirty="0" smtClean="0"/>
              <a:t>Τι με συνδέει με το πρόσωπο </a:t>
            </a:r>
            <a:r>
              <a:rPr lang="el-GR" i="1" dirty="0" smtClean="0"/>
              <a:t>(συνθήκες γνωριμίας, συγγένεια, στιγμές </a:t>
            </a:r>
            <a:r>
              <a:rPr lang="el-GR" i="1" dirty="0" smtClean="0"/>
              <a:t>που έχω ζήσει μαζί </a:t>
            </a:r>
            <a:r>
              <a:rPr lang="el-GR" i="1" dirty="0" smtClean="0"/>
              <a:t>του, τι διάβασα γι’ αυτόν, πώς ήρθε στο μυαλό μου κλπ)</a:t>
            </a:r>
            <a:endParaRPr lang="el-GR" i="1" dirty="0" smtClean="0"/>
          </a:p>
          <a:p>
            <a:pPr lvl="0"/>
            <a:r>
              <a:rPr lang="el-GR" b="1" dirty="0" smtClean="0"/>
              <a:t>Περιστατικά </a:t>
            </a:r>
            <a:r>
              <a:rPr lang="el-GR" b="1" dirty="0" smtClean="0"/>
              <a:t>της ζωής του</a:t>
            </a:r>
            <a:endParaRPr lang="el-GR" b="1" dirty="0" smtClean="0"/>
          </a:p>
          <a:p>
            <a:pPr lvl="0"/>
            <a:r>
              <a:rPr lang="el-GR" b="1" dirty="0" smtClean="0"/>
              <a:t>Οικογενειακό – φιλικό περιβάλλον</a:t>
            </a:r>
          </a:p>
          <a:p>
            <a:pPr lvl="0"/>
            <a:r>
              <a:rPr lang="el-GR" b="1" dirty="0" smtClean="0"/>
              <a:t>Συνήθειες – χόμπι - δραστηριότητες</a:t>
            </a:r>
            <a:endParaRPr lang="el-GR" b="1" dirty="0" smtClean="0"/>
          </a:p>
          <a:p>
            <a:pPr lvl="0"/>
            <a:r>
              <a:rPr lang="el-GR" b="1" dirty="0" smtClean="0"/>
              <a:t>Φόβοι, πόθοι, πάθη, λάθη</a:t>
            </a:r>
            <a:endParaRPr lang="el-GR" b="1" dirty="0" smtClean="0"/>
          </a:p>
          <a:p>
            <a:pPr lvl="0"/>
            <a:r>
              <a:rPr lang="el-GR" b="1" dirty="0" smtClean="0"/>
              <a:t>Βλέμμα, </a:t>
            </a:r>
            <a:r>
              <a:rPr lang="el-GR" b="1" dirty="0" smtClean="0"/>
              <a:t>κινήσεις, βάδισμα, φωνή</a:t>
            </a:r>
            <a:endParaRPr lang="el-GR" b="1" dirty="0" smtClean="0"/>
          </a:p>
          <a:p>
            <a:pPr lvl="0"/>
            <a:r>
              <a:rPr lang="el-GR" b="1" dirty="0" smtClean="0"/>
              <a:t>Αρέσκειες – απαρέσκειες</a:t>
            </a:r>
          </a:p>
          <a:p>
            <a:pPr lvl="0"/>
            <a:r>
              <a:rPr lang="el-GR" b="1" dirty="0" smtClean="0"/>
              <a:t>Χαρακτήρας, ιδιοσυγκρασία</a:t>
            </a:r>
          </a:p>
          <a:p>
            <a:pPr lvl="0"/>
            <a:r>
              <a:rPr lang="el-GR" b="1" dirty="0" smtClean="0"/>
              <a:t>Στόχοι, </a:t>
            </a:r>
            <a:r>
              <a:rPr lang="el-GR" b="1" dirty="0" smtClean="0"/>
              <a:t>επιδιώξεις</a:t>
            </a:r>
            <a:endParaRPr lang="el-GR" b="1" dirty="0" smtClean="0"/>
          </a:p>
          <a:p>
            <a:r>
              <a:rPr lang="el-GR" dirty="0" smtClean="0"/>
              <a:t> </a:t>
            </a:r>
            <a:r>
              <a:rPr lang="el-GR" b="1" dirty="0" smtClean="0"/>
              <a:t>Συναισθήματά</a:t>
            </a:r>
            <a:r>
              <a:rPr lang="el-GR" dirty="0" smtClean="0"/>
              <a:t> μας απέναντι στο πρόσωπο αυτό</a:t>
            </a:r>
          </a:p>
          <a:p>
            <a:pPr lvl="0"/>
            <a:r>
              <a:rPr lang="el-GR" b="1" dirty="0" smtClean="0"/>
              <a:t>Αίσθηση που αποπνέει </a:t>
            </a:r>
            <a:r>
              <a:rPr lang="el-GR" dirty="0" smtClean="0"/>
              <a:t>η παρουσία, οι ενέργειες, η προσωπικότητά του</a:t>
            </a:r>
          </a:p>
          <a:p>
            <a:pPr lvl="0"/>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left)">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left)">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left)">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left)">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wipe(left)">
                                      <p:cBhvr>
                                        <p:cTn id="59" dur="500"/>
                                        <p:tgtEl>
                                          <p:spTgt spid="3">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wipe(left)">
                                      <p:cBhvr>
                                        <p:cTn id="6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4624"/>
            <a:ext cx="8229600" cy="1143000"/>
          </a:xfrm>
        </p:spPr>
        <p:txBody>
          <a:bodyPr/>
          <a:lstStyle/>
          <a:p>
            <a:r>
              <a:rPr lang="el-GR" b="1" dirty="0" smtClean="0">
                <a:solidFill>
                  <a:srgbClr val="C00000"/>
                </a:solidFill>
                <a:effectLst>
                  <a:outerShdw blurRad="38100" dist="38100" dir="2700000" algn="tl">
                    <a:srgbClr val="000000">
                      <a:alpha val="43137"/>
                    </a:srgbClr>
                  </a:outerShdw>
                </a:effectLst>
              </a:rPr>
              <a:t>Πώς γράφω όταν περιγράφω;</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395536" y="1268760"/>
            <a:ext cx="8640960" cy="5805264"/>
          </a:xfrm>
        </p:spPr>
        <p:txBody>
          <a:bodyPr>
            <a:normAutofit lnSpcReduction="10000"/>
          </a:bodyPr>
          <a:lstStyle/>
          <a:p>
            <a:r>
              <a:rPr lang="el-GR" sz="2600" dirty="0" smtClean="0"/>
              <a:t>Όπως πάντα, με </a:t>
            </a:r>
            <a:r>
              <a:rPr lang="el-GR" sz="2600" b="1" dirty="0" smtClean="0"/>
              <a:t>κέφι</a:t>
            </a:r>
            <a:r>
              <a:rPr lang="el-GR" sz="2600" dirty="0" smtClean="0"/>
              <a:t>, με </a:t>
            </a:r>
            <a:r>
              <a:rPr lang="el-GR" sz="2600" b="1" dirty="0" smtClean="0"/>
              <a:t>φαντασία</a:t>
            </a:r>
            <a:r>
              <a:rPr lang="el-GR" sz="2600" dirty="0" smtClean="0"/>
              <a:t>, με </a:t>
            </a:r>
            <a:r>
              <a:rPr lang="el-GR" sz="2600" b="1" dirty="0" smtClean="0"/>
              <a:t>πάθος</a:t>
            </a:r>
            <a:r>
              <a:rPr lang="el-GR" sz="2600" dirty="0" smtClean="0"/>
              <a:t>!</a:t>
            </a:r>
          </a:p>
          <a:p>
            <a:pPr>
              <a:buNone/>
            </a:pPr>
            <a:r>
              <a:rPr lang="el-GR" sz="2600" dirty="0" smtClean="0"/>
              <a:t>	</a:t>
            </a:r>
            <a:r>
              <a:rPr lang="el-GR" sz="2600" i="1" dirty="0" smtClean="0"/>
              <a:t>(Αν βαριέσαι, άστο. Κάνε κάτι άλλο και ξαναγύρνα στο γραπτό όταν θα έχεις όρεξη).</a:t>
            </a:r>
            <a:endParaRPr lang="el-GR" sz="2600" i="1" dirty="0" smtClean="0"/>
          </a:p>
          <a:p>
            <a:r>
              <a:rPr lang="el-GR" sz="2600" dirty="0" smtClean="0"/>
              <a:t>Η </a:t>
            </a:r>
            <a:r>
              <a:rPr lang="el-GR" sz="2600" dirty="0" smtClean="0"/>
              <a:t>περιγραφή πρέπει να είναι </a:t>
            </a:r>
            <a:r>
              <a:rPr lang="el-GR" sz="2600" b="1" dirty="0" smtClean="0"/>
              <a:t>ελκυστική</a:t>
            </a:r>
            <a:r>
              <a:rPr lang="el-GR" sz="2600" dirty="0" smtClean="0"/>
              <a:t>, να περιέχει </a:t>
            </a:r>
            <a:r>
              <a:rPr lang="el-GR" sz="2600" b="1" dirty="0" smtClean="0"/>
              <a:t>επίθετα</a:t>
            </a:r>
            <a:r>
              <a:rPr lang="el-GR" sz="2600" dirty="0" smtClean="0"/>
              <a:t>, </a:t>
            </a:r>
            <a:r>
              <a:rPr lang="el-GR" sz="2600" b="1" dirty="0" smtClean="0"/>
              <a:t>σχήματα λόγου</a:t>
            </a:r>
            <a:r>
              <a:rPr lang="el-GR" sz="2600" dirty="0" smtClean="0"/>
              <a:t>, </a:t>
            </a:r>
            <a:r>
              <a:rPr lang="el-GR" sz="2600" b="1" dirty="0" smtClean="0"/>
              <a:t>παρομοιώσεις </a:t>
            </a:r>
            <a:r>
              <a:rPr lang="el-GR" sz="2600" b="1" dirty="0" smtClean="0"/>
              <a:t>– μεταφορές</a:t>
            </a:r>
            <a:r>
              <a:rPr lang="el-GR" sz="2600" dirty="0" smtClean="0"/>
              <a:t>: </a:t>
            </a:r>
            <a:r>
              <a:rPr lang="el-GR" sz="2600" dirty="0" smtClean="0"/>
              <a:t>(</a:t>
            </a:r>
            <a:r>
              <a:rPr lang="el-GR" sz="2600" i="1" dirty="0" smtClean="0"/>
              <a:t>π.χ</a:t>
            </a:r>
            <a:r>
              <a:rPr lang="el-GR" sz="2600" i="1" dirty="0" smtClean="0"/>
              <a:t>. έχει μαλλιά στο χρώμα του </a:t>
            </a:r>
            <a:r>
              <a:rPr lang="el-GR" sz="2600" i="1" dirty="0" smtClean="0"/>
              <a:t>σιταριού, βράχος ηθικής, λεπτεπίλεπτη κι εύθραυστη σαν πορσελάνη), </a:t>
            </a:r>
            <a:r>
              <a:rPr lang="el-GR" sz="2600" b="1" dirty="0" smtClean="0"/>
              <a:t>έντονα ρήματα</a:t>
            </a:r>
            <a:r>
              <a:rPr lang="el-GR" sz="2600" dirty="0" smtClean="0"/>
              <a:t>, έτσι ώστε να σκιαγραφεί την εικόνα και την προσωπικότητα του περιγραφόμενου προσώπου. </a:t>
            </a:r>
            <a:endParaRPr lang="el-GR" sz="2600" dirty="0" smtClean="0"/>
          </a:p>
          <a:p>
            <a:r>
              <a:rPr lang="el-GR" sz="2600" dirty="0" smtClean="0"/>
              <a:t>Προσπαθώ να </a:t>
            </a:r>
            <a:r>
              <a:rPr lang="el-GR" sz="2600" b="1" dirty="0" smtClean="0"/>
              <a:t>μην το παρακάνω</a:t>
            </a:r>
            <a:r>
              <a:rPr lang="el-GR" sz="2600" dirty="0" smtClean="0"/>
              <a:t>, να μην υπερβάλλω, να έχω </a:t>
            </a:r>
            <a:r>
              <a:rPr lang="el-GR" sz="2600" b="1" dirty="0" smtClean="0"/>
              <a:t>μέτρο</a:t>
            </a:r>
            <a:r>
              <a:rPr lang="el-GR" sz="2600" dirty="0" smtClean="0"/>
              <a:t>, να είναι </a:t>
            </a:r>
            <a:r>
              <a:rPr lang="el-GR" sz="2600" b="1" dirty="0" smtClean="0"/>
              <a:t>αληθινά ή αληθοφανή, πειστικά</a:t>
            </a:r>
            <a:r>
              <a:rPr lang="el-GR" sz="2600" dirty="0" smtClean="0"/>
              <a:t> τα λόγια μου </a:t>
            </a:r>
            <a:r>
              <a:rPr lang="el-GR" sz="2600" i="1" dirty="0" smtClean="0"/>
              <a:t>(αν </a:t>
            </a:r>
            <a:r>
              <a:rPr lang="el-GR" sz="2600" i="1" dirty="0" smtClean="0"/>
              <a:t>γράφω για φανταστικό πρόσωπο) </a:t>
            </a:r>
            <a:endParaRPr lang="el-GR" sz="2600" i="1" dirty="0" smtClean="0"/>
          </a:p>
          <a:p>
            <a:r>
              <a:rPr lang="el-GR" sz="2600" b="1" dirty="0" smtClean="0"/>
              <a:t>Σχολιάζω</a:t>
            </a:r>
            <a:r>
              <a:rPr lang="el-GR" sz="2600" dirty="0" smtClean="0"/>
              <a:t>, δείχνω </a:t>
            </a:r>
            <a:r>
              <a:rPr lang="el-GR" sz="2600" b="1" dirty="0" smtClean="0"/>
              <a:t>τη στάση μου </a:t>
            </a:r>
            <a:r>
              <a:rPr lang="el-GR" sz="2600" dirty="0" smtClean="0"/>
              <a:t>απέναντι στο πρόσωπο, το κείμενο φέρει την </a:t>
            </a:r>
            <a:r>
              <a:rPr lang="el-GR" sz="2600" b="1" dirty="0" smtClean="0"/>
              <a:t>προσωπική μου σφραγίδα</a:t>
            </a:r>
            <a:r>
              <a:rPr lang="el-GR" sz="2600" dirty="0" smtClean="0"/>
              <a:t>.</a:t>
            </a:r>
            <a:endParaRPr lang="el-G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635896" y="0"/>
            <a:ext cx="4978896" cy="1143000"/>
          </a:xfrm>
        </p:spPr>
        <p:txBody>
          <a:bodyPr/>
          <a:lstStyle/>
          <a:p>
            <a:r>
              <a:rPr lang="el-GR" b="1" dirty="0" smtClean="0">
                <a:solidFill>
                  <a:srgbClr val="C00000"/>
                </a:solidFill>
                <a:effectLst>
                  <a:outerShdw blurRad="38100" dist="38100" dir="2700000" algn="tl">
                    <a:srgbClr val="000000">
                      <a:alpha val="43137"/>
                    </a:srgbClr>
                  </a:outerShdw>
                </a:effectLst>
              </a:rPr>
              <a:t>Εργασία</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67544" y="2719461"/>
            <a:ext cx="8229600" cy="4525963"/>
          </a:xfrm>
        </p:spPr>
        <p:txBody>
          <a:bodyPr>
            <a:normAutofit/>
          </a:bodyPr>
          <a:lstStyle/>
          <a:p>
            <a:r>
              <a:rPr lang="el-GR" dirty="0" smtClean="0"/>
              <a:t>Βρείτε ένα </a:t>
            </a:r>
            <a:r>
              <a:rPr lang="el-GR" b="1" dirty="0" smtClean="0"/>
              <a:t>πρόσωπο</a:t>
            </a:r>
            <a:r>
              <a:rPr lang="el-GR" dirty="0" smtClean="0"/>
              <a:t> (ιστορικό, διάσημο, άγνωστο… </a:t>
            </a:r>
            <a:r>
              <a:rPr lang="el-GR" dirty="0" err="1" smtClean="0"/>
              <a:t>ό,τι</a:t>
            </a:r>
            <a:r>
              <a:rPr lang="el-GR" dirty="0" smtClean="0"/>
              <a:t> θέλετε) με τη φωτογραφία του ή πολλές φωτογραφίες του και περιγράψτε το σε μία σελίδα.</a:t>
            </a:r>
          </a:p>
          <a:p>
            <a:pPr>
              <a:buNone/>
            </a:pPr>
            <a:r>
              <a:rPr lang="el-GR" i="1" dirty="0" smtClean="0"/>
              <a:t>Εναλλακτικά</a:t>
            </a:r>
            <a:r>
              <a:rPr lang="el-GR" dirty="0" smtClean="0"/>
              <a:t>:</a:t>
            </a:r>
          </a:p>
          <a:p>
            <a:pPr lvl="0"/>
            <a:r>
              <a:rPr lang="el-GR" dirty="0" smtClean="0"/>
              <a:t>Περιγράψτε ένα γελοιογραφικό σκίτσο κάποιου διάσημου προσώπου </a:t>
            </a:r>
          </a:p>
        </p:txBody>
      </p:sp>
      <p:pic>
        <p:nvPicPr>
          <p:cNvPr id="6146" name="Picture 2" descr="https://tse2.mm.bing.net/th?id=OIP.RXULciYeJRLACyPJAy_RqQHaE8&amp;pid=Api&amp;P=0&amp;w=228&amp;h=153"/>
          <p:cNvPicPr>
            <a:picLocks noChangeAspect="1" noChangeArrowheads="1"/>
          </p:cNvPicPr>
          <p:nvPr/>
        </p:nvPicPr>
        <p:blipFill>
          <a:blip r:embed="rId2" cstate="print"/>
          <a:srcRect/>
          <a:stretch>
            <a:fillRect/>
          </a:stretch>
        </p:blipFill>
        <p:spPr bwMode="auto">
          <a:xfrm>
            <a:off x="251520" y="188639"/>
            <a:ext cx="3528392" cy="2352263"/>
          </a:xfrm>
          <a:prstGeom prst="rect">
            <a:avLst/>
          </a:prstGeom>
          <a:ln>
            <a:noFill/>
          </a:ln>
          <a:effectLst>
            <a:outerShdw blurRad="292100" dist="139700" dir="2700000" algn="tl" rotWithShape="0">
              <a:srgbClr val="333333">
                <a:alpha val="65000"/>
              </a:srgbClr>
            </a:outerShdw>
          </a:effectLst>
        </p:spPr>
      </p:pic>
      <p:sp>
        <p:nvSpPr>
          <p:cNvPr id="5" name="4 - Βέλος προς τα κάτω"/>
          <p:cNvSpPr/>
          <p:nvPr/>
        </p:nvSpPr>
        <p:spPr>
          <a:xfrm>
            <a:off x="5436096" y="1052736"/>
            <a:ext cx="1296144" cy="1584176"/>
          </a:xfrm>
          <a:prstGeom prst="downArrow">
            <a:avLst/>
          </a:prstGeom>
          <a:solidFill>
            <a:schemeClr val="accent5">
              <a:lumMod val="75000"/>
            </a:schemeClr>
          </a:solidFill>
          <a:ln w="12700">
            <a:solidFill>
              <a:schemeClr val="tx1"/>
            </a:solidFill>
          </a:ln>
          <a:effectLst>
            <a:outerShdw blurRad="279400" dist="254000" dir="9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randombar(horizontal)">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4624"/>
            <a:ext cx="8229600" cy="1143000"/>
          </a:xfrm>
        </p:spPr>
        <p:txBody>
          <a:bodyPr/>
          <a:lstStyle/>
          <a:p>
            <a:r>
              <a:rPr lang="el-GR" b="1" dirty="0" smtClean="0">
                <a:solidFill>
                  <a:srgbClr val="C00000"/>
                </a:solidFill>
                <a:effectLst>
                  <a:outerShdw blurRad="38100" dist="38100" dir="2700000" algn="tl">
                    <a:srgbClr val="000000">
                      <a:alpha val="43137"/>
                    </a:srgbClr>
                  </a:outerShdw>
                </a:effectLst>
              </a:rPr>
              <a:t>Βοηθητικά σχόλια</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673224" y="1267544"/>
            <a:ext cx="7787208" cy="5257800"/>
          </a:xfrm>
        </p:spPr>
        <p:txBody>
          <a:bodyPr>
            <a:normAutofit lnSpcReduction="10000"/>
          </a:bodyPr>
          <a:lstStyle/>
          <a:p>
            <a:pPr algn="just"/>
            <a:r>
              <a:rPr lang="el-GR" dirty="0" smtClean="0"/>
              <a:t>Μπορείτε να αξιοποιήσετε το </a:t>
            </a:r>
            <a:r>
              <a:rPr lang="el-GR" b="1" dirty="0" smtClean="0"/>
              <a:t>λεξιλόγιο</a:t>
            </a:r>
            <a:r>
              <a:rPr lang="el-GR" dirty="0" smtClean="0"/>
              <a:t> στη σελίδα </a:t>
            </a:r>
            <a:r>
              <a:rPr lang="el-GR" b="1" dirty="0" smtClean="0"/>
              <a:t>169</a:t>
            </a:r>
          </a:p>
          <a:p>
            <a:pPr algn="just"/>
            <a:r>
              <a:rPr lang="el-GR" dirty="0" smtClean="0"/>
              <a:t>Να φανταστείτε </a:t>
            </a:r>
            <a:r>
              <a:rPr lang="el-GR" b="1" dirty="0" smtClean="0"/>
              <a:t>με τι μοιάζει</a:t>
            </a:r>
          </a:p>
          <a:p>
            <a:pPr algn="just"/>
            <a:r>
              <a:rPr lang="el-GR" dirty="0" smtClean="0"/>
              <a:t>Να τοποθετήσετε με τη φαντασία σας το πρόσωπο που περιγράφετε σε ένα </a:t>
            </a:r>
            <a:r>
              <a:rPr lang="el-GR" b="1" dirty="0" smtClean="0"/>
              <a:t>περιβάλλον</a:t>
            </a:r>
            <a:r>
              <a:rPr lang="el-GR" dirty="0" smtClean="0"/>
              <a:t> που θα του ταίριαζε άσχετα αν ζει ή κινείται σε αυτό </a:t>
            </a:r>
            <a:r>
              <a:rPr lang="el-GR" sz="2700" i="1" dirty="0" smtClean="0"/>
              <a:t>(π.χ. θα της ταίριαζε να ήταν </a:t>
            </a:r>
            <a:r>
              <a:rPr lang="el-GR" sz="2700" i="1" dirty="0" err="1" smtClean="0"/>
              <a:t>νεραϊδάκι</a:t>
            </a:r>
            <a:r>
              <a:rPr lang="el-GR" sz="2700" i="1" dirty="0" smtClean="0"/>
              <a:t> ή ξωτικό που το έσκασε από τα παραμύθια ή…  μια φιγούρα σαν να βγήκε από τις σελίδες της ρώσικης λογοτεχνίας ή μπορώ να τον φανταστώ σε ρωμαϊκή γαλέρα να κάνει κουπί καλύτερα από όλους κλπ)</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dissolv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s (40).jpg"/>
          <p:cNvPicPr>
            <a:picLocks noGrp="1" noChangeAspect="1"/>
          </p:cNvPicPr>
          <p:nvPr>
            <p:ph idx="1"/>
          </p:nvPr>
        </p:nvPicPr>
        <p:blipFill>
          <a:blip r:embed="rId2" cstate="print">
            <a:lum bright="20000" contrast="30000"/>
          </a:blip>
          <a:stretch>
            <a:fillRect/>
          </a:stretch>
        </p:blipFill>
        <p:spPr>
          <a:xfrm>
            <a:off x="4499992" y="2420888"/>
            <a:ext cx="3947120" cy="3947120"/>
          </a:xfrm>
          <a:prstGeom prst="rect">
            <a:avLst/>
          </a:prstGeom>
          <a:ln>
            <a:noFill/>
          </a:ln>
          <a:effectLst>
            <a:outerShdw blurRad="292100" dist="139700" dir="2700000" algn="tl" rotWithShape="0">
              <a:srgbClr val="333333">
                <a:alpha val="65000"/>
              </a:srgbClr>
            </a:outerShdw>
          </a:effectLst>
        </p:spPr>
      </p:pic>
      <p:sp>
        <p:nvSpPr>
          <p:cNvPr id="5" name="4 - Ελλειψοειδής επεξήγηση"/>
          <p:cNvSpPr/>
          <p:nvPr/>
        </p:nvSpPr>
        <p:spPr>
          <a:xfrm>
            <a:off x="467544" y="260648"/>
            <a:ext cx="4032448" cy="2736304"/>
          </a:xfrm>
          <a:prstGeom prst="wedgeEllipseCallout">
            <a:avLst>
              <a:gd name="adj1" fmla="val 70227"/>
              <a:gd name="adj2" fmla="val 52506"/>
            </a:avLst>
          </a:prstGeom>
          <a:solidFill>
            <a:schemeClr val="accent5">
              <a:lumMod val="60000"/>
              <a:lumOff val="40000"/>
            </a:schemeClr>
          </a:solidFill>
          <a:ln w="12700">
            <a:solidFill>
              <a:schemeClr val="tx1"/>
            </a:solidFill>
          </a:ln>
          <a:effectLst>
            <a:outerShdw blurRad="228600" dist="228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600" b="1" dirty="0" smtClean="0">
                <a:solidFill>
                  <a:srgbClr val="C00000"/>
                </a:solidFill>
                <a:effectLst>
                  <a:outerShdw blurRad="38100" dist="38100" dir="2700000" algn="tl">
                    <a:srgbClr val="000000">
                      <a:alpha val="43137"/>
                    </a:srgbClr>
                  </a:outerShdw>
                </a:effectLst>
              </a:rPr>
              <a:t>Καλή έμπνευση!</a:t>
            </a:r>
            <a:endParaRPr lang="el-GR" sz="4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3568" y="1340768"/>
            <a:ext cx="8208912" cy="5688632"/>
          </a:xfrm>
        </p:spPr>
        <p:txBody>
          <a:bodyPr>
            <a:normAutofit/>
          </a:bodyPr>
          <a:lstStyle/>
          <a:p>
            <a:pPr lvl="0" algn="just"/>
            <a:r>
              <a:rPr lang="el-GR" sz="2800" b="1" dirty="0" smtClean="0"/>
              <a:t>καταγωγή</a:t>
            </a:r>
            <a:r>
              <a:rPr lang="el-GR" sz="2800" dirty="0" smtClean="0"/>
              <a:t>, </a:t>
            </a:r>
          </a:p>
          <a:p>
            <a:pPr lvl="0" algn="just"/>
            <a:r>
              <a:rPr lang="el-GR" sz="2800" dirty="0" smtClean="0"/>
              <a:t>τόπος </a:t>
            </a:r>
            <a:r>
              <a:rPr lang="el-GR" sz="2800" b="1" dirty="0" smtClean="0"/>
              <a:t>κατοικίας</a:t>
            </a:r>
            <a:r>
              <a:rPr lang="el-GR" sz="2800" dirty="0" smtClean="0"/>
              <a:t>, </a:t>
            </a:r>
          </a:p>
          <a:p>
            <a:pPr lvl="0" algn="just"/>
            <a:r>
              <a:rPr lang="el-GR" sz="2800" b="1" dirty="0" smtClean="0"/>
              <a:t>ιδιότητα</a:t>
            </a:r>
            <a:r>
              <a:rPr lang="el-GR" sz="2800" dirty="0" smtClean="0"/>
              <a:t>, </a:t>
            </a:r>
            <a:r>
              <a:rPr lang="el-GR" sz="2800" b="1" dirty="0" smtClean="0"/>
              <a:t>επάγγελμα</a:t>
            </a:r>
            <a:r>
              <a:rPr lang="el-GR" sz="2800" dirty="0" smtClean="0"/>
              <a:t>, </a:t>
            </a:r>
          </a:p>
          <a:p>
            <a:pPr lvl="0" algn="just"/>
            <a:r>
              <a:rPr lang="el-GR" sz="2800" b="1" dirty="0" smtClean="0"/>
              <a:t>προσόντα</a:t>
            </a:r>
            <a:r>
              <a:rPr lang="el-GR" sz="2800" dirty="0" smtClean="0"/>
              <a:t>, </a:t>
            </a:r>
            <a:r>
              <a:rPr lang="el-GR" sz="2800" b="1" dirty="0" smtClean="0"/>
              <a:t>σπουδές</a:t>
            </a:r>
            <a:r>
              <a:rPr lang="el-GR" sz="2800" dirty="0" smtClean="0"/>
              <a:t>, </a:t>
            </a:r>
            <a:r>
              <a:rPr lang="el-GR" sz="2800" b="1" dirty="0" smtClean="0"/>
              <a:t>ικανότητες</a:t>
            </a:r>
            <a:r>
              <a:rPr lang="el-GR" sz="2800" dirty="0" smtClean="0"/>
              <a:t>, </a:t>
            </a:r>
          </a:p>
          <a:p>
            <a:pPr lvl="0" algn="just"/>
            <a:r>
              <a:rPr lang="el-GR" sz="2800" b="1" dirty="0" smtClean="0"/>
              <a:t>εμπειρίες</a:t>
            </a:r>
            <a:r>
              <a:rPr lang="el-GR" sz="2800" dirty="0" smtClean="0"/>
              <a:t> – </a:t>
            </a:r>
            <a:r>
              <a:rPr lang="el-GR" sz="2800" b="1" dirty="0" smtClean="0"/>
              <a:t>βιώματα</a:t>
            </a:r>
            <a:r>
              <a:rPr lang="el-GR" sz="2800" dirty="0" smtClean="0"/>
              <a:t>, </a:t>
            </a:r>
            <a:r>
              <a:rPr lang="el-GR" sz="2800" b="1" dirty="0" smtClean="0"/>
              <a:t>προσωπική ιστορία</a:t>
            </a:r>
            <a:r>
              <a:rPr lang="el-GR" sz="2800" dirty="0" smtClean="0"/>
              <a:t>,</a:t>
            </a:r>
          </a:p>
          <a:p>
            <a:pPr lvl="0" algn="just"/>
            <a:r>
              <a:rPr lang="el-GR" sz="2800" dirty="0" smtClean="0"/>
              <a:t> </a:t>
            </a:r>
            <a:r>
              <a:rPr lang="el-GR" sz="2800" b="1" dirty="0" smtClean="0"/>
              <a:t>συνήθειες</a:t>
            </a:r>
            <a:r>
              <a:rPr lang="el-GR" sz="2800" dirty="0" smtClean="0"/>
              <a:t>, </a:t>
            </a:r>
            <a:r>
              <a:rPr lang="el-GR" sz="2800" b="1" dirty="0" smtClean="0"/>
              <a:t>χόμπι</a:t>
            </a:r>
            <a:r>
              <a:rPr lang="el-GR" sz="2800" dirty="0" smtClean="0"/>
              <a:t>, </a:t>
            </a:r>
            <a:r>
              <a:rPr lang="el-GR" sz="2800" b="1" dirty="0" smtClean="0"/>
              <a:t>ενδιαφέροντα</a:t>
            </a:r>
          </a:p>
          <a:p>
            <a:pPr lvl="0" algn="just"/>
            <a:r>
              <a:rPr lang="el-GR" sz="2800" b="1" dirty="0" smtClean="0"/>
              <a:t>οικονομική</a:t>
            </a:r>
            <a:r>
              <a:rPr lang="el-GR" sz="2800" dirty="0" smtClean="0"/>
              <a:t> κατάσταση, </a:t>
            </a:r>
          </a:p>
          <a:p>
            <a:pPr lvl="0" algn="just"/>
            <a:r>
              <a:rPr lang="el-GR" sz="2800" dirty="0" smtClean="0"/>
              <a:t>κύκλος </a:t>
            </a:r>
            <a:r>
              <a:rPr lang="el-GR" sz="2800" b="1" dirty="0" smtClean="0"/>
              <a:t>γνωριμιών</a:t>
            </a:r>
            <a:r>
              <a:rPr lang="el-GR" sz="2800" dirty="0" smtClean="0"/>
              <a:t>, </a:t>
            </a:r>
          </a:p>
          <a:p>
            <a:pPr lvl="0" algn="just"/>
            <a:r>
              <a:rPr lang="el-GR" sz="2800" b="1" dirty="0" smtClean="0"/>
              <a:t>ιδεολογική</a:t>
            </a:r>
            <a:r>
              <a:rPr lang="el-GR" sz="2800" dirty="0" smtClean="0"/>
              <a:t> τοποθέτηση, </a:t>
            </a:r>
            <a:r>
              <a:rPr lang="el-GR" sz="2800" b="1" dirty="0" smtClean="0"/>
              <a:t>αντιλήψεις</a:t>
            </a:r>
            <a:r>
              <a:rPr lang="el-GR" sz="2800" dirty="0" smtClean="0"/>
              <a:t> – </a:t>
            </a:r>
            <a:r>
              <a:rPr lang="el-GR" sz="2800" dirty="0" err="1" smtClean="0"/>
              <a:t>κοσμοθέαση</a:t>
            </a:r>
            <a:endParaRPr lang="el-GR" sz="2800" dirty="0" smtClean="0"/>
          </a:p>
          <a:p>
            <a:endParaRPr lang="el-GR" dirty="0"/>
          </a:p>
        </p:txBody>
      </p:sp>
      <p:sp>
        <p:nvSpPr>
          <p:cNvPr id="4" name="1 - Τίτλος"/>
          <p:cNvSpPr>
            <a:spLocks noGrp="1"/>
          </p:cNvSpPr>
          <p:nvPr>
            <p:ph type="title"/>
          </p:nvPr>
        </p:nvSpPr>
        <p:spPr>
          <a:xfrm>
            <a:off x="457200" y="274638"/>
            <a:ext cx="8229600" cy="850106"/>
          </a:xfrm>
        </p:spPr>
        <p:txBody>
          <a:bodyPr>
            <a:normAutofit/>
          </a:bodyPr>
          <a:lstStyle/>
          <a:p>
            <a:r>
              <a:rPr lang="el-GR" sz="4800" b="1" dirty="0" smtClean="0">
                <a:solidFill>
                  <a:srgbClr val="C00000"/>
                </a:solidFill>
                <a:effectLst>
                  <a:outerShdw blurRad="38100" dist="38100" dir="2700000" algn="tl">
                    <a:srgbClr val="000000">
                      <a:alpha val="43137"/>
                    </a:srgbClr>
                  </a:outerShdw>
                </a:effectLst>
              </a:rPr>
              <a:t>Εσωτερικά</a:t>
            </a:r>
            <a:r>
              <a:rPr lang="el-GR" sz="3600" b="1" dirty="0" smtClean="0">
                <a:solidFill>
                  <a:srgbClr val="C00000"/>
                </a:solidFill>
                <a:effectLst>
                  <a:outerShdw blurRad="38100" dist="38100" dir="2700000" algn="tl">
                    <a:srgbClr val="000000">
                      <a:alpha val="43137"/>
                    </a:srgbClr>
                  </a:outerShdw>
                </a:effectLst>
              </a:rPr>
              <a:t> χαρακτηριστικά:</a:t>
            </a:r>
            <a:endParaRPr lang="el-GR" sz="3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left)">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left)">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left)">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left)">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476672"/>
            <a:ext cx="8640960" cy="6552728"/>
          </a:xfrm>
        </p:spPr>
        <p:txBody>
          <a:bodyPr>
            <a:normAutofit/>
          </a:bodyPr>
          <a:lstStyle/>
          <a:p>
            <a:pPr lvl="0" algn="just"/>
            <a:r>
              <a:rPr lang="el-GR" b="1" dirty="0" smtClean="0"/>
              <a:t>Ιδιαίτερα χαρακτηριστικά</a:t>
            </a:r>
          </a:p>
          <a:p>
            <a:pPr lvl="0" algn="just"/>
            <a:r>
              <a:rPr lang="el-GR" b="1" dirty="0" smtClean="0"/>
              <a:t>Αρετές</a:t>
            </a:r>
            <a:r>
              <a:rPr lang="el-GR" dirty="0" smtClean="0"/>
              <a:t> ή </a:t>
            </a:r>
            <a:r>
              <a:rPr lang="el-GR" b="1" dirty="0" smtClean="0"/>
              <a:t>ελαττώματα</a:t>
            </a:r>
            <a:r>
              <a:rPr lang="el-GR" dirty="0" smtClean="0"/>
              <a:t> </a:t>
            </a:r>
          </a:p>
          <a:p>
            <a:pPr lvl="0" algn="just">
              <a:buNone/>
            </a:pPr>
            <a:endParaRPr lang="el-GR" dirty="0" smtClean="0"/>
          </a:p>
          <a:p>
            <a:pPr lvl="0" algn="just">
              <a:buNone/>
            </a:pPr>
            <a:r>
              <a:rPr lang="el-GR" sz="2800" i="1" u="sng" dirty="0" smtClean="0"/>
              <a:t>Παραδείγματα</a:t>
            </a:r>
            <a:r>
              <a:rPr lang="el-GR" sz="2800" i="1" dirty="0" smtClean="0"/>
              <a:t>:</a:t>
            </a:r>
          </a:p>
          <a:p>
            <a:pPr lvl="1" indent="0" algn="just"/>
            <a:r>
              <a:rPr lang="el-GR" dirty="0" smtClean="0"/>
              <a:t> γενναιόδωρος, ανοιχτόκαρδος, εργατικός, χαρούμενος, φιλότιμος, γλυκομίλητος, συνεργατικός, φιλήσυχος, δημιουργικός, ευφάνταστος, γενναίος, αφηρημένος, εκνευριστικός, ισχυρογνώμων, εγωιστής, </a:t>
            </a:r>
            <a:r>
              <a:rPr lang="el-GR" dirty="0" err="1" smtClean="0"/>
              <a:t>μονόχνωτος</a:t>
            </a:r>
            <a:r>
              <a:rPr lang="el-GR" dirty="0" smtClean="0"/>
              <a:t>, ακοινώνητος, δειλός, μειωμένης αυτοεκτίμησης, ψυχολογικά ασταθής, αγενής, ξεροκέφαλος, ανειλικρινής, δόλιος, υποκριτής…</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021288"/>
            <a:ext cx="9144000" cy="523220"/>
          </a:xfrm>
          <a:prstGeom prst="rect">
            <a:avLst/>
          </a:prstGeom>
          <a:noFill/>
        </p:spPr>
        <p:txBody>
          <a:bodyPr wrap="square" rtlCol="0">
            <a:spAutoFit/>
          </a:bodyPr>
          <a:lstStyle/>
          <a:p>
            <a:pPr algn="ctr"/>
            <a:r>
              <a:rPr lang="el-GR" sz="2800" b="1" dirty="0" smtClean="0"/>
              <a:t>Πώς θα περιγράφατε αυτήν την κοπέλα;</a:t>
            </a:r>
            <a:endParaRPr lang="el-GR" sz="2800" b="1" dirty="0"/>
          </a:p>
        </p:txBody>
      </p:sp>
      <p:pic>
        <p:nvPicPr>
          <p:cNvPr id="23554" name="Picture 2" descr="https://tse4.mm.bing.net/th?id=OIP.SIZxCPkjU4OrM9aNMswBfgHaJo&amp;pid=Api&amp;P=0&amp;w=300&amp;h=300"/>
          <p:cNvPicPr>
            <a:picLocks noChangeAspect="1" noChangeArrowheads="1"/>
          </p:cNvPicPr>
          <p:nvPr/>
        </p:nvPicPr>
        <p:blipFill>
          <a:blip r:embed="rId2" cstate="print"/>
          <a:srcRect/>
          <a:stretch>
            <a:fillRect/>
          </a:stretch>
        </p:blipFill>
        <p:spPr bwMode="auto">
          <a:xfrm>
            <a:off x="2339752" y="0"/>
            <a:ext cx="4470054" cy="58052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up)">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5877272"/>
            <a:ext cx="9144000" cy="954107"/>
          </a:xfrm>
          <a:prstGeom prst="rect">
            <a:avLst/>
          </a:prstGeom>
          <a:noFill/>
        </p:spPr>
        <p:txBody>
          <a:bodyPr wrap="square" rtlCol="0">
            <a:spAutoFit/>
          </a:bodyPr>
          <a:lstStyle/>
          <a:p>
            <a:pPr algn="ctr"/>
            <a:r>
              <a:rPr lang="el-GR" sz="2800" b="1" dirty="0" smtClean="0"/>
              <a:t>Πώς θα περιγράφατε αυτήν την κοπέλα; Είναι η ίδια με την προηγούμενη φωτογραφία. Τι διαφέρει εδώ;</a:t>
            </a:r>
            <a:endParaRPr lang="el-GR" sz="2800" b="1" dirty="0"/>
          </a:p>
        </p:txBody>
      </p:sp>
      <p:pic>
        <p:nvPicPr>
          <p:cNvPr id="39938" name="Picture 2" descr="https://tse1.mm.bing.net/th?id=OIP.rzJKLL7wogNfseVGMj5PQQHaLI&amp;pid=Api&amp;P=0&amp;w=300&amp;h=300"/>
          <p:cNvPicPr>
            <a:picLocks noChangeAspect="1" noChangeArrowheads="1"/>
          </p:cNvPicPr>
          <p:nvPr/>
        </p:nvPicPr>
        <p:blipFill>
          <a:blip r:embed="rId2" cstate="print"/>
          <a:srcRect l="7559" t="5039" r="7559" b="2520"/>
          <a:stretch>
            <a:fillRect/>
          </a:stretch>
        </p:blipFill>
        <p:spPr bwMode="auto">
          <a:xfrm>
            <a:off x="539552" y="-29273"/>
            <a:ext cx="3527509" cy="5762529"/>
          </a:xfrm>
          <a:prstGeom prst="rect">
            <a:avLst/>
          </a:prstGeom>
          <a:ln>
            <a:noFill/>
          </a:ln>
          <a:effectLst>
            <a:outerShdw blurRad="292100" dist="139700" dir="2700000" algn="tl" rotWithShape="0">
              <a:srgbClr val="333333">
                <a:alpha val="65000"/>
              </a:srgbClr>
            </a:outerShdw>
          </a:effectLst>
        </p:spPr>
      </p:pic>
      <p:pic>
        <p:nvPicPr>
          <p:cNvPr id="39940" name="Picture 4" descr="https://marilyn4ever.files.wordpress.com/2014/10/annex20-20monroe20marilyn_nrfpt_029.jpg"/>
          <p:cNvPicPr>
            <a:picLocks noChangeAspect="1" noChangeArrowheads="1"/>
          </p:cNvPicPr>
          <p:nvPr/>
        </p:nvPicPr>
        <p:blipFill>
          <a:blip r:embed="rId3" cstate="print"/>
          <a:srcRect/>
          <a:stretch>
            <a:fillRect/>
          </a:stretch>
        </p:blipFill>
        <p:spPr bwMode="auto">
          <a:xfrm>
            <a:off x="4572000" y="0"/>
            <a:ext cx="4104456" cy="56757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9940"/>
                                        </p:tgtEl>
                                        <p:attrNameLst>
                                          <p:attrName>style.visibility</p:attrName>
                                        </p:attrNameLst>
                                      </p:cBhvr>
                                      <p:to>
                                        <p:strVal val="visible"/>
                                      </p:to>
                                    </p:set>
                                    <p:anim calcmode="lin" valueType="num">
                                      <p:cBhvr>
                                        <p:cTn id="14" dur="1000" fill="hold"/>
                                        <p:tgtEl>
                                          <p:spTgt spid="39940"/>
                                        </p:tgtEl>
                                        <p:attrNameLst>
                                          <p:attrName>ppt_w</p:attrName>
                                        </p:attrNameLst>
                                      </p:cBhvr>
                                      <p:tavLst>
                                        <p:tav tm="0">
                                          <p:val>
                                            <p:fltVal val="0"/>
                                          </p:val>
                                        </p:tav>
                                        <p:tav tm="100000">
                                          <p:val>
                                            <p:strVal val="#ppt_w"/>
                                          </p:val>
                                        </p:tav>
                                      </p:tavLst>
                                    </p:anim>
                                    <p:anim calcmode="lin" valueType="num">
                                      <p:cBhvr>
                                        <p:cTn id="15" dur="1000" fill="hold"/>
                                        <p:tgtEl>
                                          <p:spTgt spid="39940"/>
                                        </p:tgtEl>
                                        <p:attrNameLst>
                                          <p:attrName>ppt_h</p:attrName>
                                        </p:attrNameLst>
                                      </p:cBhvr>
                                      <p:tavLst>
                                        <p:tav tm="0">
                                          <p:val>
                                            <p:fltVal val="0"/>
                                          </p:val>
                                        </p:tav>
                                        <p:tav tm="100000">
                                          <p:val>
                                            <p:strVal val="#ppt_h"/>
                                          </p:val>
                                        </p:tav>
                                      </p:tavLst>
                                    </p:anim>
                                    <p:animEffect transition="in" filter="fade">
                                      <p:cBhvr>
                                        <p:cTn id="16" dur="1000"/>
                                        <p:tgtEl>
                                          <p:spTgt spid="39940"/>
                                        </p:tgtEl>
                                      </p:cBhvr>
                                    </p:animEffect>
                                  </p:childTnLst>
                                </p:cTn>
                              </p:par>
                              <p:par>
                                <p:cTn id="17" presetID="53" presetClass="entr" presetSubtype="0" fill="hold" nodeType="withEffect">
                                  <p:stCondLst>
                                    <p:cond delay="0"/>
                                  </p:stCondLst>
                                  <p:childTnLst>
                                    <p:set>
                                      <p:cBhvr>
                                        <p:cTn id="18" dur="1" fill="hold">
                                          <p:stCondLst>
                                            <p:cond delay="0"/>
                                          </p:stCondLst>
                                        </p:cTn>
                                        <p:tgtEl>
                                          <p:spTgt spid="39938"/>
                                        </p:tgtEl>
                                        <p:attrNameLst>
                                          <p:attrName>style.visibility</p:attrName>
                                        </p:attrNameLst>
                                      </p:cBhvr>
                                      <p:to>
                                        <p:strVal val="visible"/>
                                      </p:to>
                                    </p:set>
                                    <p:anim calcmode="lin" valueType="num">
                                      <p:cBhvr>
                                        <p:cTn id="19" dur="1000" fill="hold"/>
                                        <p:tgtEl>
                                          <p:spTgt spid="39938"/>
                                        </p:tgtEl>
                                        <p:attrNameLst>
                                          <p:attrName>ppt_w</p:attrName>
                                        </p:attrNameLst>
                                      </p:cBhvr>
                                      <p:tavLst>
                                        <p:tav tm="0">
                                          <p:val>
                                            <p:fltVal val="0"/>
                                          </p:val>
                                        </p:tav>
                                        <p:tav tm="100000">
                                          <p:val>
                                            <p:strVal val="#ppt_w"/>
                                          </p:val>
                                        </p:tav>
                                      </p:tavLst>
                                    </p:anim>
                                    <p:anim calcmode="lin" valueType="num">
                                      <p:cBhvr>
                                        <p:cTn id="20" dur="1000" fill="hold"/>
                                        <p:tgtEl>
                                          <p:spTgt spid="39938"/>
                                        </p:tgtEl>
                                        <p:attrNameLst>
                                          <p:attrName>ppt_h</p:attrName>
                                        </p:attrNameLst>
                                      </p:cBhvr>
                                      <p:tavLst>
                                        <p:tav tm="0">
                                          <p:val>
                                            <p:fltVal val="0"/>
                                          </p:val>
                                        </p:tav>
                                        <p:tav tm="100000">
                                          <p:val>
                                            <p:strVal val="#ppt_h"/>
                                          </p:val>
                                        </p:tav>
                                      </p:tavLst>
                                    </p:anim>
                                    <p:animEffect transition="in" filter="fade">
                                      <p:cBhvr>
                                        <p:cTn id="21" dur="1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021288"/>
            <a:ext cx="9144000" cy="523220"/>
          </a:xfrm>
          <a:prstGeom prst="rect">
            <a:avLst/>
          </a:prstGeom>
          <a:noFill/>
        </p:spPr>
        <p:txBody>
          <a:bodyPr wrap="square" rtlCol="0">
            <a:spAutoFit/>
          </a:bodyPr>
          <a:lstStyle/>
          <a:p>
            <a:pPr algn="ctr"/>
            <a:r>
              <a:rPr lang="el-GR" sz="2800" b="1" dirty="0" smtClean="0"/>
              <a:t>Πώς θα περιγράφατε αυτόν τον κύριο;</a:t>
            </a:r>
            <a:endParaRPr lang="el-GR" sz="2800" b="1" dirty="0"/>
          </a:p>
        </p:txBody>
      </p:sp>
      <p:pic>
        <p:nvPicPr>
          <p:cNvPr id="40962" name="Picture 2" descr="https://media.vanityfair.com/photos/58dbc0bee8d62651c1f35580/16:9/w_1280,c_limit/george-clooney-er-doctor.jpg?mbid=social_retweet"/>
          <p:cNvPicPr>
            <a:picLocks noChangeAspect="1" noChangeArrowheads="1"/>
          </p:cNvPicPr>
          <p:nvPr/>
        </p:nvPicPr>
        <p:blipFill>
          <a:blip r:embed="rId2" cstate="print"/>
          <a:srcRect/>
          <a:stretch>
            <a:fillRect/>
          </a:stretch>
        </p:blipFill>
        <p:spPr bwMode="auto">
          <a:xfrm>
            <a:off x="-1620688" y="-1035496"/>
            <a:ext cx="12192000" cy="68580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40962"/>
                                        </p:tgtEl>
                                        <p:attrNameLst>
                                          <p:attrName>style.visibility</p:attrName>
                                        </p:attrNameLst>
                                      </p:cBhvr>
                                      <p:to>
                                        <p:strVal val="visible"/>
                                      </p:to>
                                    </p:set>
                                    <p:animEffect transition="in" filter="barn(inHorizontal)">
                                      <p:cBhvr>
                                        <p:cTn id="14"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021288"/>
            <a:ext cx="9144000" cy="523220"/>
          </a:xfrm>
          <a:prstGeom prst="rect">
            <a:avLst/>
          </a:prstGeom>
          <a:noFill/>
        </p:spPr>
        <p:txBody>
          <a:bodyPr wrap="square" rtlCol="0">
            <a:spAutoFit/>
          </a:bodyPr>
          <a:lstStyle/>
          <a:p>
            <a:pPr algn="ctr"/>
            <a:r>
              <a:rPr lang="el-GR" sz="2800" b="1" dirty="0" smtClean="0"/>
              <a:t>Πώς θα περιγράφατε αυτόν; Ο ίδιος είναι. Τι αλλάζει εδώ;</a:t>
            </a:r>
            <a:endParaRPr lang="el-GR" sz="2800" b="1" dirty="0"/>
          </a:p>
        </p:txBody>
      </p:sp>
      <p:pic>
        <p:nvPicPr>
          <p:cNvPr id="41986" name="Picture 2" descr="https://e3.365dm.com/18/07/1600x900/skynews-george-clooney-met-museum-art_4358135.jpg?20180710115636"/>
          <p:cNvPicPr>
            <a:picLocks noChangeAspect="1" noChangeArrowheads="1"/>
          </p:cNvPicPr>
          <p:nvPr/>
        </p:nvPicPr>
        <p:blipFill>
          <a:blip r:embed="rId2" cstate="print"/>
          <a:srcRect l="8268" r="21260"/>
          <a:stretch>
            <a:fillRect/>
          </a:stretch>
        </p:blipFill>
        <p:spPr bwMode="auto">
          <a:xfrm>
            <a:off x="539552" y="-243408"/>
            <a:ext cx="7578038" cy="60486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1986"/>
                                        </p:tgtEl>
                                        <p:attrNameLst>
                                          <p:attrName>style.visibility</p:attrName>
                                        </p:attrNameLst>
                                      </p:cBhvr>
                                      <p:to>
                                        <p:strVal val="visible"/>
                                      </p:to>
                                    </p:set>
                                    <p:animEffect transition="in" filter="randombar(horizontal)">
                                      <p:cBhvr>
                                        <p:cTn id="14"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1060</Words>
  <Application>Microsoft Office PowerPoint</Application>
  <PresentationFormat>Προβολή στην οθόνη (4:3)</PresentationFormat>
  <Paragraphs>112</Paragraphs>
  <Slides>37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Θέμα του Office</vt:lpstr>
      <vt:lpstr>ΠΕΡΙΓΡΑΦΗ ΠΡΟΣΩΠΟΥ</vt:lpstr>
      <vt:lpstr>Απαραίτητα στοιχεία:</vt:lpstr>
      <vt:lpstr>Εξωτερικά χαρακτηριστικά:</vt:lpstr>
      <vt:lpstr>Εσωτερικά χαρακτηριστικά:</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Η οπτική γωνία και το σχόλιο  στην περιγραφή προσώπου</vt:lpstr>
      <vt:lpstr>Πώς περιγράφουν τον Καβάφη  άλλοι λογοτέχνες;</vt:lpstr>
      <vt:lpstr>Διαφάνεια 29</vt:lpstr>
      <vt:lpstr>Διαφάνεια 30</vt:lpstr>
      <vt:lpstr>Διαφάνεια 31</vt:lpstr>
      <vt:lpstr>Διαφάνεια 32</vt:lpstr>
      <vt:lpstr>Επανάληψη: Τι σκέπτομαι για να περιγράψω  έναν άνθρωπο;</vt:lpstr>
      <vt:lpstr>Πώς γράφω όταν περιγράφω;</vt:lpstr>
      <vt:lpstr>Εργασία</vt:lpstr>
      <vt:lpstr>Βοηθητικά σχόλια</vt:lpstr>
      <vt:lpstr>Διαφάνεια 37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ΠΕΡΙΓΡΑΦΗ</dc:title>
  <dc:creator>Toshiba</dc:creator>
  <cp:lastModifiedBy>Toshiba</cp:lastModifiedBy>
  <cp:revision>102</cp:revision>
  <dcterms:created xsi:type="dcterms:W3CDTF">2020-04-26T21:21:00Z</dcterms:created>
  <dcterms:modified xsi:type="dcterms:W3CDTF">2020-05-13T06:48:35Z</dcterms:modified>
</cp:coreProperties>
</file>