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6" r:id="rId3"/>
    <p:sldId id="284" r:id="rId4"/>
    <p:sldId id="287" r:id="rId5"/>
    <p:sldId id="285" r:id="rId6"/>
    <p:sldId id="288" r:id="rId7"/>
    <p:sldId id="289" r:id="rId8"/>
    <p:sldId id="260" r:id="rId9"/>
    <p:sldId id="290" r:id="rId10"/>
    <p:sldId id="291" r:id="rId11"/>
    <p:sldId id="270" r:id="rId12"/>
    <p:sldId id="278" r:id="rId13"/>
    <p:sldId id="274" r:id="rId14"/>
    <p:sldId id="275" r:id="rId15"/>
    <p:sldId id="276" r:id="rId16"/>
    <p:sldId id="282" r:id="rId17"/>
    <p:sldId id="283" r:id="rId18"/>
    <p:sldId id="277" r:id="rId19"/>
    <p:sldId id="261" r:id="rId20"/>
    <p:sldId id="262" r:id="rId21"/>
    <p:sldId id="293" r:id="rId22"/>
    <p:sldId id="292" r:id="rId23"/>
    <p:sldId id="280" r:id="rId24"/>
    <p:sldId id="268" r:id="rId25"/>
    <p:sldId id="269" r:id="rId26"/>
    <p:sldId id="294"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98"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81D85-928A-423C-A175-008E17DE0962}" type="datetimeFigureOut">
              <a:rPr lang="el-GR" smtClean="0"/>
              <a:t>17/6/2020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0EE2B-3976-4591-A94A-3E7F6364CD84}"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210EE2B-3976-4591-A94A-3E7F6364CD84}" type="slidenum">
              <a:rPr lang="el-GR" smtClean="0"/>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7687E16-1FAD-4B88-A824-E2FF6B4E8384}" type="datetimeFigureOut">
              <a:rPr lang="el-GR" smtClean="0"/>
              <a:pPr/>
              <a:t>17/6/2020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3EF63C-126E-44EF-A507-EDEE9A32672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alpha val="57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87E16-1FAD-4B88-A824-E2FF6B4E8384}" type="datetimeFigureOut">
              <a:rPr lang="el-GR" smtClean="0"/>
              <a:pPr/>
              <a:t>17/6/2020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EF63C-126E-44EF-A507-EDEE9A32672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6iASDVi8Ew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1"/>
            <a:ext cx="8604448" cy="1268760"/>
          </a:xfrm>
        </p:spPr>
        <p:txBody>
          <a:bodyPr/>
          <a:lstStyle/>
          <a:p>
            <a:r>
              <a:rPr lang="el-GR" sz="5400" b="1" spc="500" dirty="0" smtClean="0">
                <a:solidFill>
                  <a:schemeClr val="tx2">
                    <a:lumMod val="75000"/>
                  </a:schemeClr>
                </a:solidFill>
                <a:effectLst>
                  <a:outerShdw blurRad="38100" dist="38100" dir="2700000" algn="tl">
                    <a:srgbClr val="000000">
                      <a:alpha val="43137"/>
                    </a:srgbClr>
                  </a:outerShdw>
                </a:effectLst>
                <a:latin typeface="AG Helvetica P Bold" pitchFamily="2" charset="0"/>
              </a:rPr>
              <a:t>ΠΕΡΙΓΡΑΦΗ</a:t>
            </a:r>
            <a:endParaRPr lang="el-GR" sz="5400" b="1" spc="500" dirty="0">
              <a:solidFill>
                <a:schemeClr val="tx2">
                  <a:lumMod val="75000"/>
                </a:schemeClr>
              </a:solidFill>
              <a:effectLst>
                <a:outerShdw blurRad="38100" dist="38100" dir="2700000" algn="tl">
                  <a:srgbClr val="000000">
                    <a:alpha val="43137"/>
                  </a:srgbClr>
                </a:outerShdw>
              </a:effectLst>
              <a:latin typeface="AG Helvetica P Bold" pitchFamily="2" charset="0"/>
            </a:endParaRPr>
          </a:p>
        </p:txBody>
      </p:sp>
      <p:sp>
        <p:nvSpPr>
          <p:cNvPr id="4" name="1 - Τίτλος"/>
          <p:cNvSpPr txBox="1">
            <a:spLocks/>
          </p:cNvSpPr>
          <p:nvPr/>
        </p:nvSpPr>
        <p:spPr>
          <a:xfrm>
            <a:off x="3131840" y="4941168"/>
            <a:ext cx="3096344"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C00000"/>
                </a:solidFill>
                <a:effectLst>
                  <a:outerShdw blurRad="38100" dist="38100" dir="2700000" algn="tl">
                    <a:srgbClr val="000000">
                      <a:alpha val="43137"/>
                    </a:srgbClr>
                  </a:outerShdw>
                </a:effectLst>
                <a:latin typeface="+mj-lt"/>
                <a:ea typeface="+mj-ea"/>
                <a:cs typeface="+mj-cs"/>
              </a:rPr>
              <a:t>Z</a:t>
            </a:r>
            <a:r>
              <a:rPr kumimoji="0" lang="el-GR" sz="40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j-lt"/>
                <a:ea typeface="+mj-ea"/>
                <a:cs typeface="+mj-cs"/>
              </a:rPr>
              <a:t>ωγραφική</a:t>
            </a:r>
            <a:r>
              <a:rPr kumimoji="0" lang="el-GR"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 </a:t>
            </a:r>
            <a:endParaRPr kumimoji="0" lang="en-US"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με λόγια!</a:t>
            </a:r>
            <a:endParaRPr kumimoji="0" lang="el-GR"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5" name="4 - Βέλος προς τα κάτω"/>
          <p:cNvSpPr/>
          <p:nvPr/>
        </p:nvSpPr>
        <p:spPr>
          <a:xfrm>
            <a:off x="3491880" y="1340768"/>
            <a:ext cx="2808312" cy="3456384"/>
          </a:xfrm>
          <a:prstGeom prst="downArrow">
            <a:avLst/>
          </a:prstGeom>
          <a:blipFill>
            <a:blip r:embed="rId2" cstate="print"/>
            <a:stretch>
              <a:fillRect/>
            </a:stretch>
          </a:blipFill>
          <a:ln w="12700">
            <a:solidFill>
              <a:schemeClr val="tx1"/>
            </a:solidFill>
          </a:ln>
          <a:effectLst>
            <a:outerShdw blurRad="381000" dist="393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294" name="Picture 6" descr="https://burgundyandbrushes.com/wp-content/uploads/2016/03/Social-Art-Brushes.png"/>
          <p:cNvPicPr>
            <a:picLocks noChangeAspect="1" noChangeArrowheads="1"/>
          </p:cNvPicPr>
          <p:nvPr/>
        </p:nvPicPr>
        <p:blipFill>
          <a:blip r:embed="rId3" cstate="print"/>
          <a:srcRect/>
          <a:stretch>
            <a:fillRect/>
          </a:stretch>
        </p:blipFill>
        <p:spPr bwMode="auto">
          <a:xfrm>
            <a:off x="0" y="2132856"/>
            <a:ext cx="3839180" cy="4725144"/>
          </a:xfrm>
          <a:prstGeom prst="rect">
            <a:avLst/>
          </a:prstGeom>
          <a:ln>
            <a:noFill/>
          </a:ln>
          <a:effectLst>
            <a:outerShdw blurRad="292100" dist="139700" dir="2700000" algn="tl" rotWithShape="0">
              <a:srgbClr val="333333">
                <a:alpha val="65000"/>
              </a:srgbClr>
            </a:outerShdw>
          </a:effectLst>
        </p:spPr>
      </p:pic>
      <p:pic>
        <p:nvPicPr>
          <p:cNvPr id="12298" name="Picture 10" descr="http://images.mentalfloss.com/sites/default/files/styles/mf_image_16x9/public/istock-172863370.jpg?itok=KYyph0-_"/>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61804" y="4941168"/>
            <a:ext cx="3417171" cy="19168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par>
                                <p:cTn id="20" presetID="16" presetClass="entr" presetSubtype="37" fill="hold" nodeType="with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barn(outVertical)">
                                      <p:cBhvr>
                                        <p:cTn id="22" dur="500"/>
                                        <p:tgtEl>
                                          <p:spTgt spid="12294"/>
                                        </p:tgtEl>
                                      </p:cBhvr>
                                    </p:animEffect>
                                  </p:childTnLst>
                                </p:cTn>
                              </p:par>
                              <p:par>
                                <p:cTn id="23" presetID="16" presetClass="entr" presetSubtype="37" fill="hold" nodeType="withEffect">
                                  <p:stCondLst>
                                    <p:cond delay="0"/>
                                  </p:stCondLst>
                                  <p:childTnLst>
                                    <p:set>
                                      <p:cBhvr>
                                        <p:cTn id="24" dur="1" fill="hold">
                                          <p:stCondLst>
                                            <p:cond delay="0"/>
                                          </p:stCondLst>
                                        </p:cTn>
                                        <p:tgtEl>
                                          <p:spTgt spid="12298"/>
                                        </p:tgtEl>
                                        <p:attrNameLst>
                                          <p:attrName>style.visibility</p:attrName>
                                        </p:attrNameLst>
                                      </p:cBhvr>
                                      <p:to>
                                        <p:strVal val="visible"/>
                                      </p:to>
                                    </p:set>
                                    <p:animEffect transition="in" filter="barn(outVertical)">
                                      <p:cBhvr>
                                        <p:cTn id="25"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260648"/>
            <a:ext cx="7992888" cy="6336704"/>
          </a:xfrm>
        </p:spPr>
        <p:txBody>
          <a:bodyPr>
            <a:normAutofit lnSpcReduction="10000"/>
          </a:bodyPr>
          <a:lstStyle/>
          <a:p>
            <a:pPr algn="ctr">
              <a:buNone/>
            </a:pPr>
            <a:r>
              <a:rPr lang="el-GR" dirty="0" smtClean="0"/>
              <a:t>Μπορούμε να προσθέσουμε:</a:t>
            </a:r>
          </a:p>
          <a:p>
            <a:r>
              <a:rPr lang="el-GR" dirty="0" smtClean="0"/>
              <a:t>Αν το </a:t>
            </a:r>
            <a:r>
              <a:rPr lang="el-GR" b="1" dirty="0" smtClean="0">
                <a:solidFill>
                  <a:srgbClr val="C00000"/>
                </a:solidFill>
                <a:effectLst>
                  <a:outerShdw blurRad="38100" dist="38100" dir="2700000" algn="tl">
                    <a:srgbClr val="000000">
                      <a:alpha val="43137"/>
                    </a:srgbClr>
                  </a:outerShdw>
                </a:effectLst>
              </a:rPr>
              <a:t>έχουμε επισκεφθεί</a:t>
            </a:r>
          </a:p>
          <a:p>
            <a:r>
              <a:rPr lang="el-GR" dirty="0" smtClean="0"/>
              <a:t>Αν </a:t>
            </a:r>
            <a:r>
              <a:rPr lang="el-GR" b="1" dirty="0" smtClean="0">
                <a:solidFill>
                  <a:srgbClr val="C00000"/>
                </a:solidFill>
                <a:effectLst>
                  <a:outerShdw blurRad="38100" dist="38100" dir="2700000" algn="tl">
                    <a:srgbClr val="000000">
                      <a:alpha val="43137"/>
                    </a:srgbClr>
                  </a:outerShdw>
                </a:effectLst>
              </a:rPr>
              <a:t>καταγόμαστε</a:t>
            </a:r>
            <a:r>
              <a:rPr lang="el-GR" dirty="0" smtClean="0">
                <a:effectLst>
                  <a:outerShdw blurRad="38100" dist="38100" dir="2700000" algn="tl">
                    <a:srgbClr val="000000">
                      <a:alpha val="43137"/>
                    </a:srgbClr>
                  </a:outerShdw>
                </a:effectLst>
              </a:rPr>
              <a:t> </a:t>
            </a:r>
            <a:r>
              <a:rPr lang="el-GR" dirty="0" smtClean="0"/>
              <a:t>από εκεί</a:t>
            </a:r>
          </a:p>
          <a:p>
            <a:r>
              <a:rPr lang="el-GR" b="1" dirty="0" smtClean="0">
                <a:solidFill>
                  <a:srgbClr val="C00000"/>
                </a:solidFill>
                <a:effectLst>
                  <a:outerShdw blurRad="38100" dist="38100" dir="2700000" algn="tl">
                    <a:srgbClr val="000000">
                      <a:alpha val="43137"/>
                    </a:srgbClr>
                  </a:outerShdw>
                </a:effectLst>
              </a:rPr>
              <a:t>Αναμνήσεις </a:t>
            </a:r>
            <a:r>
              <a:rPr lang="el-GR" b="1" dirty="0" smtClean="0">
                <a:solidFill>
                  <a:srgbClr val="C00000"/>
                </a:solidFill>
                <a:effectLst>
                  <a:outerShdw blurRad="38100" dist="38100" dir="2700000" algn="tl">
                    <a:srgbClr val="000000">
                      <a:alpha val="43137"/>
                    </a:srgbClr>
                  </a:outerShdw>
                </a:effectLst>
              </a:rPr>
              <a:t>μας</a:t>
            </a:r>
          </a:p>
          <a:p>
            <a:r>
              <a:rPr lang="el-GR" dirty="0" smtClean="0"/>
              <a:t>Αν ανήκει στα μέρη που θα θέλαμε να δούμε από κοντά</a:t>
            </a:r>
          </a:p>
          <a:p>
            <a:r>
              <a:rPr lang="el-GR" dirty="0" smtClean="0"/>
              <a:t>Αν έχουμε </a:t>
            </a:r>
            <a:r>
              <a:rPr lang="el-GR" b="1" dirty="0" smtClean="0">
                <a:solidFill>
                  <a:srgbClr val="C00000"/>
                </a:solidFill>
                <a:effectLst>
                  <a:outerShdw blurRad="38100" dist="38100" dir="2700000" algn="tl">
                    <a:srgbClr val="000000">
                      <a:alpha val="43137"/>
                    </a:srgbClr>
                  </a:outerShdw>
                </a:effectLst>
              </a:rPr>
              <a:t>διαβάσει</a:t>
            </a:r>
            <a:r>
              <a:rPr lang="el-GR" dirty="0" smtClean="0">
                <a:effectLst>
                  <a:outerShdw blurRad="38100" dist="38100" dir="2700000" algn="tl">
                    <a:srgbClr val="000000">
                      <a:alpha val="43137"/>
                    </a:srgbClr>
                  </a:outerShdw>
                </a:effectLst>
              </a:rPr>
              <a:t> </a:t>
            </a:r>
            <a:r>
              <a:rPr lang="el-GR" dirty="0" smtClean="0"/>
              <a:t>κάτι γι’ αυτό το μέρος</a:t>
            </a:r>
          </a:p>
          <a:p>
            <a:r>
              <a:rPr lang="el-GR" dirty="0" smtClean="0"/>
              <a:t>Αν ξέρουμε </a:t>
            </a:r>
            <a:r>
              <a:rPr lang="el-GR" b="1" dirty="0" smtClean="0">
                <a:solidFill>
                  <a:srgbClr val="C00000"/>
                </a:solidFill>
                <a:effectLst>
                  <a:outerShdw blurRad="38100" dist="38100" dir="2700000" algn="tl">
                    <a:srgbClr val="000000">
                      <a:alpha val="43137"/>
                    </a:srgbClr>
                  </a:outerShdw>
                </a:effectLst>
              </a:rPr>
              <a:t>κάποιον διάσημο </a:t>
            </a:r>
            <a:r>
              <a:rPr lang="el-GR" dirty="0" smtClean="0"/>
              <a:t>που σχετίζεται με την περιοχή αυτή</a:t>
            </a:r>
          </a:p>
          <a:p>
            <a:r>
              <a:rPr lang="el-GR" dirty="0" smtClean="0"/>
              <a:t>Αν μας </a:t>
            </a:r>
            <a:r>
              <a:rPr lang="el-GR" b="1" dirty="0" smtClean="0">
                <a:solidFill>
                  <a:srgbClr val="C00000"/>
                </a:solidFill>
                <a:effectLst>
                  <a:outerShdw blurRad="38100" dist="38100" dir="2700000" algn="tl">
                    <a:srgbClr val="000000">
                      <a:alpha val="43137"/>
                    </a:srgbClr>
                  </a:outerShdw>
                </a:effectLst>
              </a:rPr>
              <a:t>θυμίζει</a:t>
            </a:r>
            <a:r>
              <a:rPr lang="el-GR" dirty="0" smtClean="0">
                <a:effectLst>
                  <a:outerShdw blurRad="38100" dist="38100" dir="2700000" algn="tl">
                    <a:srgbClr val="000000">
                      <a:alpha val="43137"/>
                    </a:srgbClr>
                  </a:outerShdw>
                </a:effectLst>
              </a:rPr>
              <a:t> </a:t>
            </a:r>
            <a:r>
              <a:rPr lang="el-GR" dirty="0" smtClean="0"/>
              <a:t>κάτι</a:t>
            </a:r>
          </a:p>
          <a:p>
            <a:r>
              <a:rPr lang="el-GR" dirty="0" smtClean="0"/>
              <a:t>Αν είναι </a:t>
            </a:r>
            <a:r>
              <a:rPr lang="el-GR" b="1" dirty="0" smtClean="0">
                <a:solidFill>
                  <a:srgbClr val="C00000"/>
                </a:solidFill>
                <a:effectLst>
                  <a:outerShdw blurRad="38100" dist="38100" dir="2700000" algn="tl">
                    <a:srgbClr val="000000">
                      <a:alpha val="43137"/>
                    </a:srgbClr>
                  </a:outerShdw>
                </a:effectLst>
              </a:rPr>
              <a:t>τελείως διαφορετικό </a:t>
            </a:r>
            <a:r>
              <a:rPr lang="el-GR" dirty="0" smtClean="0"/>
              <a:t>από την πόλη όπου ζούμε και σε τι διαφέρει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kespirit.gr/img/layout/ioannina.jpg"/>
          <p:cNvPicPr>
            <a:picLocks noChangeAspect="1" noChangeArrowheads="1"/>
          </p:cNvPicPr>
          <p:nvPr/>
        </p:nvPicPr>
        <p:blipFill>
          <a:blip r:embed="rId2" cstate="print"/>
          <a:srcRect/>
          <a:stretch>
            <a:fillRect/>
          </a:stretch>
        </p:blipFill>
        <p:spPr bwMode="auto">
          <a:xfrm>
            <a:off x="-396552" y="1988840"/>
            <a:ext cx="10026152" cy="3456384"/>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6660232" y="5589240"/>
            <a:ext cx="1907704" cy="523220"/>
          </a:xfrm>
          <a:prstGeom prst="rect">
            <a:avLst/>
          </a:prstGeom>
          <a:noFill/>
        </p:spPr>
        <p:txBody>
          <a:bodyPr wrap="square" rtlCol="0">
            <a:spAutoFit/>
          </a:bodyPr>
          <a:lstStyle/>
          <a:p>
            <a:pPr algn="ctr"/>
            <a:r>
              <a:rPr lang="el-GR" sz="2800" b="1" dirty="0" smtClean="0"/>
              <a:t>Γιάννενα</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52342-bigthumbnail.jpg"/>
          <p:cNvPicPr>
            <a:picLocks noGrp="1" noChangeAspect="1"/>
          </p:cNvPicPr>
          <p:nvPr>
            <p:ph idx="1"/>
          </p:nvPr>
        </p:nvPicPr>
        <p:blipFill>
          <a:blip r:embed="rId2" cstate="print"/>
          <a:stretch>
            <a:fillRect/>
          </a:stretch>
        </p:blipFill>
        <p:spPr>
          <a:xfrm>
            <a:off x="-612448" y="0"/>
            <a:ext cx="10281857" cy="6857999"/>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6660232" y="5589240"/>
            <a:ext cx="1907704" cy="523220"/>
          </a:xfrm>
          <a:prstGeom prst="rect">
            <a:avLst/>
          </a:prstGeom>
          <a:solidFill>
            <a:schemeClr val="bg1">
              <a:alpha val="72000"/>
            </a:schemeClr>
          </a:solidFill>
        </p:spPr>
        <p:txBody>
          <a:bodyPr wrap="square" rtlCol="0">
            <a:spAutoFit/>
          </a:bodyPr>
          <a:lstStyle/>
          <a:p>
            <a:pPr algn="ctr"/>
            <a:r>
              <a:rPr lang="el-GR" sz="2800" b="1" dirty="0" smtClean="0"/>
              <a:t>Μετέωρα</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52342-bigthumbnail.jpg"/>
          <p:cNvPicPr>
            <a:picLocks noGrp="1" noChangeAspect="1"/>
          </p:cNvPicPr>
          <p:nvPr>
            <p:ph idx="1"/>
          </p:nvPr>
        </p:nvPicPr>
        <p:blipFill>
          <a:blip r:embed="rId2" cstate="print"/>
          <a:stretch>
            <a:fillRect/>
          </a:stretch>
        </p:blipFill>
        <p:spPr>
          <a:xfrm>
            <a:off x="-1243079" y="0"/>
            <a:ext cx="12179195" cy="6858000"/>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3491880" y="5805264"/>
            <a:ext cx="2051720" cy="523220"/>
          </a:xfrm>
          <a:prstGeom prst="rect">
            <a:avLst/>
          </a:prstGeom>
          <a:solidFill>
            <a:schemeClr val="bg1">
              <a:alpha val="72000"/>
            </a:schemeClr>
          </a:solidFill>
        </p:spPr>
        <p:txBody>
          <a:bodyPr wrap="square" rtlCol="0">
            <a:spAutoFit/>
          </a:bodyPr>
          <a:lstStyle/>
          <a:p>
            <a:pPr algn="ctr"/>
            <a:r>
              <a:rPr lang="el-GR" sz="2800" b="1" dirty="0" smtClean="0"/>
              <a:t>Αναφιώτικα</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52342-bigthumbnail.jpg"/>
          <p:cNvPicPr>
            <a:picLocks noGrp="1" noChangeAspect="1"/>
          </p:cNvPicPr>
          <p:nvPr>
            <p:ph idx="1"/>
          </p:nvPr>
        </p:nvPicPr>
        <p:blipFill>
          <a:blip r:embed="rId2" cstate="print"/>
          <a:stretch>
            <a:fillRect/>
          </a:stretch>
        </p:blipFill>
        <p:spPr>
          <a:xfrm>
            <a:off x="-756592" y="0"/>
            <a:ext cx="10972800" cy="6858000"/>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6516216" y="476672"/>
            <a:ext cx="1907704" cy="523220"/>
          </a:xfrm>
          <a:prstGeom prst="rect">
            <a:avLst/>
          </a:prstGeom>
          <a:solidFill>
            <a:schemeClr val="bg1">
              <a:alpha val="72000"/>
            </a:schemeClr>
          </a:solidFill>
        </p:spPr>
        <p:txBody>
          <a:bodyPr wrap="square" rtlCol="0">
            <a:spAutoFit/>
          </a:bodyPr>
          <a:lstStyle/>
          <a:p>
            <a:pPr algn="ctr"/>
            <a:r>
              <a:rPr lang="el-GR" sz="2800" b="1" dirty="0" smtClean="0"/>
              <a:t>Χανιά</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500"/>
                                        <p:tgtEl>
                                          <p:spTgt spid="4"/>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8)">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52342-bigthumbnail.jpg"/>
          <p:cNvPicPr>
            <a:picLocks noGrp="1" noChangeAspect="1"/>
          </p:cNvPicPr>
          <p:nvPr>
            <p:ph idx="1"/>
          </p:nvPr>
        </p:nvPicPr>
        <p:blipFill>
          <a:blip r:embed="rId2" cstate="print"/>
          <a:stretch>
            <a:fillRect/>
          </a:stretch>
        </p:blipFill>
        <p:spPr>
          <a:xfrm>
            <a:off x="0" y="0"/>
            <a:ext cx="9301808" cy="6976356"/>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6156176" y="836712"/>
            <a:ext cx="2339752" cy="523220"/>
          </a:xfrm>
          <a:prstGeom prst="rect">
            <a:avLst/>
          </a:prstGeom>
          <a:noFill/>
        </p:spPr>
        <p:txBody>
          <a:bodyPr wrap="square" rtlCol="0">
            <a:spAutoFit/>
          </a:bodyPr>
          <a:lstStyle/>
          <a:p>
            <a:pPr algn="ctr"/>
            <a:r>
              <a:rPr lang="el-GR" sz="2800" b="1" dirty="0" smtClean="0"/>
              <a:t>Μονεμβασιά</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media-cdn.tripadvisor.com/media/photo-s/01/71/93/55/santorini-the-sunset.jpg"/>
          <p:cNvPicPr>
            <a:picLocks noChangeAspect="1" noChangeArrowheads="1"/>
          </p:cNvPicPr>
          <p:nvPr/>
        </p:nvPicPr>
        <p:blipFill>
          <a:blip r:embed="rId2" cstate="print"/>
          <a:stretch>
            <a:fillRect/>
          </a:stretch>
        </p:blipFill>
        <p:spPr bwMode="auto">
          <a:xfrm>
            <a:off x="0" y="-467016"/>
            <a:ext cx="9144000" cy="8489158"/>
          </a:xfrm>
          <a:prstGeom prst="rect">
            <a:avLst/>
          </a:prstGeom>
          <a:noFill/>
        </p:spPr>
      </p:pic>
      <p:sp>
        <p:nvSpPr>
          <p:cNvPr id="5" name="4 - TextBox"/>
          <p:cNvSpPr txBox="1"/>
          <p:nvPr/>
        </p:nvSpPr>
        <p:spPr>
          <a:xfrm>
            <a:off x="6660232" y="5589240"/>
            <a:ext cx="1907704" cy="523220"/>
          </a:xfrm>
          <a:prstGeom prst="rect">
            <a:avLst/>
          </a:prstGeom>
          <a:solidFill>
            <a:schemeClr val="bg1">
              <a:alpha val="72000"/>
            </a:schemeClr>
          </a:solidFill>
        </p:spPr>
        <p:txBody>
          <a:bodyPr wrap="square" rtlCol="0">
            <a:spAutoFit/>
          </a:bodyPr>
          <a:lstStyle/>
          <a:p>
            <a:pPr algn="ctr"/>
            <a:r>
              <a:rPr lang="el-GR" sz="2800" b="1" dirty="0" smtClean="0"/>
              <a:t>Ρέθυμνο</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upLeft)">
                                      <p:cBhvr>
                                        <p:cTn id="7" dur="500"/>
                                        <p:tgtEl>
                                          <p:spTgt spid="37890"/>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up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www.greecevacationsearch.com/images/greece/Sifnos/Sifnos%20Apolloni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 TextBox"/>
          <p:cNvSpPr txBox="1"/>
          <p:nvPr/>
        </p:nvSpPr>
        <p:spPr>
          <a:xfrm>
            <a:off x="6660232" y="5589240"/>
            <a:ext cx="1907704" cy="523220"/>
          </a:xfrm>
          <a:prstGeom prst="rect">
            <a:avLst/>
          </a:prstGeom>
          <a:solidFill>
            <a:schemeClr val="bg1">
              <a:alpha val="72000"/>
            </a:schemeClr>
          </a:solidFill>
        </p:spPr>
        <p:txBody>
          <a:bodyPr wrap="square" rtlCol="0">
            <a:spAutoFit/>
          </a:bodyPr>
          <a:lstStyle/>
          <a:p>
            <a:pPr algn="ctr"/>
            <a:r>
              <a:rPr lang="el-GR" sz="2800" b="1" dirty="0" smtClean="0"/>
              <a:t>Σίφνος</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52342-bigthumbnail.jpg"/>
          <p:cNvPicPr>
            <a:picLocks noGrp="1" noChangeAspect="1"/>
          </p:cNvPicPr>
          <p:nvPr>
            <p:ph idx="1"/>
          </p:nvPr>
        </p:nvPicPr>
        <p:blipFill>
          <a:blip r:embed="rId2" cstate="print"/>
          <a:stretch>
            <a:fillRect/>
          </a:stretch>
        </p:blipFill>
        <p:spPr>
          <a:xfrm>
            <a:off x="-2565263" y="0"/>
            <a:ext cx="14187487" cy="6857999"/>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6660232" y="5589240"/>
            <a:ext cx="1907704" cy="523220"/>
          </a:xfrm>
          <a:prstGeom prst="rect">
            <a:avLst/>
          </a:prstGeom>
          <a:solidFill>
            <a:schemeClr val="bg1">
              <a:alpha val="72000"/>
            </a:schemeClr>
          </a:solidFill>
        </p:spPr>
        <p:txBody>
          <a:bodyPr wrap="square" rtlCol="0">
            <a:spAutoFit/>
          </a:bodyPr>
          <a:lstStyle/>
          <a:p>
            <a:pPr algn="ctr"/>
            <a:r>
              <a:rPr lang="el-GR" sz="2800" b="1" dirty="0" smtClean="0"/>
              <a:t>Κόνιτσα</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allaktikiagenda.gr/wp-content/uploads/2018/03/nafplio-yperohi-poli.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p:spPr>
      </p:pic>
      <p:sp>
        <p:nvSpPr>
          <p:cNvPr id="3" name="2 - TextBox"/>
          <p:cNvSpPr txBox="1"/>
          <p:nvPr/>
        </p:nvSpPr>
        <p:spPr>
          <a:xfrm>
            <a:off x="5436096" y="3121804"/>
            <a:ext cx="2520280" cy="523220"/>
          </a:xfrm>
          <a:prstGeom prst="rect">
            <a:avLst/>
          </a:prstGeom>
          <a:noFill/>
        </p:spPr>
        <p:txBody>
          <a:bodyPr wrap="square" rtlCol="0">
            <a:spAutoFit/>
          </a:bodyPr>
          <a:lstStyle/>
          <a:p>
            <a:r>
              <a:rPr lang="el-GR" sz="2800" b="1" dirty="0" smtClean="0"/>
              <a:t>Ναύπλιο</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290266"/>
          </a:xfrm>
        </p:spPr>
        <p:txBody>
          <a:bodyPr>
            <a:normAutofit/>
          </a:bodyPr>
          <a:lstStyle/>
          <a:p>
            <a:r>
              <a:rPr lang="el-GR" dirty="0" smtClean="0"/>
              <a:t>Η </a:t>
            </a:r>
            <a:r>
              <a:rPr lang="el-GR" b="1" dirty="0" smtClean="0">
                <a:solidFill>
                  <a:srgbClr val="C00000"/>
                </a:solidFill>
                <a:effectLst>
                  <a:outerShdw blurRad="38100" dist="38100" dir="2700000" algn="tl">
                    <a:srgbClr val="000000">
                      <a:alpha val="43137"/>
                    </a:srgbClr>
                  </a:outerShdw>
                </a:effectLst>
              </a:rPr>
              <a:t>περιγραφή</a:t>
            </a:r>
            <a:r>
              <a:rPr lang="el-GR" dirty="0" smtClean="0">
                <a:effectLst>
                  <a:outerShdw blurRad="38100" dist="38100" dir="2700000" algn="tl">
                    <a:srgbClr val="000000">
                      <a:alpha val="43137"/>
                    </a:srgbClr>
                  </a:outerShdw>
                </a:effectLst>
              </a:rPr>
              <a:t> </a:t>
            </a:r>
            <a:r>
              <a:rPr lang="el-GR" dirty="0" smtClean="0"/>
              <a:t>μπορεί να χρησιμοποιηθεί ποικιλοτρόπως:</a:t>
            </a:r>
            <a:endParaRPr lang="el-GR" dirty="0"/>
          </a:p>
        </p:txBody>
      </p:sp>
      <p:sp>
        <p:nvSpPr>
          <p:cNvPr id="3" name="2 - Θέση περιεχομένου"/>
          <p:cNvSpPr>
            <a:spLocks noGrp="1"/>
          </p:cNvSpPr>
          <p:nvPr>
            <p:ph idx="1"/>
          </p:nvPr>
        </p:nvSpPr>
        <p:spPr>
          <a:xfrm>
            <a:off x="755576" y="2780928"/>
            <a:ext cx="6264696" cy="3345235"/>
          </a:xfrm>
        </p:spPr>
        <p:txBody>
          <a:bodyPr/>
          <a:lstStyle/>
          <a:p>
            <a:r>
              <a:rPr lang="el-GR" sz="4000" dirty="0" smtClean="0"/>
              <a:t>Σε μία </a:t>
            </a:r>
            <a:r>
              <a:rPr lang="el-GR" sz="4000" b="1" dirty="0" smtClean="0">
                <a:solidFill>
                  <a:srgbClr val="C00000"/>
                </a:solidFill>
                <a:effectLst>
                  <a:outerShdw blurRad="38100" dist="38100" dir="2700000" algn="tl">
                    <a:srgbClr val="000000">
                      <a:alpha val="43137"/>
                    </a:srgbClr>
                  </a:outerShdw>
                </a:effectLst>
              </a:rPr>
              <a:t>παρουσίαση</a:t>
            </a:r>
          </a:p>
          <a:p>
            <a:r>
              <a:rPr lang="el-GR" sz="4000" dirty="0" smtClean="0"/>
              <a:t>Σε μία </a:t>
            </a:r>
            <a:r>
              <a:rPr lang="el-GR" sz="4000" b="1" dirty="0" smtClean="0">
                <a:solidFill>
                  <a:srgbClr val="C00000"/>
                </a:solidFill>
                <a:effectLst>
                  <a:outerShdw blurRad="38100" dist="38100" dir="2700000" algn="tl">
                    <a:srgbClr val="000000">
                      <a:alpha val="43137"/>
                    </a:srgbClr>
                  </a:outerShdw>
                </a:effectLst>
              </a:rPr>
              <a:t>αφήγηση</a:t>
            </a:r>
          </a:p>
          <a:p>
            <a:r>
              <a:rPr lang="el-GR" sz="4000" dirty="0" smtClean="0"/>
              <a:t>Σε ένα </a:t>
            </a:r>
            <a:r>
              <a:rPr lang="el-GR" sz="4000" b="1" dirty="0" err="1" smtClean="0">
                <a:solidFill>
                  <a:srgbClr val="C00000"/>
                </a:solidFill>
                <a:effectLst>
                  <a:outerShdw blurRad="38100" dist="38100" dir="2700000" algn="tl">
                    <a:srgbClr val="000000">
                      <a:alpha val="43137"/>
                    </a:srgbClr>
                  </a:outerShdw>
                </a:effectLst>
              </a:rPr>
              <a:t>επιχειρηματολογικό</a:t>
            </a:r>
            <a:r>
              <a:rPr lang="el-GR" sz="4000" dirty="0" smtClean="0">
                <a:effectLst>
                  <a:outerShdw blurRad="38100" dist="38100" dir="2700000" algn="tl">
                    <a:srgbClr val="000000">
                      <a:alpha val="43137"/>
                    </a:srgbClr>
                  </a:outerShdw>
                </a:effectLst>
              </a:rPr>
              <a:t> </a:t>
            </a:r>
            <a:r>
              <a:rPr lang="el-GR" sz="4000" dirty="0" smtClean="0"/>
              <a:t>κείμενο</a:t>
            </a:r>
          </a:p>
          <a:p>
            <a:endParaRPr lang="el-GR" dirty="0"/>
          </a:p>
        </p:txBody>
      </p:sp>
      <p:pic>
        <p:nvPicPr>
          <p:cNvPr id="4" name="3 - Εικόνα" descr="6a14ed1c66452cf0fb02c2b063c52af0.gif"/>
          <p:cNvPicPr>
            <a:picLocks noChangeAspect="1"/>
          </p:cNvPicPr>
          <p:nvPr/>
        </p:nvPicPr>
        <p:blipFill>
          <a:blip r:embed="rId2" cstate="print"/>
          <a:stretch>
            <a:fillRect/>
          </a:stretch>
        </p:blipFill>
        <p:spPr>
          <a:xfrm>
            <a:off x="7042584" y="2655168"/>
            <a:ext cx="2101416" cy="4202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eb-greece.gr/wp-content/uploads/2015/05/parga5.jpg"/>
          <p:cNvPicPr>
            <a:picLocks noChangeAspect="1" noChangeArrowheads="1"/>
          </p:cNvPicPr>
          <p:nvPr/>
        </p:nvPicPr>
        <p:blipFill>
          <a:blip r:embed="rId2" cstate="print"/>
          <a:stretch>
            <a:fillRect/>
          </a:stretch>
        </p:blipFill>
        <p:spPr bwMode="auto">
          <a:xfrm>
            <a:off x="3635897" y="-27130"/>
            <a:ext cx="5508104" cy="6885130"/>
          </a:xfrm>
          <a:prstGeom prst="rect">
            <a:avLst/>
          </a:prstGeom>
          <a:noFill/>
        </p:spPr>
      </p:pic>
      <p:sp>
        <p:nvSpPr>
          <p:cNvPr id="5" name="4 - TextBox"/>
          <p:cNvSpPr txBox="1"/>
          <p:nvPr/>
        </p:nvSpPr>
        <p:spPr>
          <a:xfrm>
            <a:off x="539552" y="404664"/>
            <a:ext cx="2520280" cy="523220"/>
          </a:xfrm>
          <a:prstGeom prst="rect">
            <a:avLst/>
          </a:prstGeom>
          <a:noFill/>
        </p:spPr>
        <p:txBody>
          <a:bodyPr wrap="square" rtlCol="0">
            <a:spAutoFit/>
          </a:bodyPr>
          <a:lstStyle/>
          <a:p>
            <a:r>
              <a:rPr lang="el-GR" sz="2800" b="1" dirty="0" smtClean="0"/>
              <a:t>Ναύπακτος</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randombar(horizontal)">
                                      <p:cBhvr>
                                        <p:cTn id="7" dur="500"/>
                                        <p:tgtEl>
                                          <p:spTgt spid="1024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eb-greece.gr/wp-content/uploads/2015/05/parga5.jpg"/>
          <p:cNvPicPr>
            <a:picLocks noChangeAspect="1" noChangeArrowheads="1"/>
          </p:cNvPicPr>
          <p:nvPr/>
        </p:nvPicPr>
        <p:blipFill>
          <a:blip r:embed="rId2" cstate="print"/>
          <a:stretch>
            <a:fillRect/>
          </a:stretch>
        </p:blipFill>
        <p:spPr bwMode="auto">
          <a:xfrm>
            <a:off x="0" y="-1179512"/>
            <a:ext cx="6804249" cy="8428488"/>
          </a:xfrm>
          <a:prstGeom prst="rect">
            <a:avLst/>
          </a:prstGeom>
          <a:noFill/>
        </p:spPr>
      </p:pic>
      <p:sp>
        <p:nvSpPr>
          <p:cNvPr id="5" name="4 - TextBox"/>
          <p:cNvSpPr txBox="1"/>
          <p:nvPr/>
        </p:nvSpPr>
        <p:spPr>
          <a:xfrm>
            <a:off x="7092280" y="5949280"/>
            <a:ext cx="2520280" cy="523220"/>
          </a:xfrm>
          <a:prstGeom prst="rect">
            <a:avLst/>
          </a:prstGeom>
          <a:noFill/>
        </p:spPr>
        <p:txBody>
          <a:bodyPr wrap="square" rtlCol="0">
            <a:spAutoFit/>
          </a:bodyPr>
          <a:lstStyle/>
          <a:p>
            <a:r>
              <a:rPr lang="el-GR" sz="2800" b="1" dirty="0" smtClean="0"/>
              <a:t>Αθήνα</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1000"/>
                                        <p:tgtEl>
                                          <p:spTgt spid="1024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eb-greece.gr/wp-content/uploads/2015/05/parga5.jpg"/>
          <p:cNvPicPr>
            <a:picLocks noChangeAspect="1" noChangeArrowheads="1"/>
          </p:cNvPicPr>
          <p:nvPr/>
        </p:nvPicPr>
        <p:blipFill>
          <a:blip r:embed="rId2" cstate="print"/>
          <a:stretch>
            <a:fillRect/>
          </a:stretch>
        </p:blipFill>
        <p:spPr bwMode="auto">
          <a:xfrm>
            <a:off x="-1620688" y="0"/>
            <a:ext cx="13798822" cy="7076319"/>
          </a:xfrm>
          <a:prstGeom prst="rect">
            <a:avLst/>
          </a:prstGeom>
          <a:noFill/>
        </p:spPr>
      </p:pic>
      <p:sp>
        <p:nvSpPr>
          <p:cNvPr id="5" name="4 - TextBox"/>
          <p:cNvSpPr txBox="1"/>
          <p:nvPr/>
        </p:nvSpPr>
        <p:spPr>
          <a:xfrm>
            <a:off x="5868144" y="6021288"/>
            <a:ext cx="2520280" cy="523220"/>
          </a:xfrm>
          <a:prstGeom prst="rect">
            <a:avLst/>
          </a:prstGeom>
          <a:noFill/>
        </p:spPr>
        <p:txBody>
          <a:bodyPr wrap="square" rtlCol="0">
            <a:spAutoFit/>
          </a:bodyPr>
          <a:lstStyle/>
          <a:p>
            <a:r>
              <a:rPr lang="el-GR" sz="2800" b="1" dirty="0" smtClean="0"/>
              <a:t>Ρόδος</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dn.citypatras.gr/media/2019/01/image_488b.jpg"/>
          <p:cNvPicPr>
            <a:picLocks noChangeAspect="1" noChangeArrowheads="1"/>
          </p:cNvPicPr>
          <p:nvPr/>
        </p:nvPicPr>
        <p:blipFill>
          <a:blip r:embed="rId2" cstate="print"/>
          <a:stretch>
            <a:fillRect/>
          </a:stretch>
        </p:blipFill>
        <p:spPr bwMode="auto">
          <a:xfrm>
            <a:off x="0" y="0"/>
            <a:ext cx="9144000" cy="9144000"/>
          </a:xfrm>
          <a:prstGeom prst="rect">
            <a:avLst/>
          </a:prstGeom>
          <a:noFill/>
        </p:spPr>
      </p:pic>
      <p:sp>
        <p:nvSpPr>
          <p:cNvPr id="3" name="2 - TextBox"/>
          <p:cNvSpPr txBox="1"/>
          <p:nvPr/>
        </p:nvSpPr>
        <p:spPr>
          <a:xfrm>
            <a:off x="323528" y="4221088"/>
            <a:ext cx="2520280" cy="523220"/>
          </a:xfrm>
          <a:prstGeom prst="rect">
            <a:avLst/>
          </a:prstGeom>
          <a:noFill/>
        </p:spPr>
        <p:txBody>
          <a:bodyPr wrap="square" rtlCol="0">
            <a:spAutoFit/>
          </a:bodyPr>
          <a:lstStyle/>
          <a:p>
            <a:r>
              <a:rPr lang="el-GR" sz="2800" b="1" dirty="0" smtClean="0"/>
              <a:t>Φολέγανδρος</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across)">
                                      <p:cBhvr>
                                        <p:cTn id="7" dur="500"/>
                                        <p:tgtEl>
                                          <p:spTgt spid="194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dn.citypatras.gr/media/2019/01/image_488b.jpg"/>
          <p:cNvPicPr>
            <a:picLocks noChangeAspect="1" noChangeArrowheads="1"/>
          </p:cNvPicPr>
          <p:nvPr/>
        </p:nvPicPr>
        <p:blipFill>
          <a:blip r:embed="rId2" cstate="print"/>
          <a:stretch>
            <a:fillRect/>
          </a:stretch>
        </p:blipFill>
        <p:spPr bwMode="auto">
          <a:xfrm>
            <a:off x="0" y="-445617"/>
            <a:ext cx="9144000" cy="8839201"/>
          </a:xfrm>
          <a:prstGeom prst="rect">
            <a:avLst/>
          </a:prstGeom>
          <a:noFill/>
        </p:spPr>
      </p:pic>
      <p:sp>
        <p:nvSpPr>
          <p:cNvPr id="3" name="2 - TextBox"/>
          <p:cNvSpPr txBox="1"/>
          <p:nvPr/>
        </p:nvSpPr>
        <p:spPr>
          <a:xfrm>
            <a:off x="5940152" y="3284984"/>
            <a:ext cx="2232248" cy="523220"/>
          </a:xfrm>
          <a:prstGeom prst="rect">
            <a:avLst/>
          </a:prstGeom>
          <a:noFill/>
        </p:spPr>
        <p:txBody>
          <a:bodyPr wrap="square" rtlCol="0">
            <a:spAutoFit/>
          </a:bodyPr>
          <a:lstStyle/>
          <a:p>
            <a:r>
              <a:rPr lang="el-GR" sz="2800" b="1" dirty="0" smtClean="0"/>
              <a:t>Καστελόριζο</a:t>
            </a:r>
            <a:endParaRPr lang="el-G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ΤΙ ΑΛΛΟ ΜΠΟΡΩ ΝΑ ΠΕΡΙΓΡΑΨΩ;</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331640" y="1196752"/>
            <a:ext cx="7283152" cy="5445224"/>
          </a:xfrm>
        </p:spPr>
        <p:txBody>
          <a:bodyPr>
            <a:normAutofit fontScale="92500" lnSpcReduction="10000"/>
          </a:bodyPr>
          <a:lstStyle/>
          <a:p>
            <a:pPr lvl="0"/>
            <a:r>
              <a:rPr lang="el-GR" b="1" dirty="0" smtClean="0"/>
              <a:t>Πρόσωπα</a:t>
            </a:r>
            <a:endParaRPr lang="el-GR" dirty="0" smtClean="0"/>
          </a:p>
          <a:p>
            <a:pPr lvl="0"/>
            <a:r>
              <a:rPr lang="el-GR" b="1" dirty="0" smtClean="0"/>
              <a:t>Αντικείμενα</a:t>
            </a:r>
            <a:endParaRPr lang="el-GR" dirty="0" smtClean="0"/>
          </a:p>
          <a:p>
            <a:pPr lvl="0"/>
            <a:r>
              <a:rPr lang="el-GR" b="1" dirty="0" smtClean="0"/>
              <a:t>Οικοδομήματα</a:t>
            </a:r>
            <a:endParaRPr lang="el-GR" dirty="0" smtClean="0"/>
          </a:p>
          <a:p>
            <a:pPr lvl="0"/>
            <a:r>
              <a:rPr lang="el-GR" b="1" dirty="0" smtClean="0"/>
              <a:t>Συνοικίες, χωριά, πόλεις</a:t>
            </a:r>
            <a:endParaRPr lang="el-GR" dirty="0" smtClean="0"/>
          </a:p>
          <a:p>
            <a:pPr lvl="0"/>
            <a:r>
              <a:rPr lang="el-GR" b="1" dirty="0" smtClean="0"/>
              <a:t>Τοπία, Αρχαιολογικούς χώρους</a:t>
            </a:r>
            <a:endParaRPr lang="el-GR" dirty="0" smtClean="0"/>
          </a:p>
          <a:p>
            <a:pPr lvl="0"/>
            <a:r>
              <a:rPr lang="el-GR" b="1" dirty="0" smtClean="0"/>
              <a:t>Φυσικά φαινόμενα</a:t>
            </a:r>
            <a:endParaRPr lang="el-GR" dirty="0" smtClean="0"/>
          </a:p>
          <a:p>
            <a:pPr lvl="0"/>
            <a:r>
              <a:rPr lang="el-GR" b="1" dirty="0" smtClean="0"/>
              <a:t>Ζώα – φυτά</a:t>
            </a:r>
            <a:endParaRPr lang="el-GR" dirty="0" smtClean="0"/>
          </a:p>
          <a:p>
            <a:pPr lvl="0"/>
            <a:r>
              <a:rPr lang="el-GR" b="1" dirty="0" smtClean="0"/>
              <a:t>Έργα τέχνης</a:t>
            </a:r>
            <a:endParaRPr lang="el-GR" dirty="0" smtClean="0"/>
          </a:p>
          <a:p>
            <a:pPr lvl="0"/>
            <a:r>
              <a:rPr lang="el-GR" b="1" dirty="0" smtClean="0"/>
              <a:t>Σκηνές ανθρώπινης ζωής</a:t>
            </a:r>
            <a:endParaRPr lang="el-GR" dirty="0" smtClean="0"/>
          </a:p>
          <a:p>
            <a:pPr lvl="0"/>
            <a:r>
              <a:rPr lang="el-GR" b="1" dirty="0" smtClean="0"/>
              <a:t>Ψυχικές – συναισθηματικές καταστάσεις προσώπων</a:t>
            </a:r>
            <a:r>
              <a:rPr lang="el-GR" b="1" u="sng" dirty="0" smtClean="0"/>
              <a:t> </a:t>
            </a:r>
            <a:endParaRPr lang="el-GR"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514402"/>
          </a:xfrm>
        </p:spPr>
        <p:txBody>
          <a:bodyPr>
            <a:normAutofit/>
          </a:bodyPr>
          <a:lstStyle/>
          <a:p>
            <a:r>
              <a:rPr lang="el-GR" dirty="0" smtClean="0"/>
              <a:t>Δείτε κι ένα βίντεο </a:t>
            </a:r>
            <a:br>
              <a:rPr lang="el-GR" dirty="0" smtClean="0"/>
            </a:br>
            <a:r>
              <a:rPr lang="el-GR" dirty="0" smtClean="0"/>
              <a:t>της </a:t>
            </a:r>
            <a:r>
              <a:rPr lang="el-GR" b="1" dirty="0" smtClean="0">
                <a:solidFill>
                  <a:srgbClr val="C00000"/>
                </a:solidFill>
                <a:effectLst>
                  <a:outerShdw blurRad="38100" dist="38100" dir="2700000" algn="tl">
                    <a:srgbClr val="000000">
                      <a:alpha val="43137"/>
                    </a:srgbClr>
                  </a:outerShdw>
                </a:effectLst>
              </a:rPr>
              <a:t>Ελλάδας από ψηλά</a:t>
            </a:r>
            <a:r>
              <a:rPr lang="el-GR" dirty="0" smtClean="0"/>
              <a:t/>
            </a:r>
            <a:br>
              <a:rPr lang="el-GR" dirty="0" smtClean="0"/>
            </a:br>
            <a:r>
              <a:rPr lang="el-GR" dirty="0" smtClean="0"/>
              <a:t>για να εμπνευστείτε </a:t>
            </a:r>
            <a:br>
              <a:rPr lang="el-GR" dirty="0" smtClean="0"/>
            </a:br>
            <a:r>
              <a:rPr lang="el-GR" dirty="0" smtClean="0"/>
              <a:t>για τις περιγραφές σας!</a:t>
            </a:r>
            <a:br>
              <a:rPr lang="el-GR" dirty="0" smtClean="0"/>
            </a:br>
            <a:r>
              <a:rPr lang="el-GR" dirty="0" smtClean="0"/>
              <a:t>Κρατάει μόνο 3 λεπτά…</a:t>
            </a:r>
            <a:endParaRPr lang="el-GR" dirty="0"/>
          </a:p>
        </p:txBody>
      </p:sp>
      <p:sp>
        <p:nvSpPr>
          <p:cNvPr id="3" name="2 - Θέση περιεχομένου"/>
          <p:cNvSpPr>
            <a:spLocks noGrp="1"/>
          </p:cNvSpPr>
          <p:nvPr>
            <p:ph idx="1"/>
          </p:nvPr>
        </p:nvSpPr>
        <p:spPr>
          <a:xfrm>
            <a:off x="395536" y="5673005"/>
            <a:ext cx="8229600" cy="1184995"/>
          </a:xfrm>
        </p:spPr>
        <p:txBody>
          <a:bodyPr/>
          <a:lstStyle/>
          <a:p>
            <a:r>
              <a:rPr lang="en-US" dirty="0" smtClean="0">
                <a:hlinkClick r:id="rId2"/>
              </a:rPr>
              <a:t>https://www.youtube.com/watch?v=6iASDVi8Ew8</a:t>
            </a:r>
            <a:endParaRPr lang="el-GR" dirty="0"/>
          </a:p>
        </p:txBody>
      </p:sp>
      <p:pic>
        <p:nvPicPr>
          <p:cNvPr id="4" name="3 - Εικόνα" descr="arrow (1).png"/>
          <p:cNvPicPr>
            <a:picLocks noChangeAspect="1"/>
          </p:cNvPicPr>
          <p:nvPr/>
        </p:nvPicPr>
        <p:blipFill>
          <a:blip r:embed="rId3" cstate="print"/>
          <a:stretch>
            <a:fillRect/>
          </a:stretch>
        </p:blipFill>
        <p:spPr>
          <a:xfrm>
            <a:off x="3779912" y="3861048"/>
            <a:ext cx="1440160" cy="18722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0"/>
            <a:ext cx="9324528" cy="850106"/>
          </a:xfrm>
        </p:spPr>
        <p:txBody>
          <a:bodyPr>
            <a:normAutofit fontScale="90000"/>
          </a:bodyPr>
          <a:lstStyle/>
          <a:p>
            <a:r>
              <a:rPr lang="el-GR" sz="4000" b="1" dirty="0" smtClean="0">
                <a:solidFill>
                  <a:srgbClr val="C00000"/>
                </a:solidFill>
                <a:effectLst>
                  <a:outerShdw blurRad="38100" dist="38100" dir="2700000" algn="tl">
                    <a:srgbClr val="000000">
                      <a:alpha val="43137"/>
                    </a:srgbClr>
                  </a:outerShdw>
                </a:effectLst>
              </a:rPr>
              <a:t>Απαραίτητα </a:t>
            </a:r>
            <a:r>
              <a:rPr lang="el-GR" sz="4000" b="1" dirty="0" smtClean="0">
                <a:solidFill>
                  <a:srgbClr val="C00000"/>
                </a:solidFill>
                <a:effectLst>
                  <a:outerShdw blurRad="38100" dist="38100" dir="2700000" algn="tl">
                    <a:srgbClr val="000000">
                      <a:alpha val="43137"/>
                    </a:srgbClr>
                  </a:outerShdw>
                </a:effectLst>
              </a:rPr>
              <a:t>στοιχεία </a:t>
            </a:r>
            <a:r>
              <a:rPr lang="el-GR" sz="4000" b="1" dirty="0" smtClean="0">
                <a:solidFill>
                  <a:srgbClr val="C00000"/>
                </a:solidFill>
                <a:effectLst>
                  <a:outerShdw blurRad="38100" dist="38100" dir="2700000" algn="tl">
                    <a:srgbClr val="000000">
                      <a:alpha val="43137"/>
                    </a:srgbClr>
                  </a:outerShdw>
                </a:effectLst>
                <a:sym typeface="Wingdings" pitchFamily="2" charset="2"/>
              </a:rPr>
              <a:t> </a:t>
            </a:r>
            <a:r>
              <a:rPr lang="el-GR" sz="4000" b="1" dirty="0" smtClean="0">
                <a:solidFill>
                  <a:srgbClr val="C00000"/>
                </a:solidFill>
                <a:effectLst>
                  <a:outerShdw blurRad="38100" dist="38100" dir="2700000" algn="tl">
                    <a:srgbClr val="000000">
                      <a:alpha val="43137"/>
                    </a:srgbClr>
                  </a:outerShdw>
                </a:effectLst>
              </a:rPr>
              <a:t>περιγραφή τοπίου:</a:t>
            </a:r>
            <a:endParaRPr lang="el-GR" sz="40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51520" y="980728"/>
            <a:ext cx="8640960" cy="6120680"/>
          </a:xfrm>
        </p:spPr>
        <p:txBody>
          <a:bodyPr>
            <a:normAutofit fontScale="92500" lnSpcReduction="10000"/>
          </a:bodyPr>
          <a:lstStyle/>
          <a:p>
            <a:pPr marL="514350" lvl="0" indent="-514350">
              <a:buClr>
                <a:srgbClr val="C00000"/>
              </a:buClr>
              <a:buFont typeface="+mj-lt"/>
              <a:buAutoNum type="arabicPeriod"/>
            </a:pPr>
            <a:r>
              <a:rPr lang="el-GR" dirty="0" smtClean="0"/>
              <a:t>Η καλή </a:t>
            </a:r>
            <a:r>
              <a:rPr lang="el-GR" b="1" dirty="0" smtClean="0">
                <a:solidFill>
                  <a:srgbClr val="C00000"/>
                </a:solidFill>
                <a:effectLst>
                  <a:outerShdw blurRad="38100" dist="38100" dir="2700000" algn="tl">
                    <a:srgbClr val="000000">
                      <a:alpha val="43137"/>
                    </a:srgbClr>
                  </a:outerShdw>
                </a:effectLst>
              </a:rPr>
              <a:t>μελέτη</a:t>
            </a:r>
            <a:r>
              <a:rPr lang="el-GR" dirty="0" smtClean="0">
                <a:effectLst>
                  <a:outerShdw blurRad="38100" dist="38100" dir="2700000" algn="tl">
                    <a:srgbClr val="000000">
                      <a:alpha val="43137"/>
                    </a:srgbClr>
                  </a:outerShdw>
                </a:effectLst>
              </a:rPr>
              <a:t> </a:t>
            </a:r>
            <a:r>
              <a:rPr lang="el-GR" dirty="0" smtClean="0"/>
              <a:t>του θέματος.</a:t>
            </a:r>
          </a:p>
          <a:p>
            <a:pPr marL="514350" lvl="0" indent="-514350">
              <a:buClr>
                <a:srgbClr val="C00000"/>
              </a:buClr>
              <a:buFont typeface="+mj-lt"/>
              <a:buAutoNum type="arabicPeriod"/>
            </a:pPr>
            <a:r>
              <a:rPr lang="el-GR" dirty="0" smtClean="0"/>
              <a:t>Η ανάκληση από τη μνήμη μας </a:t>
            </a:r>
            <a:r>
              <a:rPr lang="el-GR" b="1" dirty="0" smtClean="0">
                <a:solidFill>
                  <a:srgbClr val="C00000"/>
                </a:solidFill>
                <a:effectLst>
                  <a:outerShdw blurRad="38100" dist="38100" dir="2700000" algn="tl">
                    <a:srgbClr val="000000">
                      <a:alpha val="43137"/>
                    </a:srgbClr>
                  </a:outerShdw>
                </a:effectLst>
              </a:rPr>
              <a:t>εικόνων</a:t>
            </a:r>
            <a:r>
              <a:rPr lang="el-GR" dirty="0" smtClean="0">
                <a:effectLst>
                  <a:outerShdw blurRad="38100" dist="38100" dir="2700000" algn="tl">
                    <a:srgbClr val="000000">
                      <a:alpha val="43137"/>
                    </a:srgbClr>
                  </a:outerShdw>
                </a:effectLst>
              </a:rPr>
              <a:t> </a:t>
            </a:r>
            <a:r>
              <a:rPr lang="el-GR" dirty="0" smtClean="0"/>
              <a:t>τις οποίες προηγουμένως έχουμε παρατηρήσει προσεκτικά (οπτικοακουστικές, οσφρητικές, κινητικές κλπ).</a:t>
            </a:r>
          </a:p>
          <a:p>
            <a:pPr marL="514350" lvl="0" indent="-514350">
              <a:buClr>
                <a:srgbClr val="C00000"/>
              </a:buClr>
              <a:buFont typeface="+mj-lt"/>
              <a:buAutoNum type="arabicPeriod"/>
            </a:pPr>
            <a:r>
              <a:rPr lang="el-GR" dirty="0" smtClean="0"/>
              <a:t>Η αρχική παράθεση μιας </a:t>
            </a:r>
            <a:r>
              <a:rPr lang="el-GR" b="1" dirty="0" smtClean="0">
                <a:solidFill>
                  <a:srgbClr val="C00000"/>
                </a:solidFill>
                <a:effectLst>
                  <a:outerShdw blurRad="38100" dist="38100" dir="2700000" algn="tl">
                    <a:srgbClr val="000000">
                      <a:alpha val="43137"/>
                    </a:srgbClr>
                  </a:outerShdw>
                </a:effectLst>
              </a:rPr>
              <a:t>γενικής εντύπωσης</a:t>
            </a:r>
            <a:r>
              <a:rPr lang="el-GR" dirty="0" smtClean="0">
                <a:solidFill>
                  <a:srgbClr val="C00000"/>
                </a:solidFill>
                <a:effectLst>
                  <a:outerShdw blurRad="38100" dist="38100" dir="2700000" algn="tl">
                    <a:srgbClr val="000000">
                      <a:alpha val="43137"/>
                    </a:srgbClr>
                  </a:outerShdw>
                </a:effectLst>
              </a:rPr>
              <a:t> </a:t>
            </a:r>
            <a:r>
              <a:rPr lang="el-GR" dirty="0" smtClean="0"/>
              <a:t>αυτού που περιγράφουμε, η οποία, στη συνέχεια, να τεκμηριώνεται μέσα από προσεκτικά επιλεγμένες </a:t>
            </a:r>
            <a:r>
              <a:rPr lang="el-GR" b="1" dirty="0" smtClean="0">
                <a:solidFill>
                  <a:srgbClr val="C00000"/>
                </a:solidFill>
                <a:effectLst>
                  <a:outerShdw blurRad="38100" dist="38100" dir="2700000" algn="tl">
                    <a:srgbClr val="000000">
                      <a:alpha val="43137"/>
                    </a:srgbClr>
                  </a:outerShdw>
                </a:effectLst>
              </a:rPr>
              <a:t>λεπτομέρειες</a:t>
            </a:r>
            <a:r>
              <a:rPr lang="el-GR" dirty="0" smtClean="0"/>
              <a:t>.</a:t>
            </a:r>
          </a:p>
          <a:p>
            <a:pPr marL="514350" lvl="0" indent="-514350">
              <a:buClr>
                <a:srgbClr val="C00000"/>
              </a:buClr>
              <a:buFont typeface="+mj-lt"/>
              <a:buAutoNum type="arabicPeriod"/>
            </a:pPr>
            <a:r>
              <a:rPr lang="el-GR" dirty="0" smtClean="0"/>
              <a:t>Η </a:t>
            </a:r>
            <a:r>
              <a:rPr lang="el-GR" b="1" dirty="0" smtClean="0">
                <a:solidFill>
                  <a:srgbClr val="C00000"/>
                </a:solidFill>
                <a:effectLst>
                  <a:outerShdw blurRad="38100" dist="38100" dir="2700000" algn="tl">
                    <a:srgbClr val="000000">
                      <a:alpha val="43137"/>
                    </a:srgbClr>
                  </a:outerShdw>
                </a:effectLst>
              </a:rPr>
              <a:t>ακρίβεια</a:t>
            </a:r>
            <a:r>
              <a:rPr lang="el-GR" dirty="0" smtClean="0">
                <a:effectLst>
                  <a:outerShdw blurRad="38100" dist="38100" dir="2700000" algn="tl">
                    <a:srgbClr val="000000">
                      <a:alpha val="43137"/>
                    </a:srgbClr>
                  </a:outerShdw>
                </a:effectLst>
              </a:rPr>
              <a:t> </a:t>
            </a:r>
            <a:r>
              <a:rPr lang="el-GR" dirty="0" smtClean="0"/>
              <a:t>και η </a:t>
            </a:r>
            <a:r>
              <a:rPr lang="el-GR" b="1" dirty="0" smtClean="0">
                <a:solidFill>
                  <a:srgbClr val="C00000"/>
                </a:solidFill>
                <a:effectLst>
                  <a:outerShdw blurRad="38100" dist="38100" dir="2700000" algn="tl">
                    <a:srgbClr val="000000">
                      <a:alpha val="43137"/>
                    </a:srgbClr>
                  </a:outerShdw>
                </a:effectLst>
              </a:rPr>
              <a:t>σαφήνεια</a:t>
            </a:r>
            <a:r>
              <a:rPr lang="el-GR" dirty="0" smtClean="0"/>
              <a:t>, η χρήση </a:t>
            </a:r>
            <a:r>
              <a:rPr lang="el-GR" b="1" dirty="0" smtClean="0"/>
              <a:t>συγκεκριμένων</a:t>
            </a:r>
            <a:r>
              <a:rPr lang="el-GR" dirty="0" smtClean="0"/>
              <a:t> και </a:t>
            </a:r>
            <a:r>
              <a:rPr lang="el-GR" b="1" dirty="0" smtClean="0"/>
              <a:t>όχι αφηρημένων </a:t>
            </a:r>
            <a:r>
              <a:rPr lang="el-GR" dirty="0" smtClean="0"/>
              <a:t>εννοιών, η </a:t>
            </a:r>
            <a:r>
              <a:rPr lang="el-GR" dirty="0" err="1" smtClean="0"/>
              <a:t>εικονοπλαστική</a:t>
            </a:r>
            <a:r>
              <a:rPr lang="el-GR" dirty="0" smtClean="0"/>
              <a:t> δύναμη, η πιστή αναπαράσταση αυτού που περιγράφουμε, ώστε ο αναγνώστης να δημιουργήσει την εικόνα στο μυαλό του</a:t>
            </a:r>
            <a:r>
              <a:rPr lang="el-GR" dirty="0" smtClean="0"/>
              <a:t>.</a:t>
            </a:r>
            <a:endParaRPr lang="el-G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476672"/>
            <a:ext cx="8424936" cy="5976664"/>
          </a:xfrm>
        </p:spPr>
        <p:txBody>
          <a:bodyPr>
            <a:normAutofit/>
          </a:bodyPr>
          <a:lstStyle/>
          <a:p>
            <a:pPr marL="514350" lvl="0" indent="-514350">
              <a:buClr>
                <a:srgbClr val="C00000"/>
              </a:buClr>
              <a:buFont typeface="+mj-lt"/>
              <a:buAutoNum type="arabicPeriod" startAt="5"/>
            </a:pPr>
            <a:r>
              <a:rPr lang="el-GR" dirty="0" smtClean="0"/>
              <a:t>Η </a:t>
            </a:r>
            <a:r>
              <a:rPr lang="el-GR" dirty="0" smtClean="0"/>
              <a:t>καλή </a:t>
            </a:r>
            <a:r>
              <a:rPr lang="el-GR" b="1" dirty="0" smtClean="0">
                <a:solidFill>
                  <a:srgbClr val="C00000"/>
                </a:solidFill>
                <a:effectLst>
                  <a:outerShdw blurRad="38100" dist="38100" dir="2700000" algn="tl">
                    <a:srgbClr val="000000">
                      <a:alpha val="43137"/>
                    </a:srgbClr>
                  </a:outerShdw>
                </a:effectLst>
              </a:rPr>
              <a:t>ιεράρχηση</a:t>
            </a:r>
            <a:r>
              <a:rPr lang="el-GR" dirty="0" smtClean="0">
                <a:effectLst>
                  <a:outerShdw blurRad="38100" dist="38100" dir="2700000" algn="tl">
                    <a:srgbClr val="000000">
                      <a:alpha val="43137"/>
                    </a:srgbClr>
                  </a:outerShdw>
                </a:effectLst>
              </a:rPr>
              <a:t> </a:t>
            </a:r>
            <a:r>
              <a:rPr lang="el-GR" dirty="0" smtClean="0"/>
              <a:t>και </a:t>
            </a:r>
            <a:r>
              <a:rPr lang="el-GR" b="1" dirty="0" smtClean="0">
                <a:solidFill>
                  <a:srgbClr val="C00000"/>
                </a:solidFill>
                <a:effectLst>
                  <a:outerShdw blurRad="38100" dist="38100" dir="2700000" algn="tl">
                    <a:srgbClr val="000000">
                      <a:alpha val="43137"/>
                    </a:srgbClr>
                  </a:outerShdw>
                </a:effectLst>
              </a:rPr>
              <a:t>οργάνωση</a:t>
            </a:r>
            <a:r>
              <a:rPr lang="el-GR" dirty="0" smtClean="0">
                <a:effectLst>
                  <a:outerShdw blurRad="38100" dist="38100" dir="2700000" algn="tl">
                    <a:srgbClr val="000000">
                      <a:alpha val="43137"/>
                    </a:srgbClr>
                  </a:outerShdw>
                </a:effectLst>
              </a:rPr>
              <a:t> </a:t>
            </a:r>
            <a:r>
              <a:rPr lang="el-GR" dirty="0" smtClean="0"/>
              <a:t>των στοιχείων της περιγραφής. Παρουσίαση με </a:t>
            </a:r>
            <a:r>
              <a:rPr lang="el-GR" b="1" dirty="0" smtClean="0"/>
              <a:t>τάξη</a:t>
            </a:r>
            <a:r>
              <a:rPr lang="el-GR" dirty="0" smtClean="0"/>
              <a:t> και </a:t>
            </a:r>
            <a:r>
              <a:rPr lang="el-GR" b="1" dirty="0" smtClean="0"/>
              <a:t>σειρά</a:t>
            </a:r>
            <a:r>
              <a:rPr lang="el-GR" dirty="0" smtClean="0"/>
              <a:t>. Κάνουμε δηλαδή ένα πλάνο ΠΡΙΝ γράψουμε ώστε να μην είναι ανακατεμένες οι πληροφορίες.</a:t>
            </a:r>
          </a:p>
          <a:p>
            <a:pPr marL="514350" lvl="0" indent="-514350">
              <a:buClr>
                <a:srgbClr val="C00000"/>
              </a:buClr>
              <a:buFont typeface="+mj-lt"/>
              <a:buAutoNum type="arabicPeriod" startAt="5"/>
            </a:pPr>
            <a:r>
              <a:rPr lang="el-GR" dirty="0" smtClean="0"/>
              <a:t>Η </a:t>
            </a:r>
            <a:r>
              <a:rPr lang="el-GR" b="1" dirty="0" smtClean="0">
                <a:solidFill>
                  <a:srgbClr val="C00000"/>
                </a:solidFill>
                <a:effectLst>
                  <a:outerShdw blurRad="38100" dist="38100" dir="2700000" algn="tl">
                    <a:srgbClr val="000000">
                      <a:alpha val="43137"/>
                    </a:srgbClr>
                  </a:outerShdw>
                </a:effectLst>
              </a:rPr>
              <a:t>διατήρηση</a:t>
            </a:r>
            <a:r>
              <a:rPr lang="el-GR" dirty="0" smtClean="0"/>
              <a:t>, κατά την περιγραφή, της </a:t>
            </a:r>
            <a:r>
              <a:rPr lang="el-GR" b="1" dirty="0" smtClean="0">
                <a:solidFill>
                  <a:srgbClr val="C00000"/>
                </a:solidFill>
                <a:effectLst>
                  <a:outerShdw blurRad="38100" dist="38100" dir="2700000" algn="tl">
                    <a:srgbClr val="000000">
                      <a:alpha val="43137"/>
                    </a:srgbClr>
                  </a:outerShdw>
                </a:effectLst>
              </a:rPr>
              <a:t>ίδιας οπτικής γωνίας </a:t>
            </a:r>
            <a:r>
              <a:rPr lang="el-GR" dirty="0" smtClean="0"/>
              <a:t>αυτού που περιγράφουμε ή της ίδιας νοητής «διαδρομής»*.</a:t>
            </a:r>
          </a:p>
          <a:p>
            <a:pPr marL="514350" lvl="0" indent="-514350">
              <a:buClr>
                <a:srgbClr val="C00000"/>
              </a:buClr>
              <a:buFont typeface="+mj-lt"/>
              <a:buAutoNum type="arabicPeriod" startAt="5"/>
            </a:pPr>
            <a:r>
              <a:rPr lang="el-GR" dirty="0" smtClean="0"/>
              <a:t>Η χρησιμοποίηση </a:t>
            </a:r>
            <a:r>
              <a:rPr lang="el-GR" b="1" dirty="0" smtClean="0">
                <a:solidFill>
                  <a:srgbClr val="C00000"/>
                </a:solidFill>
                <a:effectLst>
                  <a:outerShdw blurRad="38100" dist="38100" dir="2700000" algn="tl">
                    <a:srgbClr val="000000">
                      <a:alpha val="43137"/>
                    </a:srgbClr>
                  </a:outerShdw>
                </a:effectLst>
              </a:rPr>
              <a:t>ζωντανής</a:t>
            </a:r>
            <a:r>
              <a:rPr lang="el-GR" dirty="0" smtClean="0">
                <a:effectLst>
                  <a:outerShdw blurRad="38100" dist="38100" dir="2700000" algn="tl">
                    <a:srgbClr val="000000">
                      <a:alpha val="43137"/>
                    </a:srgbClr>
                  </a:outerShdw>
                </a:effectLst>
              </a:rPr>
              <a:t> </a:t>
            </a:r>
            <a:r>
              <a:rPr lang="el-GR" dirty="0" smtClean="0"/>
              <a:t>και </a:t>
            </a:r>
            <a:r>
              <a:rPr lang="el-GR" b="1" dirty="0" smtClean="0">
                <a:solidFill>
                  <a:srgbClr val="C00000"/>
                </a:solidFill>
                <a:effectLst>
                  <a:outerShdw blurRad="38100" dist="38100" dir="2700000" algn="tl">
                    <a:srgbClr val="000000">
                      <a:alpha val="43137"/>
                    </a:srgbClr>
                  </a:outerShdw>
                </a:effectLst>
              </a:rPr>
              <a:t>παραστατικής γλώσσας </a:t>
            </a:r>
            <a:r>
              <a:rPr lang="el-GR" dirty="0" smtClean="0"/>
              <a:t>(χρήση επιθέτων, «ζωντανών» ρημάτων, σχημάτων λόγου, καλή στίξη κλπ).</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75656" y="2249488"/>
            <a:ext cx="7272808" cy="4608512"/>
          </a:xfrm>
        </p:spPr>
        <p:txBody>
          <a:bodyPr>
            <a:normAutofit/>
          </a:bodyPr>
          <a:lstStyle/>
          <a:p>
            <a:pPr>
              <a:buNone/>
            </a:pPr>
            <a:r>
              <a:rPr lang="el-GR" dirty="0" smtClean="0"/>
              <a:t>* Η περιγραφή μας μπορεί να ακολουθεί μια </a:t>
            </a:r>
            <a:r>
              <a:rPr lang="el-GR" b="1" dirty="0" smtClean="0"/>
              <a:t>νοητή «</a:t>
            </a:r>
            <a:r>
              <a:rPr lang="el-GR" b="1" dirty="0" smtClean="0">
                <a:solidFill>
                  <a:srgbClr val="C00000"/>
                </a:solidFill>
                <a:effectLst>
                  <a:outerShdw blurRad="38100" dist="38100" dir="2700000" algn="tl">
                    <a:srgbClr val="000000">
                      <a:alpha val="43137"/>
                    </a:srgbClr>
                  </a:outerShdw>
                </a:effectLst>
              </a:rPr>
              <a:t>διαδρομή</a:t>
            </a:r>
            <a:r>
              <a:rPr lang="el-GR" b="1" dirty="0" smtClean="0"/>
              <a:t>»</a:t>
            </a:r>
            <a:r>
              <a:rPr lang="el-GR" dirty="0" smtClean="0"/>
              <a:t>, </a:t>
            </a:r>
            <a:r>
              <a:rPr lang="el-GR" dirty="0" smtClean="0"/>
              <a:t>την κίνηση του βλέμματος στο τοπίο.</a:t>
            </a:r>
            <a:endParaRPr lang="el-GR" dirty="0" smtClean="0"/>
          </a:p>
          <a:p>
            <a:pPr>
              <a:buNone/>
            </a:pPr>
            <a:r>
              <a:rPr lang="el-GR" dirty="0" smtClean="0"/>
              <a:t>	</a:t>
            </a:r>
            <a:r>
              <a:rPr lang="el-GR" dirty="0" smtClean="0"/>
              <a:t>π.χ</a:t>
            </a:r>
            <a:r>
              <a:rPr lang="el-GR" dirty="0" smtClean="0"/>
              <a:t>. </a:t>
            </a:r>
            <a:r>
              <a:rPr lang="el-GR" dirty="0" smtClean="0"/>
              <a:t>	από </a:t>
            </a:r>
            <a:r>
              <a:rPr lang="el-GR" b="1" dirty="0" smtClean="0"/>
              <a:t>πάνω προς τα κάτω</a:t>
            </a:r>
            <a:r>
              <a:rPr lang="el-GR" dirty="0" smtClean="0"/>
              <a:t>, </a:t>
            </a:r>
            <a:endParaRPr lang="el-GR" dirty="0" smtClean="0"/>
          </a:p>
          <a:p>
            <a:pPr>
              <a:buNone/>
            </a:pPr>
            <a:r>
              <a:rPr lang="el-GR" b="1" dirty="0" smtClean="0"/>
              <a:t>			        αριστερά </a:t>
            </a:r>
            <a:r>
              <a:rPr lang="el-GR" b="1" dirty="0" smtClean="0"/>
              <a:t>προς τα δεξιά</a:t>
            </a:r>
            <a:r>
              <a:rPr lang="el-GR" dirty="0" smtClean="0"/>
              <a:t>, </a:t>
            </a:r>
            <a:endParaRPr lang="el-GR" dirty="0" smtClean="0"/>
          </a:p>
          <a:p>
            <a:pPr>
              <a:buNone/>
            </a:pPr>
            <a:r>
              <a:rPr lang="el-GR" b="1" dirty="0" smtClean="0"/>
              <a:t>			        έξω </a:t>
            </a:r>
            <a:r>
              <a:rPr lang="el-GR" b="1" dirty="0" smtClean="0"/>
              <a:t>– μέσα</a:t>
            </a:r>
            <a:r>
              <a:rPr lang="el-GR" dirty="0" smtClean="0"/>
              <a:t>, </a:t>
            </a:r>
            <a:endParaRPr lang="el-GR" dirty="0" smtClean="0"/>
          </a:p>
          <a:p>
            <a:pPr>
              <a:buNone/>
            </a:pPr>
            <a:r>
              <a:rPr lang="el-GR" b="1" dirty="0" smtClean="0"/>
              <a:t>			        κυκλικά</a:t>
            </a:r>
            <a:r>
              <a:rPr lang="el-GR" dirty="0" smtClean="0"/>
              <a:t>.</a:t>
            </a:r>
          </a:p>
          <a:p>
            <a:endParaRPr lang="el-GR" dirty="0"/>
          </a:p>
        </p:txBody>
      </p:sp>
      <p:sp>
        <p:nvSpPr>
          <p:cNvPr id="4" name="1 - Τίτλος"/>
          <p:cNvSpPr>
            <a:spLocks noGrp="1"/>
          </p:cNvSpPr>
          <p:nvPr>
            <p:ph type="title"/>
          </p:nvPr>
        </p:nvSpPr>
        <p:spPr>
          <a:xfrm>
            <a:off x="395536" y="0"/>
            <a:ext cx="8229600" cy="2132856"/>
          </a:xfrm>
        </p:spPr>
        <p:txBody>
          <a:bodyPr>
            <a:normAutofit/>
          </a:bodyPr>
          <a:lstStyle/>
          <a:p>
            <a:r>
              <a:rPr lang="el-GR" sz="4600" b="1" dirty="0" smtClean="0">
                <a:solidFill>
                  <a:srgbClr val="C00000"/>
                </a:solidFill>
                <a:effectLst>
                  <a:outerShdw blurRad="38100" dist="38100" dir="2700000" algn="tl">
                    <a:srgbClr val="000000">
                      <a:alpha val="43137"/>
                    </a:srgbClr>
                  </a:outerShdw>
                </a:effectLst>
              </a:rPr>
              <a:t>Πώς δομείται μία περιγραφή;</a:t>
            </a:r>
            <a:br>
              <a:rPr lang="el-GR" sz="4600" b="1" dirty="0" smtClean="0">
                <a:solidFill>
                  <a:srgbClr val="C00000"/>
                </a:solidFill>
                <a:effectLst>
                  <a:outerShdw blurRad="38100" dist="38100" dir="2700000" algn="tl">
                    <a:srgbClr val="000000">
                      <a:alpha val="43137"/>
                    </a:srgbClr>
                  </a:outerShdw>
                </a:effectLst>
              </a:rPr>
            </a:br>
            <a:r>
              <a:rPr lang="el-GR" sz="4600" b="1" dirty="0" smtClean="0">
                <a:solidFill>
                  <a:srgbClr val="C00000"/>
                </a:solidFill>
                <a:effectLst>
                  <a:outerShdw blurRad="38100" dist="38100" dir="2700000" algn="tl">
                    <a:srgbClr val="000000">
                      <a:alpha val="43137"/>
                    </a:srgbClr>
                  </a:outerShdw>
                </a:effectLst>
              </a:rPr>
              <a:t>Πώς «στήνεται»;</a:t>
            </a:r>
            <a:endParaRPr lang="el-GR" sz="4600" b="1" dirty="0">
              <a:solidFill>
                <a:srgbClr val="C00000"/>
              </a:solidFill>
              <a:effectLst>
                <a:outerShdw blurRad="38100" dist="38100" dir="2700000" algn="tl">
                  <a:srgbClr val="000000">
                    <a:alpha val="43137"/>
                  </a:srgbClr>
                </a:outerShdw>
              </a:effectLst>
            </a:endParaRPr>
          </a:p>
        </p:txBody>
      </p:sp>
      <p:pic>
        <p:nvPicPr>
          <p:cNvPr id="5" name="4 - Εικόνα" descr="12-124016_green-female-eyes-png-clip-art-clip-art-green-eyes.png"/>
          <p:cNvPicPr>
            <a:picLocks noChangeAspect="1"/>
          </p:cNvPicPr>
          <p:nvPr/>
        </p:nvPicPr>
        <p:blipFill>
          <a:blip r:embed="rId2" cstate="print"/>
          <a:stretch>
            <a:fillRect/>
          </a:stretch>
        </p:blipFill>
        <p:spPr>
          <a:xfrm>
            <a:off x="323528" y="4797152"/>
            <a:ext cx="3491880" cy="1404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4"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1"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8"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60648"/>
            <a:ext cx="9144000" cy="3384376"/>
          </a:xfrm>
        </p:spPr>
        <p:txBody>
          <a:bodyPr>
            <a:normAutofit/>
          </a:bodyPr>
          <a:lstStyle/>
          <a:p>
            <a:r>
              <a:rPr lang="el-GR" dirty="0" smtClean="0"/>
              <a:t>Μπορεί </a:t>
            </a:r>
            <a:r>
              <a:rPr lang="el-GR" dirty="0" smtClean="0"/>
              <a:t>όμως και να </a:t>
            </a:r>
            <a:r>
              <a:rPr lang="el-GR" b="1" dirty="0" smtClean="0">
                <a:solidFill>
                  <a:srgbClr val="C00000"/>
                </a:solidFill>
                <a:effectLst>
                  <a:outerShdw blurRad="38100" dist="38100" dir="2700000" algn="tl">
                    <a:srgbClr val="000000">
                      <a:alpha val="43137"/>
                    </a:srgbClr>
                  </a:outerShdw>
                </a:effectLst>
              </a:rPr>
              <a:t>ξεκινά από μία λεπτομέρεια</a:t>
            </a:r>
            <a:r>
              <a:rPr lang="el-GR" dirty="0" smtClean="0"/>
              <a:t>, στην οποία έχουμε κάνει </a:t>
            </a:r>
            <a:r>
              <a:rPr lang="el-GR" b="1" dirty="0" smtClean="0"/>
              <a:t>ένα νοητό </a:t>
            </a:r>
            <a:r>
              <a:rPr lang="el-GR" dirty="0" smtClean="0"/>
              <a:t>«</a:t>
            </a:r>
            <a:r>
              <a:rPr lang="el-GR" b="1" dirty="0" smtClean="0">
                <a:solidFill>
                  <a:srgbClr val="C00000"/>
                </a:solidFill>
                <a:effectLst>
                  <a:outerShdw blurRad="38100" dist="38100" dir="2700000" algn="tl">
                    <a:srgbClr val="000000">
                      <a:alpha val="43137"/>
                    </a:srgbClr>
                  </a:outerShdw>
                </a:effectLst>
              </a:rPr>
              <a:t>ζουμ</a:t>
            </a:r>
            <a:r>
              <a:rPr lang="el-GR" dirty="0" smtClean="0"/>
              <a:t>» και στη συνέχεια ανοίγει ο φακός μας περιλαμβάνοντας όλα τα γύρω από τη λεπτομέρεια στοιχεία, π.χ. ξεκινάμε από ένα </a:t>
            </a:r>
            <a:r>
              <a:rPr lang="el-GR" dirty="0" err="1" smtClean="0"/>
              <a:t>ξωκκλήσι</a:t>
            </a:r>
            <a:r>
              <a:rPr lang="el-GR" dirty="0" smtClean="0"/>
              <a:t> στην κορφή του λόφου, ή από μια </a:t>
            </a:r>
            <a:r>
              <a:rPr lang="el-GR" dirty="0" err="1" smtClean="0"/>
              <a:t>βουκαμβίλια</a:t>
            </a:r>
            <a:r>
              <a:rPr lang="el-GR" dirty="0" smtClean="0"/>
              <a:t> σ’ ένα μπαλκόνι.</a:t>
            </a:r>
          </a:p>
          <a:p>
            <a:endParaRPr lang="el-GR" dirty="0"/>
          </a:p>
        </p:txBody>
      </p:sp>
      <p:pic>
        <p:nvPicPr>
          <p:cNvPr id="4" name="3 - Εικόνα" descr="1194984492331050476lens_lente_francesco_ro_r.svg.med.png"/>
          <p:cNvPicPr>
            <a:picLocks noChangeAspect="1"/>
          </p:cNvPicPr>
          <p:nvPr/>
        </p:nvPicPr>
        <p:blipFill>
          <a:blip r:embed="rId2" cstate="print"/>
          <a:stretch>
            <a:fillRect/>
          </a:stretch>
        </p:blipFill>
        <p:spPr>
          <a:xfrm>
            <a:off x="5652120" y="3284984"/>
            <a:ext cx="3240360" cy="3399536"/>
          </a:xfrm>
          <a:prstGeom prst="rect">
            <a:avLst/>
          </a:prstGeom>
          <a:ln>
            <a:noFill/>
          </a:ln>
          <a:effectLst>
            <a:outerShdw blurRad="292100" dist="139700" dir="2700000" algn="tl" rotWithShape="0">
              <a:srgbClr val="333333">
                <a:alpha val="65000"/>
              </a:srgbClr>
            </a:outerShdw>
          </a:effectLst>
        </p:spPr>
      </p:pic>
      <p:pic>
        <p:nvPicPr>
          <p:cNvPr id="5" name="4 - Εικόνα" descr="1194984492331050476lens_lente_francesco_ro_r.svg.med.png"/>
          <p:cNvPicPr>
            <a:picLocks noChangeAspect="1"/>
          </p:cNvPicPr>
          <p:nvPr/>
        </p:nvPicPr>
        <p:blipFill>
          <a:blip r:embed="rId3" cstate="print"/>
          <a:stretch>
            <a:fillRect/>
          </a:stretch>
        </p:blipFill>
        <p:spPr>
          <a:xfrm>
            <a:off x="0" y="3612317"/>
            <a:ext cx="4801012" cy="32456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692696"/>
            <a:ext cx="5688632" cy="5616624"/>
          </a:xfrm>
        </p:spPr>
        <p:txBody>
          <a:bodyPr>
            <a:normAutofit/>
          </a:bodyPr>
          <a:lstStyle/>
          <a:p>
            <a:r>
              <a:rPr lang="el-GR" dirty="0" smtClean="0"/>
              <a:t>Άλλη </a:t>
            </a:r>
            <a:r>
              <a:rPr lang="el-GR" dirty="0" smtClean="0"/>
              <a:t>επιλογή είναι να ακολουθεί η περιγραφή </a:t>
            </a:r>
            <a:r>
              <a:rPr lang="el-GR" b="1" dirty="0" smtClean="0">
                <a:solidFill>
                  <a:srgbClr val="C00000"/>
                </a:solidFill>
                <a:effectLst>
                  <a:outerShdw blurRad="38100" dist="38100" dir="2700000" algn="tl">
                    <a:srgbClr val="000000">
                      <a:alpha val="43137"/>
                    </a:srgbClr>
                  </a:outerShdw>
                </a:effectLst>
              </a:rPr>
              <a:t>κινητική πορεία</a:t>
            </a:r>
            <a:r>
              <a:rPr lang="el-GR" dirty="0" smtClean="0"/>
              <a:t>, </a:t>
            </a:r>
            <a:endParaRPr lang="en-US" dirty="0" smtClean="0"/>
          </a:p>
          <a:p>
            <a:r>
              <a:rPr lang="el-GR" dirty="0" smtClean="0"/>
              <a:t>π.χ</a:t>
            </a:r>
            <a:r>
              <a:rPr lang="el-GR" dirty="0" smtClean="0"/>
              <a:t>. περιγράφει κάποιος μία πόλη καθώς τη βλέπει από το καράβι που πλησιάζει και μετά καθώς περπατά τον κύριο δρόμο της, σκαρφαλώνει </a:t>
            </a:r>
            <a:r>
              <a:rPr lang="el-GR" dirty="0" smtClean="0"/>
              <a:t>στ</a:t>
            </a:r>
            <a:r>
              <a:rPr lang="en-US" dirty="0" smtClean="0"/>
              <a:t>o</a:t>
            </a:r>
            <a:r>
              <a:rPr lang="el-GR" dirty="0" smtClean="0"/>
              <a:t> </a:t>
            </a:r>
            <a:r>
              <a:rPr lang="el-GR" dirty="0" smtClean="0"/>
              <a:t>κάστρο κλπ. </a:t>
            </a:r>
          </a:p>
          <a:p>
            <a:endParaRPr lang="el-GR" dirty="0"/>
          </a:p>
        </p:txBody>
      </p:sp>
      <p:pic>
        <p:nvPicPr>
          <p:cNvPr id="4" name="3 - Εικόνα" descr="198-1985300_one-man-walking-vector-people-walk-icon-png.png"/>
          <p:cNvPicPr>
            <a:picLocks noChangeAspect="1"/>
          </p:cNvPicPr>
          <p:nvPr/>
        </p:nvPicPr>
        <p:blipFill>
          <a:blip r:embed="rId2" cstate="print"/>
          <a:stretch>
            <a:fillRect/>
          </a:stretch>
        </p:blipFill>
        <p:spPr>
          <a:xfrm>
            <a:off x="6079285" y="3933056"/>
            <a:ext cx="2021108" cy="2708920"/>
          </a:xfrm>
          <a:prstGeom prst="rect">
            <a:avLst/>
          </a:prstGeom>
          <a:ln>
            <a:noFill/>
          </a:ln>
          <a:effectLst>
            <a:outerShdw blurRad="292100" dist="139700" dir="2700000" algn="tl" rotWithShape="0">
              <a:srgbClr val="333333">
                <a:alpha val="65000"/>
              </a:srgbClr>
            </a:outerShdw>
          </a:effectLst>
        </p:spPr>
      </p:pic>
      <p:pic>
        <p:nvPicPr>
          <p:cNvPr id="5" name="4 - Εικόνα" descr="198-1985300_one-man-walking-vector-people-walk-icon-png.png"/>
          <p:cNvPicPr>
            <a:picLocks noChangeAspect="1"/>
          </p:cNvPicPr>
          <p:nvPr/>
        </p:nvPicPr>
        <p:blipFill>
          <a:blip r:embed="rId3" cstate="print">
            <a:clrChange>
              <a:clrFrom>
                <a:srgbClr val="FFFFFF"/>
              </a:clrFrom>
              <a:clrTo>
                <a:srgbClr val="FFFFFF">
                  <a:alpha val="0"/>
                </a:srgbClr>
              </a:clrTo>
            </a:clrChange>
          </a:blip>
          <a:srcRect l="28856" t="1611" r="33382" b="1611"/>
          <a:stretch>
            <a:fillRect/>
          </a:stretch>
        </p:blipFill>
        <p:spPr>
          <a:xfrm>
            <a:off x="7184554" y="548680"/>
            <a:ext cx="1959446" cy="35283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ΔΕΙΞΕ </a:t>
            </a:r>
            <a:r>
              <a:rPr lang="en-US" b="1" dirty="0" smtClean="0">
                <a:solidFill>
                  <a:srgbClr val="C00000"/>
                </a:solidFill>
                <a:effectLst>
                  <a:outerShdw blurRad="38100" dist="38100" dir="2700000" algn="tl">
                    <a:srgbClr val="000000">
                      <a:alpha val="43137"/>
                    </a:srgbClr>
                  </a:outerShdw>
                </a:effectLst>
              </a:rPr>
              <a:t>– </a:t>
            </a:r>
            <a:r>
              <a:rPr lang="el-GR" b="1" dirty="0" smtClean="0">
                <a:solidFill>
                  <a:srgbClr val="C00000"/>
                </a:solidFill>
                <a:effectLst>
                  <a:outerShdw blurRad="38100" dist="38100" dir="2700000" algn="tl">
                    <a:srgbClr val="000000">
                      <a:alpha val="43137"/>
                    </a:srgbClr>
                  </a:outerShdw>
                </a:effectLst>
              </a:rPr>
              <a:t>ΜΗ ΛΕΣ!</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0" y="980728"/>
            <a:ext cx="8964488" cy="5877272"/>
          </a:xfrm>
        </p:spPr>
        <p:txBody>
          <a:bodyPr>
            <a:normAutofit fontScale="92500"/>
          </a:bodyPr>
          <a:lstStyle/>
          <a:p>
            <a:r>
              <a:rPr lang="el-GR" dirty="0" smtClean="0"/>
              <a:t>Όταν περιγράφουμε είναι σημαντικό ν’ αποφεύγουμε το </a:t>
            </a:r>
            <a:r>
              <a:rPr lang="el-GR" b="1" dirty="0" smtClean="0"/>
              <a:t>γενικό</a:t>
            </a:r>
            <a:r>
              <a:rPr lang="el-GR" dirty="0" smtClean="0"/>
              <a:t>, το </a:t>
            </a:r>
            <a:r>
              <a:rPr lang="el-GR" b="1" dirty="0" smtClean="0"/>
              <a:t>αφηρημένο</a:t>
            </a:r>
            <a:r>
              <a:rPr lang="el-GR" dirty="0" smtClean="0"/>
              <a:t>, το </a:t>
            </a:r>
            <a:r>
              <a:rPr lang="el-GR" b="1" dirty="0" smtClean="0"/>
              <a:t>αόριστο</a:t>
            </a:r>
            <a:r>
              <a:rPr lang="el-GR" dirty="0" smtClean="0"/>
              <a:t>.</a:t>
            </a:r>
          </a:p>
          <a:p>
            <a:r>
              <a:rPr lang="el-GR" dirty="0" smtClean="0"/>
              <a:t>Πρέπει να </a:t>
            </a:r>
            <a:r>
              <a:rPr lang="el-GR" b="1" dirty="0" smtClean="0"/>
              <a:t>απεικονίζεται στο μυαλό του ακροατή – αναγνώστη</a:t>
            </a:r>
            <a:r>
              <a:rPr lang="el-GR" dirty="0" smtClean="0"/>
              <a:t> μας αυτό που περιγράφουμε!</a:t>
            </a:r>
          </a:p>
          <a:p>
            <a:r>
              <a:rPr lang="el-GR" dirty="0" smtClean="0"/>
              <a:t>Αν γράψουμε π.χ. ήταν ένα πολύ όμορφο χωριουδάκι δεν «δείχνουμε» το χωριό, λέμε γι’ αυτό.</a:t>
            </a:r>
          </a:p>
          <a:p>
            <a:r>
              <a:rPr lang="el-GR" dirty="0" smtClean="0"/>
              <a:t>Αν πούμε όμως πως το χωριό ήταν «σκαρφαλωμένο στις πλαγιές του βουνού, με κεραμοσκεπές, πλακόστρωτα δρομάκια κι έναν μεγάλο πλάτανο στην κεντρική πλατεία»… δείχνουμε κάτι περισσότερο. Δημιουργείται μια εικόνα στο μυαλό αυτού που το διαβάζει, έτσι δεν είναι;</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9392"/>
            <a:ext cx="8229600" cy="1143000"/>
          </a:xfrm>
        </p:spPr>
        <p:txBody>
          <a:bodyPr/>
          <a:lstStyle/>
          <a:p>
            <a:r>
              <a:rPr lang="el-GR" b="1" dirty="0" smtClean="0">
                <a:solidFill>
                  <a:srgbClr val="C00000"/>
                </a:solidFill>
                <a:effectLst>
                  <a:outerShdw blurRad="38100" dist="38100" dir="2700000" algn="tl">
                    <a:srgbClr val="000000">
                      <a:alpha val="43137"/>
                    </a:srgbClr>
                  </a:outerShdw>
                </a:effectLst>
              </a:rPr>
              <a:t>Πρακτική εξάσκηση με εικόνες!</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971600" y="980728"/>
            <a:ext cx="7992888" cy="5877272"/>
          </a:xfrm>
        </p:spPr>
        <p:txBody>
          <a:bodyPr>
            <a:normAutofit/>
          </a:bodyPr>
          <a:lstStyle/>
          <a:p>
            <a:pPr algn="ctr">
              <a:buNone/>
            </a:pPr>
            <a:r>
              <a:rPr lang="el-GR" dirty="0" smtClean="0"/>
              <a:t>Στη συνέχεια θα δούμε τοπία, </a:t>
            </a:r>
          </a:p>
          <a:p>
            <a:pPr algn="ctr">
              <a:buNone/>
            </a:pPr>
            <a:r>
              <a:rPr lang="el-GR" dirty="0" smtClean="0"/>
              <a:t>τα οποία θα περιγράψουμε!</a:t>
            </a:r>
            <a:endParaRPr lang="el-GR" dirty="0"/>
          </a:p>
          <a:p>
            <a:pPr algn="ctr">
              <a:buNone/>
            </a:pPr>
            <a:r>
              <a:rPr lang="el-GR" dirty="0" smtClean="0"/>
              <a:t>Σε κάθε εικόνα:</a:t>
            </a:r>
          </a:p>
          <a:p>
            <a:r>
              <a:rPr lang="el-GR" dirty="0" smtClean="0"/>
              <a:t>Εντοπίζουμε το </a:t>
            </a:r>
            <a:r>
              <a:rPr lang="el-GR" b="1" dirty="0" smtClean="0">
                <a:solidFill>
                  <a:srgbClr val="C00000"/>
                </a:solidFill>
                <a:effectLst>
                  <a:outerShdw blurRad="38100" dist="38100" dir="2700000" algn="tl">
                    <a:srgbClr val="000000">
                      <a:alpha val="43137"/>
                    </a:srgbClr>
                  </a:outerShdw>
                </a:effectLst>
              </a:rPr>
              <a:t>κυρίαρχο στοιχείο</a:t>
            </a:r>
          </a:p>
          <a:p>
            <a:r>
              <a:rPr lang="el-GR" dirty="0" smtClean="0"/>
              <a:t>Την </a:t>
            </a:r>
            <a:r>
              <a:rPr lang="el-GR" b="1" dirty="0" smtClean="0">
                <a:solidFill>
                  <a:srgbClr val="C00000"/>
                </a:solidFill>
                <a:effectLst>
                  <a:outerShdw blurRad="38100" dist="38100" dir="2700000" algn="tl">
                    <a:srgbClr val="000000">
                      <a:alpha val="43137"/>
                    </a:srgbClr>
                  </a:outerShdw>
                </a:effectLst>
              </a:rPr>
              <a:t>ώρα</a:t>
            </a:r>
            <a:r>
              <a:rPr lang="el-GR" dirty="0" smtClean="0">
                <a:effectLst>
                  <a:outerShdw blurRad="38100" dist="38100" dir="2700000" algn="tl">
                    <a:srgbClr val="000000">
                      <a:alpha val="43137"/>
                    </a:srgbClr>
                  </a:outerShdw>
                </a:effectLst>
              </a:rPr>
              <a:t> </a:t>
            </a:r>
            <a:r>
              <a:rPr lang="el-GR" dirty="0" smtClean="0"/>
              <a:t>της ημέρας</a:t>
            </a:r>
          </a:p>
          <a:p>
            <a:r>
              <a:rPr lang="el-GR" dirty="0" smtClean="0"/>
              <a:t>Τις </a:t>
            </a:r>
            <a:r>
              <a:rPr lang="el-GR" b="1" dirty="0" smtClean="0">
                <a:solidFill>
                  <a:srgbClr val="C00000"/>
                </a:solidFill>
                <a:effectLst>
                  <a:outerShdw blurRad="38100" dist="38100" dir="2700000" algn="tl">
                    <a:srgbClr val="000000">
                      <a:alpha val="43137"/>
                    </a:srgbClr>
                  </a:outerShdw>
                </a:effectLst>
              </a:rPr>
              <a:t>αντιθέσεις</a:t>
            </a:r>
          </a:p>
          <a:p>
            <a:r>
              <a:rPr lang="el-GR" dirty="0" smtClean="0"/>
              <a:t>Το </a:t>
            </a:r>
            <a:r>
              <a:rPr lang="el-GR" b="1" dirty="0" smtClean="0">
                <a:solidFill>
                  <a:srgbClr val="C00000"/>
                </a:solidFill>
                <a:effectLst>
                  <a:outerShdw blurRad="38100" dist="38100" dir="2700000" algn="tl">
                    <a:srgbClr val="000000">
                      <a:alpha val="43137"/>
                    </a:srgbClr>
                  </a:outerShdw>
                </a:effectLst>
              </a:rPr>
              <a:t>πρώτο πλάνο </a:t>
            </a:r>
            <a:r>
              <a:rPr lang="el-GR" dirty="0" smtClean="0"/>
              <a:t>σε σχέση με το </a:t>
            </a:r>
            <a:r>
              <a:rPr lang="el-GR" b="1" dirty="0" smtClean="0">
                <a:solidFill>
                  <a:srgbClr val="C00000"/>
                </a:solidFill>
                <a:effectLst>
                  <a:outerShdw blurRad="38100" dist="38100" dir="2700000" algn="tl">
                    <a:srgbClr val="000000">
                      <a:alpha val="43137"/>
                    </a:srgbClr>
                  </a:outerShdw>
                </a:effectLst>
              </a:rPr>
              <a:t>βάθος</a:t>
            </a:r>
          </a:p>
          <a:p>
            <a:r>
              <a:rPr lang="el-GR" dirty="0" smtClean="0"/>
              <a:t>Τα </a:t>
            </a:r>
            <a:r>
              <a:rPr lang="el-GR" b="1" dirty="0" smtClean="0">
                <a:solidFill>
                  <a:srgbClr val="C00000"/>
                </a:solidFill>
                <a:effectLst>
                  <a:outerShdw blurRad="38100" dist="38100" dir="2700000" algn="tl">
                    <a:srgbClr val="000000">
                      <a:alpha val="43137"/>
                    </a:srgbClr>
                  </a:outerShdw>
                </a:effectLst>
              </a:rPr>
              <a:t>χρώματα</a:t>
            </a:r>
            <a:r>
              <a:rPr lang="el-GR" dirty="0" smtClean="0"/>
              <a:t>, τα </a:t>
            </a:r>
            <a:r>
              <a:rPr lang="el-GR" b="1" dirty="0" smtClean="0">
                <a:solidFill>
                  <a:srgbClr val="C00000"/>
                </a:solidFill>
                <a:effectLst>
                  <a:outerShdw blurRad="38100" dist="38100" dir="2700000" algn="tl">
                    <a:srgbClr val="000000">
                      <a:alpha val="43137"/>
                    </a:srgbClr>
                  </a:outerShdw>
                </a:effectLst>
              </a:rPr>
              <a:t>σχήματα</a:t>
            </a:r>
          </a:p>
          <a:p>
            <a:r>
              <a:rPr lang="el-GR" dirty="0" smtClean="0"/>
              <a:t>Την </a:t>
            </a:r>
            <a:r>
              <a:rPr lang="el-GR" b="1" dirty="0" smtClean="0">
                <a:solidFill>
                  <a:srgbClr val="C00000"/>
                </a:solidFill>
                <a:effectLst>
                  <a:outerShdw blurRad="38100" dist="38100" dir="2700000" algn="tl">
                    <a:srgbClr val="000000">
                      <a:alpha val="43137"/>
                    </a:srgbClr>
                  </a:outerShdw>
                </a:effectLst>
              </a:rPr>
              <a:t>αίσθηση</a:t>
            </a:r>
            <a:r>
              <a:rPr lang="el-GR" dirty="0" smtClean="0">
                <a:effectLst>
                  <a:outerShdw blurRad="38100" dist="38100" dir="2700000" algn="tl">
                    <a:srgbClr val="000000">
                      <a:alpha val="43137"/>
                    </a:srgbClr>
                  </a:outerShdw>
                </a:effectLst>
              </a:rPr>
              <a:t> </a:t>
            </a:r>
            <a:r>
              <a:rPr lang="el-GR" dirty="0" smtClean="0"/>
              <a:t>που μας προκαλεί</a:t>
            </a:r>
          </a:p>
          <a:p>
            <a:r>
              <a:rPr lang="el-GR" dirty="0" smtClean="0"/>
              <a:t>Την </a:t>
            </a:r>
            <a:r>
              <a:rPr lang="el-GR" b="1" dirty="0" smtClean="0">
                <a:solidFill>
                  <a:srgbClr val="C00000"/>
                </a:solidFill>
                <a:effectLst>
                  <a:outerShdw blurRad="38100" dist="38100" dir="2700000" algn="tl">
                    <a:srgbClr val="000000">
                      <a:alpha val="43137"/>
                    </a:srgbClr>
                  </a:outerShdw>
                </a:effectLst>
              </a:rPr>
              <a:t>ατμόσφαιρα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573</Words>
  <Application>Microsoft Office PowerPoint</Application>
  <PresentationFormat>Προβολή στην οθόνη (4:3)</PresentationFormat>
  <Paragraphs>77</Paragraphs>
  <Slides>26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ΠΕΡΙΓΡΑΦΗ</vt:lpstr>
      <vt:lpstr>Η περιγραφή μπορεί να χρησιμοποιηθεί ποικιλοτρόπως:</vt:lpstr>
      <vt:lpstr>Απαραίτητα στοιχεία  περιγραφή τοπίου:</vt:lpstr>
      <vt:lpstr>Διαφάνεια 4</vt:lpstr>
      <vt:lpstr>Πώς δομείται μία περιγραφή; Πώς «στήνεται»;</vt:lpstr>
      <vt:lpstr>Διαφάνεια 6</vt:lpstr>
      <vt:lpstr>Διαφάνεια 7</vt:lpstr>
      <vt:lpstr>ΔΕΙΞΕ – ΜΗ ΛΕΣ!</vt:lpstr>
      <vt:lpstr>Πρακτική εξάσκηση με εικόνες!</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ΤΙ ΑΛΛΟ ΜΠΟΡΩ ΝΑ ΠΕΡΙΓΡΑΨΩ;</vt:lpstr>
      <vt:lpstr>Δείτε κι ένα βίντεο  της Ελλάδας από ψηλά για να εμπνευστείτε  για τις περιγραφές σας! Κρατάει μόνο 3 λεπτά…</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ΠΕΡΙΓΡΑΦΗ</dc:title>
  <dc:creator>Toshiba</dc:creator>
  <cp:lastModifiedBy>Toshiba</cp:lastModifiedBy>
  <cp:revision>70</cp:revision>
  <dcterms:created xsi:type="dcterms:W3CDTF">2020-04-26T21:21:00Z</dcterms:created>
  <dcterms:modified xsi:type="dcterms:W3CDTF">2020-06-17T19:46:08Z</dcterms:modified>
</cp:coreProperties>
</file>