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4" r:id="rId3"/>
    <p:sldId id="257" r:id="rId4"/>
    <p:sldId id="265" r:id="rId5"/>
    <p:sldId id="317" r:id="rId6"/>
    <p:sldId id="305" r:id="rId7"/>
    <p:sldId id="266" r:id="rId8"/>
    <p:sldId id="258" r:id="rId9"/>
    <p:sldId id="299" r:id="rId10"/>
    <p:sldId id="319" r:id="rId11"/>
    <p:sldId id="267" r:id="rId12"/>
    <p:sldId id="283" r:id="rId13"/>
    <p:sldId id="310" r:id="rId14"/>
    <p:sldId id="311" r:id="rId15"/>
    <p:sldId id="269" r:id="rId16"/>
    <p:sldId id="270" r:id="rId17"/>
    <p:sldId id="306" r:id="rId18"/>
    <p:sldId id="307" r:id="rId19"/>
    <p:sldId id="298" r:id="rId20"/>
    <p:sldId id="300" r:id="rId21"/>
    <p:sldId id="271" r:id="rId22"/>
    <p:sldId id="303" r:id="rId23"/>
    <p:sldId id="304" r:id="rId24"/>
    <p:sldId id="296" r:id="rId25"/>
    <p:sldId id="297" r:id="rId26"/>
    <p:sldId id="272" r:id="rId27"/>
    <p:sldId id="308" r:id="rId28"/>
    <p:sldId id="315" r:id="rId29"/>
    <p:sldId id="318" r:id="rId30"/>
    <p:sldId id="312" r:id="rId31"/>
    <p:sldId id="301" r:id="rId32"/>
    <p:sldId id="314" r:id="rId33"/>
    <p:sldId id="274" r:id="rId34"/>
    <p:sldId id="309" r:id="rId35"/>
    <p:sldId id="316" r:id="rId36"/>
    <p:sldId id="313" r:id="rId37"/>
    <p:sldId id="273" r:id="rId38"/>
    <p:sldId id="275" r:id="rId39"/>
    <p:sldId id="276" r:id="rId40"/>
    <p:sldId id="277" r:id="rId41"/>
    <p:sldId id="278" r:id="rId42"/>
    <p:sldId id="279" r:id="rId43"/>
    <p:sldId id="302" r:id="rId44"/>
    <p:sldId id="280" r:id="rId45"/>
    <p:sldId id="320" r:id="rId46"/>
    <p:sldId id="321" r:id="rId47"/>
    <p:sldId id="322" r:id="rId48"/>
    <p:sldId id="323" r:id="rId49"/>
    <p:sldId id="295" r:id="rId50"/>
    <p:sldId id="282" r:id="rId51"/>
    <p:sldId id="262" r:id="rId52"/>
    <p:sldId id="263" r:id="rId53"/>
    <p:sldId id="281" r:id="rId54"/>
    <p:sldId id="294"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FE989-DA7D-4BE7-A798-7F3440A5F064}" type="datetimeFigureOut">
              <a:rPr lang="el-GR" smtClean="0"/>
              <a:pPr/>
              <a:t>27/4/2018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78E6B-BD8A-4FA2-AF36-97ECCD82454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96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97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9478AA-77BE-490C-A883-097F2DC1F2BF}" type="slidenum">
              <a:rPr lang="el-GR" smtClean="0"/>
              <a:pPr/>
              <a:t>48</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820729D-E313-453D-ABC9-6A23AAB04E23}" type="datetimeFigureOut">
              <a:rPr lang="el-GR" smtClean="0"/>
              <a:pPr/>
              <a:t>27/4/2018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0729D-E313-453D-ABC9-6A23AAB04E23}" type="datetimeFigureOut">
              <a:rPr lang="el-GR" smtClean="0"/>
              <a:pPr/>
              <a:t>27/4/2018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84C68-0B47-403E-BC2F-2278FDEADA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052736"/>
          </a:xfrm>
        </p:spPr>
        <p:txBody>
          <a:bodyPr/>
          <a:lstStyle/>
          <a:p>
            <a:r>
              <a:rPr lang="el-GR" b="1" dirty="0" smtClean="0">
                <a:solidFill>
                  <a:srgbClr val="C00000"/>
                </a:solidFill>
                <a:effectLst>
                  <a:outerShdw blurRad="38100" dist="38100" dir="2700000" algn="tl">
                    <a:srgbClr val="000000">
                      <a:alpha val="43137"/>
                    </a:srgbClr>
                  </a:outerShdw>
                </a:effectLst>
              </a:rPr>
              <a:t>ΘΡΗΣΚΕΥΤΙΚΗ ΜΕΤΑΡΡΥΘΜΙΣΗ</a:t>
            </a:r>
            <a:endParaRPr lang="el-GR" b="1" dirty="0">
              <a:solidFill>
                <a:srgbClr val="C00000"/>
              </a:solidFill>
              <a:effectLst>
                <a:outerShdw blurRad="38100" dist="38100" dir="2700000" algn="tl">
                  <a:srgbClr val="000000">
                    <a:alpha val="43137"/>
                  </a:srgbClr>
                </a:outerShdw>
              </a:effectLst>
            </a:endParaRPr>
          </a:p>
        </p:txBody>
      </p:sp>
      <p:pic>
        <p:nvPicPr>
          <p:cNvPr id="4" name="3 - Εικόνα" descr="Martin_Luther-thesis.jpg"/>
          <p:cNvPicPr>
            <a:picLocks noChangeAspect="1"/>
          </p:cNvPicPr>
          <p:nvPr/>
        </p:nvPicPr>
        <p:blipFill>
          <a:blip r:embed="rId2" cstate="print"/>
          <a:stretch>
            <a:fillRect/>
          </a:stretch>
        </p:blipFill>
        <p:spPr>
          <a:xfrm>
            <a:off x="1835696" y="1916832"/>
            <a:ext cx="5588000" cy="4102100"/>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899592" y="942479"/>
            <a:ext cx="7772400" cy="75832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6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1517 -</a:t>
            </a:r>
            <a:r>
              <a:rPr kumimoji="0" lang="el-GR" sz="60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1555</a:t>
            </a:r>
            <a:endParaRPr kumimoji="0" lang="el-GR" sz="6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6" name="1 - Τίτλος"/>
          <p:cNvSpPr txBox="1">
            <a:spLocks/>
          </p:cNvSpPr>
          <p:nvPr/>
        </p:nvSpPr>
        <p:spPr>
          <a:xfrm>
            <a:off x="899592" y="6099671"/>
            <a:ext cx="7772400" cy="75832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31 Οκτωβρίου</a:t>
            </a:r>
            <a:r>
              <a:rPr kumimoji="0" lang="el-GR" sz="32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1517</a:t>
            </a:r>
            <a:endPar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6856" y="5742384"/>
            <a:ext cx="8229600" cy="1143000"/>
          </a:xfrm>
        </p:spPr>
        <p:txBody>
          <a:bodyPr>
            <a:normAutofit/>
          </a:bodyPr>
          <a:lstStyle/>
          <a:p>
            <a:r>
              <a:rPr lang="el-GR" sz="3200" dirty="0" smtClean="0"/>
              <a:t>Η «σωτηρία της ψυχής» αγοράζεται με χρήμα…</a:t>
            </a:r>
            <a:endParaRPr lang="el-GR" sz="3200" dirty="0"/>
          </a:p>
        </p:txBody>
      </p:sp>
      <p:pic>
        <p:nvPicPr>
          <p:cNvPr id="1026" name="Picture 2" descr="ÎÎ±Î¸Î¿Î»Î¹ÎºÎ¿Î¯ ÏÎ¿ÏÎ»Î¬Î½Îµ ÏÏÎ³ÏÏÏÎ¿ÏÎ¬ÏÏÎ¹Î±"/>
          <p:cNvPicPr>
            <a:picLocks noChangeAspect="1" noChangeArrowheads="1"/>
          </p:cNvPicPr>
          <p:nvPr/>
        </p:nvPicPr>
        <p:blipFill>
          <a:blip r:embed="rId2" cstate="print"/>
          <a:srcRect l="13490" t="20556" r="8479" b="7194"/>
          <a:stretch>
            <a:fillRect/>
          </a:stretch>
        </p:blipFill>
        <p:spPr bwMode="auto">
          <a:xfrm>
            <a:off x="827584" y="548680"/>
            <a:ext cx="7569481" cy="52565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143000"/>
          </a:xfrm>
        </p:spPr>
        <p:txBody>
          <a:bodyPr>
            <a:normAutofit/>
          </a:bodyPr>
          <a:lstStyle/>
          <a:p>
            <a:r>
              <a:rPr lang="el-GR" sz="4000" b="1" dirty="0" smtClean="0">
                <a:effectLst>
                  <a:outerShdw blurRad="38100" dist="38100" dir="2700000" algn="tl">
                    <a:srgbClr val="000000">
                      <a:alpha val="43137"/>
                    </a:srgbClr>
                  </a:outerShdw>
                </a:effectLst>
              </a:rPr>
              <a:t>Τρεις σημαντικές εξελίξεις:</a:t>
            </a:r>
            <a:endParaRPr lang="el-GR" sz="4000" b="1"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67544" y="1600200"/>
            <a:ext cx="8136904" cy="4925144"/>
          </a:xfrm>
        </p:spPr>
        <p:txBody>
          <a:bodyPr>
            <a:normAutofit fontScale="85000" lnSpcReduction="20000"/>
          </a:bodyPr>
          <a:lstStyle/>
          <a:p>
            <a:pPr>
              <a:buNone/>
            </a:pPr>
            <a:r>
              <a:rPr lang="el-GR" b="1" dirty="0" smtClean="0">
                <a:solidFill>
                  <a:srgbClr val="C00000"/>
                </a:solidFill>
                <a:effectLst>
                  <a:outerShdw blurRad="38100" dist="38100" dir="2700000" algn="tl">
                    <a:srgbClr val="000000">
                      <a:alpha val="43137"/>
                    </a:srgbClr>
                  </a:outerShdw>
                </a:effectLst>
              </a:rPr>
              <a:t>		1. </a:t>
            </a:r>
            <a:r>
              <a:rPr lang="el-GR" dirty="0" smtClean="0"/>
              <a:t>Η καλλιέργεια των </a:t>
            </a:r>
            <a:r>
              <a:rPr lang="el-GR" sz="3800" b="1" dirty="0" smtClean="0">
                <a:solidFill>
                  <a:srgbClr val="C00000"/>
                </a:solidFill>
                <a:effectLst>
                  <a:outerShdw blurRad="38100" dist="38100" dir="2700000" algn="tl">
                    <a:srgbClr val="000000">
                      <a:alpha val="43137"/>
                    </a:srgbClr>
                  </a:outerShdw>
                </a:effectLst>
              </a:rPr>
              <a:t>εθνικών γλωσσών</a:t>
            </a:r>
            <a:endParaRPr lang="el-GR" dirty="0" smtClean="0"/>
          </a:p>
          <a:p>
            <a:pPr>
              <a:buNone/>
            </a:pPr>
            <a:r>
              <a:rPr lang="el-GR" b="1" dirty="0" smtClean="0">
                <a:solidFill>
                  <a:srgbClr val="C00000"/>
                </a:solidFill>
                <a:effectLst>
                  <a:outerShdw blurRad="38100" dist="38100" dir="2700000" algn="tl">
                    <a:srgbClr val="000000">
                      <a:alpha val="43137"/>
                    </a:srgbClr>
                  </a:outerShdw>
                </a:effectLst>
              </a:rPr>
              <a:t>		2. </a:t>
            </a:r>
            <a:r>
              <a:rPr lang="el-GR" dirty="0" smtClean="0"/>
              <a:t>Η ανακάλυψη της </a:t>
            </a:r>
            <a:r>
              <a:rPr lang="el-GR" sz="3800" b="1" dirty="0" smtClean="0">
                <a:solidFill>
                  <a:srgbClr val="C00000"/>
                </a:solidFill>
                <a:effectLst>
                  <a:outerShdw blurRad="38100" dist="38100" dir="2700000" algn="tl">
                    <a:srgbClr val="000000">
                      <a:alpha val="43137"/>
                    </a:srgbClr>
                  </a:outerShdw>
                </a:effectLst>
              </a:rPr>
              <a:t>τυπογραφίας</a:t>
            </a:r>
            <a:endParaRPr lang="el-GR" dirty="0" smtClean="0"/>
          </a:p>
          <a:p>
            <a:pPr>
              <a:buNone/>
            </a:pPr>
            <a:r>
              <a:rPr lang="el-GR" b="1" dirty="0" smtClean="0">
                <a:solidFill>
                  <a:srgbClr val="C00000"/>
                </a:solidFill>
                <a:effectLst>
                  <a:outerShdw blurRad="38100" dist="38100" dir="2700000" algn="tl">
                    <a:srgbClr val="000000">
                      <a:alpha val="43137"/>
                    </a:srgbClr>
                  </a:outerShdw>
                </a:effectLst>
              </a:rPr>
              <a:t>		3. </a:t>
            </a:r>
            <a:r>
              <a:rPr lang="el-GR" dirty="0" smtClean="0"/>
              <a:t>Η καλλιέργεια της </a:t>
            </a:r>
            <a:r>
              <a:rPr lang="el-GR" sz="3800" b="1" dirty="0" smtClean="0">
                <a:solidFill>
                  <a:srgbClr val="C00000"/>
                </a:solidFill>
                <a:effectLst>
                  <a:outerShdw blurRad="38100" dist="38100" dir="2700000" algn="tl">
                    <a:srgbClr val="000000">
                      <a:alpha val="43137"/>
                    </a:srgbClr>
                  </a:outerShdw>
                </a:effectLst>
              </a:rPr>
              <a:t>κριτικής σκέψης </a:t>
            </a:r>
          </a:p>
          <a:p>
            <a:pPr>
              <a:spcBef>
                <a:spcPts val="0"/>
              </a:spcBef>
              <a:buNone/>
            </a:pPr>
            <a:r>
              <a:rPr lang="el-GR" sz="3800" b="1" dirty="0" smtClean="0">
                <a:solidFill>
                  <a:srgbClr val="C00000"/>
                </a:solidFill>
                <a:effectLst>
                  <a:outerShdw blurRad="38100" dist="38100" dir="2700000" algn="tl">
                    <a:srgbClr val="000000">
                      <a:alpha val="43137"/>
                    </a:srgbClr>
                  </a:outerShdw>
                </a:effectLst>
              </a:rPr>
              <a:t>              </a:t>
            </a:r>
            <a:r>
              <a:rPr lang="el-GR" dirty="0" smtClean="0"/>
              <a:t>κατά την Αναγέννηση.</a:t>
            </a:r>
          </a:p>
          <a:p>
            <a:pPr>
              <a:buNone/>
            </a:pPr>
            <a:endParaRPr lang="el-GR" dirty="0" smtClean="0"/>
          </a:p>
          <a:p>
            <a:pPr marL="0" indent="457200" algn="just">
              <a:buNone/>
            </a:pPr>
            <a:r>
              <a:rPr lang="el-GR" dirty="0" smtClean="0"/>
              <a:t>Η </a:t>
            </a:r>
            <a:r>
              <a:rPr lang="el-GR" b="1" dirty="0" smtClean="0">
                <a:effectLst>
                  <a:outerShdw blurRad="38100" dist="38100" dir="2700000" algn="tl">
                    <a:srgbClr val="000000">
                      <a:alpha val="43137"/>
                    </a:srgbClr>
                  </a:outerShdw>
                </a:effectLst>
              </a:rPr>
              <a:t>μετάφραση των ιερών κειμένων </a:t>
            </a:r>
            <a:r>
              <a:rPr lang="el-GR" dirty="0" smtClean="0"/>
              <a:t>στις εθνικές γλώσσες και η </a:t>
            </a:r>
            <a:r>
              <a:rPr lang="el-GR" b="1" dirty="0" smtClean="0">
                <a:effectLst>
                  <a:outerShdw blurRad="38100" dist="38100" dir="2700000" algn="tl">
                    <a:srgbClr val="000000">
                      <a:alpha val="43137"/>
                    </a:srgbClr>
                  </a:outerShdw>
                </a:effectLst>
              </a:rPr>
              <a:t>διάδοση</a:t>
            </a:r>
            <a:r>
              <a:rPr lang="el-GR" dirty="0" smtClean="0"/>
              <a:t> των μεταφράσεων μέσω της τυπογραφίας έφερε τους απλούς πιστούς σε πιο άμεση επαφή με τον αληθινό λόγο της θρησκείας!</a:t>
            </a:r>
          </a:p>
          <a:p>
            <a:pPr marL="0" indent="457200" algn="just">
              <a:buNone/>
            </a:pPr>
            <a:r>
              <a:rPr lang="el-GR" dirty="0" smtClean="0"/>
              <a:t>Αποκάλυψε, επίσης, την </a:t>
            </a:r>
            <a:r>
              <a:rPr lang="el-GR" b="1" dirty="0" smtClean="0">
                <a:effectLst>
                  <a:outerShdw blurRad="38100" dist="38100" dir="2700000" algn="tl">
                    <a:srgbClr val="000000">
                      <a:alpha val="43137"/>
                    </a:srgbClr>
                  </a:outerShdw>
                </a:effectLst>
              </a:rPr>
              <a:t>απόσταση</a:t>
            </a:r>
            <a:r>
              <a:rPr lang="el-GR" dirty="0" smtClean="0"/>
              <a:t> που χώριζε τη </a:t>
            </a:r>
            <a:r>
              <a:rPr lang="el-GR" b="1" dirty="0" smtClean="0">
                <a:effectLst>
                  <a:outerShdw blurRad="38100" dist="38100" dir="2700000" algn="tl">
                    <a:srgbClr val="000000">
                      <a:alpha val="43137"/>
                    </a:srgbClr>
                  </a:outerShdw>
                </a:effectLst>
              </a:rPr>
              <a:t>διδασκαλία του Χριστιανισμού </a:t>
            </a:r>
            <a:r>
              <a:rPr lang="el-GR" dirty="0" smtClean="0"/>
              <a:t>από τις </a:t>
            </a:r>
            <a:r>
              <a:rPr lang="el-GR" b="1" dirty="0" smtClean="0">
                <a:effectLst>
                  <a:outerShdw blurRad="38100" dist="38100" dir="2700000" algn="tl">
                    <a:srgbClr val="000000">
                      <a:alpha val="43137"/>
                    </a:srgbClr>
                  </a:outerShdw>
                </a:effectLst>
              </a:rPr>
              <a:t>πράξεις</a:t>
            </a:r>
            <a:r>
              <a:rPr lang="el-GR" dirty="0" smtClean="0"/>
              <a:t> των </a:t>
            </a:r>
            <a:r>
              <a:rPr lang="el-GR" b="1" dirty="0" smtClean="0">
                <a:effectLst>
                  <a:outerShdw blurRad="38100" dist="38100" dir="2700000" algn="tl">
                    <a:srgbClr val="000000">
                      <a:alpha val="43137"/>
                    </a:srgbClr>
                  </a:outerShdw>
                </a:effectLst>
              </a:rPr>
              <a:t>κληρικών</a:t>
            </a:r>
            <a:r>
              <a:rPr lang="el-GR" dirty="0" smtClean="0"/>
              <a:t>.</a:t>
            </a:r>
          </a:p>
          <a:p>
            <a:pPr>
              <a:buNone/>
            </a:pPr>
            <a:endParaRPr lang="el-GR" dirty="0" smtClean="0"/>
          </a:p>
          <a:p>
            <a:pPr>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par>
                          <p:cTn id="24" fill="hold">
                            <p:stCondLst>
                              <p:cond delay="15000"/>
                            </p:stCondLst>
                            <p:childTnLst>
                              <p:par>
                                <p:cTn id="25" presetID="10" presetClass="entr" presetSubtype="0" fill="hold" grpId="0"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932040" y="1888233"/>
            <a:ext cx="3528392" cy="4277071"/>
          </a:xfrm>
        </p:spPr>
        <p:txBody>
          <a:bodyPr rtlCol="0">
            <a:noAutofit/>
          </a:bodyPr>
          <a:lstStyle/>
          <a:p>
            <a:pPr marL="0" indent="-320040" algn="ctr" eaLnBrk="1" fontAlgn="auto" hangingPunct="1">
              <a:spcBef>
                <a:spcPts val="0"/>
              </a:spcBef>
              <a:spcAft>
                <a:spcPts val="0"/>
              </a:spcAft>
              <a:buNone/>
              <a:defRPr/>
            </a:pPr>
            <a:r>
              <a:rPr lang="el-GR" dirty="0" smtClean="0"/>
              <a:t>Ο Πάπας </a:t>
            </a:r>
            <a:r>
              <a:rPr lang="el-GR" b="1" dirty="0" smtClean="0">
                <a:solidFill>
                  <a:srgbClr val="C00000"/>
                </a:solidFill>
                <a:effectLst>
                  <a:outerShdw blurRad="38100" dist="38100" dir="2700000" algn="tl">
                    <a:srgbClr val="000000">
                      <a:alpha val="43137"/>
                    </a:srgbClr>
                  </a:outerShdw>
                </a:effectLst>
              </a:rPr>
              <a:t>Λέων Ι΄</a:t>
            </a:r>
            <a:r>
              <a:rPr lang="el-GR" dirty="0" smtClean="0"/>
              <a:t> έδωσε άδεια για μαζική πώληση </a:t>
            </a:r>
            <a:r>
              <a:rPr lang="el-GR" dirty="0" err="1" smtClean="0"/>
              <a:t>συγχωροχαρτιών</a:t>
            </a:r>
            <a:r>
              <a:rPr lang="el-GR" dirty="0" smtClean="0"/>
              <a:t> με σκοπό την αποπεράτωση του ναού του Αγίου Πέτρου της Ρώμης</a:t>
            </a:r>
          </a:p>
        </p:txBody>
      </p:sp>
      <p:sp>
        <p:nvSpPr>
          <p:cNvPr id="2" name="1 - Τίτλος"/>
          <p:cNvSpPr>
            <a:spLocks noGrp="1"/>
          </p:cNvSpPr>
          <p:nvPr>
            <p:ph type="title"/>
          </p:nvPr>
        </p:nvSpPr>
        <p:spPr>
          <a:xfrm>
            <a:off x="395536" y="53752"/>
            <a:ext cx="8229600" cy="1143000"/>
          </a:xfrm>
        </p:spPr>
        <p:txBody>
          <a:bodyPr/>
          <a:lstStyle/>
          <a:p>
            <a:pPr eaLnBrk="1" fontAlgn="auto" hangingPunct="1">
              <a:spcAft>
                <a:spcPts val="0"/>
              </a:spcAft>
              <a:defRPr/>
            </a:pPr>
            <a:r>
              <a:rPr lang="el-GR" b="1" dirty="0" smtClean="0">
                <a:solidFill>
                  <a:srgbClr val="C00000"/>
                </a:solidFill>
                <a:effectLst>
                  <a:outerShdw blurRad="38100" dist="38100" dir="2700000" algn="tl">
                    <a:srgbClr val="000000">
                      <a:alpha val="43137"/>
                    </a:srgbClr>
                  </a:outerShdw>
                </a:effectLst>
              </a:rPr>
              <a:t>Αφορμή αντίδρασης: 2/1/1515</a:t>
            </a:r>
            <a:endParaRPr lang="el-GR" b="1" dirty="0">
              <a:solidFill>
                <a:srgbClr val="C00000"/>
              </a:solidFill>
              <a:effectLst>
                <a:outerShdw blurRad="38100" dist="38100" dir="2700000" algn="tl">
                  <a:srgbClr val="000000">
                    <a:alpha val="43137"/>
                  </a:srgbClr>
                </a:outerShdw>
              </a:effectLst>
            </a:endParaRPr>
          </a:p>
        </p:txBody>
      </p:sp>
      <p:pic>
        <p:nvPicPr>
          <p:cNvPr id="6" name="3 - Εικόνα" descr="155px-Johann_tetzel.jpg"/>
          <p:cNvPicPr>
            <a:picLocks noChangeAspect="1"/>
          </p:cNvPicPr>
          <p:nvPr/>
        </p:nvPicPr>
        <p:blipFill>
          <a:blip r:embed="rId2" cstate="print"/>
          <a:stretch>
            <a:fillRect/>
          </a:stretch>
        </p:blipFill>
        <p:spPr bwMode="auto">
          <a:xfrm>
            <a:off x="546803" y="1628800"/>
            <a:ext cx="3809173" cy="4680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496" y="145077"/>
            <a:ext cx="2520280" cy="6740307"/>
          </a:xfrm>
          <a:prstGeom prst="rect">
            <a:avLst/>
          </a:prstGeom>
        </p:spPr>
        <p:txBody>
          <a:bodyPr wrap="square">
            <a:spAutoFit/>
          </a:bodyPr>
          <a:lstStyle/>
          <a:p>
            <a:pPr algn="ctr"/>
            <a:r>
              <a:rPr lang="el-GR" sz="2400" dirty="0" smtClean="0"/>
              <a:t>Ο </a:t>
            </a:r>
            <a:r>
              <a:rPr lang="el-GR" sz="2400" b="1" dirty="0" smtClean="0">
                <a:solidFill>
                  <a:srgbClr val="C00000"/>
                </a:solidFill>
                <a:effectLst>
                  <a:outerShdw blurRad="38100" dist="38100" dir="2700000" algn="tl">
                    <a:srgbClr val="000000">
                      <a:alpha val="43137"/>
                    </a:srgbClr>
                  </a:outerShdw>
                </a:effectLst>
              </a:rPr>
              <a:t>Γιόχαν </a:t>
            </a:r>
            <a:r>
              <a:rPr lang="el-GR" sz="2400" b="1" dirty="0" err="1" smtClean="0">
                <a:solidFill>
                  <a:srgbClr val="C00000"/>
                </a:solidFill>
                <a:effectLst>
                  <a:outerShdw blurRad="38100" dist="38100" dir="2700000" algn="tl">
                    <a:srgbClr val="000000">
                      <a:alpha val="43137"/>
                    </a:srgbClr>
                  </a:outerShdw>
                </a:effectLst>
              </a:rPr>
              <a:t>Τέτζελ</a:t>
            </a:r>
            <a:r>
              <a:rPr lang="el-GR" sz="2400" dirty="0" smtClean="0"/>
              <a:t>, </a:t>
            </a:r>
            <a:r>
              <a:rPr lang="el-GR" sz="2400" dirty="0" err="1" smtClean="0"/>
              <a:t>Δομηνικανός</a:t>
            </a:r>
            <a:r>
              <a:rPr lang="el-GR" sz="2400" dirty="0" smtClean="0"/>
              <a:t> μοναχός, ορίζεται ως επίτροπος </a:t>
            </a:r>
            <a:r>
              <a:rPr lang="el-GR" sz="2400" b="1" dirty="0" smtClean="0">
                <a:solidFill>
                  <a:srgbClr val="C00000"/>
                </a:solidFill>
                <a:effectLst>
                  <a:outerShdw blurRad="38100" dist="38100" dir="2700000" algn="tl">
                    <a:srgbClr val="000000">
                      <a:alpha val="43137"/>
                    </a:srgbClr>
                  </a:outerShdw>
                </a:effectLst>
              </a:rPr>
              <a:t>πώλησης </a:t>
            </a:r>
            <a:r>
              <a:rPr lang="el-GR" sz="2400" b="1" dirty="0" err="1" smtClean="0">
                <a:solidFill>
                  <a:srgbClr val="C00000"/>
                </a:solidFill>
                <a:effectLst>
                  <a:outerShdw blurRad="38100" dist="38100" dir="2700000" algn="tl">
                    <a:srgbClr val="000000">
                      <a:alpha val="43137"/>
                    </a:srgbClr>
                  </a:outerShdw>
                </a:effectLst>
              </a:rPr>
              <a:t>συγχωροχαρτιών</a:t>
            </a:r>
            <a:r>
              <a:rPr lang="el-GR" sz="2400" b="1" dirty="0" smtClean="0">
                <a:solidFill>
                  <a:srgbClr val="C00000"/>
                </a:solidFill>
                <a:effectLst>
                  <a:outerShdw blurRad="38100" dist="38100" dir="2700000" algn="tl">
                    <a:srgbClr val="000000">
                      <a:alpha val="43137"/>
                    </a:srgbClr>
                  </a:outerShdw>
                </a:effectLst>
              </a:rPr>
              <a:t> </a:t>
            </a:r>
            <a:r>
              <a:rPr lang="el-GR" sz="2400" dirty="0" smtClean="0"/>
              <a:t>από τον πάπα Λέοντα Ι' στη Γερμανία προκειμένου να συγκεντρώσει τα απαιτούμενα χρήματα για τα φιλόδοξα σχέδια του πάπα για την </a:t>
            </a:r>
            <a:r>
              <a:rPr lang="el-GR" sz="2400" b="1" dirty="0" smtClean="0">
                <a:solidFill>
                  <a:srgbClr val="C00000"/>
                </a:solidFill>
                <a:effectLst>
                  <a:outerShdw blurRad="38100" dist="38100" dir="2700000" algn="tl">
                    <a:srgbClr val="000000">
                      <a:alpha val="43137"/>
                    </a:srgbClr>
                  </a:outerShdw>
                </a:effectLst>
              </a:rPr>
              <a:t>ανοικοδόμηση του Αγίου Πέτρου</a:t>
            </a:r>
          </a:p>
          <a:p>
            <a:pPr algn="ctr"/>
            <a:r>
              <a:rPr lang="el-GR" sz="2400" b="1" dirty="0" smtClean="0">
                <a:solidFill>
                  <a:srgbClr val="C00000"/>
                </a:solidFill>
                <a:effectLst>
                  <a:outerShdw blurRad="38100" dist="38100" dir="2700000" algn="tl">
                    <a:srgbClr val="000000">
                      <a:alpha val="43137"/>
                    </a:srgbClr>
                  </a:outerShdw>
                </a:effectLst>
              </a:rPr>
              <a:t> της Ρώμης.</a:t>
            </a:r>
            <a:endParaRPr lang="el-GR" sz="2400" b="1" dirty="0">
              <a:solidFill>
                <a:srgbClr val="C00000"/>
              </a:solidFill>
              <a:effectLst>
                <a:outerShdw blurRad="38100" dist="38100" dir="2700000" algn="tl">
                  <a:srgbClr val="000000">
                    <a:alpha val="43137"/>
                  </a:srgbClr>
                </a:outerShdw>
              </a:effectLst>
            </a:endParaRPr>
          </a:p>
        </p:txBody>
      </p:sp>
      <p:pic>
        <p:nvPicPr>
          <p:cNvPr id="64514" name="Picture 2" descr="https://s3.amazonaws.com/s3.timetoast.com/public/uploads/photos/8141697/Johann_Daniel_Lebrecht_Franz_Wagner_-_Friar_Johann_Tetzel_Selling_Indulgences.Jpeg.jpeg?1478352304"/>
          <p:cNvPicPr>
            <a:picLocks noChangeAspect="1" noChangeArrowheads="1"/>
          </p:cNvPicPr>
          <p:nvPr/>
        </p:nvPicPr>
        <p:blipFill>
          <a:blip r:embed="rId2" cstate="print">
            <a:lum bright="20000" contrast="30000"/>
          </a:blip>
          <a:srcRect/>
          <a:stretch>
            <a:fillRect/>
          </a:stretch>
        </p:blipFill>
        <p:spPr bwMode="auto">
          <a:xfrm>
            <a:off x="2555776" y="1340768"/>
            <a:ext cx="6372200" cy="4989651"/>
          </a:xfrm>
          <a:prstGeom prst="rect">
            <a:avLst/>
          </a:prstGeom>
          <a:ln>
            <a:noFill/>
          </a:ln>
          <a:effectLst>
            <a:outerShdw blurRad="292100" dist="139700" dir="2700000" algn="tl" rotWithShape="0">
              <a:srgbClr val="333333">
                <a:alpha val="65000"/>
              </a:srgbClr>
            </a:outerShdw>
          </a:effectLst>
        </p:spPr>
      </p:pic>
      <p:sp>
        <p:nvSpPr>
          <p:cNvPr id="6" name="1 - Τίτλος"/>
          <p:cNvSpPr>
            <a:spLocks noGrp="1"/>
          </p:cNvSpPr>
          <p:nvPr>
            <p:ph type="title"/>
          </p:nvPr>
        </p:nvSpPr>
        <p:spPr>
          <a:xfrm>
            <a:off x="2555776" y="0"/>
            <a:ext cx="6588224" cy="1143000"/>
          </a:xfrm>
        </p:spPr>
        <p:txBody>
          <a:bodyPr>
            <a:normAutofit/>
          </a:bodyPr>
          <a:lstStyle/>
          <a:p>
            <a:pPr eaLnBrk="1" fontAlgn="auto" hangingPunct="1">
              <a:spcAft>
                <a:spcPts val="0"/>
              </a:spcAft>
              <a:defRPr/>
            </a:pPr>
            <a:r>
              <a:rPr lang="el-GR" sz="3600" b="1" dirty="0" smtClean="0">
                <a:solidFill>
                  <a:srgbClr val="C00000"/>
                </a:solidFill>
                <a:effectLst>
                  <a:outerShdw blurRad="38100" dist="38100" dir="2700000" algn="tl">
                    <a:srgbClr val="000000">
                      <a:alpha val="43137"/>
                    </a:srgbClr>
                  </a:outerShdw>
                </a:effectLst>
              </a:rPr>
              <a:t>Άφιξη του </a:t>
            </a:r>
            <a:r>
              <a:rPr lang="el-GR" sz="3600" b="1" dirty="0" err="1" smtClean="0">
                <a:solidFill>
                  <a:srgbClr val="C00000"/>
                </a:solidFill>
                <a:effectLst>
                  <a:outerShdw blurRad="38100" dist="38100" dir="2700000" algn="tl">
                    <a:srgbClr val="000000">
                      <a:alpha val="43137"/>
                    </a:srgbClr>
                  </a:outerShdw>
                </a:effectLst>
              </a:rPr>
              <a:t>Τέτζελ</a:t>
            </a:r>
            <a:r>
              <a:rPr lang="el-GR" sz="3600" b="1" dirty="0" smtClean="0">
                <a:solidFill>
                  <a:srgbClr val="C00000"/>
                </a:solidFill>
                <a:effectLst>
                  <a:outerShdw blurRad="38100" dist="38100" dir="2700000" algn="tl">
                    <a:srgbClr val="000000">
                      <a:alpha val="43137"/>
                    </a:srgbClr>
                  </a:outerShdw>
                </a:effectLst>
              </a:rPr>
              <a:t> στη Γερμανία</a:t>
            </a:r>
            <a:endParaRPr lang="el-GR"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4514"/>
                                        </p:tgtEl>
                                        <p:attrNameLst>
                                          <p:attrName>style.visibility</p:attrName>
                                        </p:attrNameLst>
                                      </p:cBhvr>
                                      <p:to>
                                        <p:strVal val="visible"/>
                                      </p:to>
                                    </p:set>
                                    <p:animEffect transition="in" filter="fade">
                                      <p:cBhvr>
                                        <p:cTn id="15"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55px-Johann_tetzel.jpg"/>
          <p:cNvPicPr>
            <a:picLocks noChangeAspect="1"/>
          </p:cNvPicPr>
          <p:nvPr/>
        </p:nvPicPr>
        <p:blipFill>
          <a:blip r:embed="rId2" cstate="print"/>
          <a:srcRect/>
          <a:stretch>
            <a:fillRect/>
          </a:stretch>
        </p:blipFill>
        <p:spPr bwMode="auto">
          <a:xfrm>
            <a:off x="323528" y="332656"/>
            <a:ext cx="3528392" cy="4749579"/>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4176464" y="332656"/>
            <a:ext cx="4427984" cy="2664296"/>
          </a:xfrm>
          <a:prstGeom prst="wedgeEllipseCallout">
            <a:avLst>
              <a:gd name="adj1" fmla="val -69300"/>
              <a:gd name="adj2" fmla="val 65721"/>
            </a:avLst>
          </a:prstGeom>
          <a:solidFill>
            <a:schemeClr val="accent3">
              <a:lumMod val="40000"/>
              <a:lumOff val="60000"/>
            </a:schemeClr>
          </a:solidFill>
          <a:ln w="12700">
            <a:solidFill>
              <a:schemeClr val="tx1"/>
            </a:solidFill>
          </a:ln>
          <a:effectLst>
            <a:outerShdw blurRad="215900" dist="1778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i="1" dirty="0" smtClean="0">
                <a:solidFill>
                  <a:schemeClr val="accent1">
                    <a:lumMod val="50000"/>
                  </a:schemeClr>
                </a:solidFill>
              </a:rPr>
              <a:t>Μόλις ακουστεί ο ήχος </a:t>
            </a:r>
          </a:p>
          <a:p>
            <a:pPr algn="ctr"/>
            <a:r>
              <a:rPr lang="el-GR" sz="2400" i="1" dirty="0" smtClean="0">
                <a:solidFill>
                  <a:schemeClr val="accent1">
                    <a:lumMod val="50000"/>
                  </a:schemeClr>
                </a:solidFill>
              </a:rPr>
              <a:t>των χρημάτων οι ψυχές μεταπηδούν από το Καθαρτήριο στον Παράδεισο!</a:t>
            </a:r>
            <a:endParaRPr lang="el-GR" sz="2400" dirty="0"/>
          </a:p>
        </p:txBody>
      </p:sp>
      <p:sp>
        <p:nvSpPr>
          <p:cNvPr id="6" name="2 - Θέση περιεχομένου"/>
          <p:cNvSpPr txBox="1">
            <a:spLocks/>
          </p:cNvSpPr>
          <p:nvPr/>
        </p:nvSpPr>
        <p:spPr>
          <a:xfrm>
            <a:off x="4283968" y="3933056"/>
            <a:ext cx="4176464" cy="2664296"/>
          </a:xfrm>
          <a:prstGeom prst="rect">
            <a:avLst/>
          </a:prstGeom>
        </p:spPr>
        <p:txBody>
          <a:bodyPr vert="horz" lIns="91440" tIns="45720" rIns="91440" bIns="45720" rtlCol="0">
            <a:normAutofit fontScale="92500" lnSpcReduction="10000"/>
          </a:bodyPr>
          <a:lstStyle/>
          <a:p>
            <a:pPr marR="0" lvl="0" indent="-32004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Μοναχός </a:t>
            </a:r>
            <a:r>
              <a:rPr kumimoji="0" lang="el-GR" sz="35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n-lt"/>
                <a:ea typeface="+mn-ea"/>
                <a:cs typeface="+mn-cs"/>
              </a:rPr>
              <a:t>Τέτζελ</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a:t>
            </a:r>
          </a:p>
          <a:p>
            <a:pPr marR="0" lvl="0" indent="-32004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R="0" lvl="0" indent="-320040" algn="ctr" defTabSz="914400" rtl="0" eaLnBrk="1" fontAlgn="auto" latinLnBrk="0" hangingPunct="1">
              <a:lnSpc>
                <a:spcPct val="100000"/>
              </a:lnSpc>
              <a:spcBef>
                <a:spcPts val="0"/>
              </a:spcBef>
              <a:spcAft>
                <a:spcPts val="0"/>
              </a:spcAft>
              <a:buClrTx/>
              <a:buSzTx/>
              <a:buFont typeface="Arial" pitchFamily="34" charset="0"/>
              <a:buNone/>
              <a:tabLst/>
              <a:defRPr/>
            </a:pPr>
            <a:r>
              <a:rPr lang="el-GR" sz="3200" dirty="0" smtClean="0"/>
              <a:t>Εξαγορά συνειδήσεων πιστών. Περιφέρεται </a:t>
            </a:r>
          </a:p>
          <a:p>
            <a:pPr marR="0" lvl="0" indent="-320040" algn="ctr" defTabSz="914400" rtl="0" eaLnBrk="1" fontAlgn="auto" latinLnBrk="0" hangingPunct="1">
              <a:lnSpc>
                <a:spcPct val="100000"/>
              </a:lnSpc>
              <a:spcBef>
                <a:spcPts val="0"/>
              </a:spcBef>
              <a:spcAft>
                <a:spcPts val="0"/>
              </a:spcAft>
              <a:buClrTx/>
              <a:buSzTx/>
              <a:buFont typeface="Arial" pitchFamily="34" charset="0"/>
              <a:buNone/>
              <a:tabLst/>
              <a:defRPr/>
            </a:pPr>
            <a:r>
              <a:rPr lang="el-GR" sz="3200" dirty="0" smtClean="0"/>
              <a:t>στη Γερμανία και πουλά συγχωροχάρτια.</a:t>
            </a: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6 - Εικόνα" descr="155px-Johann_tetzel.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1691680" y="4509120"/>
            <a:ext cx="1944216" cy="20764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44624"/>
            <a:ext cx="8786842" cy="1702542"/>
          </a:xfrm>
        </p:spPr>
        <p:txBody>
          <a:bodyPr>
            <a:normAutofit/>
          </a:bodyPr>
          <a:lstStyle/>
          <a:p>
            <a:r>
              <a:rPr lang="el-GR" dirty="0" smtClean="0"/>
              <a:t>Μπορούσε κανείς να αγοράσει </a:t>
            </a:r>
            <a:r>
              <a:rPr lang="el-GR" b="1" dirty="0" smtClean="0">
                <a:solidFill>
                  <a:srgbClr val="C00000"/>
                </a:solidFill>
                <a:effectLst>
                  <a:outerShdw blurRad="38100" dist="38100" dir="2700000" algn="tl">
                    <a:srgbClr val="000000">
                      <a:alpha val="43137"/>
                    </a:srgbClr>
                  </a:outerShdw>
                </a:effectLst>
              </a:rPr>
              <a:t>συγχωροχάρτι</a:t>
            </a:r>
            <a:r>
              <a:rPr lang="el-GR" dirty="0" smtClean="0">
                <a:effectLst>
                  <a:outerShdw blurRad="38100" dist="38100" dir="2700000" algn="tl">
                    <a:srgbClr val="000000">
                      <a:alpha val="43137"/>
                    </a:srgbClr>
                  </a:outerShdw>
                </a:effectLst>
              </a:rPr>
              <a:t> </a:t>
            </a:r>
            <a:r>
              <a:rPr lang="el-GR" dirty="0" smtClean="0"/>
              <a:t>όχι μόνο για τις δικές του αμαρτίες αλλά ακόμα και για τη </a:t>
            </a:r>
            <a:r>
              <a:rPr lang="el-GR" b="1" dirty="0" smtClean="0">
                <a:effectLst>
                  <a:outerShdw blurRad="38100" dist="38100" dir="2700000" algn="tl">
                    <a:srgbClr val="000000">
                      <a:alpha val="43137"/>
                    </a:srgbClr>
                  </a:outerShdw>
                </a:effectLst>
              </a:rPr>
              <a:t>σωτηρία των </a:t>
            </a:r>
            <a:r>
              <a:rPr lang="el-GR" b="1" dirty="0" smtClean="0">
                <a:solidFill>
                  <a:srgbClr val="C00000"/>
                </a:solidFill>
                <a:effectLst>
                  <a:outerShdw blurRad="38100" dist="38100" dir="2700000" algn="tl">
                    <a:srgbClr val="000000">
                      <a:alpha val="43137"/>
                    </a:srgbClr>
                  </a:outerShdw>
                </a:effectLst>
              </a:rPr>
              <a:t>νεκρών</a:t>
            </a:r>
            <a:r>
              <a:rPr lang="el-GR" b="1" dirty="0" smtClean="0">
                <a:effectLst>
                  <a:outerShdw blurRad="38100" dist="38100" dir="2700000" algn="tl">
                    <a:srgbClr val="000000">
                      <a:alpha val="43137"/>
                    </a:srgbClr>
                  </a:outerShdw>
                </a:effectLst>
              </a:rPr>
              <a:t> συγγενών </a:t>
            </a:r>
            <a:r>
              <a:rPr lang="el-GR" dirty="0" smtClean="0"/>
              <a:t>του!</a:t>
            </a:r>
          </a:p>
        </p:txBody>
      </p:sp>
      <p:pic>
        <p:nvPicPr>
          <p:cNvPr id="46082" name="Picture 2" descr="ÎÏÎ¿ÏÎ­Î»ÎµÏÎ¼Î± ÎµÎ¹ÎºÏÎ½Î±Ï Î³Î¹Î± medieval coins"/>
          <p:cNvPicPr>
            <a:picLocks noChangeAspect="1" noChangeArrowheads="1"/>
          </p:cNvPicPr>
          <p:nvPr/>
        </p:nvPicPr>
        <p:blipFill>
          <a:blip r:embed="rId2" cstate="print"/>
          <a:srcRect t="24567" r="2520" b="25039"/>
          <a:stretch>
            <a:fillRect/>
          </a:stretch>
        </p:blipFill>
        <p:spPr bwMode="auto">
          <a:xfrm>
            <a:off x="4832400" y="1628800"/>
            <a:ext cx="4348112" cy="2996654"/>
          </a:xfrm>
          <a:prstGeom prst="rect">
            <a:avLst/>
          </a:prstGeom>
          <a:ln>
            <a:noFill/>
          </a:ln>
          <a:effectLst>
            <a:outerShdw blurRad="292100" dist="139700" dir="2700000" algn="tl" rotWithShape="0">
              <a:srgbClr val="333333">
                <a:alpha val="65000"/>
              </a:srgbClr>
            </a:outerShdw>
          </a:effectLst>
        </p:spPr>
      </p:pic>
      <p:pic>
        <p:nvPicPr>
          <p:cNvPr id="4" name="Picture 2" descr="http://sfrang.com/historia/graphics/40/40-04.jpg"/>
          <p:cNvPicPr>
            <a:picLocks noChangeAspect="1" noChangeArrowheads="1"/>
          </p:cNvPicPr>
          <p:nvPr/>
        </p:nvPicPr>
        <p:blipFill>
          <a:blip r:embed="rId3" cstate="print">
            <a:lum contrast="30000"/>
          </a:blip>
          <a:srcRect t="35906" b="11339"/>
          <a:stretch>
            <a:fillRect/>
          </a:stretch>
        </p:blipFill>
        <p:spPr bwMode="auto">
          <a:xfrm rot="410393">
            <a:off x="4976336" y="4666263"/>
            <a:ext cx="3578748" cy="2157709"/>
          </a:xfrm>
          <a:prstGeom prst="rect">
            <a:avLst/>
          </a:prstGeom>
          <a:ln>
            <a:noFill/>
          </a:ln>
          <a:effectLst>
            <a:outerShdw blurRad="292100" dist="139700" dir="2700000" algn="tl" rotWithShape="0">
              <a:srgbClr val="333333">
                <a:alpha val="65000"/>
              </a:srgbClr>
            </a:outerShdw>
          </a:effectLst>
        </p:spPr>
      </p:pic>
      <p:pic>
        <p:nvPicPr>
          <p:cNvPr id="5" name="Picture 2" descr="http://sfrang.com/historia/graphics/40/40-04.jpg"/>
          <p:cNvPicPr>
            <a:picLocks noChangeAspect="1" noChangeArrowheads="1"/>
          </p:cNvPicPr>
          <p:nvPr/>
        </p:nvPicPr>
        <p:blipFill>
          <a:blip r:embed="rId4" cstate="print">
            <a:lum bright="-10000" contrast="20000"/>
          </a:blip>
          <a:srcRect/>
          <a:stretch>
            <a:fillRect/>
          </a:stretch>
        </p:blipFill>
        <p:spPr bwMode="auto">
          <a:xfrm rot="20992475">
            <a:off x="231995" y="2289868"/>
            <a:ext cx="4513016" cy="30390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1000"/>
                                  </p:stCondLst>
                                  <p:childTnLst>
                                    <p:set>
                                      <p:cBhvr>
                                        <p:cTn id="16" dur="1" fill="hold">
                                          <p:stCondLst>
                                            <p:cond delay="0"/>
                                          </p:stCondLst>
                                        </p:cTn>
                                        <p:tgtEl>
                                          <p:spTgt spid="46082"/>
                                        </p:tgtEl>
                                        <p:attrNameLst>
                                          <p:attrName>style.visibility</p:attrName>
                                        </p:attrNameLst>
                                      </p:cBhvr>
                                      <p:to>
                                        <p:strVal val="visible"/>
                                      </p:to>
                                    </p:set>
                                    <p:animEffect transition="in" filter="fade">
                                      <p:cBhvr>
                                        <p:cTn id="1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932040" y="1556792"/>
            <a:ext cx="4211960" cy="5301208"/>
          </a:xfrm>
        </p:spPr>
        <p:txBody>
          <a:bodyPr>
            <a:normAutofit fontScale="92500" lnSpcReduction="10000"/>
          </a:bodyPr>
          <a:lstStyle/>
          <a:p>
            <a:r>
              <a:rPr lang="el-GR" dirty="0" smtClean="0"/>
              <a:t>Ο Μαρτίνος Λούθηρος ήταν μοναχός και </a:t>
            </a:r>
            <a:r>
              <a:rPr lang="el-GR" b="1" dirty="0" smtClean="0">
                <a:solidFill>
                  <a:srgbClr val="C00000"/>
                </a:solidFill>
                <a:effectLst>
                  <a:outerShdw blurRad="38100" dist="38100" dir="2700000" algn="tl">
                    <a:srgbClr val="000000">
                      <a:alpha val="43137"/>
                    </a:srgbClr>
                  </a:outerShdw>
                </a:effectLst>
              </a:rPr>
              <a:t>θεολόγος</a:t>
            </a:r>
            <a:r>
              <a:rPr lang="el-GR" dirty="0" smtClean="0">
                <a:effectLst>
                  <a:outerShdw blurRad="38100" dist="38100" dir="2700000" algn="tl">
                    <a:srgbClr val="000000">
                      <a:alpha val="43137"/>
                    </a:srgbClr>
                  </a:outerShdw>
                </a:effectLst>
              </a:rPr>
              <a:t> </a:t>
            </a:r>
            <a:r>
              <a:rPr lang="el-GR" dirty="0" smtClean="0"/>
              <a:t>στη </a:t>
            </a:r>
            <a:r>
              <a:rPr lang="el-GR" dirty="0" err="1" smtClean="0"/>
              <a:t>Βιτεμβέργη</a:t>
            </a:r>
            <a:r>
              <a:rPr lang="el-GR" dirty="0" smtClean="0"/>
              <a:t>.</a:t>
            </a:r>
          </a:p>
          <a:p>
            <a:r>
              <a:rPr lang="el-GR" dirty="0" smtClean="0"/>
              <a:t>Η δραστηριότητα του </a:t>
            </a:r>
            <a:r>
              <a:rPr lang="el-GR" dirty="0" err="1" smtClean="0"/>
              <a:t>Τέτζελ</a:t>
            </a:r>
            <a:r>
              <a:rPr lang="el-GR" dirty="0" smtClean="0"/>
              <a:t> τον εξόργισε και αποτέλεσε αφορμή για να εκδηλωθεί η </a:t>
            </a:r>
            <a:r>
              <a:rPr lang="el-GR" b="1" dirty="0" smtClean="0">
                <a:solidFill>
                  <a:srgbClr val="C00000"/>
                </a:solidFill>
                <a:effectLst>
                  <a:outerShdw blurRad="38100" dist="38100" dir="2700000" algn="tl">
                    <a:srgbClr val="000000">
                      <a:alpha val="43137"/>
                    </a:srgbClr>
                  </a:outerShdw>
                </a:effectLst>
              </a:rPr>
              <a:t>αντίδραση του Λούθηρου </a:t>
            </a:r>
            <a:r>
              <a:rPr lang="el-GR" dirty="0" smtClean="0"/>
              <a:t>στην πολιτική της Εκκλησίας της Ρώμης.</a:t>
            </a:r>
          </a:p>
        </p:txBody>
      </p:sp>
      <p:pic>
        <p:nvPicPr>
          <p:cNvPr id="8" name="7 - Εικόνα" descr="ΛΟΥΘΗΡΟΣ!.jpg"/>
          <p:cNvPicPr>
            <a:picLocks noChangeAspect="1"/>
          </p:cNvPicPr>
          <p:nvPr/>
        </p:nvPicPr>
        <p:blipFill>
          <a:blip r:embed="rId2" cstate="print"/>
          <a:srcRect b="6849"/>
          <a:stretch>
            <a:fillRect/>
          </a:stretch>
        </p:blipFill>
        <p:spPr>
          <a:xfrm>
            <a:off x="0" y="0"/>
            <a:ext cx="4717312" cy="68833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284984"/>
            <a:ext cx="8229600" cy="1143000"/>
          </a:xfrm>
        </p:spPr>
        <p:txBody>
          <a:bodyPr>
            <a:normAutofit/>
          </a:bodyPr>
          <a:lstStyle/>
          <a:p>
            <a:r>
              <a:rPr lang="el-GR" sz="3600" b="1" dirty="0" smtClean="0">
                <a:solidFill>
                  <a:srgbClr val="C00000"/>
                </a:solidFill>
                <a:effectLst>
                  <a:outerShdw blurRad="38100" dist="38100" dir="2700000" algn="tl">
                    <a:srgbClr val="000000">
                      <a:alpha val="43137"/>
                    </a:srgbClr>
                  </a:outerShdw>
                </a:effectLst>
              </a:rPr>
              <a:t>Τι </a:t>
            </a:r>
            <a:r>
              <a:rPr lang="el-GR" sz="3600" b="1" dirty="0" smtClean="0">
                <a:effectLst>
                  <a:outerShdw blurRad="38100" dist="38100" dir="2700000" algn="tl">
                    <a:srgbClr val="000000">
                      <a:alpha val="43137"/>
                    </a:srgbClr>
                  </a:outerShdw>
                </a:effectLst>
              </a:rPr>
              <a:t>ανακαλύπτει</a:t>
            </a:r>
            <a:r>
              <a:rPr lang="el-GR" sz="3600" b="1" dirty="0" smtClean="0">
                <a:solidFill>
                  <a:srgbClr val="C00000"/>
                </a:solidFill>
                <a:effectLst>
                  <a:outerShdw blurRad="38100" dist="38100" dir="2700000" algn="tl">
                    <a:srgbClr val="000000">
                      <a:alpha val="43137"/>
                    </a:srgbClr>
                  </a:outerShdw>
                </a:effectLst>
              </a:rPr>
              <a:t> ο Λούθηρος;</a:t>
            </a:r>
            <a:endParaRPr lang="el-GR" sz="3600" b="1" dirty="0">
              <a:solidFill>
                <a:srgbClr val="C00000"/>
              </a:solidFill>
              <a:effectLst>
                <a:outerShdw blurRad="38100" dist="38100" dir="2700000" algn="tl">
                  <a:srgbClr val="000000">
                    <a:alpha val="43137"/>
                  </a:srgbClr>
                </a:outerShdw>
              </a:effectLst>
            </a:endParaRPr>
          </a:p>
        </p:txBody>
      </p:sp>
      <p:sp>
        <p:nvSpPr>
          <p:cNvPr id="4" name="3 - Ορθογώνιο"/>
          <p:cNvSpPr/>
          <p:nvPr/>
        </p:nvSpPr>
        <p:spPr>
          <a:xfrm>
            <a:off x="1259632" y="1700808"/>
            <a:ext cx="7344816" cy="1569660"/>
          </a:xfrm>
          <a:prstGeom prst="rect">
            <a:avLst/>
          </a:prstGeom>
        </p:spPr>
        <p:txBody>
          <a:bodyPr wrap="square">
            <a:spAutoFit/>
          </a:bodyPr>
          <a:lstStyle/>
          <a:p>
            <a:r>
              <a:rPr lang="el-GR" sz="3200" dirty="0" smtClean="0"/>
              <a:t>Ο Πάπας Λέων Ι΄ χρειάζεται </a:t>
            </a:r>
            <a:r>
              <a:rPr lang="el-GR" sz="3200" b="1" dirty="0" smtClean="0">
                <a:solidFill>
                  <a:srgbClr val="C00000"/>
                </a:solidFill>
                <a:effectLst>
                  <a:outerShdw blurRad="38100" dist="38100" dir="2700000" algn="tl">
                    <a:srgbClr val="000000">
                      <a:alpha val="43137"/>
                    </a:srgbClr>
                  </a:outerShdw>
                </a:effectLst>
              </a:rPr>
              <a:t>χρήματα</a:t>
            </a:r>
            <a:r>
              <a:rPr lang="el-GR" sz="3200" dirty="0" smtClean="0">
                <a:effectLst>
                  <a:outerShdw blurRad="38100" dist="38100" dir="2700000" algn="tl">
                    <a:srgbClr val="000000">
                      <a:alpha val="43137"/>
                    </a:srgbClr>
                  </a:outerShdw>
                </a:effectLst>
              </a:rPr>
              <a:t> </a:t>
            </a:r>
            <a:r>
              <a:rPr lang="el-GR" sz="3200" dirty="0" smtClean="0"/>
              <a:t>για την </a:t>
            </a:r>
            <a:r>
              <a:rPr lang="el-GR" sz="3200" b="1" dirty="0" smtClean="0">
                <a:solidFill>
                  <a:srgbClr val="C00000"/>
                </a:solidFill>
                <a:effectLst>
                  <a:outerShdw blurRad="38100" dist="38100" dir="2700000" algn="tl">
                    <a:srgbClr val="000000">
                      <a:alpha val="43137"/>
                    </a:srgbClr>
                  </a:outerShdw>
                </a:effectLst>
              </a:rPr>
              <a:t>κατασκευή του ναού του Αγ. Πέτρου στη Ρώμη</a:t>
            </a:r>
            <a:r>
              <a:rPr lang="el-GR" sz="3200" dirty="0" smtClean="0"/>
              <a:t>…</a:t>
            </a:r>
          </a:p>
        </p:txBody>
      </p:sp>
      <p:sp>
        <p:nvSpPr>
          <p:cNvPr id="5" name="1 - Τίτλος"/>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Τι </a:t>
            </a:r>
            <a:r>
              <a:rPr kumimoji="0" lang="el-GR" sz="36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χρειάζεται</a:t>
            </a:r>
            <a:r>
              <a:rPr kumimoji="0" lang="el-GR"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τα χρήματα ο Πάπας;</a:t>
            </a:r>
            <a:endParaRPr kumimoji="0" lang="el-GR"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6" name="5 - Ορθογώνιο"/>
          <p:cNvSpPr/>
          <p:nvPr/>
        </p:nvSpPr>
        <p:spPr>
          <a:xfrm>
            <a:off x="1115616" y="4437112"/>
            <a:ext cx="7200800" cy="2062103"/>
          </a:xfrm>
          <a:prstGeom prst="rect">
            <a:avLst/>
          </a:prstGeom>
        </p:spPr>
        <p:txBody>
          <a:bodyPr wrap="square">
            <a:spAutoFit/>
          </a:bodyPr>
          <a:lstStyle/>
          <a:p>
            <a:pPr algn="ctr"/>
            <a:r>
              <a:rPr lang="el-GR" sz="3200" dirty="0" smtClean="0"/>
              <a:t>Ανακαλύπτει πως τα χρήματα από τα συγχωροχάρτια πηγαίνουν στον </a:t>
            </a:r>
            <a:r>
              <a:rPr lang="el-GR" sz="3200" b="1" dirty="0" smtClean="0">
                <a:solidFill>
                  <a:srgbClr val="C00000"/>
                </a:solidFill>
                <a:effectLst>
                  <a:outerShdw blurRad="38100" dist="38100" dir="2700000" algn="tl">
                    <a:srgbClr val="000000">
                      <a:alpha val="43137"/>
                    </a:srgbClr>
                  </a:outerShdw>
                </a:effectLst>
              </a:rPr>
              <a:t>γερμανικό οίκο </a:t>
            </a:r>
            <a:r>
              <a:rPr lang="el-GR" sz="3200" b="1" dirty="0" err="1" smtClean="0">
                <a:solidFill>
                  <a:srgbClr val="C00000"/>
                </a:solidFill>
                <a:effectLst>
                  <a:outerShdw blurRad="38100" dist="38100" dir="2700000" algn="tl">
                    <a:srgbClr val="000000">
                      <a:alpha val="43137"/>
                    </a:srgbClr>
                  </a:outerShdw>
                </a:effectLst>
              </a:rPr>
              <a:t>Φούγκερ</a:t>
            </a:r>
            <a:r>
              <a:rPr lang="el-GR" sz="3200" b="1" dirty="0" smtClean="0">
                <a:solidFill>
                  <a:srgbClr val="C00000"/>
                </a:solidFill>
                <a:effectLst>
                  <a:outerShdw blurRad="38100" dist="38100" dir="2700000" algn="tl">
                    <a:srgbClr val="000000">
                      <a:alpha val="43137"/>
                    </a:srgbClr>
                  </a:outerShdw>
                </a:effectLst>
              </a:rPr>
              <a:t> </a:t>
            </a:r>
            <a:r>
              <a:rPr lang="el-GR" sz="3200" dirty="0" smtClean="0"/>
              <a:t>για να ξεπληρώσει ο Πάπας τα χρέη του!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gtEl>
                                        <p:attrNameLst>
                                          <p:attrName>style.visibility</p:attrName>
                                        </p:attrNameLst>
                                      </p:cBhvr>
                                      <p:to>
                                        <p:strVal val="visible"/>
                                      </p:to>
                                    </p:set>
                                    <p:anim calcmode="discrete" valueType="clr">
                                      <p:cBhvr override="childStyle">
                                        <p:cTn id="2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
                                        </p:tgtEl>
                                        <p:attrNameLst>
                                          <p:attrName>fillcolor</p:attrName>
                                        </p:attrNameLst>
                                      </p:cBhvr>
                                      <p:tavLst>
                                        <p:tav tm="0">
                                          <p:val>
                                            <p:clrVal>
                                              <a:schemeClr val="accent2"/>
                                            </p:clrVal>
                                          </p:val>
                                        </p:tav>
                                        <p:tav tm="50000">
                                          <p:val>
                                            <p:clrVal>
                                              <a:schemeClr val="hlink"/>
                                            </p:clrVal>
                                          </p:val>
                                        </p:tav>
                                      </p:tavLst>
                                    </p:anim>
                                    <p:set>
                                      <p:cBhvr>
                                        <p:cTn id="23" dur="80"/>
                                        <p:tgtEl>
                                          <p:spTgt spid="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971600" y="2708920"/>
            <a:ext cx="7344816" cy="584775"/>
          </a:xfrm>
          <a:prstGeom prst="rect">
            <a:avLst/>
          </a:prstGeom>
        </p:spPr>
        <p:txBody>
          <a:bodyPr wrap="square">
            <a:spAutoFit/>
          </a:bodyPr>
          <a:lstStyle/>
          <a:p>
            <a:pPr algn="ctr"/>
            <a:r>
              <a:rPr lang="el-GR" sz="3200" dirty="0" smtClean="0"/>
              <a:t>Ο Λούθηρος γίνεται έξαλλος!</a:t>
            </a:r>
          </a:p>
        </p:txBody>
      </p:sp>
      <p:sp>
        <p:nvSpPr>
          <p:cNvPr id="5" name="1 - Τίτλος"/>
          <p:cNvSpPr txBox="1">
            <a:spLocks/>
          </p:cNvSpPr>
          <p:nvPr/>
        </p:nvSpPr>
        <p:spPr>
          <a:xfrm>
            <a:off x="539552" y="188640"/>
            <a:ext cx="82296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Αποτέλεσμα;</a:t>
            </a:r>
            <a:endParaRPr kumimoji="0" lang="el-GR"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9" name="8 - Βέλος προς τα κάτω"/>
          <p:cNvSpPr/>
          <p:nvPr/>
        </p:nvSpPr>
        <p:spPr>
          <a:xfrm>
            <a:off x="4139952" y="1268760"/>
            <a:ext cx="936104" cy="1224136"/>
          </a:xfrm>
          <a:prstGeom prst="downArrow">
            <a:avLst/>
          </a:prstGeom>
          <a:solidFill>
            <a:srgbClr val="C00000"/>
          </a:solidFill>
          <a:ln w="12700">
            <a:solidFill>
              <a:schemeClr val="tx1"/>
            </a:solidFill>
          </a:ln>
          <a:effectLst>
            <a:outerShdw blurRad="114300" dist="152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6 - Εικόνα" descr="header_LUTHER3.jpg"/>
          <p:cNvPicPr>
            <a:picLocks noChangeAspect="1"/>
          </p:cNvPicPr>
          <p:nvPr/>
        </p:nvPicPr>
        <p:blipFill>
          <a:blip r:embed="rId2" cstate="print">
            <a:lum bright="20000" contrast="30000"/>
          </a:blip>
          <a:srcRect l="5185" r="19013"/>
          <a:stretch>
            <a:fillRect/>
          </a:stretch>
        </p:blipFill>
        <p:spPr>
          <a:xfrm>
            <a:off x="2267744" y="3717032"/>
            <a:ext cx="4475726" cy="27453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95536" y="692696"/>
            <a:ext cx="3350176" cy="4524315"/>
          </a:xfrm>
          <a:prstGeom prst="rect">
            <a:avLst/>
          </a:prstGeom>
        </p:spPr>
        <p:txBody>
          <a:bodyPr wrap="square">
            <a:spAutoFit/>
          </a:bodyPr>
          <a:lstStyle/>
          <a:p>
            <a:pPr algn="ctr"/>
            <a:r>
              <a:rPr lang="el-GR" sz="3600" dirty="0" smtClean="0"/>
              <a:t>Οι απόψεις του συνοψίστηκαν σε </a:t>
            </a:r>
            <a:r>
              <a:rPr lang="el-GR" sz="3600" b="1" dirty="0" smtClean="0">
                <a:solidFill>
                  <a:srgbClr val="C00000"/>
                </a:solidFill>
                <a:effectLst>
                  <a:outerShdw blurRad="38100" dist="38100" dir="2700000" algn="tl">
                    <a:srgbClr val="000000">
                      <a:alpha val="43137"/>
                    </a:srgbClr>
                  </a:outerShdw>
                </a:effectLst>
              </a:rPr>
              <a:t>95 θέσεις</a:t>
            </a:r>
            <a:r>
              <a:rPr lang="el-GR" sz="3600" dirty="0" smtClean="0"/>
              <a:t>, τις οποίες θυροκόλλησε στον ναό του πύργου της </a:t>
            </a:r>
            <a:r>
              <a:rPr lang="el-GR" sz="3600" dirty="0" err="1" smtClean="0"/>
              <a:t>Βιτεμβέργης</a:t>
            </a:r>
            <a:r>
              <a:rPr lang="el-GR" sz="3600" dirty="0" smtClean="0"/>
              <a:t>.</a:t>
            </a:r>
            <a:endParaRPr lang="el-GR" sz="3600" dirty="0"/>
          </a:p>
        </p:txBody>
      </p:sp>
      <p:pic>
        <p:nvPicPr>
          <p:cNvPr id="13316" name="Picture 4" descr="http://joshhlim.files.wordpress.com/2007/10/luther_wittenberg_1517.jpg"/>
          <p:cNvPicPr>
            <a:picLocks noChangeAspect="1" noChangeArrowheads="1"/>
          </p:cNvPicPr>
          <p:nvPr/>
        </p:nvPicPr>
        <p:blipFill>
          <a:blip r:embed="rId2" cstate="print"/>
          <a:srcRect/>
          <a:stretch>
            <a:fillRect/>
          </a:stretch>
        </p:blipFill>
        <p:spPr bwMode="auto">
          <a:xfrm>
            <a:off x="4283968" y="260648"/>
            <a:ext cx="4537978" cy="5544616"/>
          </a:xfrm>
          <a:prstGeom prst="rect">
            <a:avLst/>
          </a:prstGeom>
          <a:ln>
            <a:noFill/>
          </a:ln>
          <a:effectLst>
            <a:outerShdw blurRad="292100" dist="139700" dir="2700000" algn="tl" rotWithShape="0">
              <a:srgbClr val="333333">
                <a:alpha val="65000"/>
              </a:srgbClr>
            </a:outerShdw>
          </a:effectLst>
        </p:spPr>
      </p:pic>
      <p:sp>
        <p:nvSpPr>
          <p:cNvPr id="7" name="1 - Τίτλος"/>
          <p:cNvSpPr txBox="1">
            <a:spLocks/>
          </p:cNvSpPr>
          <p:nvPr/>
        </p:nvSpPr>
        <p:spPr>
          <a:xfrm>
            <a:off x="0" y="5949280"/>
            <a:ext cx="9144000" cy="75832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31 Οκτωβρίου</a:t>
            </a:r>
            <a:r>
              <a:rPr kumimoji="0" lang="el-GR" sz="44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1517</a:t>
            </a:r>
            <a:endParaRPr kumimoji="0" lang="el-G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3000"/>
                            </p:stCondLst>
                            <p:childTnLst>
                              <p:par>
                                <p:cTn id="9" presetID="10" presetClass="entr" presetSubtype="0" fill="hold" nodeType="afterEffect">
                                  <p:stCondLst>
                                    <p:cond delay="500"/>
                                  </p:stCondLst>
                                  <p:childTnLst>
                                    <p:set>
                                      <p:cBhvr>
                                        <p:cTn id="10" dur="1" fill="hold">
                                          <p:stCondLst>
                                            <p:cond delay="0"/>
                                          </p:stCondLst>
                                        </p:cTn>
                                        <p:tgtEl>
                                          <p:spTgt spid="13316"/>
                                        </p:tgtEl>
                                        <p:attrNameLst>
                                          <p:attrName>style.visibility</p:attrName>
                                        </p:attrNameLst>
                                      </p:cBhvr>
                                      <p:to>
                                        <p:strVal val="visible"/>
                                      </p:to>
                                    </p:set>
                                    <p:animEffect transition="in" filter="fade">
                                      <p:cBhvr>
                                        <p:cTn id="11" dur="2000"/>
                                        <p:tgtEl>
                                          <p:spTgt spid="133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7584" y="476672"/>
            <a:ext cx="7797552" cy="4525963"/>
          </a:xfrm>
        </p:spPr>
        <p:txBody>
          <a:bodyPr/>
          <a:lstStyle/>
          <a:p>
            <a:pPr indent="0">
              <a:buNone/>
            </a:pPr>
            <a:r>
              <a:rPr lang="el-GR" i="1" dirty="0" smtClean="0">
                <a:latin typeface="Calibri" pitchFamily="34" charset="0"/>
              </a:rPr>
              <a:t>«Όσο πιο κοντά στην Εκκλησία της Ρώμης </a:t>
            </a:r>
          </a:p>
          <a:p>
            <a:pPr indent="0">
              <a:buNone/>
            </a:pPr>
            <a:r>
              <a:rPr lang="el-GR" i="1" dirty="0" smtClean="0">
                <a:latin typeface="Calibri" pitchFamily="34" charset="0"/>
              </a:rPr>
              <a:t>βρίσκονται οι άνθρωποι τόσο πιο μακριά </a:t>
            </a:r>
          </a:p>
          <a:p>
            <a:pPr indent="0">
              <a:buNone/>
            </a:pPr>
            <a:r>
              <a:rPr lang="el-GR" i="1" dirty="0" smtClean="0">
                <a:latin typeface="Calibri" pitchFamily="34" charset="0"/>
              </a:rPr>
              <a:t>από τη θρησκεία είναι» </a:t>
            </a:r>
            <a:endParaRPr lang="el-GR" dirty="0" smtClean="0">
              <a:latin typeface="Calibri" pitchFamily="34" charset="0"/>
            </a:endParaRPr>
          </a:p>
          <a:p>
            <a:pPr>
              <a:buNone/>
            </a:pPr>
            <a:r>
              <a:rPr lang="el-GR" dirty="0" smtClean="0">
                <a:latin typeface="Calibri" pitchFamily="34" charset="0"/>
              </a:rPr>
              <a:t>					Νικολό Μακιαβέλι</a:t>
            </a:r>
          </a:p>
          <a:p>
            <a:pPr>
              <a:buNone/>
            </a:pPr>
            <a:endParaRPr lang="el-GR" dirty="0"/>
          </a:p>
        </p:txBody>
      </p:sp>
      <p:pic>
        <p:nvPicPr>
          <p:cNvPr id="4" name="3 - Εικόνα" descr="αρχείο λήψης (5).jpg"/>
          <p:cNvPicPr>
            <a:picLocks noChangeAspect="1"/>
          </p:cNvPicPr>
          <p:nvPr/>
        </p:nvPicPr>
        <p:blipFill>
          <a:blip r:embed="rId2" cstate="print"/>
          <a:stretch>
            <a:fillRect/>
          </a:stretch>
        </p:blipFill>
        <p:spPr>
          <a:xfrm>
            <a:off x="2051720" y="3068960"/>
            <a:ext cx="5482895" cy="30704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8654"/>
            <a:ext cx="8229600" cy="1570186"/>
          </a:xfrm>
        </p:spPr>
        <p:txBody>
          <a:bodyPr>
            <a:normAutofit fontScale="90000"/>
          </a:bodyPr>
          <a:lstStyle/>
          <a:p>
            <a:r>
              <a:rPr lang="el-GR" dirty="0" smtClean="0"/>
              <a:t>Η </a:t>
            </a:r>
            <a:r>
              <a:rPr lang="el-GR" b="1" dirty="0" smtClean="0">
                <a:solidFill>
                  <a:srgbClr val="C00000"/>
                </a:solidFill>
                <a:effectLst>
                  <a:outerShdw blurRad="38100" dist="38100" dir="2700000" algn="tl">
                    <a:srgbClr val="000000">
                      <a:alpha val="43137"/>
                    </a:srgbClr>
                  </a:outerShdw>
                </a:effectLst>
              </a:rPr>
              <a:t>θεολογία</a:t>
            </a:r>
            <a:r>
              <a:rPr lang="el-GR" dirty="0" smtClean="0">
                <a:effectLst>
                  <a:outerShdw blurRad="38100" dist="38100" dir="2700000" algn="tl">
                    <a:srgbClr val="000000">
                      <a:alpha val="43137"/>
                    </a:srgbClr>
                  </a:outerShdw>
                </a:effectLst>
              </a:rPr>
              <a:t> </a:t>
            </a:r>
            <a:r>
              <a:rPr lang="el-GR" dirty="0" smtClean="0"/>
              <a:t>του </a:t>
            </a:r>
            <a:r>
              <a:rPr lang="el-GR" b="1" dirty="0" smtClean="0">
                <a:solidFill>
                  <a:srgbClr val="C00000"/>
                </a:solidFill>
                <a:effectLst>
                  <a:outerShdw blurRad="38100" dist="38100" dir="2700000" algn="tl">
                    <a:srgbClr val="000000">
                      <a:alpha val="43137"/>
                    </a:srgbClr>
                  </a:outerShdw>
                </a:effectLst>
              </a:rPr>
              <a:t>Λούθηρου</a:t>
            </a:r>
            <a:r>
              <a:rPr lang="el-GR" dirty="0" smtClean="0"/>
              <a:t> στηρίζεται σε </a:t>
            </a:r>
            <a:r>
              <a:rPr lang="el-GR" b="1" dirty="0" smtClean="0">
                <a:solidFill>
                  <a:srgbClr val="C00000"/>
                </a:solidFill>
                <a:effectLst>
                  <a:outerShdw blurRad="38100" dist="38100" dir="2700000" algn="tl">
                    <a:srgbClr val="000000">
                      <a:alpha val="43137"/>
                    </a:srgbClr>
                  </a:outerShdw>
                </a:effectLst>
              </a:rPr>
              <a:t>4</a:t>
            </a:r>
            <a:r>
              <a:rPr lang="el-GR" dirty="0" smtClean="0"/>
              <a:t> πυλώνες</a:t>
            </a:r>
            <a:br>
              <a:rPr lang="el-GR" dirty="0" smtClean="0"/>
            </a:br>
            <a:endParaRPr lang="el-GR" dirty="0"/>
          </a:p>
        </p:txBody>
      </p:sp>
      <p:sp>
        <p:nvSpPr>
          <p:cNvPr id="3" name="2 - Θέση περιεχομένου"/>
          <p:cNvSpPr>
            <a:spLocks noGrp="1"/>
          </p:cNvSpPr>
          <p:nvPr>
            <p:ph idx="1"/>
          </p:nvPr>
        </p:nvSpPr>
        <p:spPr>
          <a:xfrm>
            <a:off x="662880" y="1556792"/>
            <a:ext cx="8229600" cy="5589240"/>
          </a:xfrm>
        </p:spPr>
        <p:txBody>
          <a:bodyPr>
            <a:normAutofit fontScale="85000" lnSpcReduction="20000"/>
          </a:bodyPr>
          <a:lstStyle/>
          <a:p>
            <a:pPr>
              <a:buNone/>
            </a:pPr>
            <a:endParaRPr lang="el-GR" dirty="0" smtClean="0"/>
          </a:p>
          <a:p>
            <a:pPr>
              <a:buNone/>
            </a:pPr>
            <a:r>
              <a:rPr lang="el-GR" b="1" dirty="0" smtClean="0">
                <a:solidFill>
                  <a:srgbClr val="C00000"/>
                </a:solidFill>
                <a:effectLst>
                  <a:outerShdw blurRad="38100" dist="38100" dir="2700000" algn="tl">
                    <a:srgbClr val="000000">
                      <a:alpha val="43137"/>
                    </a:srgbClr>
                  </a:outerShdw>
                </a:effectLst>
              </a:rPr>
              <a:t>1. </a:t>
            </a:r>
            <a:r>
              <a:rPr lang="el-GR" dirty="0" smtClean="0"/>
              <a:t>Στη </a:t>
            </a:r>
            <a:r>
              <a:rPr lang="el-GR" sz="4100" b="1" dirty="0" smtClean="0">
                <a:solidFill>
                  <a:srgbClr val="C00000"/>
                </a:solidFill>
                <a:effectLst>
                  <a:outerShdw blurRad="38100" dist="38100" dir="2700000" algn="tl">
                    <a:srgbClr val="000000">
                      <a:alpha val="43137"/>
                    </a:srgbClr>
                  </a:outerShdw>
                </a:effectLst>
              </a:rPr>
              <a:t>Βίβλο</a:t>
            </a:r>
            <a:r>
              <a:rPr lang="el-GR" dirty="0" smtClean="0"/>
              <a:t>, που αποτελεί τη μοναδική πηγή αλήθειας. Στην Καθολική Εκκλησία θεωρούσαν αντίθετα ότι ο Πάπας και οι Σύνοδοι διαμορφώνουν τους κανόνες της πίστης. </a:t>
            </a:r>
          </a:p>
          <a:p>
            <a:pPr>
              <a:buNone/>
            </a:pPr>
            <a:r>
              <a:rPr lang="el-GR" b="1" dirty="0" smtClean="0">
                <a:solidFill>
                  <a:srgbClr val="C00000"/>
                </a:solidFill>
                <a:effectLst>
                  <a:outerShdw blurRad="38100" dist="38100" dir="2700000" algn="tl">
                    <a:srgbClr val="000000">
                      <a:alpha val="43137"/>
                    </a:srgbClr>
                  </a:outerShdw>
                </a:effectLst>
              </a:rPr>
              <a:t>2. </a:t>
            </a:r>
            <a:r>
              <a:rPr lang="el-GR" dirty="0" smtClean="0"/>
              <a:t>Στη </a:t>
            </a:r>
            <a:r>
              <a:rPr lang="el-GR" sz="4000" b="1" dirty="0" smtClean="0">
                <a:solidFill>
                  <a:srgbClr val="C00000"/>
                </a:solidFill>
                <a:effectLst>
                  <a:outerShdw blurRad="38100" dist="38100" dir="2700000" algn="tl">
                    <a:srgbClr val="000000">
                      <a:alpha val="43137"/>
                    </a:srgbClr>
                  </a:outerShdw>
                </a:effectLst>
              </a:rPr>
              <a:t>Θεία Χάρη</a:t>
            </a:r>
            <a:r>
              <a:rPr lang="el-GR" dirty="0" smtClean="0"/>
              <a:t>. Οι χριστιανοί δεν μπορούν να σωθούν μέσα από τις πράξεις και τα συγχωροχάρτια αλλά μόνο μέσω της Χάρης του Θεού. </a:t>
            </a:r>
          </a:p>
          <a:p>
            <a:pPr>
              <a:buNone/>
            </a:pPr>
            <a:r>
              <a:rPr lang="el-GR" b="1" dirty="0" smtClean="0">
                <a:solidFill>
                  <a:srgbClr val="C00000"/>
                </a:solidFill>
                <a:effectLst>
                  <a:outerShdw blurRad="38100" dist="38100" dir="2700000" algn="tl">
                    <a:srgbClr val="000000">
                      <a:alpha val="43137"/>
                    </a:srgbClr>
                  </a:outerShdw>
                </a:effectLst>
              </a:rPr>
              <a:t>3. </a:t>
            </a:r>
            <a:r>
              <a:rPr lang="el-GR" dirty="0" smtClean="0"/>
              <a:t>Στον </a:t>
            </a:r>
            <a:r>
              <a:rPr lang="el-GR" sz="4000" b="1" dirty="0" smtClean="0">
                <a:solidFill>
                  <a:srgbClr val="C00000"/>
                </a:solidFill>
                <a:effectLst>
                  <a:outerShdw blurRad="38100" dist="38100" dir="2700000" algn="tl">
                    <a:srgbClr val="000000">
                      <a:alpha val="43137"/>
                    </a:srgbClr>
                  </a:outerShdw>
                </a:effectLst>
              </a:rPr>
              <a:t>Χριστό</a:t>
            </a:r>
            <a:r>
              <a:rPr lang="el-GR" dirty="0" smtClean="0"/>
              <a:t>. Η σταύρωση του Ιησού για τη σωτηρία των ανθρώπων είναι η γέφυρα προς τον Θεό. </a:t>
            </a:r>
          </a:p>
          <a:p>
            <a:pPr>
              <a:buNone/>
            </a:pPr>
            <a:r>
              <a:rPr lang="el-GR" b="1" dirty="0" smtClean="0">
                <a:solidFill>
                  <a:srgbClr val="C00000"/>
                </a:solidFill>
                <a:effectLst>
                  <a:outerShdw blurRad="38100" dist="38100" dir="2700000" algn="tl">
                    <a:srgbClr val="000000">
                      <a:alpha val="43137"/>
                    </a:srgbClr>
                  </a:outerShdw>
                </a:effectLst>
              </a:rPr>
              <a:t>4. </a:t>
            </a:r>
            <a:r>
              <a:rPr lang="el-GR" dirty="0" smtClean="0"/>
              <a:t>Στην ίδια την </a:t>
            </a:r>
            <a:r>
              <a:rPr lang="el-GR" sz="4000" b="1" dirty="0" smtClean="0">
                <a:solidFill>
                  <a:srgbClr val="C00000"/>
                </a:solidFill>
                <a:effectLst>
                  <a:outerShdw blurRad="38100" dist="38100" dir="2700000" algn="tl">
                    <a:srgbClr val="000000">
                      <a:alpha val="43137"/>
                    </a:srgbClr>
                  </a:outerShdw>
                </a:effectLst>
              </a:rPr>
              <a:t>πίστη</a:t>
            </a:r>
            <a:r>
              <a:rPr lang="el-GR" dirty="0" smtClean="0"/>
              <a:t>. Για τον Λούθηρο η χριστιανική ζωή είναι ζήτημα πίστης. Μέσω της πίστης ο Χριστός είναι ένα με μας και βρίσκεται μέσα μας.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5508104" cy="1368152"/>
          </a:xfrm>
        </p:spPr>
        <p:txBody>
          <a:bodyPr>
            <a:noAutofit/>
          </a:bodyPr>
          <a:lstStyle/>
          <a:p>
            <a:r>
              <a:rPr lang="el-GR" sz="4000" b="1" dirty="0" smtClean="0">
                <a:solidFill>
                  <a:srgbClr val="C00000"/>
                </a:solidFill>
                <a:effectLst>
                  <a:outerShdw blurRad="38100" dist="38100" dir="2700000" algn="tl">
                    <a:srgbClr val="000000">
                      <a:alpha val="43137"/>
                    </a:srgbClr>
                  </a:outerShdw>
                </a:effectLst>
              </a:rPr>
              <a:t>Μερικές θέσεις </a:t>
            </a:r>
            <a:r>
              <a:rPr lang="en-US" sz="4000" b="1" dirty="0" smtClean="0">
                <a:solidFill>
                  <a:srgbClr val="C00000"/>
                </a:solidFill>
                <a:effectLst>
                  <a:outerShdw blurRad="38100" dist="38100" dir="2700000" algn="tl">
                    <a:srgbClr val="000000">
                      <a:alpha val="43137"/>
                    </a:srgbClr>
                  </a:outerShdw>
                </a:effectLst>
              </a:rPr>
              <a:t/>
            </a:r>
            <a:br>
              <a:rPr lang="en-US" sz="4000" b="1" dirty="0" smtClean="0">
                <a:solidFill>
                  <a:srgbClr val="C00000"/>
                </a:solidFill>
                <a:effectLst>
                  <a:outerShdw blurRad="38100" dist="38100" dir="2700000" algn="tl">
                    <a:srgbClr val="000000">
                      <a:alpha val="43137"/>
                    </a:srgbClr>
                  </a:outerShdw>
                </a:effectLst>
              </a:rPr>
            </a:br>
            <a:r>
              <a:rPr lang="el-GR" sz="4000" b="1" dirty="0" smtClean="0">
                <a:solidFill>
                  <a:srgbClr val="C00000"/>
                </a:solidFill>
                <a:effectLst>
                  <a:outerShdw blurRad="38100" dist="38100" dir="2700000" algn="tl">
                    <a:srgbClr val="000000">
                      <a:alpha val="43137"/>
                    </a:srgbClr>
                  </a:outerShdw>
                </a:effectLst>
              </a:rPr>
              <a:t>του Λούθηρου</a:t>
            </a:r>
            <a:endParaRPr lang="el-GR" sz="40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14282" y="1556792"/>
            <a:ext cx="5400684" cy="5301208"/>
          </a:xfrm>
        </p:spPr>
        <p:txBody>
          <a:bodyPr>
            <a:normAutofit fontScale="85000" lnSpcReduction="10000"/>
          </a:bodyPr>
          <a:lstStyle/>
          <a:p>
            <a:r>
              <a:rPr lang="el-GR" b="1" dirty="0" smtClean="0">
                <a:effectLst>
                  <a:outerShdw blurRad="38100" dist="38100" dir="2700000" algn="tl">
                    <a:srgbClr val="000000">
                      <a:alpha val="43137"/>
                    </a:srgbClr>
                  </a:outerShdw>
                </a:effectLst>
              </a:rPr>
              <a:t>Άρνηση</a:t>
            </a:r>
            <a:r>
              <a:rPr lang="el-GR" dirty="0" smtClean="0">
                <a:effectLst>
                  <a:outerShdw blurRad="38100" dist="38100" dir="2700000" algn="tl">
                    <a:srgbClr val="000000">
                      <a:alpha val="43137"/>
                    </a:srgbClr>
                  </a:outerShdw>
                </a:effectLst>
              </a:rPr>
              <a:t> </a:t>
            </a:r>
            <a:r>
              <a:rPr lang="el-GR" dirty="0" smtClean="0"/>
              <a:t>της απόλυτης εξουσίας του </a:t>
            </a:r>
            <a:r>
              <a:rPr lang="el-GR" b="1" dirty="0" smtClean="0"/>
              <a:t>Πάπα</a:t>
            </a:r>
            <a:r>
              <a:rPr lang="el-GR" dirty="0" smtClean="0"/>
              <a:t>.</a:t>
            </a:r>
          </a:p>
          <a:p>
            <a:r>
              <a:rPr lang="el-GR" dirty="0" smtClean="0"/>
              <a:t>Η </a:t>
            </a:r>
            <a:r>
              <a:rPr lang="el-GR" b="1" dirty="0" smtClean="0"/>
              <a:t>σωτηρία της ψυχής </a:t>
            </a:r>
            <a:r>
              <a:rPr lang="el-GR" dirty="0" smtClean="0"/>
              <a:t>δεν γίνεται με τα συγχωροχάρτια, μόνο με την </a:t>
            </a:r>
            <a:r>
              <a:rPr lang="el-GR" b="1" dirty="0" smtClean="0">
                <a:effectLst>
                  <a:outerShdw blurRad="38100" dist="38100" dir="2700000" algn="tl">
                    <a:srgbClr val="000000">
                      <a:alpha val="43137"/>
                    </a:srgbClr>
                  </a:outerShdw>
                </a:effectLst>
              </a:rPr>
              <a:t>πίστη</a:t>
            </a:r>
            <a:r>
              <a:rPr lang="el-GR" dirty="0" smtClean="0"/>
              <a:t>.</a:t>
            </a:r>
          </a:p>
          <a:p>
            <a:r>
              <a:rPr lang="el-GR" b="1" dirty="0" smtClean="0">
                <a:effectLst>
                  <a:outerShdw blurRad="38100" dist="38100" dir="2700000" algn="tl">
                    <a:srgbClr val="000000">
                      <a:alpha val="43137"/>
                    </a:srgbClr>
                  </a:outerShdw>
                </a:effectLst>
              </a:rPr>
              <a:t>Άμεση επικοινωνία του πιστού με τον Θεό</a:t>
            </a:r>
            <a:r>
              <a:rPr lang="el-GR" dirty="0" smtClean="0"/>
              <a:t>, χωρίς τη μεσολάβηση «ειδικών» (κληρικών, μοναχών).</a:t>
            </a:r>
            <a:endParaRPr lang="en-US" dirty="0" smtClean="0"/>
          </a:p>
          <a:p>
            <a:r>
              <a:rPr lang="el-GR" b="1" dirty="0" smtClean="0">
                <a:effectLst>
                  <a:outerShdw blurRad="38100" dist="38100" dir="2700000" algn="tl">
                    <a:srgbClr val="000000">
                      <a:alpha val="43137"/>
                    </a:srgbClr>
                  </a:outerShdw>
                </a:effectLst>
              </a:rPr>
              <a:t>Απόρριψη </a:t>
            </a:r>
            <a:r>
              <a:rPr lang="el-GR" dirty="0" smtClean="0"/>
              <a:t>της λατρείας </a:t>
            </a:r>
            <a:r>
              <a:rPr lang="el-GR" b="1" dirty="0" smtClean="0">
                <a:effectLst>
                  <a:outerShdw blurRad="38100" dist="38100" dir="2700000" algn="tl">
                    <a:srgbClr val="000000">
                      <a:alpha val="43137"/>
                    </a:srgbClr>
                  </a:outerShdw>
                </a:effectLst>
              </a:rPr>
              <a:t>λειψάνων, εικόνων, αγαλμάτων, ιερών αντικειμένων.</a:t>
            </a:r>
          </a:p>
          <a:p>
            <a:r>
              <a:rPr lang="el-GR" dirty="0" smtClean="0"/>
              <a:t>Στηλίτευση του </a:t>
            </a:r>
            <a:r>
              <a:rPr lang="el-GR" b="1" dirty="0" smtClean="0">
                <a:effectLst>
                  <a:outerShdw blurRad="38100" dist="38100" dir="2700000" algn="tl">
                    <a:srgbClr val="000000">
                      <a:alpha val="43137"/>
                    </a:srgbClr>
                  </a:outerShdw>
                </a:effectLst>
              </a:rPr>
              <a:t>έκλυτου</a:t>
            </a:r>
            <a:r>
              <a:rPr lang="el-GR" dirty="0" smtClean="0"/>
              <a:t> βίου των </a:t>
            </a:r>
            <a:r>
              <a:rPr lang="el-GR" b="1" dirty="0" smtClean="0">
                <a:effectLst>
                  <a:outerShdw blurRad="38100" dist="38100" dir="2700000" algn="tl">
                    <a:srgbClr val="000000">
                      <a:alpha val="43137"/>
                    </a:srgbClr>
                  </a:outerShdw>
                </a:effectLst>
              </a:rPr>
              <a:t>κληρικών</a:t>
            </a:r>
            <a:r>
              <a:rPr lang="el-GR" dirty="0" smtClean="0"/>
              <a:t>.</a:t>
            </a:r>
            <a:endParaRPr lang="el-GR" dirty="0"/>
          </a:p>
        </p:txBody>
      </p:sp>
      <p:pic>
        <p:nvPicPr>
          <p:cNvPr id="12290" name="Picture 2" descr="http://graspingthecross.files.wordpress.com/2009/03/luther2.jpg"/>
          <p:cNvPicPr>
            <a:picLocks noChangeAspect="1" noChangeArrowheads="1"/>
          </p:cNvPicPr>
          <p:nvPr/>
        </p:nvPicPr>
        <p:blipFill>
          <a:blip r:embed="rId2" cstate="print"/>
          <a:srcRect l="10023"/>
          <a:stretch>
            <a:fillRect/>
          </a:stretch>
        </p:blipFill>
        <p:spPr bwMode="auto">
          <a:xfrm>
            <a:off x="5549285" y="0"/>
            <a:ext cx="3594715" cy="684189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2000"/>
                                        <p:tgtEl>
                                          <p:spTgt spid="12290"/>
                                        </p:tgtEl>
                                      </p:cBhvr>
                                    </p:animEffect>
                                  </p:childTnLst>
                                </p:cTn>
                              </p:par>
                            </p:childTnLst>
                          </p:cTn>
                        </p:par>
                        <p:par>
                          <p:cTn id="13" fill="hold">
                            <p:stCondLst>
                              <p:cond delay="2000"/>
                            </p:stCondLst>
                            <p:childTnLst>
                              <p:par>
                                <p:cTn id="14" presetID="2" presetClass="entr" presetSubtype="4" fill="hold" grpId="0" nodeType="afterEffect">
                                  <p:stCondLst>
                                    <p:cond delay="50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 presetClass="entr" presetSubtype="4" fill="hold" grpId="0" nodeType="afterEffect">
                                  <p:stCondLst>
                                    <p:cond delay="50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9500"/>
                            </p:stCondLst>
                            <p:childTnLst>
                              <p:par>
                                <p:cTn id="29" presetID="2" presetClass="entr" presetSubtype="4" fill="hold" grpId="0" nodeType="afterEffect">
                                  <p:stCondLst>
                                    <p:cond delay="50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2" presetClass="entr" presetSubtype="4" fill="hold" grpId="0" nodeType="afterEffect">
                                  <p:stCondLst>
                                    <p:cond delay="50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922114"/>
          </a:xfrm>
        </p:spPr>
        <p:txBody>
          <a:bodyPr/>
          <a:lstStyle/>
          <a:p>
            <a:pPr eaLnBrk="1" fontAlgn="auto" hangingPunct="1">
              <a:spcAft>
                <a:spcPts val="0"/>
              </a:spcAft>
              <a:defRPr/>
            </a:pPr>
            <a:r>
              <a:rPr lang="el-GR" b="1" dirty="0" smtClean="0">
                <a:solidFill>
                  <a:srgbClr val="C00000"/>
                </a:solidFill>
                <a:effectLst>
                  <a:outerShdw blurRad="38100" dist="38100" dir="2700000" algn="tl">
                    <a:srgbClr val="000000">
                      <a:alpha val="43137"/>
                    </a:srgbClr>
                  </a:outerShdw>
                </a:effectLst>
              </a:rPr>
              <a:t>Βασική θέση του Λούθηρου</a:t>
            </a:r>
            <a:endParaRPr lang="el-GR" b="1" dirty="0">
              <a:solidFill>
                <a:srgbClr val="C00000"/>
              </a:solidFill>
              <a:effectLst>
                <a:outerShdw blurRad="38100" dist="38100" dir="2700000" algn="tl">
                  <a:srgbClr val="000000">
                    <a:alpha val="43137"/>
                  </a:srgbClr>
                </a:outerShdw>
              </a:effectLst>
            </a:endParaRPr>
          </a:p>
        </p:txBody>
      </p:sp>
      <p:sp>
        <p:nvSpPr>
          <p:cNvPr id="10243" name="2 - Θέση περιεχομένου"/>
          <p:cNvSpPr>
            <a:spLocks noGrp="1"/>
          </p:cNvSpPr>
          <p:nvPr>
            <p:ph idx="1"/>
          </p:nvPr>
        </p:nvSpPr>
        <p:spPr>
          <a:xfrm>
            <a:off x="539552" y="2348880"/>
            <a:ext cx="8229600" cy="1252736"/>
          </a:xfrm>
        </p:spPr>
        <p:txBody>
          <a:bodyPr/>
          <a:lstStyle/>
          <a:p>
            <a:pPr marL="0" indent="0" algn="ctr" eaLnBrk="1" hangingPunct="1">
              <a:buNone/>
            </a:pPr>
            <a:r>
              <a:rPr lang="el-GR" dirty="0" smtClean="0"/>
              <a:t>Αναζήτηση </a:t>
            </a:r>
            <a:r>
              <a:rPr lang="el-GR" b="1" dirty="0" smtClean="0">
                <a:solidFill>
                  <a:srgbClr val="C00000"/>
                </a:solidFill>
                <a:effectLst>
                  <a:outerShdw blurRad="38100" dist="38100" dir="2700000" algn="tl">
                    <a:srgbClr val="000000">
                      <a:alpha val="43137"/>
                    </a:srgbClr>
                  </a:outerShdw>
                </a:effectLst>
              </a:rPr>
              <a:t>αυθεντικού</a:t>
            </a:r>
            <a:r>
              <a:rPr lang="el-GR" b="1" dirty="0" smtClean="0">
                <a:effectLst>
                  <a:outerShdw blurRad="38100" dist="38100" dir="2700000" algn="tl">
                    <a:srgbClr val="000000">
                      <a:alpha val="43137"/>
                    </a:srgbClr>
                  </a:outerShdw>
                </a:effectLst>
              </a:rPr>
              <a:t> πνεύματος </a:t>
            </a:r>
            <a:r>
              <a:rPr lang="el-GR" dirty="0" smtClean="0"/>
              <a:t>του </a:t>
            </a:r>
            <a:r>
              <a:rPr lang="el-GR" b="1" dirty="0" smtClean="0">
                <a:effectLst>
                  <a:outerShdw blurRad="38100" dist="38100" dir="2700000" algn="tl">
                    <a:srgbClr val="000000">
                      <a:alpha val="43137"/>
                    </a:srgbClr>
                  </a:outerShdw>
                </a:effectLst>
              </a:rPr>
              <a:t>Χριστιανισμού</a:t>
            </a:r>
            <a:r>
              <a:rPr lang="el-GR" dirty="0" smtClean="0"/>
              <a:t> με τη μελέτη της </a:t>
            </a:r>
            <a:r>
              <a:rPr lang="el-GR" b="1" dirty="0" smtClean="0">
                <a:solidFill>
                  <a:srgbClr val="C00000"/>
                </a:solidFill>
                <a:effectLst>
                  <a:outerShdw blurRad="38100" dist="38100" dir="2700000" algn="tl">
                    <a:srgbClr val="000000">
                      <a:alpha val="43137"/>
                    </a:srgbClr>
                  </a:outerShdw>
                </a:effectLst>
              </a:rPr>
              <a:t>Αγίας Γραφής</a:t>
            </a:r>
          </a:p>
        </p:txBody>
      </p:sp>
      <p:pic>
        <p:nvPicPr>
          <p:cNvPr id="4" name="3 - Εικόνα" descr="αρχείο λήψης (1).jpg"/>
          <p:cNvPicPr>
            <a:picLocks noChangeAspect="1"/>
          </p:cNvPicPr>
          <p:nvPr/>
        </p:nvPicPr>
        <p:blipFill>
          <a:blip r:embed="rId2" cstate="print"/>
          <a:stretch>
            <a:fillRect/>
          </a:stretch>
        </p:blipFill>
        <p:spPr>
          <a:xfrm>
            <a:off x="539552" y="3608148"/>
            <a:ext cx="3888432" cy="2341132"/>
          </a:xfrm>
          <a:prstGeom prst="rect">
            <a:avLst/>
          </a:prstGeom>
          <a:ln>
            <a:noFill/>
          </a:ln>
          <a:effectLst>
            <a:outerShdw blurRad="292100" dist="139700" dir="2700000" algn="tl" rotWithShape="0">
              <a:srgbClr val="333333">
                <a:alpha val="65000"/>
              </a:srgbClr>
            </a:outerShdw>
          </a:effectLst>
        </p:spPr>
      </p:pic>
      <p:pic>
        <p:nvPicPr>
          <p:cNvPr id="5" name="4 - Εικόνα" descr="αρχείο λήψης (1).jpg"/>
          <p:cNvPicPr>
            <a:picLocks noChangeAspect="1"/>
          </p:cNvPicPr>
          <p:nvPr/>
        </p:nvPicPr>
        <p:blipFill>
          <a:blip r:embed="rId3" cstate="print"/>
          <a:stretch>
            <a:fillRect/>
          </a:stretch>
        </p:blipFill>
        <p:spPr>
          <a:xfrm>
            <a:off x="4623246" y="4581128"/>
            <a:ext cx="4269234" cy="1904048"/>
          </a:xfrm>
          <a:prstGeom prst="rect">
            <a:avLst/>
          </a:prstGeom>
          <a:ln>
            <a:noFill/>
          </a:ln>
          <a:effectLst>
            <a:outerShdw blurRad="292100" dist="139700" dir="2700000" algn="tl" rotWithShape="0">
              <a:srgbClr val="333333">
                <a:alpha val="65000"/>
              </a:srgbClr>
            </a:outerShdw>
          </a:effectLst>
        </p:spPr>
      </p:pic>
      <p:sp>
        <p:nvSpPr>
          <p:cNvPr id="6" name="5 - Βέλος προς τα κάτω"/>
          <p:cNvSpPr/>
          <p:nvPr/>
        </p:nvSpPr>
        <p:spPr>
          <a:xfrm>
            <a:off x="4067944" y="1124744"/>
            <a:ext cx="936104" cy="1224136"/>
          </a:xfrm>
          <a:prstGeom prst="downArrow">
            <a:avLst/>
          </a:prstGeom>
          <a:solidFill>
            <a:srgbClr val="C00000"/>
          </a:solidFill>
          <a:ln w="12700">
            <a:solidFill>
              <a:schemeClr val="tx1"/>
            </a:solidFill>
          </a:ln>
          <a:effectLst>
            <a:outerShdw blurRad="114300" dist="152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21" dur="80"/>
                                        <p:tgtEl>
                                          <p:spTgt spid="10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par>
                                <p:cTn id="29" presetID="22" presetClass="entr" presetSubtype="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pPr eaLnBrk="1" fontAlgn="auto" hangingPunct="1">
              <a:spcAft>
                <a:spcPts val="0"/>
              </a:spcAft>
              <a:defRPr/>
            </a:pPr>
            <a:r>
              <a:rPr lang="el-GR" b="1" dirty="0" smtClean="0">
                <a:solidFill>
                  <a:srgbClr val="C00000"/>
                </a:solidFill>
                <a:effectLst>
                  <a:outerShdw blurRad="38100" dist="38100" dir="2700000" algn="tl">
                    <a:srgbClr val="000000">
                      <a:alpha val="43137"/>
                    </a:srgbClr>
                  </a:outerShdw>
                </a:effectLst>
              </a:rPr>
              <a:t>Διάδοση των ιδεών </a:t>
            </a:r>
            <a:r>
              <a:rPr lang="el-GR" b="1" dirty="0" smtClean="0">
                <a:solidFill>
                  <a:srgbClr val="C00000"/>
                </a:solidFill>
                <a:effectLst>
                  <a:outerShdw blurRad="38100" dist="38100" dir="2700000" algn="tl">
                    <a:srgbClr val="000000">
                      <a:alpha val="43137"/>
                    </a:srgbClr>
                  </a:outerShdw>
                </a:effectLst>
              </a:rPr>
              <a:t>του </a:t>
            </a:r>
            <a:r>
              <a:rPr lang="el-GR" b="1" dirty="0" smtClean="0">
                <a:solidFill>
                  <a:srgbClr val="C00000"/>
                </a:solidFill>
                <a:effectLst>
                  <a:outerShdw blurRad="38100" dist="38100" dir="2700000" algn="tl">
                    <a:srgbClr val="000000">
                      <a:alpha val="43137"/>
                    </a:srgbClr>
                  </a:outerShdw>
                </a:effectLst>
              </a:rPr>
              <a:t>Λουθήρου</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08520" y="2708920"/>
            <a:ext cx="9144000" cy="4149080"/>
          </a:xfrm>
        </p:spPr>
        <p:txBody>
          <a:bodyPr>
            <a:normAutofit/>
          </a:bodyPr>
          <a:lstStyle/>
          <a:p>
            <a:pPr lvl="0"/>
            <a:r>
              <a:rPr lang="el-GR" dirty="0" smtClean="0"/>
              <a:t>δεν </a:t>
            </a:r>
            <a:r>
              <a:rPr lang="el-GR" dirty="0" smtClean="0"/>
              <a:t>ήταν ευχαριστημένοι με τη μεγάλη </a:t>
            </a:r>
            <a:r>
              <a:rPr lang="el-GR" b="1" dirty="0" smtClean="0">
                <a:solidFill>
                  <a:srgbClr val="C00000"/>
                </a:solidFill>
                <a:effectLst>
                  <a:outerShdw blurRad="38100" dist="38100" dir="2700000" algn="tl">
                    <a:srgbClr val="000000">
                      <a:alpha val="43137"/>
                    </a:srgbClr>
                  </a:outerShdw>
                </a:effectLst>
              </a:rPr>
              <a:t>περιουσία</a:t>
            </a:r>
            <a:r>
              <a:rPr lang="el-GR" dirty="0" smtClean="0">
                <a:effectLst>
                  <a:outerShdw blurRad="38100" dist="38100" dir="2700000" algn="tl">
                    <a:srgbClr val="000000">
                      <a:alpha val="43137"/>
                    </a:srgbClr>
                  </a:outerShdw>
                </a:effectLst>
              </a:rPr>
              <a:t> </a:t>
            </a:r>
            <a:r>
              <a:rPr lang="el-GR" dirty="0" smtClean="0"/>
              <a:t>της Εκκλησίας και την </a:t>
            </a:r>
            <a:r>
              <a:rPr lang="el-GR" b="1" dirty="0" err="1" smtClean="0">
                <a:solidFill>
                  <a:srgbClr val="C00000"/>
                </a:solidFill>
                <a:effectLst>
                  <a:outerShdw blurRad="38100" dist="38100" dir="2700000" algn="tl">
                    <a:srgbClr val="000000">
                      <a:alpha val="43137"/>
                    </a:srgbClr>
                  </a:outerShdw>
                </a:effectLst>
              </a:rPr>
              <a:t>ιταλοκεντρική</a:t>
            </a:r>
            <a:r>
              <a:rPr lang="el-GR" b="1" dirty="0" smtClean="0">
                <a:solidFill>
                  <a:srgbClr val="C00000"/>
                </a:solidFill>
                <a:effectLst>
                  <a:outerShdw blurRad="38100" dist="38100" dir="2700000" algn="tl">
                    <a:srgbClr val="000000">
                      <a:alpha val="43137"/>
                    </a:srgbClr>
                  </a:outerShdw>
                </a:effectLst>
              </a:rPr>
              <a:t> πολιτική </a:t>
            </a:r>
            <a:r>
              <a:rPr lang="el-GR" dirty="0" smtClean="0"/>
              <a:t>της </a:t>
            </a:r>
            <a:r>
              <a:rPr lang="el-GR" dirty="0" smtClean="0"/>
              <a:t>Ρώμης</a:t>
            </a:r>
            <a:endParaRPr lang="el-GR" dirty="0" smtClean="0"/>
          </a:p>
          <a:p>
            <a:pPr eaLnBrk="1" hangingPunct="1"/>
            <a:r>
              <a:rPr lang="el-GR" dirty="0" smtClean="0"/>
              <a:t>δυσανασχετούσαν λόγω </a:t>
            </a:r>
            <a:r>
              <a:rPr lang="el-GR" b="1" dirty="0" smtClean="0">
                <a:solidFill>
                  <a:srgbClr val="C00000"/>
                </a:solidFill>
                <a:effectLst>
                  <a:outerShdw blurRad="38100" dist="38100" dir="2700000" algn="tl">
                    <a:srgbClr val="000000">
                      <a:alpha val="43137"/>
                    </a:srgbClr>
                  </a:outerShdw>
                </a:effectLst>
              </a:rPr>
              <a:t>οικονομικής επιβάρυνσης </a:t>
            </a:r>
            <a:r>
              <a:rPr lang="el-GR" dirty="0" smtClean="0"/>
              <a:t>τους για την οικοδόμηση της Ρώμης</a:t>
            </a:r>
          </a:p>
          <a:p>
            <a:pPr eaLnBrk="1" hangingPunct="1"/>
            <a:r>
              <a:rPr lang="el-GR" dirty="0" smtClean="0"/>
              <a:t>επιθυμούσαν να απαλλαγούν από την </a:t>
            </a:r>
            <a:r>
              <a:rPr lang="el-GR" b="1" dirty="0" smtClean="0">
                <a:solidFill>
                  <a:srgbClr val="C00000"/>
                </a:solidFill>
                <a:effectLst>
                  <a:outerShdw blurRad="38100" dist="38100" dir="2700000" algn="tl">
                    <a:srgbClr val="000000">
                      <a:alpha val="43137"/>
                    </a:srgbClr>
                  </a:outerShdw>
                </a:effectLst>
              </a:rPr>
              <a:t>παπική επιρροή</a:t>
            </a:r>
          </a:p>
        </p:txBody>
      </p:sp>
      <p:sp>
        <p:nvSpPr>
          <p:cNvPr id="4" name="2 - Θέση περιεχομένου"/>
          <p:cNvSpPr txBox="1">
            <a:spLocks/>
          </p:cNvSpPr>
          <p:nvPr/>
        </p:nvSpPr>
        <p:spPr>
          <a:xfrm>
            <a:off x="467544" y="1196752"/>
            <a:ext cx="8460432" cy="12961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Οι απόψεις του Λούθηρου </a:t>
            </a: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διαδόθηκαν ταχύτατα</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στη </a:t>
            </a: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Γερμανία</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καθώς οι ηγεμόνες…</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4016"/>
            <a:ext cx="6084168" cy="1268760"/>
          </a:xfrm>
        </p:spPr>
        <p:txBody>
          <a:bodyPr>
            <a:noAutofit/>
          </a:bodyPr>
          <a:lstStyle/>
          <a:p>
            <a:r>
              <a:rPr lang="el-GR" sz="3600" b="1" dirty="0" smtClean="0">
                <a:solidFill>
                  <a:srgbClr val="C00000"/>
                </a:solidFill>
                <a:effectLst>
                  <a:outerShdw blurRad="38100" dist="38100" dir="2700000" algn="tl">
                    <a:srgbClr val="000000">
                      <a:alpha val="43137"/>
                    </a:srgbClr>
                  </a:outerShdw>
                </a:effectLst>
              </a:rPr>
              <a:t>Τρόπος διάδοσης των ιδεών </a:t>
            </a:r>
            <a:br>
              <a:rPr lang="el-GR" sz="3600" b="1" dirty="0" smtClean="0">
                <a:solidFill>
                  <a:srgbClr val="C00000"/>
                </a:solidFill>
                <a:effectLst>
                  <a:outerShdw blurRad="38100" dist="38100" dir="2700000" algn="tl">
                    <a:srgbClr val="000000">
                      <a:alpha val="43137"/>
                    </a:srgbClr>
                  </a:outerShdw>
                </a:effectLst>
              </a:rPr>
            </a:br>
            <a:r>
              <a:rPr lang="el-GR" sz="3600" b="1" dirty="0" smtClean="0">
                <a:solidFill>
                  <a:srgbClr val="C00000"/>
                </a:solidFill>
                <a:effectLst>
                  <a:outerShdw blurRad="38100" dist="38100" dir="2700000" algn="tl">
                    <a:srgbClr val="000000">
                      <a:alpha val="43137"/>
                    </a:srgbClr>
                  </a:outerShdw>
                </a:effectLst>
              </a:rPr>
              <a:t>του Λούθηρου</a:t>
            </a:r>
            <a:endParaRPr lang="el-GR" sz="36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14282" y="1628800"/>
            <a:ext cx="8606190" cy="5229200"/>
          </a:xfrm>
        </p:spPr>
        <p:txBody>
          <a:bodyPr>
            <a:normAutofit fontScale="92500" lnSpcReduction="20000"/>
          </a:bodyPr>
          <a:lstStyle/>
          <a:p>
            <a:pPr fontAlgn="base"/>
            <a:r>
              <a:rPr lang="el-GR" dirty="0" smtClean="0"/>
              <a:t>Στρατηγικές επιλογές Λούθηρου </a:t>
            </a:r>
          </a:p>
          <a:p>
            <a:pPr fontAlgn="base">
              <a:buNone/>
            </a:pPr>
            <a:r>
              <a:rPr lang="el-GR" dirty="0" smtClean="0"/>
              <a:t>   στα </a:t>
            </a:r>
            <a:r>
              <a:rPr lang="el-GR" b="1" dirty="0" smtClean="0">
                <a:effectLst>
                  <a:outerShdw blurRad="38100" dist="38100" dir="2700000" algn="tl">
                    <a:srgbClr val="000000">
                      <a:alpha val="43137"/>
                    </a:srgbClr>
                  </a:outerShdw>
                </a:effectLst>
              </a:rPr>
              <a:t>ΜΜΕ</a:t>
            </a:r>
            <a:r>
              <a:rPr lang="el-GR" dirty="0" smtClean="0"/>
              <a:t> της εποχής του: </a:t>
            </a:r>
          </a:p>
          <a:p>
            <a:pPr fontAlgn="base">
              <a:buNone/>
            </a:pPr>
            <a:r>
              <a:rPr lang="el-GR" dirty="0" smtClean="0"/>
              <a:t>	</a:t>
            </a:r>
            <a:r>
              <a:rPr lang="el-GR" b="1" dirty="0" smtClean="0"/>
              <a:t>α) </a:t>
            </a:r>
            <a:r>
              <a:rPr lang="el-GR" dirty="0" smtClean="0"/>
              <a:t>τα</a:t>
            </a:r>
            <a:r>
              <a:rPr lang="el-GR" b="1" dirty="0" smtClean="0"/>
              <a:t> </a:t>
            </a:r>
            <a:r>
              <a:rPr lang="el-GR" b="1" dirty="0" smtClean="0">
                <a:solidFill>
                  <a:srgbClr val="C00000"/>
                </a:solidFill>
                <a:effectLst>
                  <a:outerShdw blurRad="38100" dist="38100" dir="2700000" algn="tl">
                    <a:srgbClr val="000000">
                      <a:alpha val="43137"/>
                    </a:srgbClr>
                  </a:outerShdw>
                </a:effectLst>
              </a:rPr>
              <a:t>βιβλία</a:t>
            </a:r>
            <a:r>
              <a:rPr lang="el-GR" b="1" dirty="0" smtClean="0"/>
              <a:t> </a:t>
            </a:r>
          </a:p>
          <a:p>
            <a:pPr fontAlgn="base">
              <a:buNone/>
            </a:pPr>
            <a:r>
              <a:rPr lang="el-GR" b="1" dirty="0" smtClean="0"/>
              <a:t>	β) </a:t>
            </a:r>
            <a:r>
              <a:rPr lang="el-GR" dirty="0" smtClean="0"/>
              <a:t>οι</a:t>
            </a:r>
            <a:r>
              <a:rPr lang="el-GR" b="1" dirty="0" smtClean="0"/>
              <a:t> </a:t>
            </a:r>
            <a:r>
              <a:rPr lang="el-GR" b="1" dirty="0" smtClean="0">
                <a:solidFill>
                  <a:srgbClr val="C00000"/>
                </a:solidFill>
                <a:effectLst>
                  <a:outerShdw blurRad="38100" dist="38100" dir="2700000" algn="tl">
                    <a:srgbClr val="000000">
                      <a:alpha val="43137"/>
                    </a:srgbClr>
                  </a:outerShdw>
                </a:effectLst>
              </a:rPr>
              <a:t>πίνακες ζωγραφικής</a:t>
            </a:r>
            <a:endParaRPr lang="el-GR" b="1" dirty="0" smtClean="0"/>
          </a:p>
          <a:p>
            <a:pPr fontAlgn="base">
              <a:buNone/>
            </a:pPr>
            <a:r>
              <a:rPr lang="el-GR" b="1" dirty="0" smtClean="0"/>
              <a:t>	γ) </a:t>
            </a:r>
            <a:r>
              <a:rPr lang="el-GR" dirty="0" smtClean="0"/>
              <a:t>τα</a:t>
            </a:r>
            <a:r>
              <a:rPr lang="el-GR" b="1" dirty="0" smtClean="0"/>
              <a:t> </a:t>
            </a:r>
            <a:r>
              <a:rPr lang="el-GR" b="1" dirty="0" smtClean="0">
                <a:solidFill>
                  <a:srgbClr val="C00000"/>
                </a:solidFill>
                <a:effectLst>
                  <a:outerShdw blurRad="38100" dist="38100" dir="2700000" algn="tl">
                    <a:srgbClr val="000000">
                      <a:alpha val="43137"/>
                    </a:srgbClr>
                  </a:outerShdw>
                </a:effectLst>
              </a:rPr>
              <a:t>χαρακτικά</a:t>
            </a:r>
            <a:r>
              <a:rPr lang="el-GR" b="1" dirty="0" smtClean="0">
                <a:effectLst>
                  <a:outerShdw blurRad="38100" dist="38100" dir="2700000" algn="tl">
                    <a:srgbClr val="000000">
                      <a:alpha val="43137"/>
                    </a:srgbClr>
                  </a:outerShdw>
                </a:effectLst>
              </a:rPr>
              <a:t> </a:t>
            </a:r>
            <a:r>
              <a:rPr lang="el-GR" dirty="0" smtClean="0"/>
              <a:t>και</a:t>
            </a:r>
          </a:p>
          <a:p>
            <a:pPr fontAlgn="base">
              <a:buNone/>
            </a:pPr>
            <a:r>
              <a:rPr lang="el-GR" b="1" dirty="0" smtClean="0"/>
              <a:t>	δ) </a:t>
            </a:r>
            <a:r>
              <a:rPr lang="el-GR" dirty="0" smtClean="0"/>
              <a:t>η</a:t>
            </a:r>
            <a:r>
              <a:rPr lang="el-GR" b="1" dirty="0" smtClean="0"/>
              <a:t> </a:t>
            </a:r>
            <a:r>
              <a:rPr lang="el-GR" b="1" dirty="0" smtClean="0">
                <a:solidFill>
                  <a:srgbClr val="C00000"/>
                </a:solidFill>
                <a:effectLst>
                  <a:outerShdw blurRad="38100" dist="38100" dir="2700000" algn="tl">
                    <a:srgbClr val="000000">
                      <a:alpha val="43137"/>
                    </a:srgbClr>
                  </a:outerShdw>
                </a:effectLst>
              </a:rPr>
              <a:t>μουσική</a:t>
            </a:r>
            <a:r>
              <a:rPr lang="el-GR" dirty="0" smtClean="0"/>
              <a:t>.</a:t>
            </a:r>
          </a:p>
          <a:p>
            <a:pPr fontAlgn="base"/>
            <a:r>
              <a:rPr lang="el-GR" dirty="0" smtClean="0"/>
              <a:t>Τα φυλλάδια του Λούθηρου </a:t>
            </a:r>
            <a:r>
              <a:rPr lang="el-GR" b="1" dirty="0" smtClean="0"/>
              <a:t>διανέμονταν στις αγορές </a:t>
            </a:r>
            <a:r>
              <a:rPr lang="el-GR" dirty="0" smtClean="0"/>
              <a:t>και μεταφέρονταν από πόλη σε πόλη -συνολικά σε </a:t>
            </a:r>
            <a:r>
              <a:rPr lang="el-GR" b="1" dirty="0" smtClean="0"/>
              <a:t>15 πόλεις</a:t>
            </a:r>
            <a:r>
              <a:rPr lang="el-GR" dirty="0" smtClean="0"/>
              <a:t>- μέσα σε καλάθια.</a:t>
            </a:r>
          </a:p>
          <a:p>
            <a:pPr fontAlgn="base"/>
            <a:r>
              <a:rPr lang="el-GR" dirty="0" smtClean="0"/>
              <a:t>Επίσης, </a:t>
            </a:r>
            <a:r>
              <a:rPr lang="el-GR" b="1" dirty="0" smtClean="0"/>
              <a:t>διαβάζονταν δυνατά στο κοινό </a:t>
            </a:r>
            <a:r>
              <a:rPr lang="el-GR" dirty="0" smtClean="0"/>
              <a:t>για όσους δεν γνώριζαν ανάγνωση</a:t>
            </a:r>
            <a:r>
              <a:rPr lang="en-US" dirty="0" smtClean="0"/>
              <a:t>!</a:t>
            </a:r>
            <a:endParaRPr lang="el-GR" dirty="0" smtClean="0"/>
          </a:p>
        </p:txBody>
      </p:sp>
      <p:pic>
        <p:nvPicPr>
          <p:cNvPr id="4" name="3 - Εικόνα" descr="αρχείο λήψης (4).jpg"/>
          <p:cNvPicPr>
            <a:picLocks noChangeAspect="1"/>
          </p:cNvPicPr>
          <p:nvPr/>
        </p:nvPicPr>
        <p:blipFill>
          <a:blip r:embed="rId2" cstate="print"/>
          <a:stretch>
            <a:fillRect/>
          </a:stretch>
        </p:blipFill>
        <p:spPr>
          <a:xfrm>
            <a:off x="6084168" y="260648"/>
            <a:ext cx="2794540" cy="39330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4283968" cy="2664296"/>
          </a:xfrm>
        </p:spPr>
        <p:txBody>
          <a:bodyPr>
            <a:normAutofit/>
          </a:bodyPr>
          <a:lstStyle/>
          <a:p>
            <a:r>
              <a:rPr lang="el-GR" sz="4000" b="1" dirty="0" smtClean="0">
                <a:solidFill>
                  <a:srgbClr val="C00000"/>
                </a:solidFill>
                <a:effectLst>
                  <a:outerShdw blurRad="38100" dist="38100" dir="2700000" algn="tl">
                    <a:srgbClr val="000000">
                      <a:alpha val="43137"/>
                    </a:srgbClr>
                  </a:outerShdw>
                </a:effectLst>
              </a:rPr>
              <a:t>Λούθηρος</a:t>
            </a:r>
            <a:r>
              <a:rPr lang="el-GR" sz="3200" b="1" dirty="0" smtClean="0">
                <a:effectLst>
                  <a:outerShdw blurRad="38100" dist="38100" dir="2700000" algn="tl">
                    <a:srgbClr val="000000">
                      <a:alpha val="43137"/>
                    </a:srgbClr>
                  </a:outerShdw>
                </a:effectLst>
              </a:rPr>
              <a:t>: </a:t>
            </a:r>
            <a:br>
              <a:rPr lang="el-GR" sz="3200" b="1" dirty="0" smtClean="0">
                <a:effectLst>
                  <a:outerShdw blurRad="38100" dist="38100" dir="2700000" algn="tl">
                    <a:srgbClr val="000000">
                      <a:alpha val="43137"/>
                    </a:srgbClr>
                  </a:outerShdw>
                </a:effectLst>
              </a:rPr>
            </a:br>
            <a:r>
              <a:rPr lang="el-GR" sz="3200" b="1" dirty="0" smtClean="0">
                <a:effectLst>
                  <a:outerShdw blurRad="38100" dist="38100" dir="2700000" algn="tl">
                    <a:srgbClr val="000000">
                      <a:alpha val="43137"/>
                    </a:srgbClr>
                  </a:outerShdw>
                </a:effectLst>
              </a:rPr>
              <a:t>«πρωτοπόρος» των </a:t>
            </a:r>
            <a:r>
              <a:rPr lang="en-US" sz="3200" b="1" dirty="0" smtClean="0">
                <a:effectLst>
                  <a:outerShdw blurRad="38100" dist="38100" dir="2700000" algn="tl">
                    <a:srgbClr val="000000">
                      <a:alpha val="43137"/>
                    </a:srgbClr>
                  </a:outerShdw>
                </a:effectLst>
              </a:rPr>
              <a:t>social media!</a:t>
            </a:r>
            <a:endParaRPr lang="el-GR" sz="3200" b="1"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14282" y="3284984"/>
            <a:ext cx="8929718" cy="3573016"/>
          </a:xfrm>
        </p:spPr>
        <p:txBody>
          <a:bodyPr>
            <a:normAutofit fontScale="92500" lnSpcReduction="20000"/>
          </a:bodyPr>
          <a:lstStyle/>
          <a:p>
            <a:pPr fontAlgn="base"/>
            <a:r>
              <a:rPr lang="el-GR" dirty="0" smtClean="0"/>
              <a:t>Θα λέγαμε ότι εάν ο Μαρτίνος Λούθηρος ζούσε σήμερα, θα χρησιμοποιούσε το </a:t>
            </a:r>
            <a:r>
              <a:rPr lang="el-GR" b="1" dirty="0" err="1" smtClean="0"/>
              <a:t>Twitter</a:t>
            </a:r>
            <a:r>
              <a:rPr lang="el-GR" dirty="0" smtClean="0"/>
              <a:t>… </a:t>
            </a:r>
          </a:p>
          <a:p>
            <a:pPr fontAlgn="base"/>
            <a:r>
              <a:rPr lang="el-GR" dirty="0" smtClean="0"/>
              <a:t>Οι ιδέες της Μεταρρύθμισης πέρασαν εξαιτίας των </a:t>
            </a:r>
            <a:r>
              <a:rPr lang="el-GR" b="1" dirty="0" smtClean="0">
                <a:solidFill>
                  <a:srgbClr val="C00000"/>
                </a:solidFill>
                <a:effectLst>
                  <a:outerShdw blurRad="38100" dist="38100" dir="2700000" algn="tl">
                    <a:srgbClr val="000000">
                      <a:alpha val="43137"/>
                    </a:srgbClr>
                  </a:outerShdw>
                </a:effectLst>
              </a:rPr>
              <a:t>λέξεων</a:t>
            </a:r>
            <a:r>
              <a:rPr lang="el-GR" dirty="0" smtClean="0">
                <a:effectLst>
                  <a:outerShdw blurRad="38100" dist="38100" dir="2700000" algn="tl">
                    <a:srgbClr val="000000">
                      <a:alpha val="43137"/>
                    </a:srgbClr>
                  </a:outerShdw>
                </a:effectLst>
              </a:rPr>
              <a:t> </a:t>
            </a:r>
            <a:r>
              <a:rPr lang="el-GR" dirty="0" smtClean="0"/>
              <a:t>που χρησιμοποίησε ο Λούθηρος, αλλά και εξαιτίας των </a:t>
            </a:r>
            <a:r>
              <a:rPr lang="el-GR" b="1" dirty="0" smtClean="0">
                <a:solidFill>
                  <a:srgbClr val="C00000"/>
                </a:solidFill>
                <a:effectLst>
                  <a:outerShdw blurRad="38100" dist="38100" dir="2700000" algn="tl">
                    <a:srgbClr val="000000">
                      <a:alpha val="43137"/>
                    </a:srgbClr>
                  </a:outerShdw>
                </a:effectLst>
              </a:rPr>
              <a:t>εικόνων</a:t>
            </a:r>
            <a:r>
              <a:rPr lang="el-GR" dirty="0" smtClean="0">
                <a:effectLst>
                  <a:outerShdw blurRad="38100" dist="38100" dir="2700000" algn="tl">
                    <a:srgbClr val="000000">
                      <a:alpha val="43137"/>
                    </a:srgbClr>
                  </a:outerShdw>
                </a:effectLst>
              </a:rPr>
              <a:t> </a:t>
            </a:r>
            <a:r>
              <a:rPr lang="el-GR" dirty="0" smtClean="0"/>
              <a:t>που συνόδευαν τις λέξεις αυτές.</a:t>
            </a:r>
          </a:p>
          <a:p>
            <a:pPr fontAlgn="base"/>
            <a:r>
              <a:rPr lang="el-GR" dirty="0" smtClean="0"/>
              <a:t>εφάρμοσε </a:t>
            </a:r>
            <a:r>
              <a:rPr lang="el-GR" b="1" dirty="0" smtClean="0"/>
              <a:t>μία από τις πιο </a:t>
            </a:r>
            <a:r>
              <a:rPr lang="el-GR" b="1" dirty="0" smtClean="0">
                <a:solidFill>
                  <a:srgbClr val="C00000"/>
                </a:solidFill>
                <a:effectLst>
                  <a:outerShdw blurRad="38100" dist="38100" dir="2700000" algn="tl">
                    <a:srgbClr val="000000">
                      <a:alpha val="43137"/>
                    </a:srgbClr>
                  </a:outerShdw>
                </a:effectLst>
              </a:rPr>
              <a:t>επιτυχημένες εκστρατείες </a:t>
            </a:r>
            <a:r>
              <a:rPr lang="el-GR" b="1" dirty="0" smtClean="0"/>
              <a:t>στην ιστορία των </a:t>
            </a:r>
            <a:r>
              <a:rPr lang="el-GR" b="1" dirty="0" smtClean="0">
                <a:solidFill>
                  <a:srgbClr val="C00000"/>
                </a:solidFill>
                <a:effectLst>
                  <a:outerShdw blurRad="38100" dist="38100" dir="2700000" algn="tl">
                    <a:srgbClr val="000000">
                      <a:alpha val="43137"/>
                    </a:srgbClr>
                  </a:outerShdw>
                </a:effectLst>
              </a:rPr>
              <a:t>μέσων ενημέρωσης</a:t>
            </a:r>
            <a:r>
              <a:rPr lang="el-GR" dirty="0" smtClean="0"/>
              <a:t>, αλλάζοντας τη δυτική κοινωνία και τον πολιτισμό</a:t>
            </a:r>
            <a:r>
              <a:rPr lang="en-US" dirty="0" smtClean="0"/>
              <a:t>…</a:t>
            </a:r>
            <a:endParaRPr lang="el-GR" dirty="0"/>
          </a:p>
        </p:txBody>
      </p:sp>
      <p:pic>
        <p:nvPicPr>
          <p:cNvPr id="4" name="3 - Εικόνα" descr="mrtltthrrop000.medium.jpg"/>
          <p:cNvPicPr>
            <a:picLocks noChangeAspect="1"/>
          </p:cNvPicPr>
          <p:nvPr/>
        </p:nvPicPr>
        <p:blipFill>
          <a:blip r:embed="rId2" cstate="print"/>
          <a:stretch>
            <a:fillRect/>
          </a:stretch>
        </p:blipFill>
        <p:spPr>
          <a:xfrm>
            <a:off x="4211960" y="215643"/>
            <a:ext cx="4680520" cy="2925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5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850106"/>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rPr>
              <a:t>Η αντίδραση στη δράση του Λούθηρου</a:t>
            </a:r>
            <a:endParaRPr lang="el-GR" b="1" dirty="0">
              <a:solidFill>
                <a:srgbClr val="C00000"/>
              </a:solidFill>
              <a:effectLst>
                <a:outerShdw blurRad="38100" dist="38100" dir="2700000" algn="tl">
                  <a:srgbClr val="000000">
                    <a:alpha val="43137"/>
                  </a:srgbClr>
                </a:outerShdw>
              </a:effectLst>
            </a:endParaRPr>
          </a:p>
        </p:txBody>
      </p:sp>
      <p:sp>
        <p:nvSpPr>
          <p:cNvPr id="4" name="3 - Ορθογώνιο"/>
          <p:cNvSpPr/>
          <p:nvPr/>
        </p:nvSpPr>
        <p:spPr>
          <a:xfrm>
            <a:off x="0" y="5301208"/>
            <a:ext cx="4283968" cy="1384995"/>
          </a:xfrm>
          <a:prstGeom prst="rect">
            <a:avLst/>
          </a:prstGeom>
        </p:spPr>
        <p:txBody>
          <a:bodyPr wrap="square">
            <a:spAutoFit/>
          </a:bodyPr>
          <a:lstStyle/>
          <a:p>
            <a:pPr algn="ctr"/>
            <a:r>
              <a:rPr lang="el-GR" sz="2800" dirty="0" smtClean="0"/>
              <a:t>Ο Πάπας Λέων Ι΄</a:t>
            </a:r>
          </a:p>
          <a:p>
            <a:pPr algn="ctr"/>
            <a:r>
              <a:rPr lang="el-GR" sz="2800" b="1" dirty="0" smtClean="0">
                <a:solidFill>
                  <a:srgbClr val="C00000"/>
                </a:solidFill>
                <a:effectLst>
                  <a:outerShdw blurRad="38100" dist="38100" dir="2700000" algn="tl">
                    <a:srgbClr val="000000">
                      <a:alpha val="43137"/>
                    </a:srgbClr>
                  </a:outerShdw>
                </a:effectLst>
              </a:rPr>
              <a:t>αφόρισε</a:t>
            </a:r>
            <a:r>
              <a:rPr lang="el-GR" sz="2800" dirty="0" smtClean="0">
                <a:effectLst>
                  <a:outerShdw blurRad="38100" dist="38100" dir="2700000" algn="tl">
                    <a:srgbClr val="000000">
                      <a:alpha val="43137"/>
                    </a:srgbClr>
                  </a:outerShdw>
                </a:effectLst>
              </a:rPr>
              <a:t> </a:t>
            </a:r>
          </a:p>
          <a:p>
            <a:pPr algn="ctr"/>
            <a:r>
              <a:rPr lang="el-GR" sz="2800" dirty="0" smtClean="0"/>
              <a:t>τον Λούθηρο. </a:t>
            </a:r>
            <a:endParaRPr lang="el-GR" sz="2800" i="1" dirty="0" smtClean="0"/>
          </a:p>
        </p:txBody>
      </p:sp>
      <p:sp>
        <p:nvSpPr>
          <p:cNvPr id="5" name="4 - Ορθογώνιο"/>
          <p:cNvSpPr/>
          <p:nvPr/>
        </p:nvSpPr>
        <p:spPr>
          <a:xfrm>
            <a:off x="3923928" y="5437673"/>
            <a:ext cx="5220072" cy="1384995"/>
          </a:xfrm>
          <a:prstGeom prst="rect">
            <a:avLst/>
          </a:prstGeom>
        </p:spPr>
        <p:txBody>
          <a:bodyPr wrap="square">
            <a:spAutoFit/>
          </a:bodyPr>
          <a:lstStyle/>
          <a:p>
            <a:pPr algn="ctr"/>
            <a:r>
              <a:rPr lang="el-GR" sz="2800" dirty="0" smtClean="0"/>
              <a:t>Ο αυτοκράτορας Κάρολος Ε΄ </a:t>
            </a:r>
            <a:r>
              <a:rPr lang="el-GR" sz="2800" b="1" dirty="0" smtClean="0">
                <a:solidFill>
                  <a:srgbClr val="C00000"/>
                </a:solidFill>
                <a:effectLst>
                  <a:outerShdw blurRad="38100" dist="38100" dir="2700000" algn="tl">
                    <a:srgbClr val="000000">
                      <a:alpha val="43137"/>
                    </a:srgbClr>
                  </a:outerShdw>
                </a:effectLst>
              </a:rPr>
              <a:t>αποκήρυξε</a:t>
            </a:r>
            <a:r>
              <a:rPr lang="el-GR" sz="2800" dirty="0" smtClean="0">
                <a:effectLst>
                  <a:outerShdw blurRad="38100" dist="38100" dir="2700000" algn="tl">
                    <a:srgbClr val="000000">
                      <a:alpha val="43137"/>
                    </a:srgbClr>
                  </a:outerShdw>
                </a:effectLst>
              </a:rPr>
              <a:t> </a:t>
            </a:r>
            <a:r>
              <a:rPr lang="el-GR" sz="2800" dirty="0" smtClean="0"/>
              <a:t>τις θέσεις του Λούθηρου και τους οπαδούς του.</a:t>
            </a:r>
            <a:endParaRPr lang="el-GR" sz="2800" dirty="0"/>
          </a:p>
        </p:txBody>
      </p:sp>
      <p:pic>
        <p:nvPicPr>
          <p:cNvPr id="6146" name="Picture 2" descr="Αρχείο:Pope-leo10.jpg"/>
          <p:cNvPicPr>
            <a:picLocks noChangeAspect="1" noChangeArrowheads="1"/>
          </p:cNvPicPr>
          <p:nvPr/>
        </p:nvPicPr>
        <p:blipFill>
          <a:blip r:embed="rId2" cstate="print"/>
          <a:srcRect/>
          <a:stretch>
            <a:fillRect/>
          </a:stretch>
        </p:blipFill>
        <p:spPr bwMode="auto">
          <a:xfrm>
            <a:off x="784088" y="1412776"/>
            <a:ext cx="2923815" cy="3600400"/>
          </a:xfrm>
          <a:prstGeom prst="rect">
            <a:avLst/>
          </a:prstGeom>
          <a:ln>
            <a:noFill/>
          </a:ln>
          <a:effectLst>
            <a:outerShdw blurRad="292100" dist="139700" dir="2700000" algn="tl" rotWithShape="0">
              <a:srgbClr val="333333">
                <a:alpha val="65000"/>
              </a:srgbClr>
            </a:outerShdw>
          </a:effectLst>
        </p:spPr>
      </p:pic>
      <p:pic>
        <p:nvPicPr>
          <p:cNvPr id="6148" name="Picture 4" descr="Αρχείο:Jakob Seisenegger 001.jpg"/>
          <p:cNvPicPr>
            <a:picLocks noChangeAspect="1" noChangeArrowheads="1"/>
          </p:cNvPicPr>
          <p:nvPr/>
        </p:nvPicPr>
        <p:blipFill>
          <a:blip r:embed="rId3" cstate="print"/>
          <a:srcRect/>
          <a:stretch>
            <a:fillRect/>
          </a:stretch>
        </p:blipFill>
        <p:spPr bwMode="auto">
          <a:xfrm>
            <a:off x="5364088" y="1124744"/>
            <a:ext cx="2489334" cy="41530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200"/>
                            </p:stCondLst>
                            <p:childTnLst>
                              <p:par>
                                <p:cTn id="11" presetID="10" presetClass="entr" presetSubtype="0" fill="hold" nodeType="afterEffect">
                                  <p:stCondLst>
                                    <p:cond delay="50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par>
                          <p:cTn id="14" fill="hold">
                            <p:stCondLst>
                              <p:cond delay="22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2000"/>
                                        <p:tgtEl>
                                          <p:spTgt spid="61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67544" y="594548"/>
            <a:ext cx="3960440" cy="5570756"/>
          </a:xfrm>
          <a:prstGeom prst="rect">
            <a:avLst/>
          </a:prstGeom>
        </p:spPr>
        <p:txBody>
          <a:bodyPr wrap="square">
            <a:spAutoFit/>
          </a:bodyPr>
          <a:lstStyle/>
          <a:p>
            <a:r>
              <a:rPr lang="el-GR" sz="3600" b="1" dirty="0" smtClean="0"/>
              <a:t>Ο Λούθηρος </a:t>
            </a:r>
            <a:r>
              <a:rPr lang="el-GR" sz="3600" b="1" dirty="0" smtClean="0">
                <a:solidFill>
                  <a:srgbClr val="C00000"/>
                </a:solidFill>
                <a:effectLst>
                  <a:outerShdw blurRad="38100" dist="38100" dir="2700000" algn="tl">
                    <a:srgbClr val="000000">
                      <a:alpha val="43137"/>
                    </a:srgbClr>
                  </a:outerShdw>
                </a:effectLst>
              </a:rPr>
              <a:t>καίει δημόσια</a:t>
            </a:r>
            <a:r>
              <a:rPr lang="el-GR" sz="3600" b="1" dirty="0" smtClean="0"/>
              <a:t> το έγγραφο </a:t>
            </a:r>
            <a:r>
              <a:rPr lang="el-GR" sz="3600" b="1" dirty="0" smtClean="0">
                <a:solidFill>
                  <a:srgbClr val="C00000"/>
                </a:solidFill>
                <a:effectLst>
                  <a:outerShdw blurRad="38100" dist="38100" dir="2700000" algn="tl">
                    <a:srgbClr val="000000">
                      <a:alpha val="43137"/>
                    </a:srgbClr>
                  </a:outerShdw>
                </a:effectLst>
              </a:rPr>
              <a:t>αφορισμού</a:t>
            </a:r>
            <a:r>
              <a:rPr lang="el-GR" sz="3600" b="1" dirty="0" smtClean="0">
                <a:effectLst>
                  <a:outerShdw blurRad="38100" dist="38100" dir="2700000" algn="tl">
                    <a:srgbClr val="000000">
                      <a:alpha val="43137"/>
                    </a:srgbClr>
                  </a:outerShdw>
                </a:effectLst>
              </a:rPr>
              <a:t> </a:t>
            </a:r>
            <a:r>
              <a:rPr lang="el-GR" sz="3600" b="1" dirty="0" smtClean="0"/>
              <a:t>του από τον πάπα </a:t>
            </a:r>
            <a:r>
              <a:rPr lang="el-GR" sz="3600" dirty="0" smtClean="0"/>
              <a:t>(</a:t>
            </a:r>
            <a:r>
              <a:rPr lang="el-GR" sz="3600" dirty="0" err="1" smtClean="0">
                <a:effectLst>
                  <a:outerShdw blurRad="38100" dist="38100" dir="2700000" algn="tl">
                    <a:srgbClr val="000000">
                      <a:alpha val="43137"/>
                    </a:srgbClr>
                  </a:outerShdw>
                </a:effectLst>
              </a:rPr>
              <a:t>Exsurge</a:t>
            </a:r>
            <a:r>
              <a:rPr lang="el-GR" sz="3600" dirty="0" smtClean="0">
                <a:effectLst>
                  <a:outerShdw blurRad="38100" dist="38100" dir="2700000" algn="tl">
                    <a:srgbClr val="000000">
                      <a:alpha val="43137"/>
                    </a:srgbClr>
                  </a:outerShdw>
                </a:effectLst>
              </a:rPr>
              <a:t> </a:t>
            </a:r>
            <a:r>
              <a:rPr lang="el-GR" sz="3600" dirty="0" err="1" smtClean="0">
                <a:effectLst>
                  <a:outerShdw blurRad="38100" dist="38100" dir="2700000" algn="tl">
                    <a:srgbClr val="000000">
                      <a:alpha val="43137"/>
                    </a:srgbClr>
                  </a:outerShdw>
                </a:effectLst>
              </a:rPr>
              <a:t>Domine</a:t>
            </a:r>
            <a:r>
              <a:rPr lang="el-GR" sz="3600" dirty="0" smtClean="0"/>
              <a:t>). </a:t>
            </a:r>
            <a:endParaRPr lang="el-GR" sz="3600" dirty="0" smtClean="0"/>
          </a:p>
          <a:p>
            <a:endParaRPr lang="el-GR" sz="2800" dirty="0" smtClean="0"/>
          </a:p>
          <a:p>
            <a:r>
              <a:rPr lang="el-GR" sz="2800" dirty="0" smtClean="0"/>
              <a:t>Ο </a:t>
            </a:r>
            <a:r>
              <a:rPr lang="el-GR" sz="2800" dirty="0" smtClean="0"/>
              <a:t>πάπας τον είχε καλέσει να αποκηρύξει δημόσια τις </a:t>
            </a:r>
            <a:r>
              <a:rPr lang="el-GR" sz="2800" dirty="0" smtClean="0"/>
              <a:t>«Θέσεις» </a:t>
            </a:r>
            <a:r>
              <a:rPr lang="el-GR" sz="2800" dirty="0" smtClean="0"/>
              <a:t>του μέσα σε 60 </a:t>
            </a:r>
            <a:r>
              <a:rPr lang="el-GR" sz="2800" dirty="0" smtClean="0"/>
              <a:t>μέρες!</a:t>
            </a:r>
            <a:endParaRPr lang="el-GR" sz="2800" dirty="0"/>
          </a:p>
        </p:txBody>
      </p:sp>
      <p:pic>
        <p:nvPicPr>
          <p:cNvPr id="62466" name="Picture 2" descr="https://s3.amazonaws.com/s3.timetoast.com/public/uploads/photos/8141914/Pantheon_der_Deutschen_Luther_verbrennt_B%C3%BCcher.jpg?1478352420"/>
          <p:cNvPicPr>
            <a:picLocks noChangeAspect="1" noChangeArrowheads="1"/>
          </p:cNvPicPr>
          <p:nvPr/>
        </p:nvPicPr>
        <p:blipFill>
          <a:blip r:embed="rId2" cstate="print"/>
          <a:srcRect l="12402" t="6496" r="11516" b="12992"/>
          <a:stretch>
            <a:fillRect/>
          </a:stretch>
        </p:blipFill>
        <p:spPr bwMode="auto">
          <a:xfrm>
            <a:off x="4572000" y="-96"/>
            <a:ext cx="4320480" cy="68580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2466"/>
                                        </p:tgtEl>
                                        <p:attrNameLst>
                                          <p:attrName>style.visibility</p:attrName>
                                        </p:attrNameLst>
                                      </p:cBhvr>
                                      <p:to>
                                        <p:strVal val="visible"/>
                                      </p:to>
                                    </p:set>
                                    <p:animEffect transition="in" filter="fade">
                                      <p:cBhvr>
                                        <p:cTn id="12" dur="500"/>
                                        <p:tgtEl>
                                          <p:spTgt spid="62466"/>
                                        </p:tgtEl>
                                      </p:cBhvr>
                                    </p:animEffect>
                                    <p:anim calcmode="lin" valueType="num">
                                      <p:cBhvr>
                                        <p:cTn id="13" dur="500" fill="hold"/>
                                        <p:tgtEl>
                                          <p:spTgt spid="62466"/>
                                        </p:tgtEl>
                                        <p:attrNameLst>
                                          <p:attrName>ppt_x</p:attrName>
                                        </p:attrNameLst>
                                      </p:cBhvr>
                                      <p:tavLst>
                                        <p:tav tm="0">
                                          <p:val>
                                            <p:strVal val="#ppt_x"/>
                                          </p:val>
                                        </p:tav>
                                        <p:tav tm="100000">
                                          <p:val>
                                            <p:strVal val="#ppt_x"/>
                                          </p:val>
                                        </p:tav>
                                      </p:tavLst>
                                    </p:anim>
                                    <p:anim calcmode="lin" valueType="num">
                                      <p:cBhvr>
                                        <p:cTn id="14" dur="500" fill="hold"/>
                                        <p:tgtEl>
                                          <p:spTgt spid="62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reformation700b.jpg"/>
          <p:cNvPicPr>
            <a:picLocks noChangeAspect="1"/>
          </p:cNvPicPr>
          <p:nvPr/>
        </p:nvPicPr>
        <p:blipFill>
          <a:blip r:embed="rId2" cstate="print"/>
          <a:stretch>
            <a:fillRect/>
          </a:stretch>
        </p:blipFill>
        <p:spPr>
          <a:xfrm>
            <a:off x="1547664" y="229788"/>
            <a:ext cx="5904656" cy="4639372"/>
          </a:xfrm>
          <a:prstGeom prst="rect">
            <a:avLst/>
          </a:prstGeom>
          <a:ln>
            <a:noFill/>
          </a:ln>
          <a:effectLst>
            <a:outerShdw blurRad="292100" dist="139700" dir="2700000" algn="tl" rotWithShape="0">
              <a:srgbClr val="333333">
                <a:alpha val="65000"/>
              </a:srgbClr>
            </a:outerShdw>
          </a:effectLst>
        </p:spPr>
      </p:pic>
      <p:sp>
        <p:nvSpPr>
          <p:cNvPr id="6" name="5 - Ορθογώνιο"/>
          <p:cNvSpPr/>
          <p:nvPr/>
        </p:nvSpPr>
        <p:spPr>
          <a:xfrm>
            <a:off x="0" y="5033208"/>
            <a:ext cx="9324528" cy="1708160"/>
          </a:xfrm>
          <a:prstGeom prst="rect">
            <a:avLst/>
          </a:prstGeom>
        </p:spPr>
        <p:txBody>
          <a:bodyPr wrap="square">
            <a:spAutoFit/>
          </a:bodyPr>
          <a:lstStyle/>
          <a:p>
            <a:pPr algn="ctr"/>
            <a:r>
              <a:rPr lang="el-GR" sz="2800" dirty="0" smtClean="0"/>
              <a:t> </a:t>
            </a:r>
            <a:r>
              <a:rPr lang="el-GR" sz="2600" dirty="0" smtClean="0"/>
              <a:t>Μετά το περιστατικό της καύσης της παπικής </a:t>
            </a:r>
            <a:r>
              <a:rPr lang="el-GR" sz="2600" dirty="0" err="1" smtClean="0"/>
              <a:t>βούλλας</a:t>
            </a:r>
            <a:r>
              <a:rPr lang="el-GR" sz="2600" dirty="0" smtClean="0"/>
              <a:t> από τον Λούθηρο, οι </a:t>
            </a:r>
            <a:r>
              <a:rPr lang="el-GR" sz="2600" dirty="0" smtClean="0"/>
              <a:t>απανταχού πιστοί </a:t>
            </a:r>
            <a:r>
              <a:rPr lang="el-GR" sz="2600" dirty="0" smtClean="0"/>
              <a:t>στη διδασκαλία του</a:t>
            </a:r>
          </a:p>
          <a:p>
            <a:pPr algn="ctr"/>
            <a:r>
              <a:rPr lang="el-GR" sz="2600" b="1" dirty="0" smtClean="0">
                <a:effectLst>
                  <a:outerShdw blurRad="38100" dist="38100" dir="2700000" algn="tl">
                    <a:srgbClr val="000000">
                      <a:alpha val="43137"/>
                    </a:srgbClr>
                  </a:outerShdw>
                </a:effectLst>
              </a:rPr>
              <a:t>διατάχθηκαν</a:t>
            </a:r>
            <a:r>
              <a:rPr lang="el-GR" sz="2600" dirty="0" smtClean="0">
                <a:effectLst>
                  <a:outerShdw blurRad="38100" dist="38100" dir="2700000" algn="tl">
                    <a:srgbClr val="000000">
                      <a:alpha val="43137"/>
                    </a:srgbClr>
                  </a:outerShdw>
                </a:effectLst>
              </a:rPr>
              <a:t> </a:t>
            </a:r>
            <a:r>
              <a:rPr lang="el-GR" sz="2600" b="1" dirty="0" smtClean="0">
                <a:effectLst>
                  <a:outerShdw blurRad="38100" dist="38100" dir="2700000" algn="tl">
                    <a:srgbClr val="000000">
                      <a:alpha val="43137"/>
                    </a:srgbClr>
                  </a:outerShdw>
                </a:effectLst>
              </a:rPr>
              <a:t>να κάψουν όλα τα βιβλία του</a:t>
            </a:r>
            <a:r>
              <a:rPr lang="el-GR" sz="2600" dirty="0" smtClean="0"/>
              <a:t>, </a:t>
            </a:r>
            <a:endParaRPr lang="el-GR" sz="2600" dirty="0" smtClean="0"/>
          </a:p>
          <a:p>
            <a:pPr algn="ctr"/>
            <a:r>
              <a:rPr lang="el-GR" sz="2500" dirty="0" smtClean="0"/>
              <a:t>γ</a:t>
            </a:r>
            <a:r>
              <a:rPr lang="el-GR" sz="2500" dirty="0" smtClean="0"/>
              <a:t>ια να </a:t>
            </a:r>
            <a:r>
              <a:rPr lang="el-GR" sz="2500" dirty="0" smtClean="0"/>
              <a:t>μην αφοριστούν, </a:t>
            </a:r>
            <a:r>
              <a:rPr lang="el-GR" sz="2500" dirty="0" smtClean="0"/>
              <a:t>συλληφθούν και </a:t>
            </a:r>
            <a:r>
              <a:rPr lang="el-GR" sz="2500" dirty="0" smtClean="0"/>
              <a:t>τιμωρηθούν ως </a:t>
            </a:r>
            <a:r>
              <a:rPr lang="el-GR" sz="2500" dirty="0" smtClean="0"/>
              <a:t>αιρετικοί</a:t>
            </a:r>
            <a:r>
              <a:rPr lang="el-GR" sz="2500" dirty="0" smtClean="0"/>
              <a:t>.</a:t>
            </a:r>
            <a:endParaRPr lang="el-G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40057-Martin-Luther-Quotes-4.jpg"/>
          <p:cNvPicPr>
            <a:picLocks noGrp="1" noChangeAspect="1"/>
          </p:cNvPicPr>
          <p:nvPr>
            <p:ph idx="1"/>
          </p:nvPr>
        </p:nvPicPr>
        <p:blipFill>
          <a:blip r:embed="rId2" cstate="print"/>
          <a:srcRect b="8760"/>
          <a:stretch>
            <a:fillRect/>
          </a:stretch>
        </p:blipFill>
        <p:spPr>
          <a:xfrm>
            <a:off x="1331640" y="3349672"/>
            <a:ext cx="6915629" cy="3319688"/>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395536" y="73655"/>
            <a:ext cx="8496944" cy="3139321"/>
          </a:xfrm>
          <a:prstGeom prst="rect">
            <a:avLst/>
          </a:prstGeom>
        </p:spPr>
        <p:txBody>
          <a:bodyPr wrap="square">
            <a:spAutoFit/>
          </a:bodyPr>
          <a:lstStyle/>
          <a:p>
            <a:pPr algn="just"/>
            <a:r>
              <a:rPr lang="el-GR" sz="2200" dirty="0" smtClean="0"/>
              <a:t>Ο αυτοκράτορας απαίτησε από το Λούθηρο να αποκηρύξει τη διδασκαλία του. Αυτός με τη σειρά του ζήτησε μία μέρα προθεσμία για να το σκεφτεί. Ήταν όμως αποφασισμένος να εμμείνει στις πεποιθήσεις του! Έγραψε σ’ ένα φίλο του: «</a:t>
            </a:r>
            <a:r>
              <a:rPr lang="el-GR" sz="2200" b="1" dirty="0" smtClean="0"/>
              <a:t>Πραγματικά δεν θα ανακαλέσω ούτε ένα γράμμα απ’ όσα έχω πει και έχω πίστη στο Χριστό</a:t>
            </a:r>
            <a:r>
              <a:rPr lang="el-GR" sz="2200" dirty="0" smtClean="0"/>
              <a:t>». Έτσι, εμφανίστηκε στη συνέλευση κι εκφώνησε ένα μακροσκελή λόγο στα λατινικά και στα γερμανικά, με τον οποίο εξηγούσε τις πεποιθήσεις του, λέγοντας ότι λυπόταν αν πάνω στο ζήλο του αγώνα έθιξε κάποιον, αλλά </a:t>
            </a:r>
            <a:r>
              <a:rPr lang="el-GR" sz="2200" b="1" dirty="0" smtClean="0">
                <a:effectLst>
                  <a:outerShdw blurRad="38100" dist="38100" dir="2700000" algn="tl">
                    <a:srgbClr val="000000">
                      <a:alpha val="43137"/>
                    </a:srgbClr>
                  </a:outerShdw>
                </a:effectLst>
              </a:rPr>
              <a:t>δεν μπορούσε να ανακαλέσει</a:t>
            </a:r>
            <a:r>
              <a:rPr lang="el-GR" sz="2200" dirty="0" smtClean="0"/>
              <a:t>.</a:t>
            </a:r>
            <a:endParaRPr lang="el-G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normAutofit fontScale="90000"/>
          </a:bodyPr>
          <a:lstStyle/>
          <a:p>
            <a:r>
              <a:rPr lang="el-GR" dirty="0" smtClean="0"/>
              <a:t>Πρωταγωνιστής: </a:t>
            </a:r>
            <a:r>
              <a:rPr lang="el-GR" b="1" dirty="0" smtClean="0">
                <a:solidFill>
                  <a:srgbClr val="C00000"/>
                </a:solidFill>
                <a:effectLst>
                  <a:outerShdw blurRad="38100" dist="38100" dir="2700000" algn="tl">
                    <a:srgbClr val="000000">
                      <a:alpha val="43137"/>
                    </a:srgbClr>
                  </a:outerShdw>
                </a:effectLst>
              </a:rPr>
              <a:t>Μαρτίνος Λούθηρος</a:t>
            </a:r>
            <a:endParaRPr lang="el-GR" b="1" dirty="0">
              <a:solidFill>
                <a:srgbClr val="C00000"/>
              </a:solidFill>
              <a:effectLst>
                <a:outerShdw blurRad="38100" dist="38100" dir="2700000" algn="tl">
                  <a:srgbClr val="000000">
                    <a:alpha val="43137"/>
                  </a:srgbClr>
                </a:outerShdw>
              </a:effectLst>
            </a:endParaRPr>
          </a:p>
        </p:txBody>
      </p:sp>
      <p:pic>
        <p:nvPicPr>
          <p:cNvPr id="6" name="5 - Θέση περιεχομένου" descr="αρχείο λήψης (4).jpg"/>
          <p:cNvPicPr>
            <a:picLocks noGrp="1" noChangeAspect="1"/>
          </p:cNvPicPr>
          <p:nvPr>
            <p:ph idx="1"/>
          </p:nvPr>
        </p:nvPicPr>
        <p:blipFill>
          <a:blip r:embed="rId2" cstate="print"/>
          <a:srcRect r="5999" b="2842"/>
          <a:stretch>
            <a:fillRect/>
          </a:stretch>
        </p:blipFill>
        <p:spPr>
          <a:xfrm>
            <a:off x="251520" y="1765116"/>
            <a:ext cx="3321819" cy="4832236"/>
          </a:xfrm>
          <a:prstGeom prst="rect">
            <a:avLst/>
          </a:prstGeom>
          <a:ln>
            <a:noFill/>
          </a:ln>
          <a:effectLst>
            <a:outerShdw blurRad="292100" dist="139700" dir="2700000" algn="tl" rotWithShape="0">
              <a:srgbClr val="333333">
                <a:alpha val="65000"/>
              </a:srgbClr>
            </a:outerShdw>
          </a:effectLst>
        </p:spPr>
      </p:pic>
      <p:pic>
        <p:nvPicPr>
          <p:cNvPr id="7" name="5 - Θέση περιεχομένου" descr="αρχείο λήψης (4).jpg"/>
          <p:cNvPicPr>
            <a:picLocks noChangeAspect="1"/>
          </p:cNvPicPr>
          <p:nvPr/>
        </p:nvPicPr>
        <p:blipFill>
          <a:blip r:embed="rId3" cstate="print"/>
          <a:srcRect l="3543" t="932"/>
          <a:stretch>
            <a:fillRect/>
          </a:stretch>
        </p:blipFill>
        <p:spPr>
          <a:xfrm>
            <a:off x="5171304" y="1746431"/>
            <a:ext cx="3726289" cy="4850921"/>
          </a:xfrm>
          <a:prstGeom prst="rect">
            <a:avLst/>
          </a:prstGeom>
          <a:ln>
            <a:noFill/>
          </a:ln>
          <a:effectLst>
            <a:outerShdw blurRad="292100" dist="139700" dir="2700000" algn="tl" rotWithShape="0">
              <a:srgbClr val="333333">
                <a:alpha val="65000"/>
              </a:srgbClr>
            </a:outerShdw>
          </a:effectLst>
        </p:spPr>
      </p:pic>
      <p:sp>
        <p:nvSpPr>
          <p:cNvPr id="8" name="1 - Τίτλος"/>
          <p:cNvSpPr txBox="1">
            <a:spLocks/>
          </p:cNvSpPr>
          <p:nvPr/>
        </p:nvSpPr>
        <p:spPr>
          <a:xfrm>
            <a:off x="683568" y="836712"/>
            <a:ext cx="8229600" cy="79208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300" b="0" i="0" u="none" strike="noStrike" kern="1200" cap="none" spc="0" normalizeH="0" baseline="0" noProof="0" dirty="0" smtClean="0">
                <a:ln>
                  <a:noFill/>
                </a:ln>
                <a:solidFill>
                  <a:schemeClr val="tx1"/>
                </a:solidFill>
                <a:effectLst/>
                <a:uLnTx/>
                <a:uFillTx/>
                <a:latin typeface="+mj-lt"/>
                <a:ea typeface="+mj-ea"/>
                <a:cs typeface="+mj-cs"/>
              </a:rPr>
              <a:t>Πάει ενάντια στον πάπα </a:t>
            </a:r>
            <a:r>
              <a:rPr lang="el-GR" sz="4400" b="1" dirty="0" smtClean="0">
                <a:solidFill>
                  <a:srgbClr val="C00000"/>
                </a:solidFill>
                <a:effectLst>
                  <a:outerShdw blurRad="38100" dist="38100" dir="2700000" algn="tl">
                    <a:srgbClr val="000000">
                      <a:alpha val="43137"/>
                    </a:srgbClr>
                  </a:outerShdw>
                </a:effectLst>
                <a:latin typeface="+mj-lt"/>
                <a:ea typeface="+mj-ea"/>
                <a:cs typeface="+mj-cs"/>
              </a:rPr>
              <a:t>Λέοντα Ι΄</a:t>
            </a:r>
            <a:endParaRPr kumimoji="0" lang="el-GR"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9" name="1 - Τίτλος"/>
          <p:cNvSpPr txBox="1">
            <a:spLocks/>
          </p:cNvSpPr>
          <p:nvPr/>
        </p:nvSpPr>
        <p:spPr>
          <a:xfrm>
            <a:off x="3563888" y="2996952"/>
            <a:ext cx="1584176" cy="158417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noProof="0" dirty="0" err="1" smtClean="0">
                <a:solidFill>
                  <a:srgbClr val="C00000"/>
                </a:solidFill>
                <a:effectLst>
                  <a:outerShdw blurRad="38100" dist="38100" dir="2700000" algn="tl">
                    <a:srgbClr val="000000">
                      <a:alpha val="43137"/>
                    </a:srgbClr>
                  </a:outerShdw>
                </a:effectLst>
                <a:latin typeface="+mj-lt"/>
                <a:ea typeface="+mj-ea"/>
                <a:cs typeface="+mj-cs"/>
              </a:rPr>
              <a:t>vs</a:t>
            </a:r>
            <a:endParaRPr kumimoji="0" lang="el-GR" sz="9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ppt_w*0.70"/>
                                          </p:val>
                                        </p:tav>
                                        <p:tav tm="100000">
                                          <p:val>
                                            <p:strVal val="#ppt_w"/>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51520" y="5301208"/>
            <a:ext cx="8712968" cy="1446550"/>
          </a:xfrm>
          <a:prstGeom prst="rect">
            <a:avLst/>
          </a:prstGeom>
        </p:spPr>
        <p:txBody>
          <a:bodyPr wrap="square">
            <a:spAutoFit/>
          </a:bodyPr>
          <a:lstStyle/>
          <a:p>
            <a:pPr algn="ctr"/>
            <a:r>
              <a:rPr lang="el-GR" sz="2200" dirty="0" smtClean="0"/>
              <a:t>Ο Λούθηρος καλείται από τον αυτοκράτορα της Αγίας Ρωμαϊκής Αυτοκρατορίας (Γερμανίας) Κάρολο Ε' να απολογηθεί </a:t>
            </a:r>
          </a:p>
          <a:p>
            <a:pPr algn="ctr"/>
            <a:r>
              <a:rPr lang="el-GR" sz="2200" dirty="0" smtClean="0"/>
              <a:t>ενώπιον της </a:t>
            </a:r>
            <a:r>
              <a:rPr lang="el-GR" sz="2200" b="1" dirty="0" smtClean="0">
                <a:solidFill>
                  <a:srgbClr val="C00000"/>
                </a:solidFill>
                <a:effectLst>
                  <a:outerShdw blurRad="38100" dist="38100" dir="2700000" algn="tl">
                    <a:srgbClr val="000000">
                      <a:alpha val="43137"/>
                    </a:srgbClr>
                  </a:outerShdw>
                </a:effectLst>
              </a:rPr>
              <a:t>Δίαιτας</a:t>
            </a:r>
            <a:r>
              <a:rPr lang="el-GR" sz="2200" dirty="0" smtClean="0">
                <a:effectLst>
                  <a:outerShdw blurRad="38100" dist="38100" dir="2700000" algn="tl">
                    <a:srgbClr val="000000">
                      <a:alpha val="43137"/>
                    </a:srgbClr>
                  </a:outerShdw>
                </a:effectLst>
              </a:rPr>
              <a:t> </a:t>
            </a:r>
            <a:r>
              <a:rPr lang="el-GR" sz="2200" dirty="0" smtClean="0"/>
              <a:t>της </a:t>
            </a:r>
            <a:r>
              <a:rPr lang="el-GR" sz="2200" b="1" dirty="0" smtClean="0">
                <a:solidFill>
                  <a:srgbClr val="C00000"/>
                </a:solidFill>
                <a:effectLst>
                  <a:outerShdw blurRad="38100" dist="38100" dir="2700000" algn="tl">
                    <a:srgbClr val="000000">
                      <a:alpha val="43137"/>
                    </a:srgbClr>
                  </a:outerShdw>
                </a:effectLst>
              </a:rPr>
              <a:t>Βορμς</a:t>
            </a:r>
            <a:r>
              <a:rPr lang="el-GR" sz="2200" dirty="0" smtClean="0"/>
              <a:t>. Εκεί, αρνείται να αναιρέσει τις απόψεις του και </a:t>
            </a:r>
            <a:r>
              <a:rPr lang="el-GR" sz="2200" b="1" dirty="0" smtClean="0">
                <a:solidFill>
                  <a:srgbClr val="C00000"/>
                </a:solidFill>
                <a:effectLst>
                  <a:outerShdw blurRad="38100" dist="38100" dir="2700000" algn="tl">
                    <a:srgbClr val="000000">
                      <a:alpha val="43137"/>
                    </a:srgbClr>
                  </a:outerShdw>
                </a:effectLst>
              </a:rPr>
              <a:t>καταδικάζεται ως αιρετικός</a:t>
            </a:r>
            <a:r>
              <a:rPr lang="el-GR" sz="2200" dirty="0" smtClean="0"/>
              <a:t>. </a:t>
            </a:r>
            <a:endParaRPr lang="el-GR" sz="2200" dirty="0"/>
          </a:p>
        </p:txBody>
      </p:sp>
      <p:pic>
        <p:nvPicPr>
          <p:cNvPr id="5" name="4 - Εικόνα" descr="απολογία Λούθηρου.jpg"/>
          <p:cNvPicPr>
            <a:picLocks noChangeAspect="1"/>
          </p:cNvPicPr>
          <p:nvPr/>
        </p:nvPicPr>
        <p:blipFill>
          <a:blip r:embed="rId2" cstate="print"/>
          <a:stretch>
            <a:fillRect/>
          </a:stretch>
        </p:blipFill>
        <p:spPr>
          <a:xfrm>
            <a:off x="539552" y="908720"/>
            <a:ext cx="8250059" cy="4277809"/>
          </a:xfrm>
          <a:prstGeom prst="rect">
            <a:avLst/>
          </a:prstGeom>
          <a:ln>
            <a:noFill/>
          </a:ln>
          <a:effectLst>
            <a:outerShdw blurRad="292100" dist="139700" dir="2700000" algn="tl" rotWithShape="0">
              <a:srgbClr val="333333">
                <a:alpha val="65000"/>
              </a:srgbClr>
            </a:outerShdw>
          </a:effectLst>
        </p:spPr>
      </p:pic>
      <p:sp>
        <p:nvSpPr>
          <p:cNvPr id="6" name="1 - Τίτλος"/>
          <p:cNvSpPr>
            <a:spLocks noGrp="1"/>
          </p:cNvSpPr>
          <p:nvPr>
            <p:ph type="title"/>
          </p:nvPr>
        </p:nvSpPr>
        <p:spPr>
          <a:xfrm>
            <a:off x="0" y="-27384"/>
            <a:ext cx="9144000" cy="850106"/>
          </a:xfrm>
        </p:spPr>
        <p:txBody>
          <a:bodyPr>
            <a:normAutofit/>
          </a:bodyPr>
          <a:lstStyle/>
          <a:p>
            <a:r>
              <a:rPr lang="el-GR" sz="3600" b="1" dirty="0" smtClean="0">
                <a:solidFill>
                  <a:srgbClr val="C00000"/>
                </a:solidFill>
                <a:effectLst>
                  <a:outerShdw blurRad="38100" dist="38100" dir="2700000" algn="tl">
                    <a:srgbClr val="000000">
                      <a:alpha val="43137"/>
                    </a:srgbClr>
                  </a:outerShdw>
                </a:effectLst>
              </a:rPr>
              <a:t>Η απολογία του Λούθηρου (15/4/1521)</a:t>
            </a:r>
            <a:endParaRPr lang="el-GR" sz="36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4330824" cy="6250706"/>
          </a:xfrm>
        </p:spPr>
        <p:txBody>
          <a:bodyPr>
            <a:normAutofit/>
          </a:bodyPr>
          <a:lstStyle/>
          <a:p>
            <a:r>
              <a:rPr lang="el-GR" sz="2800" dirty="0" smtClean="0"/>
              <a:t>Ο </a:t>
            </a:r>
            <a:r>
              <a:rPr lang="el-GR" sz="2800" b="1" dirty="0" smtClean="0">
                <a:solidFill>
                  <a:srgbClr val="C00000"/>
                </a:solidFill>
                <a:effectLst>
                  <a:outerShdw blurRad="38100" dist="38100" dir="2700000" algn="tl">
                    <a:srgbClr val="000000">
                      <a:alpha val="43137"/>
                    </a:srgbClr>
                  </a:outerShdw>
                </a:effectLst>
              </a:rPr>
              <a:t>εκλέκτορας</a:t>
            </a:r>
            <a:r>
              <a:rPr lang="el-GR" sz="2800" dirty="0" smtClean="0">
                <a:effectLst>
                  <a:outerShdw blurRad="38100" dist="38100" dir="2700000" algn="tl">
                    <a:srgbClr val="000000">
                      <a:alpha val="43137"/>
                    </a:srgbClr>
                  </a:outerShdw>
                </a:effectLst>
              </a:rPr>
              <a:t> </a:t>
            </a:r>
            <a:br>
              <a:rPr lang="el-GR" sz="2800" dirty="0" smtClean="0">
                <a:effectLst>
                  <a:outerShdw blurRad="38100" dist="38100" dir="2700000" algn="tl">
                    <a:srgbClr val="000000">
                      <a:alpha val="43137"/>
                    </a:srgbClr>
                  </a:outerShdw>
                </a:effectLst>
              </a:rPr>
            </a:br>
            <a:r>
              <a:rPr lang="el-GR" sz="2800" dirty="0" smtClean="0"/>
              <a:t>της </a:t>
            </a:r>
            <a:r>
              <a:rPr lang="el-GR" sz="2800" b="1" dirty="0" smtClean="0">
                <a:solidFill>
                  <a:srgbClr val="C00000"/>
                </a:solidFill>
                <a:effectLst>
                  <a:outerShdw blurRad="38100" dist="38100" dir="2700000" algn="tl">
                    <a:srgbClr val="000000">
                      <a:alpha val="43137"/>
                    </a:srgbClr>
                  </a:outerShdw>
                </a:effectLst>
              </a:rPr>
              <a:t>Σαξονίας</a:t>
            </a:r>
            <a:r>
              <a:rPr lang="el-GR" sz="2800" dirty="0" smtClean="0">
                <a:effectLst>
                  <a:outerShdw blurRad="38100" dist="38100" dir="2700000" algn="tl">
                    <a:srgbClr val="000000">
                      <a:alpha val="43137"/>
                    </a:srgbClr>
                  </a:outerShdw>
                </a:effectLst>
              </a:rPr>
              <a:t> </a:t>
            </a:r>
            <a:br>
              <a:rPr lang="el-GR" sz="2800" dirty="0" smtClean="0">
                <a:effectLst>
                  <a:outerShdw blurRad="38100" dist="38100" dir="2700000" algn="tl">
                    <a:srgbClr val="000000">
                      <a:alpha val="43137"/>
                    </a:srgbClr>
                  </a:outerShdw>
                </a:effectLst>
              </a:rPr>
            </a:br>
            <a:r>
              <a:rPr lang="el-GR" sz="2800" dirty="0" smtClean="0">
                <a:effectLst>
                  <a:outerShdw blurRad="38100" dist="38100" dir="2700000" algn="tl">
                    <a:srgbClr val="000000">
                      <a:alpha val="43137"/>
                    </a:srgbClr>
                  </a:outerShdw>
                </a:effectLst>
              </a:rPr>
              <a:t>που είναι φίλος του Λούθηρου,</a:t>
            </a:r>
            <a:br>
              <a:rPr lang="el-GR" sz="2800" dirty="0" smtClean="0">
                <a:effectLst>
                  <a:outerShdw blurRad="38100" dist="38100" dir="2700000" algn="tl">
                    <a:srgbClr val="000000">
                      <a:alpha val="43137"/>
                    </a:srgbClr>
                  </a:outerShdw>
                </a:effectLst>
              </a:rPr>
            </a:br>
            <a:r>
              <a:rPr lang="el-GR" sz="2800" dirty="0" smtClean="0"/>
              <a:t>τον σώζει.</a:t>
            </a:r>
            <a:br>
              <a:rPr lang="el-GR" sz="2800" dirty="0" smtClean="0"/>
            </a:br>
            <a:r>
              <a:rPr lang="el-GR" sz="2800" dirty="0" smtClean="0"/>
              <a:t>Τον κρύβει</a:t>
            </a:r>
            <a:br>
              <a:rPr lang="el-GR" sz="2800" dirty="0" smtClean="0"/>
            </a:br>
            <a:r>
              <a:rPr lang="el-GR" sz="2800" dirty="0" smtClean="0"/>
              <a:t>στον πύργο του </a:t>
            </a:r>
            <a:br>
              <a:rPr lang="el-GR" sz="2800" dirty="0" smtClean="0"/>
            </a:br>
            <a:r>
              <a:rPr lang="el-GR" sz="2800" dirty="0" smtClean="0"/>
              <a:t>στο </a:t>
            </a:r>
            <a:r>
              <a:rPr lang="el-GR" sz="2800" dirty="0" err="1" smtClean="0"/>
              <a:t>Βάρτεσμπουργκ</a:t>
            </a:r>
            <a:r>
              <a:rPr lang="el-GR" sz="2800" dirty="0" smtClean="0"/>
              <a:t>. </a:t>
            </a:r>
            <a:br>
              <a:rPr lang="el-GR" sz="2800" dirty="0" smtClean="0"/>
            </a:br>
            <a:r>
              <a:rPr lang="el-GR" sz="2800" dirty="0" smtClean="0"/>
              <a:t/>
            </a:r>
            <a:br>
              <a:rPr lang="el-GR" sz="2800" dirty="0" smtClean="0"/>
            </a:br>
            <a:r>
              <a:rPr lang="el-GR" sz="2800" dirty="0" smtClean="0"/>
              <a:t>Εκεί </a:t>
            </a:r>
            <a:r>
              <a:rPr lang="el-GR" sz="2800" b="1" dirty="0" smtClean="0"/>
              <a:t>μεταφράζει την Αγία Γραφή </a:t>
            </a:r>
            <a:r>
              <a:rPr lang="el-GR" sz="2800" dirty="0" smtClean="0"/>
              <a:t>στα </a:t>
            </a:r>
            <a:r>
              <a:rPr lang="el-GR" sz="2800" b="1" dirty="0" smtClean="0">
                <a:effectLst>
                  <a:outerShdw blurRad="38100" dist="38100" dir="2700000" algn="tl">
                    <a:srgbClr val="000000">
                      <a:alpha val="43137"/>
                    </a:srgbClr>
                  </a:outerShdw>
                </a:effectLst>
              </a:rPr>
              <a:t>Γερμανικά</a:t>
            </a:r>
            <a:r>
              <a:rPr lang="el-GR" sz="2800" dirty="0" smtClean="0"/>
              <a:t>.</a:t>
            </a:r>
            <a:endParaRPr lang="el-GR" sz="2800" dirty="0"/>
          </a:p>
        </p:txBody>
      </p:sp>
      <p:pic>
        <p:nvPicPr>
          <p:cNvPr id="4" name="3 - Θέση περιεχομένου" descr="800px-Workshop_of_Lucas_Cranach_the_Elder_Portrait_of_John_the_Steadfast,_Elector_of_Saxony.jpg"/>
          <p:cNvPicPr>
            <a:picLocks noGrp="1" noChangeAspect="1"/>
          </p:cNvPicPr>
          <p:nvPr>
            <p:ph idx="1"/>
          </p:nvPr>
        </p:nvPicPr>
        <p:blipFill>
          <a:blip r:embed="rId2" cstate="print"/>
          <a:stretch>
            <a:fillRect/>
          </a:stretch>
        </p:blipFill>
        <p:spPr>
          <a:xfrm>
            <a:off x="4355976" y="476672"/>
            <a:ext cx="4486652" cy="58326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5220072" y="546102"/>
            <a:ext cx="3779912" cy="61093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300" b="0" i="0" u="none" strike="noStrike" cap="none" normalizeH="0" baseline="0" dirty="0" smtClean="0">
                <a:ln>
                  <a:noFill/>
                </a:ln>
                <a:solidFill>
                  <a:srgbClr val="000000"/>
                </a:solidFill>
                <a:effectLst/>
                <a:ea typeface="Times New Roman" pitchFamily="18" charset="0"/>
                <a:cs typeface="Arial" pitchFamily="34" charset="0"/>
              </a:rPr>
              <a:t>Παρά το γεγονός ότι ήταν ο </a:t>
            </a:r>
            <a:r>
              <a:rPr kumimoji="0" lang="el-GR" sz="2300" b="0" i="0" u="none" strike="noStrike" cap="none" normalizeH="0" baseline="0" dirty="0" err="1" smtClean="0">
                <a:ln>
                  <a:noFill/>
                </a:ln>
                <a:solidFill>
                  <a:srgbClr val="000000"/>
                </a:solidFill>
                <a:effectLst/>
                <a:ea typeface="Times New Roman" pitchFamily="18" charset="0"/>
                <a:cs typeface="Arial" pitchFamily="34" charset="0"/>
              </a:rPr>
              <a:t>Ν</a:t>
            </a:r>
            <a:r>
              <a:rPr kumimoji="0" lang="el-GR" sz="2000" b="0" i="0" u="none" strike="noStrike" cap="none" normalizeH="0" baseline="0" dirty="0" err="1" smtClean="0">
                <a:ln>
                  <a:noFill/>
                </a:ln>
                <a:solidFill>
                  <a:srgbClr val="000000"/>
                </a:solidFill>
                <a:effectLst/>
                <a:ea typeface="Times New Roman" pitchFamily="18" charset="0"/>
                <a:cs typeface="Arial" pitchFamily="34" charset="0"/>
              </a:rPr>
              <a:t>ο</a:t>
            </a:r>
            <a:r>
              <a:rPr kumimoji="0" lang="el-GR" sz="2300" b="0" i="0" u="none" strike="noStrike" cap="none" normalizeH="0" baseline="0" dirty="0" smtClean="0">
                <a:ln>
                  <a:noFill/>
                </a:ln>
                <a:solidFill>
                  <a:srgbClr val="000000"/>
                </a:solidFill>
                <a:effectLst/>
                <a:ea typeface="Times New Roman" pitchFamily="18" charset="0"/>
                <a:cs typeface="Arial" pitchFamily="34" charset="0"/>
              </a:rPr>
              <a:t> 1 καταζητούμενος άντρας της Γερμανίας, ο Λούθηρος αποφασίζει τον Μάιο του 1522 να εγκαταλείψει την κρυψώνα του και </a:t>
            </a:r>
            <a:r>
              <a:rPr kumimoji="0" lang="el-GR" sz="2300" b="1" i="0" u="none"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εμφανίζεται ξανά στη </a:t>
            </a:r>
            <a:r>
              <a:rPr kumimoji="0" lang="el-GR" sz="2300" b="1" i="0" u="none" strike="noStrike" cap="none" normalizeH="0" baseline="0" dirty="0" err="1"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Βιρτεμβέργη</a:t>
            </a:r>
            <a:r>
              <a:rPr kumimoji="0" lang="el-GR" sz="2300" b="0" i="0" u="none" strike="noStrike" cap="none" normalizeH="0" baseline="0" dirty="0" smtClean="0">
                <a:ln>
                  <a:noFill/>
                </a:ln>
                <a:solidFill>
                  <a:srgbClr val="000000"/>
                </a:solidFill>
                <a:effectLst/>
                <a:ea typeface="Times New Roman" pitchFamily="18" charset="0"/>
                <a:cs typeface="Arial" pitchFamily="34" charset="0"/>
              </a:rPr>
              <a:t>: </a:t>
            </a:r>
            <a:endParaRPr kumimoji="0" lang="en-US" sz="2300" b="0" i="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300" b="0" i="0" u="none" strike="noStrike" cap="none" normalizeH="0" baseline="0" dirty="0" smtClean="0">
                <a:ln>
                  <a:noFill/>
                </a:ln>
                <a:solidFill>
                  <a:srgbClr val="000000"/>
                </a:solidFill>
                <a:effectLst/>
                <a:ea typeface="Times New Roman" pitchFamily="18" charset="0"/>
                <a:cs typeface="Arial" pitchFamily="34" charset="0"/>
              </a:rPr>
              <a:t>ως διά μαγείας, όχι μόνο δεν συλλαμβάνεται από κανέναν, αλλά αρχίζει να </a:t>
            </a:r>
            <a:r>
              <a:rPr kumimoji="0" lang="el-GR" sz="2300" b="1" i="0" u="none"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οργανώνει μια νέα εκκλησία</a:t>
            </a:r>
            <a:r>
              <a:rPr kumimoji="0" lang="el-GR" sz="2300" b="0" i="0" u="none" strike="noStrike" cap="none" normalizeH="0" baseline="0" dirty="0" smtClean="0">
                <a:ln>
                  <a:noFill/>
                </a:ln>
                <a:solidFill>
                  <a:srgbClr val="000000"/>
                </a:solidFill>
                <a:effectLst/>
                <a:ea typeface="Times New Roman" pitchFamily="18" charset="0"/>
                <a:cs typeface="Arial" pitchFamily="34" charset="0"/>
              </a:rPr>
              <a:t>, τη </a:t>
            </a:r>
            <a:r>
              <a:rPr kumimoji="0" lang="el-GR" sz="23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λουθηρανική</a:t>
            </a:r>
            <a:r>
              <a:rPr kumimoji="0" lang="el-GR" sz="2300" b="0" i="0" u="none" strike="noStrike" cap="none" normalizeH="0" baseline="0" dirty="0" smtClean="0">
                <a:ln>
                  <a:noFill/>
                </a:ln>
                <a:solidFill>
                  <a:srgbClr val="000000"/>
                </a:solidFill>
                <a:effectLst/>
                <a:ea typeface="Times New Roman" pitchFamily="18" charset="0"/>
                <a:cs typeface="Arial" pitchFamily="34" charset="0"/>
              </a:rPr>
              <a:t>! Οι πιστοί συνέρρεαν ως ποίμνιο και οι γερμανοί ευγενείς άρχισαν να υποστηρίζουν μαζικά τα κηρύγματά του.</a:t>
            </a:r>
            <a:endParaRPr kumimoji="0" lang="el-GR" sz="2300" b="0" i="0" u="none" strike="noStrike" cap="none" normalizeH="0" baseline="0" dirty="0" smtClean="0">
              <a:ln>
                <a:noFill/>
              </a:ln>
              <a:solidFill>
                <a:schemeClr val="tx1"/>
              </a:solidFill>
              <a:effectLst/>
              <a:cs typeface="Arial" pitchFamily="34" charset="0"/>
            </a:endParaRPr>
          </a:p>
        </p:txBody>
      </p:sp>
      <p:pic>
        <p:nvPicPr>
          <p:cNvPr id="3" name="2 - Εικόνα" descr="mrtltthrrop15.jpg"/>
          <p:cNvPicPr>
            <a:picLocks noChangeAspect="1"/>
          </p:cNvPicPr>
          <p:nvPr/>
        </p:nvPicPr>
        <p:blipFill>
          <a:blip r:embed="rId2" cstate="print"/>
          <a:stretch>
            <a:fillRect/>
          </a:stretch>
        </p:blipFill>
        <p:spPr>
          <a:xfrm>
            <a:off x="0" y="0"/>
            <a:ext cx="4987636"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5537"/>
                                        </p:tgtEl>
                                        <p:attrNameLst>
                                          <p:attrName>style.visibility</p:attrName>
                                        </p:attrNameLst>
                                      </p:cBhvr>
                                      <p:to>
                                        <p:strVal val="visible"/>
                                      </p:to>
                                    </p:set>
                                    <p:animEffect transition="in" filter="randombar(horizontal)">
                                      <p:cBhvr>
                                        <p:cTn id="14" dur="500"/>
                                        <p:tgtEl>
                                          <p:spTgt spid="65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rPr>
              <a:t>Ο πόλεμος των χωρικών </a:t>
            </a:r>
            <a:br>
              <a:rPr lang="el-GR" b="1" dirty="0" smtClean="0">
                <a:solidFill>
                  <a:srgbClr val="C00000"/>
                </a:solidFill>
                <a:effectLst>
                  <a:outerShdw blurRad="38100" dist="38100" dir="2700000" algn="tl">
                    <a:srgbClr val="000000">
                      <a:alpha val="43137"/>
                    </a:srgbClr>
                  </a:outerShdw>
                </a:effectLst>
              </a:rPr>
            </a:br>
            <a:r>
              <a:rPr lang="el-GR" sz="3600" b="1" dirty="0" smtClean="0">
                <a:solidFill>
                  <a:srgbClr val="C00000"/>
                </a:solidFill>
                <a:effectLst>
                  <a:outerShdw blurRad="38100" dist="38100" dir="2700000" algn="tl">
                    <a:srgbClr val="000000">
                      <a:alpha val="43137"/>
                    </a:srgbClr>
                  </a:outerShdw>
                </a:effectLst>
              </a:rPr>
              <a:t>(1524-25)</a:t>
            </a:r>
            <a:endParaRPr lang="el-GR" sz="36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1843608"/>
            <a:ext cx="8229600" cy="5257800"/>
          </a:xfrm>
        </p:spPr>
        <p:txBody>
          <a:bodyPr>
            <a:normAutofit fontScale="92500" lnSpcReduction="20000"/>
          </a:bodyPr>
          <a:lstStyle/>
          <a:p>
            <a:r>
              <a:rPr lang="el-GR" b="1" dirty="0" smtClean="0"/>
              <a:t>Απλοί χωρικοί</a:t>
            </a:r>
            <a:r>
              <a:rPr lang="el-GR" dirty="0" smtClean="0"/>
              <a:t>, ενθουσιασμένοι από το κήρυγμα του Λούθηρου για ελευθερία, </a:t>
            </a:r>
            <a:r>
              <a:rPr lang="el-GR" b="1" dirty="0" smtClean="0"/>
              <a:t>επαναστάτησαν</a:t>
            </a:r>
            <a:r>
              <a:rPr lang="el-GR" dirty="0" smtClean="0"/>
              <a:t> ενάντια στους </a:t>
            </a:r>
            <a:r>
              <a:rPr lang="el-GR" b="1" dirty="0" smtClean="0"/>
              <a:t>άρχοντες</a:t>
            </a:r>
            <a:r>
              <a:rPr lang="el-GR" dirty="0" smtClean="0"/>
              <a:t>.</a:t>
            </a:r>
          </a:p>
          <a:p>
            <a:r>
              <a:rPr lang="el-GR" dirty="0" smtClean="0"/>
              <a:t>Ο </a:t>
            </a:r>
            <a:r>
              <a:rPr lang="el-GR" b="1" dirty="0" smtClean="0"/>
              <a:t>Λούθηρος</a:t>
            </a:r>
            <a:r>
              <a:rPr lang="el-GR" dirty="0" smtClean="0"/>
              <a:t> όμως διακήρυξε ότι δεν μιλούσε για πολιτική ελευθερία αλλά για την εκκλησία: "Οι ηγεμόνες και οι άρχοντες είναι οι λειτουργοί του Θεού και </a:t>
            </a:r>
            <a:r>
              <a:rPr lang="el-GR" b="1" dirty="0" smtClean="0"/>
              <a:t>πρέπει να τιμωρούν </a:t>
            </a:r>
            <a:r>
              <a:rPr lang="el-GR" dirty="0" smtClean="0"/>
              <a:t>τους απείθαρχους».</a:t>
            </a:r>
          </a:p>
          <a:p>
            <a:r>
              <a:rPr lang="el-GR" dirty="0" smtClean="0"/>
              <a:t>Είχε ανάγκη την </a:t>
            </a:r>
            <a:r>
              <a:rPr lang="el-GR" b="1" dirty="0" smtClean="0"/>
              <a:t>υποστήριξη των αρχόντων</a:t>
            </a:r>
            <a:r>
              <a:rPr lang="el-GR" dirty="0" smtClean="0"/>
              <a:t>, ώστε να έχουν ισχυρή υποστήριξη και οι απόψεις του.</a:t>
            </a:r>
          </a:p>
          <a:p>
            <a:r>
              <a:rPr lang="el-GR" dirty="0" smtClean="0"/>
              <a:t>Η εξέγερση των χωρικών </a:t>
            </a:r>
            <a:r>
              <a:rPr lang="el-GR" b="1" dirty="0" smtClean="0"/>
              <a:t>πνίγηκε στο αίμα</a:t>
            </a:r>
            <a:r>
              <a:rPr lang="el-GR" dirty="0" smtClean="0"/>
              <a:t>.</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3000"/>
                            </p:stCondLst>
                            <p:childTnLst>
                              <p:par>
                                <p:cTn id="18" presetID="10" presetClass="entr" presetSubtype="0"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4500"/>
                            </p:stCondLst>
                            <p:childTnLst>
                              <p:par>
                                <p:cTn id="22" presetID="10" presetClass="entr" presetSubtype="0" fill="hold" grpId="0"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s3.amazonaws.com/s3.timetoast.com/public/uploads/photos/8141811/%CE%9F_%CE%A0%CE%9F%CE%9B%CE%95%CE%9C%CE%9F%CE%A3_%CE%A4%CE%A9%CE%9D_%CE%A7%CE%A9%CE%A1%CE%99%CE%9A%CE%A9%CE%9D.jpg?1478352365"/>
          <p:cNvPicPr>
            <a:picLocks noChangeAspect="1" noChangeArrowheads="1"/>
          </p:cNvPicPr>
          <p:nvPr/>
        </p:nvPicPr>
        <p:blipFill>
          <a:blip r:embed="rId2" cstate="print">
            <a:lum contrast="30000"/>
          </a:blip>
          <a:srcRect/>
          <a:stretch>
            <a:fillRect/>
          </a:stretch>
        </p:blipFill>
        <p:spPr bwMode="auto">
          <a:xfrm>
            <a:off x="0" y="0"/>
            <a:ext cx="9144000" cy="70338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randombar(horizontal)">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8614"/>
            <a:ext cx="9144000" cy="1210146"/>
          </a:xfrm>
        </p:spPr>
        <p:txBody>
          <a:bodyPr>
            <a:normAutofit/>
          </a:bodyPr>
          <a:lstStyle/>
          <a:p>
            <a:r>
              <a:rPr lang="el-GR" sz="3200" b="1" dirty="0" smtClean="0">
                <a:solidFill>
                  <a:srgbClr val="C00000"/>
                </a:solidFill>
                <a:effectLst>
                  <a:outerShdw blurRad="38100" dist="38100" dir="2700000" algn="tl">
                    <a:srgbClr val="000000">
                      <a:alpha val="43137"/>
                    </a:srgbClr>
                  </a:outerShdw>
                </a:effectLst>
              </a:rPr>
              <a:t>Η ομολογία της Αυγούστας</a:t>
            </a:r>
            <a:br>
              <a:rPr lang="el-GR" sz="3200" b="1" dirty="0" smtClean="0">
                <a:solidFill>
                  <a:srgbClr val="C00000"/>
                </a:solidFill>
                <a:effectLst>
                  <a:outerShdw blurRad="38100" dist="38100" dir="2700000" algn="tl">
                    <a:srgbClr val="000000">
                      <a:alpha val="43137"/>
                    </a:srgbClr>
                  </a:outerShdw>
                </a:effectLst>
              </a:rPr>
            </a:br>
            <a:r>
              <a:rPr lang="el-GR" sz="3200" b="1" dirty="0" smtClean="0">
                <a:solidFill>
                  <a:srgbClr val="C00000"/>
                </a:solidFill>
                <a:effectLst>
                  <a:outerShdw blurRad="38100" dist="38100" dir="2700000" algn="tl">
                    <a:srgbClr val="000000">
                      <a:alpha val="43137"/>
                    </a:srgbClr>
                  </a:outerShdw>
                </a:effectLst>
              </a:rPr>
              <a:t>20 Ιουνίου 1530</a:t>
            </a:r>
            <a:endParaRPr lang="el-GR" sz="3200" b="1" dirty="0">
              <a:solidFill>
                <a:srgbClr val="C00000"/>
              </a:solidFill>
              <a:effectLst>
                <a:outerShdw blurRad="38100" dist="38100" dir="2700000" algn="tl">
                  <a:srgbClr val="000000">
                    <a:alpha val="43137"/>
                  </a:srgbClr>
                </a:outerShdw>
              </a:effectLst>
            </a:endParaRPr>
          </a:p>
        </p:txBody>
      </p:sp>
      <p:sp>
        <p:nvSpPr>
          <p:cNvPr id="4" name="3 - Ορθογώνιο"/>
          <p:cNvSpPr/>
          <p:nvPr/>
        </p:nvSpPr>
        <p:spPr>
          <a:xfrm>
            <a:off x="4788024" y="1628800"/>
            <a:ext cx="4176464" cy="4893647"/>
          </a:xfrm>
          <a:prstGeom prst="rect">
            <a:avLst/>
          </a:prstGeom>
        </p:spPr>
        <p:txBody>
          <a:bodyPr wrap="square">
            <a:spAutoFit/>
          </a:bodyPr>
          <a:lstStyle/>
          <a:p>
            <a:r>
              <a:rPr lang="el-GR" sz="2400" dirty="0" smtClean="0"/>
              <a:t>Ο Γερμανός αυτοκράτορας </a:t>
            </a:r>
            <a:r>
              <a:rPr lang="el-GR" sz="2400" b="1" dirty="0" smtClean="0">
                <a:solidFill>
                  <a:srgbClr val="C00000"/>
                </a:solidFill>
                <a:effectLst>
                  <a:outerShdw blurRad="38100" dist="38100" dir="2700000" algn="tl">
                    <a:srgbClr val="000000">
                      <a:alpha val="43137"/>
                    </a:srgbClr>
                  </a:outerShdw>
                </a:effectLst>
              </a:rPr>
              <a:t>Κάρολος Ε΄ </a:t>
            </a:r>
            <a:r>
              <a:rPr lang="el-GR" sz="2400" dirty="0" smtClean="0"/>
              <a:t>συγκαλεί Δίαιτα στην </a:t>
            </a:r>
            <a:r>
              <a:rPr lang="el-GR" sz="2400" b="1" dirty="0" smtClean="0">
                <a:solidFill>
                  <a:srgbClr val="C00000"/>
                </a:solidFill>
                <a:effectLst>
                  <a:outerShdw blurRad="38100" dist="38100" dir="2700000" algn="tl">
                    <a:srgbClr val="000000">
                      <a:alpha val="43137"/>
                    </a:srgbClr>
                  </a:outerShdw>
                </a:effectLst>
              </a:rPr>
              <a:t>Αυγούστα</a:t>
            </a:r>
            <a:r>
              <a:rPr lang="el-GR" sz="2400" dirty="0" smtClean="0">
                <a:effectLst>
                  <a:outerShdw blurRad="38100" dist="38100" dir="2700000" algn="tl">
                    <a:srgbClr val="000000">
                      <a:alpha val="43137"/>
                    </a:srgbClr>
                  </a:outerShdw>
                </a:effectLst>
              </a:rPr>
              <a:t> </a:t>
            </a:r>
            <a:r>
              <a:rPr lang="el-GR" sz="2400" dirty="0" smtClean="0"/>
              <a:t>ζητώντας να κατατεθούν Ομολογίες Πίστεως από τους Καθολικούς και τους εκπροσώπους της Μεταρρύθμισης. </a:t>
            </a:r>
          </a:p>
          <a:p>
            <a:r>
              <a:rPr lang="el-GR" sz="2400" dirty="0" smtClean="0"/>
              <a:t>Ο Λούθηρος δεν συμμετέχει λόγω της ισχύος της Εδίκτου της </a:t>
            </a:r>
            <a:r>
              <a:rPr lang="el-GR" sz="2400" dirty="0" err="1" smtClean="0"/>
              <a:t>Βόρμς</a:t>
            </a:r>
            <a:r>
              <a:rPr lang="el-GR" sz="2400" dirty="0" smtClean="0"/>
              <a:t>, αλλά στην Δίαιτα παραδίδεται υπόμνημα με τις βασικές αρχές του Λουθηρανισμού.</a:t>
            </a:r>
            <a:endParaRPr lang="el-GR" sz="2400" dirty="0"/>
          </a:p>
        </p:txBody>
      </p:sp>
      <p:pic>
        <p:nvPicPr>
          <p:cNvPr id="5" name="4 - Εικόνα" descr="ομολογία αυγούστας.jpg"/>
          <p:cNvPicPr>
            <a:picLocks noChangeAspect="1"/>
          </p:cNvPicPr>
          <p:nvPr/>
        </p:nvPicPr>
        <p:blipFill>
          <a:blip r:embed="rId2" cstate="print"/>
          <a:srcRect t="7087" r="3623" b="8858"/>
          <a:stretch>
            <a:fillRect/>
          </a:stretch>
        </p:blipFill>
        <p:spPr>
          <a:xfrm>
            <a:off x="251520" y="1334836"/>
            <a:ext cx="3960440" cy="52970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5661248"/>
            <a:ext cx="9144000" cy="1200329"/>
          </a:xfrm>
          <a:prstGeom prst="rect">
            <a:avLst/>
          </a:prstGeom>
        </p:spPr>
        <p:txBody>
          <a:bodyPr wrap="square">
            <a:spAutoFit/>
          </a:bodyPr>
          <a:lstStyle/>
          <a:p>
            <a:pPr algn="ctr"/>
            <a:r>
              <a:rPr lang="el-GR" sz="2400" dirty="0" smtClean="0"/>
              <a:t>Ο Λούθηρος πεθαίνει στην πατρίδα του, το </a:t>
            </a:r>
            <a:r>
              <a:rPr lang="el-GR" sz="2400" dirty="0" err="1" smtClean="0"/>
              <a:t>Άισλεμπεν</a:t>
            </a:r>
            <a:r>
              <a:rPr lang="el-GR" sz="2400" dirty="0" smtClean="0"/>
              <a:t>. </a:t>
            </a:r>
          </a:p>
          <a:p>
            <a:pPr algn="ctr"/>
            <a:r>
              <a:rPr lang="el-GR" sz="2400" dirty="0" smtClean="0"/>
              <a:t>Είχε αποκτήσει έξι παιδιά μετά το γάμο του με την πρώην μοναχή </a:t>
            </a:r>
            <a:r>
              <a:rPr lang="el-GR" sz="2400" b="1" dirty="0" err="1" smtClean="0">
                <a:effectLst>
                  <a:outerShdw blurRad="38100" dist="38100" dir="2700000" algn="tl">
                    <a:srgbClr val="000000">
                      <a:alpha val="43137"/>
                    </a:srgbClr>
                  </a:outerShdw>
                </a:effectLst>
              </a:rPr>
              <a:t>Καταρίνα</a:t>
            </a:r>
            <a:r>
              <a:rPr lang="el-GR" sz="2400" b="1" dirty="0" smtClean="0">
                <a:effectLst>
                  <a:outerShdw blurRad="38100" dist="38100" dir="2700000" algn="tl">
                    <a:srgbClr val="000000">
                      <a:alpha val="43137"/>
                    </a:srgbClr>
                  </a:outerShdw>
                </a:effectLst>
              </a:rPr>
              <a:t> φον Μπόρα.</a:t>
            </a:r>
            <a:endParaRPr lang="el-GR" sz="2400" b="1" dirty="0">
              <a:effectLst>
                <a:outerShdw blurRad="38100" dist="38100" dir="2700000" algn="tl">
                  <a:srgbClr val="000000">
                    <a:alpha val="43137"/>
                  </a:srgbClr>
                </a:outerShdw>
              </a:effectLst>
            </a:endParaRPr>
          </a:p>
        </p:txBody>
      </p:sp>
      <p:pic>
        <p:nvPicPr>
          <p:cNvPr id="5" name="4 - Εικόνα" descr="Katherina von Bora πρώην καλόγρια σύζυγος Λούθηρου.jpg"/>
          <p:cNvPicPr>
            <a:picLocks noChangeAspect="1"/>
          </p:cNvPicPr>
          <p:nvPr/>
        </p:nvPicPr>
        <p:blipFill>
          <a:blip r:embed="rId2" cstate="print"/>
          <a:stretch>
            <a:fillRect/>
          </a:stretch>
        </p:blipFill>
        <p:spPr>
          <a:xfrm>
            <a:off x="1547664" y="188640"/>
            <a:ext cx="6172200" cy="4762500"/>
          </a:xfrm>
          <a:prstGeom prst="rect">
            <a:avLst/>
          </a:prstGeom>
          <a:ln>
            <a:noFill/>
          </a:ln>
          <a:effectLst>
            <a:outerShdw blurRad="292100" dist="139700" dir="2700000" algn="tl" rotWithShape="0">
              <a:srgbClr val="333333">
                <a:alpha val="65000"/>
              </a:srgbClr>
            </a:outerShdw>
          </a:effectLst>
        </p:spPr>
      </p:pic>
      <p:sp>
        <p:nvSpPr>
          <p:cNvPr id="6" name="1 - Τίτλος"/>
          <p:cNvSpPr>
            <a:spLocks noGrp="1"/>
          </p:cNvSpPr>
          <p:nvPr>
            <p:ph type="title"/>
          </p:nvPr>
        </p:nvSpPr>
        <p:spPr>
          <a:xfrm>
            <a:off x="683568" y="4941168"/>
            <a:ext cx="8175282" cy="774720"/>
          </a:xfrm>
        </p:spPr>
        <p:txBody>
          <a:bodyPr>
            <a:normAutofit/>
          </a:bodyPr>
          <a:lstStyle/>
          <a:p>
            <a:r>
              <a:rPr lang="el-GR" sz="3200" b="1" dirty="0" smtClean="0">
                <a:solidFill>
                  <a:srgbClr val="C00000"/>
                </a:solidFill>
                <a:effectLst>
                  <a:outerShdw blurRad="38100" dist="38100" dir="2700000" algn="tl">
                    <a:srgbClr val="000000">
                      <a:alpha val="43137"/>
                    </a:srgbClr>
                  </a:outerShdw>
                </a:effectLst>
              </a:rPr>
              <a:t>17 Φεβρουαρίου 1546</a:t>
            </a:r>
            <a:endParaRPr lang="el-GR" sz="32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186766" cy="1143000"/>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rPr>
              <a:t>«Προτεστάντες» και «Ευαγγελικοί»</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fontScale="85000" lnSpcReduction="10000"/>
          </a:bodyPr>
          <a:lstStyle/>
          <a:p>
            <a:r>
              <a:rPr lang="el-GR" dirty="0" smtClean="0"/>
              <a:t>Οι ηγεμόνες που υποστήριζαν τον Λούθηρο διαμαρτυρήθηκαν στη Δίαιτα (το νομοθετικό σώμα του αυτοκράτορα) για την καταδίκη της πίστης τους. Γι’ αυτό τον λόγο ονομάστηκαν «</a:t>
            </a:r>
            <a:r>
              <a:rPr lang="el-GR" b="1" dirty="0" smtClean="0">
                <a:solidFill>
                  <a:srgbClr val="C00000"/>
                </a:solidFill>
                <a:effectLst>
                  <a:outerShdw blurRad="38100" dist="38100" dir="2700000" algn="tl">
                    <a:srgbClr val="000000">
                      <a:alpha val="43137"/>
                    </a:srgbClr>
                  </a:outerShdw>
                </a:effectLst>
              </a:rPr>
              <a:t>Προτεστάντες</a:t>
            </a:r>
            <a:r>
              <a:rPr lang="el-GR" dirty="0" smtClean="0"/>
              <a:t>» (δηλ. Διαμαρτυρόμενοι).</a:t>
            </a:r>
            <a:endParaRPr lang="en-US" dirty="0" smtClean="0"/>
          </a:p>
          <a:p>
            <a:pPr>
              <a:buNone/>
            </a:pPr>
            <a:endParaRPr lang="el-GR" dirty="0" smtClean="0"/>
          </a:p>
          <a:p>
            <a:r>
              <a:rPr lang="el-GR" dirty="0" smtClean="0"/>
              <a:t>Οι οπαδοί του Λούθηρου μελετούν την Αγία Γραφή και δέχονται μόνο όσα γράφονται στα ιερά κείμενα και όχι </a:t>
            </a:r>
            <a:r>
              <a:rPr lang="el-GR" dirty="0" err="1" smtClean="0"/>
              <a:t>ό,τι</a:t>
            </a:r>
            <a:r>
              <a:rPr lang="el-GR" dirty="0" smtClean="0"/>
              <a:t> έχουν γράψει διάφοροι λόγιοι για να ερμηνεύσουν ή να συμπληρώσουν την Αγία Γραφή. Γι’ αυτό τον λόγο ονομάζονται «</a:t>
            </a:r>
            <a:r>
              <a:rPr lang="el-GR" b="1" dirty="0" smtClean="0">
                <a:solidFill>
                  <a:srgbClr val="C00000"/>
                </a:solidFill>
                <a:effectLst>
                  <a:outerShdw blurRad="38100" dist="38100" dir="2700000" algn="tl">
                    <a:srgbClr val="000000">
                      <a:alpha val="43137"/>
                    </a:srgbClr>
                  </a:outerShdw>
                </a:effectLst>
              </a:rPr>
              <a:t>Ευαγγελικοί</a:t>
            </a:r>
            <a:r>
              <a:rPr lang="el-GR"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240"/>
                            </p:stCondLst>
                            <p:childTnLst>
                              <p:par>
                                <p:cTn id="11" presetID="10"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3740"/>
                            </p:stCondLst>
                            <p:childTnLst>
                              <p:par>
                                <p:cTn id="15" presetID="10" presetClass="entr" presetSubtype="0" fill="hold" grpId="0" nodeType="afterEffect">
                                  <p:stCondLst>
                                    <p:cond delay="2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rPr>
              <a:t>Η Ειρήνη της Αυγούστας </a:t>
            </a:r>
            <a:br>
              <a:rPr lang="el-GR" b="1" dirty="0" smtClean="0">
                <a:solidFill>
                  <a:srgbClr val="C00000"/>
                </a:solidFill>
                <a:effectLst>
                  <a:outerShdw blurRad="38100" dist="38100" dir="2700000" algn="tl">
                    <a:srgbClr val="000000">
                      <a:alpha val="43137"/>
                    </a:srgbClr>
                  </a:outerShdw>
                </a:effectLst>
              </a:rPr>
            </a:br>
            <a:r>
              <a:rPr lang="el-GR" sz="4000" b="1" dirty="0" smtClean="0">
                <a:solidFill>
                  <a:srgbClr val="C00000"/>
                </a:solidFill>
                <a:effectLst>
                  <a:outerShdw blurRad="38100" dist="38100" dir="2700000" algn="tl">
                    <a:srgbClr val="000000">
                      <a:alpha val="43137"/>
                    </a:srgbClr>
                  </a:outerShdw>
                </a:effectLst>
              </a:rPr>
              <a:t>(1</a:t>
            </a:r>
            <a:r>
              <a:rPr lang="el-GR" sz="4000" b="1" baseline="30000" dirty="0" smtClean="0">
                <a:solidFill>
                  <a:srgbClr val="C00000"/>
                </a:solidFill>
                <a:effectLst>
                  <a:outerShdw blurRad="38100" dist="38100" dir="2700000" algn="tl">
                    <a:srgbClr val="000000">
                      <a:alpha val="43137"/>
                    </a:srgbClr>
                  </a:outerShdw>
                </a:effectLst>
              </a:rPr>
              <a:t>η</a:t>
            </a:r>
            <a:r>
              <a:rPr lang="el-GR" sz="4000" b="1" dirty="0" smtClean="0">
                <a:solidFill>
                  <a:srgbClr val="C00000"/>
                </a:solidFill>
                <a:effectLst>
                  <a:outerShdw blurRad="38100" dist="38100" dir="2700000" algn="tl">
                    <a:srgbClr val="000000">
                      <a:alpha val="43137"/>
                    </a:srgbClr>
                  </a:outerShdw>
                </a:effectLst>
              </a:rPr>
              <a:t> Μαΐου 1555)</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lnSpcReduction="10000"/>
          </a:bodyPr>
          <a:lstStyle/>
          <a:p>
            <a:r>
              <a:rPr lang="el-GR" dirty="0" smtClean="0"/>
              <a:t>Η Γερμανία ήταν χωρισμένη στα δύο.</a:t>
            </a:r>
          </a:p>
          <a:p>
            <a:r>
              <a:rPr lang="el-GR" dirty="0" smtClean="0"/>
              <a:t>Οι μισοί ηγεμόνες ήταν με το μέρος του Λούθηρου και οι άλλοι μισοί με το μέρος της Ρώμης και του Αυτοκράτορα.</a:t>
            </a:r>
          </a:p>
          <a:p>
            <a:r>
              <a:rPr lang="el-GR" dirty="0" smtClean="0"/>
              <a:t>Μπροστά στον κίνδυνο </a:t>
            </a:r>
            <a:r>
              <a:rPr lang="el-GR" b="1" dirty="0" smtClean="0">
                <a:solidFill>
                  <a:srgbClr val="C00000"/>
                </a:solidFill>
                <a:effectLst>
                  <a:outerShdw blurRad="38100" dist="38100" dir="2700000" algn="tl">
                    <a:srgbClr val="000000">
                      <a:alpha val="43137"/>
                    </a:srgbClr>
                  </a:outerShdw>
                </a:effectLst>
              </a:rPr>
              <a:t>εμφυλίου πολέμου</a:t>
            </a:r>
            <a:r>
              <a:rPr lang="el-GR" dirty="0" smtClean="0"/>
              <a:t>, ο Κάρολος Ε΄ αναγκάστηκε να </a:t>
            </a:r>
            <a:r>
              <a:rPr lang="el-GR" b="1" dirty="0" smtClean="0">
                <a:solidFill>
                  <a:srgbClr val="C00000"/>
                </a:solidFill>
                <a:effectLst>
                  <a:outerShdw blurRad="38100" dist="38100" dir="2700000" algn="tl">
                    <a:srgbClr val="000000">
                      <a:alpha val="43137"/>
                    </a:srgbClr>
                  </a:outerShdw>
                </a:effectLst>
              </a:rPr>
              <a:t>νομιμοποιήσει</a:t>
            </a:r>
            <a:r>
              <a:rPr lang="el-GR" dirty="0" smtClean="0">
                <a:effectLst>
                  <a:outerShdw blurRad="38100" dist="38100" dir="2700000" algn="tl">
                    <a:srgbClr val="000000">
                      <a:alpha val="43137"/>
                    </a:srgbClr>
                  </a:outerShdw>
                </a:effectLst>
              </a:rPr>
              <a:t> </a:t>
            </a:r>
            <a:r>
              <a:rPr lang="el-GR" dirty="0" smtClean="0"/>
              <a:t>τον Λουθηρανισμό.</a:t>
            </a:r>
          </a:p>
          <a:p>
            <a:r>
              <a:rPr lang="el-GR" dirty="0" smtClean="0"/>
              <a:t>Το </a:t>
            </a:r>
            <a:r>
              <a:rPr lang="el-GR" b="1" dirty="0" smtClean="0">
                <a:solidFill>
                  <a:srgbClr val="C00000"/>
                </a:solidFill>
                <a:effectLst>
                  <a:outerShdw blurRad="38100" dist="38100" dir="2700000" algn="tl">
                    <a:srgbClr val="000000">
                      <a:alpha val="43137"/>
                    </a:srgbClr>
                  </a:outerShdw>
                </a:effectLst>
              </a:rPr>
              <a:t>1555</a:t>
            </a:r>
            <a:r>
              <a:rPr lang="el-GR" dirty="0" smtClean="0">
                <a:effectLst>
                  <a:outerShdw blurRad="38100" dist="38100" dir="2700000" algn="tl">
                    <a:srgbClr val="000000">
                      <a:alpha val="43137"/>
                    </a:srgbClr>
                  </a:outerShdw>
                </a:effectLst>
              </a:rPr>
              <a:t> </a:t>
            </a:r>
            <a:r>
              <a:rPr lang="el-GR" dirty="0" smtClean="0"/>
              <a:t>υπογράφεται η</a:t>
            </a:r>
            <a:r>
              <a:rPr lang="el-GR" dirty="0" smtClean="0">
                <a:solidFill>
                  <a:schemeClr val="accent2">
                    <a:lumMod val="75000"/>
                  </a:schemeClr>
                </a:solidFill>
              </a:rPr>
              <a:t> </a:t>
            </a:r>
            <a:r>
              <a:rPr lang="el-GR" b="1" dirty="0" smtClean="0">
                <a:solidFill>
                  <a:srgbClr val="C00000"/>
                </a:solidFill>
                <a:effectLst>
                  <a:outerShdw blurRad="38100" dist="38100" dir="2700000" algn="tl">
                    <a:srgbClr val="000000">
                      <a:alpha val="43137"/>
                    </a:srgbClr>
                  </a:outerShdw>
                </a:effectLst>
              </a:rPr>
              <a:t>Ειρήνη της Αυγούστας </a:t>
            </a:r>
            <a:r>
              <a:rPr lang="el-GR" dirty="0" smtClean="0"/>
              <a:t>με την οποία: </a:t>
            </a:r>
          </a:p>
          <a:p>
            <a:pPr>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par>
                          <p:cTn id="21" fill="hold">
                            <p:stCondLst>
                              <p:cond delay="8000"/>
                            </p:stCondLst>
                            <p:childTnLst>
                              <p:par>
                                <p:cTn id="22" presetID="10" presetClass="entr" presetSubtype="0" fill="hold" grpId="0"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075240" cy="5483245"/>
          </a:xfrm>
        </p:spPr>
        <p:txBody>
          <a:bodyPr>
            <a:normAutofit lnSpcReduction="10000"/>
          </a:bodyPr>
          <a:lstStyle/>
          <a:p>
            <a:pPr algn="just"/>
            <a:r>
              <a:rPr lang="el-GR" dirty="0" smtClean="0"/>
              <a:t>Κάθε </a:t>
            </a:r>
            <a:r>
              <a:rPr lang="el-GR" b="1" dirty="0" smtClean="0">
                <a:solidFill>
                  <a:srgbClr val="C00000"/>
                </a:solidFill>
                <a:effectLst>
                  <a:outerShdw blurRad="38100" dist="38100" dir="2700000" algn="tl">
                    <a:srgbClr val="000000">
                      <a:alpha val="43137"/>
                    </a:srgbClr>
                  </a:outerShdw>
                </a:effectLst>
              </a:rPr>
              <a:t>Γερμανός ηγεμόνας </a:t>
            </a:r>
            <a:r>
              <a:rPr lang="el-GR" dirty="0" smtClean="0"/>
              <a:t>ήταν </a:t>
            </a:r>
            <a:r>
              <a:rPr lang="el-GR" b="1" dirty="0" smtClean="0">
                <a:solidFill>
                  <a:srgbClr val="C00000"/>
                </a:solidFill>
                <a:effectLst>
                  <a:outerShdw blurRad="38100" dist="38100" dir="2700000" algn="tl">
                    <a:srgbClr val="000000">
                      <a:alpha val="43137"/>
                    </a:srgbClr>
                  </a:outerShdw>
                </a:effectLst>
              </a:rPr>
              <a:t>ελεύθερος να επιλέξει το δόγμα του</a:t>
            </a:r>
            <a:r>
              <a:rPr lang="el-GR" dirty="0" smtClean="0"/>
              <a:t> και να το επιβάλει στους υπηκόους του (</a:t>
            </a:r>
            <a:r>
              <a:rPr lang="en-US" i="1" dirty="0" err="1" smtClean="0"/>
              <a:t>cuius</a:t>
            </a:r>
            <a:r>
              <a:rPr lang="en-US" i="1" dirty="0" smtClean="0"/>
              <a:t> </a:t>
            </a:r>
            <a:r>
              <a:rPr lang="en-US" i="1" dirty="0" err="1" smtClean="0"/>
              <a:t>regio</a:t>
            </a:r>
            <a:r>
              <a:rPr lang="en-US" i="1" dirty="0" smtClean="0"/>
              <a:t> </a:t>
            </a:r>
            <a:r>
              <a:rPr lang="en-US" i="1" dirty="0" err="1" smtClean="0"/>
              <a:t>eius</a:t>
            </a:r>
            <a:r>
              <a:rPr lang="en-US" i="1" dirty="0" smtClean="0"/>
              <a:t> </a:t>
            </a:r>
            <a:r>
              <a:rPr lang="en-US" i="1" dirty="0" err="1" smtClean="0"/>
              <a:t>religio</a:t>
            </a:r>
            <a:r>
              <a:rPr lang="en-US" dirty="0" smtClean="0"/>
              <a:t>).</a:t>
            </a:r>
            <a:endParaRPr lang="el-GR" dirty="0" smtClean="0"/>
          </a:p>
          <a:p>
            <a:pPr algn="just"/>
            <a:endParaRPr lang="en-US" dirty="0" smtClean="0"/>
          </a:p>
          <a:p>
            <a:pPr algn="just"/>
            <a:r>
              <a:rPr lang="el-GR" dirty="0" smtClean="0"/>
              <a:t>Όσοι είχαν ήδη αποσχιστεί από την καθολική εκκλησία και είχαν </a:t>
            </a:r>
            <a:r>
              <a:rPr lang="el-GR" b="1" dirty="0" smtClean="0">
                <a:solidFill>
                  <a:srgbClr val="C00000"/>
                </a:solidFill>
                <a:effectLst>
                  <a:outerShdw blurRad="38100" dist="38100" dir="2700000" algn="tl">
                    <a:srgbClr val="000000">
                      <a:alpha val="43137"/>
                    </a:srgbClr>
                  </a:outerShdw>
                </a:effectLst>
              </a:rPr>
              <a:t>δημεύσει</a:t>
            </a:r>
            <a:r>
              <a:rPr lang="el-GR" dirty="0" smtClean="0">
                <a:effectLst>
                  <a:outerShdw blurRad="38100" dist="38100" dir="2700000" algn="tl">
                    <a:srgbClr val="000000">
                      <a:alpha val="43137"/>
                    </a:srgbClr>
                  </a:outerShdw>
                </a:effectLst>
              </a:rPr>
              <a:t> </a:t>
            </a:r>
            <a:r>
              <a:rPr lang="el-GR" dirty="0" smtClean="0"/>
              <a:t>τα εκκλησιαστικά κτήματα της περιοχής τους, μπορούσαν να τα κρατήσουν. Όσοι όμως θα προσχωρούσαν τώρα στον λουθηρανισμό, δεν είχαν το δικαίωμα να δημεύσουν κτήματα.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dirty="0" smtClean="0">
                <a:solidFill>
                  <a:srgbClr val="C00000"/>
                </a:solidFill>
                <a:effectLst>
                  <a:outerShdw blurRad="38100" dist="38100" dir="2700000" algn="tl">
                    <a:srgbClr val="000000">
                      <a:alpha val="43137"/>
                    </a:srgbClr>
                  </a:outerShdw>
                </a:effectLst>
              </a:rPr>
              <a:t>Η Ρωμαιοκαθολική Εκκλησία</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539552" y="1124745"/>
            <a:ext cx="8229600" cy="2304255"/>
          </a:xfrm>
        </p:spPr>
        <p:txBody>
          <a:bodyPr>
            <a:normAutofit fontScale="85000" lnSpcReduction="10000"/>
          </a:bodyPr>
          <a:lstStyle/>
          <a:p>
            <a:r>
              <a:rPr lang="el-GR" dirty="0" smtClean="0"/>
              <a:t>Ο ανώτερος κλήρος ζει μέσα στην </a:t>
            </a:r>
            <a:r>
              <a:rPr lang="el-GR" b="1" dirty="0" smtClean="0">
                <a:solidFill>
                  <a:srgbClr val="C00000"/>
                </a:solidFill>
                <a:effectLst>
                  <a:outerShdw blurRad="38100" dist="38100" dir="2700000" algn="tl">
                    <a:srgbClr val="000000">
                      <a:alpha val="43137"/>
                    </a:srgbClr>
                  </a:outerShdw>
                </a:effectLst>
              </a:rPr>
              <a:t>πολυτέλεια</a:t>
            </a:r>
            <a:r>
              <a:rPr lang="el-GR" dirty="0" smtClean="0">
                <a:effectLst>
                  <a:outerShdw blurRad="38100" dist="38100" dir="2700000" algn="tl">
                    <a:srgbClr val="000000">
                      <a:alpha val="43137"/>
                    </a:srgbClr>
                  </a:outerShdw>
                </a:effectLst>
              </a:rPr>
              <a:t> </a:t>
            </a:r>
            <a:r>
              <a:rPr lang="el-GR" dirty="0" smtClean="0"/>
              <a:t>και τις απολαύσεις, δηλαδή καθόλου χριστιανικά.</a:t>
            </a:r>
          </a:p>
          <a:p>
            <a:r>
              <a:rPr lang="el-GR" dirty="0" smtClean="0"/>
              <a:t>Οι απλοί ιερείς και μοναχοί είναι συχνά </a:t>
            </a:r>
            <a:r>
              <a:rPr lang="el-GR" b="1" dirty="0" smtClean="0">
                <a:solidFill>
                  <a:srgbClr val="C00000"/>
                </a:solidFill>
                <a:effectLst>
                  <a:outerShdw blurRad="38100" dist="38100" dir="2700000" algn="tl">
                    <a:srgbClr val="000000">
                      <a:alpha val="43137"/>
                    </a:srgbClr>
                  </a:outerShdw>
                </a:effectLst>
              </a:rPr>
              <a:t>ακαλλιέργητοι</a:t>
            </a:r>
            <a:r>
              <a:rPr lang="el-GR" dirty="0" smtClean="0">
                <a:effectLst>
                  <a:outerShdw blurRad="38100" dist="38100" dir="2700000" algn="tl">
                    <a:srgbClr val="000000">
                      <a:alpha val="43137"/>
                    </a:srgbClr>
                  </a:outerShdw>
                </a:effectLst>
              </a:rPr>
              <a:t> </a:t>
            </a:r>
            <a:r>
              <a:rPr lang="el-GR" dirty="0" smtClean="0"/>
              <a:t>και δεν μπορούν να καθοδηγήσουν σωστά τους πιστούς.</a:t>
            </a:r>
            <a:endParaRPr lang="el-GR" dirty="0"/>
          </a:p>
        </p:txBody>
      </p:sp>
      <p:pic>
        <p:nvPicPr>
          <p:cNvPr id="4" name="3 - Εικόνα" descr="Jehan Georges Vibert A pinch of Snuff.jpg"/>
          <p:cNvPicPr>
            <a:picLocks noChangeAspect="1"/>
          </p:cNvPicPr>
          <p:nvPr/>
        </p:nvPicPr>
        <p:blipFill>
          <a:blip r:embed="rId2" cstate="print">
            <a:lum bright="10000" contrast="20000"/>
          </a:blip>
          <a:srcRect l="9544" t="8858" r="19725" b="3543"/>
          <a:stretch>
            <a:fillRect/>
          </a:stretch>
        </p:blipFill>
        <p:spPr>
          <a:xfrm>
            <a:off x="3455715" y="3254446"/>
            <a:ext cx="2700461" cy="3603554"/>
          </a:xfrm>
          <a:prstGeom prst="rect">
            <a:avLst/>
          </a:prstGeom>
          <a:ln>
            <a:noFill/>
          </a:ln>
          <a:effectLst>
            <a:outerShdw blurRad="292100" dist="139700" dir="2700000" algn="tl" rotWithShape="0">
              <a:srgbClr val="333333">
                <a:alpha val="65000"/>
              </a:srgbClr>
            </a:outerShdw>
          </a:effectLst>
        </p:spPr>
      </p:pic>
      <p:pic>
        <p:nvPicPr>
          <p:cNvPr id="5" name="4 - Εικόνα" descr="sodoma2.jpg"/>
          <p:cNvPicPr>
            <a:picLocks noChangeAspect="1"/>
          </p:cNvPicPr>
          <p:nvPr/>
        </p:nvPicPr>
        <p:blipFill>
          <a:blip r:embed="rId3" cstate="print">
            <a:lum bright="-10000" contrast="20000"/>
          </a:blip>
          <a:srcRect t="4724"/>
          <a:stretch>
            <a:fillRect/>
          </a:stretch>
        </p:blipFill>
        <p:spPr>
          <a:xfrm>
            <a:off x="6254225" y="3247945"/>
            <a:ext cx="2889775" cy="3610055"/>
          </a:xfrm>
          <a:prstGeom prst="rect">
            <a:avLst/>
          </a:prstGeom>
          <a:ln>
            <a:noFill/>
          </a:ln>
          <a:effectLst>
            <a:outerShdw blurRad="292100" dist="139700" dir="2700000" algn="tl" rotWithShape="0">
              <a:srgbClr val="333333">
                <a:alpha val="65000"/>
              </a:srgbClr>
            </a:outerShdw>
          </a:effectLst>
        </p:spPr>
      </p:pic>
      <p:pic>
        <p:nvPicPr>
          <p:cNvPr id="6" name="5 - Εικόνα" descr="Πάπας Λέων Ι.jpg"/>
          <p:cNvPicPr>
            <a:picLocks noChangeAspect="1"/>
          </p:cNvPicPr>
          <p:nvPr/>
        </p:nvPicPr>
        <p:blipFill>
          <a:blip r:embed="rId4" cstate="print"/>
          <a:srcRect r="26457"/>
          <a:stretch>
            <a:fillRect/>
          </a:stretch>
        </p:blipFill>
        <p:spPr>
          <a:xfrm>
            <a:off x="0" y="3260632"/>
            <a:ext cx="3306975" cy="35973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44624"/>
            <a:ext cx="8929718" cy="1131910"/>
          </a:xfrm>
        </p:spPr>
        <p:txBody>
          <a:bodyPr>
            <a:normAutofit/>
          </a:bodyPr>
          <a:lstStyle/>
          <a:p>
            <a:r>
              <a:rPr lang="el-GR" b="1" dirty="0" smtClean="0">
                <a:solidFill>
                  <a:srgbClr val="C00000"/>
                </a:solidFill>
                <a:effectLst>
                  <a:outerShdw blurRad="38100" dist="38100" dir="2700000" algn="tl">
                    <a:srgbClr val="000000">
                      <a:alpha val="43137"/>
                    </a:srgbClr>
                  </a:outerShdw>
                </a:effectLst>
              </a:rPr>
              <a:t>Εξελίξεις πέρα από τη Γερμανία</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14282" y="1928802"/>
            <a:ext cx="6400816" cy="4525963"/>
          </a:xfrm>
        </p:spPr>
        <p:txBody>
          <a:bodyPr>
            <a:normAutofit lnSpcReduction="10000"/>
          </a:bodyPr>
          <a:lstStyle/>
          <a:p>
            <a:r>
              <a:rPr lang="el-GR" dirty="0" smtClean="0"/>
              <a:t>Οι απόψεις του Λούθηρου είχαν μεγάλη απήχηση σε πολλές χώρες της </a:t>
            </a:r>
            <a:r>
              <a:rPr lang="el-GR" b="1" dirty="0" smtClean="0">
                <a:solidFill>
                  <a:srgbClr val="C00000"/>
                </a:solidFill>
                <a:effectLst>
                  <a:outerShdw blurRad="38100" dist="38100" dir="2700000" algn="tl">
                    <a:srgbClr val="000000">
                      <a:alpha val="43137"/>
                    </a:srgbClr>
                  </a:outerShdw>
                </a:effectLst>
              </a:rPr>
              <a:t>Βόρειας Ευρώπης</a:t>
            </a:r>
            <a:r>
              <a:rPr lang="el-GR" dirty="0" smtClean="0"/>
              <a:t>.</a:t>
            </a:r>
          </a:p>
          <a:p>
            <a:r>
              <a:rPr lang="el-GR" dirty="0" smtClean="0"/>
              <a:t>Άλλοι μεταρρυθμιστές ήταν ο Γάλλος </a:t>
            </a:r>
            <a:r>
              <a:rPr lang="el-GR" b="1" dirty="0" smtClean="0">
                <a:solidFill>
                  <a:srgbClr val="C00000"/>
                </a:solidFill>
                <a:effectLst>
                  <a:outerShdw blurRad="38100" dist="38100" dir="2700000" algn="tl">
                    <a:srgbClr val="000000">
                      <a:alpha val="43137"/>
                    </a:srgbClr>
                  </a:outerShdw>
                </a:effectLst>
              </a:rPr>
              <a:t>Καλβίνος</a:t>
            </a:r>
            <a:r>
              <a:rPr lang="el-GR" dirty="0" smtClean="0">
                <a:effectLst>
                  <a:outerShdw blurRad="38100" dist="38100" dir="2700000" algn="tl">
                    <a:srgbClr val="000000">
                      <a:alpha val="43137"/>
                    </a:srgbClr>
                  </a:outerShdw>
                </a:effectLst>
              </a:rPr>
              <a:t> </a:t>
            </a:r>
            <a:r>
              <a:rPr lang="el-GR" dirty="0" smtClean="0"/>
              <a:t>και ο Ελβετός </a:t>
            </a:r>
            <a:r>
              <a:rPr lang="el-GR" b="1" dirty="0" err="1" smtClean="0">
                <a:solidFill>
                  <a:srgbClr val="C00000"/>
                </a:solidFill>
                <a:effectLst>
                  <a:outerShdw blurRad="38100" dist="38100" dir="2700000" algn="tl">
                    <a:srgbClr val="000000">
                      <a:alpha val="43137"/>
                    </a:srgbClr>
                  </a:outerShdw>
                </a:effectLst>
              </a:rPr>
              <a:t>Ζβίγγλιος</a:t>
            </a:r>
            <a:r>
              <a:rPr lang="el-GR" dirty="0" smtClean="0"/>
              <a:t>.</a:t>
            </a:r>
          </a:p>
          <a:p>
            <a:r>
              <a:rPr lang="el-GR" dirty="0" smtClean="0"/>
              <a:t>Στη Γαλλία, τη Σκοτία και τη Σκανδιναβία δημιουργήθηκαν νέες εκκλησίες.</a:t>
            </a:r>
          </a:p>
          <a:p>
            <a:pPr>
              <a:buNone/>
            </a:pPr>
            <a:endParaRPr lang="el-GR" dirty="0"/>
          </a:p>
        </p:txBody>
      </p:sp>
      <p:pic>
        <p:nvPicPr>
          <p:cNvPr id="1026" name="Picture 2" descr="Λούθηρος και Καλβίνος"/>
          <p:cNvPicPr>
            <a:picLocks noChangeAspect="1" noChangeArrowheads="1"/>
          </p:cNvPicPr>
          <p:nvPr/>
        </p:nvPicPr>
        <p:blipFill>
          <a:blip r:embed="rId2" cstate="print"/>
          <a:srcRect l="49286"/>
          <a:stretch>
            <a:fillRect/>
          </a:stretch>
        </p:blipFill>
        <p:spPr bwMode="auto">
          <a:xfrm>
            <a:off x="7072330" y="4029097"/>
            <a:ext cx="1690676" cy="2686051"/>
          </a:xfrm>
          <a:prstGeom prst="rect">
            <a:avLst/>
          </a:prstGeom>
          <a:noFill/>
        </p:spPr>
      </p:pic>
      <p:pic>
        <p:nvPicPr>
          <p:cNvPr id="1028" name="Picture 4" descr="http://sfrang.com/historia/graphics/40/41-14b.jpg"/>
          <p:cNvPicPr>
            <a:picLocks noChangeAspect="1" noChangeArrowheads="1"/>
          </p:cNvPicPr>
          <p:nvPr/>
        </p:nvPicPr>
        <p:blipFill>
          <a:blip r:embed="rId3" cstate="print"/>
          <a:srcRect l="49286"/>
          <a:stretch>
            <a:fillRect/>
          </a:stretch>
        </p:blipFill>
        <p:spPr bwMode="auto">
          <a:xfrm>
            <a:off x="7072330" y="1243015"/>
            <a:ext cx="1690676" cy="26860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2000"/>
                                        <p:tgtEl>
                                          <p:spTgt spid="1028"/>
                                        </p:tgtEl>
                                      </p:cBhvr>
                                    </p:animEffect>
                                  </p:childTnLst>
                                </p:cTn>
                              </p:par>
                            </p:childTnLst>
                          </p:cTn>
                        </p:par>
                        <p:par>
                          <p:cTn id="29" fill="hold">
                            <p:stCondLst>
                              <p:cond delay="2500"/>
                            </p:stCondLst>
                            <p:childTnLst>
                              <p:par>
                                <p:cTn id="30" presetID="10" presetClass="entr" presetSubtype="0" fill="hold" nodeType="afterEffect">
                                  <p:stCondLst>
                                    <p:cond delay="10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62562"/>
            <a:ext cx="8401080" cy="846158"/>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rPr>
              <a:t>Βασικές θέσεις του Προτεσταντισμού</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1052736"/>
            <a:ext cx="8787412" cy="971544"/>
          </a:xfrm>
        </p:spPr>
        <p:txBody>
          <a:bodyPr>
            <a:normAutofit fontScale="92500" lnSpcReduction="20000"/>
          </a:bodyPr>
          <a:lstStyle/>
          <a:p>
            <a:pPr indent="0" algn="just">
              <a:buNone/>
            </a:pPr>
            <a:r>
              <a:rPr lang="el-GR" sz="2400" dirty="0" smtClean="0"/>
              <a:t>Αν και παρουσιάζονται διαφορετικές μορφές του νέου δόγματος από χώρα σε χώρα, οι βασικές αρχές του Προτεσταντισμού συνοψίζονται στα εξής: </a:t>
            </a:r>
          </a:p>
          <a:p>
            <a:endParaRPr lang="el-GR" dirty="0"/>
          </a:p>
        </p:txBody>
      </p:sp>
      <p:sp>
        <p:nvSpPr>
          <p:cNvPr id="4" name="2 - Θέση περιεχομένου"/>
          <p:cNvSpPr txBox="1">
            <a:spLocks/>
          </p:cNvSpPr>
          <p:nvPr/>
        </p:nvSpPr>
        <p:spPr>
          <a:xfrm>
            <a:off x="0" y="2060848"/>
            <a:ext cx="9144000" cy="4797152"/>
          </a:xfrm>
          <a:prstGeom prst="rect">
            <a:avLst/>
          </a:prstGeom>
        </p:spPr>
        <p:txBody>
          <a:bodyPr vert="horz">
            <a:normAutofit fontScale="77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l-GR" sz="3000" b="0" i="0" u="none" strike="noStrike" kern="1200" cap="none" spc="0" normalizeH="0" baseline="0" noProof="0" dirty="0" smtClean="0">
                <a:ln>
                  <a:noFill/>
                </a:ln>
                <a:solidFill>
                  <a:schemeClr val="tx1"/>
                </a:solidFill>
                <a:effectLst/>
                <a:uLnTx/>
                <a:uFillTx/>
                <a:latin typeface="+mn-lt"/>
                <a:ea typeface="+mn-ea"/>
                <a:cs typeface="+mn-cs"/>
              </a:rPr>
              <a:t>Η </a:t>
            </a:r>
            <a:r>
              <a:rPr kumimoji="0" lang="el-GR" sz="3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σωτηρία</a:t>
            </a:r>
            <a:r>
              <a:rPr kumimoji="0" lang="el-GR" sz="30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 της ψυχής </a:t>
            </a:r>
            <a:r>
              <a:rPr kumimoji="0" lang="el-GR" sz="3000" b="0" i="0" u="none" strike="noStrike" kern="1200" cap="none" spc="0" normalizeH="0" noProof="0" dirty="0" smtClean="0">
                <a:ln>
                  <a:noFill/>
                </a:ln>
                <a:solidFill>
                  <a:schemeClr val="tx1"/>
                </a:solidFill>
                <a:effectLst/>
                <a:uLnTx/>
                <a:uFillTx/>
                <a:latin typeface="+mn-lt"/>
                <a:ea typeface="+mn-ea"/>
                <a:cs typeface="+mn-cs"/>
              </a:rPr>
              <a:t>δεν εξασφαλίζεται με την εξομολόγηση και τη μεσολάβηση ενός ιερέα αλλά μέσω της </a:t>
            </a:r>
            <a:r>
              <a:rPr kumimoji="0" lang="el-GR" sz="30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πίστης</a:t>
            </a:r>
            <a:r>
              <a:rPr lang="el-GR" sz="3000" dirty="0" smtClean="0">
                <a:effectLst>
                  <a:outerShdw blurRad="38100" dist="38100" dir="2700000" algn="tl">
                    <a:srgbClr val="000000">
                      <a:alpha val="43137"/>
                    </a:srgbClr>
                  </a:outerShdw>
                </a:effectLst>
              </a:rPr>
              <a:t>.</a:t>
            </a:r>
            <a:endParaRPr kumimoji="0" lang="el-GR" sz="3000" b="0" i="0" u="none" strike="noStrike" kern="1200" cap="none" spc="0" normalizeH="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baseline="0" dirty="0" smtClean="0"/>
              <a:t>Δεν</a:t>
            </a:r>
            <a:r>
              <a:rPr lang="el-GR" sz="3000" dirty="0" smtClean="0"/>
              <a:t> αναγνωρίζεται η </a:t>
            </a:r>
            <a:r>
              <a:rPr lang="el-GR" sz="3000" b="1" dirty="0" smtClean="0">
                <a:solidFill>
                  <a:srgbClr val="C00000"/>
                </a:solidFill>
                <a:effectLst>
                  <a:outerShdw blurRad="38100" dist="38100" dir="2700000" algn="tl">
                    <a:srgbClr val="000000">
                      <a:alpha val="43137"/>
                    </a:srgbClr>
                  </a:outerShdw>
                </a:effectLst>
              </a:rPr>
              <a:t>εξουσία του Πάπα </a:t>
            </a:r>
            <a:r>
              <a:rPr lang="el-GR" sz="3000" dirty="0" smtClean="0"/>
              <a:t>και δεν υπάρχει ανώτερη ιεραρχία στην εκκλησία (σε κάποιες εκκλησίες αναγνωρίζονται επίσκοποι).</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l-GR" sz="3000" b="0" i="0" u="none" strike="noStrike" kern="1200" cap="none" spc="0" normalizeH="0" baseline="0" noProof="0" dirty="0" smtClean="0">
                <a:ln>
                  <a:noFill/>
                </a:ln>
                <a:solidFill>
                  <a:schemeClr val="tx1"/>
                </a:solidFill>
                <a:effectLst/>
                <a:uLnTx/>
                <a:uFillTx/>
                <a:latin typeface="+mn-lt"/>
                <a:ea typeface="+mn-ea"/>
                <a:cs typeface="+mn-cs"/>
              </a:rPr>
              <a:t>Δεν</a:t>
            </a:r>
            <a:r>
              <a:rPr kumimoji="0" lang="el-GR" sz="3000" b="0" i="0" u="none" strike="noStrike" kern="1200" cap="none" spc="0" normalizeH="0" noProof="0" dirty="0" smtClean="0">
                <a:ln>
                  <a:noFill/>
                </a:ln>
                <a:solidFill>
                  <a:schemeClr val="tx1"/>
                </a:solidFill>
                <a:effectLst/>
                <a:uLnTx/>
                <a:uFillTx/>
                <a:latin typeface="+mn-lt"/>
                <a:ea typeface="+mn-ea"/>
                <a:cs typeface="+mn-cs"/>
              </a:rPr>
              <a:t> λατρεύεται η </a:t>
            </a:r>
            <a:r>
              <a:rPr kumimoji="0" lang="el-GR" sz="30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Παναγία</a:t>
            </a:r>
            <a:r>
              <a:rPr kumimoji="0" lang="el-GR" sz="3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l-GR" sz="3000" b="0" i="0" u="none" strike="noStrike" kern="1200" cap="none" spc="0" normalizeH="0" noProof="0" dirty="0" smtClean="0">
                <a:ln>
                  <a:noFill/>
                </a:ln>
                <a:solidFill>
                  <a:schemeClr val="tx1"/>
                </a:solidFill>
                <a:effectLst/>
                <a:uLnTx/>
                <a:uFillTx/>
                <a:latin typeface="+mn-lt"/>
                <a:ea typeface="+mn-ea"/>
                <a:cs typeface="+mn-cs"/>
              </a:rPr>
              <a:t>ως αγία ούτε άλλοι </a:t>
            </a:r>
            <a:r>
              <a:rPr kumimoji="0" lang="el-GR" sz="30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άγιοι</a:t>
            </a:r>
            <a:r>
              <a:rPr kumimoji="0" lang="el-GR" sz="3000" b="0" i="0" u="none" strike="noStrike" kern="1200" cap="none" spc="0" normalizeH="0" noProof="0" dirty="0" smtClean="0">
                <a:ln>
                  <a:noFill/>
                </a:ln>
                <a:solidFill>
                  <a:schemeClr val="tx1"/>
                </a:solidFill>
                <a:effectLst/>
                <a:uLnTx/>
                <a:uFillTx/>
                <a:latin typeface="+mn-lt"/>
                <a:ea typeface="+mn-ea"/>
                <a:cs typeface="+mn-cs"/>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baseline="0" dirty="0" smtClean="0"/>
              <a:t>Η</a:t>
            </a:r>
            <a:r>
              <a:rPr lang="el-GR" sz="3000" dirty="0" smtClean="0"/>
              <a:t> λατρεία στηρίζεται στην </a:t>
            </a:r>
            <a:r>
              <a:rPr lang="el-GR" sz="3000" b="1" dirty="0" smtClean="0">
                <a:solidFill>
                  <a:srgbClr val="C00000"/>
                </a:solidFill>
                <a:effectLst>
                  <a:outerShdw blurRad="38100" dist="38100" dir="2700000" algn="tl">
                    <a:srgbClr val="000000">
                      <a:alpha val="43137"/>
                    </a:srgbClr>
                  </a:outerShdw>
                </a:effectLst>
              </a:rPr>
              <a:t>ανάγνωση της Βίβλου </a:t>
            </a:r>
            <a:r>
              <a:rPr lang="el-GR" sz="3000" dirty="0" smtClean="0"/>
              <a:t>και όχι σε τελετές.</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l-GR" sz="3000" b="0" i="0" u="none" strike="noStrike" kern="1200" cap="none" spc="0" normalizeH="0" baseline="0" noProof="0" dirty="0" smtClean="0">
                <a:ln>
                  <a:noFill/>
                </a:ln>
                <a:solidFill>
                  <a:schemeClr val="tx1"/>
                </a:solidFill>
                <a:effectLst/>
                <a:uLnTx/>
                <a:uFillTx/>
                <a:latin typeface="+mn-lt"/>
                <a:ea typeface="+mn-ea"/>
                <a:cs typeface="+mn-cs"/>
              </a:rPr>
              <a:t>Δεν</a:t>
            </a:r>
            <a:r>
              <a:rPr kumimoji="0" lang="el-GR" sz="3000" b="0" i="0" u="none" strike="noStrike" kern="1200" cap="none" spc="0" normalizeH="0" noProof="0" dirty="0" smtClean="0">
                <a:ln>
                  <a:noFill/>
                </a:ln>
                <a:solidFill>
                  <a:schemeClr val="tx1"/>
                </a:solidFill>
                <a:effectLst/>
                <a:uLnTx/>
                <a:uFillTx/>
                <a:latin typeface="+mn-lt"/>
                <a:ea typeface="+mn-ea"/>
                <a:cs typeface="+mn-cs"/>
              </a:rPr>
              <a:t> υπάρχουν μυστήρια, εκτός από το </a:t>
            </a:r>
            <a:r>
              <a:rPr kumimoji="0" lang="el-GR" sz="30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Βάπτισμα</a:t>
            </a:r>
            <a:r>
              <a:rPr kumimoji="0" lang="el-GR" sz="3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l-GR" sz="3000" b="0" i="0" u="none" strike="noStrike" kern="1200" cap="none" spc="0" normalizeH="0" noProof="0" dirty="0" smtClean="0">
                <a:ln>
                  <a:noFill/>
                </a:ln>
                <a:solidFill>
                  <a:schemeClr val="tx1"/>
                </a:solidFill>
                <a:effectLst/>
                <a:uLnTx/>
                <a:uFillTx/>
                <a:latin typeface="+mn-lt"/>
                <a:ea typeface="+mn-ea"/>
                <a:cs typeface="+mn-cs"/>
              </a:rPr>
              <a:t>και τη </a:t>
            </a:r>
            <a:r>
              <a:rPr kumimoji="0" lang="el-GR" sz="30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Θεία Κοινωνία</a:t>
            </a:r>
            <a:r>
              <a:rPr kumimoji="0" lang="el-GR" sz="3000" b="0"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dirty="0" smtClean="0"/>
              <a:t>Σε αντίθεση με το καθολικό δόγμα, </a:t>
            </a:r>
            <a:r>
              <a:rPr lang="el-GR" sz="3000" b="1" dirty="0" smtClean="0">
                <a:solidFill>
                  <a:srgbClr val="C00000"/>
                </a:solidFill>
                <a:effectLst>
                  <a:outerShdw blurRad="38100" dist="38100" dir="2700000" algn="tl">
                    <a:srgbClr val="000000">
                      <a:alpha val="43137"/>
                    </a:srgbClr>
                  </a:outerShdw>
                </a:effectLst>
              </a:rPr>
              <a:t>επιτρέπεται ο γάμος των κληρικών</a:t>
            </a:r>
            <a:r>
              <a:rPr lang="el-GR" sz="3000" dirty="0" smtClean="0">
                <a:solidFill>
                  <a:srgbClr val="C00000"/>
                </a:solidFill>
                <a:effectLst>
                  <a:outerShdw blurRad="38100" dist="38100" dir="2700000" algn="tl">
                    <a:srgbClr val="000000">
                      <a:alpha val="43137"/>
                    </a:srgbClr>
                  </a:outerShdw>
                </a:effectLst>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dirty="0" smtClean="0"/>
              <a:t>Οι </a:t>
            </a:r>
            <a:r>
              <a:rPr lang="el-GR" sz="3000" b="1" dirty="0" smtClean="0">
                <a:solidFill>
                  <a:srgbClr val="C00000"/>
                </a:solidFill>
                <a:effectLst>
                  <a:outerShdw blurRad="38100" dist="38100" dir="2700000" algn="tl">
                    <a:srgbClr val="000000">
                      <a:alpha val="43137"/>
                    </a:srgbClr>
                  </a:outerShdw>
                </a:effectLst>
              </a:rPr>
              <a:t>ιερείς</a:t>
            </a:r>
            <a:r>
              <a:rPr lang="el-GR" sz="3000" dirty="0" smtClean="0"/>
              <a:t> πρέπει να είναι απλοί, χωρίς πολλά χρήματα.</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dirty="0" smtClean="0"/>
              <a:t>Όχι στα </a:t>
            </a:r>
            <a:r>
              <a:rPr lang="el-GR" sz="3000" b="1" dirty="0" smtClean="0">
                <a:solidFill>
                  <a:srgbClr val="C00000"/>
                </a:solidFill>
                <a:effectLst>
                  <a:outerShdw blurRad="38100" dist="38100" dir="2700000" algn="tl">
                    <a:srgbClr val="000000">
                      <a:alpha val="43137"/>
                    </a:srgbClr>
                  </a:outerShdw>
                </a:effectLst>
              </a:rPr>
              <a:t>μοναστήρια</a:t>
            </a:r>
            <a:r>
              <a:rPr lang="el-GR" sz="3000" dirty="0" smtClean="0"/>
              <a:t>, μοναστική περιουσία.</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dirty="0" smtClean="0"/>
              <a:t>Όχι στις </a:t>
            </a:r>
            <a:r>
              <a:rPr lang="el-GR" sz="3000" b="1" dirty="0" smtClean="0">
                <a:solidFill>
                  <a:srgbClr val="C00000"/>
                </a:solidFill>
                <a:effectLst>
                  <a:outerShdw blurRad="38100" dist="38100" dir="2700000" algn="tl">
                    <a:srgbClr val="000000">
                      <a:alpha val="43137"/>
                    </a:srgbClr>
                  </a:outerShdw>
                </a:effectLst>
              </a:rPr>
              <a:t>εικόνες</a:t>
            </a:r>
            <a:r>
              <a:rPr lang="el-GR" sz="3000" dirty="0" smtClean="0">
                <a:effectLst>
                  <a:outerShdw blurRad="38100" dist="38100" dir="2700000" algn="tl">
                    <a:srgbClr val="000000">
                      <a:alpha val="43137"/>
                    </a:srgbClr>
                  </a:outerShdw>
                </a:effectLst>
              </a:rPr>
              <a:t> </a:t>
            </a:r>
            <a:r>
              <a:rPr lang="el-GR" sz="3000" dirty="0" smtClean="0"/>
              <a:t>και τα </a:t>
            </a:r>
            <a:r>
              <a:rPr lang="el-GR" sz="3000" b="1" dirty="0" smtClean="0">
                <a:solidFill>
                  <a:srgbClr val="C00000"/>
                </a:solidFill>
                <a:effectLst>
                  <a:outerShdw blurRad="38100" dist="38100" dir="2700000" algn="tl">
                    <a:srgbClr val="000000">
                      <a:alpha val="43137"/>
                    </a:srgbClr>
                  </a:outerShdw>
                </a:effectLst>
              </a:rPr>
              <a:t>αγάλματα</a:t>
            </a:r>
            <a:r>
              <a:rPr lang="el-GR" sz="3000" dirty="0" smtClean="0"/>
              <a:t>. Λιτή διακόσμηση.</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2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
                                        </p:tgtEl>
                                        <p:attrNameLst>
                                          <p:attrName>style.visibility</p:attrName>
                                        </p:attrNameLst>
                                      </p:cBhvr>
                                      <p:to>
                                        <p:strVal val="visible"/>
                                      </p:to>
                                    </p:set>
                                    <p:anim calcmode="discrete" valueType="clr">
                                      <p:cBhvr override="childStyle">
                                        <p:cTn id="5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
                                        </p:tgtEl>
                                        <p:attrNameLst>
                                          <p:attrName>fillcolor</p:attrName>
                                        </p:attrNameLst>
                                      </p:cBhvr>
                                      <p:tavLst>
                                        <p:tav tm="0">
                                          <p:val>
                                            <p:clrVal>
                                              <a:schemeClr val="accent2"/>
                                            </p:clrVal>
                                          </p:val>
                                        </p:tav>
                                        <p:tav tm="50000">
                                          <p:val>
                                            <p:clrVal>
                                              <a:schemeClr val="hlink"/>
                                            </p:clrVal>
                                          </p:val>
                                        </p:tav>
                                      </p:tavLst>
                                    </p:anim>
                                    <p:set>
                                      <p:cBhvr>
                                        <p:cTn id="5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175282" cy="774720"/>
          </a:xfrm>
        </p:spPr>
        <p:txBody>
          <a:bodyPr>
            <a:normAutofit/>
          </a:bodyPr>
          <a:lstStyle/>
          <a:p>
            <a:r>
              <a:rPr lang="el-GR" sz="4000" b="1" dirty="0" smtClean="0">
                <a:solidFill>
                  <a:srgbClr val="C00000"/>
                </a:solidFill>
                <a:effectLst>
                  <a:outerShdw blurRad="38100" dist="38100" dir="2700000" algn="tl">
                    <a:srgbClr val="000000">
                      <a:alpha val="43137"/>
                    </a:srgbClr>
                  </a:outerShdw>
                </a:effectLst>
              </a:rPr>
              <a:t>Η νύχτα του Αγίου Βαρθολομαίου</a:t>
            </a:r>
            <a:endParaRPr lang="el-GR" sz="4000" b="1" dirty="0">
              <a:solidFill>
                <a:srgbClr val="C00000"/>
              </a:solidFill>
              <a:effectLst>
                <a:outerShdw blurRad="38100" dist="38100" dir="2700000" algn="tl">
                  <a:srgbClr val="000000">
                    <a:alpha val="43137"/>
                  </a:srgbClr>
                </a:outerShdw>
              </a:effectLst>
            </a:endParaRPr>
          </a:p>
        </p:txBody>
      </p:sp>
      <p:pic>
        <p:nvPicPr>
          <p:cNvPr id="29698" name="Picture 2" descr="Αρχείο:Massacre saint barthelemy.jpg"/>
          <p:cNvPicPr>
            <a:picLocks noChangeAspect="1" noChangeArrowheads="1"/>
          </p:cNvPicPr>
          <p:nvPr/>
        </p:nvPicPr>
        <p:blipFill>
          <a:blip r:embed="rId2" cstate="print">
            <a:lum contrast="40000"/>
          </a:blip>
          <a:srcRect/>
          <a:stretch>
            <a:fillRect/>
          </a:stretch>
        </p:blipFill>
        <p:spPr bwMode="auto">
          <a:xfrm>
            <a:off x="0" y="3068960"/>
            <a:ext cx="3439954" cy="3789040"/>
          </a:xfrm>
          <a:prstGeom prst="rect">
            <a:avLst/>
          </a:prstGeom>
          <a:ln>
            <a:noFill/>
          </a:ln>
          <a:effectLst>
            <a:outerShdw blurRad="292100" dist="139700" dir="2700000" algn="tl" rotWithShape="0">
              <a:srgbClr val="333333">
                <a:alpha val="65000"/>
              </a:srgbClr>
            </a:outerShdw>
          </a:effectLst>
        </p:spPr>
      </p:pic>
      <p:sp>
        <p:nvSpPr>
          <p:cNvPr id="6" name="2 - Θέση περιεχομένου"/>
          <p:cNvSpPr>
            <a:spLocks noGrp="1"/>
          </p:cNvSpPr>
          <p:nvPr>
            <p:ph idx="1"/>
          </p:nvPr>
        </p:nvSpPr>
        <p:spPr>
          <a:xfrm>
            <a:off x="3456384" y="1357274"/>
            <a:ext cx="5868144" cy="5500726"/>
          </a:xfrm>
        </p:spPr>
        <p:txBody>
          <a:bodyPr>
            <a:normAutofit fontScale="70000" lnSpcReduction="20000"/>
          </a:bodyPr>
          <a:lstStyle/>
          <a:p>
            <a:r>
              <a:rPr lang="el-GR" dirty="0" smtClean="0"/>
              <a:t>Στη Γαλλία οι σχέσεις μεταξύ των Ρωμαιοκαθολικών και των </a:t>
            </a:r>
            <a:r>
              <a:rPr lang="el-GR" b="1" dirty="0" smtClean="0">
                <a:solidFill>
                  <a:srgbClr val="C00000"/>
                </a:solidFill>
                <a:effectLst>
                  <a:outerShdw blurRad="38100" dist="38100" dir="2700000" algn="tl">
                    <a:srgbClr val="000000">
                      <a:alpha val="43137"/>
                    </a:srgbClr>
                  </a:outerShdw>
                </a:effectLst>
              </a:rPr>
              <a:t>Ουγενότων</a:t>
            </a:r>
            <a:r>
              <a:rPr lang="el-GR" dirty="0" smtClean="0">
                <a:effectLst>
                  <a:outerShdw blurRad="38100" dist="38100" dir="2700000" algn="tl">
                    <a:srgbClr val="000000">
                      <a:alpha val="43137"/>
                    </a:srgbClr>
                  </a:outerShdw>
                </a:effectLst>
              </a:rPr>
              <a:t> </a:t>
            </a:r>
            <a:r>
              <a:rPr lang="el-GR" dirty="0" smtClean="0"/>
              <a:t>(των οπαδών του Καλβίνου) δεν είναι αρμονικές.</a:t>
            </a:r>
          </a:p>
          <a:p>
            <a:r>
              <a:rPr lang="el-GR" dirty="0" smtClean="0"/>
              <a:t>Ο </a:t>
            </a:r>
            <a:r>
              <a:rPr lang="el-GR" b="1" dirty="0" smtClean="0">
                <a:solidFill>
                  <a:srgbClr val="C00000"/>
                </a:solidFill>
                <a:effectLst>
                  <a:outerShdw blurRad="38100" dist="38100" dir="2700000" algn="tl">
                    <a:srgbClr val="000000">
                      <a:alpha val="43137"/>
                    </a:srgbClr>
                  </a:outerShdw>
                </a:effectLst>
              </a:rPr>
              <a:t>Ερρίκος της Ναβάρας </a:t>
            </a:r>
            <a:r>
              <a:rPr lang="el-GR" dirty="0" smtClean="0"/>
              <a:t>(καλβινιστής) έρχεται στο Παρίσι για να παντρευτεί τη Μαργαρίτα (αδελφή του καθολικού Γάλλου βασιλιά Καρόλου Θ΄).</a:t>
            </a:r>
          </a:p>
          <a:p>
            <a:r>
              <a:rPr lang="el-GR" dirty="0" smtClean="0"/>
              <a:t>Στην πόλη έρχονται για τον γάμο 30.000 Ουγενότοι.</a:t>
            </a:r>
          </a:p>
          <a:p>
            <a:r>
              <a:rPr lang="el-GR" dirty="0" smtClean="0"/>
              <a:t>Στις </a:t>
            </a:r>
            <a:r>
              <a:rPr lang="el-GR" b="1" dirty="0" smtClean="0">
                <a:solidFill>
                  <a:srgbClr val="C00000"/>
                </a:solidFill>
                <a:effectLst>
                  <a:outerShdw blurRad="38100" dist="38100" dir="2700000" algn="tl">
                    <a:srgbClr val="000000">
                      <a:alpha val="43137"/>
                    </a:srgbClr>
                  </a:outerShdw>
                </a:effectLst>
              </a:rPr>
              <a:t>24 Αυγούστου 1572</a:t>
            </a:r>
            <a:r>
              <a:rPr lang="el-GR" dirty="0" smtClean="0"/>
              <a:t>, γιορτή του Αγίου Βαρθολομαίου, με σχέδιο του βασιλιά </a:t>
            </a:r>
            <a:r>
              <a:rPr lang="el-GR" b="1" dirty="0" smtClean="0">
                <a:solidFill>
                  <a:srgbClr val="C00000"/>
                </a:solidFill>
                <a:effectLst>
                  <a:outerShdw blurRad="38100" dist="38100" dir="2700000" algn="tl">
                    <a:srgbClr val="000000">
                      <a:alpha val="43137"/>
                    </a:srgbClr>
                  </a:outerShdw>
                </a:effectLst>
              </a:rPr>
              <a:t>σφαγιάζονται</a:t>
            </a:r>
            <a:r>
              <a:rPr lang="el-GR" dirty="0" smtClean="0">
                <a:effectLst>
                  <a:outerShdw blurRad="38100" dist="38100" dir="2700000" algn="tl">
                    <a:srgbClr val="000000">
                      <a:alpha val="43137"/>
                    </a:srgbClr>
                  </a:outerShdw>
                </a:effectLst>
              </a:rPr>
              <a:t> </a:t>
            </a:r>
            <a:r>
              <a:rPr lang="el-GR" dirty="0" smtClean="0"/>
              <a:t>χιλιάδες Ουγενότοι.</a:t>
            </a:r>
          </a:p>
          <a:p>
            <a:r>
              <a:rPr lang="el-GR" dirty="0" smtClean="0"/>
              <a:t>Ο Ερρίκος της Ναβάρας υποχρεώνεται να ασπαστεί τον καθολικισμό.</a:t>
            </a:r>
          </a:p>
          <a:p>
            <a:r>
              <a:rPr lang="el-GR" dirty="0" smtClean="0"/>
              <a:t>Όταν ο Ερρίκος γίνεται βασιλιάς (Ερρίκος Δ΄) εκδίδει το </a:t>
            </a:r>
            <a:r>
              <a:rPr lang="el-GR" b="1" dirty="0" smtClean="0">
                <a:solidFill>
                  <a:srgbClr val="C00000"/>
                </a:solidFill>
                <a:effectLst>
                  <a:outerShdw blurRad="38100" dist="38100" dir="2700000" algn="tl">
                    <a:srgbClr val="000000">
                      <a:alpha val="43137"/>
                    </a:srgbClr>
                  </a:outerShdw>
                </a:effectLst>
              </a:rPr>
              <a:t>Διάταγμα της </a:t>
            </a:r>
            <a:r>
              <a:rPr lang="el-GR" b="1" dirty="0" err="1" smtClean="0">
                <a:solidFill>
                  <a:srgbClr val="C00000"/>
                </a:solidFill>
                <a:effectLst>
                  <a:outerShdw blurRad="38100" dist="38100" dir="2700000" algn="tl">
                    <a:srgbClr val="000000">
                      <a:alpha val="43137"/>
                    </a:srgbClr>
                  </a:outerShdw>
                </a:effectLst>
              </a:rPr>
              <a:t>Νάντης</a:t>
            </a:r>
            <a:r>
              <a:rPr lang="el-GR" b="1" dirty="0" smtClean="0">
                <a:solidFill>
                  <a:srgbClr val="C00000"/>
                </a:solidFill>
                <a:effectLst>
                  <a:outerShdw blurRad="38100" dist="38100" dir="2700000" algn="tl">
                    <a:srgbClr val="000000">
                      <a:alpha val="43137"/>
                    </a:srgbClr>
                  </a:outerShdw>
                </a:effectLst>
              </a:rPr>
              <a:t> </a:t>
            </a:r>
            <a:r>
              <a:rPr lang="el-GR" dirty="0" smtClean="0"/>
              <a:t>(1598), με το οποίο αναγνωρίζονται τα δικαιώματα των Καλβινιστών στη Γαλλία.</a:t>
            </a:r>
          </a:p>
          <a:p>
            <a:endParaRPr lang="el-GR" dirty="0" smtClean="0"/>
          </a:p>
          <a:p>
            <a:endParaRPr lang="el-GR" dirty="0"/>
          </a:p>
        </p:txBody>
      </p:sp>
      <p:sp>
        <p:nvSpPr>
          <p:cNvPr id="7" name="6 - Ορθογώνιο"/>
          <p:cNvSpPr/>
          <p:nvPr/>
        </p:nvSpPr>
        <p:spPr>
          <a:xfrm>
            <a:off x="179512" y="1556792"/>
            <a:ext cx="3384376" cy="1200329"/>
          </a:xfrm>
          <a:prstGeom prst="rect">
            <a:avLst/>
          </a:prstGeom>
        </p:spPr>
        <p:txBody>
          <a:bodyPr wrap="square">
            <a:spAutoFit/>
          </a:bodyPr>
          <a:lstStyle/>
          <a:p>
            <a:r>
              <a:rPr lang="el-GR" i="1" dirty="0" smtClean="0"/>
              <a:t>Η σφαγή του Αγίου Βαρθολομαίου δεν κράτησε μια νύχτα, αλλά μια ολόκληρη εποχή.</a:t>
            </a:r>
          </a:p>
          <a:p>
            <a:pPr algn="r"/>
            <a:r>
              <a:rPr lang="el-GR" dirty="0" err="1" smtClean="0"/>
              <a:t>Ζυλ</a:t>
            </a:r>
            <a:r>
              <a:rPr lang="el-GR" dirty="0" smtClean="0"/>
              <a:t> </a:t>
            </a:r>
            <a:r>
              <a:rPr lang="el-GR" dirty="0" err="1" smtClean="0"/>
              <a:t>Μισελέ</a:t>
            </a:r>
            <a:r>
              <a:rPr lang="el-GR" dirty="0" smtClean="0"/>
              <a:t>, ιστορικός</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9698"/>
                                        </p:tgtEl>
                                        <p:attrNameLst>
                                          <p:attrName>style.visibility</p:attrName>
                                        </p:attrNameLst>
                                      </p:cBhvr>
                                      <p:to>
                                        <p:strVal val="visible"/>
                                      </p:to>
                                    </p:set>
                                    <p:animEffect transition="in" filter="fade">
                                      <p:cBhvr>
                                        <p:cTn id="19" dur="1000"/>
                                        <p:tgtEl>
                                          <p:spTgt spid="29698"/>
                                        </p:tgtEl>
                                      </p:cBhvr>
                                    </p:animEffect>
                                    <p:anim calcmode="lin" valueType="num">
                                      <p:cBhvr>
                                        <p:cTn id="20" dur="1000" fill="hold"/>
                                        <p:tgtEl>
                                          <p:spTgt spid="29698"/>
                                        </p:tgtEl>
                                        <p:attrNameLst>
                                          <p:attrName>ppt_x</p:attrName>
                                        </p:attrNameLst>
                                      </p:cBhvr>
                                      <p:tavLst>
                                        <p:tav tm="0">
                                          <p:val>
                                            <p:strVal val="#ppt_x"/>
                                          </p:val>
                                        </p:tav>
                                        <p:tav tm="100000">
                                          <p:val>
                                            <p:strVal val="#ppt_x"/>
                                          </p:val>
                                        </p:tav>
                                      </p:tavLst>
                                    </p:anim>
                                    <p:anim calcmode="lin" valueType="num">
                                      <p:cBhvr>
                                        <p:cTn id="21"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5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πρωινό στις πύλες του Λούβρου Μαύρα Αικατερίνη των Μεδίκων.jpg"/>
          <p:cNvPicPr>
            <a:picLocks noGrp="1" noChangeAspect="1"/>
          </p:cNvPicPr>
          <p:nvPr>
            <p:ph idx="1"/>
          </p:nvPr>
        </p:nvPicPr>
        <p:blipFill>
          <a:blip r:embed="rId2" cstate="print"/>
          <a:stretch>
            <a:fillRect/>
          </a:stretch>
        </p:blipFill>
        <p:spPr>
          <a:xfrm>
            <a:off x="0" y="-320039"/>
            <a:ext cx="9144000" cy="717804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80728"/>
          </a:xfrm>
        </p:spPr>
        <p:txBody>
          <a:bodyPr/>
          <a:lstStyle/>
          <a:p>
            <a:r>
              <a:rPr lang="el-GR" b="1" dirty="0" smtClean="0">
                <a:solidFill>
                  <a:srgbClr val="C00000"/>
                </a:solidFill>
                <a:effectLst>
                  <a:outerShdw blurRad="38100" dist="38100" dir="2700000" algn="tl">
                    <a:srgbClr val="000000">
                      <a:alpha val="43137"/>
                    </a:srgbClr>
                  </a:outerShdw>
                </a:effectLst>
              </a:rPr>
              <a:t>Αντιμεταρρύθμιση</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1124744"/>
            <a:ext cx="8964488" cy="5733256"/>
          </a:xfrm>
        </p:spPr>
        <p:txBody>
          <a:bodyPr>
            <a:normAutofit fontScale="77500" lnSpcReduction="20000"/>
          </a:bodyPr>
          <a:lstStyle/>
          <a:p>
            <a:pPr algn="just"/>
            <a:r>
              <a:rPr lang="el-GR" dirty="0" smtClean="0"/>
              <a:t>Η καθολική εκκλησία έπρεπε να αντιμετωπίσει την κρίση στους κόλπους της και τη διάδοση του Προτεσταντισμού.</a:t>
            </a:r>
          </a:p>
          <a:p>
            <a:pPr algn="just"/>
            <a:r>
              <a:rPr lang="el-GR" dirty="0" smtClean="0"/>
              <a:t>Οργανώνεται η </a:t>
            </a:r>
            <a:r>
              <a:rPr lang="el-GR" sz="4000" b="1" dirty="0" smtClean="0">
                <a:solidFill>
                  <a:schemeClr val="accent2">
                    <a:lumMod val="75000"/>
                  </a:schemeClr>
                </a:solidFill>
                <a:effectLst>
                  <a:outerShdw blurRad="38100" dist="38100" dir="2700000" algn="tl">
                    <a:srgbClr val="000000">
                      <a:alpha val="43137"/>
                    </a:srgbClr>
                  </a:outerShdw>
                </a:effectLst>
              </a:rPr>
              <a:t>Σύνοδος του </a:t>
            </a:r>
            <a:r>
              <a:rPr lang="el-GR" sz="4000" b="1" dirty="0" err="1" smtClean="0">
                <a:solidFill>
                  <a:schemeClr val="accent2">
                    <a:lumMod val="75000"/>
                  </a:schemeClr>
                </a:solidFill>
                <a:effectLst>
                  <a:outerShdw blurRad="38100" dist="38100" dir="2700000" algn="tl">
                    <a:srgbClr val="000000">
                      <a:alpha val="43137"/>
                    </a:srgbClr>
                  </a:outerShdw>
                </a:effectLst>
              </a:rPr>
              <a:t>Τρέντο</a:t>
            </a:r>
            <a:r>
              <a:rPr lang="el-GR" sz="4000" b="1" dirty="0" smtClean="0">
                <a:solidFill>
                  <a:schemeClr val="accent2">
                    <a:lumMod val="75000"/>
                  </a:schemeClr>
                </a:solidFill>
                <a:effectLst>
                  <a:outerShdw blurRad="38100" dist="38100" dir="2700000" algn="tl">
                    <a:srgbClr val="000000">
                      <a:alpha val="43137"/>
                    </a:srgbClr>
                  </a:outerShdw>
                </a:effectLst>
              </a:rPr>
              <a:t> </a:t>
            </a:r>
            <a:r>
              <a:rPr lang="el-GR" b="1" dirty="0" smtClean="0">
                <a:solidFill>
                  <a:schemeClr val="accent2">
                    <a:lumMod val="75000"/>
                  </a:schemeClr>
                </a:solidFill>
              </a:rPr>
              <a:t>(1545-1563)</a:t>
            </a:r>
            <a:r>
              <a:rPr lang="el-GR" b="1" dirty="0" smtClean="0">
                <a:solidFill>
                  <a:srgbClr val="FFC000"/>
                </a:solidFill>
              </a:rPr>
              <a:t> </a:t>
            </a:r>
            <a:r>
              <a:rPr lang="el-GR" dirty="0" smtClean="0"/>
              <a:t>στην οποία αποφασίζονται τα εξής: </a:t>
            </a:r>
            <a:endParaRPr lang="en-US" dirty="0" smtClean="0"/>
          </a:p>
          <a:p>
            <a:pPr algn="just">
              <a:buNone/>
            </a:pPr>
            <a:endParaRPr lang="el-GR" dirty="0" smtClean="0"/>
          </a:p>
          <a:p>
            <a:pPr algn="just">
              <a:buNone/>
            </a:pPr>
            <a:r>
              <a:rPr lang="el-GR" dirty="0" smtClean="0"/>
              <a:t>	α) </a:t>
            </a:r>
            <a:r>
              <a:rPr lang="el-GR" sz="4000" b="1" dirty="0" smtClean="0">
                <a:solidFill>
                  <a:srgbClr val="C00000"/>
                </a:solidFill>
                <a:effectLst>
                  <a:outerShdw blurRad="38100" dist="38100" dir="2700000" algn="tl">
                    <a:srgbClr val="000000">
                      <a:alpha val="43137"/>
                    </a:srgbClr>
                  </a:outerShdw>
                </a:effectLst>
              </a:rPr>
              <a:t>Αναδιοργάνωση των μοναχικών ταγμάτων </a:t>
            </a:r>
            <a:r>
              <a:rPr lang="el-GR" dirty="0" smtClean="0"/>
              <a:t>και ίδρυση νέων (Ιησουίτες) με σκοπό την ενίσχυση και τη διάδοση του καθολικισμού. Ιδρύονται σεμινάρια για τους κληρικούς και καθολικά σχολεία και νοσοκομεία, εκδίδονται βιβλία.</a:t>
            </a:r>
          </a:p>
          <a:p>
            <a:pPr algn="just">
              <a:buNone/>
            </a:pPr>
            <a:r>
              <a:rPr lang="el-GR" dirty="0" smtClean="0"/>
              <a:t>	β) Η </a:t>
            </a:r>
            <a:r>
              <a:rPr lang="el-GR" sz="4000" b="1" dirty="0" smtClean="0">
                <a:solidFill>
                  <a:srgbClr val="C00000"/>
                </a:solidFill>
                <a:effectLst>
                  <a:outerShdw blurRad="38100" dist="38100" dir="2700000" algn="tl">
                    <a:srgbClr val="000000">
                      <a:alpha val="43137"/>
                    </a:srgbClr>
                  </a:outerShdw>
                </a:effectLst>
              </a:rPr>
              <a:t>Ιερά Εξέταση </a:t>
            </a:r>
            <a:r>
              <a:rPr lang="el-GR" dirty="0" smtClean="0"/>
              <a:t>πολεμά τις αιρέσεις και καταδικάζει σε θάνατο στην πυρά όλους τους υπόπτους για αίρεση (</a:t>
            </a:r>
            <a:r>
              <a:rPr lang="en-US" dirty="0" err="1" smtClean="0"/>
              <a:t>autodafe</a:t>
            </a:r>
            <a:r>
              <a:rPr lang="en-US" dirty="0" smtClean="0"/>
              <a:t>- </a:t>
            </a:r>
            <a:r>
              <a:rPr lang="el-GR" dirty="0" smtClean="0"/>
              <a:t>πράξη πίστης</a:t>
            </a:r>
            <a:r>
              <a:rPr lang="en-US" dirty="0" smtClean="0"/>
              <a:t>)</a:t>
            </a:r>
            <a:r>
              <a:rPr lang="el-GR" dirty="0" smtClean="0"/>
              <a:t>.</a:t>
            </a:r>
            <a:endParaRPr lang="en-US" dirty="0" smtClean="0"/>
          </a:p>
          <a:p>
            <a:pPr algn="just">
              <a:buNone/>
            </a:pPr>
            <a:r>
              <a:rPr lang="en-US" dirty="0" smtClean="0"/>
              <a:t>	</a:t>
            </a:r>
            <a:r>
              <a:rPr lang="el-GR" dirty="0" smtClean="0"/>
              <a:t>γ) Η </a:t>
            </a:r>
            <a:r>
              <a:rPr lang="el-GR" sz="4000" b="1" dirty="0" smtClean="0">
                <a:solidFill>
                  <a:srgbClr val="C00000"/>
                </a:solidFill>
                <a:effectLst>
                  <a:outerShdw blurRad="38100" dist="38100" dir="2700000" algn="tl">
                    <a:srgbClr val="000000">
                      <a:alpha val="43137"/>
                    </a:srgbClr>
                  </a:outerShdw>
                </a:effectLst>
              </a:rPr>
              <a:t>λογοκρισία</a:t>
            </a:r>
            <a:r>
              <a:rPr lang="el-GR" dirty="0" smtClean="0">
                <a:effectLst>
                  <a:outerShdw blurRad="38100" dist="38100" dir="2700000" algn="tl">
                    <a:srgbClr val="000000">
                      <a:alpha val="43137"/>
                    </a:srgbClr>
                  </a:outerShdw>
                </a:effectLst>
              </a:rPr>
              <a:t> </a:t>
            </a:r>
            <a:r>
              <a:rPr lang="el-GR" dirty="0" smtClean="0"/>
              <a:t>προσπαθεί να προλάβει τη διάδοση των «αιρετικών» απόψεων που εξαπλώνονται με τη βοήθεια της τυπογραφίας. Εκδίδεται </a:t>
            </a:r>
            <a:r>
              <a:rPr lang="el-GR" b="1" dirty="0" smtClean="0">
                <a:effectLst>
                  <a:outerShdw blurRad="38100" dist="38100" dir="2700000" algn="tl">
                    <a:srgbClr val="000000">
                      <a:alpha val="43137"/>
                    </a:srgbClr>
                  </a:outerShdw>
                </a:effectLst>
              </a:rPr>
              <a:t>Κατάλογος Απαγορευμένων Βιβλίων </a:t>
            </a:r>
            <a:r>
              <a:rPr lang="el-GR" b="1" dirty="0" smtClean="0">
                <a:solidFill>
                  <a:srgbClr val="C00000"/>
                </a:solidFill>
                <a:effectLst>
                  <a:outerShdw blurRad="38100" dist="38100" dir="2700000" algn="tl">
                    <a:srgbClr val="000000">
                      <a:alpha val="43137"/>
                    </a:srgbClr>
                  </a:outerShdw>
                </a:effectLst>
              </a:rPr>
              <a:t>(</a:t>
            </a:r>
            <a:r>
              <a:rPr lang="en-US" b="1" dirty="0" smtClean="0">
                <a:solidFill>
                  <a:srgbClr val="C00000"/>
                </a:solidFill>
                <a:effectLst>
                  <a:outerShdw blurRad="38100" dist="38100" dir="2700000" algn="tl">
                    <a:srgbClr val="000000">
                      <a:alpha val="43137"/>
                    </a:srgbClr>
                  </a:outerShdw>
                </a:effectLst>
              </a:rPr>
              <a:t>Index </a:t>
            </a:r>
            <a:r>
              <a:rPr lang="en-US" b="1" dirty="0" err="1" smtClean="0">
                <a:solidFill>
                  <a:srgbClr val="C00000"/>
                </a:solidFill>
                <a:effectLst>
                  <a:outerShdw blurRad="38100" dist="38100" dir="2700000" algn="tl">
                    <a:srgbClr val="000000">
                      <a:alpha val="43137"/>
                    </a:srgbClr>
                  </a:outerShdw>
                </a:effectLst>
              </a:rPr>
              <a:t>Librorum</a:t>
            </a:r>
            <a:r>
              <a:rPr lang="en-US" b="1" dirty="0" smtClean="0">
                <a:solidFill>
                  <a:srgbClr val="C00000"/>
                </a:solidFill>
                <a:effectLst>
                  <a:outerShdw blurRad="38100" dist="38100" dir="2700000" algn="tl">
                    <a:srgbClr val="000000">
                      <a:alpha val="43137"/>
                    </a:srgbClr>
                  </a:outerShdw>
                </a:effectLst>
              </a:rPr>
              <a:t> </a:t>
            </a:r>
            <a:r>
              <a:rPr lang="en-US" b="1" dirty="0" err="1" smtClean="0">
                <a:solidFill>
                  <a:srgbClr val="C00000"/>
                </a:solidFill>
                <a:effectLst>
                  <a:outerShdw blurRad="38100" dist="38100" dir="2700000" algn="tl">
                    <a:srgbClr val="000000">
                      <a:alpha val="43137"/>
                    </a:srgbClr>
                  </a:outerShdw>
                </a:effectLst>
              </a:rPr>
              <a:t>Prohibitorum</a:t>
            </a:r>
            <a:r>
              <a:rPr lang="en-US" b="1" dirty="0" smtClean="0">
                <a:solidFill>
                  <a:srgbClr val="C00000"/>
                </a:solidFill>
                <a:effectLst>
                  <a:outerShdw blurRad="38100" dist="38100" dir="2700000" algn="tl">
                    <a:srgbClr val="000000">
                      <a:alpha val="43137"/>
                    </a:srgbClr>
                  </a:outerShdw>
                </a:effectLst>
              </a:rPr>
              <a:t>). </a:t>
            </a:r>
            <a:endParaRPr lang="el-GR" b="1" dirty="0">
              <a:solidFill>
                <a:srgbClr val="C0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10" presetClass="entr" presetSubtype="0" fill="hold" grpId="0" nodeType="afterEffect">
                                  <p:stCondLst>
                                    <p:cond delay="5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3000"/>
                            </p:stCondLst>
                            <p:childTnLst>
                              <p:par>
                                <p:cTn id="24" presetID="10" presetClass="entr" presetSubtype="0" fill="hold" grpId="0" nodeType="afterEffect">
                                  <p:stCondLst>
                                    <p:cond delay="15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0"/>
                            </p:stCondLst>
                            <p:childTnLst>
                              <p:par>
                                <p:cTn id="28" presetID="10" presetClass="entr" presetSubtype="0" fill="hold" grpId="0" nodeType="afterEffect">
                                  <p:stCondLst>
                                    <p:cond delay="150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pPr eaLnBrk="1" hangingPunct="1">
              <a:defRPr/>
            </a:pPr>
            <a:r>
              <a:rPr lang="el-GR" b="1" dirty="0" smtClean="0"/>
              <a:t>Γκόγια: </a:t>
            </a:r>
            <a:r>
              <a:rPr lang="el-GR" b="1" dirty="0" smtClean="0">
                <a:solidFill>
                  <a:srgbClr val="C00000"/>
                </a:solidFill>
                <a:effectLst>
                  <a:outerShdw blurRad="38100" dist="38100" dir="2700000" algn="tl">
                    <a:srgbClr val="000000">
                      <a:alpha val="43137"/>
                    </a:srgbClr>
                  </a:outerShdw>
                </a:effectLst>
              </a:rPr>
              <a:t>Ιερά εξέταση</a:t>
            </a:r>
            <a:endParaRPr lang="el-GR" b="1" dirty="0">
              <a:solidFill>
                <a:srgbClr val="C00000"/>
              </a:solidFill>
              <a:effectLst>
                <a:outerShdw blurRad="38100" dist="38100" dir="2700000" algn="tl">
                  <a:srgbClr val="000000">
                    <a:alpha val="43137"/>
                  </a:srgbClr>
                </a:outerShdw>
              </a:effectLst>
            </a:endParaRPr>
          </a:p>
        </p:txBody>
      </p:sp>
      <p:pic>
        <p:nvPicPr>
          <p:cNvPr id="26627" name="3 - Θέση περιεχομένου" descr="goya_inquisition.jpg"/>
          <p:cNvPicPr>
            <a:picLocks noGrp="1" noChangeAspect="1"/>
          </p:cNvPicPr>
          <p:nvPr>
            <p:ph idx="1"/>
          </p:nvPr>
        </p:nvPicPr>
        <p:blipFill>
          <a:blip r:embed="rId2" cstate="print">
            <a:lum bright="20000" contrast="20000"/>
          </a:blip>
          <a:srcRect/>
          <a:stretch>
            <a:fillRect/>
          </a:stretch>
        </p:blipFill>
        <p:spPr>
          <a:xfrm>
            <a:off x="0" y="1052513"/>
            <a:ext cx="9144000" cy="58054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6627"/>
                                        </p:tgtEl>
                                        <p:attrNameLst>
                                          <p:attrName>style.visibility</p:attrName>
                                        </p:attrNameLst>
                                      </p:cBhvr>
                                      <p:to>
                                        <p:strVal val="visible"/>
                                      </p:to>
                                    </p:set>
                                    <p:animEffect transition="in" filter="fade">
                                      <p:cBhvr>
                                        <p:cTn id="14" dur="500"/>
                                        <p:tgtEl>
                                          <p:spTgt spid="26627"/>
                                        </p:tgtEl>
                                      </p:cBhvr>
                                    </p:animEffect>
                                    <p:anim calcmode="lin" valueType="num">
                                      <p:cBhvr>
                                        <p:cTn id="15" dur="500" fill="hold"/>
                                        <p:tgtEl>
                                          <p:spTgt spid="26627"/>
                                        </p:tgtEl>
                                        <p:attrNameLst>
                                          <p:attrName>ppt_x</p:attrName>
                                        </p:attrNameLst>
                                      </p:cBhvr>
                                      <p:tavLst>
                                        <p:tav tm="0">
                                          <p:val>
                                            <p:strVal val="#ppt_x"/>
                                          </p:val>
                                        </p:tav>
                                        <p:tav tm="100000">
                                          <p:val>
                                            <p:strVal val="#ppt_x"/>
                                          </p:val>
                                        </p:tav>
                                      </p:tavLst>
                                    </p:anim>
                                    <p:anim calcmode="lin" valueType="num">
                                      <p:cBhvr>
                                        <p:cTn id="16" dur="500" fill="hold"/>
                                        <p:tgtEl>
                                          <p:spTgt spid="26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3 - Θέση περιεχομένου" descr="images3.jpg"/>
          <p:cNvPicPr>
            <a:picLocks noGrp="1" noChangeAspect="1"/>
          </p:cNvPicPr>
          <p:nvPr>
            <p:ph idx="1"/>
          </p:nvPr>
        </p:nvPicPr>
        <p:blipFill>
          <a:blip r:embed="rId2" cstate="print"/>
          <a:srcRect/>
          <a:stretch>
            <a:fillRect/>
          </a:stretch>
        </p:blipFill>
        <p:spPr>
          <a:xfrm>
            <a:off x="5342870" y="4005064"/>
            <a:ext cx="3801130" cy="2132856"/>
          </a:xfrm>
          <a:prstGeom prst="rect">
            <a:avLst/>
          </a:prstGeom>
          <a:ln>
            <a:noFill/>
          </a:ln>
          <a:effectLst>
            <a:outerShdw blurRad="292100" dist="139700" dir="2700000" algn="tl" rotWithShape="0">
              <a:srgbClr val="333333">
                <a:alpha val="65000"/>
              </a:srgbClr>
            </a:outerShdw>
          </a:effectLst>
        </p:spPr>
      </p:pic>
      <p:pic>
        <p:nvPicPr>
          <p:cNvPr id="22532" name="4 - Εικόνα" descr="images4.jpg"/>
          <p:cNvPicPr>
            <a:picLocks noChangeAspect="1"/>
          </p:cNvPicPr>
          <p:nvPr/>
        </p:nvPicPr>
        <p:blipFill>
          <a:blip r:embed="rId3" cstate="print"/>
          <a:srcRect/>
          <a:stretch>
            <a:fillRect/>
          </a:stretch>
        </p:blipFill>
        <p:spPr bwMode="auto">
          <a:xfrm>
            <a:off x="5342870" y="1628800"/>
            <a:ext cx="3801130" cy="2132856"/>
          </a:xfrm>
          <a:prstGeom prst="rect">
            <a:avLst/>
          </a:prstGeom>
          <a:ln>
            <a:noFill/>
          </a:ln>
          <a:effectLst>
            <a:outerShdw blurRad="292100" dist="139700" dir="2700000" algn="tl" rotWithShape="0">
              <a:srgbClr val="333333">
                <a:alpha val="65000"/>
              </a:srgbClr>
            </a:outerShdw>
          </a:effectLst>
        </p:spPr>
      </p:pic>
      <p:pic>
        <p:nvPicPr>
          <p:cNvPr id="22533" name="5 - Εικόνα" descr="inquisition_30_4_2011_jpg.jpg"/>
          <p:cNvPicPr>
            <a:picLocks noChangeAspect="1"/>
          </p:cNvPicPr>
          <p:nvPr/>
        </p:nvPicPr>
        <p:blipFill>
          <a:blip r:embed="rId4" cstate="print"/>
          <a:srcRect/>
          <a:stretch>
            <a:fillRect/>
          </a:stretch>
        </p:blipFill>
        <p:spPr bwMode="auto">
          <a:xfrm>
            <a:off x="0" y="1340768"/>
            <a:ext cx="5236945" cy="5040560"/>
          </a:xfrm>
          <a:prstGeom prst="rect">
            <a:avLst/>
          </a:prstGeom>
          <a:ln>
            <a:noFill/>
          </a:ln>
          <a:effectLst>
            <a:outerShdw blurRad="292100" dist="139700" dir="2700000" algn="tl" rotWithShape="0">
              <a:srgbClr val="333333">
                <a:alpha val="65000"/>
              </a:srgbClr>
            </a:outerShdw>
          </a:effectLst>
        </p:spPr>
      </p:pic>
      <p:sp>
        <p:nvSpPr>
          <p:cNvPr id="22534" name="6 - TextBox"/>
          <p:cNvSpPr txBox="1">
            <a:spLocks noChangeArrowheads="1"/>
          </p:cNvSpPr>
          <p:nvPr/>
        </p:nvSpPr>
        <p:spPr bwMode="auto">
          <a:xfrm>
            <a:off x="0" y="188640"/>
            <a:ext cx="9144000" cy="646331"/>
          </a:xfrm>
          <a:prstGeom prst="rect">
            <a:avLst/>
          </a:prstGeom>
          <a:noFill/>
          <a:ln w="9525">
            <a:noFill/>
            <a:miter lim="800000"/>
            <a:headEnd/>
            <a:tailEnd/>
          </a:ln>
        </p:spPr>
        <p:txBody>
          <a:bodyPr wrap="square">
            <a:spAutoFit/>
          </a:bodyPr>
          <a:lstStyle/>
          <a:p>
            <a:pPr algn="ctr"/>
            <a:r>
              <a:rPr lang="el-GR" sz="3600" b="1" dirty="0">
                <a:solidFill>
                  <a:srgbClr val="C00000"/>
                </a:solidFill>
                <a:effectLst>
                  <a:outerShdw blurRad="38100" dist="38100" dir="2700000" algn="tl">
                    <a:srgbClr val="000000">
                      <a:alpha val="43137"/>
                    </a:srgbClr>
                  </a:outerShdw>
                </a:effectLst>
              </a:rPr>
              <a:t>Βασανιστήρια και καύση αιρετικών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534">
                                            <p:txEl>
                                              <p:pRg st="0" end="0"/>
                                            </p:txEl>
                                          </p:spTgt>
                                        </p:tgtEl>
                                        <p:attrNameLst>
                                          <p:attrName>style.visibility</p:attrName>
                                        </p:attrNameLst>
                                      </p:cBhvr>
                                      <p:to>
                                        <p:strVal val="visible"/>
                                      </p:to>
                                    </p:set>
                                    <p:anim calcmode="discrete" valueType="clr">
                                      <p:cBhvr override="childStyle">
                                        <p:cTn id="7" dur="80"/>
                                        <p:tgtEl>
                                          <p:spTgt spid="225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53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fade">
                                      <p:cBhvr>
                                        <p:cTn id="14" dur="500"/>
                                        <p:tgtEl>
                                          <p:spTgt spid="22533"/>
                                        </p:tgtEl>
                                      </p:cBhvr>
                                    </p:animEffect>
                                    <p:anim calcmode="lin" valueType="num">
                                      <p:cBhvr>
                                        <p:cTn id="15" dur="500" fill="hold"/>
                                        <p:tgtEl>
                                          <p:spTgt spid="22533"/>
                                        </p:tgtEl>
                                        <p:attrNameLst>
                                          <p:attrName>ppt_x</p:attrName>
                                        </p:attrNameLst>
                                      </p:cBhvr>
                                      <p:tavLst>
                                        <p:tav tm="0">
                                          <p:val>
                                            <p:strVal val="#ppt_x"/>
                                          </p:val>
                                        </p:tav>
                                        <p:tav tm="100000">
                                          <p:val>
                                            <p:strVal val="#ppt_x"/>
                                          </p:val>
                                        </p:tav>
                                      </p:tavLst>
                                    </p:anim>
                                    <p:anim calcmode="lin" valueType="num">
                                      <p:cBhvr>
                                        <p:cTn id="16" dur="500" fill="hold"/>
                                        <p:tgtEl>
                                          <p:spTgt spid="2253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fade">
                                      <p:cBhvr>
                                        <p:cTn id="19" dur="500"/>
                                        <p:tgtEl>
                                          <p:spTgt spid="22532"/>
                                        </p:tgtEl>
                                      </p:cBhvr>
                                    </p:animEffect>
                                    <p:anim calcmode="lin" valueType="num">
                                      <p:cBhvr>
                                        <p:cTn id="20" dur="500" fill="hold"/>
                                        <p:tgtEl>
                                          <p:spTgt spid="22532"/>
                                        </p:tgtEl>
                                        <p:attrNameLst>
                                          <p:attrName>ppt_x</p:attrName>
                                        </p:attrNameLst>
                                      </p:cBhvr>
                                      <p:tavLst>
                                        <p:tav tm="0">
                                          <p:val>
                                            <p:strVal val="#ppt_x"/>
                                          </p:val>
                                        </p:tav>
                                        <p:tav tm="100000">
                                          <p:val>
                                            <p:strVal val="#ppt_x"/>
                                          </p:val>
                                        </p:tav>
                                      </p:tavLst>
                                    </p:anim>
                                    <p:anim calcmode="lin" valueType="num">
                                      <p:cBhvr>
                                        <p:cTn id="21" dur="500" fill="hold"/>
                                        <p:tgtEl>
                                          <p:spTgt spid="2253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2531"/>
                                        </p:tgtEl>
                                        <p:attrNameLst>
                                          <p:attrName>style.visibility</p:attrName>
                                        </p:attrNameLst>
                                      </p:cBhvr>
                                      <p:to>
                                        <p:strVal val="visible"/>
                                      </p:to>
                                    </p:set>
                                    <p:animEffect transition="in" filter="fade">
                                      <p:cBhvr>
                                        <p:cTn id="24" dur="500"/>
                                        <p:tgtEl>
                                          <p:spTgt spid="22531"/>
                                        </p:tgtEl>
                                      </p:cBhvr>
                                    </p:animEffect>
                                    <p:anim calcmode="lin" valueType="num">
                                      <p:cBhvr>
                                        <p:cTn id="25" dur="500" fill="hold"/>
                                        <p:tgtEl>
                                          <p:spTgt spid="22531"/>
                                        </p:tgtEl>
                                        <p:attrNameLst>
                                          <p:attrName>ppt_x</p:attrName>
                                        </p:attrNameLst>
                                      </p:cBhvr>
                                      <p:tavLst>
                                        <p:tav tm="0">
                                          <p:val>
                                            <p:strVal val="#ppt_x"/>
                                          </p:val>
                                        </p:tav>
                                        <p:tav tm="100000">
                                          <p:val>
                                            <p:strVal val="#ppt_x"/>
                                          </p:val>
                                        </p:tav>
                                      </p:tavLst>
                                    </p:anim>
                                    <p:anim calcmode="lin" valueType="num">
                                      <p:cBhvr>
                                        <p:cTn id="26" dur="500" fill="hold"/>
                                        <p:tgtEl>
                                          <p:spTgt spid="225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8229600" cy="1143000"/>
          </a:xfrm>
        </p:spPr>
        <p:txBody>
          <a:bodyPr>
            <a:normAutofit/>
          </a:bodyPr>
          <a:lstStyle/>
          <a:p>
            <a:pPr eaLnBrk="1" hangingPunct="1">
              <a:defRPr/>
            </a:pPr>
            <a:r>
              <a:rPr lang="el-GR" sz="3600" b="1" dirty="0" smtClean="0">
                <a:solidFill>
                  <a:srgbClr val="C00000"/>
                </a:solidFill>
                <a:effectLst>
                  <a:outerShdw blurRad="38100" dist="38100" dir="2700000" algn="tl">
                    <a:srgbClr val="000000">
                      <a:alpha val="43137"/>
                    </a:srgbClr>
                  </a:outerShdw>
                </a:effectLst>
              </a:rPr>
              <a:t>Όργανα τιμωρίας αιρετικών</a:t>
            </a:r>
            <a:endParaRPr lang="el-GR" sz="3600" b="1" dirty="0">
              <a:solidFill>
                <a:srgbClr val="C00000"/>
              </a:solidFill>
              <a:effectLst>
                <a:outerShdw blurRad="38100" dist="38100" dir="2700000" algn="tl">
                  <a:srgbClr val="000000">
                    <a:alpha val="43137"/>
                  </a:srgbClr>
                </a:outerShdw>
              </a:effectLst>
            </a:endParaRPr>
          </a:p>
        </p:txBody>
      </p:sp>
      <p:pic>
        <p:nvPicPr>
          <p:cNvPr id="19459" name="3 - Θέση περιεχομένου" descr="001_thumb.jpg"/>
          <p:cNvPicPr>
            <a:picLocks noGrp="1" noChangeAspect="1"/>
          </p:cNvPicPr>
          <p:nvPr>
            <p:ph idx="1"/>
          </p:nvPr>
        </p:nvPicPr>
        <p:blipFill>
          <a:blip r:embed="rId2" cstate="print"/>
          <a:srcRect/>
          <a:stretch>
            <a:fillRect/>
          </a:stretch>
        </p:blipFill>
        <p:spPr>
          <a:xfrm>
            <a:off x="0" y="1196975"/>
            <a:ext cx="2490788" cy="3600450"/>
          </a:xfrm>
        </p:spPr>
      </p:pic>
      <p:pic>
        <p:nvPicPr>
          <p:cNvPr id="19460" name="4 - Εικόνα" descr="2j0azyv_thumb.jpg"/>
          <p:cNvPicPr>
            <a:picLocks noChangeAspect="1"/>
          </p:cNvPicPr>
          <p:nvPr/>
        </p:nvPicPr>
        <p:blipFill>
          <a:blip r:embed="rId3" cstate="print"/>
          <a:srcRect/>
          <a:stretch>
            <a:fillRect/>
          </a:stretch>
        </p:blipFill>
        <p:spPr bwMode="auto">
          <a:xfrm>
            <a:off x="2484438" y="1196975"/>
            <a:ext cx="2159000" cy="3527425"/>
          </a:xfrm>
          <a:prstGeom prst="rect">
            <a:avLst/>
          </a:prstGeom>
          <a:noFill/>
          <a:ln w="9525">
            <a:noFill/>
            <a:miter lim="800000"/>
            <a:headEnd/>
            <a:tailEnd/>
          </a:ln>
        </p:spPr>
      </p:pic>
      <p:pic>
        <p:nvPicPr>
          <p:cNvPr id="19461" name="5 - Εικόνα" descr="9_1_~1.JPG"/>
          <p:cNvPicPr>
            <a:picLocks noChangeAspect="1"/>
          </p:cNvPicPr>
          <p:nvPr/>
        </p:nvPicPr>
        <p:blipFill>
          <a:blip r:embed="rId4" cstate="print"/>
          <a:srcRect/>
          <a:stretch>
            <a:fillRect/>
          </a:stretch>
        </p:blipFill>
        <p:spPr bwMode="auto">
          <a:xfrm>
            <a:off x="4643438" y="1268413"/>
            <a:ext cx="4284662" cy="4032250"/>
          </a:xfrm>
          <a:prstGeom prst="rect">
            <a:avLst/>
          </a:prstGeom>
          <a:noFill/>
          <a:ln w="9525">
            <a:noFill/>
            <a:miter lim="800000"/>
            <a:headEnd/>
            <a:tailEnd/>
          </a:ln>
        </p:spPr>
      </p:pic>
      <p:pic>
        <p:nvPicPr>
          <p:cNvPr id="19462" name="6 - Εικόνα" descr="10cortarodillas_thumb.jpg"/>
          <p:cNvPicPr>
            <a:picLocks noChangeAspect="1"/>
          </p:cNvPicPr>
          <p:nvPr/>
        </p:nvPicPr>
        <p:blipFill>
          <a:blip r:embed="rId5" cstate="print"/>
          <a:srcRect/>
          <a:stretch>
            <a:fillRect/>
          </a:stretch>
        </p:blipFill>
        <p:spPr bwMode="auto">
          <a:xfrm>
            <a:off x="0" y="4581525"/>
            <a:ext cx="2286000" cy="2276475"/>
          </a:xfrm>
          <a:prstGeom prst="rect">
            <a:avLst/>
          </a:prstGeom>
          <a:noFill/>
          <a:ln w="9525">
            <a:noFill/>
            <a:miter lim="800000"/>
            <a:headEnd/>
            <a:tailEnd/>
          </a:ln>
        </p:spPr>
      </p:pic>
      <p:pic>
        <p:nvPicPr>
          <p:cNvPr id="19463" name="7 - Εικόνα" descr="20100812_214616_thumb.jpg"/>
          <p:cNvPicPr>
            <a:picLocks noChangeAspect="1"/>
          </p:cNvPicPr>
          <p:nvPr/>
        </p:nvPicPr>
        <p:blipFill>
          <a:blip r:embed="rId6" cstate="print"/>
          <a:srcRect/>
          <a:stretch>
            <a:fillRect/>
          </a:stretch>
        </p:blipFill>
        <p:spPr bwMode="auto">
          <a:xfrm>
            <a:off x="2268538" y="4676775"/>
            <a:ext cx="3457575" cy="2181225"/>
          </a:xfrm>
          <a:prstGeom prst="rect">
            <a:avLst/>
          </a:prstGeom>
          <a:noFill/>
          <a:ln w="9525">
            <a:noFill/>
            <a:miter lim="800000"/>
            <a:headEnd/>
            <a:tailEnd/>
          </a:ln>
        </p:spPr>
      </p:pic>
      <p:pic>
        <p:nvPicPr>
          <p:cNvPr id="19464" name="8 - Εικόνα" descr="3394505235_ee2e0227ab_thumb.jpg"/>
          <p:cNvPicPr>
            <a:picLocks noChangeAspect="1"/>
          </p:cNvPicPr>
          <p:nvPr/>
        </p:nvPicPr>
        <p:blipFill>
          <a:blip r:embed="rId7" cstate="print"/>
          <a:srcRect/>
          <a:stretch>
            <a:fillRect/>
          </a:stretch>
        </p:blipFill>
        <p:spPr bwMode="auto">
          <a:xfrm>
            <a:off x="6372225" y="4292600"/>
            <a:ext cx="2514600" cy="256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fade">
                                      <p:cBhvr>
                                        <p:cTn id="14" dur="500"/>
                                        <p:tgtEl>
                                          <p:spTgt spid="19459"/>
                                        </p:tgtEl>
                                      </p:cBhvr>
                                    </p:animEffect>
                                    <p:anim calcmode="lin" valueType="num">
                                      <p:cBhvr>
                                        <p:cTn id="15" dur="500" fill="hold"/>
                                        <p:tgtEl>
                                          <p:spTgt spid="19459"/>
                                        </p:tgtEl>
                                        <p:attrNameLst>
                                          <p:attrName>ppt_x</p:attrName>
                                        </p:attrNameLst>
                                      </p:cBhvr>
                                      <p:tavLst>
                                        <p:tav tm="0">
                                          <p:val>
                                            <p:strVal val="#ppt_x"/>
                                          </p:val>
                                        </p:tav>
                                        <p:tav tm="100000">
                                          <p:val>
                                            <p:strVal val="#ppt_x"/>
                                          </p:val>
                                        </p:tav>
                                      </p:tavLst>
                                    </p:anim>
                                    <p:anim calcmode="lin" valueType="num">
                                      <p:cBhvr>
                                        <p:cTn id="16" dur="500" fill="hold"/>
                                        <p:tgtEl>
                                          <p:spTgt spid="19459"/>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fade">
                                      <p:cBhvr>
                                        <p:cTn id="19" dur="500"/>
                                        <p:tgtEl>
                                          <p:spTgt spid="19460"/>
                                        </p:tgtEl>
                                      </p:cBhvr>
                                    </p:animEffect>
                                    <p:anim calcmode="lin" valueType="num">
                                      <p:cBhvr>
                                        <p:cTn id="20" dur="500" fill="hold"/>
                                        <p:tgtEl>
                                          <p:spTgt spid="19460"/>
                                        </p:tgtEl>
                                        <p:attrNameLst>
                                          <p:attrName>ppt_x</p:attrName>
                                        </p:attrNameLst>
                                      </p:cBhvr>
                                      <p:tavLst>
                                        <p:tav tm="0">
                                          <p:val>
                                            <p:strVal val="#ppt_x"/>
                                          </p:val>
                                        </p:tav>
                                        <p:tav tm="100000">
                                          <p:val>
                                            <p:strVal val="#ppt_x"/>
                                          </p:val>
                                        </p:tav>
                                      </p:tavLst>
                                    </p:anim>
                                    <p:anim calcmode="lin" valueType="num">
                                      <p:cBhvr>
                                        <p:cTn id="21" dur="500" fill="hold"/>
                                        <p:tgtEl>
                                          <p:spTgt spid="1946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fade">
                                      <p:cBhvr>
                                        <p:cTn id="24" dur="500"/>
                                        <p:tgtEl>
                                          <p:spTgt spid="19461"/>
                                        </p:tgtEl>
                                      </p:cBhvr>
                                    </p:animEffect>
                                    <p:anim calcmode="lin" valueType="num">
                                      <p:cBhvr>
                                        <p:cTn id="25" dur="500" fill="hold"/>
                                        <p:tgtEl>
                                          <p:spTgt spid="19461"/>
                                        </p:tgtEl>
                                        <p:attrNameLst>
                                          <p:attrName>ppt_x</p:attrName>
                                        </p:attrNameLst>
                                      </p:cBhvr>
                                      <p:tavLst>
                                        <p:tav tm="0">
                                          <p:val>
                                            <p:strVal val="#ppt_x"/>
                                          </p:val>
                                        </p:tav>
                                        <p:tav tm="100000">
                                          <p:val>
                                            <p:strVal val="#ppt_x"/>
                                          </p:val>
                                        </p:tav>
                                      </p:tavLst>
                                    </p:anim>
                                    <p:anim calcmode="lin" valueType="num">
                                      <p:cBhvr>
                                        <p:cTn id="26" dur="500" fill="hold"/>
                                        <p:tgtEl>
                                          <p:spTgt spid="1946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9463"/>
                                        </p:tgtEl>
                                        <p:attrNameLst>
                                          <p:attrName>style.visibility</p:attrName>
                                        </p:attrNameLst>
                                      </p:cBhvr>
                                      <p:to>
                                        <p:strVal val="visible"/>
                                      </p:to>
                                    </p:set>
                                    <p:animEffect transition="in" filter="fade">
                                      <p:cBhvr>
                                        <p:cTn id="29" dur="500"/>
                                        <p:tgtEl>
                                          <p:spTgt spid="19463"/>
                                        </p:tgtEl>
                                      </p:cBhvr>
                                    </p:animEffect>
                                    <p:anim calcmode="lin" valueType="num">
                                      <p:cBhvr>
                                        <p:cTn id="30" dur="500" fill="hold"/>
                                        <p:tgtEl>
                                          <p:spTgt spid="19463"/>
                                        </p:tgtEl>
                                        <p:attrNameLst>
                                          <p:attrName>ppt_x</p:attrName>
                                        </p:attrNameLst>
                                      </p:cBhvr>
                                      <p:tavLst>
                                        <p:tav tm="0">
                                          <p:val>
                                            <p:strVal val="#ppt_x"/>
                                          </p:val>
                                        </p:tav>
                                        <p:tav tm="100000">
                                          <p:val>
                                            <p:strVal val="#ppt_x"/>
                                          </p:val>
                                        </p:tav>
                                      </p:tavLst>
                                    </p:anim>
                                    <p:anim calcmode="lin" valueType="num">
                                      <p:cBhvr>
                                        <p:cTn id="31" dur="500" fill="hold"/>
                                        <p:tgtEl>
                                          <p:spTgt spid="1946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9462"/>
                                        </p:tgtEl>
                                        <p:attrNameLst>
                                          <p:attrName>style.visibility</p:attrName>
                                        </p:attrNameLst>
                                      </p:cBhvr>
                                      <p:to>
                                        <p:strVal val="visible"/>
                                      </p:to>
                                    </p:set>
                                    <p:animEffect transition="in" filter="fade">
                                      <p:cBhvr>
                                        <p:cTn id="34" dur="500"/>
                                        <p:tgtEl>
                                          <p:spTgt spid="19462"/>
                                        </p:tgtEl>
                                      </p:cBhvr>
                                    </p:animEffect>
                                    <p:anim calcmode="lin" valueType="num">
                                      <p:cBhvr>
                                        <p:cTn id="35" dur="500" fill="hold"/>
                                        <p:tgtEl>
                                          <p:spTgt spid="19462"/>
                                        </p:tgtEl>
                                        <p:attrNameLst>
                                          <p:attrName>ppt_x</p:attrName>
                                        </p:attrNameLst>
                                      </p:cBhvr>
                                      <p:tavLst>
                                        <p:tav tm="0">
                                          <p:val>
                                            <p:strVal val="#ppt_x"/>
                                          </p:val>
                                        </p:tav>
                                        <p:tav tm="100000">
                                          <p:val>
                                            <p:strVal val="#ppt_x"/>
                                          </p:val>
                                        </p:tav>
                                      </p:tavLst>
                                    </p:anim>
                                    <p:anim calcmode="lin" valueType="num">
                                      <p:cBhvr>
                                        <p:cTn id="36" dur="500" fill="hold"/>
                                        <p:tgtEl>
                                          <p:spTgt spid="1946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9464"/>
                                        </p:tgtEl>
                                        <p:attrNameLst>
                                          <p:attrName>style.visibility</p:attrName>
                                        </p:attrNameLst>
                                      </p:cBhvr>
                                      <p:to>
                                        <p:strVal val="visible"/>
                                      </p:to>
                                    </p:set>
                                    <p:animEffect transition="in" filter="fade">
                                      <p:cBhvr>
                                        <p:cTn id="39" dur="500"/>
                                        <p:tgtEl>
                                          <p:spTgt spid="19464"/>
                                        </p:tgtEl>
                                      </p:cBhvr>
                                    </p:animEffect>
                                    <p:anim calcmode="lin" valueType="num">
                                      <p:cBhvr>
                                        <p:cTn id="40" dur="500" fill="hold"/>
                                        <p:tgtEl>
                                          <p:spTgt spid="19464"/>
                                        </p:tgtEl>
                                        <p:attrNameLst>
                                          <p:attrName>ppt_x</p:attrName>
                                        </p:attrNameLst>
                                      </p:cBhvr>
                                      <p:tavLst>
                                        <p:tav tm="0">
                                          <p:val>
                                            <p:strVal val="#ppt_x"/>
                                          </p:val>
                                        </p:tav>
                                        <p:tav tm="100000">
                                          <p:val>
                                            <p:strVal val="#ppt_x"/>
                                          </p:val>
                                        </p:tav>
                                      </p:tavLst>
                                    </p:anim>
                                    <p:anim calcmode="lin" valueType="num">
                                      <p:cBhvr>
                                        <p:cTn id="41" dur="500" fill="hold"/>
                                        <p:tgtEl>
                                          <p:spTgt spid="194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575"/>
            <a:ext cx="8229600" cy="1252538"/>
          </a:xfrm>
        </p:spPr>
        <p:txBody>
          <a:bodyPr/>
          <a:lstStyle/>
          <a:p>
            <a:pPr eaLnBrk="1" hangingPunct="1">
              <a:defRPr/>
            </a:pPr>
            <a:endParaRPr lang="el-GR"/>
          </a:p>
        </p:txBody>
      </p:sp>
      <p:pic>
        <p:nvPicPr>
          <p:cNvPr id="20483" name="3 - Θέση περιεχομένου" descr="2.jpg"/>
          <p:cNvPicPr>
            <a:picLocks noGrp="1" noChangeAspect="1"/>
          </p:cNvPicPr>
          <p:nvPr>
            <p:ph idx="1"/>
          </p:nvPr>
        </p:nvPicPr>
        <p:blipFill>
          <a:blip r:embed="rId3" cstate="print"/>
          <a:srcRect/>
          <a:stretch>
            <a:fillRect/>
          </a:stretch>
        </p:blipFill>
        <p:spPr>
          <a:xfrm>
            <a:off x="0" y="27384"/>
            <a:ext cx="4284663" cy="3284538"/>
          </a:xfrm>
        </p:spPr>
      </p:pic>
      <p:pic>
        <p:nvPicPr>
          <p:cNvPr id="20484" name="7 - Εικόνα" descr="tortura17_thumb.jpg"/>
          <p:cNvPicPr>
            <a:picLocks noChangeAspect="1"/>
          </p:cNvPicPr>
          <p:nvPr/>
        </p:nvPicPr>
        <p:blipFill>
          <a:blip r:embed="rId4" cstate="print"/>
          <a:srcRect/>
          <a:stretch>
            <a:fillRect/>
          </a:stretch>
        </p:blipFill>
        <p:spPr bwMode="auto">
          <a:xfrm>
            <a:off x="35496" y="3960440"/>
            <a:ext cx="4275381" cy="2304802"/>
          </a:xfrm>
          <a:prstGeom prst="rect">
            <a:avLst/>
          </a:prstGeom>
          <a:noFill/>
          <a:ln w="9525">
            <a:noFill/>
            <a:miter lim="800000"/>
            <a:headEnd/>
            <a:tailEnd/>
          </a:ln>
        </p:spPr>
      </p:pic>
      <p:pic>
        <p:nvPicPr>
          <p:cNvPr id="20485" name="4 - Εικόνα" descr="351px-Pedro_Berruguete_-_Saint_Dominic_Presiding_over_an_Auto-da-fe_(1475).jpg"/>
          <p:cNvPicPr>
            <a:picLocks noChangeAspect="1"/>
          </p:cNvPicPr>
          <p:nvPr/>
        </p:nvPicPr>
        <p:blipFill>
          <a:blip r:embed="rId5" cstate="print"/>
          <a:srcRect/>
          <a:stretch>
            <a:fillRect/>
          </a:stretch>
        </p:blipFill>
        <p:spPr bwMode="auto">
          <a:xfrm>
            <a:off x="4284663" y="0"/>
            <a:ext cx="4859337" cy="6669087"/>
          </a:xfrm>
          <a:prstGeom prst="rect">
            <a:avLst/>
          </a:prstGeom>
          <a:noFill/>
          <a:ln w="9525">
            <a:noFill/>
            <a:miter lim="800000"/>
            <a:headEnd/>
            <a:tailEnd/>
          </a:ln>
        </p:spPr>
      </p:pic>
      <p:sp>
        <p:nvSpPr>
          <p:cNvPr id="9" name="8 - TextBox"/>
          <p:cNvSpPr txBox="1"/>
          <p:nvPr/>
        </p:nvSpPr>
        <p:spPr>
          <a:xfrm>
            <a:off x="4283969" y="6488668"/>
            <a:ext cx="4860032" cy="369332"/>
          </a:xfrm>
          <a:prstGeom prst="rect">
            <a:avLst/>
          </a:prstGeom>
          <a:solidFill>
            <a:schemeClr val="accent2"/>
          </a:solidFill>
        </p:spPr>
        <p:txBody>
          <a:bodyPr wrap="square">
            <a:spAutoFit/>
          </a:bodyPr>
          <a:lstStyle/>
          <a:p>
            <a:pPr algn="ctr">
              <a:defRPr/>
            </a:pPr>
            <a:r>
              <a:rPr lang="el-GR" b="1" dirty="0" err="1">
                <a:solidFill>
                  <a:schemeClr val="tx1">
                    <a:lumMod val="95000"/>
                    <a:lumOff val="5000"/>
                  </a:schemeClr>
                </a:solidFill>
              </a:rPr>
              <a:t>Μπερρουγκέττε</a:t>
            </a:r>
            <a:r>
              <a:rPr lang="el-GR" b="1" dirty="0">
                <a:solidFill>
                  <a:schemeClr val="tx1">
                    <a:lumMod val="95000"/>
                    <a:lumOff val="5000"/>
                  </a:schemeClr>
                </a:solidFill>
              </a:rPr>
              <a:t>: καύση στην πυρά</a:t>
            </a:r>
          </a:p>
        </p:txBody>
      </p:sp>
      <p:sp>
        <p:nvSpPr>
          <p:cNvPr id="10" name="9 - TextBox"/>
          <p:cNvSpPr txBox="1"/>
          <p:nvPr/>
        </p:nvSpPr>
        <p:spPr>
          <a:xfrm>
            <a:off x="0" y="3426767"/>
            <a:ext cx="4499992" cy="461665"/>
          </a:xfrm>
          <a:prstGeom prst="rect">
            <a:avLst/>
          </a:prstGeom>
          <a:noFill/>
        </p:spPr>
        <p:txBody>
          <a:bodyPr wrap="square">
            <a:spAutoFit/>
          </a:bodyPr>
          <a:lstStyle/>
          <a:p>
            <a:pPr>
              <a:defRPr/>
            </a:pPr>
            <a:r>
              <a:rPr lang="el-GR" sz="2400" b="1" dirty="0"/>
              <a:t>Ο Γαλιλαίος στην Ιερά Εξέταση</a:t>
            </a:r>
          </a:p>
        </p:txBody>
      </p:sp>
      <p:sp>
        <p:nvSpPr>
          <p:cNvPr id="20488" name="10 - TextBox"/>
          <p:cNvSpPr txBox="1">
            <a:spLocks noChangeArrowheads="1"/>
          </p:cNvSpPr>
          <p:nvPr/>
        </p:nvSpPr>
        <p:spPr bwMode="auto">
          <a:xfrm>
            <a:off x="251520" y="6362164"/>
            <a:ext cx="3564235" cy="461665"/>
          </a:xfrm>
          <a:prstGeom prst="rect">
            <a:avLst/>
          </a:prstGeom>
          <a:noFill/>
          <a:ln w="9525">
            <a:noFill/>
            <a:miter lim="800000"/>
            <a:headEnd/>
            <a:tailEnd/>
          </a:ln>
        </p:spPr>
        <p:txBody>
          <a:bodyPr wrap="square">
            <a:spAutoFit/>
          </a:bodyPr>
          <a:lstStyle/>
          <a:p>
            <a:pPr algn="ctr"/>
            <a:r>
              <a:rPr lang="el-GR" sz="2400" b="1" dirty="0"/>
              <a:t>Όργανο βασανισμού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anim calcmode="lin" valueType="num">
                                      <p:cBhvr>
                                        <p:cTn id="8" dur="500" fill="hold"/>
                                        <p:tgtEl>
                                          <p:spTgt spid="20483"/>
                                        </p:tgtEl>
                                        <p:attrNameLst>
                                          <p:attrName>ppt_x</p:attrName>
                                        </p:attrNameLst>
                                      </p:cBhvr>
                                      <p:tavLst>
                                        <p:tav tm="0">
                                          <p:val>
                                            <p:strVal val="#ppt_x"/>
                                          </p:val>
                                        </p:tav>
                                        <p:tav tm="100000">
                                          <p:val>
                                            <p:strVal val="#ppt_x"/>
                                          </p:val>
                                        </p:tav>
                                      </p:tavLst>
                                    </p:anim>
                                    <p:anim calcmode="lin" valueType="num">
                                      <p:cBhvr>
                                        <p:cTn id="9" dur="500" fill="hold"/>
                                        <p:tgtEl>
                                          <p:spTgt spid="2048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fade">
                                      <p:cBhvr>
                                        <p:cTn id="17" dur="500"/>
                                        <p:tgtEl>
                                          <p:spTgt spid="20484"/>
                                        </p:tgtEl>
                                      </p:cBhvr>
                                    </p:animEffect>
                                    <p:anim calcmode="lin" valueType="num">
                                      <p:cBhvr>
                                        <p:cTn id="18" dur="500" fill="hold"/>
                                        <p:tgtEl>
                                          <p:spTgt spid="20484"/>
                                        </p:tgtEl>
                                        <p:attrNameLst>
                                          <p:attrName>ppt_x</p:attrName>
                                        </p:attrNameLst>
                                      </p:cBhvr>
                                      <p:tavLst>
                                        <p:tav tm="0">
                                          <p:val>
                                            <p:strVal val="#ppt_x"/>
                                          </p:val>
                                        </p:tav>
                                        <p:tav tm="100000">
                                          <p:val>
                                            <p:strVal val="#ppt_x"/>
                                          </p:val>
                                        </p:tav>
                                      </p:tavLst>
                                    </p:anim>
                                    <p:anim calcmode="lin" valueType="num">
                                      <p:cBhvr>
                                        <p:cTn id="19" dur="500" fill="hold"/>
                                        <p:tgtEl>
                                          <p:spTgt spid="2048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fade">
                                      <p:cBhvr>
                                        <p:cTn id="22" dur="500"/>
                                        <p:tgtEl>
                                          <p:spTgt spid="20488"/>
                                        </p:tgtEl>
                                      </p:cBhvr>
                                    </p:animEffect>
                                    <p:anim calcmode="lin" valueType="num">
                                      <p:cBhvr>
                                        <p:cTn id="23" dur="500" fill="hold"/>
                                        <p:tgtEl>
                                          <p:spTgt spid="20488"/>
                                        </p:tgtEl>
                                        <p:attrNameLst>
                                          <p:attrName>ppt_x</p:attrName>
                                        </p:attrNameLst>
                                      </p:cBhvr>
                                      <p:tavLst>
                                        <p:tav tm="0">
                                          <p:val>
                                            <p:strVal val="#ppt_x"/>
                                          </p:val>
                                        </p:tav>
                                        <p:tav tm="100000">
                                          <p:val>
                                            <p:strVal val="#ppt_x"/>
                                          </p:val>
                                        </p:tav>
                                      </p:tavLst>
                                    </p:anim>
                                    <p:anim calcmode="lin" valueType="num">
                                      <p:cBhvr>
                                        <p:cTn id="24" dur="500" fill="hold"/>
                                        <p:tgtEl>
                                          <p:spTgt spid="2048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fade">
                                      <p:cBhvr>
                                        <p:cTn id="27" dur="500"/>
                                        <p:tgtEl>
                                          <p:spTgt spid="20485"/>
                                        </p:tgtEl>
                                      </p:cBhvr>
                                    </p:animEffect>
                                    <p:anim calcmode="lin" valueType="num">
                                      <p:cBhvr>
                                        <p:cTn id="28" dur="500" fill="hold"/>
                                        <p:tgtEl>
                                          <p:spTgt spid="20485"/>
                                        </p:tgtEl>
                                        <p:attrNameLst>
                                          <p:attrName>ppt_x</p:attrName>
                                        </p:attrNameLst>
                                      </p:cBhvr>
                                      <p:tavLst>
                                        <p:tav tm="0">
                                          <p:val>
                                            <p:strVal val="#ppt_x"/>
                                          </p:val>
                                        </p:tav>
                                        <p:tav tm="100000">
                                          <p:val>
                                            <p:strVal val="#ppt_x"/>
                                          </p:val>
                                        </p:tav>
                                      </p:tavLst>
                                    </p:anim>
                                    <p:anim calcmode="lin" valueType="num">
                                      <p:cBhvr>
                                        <p:cTn id="29" dur="500" fill="hold"/>
                                        <p:tgtEl>
                                          <p:spTgt spid="2048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048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80112" y="1556792"/>
            <a:ext cx="3059832" cy="3663280"/>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rPr>
              <a:t>Ιγνάτιος </a:t>
            </a:r>
            <a:r>
              <a:rPr lang="el-GR" b="1" dirty="0" err="1" smtClean="0">
                <a:solidFill>
                  <a:srgbClr val="C00000"/>
                </a:solidFill>
                <a:effectLst>
                  <a:outerShdw blurRad="38100" dist="38100" dir="2700000" algn="tl">
                    <a:srgbClr val="000000">
                      <a:alpha val="43137"/>
                    </a:srgbClr>
                  </a:outerShdw>
                </a:effectLst>
              </a:rPr>
              <a:t>Λογιόλα</a:t>
            </a:r>
            <a:r>
              <a:rPr lang="el-GR" dirty="0" smtClean="0"/>
              <a:t/>
            </a:r>
            <a:br>
              <a:rPr lang="el-GR" dirty="0" smtClean="0"/>
            </a:br>
            <a:r>
              <a:rPr lang="el-GR" dirty="0" smtClean="0"/>
              <a:t>Ιδρυτής του τάγματος των Ιησουϊτών</a:t>
            </a:r>
            <a:endParaRPr lang="el-GR" dirty="0"/>
          </a:p>
        </p:txBody>
      </p:sp>
      <p:pic>
        <p:nvPicPr>
          <p:cNvPr id="1026" name="Picture 2" descr="ÎÏÎ¿ÏÎ­Î»ÎµÏÎ¼Î± ÎµÎ¹ÎºÏÎ½Î±Ï Î³Î¹Î± ÎÎ·ÏÎ¿ÏÎ¯ÏÎµÏ Î»Î¿Î³Î¹ÏÎ»Î±"/>
          <p:cNvPicPr>
            <a:picLocks noChangeAspect="1" noChangeArrowheads="1"/>
          </p:cNvPicPr>
          <p:nvPr/>
        </p:nvPicPr>
        <p:blipFill>
          <a:blip r:embed="rId2" cstate="print"/>
          <a:srcRect/>
          <a:stretch>
            <a:fillRect/>
          </a:stretch>
        </p:blipFill>
        <p:spPr bwMode="auto">
          <a:xfrm>
            <a:off x="539552" y="620688"/>
            <a:ext cx="4968552" cy="56442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bein-erasmus.jpg"/>
          <p:cNvPicPr>
            <a:picLocks noChangeAspect="1" noChangeArrowheads="1"/>
          </p:cNvPicPr>
          <p:nvPr/>
        </p:nvPicPr>
        <p:blipFill>
          <a:blip r:embed="rId2" cstate="print"/>
          <a:srcRect/>
          <a:stretch>
            <a:fillRect/>
          </a:stretch>
        </p:blipFill>
        <p:spPr bwMode="auto">
          <a:xfrm>
            <a:off x="3995936" y="0"/>
            <a:ext cx="4846642" cy="68580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51520" y="226377"/>
            <a:ext cx="3528392" cy="6370975"/>
          </a:xfrm>
          <a:prstGeom prst="rect">
            <a:avLst/>
          </a:prstGeom>
        </p:spPr>
        <p:txBody>
          <a:bodyPr wrap="square">
            <a:spAutoFit/>
          </a:bodyPr>
          <a:lstStyle/>
          <a:p>
            <a:pPr indent="457200" algn="ctr"/>
            <a:r>
              <a:rPr lang="el-GR" sz="2400" dirty="0" smtClean="0"/>
              <a:t>Ο Ολλανδός ανθρωπιστής, καθολικός ιερέας, δάσκαλος και θεολόγος </a:t>
            </a:r>
            <a:r>
              <a:rPr lang="el-GR" sz="2400" b="1" dirty="0" smtClean="0">
                <a:solidFill>
                  <a:srgbClr val="C00000"/>
                </a:solidFill>
                <a:effectLst>
                  <a:outerShdw blurRad="38100" dist="38100" dir="2700000" algn="tl">
                    <a:srgbClr val="000000">
                      <a:alpha val="43137"/>
                    </a:srgbClr>
                  </a:outerShdw>
                </a:effectLst>
              </a:rPr>
              <a:t>ΕΡΑΣΜΟΣ</a:t>
            </a:r>
          </a:p>
          <a:p>
            <a:pPr indent="457200" algn="ctr"/>
            <a:r>
              <a:rPr lang="el-GR" sz="2400" dirty="0" smtClean="0"/>
              <a:t>άσκησε δριμεία κριτική σε ζητήματα που θεωρούσε ότι αποτελούσαν </a:t>
            </a:r>
            <a:r>
              <a:rPr lang="el-GR" sz="2400" b="1" dirty="0" smtClean="0">
                <a:effectLst>
                  <a:outerShdw blurRad="38100" dist="38100" dir="2700000" algn="tl">
                    <a:srgbClr val="000000">
                      <a:alpha val="43137"/>
                    </a:srgbClr>
                  </a:outerShdw>
                </a:effectLst>
              </a:rPr>
              <a:t>υπερβολές της Ρωμαιοκαθολικής Εκκλησίας</a:t>
            </a:r>
            <a:r>
              <a:rPr lang="el-GR" sz="2400" dirty="0" smtClean="0"/>
              <a:t>, μέχρι του σημείου να απορρίψει το διορισμό του ως καρδιναλίου όταν του προτάθηκε.</a:t>
            </a:r>
          </a:p>
          <a:p>
            <a:pPr indent="457200" algn="ctr"/>
            <a:r>
              <a:rPr lang="el-GR" sz="2400" dirty="0" smtClean="0"/>
              <a:t>Κατέκρινε την </a:t>
            </a:r>
            <a:r>
              <a:rPr lang="el-GR" sz="2400" b="1" dirty="0" smtClean="0">
                <a:effectLst>
                  <a:outerShdw blurRad="38100" dist="38100" dir="2700000" algn="tl">
                    <a:srgbClr val="000000">
                      <a:alpha val="43137"/>
                    </a:srgbClr>
                  </a:outerShdw>
                </a:effectLst>
              </a:rPr>
              <a:t>εξουσία του κλήρου </a:t>
            </a:r>
            <a:r>
              <a:rPr lang="el-GR" sz="2400" dirty="0" smtClean="0"/>
              <a:t>και τη </a:t>
            </a:r>
            <a:r>
              <a:rPr lang="el-GR" sz="2400" b="1" dirty="0" smtClean="0">
                <a:effectLst>
                  <a:outerShdw blurRad="38100" dist="38100" dir="2700000" algn="tl">
                    <a:srgbClr val="000000">
                      <a:alpha val="43137"/>
                    </a:srgbClr>
                  </a:outerShdw>
                </a:effectLst>
              </a:rPr>
              <a:t>λατρεία των λειψάνων</a:t>
            </a:r>
            <a:r>
              <a:rPr lang="el-GR"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anim calcmode="lin" valueType="num">
                                      <p:cBhvr>
                                        <p:cTn id="13" dur="500" fill="hold"/>
                                        <p:tgtEl>
                                          <p:spTgt spid="1026"/>
                                        </p:tgtEl>
                                        <p:attrNameLst>
                                          <p:attrName>ppt_x</p:attrName>
                                        </p:attrNameLst>
                                      </p:cBhvr>
                                      <p:tavLst>
                                        <p:tav tm="0">
                                          <p:val>
                                            <p:strVal val="#ppt_x"/>
                                          </p:val>
                                        </p:tav>
                                        <p:tav tm="100000">
                                          <p:val>
                                            <p:strVal val="#ppt_x"/>
                                          </p:val>
                                        </p:tav>
                                      </p:tavLst>
                                    </p:anim>
                                    <p:anim calcmode="lin" valueType="num">
                                      <p:cBhvr>
                                        <p:cTn id="14"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umanities.ucsd.edu/courses/kuchtahum3/reference/reformation.jpg"/>
          <p:cNvPicPr>
            <a:picLocks noChangeAspect="1" noChangeArrowheads="1"/>
          </p:cNvPicPr>
          <p:nvPr/>
        </p:nvPicPr>
        <p:blipFill>
          <a:blip r:embed="rId2" cstate="print">
            <a:lum bright="-20000" contrast="40000"/>
          </a:blip>
          <a:srcRect/>
          <a:stretch>
            <a:fillRect/>
          </a:stretch>
        </p:blipFill>
        <p:spPr bwMode="auto">
          <a:xfrm>
            <a:off x="-288603" y="0"/>
            <a:ext cx="9655969" cy="685800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4618856" cy="792088"/>
          </a:xfrm>
        </p:spPr>
        <p:txBody>
          <a:bodyPr/>
          <a:lstStyle/>
          <a:p>
            <a:pPr eaLnBrk="1" fontAlgn="auto" hangingPunct="1">
              <a:spcAft>
                <a:spcPts val="0"/>
              </a:spcAft>
              <a:defRPr/>
            </a:pPr>
            <a:r>
              <a:rPr lang="el-GR" b="1" dirty="0" smtClean="0">
                <a:solidFill>
                  <a:srgbClr val="C00000"/>
                </a:solidFill>
                <a:effectLst>
                  <a:outerShdw blurRad="38100" dist="38100" dir="2700000" algn="tl">
                    <a:srgbClr val="000000">
                      <a:alpha val="43137"/>
                    </a:srgbClr>
                  </a:outerShdw>
                </a:effectLst>
              </a:rPr>
              <a:t>Γεγονότα</a:t>
            </a:r>
            <a:endParaRPr lang="el-GR" b="1" dirty="0">
              <a:solidFill>
                <a:srgbClr val="C00000"/>
              </a:solidFill>
              <a:effectLst>
                <a:outerShdw blurRad="38100" dist="38100" dir="2700000" algn="tl">
                  <a:srgbClr val="000000">
                    <a:alpha val="43137"/>
                  </a:srgbClr>
                </a:outerShdw>
              </a:effectLst>
            </a:endParaRPr>
          </a:p>
        </p:txBody>
      </p:sp>
      <p:sp>
        <p:nvSpPr>
          <p:cNvPr id="13315" name="2 - Θέση περιεχομένου"/>
          <p:cNvSpPr>
            <a:spLocks noGrp="1"/>
          </p:cNvSpPr>
          <p:nvPr>
            <p:ph idx="1"/>
          </p:nvPr>
        </p:nvSpPr>
        <p:spPr>
          <a:xfrm>
            <a:off x="0" y="1340768"/>
            <a:ext cx="9144000" cy="5760640"/>
          </a:xfrm>
        </p:spPr>
        <p:txBody>
          <a:bodyPr>
            <a:normAutofit fontScale="92500" lnSpcReduction="20000"/>
          </a:bodyPr>
          <a:lstStyle/>
          <a:p>
            <a:pPr eaLnBrk="1" hangingPunct="1"/>
            <a:r>
              <a:rPr lang="el-GR" dirty="0" smtClean="0"/>
              <a:t>31 Οκτωβρίου 1517: </a:t>
            </a:r>
          </a:p>
          <a:p>
            <a:pPr eaLnBrk="1" hangingPunct="1">
              <a:buNone/>
            </a:pPr>
            <a:r>
              <a:rPr lang="el-GR" b="1" dirty="0" smtClean="0">
                <a:effectLst>
                  <a:outerShdw blurRad="38100" dist="38100" dir="2700000" algn="tl">
                    <a:srgbClr val="000000">
                      <a:alpha val="43137"/>
                    </a:srgbClr>
                  </a:outerShdw>
                </a:effectLst>
              </a:rPr>
              <a:t>Ο Λούθηρος τοιχοκολλά τις</a:t>
            </a:r>
          </a:p>
          <a:p>
            <a:pPr eaLnBrk="1" hangingPunct="1">
              <a:buNone/>
            </a:pPr>
            <a:r>
              <a:rPr lang="el-GR" b="1" dirty="0" smtClean="0">
                <a:effectLst>
                  <a:outerShdw blurRad="38100" dist="38100" dir="2700000" algn="tl">
                    <a:srgbClr val="000000">
                      <a:alpha val="43137"/>
                    </a:srgbClr>
                  </a:outerShdw>
                </a:effectLst>
              </a:rPr>
              <a:t> </a:t>
            </a:r>
            <a:r>
              <a:rPr lang="el-GR" b="1" dirty="0" smtClean="0">
                <a:solidFill>
                  <a:srgbClr val="C00000"/>
                </a:solidFill>
                <a:effectLst>
                  <a:outerShdw blurRad="38100" dist="38100" dir="2700000" algn="tl">
                    <a:srgbClr val="000000">
                      <a:alpha val="43137"/>
                    </a:srgbClr>
                  </a:outerShdw>
                </a:effectLst>
              </a:rPr>
              <a:t>95 θέσεις του </a:t>
            </a:r>
            <a:r>
              <a:rPr lang="el-GR" b="1" dirty="0" smtClean="0">
                <a:effectLst>
                  <a:outerShdw blurRad="38100" dist="38100" dir="2700000" algn="tl">
                    <a:srgbClr val="000000">
                      <a:alpha val="43137"/>
                    </a:srgbClr>
                  </a:outerShdw>
                </a:effectLst>
              </a:rPr>
              <a:t>στην εκκλησία</a:t>
            </a:r>
          </a:p>
          <a:p>
            <a:pPr eaLnBrk="1" hangingPunct="1">
              <a:buNone/>
            </a:pPr>
            <a:r>
              <a:rPr lang="el-GR" b="1" dirty="0" smtClean="0"/>
              <a:t>της </a:t>
            </a:r>
            <a:r>
              <a:rPr lang="el-GR" b="1" dirty="0" err="1" smtClean="0"/>
              <a:t>Βιττεμβέργης</a:t>
            </a:r>
            <a:endParaRPr lang="el-GR" b="1" dirty="0" smtClean="0"/>
          </a:p>
          <a:p>
            <a:pPr eaLnBrk="1" hangingPunct="1"/>
            <a:endParaRPr lang="el-GR" dirty="0" smtClean="0"/>
          </a:p>
          <a:p>
            <a:pPr eaLnBrk="1" hangingPunct="1"/>
            <a:r>
              <a:rPr lang="el-GR" b="1" dirty="0" smtClean="0">
                <a:effectLst>
                  <a:outerShdw blurRad="38100" dist="38100" dir="2700000" algn="tl">
                    <a:srgbClr val="000000">
                      <a:alpha val="43137"/>
                    </a:srgbClr>
                  </a:outerShdw>
                </a:effectLst>
              </a:rPr>
              <a:t>10 Δεκεμβρίου 1520: </a:t>
            </a:r>
            <a:r>
              <a:rPr lang="el-GR" dirty="0" smtClean="0"/>
              <a:t>Δημόσια </a:t>
            </a:r>
            <a:r>
              <a:rPr lang="el-GR" b="1" dirty="0" smtClean="0">
                <a:solidFill>
                  <a:srgbClr val="C00000"/>
                </a:solidFill>
                <a:effectLst>
                  <a:outerShdw blurRad="38100" dist="38100" dir="2700000" algn="tl">
                    <a:srgbClr val="000000">
                      <a:alpha val="43137"/>
                    </a:srgbClr>
                  </a:outerShdw>
                </a:effectLst>
              </a:rPr>
              <a:t>καύση της παπικής </a:t>
            </a:r>
            <a:r>
              <a:rPr lang="el-GR" b="1" dirty="0" err="1" smtClean="0">
                <a:solidFill>
                  <a:srgbClr val="C00000"/>
                </a:solidFill>
                <a:effectLst>
                  <a:outerShdw blurRad="38100" dist="38100" dir="2700000" algn="tl">
                    <a:srgbClr val="000000">
                      <a:alpha val="43137"/>
                    </a:srgbClr>
                  </a:outerShdw>
                </a:effectLst>
              </a:rPr>
              <a:t>βούλλας</a:t>
            </a:r>
            <a:r>
              <a:rPr lang="el-GR" dirty="0" smtClean="0"/>
              <a:t> που αφόριζε τον Λούθηρο</a:t>
            </a:r>
          </a:p>
          <a:p>
            <a:pPr eaLnBrk="1" hangingPunct="1"/>
            <a:r>
              <a:rPr lang="el-GR" dirty="0" smtClean="0"/>
              <a:t>Ο Αυτοκράτορας Κάρολος </a:t>
            </a:r>
            <a:r>
              <a:rPr lang="el-GR" dirty="0" err="1" smtClean="0"/>
              <a:t>Ε΄</a:t>
            </a:r>
            <a:r>
              <a:rPr lang="el-GR" b="1" dirty="0" err="1" smtClean="0">
                <a:effectLst>
                  <a:outerShdw blurRad="38100" dist="38100" dir="2700000" algn="tl">
                    <a:srgbClr val="000000">
                      <a:alpha val="43137"/>
                    </a:srgbClr>
                  </a:outerShdw>
                </a:effectLst>
              </a:rPr>
              <a:t>καλεί</a:t>
            </a:r>
            <a:r>
              <a:rPr lang="el-GR" b="1" dirty="0" smtClean="0">
                <a:effectLst>
                  <a:outerShdw blurRad="38100" dist="38100" dir="2700000" algn="tl">
                    <a:srgbClr val="000000">
                      <a:alpha val="43137"/>
                    </a:srgbClr>
                  </a:outerShdw>
                </a:effectLst>
              </a:rPr>
              <a:t> τον Λούθηρο σε απολογία</a:t>
            </a:r>
            <a:r>
              <a:rPr lang="el-GR" dirty="0" smtClean="0"/>
              <a:t> (</a:t>
            </a:r>
            <a:r>
              <a:rPr lang="el-GR" b="1" dirty="0" smtClean="0">
                <a:solidFill>
                  <a:srgbClr val="C00000"/>
                </a:solidFill>
                <a:effectLst>
                  <a:outerShdw blurRad="38100" dist="38100" dir="2700000" algn="tl">
                    <a:srgbClr val="000000">
                      <a:alpha val="43137"/>
                    </a:srgbClr>
                  </a:outerShdw>
                </a:effectLst>
              </a:rPr>
              <a:t>Δίαιτα της </a:t>
            </a:r>
            <a:r>
              <a:rPr lang="el-GR" b="1" dirty="0" err="1" smtClean="0">
                <a:solidFill>
                  <a:srgbClr val="C00000"/>
                </a:solidFill>
                <a:effectLst>
                  <a:outerShdw blurRad="38100" dist="38100" dir="2700000" algn="tl">
                    <a:srgbClr val="000000">
                      <a:alpha val="43137"/>
                    </a:srgbClr>
                  </a:outerShdw>
                </a:effectLst>
              </a:rPr>
              <a:t>Βόρμς</a:t>
            </a:r>
            <a:r>
              <a:rPr lang="el-GR" dirty="0" smtClean="0"/>
              <a:t>)</a:t>
            </a:r>
          </a:p>
          <a:p>
            <a:pPr eaLnBrk="1" hangingPunct="1"/>
            <a:r>
              <a:rPr lang="el-GR" dirty="0" smtClean="0"/>
              <a:t>Ο Λούθηρος </a:t>
            </a:r>
            <a:r>
              <a:rPr lang="el-GR" dirty="0" smtClean="0"/>
              <a:t>αρνείται να ανακαλέσει τις θέσεις του</a:t>
            </a:r>
            <a:endParaRPr lang="el-GR" dirty="0" smtClean="0"/>
          </a:p>
          <a:p>
            <a:pPr eaLnBrk="1" hangingPunct="1"/>
            <a:r>
              <a:rPr lang="el-GR" dirty="0" smtClean="0"/>
              <a:t>Η Δίαιτα τον </a:t>
            </a:r>
            <a:r>
              <a:rPr lang="el-GR" b="1" dirty="0" smtClean="0">
                <a:effectLst>
                  <a:outerShdw blurRad="38100" dist="38100" dir="2700000" algn="tl">
                    <a:srgbClr val="000000">
                      <a:alpha val="43137"/>
                    </a:srgbClr>
                  </a:outerShdw>
                </a:effectLst>
              </a:rPr>
              <a:t>καταδικάζει ως αιρετικό</a:t>
            </a:r>
          </a:p>
          <a:p>
            <a:pPr eaLnBrk="1" hangingPunct="1"/>
            <a:r>
              <a:rPr lang="el-GR" dirty="0" smtClean="0"/>
              <a:t>Ο Λούθηρος </a:t>
            </a:r>
            <a:r>
              <a:rPr lang="el-GR" b="1" dirty="0" smtClean="0">
                <a:effectLst>
                  <a:outerShdw blurRad="38100" dist="38100" dir="2700000" algn="tl">
                    <a:srgbClr val="000000">
                      <a:alpha val="43137"/>
                    </a:srgbClr>
                  </a:outerShdw>
                </a:effectLst>
              </a:rPr>
              <a:t>σώζεται</a:t>
            </a:r>
            <a:r>
              <a:rPr lang="el-GR" dirty="0" smtClean="0">
                <a:effectLst>
                  <a:outerShdw blurRad="38100" dist="38100" dir="2700000" algn="tl">
                    <a:srgbClr val="000000">
                      <a:alpha val="43137"/>
                    </a:srgbClr>
                  </a:outerShdw>
                </a:effectLst>
              </a:rPr>
              <a:t> </a:t>
            </a:r>
            <a:r>
              <a:rPr lang="el-GR" dirty="0" smtClean="0"/>
              <a:t>από τον </a:t>
            </a:r>
            <a:r>
              <a:rPr lang="el-GR" b="1" dirty="0" smtClean="0">
                <a:effectLst>
                  <a:outerShdw blurRad="38100" dist="38100" dir="2700000" algn="tl">
                    <a:srgbClr val="000000">
                      <a:alpha val="43137"/>
                    </a:srgbClr>
                  </a:outerShdw>
                </a:effectLst>
              </a:rPr>
              <a:t>εκλέκτορα</a:t>
            </a:r>
            <a:r>
              <a:rPr lang="el-GR" dirty="0" smtClean="0">
                <a:effectLst>
                  <a:outerShdw blurRad="38100" dist="38100" dir="2700000" algn="tl">
                    <a:srgbClr val="000000">
                      <a:alpha val="43137"/>
                    </a:srgbClr>
                  </a:outerShdw>
                </a:effectLst>
              </a:rPr>
              <a:t> </a:t>
            </a:r>
            <a:r>
              <a:rPr lang="el-GR" dirty="0" smtClean="0"/>
              <a:t>της </a:t>
            </a:r>
            <a:r>
              <a:rPr lang="el-GR" b="1" dirty="0" smtClean="0">
                <a:effectLst>
                  <a:outerShdw blurRad="38100" dist="38100" dir="2700000" algn="tl">
                    <a:srgbClr val="000000">
                      <a:alpha val="43137"/>
                    </a:srgbClr>
                  </a:outerShdw>
                </a:effectLst>
              </a:rPr>
              <a:t>Σαξονίας</a:t>
            </a:r>
          </a:p>
        </p:txBody>
      </p:sp>
      <p:pic>
        <p:nvPicPr>
          <p:cNvPr id="4" name="3 - Εικόνα" descr="luther5.jpg"/>
          <p:cNvPicPr>
            <a:picLocks noChangeAspect="1"/>
          </p:cNvPicPr>
          <p:nvPr/>
        </p:nvPicPr>
        <p:blipFill>
          <a:blip r:embed="rId2" cstate="print"/>
          <a:stretch>
            <a:fillRect/>
          </a:stretch>
        </p:blipFill>
        <p:spPr>
          <a:xfrm>
            <a:off x="4887073" y="332656"/>
            <a:ext cx="3933399" cy="25649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315">
                                            <p:txEl>
                                              <p:pRg st="0" end="0"/>
                                            </p:txEl>
                                          </p:spTgt>
                                        </p:tgtEl>
                                        <p:attrNameLst>
                                          <p:attrName>style.visibility</p:attrName>
                                        </p:attrNameLst>
                                      </p:cBhvr>
                                      <p:to>
                                        <p:strVal val="visible"/>
                                      </p:to>
                                    </p:set>
                                    <p:animEffect transition="in" filter="fade">
                                      <p:cBhvr>
                                        <p:cTn id="21" dur="500"/>
                                        <p:tgtEl>
                                          <p:spTgt spid="133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315">
                                            <p:txEl>
                                              <p:pRg st="1" end="1"/>
                                            </p:txEl>
                                          </p:spTgt>
                                        </p:tgtEl>
                                        <p:attrNameLst>
                                          <p:attrName>style.visibility</p:attrName>
                                        </p:attrNameLst>
                                      </p:cBhvr>
                                      <p:to>
                                        <p:strVal val="visible"/>
                                      </p:to>
                                    </p:set>
                                    <p:animEffect transition="in" filter="fade">
                                      <p:cBhvr>
                                        <p:cTn id="26" dur="500"/>
                                        <p:tgtEl>
                                          <p:spTgt spid="133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315">
                                            <p:txEl>
                                              <p:pRg st="2" end="2"/>
                                            </p:txEl>
                                          </p:spTgt>
                                        </p:tgtEl>
                                        <p:attrNameLst>
                                          <p:attrName>style.visibility</p:attrName>
                                        </p:attrNameLst>
                                      </p:cBhvr>
                                      <p:to>
                                        <p:strVal val="visible"/>
                                      </p:to>
                                    </p:set>
                                    <p:animEffect transition="in" filter="fade">
                                      <p:cBhvr>
                                        <p:cTn id="31" dur="500"/>
                                        <p:tgtEl>
                                          <p:spTgt spid="1331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315">
                                            <p:txEl>
                                              <p:pRg st="3" end="3"/>
                                            </p:txEl>
                                          </p:spTgt>
                                        </p:tgtEl>
                                        <p:attrNameLst>
                                          <p:attrName>style.visibility</p:attrName>
                                        </p:attrNameLst>
                                      </p:cBhvr>
                                      <p:to>
                                        <p:strVal val="visible"/>
                                      </p:to>
                                    </p:set>
                                    <p:animEffect transition="in" filter="fade">
                                      <p:cBhvr>
                                        <p:cTn id="36" dur="500"/>
                                        <p:tgtEl>
                                          <p:spTgt spid="1331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315">
                                            <p:txEl>
                                              <p:pRg st="5" end="5"/>
                                            </p:txEl>
                                          </p:spTgt>
                                        </p:tgtEl>
                                        <p:attrNameLst>
                                          <p:attrName>style.visibility</p:attrName>
                                        </p:attrNameLst>
                                      </p:cBhvr>
                                      <p:to>
                                        <p:strVal val="visible"/>
                                      </p:to>
                                    </p:set>
                                    <p:animEffect transition="in" filter="fade">
                                      <p:cBhvr>
                                        <p:cTn id="41" dur="500"/>
                                        <p:tgtEl>
                                          <p:spTgt spid="1331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315">
                                            <p:txEl>
                                              <p:pRg st="6" end="6"/>
                                            </p:txEl>
                                          </p:spTgt>
                                        </p:tgtEl>
                                        <p:attrNameLst>
                                          <p:attrName>style.visibility</p:attrName>
                                        </p:attrNameLst>
                                      </p:cBhvr>
                                      <p:to>
                                        <p:strVal val="visible"/>
                                      </p:to>
                                    </p:set>
                                    <p:animEffect transition="in" filter="fade">
                                      <p:cBhvr>
                                        <p:cTn id="46" dur="500"/>
                                        <p:tgtEl>
                                          <p:spTgt spid="1331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315">
                                            <p:txEl>
                                              <p:pRg st="7" end="7"/>
                                            </p:txEl>
                                          </p:spTgt>
                                        </p:tgtEl>
                                        <p:attrNameLst>
                                          <p:attrName>style.visibility</p:attrName>
                                        </p:attrNameLst>
                                      </p:cBhvr>
                                      <p:to>
                                        <p:strVal val="visible"/>
                                      </p:to>
                                    </p:set>
                                    <p:animEffect transition="in" filter="fade">
                                      <p:cBhvr>
                                        <p:cTn id="51" dur="500"/>
                                        <p:tgtEl>
                                          <p:spTgt spid="1331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315">
                                            <p:txEl>
                                              <p:pRg st="8" end="8"/>
                                            </p:txEl>
                                          </p:spTgt>
                                        </p:tgtEl>
                                        <p:attrNameLst>
                                          <p:attrName>style.visibility</p:attrName>
                                        </p:attrNameLst>
                                      </p:cBhvr>
                                      <p:to>
                                        <p:strVal val="visible"/>
                                      </p:to>
                                    </p:set>
                                    <p:animEffect transition="in" filter="fade">
                                      <p:cBhvr>
                                        <p:cTn id="56" dur="500"/>
                                        <p:tgtEl>
                                          <p:spTgt spid="1331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315">
                                            <p:txEl>
                                              <p:pRg st="9" end="9"/>
                                            </p:txEl>
                                          </p:spTgt>
                                        </p:tgtEl>
                                        <p:attrNameLst>
                                          <p:attrName>style.visibility</p:attrName>
                                        </p:attrNameLst>
                                      </p:cBhvr>
                                      <p:to>
                                        <p:strVal val="visible"/>
                                      </p:to>
                                    </p:set>
                                    <p:animEffect transition="in" filter="fade">
                                      <p:cBhvr>
                                        <p:cTn id="61"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29600" cy="1143000"/>
          </a:xfrm>
        </p:spPr>
        <p:txBody>
          <a:bodyPr>
            <a:normAutofit fontScale="90000"/>
          </a:bodyPr>
          <a:lstStyle/>
          <a:p>
            <a:pPr eaLnBrk="1" fontAlgn="auto" hangingPunct="1">
              <a:spcAft>
                <a:spcPts val="0"/>
              </a:spcAft>
              <a:defRPr/>
            </a:pPr>
            <a:r>
              <a:rPr lang="el-GR" b="1" dirty="0" smtClean="0">
                <a:solidFill>
                  <a:srgbClr val="C00000"/>
                </a:solidFill>
                <a:effectLst>
                  <a:outerShdw blurRad="38100" dist="38100" dir="2700000" algn="tl">
                    <a:srgbClr val="000000">
                      <a:alpha val="43137"/>
                    </a:srgbClr>
                  </a:outerShdw>
                </a:effectLst>
              </a:rPr>
              <a:t>Επιδράσεις του κηρύγματος </a:t>
            </a:r>
            <a:br>
              <a:rPr lang="el-GR" b="1" dirty="0" smtClean="0">
                <a:solidFill>
                  <a:srgbClr val="C00000"/>
                </a:solidFill>
                <a:effectLst>
                  <a:outerShdw blurRad="38100" dist="38100" dir="2700000" algn="tl">
                    <a:srgbClr val="000000">
                      <a:alpha val="43137"/>
                    </a:srgbClr>
                  </a:outerShdw>
                </a:effectLst>
              </a:rPr>
            </a:br>
            <a:r>
              <a:rPr lang="el-GR" b="1" dirty="0" smtClean="0">
                <a:solidFill>
                  <a:srgbClr val="C00000"/>
                </a:solidFill>
                <a:effectLst>
                  <a:outerShdw blurRad="38100" dist="38100" dir="2700000" algn="tl">
                    <a:srgbClr val="000000">
                      <a:alpha val="43137"/>
                    </a:srgbClr>
                  </a:outerShdw>
                </a:effectLst>
              </a:rPr>
              <a:t>του Λουθήρου</a:t>
            </a:r>
            <a:endParaRPr lang="el-GR" b="1" dirty="0">
              <a:solidFill>
                <a:srgbClr val="C00000"/>
              </a:solidFill>
              <a:effectLst>
                <a:outerShdw blurRad="38100" dist="38100" dir="2700000" algn="tl">
                  <a:srgbClr val="000000">
                    <a:alpha val="43137"/>
                  </a:srgbClr>
                </a:outerShdw>
              </a:effectLst>
            </a:endParaRPr>
          </a:p>
        </p:txBody>
      </p:sp>
      <p:sp>
        <p:nvSpPr>
          <p:cNvPr id="14339" name="2 - Θέση περιεχομένου"/>
          <p:cNvSpPr>
            <a:spLocks noGrp="1"/>
          </p:cNvSpPr>
          <p:nvPr>
            <p:ph idx="1"/>
          </p:nvPr>
        </p:nvSpPr>
        <p:spPr>
          <a:xfrm>
            <a:off x="251520" y="1700808"/>
            <a:ext cx="8712968" cy="5328592"/>
          </a:xfrm>
        </p:spPr>
        <p:txBody>
          <a:bodyPr>
            <a:normAutofit/>
          </a:bodyPr>
          <a:lstStyle/>
          <a:p>
            <a:pPr eaLnBrk="1" hangingPunct="1"/>
            <a:r>
              <a:rPr lang="el-GR" sz="4000" b="1" dirty="0" smtClean="0">
                <a:solidFill>
                  <a:srgbClr val="C00000"/>
                </a:solidFill>
                <a:effectLst>
                  <a:outerShdw blurRad="38100" dist="38100" dir="2700000" algn="tl">
                    <a:srgbClr val="000000">
                      <a:alpha val="43137"/>
                    </a:srgbClr>
                  </a:outerShdw>
                </a:effectLst>
              </a:rPr>
              <a:t>1529</a:t>
            </a:r>
            <a:r>
              <a:rPr lang="el-GR" dirty="0" smtClean="0">
                <a:solidFill>
                  <a:srgbClr val="C00000"/>
                </a:solidFill>
              </a:rPr>
              <a:t>: </a:t>
            </a:r>
            <a:r>
              <a:rPr lang="el-GR" dirty="0" smtClean="0"/>
              <a:t>Η Δίαιτα </a:t>
            </a:r>
            <a:r>
              <a:rPr lang="el-GR" b="1" dirty="0" smtClean="0">
                <a:effectLst>
                  <a:outerShdw blurRad="38100" dist="38100" dir="2700000" algn="tl">
                    <a:srgbClr val="000000">
                      <a:alpha val="43137"/>
                    </a:srgbClr>
                  </a:outerShdw>
                </a:effectLst>
              </a:rPr>
              <a:t>αποκηρύσσει τον Λουθηρανισμό</a:t>
            </a:r>
          </a:p>
          <a:p>
            <a:pPr>
              <a:buNone/>
            </a:pPr>
            <a:r>
              <a:rPr lang="el-GR" dirty="0" smtClean="0">
                <a:sym typeface="Wingdings" pitchFamily="2" charset="2"/>
              </a:rPr>
              <a:t>    </a:t>
            </a:r>
            <a:r>
              <a:rPr lang="el-GR" dirty="0" smtClean="0"/>
              <a:t> Οι Γερμανοί ηγεμόνες, οπαδοί του Λουθήρου αντιτάσσονται, διαμαρτύρονται </a:t>
            </a:r>
          </a:p>
          <a:p>
            <a:pPr>
              <a:buNone/>
            </a:pPr>
            <a:r>
              <a:rPr lang="el-GR" dirty="0" smtClean="0">
                <a:sym typeface="Wingdings" pitchFamily="2" charset="2"/>
              </a:rPr>
              <a:t>     «βαφτίζονται» </a:t>
            </a:r>
            <a:r>
              <a:rPr lang="el-GR" b="1" dirty="0" smtClean="0">
                <a:solidFill>
                  <a:srgbClr val="C00000"/>
                </a:solidFill>
                <a:effectLst>
                  <a:outerShdw blurRad="38100" dist="38100" dir="2700000" algn="tl">
                    <a:srgbClr val="000000">
                      <a:alpha val="43137"/>
                    </a:srgbClr>
                  </a:outerShdw>
                </a:effectLst>
              </a:rPr>
              <a:t>προτεστάντες</a:t>
            </a:r>
            <a:endParaRPr lang="el-GR" dirty="0" smtClean="0">
              <a:solidFill>
                <a:srgbClr val="C00000"/>
              </a:solidFill>
            </a:endParaRPr>
          </a:p>
          <a:p>
            <a:pPr eaLnBrk="1" hangingPunct="1"/>
            <a:r>
              <a:rPr lang="el-GR" sz="4000" b="1" dirty="0" smtClean="0">
                <a:solidFill>
                  <a:srgbClr val="C00000"/>
                </a:solidFill>
                <a:effectLst>
                  <a:outerShdw blurRad="38100" dist="38100" dir="2700000" algn="tl">
                    <a:srgbClr val="000000">
                      <a:alpha val="43137"/>
                    </a:srgbClr>
                  </a:outerShdw>
                </a:effectLst>
              </a:rPr>
              <a:t>1530</a:t>
            </a:r>
            <a:r>
              <a:rPr lang="el-GR" dirty="0" smtClean="0">
                <a:solidFill>
                  <a:srgbClr val="C00000"/>
                </a:solidFill>
              </a:rPr>
              <a:t>: </a:t>
            </a:r>
            <a:r>
              <a:rPr lang="el-GR" dirty="0" smtClean="0"/>
              <a:t>υποβάλλουν </a:t>
            </a:r>
            <a:r>
              <a:rPr lang="el-GR" dirty="0" smtClean="0"/>
              <a:t>υπόμνημα με βασικές αρχές του λουθηρανισμού (</a:t>
            </a:r>
            <a:r>
              <a:rPr lang="el-GR" b="1" dirty="0" smtClean="0">
                <a:effectLst>
                  <a:outerShdw blurRad="38100" dist="38100" dir="2700000" algn="tl">
                    <a:srgbClr val="000000">
                      <a:alpha val="43137"/>
                    </a:srgbClr>
                  </a:outerShdw>
                </a:effectLst>
              </a:rPr>
              <a:t>Ομολογία της Αυγούστας</a:t>
            </a:r>
            <a:r>
              <a:rPr lang="el-GR" dirty="0" smtClean="0"/>
              <a:t>)</a:t>
            </a:r>
          </a:p>
          <a:p>
            <a:pPr eaLnBrk="1" hangingPunct="1"/>
            <a:r>
              <a:rPr lang="el-GR" sz="4000" b="1" dirty="0" smtClean="0">
                <a:solidFill>
                  <a:srgbClr val="C00000"/>
                </a:solidFill>
                <a:effectLst>
                  <a:outerShdw blurRad="38100" dist="38100" dir="2700000" algn="tl">
                    <a:srgbClr val="000000">
                      <a:alpha val="43137"/>
                    </a:srgbClr>
                  </a:outerShdw>
                </a:effectLst>
              </a:rPr>
              <a:t>1555</a:t>
            </a:r>
            <a:r>
              <a:rPr lang="el-GR" dirty="0" smtClean="0">
                <a:solidFill>
                  <a:srgbClr val="C00000"/>
                </a:solidFill>
              </a:rPr>
              <a:t>: </a:t>
            </a:r>
            <a:r>
              <a:rPr lang="el-GR" b="1" dirty="0" smtClean="0">
                <a:effectLst>
                  <a:outerShdw blurRad="38100" dist="38100" dir="2700000" algn="tl">
                    <a:srgbClr val="000000">
                      <a:alpha val="43137"/>
                    </a:srgbClr>
                  </a:outerShdw>
                </a:effectLst>
              </a:rPr>
              <a:t>Ειρήνη της Αυγούστας</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8229600" cy="1143000"/>
          </a:xfrm>
        </p:spPr>
        <p:txBody>
          <a:bodyPr/>
          <a:lstStyle/>
          <a:p>
            <a:r>
              <a:rPr lang="el-GR" b="1" dirty="0" smtClean="0">
                <a:effectLst>
                  <a:outerShdw blurRad="38100" dist="38100" dir="2700000" algn="tl">
                    <a:srgbClr val="000000">
                      <a:alpha val="43137"/>
                    </a:srgbClr>
                  </a:outerShdw>
                </a:effectLst>
              </a:rPr>
              <a:t>Συνέπειες της </a:t>
            </a:r>
            <a:r>
              <a:rPr lang="el-GR" b="1" dirty="0" smtClean="0">
                <a:solidFill>
                  <a:srgbClr val="C00000"/>
                </a:solidFill>
                <a:effectLst>
                  <a:outerShdw blurRad="38100" dist="38100" dir="2700000" algn="tl">
                    <a:srgbClr val="000000">
                      <a:alpha val="43137"/>
                    </a:srgbClr>
                  </a:outerShdw>
                </a:effectLst>
              </a:rPr>
              <a:t>Μεταρρύθμισης</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72008" y="1268760"/>
            <a:ext cx="9396536" cy="5589240"/>
          </a:xfrm>
        </p:spPr>
        <p:txBody>
          <a:bodyPr>
            <a:normAutofit fontScale="92500" lnSpcReduction="10000"/>
          </a:bodyPr>
          <a:lstStyle/>
          <a:p>
            <a:r>
              <a:rPr lang="el-GR" dirty="0" smtClean="0"/>
              <a:t>Ένα </a:t>
            </a:r>
            <a:r>
              <a:rPr lang="el-GR" b="1" dirty="0" smtClean="0">
                <a:solidFill>
                  <a:srgbClr val="C00000"/>
                </a:solidFill>
                <a:effectLst>
                  <a:outerShdw blurRad="38100" dist="38100" dir="2700000" algn="tl">
                    <a:srgbClr val="000000">
                      <a:alpha val="43137"/>
                    </a:srgbClr>
                  </a:outerShdw>
                </a:effectLst>
              </a:rPr>
              <a:t>τρίτο χριστιανικό δόγμα </a:t>
            </a:r>
            <a:r>
              <a:rPr lang="el-GR" dirty="0" smtClean="0"/>
              <a:t>στην Ευρώπη</a:t>
            </a:r>
            <a:r>
              <a:rPr lang="el-GR" dirty="0" smtClean="0"/>
              <a:t>.</a:t>
            </a:r>
            <a:endParaRPr lang="en-US" dirty="0" smtClean="0"/>
          </a:p>
          <a:p>
            <a:r>
              <a:rPr lang="el-GR" b="1" dirty="0" smtClean="0">
                <a:solidFill>
                  <a:srgbClr val="C00000"/>
                </a:solidFill>
                <a:effectLst>
                  <a:outerShdw blurRad="38100" dist="38100" dir="2700000" algn="tl">
                    <a:srgbClr val="000000">
                      <a:alpha val="43137"/>
                    </a:srgbClr>
                  </a:outerShdw>
                </a:effectLst>
              </a:rPr>
              <a:t>Τέλος θρησκευτικής ενότητας </a:t>
            </a:r>
            <a:r>
              <a:rPr lang="el-GR" dirty="0" smtClean="0">
                <a:effectLst>
                  <a:outerShdw blurRad="38100" dist="38100" dir="2700000" algn="tl">
                    <a:srgbClr val="000000">
                      <a:alpha val="43137"/>
                    </a:srgbClr>
                  </a:outerShdw>
                </a:effectLst>
              </a:rPr>
              <a:t>-</a:t>
            </a:r>
            <a:r>
              <a:rPr lang="el-GR" b="1" dirty="0" smtClean="0">
                <a:solidFill>
                  <a:srgbClr val="C00000"/>
                </a:solidFill>
                <a:effectLst>
                  <a:outerShdw blurRad="38100" dist="38100" dir="2700000" algn="tl">
                    <a:srgbClr val="000000">
                      <a:alpha val="43137"/>
                    </a:srgbClr>
                  </a:outerShdw>
                </a:effectLst>
              </a:rPr>
              <a:t> </a:t>
            </a:r>
            <a:r>
              <a:rPr lang="el-GR" dirty="0" smtClean="0"/>
              <a:t>Η Ευρώπη χωρίστηκε </a:t>
            </a:r>
            <a:r>
              <a:rPr lang="el-GR" dirty="0" smtClean="0"/>
              <a:t>σε τμήματα με διαφορετικό ιδεολογικό </a:t>
            </a:r>
            <a:r>
              <a:rPr lang="el-GR" dirty="0" smtClean="0"/>
              <a:t>προσανατολισμό</a:t>
            </a:r>
            <a:endParaRPr lang="el-GR" dirty="0" smtClean="0"/>
          </a:p>
          <a:p>
            <a:r>
              <a:rPr lang="el-GR" dirty="0" smtClean="0"/>
              <a:t>Η </a:t>
            </a:r>
            <a:r>
              <a:rPr lang="el-GR" b="1" dirty="0" smtClean="0">
                <a:solidFill>
                  <a:srgbClr val="C00000"/>
                </a:solidFill>
                <a:effectLst>
                  <a:outerShdw blurRad="38100" dist="38100" dir="2700000" algn="tl">
                    <a:srgbClr val="000000">
                      <a:alpha val="43137"/>
                    </a:srgbClr>
                  </a:outerShdw>
                </a:effectLst>
              </a:rPr>
              <a:t>Ρωμαιοκαθολική εκκλησία χάνει την παντοδυναμία της </a:t>
            </a:r>
            <a:r>
              <a:rPr lang="el-GR" dirty="0" smtClean="0"/>
              <a:t>και τη δυνατότητα να ανακατεύεται στα εσωτερικά των κρατών.</a:t>
            </a:r>
          </a:p>
          <a:p>
            <a:r>
              <a:rPr lang="el-GR" dirty="0" smtClean="0"/>
              <a:t>Το μεταρρυθμιστικό κίνημα συνδέεται με τη διαμόρφωση </a:t>
            </a:r>
            <a:r>
              <a:rPr lang="el-GR" b="1" dirty="0" smtClean="0">
                <a:solidFill>
                  <a:srgbClr val="C00000"/>
                </a:solidFill>
                <a:effectLst>
                  <a:outerShdw blurRad="38100" dist="38100" dir="2700000" algn="tl">
                    <a:srgbClr val="000000">
                      <a:alpha val="43137"/>
                    </a:srgbClr>
                  </a:outerShdw>
                </a:effectLst>
              </a:rPr>
              <a:t>εθνικών ταυτοτήτων</a:t>
            </a:r>
          </a:p>
          <a:p>
            <a:r>
              <a:rPr lang="el-GR" dirty="0" smtClean="0"/>
              <a:t>Ενισχύεται </a:t>
            </a:r>
            <a:r>
              <a:rPr lang="el-GR" dirty="0" smtClean="0"/>
              <a:t>η </a:t>
            </a:r>
            <a:r>
              <a:rPr lang="el-GR" b="1" dirty="0" smtClean="0">
                <a:solidFill>
                  <a:srgbClr val="C00000"/>
                </a:solidFill>
                <a:effectLst>
                  <a:outerShdw blurRad="38100" dist="38100" dir="2700000" algn="tl">
                    <a:srgbClr val="000000">
                      <a:alpha val="43137"/>
                    </a:srgbClr>
                  </a:outerShdw>
                </a:effectLst>
              </a:rPr>
              <a:t>εθνική συνείδηση </a:t>
            </a:r>
            <a:r>
              <a:rPr lang="el-GR" dirty="0" smtClean="0"/>
              <a:t>των λαών, </a:t>
            </a:r>
            <a:endParaRPr lang="en-US" dirty="0" smtClean="0"/>
          </a:p>
          <a:p>
            <a:pPr>
              <a:spcBef>
                <a:spcPts val="0"/>
              </a:spcBef>
              <a:buNone/>
            </a:pPr>
            <a:r>
              <a:rPr lang="en-US" dirty="0" smtClean="0"/>
              <a:t> </a:t>
            </a:r>
            <a:r>
              <a:rPr lang="en-US" dirty="0" smtClean="0"/>
              <a:t>   </a:t>
            </a:r>
            <a:r>
              <a:rPr lang="el-GR" dirty="0" smtClean="0"/>
              <a:t>αφού </a:t>
            </a:r>
            <a:r>
              <a:rPr lang="el-GR" dirty="0" smtClean="0"/>
              <a:t>τώρα τους καθορίζει και το </a:t>
            </a:r>
            <a:r>
              <a:rPr lang="el-GR" dirty="0" smtClean="0"/>
              <a:t>δόγμα.</a:t>
            </a:r>
            <a:r>
              <a:rPr lang="en-US" dirty="0" smtClean="0"/>
              <a:t> </a:t>
            </a:r>
            <a:r>
              <a:rPr lang="el-GR" dirty="0" smtClean="0"/>
              <a:t>Με </a:t>
            </a:r>
            <a:r>
              <a:rPr lang="el-GR" dirty="0" smtClean="0"/>
              <a:t>τη μετάφραση της Βίβλου στις </a:t>
            </a:r>
            <a:r>
              <a:rPr lang="el-GR" b="1" dirty="0" smtClean="0">
                <a:solidFill>
                  <a:srgbClr val="C00000"/>
                </a:solidFill>
                <a:effectLst>
                  <a:outerShdw blurRad="38100" dist="38100" dir="2700000" algn="tl">
                    <a:srgbClr val="000000">
                      <a:alpha val="43137"/>
                    </a:srgbClr>
                  </a:outerShdw>
                </a:effectLst>
              </a:rPr>
              <a:t>εθνικές γλώσσες </a:t>
            </a:r>
            <a:r>
              <a:rPr lang="el-GR" dirty="0" smtClean="0"/>
              <a:t>αναπτύσσεται η </a:t>
            </a:r>
            <a:r>
              <a:rPr lang="el-GR" b="1" dirty="0" smtClean="0">
                <a:solidFill>
                  <a:srgbClr val="C00000"/>
                </a:solidFill>
                <a:effectLst>
                  <a:outerShdw blurRad="38100" dist="38100" dir="2700000" algn="tl">
                    <a:srgbClr val="000000">
                      <a:alpha val="43137"/>
                    </a:srgbClr>
                  </a:outerShdw>
                </a:effectLst>
              </a:rPr>
              <a:t>εθνική λογοτεχνία </a:t>
            </a:r>
            <a:r>
              <a:rPr lang="el-GR" dirty="0" smtClean="0"/>
              <a:t>των λαών.</a:t>
            </a:r>
          </a:p>
          <a:p>
            <a:pPr>
              <a:spcBef>
                <a:spcPts val="0"/>
              </a:spcBef>
              <a:buNone/>
            </a:pPr>
            <a:endParaRPr lang="el-G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040"/>
                            </p:stCondLst>
                            <p:childTnLst>
                              <p:par>
                                <p:cTn id="11" presetID="10"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500"/>
                            </p:stCondLst>
                            <p:childTnLst>
                              <p:par>
                                <p:cTn id="20" presetID="10" presetClass="entr" presetSubtype="0" fill="hold" grpId="0" nodeType="after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10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3500"/>
                            </p:stCondLst>
                            <p:childTnLst>
                              <p:par>
                                <p:cTn id="28" presetID="10" presetClass="entr" presetSubtype="0" fill="hold" grpId="0" nodeType="afterEffect">
                                  <p:stCondLst>
                                    <p:cond delay="10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0"/>
                            </p:stCondLst>
                            <p:childTnLst>
                              <p:par>
                                <p:cTn id="32" presetID="10" presetClass="entr" presetSubtype="0" fill="hold" grpId="0" nodeType="afterEffect">
                                  <p:stCondLst>
                                    <p:cond delay="10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332656"/>
            <a:ext cx="8229600" cy="6912768"/>
          </a:xfrm>
        </p:spPr>
        <p:txBody>
          <a:bodyPr>
            <a:normAutofit lnSpcReduction="10000"/>
          </a:bodyPr>
          <a:lstStyle/>
          <a:p>
            <a:r>
              <a:rPr lang="el-GR" dirty="0" smtClean="0"/>
              <a:t>Χτίζονται </a:t>
            </a:r>
            <a:r>
              <a:rPr lang="el-GR" b="1" dirty="0" smtClean="0">
                <a:solidFill>
                  <a:srgbClr val="C00000"/>
                </a:solidFill>
                <a:effectLst>
                  <a:outerShdw blurRad="38100" dist="38100" dir="2700000" algn="tl">
                    <a:srgbClr val="000000">
                      <a:alpha val="43137"/>
                    </a:srgbClr>
                  </a:outerShdw>
                </a:effectLst>
              </a:rPr>
              <a:t>λαμπροί ναοί </a:t>
            </a:r>
            <a:r>
              <a:rPr lang="el-GR" dirty="0" smtClean="0"/>
              <a:t>και ενισχύεται η </a:t>
            </a:r>
            <a:r>
              <a:rPr lang="el-GR" b="1" dirty="0" smtClean="0">
                <a:solidFill>
                  <a:srgbClr val="C00000"/>
                </a:solidFill>
                <a:effectLst>
                  <a:outerShdw blurRad="38100" dist="38100" dir="2700000" algn="tl">
                    <a:srgbClr val="000000">
                      <a:alpha val="43137"/>
                    </a:srgbClr>
                  </a:outerShdw>
                </a:effectLst>
              </a:rPr>
              <a:t>λατρεία ιερών προσώπων</a:t>
            </a:r>
            <a:r>
              <a:rPr lang="el-GR" dirty="0" smtClean="0"/>
              <a:t> από τους καθολικούς, για να ενισχυθεί η πίστη. </a:t>
            </a:r>
          </a:p>
          <a:p>
            <a:r>
              <a:rPr lang="el-GR" dirty="0" smtClean="0"/>
              <a:t>Γενικότερα </a:t>
            </a:r>
            <a:r>
              <a:rPr lang="el-GR" b="1" dirty="0" smtClean="0">
                <a:solidFill>
                  <a:srgbClr val="C00000"/>
                </a:solidFill>
                <a:effectLst>
                  <a:outerShdw blurRad="38100" dist="38100" dir="2700000" algn="tl">
                    <a:srgbClr val="000000">
                      <a:alpha val="43137"/>
                    </a:srgbClr>
                  </a:outerShdw>
                </a:effectLst>
              </a:rPr>
              <a:t>καλλιεργούνται τα γράμματα και οι τέχνες</a:t>
            </a:r>
            <a:r>
              <a:rPr lang="el-GR" dirty="0" smtClean="0"/>
              <a:t>, συγγράφονται κείμενα και δημιουργούνται έργα που υπερασπίζονται την πίστη. </a:t>
            </a:r>
          </a:p>
          <a:p>
            <a:pPr eaLnBrk="1" hangingPunct="1"/>
            <a:r>
              <a:rPr lang="el-GR" b="1" dirty="0" smtClean="0">
                <a:solidFill>
                  <a:srgbClr val="C00000"/>
                </a:solidFill>
                <a:effectLst>
                  <a:outerShdw blurRad="38100" dist="38100" dir="2700000" algn="tl">
                    <a:srgbClr val="000000">
                      <a:alpha val="43137"/>
                    </a:srgbClr>
                  </a:outerShdw>
                </a:effectLst>
              </a:rPr>
              <a:t>Τριακονταετής</a:t>
            </a:r>
            <a:r>
              <a:rPr lang="el-GR" dirty="0" smtClean="0">
                <a:effectLst>
                  <a:outerShdw blurRad="38100" dist="38100" dir="2700000" algn="tl">
                    <a:srgbClr val="000000">
                      <a:alpha val="43137"/>
                    </a:srgbClr>
                  </a:outerShdw>
                </a:effectLst>
              </a:rPr>
              <a:t> </a:t>
            </a:r>
            <a:r>
              <a:rPr lang="el-GR" dirty="0" smtClean="0"/>
              <a:t>πόλεμος (1618-1648)</a:t>
            </a:r>
          </a:p>
          <a:p>
            <a:pPr eaLnBrk="1" hangingPunct="1"/>
            <a:r>
              <a:rPr lang="el-GR" dirty="0" smtClean="0"/>
              <a:t>Η Μεταρρύθμιση διακρίνεται από:</a:t>
            </a:r>
          </a:p>
          <a:p>
            <a:pPr algn="ctr" eaLnBrk="1" hangingPunct="1">
              <a:buNone/>
            </a:pPr>
            <a:r>
              <a:rPr lang="el-GR" sz="2400" b="1" i="1" dirty="0" smtClean="0">
                <a:effectLst>
                  <a:outerShdw blurRad="38100" dist="38100" dir="2700000" algn="tl">
                    <a:srgbClr val="000000">
                      <a:alpha val="43137"/>
                    </a:srgbClr>
                  </a:outerShdw>
                </a:effectLst>
              </a:rPr>
              <a:t>δημοκρατικό πνεύμα</a:t>
            </a:r>
            <a:r>
              <a:rPr lang="el-GR" sz="2400" i="1" dirty="0" smtClean="0"/>
              <a:t>, ελευθερία της </a:t>
            </a:r>
            <a:r>
              <a:rPr lang="el-GR" sz="2400" b="1" i="1" dirty="0" smtClean="0">
                <a:effectLst>
                  <a:outerShdw blurRad="38100" dist="38100" dir="2700000" algn="tl">
                    <a:srgbClr val="000000">
                      <a:alpha val="43137"/>
                    </a:srgbClr>
                  </a:outerShdw>
                </a:effectLst>
              </a:rPr>
              <a:t>ατομικής</a:t>
            </a:r>
            <a:r>
              <a:rPr lang="el-GR" sz="2400" i="1" dirty="0" smtClean="0"/>
              <a:t> δραστηριότητας, ανάπτυξη </a:t>
            </a:r>
            <a:r>
              <a:rPr lang="el-GR" sz="2400" b="1" i="1" dirty="0" smtClean="0">
                <a:effectLst>
                  <a:outerShdw blurRad="38100" dist="38100" dir="2700000" algn="tl">
                    <a:srgbClr val="000000">
                      <a:alpha val="43137"/>
                    </a:srgbClr>
                  </a:outerShdw>
                </a:effectLst>
              </a:rPr>
              <a:t>κοινοβουλευτικού</a:t>
            </a:r>
            <a:r>
              <a:rPr lang="el-GR" sz="2400" i="1" dirty="0" smtClean="0">
                <a:effectLst>
                  <a:outerShdw blurRad="38100" dist="38100" dir="2700000" algn="tl">
                    <a:srgbClr val="000000">
                      <a:alpha val="43137"/>
                    </a:srgbClr>
                  </a:outerShdw>
                </a:effectLst>
              </a:rPr>
              <a:t> </a:t>
            </a:r>
            <a:r>
              <a:rPr lang="el-GR" sz="2400" i="1" dirty="0" smtClean="0"/>
              <a:t>και  </a:t>
            </a:r>
            <a:r>
              <a:rPr lang="el-GR" sz="2400" b="1" i="1" dirty="0" smtClean="0">
                <a:effectLst>
                  <a:outerShdw blurRad="38100" dist="38100" dir="2700000" algn="tl">
                    <a:srgbClr val="000000">
                      <a:alpha val="43137"/>
                    </a:srgbClr>
                  </a:outerShdw>
                </a:effectLst>
              </a:rPr>
              <a:t>κεφαλαιοκρατικού</a:t>
            </a:r>
            <a:r>
              <a:rPr lang="el-GR" sz="2400" i="1" dirty="0" smtClean="0">
                <a:effectLst>
                  <a:outerShdw blurRad="38100" dist="38100" dir="2700000" algn="tl">
                    <a:srgbClr val="000000">
                      <a:alpha val="43137"/>
                    </a:srgbClr>
                  </a:outerShdw>
                </a:effectLst>
              </a:rPr>
              <a:t> </a:t>
            </a:r>
            <a:r>
              <a:rPr lang="el-GR" sz="2400" i="1" dirty="0" smtClean="0"/>
              <a:t>συστήματος</a:t>
            </a:r>
            <a:endParaRPr lang="el-GR" sz="2400" dirty="0" smtClean="0"/>
          </a:p>
          <a:p>
            <a:pPr eaLnBrk="1" hangingPunct="1"/>
            <a:r>
              <a:rPr lang="el-GR" dirty="0" smtClean="0"/>
              <a:t>Διαφορετική ανάπτυξη ανάμεσα στις </a:t>
            </a:r>
            <a:r>
              <a:rPr lang="el-GR" b="1" dirty="0" smtClean="0">
                <a:solidFill>
                  <a:srgbClr val="C00000"/>
                </a:solidFill>
                <a:effectLst>
                  <a:outerShdw blurRad="38100" dist="38100" dir="2700000" algn="tl">
                    <a:srgbClr val="000000">
                      <a:alpha val="43137"/>
                    </a:srgbClr>
                  </a:outerShdw>
                </a:effectLst>
              </a:rPr>
              <a:t>καθολικές</a:t>
            </a:r>
            <a:r>
              <a:rPr lang="el-GR" dirty="0" smtClean="0">
                <a:effectLst>
                  <a:outerShdw blurRad="38100" dist="38100" dir="2700000" algn="tl">
                    <a:srgbClr val="000000">
                      <a:alpha val="43137"/>
                    </a:srgbClr>
                  </a:outerShdw>
                </a:effectLst>
              </a:rPr>
              <a:t> </a:t>
            </a:r>
            <a:r>
              <a:rPr lang="el-GR" dirty="0" smtClean="0"/>
              <a:t>και στις </a:t>
            </a:r>
            <a:r>
              <a:rPr lang="el-GR" b="1" dirty="0" smtClean="0">
                <a:solidFill>
                  <a:srgbClr val="C00000"/>
                </a:solidFill>
                <a:effectLst>
                  <a:outerShdw blurRad="38100" dist="38100" dir="2700000" algn="tl">
                    <a:srgbClr val="000000">
                      <a:alpha val="43137"/>
                    </a:srgbClr>
                  </a:outerShdw>
                </a:effectLst>
              </a:rPr>
              <a:t>προτεσταντικές</a:t>
            </a:r>
            <a:r>
              <a:rPr lang="el-GR" dirty="0" smtClean="0"/>
              <a:t> χώρες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79512" y="1071408"/>
            <a:ext cx="8892480" cy="5021888"/>
          </a:xfrm>
          <a:prstGeom prst="rect">
            <a:avLst/>
          </a:prstGeom>
        </p:spPr>
        <p:txBody>
          <a:bodyPr wrap="square">
            <a:spAutoFit/>
          </a:bodyPr>
          <a:lstStyle/>
          <a:p>
            <a:pPr indent="457200" algn="just"/>
            <a:r>
              <a:rPr lang="el-GR" sz="2400" dirty="0" smtClean="0"/>
              <a:t>Εδώ και πολύ καιρό, οι πάπες, οι καρδινάλιοι και οι επίσκοποι </a:t>
            </a:r>
            <a:r>
              <a:rPr lang="el-GR" sz="2400" b="1" dirty="0" smtClean="0">
                <a:effectLst>
                  <a:outerShdw blurRad="38100" dist="38100" dir="2700000" algn="tl">
                    <a:srgbClr val="000000">
                      <a:alpha val="43137"/>
                    </a:srgbClr>
                  </a:outerShdw>
                </a:effectLst>
              </a:rPr>
              <a:t>ανταγωνίζονται τους ηγεμόνες στις συνήθειές τους </a:t>
            </a:r>
            <a:r>
              <a:rPr lang="el-GR" sz="2400" dirty="0" smtClean="0"/>
              <a:t>και μάλιστα είναι έτοιμοι να τους ξεπεράσουν[...]. Οι επίσκοποι </a:t>
            </a:r>
            <a:r>
              <a:rPr lang="el-GR" sz="2400" b="1" dirty="0" smtClean="0">
                <a:effectLst>
                  <a:outerShdw blurRad="38100" dist="38100" dir="2700000" algn="tl">
                    <a:srgbClr val="000000">
                      <a:alpha val="43137"/>
                    </a:srgbClr>
                  </a:outerShdw>
                </a:effectLst>
              </a:rPr>
              <a:t>ξεχνούν ότι ο τίτλος τους σημαίνει εργασία, εγρήγορση και φροντίδα</a:t>
            </a:r>
            <a:r>
              <a:rPr lang="el-GR" sz="2400" dirty="0" smtClean="0"/>
              <a:t>. Θυμούνται όμως πολύ καλά το ρόλο τους μόνο για να </a:t>
            </a:r>
            <a:r>
              <a:rPr lang="el-GR" sz="2400" b="1" dirty="0" smtClean="0">
                <a:effectLst>
                  <a:outerShdw blurRad="38100" dist="38100" dir="2700000" algn="tl">
                    <a:srgbClr val="000000">
                      <a:alpha val="43137"/>
                    </a:srgbClr>
                  </a:outerShdw>
                </a:effectLst>
              </a:rPr>
              <a:t>απομυζούν χρήματα </a:t>
            </a:r>
            <a:r>
              <a:rPr lang="el-GR" sz="2400" dirty="0" smtClean="0"/>
              <a:t>από το ποίμνιο τους [...]. Και θα ήταν πολύ καλύτερα τα πράγματα αν οι καρδινάλιοι σκέφτονταν ότι είναι διάδοχοι των αποστόλων [...]. </a:t>
            </a:r>
          </a:p>
          <a:p>
            <a:pPr indent="457200" algn="just">
              <a:spcAft>
                <a:spcPts val="1000"/>
              </a:spcAft>
            </a:pPr>
            <a:r>
              <a:rPr lang="el-GR" sz="2400" dirty="0" smtClean="0"/>
              <a:t>Και οι πάπες οι οποίοι είναι οι τοποτηρητές του Χριστού στη γη, αν προσπαθούσαν να μιμηθούν τη ζωή του, τη φτώχεια του, το σταυρικό του μαρτύριο, την περιφρόνηση στη ζωή, αν σκέφτονταν μόνο το βάρος του ονόματος που έχουν, δηλ. πατέρας, ή το επώνυμο τους, δηλ. παναγιότατος, θα υπήρχε στη γη δυστυχία; </a:t>
            </a:r>
          </a:p>
          <a:p>
            <a:pPr algn="r"/>
            <a:r>
              <a:rPr lang="el-GR" sz="2400" i="1" dirty="0" err="1" smtClean="0"/>
              <a:t>Pierre</a:t>
            </a:r>
            <a:r>
              <a:rPr lang="el-GR" sz="2400" i="1" dirty="0" smtClean="0"/>
              <a:t> </a:t>
            </a:r>
            <a:r>
              <a:rPr lang="el-GR" sz="2400" i="1" dirty="0" err="1" smtClean="0"/>
              <a:t>de</a:t>
            </a:r>
            <a:r>
              <a:rPr lang="el-GR" sz="2400" i="1" dirty="0" smtClean="0"/>
              <a:t> </a:t>
            </a:r>
            <a:r>
              <a:rPr lang="el-GR" sz="2400" i="1" dirty="0" err="1" smtClean="0"/>
              <a:t>Nolhac</a:t>
            </a:r>
            <a:r>
              <a:rPr lang="el-GR" sz="2400" i="1" dirty="0" smtClean="0"/>
              <a:t>, </a:t>
            </a:r>
            <a:r>
              <a:rPr lang="el-GR" sz="2400" i="1" dirty="0" err="1" smtClean="0"/>
              <a:t>Erasme</a:t>
            </a:r>
            <a:r>
              <a:rPr lang="el-GR" sz="2400" i="1" dirty="0" smtClean="0"/>
              <a:t>, </a:t>
            </a:r>
            <a:r>
              <a:rPr lang="el-GR" sz="2400" i="1" dirty="0" err="1" smtClean="0"/>
              <a:t>Eloge</a:t>
            </a:r>
            <a:r>
              <a:rPr lang="el-GR" sz="2400" i="1" dirty="0" smtClean="0"/>
              <a:t> </a:t>
            </a:r>
            <a:r>
              <a:rPr lang="el-GR" sz="2400" i="1" dirty="0" err="1" smtClean="0"/>
              <a:t>de</a:t>
            </a:r>
            <a:r>
              <a:rPr lang="el-GR" sz="2400" i="1" dirty="0" smtClean="0"/>
              <a:t> </a:t>
            </a:r>
            <a:r>
              <a:rPr lang="el-GR" sz="2400" i="1" dirty="0" err="1" smtClean="0"/>
              <a:t>la</a:t>
            </a:r>
            <a:r>
              <a:rPr lang="el-GR" sz="2400" i="1" dirty="0" smtClean="0"/>
              <a:t> </a:t>
            </a:r>
            <a:r>
              <a:rPr lang="el-GR" sz="2400" i="1" dirty="0" err="1" smtClean="0"/>
              <a:t>folie</a:t>
            </a:r>
            <a:r>
              <a:rPr lang="el-GR" sz="2400" i="1" dirty="0" smtClean="0"/>
              <a:t>, Flammarion,1964, 75-77. </a:t>
            </a:r>
          </a:p>
        </p:txBody>
      </p:sp>
      <p:sp>
        <p:nvSpPr>
          <p:cNvPr id="5" name="1 - Τίτλος"/>
          <p:cNvSpPr>
            <a:spLocks noGrp="1"/>
          </p:cNvSpPr>
          <p:nvPr>
            <p:ph type="title"/>
          </p:nvPr>
        </p:nvSpPr>
        <p:spPr>
          <a:xfrm>
            <a:off x="467544" y="0"/>
            <a:ext cx="8229600" cy="1143000"/>
          </a:xfrm>
        </p:spPr>
        <p:txBody>
          <a:bodyPr/>
          <a:lstStyle/>
          <a:p>
            <a:r>
              <a:rPr lang="el-GR" b="1" dirty="0" smtClean="0">
                <a:solidFill>
                  <a:srgbClr val="C00000"/>
                </a:solidFill>
                <a:effectLst>
                  <a:outerShdw blurRad="38100" dist="38100" dir="2700000" algn="tl">
                    <a:srgbClr val="000000">
                      <a:alpha val="43137"/>
                    </a:srgbClr>
                  </a:outerShdw>
                </a:effectLst>
              </a:rPr>
              <a:t>Η ηθική παρακμή του κλήρου</a:t>
            </a:r>
            <a:endParaRPr lang="el-GR" b="1" dirty="0">
              <a:solidFill>
                <a:srgbClr val="C00000"/>
              </a:solidFill>
              <a:effectLst>
                <a:outerShdw blurRad="38100" dist="38100" dir="2700000" algn="tl">
                  <a:srgbClr val="000000">
                    <a:alpha val="43137"/>
                  </a:srgbClr>
                </a:outerShdw>
              </a:effectLst>
            </a:endParaRPr>
          </a:p>
        </p:txBody>
      </p:sp>
      <p:sp>
        <p:nvSpPr>
          <p:cNvPr id="7" name="6 - Ορθογώνιο"/>
          <p:cNvSpPr/>
          <p:nvPr/>
        </p:nvSpPr>
        <p:spPr>
          <a:xfrm>
            <a:off x="0" y="6211669"/>
            <a:ext cx="9144000" cy="523220"/>
          </a:xfrm>
          <a:prstGeom prst="rect">
            <a:avLst/>
          </a:prstGeom>
        </p:spPr>
        <p:txBody>
          <a:bodyPr wrap="square">
            <a:spAutoFit/>
          </a:bodyPr>
          <a:lstStyle/>
          <a:p>
            <a:pPr algn="ctr"/>
            <a:r>
              <a:rPr lang="el-GR" sz="2800" b="1" dirty="0" smtClean="0"/>
              <a:t>Ποιες μομφές απευθύνει ο '</a:t>
            </a:r>
            <a:r>
              <a:rPr lang="el-GR" sz="2800" b="1" dirty="0" err="1" smtClean="0"/>
              <a:t>Ερασμος</a:t>
            </a:r>
            <a:r>
              <a:rPr lang="el-GR" sz="2800" b="1" dirty="0" smtClean="0"/>
              <a:t> στον ανώτερο κλήρο;</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4499992" cy="928670"/>
          </a:xfrm>
        </p:spPr>
        <p:txBody>
          <a:bodyPr/>
          <a:lstStyle/>
          <a:p>
            <a:r>
              <a:rPr lang="el-GR" b="1" dirty="0" smtClean="0">
                <a:solidFill>
                  <a:srgbClr val="C00000"/>
                </a:solidFill>
                <a:effectLst>
                  <a:outerShdw blurRad="38100" dist="38100" dir="2700000" algn="tl">
                    <a:srgbClr val="000000">
                      <a:alpha val="43137"/>
                    </a:srgbClr>
                  </a:outerShdw>
                </a:effectLst>
              </a:rPr>
              <a:t>Οι πιστοί</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1214422"/>
            <a:ext cx="4211960" cy="5643578"/>
          </a:xfrm>
        </p:spPr>
        <p:txBody>
          <a:bodyPr>
            <a:normAutofit fontScale="92500" lnSpcReduction="10000"/>
          </a:bodyPr>
          <a:lstStyle/>
          <a:p>
            <a:r>
              <a:rPr lang="el-GR" dirty="0" smtClean="0"/>
              <a:t>Οι συχνοί </a:t>
            </a:r>
            <a:r>
              <a:rPr lang="el-GR" b="1" dirty="0" smtClean="0">
                <a:effectLst>
                  <a:outerShdw blurRad="38100" dist="38100" dir="2700000" algn="tl">
                    <a:srgbClr val="000000">
                      <a:alpha val="43137"/>
                    </a:srgbClr>
                  </a:outerShdw>
                </a:effectLst>
              </a:rPr>
              <a:t>πόλεμοι</a:t>
            </a:r>
            <a:r>
              <a:rPr lang="el-GR" dirty="0" smtClean="0">
                <a:effectLst>
                  <a:outerShdw blurRad="38100" dist="38100" dir="2700000" algn="tl">
                    <a:srgbClr val="000000">
                      <a:alpha val="43137"/>
                    </a:srgbClr>
                  </a:outerShdw>
                </a:effectLst>
              </a:rPr>
              <a:t> </a:t>
            </a:r>
            <a:r>
              <a:rPr lang="el-GR" dirty="0" smtClean="0"/>
              <a:t>και οι </a:t>
            </a:r>
            <a:r>
              <a:rPr lang="el-GR" b="1" dirty="0" smtClean="0">
                <a:effectLst>
                  <a:outerShdw blurRad="38100" dist="38100" dir="2700000" algn="tl">
                    <a:srgbClr val="000000">
                      <a:alpha val="43137"/>
                    </a:srgbClr>
                  </a:outerShdw>
                </a:effectLst>
              </a:rPr>
              <a:t>επιδημίες</a:t>
            </a:r>
            <a:r>
              <a:rPr lang="el-GR" dirty="0" smtClean="0"/>
              <a:t> καλλιεργούν τον </a:t>
            </a:r>
            <a:r>
              <a:rPr lang="el-GR" b="1" dirty="0" smtClean="0">
                <a:solidFill>
                  <a:srgbClr val="C00000"/>
                </a:solidFill>
                <a:effectLst>
                  <a:outerShdw blurRad="38100" dist="38100" dir="2700000" algn="tl">
                    <a:srgbClr val="000000">
                      <a:alpha val="43137"/>
                    </a:srgbClr>
                  </a:outerShdw>
                </a:effectLst>
              </a:rPr>
              <a:t>φόβο</a:t>
            </a:r>
            <a:r>
              <a:rPr lang="el-GR" dirty="0" smtClean="0">
                <a:effectLst>
                  <a:outerShdw blurRad="38100" dist="38100" dir="2700000" algn="tl">
                    <a:srgbClr val="000000">
                      <a:alpha val="43137"/>
                    </a:srgbClr>
                  </a:outerShdw>
                </a:effectLst>
              </a:rPr>
              <a:t> </a:t>
            </a:r>
            <a:r>
              <a:rPr lang="el-GR" dirty="0" smtClean="0"/>
              <a:t>του θανάτου στους ανθρώπους.</a:t>
            </a:r>
          </a:p>
          <a:p>
            <a:r>
              <a:rPr lang="el-GR" dirty="0" smtClean="0"/>
              <a:t>Οι πιστοί τρέμουν την </a:t>
            </a:r>
            <a:r>
              <a:rPr lang="el-GR" b="1" dirty="0" smtClean="0">
                <a:solidFill>
                  <a:srgbClr val="C00000"/>
                </a:solidFill>
                <a:effectLst>
                  <a:outerShdw blurRad="38100" dist="38100" dir="2700000" algn="tl">
                    <a:srgbClr val="000000">
                      <a:alpha val="43137"/>
                    </a:srgbClr>
                  </a:outerShdw>
                </a:effectLst>
              </a:rPr>
              <a:t>κόλαση</a:t>
            </a:r>
            <a:r>
              <a:rPr lang="el-GR" dirty="0" smtClean="0">
                <a:effectLst>
                  <a:outerShdw blurRad="38100" dist="38100" dir="2700000" algn="tl">
                    <a:srgbClr val="000000">
                      <a:alpha val="43137"/>
                    </a:srgbClr>
                  </a:outerShdw>
                </a:effectLst>
              </a:rPr>
              <a:t> </a:t>
            </a:r>
            <a:r>
              <a:rPr lang="el-GR" dirty="0" smtClean="0"/>
              <a:t>και πιστεύουν σε </a:t>
            </a:r>
            <a:r>
              <a:rPr lang="el-GR" b="1" dirty="0" smtClean="0">
                <a:effectLst>
                  <a:outerShdw blurRad="38100" dist="38100" dir="2700000" algn="tl">
                    <a:srgbClr val="000000">
                      <a:alpha val="43137"/>
                    </a:srgbClr>
                  </a:outerShdw>
                </a:effectLst>
              </a:rPr>
              <a:t>δεισιδαιμονίες</a:t>
            </a:r>
            <a:r>
              <a:rPr lang="el-GR" dirty="0" smtClean="0">
                <a:effectLst>
                  <a:outerShdw blurRad="38100" dist="38100" dir="2700000" algn="tl">
                    <a:srgbClr val="000000">
                      <a:alpha val="43137"/>
                    </a:srgbClr>
                  </a:outerShdw>
                </a:effectLst>
              </a:rPr>
              <a:t> </a:t>
            </a:r>
            <a:r>
              <a:rPr lang="el-GR" dirty="0" smtClean="0"/>
              <a:t>και </a:t>
            </a:r>
            <a:r>
              <a:rPr lang="el-GR" b="1" dirty="0" smtClean="0">
                <a:effectLst>
                  <a:outerShdw blurRad="38100" dist="38100" dir="2700000" algn="tl">
                    <a:srgbClr val="000000">
                      <a:alpha val="43137"/>
                    </a:srgbClr>
                  </a:outerShdw>
                </a:effectLst>
              </a:rPr>
              <a:t>προλήψεις</a:t>
            </a:r>
            <a:r>
              <a:rPr lang="el-GR" dirty="0" smtClean="0"/>
              <a:t>, προσκυνούν ιερά λείψανα και κειμήλια, αγοράζουν συγχωροχάρτια.</a:t>
            </a:r>
            <a:endParaRPr lang="el-GR" dirty="0"/>
          </a:p>
        </p:txBody>
      </p:sp>
      <p:pic>
        <p:nvPicPr>
          <p:cNvPr id="11266" name="Picture 2" descr="http://www.graveimages.com/images/catalog/zoom/zoom_salemdesign2.jpg"/>
          <p:cNvPicPr>
            <a:picLocks noChangeAspect="1" noChangeArrowheads="1"/>
          </p:cNvPicPr>
          <p:nvPr/>
        </p:nvPicPr>
        <p:blipFill>
          <a:blip r:embed="rId2" cstate="print"/>
          <a:srcRect/>
          <a:stretch>
            <a:fillRect/>
          </a:stretch>
        </p:blipFill>
        <p:spPr bwMode="auto">
          <a:xfrm>
            <a:off x="4743585" y="260648"/>
            <a:ext cx="4076887" cy="348801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4536504" y="3981832"/>
            <a:ext cx="4716016" cy="2893100"/>
          </a:xfrm>
          <a:prstGeom prst="rect">
            <a:avLst/>
          </a:prstGeom>
        </p:spPr>
        <p:txBody>
          <a:bodyPr wrap="square">
            <a:spAutoFit/>
          </a:bodyPr>
          <a:lstStyle/>
          <a:p>
            <a:r>
              <a:rPr lang="el-GR" sz="2400" i="1" dirty="0" smtClean="0"/>
              <a:t>Ο «</a:t>
            </a:r>
            <a:r>
              <a:rPr lang="el-GR" sz="2800" b="1" i="1" dirty="0" smtClean="0">
                <a:solidFill>
                  <a:srgbClr val="C00000"/>
                </a:solidFill>
                <a:effectLst>
                  <a:outerShdw blurRad="38100" dist="38100" dir="2700000" algn="tl">
                    <a:srgbClr val="000000">
                      <a:alpha val="43137"/>
                    </a:srgbClr>
                  </a:outerShdw>
                </a:effectLst>
              </a:rPr>
              <a:t>Χορός του Θανάτου</a:t>
            </a:r>
            <a:r>
              <a:rPr lang="el-GR" sz="2400" i="1" dirty="0" smtClean="0"/>
              <a:t>»</a:t>
            </a:r>
            <a:r>
              <a:rPr lang="el-GR" sz="2200" i="1" dirty="0" smtClean="0"/>
              <a:t> (</a:t>
            </a:r>
            <a:r>
              <a:rPr lang="el-GR" sz="2200" i="1" dirty="0" err="1" smtClean="0"/>
              <a:t>Danse</a:t>
            </a:r>
            <a:r>
              <a:rPr lang="el-GR" sz="2200" i="1" dirty="0" smtClean="0"/>
              <a:t> </a:t>
            </a:r>
            <a:r>
              <a:rPr lang="el-GR" sz="2200" i="1" dirty="0" err="1" smtClean="0"/>
              <a:t>Macabre</a:t>
            </a:r>
            <a:r>
              <a:rPr lang="el-GR" sz="2200" i="1" dirty="0" smtClean="0"/>
              <a:t>), μια αλληγορία για την καθολικότητα του Θανάτου, ήταν διαδεδομένο θέμα στις εικονογραφήσεις της Ύστερης Μεσαιωνικής περιόδου, μια από τις παρενέργειες της </a:t>
            </a:r>
            <a:r>
              <a:rPr lang="el-GR" sz="2200" b="1" i="1" dirty="0" smtClean="0"/>
              <a:t>φονικής πανδημίας </a:t>
            </a:r>
            <a:r>
              <a:rPr lang="el-GR" sz="2200" i="1" dirty="0" smtClean="0"/>
              <a:t>στον ψυχισμό των Ευρωπαίων.</a:t>
            </a:r>
            <a:endParaRPr lang="el-GR"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2000"/>
                                        <p:tgtEl>
                                          <p:spTgt spid="11266"/>
                                        </p:tgtEl>
                                      </p:cBhvr>
                                    </p:animEffect>
                                  </p:childTnLst>
                                </p:cTn>
                              </p:par>
                            </p:childTnLst>
                          </p:cTn>
                        </p:par>
                        <p:par>
                          <p:cTn id="17" fill="hold">
                            <p:stCondLst>
                              <p:cond delay="4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22114"/>
          </a:xfrm>
        </p:spPr>
        <p:txBody>
          <a:bodyPr>
            <a:noAutofit/>
          </a:bodyPr>
          <a:lstStyle/>
          <a:p>
            <a:pPr eaLnBrk="1" fontAlgn="auto" hangingPunct="1">
              <a:spcAft>
                <a:spcPts val="0"/>
              </a:spcAft>
              <a:defRPr/>
            </a:pPr>
            <a:r>
              <a:rPr lang="el-GR" sz="4000" b="1" dirty="0" smtClean="0">
                <a:solidFill>
                  <a:srgbClr val="C00000"/>
                </a:solidFill>
                <a:effectLst>
                  <a:outerShdw blurRad="38100" dist="38100" dir="2700000" algn="tl">
                    <a:srgbClr val="000000">
                      <a:alpha val="43137"/>
                    </a:srgbClr>
                  </a:outerShdw>
                </a:effectLst>
              </a:rPr>
              <a:t>Η Ρωμαιοκαθολική εκκλησία σε κρίση</a:t>
            </a:r>
            <a:endParaRPr lang="el-GR" sz="4000" b="1" dirty="0">
              <a:solidFill>
                <a:srgbClr val="C00000"/>
              </a:solidFill>
              <a:effectLst>
                <a:outerShdw blurRad="38100" dist="38100" dir="2700000" algn="tl">
                  <a:srgbClr val="000000">
                    <a:alpha val="43137"/>
                  </a:srgbClr>
                </a:outerShdw>
              </a:effectLst>
            </a:endParaRPr>
          </a:p>
        </p:txBody>
      </p:sp>
      <p:sp>
        <p:nvSpPr>
          <p:cNvPr id="9219" name="2 - Θέση περιεχομένου"/>
          <p:cNvSpPr>
            <a:spLocks noGrp="1"/>
          </p:cNvSpPr>
          <p:nvPr>
            <p:ph idx="1"/>
          </p:nvPr>
        </p:nvSpPr>
        <p:spPr>
          <a:xfrm>
            <a:off x="323528" y="947861"/>
            <a:ext cx="5472608" cy="2697163"/>
          </a:xfrm>
        </p:spPr>
        <p:txBody>
          <a:bodyPr>
            <a:normAutofit fontScale="77500" lnSpcReduction="20000"/>
          </a:bodyPr>
          <a:lstStyle/>
          <a:p>
            <a:pPr eaLnBrk="1" hangingPunct="1"/>
            <a:r>
              <a:rPr lang="el-GR" b="1" dirty="0" smtClean="0"/>
              <a:t>Διοικητική ανεπάρκεια</a:t>
            </a:r>
          </a:p>
          <a:p>
            <a:pPr eaLnBrk="1" hangingPunct="1"/>
            <a:r>
              <a:rPr lang="el-GR" b="1" dirty="0" smtClean="0"/>
              <a:t>Πολυτέλεια</a:t>
            </a:r>
            <a:r>
              <a:rPr lang="el-GR" dirty="0" smtClean="0"/>
              <a:t> παπικής αυλής</a:t>
            </a:r>
          </a:p>
          <a:p>
            <a:pPr eaLnBrk="1" hangingPunct="1"/>
            <a:r>
              <a:rPr lang="el-GR" b="1" dirty="0" smtClean="0"/>
              <a:t>Ηθική διαφθορά </a:t>
            </a:r>
            <a:r>
              <a:rPr lang="el-GR" dirty="0" smtClean="0"/>
              <a:t>εκκλησιαστικών αξιωματούχων</a:t>
            </a:r>
          </a:p>
          <a:p>
            <a:pPr eaLnBrk="1" hangingPunct="1"/>
            <a:r>
              <a:rPr lang="el-GR" b="1" dirty="0" smtClean="0"/>
              <a:t>Αμάθεια</a:t>
            </a:r>
            <a:r>
              <a:rPr lang="el-GR" dirty="0" smtClean="0"/>
              <a:t> κατώτερου κλήρου</a:t>
            </a:r>
          </a:p>
          <a:p>
            <a:pPr eaLnBrk="1" hangingPunct="1"/>
            <a:r>
              <a:rPr lang="el-GR" dirty="0" smtClean="0"/>
              <a:t>Προσπάθεια ελέγχου των πιστών με τα </a:t>
            </a:r>
            <a:r>
              <a:rPr lang="el-GR" b="1" dirty="0" smtClean="0"/>
              <a:t>συγχωροχάρτια</a:t>
            </a:r>
          </a:p>
        </p:txBody>
      </p:sp>
      <p:pic>
        <p:nvPicPr>
          <p:cNvPr id="52226" name="Picture 2" descr="ÎÏÎ¿ÏÎ­Î»ÎµÏÎ¼Î± ÎµÎ¹ÎºÏÎ½Î±Ï Î³Î¹Î± &quot;CATHOLIC PRIEST PAINTING&quot;"/>
          <p:cNvPicPr>
            <a:picLocks noChangeAspect="1" noChangeArrowheads="1"/>
          </p:cNvPicPr>
          <p:nvPr/>
        </p:nvPicPr>
        <p:blipFill>
          <a:blip r:embed="rId2" cstate="print"/>
          <a:srcRect t="3780" r="25984" b="5669"/>
          <a:stretch>
            <a:fillRect/>
          </a:stretch>
        </p:blipFill>
        <p:spPr bwMode="auto">
          <a:xfrm>
            <a:off x="5796136" y="1196752"/>
            <a:ext cx="2825168" cy="4320480"/>
          </a:xfrm>
          <a:prstGeom prst="rect">
            <a:avLst/>
          </a:prstGeom>
          <a:ln>
            <a:noFill/>
          </a:ln>
          <a:effectLst>
            <a:outerShdw blurRad="292100" dist="139700" dir="2700000" algn="tl" rotWithShape="0">
              <a:srgbClr val="333333">
                <a:alpha val="65000"/>
              </a:srgbClr>
            </a:outerShdw>
          </a:effectLst>
        </p:spPr>
      </p:pic>
      <p:pic>
        <p:nvPicPr>
          <p:cNvPr id="5" name="4 - Εικόνα" descr="rsz_orzhov_pontiff_6530.jpg"/>
          <p:cNvPicPr>
            <a:picLocks noChangeAspect="1"/>
          </p:cNvPicPr>
          <p:nvPr/>
        </p:nvPicPr>
        <p:blipFill>
          <a:blip r:embed="rId3" cstate="print"/>
          <a:srcRect b="18455"/>
          <a:stretch>
            <a:fillRect/>
          </a:stretch>
        </p:blipFill>
        <p:spPr>
          <a:xfrm>
            <a:off x="539552" y="3645024"/>
            <a:ext cx="4821436" cy="28757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Effect transition="in" filter="fade">
                                      <p:cBhvr>
                                        <p:cTn id="19" dur="500"/>
                                        <p:tgtEl>
                                          <p:spTgt spid="92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Effect transition="in" filter="fade">
                                      <p:cBhvr>
                                        <p:cTn id="24" dur="500"/>
                                        <p:tgtEl>
                                          <p:spTgt spid="921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19">
                                            <p:txEl>
                                              <p:pRg st="3" end="3"/>
                                            </p:txEl>
                                          </p:spTgt>
                                        </p:tgtEl>
                                        <p:attrNameLst>
                                          <p:attrName>style.visibility</p:attrName>
                                        </p:attrNameLst>
                                      </p:cBhvr>
                                      <p:to>
                                        <p:strVal val="visible"/>
                                      </p:to>
                                    </p:set>
                                    <p:animEffect transition="in" filter="fade">
                                      <p:cBhvr>
                                        <p:cTn id="29" dur="500"/>
                                        <p:tgtEl>
                                          <p:spTgt spid="921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219">
                                            <p:txEl>
                                              <p:pRg st="4" end="4"/>
                                            </p:txEl>
                                          </p:spTgt>
                                        </p:tgtEl>
                                        <p:attrNameLst>
                                          <p:attrName>style.visibility</p:attrName>
                                        </p:attrNameLst>
                                      </p:cBhvr>
                                      <p:to>
                                        <p:strVal val="visible"/>
                                      </p:to>
                                    </p:set>
                                    <p:animEffect transition="in" filter="fade">
                                      <p:cBhvr>
                                        <p:cTn id="34" dur="500"/>
                                        <p:tgtEl>
                                          <p:spTgt spid="921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52226"/>
                                        </p:tgtEl>
                                        <p:attrNameLst>
                                          <p:attrName>style.visibility</p:attrName>
                                        </p:attrNameLst>
                                      </p:cBhvr>
                                      <p:to>
                                        <p:strVal val="visible"/>
                                      </p:to>
                                    </p:set>
                                    <p:animEffect transition="in" filter="fade">
                                      <p:cBhvr>
                                        <p:cTn id="42"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715000"/>
            <a:ext cx="8229600" cy="1143000"/>
          </a:xfrm>
        </p:spPr>
        <p:txBody>
          <a:bodyPr>
            <a:normAutofit/>
          </a:bodyPr>
          <a:lstStyle/>
          <a:p>
            <a:r>
              <a:rPr lang="el-GR" sz="3200" dirty="0" smtClean="0"/>
              <a:t>Καθολικοί πουλάνε </a:t>
            </a:r>
            <a:r>
              <a:rPr lang="el-GR" sz="3200" b="1" dirty="0" smtClean="0">
                <a:solidFill>
                  <a:srgbClr val="C00000"/>
                </a:solidFill>
                <a:effectLst>
                  <a:outerShdw blurRad="38100" dist="38100" dir="2700000" algn="tl">
                    <a:srgbClr val="000000">
                      <a:alpha val="43137"/>
                    </a:srgbClr>
                  </a:outerShdw>
                </a:effectLst>
              </a:rPr>
              <a:t>συγχωροχάρτια</a:t>
            </a:r>
            <a:endParaRPr lang="el-GR" sz="3200" b="1" dirty="0">
              <a:solidFill>
                <a:srgbClr val="C00000"/>
              </a:solidFill>
              <a:effectLst>
                <a:outerShdw blurRad="38100" dist="38100" dir="2700000" algn="tl">
                  <a:srgbClr val="000000">
                    <a:alpha val="43137"/>
                  </a:srgbClr>
                </a:outerShdw>
              </a:effectLst>
            </a:endParaRPr>
          </a:p>
        </p:txBody>
      </p:sp>
      <p:pic>
        <p:nvPicPr>
          <p:cNvPr id="1026" name="Picture 2" descr="ÎÎ±Î¸Î¿Î»Î¹ÎºÎ¿Î¯ ÏÎ¿ÏÎ»Î¬Î½Îµ ÏÏÎ³ÏÏÏÎ¿ÏÎ¬ÏÏÎ¹Î±"/>
          <p:cNvPicPr>
            <a:picLocks noChangeAspect="1" noChangeArrowheads="1"/>
          </p:cNvPicPr>
          <p:nvPr/>
        </p:nvPicPr>
        <p:blipFill>
          <a:blip r:embed="rId2" cstate="print">
            <a:lum contrast="30000"/>
          </a:blip>
          <a:srcRect l="1993" t="2835" r="3321" b="1890"/>
          <a:stretch>
            <a:fillRect/>
          </a:stretch>
        </p:blipFill>
        <p:spPr bwMode="auto">
          <a:xfrm>
            <a:off x="703955" y="332656"/>
            <a:ext cx="7806108" cy="55219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2166</Words>
  <Application>Microsoft Office PowerPoint</Application>
  <PresentationFormat>Προβολή στην οθόνη (4:3)</PresentationFormat>
  <Paragraphs>205</Paragraphs>
  <Slides>54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Θέμα του Office</vt:lpstr>
      <vt:lpstr>ΘΡΗΣΚΕΥΤΙΚΗ ΜΕΤΑΡΡΥΘΜΙΣΗ</vt:lpstr>
      <vt:lpstr>Διαφάνεια 2</vt:lpstr>
      <vt:lpstr>Πρωταγωνιστής: Μαρτίνος Λούθηρος</vt:lpstr>
      <vt:lpstr>Η Ρωμαιοκαθολική Εκκλησία</vt:lpstr>
      <vt:lpstr>Διαφάνεια 5</vt:lpstr>
      <vt:lpstr>Η ηθική παρακμή του κλήρου</vt:lpstr>
      <vt:lpstr>Οι πιστοί</vt:lpstr>
      <vt:lpstr>Η Ρωμαιοκαθολική εκκλησία σε κρίση</vt:lpstr>
      <vt:lpstr>Καθολικοί πουλάνε συγχωροχάρτια</vt:lpstr>
      <vt:lpstr>Η «σωτηρία της ψυχής» αγοράζεται με χρήμα…</vt:lpstr>
      <vt:lpstr>Τρεις σημαντικές εξελίξεις:</vt:lpstr>
      <vt:lpstr>Αφορμή αντίδρασης: 2/1/1515</vt:lpstr>
      <vt:lpstr>Άφιξη του Τέτζελ στη Γερμανία</vt:lpstr>
      <vt:lpstr>Διαφάνεια 14</vt:lpstr>
      <vt:lpstr>Διαφάνεια 15</vt:lpstr>
      <vt:lpstr>Διαφάνεια 16</vt:lpstr>
      <vt:lpstr>Τι ανακαλύπτει ο Λούθηρος;</vt:lpstr>
      <vt:lpstr>Διαφάνεια 18</vt:lpstr>
      <vt:lpstr>Διαφάνεια 19</vt:lpstr>
      <vt:lpstr>Η θεολογία του Λούθηρου στηρίζεται σε 4 πυλώνες </vt:lpstr>
      <vt:lpstr>Μερικές θέσεις  του Λούθηρου</vt:lpstr>
      <vt:lpstr>Βασική θέση του Λούθηρου</vt:lpstr>
      <vt:lpstr>Διάδοση των ιδεών του Λουθήρου</vt:lpstr>
      <vt:lpstr>Τρόπος διάδοσης των ιδεών  του Λούθηρου</vt:lpstr>
      <vt:lpstr>Λούθηρος:  «πρωτοπόρος» των social media!</vt:lpstr>
      <vt:lpstr>Η αντίδραση στη δράση του Λούθηρου</vt:lpstr>
      <vt:lpstr>Διαφάνεια 27</vt:lpstr>
      <vt:lpstr>Διαφάνεια 28</vt:lpstr>
      <vt:lpstr>Διαφάνεια 29</vt:lpstr>
      <vt:lpstr>Η απολογία του Λούθηρου (15/4/1521)</vt:lpstr>
      <vt:lpstr>Ο εκλέκτορας  της Σαξονίας  που είναι φίλος του Λούθηρου, τον σώζει. Τον κρύβει στον πύργο του  στο Βάρτεσμπουργκ.   Εκεί μεταφράζει την Αγία Γραφή στα Γερμανικά.</vt:lpstr>
      <vt:lpstr>Διαφάνεια 32</vt:lpstr>
      <vt:lpstr>Ο πόλεμος των χωρικών  (1524-25)</vt:lpstr>
      <vt:lpstr>Διαφάνεια 34</vt:lpstr>
      <vt:lpstr>Η ομολογία της Αυγούστας 20 Ιουνίου 1530</vt:lpstr>
      <vt:lpstr>17 Φεβρουαρίου 1546</vt:lpstr>
      <vt:lpstr>«Προτεστάντες» και «Ευαγγελικοί»</vt:lpstr>
      <vt:lpstr>Η Ειρήνη της Αυγούστας  (1η Μαΐου 1555)</vt:lpstr>
      <vt:lpstr>Διαφάνεια 39</vt:lpstr>
      <vt:lpstr>Εξελίξεις πέρα από τη Γερμανία</vt:lpstr>
      <vt:lpstr>Βασικές θέσεις του Προτεσταντισμού</vt:lpstr>
      <vt:lpstr>Η νύχτα του Αγίου Βαρθολομαίου</vt:lpstr>
      <vt:lpstr>Διαφάνεια 43</vt:lpstr>
      <vt:lpstr>Αντιμεταρρύθμιση</vt:lpstr>
      <vt:lpstr>Γκόγια: Ιερά εξέταση</vt:lpstr>
      <vt:lpstr>Διαφάνεια 46</vt:lpstr>
      <vt:lpstr>Όργανα τιμωρίας αιρετικών</vt:lpstr>
      <vt:lpstr>Διαφάνεια 48</vt:lpstr>
      <vt:lpstr>Ιγνάτιος Λογιόλα Ιδρυτής του τάγματος των Ιησουϊτών</vt:lpstr>
      <vt:lpstr>Διαφάνεια 50</vt:lpstr>
      <vt:lpstr>Γεγονότα</vt:lpstr>
      <vt:lpstr>Επιδράσεις του κηρύγματος  του Λουθήρου</vt:lpstr>
      <vt:lpstr>Συνέπειες της Μεταρρύθμισης</vt:lpstr>
      <vt:lpstr>Διαφάνεια 54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ΘΡΗΣΚΕΥΤΙΚΗ ΜΕΤΑΡΡΥΘΜΙΣΗ</dc:title>
  <dc:creator>Toshiba</dc:creator>
  <cp:lastModifiedBy>Toshiba</cp:lastModifiedBy>
  <cp:revision>126</cp:revision>
  <dcterms:created xsi:type="dcterms:W3CDTF">2016-04-12T04:22:23Z</dcterms:created>
  <dcterms:modified xsi:type="dcterms:W3CDTF">2018-04-27T10:00:05Z</dcterms:modified>
</cp:coreProperties>
</file>