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59" r:id="rId6"/>
    <p:sldId id="260" r:id="rId7"/>
    <p:sldId id="275" r:id="rId8"/>
    <p:sldId id="261" r:id="rId9"/>
    <p:sldId id="274" r:id="rId10"/>
    <p:sldId id="264" r:id="rId11"/>
    <p:sldId id="265" r:id="rId12"/>
    <p:sldId id="271" r:id="rId13"/>
    <p:sldId id="266" r:id="rId14"/>
    <p:sldId id="267" r:id="rId15"/>
    <p:sldId id="269" r:id="rId16"/>
    <p:sldId id="270" r:id="rId17"/>
    <p:sldId id="273" r:id="rId18"/>
    <p:sldId id="299" r:id="rId19"/>
    <p:sldId id="289" r:id="rId20"/>
    <p:sldId id="292" r:id="rId21"/>
    <p:sldId id="290" r:id="rId22"/>
    <p:sldId id="291" r:id="rId23"/>
    <p:sldId id="309" r:id="rId24"/>
    <p:sldId id="272" r:id="rId25"/>
    <p:sldId id="276" r:id="rId26"/>
    <p:sldId id="277" r:id="rId27"/>
    <p:sldId id="308" r:id="rId28"/>
    <p:sldId id="278" r:id="rId29"/>
    <p:sldId id="295" r:id="rId30"/>
    <p:sldId id="280" r:id="rId31"/>
    <p:sldId id="279" r:id="rId32"/>
    <p:sldId id="287" r:id="rId33"/>
    <p:sldId id="310" r:id="rId34"/>
    <p:sldId id="311" r:id="rId35"/>
    <p:sldId id="297" r:id="rId36"/>
    <p:sldId id="296" r:id="rId37"/>
    <p:sldId id="281" r:id="rId38"/>
    <p:sldId id="294" r:id="rId39"/>
    <p:sldId id="293" r:id="rId40"/>
    <p:sldId id="282" r:id="rId41"/>
    <p:sldId id="284" r:id="rId42"/>
    <p:sldId id="288" r:id="rId43"/>
    <p:sldId id="283" r:id="rId44"/>
    <p:sldId id="302" r:id="rId45"/>
    <p:sldId id="312" r:id="rId46"/>
    <p:sldId id="313" r:id="rId47"/>
    <p:sldId id="327" r:id="rId48"/>
    <p:sldId id="326" r:id="rId49"/>
    <p:sldId id="285" r:id="rId50"/>
    <p:sldId id="262" r:id="rId51"/>
    <p:sldId id="286" r:id="rId52"/>
    <p:sldId id="323" r:id="rId53"/>
    <p:sldId id="324" r:id="rId54"/>
    <p:sldId id="263" r:id="rId55"/>
    <p:sldId id="325" r:id="rId56"/>
    <p:sldId id="304" r:id="rId57"/>
    <p:sldId id="303" r:id="rId58"/>
    <p:sldId id="307" r:id="rId59"/>
    <p:sldId id="301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680000"/>
    <a:srgbClr val="9D1507"/>
    <a:srgbClr val="F68B32"/>
    <a:srgbClr val="800000"/>
    <a:srgbClr val="FFE07D"/>
    <a:srgbClr val="95380F"/>
    <a:srgbClr val="CC00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44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50000">
              <a:srgbClr val="9D1507"/>
            </a:gs>
            <a:gs pos="100000">
              <a:srgbClr val="F68B32"/>
            </a:gs>
            <a:gs pos="100000">
              <a:srgbClr val="FFC000"/>
            </a:gs>
            <a:gs pos="100000">
              <a:srgbClr val="FFD757"/>
            </a:gs>
            <a:gs pos="100000">
              <a:srgbClr val="FFE07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ECF5-F011-4675-8CE2-9757F5F02E74}" type="datetimeFigureOut">
              <a:rPr lang="el-GR" smtClean="0"/>
              <a:pPr/>
              <a:t>30/4/2015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C13B-80EB-41F0-9A8B-35D6C70DDF2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725144"/>
            <a:ext cx="7772400" cy="1296144"/>
          </a:xfrm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</a:t>
            </a:r>
            <a:endParaRPr lang="el-GR" sz="1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6088360"/>
            <a:ext cx="6400800" cy="769640"/>
          </a:xfrm>
        </p:spPr>
        <p:txBody>
          <a:bodyPr/>
          <a:lstStyle/>
          <a:p>
            <a:r>
              <a:rPr lang="el-GR" dirty="0" smtClean="0">
                <a:solidFill>
                  <a:srgbClr val="800000"/>
                </a:solidFill>
              </a:rPr>
              <a:t>Η </a:t>
            </a:r>
            <a:r>
              <a:rPr lang="el-GR" dirty="0" err="1" smtClean="0">
                <a:solidFill>
                  <a:srgbClr val="800000"/>
                </a:solidFill>
              </a:rPr>
              <a:t>ματοβαμμένη</a:t>
            </a:r>
            <a:r>
              <a:rPr lang="el-GR" dirty="0" smtClean="0">
                <a:solidFill>
                  <a:srgbClr val="800000"/>
                </a:solidFill>
              </a:rPr>
              <a:t> επανάσταση</a:t>
            </a:r>
            <a:endParaRPr lang="el-GR" dirty="0">
              <a:solidFill>
                <a:srgbClr val="800000"/>
              </a:solidFill>
            </a:endParaRPr>
          </a:p>
        </p:txBody>
      </p:sp>
      <p:pic>
        <p:nvPicPr>
          <p:cNvPr id="4" name="3 - Εικόνα" descr="14_juillet_1789_wallpaper_by_AkariMiyuki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 b="3322"/>
          <a:stretch>
            <a:fillRect/>
          </a:stretch>
        </p:blipFill>
        <p:spPr>
          <a:xfrm>
            <a:off x="2339752" y="561296"/>
            <a:ext cx="5184576" cy="375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b="9377"/>
          <a:stretch>
            <a:fillRect/>
          </a:stretch>
        </p:blipFill>
        <p:spPr>
          <a:xfrm>
            <a:off x="611560" y="1340768"/>
            <a:ext cx="775380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… μερικά αγάλματα…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1268760"/>
            <a:ext cx="933542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… σήμερα για να τον γυρίσεις αυτόν τον κηπάκο </a:t>
            </a:r>
            <a:br>
              <a:rPr lang="el-GR" sz="2800" dirty="0" smtClean="0">
                <a:solidFill>
                  <a:srgbClr val="F68B32"/>
                </a:solidFill>
              </a:rPr>
            </a:br>
            <a:r>
              <a:rPr lang="el-GR" sz="2800" dirty="0" smtClean="0">
                <a:solidFill>
                  <a:srgbClr val="F68B32"/>
                </a:solidFill>
              </a:rPr>
              <a:t>χρειάζεσαι και μία μέρα….</a:t>
            </a:r>
            <a:endParaRPr lang="el-GR" sz="2800" dirty="0">
              <a:solidFill>
                <a:srgbClr val="F68B32"/>
              </a:solidFill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7218" t="19912" r="5249" b="2620"/>
          <a:stretch>
            <a:fillRect/>
          </a:stretch>
        </p:blipFill>
        <p:spPr>
          <a:xfrm>
            <a:off x="5940152" y="3356992"/>
            <a:ext cx="2977921" cy="33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179512" y="4725144"/>
            <a:ext cx="518457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Εκεί έβγαζε η βασίλισσα τα παιδάκια της βόλτα, αφού έριχνε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πάνω της κάτι πρόχειρο…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383198" y="1556792"/>
            <a:ext cx="6330767" cy="4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… ένα σπιτάκι στον κήπο όπου έπαιζε η </a:t>
            </a:r>
            <a:r>
              <a:rPr lang="el-GR" sz="2800" dirty="0" err="1" smtClean="0">
                <a:solidFill>
                  <a:srgbClr val="F68B32"/>
                </a:solidFill>
              </a:rPr>
              <a:t>Αντουανέττα</a:t>
            </a:r>
            <a:r>
              <a:rPr lang="el-GR" sz="2800" dirty="0" smtClean="0">
                <a:solidFill>
                  <a:srgbClr val="F68B32"/>
                </a:solidFill>
              </a:rPr>
              <a:t> την …κόρη του κηπουρού και φορούσε ρούχα του λαού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 l="932" t="1046" r="932" b="1046"/>
          <a:stretch>
            <a:fillRect/>
          </a:stretch>
        </p:blipFill>
        <p:spPr>
          <a:xfrm>
            <a:off x="1475656" y="1052736"/>
            <a:ext cx="6023640" cy="535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… η τραπεζαρία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l="470" t="601" r="470" b="601"/>
          <a:stretch>
            <a:fillRect/>
          </a:stretch>
        </p:blipFill>
        <p:spPr>
          <a:xfrm>
            <a:off x="229860" y="260648"/>
            <a:ext cx="5494268" cy="429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6228184" y="764704"/>
            <a:ext cx="2252936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… το σαλόνι</a:t>
            </a:r>
            <a:endParaRPr lang="el-GR" sz="2800" dirty="0">
              <a:solidFill>
                <a:srgbClr val="F68B32"/>
              </a:solidFill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868144" y="2492896"/>
            <a:ext cx="3123817" cy="414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611560" y="692696"/>
            <a:ext cx="7859159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115616" y="1196752"/>
            <a:ext cx="6889731" cy="516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… η κρεβατοκάμαρα της βασίλισσας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755576" y="1052736"/>
            <a:ext cx="7394077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Λιτή διακόσμηση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716016" y="1124744"/>
            <a:ext cx="380816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23528" y="5589240"/>
            <a:ext cx="4176464" cy="850106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800000"/>
                </a:solidFill>
              </a:rPr>
              <a:t>Απλό ντύσιμο</a:t>
            </a:r>
            <a:endParaRPr lang="el-GR" sz="2800" dirty="0">
              <a:solidFill>
                <a:srgbClr val="800000"/>
              </a:solidFill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47351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996230" y="1052736"/>
            <a:ext cx="691276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Ήσυχα, φτωχικά βράδια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562074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Ας δούμε λίγο πώς ξεκίνησαν τα πράγματα…</a:t>
            </a:r>
            <a:endParaRPr lang="el-GR" sz="2800" dirty="0">
              <a:solidFill>
                <a:srgbClr val="F68B32"/>
              </a:solidFill>
            </a:endParaRPr>
          </a:p>
        </p:txBody>
      </p:sp>
      <p:pic>
        <p:nvPicPr>
          <p:cNvPr id="4" name="3 - Θέση περιεχομένου" descr="louis-xvi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691680" y="1412776"/>
            <a:ext cx="253248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louis-xvi-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788024" y="1412776"/>
            <a:ext cx="2592288" cy="360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67544" y="558924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Ήταν μία φορά κι έναν καιρό ένας βασιλιάς και μία βασίλισσα…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67078"/>
            <a:ext cx="5616624" cy="4814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Η σπατάλη της βασιλικής οικογένειας ξεπερνά κάθε όριο, έτσι που τα αποθέματα της χώρας σε χρυσό μειώνονται συνεχώς!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68" t="1461" r="868" b="1461"/>
          <a:stretch>
            <a:fillRect/>
          </a:stretch>
        </p:blipFill>
        <p:spPr>
          <a:xfrm>
            <a:off x="827584" y="1628800"/>
            <a:ext cx="7683215" cy="450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Η βασίλισσα δεν αντιλαμβάνεται το πρόβλημα </a:t>
            </a:r>
            <a:br>
              <a:rPr lang="el-GR" sz="2800" dirty="0" smtClean="0">
                <a:solidFill>
                  <a:srgbClr val="F68B32"/>
                </a:solidFill>
              </a:rPr>
            </a:br>
            <a:r>
              <a:rPr lang="el-GR" sz="2800" dirty="0" smtClean="0">
                <a:solidFill>
                  <a:srgbClr val="F68B32"/>
                </a:solidFill>
              </a:rPr>
              <a:t>και συνεχίζει τη ζωή της κανονικά…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755576" y="1195736"/>
            <a:ext cx="7394077" cy="489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Αγνοεί ευτυχώς τι την περιμένει…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496" y="116632"/>
            <a:ext cx="3168352" cy="2794322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βασιλική οικογένεια της Γαλλίας</a:t>
            </a:r>
            <a:endParaRPr lang="el-GR" b="1" dirty="0">
              <a:solidFill>
                <a:srgbClr val="F68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7 - Θέση περιεχομένου" descr="786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2839" y="0"/>
            <a:ext cx="6005598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273624" y="4464496"/>
            <a:ext cx="4330824" cy="249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Κέρινα γλυπτά της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Madame </a:t>
            </a:r>
            <a:r>
              <a:rPr lang="en-US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Tissaud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Θέση περιεχομένου" descr="Madame-Tussauds-full-gall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84014">
            <a:off x="593597" y="3956440"/>
            <a:ext cx="3602619" cy="270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1115616" y="1268760"/>
            <a:ext cx="6904399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Ας κλείσει πίσω μας όμως η πόρτα του παλατιού, για να βγούμε λίγο στους δρόμους του Παρισιού…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1403648" y="1268760"/>
            <a:ext cx="625326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Ο κόσμος είναι πολύ φτωχός, </a:t>
            </a:r>
            <a:br>
              <a:rPr lang="el-GR" sz="2800" dirty="0" smtClean="0">
                <a:solidFill>
                  <a:srgbClr val="F68B32"/>
                </a:solidFill>
              </a:rPr>
            </a:br>
            <a:r>
              <a:rPr lang="el-GR" sz="2800" dirty="0" smtClean="0">
                <a:solidFill>
                  <a:srgbClr val="F68B32"/>
                </a:solidFill>
              </a:rPr>
              <a:t>μα ο Λουδοβίκος είναι ελεήμων…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t="2465" b="2465"/>
          <a:stretch>
            <a:fillRect/>
          </a:stretch>
        </p:blipFill>
        <p:spPr>
          <a:xfrm>
            <a:off x="539552" y="1732521"/>
            <a:ext cx="3553646" cy="443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Η Τρίτη τάξη (98%) κουβαλά στις πλάτες της </a:t>
            </a:r>
            <a:br>
              <a:rPr lang="el-GR" sz="2800" dirty="0" smtClean="0">
                <a:solidFill>
                  <a:srgbClr val="F68B32"/>
                </a:solidFill>
              </a:rPr>
            </a:br>
            <a:r>
              <a:rPr lang="el-GR" sz="2800" dirty="0" smtClean="0">
                <a:solidFill>
                  <a:srgbClr val="F68B32"/>
                </a:solidFill>
              </a:rPr>
              <a:t>(φόροι,  υποχρεώσεις)</a:t>
            </a:r>
            <a:br>
              <a:rPr lang="el-GR" sz="2800" dirty="0" smtClean="0">
                <a:solidFill>
                  <a:srgbClr val="F68B32"/>
                </a:solidFill>
              </a:rPr>
            </a:br>
            <a:r>
              <a:rPr lang="el-GR" sz="2800" dirty="0" smtClean="0">
                <a:solidFill>
                  <a:srgbClr val="F68B32"/>
                </a:solidFill>
              </a:rPr>
              <a:t>τους κληρικούς και τους ευγενείς (2%)</a:t>
            </a:r>
            <a:endParaRPr lang="el-GR" sz="2800" dirty="0">
              <a:solidFill>
                <a:srgbClr val="F68B32"/>
              </a:solidFill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644008" y="1730330"/>
            <a:ext cx="3901736" cy="443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86206" y="548680"/>
            <a:ext cx="2629610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Ευγενείς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Θέση περιεχομένου" descr="40-5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3851920" y="4005064"/>
            <a:ext cx="2282248" cy="2594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323528" y="1772816"/>
            <a:ext cx="2629610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Κλήρος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323528" y="2996952"/>
            <a:ext cx="2808312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Τρίτη τάξη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3275856" y="2996952"/>
            <a:ext cx="4176464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24.020.000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3131840" y="260648"/>
            <a:ext cx="4320480" cy="1368152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350.000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(4.000 της αυλής)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 - Τίτλος"/>
          <p:cNvSpPr txBox="1">
            <a:spLocks/>
          </p:cNvSpPr>
          <p:nvPr/>
        </p:nvSpPr>
        <p:spPr>
          <a:xfrm>
            <a:off x="4004320" y="1916832"/>
            <a:ext cx="2727920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130.000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 - Τίτλος"/>
          <p:cNvSpPr txBox="1">
            <a:spLocks/>
          </p:cNvSpPr>
          <p:nvPr/>
        </p:nvSpPr>
        <p:spPr>
          <a:xfrm>
            <a:off x="7668344" y="2996952"/>
            <a:ext cx="1296144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98</a:t>
            </a:r>
            <a:r>
              <a:rPr lang="el-GR" sz="4400" dirty="0" smtClean="0">
                <a:latin typeface="+mj-lt"/>
                <a:ea typeface="+mj-ea"/>
                <a:cs typeface="+mj-cs"/>
              </a:rPr>
              <a:t>%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1 - Τίτλος"/>
          <p:cNvSpPr txBox="1">
            <a:spLocks/>
          </p:cNvSpPr>
          <p:nvPr/>
        </p:nvSpPr>
        <p:spPr>
          <a:xfrm>
            <a:off x="7668344" y="1844824"/>
            <a:ext cx="1296144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0,5</a:t>
            </a:r>
            <a:r>
              <a:rPr lang="el-GR" sz="4400" dirty="0" smtClean="0">
                <a:latin typeface="+mj-lt"/>
                <a:ea typeface="+mj-ea"/>
                <a:cs typeface="+mj-cs"/>
              </a:rPr>
              <a:t>%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7596336" y="620688"/>
            <a:ext cx="1296144" cy="792088"/>
          </a:xfrm>
          <a:prstGeom prst="rect">
            <a:avLst/>
          </a:prstGeom>
          <a:gradFill flip="none" rotWithShape="1">
            <a:gsLst>
              <a:gs pos="0">
                <a:srgbClr val="F68B32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  <a:effectLst>
            <a:outerShdw blurRad="228600" dist="2286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1,5</a:t>
            </a:r>
            <a:r>
              <a:rPr lang="el-GR" sz="4400" dirty="0" smtClean="0">
                <a:latin typeface="+mj-lt"/>
                <a:ea typeface="+mj-ea"/>
                <a:cs typeface="+mj-cs"/>
              </a:rPr>
              <a:t>%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510356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Το ψωμί είδος προς εξαφάνιση…</a:t>
            </a:r>
            <a:endParaRPr lang="el-GR" sz="2800" dirty="0">
              <a:solidFill>
                <a:srgbClr val="F68B32"/>
              </a:solidFill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3787602"/>
            <a:ext cx="4701283" cy="2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Γεμίζει το Παρίσι απόρους και ζητιάνους.</a:t>
            </a:r>
            <a:endParaRPr lang="el-GR" sz="2800" dirty="0">
              <a:solidFill>
                <a:srgbClr val="F68B32"/>
              </a:solidFill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7087" r="16535" b="14103"/>
          <a:stretch>
            <a:fillRect/>
          </a:stretch>
        </p:blipFill>
        <p:spPr>
          <a:xfrm>
            <a:off x="6228184" y="4551979"/>
            <a:ext cx="2448272" cy="2306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3 - Θέση περιεχομένου" descr="dant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361040"/>
            <a:ext cx="2088232" cy="249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- Θέση περιεχομένου" descr="danton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1453" r="21761" b="12598"/>
          <a:stretch>
            <a:fillRect/>
          </a:stretch>
        </p:blipFill>
        <p:spPr>
          <a:xfrm>
            <a:off x="3347864" y="1556792"/>
            <a:ext cx="2567094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3 - Θέση περιεχομένου" descr="danton.jp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rcRect r="37120"/>
          <a:stretch>
            <a:fillRect/>
          </a:stretch>
        </p:blipFill>
        <p:spPr>
          <a:xfrm>
            <a:off x="6372200" y="1196752"/>
            <a:ext cx="230968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3 - Θέση περιεχομένου" descr="danton.jpg"/>
          <p:cNvPicPr>
            <a:picLocks noChangeAspect="1"/>
          </p:cNvPicPr>
          <p:nvPr/>
        </p:nvPicPr>
        <p:blipFill>
          <a:blip r:embed="rId6" cstate="print">
            <a:lum bright="-20000" contrast="30000"/>
          </a:blip>
          <a:srcRect t="11339" b="13228"/>
          <a:stretch>
            <a:fillRect/>
          </a:stretch>
        </p:blipFill>
        <p:spPr>
          <a:xfrm>
            <a:off x="467544" y="1196752"/>
            <a:ext cx="2304256" cy="26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oui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395536" y="404664"/>
            <a:ext cx="3838575" cy="4286250"/>
          </a:xfrm>
        </p:spPr>
      </p:pic>
      <p:pic>
        <p:nvPicPr>
          <p:cNvPr id="5" name="3 - Θέση περιεχομένου" descr="loui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4716016" y="1556792"/>
            <a:ext cx="4010046" cy="5040560"/>
          </a:xfrm>
          <a:prstGeom prst="rect">
            <a:avLst/>
          </a:prstGeom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1115616" y="5085184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Λουδοβίκος</a:t>
            </a: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860032" y="476672"/>
            <a:ext cx="39604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solidFill>
                  <a:srgbClr val="F68B32"/>
                </a:solidFill>
                <a:latin typeface="+mj-lt"/>
                <a:ea typeface="+mj-ea"/>
                <a:cs typeface="+mj-cs"/>
              </a:rPr>
              <a:t>Μαρία </a:t>
            </a:r>
            <a:r>
              <a:rPr lang="el-GR" sz="2800" dirty="0" err="1" smtClean="0">
                <a:solidFill>
                  <a:srgbClr val="F68B32"/>
                </a:solidFill>
                <a:latin typeface="+mj-lt"/>
                <a:ea typeface="+mj-ea"/>
                <a:cs typeface="+mj-cs"/>
              </a:rPr>
              <a:t>Αντουανέττα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rgbClr val="F68B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rcRect l="529" t="3803" r="5822" b="1901"/>
          <a:stretch>
            <a:fillRect/>
          </a:stretch>
        </p:blipFill>
        <p:spPr>
          <a:xfrm>
            <a:off x="4230183" y="4103577"/>
            <a:ext cx="4913817" cy="275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- Εικόνα" descr="MT_as_young_woman_DEFAULT_SIZE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394745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Ελλειψοειδής επεξήγηση"/>
          <p:cNvSpPr/>
          <p:nvPr/>
        </p:nvSpPr>
        <p:spPr>
          <a:xfrm>
            <a:off x="4932040" y="908720"/>
            <a:ext cx="3960440" cy="2304256"/>
          </a:xfrm>
          <a:prstGeom prst="wedgeEllipseCallout">
            <a:avLst>
              <a:gd name="adj1" fmla="val -94920"/>
              <a:gd name="adj2" fmla="val 89040"/>
            </a:avLst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«Δεν έχουν ψωμί; Ας φάνε παντεσπάνι!»</a:t>
            </a:r>
            <a:endParaRPr lang="el-GR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Έκρηξη 2"/>
          <p:cNvSpPr/>
          <p:nvPr/>
        </p:nvSpPr>
        <p:spPr>
          <a:xfrm>
            <a:off x="395536" y="0"/>
            <a:ext cx="4752528" cy="3212976"/>
          </a:xfrm>
          <a:prstGeom prst="irregularSeal2">
            <a:avLst/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/>
            </a:solidFill>
          </a:ln>
          <a:effectLst>
            <a:outerShdw blurRad="88900" dist="177800" dir="36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Η Μαρία Αντουανέτα εκπλήσσεται…</a:t>
            </a:r>
            <a:endParaRPr lang="el-G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39552" y="596205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Αμφισβητείται, βέβαια, αν το είπε πραγματικά αυτό ποτέ… Η φήμη όμως κυκλοφορεί!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l="787" t="1480" r="787" b="1480"/>
          <a:stretch>
            <a:fillRect/>
          </a:stretch>
        </p:blipFill>
        <p:spPr>
          <a:xfrm>
            <a:off x="683568" y="1628800"/>
            <a:ext cx="7704856" cy="404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Οι γυναίκες κάνουν πορεία προς τις Βερσαλλίες </a:t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2400" dirty="0" smtClean="0">
                <a:solidFill>
                  <a:srgbClr val="F68B32"/>
                </a:solidFill>
              </a:rPr>
              <a:t>ζητώντας  δύο πράγματα: </a:t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2400" dirty="0" smtClean="0">
                <a:solidFill>
                  <a:srgbClr val="F68B32"/>
                </a:solidFill>
              </a:rPr>
              <a:t>ψωμί και το κεφάλι της Μαρίας Αντουανέτας!</a:t>
            </a:r>
            <a:endParaRPr lang="el-GR" sz="2400" dirty="0">
              <a:solidFill>
                <a:srgbClr val="F68B32"/>
              </a:solidFill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39552" y="5661248"/>
            <a:ext cx="82296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Γυρίζουν πίσω με αλεύρι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και αιχμάλωτη όλη τη βασιλική οικογένεια….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652280" cy="459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Η επανάσταση έχει αρχίσει!</a:t>
            </a:r>
            <a:endParaRPr lang="el-GR" sz="24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e423889f83e9d086c22462db9245f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91098"/>
            <a:ext cx="3835928" cy="49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λλειψοειδής επεξήγηση"/>
          <p:cNvSpPr/>
          <p:nvPr/>
        </p:nvSpPr>
        <p:spPr>
          <a:xfrm>
            <a:off x="3995936" y="188640"/>
            <a:ext cx="4536504" cy="2808312"/>
          </a:xfrm>
          <a:prstGeom prst="wedgeEllipseCallout">
            <a:avLst>
              <a:gd name="adj1" fmla="val -86220"/>
              <a:gd name="adj2" fmla="val 22901"/>
            </a:avLst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Ελευθερία</a:t>
            </a:r>
          </a:p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Ισότητα</a:t>
            </a:r>
          </a:p>
          <a:p>
            <a:pPr algn="ctr"/>
            <a:r>
              <a:rPr lang="el-G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Αδελφοσύνη</a:t>
            </a:r>
            <a:endParaRPr lang="el-G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3 - Θέση περιεχομένου" descr="panneau-liberte-egalite-fratern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3343101" cy="334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Ελευθερία – Ισότητα - Αδελφοσύνη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- Θέση περιεχομένου" descr="liberte__egalite__fraternite__by_annavalerevna-d4yj6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37" y="1412776"/>
            <a:ext cx="9151637" cy="5445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23528" y="1484784"/>
            <a:ext cx="3456384" cy="373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144016"/>
            <a:ext cx="8424936" cy="98072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συνέλευση των τριών τάξεων.</a:t>
            </a:r>
            <a:endParaRPr lang="el-GR" sz="3600" b="1" dirty="0">
              <a:solidFill>
                <a:srgbClr val="FFD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8661" b="18842"/>
          <a:stretch>
            <a:fillRect/>
          </a:stretch>
        </p:blipFill>
        <p:spPr>
          <a:xfrm>
            <a:off x="4033057" y="3501008"/>
            <a:ext cx="4947382" cy="312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187624" y="1412776"/>
            <a:ext cx="7077673" cy="463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6876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όρκος του Σφαιριστηρίου</a:t>
            </a:r>
            <a:endParaRPr lang="el-GR" sz="3600" b="1" dirty="0">
              <a:solidFill>
                <a:srgbClr val="FFD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2372" t="18607" r="2372" b="6396"/>
          <a:stretch>
            <a:fillRect/>
          </a:stretch>
        </p:blipFill>
        <p:spPr>
          <a:xfrm>
            <a:off x="323527" y="1196752"/>
            <a:ext cx="4382991" cy="469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052736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Ξεκινά μία πολύ σκληρή εποχή. Όλοι οι ευγενείς καταδιώκονται!</a:t>
            </a:r>
            <a:endParaRPr lang="el-GR" sz="2400" b="1" dirty="0">
              <a:solidFill>
                <a:srgbClr val="FFD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39552" y="6021288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Συλλαμβάνονται, βασανίζονται, αποκεφαλίζονται.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932040" y="1412776"/>
            <a:ext cx="372651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738527">
            <a:off x="5180027" y="1459225"/>
            <a:ext cx="2992286" cy="463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dan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6790">
            <a:off x="804340" y="1473154"/>
            <a:ext cx="3269926" cy="46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68B32"/>
                </a:solidFill>
              </a:rPr>
              <a:t>Οι </a:t>
            </a:r>
            <a:r>
              <a:rPr lang="el-GR" sz="32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αβράκωτοι</a:t>
            </a:r>
            <a:r>
              <a:rPr lang="el-GR" sz="3200" dirty="0" smtClean="0">
                <a:solidFill>
                  <a:srgbClr val="F68B32"/>
                </a:solidFill>
              </a:rPr>
              <a:t> κυβερνούν το Παρίσι.</a:t>
            </a:r>
            <a:endParaRPr lang="el-GR" sz="32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6803" t="1811" r="6803" b="10264"/>
          <a:stretch>
            <a:fillRect/>
          </a:stretch>
        </p:blipFill>
        <p:spPr>
          <a:xfrm>
            <a:off x="683568" y="1124744"/>
            <a:ext cx="3050334" cy="388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danto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983100" y="1412776"/>
            <a:ext cx="4845072" cy="347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Μαντάμ ντε </a:t>
            </a:r>
            <a:r>
              <a:rPr lang="el-GR" sz="3200" b="1" dirty="0" err="1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Σομπρέιγ</a:t>
            </a:r>
            <a:endParaRPr lang="el-GR" sz="3200" b="1" dirty="0">
              <a:solidFill>
                <a:srgbClr val="F68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3923928" y="5157192"/>
            <a:ext cx="5112568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Εκτελούν τον πατέρα της.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Βάζουν το αίμα του σε ποτήρι.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Την υποχρεώνουν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να πιεί στην υγειά του λαού!</a:t>
            </a:r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539552" y="5373216"/>
            <a:ext cx="32403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Γενναία γυναίκα.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Συνοδεύει τον πατέρα της στη φυλακή, εκουσίως.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148064" y="1196752"/>
            <a:ext cx="3234140" cy="450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932040" y="5805264"/>
            <a:ext cx="3744416" cy="850106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800000"/>
                </a:solidFill>
              </a:rPr>
              <a:t>Πορτρέτο της σε νεότερη ηλικία</a:t>
            </a:r>
            <a:endParaRPr lang="el-GR" sz="2800" dirty="0">
              <a:solidFill>
                <a:srgbClr val="800000"/>
              </a:solidFill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3600400" cy="472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5" t="1181" r="1465" b="1181"/>
          <a:stretch>
            <a:fillRect/>
          </a:stretch>
        </p:blipFill>
        <p:spPr>
          <a:xfrm>
            <a:off x="5508104" y="1484784"/>
            <a:ext cx="334769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92488" cy="92211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Ομιλίες, συγκεντρώσεις, </a:t>
            </a:r>
            <a:br>
              <a:rPr lang="el-GR" sz="24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δίκες, μάχες…</a:t>
            </a:r>
            <a:endParaRPr lang="el-GR" sz="2400" b="1" dirty="0">
              <a:solidFill>
                <a:srgbClr val="F68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5415408" y="5688632"/>
            <a:ext cx="354908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Η γκιλοτίνα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εργάζεται ακατάπαυστα!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51520" y="332656"/>
            <a:ext cx="3888432" cy="303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4" cstate="print"/>
          <a:srcRect t="9852"/>
          <a:stretch>
            <a:fillRect/>
          </a:stretch>
        </p:blipFill>
        <p:spPr>
          <a:xfrm rot="20845580">
            <a:off x="1433386" y="3509014"/>
            <a:ext cx="3674649" cy="266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5641968" cy="345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820581" y="1196752"/>
            <a:ext cx="4132711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179512" y="4725144"/>
            <a:ext cx="50405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Αυτή την εποχή τα κεφάλια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δεν στέκονται στέρεα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πάνω στους λαιμούς…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404664"/>
            <a:ext cx="3528392" cy="471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/>
          <a:srcRect b="4809"/>
          <a:stretch>
            <a:fillRect/>
          </a:stretch>
        </p:blipFill>
        <p:spPr>
          <a:xfrm rot="20961608">
            <a:off x="4280530" y="3531971"/>
            <a:ext cx="4488772" cy="272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3923928" y="764704"/>
            <a:ext cx="504056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F68B32"/>
                </a:solidFill>
                <a:latin typeface="+mj-lt"/>
                <a:ea typeface="+mj-ea"/>
                <a:cs typeface="+mj-cs"/>
              </a:rPr>
              <a:t>… μπαίνουν πάνω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F68B32"/>
                </a:solidFill>
                <a:latin typeface="+mj-lt"/>
                <a:ea typeface="+mj-ea"/>
                <a:cs typeface="+mj-cs"/>
              </a:rPr>
              <a:t>σε καλάμια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F68B32"/>
                </a:solidFill>
                <a:latin typeface="+mj-lt"/>
                <a:ea typeface="+mj-ea"/>
                <a:cs typeface="+mj-cs"/>
              </a:rPr>
              <a:t>και περιφέρονται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F68B32"/>
                </a:solidFill>
                <a:latin typeface="+mj-lt"/>
                <a:ea typeface="+mj-ea"/>
                <a:cs typeface="+mj-cs"/>
              </a:rPr>
              <a:t>ως τρόπαια…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F68B3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l="7972" t="20079" r="8415"/>
          <a:stretch>
            <a:fillRect/>
          </a:stretch>
        </p:blipFill>
        <p:spPr>
          <a:xfrm>
            <a:off x="4908210" y="2924944"/>
            <a:ext cx="3967624" cy="284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395536" y="5805264"/>
            <a:ext cx="4104456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Επίθεση στα ανάκτορα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/>
          <a:srcRect t="3021" b="3021"/>
          <a:stretch>
            <a:fillRect/>
          </a:stretch>
        </p:blipFill>
        <p:spPr>
          <a:xfrm>
            <a:off x="323528" y="3140968"/>
            <a:ext cx="4137351" cy="248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5004048" y="5904656"/>
            <a:ext cx="3600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Το βασιλικό ζεύγος εκτελείται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4932040" y="260648"/>
            <a:ext cx="3888432" cy="245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5" cstate="print">
            <a:lum bright="-10000" contrast="30000"/>
          </a:blip>
          <a:stretch>
            <a:fillRect/>
          </a:stretch>
        </p:blipFill>
        <p:spPr>
          <a:xfrm>
            <a:off x="1259632" y="260648"/>
            <a:ext cx="2476622" cy="248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809746" cy="510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247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rgbClr val="F68B32"/>
                </a:solidFill>
              </a:rPr>
              <a:t>Το τελευταίο χειρόγραφο της Μαρίας Αντουανέτας.</a:t>
            </a:r>
            <a:endParaRPr lang="el-GR" sz="40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8625136" cy="1196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τα ψηλά στα χαμηλά. </a:t>
            </a:r>
            <a:r>
              <a:rPr lang="el-GR" sz="28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Μεταβολή </a:t>
            </a:r>
            <a:r>
              <a:rPr lang="el-GR" sz="2800" b="1" dirty="0" smtClean="0">
                <a:solidFill>
                  <a:srgbClr val="F68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τύχης. Δράμα.</a:t>
            </a:r>
            <a:endParaRPr lang="el-GR" sz="4000" b="1" dirty="0">
              <a:solidFill>
                <a:srgbClr val="F68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2575"/>
            <a:ext cx="9324528" cy="242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553744"/>
            <a:ext cx="223280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Βέλος προς τα κάτω"/>
          <p:cNvSpPr/>
          <p:nvPr/>
        </p:nvSpPr>
        <p:spPr>
          <a:xfrm>
            <a:off x="3995936" y="3429000"/>
            <a:ext cx="1080120" cy="1368152"/>
          </a:xfrm>
          <a:prstGeom prst="downArrow">
            <a:avLst/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8 - Εικόνα" descr="original_DramaQueen_copy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>
          <a:xfrm rot="20680757">
            <a:off x="6539007" y="4063378"/>
            <a:ext cx="1959747" cy="238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ois_boissy_danglas_175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790" y="332656"/>
            <a:ext cx="8358712" cy="610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ois_boissy_danglas_175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063718" cy="280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2003" y="-59697"/>
            <a:ext cx="4315853" cy="69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139415" y="1490042"/>
            <a:ext cx="6816961" cy="510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rgbClr val="F68B32"/>
                </a:solidFill>
              </a:rPr>
              <a:t>Πολιορκία της </a:t>
            </a:r>
            <a:r>
              <a:rPr lang="el-GR" sz="2800" dirty="0" err="1" smtClean="0">
                <a:solidFill>
                  <a:srgbClr val="F68B32"/>
                </a:solidFill>
              </a:rPr>
              <a:t>Βαστίλλης</a:t>
            </a:r>
            <a:r>
              <a:rPr lang="el-GR" sz="2400" dirty="0" smtClean="0">
                <a:solidFill>
                  <a:srgbClr val="F68B32"/>
                </a:solidFill>
              </a:rPr>
              <a:t/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4000" dirty="0" smtClean="0">
                <a:solidFill>
                  <a:srgbClr val="F68B32"/>
                </a:solidFill>
              </a:rPr>
              <a:t>14 Ιουλίου 1789</a:t>
            </a:r>
            <a:endParaRPr lang="el-GR" sz="40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Κυβερνούσαν τη Γαλλία</a:t>
            </a:r>
            <a:endParaRPr lang="el-GR" sz="2800" dirty="0">
              <a:solidFill>
                <a:srgbClr val="F68B32"/>
              </a:solidFill>
            </a:endParaRPr>
          </a:p>
        </p:txBody>
      </p:sp>
      <p:pic>
        <p:nvPicPr>
          <p:cNvPr id="4" name="3 - Θέση περιεχομένου" descr="france_178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l="4264" t="4456" r="2487" b="4902"/>
          <a:stretch>
            <a:fillRect/>
          </a:stretch>
        </p:blipFill>
        <p:spPr>
          <a:xfrm>
            <a:off x="1259632" y="1124744"/>
            <a:ext cx="6667869" cy="516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0353">
            <a:off x="246059" y="344894"/>
            <a:ext cx="4255119" cy="320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Θέση περιεχομένου" descr="France-Palace-of-Versailles-Gardens.jpg"/>
          <p:cNvPicPr>
            <a:picLocks noChangeAspect="1"/>
          </p:cNvPicPr>
          <p:nvPr/>
        </p:nvPicPr>
        <p:blipFill>
          <a:blip r:embed="rId3" cstate="print"/>
          <a:srcRect l="996" t="626" r="996" b="1877"/>
          <a:stretch>
            <a:fillRect/>
          </a:stretch>
        </p:blipFill>
        <p:spPr>
          <a:xfrm>
            <a:off x="4283968" y="3284984"/>
            <a:ext cx="4255119" cy="336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477072" cy="2362274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Η Βαστίλη, </a:t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2400" dirty="0" smtClean="0">
                <a:solidFill>
                  <a:srgbClr val="F68B32"/>
                </a:solidFill>
              </a:rPr>
              <a:t>χώρος φυλάκισης πολιτικών κρατουμένων γίνεται το Σύμβολο της Επανάστασης.</a:t>
            </a:r>
            <a:endParaRPr lang="el-GR" sz="24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42765" cy="5801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28317" cy="6858000"/>
          </a:xfrm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15616" y="55892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800000"/>
                </a:solidFill>
              </a:rPr>
              <a:t>Εις </a:t>
            </a:r>
            <a:r>
              <a:rPr lang="el-GR" sz="2400" dirty="0" err="1" smtClean="0">
                <a:solidFill>
                  <a:srgbClr val="800000"/>
                </a:solidFill>
              </a:rPr>
              <a:t>ανάμνησιν</a:t>
            </a:r>
            <a:r>
              <a:rPr lang="el-GR" sz="2400" dirty="0" smtClean="0">
                <a:solidFill>
                  <a:srgbClr val="800000"/>
                </a:solidFill>
              </a:rPr>
              <a:t> της άλωσης της Βαστίλης, </a:t>
            </a:r>
            <a:br>
              <a:rPr lang="el-GR" sz="2400" dirty="0" smtClean="0">
                <a:solidFill>
                  <a:srgbClr val="800000"/>
                </a:solidFill>
              </a:rPr>
            </a:br>
            <a:r>
              <a:rPr lang="el-GR" sz="2400" dirty="0" smtClean="0">
                <a:solidFill>
                  <a:srgbClr val="800000"/>
                </a:solidFill>
              </a:rPr>
              <a:t>η εθνική επέτειος των Γάλλων είναι η 14</a:t>
            </a:r>
            <a:r>
              <a:rPr lang="el-GR" sz="2400" baseline="30000" dirty="0" smtClean="0">
                <a:solidFill>
                  <a:srgbClr val="800000"/>
                </a:solidFill>
              </a:rPr>
              <a:t>η</a:t>
            </a:r>
            <a:r>
              <a:rPr lang="el-GR" sz="2400" dirty="0" smtClean="0">
                <a:solidFill>
                  <a:srgbClr val="800000"/>
                </a:solidFill>
              </a:rPr>
              <a:t> Ιουλίου.</a:t>
            </a:r>
            <a:endParaRPr lang="el-GR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0335" y="4005064"/>
            <a:ext cx="335013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danton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436096" y="1340768"/>
            <a:ext cx="335387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Καταλαβαίνετε λοιπόν γιατί στις 14 Ιουλίου κάθε χρόνο</a:t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2400" dirty="0" smtClean="0">
                <a:solidFill>
                  <a:srgbClr val="F68B32"/>
                </a:solidFill>
              </a:rPr>
              <a:t>πέφτουν πυροτεχνήματα στον πύργο του Άιφελ….</a:t>
            </a:r>
            <a:endParaRPr lang="el-GR" sz="2400" dirty="0">
              <a:solidFill>
                <a:srgbClr val="F68B32"/>
              </a:solidFill>
            </a:endParaRPr>
          </a:p>
        </p:txBody>
      </p:sp>
      <p:pic>
        <p:nvPicPr>
          <p:cNvPr id="9" name="3 - Θέση περιεχομένου" descr="danton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17240" t="1145" r="25860" b="11453"/>
          <a:stretch>
            <a:fillRect/>
          </a:stretch>
        </p:blipFill>
        <p:spPr>
          <a:xfrm>
            <a:off x="323528" y="1628800"/>
            <a:ext cx="485785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168352" cy="4081046"/>
          </a:xfrm>
        </p:spPr>
      </p:pic>
      <p:pic>
        <p:nvPicPr>
          <p:cNvPr id="5" name="3 - Θέση περιεχομένου" descr="danton.jpg"/>
          <p:cNvPicPr>
            <a:picLocks noChangeAspect="1"/>
          </p:cNvPicPr>
          <p:nvPr/>
        </p:nvPicPr>
        <p:blipFill>
          <a:blip r:embed="rId3" cstate="print"/>
          <a:srcRect l="11778" r="4283"/>
          <a:stretch>
            <a:fillRect/>
          </a:stretch>
        </p:blipFill>
        <p:spPr>
          <a:xfrm>
            <a:off x="5047199" y="1556792"/>
            <a:ext cx="3271599" cy="4032448"/>
          </a:xfrm>
          <a:prstGeom prst="rect">
            <a:avLst/>
          </a:prstGeom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Στη συνέχεια η Γαλλική Επανάσταση </a:t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2400" dirty="0" smtClean="0">
                <a:solidFill>
                  <a:srgbClr val="F68B32"/>
                </a:solidFill>
              </a:rPr>
              <a:t>περνά στη φάση της </a:t>
            </a:r>
            <a:r>
              <a:rPr lang="el-GR" b="1" dirty="0" smtClean="0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Τρομοκρατίας</a:t>
            </a:r>
            <a:r>
              <a:rPr lang="el-GR" sz="2400" dirty="0" smtClean="0">
                <a:solidFill>
                  <a:srgbClr val="F68B32"/>
                </a:solidFill>
              </a:rPr>
              <a:t>.</a:t>
            </a:r>
            <a:endParaRPr lang="el-GR" sz="2400" dirty="0">
              <a:solidFill>
                <a:srgbClr val="F68B32"/>
              </a:solidFill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914400" y="5949280"/>
            <a:ext cx="243346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Δαντών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5004048" y="5805264"/>
            <a:ext cx="331236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Ροβεσπιέρος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enchrev-tyra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6448165" cy="637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796"/>
          <a:stretch>
            <a:fillRect/>
          </a:stretch>
        </p:blipFill>
        <p:spPr>
          <a:xfrm>
            <a:off x="251520" y="1556792"/>
            <a:ext cx="4089904" cy="428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dan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4496" y="1583564"/>
            <a:ext cx="4121960" cy="429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40.000 άνθρωποι θανατώνονται!</a:t>
            </a:r>
            <a:endParaRPr lang="el-GR" sz="2400" dirty="0">
              <a:solidFill>
                <a:srgbClr val="F68B32"/>
              </a:solidFill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2411760" y="6021288"/>
            <a:ext cx="43056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 θάνατος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Μαρά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11916" y="332656"/>
            <a:ext cx="335197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dan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852936"/>
            <a:ext cx="516579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6300192" y="1772816"/>
            <a:ext cx="2468960" cy="634082"/>
          </a:xfrm>
        </p:spPr>
        <p:txBody>
          <a:bodyPr>
            <a:normAutofit fontScale="90000"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Η εκτέλεση του Ροβεσπιέρου.</a:t>
            </a:r>
            <a:endParaRPr lang="el-GR" sz="2400" dirty="0">
              <a:solidFill>
                <a:srgbClr val="F68B32"/>
              </a:solidFill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251520" y="4293096"/>
            <a:ext cx="302433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Καθώς πήγαινε </a:t>
            </a:r>
          </a:p>
          <a:p>
            <a:pPr lvl="0" algn="ctr">
              <a:spcBef>
                <a:spcPct val="0"/>
              </a:spcBef>
            </a:pP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στην γκιλοτίνα, </a:t>
            </a:r>
          </a:p>
          <a:p>
            <a:pPr lvl="0" algn="ctr">
              <a:spcBef>
                <a:spcPct val="0"/>
              </a:spcBef>
            </a:pP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ο </a:t>
            </a:r>
            <a:r>
              <a:rPr lang="el-GR" sz="2000" b="1" dirty="0" err="1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Δαντών</a:t>
            </a: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είπε: </a:t>
            </a:r>
          </a:p>
          <a:p>
            <a:pPr lvl="0" algn="ctr">
              <a:spcBef>
                <a:spcPct val="0"/>
              </a:spcBef>
            </a:pP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Το μόνο για το οποίο μετανιώνω </a:t>
            </a:r>
          </a:p>
          <a:p>
            <a:pPr lvl="0" algn="ctr">
              <a:spcBef>
                <a:spcPct val="0"/>
              </a:spcBef>
            </a:pP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είναι που φεύγω </a:t>
            </a:r>
          </a:p>
          <a:p>
            <a:pPr lvl="0" algn="ctr">
              <a:spcBef>
                <a:spcPct val="0"/>
              </a:spcBef>
            </a:pPr>
            <a:r>
              <a:rPr lang="el-GR" sz="200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πριν αυτόν τον αρουραίο, τον Ροβεσπιέρο…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anto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483768" y="1844823"/>
            <a:ext cx="2088232" cy="235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3 - Θέση περιεχομένου" descr="dan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187061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1412776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F68B32"/>
                </a:solidFill>
              </a:rPr>
              <a:t>Βεβαίως ήταν πολυαίμακτη </a:t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2400" dirty="0" smtClean="0">
                <a:solidFill>
                  <a:srgbClr val="F68B32"/>
                </a:solidFill>
              </a:rPr>
              <a:t>η επανάσταση των Γάλλων.</a:t>
            </a:r>
            <a:br>
              <a:rPr lang="el-GR" sz="2400" dirty="0" smtClean="0">
                <a:solidFill>
                  <a:srgbClr val="F68B32"/>
                </a:solidFill>
              </a:rPr>
            </a:br>
            <a:r>
              <a:rPr lang="el-GR" sz="2400" dirty="0" smtClean="0">
                <a:solidFill>
                  <a:srgbClr val="F68B32"/>
                </a:solidFill>
              </a:rPr>
              <a:t>Η περίοδος της Τρομοκρατίας είναι απόλυτα καταδικαστέα.</a:t>
            </a:r>
            <a:endParaRPr lang="el-GR" sz="2400" dirty="0">
              <a:solidFill>
                <a:srgbClr val="F68B32"/>
              </a:solidFill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0" y="4293096"/>
            <a:ext cx="9540552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sz="2400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Η Γαλλική Επανάσταση, όμως, </a:t>
            </a:r>
          </a:p>
          <a:p>
            <a:pPr lvl="0" algn="ctr">
              <a:spcBef>
                <a:spcPct val="0"/>
              </a:spcBef>
            </a:pPr>
            <a:r>
              <a:rPr lang="el-GR" sz="2400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πάτησε πάνω στα θεμέλια της ελεύθερης σκέψης </a:t>
            </a:r>
          </a:p>
          <a:p>
            <a:pPr lvl="0" algn="ctr">
              <a:spcBef>
                <a:spcPct val="0"/>
              </a:spcBef>
            </a:pPr>
            <a:r>
              <a:rPr lang="el-GR" sz="2400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του </a:t>
            </a:r>
            <a:r>
              <a:rPr lang="el-GR" sz="2400" b="1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Διαφωτισμού </a:t>
            </a:r>
          </a:p>
          <a:p>
            <a:pPr lvl="0" algn="ctr">
              <a:spcBef>
                <a:spcPct val="0"/>
              </a:spcBef>
            </a:pPr>
            <a:r>
              <a:rPr lang="el-GR" sz="2400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και έθεσε τις βάσεις </a:t>
            </a:r>
          </a:p>
          <a:p>
            <a:pPr lvl="0" algn="ctr">
              <a:spcBef>
                <a:spcPct val="0"/>
              </a:spcBef>
            </a:pPr>
            <a:r>
              <a:rPr lang="el-GR" sz="2400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για τη </a:t>
            </a:r>
            <a:r>
              <a:rPr lang="el-GR" sz="2400" b="1" noProof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διασφάλιση των ανθρωπίνων δικαιωμάτων!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3 - Θέση περιεχομένου" descr="dan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1" y="1826783"/>
            <a:ext cx="1700470" cy="2250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3 - Θέση περιεχομένου" descr="danton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7020272" y="1842762"/>
            <a:ext cx="1711769" cy="223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- Θέση περιεχομένου" descr="danton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1843" t="1570" r="2457" b="1570"/>
          <a:stretch>
            <a:fillRect/>
          </a:stretch>
        </p:blipFill>
        <p:spPr>
          <a:xfrm>
            <a:off x="0" y="1484684"/>
            <a:ext cx="4524314" cy="537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77800" dist="88900" dir="582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sz="32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Διακήρυξη των Δικαιωμάτων</a:t>
            </a:r>
            <a:br>
              <a:rPr lang="el-GR" sz="32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Ανθρώπου και του Πολίτη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Έκρηξη 2"/>
          <p:cNvSpPr/>
          <p:nvPr/>
        </p:nvSpPr>
        <p:spPr>
          <a:xfrm>
            <a:off x="4427984" y="692696"/>
            <a:ext cx="4932040" cy="3528392"/>
          </a:xfrm>
          <a:prstGeom prst="irregularSeal2">
            <a:avLst/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Αυγούστου 1789</a:t>
            </a:r>
            <a:endParaRPr lang="el-G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Έκρηξη 2"/>
          <p:cNvSpPr/>
          <p:nvPr/>
        </p:nvSpPr>
        <p:spPr>
          <a:xfrm rot="1334336">
            <a:off x="4940863" y="4353184"/>
            <a:ext cx="3888432" cy="2239714"/>
          </a:xfrm>
          <a:prstGeom prst="irregularSeal2">
            <a:avLst/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Μεγάλο βήμα…</a:t>
            </a:r>
            <a:endParaRPr lang="el-GR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Chateau_versailles_tableau_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 t="756" r="2835" b="3024"/>
          <a:stretch>
            <a:fillRect/>
          </a:stretch>
        </p:blipFill>
        <p:spPr>
          <a:xfrm>
            <a:off x="1115616" y="1052736"/>
            <a:ext cx="678675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Είχαν ένα ωραίο παλάτι, τις Βερσαλλίες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Ιδεολογική επανάσταση!</a:t>
            </a:r>
            <a:br>
              <a:rPr lang="el-GR" b="1" dirty="0" smtClean="0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olidFill>
                  <a:srgbClr val="FFD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Ριζοσπαστικές ιδέες!</a:t>
            </a:r>
            <a:endParaRPr lang="el-GR" b="1" dirty="0">
              <a:solidFill>
                <a:srgbClr val="FFD7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- Θέση περιεχομένου" descr="a-toolkit-on-the-right-to-health-learning-network-2011-creative-commons-licens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789040"/>
            <a:ext cx="2619375" cy="2628900"/>
          </a:xfrm>
        </p:spPr>
      </p:pic>
      <p:sp>
        <p:nvSpPr>
          <p:cNvPr id="4" name="3 - Ελλειψοειδής επεξήγηση"/>
          <p:cNvSpPr/>
          <p:nvPr/>
        </p:nvSpPr>
        <p:spPr>
          <a:xfrm>
            <a:off x="5652120" y="1484784"/>
            <a:ext cx="3276872" cy="2232248"/>
          </a:xfrm>
          <a:prstGeom prst="wedgeEllipseCallout">
            <a:avLst>
              <a:gd name="adj1" fmla="val -141253"/>
              <a:gd name="adj2" fmla="val 105254"/>
            </a:avLst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Οι νόμοι πρέπει να ψηφίζονται από τους πολίτες! 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5148064" y="4077072"/>
            <a:ext cx="3816424" cy="2448272"/>
          </a:xfrm>
          <a:prstGeom prst="wedgeEllipseCallout">
            <a:avLst>
              <a:gd name="adj1" fmla="val -124913"/>
              <a:gd name="adj2" fmla="val 11908"/>
            </a:avLst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Όλοι μπορούν να σκέφτονται όπως θέλουν και να λένε τη γνώμη τους φανερά!</a:t>
            </a: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Ελλειψοειδής επεξήγηση"/>
          <p:cNvSpPr/>
          <p:nvPr/>
        </p:nvSpPr>
        <p:spPr>
          <a:xfrm>
            <a:off x="0" y="908720"/>
            <a:ext cx="1979712" cy="2232248"/>
          </a:xfrm>
          <a:prstGeom prst="wedgeEllipseCallout">
            <a:avLst>
              <a:gd name="adj1" fmla="val 5633"/>
              <a:gd name="adj2" fmla="val 120095"/>
            </a:avLst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Όλοι είναι ίσοι απέναντι στο νόμο!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7 - Ελλειψοειδής επεξήγηση"/>
          <p:cNvSpPr/>
          <p:nvPr/>
        </p:nvSpPr>
        <p:spPr>
          <a:xfrm>
            <a:off x="2843808" y="1340768"/>
            <a:ext cx="2260376" cy="2232248"/>
          </a:xfrm>
          <a:prstGeom prst="wedgeEllipseCallout">
            <a:avLst>
              <a:gd name="adj1" fmla="val -42599"/>
              <a:gd name="adj2" fmla="val 86850"/>
            </a:avLst>
          </a:prstGeom>
          <a:gradFill>
            <a:gsLst>
              <a:gs pos="0">
                <a:srgbClr val="9D1507"/>
              </a:gs>
              <a:gs pos="50000">
                <a:srgbClr val="FFD757"/>
              </a:gs>
              <a:gs pos="100000">
                <a:srgbClr val="800000"/>
              </a:gs>
            </a:gsLst>
            <a:path path="circle">
              <a:fillToRect l="100000" t="100000"/>
            </a:path>
          </a:gra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Όλοι πρέπει να είναι ελεύθεροι!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72028"/>
            <a:ext cx="4932404" cy="693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59697"/>
            <a:ext cx="4932404" cy="69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3052" y="-59697"/>
            <a:ext cx="4833755" cy="69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59697"/>
            <a:ext cx="4932403" cy="69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6995" y="-59697"/>
            <a:ext cx="4845870" cy="69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-30103"/>
            <a:ext cx="4932404" cy="684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4687" y="-59697"/>
            <a:ext cx="4890485" cy="69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ticle_7_of_the_Universal_Declaration_of_Human_rights_Octavio_Rot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165293" y="-59697"/>
            <a:ext cx="4849273" cy="690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Chateau_versailles_tableau_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683568" y="3532040"/>
            <a:ext cx="7200800" cy="305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4 - Θέση περιεχομένου" descr="Chateau_versailles_tableau_(1)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31496"/>
          <a:stretch>
            <a:fillRect/>
          </a:stretch>
        </p:blipFill>
        <p:spPr>
          <a:xfrm>
            <a:off x="1475656" y="332656"/>
            <a:ext cx="5692923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France-Palace-of-Versailles-Garden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b="9377"/>
          <a:stretch>
            <a:fillRect/>
          </a:stretch>
        </p:blipFill>
        <p:spPr>
          <a:xfrm>
            <a:off x="611560" y="1196752"/>
            <a:ext cx="7874044" cy="4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F68B32"/>
                </a:solidFill>
              </a:rPr>
              <a:t>… με έναν μικρό κηπάκο</a:t>
            </a:r>
            <a:endParaRPr lang="el-GR" sz="2800" dirty="0">
              <a:solidFill>
                <a:srgbClr val="F68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Chateau_versailles_tableau_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461" t="874" r="461" b="874"/>
          <a:stretch>
            <a:fillRect/>
          </a:stretch>
        </p:blipFill>
        <p:spPr>
          <a:xfrm>
            <a:off x="382670" y="1412776"/>
            <a:ext cx="8252647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548</Words>
  <Application>Microsoft Office PowerPoint</Application>
  <PresentationFormat>Προβολή στην οθόνη (4:3)</PresentationFormat>
  <Paragraphs>107</Paragraphs>
  <Slides>68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69" baseType="lpstr">
      <vt:lpstr>Θέμα του Office</vt:lpstr>
      <vt:lpstr>1789</vt:lpstr>
      <vt:lpstr>Ας δούμε λίγο πώς ξεκίνησαν τα πράγματα…</vt:lpstr>
      <vt:lpstr>Διαφάνεια 3</vt:lpstr>
      <vt:lpstr>Πορτρέτο της σε νεότερη ηλικία</vt:lpstr>
      <vt:lpstr>Κυβερνούσαν τη Γαλλία</vt:lpstr>
      <vt:lpstr>Είχαν ένα ωραίο παλάτι, τις Βερσαλλίες</vt:lpstr>
      <vt:lpstr>Διαφάνεια 7</vt:lpstr>
      <vt:lpstr>… με έναν μικρό κηπάκο</vt:lpstr>
      <vt:lpstr>Διαφάνεια 9</vt:lpstr>
      <vt:lpstr>… μερικά αγάλματα…</vt:lpstr>
      <vt:lpstr>… σήμερα για να τον γυρίσεις αυτόν τον κηπάκο  χρειάζεσαι και μία μέρα….</vt:lpstr>
      <vt:lpstr>… ένα σπιτάκι στον κήπο όπου έπαιζε η Αντουανέττα την …κόρη του κηπουρού και φορούσε ρούχα του λαού</vt:lpstr>
      <vt:lpstr>… η τραπεζαρία</vt:lpstr>
      <vt:lpstr>… το σαλόνι</vt:lpstr>
      <vt:lpstr>Διαφάνεια 15</vt:lpstr>
      <vt:lpstr>… η κρεβατοκάμαρα της βασίλισσας</vt:lpstr>
      <vt:lpstr>Λιτή διακόσμηση</vt:lpstr>
      <vt:lpstr>Απλό ντύσιμο</vt:lpstr>
      <vt:lpstr>Ήσυχα, φτωχικά βράδια</vt:lpstr>
      <vt:lpstr>Η σπατάλη της βασιλικής οικογένειας ξεπερνά κάθε όριο, έτσι που τα αποθέματα της χώρας σε χρυσό μειώνονται συνεχώς!</vt:lpstr>
      <vt:lpstr>Η βασίλισσα δεν αντιλαμβάνεται το πρόβλημα  και συνεχίζει τη ζωή της κανονικά…</vt:lpstr>
      <vt:lpstr>Αγνοεί ευτυχώς τι την περιμένει…</vt:lpstr>
      <vt:lpstr>Η βασιλική οικογένεια της Γαλλίας</vt:lpstr>
      <vt:lpstr>Ας κλείσει πίσω μας όμως η πόρτα του παλατιού, για να βγούμε λίγο στους δρόμους του Παρισιού…</vt:lpstr>
      <vt:lpstr>Ο κόσμος είναι πολύ φτωχός,  μα ο Λουδοβίκος είναι ελεήμων…</vt:lpstr>
      <vt:lpstr>Η Τρίτη τάξη (98%) κουβαλά στις πλάτες της  (φόροι,  υποχρεώσεις) τους κληρικούς και τους ευγενείς (2%)</vt:lpstr>
      <vt:lpstr>Διαφάνεια 27</vt:lpstr>
      <vt:lpstr>Το ψωμί είδος προς εξαφάνιση…</vt:lpstr>
      <vt:lpstr>Γεμίζει το Παρίσι απόρους και ζητιάνους.</vt:lpstr>
      <vt:lpstr>Διαφάνεια 30</vt:lpstr>
      <vt:lpstr>Οι γυναίκες κάνουν πορεία προς τις Βερσαλλίες  ζητώντας  δύο πράγματα:  ψωμί και το κεφάλι της Μαρίας Αντουανέτας!</vt:lpstr>
      <vt:lpstr>Η επανάσταση έχει αρχίσει!</vt:lpstr>
      <vt:lpstr>Διαφάνεια 33</vt:lpstr>
      <vt:lpstr>Ελευθερία – Ισότητα - Αδελφοσύνη</vt:lpstr>
      <vt:lpstr>Η συνέλευση των τριών τάξεων.</vt:lpstr>
      <vt:lpstr>Ο όρκος του Σφαιριστηρίου</vt:lpstr>
      <vt:lpstr>Ξεκινά μία πολύ σκληρή εποχή. Όλοι οι ευγενείς καταδιώκονται!</vt:lpstr>
      <vt:lpstr>Οι αβράκωτοι κυβερνούν το Παρίσι.</vt:lpstr>
      <vt:lpstr>Μαντάμ ντε Σομπρέιγ</vt:lpstr>
      <vt:lpstr>Ομιλίες, συγκεντρώσεις,  δίκες, μάχες…</vt:lpstr>
      <vt:lpstr>Διαφάνεια 41</vt:lpstr>
      <vt:lpstr>Διαφάνεια 42</vt:lpstr>
      <vt:lpstr>Διαφάνεια 43</vt:lpstr>
      <vt:lpstr>Το τελευταίο χειρόγραφο της Μαρίας Αντουανέτας.</vt:lpstr>
      <vt:lpstr>Από τα ψηλά στα χαμηλά.  Μεταβολή της τύχης. Δράμα.</vt:lpstr>
      <vt:lpstr>Διαφάνεια 46</vt:lpstr>
      <vt:lpstr>Διαφάνεια 47</vt:lpstr>
      <vt:lpstr>Διαφάνεια 48</vt:lpstr>
      <vt:lpstr>Πολιορκία της Βαστίλλης 14 Ιουλίου 1789</vt:lpstr>
      <vt:lpstr>Η Βαστίλη,  χώρος φυλάκισης πολιτικών κρατουμένων γίνεται το Σύμβολο της Επανάστασης.</vt:lpstr>
      <vt:lpstr>Διαφάνεια 51</vt:lpstr>
      <vt:lpstr>Εις ανάμνησιν της άλωσης της Βαστίλης,  η εθνική επέτειος των Γάλλων είναι η 14η Ιουλίου.</vt:lpstr>
      <vt:lpstr>Καταλαβαίνετε λοιπόν γιατί στις 14 Ιουλίου κάθε χρόνο πέφτουν πυροτεχνήματα στον πύργο του Άιφελ….</vt:lpstr>
      <vt:lpstr>Στη συνέχεια η Γαλλική Επανάσταση  περνά στη φάση της Τρομοκρατίας.</vt:lpstr>
      <vt:lpstr>Διαφάνεια 55</vt:lpstr>
      <vt:lpstr>40.000 άνθρωποι θανατώνονται!</vt:lpstr>
      <vt:lpstr>Η εκτέλεση του Ροβεσπιέρου.</vt:lpstr>
      <vt:lpstr>Βεβαίως ήταν πολυαίμακτη  η επανάσταση των Γάλλων. Η περίοδος της Τρομοκρατίας είναι απόλυτα καταδικαστέα.</vt:lpstr>
      <vt:lpstr>Διαφάνεια 59</vt:lpstr>
      <vt:lpstr>Ιδεολογική επανάσταση! Ριζοσπαστικές ιδέες!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1789</dc:title>
  <dc:creator>...</dc:creator>
  <cp:lastModifiedBy>Flora</cp:lastModifiedBy>
  <cp:revision>77</cp:revision>
  <dcterms:created xsi:type="dcterms:W3CDTF">2010-10-20T00:51:20Z</dcterms:created>
  <dcterms:modified xsi:type="dcterms:W3CDTF">2015-04-30T13:10:26Z</dcterms:modified>
</cp:coreProperties>
</file>