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8" r:id="rId3"/>
    <p:sldId id="280" r:id="rId4"/>
    <p:sldId id="267" r:id="rId5"/>
    <p:sldId id="281" r:id="rId6"/>
    <p:sldId id="259" r:id="rId7"/>
    <p:sldId id="276" r:id="rId8"/>
    <p:sldId id="277" r:id="rId9"/>
    <p:sldId id="278" r:id="rId10"/>
    <p:sldId id="279" r:id="rId11"/>
    <p:sldId id="257" r:id="rId12"/>
    <p:sldId id="269" r:id="rId13"/>
    <p:sldId id="265" r:id="rId14"/>
    <p:sldId id="266" r:id="rId15"/>
    <p:sldId id="263" r:id="rId16"/>
    <p:sldId id="260" r:id="rId17"/>
    <p:sldId id="264" r:id="rId18"/>
    <p:sldId id="271" r:id="rId19"/>
    <p:sldId id="272" r:id="rId20"/>
    <p:sldId id="273" r:id="rId21"/>
    <p:sldId id="275" r:id="rId22"/>
    <p:sldId id="274" r:id="rId23"/>
    <p:sldId id="270"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February 22,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4117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February 22,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8180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February 22,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5613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February 22,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5809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February 22,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482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February 22,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9816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February 22,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6071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February 22,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4303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February 22,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5977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February 22,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8672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February 22,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13613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February 22,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65780878"/>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22fYRvS2JX4"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video.link/w/gK0kb"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2p5EKIj7_h8&amp;feature=emb_logo"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bcntWldJFU"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Zd4XYtJnMg"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uiTRYEKTvkM"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j0B-j1rlUY" TargetMode="External"/><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rcadia938.gr/index.php/stiles/san-simera/1387-psixi-pou-kserei-na-ponei-kserei-kai-na-pethainei" TargetMode="External"/><Relationship Id="rId2" Type="http://schemas.openxmlformats.org/officeDocument/2006/relationships/hyperlink" Target="https://history.arsakeio.gr/index.php/euthyma-sobara/13-h-anthismenh-amygdalia" TargetMode="External"/><Relationship Id="rId1" Type="http://schemas.openxmlformats.org/officeDocument/2006/relationships/slideLayout" Target="../slideLayouts/slideLayout3.xml"/><Relationship Id="rId5" Type="http://schemas.openxmlformats.org/officeDocument/2006/relationships/hyperlink" Target="https://www.dimiourgikigrafionline.com/?contentid=878" TargetMode="External"/><Relationship Id="rId4" Type="http://schemas.openxmlformats.org/officeDocument/2006/relationships/hyperlink" Target="https://www.sansimera.gr/biographies/2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UmcAEYNPtxw"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background of bokeh blue">
            <a:extLst>
              <a:ext uri="{FF2B5EF4-FFF2-40B4-BE49-F238E27FC236}">
                <a16:creationId xmlns:a16="http://schemas.microsoft.com/office/drawing/2014/main" id="{14270429-5041-49FB-90E0-9C87615A2AFF}"/>
              </a:ext>
            </a:extLst>
          </p:cNvPr>
          <p:cNvPicPr>
            <a:picLocks noChangeAspect="1"/>
          </p:cNvPicPr>
          <p:nvPr/>
        </p:nvPicPr>
        <p:blipFill rotWithShape="1">
          <a:blip r:embed="rId2">
            <a:alphaModFix amt="50000"/>
          </a:blip>
          <a:srcRect t="4573" r="-1" b="12988"/>
          <a:stretch/>
        </p:blipFill>
        <p:spPr>
          <a:xfrm>
            <a:off x="19" y="10"/>
            <a:ext cx="12191981" cy="6857990"/>
          </a:xfrm>
          <a:prstGeom prst="rect">
            <a:avLst/>
          </a:prstGeom>
        </p:spPr>
      </p:pic>
      <p:sp>
        <p:nvSpPr>
          <p:cNvPr id="2" name="Title 1">
            <a:extLst>
              <a:ext uri="{FF2B5EF4-FFF2-40B4-BE49-F238E27FC236}">
                <a16:creationId xmlns:a16="http://schemas.microsoft.com/office/drawing/2014/main" id="{59453DD6-986A-4F46-81E7-7AB5DED2C923}"/>
              </a:ext>
            </a:extLst>
          </p:cNvPr>
          <p:cNvSpPr>
            <a:spLocks noGrp="1"/>
          </p:cNvSpPr>
          <p:nvPr>
            <p:ph type="ctrTitle"/>
          </p:nvPr>
        </p:nvSpPr>
        <p:spPr>
          <a:xfrm>
            <a:off x="1522485" y="493713"/>
            <a:ext cx="6869040" cy="3063240"/>
          </a:xfrm>
        </p:spPr>
        <p:txBody>
          <a:bodyPr>
            <a:normAutofit/>
          </a:bodyPr>
          <a:lstStyle/>
          <a:p>
            <a:pPr algn="ctr">
              <a:lnSpc>
                <a:spcPct val="90000"/>
              </a:lnSpc>
            </a:pPr>
            <a:r>
              <a:rPr lang="el-GR" sz="7000" dirty="0">
                <a:solidFill>
                  <a:schemeClr val="accent1">
                    <a:lumMod val="60000"/>
                    <a:lumOff val="40000"/>
                  </a:schemeClr>
                </a:solidFill>
                <a:effectLst>
                  <a:outerShdw blurRad="38100" dist="38100" dir="2700000" algn="tl">
                    <a:srgbClr val="000000">
                      <a:alpha val="43137"/>
                    </a:srgbClr>
                  </a:outerShdw>
                </a:effectLst>
              </a:rPr>
              <a:t>Γεωργιοσ </a:t>
            </a:r>
            <a:br>
              <a:rPr lang="el-GR" sz="7000" dirty="0">
                <a:solidFill>
                  <a:schemeClr val="accent1">
                    <a:lumMod val="60000"/>
                    <a:lumOff val="40000"/>
                  </a:schemeClr>
                </a:solidFill>
                <a:effectLst>
                  <a:outerShdw blurRad="38100" dist="38100" dir="2700000" algn="tl">
                    <a:srgbClr val="000000">
                      <a:alpha val="43137"/>
                    </a:srgbClr>
                  </a:outerShdw>
                </a:effectLst>
              </a:rPr>
            </a:br>
            <a:r>
              <a:rPr lang="el-GR" sz="7000" dirty="0">
                <a:solidFill>
                  <a:schemeClr val="accent1">
                    <a:lumMod val="60000"/>
                    <a:lumOff val="40000"/>
                  </a:schemeClr>
                </a:solidFill>
                <a:effectLst>
                  <a:outerShdw blurRad="38100" dist="38100" dir="2700000" algn="tl">
                    <a:srgbClr val="000000">
                      <a:alpha val="43137"/>
                    </a:srgbClr>
                  </a:outerShdw>
                </a:effectLst>
              </a:rPr>
              <a:t>δροσινησ</a:t>
            </a:r>
          </a:p>
        </p:txBody>
      </p:sp>
      <p:sp>
        <p:nvSpPr>
          <p:cNvPr id="3" name="Subtitle 2">
            <a:extLst>
              <a:ext uri="{FF2B5EF4-FFF2-40B4-BE49-F238E27FC236}">
                <a16:creationId xmlns:a16="http://schemas.microsoft.com/office/drawing/2014/main" id="{F2F0ED20-38BA-402C-B6EA-FEA54591110E}"/>
              </a:ext>
            </a:extLst>
          </p:cNvPr>
          <p:cNvSpPr>
            <a:spLocks noGrp="1"/>
          </p:cNvSpPr>
          <p:nvPr>
            <p:ph type="subTitle" idx="1"/>
          </p:nvPr>
        </p:nvSpPr>
        <p:spPr>
          <a:xfrm>
            <a:off x="1527048" y="4599432"/>
            <a:ext cx="6912062" cy="1536192"/>
          </a:xfrm>
        </p:spPr>
        <p:txBody>
          <a:bodyPr>
            <a:normAutofit/>
          </a:bodyPr>
          <a:lstStyle/>
          <a:p>
            <a:pPr algn="ctr"/>
            <a:r>
              <a:rPr lang="el-GR" sz="3200" dirty="0"/>
              <a:t>ΝΑ ΣΕ ΠΡΟΣΜΕΝΩ</a:t>
            </a:r>
          </a:p>
        </p:txBody>
      </p:sp>
      <p:pic>
        <p:nvPicPr>
          <p:cNvPr id="7170" name="Picture 2" descr="Αποτέλεσμα εικόνας για Δροσίνης">
            <a:extLst>
              <a:ext uri="{FF2B5EF4-FFF2-40B4-BE49-F238E27FC236}">
                <a16:creationId xmlns:a16="http://schemas.microsoft.com/office/drawing/2014/main" id="{F3244F88-0C31-4C1A-94E3-F2A2468E0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525" y="1298803"/>
            <a:ext cx="2949761" cy="362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1349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72D6-53F2-4D59-9F8F-2B4C6BA36F38}"/>
              </a:ext>
            </a:extLst>
          </p:cNvPr>
          <p:cNvSpPr txBox="1"/>
          <p:nvPr/>
        </p:nvSpPr>
        <p:spPr>
          <a:xfrm>
            <a:off x="295275" y="203270"/>
            <a:ext cx="11601450" cy="6247864"/>
          </a:xfrm>
          <a:prstGeom prst="rect">
            <a:avLst/>
          </a:prstGeom>
          <a:noFill/>
        </p:spPr>
        <p:txBody>
          <a:bodyPr wrap="square" rtlCol="0">
            <a:spAutoFit/>
          </a:bodyPr>
          <a:lstStyle/>
          <a:p>
            <a:pPr indent="457200" algn="just"/>
            <a:r>
              <a:rPr lang="el-GR" sz="2000" dirty="0">
                <a:effectLst/>
                <a:latin typeface="Comic Sans MS" panose="030F0702030302020204" pitchFamily="66" charset="0"/>
                <a:ea typeface="Times New Roman" panose="02020603050405020304" pitchFamily="18" charset="0"/>
              </a:rPr>
              <a:t>Από το 1914 ως το 1923 διετέλεσε τμηματάρχης Δημοτικής Εκπαίδευσης του Υπουργείου Παιδείας, συμβάλλοντας ουσιαστικά στη σύνταξη του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Ιστορικού Λεξικού της Ελληνικής Γλώσσας </a:t>
            </a:r>
            <a:r>
              <a:rPr lang="el-GR" sz="2000" dirty="0">
                <a:effectLst/>
                <a:latin typeface="Comic Sans MS" panose="030F0702030302020204" pitchFamily="66" charset="0"/>
                <a:ea typeface="Times New Roman" panose="02020603050405020304" pitchFamily="18" charset="0"/>
              </a:rPr>
              <a:t>και στην εφαρμογή του </a:t>
            </a:r>
            <a:r>
              <a:rPr lang="el-GR" sz="2000" b="1" dirty="0">
                <a:solidFill>
                  <a:schemeClr val="accent1">
                    <a:lumMod val="40000"/>
                    <a:lumOff val="60000"/>
                  </a:schemeClr>
                </a:solidFill>
                <a:effectLst/>
                <a:latin typeface="Comic Sans MS" panose="030F0702030302020204" pitchFamily="66" charset="0"/>
                <a:ea typeface="Times New Roman" panose="02020603050405020304" pitchFamily="18" charset="0"/>
              </a:rPr>
              <a:t>εκπαιδευτικού προγράμματος </a:t>
            </a:r>
            <a:r>
              <a:rPr lang="el-GR" sz="2000" dirty="0">
                <a:effectLst/>
                <a:latin typeface="Comic Sans MS" panose="030F0702030302020204" pitchFamily="66" charset="0"/>
                <a:ea typeface="Times New Roman" panose="02020603050405020304" pitchFamily="18" charset="0"/>
              </a:rPr>
              <a:t>του Ελευθέριου Βενιζέλου. Το 1924, υπό τη διεύθυνσή του, οργανώθηκε το Μουσείο Κοσμητικών Τεχνών. Έγινε τακτικό μέλος της Ακαδημίας Αθηνών από την ίδρυσή της το 1926, διατέλεσε ο πρώτος Γραμματέας των Δημοσιευμάτων του Ιδρύματος (1926-1928) και τιμήθηκε με το Αριστείο των Γραμμάτων και Τεχνών.</a:t>
            </a:r>
          </a:p>
          <a:p>
            <a:pPr indent="457200" algn="just"/>
            <a:r>
              <a:rPr lang="el-GR" sz="2000" dirty="0">
                <a:effectLst/>
                <a:latin typeface="Comic Sans MS" panose="030F0702030302020204" pitchFamily="66" charset="0"/>
                <a:ea typeface="Times New Roman" panose="02020603050405020304" pitchFamily="18" charset="0"/>
              </a:rPr>
              <a:t>Στο χώρο της λογοτεχνίας πρωτοεμφανίστηκε το 1879 με ποιήματά του στα περιοδικά Ραμπαγάς και Μη Χάνεσαι. Ένα χρόνο αργότερα κυκλοφόρησε η πρώτη του ποιητική συλλογή υπό τον τίτλο </a:t>
            </a:r>
            <a:r>
              <a:rPr lang="el-GR" sz="2000" b="1" dirty="0">
                <a:solidFill>
                  <a:schemeClr val="accent1">
                    <a:lumMod val="40000"/>
                    <a:lumOff val="60000"/>
                  </a:schemeClr>
                </a:solidFill>
                <a:effectLst/>
                <a:latin typeface="Comic Sans MS" panose="030F0702030302020204" pitchFamily="66" charset="0"/>
                <a:ea typeface="Times New Roman" panose="02020603050405020304" pitchFamily="18" charset="0"/>
              </a:rPr>
              <a:t>Ιστοί Αράχνης</a:t>
            </a:r>
            <a:r>
              <a:rPr lang="el-GR" sz="2000" dirty="0">
                <a:effectLst/>
                <a:latin typeface="Comic Sans MS" panose="030F0702030302020204" pitchFamily="66" charset="0"/>
                <a:ea typeface="Times New Roman" panose="02020603050405020304" pitchFamily="18" charset="0"/>
              </a:rPr>
              <a:t>, η σταδιοδρομία του, όμως, ως νέου ποιητή άρχισε το 1884 με τη συλλογή </a:t>
            </a:r>
            <a:r>
              <a:rPr lang="el-GR" sz="2000" b="1" dirty="0">
                <a:solidFill>
                  <a:schemeClr val="accent1">
                    <a:lumMod val="40000"/>
                    <a:lumOff val="60000"/>
                  </a:schemeClr>
                </a:solidFill>
                <a:effectLst/>
                <a:latin typeface="Comic Sans MS" panose="030F0702030302020204" pitchFamily="66" charset="0"/>
                <a:ea typeface="Times New Roman" panose="02020603050405020304" pitchFamily="18" charset="0"/>
              </a:rPr>
              <a:t>Ειδύλλια</a:t>
            </a:r>
            <a:r>
              <a:rPr lang="el-GR" sz="2000" dirty="0">
                <a:effectLst/>
                <a:latin typeface="Comic Sans MS" panose="030F0702030302020204" pitchFamily="66" charset="0"/>
                <a:ea typeface="Times New Roman" panose="02020603050405020304" pitchFamily="18" charset="0"/>
              </a:rPr>
              <a:t>.</a:t>
            </a:r>
          </a:p>
          <a:p>
            <a:pPr indent="457200" algn="just"/>
            <a:r>
              <a:rPr lang="el-GR" sz="2000" dirty="0">
                <a:effectLst/>
                <a:latin typeface="Comic Sans MS" panose="030F0702030302020204" pitchFamily="66" charset="0"/>
                <a:ea typeface="Times New Roman" panose="02020603050405020304" pitchFamily="18" charset="0"/>
              </a:rPr>
              <a:t>Ποιητής της </a:t>
            </a:r>
            <a:r>
              <a:rPr lang="el-GR" sz="28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νέας αθηναϊκής σχολής </a:t>
            </a:r>
            <a:r>
              <a:rPr lang="el-GR" sz="2000" dirty="0">
                <a:effectLst/>
                <a:latin typeface="Comic Sans MS" panose="030F0702030302020204" pitchFamily="66" charset="0"/>
                <a:ea typeface="Times New Roman" panose="02020603050405020304" pitchFamily="18" charset="0"/>
              </a:rPr>
              <a:t>-όπως και ο Κωστής Παλαμάς, με τον οποίο υπήρξε στενός φίλος- χρησιμοποίησε τη </a:t>
            </a:r>
            <a:r>
              <a:rPr lang="el-GR" sz="28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δημοτική γλώσσα </a:t>
            </a:r>
            <a:r>
              <a:rPr lang="el-GR" sz="2000" dirty="0">
                <a:effectLst/>
                <a:latin typeface="Comic Sans MS" panose="030F0702030302020204" pitchFamily="66" charset="0"/>
                <a:ea typeface="Times New Roman" panose="02020603050405020304" pitchFamily="18" charset="0"/>
              </a:rPr>
              <a:t>από τις πρώτες του δημιουργίες και άντλησε στοιχεία από τα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δημοτικά τραγούδια </a:t>
            </a:r>
            <a:r>
              <a:rPr lang="el-GR" sz="2000" dirty="0">
                <a:effectLst/>
                <a:latin typeface="Comic Sans MS" panose="030F0702030302020204" pitchFamily="66" charset="0"/>
                <a:ea typeface="Times New Roman" panose="02020603050405020304" pitchFamily="18" charset="0"/>
              </a:rPr>
              <a:t>και τη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λαϊκή παράδοση</a:t>
            </a:r>
            <a:r>
              <a:rPr lang="el-GR" sz="2000" dirty="0">
                <a:effectLst/>
                <a:latin typeface="Comic Sans MS" panose="030F0702030302020204" pitchFamily="66" charset="0"/>
                <a:ea typeface="Times New Roman" panose="02020603050405020304" pitchFamily="18" charset="0"/>
              </a:rPr>
              <a:t>. Ως πεζογράφος, χρησιμοποίησε αρχικά την καθαρεύουσα, για να στραφεί κι εκεί αργότερα στη δημοτική, με το διήγημά του Το βοτάνι της αγάπης (1901). Στην πεζογραφία του επηρεασμένος από τον Εμμανουήλ Ροΐδη, το Νικόλαο Πολίτη και τον ΄Άγγελο Βλάχο, αλλά και από τις σπουδές του στη Γερμανία (υπήρξε δια βίου θαυμαστής των Schiller, Wagner και Goethe), επέλεξε συχνά θέματα από τη </a:t>
            </a:r>
            <a:r>
              <a:rPr lang="el-GR" sz="2000" b="1" dirty="0">
                <a:solidFill>
                  <a:schemeClr val="accent1">
                    <a:lumMod val="40000"/>
                    <a:lumOff val="60000"/>
                  </a:schemeClr>
                </a:solidFill>
                <a:effectLst/>
                <a:latin typeface="Comic Sans MS" panose="030F0702030302020204" pitchFamily="66" charset="0"/>
                <a:ea typeface="Times New Roman" panose="02020603050405020304" pitchFamily="18" charset="0"/>
              </a:rPr>
              <a:t>ζωή στην ελληνική επαρχία </a:t>
            </a:r>
            <a:r>
              <a:rPr lang="el-GR" sz="2000" dirty="0">
                <a:effectLst/>
                <a:latin typeface="Comic Sans MS" panose="030F0702030302020204" pitchFamily="66" charset="0"/>
                <a:ea typeface="Times New Roman" panose="02020603050405020304" pitchFamily="18" charset="0"/>
              </a:rPr>
              <a:t>προτάσσοντας μια ειδυλλιακή αντιμετώπισή της. Τοποθετείται έτσι στην πρώτη φάση της </a:t>
            </a:r>
            <a:r>
              <a:rPr lang="el-GR" sz="2000" b="1" dirty="0">
                <a:solidFill>
                  <a:schemeClr val="accent1">
                    <a:lumMod val="40000"/>
                    <a:lumOff val="60000"/>
                  </a:schemeClr>
                </a:solidFill>
                <a:effectLst/>
                <a:latin typeface="Comic Sans MS" panose="030F0702030302020204" pitchFamily="66" charset="0"/>
                <a:ea typeface="Times New Roman" panose="02020603050405020304" pitchFamily="18" charset="0"/>
              </a:rPr>
              <a:t>ηθογραφικής πεζογραφίας </a:t>
            </a:r>
            <a:r>
              <a:rPr lang="el-GR" sz="2000" dirty="0">
                <a:effectLst/>
                <a:latin typeface="Comic Sans MS" panose="030F0702030302020204" pitchFamily="66" charset="0"/>
                <a:ea typeface="Times New Roman" panose="02020603050405020304" pitchFamily="18" charset="0"/>
              </a:rPr>
              <a:t>στην ιστορία της νεοελληνικής λογοτεχνίας.</a:t>
            </a:r>
          </a:p>
          <a:p>
            <a:pPr indent="457200" algn="just"/>
            <a:r>
              <a:rPr lang="el-GR" sz="2000" dirty="0">
                <a:effectLst/>
                <a:latin typeface="Comic Sans MS" panose="030F0702030302020204" pitchFamily="66" charset="0"/>
                <a:ea typeface="Times New Roman" panose="02020603050405020304" pitchFamily="18" charset="0"/>
              </a:rPr>
              <a:t>Πέθανε στις </a:t>
            </a:r>
            <a:r>
              <a:rPr lang="el-GR" sz="2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3 Ιανουαρίου 1951</a:t>
            </a:r>
            <a:r>
              <a:rPr lang="el-GR" sz="2000" dirty="0">
                <a:effectLst/>
                <a:latin typeface="Comic Sans MS" panose="030F0702030302020204" pitchFamily="66" charset="0"/>
                <a:ea typeface="Times New Roman" panose="02020603050405020304" pitchFamily="18" charset="0"/>
              </a:rPr>
              <a:t>, στην Κηφισιά.</a:t>
            </a:r>
          </a:p>
        </p:txBody>
      </p:sp>
    </p:spTree>
    <p:extLst>
      <p:ext uri="{BB962C8B-B14F-4D97-AF65-F5344CB8AC3E}">
        <p14:creationId xmlns:p14="http://schemas.microsoft.com/office/powerpoint/2010/main" val="4130704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731837" y="314400"/>
            <a:ext cx="10728326" cy="1161975"/>
          </a:xfrm>
        </p:spPr>
        <p:txBody>
          <a:bodyPr>
            <a:normAutofit/>
          </a:bodyPr>
          <a:lstStyle/>
          <a:p>
            <a:r>
              <a:rPr lang="el-GR" sz="4000" dirty="0"/>
              <a:t>Το πιο </a:t>
            </a:r>
            <a:r>
              <a:rPr lang="el-GR" sz="4000" dirty="0">
                <a:solidFill>
                  <a:schemeClr val="accent1">
                    <a:lumMod val="60000"/>
                    <a:lumOff val="40000"/>
                  </a:schemeClr>
                </a:solidFill>
              </a:rPr>
              <a:t>διάσημο</a:t>
            </a:r>
            <a:r>
              <a:rPr lang="el-GR" sz="4000" dirty="0"/>
              <a:t> ποίημά του: </a:t>
            </a:r>
            <a:br>
              <a:rPr lang="el-GR" sz="4000" dirty="0"/>
            </a:br>
            <a:r>
              <a:rPr lang="el-GR" sz="4000" dirty="0">
                <a:hlinkClick r:id="rId2"/>
              </a:rPr>
              <a:t>Ετίναξε την ανθισμένη αμυγδαλιά</a:t>
            </a:r>
            <a:endParaRPr lang="el-GR" sz="4000" dirty="0"/>
          </a:p>
        </p:txBody>
      </p:sp>
      <p:pic>
        <p:nvPicPr>
          <p:cNvPr id="2050" name="Picture 2" descr="Αποτέλεσμα εικόνας για αμυγδαλιά">
            <a:extLst>
              <a:ext uri="{FF2B5EF4-FFF2-40B4-BE49-F238E27FC236}">
                <a16:creationId xmlns:a16="http://schemas.microsoft.com/office/drawing/2014/main" id="{CE41ED26-F70E-47DF-9E37-986509207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690687"/>
            <a:ext cx="12182475" cy="609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4860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587886" y="370522"/>
            <a:ext cx="4592638" cy="933450"/>
          </a:xfrm>
        </p:spPr>
        <p:txBody>
          <a:bodyPr>
            <a:normAutofit fontScale="90000"/>
          </a:bodyPr>
          <a:lstStyle/>
          <a:p>
            <a:r>
              <a:rPr lang="el-GR" sz="4000" dirty="0">
                <a:solidFill>
                  <a:schemeClr val="accent1">
                    <a:lumMod val="60000"/>
                    <a:lumOff val="40000"/>
                  </a:schemeClr>
                </a:solidFill>
              </a:rPr>
              <a:t>Η μυγδαλιά</a:t>
            </a:r>
            <a:br>
              <a:rPr lang="el-GR" sz="4000" dirty="0">
                <a:solidFill>
                  <a:schemeClr val="accent1">
                    <a:lumMod val="60000"/>
                    <a:lumOff val="40000"/>
                  </a:schemeClr>
                </a:solidFill>
              </a:rPr>
            </a:br>
            <a:endParaRPr lang="el-GR" sz="4000" dirty="0"/>
          </a:p>
        </p:txBody>
      </p:sp>
      <p:sp>
        <p:nvSpPr>
          <p:cNvPr id="5" name="Text Placeholder 2">
            <a:extLst>
              <a:ext uri="{FF2B5EF4-FFF2-40B4-BE49-F238E27FC236}">
                <a16:creationId xmlns:a16="http://schemas.microsoft.com/office/drawing/2014/main" id="{314C2761-A27B-4277-88BE-797A8D080CEB}"/>
              </a:ext>
            </a:extLst>
          </p:cNvPr>
          <p:cNvSpPr>
            <a:spLocks noGrp="1"/>
          </p:cNvSpPr>
          <p:nvPr>
            <p:ph type="body" idx="1"/>
          </p:nvPr>
        </p:nvSpPr>
        <p:spPr>
          <a:xfrm>
            <a:off x="719910" y="2162175"/>
            <a:ext cx="10728326" cy="4257674"/>
          </a:xfrm>
        </p:spPr>
        <p:txBody>
          <a:bodyPr>
            <a:noAutofit/>
          </a:bodyPr>
          <a:lstStyle/>
          <a:p>
            <a:pPr algn="l">
              <a:spcBef>
                <a:spcPts val="0"/>
              </a:spcBef>
            </a:pPr>
            <a:br>
              <a:rPr lang="el-GR" b="0" i="0" dirty="0">
                <a:solidFill>
                  <a:schemeClr val="tx1"/>
                </a:solidFill>
                <a:effectLst/>
                <a:latin typeface="Open Sans"/>
              </a:rPr>
            </a:br>
            <a:endParaRPr lang="el-GR" b="0" i="0" dirty="0">
              <a:solidFill>
                <a:schemeClr val="tx1"/>
              </a:solidFill>
              <a:effectLst/>
              <a:latin typeface="Open Sans"/>
            </a:endParaRPr>
          </a:p>
        </p:txBody>
      </p:sp>
      <p:sp>
        <p:nvSpPr>
          <p:cNvPr id="3" name="TextBox 2">
            <a:extLst>
              <a:ext uri="{FF2B5EF4-FFF2-40B4-BE49-F238E27FC236}">
                <a16:creationId xmlns:a16="http://schemas.microsoft.com/office/drawing/2014/main" id="{A6E7ECEC-66D4-4A3B-9B7E-037A89928321}"/>
              </a:ext>
            </a:extLst>
          </p:cNvPr>
          <p:cNvSpPr txBox="1"/>
          <p:nvPr/>
        </p:nvSpPr>
        <p:spPr>
          <a:xfrm>
            <a:off x="276226" y="1167765"/>
            <a:ext cx="7922490" cy="4524315"/>
          </a:xfrm>
          <a:prstGeom prst="rect">
            <a:avLst/>
          </a:prstGeom>
          <a:noFill/>
        </p:spPr>
        <p:txBody>
          <a:bodyPr wrap="square" rtlCol="0">
            <a:spAutoFit/>
          </a:bodyPr>
          <a:lstStyle/>
          <a:p>
            <a:pPr algn="just"/>
            <a:br>
              <a:rPr lang="el-GR" b="0" i="0" dirty="0">
                <a:effectLst/>
                <a:latin typeface="Open Sans"/>
              </a:rPr>
            </a:br>
            <a:r>
              <a:rPr lang="el-GR" b="0" i="0" dirty="0">
                <a:effectLst/>
                <a:latin typeface="Open Sans"/>
              </a:rPr>
              <a:t>Ετίναξε την ανθισμένη αμυγδαλιά </a:t>
            </a:r>
          </a:p>
          <a:p>
            <a:pPr algn="just"/>
            <a:r>
              <a:rPr lang="el-GR" b="0" i="0" dirty="0">
                <a:effectLst/>
                <a:latin typeface="Open Sans"/>
              </a:rPr>
              <a:t>με τα χεράκια της</a:t>
            </a:r>
          </a:p>
          <a:p>
            <a:pPr algn="just"/>
            <a:r>
              <a:rPr lang="el-GR" b="0" i="0" dirty="0">
                <a:effectLst/>
                <a:latin typeface="Open Sans"/>
              </a:rPr>
              <a:t>και γέμισ’ από τα’ άνθη η πλάτη, η αγκαλιά</a:t>
            </a:r>
          </a:p>
          <a:p>
            <a:pPr algn="just"/>
            <a:r>
              <a:rPr lang="el-GR" b="0" i="0" dirty="0">
                <a:effectLst/>
                <a:latin typeface="Open Sans"/>
              </a:rPr>
              <a:t>και τα μαλλάκια της.</a:t>
            </a:r>
          </a:p>
          <a:p>
            <a:pPr algn="just"/>
            <a:endParaRPr lang="el-GR" b="0" i="0" dirty="0">
              <a:effectLst/>
              <a:latin typeface="Open Sans"/>
            </a:endParaRPr>
          </a:p>
          <a:p>
            <a:pPr algn="just"/>
            <a:r>
              <a:rPr lang="el-GR" b="0" i="0" dirty="0">
                <a:effectLst/>
                <a:latin typeface="Open Sans"/>
              </a:rPr>
              <a:t>Αχ, χιονισμένη σαν την είδα την τρελή</a:t>
            </a:r>
          </a:p>
          <a:p>
            <a:pPr algn="just"/>
            <a:r>
              <a:rPr lang="el-GR" b="0" i="0" dirty="0">
                <a:effectLst/>
                <a:latin typeface="Open Sans"/>
              </a:rPr>
              <a:t>γλυκά τη φίλησα</a:t>
            </a:r>
          </a:p>
          <a:p>
            <a:pPr algn="just"/>
            <a:r>
              <a:rPr lang="el-GR" b="0" i="0" dirty="0">
                <a:effectLst/>
                <a:latin typeface="Open Sans"/>
              </a:rPr>
              <a:t>τής τίναξα όλα τ’ άνθη από την κεφαλή</a:t>
            </a:r>
          </a:p>
          <a:p>
            <a:pPr algn="just"/>
            <a:r>
              <a:rPr lang="el-GR" b="0" i="0" dirty="0">
                <a:effectLst/>
                <a:latin typeface="Open Sans"/>
              </a:rPr>
              <a:t>κι έτσι της μίλησα:</a:t>
            </a:r>
          </a:p>
          <a:p>
            <a:pPr algn="just"/>
            <a:endParaRPr lang="el-GR" b="0" i="0" dirty="0">
              <a:effectLst/>
              <a:latin typeface="Open Sans"/>
            </a:endParaRPr>
          </a:p>
          <a:p>
            <a:pPr algn="just"/>
            <a:r>
              <a:rPr lang="el-GR" b="0" i="0" dirty="0">
                <a:effectLst/>
                <a:latin typeface="Open Sans"/>
              </a:rPr>
              <a:t>"Τρελή, να φέρης στα μαλλιά σου τη χιονιά </a:t>
            </a:r>
          </a:p>
          <a:p>
            <a:pPr algn="just"/>
            <a:r>
              <a:rPr lang="el-GR" b="0" i="0" dirty="0">
                <a:effectLst/>
                <a:latin typeface="Open Sans"/>
              </a:rPr>
              <a:t>τι τόσο βιάζεσαι;</a:t>
            </a:r>
          </a:p>
          <a:p>
            <a:pPr algn="just"/>
            <a:r>
              <a:rPr lang="el-GR" b="0" i="0" dirty="0">
                <a:effectLst/>
                <a:latin typeface="Open Sans"/>
              </a:rPr>
              <a:t>Μόνη της θάρθη η άγρια βαρυχειμωνιά,</a:t>
            </a:r>
          </a:p>
          <a:p>
            <a:pPr algn="just"/>
            <a:r>
              <a:rPr lang="el-GR" b="0" i="0" dirty="0">
                <a:effectLst/>
                <a:latin typeface="Open Sans"/>
              </a:rPr>
              <a:t>δεν το στοχάζεσαι;</a:t>
            </a:r>
          </a:p>
          <a:p>
            <a:pPr algn="just"/>
            <a:endParaRPr lang="el-GR" dirty="0"/>
          </a:p>
        </p:txBody>
      </p:sp>
      <p:pic>
        <p:nvPicPr>
          <p:cNvPr id="6" name="Picture 2" descr="Αποτέλεσμα εικόνας για αμυγδαλιά">
            <a:extLst>
              <a:ext uri="{FF2B5EF4-FFF2-40B4-BE49-F238E27FC236}">
                <a16:creationId xmlns:a16="http://schemas.microsoft.com/office/drawing/2014/main" id="{52C01B59-D2FA-4A05-B35D-FD7C121FF75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861"/>
          <a:stretch/>
        </p:blipFill>
        <p:spPr bwMode="auto">
          <a:xfrm>
            <a:off x="5316309" y="-1"/>
            <a:ext cx="6942366" cy="770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66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719910" y="0"/>
            <a:ext cx="10728326" cy="714374"/>
          </a:xfrm>
        </p:spPr>
        <p:txBody>
          <a:bodyPr>
            <a:normAutofit/>
          </a:bodyPr>
          <a:lstStyle/>
          <a:p>
            <a:r>
              <a:rPr lang="el-GR" sz="4000" dirty="0"/>
              <a:t>Η </a:t>
            </a:r>
            <a:r>
              <a:rPr lang="el-GR" sz="4000" dirty="0">
                <a:solidFill>
                  <a:schemeClr val="accent1">
                    <a:lumMod val="60000"/>
                    <a:lumOff val="40000"/>
                  </a:schemeClr>
                </a:solidFill>
              </a:rPr>
              <a:t>αφορμή</a:t>
            </a:r>
            <a:r>
              <a:rPr lang="el-GR" sz="4000" dirty="0"/>
              <a:t> για το ποίημα</a:t>
            </a:r>
          </a:p>
        </p:txBody>
      </p:sp>
      <p:sp>
        <p:nvSpPr>
          <p:cNvPr id="3" name="TextBox 2">
            <a:extLst>
              <a:ext uri="{FF2B5EF4-FFF2-40B4-BE49-F238E27FC236}">
                <a16:creationId xmlns:a16="http://schemas.microsoft.com/office/drawing/2014/main" id="{A6E7ECEC-66D4-4A3B-9B7E-037A89928321}"/>
              </a:ext>
            </a:extLst>
          </p:cNvPr>
          <p:cNvSpPr txBox="1"/>
          <p:nvPr/>
        </p:nvSpPr>
        <p:spPr>
          <a:xfrm>
            <a:off x="192552" y="847725"/>
            <a:ext cx="7053618" cy="6186309"/>
          </a:xfrm>
          <a:prstGeom prst="rect">
            <a:avLst/>
          </a:prstGeom>
          <a:noFill/>
        </p:spPr>
        <p:txBody>
          <a:bodyPr wrap="square" rtlCol="0">
            <a:spAutoFit/>
          </a:bodyPr>
          <a:lstStyle/>
          <a:p>
            <a:r>
              <a:rPr lang="el-GR" i="0" dirty="0">
                <a:effectLst/>
                <a:latin typeface="Comic Sans MS" panose="030F0702030302020204" pitchFamily="66" charset="0"/>
              </a:rPr>
              <a:t>Το παρασκήνιο στο ποίημα του Γεώργιου Δροσίνη, </a:t>
            </a:r>
            <a:r>
              <a:rPr lang="el-GR" b="1" i="0" dirty="0">
                <a:effectLst/>
                <a:latin typeface="Comic Sans MS" panose="030F0702030302020204" pitchFamily="66" charset="0"/>
              </a:rPr>
              <a:t>“Ανθισμένη Αμυγδαλιά”,</a:t>
            </a:r>
            <a:r>
              <a:rPr lang="el-GR" b="0" i="0" dirty="0">
                <a:effectLst/>
                <a:latin typeface="Comic Sans MS" panose="030F0702030302020204" pitchFamily="66" charset="0"/>
              </a:rPr>
              <a:t> αφορά μία χαριτωμένη μούσα. Ήταν η </a:t>
            </a:r>
            <a:r>
              <a:rPr lang="el-GR" b="1" i="0" dirty="0">
                <a:effectLst/>
                <a:latin typeface="Comic Sans MS" panose="030F0702030302020204" pitchFamily="66" charset="0"/>
              </a:rPr>
              <a:t>ξαδέλφη</a:t>
            </a:r>
            <a:r>
              <a:rPr lang="el-GR" b="0" i="0" dirty="0">
                <a:effectLst/>
                <a:latin typeface="Comic Sans MS" panose="030F0702030302020204" pitchFamily="66" charset="0"/>
              </a:rPr>
              <a:t> του, </a:t>
            </a:r>
            <a:r>
              <a:rPr lang="el-GR" b="1" i="0" dirty="0">
                <a:effectLst/>
                <a:latin typeface="Comic Sans MS" panose="030F0702030302020204" pitchFamily="66" charset="0"/>
              </a:rPr>
              <a:t>Δροσίνα Δροσίνη</a:t>
            </a:r>
            <a:r>
              <a:rPr lang="el-GR" b="0" i="0" dirty="0">
                <a:effectLst/>
                <a:latin typeface="Comic Sans MS" panose="030F0702030302020204" pitchFamily="66" charset="0"/>
              </a:rPr>
              <a:t>. </a:t>
            </a:r>
          </a:p>
          <a:p>
            <a:r>
              <a:rPr lang="el-GR" i="0" dirty="0">
                <a:effectLst/>
                <a:latin typeface="Comic Sans MS" panose="030F0702030302020204" pitchFamily="66" charset="0"/>
              </a:rPr>
              <a:t>Όταν η Δροσίνα κόντευε τα 17, κάποιον χειμώνα τόσο γλυκό που ξεγέλασε τις αμυγδαλιές και άνθισαν πριν την ώρα τους, κατέβηκε μαζί με την ξαδέλφη της Κάτια στον κήπο τού σπιτιού που βρισκόταν στη γωνία των οδών Πανεπιστημίου και Πεσμαζόγλου. </a:t>
            </a:r>
            <a:r>
              <a:rPr lang="el-GR" sz="1800" b="0" i="0" dirty="0">
                <a:effectLst/>
                <a:latin typeface="Comic Sans MS" panose="030F0702030302020204" pitchFamily="66" charset="0"/>
              </a:rPr>
              <a:t>Κοριτσάκια και οι δύο άρχισαν να κυνηγιούνται μέσα στον κήπο που τον στόλιζαν, μεταξύ άλλων δένδρων, και δύο ανθισμένες αμυγδαλιές. Τόση ήταν η ομορφιά τους που η Δροσίνα σταμάτησε για να τις θαυμάσει και να τις αγκαλιάσει. Άρχισε να τους μιλάει και να τις αγγίζει. Εκείνες όπως ήταν φυσικό δεν απάντησαν και η μικρή Δροσίνα άρχισε να τις τραντάζει.</a:t>
            </a:r>
            <a:br>
              <a:rPr lang="el-GR" b="0" i="0" dirty="0">
                <a:effectLst/>
                <a:latin typeface="Comic Sans MS" panose="030F0702030302020204" pitchFamily="66" charset="0"/>
              </a:rPr>
            </a:br>
            <a:r>
              <a:rPr lang="el-GR" b="1" i="0" dirty="0">
                <a:effectLst/>
                <a:latin typeface="Comic Sans MS" panose="030F0702030302020204" pitchFamily="66" charset="0"/>
              </a:rPr>
              <a:t>Ο Δροσίνης άνοιξε το παράθυρο να μπει φως και είδε τη νεαρή ξαδέρφη του στον κήπο.</a:t>
            </a:r>
            <a:br>
              <a:rPr lang="el-GR" b="0" i="0" dirty="0">
                <a:effectLst/>
                <a:latin typeface="Comic Sans MS" panose="030F0702030302020204" pitchFamily="66" charset="0"/>
              </a:rPr>
            </a:br>
            <a:r>
              <a:rPr lang="el-GR" b="1" i="0" dirty="0">
                <a:effectLst/>
                <a:latin typeface="Comic Sans MS" panose="030F0702030302020204" pitchFamily="66" charset="0"/>
              </a:rPr>
              <a:t>Η κοπέλα κούνησε τον ανθισμένο δέντρο και τα άνθη την έλουσαν.</a:t>
            </a:r>
            <a:r>
              <a:rPr lang="el-GR" b="0" i="0" dirty="0">
                <a:effectLst/>
                <a:latin typeface="Comic Sans MS" panose="030F0702030302020204" pitchFamily="66" charset="0"/>
              </a:rPr>
              <a:t> Η σκηνή τον ενθουσίασε και ο νεαρός ποιητής έγραψε το θρυλικό ποίημα.</a:t>
            </a:r>
            <a:br>
              <a:rPr lang="el-GR" b="0" i="0" dirty="0">
                <a:effectLst/>
                <a:latin typeface="Comic Sans MS" panose="030F0702030302020204" pitchFamily="66" charset="0"/>
              </a:rPr>
            </a:br>
            <a:r>
              <a:rPr lang="el-GR" b="0" i="0" dirty="0">
                <a:effectLst/>
                <a:latin typeface="Comic Sans MS" panose="030F0702030302020204" pitchFamily="66" charset="0"/>
              </a:rPr>
              <a:t>Την εποχή εκείνη, ο Δροσίνης δημοσίευε τα ποιήματά του, με το ψευδώνυμο "Αράχνη". Η "Ανθισμένη Αμυγδαλιά" δημοσιεύτηκε για πρώτη φορά το 1882, στο σατιρικό περιοδικό "Ραμπαγάς".</a:t>
            </a:r>
          </a:p>
          <a:p>
            <a:endParaRPr lang="el-GR" dirty="0">
              <a:latin typeface="Comic Sans MS" panose="030F0702030302020204" pitchFamily="66" charset="0"/>
            </a:endParaRPr>
          </a:p>
        </p:txBody>
      </p:sp>
      <p:pic>
        <p:nvPicPr>
          <p:cNvPr id="4100" name="Picture 4" descr="Αποτέλεσμα εικόνας για Δροσίνα δροσίνη">
            <a:extLst>
              <a:ext uri="{FF2B5EF4-FFF2-40B4-BE49-F238E27FC236}">
                <a16:creationId xmlns:a16="http://schemas.microsoft.com/office/drawing/2014/main" id="{F9D82121-1699-47E3-99B8-EBD2338741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09" b="12228"/>
          <a:stretch/>
        </p:blipFill>
        <p:spPr bwMode="auto">
          <a:xfrm>
            <a:off x="8098268" y="-1"/>
            <a:ext cx="3165969" cy="3696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3EC79A-5942-4EA6-86FB-8595914F7A04}"/>
              </a:ext>
            </a:extLst>
          </p:cNvPr>
          <p:cNvSpPr txBox="1"/>
          <p:nvPr/>
        </p:nvSpPr>
        <p:spPr>
          <a:xfrm>
            <a:off x="8611914" y="3696928"/>
            <a:ext cx="2570436" cy="369332"/>
          </a:xfrm>
          <a:prstGeom prst="rect">
            <a:avLst/>
          </a:prstGeom>
          <a:noFill/>
        </p:spPr>
        <p:txBody>
          <a:bodyPr wrap="square" rtlCol="0">
            <a:spAutoFit/>
          </a:bodyPr>
          <a:lstStyle/>
          <a:p>
            <a:r>
              <a:rPr lang="el-GR" b="1" dirty="0">
                <a:solidFill>
                  <a:schemeClr val="accent1">
                    <a:lumMod val="40000"/>
                    <a:lumOff val="60000"/>
                  </a:schemeClr>
                </a:solidFill>
                <a:latin typeface="Comic Sans MS" panose="030F0702030302020204" pitchFamily="66" charset="0"/>
              </a:rPr>
              <a:t>Δροσίνα Δροσίνη</a:t>
            </a:r>
          </a:p>
        </p:txBody>
      </p:sp>
      <p:sp>
        <p:nvSpPr>
          <p:cNvPr id="11" name="TextBox 10">
            <a:extLst>
              <a:ext uri="{FF2B5EF4-FFF2-40B4-BE49-F238E27FC236}">
                <a16:creationId xmlns:a16="http://schemas.microsoft.com/office/drawing/2014/main" id="{5899728B-0C61-44EF-A4FB-4937BDF5B2C3}"/>
              </a:ext>
            </a:extLst>
          </p:cNvPr>
          <p:cNvSpPr txBox="1"/>
          <p:nvPr/>
        </p:nvSpPr>
        <p:spPr>
          <a:xfrm>
            <a:off x="7277101" y="4188578"/>
            <a:ext cx="4829174" cy="2585323"/>
          </a:xfrm>
          <a:prstGeom prst="rect">
            <a:avLst/>
          </a:prstGeom>
          <a:noFill/>
        </p:spPr>
        <p:txBody>
          <a:bodyPr wrap="square" rtlCol="0">
            <a:spAutoFit/>
          </a:bodyPr>
          <a:lstStyle/>
          <a:p>
            <a:pPr algn="l"/>
            <a:r>
              <a:rPr lang="el-GR" sz="1800" b="0" i="0" dirty="0">
                <a:effectLst/>
                <a:latin typeface="Comic Sans MS" panose="030F0702030302020204" pitchFamily="66" charset="0"/>
              </a:rPr>
              <a:t>Η </a:t>
            </a:r>
            <a:r>
              <a:rPr lang="el-GR" sz="1800" b="1" i="0" dirty="0">
                <a:solidFill>
                  <a:schemeClr val="accent1">
                    <a:lumMod val="40000"/>
                    <a:lumOff val="60000"/>
                  </a:schemeClr>
                </a:solidFill>
                <a:effectLst/>
                <a:latin typeface="Comic Sans MS" panose="030F0702030302020204" pitchFamily="66" charset="0"/>
              </a:rPr>
              <a:t>Δροσίνα</a:t>
            </a:r>
            <a:r>
              <a:rPr lang="el-GR" sz="1800" b="0" i="0" dirty="0">
                <a:effectLst/>
                <a:latin typeface="Comic Sans MS" panose="030F0702030302020204" pitchFamily="66" charset="0"/>
              </a:rPr>
              <a:t> διηγείται στον Γιάννη Καιροφύλα:</a:t>
            </a:r>
          </a:p>
          <a:p>
            <a:pPr algn="l"/>
            <a:r>
              <a:rPr lang="el-GR" sz="1800" b="0" i="1" dirty="0">
                <a:effectLst/>
                <a:latin typeface="Comic Sans MS" panose="030F0702030302020204" pitchFamily="66" charset="0"/>
              </a:rPr>
              <a:t>«Το τι συνέβη ήταν αφάνταστο. Σε δύο δευτερόλεπτα βρέθηκα κάτω από μια </a:t>
            </a:r>
            <a:r>
              <a:rPr lang="el-GR" sz="1800" b="1" i="1" dirty="0">
                <a:solidFill>
                  <a:schemeClr val="accent1">
                    <a:lumMod val="40000"/>
                    <a:lumOff val="60000"/>
                  </a:schemeClr>
                </a:solidFill>
                <a:effectLst/>
                <a:latin typeface="Comic Sans MS" panose="030F0702030302020204" pitchFamily="66" charset="0"/>
              </a:rPr>
              <a:t>καταρρακτώδη ανθορροή</a:t>
            </a:r>
            <a:r>
              <a:rPr lang="el-GR" sz="1800" b="0" i="1" dirty="0">
                <a:effectLst/>
                <a:latin typeface="Comic Sans MS" panose="030F0702030302020204" pitchFamily="66" charset="0"/>
              </a:rPr>
              <a:t>. </a:t>
            </a:r>
            <a:r>
              <a:rPr lang="el-GR" sz="1800" b="1" i="1" dirty="0">
                <a:effectLst/>
                <a:latin typeface="Comic Sans MS" panose="030F0702030302020204" pitchFamily="66" charset="0"/>
              </a:rPr>
              <a:t>Τα μαλλιά μου, οι ώμοι, τα μπράτσα μου ήταν γεμάτα από απαλά ανθόφυλλα μυγδαλιάς</a:t>
            </a:r>
            <a:r>
              <a:rPr lang="el-GR" sz="1800" b="0" i="1" dirty="0">
                <a:effectLst/>
                <a:latin typeface="Comic Sans MS" panose="030F0702030302020204" pitchFamily="66" charset="0"/>
              </a:rPr>
              <a:t>». </a:t>
            </a:r>
          </a:p>
          <a:p>
            <a:pPr algn="r"/>
            <a:r>
              <a:rPr lang="el-GR" sz="1800" b="0" i="1" dirty="0">
                <a:effectLst/>
                <a:latin typeface="Comic Sans MS" panose="030F0702030302020204" pitchFamily="66" charset="0"/>
              </a:rPr>
              <a:t>(Η Αθήνα και οι Αθηναίοι 1834-1934, Φιλιππότης, 1995, σ. 119-120)</a:t>
            </a:r>
          </a:p>
          <a:p>
            <a:pPr algn="l"/>
            <a:endParaRPr lang="el-GR" sz="1800" b="0" i="0" dirty="0">
              <a:effectLst/>
              <a:latin typeface="Comic Sans MS" panose="030F0702030302020204" pitchFamily="66" charset="0"/>
            </a:endParaRPr>
          </a:p>
        </p:txBody>
      </p:sp>
    </p:spTree>
    <p:extLst>
      <p:ext uri="{BB962C8B-B14F-4D97-AF65-F5344CB8AC3E}">
        <p14:creationId xmlns:p14="http://schemas.microsoft.com/office/powerpoint/2010/main" val="2333844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126519" y="0"/>
            <a:ext cx="8221903" cy="714374"/>
          </a:xfrm>
        </p:spPr>
        <p:txBody>
          <a:bodyPr>
            <a:normAutofit/>
          </a:bodyPr>
          <a:lstStyle/>
          <a:p>
            <a:r>
              <a:rPr lang="el-GR" sz="3600" dirty="0">
                <a:solidFill>
                  <a:schemeClr val="accent1">
                    <a:lumMod val="60000"/>
                    <a:lumOff val="40000"/>
                  </a:schemeClr>
                </a:solidFill>
              </a:rPr>
              <a:t>Πώς έγινε διάσημο </a:t>
            </a:r>
            <a:r>
              <a:rPr lang="el-GR" sz="3600" dirty="0"/>
              <a:t>αυτό το ποίημα</a:t>
            </a:r>
          </a:p>
        </p:txBody>
      </p:sp>
      <p:sp>
        <p:nvSpPr>
          <p:cNvPr id="5" name="Text Placeholder 2">
            <a:extLst>
              <a:ext uri="{FF2B5EF4-FFF2-40B4-BE49-F238E27FC236}">
                <a16:creationId xmlns:a16="http://schemas.microsoft.com/office/drawing/2014/main" id="{314C2761-A27B-4277-88BE-797A8D080CEB}"/>
              </a:ext>
            </a:extLst>
          </p:cNvPr>
          <p:cNvSpPr>
            <a:spLocks noGrp="1"/>
          </p:cNvSpPr>
          <p:nvPr>
            <p:ph type="body" idx="1"/>
          </p:nvPr>
        </p:nvSpPr>
        <p:spPr>
          <a:xfrm>
            <a:off x="719910" y="2162175"/>
            <a:ext cx="10728326" cy="4257674"/>
          </a:xfrm>
        </p:spPr>
        <p:txBody>
          <a:bodyPr>
            <a:noAutofit/>
          </a:bodyPr>
          <a:lstStyle/>
          <a:p>
            <a:pPr algn="l">
              <a:spcBef>
                <a:spcPts val="0"/>
              </a:spcBef>
            </a:pPr>
            <a:br>
              <a:rPr lang="el-GR" b="0" i="0" dirty="0">
                <a:solidFill>
                  <a:schemeClr val="tx1"/>
                </a:solidFill>
                <a:effectLst/>
                <a:latin typeface="Open Sans"/>
              </a:rPr>
            </a:br>
            <a:endParaRPr lang="el-GR" b="0" i="0" dirty="0">
              <a:solidFill>
                <a:schemeClr val="tx1"/>
              </a:solidFill>
              <a:effectLst/>
              <a:latin typeface="Open Sans"/>
            </a:endParaRPr>
          </a:p>
        </p:txBody>
      </p:sp>
      <p:sp>
        <p:nvSpPr>
          <p:cNvPr id="3" name="TextBox 2">
            <a:extLst>
              <a:ext uri="{FF2B5EF4-FFF2-40B4-BE49-F238E27FC236}">
                <a16:creationId xmlns:a16="http://schemas.microsoft.com/office/drawing/2014/main" id="{A6E7ECEC-66D4-4A3B-9B7E-037A89928321}"/>
              </a:ext>
            </a:extLst>
          </p:cNvPr>
          <p:cNvSpPr txBox="1"/>
          <p:nvPr/>
        </p:nvSpPr>
        <p:spPr>
          <a:xfrm>
            <a:off x="156388" y="714374"/>
            <a:ext cx="7095606" cy="6301725"/>
          </a:xfrm>
          <a:prstGeom prst="rect">
            <a:avLst/>
          </a:prstGeom>
          <a:noFill/>
        </p:spPr>
        <p:txBody>
          <a:bodyPr wrap="square" rtlCol="0">
            <a:spAutoFit/>
          </a:bodyPr>
          <a:lstStyle/>
          <a:p>
            <a:pPr algn="just">
              <a:spcAft>
                <a:spcPts val="900"/>
              </a:spcAft>
            </a:pPr>
            <a:r>
              <a:rPr lang="el-GR" b="1" i="0" dirty="0">
                <a:solidFill>
                  <a:schemeClr val="accent1">
                    <a:lumMod val="40000"/>
                    <a:lumOff val="60000"/>
                  </a:schemeClr>
                </a:solidFill>
                <a:effectLst/>
                <a:latin typeface="Open Sans"/>
              </a:rPr>
              <a:t>Το τραγούδι του πολέμου</a:t>
            </a:r>
            <a:endParaRPr lang="el-GR" sz="900" b="1" i="0" dirty="0">
              <a:solidFill>
                <a:schemeClr val="accent1">
                  <a:lumMod val="40000"/>
                  <a:lumOff val="60000"/>
                </a:schemeClr>
              </a:solidFill>
              <a:effectLst/>
              <a:latin typeface="Open Sans"/>
            </a:endParaRPr>
          </a:p>
          <a:p>
            <a:pPr algn="just"/>
            <a:r>
              <a:rPr lang="el-GR" b="0" i="0" dirty="0">
                <a:effectLst/>
                <a:latin typeface="Open Sans"/>
              </a:rPr>
              <a:t>Η "Ανθισμένη Αμυγδαλιά" μελοποιήθηκε πιθανόν από τον Γεώργιο Κωστή, έναν ράπτη απ' το Άργος, κατά τη διάρκεια της επιστράτευσης του 1885. Η Βουλγαρία είχε μόλις καταλάβει την περιοχή της Ανατολικής Ρωμυλίας και στα Βαλκάνια είχαν ξεσπάσει αναταραχές. Τότε, αποφασίστηκε γενική επιστράτευση, που διήρκησε οχτώ μήνες. Οι ελληνικές δυνάμεις προχώρησαν μέχρι τα ελληνοτουρκικά σύνορα στην Ήπειρο και τη Θεσσαλία, για να είναι σε ετοιμότητα. Τότε γράφτηκε η μελωδία. Αποτέλεσμα της επιστράτευσης, ήταν ότι το μελοποιημένο ποίημα του Γεώργιου Δροσίνη, διαδόθηκε σε όλο το στράτευμα. </a:t>
            </a:r>
            <a:r>
              <a:rPr lang="el-GR" b="1" i="0" dirty="0">
                <a:solidFill>
                  <a:schemeClr val="accent1">
                    <a:lumMod val="40000"/>
                    <a:lumOff val="60000"/>
                  </a:schemeClr>
                </a:solidFill>
                <a:effectLst/>
                <a:latin typeface="Open Sans"/>
              </a:rPr>
              <a:t>Κάθε στρατιώτης σιγοτραγουδούσε, για τα άνθη που έλουσαν τα μαλλιά και την πλάτη μίας κοπέλας</a:t>
            </a:r>
            <a:r>
              <a:rPr lang="el-GR" b="0" i="0" dirty="0">
                <a:solidFill>
                  <a:schemeClr val="accent1">
                    <a:lumMod val="40000"/>
                    <a:lumOff val="60000"/>
                  </a:schemeClr>
                </a:solidFill>
                <a:effectLst/>
                <a:latin typeface="Open Sans"/>
              </a:rPr>
              <a:t>, </a:t>
            </a:r>
            <a:r>
              <a:rPr lang="el-GR" b="0" i="0" dirty="0">
                <a:effectLst/>
                <a:latin typeface="Open Sans"/>
              </a:rPr>
              <a:t>καθώς όδευε προς ένα πιθανό πόλεμο. Από τους στρατιώτες, έφτασε και στον υπόλοιπο κόσμο. Έγινε και </a:t>
            </a:r>
            <a:r>
              <a:rPr lang="el-GR" b="1" i="0" dirty="0">
                <a:solidFill>
                  <a:schemeClr val="accent1">
                    <a:lumMod val="40000"/>
                    <a:lumOff val="60000"/>
                  </a:schemeClr>
                </a:solidFill>
                <a:effectLst/>
                <a:latin typeface="Open Sans"/>
              </a:rPr>
              <a:t>καντάδα</a:t>
            </a:r>
            <a:r>
              <a:rPr lang="el-GR" b="0" i="0" dirty="0">
                <a:effectLst/>
                <a:latin typeface="Open Sans"/>
              </a:rPr>
              <a:t>, που ακουγόταν κάτω από τα παράθυρα των ωραίων δεσποινίδων της εποχής.</a:t>
            </a:r>
          </a:p>
          <a:p>
            <a:pPr algn="just"/>
            <a:r>
              <a:rPr lang="el-GR" b="0" i="0" dirty="0">
                <a:effectLst/>
                <a:latin typeface="Open Sans"/>
              </a:rPr>
              <a:t>Σε όλη την Ελλάδα δεν υπήρχε άνθρωπος, που να μην το ψιθύρισε σε μια ρομαντική στιγμή, ή να μην το τραγούδησε σε μία παρέα. Αργότερα, η Δροσίνα παντρεύτηκε τον δικηγόρο Μελέτιο Μελετόπουλο, με τον οποίον απέκτησαν έξι παιδιά. Πέθανε τη δεκατία του ’60, στα 101 της. Τελικά απέκτησε «κάτασπρα μαλλιά».</a:t>
            </a:r>
          </a:p>
          <a:p>
            <a:pPr algn="just"/>
            <a:endParaRPr lang="el-GR" dirty="0"/>
          </a:p>
        </p:txBody>
      </p:sp>
      <p:pic>
        <p:nvPicPr>
          <p:cNvPr id="9218" name="Picture 2" descr="Αποτέλεσμα εικόνας για Δροσίνα δροσίνη">
            <a:extLst>
              <a:ext uri="{FF2B5EF4-FFF2-40B4-BE49-F238E27FC236}">
                <a16:creationId xmlns:a16="http://schemas.microsoft.com/office/drawing/2014/main" id="{6953E433-E46D-417E-A902-85392D52B7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2" t="1198" r="697" b="-1198"/>
          <a:stretch/>
        </p:blipFill>
        <p:spPr bwMode="auto">
          <a:xfrm>
            <a:off x="8147042" y="128525"/>
            <a:ext cx="3186908" cy="398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0D81DE-0EAA-43FE-80F9-FFCE87CFB3FD}"/>
              </a:ext>
            </a:extLst>
          </p:cNvPr>
          <p:cNvSpPr txBox="1"/>
          <p:nvPr/>
        </p:nvSpPr>
        <p:spPr>
          <a:xfrm>
            <a:off x="7524751" y="4163975"/>
            <a:ext cx="4591050" cy="2585323"/>
          </a:xfrm>
          <a:prstGeom prst="rect">
            <a:avLst/>
          </a:prstGeom>
          <a:noFill/>
        </p:spPr>
        <p:txBody>
          <a:bodyPr wrap="square" rtlCol="0">
            <a:spAutoFit/>
          </a:bodyPr>
          <a:lstStyle/>
          <a:p>
            <a:pPr algn="just"/>
            <a:r>
              <a:rPr lang="el-GR" dirty="0"/>
              <a:t>Για το ποίημα αυτό ο </a:t>
            </a:r>
            <a:r>
              <a:rPr lang="el-GR" b="1" dirty="0">
                <a:solidFill>
                  <a:schemeClr val="accent1">
                    <a:lumMod val="40000"/>
                    <a:lumOff val="60000"/>
                  </a:schemeClr>
                </a:solidFill>
              </a:rPr>
              <a:t>Γ. Δροσίνης </a:t>
            </a:r>
            <a:r>
              <a:rPr lang="el-GR" dirty="0"/>
              <a:t>γράφει : </a:t>
            </a:r>
            <a:r>
              <a:rPr lang="el-GR" i="1" dirty="0"/>
              <a:t>«Εξακολουθώ να πιστεύω πως δεν θα αποκαλυφθή ο πραγματικός συνθέτης, ίσως γιατί δεν υπάρχει. Η «Μυγδαλιά» έχει τον τύπο τής ιταλικής καντάδας και πιθανότατα σε μιας τέτοιας καντάδας τη μουσική συνταιριάστηκε. Το κακό είναι, πως η μουσική έσωσε τους μετριότατους στίχους, ενώ πέρασαν απαρατήρητα τόσα άλλα τραγούδια».</a:t>
            </a:r>
          </a:p>
        </p:txBody>
      </p:sp>
    </p:spTree>
    <p:extLst>
      <p:ext uri="{BB962C8B-B14F-4D97-AF65-F5344CB8AC3E}">
        <p14:creationId xmlns:p14="http://schemas.microsoft.com/office/powerpoint/2010/main" val="321389109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622008" y="-142838"/>
            <a:ext cx="10728326" cy="1161975"/>
          </a:xfrm>
        </p:spPr>
        <p:txBody>
          <a:bodyPr>
            <a:normAutofit/>
          </a:bodyPr>
          <a:lstStyle/>
          <a:p>
            <a:r>
              <a:rPr lang="el-GR" sz="4400" dirty="0">
                <a:solidFill>
                  <a:schemeClr val="accent1">
                    <a:lumMod val="60000"/>
                    <a:lumOff val="40000"/>
                  </a:schemeClr>
                </a:solidFill>
              </a:rPr>
              <a:t>Αποφθέγματα</a:t>
            </a:r>
            <a:r>
              <a:rPr lang="el-GR" sz="4400" dirty="0"/>
              <a:t> του Δροσίνη</a:t>
            </a:r>
          </a:p>
        </p:txBody>
      </p:sp>
      <p:sp>
        <p:nvSpPr>
          <p:cNvPr id="3" name="Text Placeholder 2">
            <a:extLst>
              <a:ext uri="{FF2B5EF4-FFF2-40B4-BE49-F238E27FC236}">
                <a16:creationId xmlns:a16="http://schemas.microsoft.com/office/drawing/2014/main" id="{639594F6-2EB5-4A72-AEA4-A1ED6236AF71}"/>
              </a:ext>
            </a:extLst>
          </p:cNvPr>
          <p:cNvSpPr>
            <a:spLocks noGrp="1"/>
          </p:cNvSpPr>
          <p:nvPr>
            <p:ph type="body" idx="1"/>
          </p:nvPr>
        </p:nvSpPr>
        <p:spPr>
          <a:xfrm>
            <a:off x="719910" y="1504950"/>
            <a:ext cx="8057378" cy="4914900"/>
          </a:xfrm>
        </p:spPr>
        <p:txBody>
          <a:bodyPr>
            <a:noAutofit/>
          </a:bodyPr>
          <a:lstStyle/>
          <a:p>
            <a:pPr algn="l"/>
            <a:r>
              <a:rPr lang="el-GR" b="0" i="0" dirty="0">
                <a:solidFill>
                  <a:schemeClr val="tx1"/>
                </a:solidFill>
                <a:effectLst/>
                <a:latin typeface="Open Sans"/>
              </a:rPr>
              <a:t>           Η αληθινή ευτυχία βρίσκεται </a:t>
            </a:r>
          </a:p>
          <a:p>
            <a:pPr algn="l"/>
            <a:r>
              <a:rPr lang="el-GR" dirty="0">
                <a:solidFill>
                  <a:schemeClr val="tx1"/>
                </a:solidFill>
                <a:latin typeface="Open Sans"/>
              </a:rPr>
              <a:t>           </a:t>
            </a:r>
            <a:r>
              <a:rPr lang="el-GR" b="0" i="0" dirty="0">
                <a:solidFill>
                  <a:schemeClr val="tx1"/>
                </a:solidFill>
                <a:effectLst/>
                <a:latin typeface="Open Sans"/>
              </a:rPr>
              <a:t>στις αναμνήσεις και στις ελπίδες.</a:t>
            </a:r>
          </a:p>
          <a:p>
            <a:pPr algn="l"/>
            <a:br>
              <a:rPr lang="el-GR" sz="2800" b="0" i="0" dirty="0">
                <a:solidFill>
                  <a:schemeClr val="tx1"/>
                </a:solidFill>
                <a:effectLst/>
                <a:latin typeface="Open Sans"/>
              </a:rPr>
            </a:br>
            <a:r>
              <a:rPr lang="el-GR" sz="2800" b="0" i="0" dirty="0">
                <a:solidFill>
                  <a:schemeClr val="tx1"/>
                </a:solidFill>
                <a:effectLst/>
                <a:latin typeface="Open Sans"/>
              </a:rPr>
              <a:t>  Πουλί γεννιέται ο άνθρωπος</a:t>
            </a:r>
            <a:br>
              <a:rPr lang="el-GR" sz="2800" b="0" i="0" dirty="0">
                <a:solidFill>
                  <a:schemeClr val="tx1"/>
                </a:solidFill>
                <a:effectLst/>
                <a:latin typeface="Open Sans"/>
              </a:rPr>
            </a:br>
            <a:r>
              <a:rPr lang="el-GR" sz="2800" b="0" i="0" dirty="0">
                <a:solidFill>
                  <a:schemeClr val="tx1"/>
                </a:solidFill>
                <a:effectLst/>
                <a:latin typeface="Open Sans"/>
              </a:rPr>
              <a:t>  και δέντρο θα πεθάνει:</a:t>
            </a:r>
            <a:br>
              <a:rPr lang="el-GR" sz="2800" b="0" i="0" dirty="0">
                <a:solidFill>
                  <a:schemeClr val="tx1"/>
                </a:solidFill>
                <a:effectLst/>
                <a:latin typeface="Open Sans"/>
              </a:rPr>
            </a:br>
            <a:r>
              <a:rPr lang="el-GR" sz="2800" b="0" i="0" dirty="0">
                <a:solidFill>
                  <a:schemeClr val="tx1"/>
                </a:solidFill>
                <a:effectLst/>
                <a:latin typeface="Open Sans"/>
              </a:rPr>
              <a:t>  ρίζες απλώνει γύρω του</a:t>
            </a:r>
            <a:br>
              <a:rPr lang="el-GR" sz="2800" b="0" i="0" dirty="0">
                <a:solidFill>
                  <a:schemeClr val="tx1"/>
                </a:solidFill>
                <a:effectLst/>
                <a:latin typeface="Open Sans"/>
              </a:rPr>
            </a:br>
            <a:r>
              <a:rPr lang="el-GR" sz="2800" b="0" i="0" dirty="0">
                <a:solidFill>
                  <a:schemeClr val="tx1"/>
                </a:solidFill>
                <a:effectLst/>
                <a:latin typeface="Open Sans"/>
              </a:rPr>
              <a:t>  και τα φτερά του χάνει.</a:t>
            </a:r>
          </a:p>
          <a:p>
            <a:pPr algn="l"/>
            <a:br>
              <a:rPr lang="el-GR" b="0" i="0" dirty="0">
                <a:solidFill>
                  <a:schemeClr val="tx1"/>
                </a:solidFill>
                <a:effectLst/>
                <a:latin typeface="Open Sans"/>
              </a:rPr>
            </a:br>
            <a:r>
              <a:rPr lang="el-GR" b="0" i="0" dirty="0">
                <a:solidFill>
                  <a:schemeClr val="tx1"/>
                </a:solidFill>
                <a:effectLst/>
                <a:latin typeface="Open Sans"/>
              </a:rPr>
              <a:t>Ψυχή που ξέρει να πονεί ξέρει και να πεθαίνει.</a:t>
            </a:r>
          </a:p>
        </p:txBody>
      </p:sp>
      <p:pic>
        <p:nvPicPr>
          <p:cNvPr id="5122" name="Picture 2" descr="Αποτέλεσμα εικόνας για Δροσίνης">
            <a:extLst>
              <a:ext uri="{FF2B5EF4-FFF2-40B4-BE49-F238E27FC236}">
                <a16:creationId xmlns:a16="http://schemas.microsoft.com/office/drawing/2014/main" id="{8590AD74-366B-4A6A-B875-425CE757D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771" y="323849"/>
            <a:ext cx="3444246" cy="465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399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9594F6-2EB5-4A72-AEA4-A1ED6236AF71}"/>
              </a:ext>
            </a:extLst>
          </p:cNvPr>
          <p:cNvSpPr>
            <a:spLocks noGrp="1"/>
          </p:cNvSpPr>
          <p:nvPr>
            <p:ph type="body" idx="1"/>
          </p:nvPr>
        </p:nvSpPr>
        <p:spPr>
          <a:xfrm>
            <a:off x="672285" y="1095375"/>
            <a:ext cx="6681015" cy="2333625"/>
          </a:xfrm>
        </p:spPr>
        <p:txBody>
          <a:bodyPr>
            <a:noAutofit/>
          </a:bodyPr>
          <a:lstStyle/>
          <a:p>
            <a:pPr algn="l"/>
            <a:r>
              <a:rPr lang="el-GR" b="0" i="0" dirty="0">
                <a:solidFill>
                  <a:schemeClr val="tx1"/>
                </a:solidFill>
                <a:effectLst/>
                <a:latin typeface="Open Sans"/>
              </a:rPr>
              <a:t>- Βαθιά τη νύχτα, τα μεσάνυχτα,</a:t>
            </a:r>
            <a:br>
              <a:rPr lang="el-GR" b="0" i="0" dirty="0">
                <a:solidFill>
                  <a:schemeClr val="tx1"/>
                </a:solidFill>
                <a:effectLst/>
                <a:latin typeface="Open Sans"/>
              </a:rPr>
            </a:br>
            <a:r>
              <a:rPr lang="el-GR" b="0" i="0" dirty="0">
                <a:solidFill>
                  <a:schemeClr val="tx1"/>
                </a:solidFill>
                <a:effectLst/>
                <a:latin typeface="Open Sans"/>
              </a:rPr>
              <a:t>  με τ' ανοιχτά φτερά του ονείρου,</a:t>
            </a:r>
            <a:br>
              <a:rPr lang="el-GR" b="0" i="0" dirty="0">
                <a:solidFill>
                  <a:schemeClr val="tx1"/>
                </a:solidFill>
                <a:effectLst/>
                <a:latin typeface="Open Sans"/>
              </a:rPr>
            </a:br>
            <a:r>
              <a:rPr lang="el-GR" b="0" i="0" dirty="0">
                <a:solidFill>
                  <a:schemeClr val="tx1"/>
                </a:solidFill>
                <a:effectLst/>
                <a:latin typeface="Open Sans"/>
              </a:rPr>
              <a:t>  πετά η ψυχή μου, σκλάβα ελεύθερη,</a:t>
            </a:r>
            <a:br>
              <a:rPr lang="el-GR" b="0" i="0" dirty="0">
                <a:solidFill>
                  <a:schemeClr val="tx1"/>
                </a:solidFill>
                <a:effectLst/>
                <a:latin typeface="Open Sans"/>
              </a:rPr>
            </a:br>
            <a:r>
              <a:rPr lang="el-GR" b="0" i="0" dirty="0">
                <a:solidFill>
                  <a:schemeClr val="tx1"/>
                </a:solidFill>
                <a:effectLst/>
                <a:latin typeface="Open Sans"/>
              </a:rPr>
              <a:t>  στους μυστικούς κόσμους του Απείρου</a:t>
            </a:r>
            <a:r>
              <a:rPr lang="el-GR" sz="1800" b="0" i="0" dirty="0">
                <a:solidFill>
                  <a:schemeClr val="tx1"/>
                </a:solidFill>
                <a:effectLst/>
                <a:latin typeface="Open Sans"/>
              </a:rPr>
              <a:t>.</a:t>
            </a:r>
          </a:p>
        </p:txBody>
      </p:sp>
    </p:spTree>
    <p:extLst>
      <p:ext uri="{BB962C8B-B14F-4D97-AF65-F5344CB8AC3E}">
        <p14:creationId xmlns:p14="http://schemas.microsoft.com/office/powerpoint/2010/main" val="96217645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827087" y="219076"/>
            <a:ext cx="10728326" cy="1457250"/>
          </a:xfrm>
        </p:spPr>
        <p:txBody>
          <a:bodyPr>
            <a:normAutofit fontScale="90000"/>
          </a:bodyPr>
          <a:lstStyle/>
          <a:p>
            <a:pPr>
              <a:spcAft>
                <a:spcPts val="1000"/>
              </a:spcAft>
            </a:pPr>
            <a:r>
              <a:rPr lang="el-GR" sz="3600" dirty="0">
                <a:solidFill>
                  <a:schemeClr val="accent6">
                    <a:lumMod val="60000"/>
                    <a:lumOff val="40000"/>
                  </a:schemeClr>
                </a:solidFill>
              </a:rPr>
              <a:t>Ένα ποίημά του που τραγουδάει </a:t>
            </a:r>
            <a:br>
              <a:rPr lang="el-GR" sz="3600" dirty="0">
                <a:solidFill>
                  <a:schemeClr val="accent6">
                    <a:lumMod val="60000"/>
                    <a:lumOff val="40000"/>
                  </a:schemeClr>
                </a:solidFill>
              </a:rPr>
            </a:br>
            <a:r>
              <a:rPr lang="el-GR" sz="3600" dirty="0">
                <a:solidFill>
                  <a:schemeClr val="accent6">
                    <a:lumMod val="60000"/>
                    <a:lumOff val="40000"/>
                  </a:schemeClr>
                </a:solidFill>
              </a:rPr>
              <a:t>ο Βασίλης Παπακωνσταντίνου με μία χορωδία</a:t>
            </a:r>
            <a:br>
              <a:rPr lang="el-GR" sz="4000" dirty="0"/>
            </a:br>
            <a:r>
              <a:rPr lang="el-GR" sz="4000" dirty="0"/>
              <a:t> 		</a:t>
            </a:r>
            <a:r>
              <a:rPr lang="el-GR" sz="3600" dirty="0">
                <a:solidFill>
                  <a:schemeClr val="accent1">
                    <a:lumMod val="60000"/>
                    <a:lumOff val="40000"/>
                  </a:schemeClr>
                </a:solidFill>
                <a:latin typeface="Comic Sans MS" panose="030F0702030302020204" pitchFamily="66" charset="0"/>
                <a:hlinkClick r:id="rId2">
                  <a:extLst>
                    <a:ext uri="{A12FA001-AC4F-418D-AE19-62706E023703}">
                      <ahyp:hlinkClr xmlns:ahyp="http://schemas.microsoft.com/office/drawing/2018/hyperlinkcolor" val="tx"/>
                    </a:ext>
                  </a:extLst>
                </a:hlinkClick>
              </a:rPr>
              <a:t>Τι θέλω</a:t>
            </a:r>
            <a:endParaRPr lang="el-GR" sz="3600" dirty="0">
              <a:solidFill>
                <a:schemeClr val="accent1">
                  <a:lumMod val="60000"/>
                  <a:lumOff val="40000"/>
                </a:schemeClr>
              </a:solidFill>
              <a:latin typeface="Comic Sans MS" panose="030F0702030302020204" pitchFamily="66" charset="0"/>
            </a:endParaRPr>
          </a:p>
        </p:txBody>
      </p:sp>
      <p:sp>
        <p:nvSpPr>
          <p:cNvPr id="5" name="Text Placeholder 2">
            <a:extLst>
              <a:ext uri="{FF2B5EF4-FFF2-40B4-BE49-F238E27FC236}">
                <a16:creationId xmlns:a16="http://schemas.microsoft.com/office/drawing/2014/main" id="{314C2761-A27B-4277-88BE-797A8D080CEB}"/>
              </a:ext>
            </a:extLst>
          </p:cNvPr>
          <p:cNvSpPr>
            <a:spLocks noGrp="1"/>
          </p:cNvSpPr>
          <p:nvPr>
            <p:ph type="body" idx="1"/>
          </p:nvPr>
        </p:nvSpPr>
        <p:spPr>
          <a:xfrm>
            <a:off x="719910" y="1895402"/>
            <a:ext cx="10728326" cy="4524447"/>
          </a:xfrm>
        </p:spPr>
        <p:txBody>
          <a:bodyPr>
            <a:noAutofit/>
          </a:bodyPr>
          <a:lstStyle/>
          <a:p>
            <a:pPr algn="l">
              <a:spcBef>
                <a:spcPts val="0"/>
              </a:spcBef>
            </a:pPr>
            <a:r>
              <a:rPr lang="el-GR" b="0" i="0" dirty="0">
                <a:solidFill>
                  <a:schemeClr val="tx1"/>
                </a:solidFill>
                <a:effectLst/>
                <a:latin typeface="Comic Sans MS" panose="030F0702030302020204" pitchFamily="66" charset="0"/>
              </a:rPr>
              <a:t>Δεν θέλω του κισσού το πλάνο ψήλωμα  </a:t>
            </a:r>
          </a:p>
          <a:p>
            <a:pPr algn="l">
              <a:spcBef>
                <a:spcPts val="0"/>
              </a:spcBef>
            </a:pPr>
            <a:r>
              <a:rPr lang="el-GR" b="0" i="0" dirty="0">
                <a:solidFill>
                  <a:schemeClr val="tx1"/>
                </a:solidFill>
                <a:effectLst/>
                <a:latin typeface="Comic Sans MS" panose="030F0702030302020204" pitchFamily="66" charset="0"/>
              </a:rPr>
              <a:t>σε ξένα αναστυλώματα δεμένο.</a:t>
            </a:r>
            <a:endParaRPr lang="el-GR" dirty="0">
              <a:solidFill>
                <a:schemeClr val="tx1"/>
              </a:solidFill>
              <a:latin typeface="Comic Sans MS" panose="030F0702030302020204" pitchFamily="66" charset="0"/>
            </a:endParaRPr>
          </a:p>
          <a:p>
            <a:pPr algn="l">
              <a:spcBef>
                <a:spcPts val="0"/>
              </a:spcBef>
            </a:pPr>
            <a:r>
              <a:rPr lang="el-GR" b="0" i="0" dirty="0">
                <a:solidFill>
                  <a:schemeClr val="tx1"/>
                </a:solidFill>
                <a:effectLst/>
                <a:latin typeface="Comic Sans MS" panose="030F0702030302020204" pitchFamily="66" charset="0"/>
              </a:rPr>
              <a:t>Ας είμαι ένα καλάμι, ένα χαμόδεντρο,</a:t>
            </a:r>
            <a:endParaRPr lang="el-GR" dirty="0">
              <a:solidFill>
                <a:schemeClr val="tx1"/>
              </a:solidFill>
              <a:latin typeface="Comic Sans MS" panose="030F0702030302020204" pitchFamily="66" charset="0"/>
            </a:endParaRPr>
          </a:p>
          <a:p>
            <a:pPr algn="l">
              <a:spcBef>
                <a:spcPts val="0"/>
              </a:spcBef>
            </a:pPr>
            <a:r>
              <a:rPr lang="el-GR" b="0" i="0" dirty="0">
                <a:solidFill>
                  <a:schemeClr val="tx1"/>
                </a:solidFill>
                <a:effectLst/>
                <a:latin typeface="Comic Sans MS" panose="030F0702030302020204" pitchFamily="66" charset="0"/>
              </a:rPr>
              <a:t>μα όσο να ανεβαίνω, μόνος ν’ ανεβαίνω.</a:t>
            </a:r>
          </a:p>
          <a:p>
            <a:pPr algn="l"/>
            <a:endParaRPr lang="el-GR" dirty="0">
              <a:solidFill>
                <a:schemeClr val="tx1"/>
              </a:solidFill>
              <a:latin typeface="Comic Sans MS" panose="030F0702030302020204" pitchFamily="66" charset="0"/>
            </a:endParaRPr>
          </a:p>
          <a:p>
            <a:pPr algn="l">
              <a:spcBef>
                <a:spcPts val="0"/>
              </a:spcBef>
            </a:pPr>
            <a:r>
              <a:rPr lang="el-GR" b="0" i="0" dirty="0">
                <a:solidFill>
                  <a:schemeClr val="tx1"/>
                </a:solidFill>
                <a:effectLst/>
                <a:latin typeface="Comic Sans MS" panose="030F0702030302020204" pitchFamily="66" charset="0"/>
              </a:rPr>
              <a:t>Δεν θέλω του γυαλιού το λαμπροφέγγισμα</a:t>
            </a:r>
          </a:p>
          <a:p>
            <a:pPr algn="l">
              <a:spcBef>
                <a:spcPts val="0"/>
              </a:spcBef>
            </a:pPr>
            <a:r>
              <a:rPr lang="el-GR" dirty="0">
                <a:solidFill>
                  <a:schemeClr val="tx1"/>
                </a:solidFill>
                <a:latin typeface="Comic Sans MS" panose="030F0702030302020204" pitchFamily="66" charset="0"/>
              </a:rPr>
              <a:t>Που γίνεται άστρο με του λιού τη χάρι</a:t>
            </a:r>
          </a:p>
          <a:p>
            <a:pPr algn="l">
              <a:spcBef>
                <a:spcPts val="0"/>
              </a:spcBef>
            </a:pPr>
            <a:r>
              <a:rPr lang="el-GR" b="0" i="0" dirty="0">
                <a:solidFill>
                  <a:schemeClr val="tx1"/>
                </a:solidFill>
                <a:effectLst/>
                <a:latin typeface="Comic Sans MS" panose="030F0702030302020204" pitchFamily="66" charset="0"/>
              </a:rPr>
              <a:t>Θέλω να δίνω φως από τη φλόγα μου</a:t>
            </a:r>
          </a:p>
          <a:p>
            <a:pPr algn="l">
              <a:spcBef>
                <a:spcPts val="0"/>
              </a:spcBef>
            </a:pPr>
            <a:r>
              <a:rPr lang="el-GR" dirty="0">
                <a:solidFill>
                  <a:schemeClr val="tx1"/>
                </a:solidFill>
                <a:latin typeface="Comic Sans MS" panose="030F0702030302020204" pitchFamily="66" charset="0"/>
              </a:rPr>
              <a:t>Κι ας είμαι ένα ταπεινό λυχνάρι</a:t>
            </a:r>
            <a:endParaRPr lang="el-GR" b="0" i="0" dirty="0">
              <a:solidFill>
                <a:schemeClr val="tx1"/>
              </a:solidFill>
              <a:effectLst/>
              <a:latin typeface="Comic Sans MS" panose="030F0702030302020204" pitchFamily="66" charset="0"/>
            </a:endParaRPr>
          </a:p>
          <a:p>
            <a:pPr algn="l"/>
            <a:endParaRPr lang="el-GR" b="0" i="0" dirty="0">
              <a:solidFill>
                <a:schemeClr val="tx1"/>
              </a:solidFill>
              <a:effectLst/>
              <a:latin typeface="Open Sans"/>
            </a:endParaRPr>
          </a:p>
        </p:txBody>
      </p:sp>
      <p:pic>
        <p:nvPicPr>
          <p:cNvPr id="6146" name="Picture 2" descr="Αποτέλεσμα εικόνας για κισσός">
            <a:extLst>
              <a:ext uri="{FF2B5EF4-FFF2-40B4-BE49-F238E27FC236}">
                <a16:creationId xmlns:a16="http://schemas.microsoft.com/office/drawing/2014/main" id="{CA29D45E-76AE-4595-827E-5F00AFA002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72" r="33611"/>
          <a:stretch/>
        </p:blipFill>
        <p:spPr bwMode="auto">
          <a:xfrm>
            <a:off x="9734550" y="0"/>
            <a:ext cx="20859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7856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731837" y="314400"/>
            <a:ext cx="10728326" cy="1161975"/>
          </a:xfrm>
        </p:spPr>
        <p:txBody>
          <a:bodyPr>
            <a:normAutofit fontScale="90000"/>
          </a:bodyPr>
          <a:lstStyle/>
          <a:p>
            <a:r>
              <a:rPr lang="el-GR" sz="3600" dirty="0"/>
              <a:t>Θέλεις ν’ ακούσεις κι άλλα μελοποιημένα ποιήματά του;</a:t>
            </a:r>
            <a:br>
              <a:rPr lang="el-GR" sz="4000" dirty="0"/>
            </a:br>
            <a:r>
              <a:rPr lang="el-GR" sz="4000" dirty="0">
                <a:solidFill>
                  <a:schemeClr val="accent1">
                    <a:lumMod val="40000"/>
                    <a:lumOff val="60000"/>
                  </a:schemeClr>
                </a:solidFill>
                <a:hlinkClick r:id="rId2"/>
              </a:rPr>
              <a:t>Τα μάτια σου είναι θάλασσες</a:t>
            </a:r>
            <a:endParaRPr lang="el-GR" sz="4000" dirty="0">
              <a:solidFill>
                <a:schemeClr val="accent1">
                  <a:lumMod val="40000"/>
                  <a:lumOff val="60000"/>
                </a:schemeClr>
              </a:solidFill>
            </a:endParaRPr>
          </a:p>
        </p:txBody>
      </p:sp>
      <p:pic>
        <p:nvPicPr>
          <p:cNvPr id="10242" name="Picture 2" descr="Αποτέλεσμα εικόνας για μάτια θάλασσες">
            <a:extLst>
              <a:ext uri="{FF2B5EF4-FFF2-40B4-BE49-F238E27FC236}">
                <a16:creationId xmlns:a16="http://schemas.microsoft.com/office/drawing/2014/main" id="{C983FDA6-BBDC-420A-91C9-66FE8D454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50873"/>
            <a:ext cx="8277225" cy="520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13638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Αποτέλεσμα εικόνας για σκούρα θάλασσα">
            <a:extLst>
              <a:ext uri="{FF2B5EF4-FFF2-40B4-BE49-F238E27FC236}">
                <a16:creationId xmlns:a16="http://schemas.microsoft.com/office/drawing/2014/main" id="{26CE8253-5E9C-4272-A124-9E004C76D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339850"/>
            <a:ext cx="12296775" cy="8197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731837" y="238162"/>
            <a:ext cx="10728326" cy="1161975"/>
          </a:xfrm>
        </p:spPr>
        <p:txBody>
          <a:bodyPr>
            <a:normAutofit/>
          </a:bodyPr>
          <a:lstStyle/>
          <a:p>
            <a:r>
              <a:rPr lang="el-GR" sz="4000" dirty="0">
                <a:solidFill>
                  <a:schemeClr val="accent1">
                    <a:lumMod val="40000"/>
                    <a:lumOff val="60000"/>
                  </a:schemeClr>
                </a:solidFill>
                <a:hlinkClick r:id="rId3"/>
              </a:rPr>
              <a:t>Μαυροθαλασσίτισσα</a:t>
            </a:r>
            <a:endParaRPr lang="el-GR" sz="4000" dirty="0">
              <a:solidFill>
                <a:schemeClr val="accent1">
                  <a:lumMod val="40000"/>
                  <a:lumOff val="60000"/>
                </a:schemeClr>
              </a:solidFill>
            </a:endParaRPr>
          </a:p>
        </p:txBody>
      </p:sp>
    </p:spTree>
    <p:extLst>
      <p:ext uri="{BB962C8B-B14F-4D97-AF65-F5344CB8AC3E}">
        <p14:creationId xmlns:p14="http://schemas.microsoft.com/office/powerpoint/2010/main" val="982883373"/>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72D6-53F2-4D59-9F8F-2B4C6BA36F38}"/>
              </a:ext>
            </a:extLst>
          </p:cNvPr>
          <p:cNvSpPr txBox="1"/>
          <p:nvPr/>
        </p:nvSpPr>
        <p:spPr>
          <a:xfrm>
            <a:off x="1085850" y="426184"/>
            <a:ext cx="7362825" cy="6771084"/>
          </a:xfrm>
          <a:prstGeom prst="rect">
            <a:avLst/>
          </a:prstGeom>
          <a:noFill/>
        </p:spPr>
        <p:txBody>
          <a:bodyPr wrap="square" rtlCol="0">
            <a:spAutoFit/>
          </a:bodyPr>
          <a:lstStyle/>
          <a:p>
            <a:r>
              <a:rPr lang="el-GR" sz="2400" dirty="0">
                <a:effectLst/>
                <a:latin typeface="Comic Sans MS" panose="030F0702030302020204" pitchFamily="66" charset="0"/>
                <a:ea typeface="Times New Roman" panose="02020603050405020304" pitchFamily="18" charset="0"/>
              </a:rPr>
              <a:t>Να σε προσμένω</a:t>
            </a:r>
          </a:p>
          <a:p>
            <a:pPr algn="l"/>
            <a:r>
              <a:rPr lang="el-GR" sz="2400" dirty="0">
                <a:effectLst/>
                <a:latin typeface="Comic Sans MS" panose="030F0702030302020204" pitchFamily="66" charset="0"/>
                <a:ea typeface="Times New Roman" panose="02020603050405020304" pitchFamily="18" charset="0"/>
              </a:rPr>
              <a:t>Για σένα έχω κοντά μου τ’ αδειανό θρονί</a:t>
            </a:r>
          </a:p>
          <a:p>
            <a:pPr algn="l"/>
            <a:r>
              <a:rPr lang="el-GR" sz="2400" dirty="0">
                <a:effectLst/>
                <a:latin typeface="Comic Sans MS" panose="030F0702030302020204" pitchFamily="66" charset="0"/>
                <a:ea typeface="Times New Roman" panose="02020603050405020304" pitchFamily="18" charset="0"/>
              </a:rPr>
              <a:t>και για τους δυο μας το ποτήρι γεμισμένο.</a:t>
            </a:r>
          </a:p>
          <a:p>
            <a:pPr algn="l"/>
            <a:r>
              <a:rPr lang="el-GR" sz="2400" dirty="0">
                <a:effectLst/>
                <a:latin typeface="Comic Sans MS" panose="030F0702030302020204" pitchFamily="66" charset="0"/>
                <a:ea typeface="Times New Roman" panose="02020603050405020304" pitchFamily="18" charset="0"/>
              </a:rPr>
              <a:t>Ξυπνά τον πόθο η ώρα η βραδινή</a:t>
            </a:r>
          </a:p>
          <a:p>
            <a:pPr algn="l"/>
            <a:r>
              <a:rPr lang="el-GR" sz="2400" dirty="0">
                <a:effectLst/>
                <a:latin typeface="Comic Sans MS" panose="030F0702030302020204" pitchFamily="66" charset="0"/>
                <a:ea typeface="Times New Roman" panose="02020603050405020304" pitchFamily="18" charset="0"/>
              </a:rPr>
              <a:t>το ξέρω πως δε θα ’ρθεις –κι όμως σε προσμένω.</a:t>
            </a:r>
          </a:p>
          <a:p>
            <a:pPr algn="l"/>
            <a:endParaRPr lang="el-GR" sz="2400" dirty="0">
              <a:effectLst/>
              <a:latin typeface="Comic Sans MS" panose="030F0702030302020204" pitchFamily="66" charset="0"/>
              <a:ea typeface="Times New Roman" panose="02020603050405020304" pitchFamily="18" charset="0"/>
            </a:endParaRPr>
          </a:p>
          <a:p>
            <a:pPr algn="l"/>
            <a:r>
              <a:rPr lang="el-GR" sz="2400" dirty="0">
                <a:effectLst/>
                <a:latin typeface="Comic Sans MS" panose="030F0702030302020204" pitchFamily="66" charset="0"/>
                <a:ea typeface="Times New Roman" panose="02020603050405020304" pitchFamily="18" charset="0"/>
              </a:rPr>
              <a:t>Η πόρτα αν τρίξει απ’ τον αέρα...ένα ξερό</a:t>
            </a:r>
          </a:p>
          <a:p>
            <a:pPr algn="l"/>
            <a:r>
              <a:rPr lang="el-GR" sz="2400" dirty="0">
                <a:effectLst/>
                <a:latin typeface="Comic Sans MS" panose="030F0702030302020204" pitchFamily="66" charset="0"/>
                <a:ea typeface="Times New Roman" panose="02020603050405020304" pitchFamily="18" charset="0"/>
              </a:rPr>
              <a:t>κλαδί αν σαλέψει*</a:t>
            </a:r>
          </a:p>
          <a:p>
            <a:pPr algn="l"/>
            <a:r>
              <a:rPr lang="el-GR" sz="2400" dirty="0">
                <a:effectLst/>
                <a:latin typeface="Comic Sans MS" panose="030F0702030302020204" pitchFamily="66" charset="0"/>
                <a:ea typeface="Times New Roman" panose="02020603050405020304" pitchFamily="18" charset="0"/>
              </a:rPr>
              <a:t>έξω στον κήπο...βήμα ξένο</a:t>
            </a:r>
          </a:p>
          <a:p>
            <a:pPr algn="l"/>
            <a:r>
              <a:rPr lang="el-GR" sz="2400" dirty="0">
                <a:effectLst/>
                <a:latin typeface="Comic Sans MS" panose="030F0702030302020204" pitchFamily="66" charset="0"/>
                <a:ea typeface="Times New Roman" panose="02020603050405020304" pitchFamily="18" charset="0"/>
              </a:rPr>
              <a:t>στο δρόμο αν προσπεράσει, λαχταρώ...</a:t>
            </a:r>
          </a:p>
          <a:p>
            <a:pPr algn="l"/>
            <a:r>
              <a:rPr lang="el-GR" sz="2400" dirty="0">
                <a:effectLst/>
                <a:latin typeface="Comic Sans MS" panose="030F0702030302020204" pitchFamily="66" charset="0"/>
                <a:ea typeface="Times New Roman" panose="02020603050405020304" pitchFamily="18" charset="0"/>
              </a:rPr>
              <a:t>Το ξέρω πως δε θα ’ρθεις –κι όμως σε προσμένω.</a:t>
            </a:r>
          </a:p>
          <a:p>
            <a:pPr algn="l"/>
            <a:endParaRPr lang="el-GR" sz="2400" dirty="0">
              <a:effectLst/>
              <a:latin typeface="Comic Sans MS" panose="030F0702030302020204" pitchFamily="66" charset="0"/>
              <a:ea typeface="Times New Roman" panose="02020603050405020304" pitchFamily="18" charset="0"/>
            </a:endParaRPr>
          </a:p>
          <a:p>
            <a:pPr algn="l"/>
            <a:r>
              <a:rPr lang="el-GR" sz="2400" dirty="0">
                <a:effectLst/>
                <a:latin typeface="Comic Sans MS" panose="030F0702030302020204" pitchFamily="66" charset="0"/>
                <a:ea typeface="Times New Roman" panose="02020603050405020304" pitchFamily="18" charset="0"/>
              </a:rPr>
              <a:t>Νυχτώνει η μέρα, κρύα κι ερημική,</a:t>
            </a:r>
          </a:p>
          <a:p>
            <a:pPr algn="l"/>
            <a:r>
              <a:rPr lang="el-GR" sz="2400" dirty="0">
                <a:effectLst/>
                <a:latin typeface="Comic Sans MS" panose="030F0702030302020204" pitchFamily="66" charset="0"/>
                <a:ea typeface="Times New Roman" panose="02020603050405020304" pitchFamily="18" charset="0"/>
              </a:rPr>
              <a:t>δάκρυα σταλάζει το κερί μου αναμμένο...</a:t>
            </a:r>
          </a:p>
          <a:p>
            <a:pPr algn="l"/>
            <a:r>
              <a:rPr lang="el-GR" sz="2400" dirty="0">
                <a:effectLst/>
                <a:latin typeface="Comic Sans MS" panose="030F0702030302020204" pitchFamily="66" charset="0"/>
                <a:ea typeface="Times New Roman" panose="02020603050405020304" pitchFamily="18" charset="0"/>
              </a:rPr>
              <a:t>Και νιώθω μια χαρά μαρτυρική:</a:t>
            </a:r>
          </a:p>
          <a:p>
            <a:pPr algn="l"/>
            <a:r>
              <a:rPr lang="el-GR" sz="2400" dirty="0">
                <a:effectLst/>
                <a:latin typeface="Comic Sans MS" panose="030F0702030302020204" pitchFamily="66" charset="0"/>
                <a:ea typeface="Times New Roman" panose="02020603050405020304" pitchFamily="18" charset="0"/>
              </a:rPr>
              <a:t>Να ξέρω πως δε θα ’ρθεις –και να σε προσμένω.</a:t>
            </a:r>
          </a:p>
          <a:p>
            <a:pPr algn="l"/>
            <a:endParaRPr lang="el-GR" sz="800" dirty="0">
              <a:effectLst/>
              <a:latin typeface="Comic Sans MS" panose="030F0702030302020204" pitchFamily="66" charset="0"/>
              <a:ea typeface="Times New Roman" panose="02020603050405020304" pitchFamily="18" charset="0"/>
            </a:endParaRPr>
          </a:p>
          <a:p>
            <a:pPr algn="l"/>
            <a:r>
              <a:rPr lang="el-GR" i="1" dirty="0">
                <a:latin typeface="Comic Sans MS" panose="030F0702030302020204" pitchFamily="66" charset="0"/>
                <a:ea typeface="Times New Roman" panose="02020603050405020304" pitchFamily="18" charset="0"/>
              </a:rPr>
              <a:t>*κουνηθεί</a:t>
            </a:r>
            <a:endParaRPr lang="el-GR" i="1" dirty="0">
              <a:effectLst/>
              <a:latin typeface="Comic Sans MS" panose="030F0702030302020204" pitchFamily="66" charset="0"/>
              <a:ea typeface="Times New Roman" panose="02020603050405020304" pitchFamily="18" charset="0"/>
            </a:endParaRPr>
          </a:p>
          <a:p>
            <a:endParaRPr lang="el-GR" sz="2400" dirty="0">
              <a:latin typeface="Comic Sans MS" panose="030F0702030302020204" pitchFamily="66" charset="0"/>
            </a:endParaRPr>
          </a:p>
        </p:txBody>
      </p:sp>
      <p:pic>
        <p:nvPicPr>
          <p:cNvPr id="8194" name="Picture 2" descr="Αποτέλεσμα εικόνας για Δροσίνης">
            <a:extLst>
              <a:ext uri="{FF2B5EF4-FFF2-40B4-BE49-F238E27FC236}">
                <a16:creationId xmlns:a16="http://schemas.microsoft.com/office/drawing/2014/main" id="{830F7802-B625-458C-8AA5-C595C5ED0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951328"/>
            <a:ext cx="3222624" cy="45795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28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6CE8253-5E9C-4272-A124-9E004C76D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4775" y="-1339850"/>
            <a:ext cx="12296775" cy="8197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4471669" y="-208878"/>
            <a:ext cx="10412413" cy="1161975"/>
          </a:xfrm>
        </p:spPr>
        <p:txBody>
          <a:bodyPr>
            <a:normAutofit/>
          </a:bodyPr>
          <a:lstStyle/>
          <a:p>
            <a:r>
              <a:rPr lang="el-GR" sz="4000" dirty="0">
                <a:solidFill>
                  <a:schemeClr val="accent1">
                    <a:lumMod val="40000"/>
                    <a:lumOff val="60000"/>
                  </a:schemeClr>
                </a:solidFill>
                <a:hlinkClick r:id="rId3"/>
              </a:rPr>
              <a:t>Τι λοιπόν;</a:t>
            </a:r>
            <a:endParaRPr lang="el-GR" sz="4000" dirty="0">
              <a:solidFill>
                <a:schemeClr val="accent1">
                  <a:lumMod val="40000"/>
                  <a:lumOff val="60000"/>
                </a:schemeClr>
              </a:solidFill>
            </a:endParaRPr>
          </a:p>
        </p:txBody>
      </p:sp>
    </p:spTree>
    <p:extLst>
      <p:ext uri="{BB962C8B-B14F-4D97-AF65-F5344CB8AC3E}">
        <p14:creationId xmlns:p14="http://schemas.microsoft.com/office/powerpoint/2010/main" val="416424693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6CE8253-5E9C-4272-A124-9E004C76D9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9" t="5525" r="838"/>
          <a:stretch/>
        </p:blipFill>
        <p:spPr bwMode="auto">
          <a:xfrm>
            <a:off x="2968826" y="0"/>
            <a:ext cx="8327824" cy="7584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1047749" y="238162"/>
            <a:ext cx="10412413" cy="1161975"/>
          </a:xfrm>
        </p:spPr>
        <p:txBody>
          <a:bodyPr>
            <a:normAutofit/>
          </a:bodyPr>
          <a:lstStyle/>
          <a:p>
            <a:r>
              <a:rPr lang="el-GR" sz="4000" dirty="0">
                <a:solidFill>
                  <a:schemeClr val="accent1">
                    <a:lumMod val="40000"/>
                    <a:lumOff val="60000"/>
                  </a:schemeClr>
                </a:solidFill>
                <a:hlinkClick r:id="rId3"/>
              </a:rPr>
              <a:t>Πίστη</a:t>
            </a:r>
            <a:endParaRPr lang="el-GR" sz="4000" dirty="0">
              <a:solidFill>
                <a:schemeClr val="accent1">
                  <a:lumMod val="40000"/>
                  <a:lumOff val="60000"/>
                </a:schemeClr>
              </a:solidFill>
            </a:endParaRPr>
          </a:p>
        </p:txBody>
      </p:sp>
    </p:spTree>
    <p:extLst>
      <p:ext uri="{BB962C8B-B14F-4D97-AF65-F5344CB8AC3E}">
        <p14:creationId xmlns:p14="http://schemas.microsoft.com/office/powerpoint/2010/main" val="341746156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6CE8253-5E9C-4272-A124-9E004C76D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70278" y="-76200"/>
            <a:ext cx="12532555" cy="9267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168A7F-0F90-4794-BCEF-D54F3A68EFAB}"/>
              </a:ext>
            </a:extLst>
          </p:cNvPr>
          <p:cNvSpPr>
            <a:spLocks noGrp="1"/>
          </p:cNvSpPr>
          <p:nvPr>
            <p:ph type="title"/>
          </p:nvPr>
        </p:nvSpPr>
        <p:spPr>
          <a:xfrm>
            <a:off x="1047749" y="238163"/>
            <a:ext cx="10412413" cy="714338"/>
          </a:xfrm>
        </p:spPr>
        <p:txBody>
          <a:bodyPr>
            <a:normAutofit/>
          </a:bodyPr>
          <a:lstStyle/>
          <a:p>
            <a:r>
              <a:rPr lang="el-GR" sz="4000" dirty="0">
                <a:solidFill>
                  <a:schemeClr val="accent1">
                    <a:lumMod val="40000"/>
                    <a:lumOff val="60000"/>
                  </a:schemeClr>
                </a:solidFill>
                <a:hlinkClick r:id="rId3"/>
              </a:rPr>
              <a:t>Ό,τι έχεις παιδιάτικο...</a:t>
            </a:r>
            <a:endParaRPr lang="el-GR" sz="4000" dirty="0">
              <a:solidFill>
                <a:schemeClr val="accent1">
                  <a:lumMod val="40000"/>
                  <a:lumOff val="60000"/>
                </a:schemeClr>
              </a:solidFill>
            </a:endParaRPr>
          </a:p>
        </p:txBody>
      </p:sp>
    </p:spTree>
    <p:extLst>
      <p:ext uri="{BB962C8B-B14F-4D97-AF65-F5344CB8AC3E}">
        <p14:creationId xmlns:p14="http://schemas.microsoft.com/office/powerpoint/2010/main" val="34705375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9594F6-2EB5-4A72-AEA4-A1ED6236AF71}"/>
              </a:ext>
            </a:extLst>
          </p:cNvPr>
          <p:cNvSpPr>
            <a:spLocks noGrp="1"/>
          </p:cNvSpPr>
          <p:nvPr>
            <p:ph type="body" idx="1"/>
          </p:nvPr>
        </p:nvSpPr>
        <p:spPr>
          <a:xfrm>
            <a:off x="672285" y="1095375"/>
            <a:ext cx="10737395" cy="4523105"/>
          </a:xfrm>
        </p:spPr>
        <p:txBody>
          <a:bodyPr>
            <a:noAutofit/>
          </a:bodyPr>
          <a:lstStyle/>
          <a:p>
            <a:pPr algn="ctr"/>
            <a:r>
              <a:rPr lang="el-GR" sz="4400" b="1" i="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Πηγές</a:t>
            </a:r>
          </a:p>
          <a:p>
            <a:pPr algn="ctr"/>
            <a:endParaRPr lang="el-GR" sz="900" b="1" i="0"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a:p>
            <a:pPr marL="285750" indent="-285750" algn="l">
              <a:buFontTx/>
              <a:buChar char="-"/>
            </a:pPr>
            <a:r>
              <a:rPr lang="en-US" sz="2400" b="0" i="0" dirty="0">
                <a:solidFill>
                  <a:schemeClr val="tx1"/>
                </a:solidFill>
                <a:effectLst/>
                <a:latin typeface="Comic Sans MS" panose="030F0702030302020204" pitchFamily="66" charset="0"/>
                <a:hlinkClick r:id="rId2"/>
              </a:rPr>
              <a:t>https://history.arsakeio.gr/index.php/euthyma-sobara/13-h-anthismenh-amygdalia</a:t>
            </a:r>
            <a:endParaRPr lang="el-GR" sz="2400" dirty="0">
              <a:solidFill>
                <a:schemeClr val="tx1"/>
              </a:solidFill>
              <a:latin typeface="Comic Sans MS" panose="030F0702030302020204" pitchFamily="66" charset="0"/>
            </a:endParaRPr>
          </a:p>
          <a:p>
            <a:pPr marL="285750" indent="-285750" algn="l">
              <a:buFontTx/>
              <a:buChar char="-"/>
            </a:pPr>
            <a:r>
              <a:rPr lang="en-US" sz="2400" b="0" i="0" dirty="0">
                <a:solidFill>
                  <a:schemeClr val="tx1"/>
                </a:solidFill>
                <a:effectLst/>
                <a:latin typeface="Comic Sans MS" panose="030F0702030302020204" pitchFamily="66" charset="0"/>
                <a:hlinkClick r:id="rId3"/>
              </a:rPr>
              <a:t>https://www.arcadia938.gr/index.php/stiles/san-simera/1387-psixi-pou-kserei-na-ponei-kserei-kai-na-pethainei</a:t>
            </a:r>
            <a:endParaRPr lang="el-GR" sz="2400" dirty="0">
              <a:solidFill>
                <a:schemeClr val="tx1"/>
              </a:solidFill>
              <a:latin typeface="Comic Sans MS" panose="030F0702030302020204" pitchFamily="66" charset="0"/>
            </a:endParaRPr>
          </a:p>
          <a:p>
            <a:pPr marL="285750" indent="-285750" algn="l">
              <a:buFontTx/>
              <a:buChar char="-"/>
            </a:pPr>
            <a:r>
              <a:rPr lang="el-GR" sz="24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https://www.sansimera.gr/biographies/29</a:t>
            </a:r>
            <a:endParaRPr lang="el-GR" sz="2400" dirty="0">
              <a:latin typeface="Comic Sans MS" panose="030F0702030302020204" pitchFamily="66" charset="0"/>
              <a:ea typeface="Calibri" panose="020F0502020204030204" pitchFamily="34" charset="0"/>
              <a:cs typeface="Times New Roman" panose="02020603050405020304" pitchFamily="18" charset="0"/>
            </a:endParaRPr>
          </a:p>
          <a:p>
            <a:pPr marL="285750" indent="-285750" algn="l">
              <a:buFontTx/>
              <a:buChar char="-"/>
            </a:pPr>
            <a:r>
              <a:rPr lang="el-GR" sz="24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5"/>
              </a:rPr>
              <a:t>https://www.dimiourgikigrafionline.com/?contentid=878</a:t>
            </a:r>
            <a:endParaRPr lang="el-GR" sz="2400" dirty="0">
              <a:effectLst/>
              <a:latin typeface="Comic Sans MS" panose="030F0702030302020204" pitchFamily="66" charset="0"/>
              <a:ea typeface="Calibri" panose="020F0502020204030204" pitchFamily="34" charset="0"/>
              <a:cs typeface="Times New Roman" panose="02020603050405020304" pitchFamily="18" charset="0"/>
            </a:endParaRPr>
          </a:p>
          <a:p>
            <a:pPr marL="285750" indent="-285750" algn="l">
              <a:buFontTx/>
              <a:buChar char="-"/>
            </a:pPr>
            <a:endParaRPr lang="el-GR" sz="1800" b="0" i="0" dirty="0">
              <a:solidFill>
                <a:schemeClr val="tx1"/>
              </a:solidFill>
              <a:effectLst/>
              <a:latin typeface="Open Sans"/>
            </a:endParaRPr>
          </a:p>
          <a:p>
            <a:pPr marL="285750" indent="-285750" algn="l">
              <a:buFontTx/>
              <a:buChar char="-"/>
            </a:pPr>
            <a:endParaRPr lang="el-GR" sz="1800" b="0" i="0" dirty="0">
              <a:solidFill>
                <a:schemeClr val="tx1"/>
              </a:solidFill>
              <a:effectLst/>
              <a:latin typeface="Open Sans"/>
            </a:endParaRPr>
          </a:p>
          <a:p>
            <a:pPr marL="285750" indent="-285750" algn="l">
              <a:buFontTx/>
              <a:buChar char="-"/>
            </a:pPr>
            <a:endParaRPr lang="el-GR" sz="1800" b="0" i="0" dirty="0">
              <a:solidFill>
                <a:schemeClr val="tx1"/>
              </a:solidFill>
              <a:effectLst/>
              <a:latin typeface="Open Sans"/>
            </a:endParaRPr>
          </a:p>
        </p:txBody>
      </p:sp>
    </p:spTree>
    <p:extLst>
      <p:ext uri="{BB962C8B-B14F-4D97-AF65-F5344CB8AC3E}">
        <p14:creationId xmlns:p14="http://schemas.microsoft.com/office/powerpoint/2010/main" val="30953390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72D6-53F2-4D59-9F8F-2B4C6BA36F38}"/>
              </a:ext>
            </a:extLst>
          </p:cNvPr>
          <p:cNvSpPr txBox="1"/>
          <p:nvPr/>
        </p:nvSpPr>
        <p:spPr>
          <a:xfrm>
            <a:off x="0" y="1136114"/>
            <a:ext cx="12191999" cy="5170646"/>
          </a:xfrm>
          <a:prstGeom prst="rect">
            <a:avLst/>
          </a:prstGeom>
          <a:noFill/>
        </p:spPr>
        <p:txBody>
          <a:bodyPr wrap="square" rtlCol="0">
            <a:spAutoFit/>
          </a:bodyPr>
          <a:lstStyle/>
          <a:p>
            <a:pPr algn="ctr"/>
            <a:r>
              <a:rPr lang="el-GR" sz="3200" dirty="0">
                <a:latin typeface="Comic Sans MS" panose="030F0702030302020204" pitchFamily="66" charset="0"/>
                <a:ea typeface="Times New Roman" panose="02020603050405020304" pitchFamily="18" charset="0"/>
              </a:rPr>
              <a:t>Πάμε τη γνωστή ερώτηση: </a:t>
            </a:r>
          </a:p>
          <a:p>
            <a:pPr algn="ctr"/>
            <a:r>
              <a:rPr lang="el-GR" sz="3200" dirty="0">
                <a:effectLst/>
                <a:latin typeface="Comic Sans MS" panose="030F0702030302020204" pitchFamily="66" charset="0"/>
                <a:ea typeface="Times New Roman" panose="02020603050405020304" pitchFamily="18" charset="0"/>
              </a:rPr>
              <a:t>το ποίημα είναι </a:t>
            </a:r>
            <a:r>
              <a:rPr lang="en-US" sz="3200" dirty="0">
                <a:effectLst/>
                <a:latin typeface="Comic Sans MS" panose="030F0702030302020204" pitchFamily="66" charset="0"/>
                <a:ea typeface="Times New Roman" panose="02020603050405020304" pitchFamily="18" charset="0"/>
              </a:rPr>
              <a:t>…</a:t>
            </a:r>
            <a:endParaRPr lang="el-GR" sz="3200" dirty="0">
              <a:effectLst/>
              <a:latin typeface="Comic Sans MS" panose="030F0702030302020204" pitchFamily="66" charset="0"/>
              <a:ea typeface="Times New Roman" panose="02020603050405020304" pitchFamily="18" charset="0"/>
            </a:endParaRPr>
          </a:p>
          <a:p>
            <a:endParaRPr lang="el-GR" sz="2400" dirty="0">
              <a:effectLst/>
              <a:latin typeface="Comic Sans MS" panose="030F0702030302020204" pitchFamily="66" charset="0"/>
              <a:ea typeface="Times New Roman" panose="02020603050405020304" pitchFamily="18" charset="0"/>
            </a:endParaRPr>
          </a:p>
          <a:p>
            <a:pPr algn="ctr"/>
            <a:r>
              <a:rPr lang="el-GR" sz="5400" b="1" i="1"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παραδοσιακό</a:t>
            </a:r>
          </a:p>
          <a:p>
            <a:pPr algn="ctr"/>
            <a:r>
              <a:rPr lang="el-GR" sz="5400" i="1"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ή</a:t>
            </a:r>
          </a:p>
          <a:p>
            <a:pPr algn="ctr"/>
            <a:r>
              <a:rPr lang="el-GR" sz="5400" b="1" i="1"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μοντέρνο;</a:t>
            </a:r>
          </a:p>
          <a:p>
            <a:endParaRPr lang="el-GR" sz="2400" i="1" dirty="0">
              <a:effectLst/>
              <a:latin typeface="Comic Sans MS" panose="030F0702030302020204" pitchFamily="66" charset="0"/>
              <a:ea typeface="Times New Roman" panose="02020603050405020304" pitchFamily="18" charset="0"/>
            </a:endParaRPr>
          </a:p>
          <a:p>
            <a:pPr algn="ctr"/>
            <a:r>
              <a:rPr lang="el-GR" sz="3200" dirty="0">
                <a:latin typeface="Comic Sans MS" panose="030F0702030302020204" pitchFamily="66" charset="0"/>
                <a:ea typeface="Times New Roman" panose="02020603050405020304" pitchFamily="18" charset="0"/>
              </a:rPr>
              <a:t>Γράψε μία από τις δύο λέξεις στο </a:t>
            </a:r>
            <a:r>
              <a:rPr lang="en-US" sz="3200" dirty="0">
                <a:latin typeface="Comic Sans MS" panose="030F0702030302020204" pitchFamily="66" charset="0"/>
                <a:ea typeface="Times New Roman" panose="02020603050405020304" pitchFamily="18" charset="0"/>
              </a:rPr>
              <a:t>chat.</a:t>
            </a:r>
            <a:endParaRPr lang="el-GR" sz="3200" dirty="0">
              <a:effectLst/>
              <a:latin typeface="Comic Sans MS" panose="030F0702030302020204" pitchFamily="66" charset="0"/>
              <a:ea typeface="Times New Roman" panose="02020603050405020304" pitchFamily="18" charset="0"/>
            </a:endParaRPr>
          </a:p>
          <a:p>
            <a:endParaRPr lang="el-GR" sz="2400" dirty="0">
              <a:latin typeface="Comic Sans MS" panose="030F0702030302020204" pitchFamily="66" charset="0"/>
            </a:endParaRPr>
          </a:p>
        </p:txBody>
      </p:sp>
    </p:spTree>
    <p:extLst>
      <p:ext uri="{BB962C8B-B14F-4D97-AF65-F5344CB8AC3E}">
        <p14:creationId xmlns:p14="http://schemas.microsoft.com/office/powerpoint/2010/main" val="87483368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72D6-53F2-4D59-9F8F-2B4C6BA36F38}"/>
              </a:ext>
            </a:extLst>
          </p:cNvPr>
          <p:cNvSpPr txBox="1"/>
          <p:nvPr/>
        </p:nvSpPr>
        <p:spPr>
          <a:xfrm>
            <a:off x="1743075" y="902434"/>
            <a:ext cx="8934450" cy="4893647"/>
          </a:xfrm>
          <a:prstGeom prst="rect">
            <a:avLst/>
          </a:prstGeom>
          <a:noFill/>
        </p:spPr>
        <p:txBody>
          <a:bodyPr wrap="square" rtlCol="0">
            <a:spAutoFit/>
          </a:bodyPr>
          <a:lstStyle/>
          <a:p>
            <a:r>
              <a:rPr lang="el-GR" sz="2400" dirty="0">
                <a:effectLst/>
                <a:latin typeface="Comic Sans MS" panose="030F0702030302020204" pitchFamily="66" charset="0"/>
                <a:ea typeface="Times New Roman" panose="02020603050405020304" pitchFamily="18" charset="0"/>
              </a:rPr>
              <a:t>Καθώς θα το ακούς στη συνέχεια μελοποιημένο προσπάθησε να καταγράψεις στο τετράδιό σου. Μπορείς να βλέπεις το κείμενο στο έγγραφο </a:t>
            </a:r>
            <a:r>
              <a:rPr lang="en-US" sz="2400" dirty="0">
                <a:effectLst/>
                <a:latin typeface="Comic Sans MS" panose="030F0702030302020204" pitchFamily="66" charset="0"/>
                <a:ea typeface="Times New Roman" panose="02020603050405020304" pitchFamily="18" charset="0"/>
              </a:rPr>
              <a:t>word</a:t>
            </a:r>
            <a:r>
              <a:rPr lang="el-GR" sz="2400" dirty="0">
                <a:effectLst/>
                <a:latin typeface="Comic Sans MS" panose="030F0702030302020204" pitchFamily="66" charset="0"/>
                <a:ea typeface="Times New Roman" panose="02020603050405020304" pitchFamily="18" charset="0"/>
              </a:rPr>
              <a:t> (υπάρχει στο </a:t>
            </a:r>
            <a:r>
              <a:rPr lang="en-US" sz="2400" dirty="0" err="1">
                <a:effectLst/>
                <a:latin typeface="Comic Sans MS" panose="030F0702030302020204" pitchFamily="66" charset="0"/>
                <a:ea typeface="Times New Roman" panose="02020603050405020304" pitchFamily="18" charset="0"/>
              </a:rPr>
              <a:t>eclass</a:t>
            </a:r>
            <a:r>
              <a:rPr lang="en-US" sz="2400" dirty="0">
                <a:effectLst/>
                <a:latin typeface="Comic Sans MS" panose="030F0702030302020204" pitchFamily="66" charset="0"/>
                <a:ea typeface="Times New Roman" panose="02020603050405020304" pitchFamily="18" charset="0"/>
              </a:rPr>
              <a:t>) </a:t>
            </a:r>
            <a:r>
              <a:rPr lang="el-GR" sz="2400" dirty="0">
                <a:effectLst/>
                <a:latin typeface="Comic Sans MS" panose="030F0702030302020204" pitchFamily="66" charset="0"/>
                <a:ea typeface="Times New Roman" panose="02020603050405020304" pitchFamily="18" charset="0"/>
              </a:rPr>
              <a:t>και ταυτόχρονα να ακούς το τραγούδι.</a:t>
            </a:r>
          </a:p>
          <a:p>
            <a:endParaRPr lang="el-GR" sz="2400" dirty="0">
              <a:effectLst/>
              <a:latin typeface="Comic Sans MS" panose="030F0702030302020204" pitchFamily="66" charset="0"/>
              <a:ea typeface="Times New Roman" panose="02020603050405020304" pitchFamily="18" charset="0"/>
            </a:endParaRPr>
          </a:p>
          <a:p>
            <a:pPr marL="342900" indent="-342900">
              <a:buFont typeface="Arial" panose="020B0604020202020204" pitchFamily="34" charset="0"/>
              <a:buChar char="•"/>
            </a:pPr>
            <a:r>
              <a:rPr lang="el-GR" sz="4000" b="1" i="1" dirty="0">
                <a:solidFill>
                  <a:schemeClr val="accent1">
                    <a:lumMod val="60000"/>
                    <a:lumOff val="40000"/>
                  </a:schemeClr>
                </a:solidFill>
                <a:latin typeface="Comic Sans MS" panose="030F0702030302020204" pitchFamily="66" charset="0"/>
                <a:ea typeface="Times New Roman" panose="02020603050405020304" pitchFamily="18" charset="0"/>
              </a:rPr>
              <a:t>2 μεταφορές</a:t>
            </a:r>
          </a:p>
          <a:p>
            <a:pPr marL="342900" indent="-342900">
              <a:buFont typeface="Arial" panose="020B0604020202020204" pitchFamily="34" charset="0"/>
              <a:buChar char="•"/>
            </a:pPr>
            <a:r>
              <a:rPr lang="el-GR" sz="4000" b="1" i="1" dirty="0">
                <a:solidFill>
                  <a:schemeClr val="accent1">
                    <a:lumMod val="60000"/>
                    <a:lumOff val="40000"/>
                  </a:schemeClr>
                </a:solidFill>
                <a:effectLst/>
                <a:latin typeface="Comic Sans MS" panose="030F0702030302020204" pitchFamily="66" charset="0"/>
                <a:ea typeface="Times New Roman" panose="02020603050405020304" pitchFamily="18" charset="0"/>
              </a:rPr>
              <a:t>1 προσωποποίηση</a:t>
            </a:r>
          </a:p>
          <a:p>
            <a:pPr marL="342900" indent="-342900">
              <a:buFont typeface="Arial" panose="020B0604020202020204" pitchFamily="34" charset="0"/>
              <a:buChar char="•"/>
            </a:pPr>
            <a:r>
              <a:rPr lang="el-GR" sz="4000" b="1" i="1" dirty="0">
                <a:solidFill>
                  <a:schemeClr val="accent1">
                    <a:lumMod val="60000"/>
                    <a:lumOff val="40000"/>
                  </a:schemeClr>
                </a:solidFill>
                <a:latin typeface="Comic Sans MS" panose="030F0702030302020204" pitchFamily="66" charset="0"/>
                <a:ea typeface="Times New Roman" panose="02020603050405020304" pitchFamily="18" charset="0"/>
              </a:rPr>
              <a:t>1 οξύμωρο</a:t>
            </a:r>
          </a:p>
          <a:p>
            <a:endParaRPr lang="el-GR" sz="2400" i="1" dirty="0">
              <a:effectLst/>
              <a:latin typeface="Comic Sans MS" panose="030F0702030302020204" pitchFamily="66" charset="0"/>
              <a:ea typeface="Times New Roman" panose="02020603050405020304" pitchFamily="18" charset="0"/>
            </a:endParaRPr>
          </a:p>
          <a:p>
            <a:r>
              <a:rPr lang="el-GR" sz="2400" dirty="0">
                <a:latin typeface="Comic Sans MS" panose="030F0702030302020204" pitchFamily="66" charset="0"/>
                <a:ea typeface="Times New Roman" panose="02020603050405020304" pitchFamily="18" charset="0"/>
              </a:rPr>
              <a:t>Αφού τα βρεις γράψτα στο </a:t>
            </a:r>
            <a:r>
              <a:rPr lang="en-US" sz="2400" dirty="0">
                <a:latin typeface="Comic Sans MS" panose="030F0702030302020204" pitchFamily="66" charset="0"/>
                <a:ea typeface="Times New Roman" panose="02020603050405020304" pitchFamily="18" charset="0"/>
              </a:rPr>
              <a:t>chat.</a:t>
            </a:r>
            <a:endParaRPr lang="el-GR" dirty="0">
              <a:effectLst/>
              <a:latin typeface="Comic Sans MS" panose="030F0702030302020204" pitchFamily="66" charset="0"/>
              <a:ea typeface="Times New Roman" panose="02020603050405020304" pitchFamily="18" charset="0"/>
            </a:endParaRPr>
          </a:p>
          <a:p>
            <a:endParaRPr lang="el-GR" sz="2400" dirty="0">
              <a:latin typeface="Comic Sans MS" panose="030F0702030302020204" pitchFamily="66" charset="0"/>
            </a:endParaRPr>
          </a:p>
        </p:txBody>
      </p:sp>
    </p:spTree>
    <p:extLst>
      <p:ext uri="{BB962C8B-B14F-4D97-AF65-F5344CB8AC3E}">
        <p14:creationId xmlns:p14="http://schemas.microsoft.com/office/powerpoint/2010/main" val="22353828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72D6-53F2-4D59-9F8F-2B4C6BA36F38}"/>
              </a:ext>
            </a:extLst>
          </p:cNvPr>
          <p:cNvSpPr txBox="1"/>
          <p:nvPr/>
        </p:nvSpPr>
        <p:spPr>
          <a:xfrm>
            <a:off x="1" y="1887954"/>
            <a:ext cx="12191999" cy="2523768"/>
          </a:xfrm>
          <a:prstGeom prst="rect">
            <a:avLst/>
          </a:prstGeom>
          <a:noFill/>
        </p:spPr>
        <p:txBody>
          <a:bodyPr wrap="square" rtlCol="0">
            <a:spAutoFit/>
          </a:bodyPr>
          <a:lstStyle/>
          <a:p>
            <a:endParaRPr lang="el-GR" sz="2400" dirty="0">
              <a:effectLst/>
              <a:latin typeface="Comic Sans MS" panose="030F0702030302020204" pitchFamily="66" charset="0"/>
              <a:ea typeface="Times New Roman" panose="02020603050405020304" pitchFamily="18" charset="0"/>
            </a:endParaRPr>
          </a:p>
          <a:p>
            <a:pPr algn="ctr"/>
            <a:r>
              <a:rPr lang="el-GR" sz="5400" b="1" i="1"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Γιατί;</a:t>
            </a:r>
          </a:p>
          <a:p>
            <a:endParaRPr lang="el-GR" sz="2400" i="1" dirty="0">
              <a:effectLst/>
              <a:latin typeface="Comic Sans MS" panose="030F0702030302020204" pitchFamily="66" charset="0"/>
              <a:ea typeface="Times New Roman" panose="02020603050405020304" pitchFamily="18" charset="0"/>
            </a:endParaRPr>
          </a:p>
          <a:p>
            <a:pPr algn="ctr"/>
            <a:r>
              <a:rPr lang="el-GR" sz="3200" dirty="0">
                <a:latin typeface="Comic Sans MS" panose="030F0702030302020204" pitchFamily="66" charset="0"/>
                <a:ea typeface="Times New Roman" panose="02020603050405020304" pitchFamily="18" charset="0"/>
              </a:rPr>
              <a:t>Γράψε στο </a:t>
            </a:r>
            <a:r>
              <a:rPr lang="en-US" sz="3200" dirty="0">
                <a:latin typeface="Comic Sans MS" panose="030F0702030302020204" pitchFamily="66" charset="0"/>
                <a:ea typeface="Times New Roman" panose="02020603050405020304" pitchFamily="18" charset="0"/>
              </a:rPr>
              <a:t>chat.</a:t>
            </a:r>
            <a:endParaRPr lang="el-GR" sz="3200" dirty="0">
              <a:effectLst/>
              <a:latin typeface="Comic Sans MS" panose="030F0702030302020204" pitchFamily="66" charset="0"/>
              <a:ea typeface="Times New Roman" panose="02020603050405020304" pitchFamily="18" charset="0"/>
            </a:endParaRPr>
          </a:p>
          <a:p>
            <a:endParaRPr lang="el-GR" sz="2400" dirty="0">
              <a:latin typeface="Comic Sans MS" panose="030F0702030302020204" pitchFamily="66" charset="0"/>
            </a:endParaRPr>
          </a:p>
        </p:txBody>
      </p:sp>
    </p:spTree>
    <p:extLst>
      <p:ext uri="{BB962C8B-B14F-4D97-AF65-F5344CB8AC3E}">
        <p14:creationId xmlns:p14="http://schemas.microsoft.com/office/powerpoint/2010/main" val="5633912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3806-92BE-4CE6-9AAF-413401F04A8C}"/>
              </a:ext>
            </a:extLst>
          </p:cNvPr>
          <p:cNvSpPr>
            <a:spLocks noGrp="1"/>
          </p:cNvSpPr>
          <p:nvPr>
            <p:ph type="title"/>
          </p:nvPr>
        </p:nvSpPr>
        <p:spPr>
          <a:xfrm>
            <a:off x="-66676" y="852013"/>
            <a:ext cx="12258675" cy="1022424"/>
          </a:xfrm>
        </p:spPr>
        <p:txBody>
          <a:bodyPr/>
          <a:lstStyle/>
          <a:p>
            <a:pPr algn="ctr"/>
            <a:r>
              <a:rPr lang="el-GR" dirty="0">
                <a:hlinkClick r:id="rId2"/>
              </a:rPr>
              <a:t>ΝΑ ΣΕ ΠΡΟΣΜΕΝΩ</a:t>
            </a:r>
            <a:endParaRPr lang="el-GR" dirty="0"/>
          </a:p>
        </p:txBody>
      </p:sp>
      <p:pic>
        <p:nvPicPr>
          <p:cNvPr id="1026" name="Picture 2" descr="Αποτέλεσμα εικόνας για ΑΥΤΟΓΝΩΣΙΑ">
            <a:extLst>
              <a:ext uri="{FF2B5EF4-FFF2-40B4-BE49-F238E27FC236}">
                <a16:creationId xmlns:a16="http://schemas.microsoft.com/office/drawing/2014/main" id="{3F59BCE3-C0F3-4622-8181-49AC0779E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4" y="2009775"/>
            <a:ext cx="7141070" cy="47577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34B2680-4699-48DD-9AFA-20EC89D67660}"/>
              </a:ext>
            </a:extLst>
          </p:cNvPr>
          <p:cNvSpPr txBox="1">
            <a:spLocks/>
          </p:cNvSpPr>
          <p:nvPr/>
        </p:nvSpPr>
        <p:spPr>
          <a:xfrm>
            <a:off x="0" y="0"/>
            <a:ext cx="12258675" cy="1022424"/>
          </a:xfrm>
          <a:prstGeom prst="rect">
            <a:avLst/>
          </a:prstGeom>
        </p:spPr>
        <p:txBody>
          <a:bodyPr vert="horz" wrap="square" lIns="0" tIns="0" rIns="0" bIns="0" rtlCol="0" anchor="b" anchorCtr="0">
            <a:normAutofit/>
          </a:bodyPr>
          <a:lstStyle>
            <a:lvl1pPr algn="l" defTabSz="914400" rtl="0" eaLnBrk="1" latinLnBrk="0" hangingPunct="1">
              <a:lnSpc>
                <a:spcPct val="88000"/>
              </a:lnSpc>
              <a:spcBef>
                <a:spcPct val="0"/>
              </a:spcBef>
              <a:buNone/>
              <a:defRPr sz="5600" kern="1200" cap="none" spc="40" baseline="0">
                <a:solidFill>
                  <a:schemeClr val="tx1"/>
                </a:solidFill>
                <a:latin typeface="+mj-lt"/>
                <a:ea typeface="+mj-ea"/>
                <a:cs typeface="+mj-cs"/>
              </a:defRPr>
            </a:lvl1pPr>
          </a:lstStyle>
          <a:p>
            <a:pPr algn="ctr"/>
            <a:r>
              <a:rPr lang="el-GR" sz="3600" dirty="0">
                <a:hlinkClick r:id="rId2"/>
              </a:rPr>
              <a:t>Άκουσέ το μελοποιημένο</a:t>
            </a:r>
            <a:endParaRPr lang="el-GR" sz="3600" dirty="0"/>
          </a:p>
        </p:txBody>
      </p:sp>
    </p:spTree>
    <p:extLst>
      <p:ext uri="{BB962C8B-B14F-4D97-AF65-F5344CB8AC3E}">
        <p14:creationId xmlns:p14="http://schemas.microsoft.com/office/powerpoint/2010/main" val="42682697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72D6-53F2-4D59-9F8F-2B4C6BA36F38}"/>
              </a:ext>
            </a:extLst>
          </p:cNvPr>
          <p:cNvSpPr txBox="1"/>
          <p:nvPr/>
        </p:nvSpPr>
        <p:spPr>
          <a:xfrm>
            <a:off x="2733675" y="2531209"/>
            <a:ext cx="8934450" cy="3046988"/>
          </a:xfrm>
          <a:prstGeom prst="rect">
            <a:avLst/>
          </a:prstGeom>
          <a:noFill/>
        </p:spPr>
        <p:txBody>
          <a:bodyPr wrap="square" rtlCol="0">
            <a:spAutoFit/>
          </a:bodyPr>
          <a:lstStyle/>
          <a:p>
            <a:r>
              <a:rPr lang="el-GR" sz="2400" dirty="0">
                <a:effectLst/>
                <a:latin typeface="Comic Sans MS" panose="030F0702030302020204" pitchFamily="66" charset="0"/>
                <a:ea typeface="Times New Roman" panose="02020603050405020304" pitchFamily="18" charset="0"/>
              </a:rPr>
              <a:t>Να βρεις στο ποίημα </a:t>
            </a:r>
            <a:r>
              <a:rPr lang="el-GR" sz="4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πέντε (5) εικόνες </a:t>
            </a:r>
          </a:p>
          <a:p>
            <a:r>
              <a:rPr lang="el-GR" sz="4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δύο οπτικές </a:t>
            </a:r>
          </a:p>
          <a:p>
            <a:r>
              <a:rPr lang="el-GR" sz="2400" dirty="0">
                <a:effectLst/>
                <a:latin typeface="Comic Sans MS" panose="030F0702030302020204" pitchFamily="66" charset="0"/>
                <a:ea typeface="Times New Roman" panose="02020603050405020304" pitchFamily="18" charset="0"/>
              </a:rPr>
              <a:t>και </a:t>
            </a:r>
            <a:r>
              <a:rPr lang="el-GR" sz="4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τρεις ακουστικές</a:t>
            </a:r>
            <a:r>
              <a:rPr lang="el-GR" sz="2400" dirty="0">
                <a:effectLst/>
                <a:latin typeface="Comic Sans MS" panose="030F0702030302020204" pitchFamily="66" charset="0"/>
                <a:ea typeface="Times New Roman" panose="02020603050405020304" pitchFamily="18" charset="0"/>
              </a:rPr>
              <a:t>. </a:t>
            </a:r>
          </a:p>
          <a:p>
            <a:endParaRPr lang="el-GR" sz="2400" i="1" dirty="0">
              <a:effectLst/>
              <a:latin typeface="Comic Sans MS" panose="030F0702030302020204" pitchFamily="66" charset="0"/>
              <a:ea typeface="Times New Roman" panose="02020603050405020304" pitchFamily="18" charset="0"/>
            </a:endParaRPr>
          </a:p>
          <a:p>
            <a:r>
              <a:rPr lang="el-GR" sz="2400" dirty="0">
                <a:latin typeface="Comic Sans MS" panose="030F0702030302020204" pitchFamily="66" charset="0"/>
                <a:ea typeface="Times New Roman" panose="02020603050405020304" pitchFamily="18" charset="0"/>
              </a:rPr>
              <a:t>Αφού τα βρεις γράψτα στο </a:t>
            </a:r>
            <a:r>
              <a:rPr lang="en-US" sz="2400" dirty="0">
                <a:latin typeface="Comic Sans MS" panose="030F0702030302020204" pitchFamily="66" charset="0"/>
                <a:ea typeface="Times New Roman" panose="02020603050405020304" pitchFamily="18" charset="0"/>
              </a:rPr>
              <a:t>chat.</a:t>
            </a:r>
            <a:endParaRPr lang="el-GR" dirty="0">
              <a:effectLst/>
              <a:latin typeface="Comic Sans MS" panose="030F0702030302020204" pitchFamily="66" charset="0"/>
              <a:ea typeface="Times New Roman" panose="02020603050405020304" pitchFamily="18" charset="0"/>
            </a:endParaRPr>
          </a:p>
          <a:p>
            <a:endParaRPr lang="el-GR" sz="2400" dirty="0">
              <a:latin typeface="Comic Sans MS" panose="030F0702030302020204" pitchFamily="66" charset="0"/>
            </a:endParaRPr>
          </a:p>
        </p:txBody>
      </p:sp>
      <p:sp>
        <p:nvSpPr>
          <p:cNvPr id="3" name="TextBox 2">
            <a:extLst>
              <a:ext uri="{FF2B5EF4-FFF2-40B4-BE49-F238E27FC236}">
                <a16:creationId xmlns:a16="http://schemas.microsoft.com/office/drawing/2014/main" id="{77CC6EFE-C9A3-4A93-8A48-FF06311D1753}"/>
              </a:ext>
            </a:extLst>
          </p:cNvPr>
          <p:cNvSpPr txBox="1"/>
          <p:nvPr/>
        </p:nvSpPr>
        <p:spPr>
          <a:xfrm>
            <a:off x="0" y="711934"/>
            <a:ext cx="12192000" cy="1384995"/>
          </a:xfrm>
          <a:prstGeom prst="rect">
            <a:avLst/>
          </a:prstGeom>
          <a:noFill/>
        </p:spPr>
        <p:txBody>
          <a:bodyPr wrap="square" rtlCol="0">
            <a:spAutoFit/>
          </a:bodyPr>
          <a:lstStyle/>
          <a:p>
            <a:pPr algn="ctr"/>
            <a:r>
              <a:rPr lang="el-GR" sz="6000" b="1" i="1" dirty="0">
                <a:solidFill>
                  <a:schemeClr val="accent1">
                    <a:lumMod val="60000"/>
                    <a:lumOff val="40000"/>
                  </a:schemeClr>
                </a:solidFill>
                <a:latin typeface="Comic Sans MS" panose="030F0702030302020204" pitchFamily="66" charset="0"/>
                <a:ea typeface="Times New Roman" panose="02020603050405020304" pitchFamily="18" charset="0"/>
              </a:rPr>
              <a:t>Εικονοπλασία</a:t>
            </a:r>
            <a:endParaRPr lang="el-GR" sz="6000" b="1" i="1" dirty="0">
              <a:solidFill>
                <a:schemeClr val="accent1">
                  <a:lumMod val="60000"/>
                  <a:lumOff val="40000"/>
                </a:schemeClr>
              </a:solidFill>
              <a:effectLst/>
              <a:latin typeface="Comic Sans MS" panose="030F0702030302020204" pitchFamily="66" charset="0"/>
              <a:ea typeface="Times New Roman" panose="02020603050405020304" pitchFamily="18" charset="0"/>
            </a:endParaRPr>
          </a:p>
          <a:p>
            <a:endParaRPr lang="el-GR" sz="2400" dirty="0">
              <a:latin typeface="Comic Sans MS" panose="030F0702030302020204" pitchFamily="66" charset="0"/>
            </a:endParaRPr>
          </a:p>
        </p:txBody>
      </p:sp>
    </p:spTree>
    <p:extLst>
      <p:ext uri="{BB962C8B-B14F-4D97-AF65-F5344CB8AC3E}">
        <p14:creationId xmlns:p14="http://schemas.microsoft.com/office/powerpoint/2010/main" val="13693575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72D6-53F2-4D59-9F8F-2B4C6BA36F38}"/>
              </a:ext>
            </a:extLst>
          </p:cNvPr>
          <p:cNvSpPr txBox="1"/>
          <p:nvPr/>
        </p:nvSpPr>
        <p:spPr>
          <a:xfrm>
            <a:off x="1181100" y="1849279"/>
            <a:ext cx="11096625" cy="4770537"/>
          </a:xfrm>
          <a:prstGeom prst="rect">
            <a:avLst/>
          </a:prstGeom>
          <a:noFill/>
        </p:spPr>
        <p:txBody>
          <a:bodyPr wrap="square" rtlCol="0">
            <a:spAutoFit/>
          </a:bodyPr>
          <a:lstStyle/>
          <a:p>
            <a:r>
              <a:rPr lang="el-GR" sz="4000" dirty="0">
                <a:effectLst/>
                <a:latin typeface="Comic Sans MS" panose="030F0702030302020204" pitchFamily="66" charset="0"/>
                <a:ea typeface="Times New Roman" panose="02020603050405020304" pitchFamily="18" charset="0"/>
              </a:rPr>
              <a:t>Ποια λέξη ή φράση επαναλαμβάνεται;</a:t>
            </a:r>
            <a:endParaRPr lang="el-GR" sz="4000" i="1" dirty="0">
              <a:effectLst/>
              <a:latin typeface="Comic Sans MS" panose="030F0702030302020204" pitchFamily="66" charset="0"/>
              <a:ea typeface="Times New Roman" panose="02020603050405020304" pitchFamily="18" charset="0"/>
            </a:endParaRPr>
          </a:p>
          <a:p>
            <a:r>
              <a:rPr lang="el-GR" sz="4000" dirty="0">
                <a:latin typeface="Comic Sans MS" panose="030F0702030302020204" pitchFamily="66" charset="0"/>
                <a:ea typeface="Times New Roman" panose="02020603050405020304" pitchFamily="18" charset="0"/>
              </a:rPr>
              <a:t>Γράψε στο </a:t>
            </a:r>
            <a:r>
              <a:rPr lang="en-US" sz="4000" dirty="0">
                <a:latin typeface="Comic Sans MS" panose="030F0702030302020204" pitchFamily="66" charset="0"/>
                <a:ea typeface="Times New Roman" panose="02020603050405020304" pitchFamily="18" charset="0"/>
              </a:rPr>
              <a:t>chat.</a:t>
            </a:r>
            <a:endParaRPr lang="el-GR" sz="4000" dirty="0">
              <a:latin typeface="Comic Sans MS" panose="030F0702030302020204" pitchFamily="66" charset="0"/>
              <a:ea typeface="Times New Roman" panose="02020603050405020304" pitchFamily="18" charset="0"/>
            </a:endParaRPr>
          </a:p>
          <a:p>
            <a:endParaRPr lang="el-GR" sz="4000" dirty="0">
              <a:effectLst/>
              <a:latin typeface="Comic Sans MS" panose="030F0702030302020204" pitchFamily="66" charset="0"/>
              <a:ea typeface="Times New Roman" panose="02020603050405020304" pitchFamily="18" charset="0"/>
            </a:endParaRPr>
          </a:p>
          <a:p>
            <a:r>
              <a:rPr lang="el-GR" sz="4000" dirty="0">
                <a:effectLst/>
                <a:latin typeface="Comic Sans MS" panose="030F0702030302020204" pitchFamily="66" charset="0"/>
                <a:ea typeface="Times New Roman" panose="02020603050405020304" pitchFamily="18" charset="0"/>
              </a:rPr>
              <a:t>Γιατί;</a:t>
            </a:r>
            <a:r>
              <a:rPr lang="el-GR" sz="4000" dirty="0">
                <a:latin typeface="Comic Sans MS" panose="030F0702030302020204" pitchFamily="66" charset="0"/>
                <a:ea typeface="Times New Roman" panose="02020603050405020304" pitchFamily="18" charset="0"/>
              </a:rPr>
              <a:t> Τι θέλει να πετύχει με αυτό ο ποιητής;</a:t>
            </a:r>
          </a:p>
          <a:p>
            <a:endParaRPr lang="el-GR" sz="4000" dirty="0">
              <a:latin typeface="Comic Sans MS" panose="030F0702030302020204" pitchFamily="66" charset="0"/>
              <a:ea typeface="Times New Roman" panose="02020603050405020304" pitchFamily="18" charset="0"/>
            </a:endParaRPr>
          </a:p>
          <a:p>
            <a:r>
              <a:rPr lang="el-GR" sz="4000" dirty="0">
                <a:effectLst/>
                <a:latin typeface="Comic Sans MS" panose="030F0702030302020204" pitchFamily="66" charset="0"/>
                <a:ea typeface="Times New Roman" panose="02020603050405020304" pitchFamily="18" charset="0"/>
              </a:rPr>
              <a:t>Στο τέλος του ποιήματος έχει κάποια αλλαγή;</a:t>
            </a:r>
          </a:p>
          <a:p>
            <a:r>
              <a:rPr lang="el-GR" sz="4000" dirty="0">
                <a:latin typeface="Comic Sans MS" panose="030F0702030302020204" pitchFamily="66" charset="0"/>
                <a:ea typeface="Times New Roman" panose="02020603050405020304" pitchFamily="18" charset="0"/>
              </a:rPr>
              <a:t>Γιατί;</a:t>
            </a:r>
            <a:endParaRPr lang="el-GR" sz="4000" dirty="0">
              <a:effectLst/>
              <a:latin typeface="Comic Sans MS" panose="030F0702030302020204" pitchFamily="66" charset="0"/>
              <a:ea typeface="Times New Roman" panose="02020603050405020304" pitchFamily="18" charset="0"/>
            </a:endParaRPr>
          </a:p>
          <a:p>
            <a:endParaRPr lang="el-GR" sz="2400" dirty="0">
              <a:latin typeface="Comic Sans MS" panose="030F0702030302020204" pitchFamily="66" charset="0"/>
            </a:endParaRPr>
          </a:p>
        </p:txBody>
      </p:sp>
      <p:sp>
        <p:nvSpPr>
          <p:cNvPr id="3" name="TextBox 2">
            <a:extLst>
              <a:ext uri="{FF2B5EF4-FFF2-40B4-BE49-F238E27FC236}">
                <a16:creationId xmlns:a16="http://schemas.microsoft.com/office/drawing/2014/main" id="{77CC6EFE-C9A3-4A93-8A48-FF06311D1753}"/>
              </a:ext>
            </a:extLst>
          </p:cNvPr>
          <p:cNvSpPr txBox="1"/>
          <p:nvPr/>
        </p:nvSpPr>
        <p:spPr>
          <a:xfrm>
            <a:off x="0" y="464284"/>
            <a:ext cx="12192000" cy="1384995"/>
          </a:xfrm>
          <a:prstGeom prst="rect">
            <a:avLst/>
          </a:prstGeom>
          <a:noFill/>
        </p:spPr>
        <p:txBody>
          <a:bodyPr wrap="square" rtlCol="0">
            <a:spAutoFit/>
          </a:bodyPr>
          <a:lstStyle/>
          <a:p>
            <a:pPr algn="ctr"/>
            <a:r>
              <a:rPr lang="el-GR" sz="6000" b="1" i="1" dirty="0">
                <a:solidFill>
                  <a:schemeClr val="accent1">
                    <a:lumMod val="60000"/>
                    <a:lumOff val="40000"/>
                  </a:schemeClr>
                </a:solidFill>
                <a:latin typeface="Comic Sans MS" panose="030F0702030302020204" pitchFamily="66" charset="0"/>
                <a:ea typeface="Times New Roman" panose="02020603050405020304" pitchFamily="18" charset="0"/>
              </a:rPr>
              <a:t>Επανάληψη</a:t>
            </a:r>
            <a:endParaRPr lang="el-GR" sz="6000" b="1" i="1" dirty="0">
              <a:solidFill>
                <a:schemeClr val="accent1">
                  <a:lumMod val="60000"/>
                  <a:lumOff val="40000"/>
                </a:schemeClr>
              </a:solidFill>
              <a:effectLst/>
              <a:latin typeface="Comic Sans MS" panose="030F0702030302020204" pitchFamily="66" charset="0"/>
              <a:ea typeface="Times New Roman" panose="02020603050405020304" pitchFamily="18" charset="0"/>
            </a:endParaRPr>
          </a:p>
          <a:p>
            <a:endParaRPr lang="el-GR" sz="2400" dirty="0">
              <a:latin typeface="Comic Sans MS" panose="030F0702030302020204" pitchFamily="66" charset="0"/>
            </a:endParaRPr>
          </a:p>
        </p:txBody>
      </p:sp>
    </p:spTree>
    <p:extLst>
      <p:ext uri="{BB962C8B-B14F-4D97-AF65-F5344CB8AC3E}">
        <p14:creationId xmlns:p14="http://schemas.microsoft.com/office/powerpoint/2010/main" val="293561544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72D6-53F2-4D59-9F8F-2B4C6BA36F38}"/>
              </a:ext>
            </a:extLst>
          </p:cNvPr>
          <p:cNvSpPr txBox="1"/>
          <p:nvPr/>
        </p:nvSpPr>
        <p:spPr>
          <a:xfrm>
            <a:off x="381000" y="1174820"/>
            <a:ext cx="8991600" cy="5632311"/>
          </a:xfrm>
          <a:prstGeom prst="rect">
            <a:avLst/>
          </a:prstGeom>
          <a:noFill/>
        </p:spPr>
        <p:txBody>
          <a:bodyPr wrap="square" rtlCol="0">
            <a:spAutoFit/>
          </a:bodyPr>
          <a:lstStyle/>
          <a:p>
            <a:pPr indent="457200" algn="just"/>
            <a:r>
              <a:rPr lang="el-GR" sz="2000" dirty="0">
                <a:effectLst/>
                <a:latin typeface="Comic Sans MS" panose="030F0702030302020204" pitchFamily="66" charset="0"/>
                <a:ea typeface="Times New Roman" panose="02020603050405020304" pitchFamily="18" charset="0"/>
              </a:rPr>
              <a:t>Ο ποιητής, πεζογράφος και δημοσιογράφος Γεώργιος Δροσίνης γεννήθηκε στις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9 Δεκεμβρίου 1859</a:t>
            </a:r>
            <a:r>
              <a:rPr lang="el-GR" sz="2000" dirty="0">
                <a:effectLst/>
                <a:latin typeface="Comic Sans MS" panose="030F0702030302020204" pitchFamily="66" charset="0"/>
                <a:ea typeface="Times New Roman" panose="02020603050405020304" pitchFamily="18" charset="0"/>
              </a:rPr>
              <a:t>, σ' ένα αρχοντικό της Πλάκας. Καταγόταν από οικογένεια αγωνιστών του Μεσολογγίου. </a:t>
            </a:r>
          </a:p>
          <a:p>
            <a:pPr indent="457200" algn="just"/>
            <a:r>
              <a:rPr lang="el-GR" sz="2000" dirty="0">
                <a:effectLst/>
                <a:latin typeface="Comic Sans MS" panose="030F0702030302020204" pitchFamily="66" charset="0"/>
                <a:ea typeface="Times New Roman" panose="02020603050405020304" pitchFamily="18" charset="0"/>
              </a:rPr>
              <a:t>Χάρη στη φιλομάθειά του, αλλά και στις οικονομικές δυνατότητες που είχαν οι γονείς του, σπούδασε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νομικά</a:t>
            </a:r>
            <a:r>
              <a:rPr lang="el-GR" sz="2000" dirty="0">
                <a:effectLst/>
                <a:latin typeface="Comic Sans MS" panose="030F0702030302020204" pitchFamily="66" charset="0"/>
                <a:ea typeface="Times New Roman" panose="02020603050405020304" pitchFamily="18" charset="0"/>
              </a:rPr>
              <a:t> και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φιλολογία</a:t>
            </a:r>
            <a:r>
              <a:rPr lang="el-GR" sz="2000" dirty="0">
                <a:effectLst/>
                <a:latin typeface="Comic Sans MS" panose="030F0702030302020204" pitchFamily="66" charset="0"/>
                <a:ea typeface="Times New Roman" panose="02020603050405020304" pitchFamily="18" charset="0"/>
              </a:rPr>
              <a:t> στο Πανεπιστήμιο της Αθήνας και στη συνέχεια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Ιστορία της Τέχνης </a:t>
            </a:r>
            <a:r>
              <a:rPr lang="el-GR" sz="2000" dirty="0">
                <a:effectLst/>
                <a:latin typeface="Comic Sans MS" panose="030F0702030302020204" pitchFamily="66" charset="0"/>
                <a:ea typeface="Times New Roman" panose="02020603050405020304" pitchFamily="18" charset="0"/>
              </a:rPr>
              <a:t>στη Λειψία, στη Δρέσδη και στο Βερολίνο.</a:t>
            </a:r>
          </a:p>
          <a:p>
            <a:pPr indent="457200" algn="just"/>
            <a:r>
              <a:rPr lang="el-GR" sz="2000" dirty="0">
                <a:effectLst/>
                <a:latin typeface="Comic Sans MS" panose="030F0702030302020204" pitchFamily="66" charset="0"/>
                <a:ea typeface="Times New Roman" panose="02020603050405020304" pitchFamily="18" charset="0"/>
              </a:rPr>
              <a:t>Από το 1889 ως το 1897 υπήρξε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διευθυντής του περιοδικού </a:t>
            </a:r>
            <a:r>
              <a:rPr lang="el-GR" sz="28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Εστία</a:t>
            </a:r>
            <a:r>
              <a:rPr lang="el-GR" sz="2000" dirty="0">
                <a:effectLst/>
                <a:latin typeface="Comic Sans MS" panose="030F0702030302020204" pitchFamily="66" charset="0"/>
                <a:ea typeface="Times New Roman" panose="02020603050405020304" pitchFamily="18" charset="0"/>
              </a:rPr>
              <a:t>, που ο ίδιος μετέτρεψε σε εφημερίδα το 1894. Την ίδια περίοδο ίδρυσε και διηύθυνε τα περιοδικά Εθνική Αγωγή και Μελέτη, καθώς και το ετήσιο Ημερολόγιον της Μεγάλης Ελλάδος. Το 1899 μαζί με τον Δημήτριο Βικέλα ίδρυσαν το </a:t>
            </a:r>
            <a:r>
              <a:rPr lang="el-GR" sz="2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Σύλλογο προς διάδοσιν ωφελίμων βιβλίων</a:t>
            </a:r>
            <a:r>
              <a:rPr lang="el-GR" sz="2000" dirty="0">
                <a:effectLst/>
                <a:latin typeface="Comic Sans MS" panose="030F0702030302020204" pitchFamily="66" charset="0"/>
                <a:ea typeface="Times New Roman" panose="02020603050405020304" pitchFamily="18" charset="0"/>
              </a:rPr>
              <a:t>, που εξέδωσε λογοτεχνικά έργα, λαογραφικές και άλλες μελέτες. </a:t>
            </a:r>
          </a:p>
          <a:p>
            <a:pPr indent="457200" algn="just"/>
            <a:r>
              <a:rPr lang="el-GR" sz="2000" dirty="0">
                <a:effectLst/>
                <a:latin typeface="Comic Sans MS" panose="030F0702030302020204" pitchFamily="66" charset="0"/>
                <a:ea typeface="Times New Roman" panose="02020603050405020304" pitchFamily="18" charset="0"/>
              </a:rPr>
              <a:t>Το 1901 ίδρυσε τις </a:t>
            </a:r>
            <a:r>
              <a:rPr lang="el-GR" sz="2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σχολικές βιβλιοθήκες</a:t>
            </a:r>
            <a:r>
              <a:rPr lang="el-GR" sz="2000" dirty="0">
                <a:effectLst/>
                <a:latin typeface="Comic Sans MS" panose="030F0702030302020204" pitchFamily="66" charset="0"/>
                <a:ea typeface="Times New Roman" panose="02020603050405020304" pitchFamily="18" charset="0"/>
              </a:rPr>
              <a:t> και το 1908 το </a:t>
            </a:r>
            <a:r>
              <a:rPr lang="el-GR" sz="2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εκπαιδευτικό μουσείο</a:t>
            </a:r>
            <a:r>
              <a:rPr lang="el-GR" sz="2000" dirty="0">
                <a:effectLst/>
                <a:latin typeface="Comic Sans MS" panose="030F0702030302020204" pitchFamily="66" charset="0"/>
                <a:ea typeface="Times New Roman" panose="02020603050405020304" pitchFamily="18" charset="0"/>
              </a:rPr>
              <a:t>. Συνέβαλε, επίσης, στην ανέγερση του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Οίκου Τυφλών</a:t>
            </a:r>
            <a:r>
              <a:rPr lang="el-GR" sz="2000" dirty="0">
                <a:effectLst/>
                <a:latin typeface="Comic Sans MS" panose="030F0702030302020204" pitchFamily="66" charset="0"/>
                <a:ea typeface="Times New Roman" panose="02020603050405020304" pitchFamily="18" charset="0"/>
              </a:rPr>
              <a:t>, της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Σεβαστοπούλειας Επαγγελματικής Σχολής </a:t>
            </a:r>
            <a:r>
              <a:rPr lang="el-GR" sz="2000" dirty="0">
                <a:effectLst/>
                <a:latin typeface="Comic Sans MS" panose="030F0702030302020204" pitchFamily="66" charset="0"/>
                <a:ea typeface="Times New Roman" panose="02020603050405020304" pitchFamily="18" charset="0"/>
              </a:rPr>
              <a:t>και της </a:t>
            </a:r>
            <a:r>
              <a:rPr lang="el-GR"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Ελληνικής Λαογραφικής Εταιρίας</a:t>
            </a:r>
            <a:r>
              <a:rPr lang="el-GR" sz="2000" dirty="0">
                <a:effectLst/>
                <a:latin typeface="Comic Sans MS" panose="030F0702030302020204" pitchFamily="66" charset="0"/>
                <a:ea typeface="Times New Roman" panose="02020603050405020304" pitchFamily="18" charset="0"/>
              </a:rPr>
              <a:t>.</a:t>
            </a:r>
          </a:p>
        </p:txBody>
      </p:sp>
      <p:sp>
        <p:nvSpPr>
          <p:cNvPr id="4" name="TextBox 3">
            <a:extLst>
              <a:ext uri="{FF2B5EF4-FFF2-40B4-BE49-F238E27FC236}">
                <a16:creationId xmlns:a16="http://schemas.microsoft.com/office/drawing/2014/main" id="{112220AF-6C7F-47A1-AB45-2C83EFE9C3EF}"/>
              </a:ext>
            </a:extLst>
          </p:cNvPr>
          <p:cNvSpPr txBox="1"/>
          <p:nvPr/>
        </p:nvSpPr>
        <p:spPr>
          <a:xfrm>
            <a:off x="-171450" y="216634"/>
            <a:ext cx="8524875" cy="769441"/>
          </a:xfrm>
          <a:prstGeom prst="rect">
            <a:avLst/>
          </a:prstGeom>
          <a:noFill/>
        </p:spPr>
        <p:txBody>
          <a:bodyPr wrap="square" rtlCol="0">
            <a:spAutoFit/>
          </a:bodyPr>
          <a:lstStyle/>
          <a:p>
            <a:pPr algn="ctr"/>
            <a:r>
              <a:rPr lang="el-GR" sz="4400" b="1" i="1" dirty="0">
                <a:solidFill>
                  <a:schemeClr val="accent1">
                    <a:lumMod val="60000"/>
                    <a:lumOff val="40000"/>
                  </a:schemeClr>
                </a:solidFill>
                <a:latin typeface="Comic Sans MS" panose="030F0702030302020204" pitchFamily="66" charset="0"/>
                <a:ea typeface="Times New Roman" panose="02020603050405020304" pitchFamily="18" charset="0"/>
              </a:rPr>
              <a:t>Λίγα λόγια για τον ποιητή</a:t>
            </a:r>
            <a:endParaRPr lang="el-GR" sz="4400" b="1" i="1" dirty="0">
              <a:solidFill>
                <a:schemeClr val="accent1">
                  <a:lumMod val="60000"/>
                  <a:lumOff val="40000"/>
                </a:schemeClr>
              </a:solidFill>
              <a:effectLst/>
              <a:latin typeface="Comic Sans MS" panose="030F0702030302020204" pitchFamily="66" charset="0"/>
              <a:ea typeface="Times New Roman" panose="02020603050405020304" pitchFamily="18" charset="0"/>
            </a:endParaRPr>
          </a:p>
        </p:txBody>
      </p:sp>
      <p:pic>
        <p:nvPicPr>
          <p:cNvPr id="12290" name="Picture 2" descr="Αποτέλεσμα εικόνας για Δροσίνα δροσίνη">
            <a:extLst>
              <a:ext uri="{FF2B5EF4-FFF2-40B4-BE49-F238E27FC236}">
                <a16:creationId xmlns:a16="http://schemas.microsoft.com/office/drawing/2014/main" id="{2E502F67-309D-4AA3-A7E3-420821878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004" y="304800"/>
            <a:ext cx="2399109" cy="3343276"/>
          </a:xfrm>
          <a:prstGeom prst="rect">
            <a:avLst/>
          </a:prstGeom>
          <a:noFill/>
          <a:ln w="22225">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64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BlobVTI">
  <a:themeElements>
    <a:clrScheme name="AnalogousFromRegularSeedLeftStep">
      <a:dk1>
        <a:srgbClr val="000000"/>
      </a:dk1>
      <a:lt1>
        <a:srgbClr val="FFFFFF"/>
      </a:lt1>
      <a:dk2>
        <a:srgbClr val="1B2B30"/>
      </a:dk2>
      <a:lt2>
        <a:srgbClr val="F1F3F0"/>
      </a:lt2>
      <a:accent1>
        <a:srgbClr val="D129E7"/>
      </a:accent1>
      <a:accent2>
        <a:srgbClr val="7620D6"/>
      </a:accent2>
      <a:accent3>
        <a:srgbClr val="3329E7"/>
      </a:accent3>
      <a:accent4>
        <a:srgbClr val="175CD5"/>
      </a:accent4>
      <a:accent5>
        <a:srgbClr val="27BAE3"/>
      </a:accent5>
      <a:accent6>
        <a:srgbClr val="15C2A0"/>
      </a:accent6>
      <a:hlink>
        <a:srgbClr val="409D34"/>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583</TotalTime>
  <Words>1611</Words>
  <Application>Microsoft Office PowerPoint</Application>
  <PresentationFormat>Widescreen</PresentationFormat>
  <Paragraphs>122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Comic Sans MS</vt:lpstr>
      <vt:lpstr>Open Sans</vt:lpstr>
      <vt:lpstr>Sagona Book</vt:lpstr>
      <vt:lpstr>The Hand Extrablack</vt:lpstr>
      <vt:lpstr>BlobVTI</vt:lpstr>
      <vt:lpstr>Γεωργιοσ  δροσινησ</vt:lpstr>
      <vt:lpstr>PowerPoint Presentation</vt:lpstr>
      <vt:lpstr>PowerPoint Presentation</vt:lpstr>
      <vt:lpstr>PowerPoint Presentation</vt:lpstr>
      <vt:lpstr>PowerPoint Presentation</vt:lpstr>
      <vt:lpstr>ΝΑ ΣΕ ΠΡΟΣΜΕΝΩ</vt:lpstr>
      <vt:lpstr>PowerPoint Presentation</vt:lpstr>
      <vt:lpstr>PowerPoint Presentation</vt:lpstr>
      <vt:lpstr>PowerPoint Presentation</vt:lpstr>
      <vt:lpstr>PowerPoint Presentation</vt:lpstr>
      <vt:lpstr>Το πιο διάσημο ποίημά του:  Ετίναξε την ανθισμένη αμυγδαλιά</vt:lpstr>
      <vt:lpstr>Η μυγδαλιά </vt:lpstr>
      <vt:lpstr>Η αφορμή για το ποίημα</vt:lpstr>
      <vt:lpstr>Πώς έγινε διάσημο αυτό το ποίημα</vt:lpstr>
      <vt:lpstr>Αποφθέγματα του Δροσίνη</vt:lpstr>
      <vt:lpstr>PowerPoint Presentation</vt:lpstr>
      <vt:lpstr>Ένα ποίημά του που τραγουδάει  ο Βασίλης Παπακωνσταντίνου με μία χορωδία    Τι θέλω</vt:lpstr>
      <vt:lpstr>Θέλεις ν’ ακούσεις κι άλλα μελοποιημένα ποιήματά του; Τα μάτια σου είναι θάλασσες</vt:lpstr>
      <vt:lpstr>Μαυροθαλασσίτισσα</vt:lpstr>
      <vt:lpstr>Τι λοιπόν;</vt:lpstr>
      <vt:lpstr>Πίστη</vt:lpstr>
      <vt:lpstr>Ό,τι έχεις παιδιάτικο...</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Γεωργιοσ δροσινησ</dc:title>
  <dc:creator>Flora Vgontza</dc:creator>
  <cp:lastModifiedBy>Flora Vgontza</cp:lastModifiedBy>
  <cp:revision>39</cp:revision>
  <dcterms:created xsi:type="dcterms:W3CDTF">2021-02-22T05:26:55Z</dcterms:created>
  <dcterms:modified xsi:type="dcterms:W3CDTF">2021-02-22T15:10:53Z</dcterms:modified>
</cp:coreProperties>
</file>