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60" r:id="rId8"/>
    <p:sldId id="261" r:id="rId9"/>
    <p:sldId id="263" r:id="rId10"/>
    <p:sldId id="262" r:id="rId11"/>
    <p:sldId id="267" r:id="rId12"/>
    <p:sldId id="257" r:id="rId13"/>
    <p:sldId id="266" r:id="rId14"/>
    <p:sldId id="274" r:id="rId15"/>
    <p:sldId id="269" r:id="rId16"/>
    <p:sldId id="268" r:id="rId17"/>
    <p:sldId id="265" r:id="rId18"/>
    <p:sldId id="259" r:id="rId19"/>
    <p:sldId id="258" r:id="rId20"/>
    <p:sldId id="264" r:id="rId21"/>
    <p:sldId id="276" r:id="rId22"/>
    <p:sldId id="277" r:id="rId23"/>
    <p:sldId id="278" r:id="rId24"/>
    <p:sldId id="279" r:id="rId25"/>
    <p:sldId id="272" r:id="rId26"/>
    <p:sldId id="270" r:id="rId27"/>
    <p:sldId id="273" r:id="rId28"/>
    <p:sldId id="285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FFCC66"/>
    <a:srgbClr val="F9C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B1B8-DC64-461C-8EC2-68E5F22C2BAD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64D-3F5B-43BA-9022-DEF62C1FFA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B1B8-DC64-461C-8EC2-68E5F22C2BAD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64D-3F5B-43BA-9022-DEF62C1FFA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B1B8-DC64-461C-8EC2-68E5F22C2BAD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64D-3F5B-43BA-9022-DEF62C1FFA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B1B8-DC64-461C-8EC2-68E5F22C2BAD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64D-3F5B-43BA-9022-DEF62C1FFA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B1B8-DC64-461C-8EC2-68E5F22C2BAD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64D-3F5B-43BA-9022-DEF62C1FFA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B1B8-DC64-461C-8EC2-68E5F22C2BAD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64D-3F5B-43BA-9022-DEF62C1FFA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B1B8-DC64-461C-8EC2-68E5F22C2BAD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64D-3F5B-43BA-9022-DEF62C1FFA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B1B8-DC64-461C-8EC2-68E5F22C2BAD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64D-3F5B-43BA-9022-DEF62C1FFA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B1B8-DC64-461C-8EC2-68E5F22C2BAD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64D-3F5B-43BA-9022-DEF62C1FFA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B1B8-DC64-461C-8EC2-68E5F22C2BAD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64D-3F5B-43BA-9022-DEF62C1FFA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B1B8-DC64-461C-8EC2-68E5F22C2BAD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64D-3F5B-43BA-9022-DEF62C1FFAA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CB1B8-DC64-461C-8EC2-68E5F22C2BAD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064D-3F5B-43BA-9022-DEF62C1FFAA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CZlbK-G3uo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JLmXSZNgD7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2016224"/>
          </a:xfrm>
        </p:spPr>
        <p:txBody>
          <a:bodyPr>
            <a:noAutofit/>
          </a:bodyPr>
          <a:lstStyle/>
          <a:p>
            <a:r>
              <a:rPr lang="el-GR" sz="45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sz="4500" b="1" dirty="0" err="1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Φαναριώτες</a:t>
            </a:r>
            <a:r>
              <a:rPr lang="el-GR" sz="45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sz="45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5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η ρομαντική σχολή </a:t>
            </a:r>
            <a:br>
              <a:rPr lang="el-GR" sz="45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5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Αθηνών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704856" cy="1392560"/>
          </a:xfrm>
        </p:spPr>
        <p:txBody>
          <a:bodyPr/>
          <a:lstStyle/>
          <a:p>
            <a:r>
              <a:rPr lang="el-GR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Α΄ Αθηναϊκή – Παλαιά Αθηναϊκή Σχολή</a:t>
            </a:r>
          </a:p>
        </p:txBody>
      </p:sp>
      <p:pic>
        <p:nvPicPr>
          <p:cNvPr id="18438" name="Picture 6" descr="http://www.clipartbest.com/cliparts/yTk/Lp5/yTkLp5qTE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 rot="633115">
            <a:off x="2327116" y="4378361"/>
            <a:ext cx="4318880" cy="262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467544" y="260648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l-GR" sz="2400" dirty="0"/>
              <a:t>Και σαν σεμνός και εσωστρεφής χαρακτήρας που ήταν, έδωσε στην ποίηση ολόκληρο τον εαυτό του. Ασχολήθηκε επίσης με την </a:t>
            </a:r>
            <a:r>
              <a:rPr lang="el-GR" sz="2400" b="1" dirty="0"/>
              <a:t>πεζογραφία</a:t>
            </a:r>
            <a:r>
              <a:rPr lang="el-GR" sz="2400" dirty="0"/>
              <a:t>, τη </a:t>
            </a:r>
            <a:r>
              <a:rPr lang="el-GR" sz="2400" b="1" dirty="0"/>
              <a:t>μετάφραση</a:t>
            </a:r>
            <a:r>
              <a:rPr lang="el-GR" sz="2400" dirty="0"/>
              <a:t>, το αισθητικό και το </a:t>
            </a:r>
            <a:r>
              <a:rPr lang="el-GR" sz="2400" b="1" dirty="0"/>
              <a:t>λογοτεχνικό δοκίμιο</a:t>
            </a:r>
            <a:r>
              <a:rPr lang="el-GR" sz="2400" dirty="0"/>
              <a:t>, ενώ συνεργάστηκε στην έκδοση των περιοδικών «</a:t>
            </a:r>
            <a:r>
              <a:rPr lang="el-GR" sz="2400" b="1" dirty="0"/>
              <a:t>Μνημοσύνη</a:t>
            </a:r>
            <a:r>
              <a:rPr lang="el-GR" sz="2400" dirty="0"/>
              <a:t>» και «</a:t>
            </a:r>
            <a:r>
              <a:rPr lang="el-GR" sz="2400" b="1" dirty="0"/>
              <a:t>Ευτέρπη</a:t>
            </a:r>
            <a:r>
              <a:rPr lang="el-GR" sz="2400" dirty="0"/>
              <a:t>».</a:t>
            </a:r>
          </a:p>
          <a:p>
            <a:pPr indent="457200" algn="just"/>
            <a:r>
              <a:rPr lang="el-GR" sz="2400" dirty="0"/>
              <a:t>Αξιοποίησε επίσης την καλή γνώση της ιταλικής γλώσσας μεταφράζοντας ποιήματα Ιταλών λογοτεχνών, όπως ο </a:t>
            </a:r>
            <a:r>
              <a:rPr lang="el-GR" sz="2400" dirty="0" err="1"/>
              <a:t>Ούγος</a:t>
            </a:r>
            <a:r>
              <a:rPr lang="el-GR" sz="2400" dirty="0"/>
              <a:t> Φώσκολος και ο </a:t>
            </a:r>
            <a:r>
              <a:rPr lang="el-GR" sz="2400" dirty="0" err="1"/>
              <a:t>Τορκουάτο</a:t>
            </a:r>
            <a:r>
              <a:rPr lang="el-GR" sz="2400" dirty="0"/>
              <a:t> </a:t>
            </a:r>
            <a:r>
              <a:rPr lang="el-GR" sz="2400" dirty="0" err="1"/>
              <a:t>Τάσσο</a:t>
            </a:r>
            <a:r>
              <a:rPr lang="el-GR" sz="2400" dirty="0"/>
              <a:t>. Ασχολήθηκε ακόμη με τη ζωγραφική.</a:t>
            </a:r>
          </a:p>
          <a:p>
            <a:pPr indent="457200" algn="just"/>
            <a:r>
              <a:rPr lang="el-GR" sz="2400" dirty="0"/>
              <a:t>Από τα ποιήματά του γνωστότερα είναι: «</a:t>
            </a:r>
            <a:r>
              <a:rPr lang="el-GR" sz="2400" b="1" dirty="0"/>
              <a:t>Χάνι της Γραβιάς</a:t>
            </a:r>
            <a:r>
              <a:rPr lang="el-GR" sz="2400" dirty="0"/>
              <a:t>», «</a:t>
            </a:r>
            <a:r>
              <a:rPr lang="el-GR" sz="2400" b="1" dirty="0"/>
              <a:t>Μπότσαρης</a:t>
            </a:r>
            <a:r>
              <a:rPr lang="el-GR" sz="2400" dirty="0"/>
              <a:t>», «</a:t>
            </a:r>
            <a:r>
              <a:rPr lang="el-GR" sz="2400" b="1" dirty="0"/>
              <a:t>Η κόρη του </a:t>
            </a:r>
            <a:r>
              <a:rPr lang="el-GR" sz="2400" b="1" dirty="0" err="1"/>
              <a:t>γερο</a:t>
            </a:r>
            <a:r>
              <a:rPr lang="el-GR" sz="2400" b="1" dirty="0"/>
              <a:t>-</a:t>
            </a:r>
            <a:r>
              <a:rPr lang="el-GR" sz="2400" b="1" dirty="0" err="1"/>
              <a:t>Μούρτου</a:t>
            </a:r>
            <a:r>
              <a:rPr lang="el-GR" sz="2400" dirty="0"/>
              <a:t>», «</a:t>
            </a:r>
            <a:r>
              <a:rPr lang="el-GR" sz="2400" b="1" dirty="0"/>
              <a:t>Η μάχη του </a:t>
            </a:r>
            <a:r>
              <a:rPr lang="el-GR" sz="2400" b="1" dirty="0" err="1"/>
              <a:t>Σοβελάκου</a:t>
            </a:r>
            <a:r>
              <a:rPr lang="el-GR" sz="2400" dirty="0"/>
              <a:t>», «</a:t>
            </a:r>
            <a:r>
              <a:rPr lang="el-GR" sz="2400" b="1" dirty="0" err="1"/>
              <a:t>Σκιαί</a:t>
            </a:r>
            <a:r>
              <a:rPr lang="el-GR" sz="2400" b="1" dirty="0"/>
              <a:t> του Φαλήρου</a:t>
            </a:r>
            <a:r>
              <a:rPr lang="el-GR" sz="2400" dirty="0"/>
              <a:t>», «</a:t>
            </a:r>
            <a:r>
              <a:rPr lang="el-GR" sz="2400" b="1" dirty="0"/>
              <a:t>Αρματολοί και Κλέφτες</a:t>
            </a:r>
            <a:r>
              <a:rPr lang="el-GR" sz="2400" dirty="0"/>
              <a:t>», «</a:t>
            </a:r>
            <a:r>
              <a:rPr lang="el-GR" sz="2400" b="1" dirty="0"/>
              <a:t>Το φίλημα</a:t>
            </a:r>
            <a:r>
              <a:rPr lang="el-GR" sz="2400" dirty="0"/>
              <a:t>» και «</a:t>
            </a:r>
            <a:r>
              <a:rPr lang="el-GR" sz="2400" b="1" dirty="0"/>
              <a:t>Η </a:t>
            </a:r>
            <a:r>
              <a:rPr lang="el-GR" sz="2400" b="1" dirty="0" err="1"/>
              <a:t>αναχώρησίς</a:t>
            </a:r>
            <a:r>
              <a:rPr lang="el-GR" sz="2400" b="1" dirty="0"/>
              <a:t> της</a:t>
            </a:r>
            <a:r>
              <a:rPr lang="el-GR" sz="2400" dirty="0"/>
              <a:t>». </a:t>
            </a:r>
            <a:endParaRPr lang="en-US" sz="2400" dirty="0"/>
          </a:p>
          <a:p>
            <a:pPr indent="457200" algn="just"/>
            <a:r>
              <a:rPr lang="el-GR" sz="2400" dirty="0"/>
              <a:t>Πέθανε στην Αθήνα στις </a:t>
            </a:r>
            <a:r>
              <a:rPr lang="el-GR" sz="2400" b="1" dirty="0"/>
              <a:t>3 Σεπτεμβρίου 1858</a:t>
            </a:r>
            <a:r>
              <a:rPr lang="el-GR" sz="2400" dirty="0"/>
              <a:t>, σε ηλικία 53 ετών. Τα Άπαντά του εκδόθηκαν ένα χρόνο μετά το θάνατό του.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2.bp.blogspot.com/-skioSem8uqk/UER_WJ69XsI/AAAAAAAABUg/E8T7O2nG1bw/s1600/705258059_b6de8d35d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252536" y="0"/>
            <a:ext cx="10402930" cy="6990771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7200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l-GR" dirty="0"/>
              <a:t>Γεωργίου </a:t>
            </a:r>
            <a:r>
              <a:rPr lang="el-GR" dirty="0" err="1"/>
              <a:t>Ζαλοκώστα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827584" y="332656"/>
            <a:ext cx="77724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αναχώρησή της</a:t>
            </a:r>
          </a:p>
        </p:txBody>
      </p:sp>
      <p:pic>
        <p:nvPicPr>
          <p:cNvPr id="7" name="Picture 2" descr="https://s-media-cache-ak0.pinimg.com/736x/02/68/5a/02685a49921bed03c0b5d710065b58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462411" cy="51183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2.bp.blogspot.com/-skioSem8uqk/UER_WJ69XsI/AAAAAAAABUg/E8T7O2nG1bw/s1600/705258059_b6de8d35d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252536" y="0"/>
            <a:ext cx="10402930" cy="6990771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80528" y="404664"/>
            <a:ext cx="91440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000" b="1" dirty="0"/>
              <a:t>Ξυπνώ και μου είπαν, έφυγε η κόρη που αγαπούσα,</a:t>
            </a:r>
          </a:p>
          <a:p>
            <a:pPr>
              <a:buNone/>
            </a:pPr>
            <a:r>
              <a:rPr lang="el-GR" sz="3000" b="1" dirty="0"/>
              <a:t>		   και κατεβαίνω στο γιαλό,</a:t>
            </a:r>
          </a:p>
          <a:p>
            <a:pPr>
              <a:buNone/>
            </a:pPr>
            <a:r>
              <a:rPr lang="el-GR" sz="3000" b="1" dirty="0"/>
              <a:t>		   τη θάλασσα παρακαλώ </a:t>
            </a:r>
          </a:p>
          <a:p>
            <a:pPr>
              <a:buNone/>
            </a:pPr>
            <a:r>
              <a:rPr lang="el-GR" sz="3000" b="1" dirty="0"/>
              <a:t>		   την πικροκυματούσα.</a:t>
            </a:r>
          </a:p>
          <a:p>
            <a:pPr>
              <a:buNone/>
            </a:pPr>
            <a:endParaRPr lang="el-GR" sz="3000" dirty="0"/>
          </a:p>
          <a:p>
            <a:pPr>
              <a:buNone/>
            </a:pPr>
            <a:r>
              <a:rPr lang="el-G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Εγώ τα </a:t>
            </a:r>
            <a:r>
              <a:rPr lang="el-GR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πρωτοδέχτηκα</a:t>
            </a:r>
            <a:r>
              <a:rPr lang="el-G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τ’ αφράτα της κάλλη</a:t>
            </a:r>
          </a:p>
          <a:p>
            <a:pPr>
              <a:buNone/>
            </a:pPr>
            <a:r>
              <a:rPr lang="el-G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μου είπε ένα κύμα, και γι’ αυτό</a:t>
            </a:r>
          </a:p>
          <a:p>
            <a:pPr>
              <a:buNone/>
            </a:pPr>
            <a:r>
              <a:rPr lang="el-G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με πόθο και με </a:t>
            </a:r>
            <a:r>
              <a:rPr lang="el-GR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γογγυτό</a:t>
            </a:r>
            <a:endParaRPr lang="el-G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l-G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φιλώ το περιγιάλι.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-skioSem8uqk/UER_WJ69XsI/AAAAAAAABUg/E8T7O2nG1bw/s1600/705258059_b6de8d35d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252536" y="0"/>
            <a:ext cx="10402930" cy="6990771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692696"/>
            <a:ext cx="8892480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/>
              <a:t>- Τα μάτια της, ερώτησα, μην ήταν δακρυσμένα;</a:t>
            </a:r>
          </a:p>
          <a:p>
            <a:pPr>
              <a:buNone/>
            </a:pPr>
            <a:r>
              <a:rPr lang="el-GR" b="1" dirty="0"/>
              <a:t>		   Ένα άλλο κύμα μου μιλεί:</a:t>
            </a:r>
          </a:p>
          <a:p>
            <a:pPr>
              <a:buNone/>
            </a:pPr>
            <a:r>
              <a:rPr lang="el-GR" b="1" dirty="0"/>
              <a:t>		   Σαν το χαρούμενο πουλί</a:t>
            </a:r>
          </a:p>
          <a:p>
            <a:pPr>
              <a:buNone/>
            </a:pPr>
            <a:r>
              <a:rPr lang="el-GR" b="1" dirty="0"/>
              <a:t>		   </a:t>
            </a:r>
            <a:r>
              <a:rPr lang="el-GR" b="1" dirty="0" err="1"/>
              <a:t>επήγαινε</a:t>
            </a:r>
            <a:r>
              <a:rPr lang="el-GR" b="1" dirty="0"/>
              <a:t> στα ξένα.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τρίτο κύμα ερώτησα: - Εμέ γιατί ν’ </a:t>
            </a:r>
            <a:r>
              <a:rPr lang="el-G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αφήση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να κλαίγω και να λαχταρώ;</a:t>
            </a:r>
          </a:p>
          <a:p>
            <a:pPr>
              <a:buNone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Περνάει το κύμα το σκληρό</a:t>
            </a:r>
          </a:p>
          <a:p>
            <a:pPr>
              <a:buNone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χωρίς να μου </a:t>
            </a:r>
            <a:r>
              <a:rPr lang="el-G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μιλήση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B445279-EB52-431A-9B0E-EB31F9F0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938" y="-29056"/>
            <a:ext cx="1220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07" y="3140968"/>
            <a:ext cx="8856984" cy="2758576"/>
          </a:xfrm>
          <a:solidFill>
            <a:schemeClr val="bg1">
              <a:alpha val="66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l-GR" dirty="0"/>
              <a:t>Το ποίημα είναι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Παραδοσιακό</a:t>
            </a:r>
            <a:r>
              <a:rPr lang="el-GR" dirty="0"/>
              <a:t> ή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μοντέρνο</a:t>
            </a:r>
            <a:r>
              <a:rPr lang="el-GR" dirty="0"/>
              <a:t>;</a:t>
            </a:r>
          </a:p>
          <a:p>
            <a:r>
              <a:rPr lang="el-GR" dirty="0"/>
              <a:t>Σε ποιο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λογοτεχνικό ρεύμα </a:t>
            </a:r>
            <a:r>
              <a:rPr lang="el-GR" dirty="0"/>
              <a:t>ανήκει; Να το δικαιολογήσετε.</a:t>
            </a:r>
          </a:p>
          <a:p>
            <a:r>
              <a:rPr lang="el-GR" dirty="0"/>
              <a:t>Με ποιους τρόπους ο ποιητής εκφράζει τα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αισθήματά</a:t>
            </a:r>
            <a:r>
              <a:rPr lang="el-GR" dirty="0"/>
              <a:t> του;</a:t>
            </a:r>
          </a:p>
          <a:p>
            <a:r>
              <a:rPr lang="el-GR" dirty="0"/>
              <a:t>Τι σημαίνει η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σιωπή</a:t>
            </a:r>
            <a:r>
              <a:rPr lang="el-GR" dirty="0"/>
              <a:t> του κύματος στην ερώτηση του ποιητή;</a:t>
            </a:r>
          </a:p>
          <a:p>
            <a:r>
              <a:rPr lang="el-GR" dirty="0"/>
              <a:t>Να εξετάσετε τη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στιχουργία</a:t>
            </a:r>
            <a:r>
              <a:rPr lang="el-GR" dirty="0"/>
              <a:t> του ποιήματος.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199" y="917848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Ερωτήσεις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Εκπληκτική φωτογραφία με βοσκοπούλα στον ναό του Επικούριου Απόλλωνα!">
            <a:hlinkClick r:id="rId2"/>
            <a:extLst>
              <a:ext uri="{FF2B5EF4-FFF2-40B4-BE49-F238E27FC236}">
                <a16:creationId xmlns:a16="http://schemas.microsoft.com/office/drawing/2014/main" id="{C82D7910-5CE8-4035-B71C-485508C04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5" r="10493"/>
          <a:stretch/>
        </p:blipFill>
        <p:spPr bwMode="auto">
          <a:xfrm>
            <a:off x="4391472" y="-55632"/>
            <a:ext cx="4752528" cy="69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- Τίτλος">
            <a:extLst>
              <a:ext uri="{FF2B5EF4-FFF2-40B4-BE49-F238E27FC236}">
                <a16:creationId xmlns:a16="http://schemas.microsoft.com/office/drawing/2014/main" id="{558E978F-05BC-488E-A48F-1D43BE34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634082"/>
          </a:xfrm>
        </p:spPr>
        <p:txBody>
          <a:bodyPr>
            <a:noAutofit/>
          </a:bodyPr>
          <a:lstStyle/>
          <a:p>
            <a:r>
              <a:rPr lang="el-G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φίλημα</a:t>
            </a:r>
          </a:p>
        </p:txBody>
      </p:sp>
      <p:sp>
        <p:nvSpPr>
          <p:cNvPr id="5" name="2 - Θέση περιεχομένου">
            <a:extLst>
              <a:ext uri="{FF2B5EF4-FFF2-40B4-BE49-F238E27FC236}">
                <a16:creationId xmlns:a16="http://schemas.microsoft.com/office/drawing/2014/main" id="{154D1F49-07E3-43D6-AC2E-2A8D2B99D9CB}"/>
              </a:ext>
            </a:extLst>
          </p:cNvPr>
          <p:cNvSpPr txBox="1">
            <a:spLocks/>
          </p:cNvSpPr>
          <p:nvPr/>
        </p:nvSpPr>
        <p:spPr>
          <a:xfrm>
            <a:off x="179512" y="1340768"/>
            <a:ext cx="4978896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l-GR" sz="3000" dirty="0"/>
              <a:t>Μια βοσκοπούλα αγάπησα,</a:t>
            </a:r>
          </a:p>
          <a:p>
            <a:pPr>
              <a:buFont typeface="Arial" pitchFamily="34" charset="0"/>
              <a:buNone/>
            </a:pPr>
            <a:r>
              <a:rPr lang="el-GR" sz="3000" dirty="0"/>
              <a:t>μια ζηλεμένη κόρη</a:t>
            </a:r>
          </a:p>
          <a:p>
            <a:pPr>
              <a:buFont typeface="Arial" pitchFamily="34" charset="0"/>
              <a:buNone/>
            </a:pPr>
            <a:r>
              <a:rPr lang="el-GR" sz="3000" dirty="0"/>
              <a:t>και την αγάπησα πολύ</a:t>
            </a:r>
          </a:p>
          <a:p>
            <a:pPr>
              <a:buFont typeface="Arial" pitchFamily="34" charset="0"/>
              <a:buNone/>
            </a:pPr>
            <a:r>
              <a:rPr lang="el-GR" sz="3000" dirty="0"/>
              <a:t>ήμουν αλάλητο πουλί,</a:t>
            </a:r>
          </a:p>
          <a:p>
            <a:pPr>
              <a:buFont typeface="Arial" pitchFamily="34" charset="0"/>
              <a:buNone/>
            </a:pPr>
            <a:r>
              <a:rPr lang="el-GR" sz="3000" dirty="0"/>
              <a:t>δέκα χρονών αγόρι.</a:t>
            </a:r>
          </a:p>
          <a:p>
            <a:pPr>
              <a:buFont typeface="Arial" pitchFamily="34" charset="0"/>
              <a:buNone/>
            </a:pPr>
            <a:endParaRPr lang="el-GR" sz="3000" dirty="0"/>
          </a:p>
          <a:p>
            <a:pPr>
              <a:buFont typeface="Arial" pitchFamily="34" charset="0"/>
              <a:buNone/>
            </a:pPr>
            <a:r>
              <a:rPr lang="el-GR" sz="3000" dirty="0"/>
              <a:t>Μια μέρα που καθόμαστε</a:t>
            </a:r>
          </a:p>
          <a:p>
            <a:pPr>
              <a:buFont typeface="Arial" pitchFamily="34" charset="0"/>
              <a:buNone/>
            </a:pPr>
            <a:r>
              <a:rPr lang="el-GR" sz="3000" dirty="0"/>
              <a:t>στα χόρτα τ’ ανθισμένα,</a:t>
            </a:r>
          </a:p>
          <a:p>
            <a:pPr>
              <a:buFont typeface="Arial" pitchFamily="34" charset="0"/>
              <a:buNone/>
            </a:pPr>
            <a:r>
              <a:rPr lang="el-GR" sz="3000" dirty="0"/>
              <a:t>Μάρω, ένα λόγο θα σου πω,</a:t>
            </a:r>
          </a:p>
          <a:p>
            <a:pPr>
              <a:buFont typeface="Arial" pitchFamily="34" charset="0"/>
              <a:buNone/>
            </a:pPr>
            <a:r>
              <a:rPr lang="el-GR" sz="3000" dirty="0"/>
              <a:t>Μάρω, της είπα, σε αγαπώ,</a:t>
            </a:r>
          </a:p>
          <a:p>
            <a:pPr>
              <a:buFont typeface="Arial" pitchFamily="34" charset="0"/>
              <a:buNone/>
            </a:pPr>
            <a:r>
              <a:rPr lang="el-GR" sz="3000" dirty="0"/>
              <a:t>τρελαίνομαι γιά σένα.</a:t>
            </a:r>
          </a:p>
          <a:p>
            <a:pPr>
              <a:buFont typeface="Arial" pitchFamily="34" charset="0"/>
              <a:buNone/>
            </a:pPr>
            <a:endParaRPr lang="el-GR" dirty="0"/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Έργα">
            <a:hlinkClick r:id="rId2"/>
            <a:extLst>
              <a:ext uri="{FF2B5EF4-FFF2-40B4-BE49-F238E27FC236}">
                <a16:creationId xmlns:a16="http://schemas.microsoft.com/office/drawing/2014/main" id="{6041C3C4-794E-40BB-89C2-35770307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696"/>
            <a:ext cx="5095746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- Θέση περιεχομένου">
            <a:extLst>
              <a:ext uri="{FF2B5EF4-FFF2-40B4-BE49-F238E27FC236}">
                <a16:creationId xmlns:a16="http://schemas.microsoft.com/office/drawing/2014/main" id="{2A92A9FE-C1CC-4B93-9D8E-F211ECD0D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5328592" cy="5145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900" dirty="0"/>
              <a:t>Από τη μέση με άρπαξε,</a:t>
            </a:r>
          </a:p>
          <a:p>
            <a:pPr>
              <a:buNone/>
            </a:pPr>
            <a:r>
              <a:rPr lang="el-GR" sz="2900" dirty="0"/>
              <a:t>με φίλησε στο στόμα</a:t>
            </a:r>
          </a:p>
          <a:p>
            <a:pPr>
              <a:buNone/>
            </a:pPr>
            <a:r>
              <a:rPr lang="el-GR" sz="2900" dirty="0"/>
              <a:t>και μού ’πε μ’ αναστεναγμό</a:t>
            </a:r>
          </a:p>
          <a:p>
            <a:pPr>
              <a:buNone/>
            </a:pPr>
            <a:r>
              <a:rPr lang="el-GR" sz="2900" dirty="0"/>
              <a:t>για της αγάπης τον καημό</a:t>
            </a:r>
          </a:p>
          <a:p>
            <a:pPr>
              <a:buNone/>
            </a:pPr>
            <a:r>
              <a:rPr lang="el-GR" sz="2900" dirty="0"/>
              <a:t>είσαι μικρός ακόμα.</a:t>
            </a:r>
          </a:p>
          <a:p>
            <a:pPr>
              <a:buNone/>
            </a:pPr>
            <a:r>
              <a:rPr lang="el-GR" sz="2900" dirty="0"/>
              <a:t> </a:t>
            </a:r>
          </a:p>
          <a:p>
            <a:pPr>
              <a:buNone/>
            </a:pPr>
            <a:r>
              <a:rPr lang="el-GR" sz="2900" dirty="0"/>
              <a:t>Μεγάλωσα και την ζητώ...</a:t>
            </a:r>
          </a:p>
          <a:p>
            <a:pPr>
              <a:buNone/>
            </a:pPr>
            <a:r>
              <a:rPr lang="el-GR" sz="2900" dirty="0"/>
              <a:t>άλλον ζητά η καρδιά της</a:t>
            </a:r>
          </a:p>
          <a:p>
            <a:pPr>
              <a:buNone/>
            </a:pPr>
            <a:r>
              <a:rPr lang="el-GR" sz="2900" dirty="0"/>
              <a:t>και με ξεχνάει τ’ ορφανό...</a:t>
            </a:r>
          </a:p>
          <a:p>
            <a:pPr>
              <a:buNone/>
            </a:pPr>
            <a:r>
              <a:rPr lang="el-GR" sz="2900" dirty="0"/>
              <a:t>Εγώ όμως δεν το λησμονώ</a:t>
            </a:r>
          </a:p>
          <a:p>
            <a:pPr>
              <a:buNone/>
            </a:pPr>
            <a:r>
              <a:rPr lang="el-GR" sz="2900" dirty="0"/>
              <a:t>ποτέ το φίλημά της.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79712" y="1772816"/>
            <a:ext cx="5328592" cy="49294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/>
              <a:t>Ήτον νύχτα, εις την στέγη </a:t>
            </a:r>
            <a:r>
              <a:rPr lang="el-GR" dirty="0" err="1"/>
              <a:t>εβογκούσε</a:t>
            </a:r>
            <a:endParaRPr lang="el-GR" dirty="0"/>
          </a:p>
          <a:p>
            <a:pPr>
              <a:buNone/>
            </a:pPr>
            <a:r>
              <a:rPr lang="el-GR" dirty="0"/>
              <a:t>o βοριάς, και ψιλό έπεφτε χιόνι.</a:t>
            </a:r>
          </a:p>
          <a:p>
            <a:pPr>
              <a:buNone/>
            </a:pPr>
            <a:r>
              <a:rPr lang="el-GR" dirty="0"/>
              <a:t>Τι μεγάλο κακό να </a:t>
            </a:r>
            <a:r>
              <a:rPr lang="el-GR" dirty="0" err="1"/>
              <a:t>εμηνούσε</a:t>
            </a:r>
            <a:endParaRPr lang="el-GR" dirty="0"/>
          </a:p>
          <a:p>
            <a:pPr>
              <a:buNone/>
            </a:pPr>
            <a:r>
              <a:rPr lang="el-GR" dirty="0"/>
              <a:t>o βοριάς που τ’ αρνάκια παγώνει;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Μες στο σπίτι μια χαροκαμένη,</a:t>
            </a:r>
          </a:p>
          <a:p>
            <a:pPr>
              <a:buNone/>
            </a:pPr>
            <a:r>
              <a:rPr lang="el-GR" dirty="0"/>
              <a:t>μια μητέρα από πόνους γεμάτη,</a:t>
            </a:r>
          </a:p>
          <a:p>
            <a:pPr>
              <a:buNone/>
            </a:pPr>
            <a:r>
              <a:rPr lang="el-GR" dirty="0"/>
              <a:t>στου παιδιού της την κούνια σκυμμένη</a:t>
            </a:r>
          </a:p>
          <a:p>
            <a:pPr>
              <a:buNone/>
            </a:pPr>
            <a:r>
              <a:rPr lang="el-GR" dirty="0"/>
              <a:t>δέκα νύχτες δεν έκλεινε μάτι.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Είχε τρία παιδιά πεθαμένα,</a:t>
            </a:r>
          </a:p>
          <a:p>
            <a:pPr>
              <a:buNone/>
            </a:pPr>
            <a:r>
              <a:rPr lang="el-GR" dirty="0"/>
              <a:t>αγγελούδια, λευκά σαν τον κρίνο,</a:t>
            </a:r>
          </a:p>
          <a:p>
            <a:pPr>
              <a:buNone/>
            </a:pPr>
            <a:r>
              <a:rPr lang="el-GR" dirty="0"/>
              <a:t>κι ένα μόνο της </a:t>
            </a:r>
            <a:r>
              <a:rPr lang="el-GR" dirty="0" err="1"/>
              <a:t>έμεινεν</a:t>
            </a:r>
            <a:r>
              <a:rPr lang="el-GR" dirty="0"/>
              <a:t>, ένα,</a:t>
            </a:r>
          </a:p>
          <a:p>
            <a:pPr>
              <a:buNone/>
            </a:pPr>
            <a:r>
              <a:rPr lang="el-GR" dirty="0"/>
              <a:t>και στον τάφο κοντά </a:t>
            </a:r>
            <a:r>
              <a:rPr lang="el-GR" dirty="0" err="1"/>
              <a:t>ήτον</a:t>
            </a:r>
            <a:r>
              <a:rPr lang="el-GR" dirty="0"/>
              <a:t> κι εκείνο.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685800" y="-99392"/>
            <a:ext cx="77724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Κι ένα ακόμη ποίημα του Ζαλοκώστα</a:t>
            </a:r>
          </a:p>
        </p:txBody>
      </p:sp>
      <p:sp>
        <p:nvSpPr>
          <p:cNvPr id="5" name="1 - Τίτλος">
            <a:extLst>
              <a:ext uri="{FF2B5EF4-FFF2-40B4-BE49-F238E27FC236}">
                <a16:creationId xmlns:a16="http://schemas.microsoft.com/office/drawing/2014/main" id="{F5941D42-0BFD-405C-A47A-E3D1FF569A2F}"/>
              </a:ext>
            </a:extLst>
          </p:cNvPr>
          <p:cNvSpPr txBox="1">
            <a:spLocks/>
          </p:cNvSpPr>
          <p:nvPr/>
        </p:nvSpPr>
        <p:spPr>
          <a:xfrm>
            <a:off x="685800" y="620688"/>
            <a:ext cx="77724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βοριάς που τ’ αρνάκια παγώνει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95736" y="332656"/>
            <a:ext cx="6491064" cy="640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/>
              <a:t>Το παιδί της με κλάμα </a:t>
            </a:r>
            <a:r>
              <a:rPr lang="el-GR" sz="2400" dirty="0" err="1"/>
              <a:t>εβογκούσε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ως να </a:t>
            </a:r>
            <a:r>
              <a:rPr lang="el-GR" sz="2400" dirty="0" err="1"/>
              <a:t>εζήταε</a:t>
            </a:r>
            <a:r>
              <a:rPr lang="el-GR" sz="2400" dirty="0"/>
              <a:t> το δόλιο βοήθεια,</a:t>
            </a:r>
          </a:p>
          <a:p>
            <a:pPr>
              <a:buNone/>
            </a:pPr>
            <a:r>
              <a:rPr lang="el-GR" sz="2400" dirty="0"/>
              <a:t>κι η μητέρα σιμά του </a:t>
            </a:r>
            <a:r>
              <a:rPr lang="el-GR" sz="2400" dirty="0" err="1"/>
              <a:t>εθρηνούσε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με λαχτάρα χτυπώντας τα στήθια.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/>
              <a:t>Τα </a:t>
            </a:r>
            <a:r>
              <a:rPr lang="el-GR" sz="2400" dirty="0" err="1"/>
              <a:t>γογγύσματα</a:t>
            </a:r>
            <a:r>
              <a:rPr lang="el-GR" sz="2400" dirty="0"/>
              <a:t> εκείνα κι οι θρήνοι</a:t>
            </a:r>
          </a:p>
          <a:p>
            <a:pPr>
              <a:buNone/>
            </a:pPr>
            <a:r>
              <a:rPr lang="el-GR" sz="2400" dirty="0" err="1"/>
              <a:t>Επληγώναν</a:t>
            </a:r>
            <a:r>
              <a:rPr lang="el-GR" sz="2400" dirty="0"/>
              <a:t> βαθιά την ψυχή μου.</a:t>
            </a:r>
          </a:p>
          <a:p>
            <a:pPr>
              <a:buNone/>
            </a:pPr>
            <a:r>
              <a:rPr lang="el-GR" sz="2400" dirty="0"/>
              <a:t>Σύντροφός μου η ταλαίπωρη εκείνη,</a:t>
            </a:r>
          </a:p>
          <a:p>
            <a:pPr>
              <a:buNone/>
            </a:pPr>
            <a:r>
              <a:rPr lang="el-GR" sz="2400" dirty="0"/>
              <a:t>αχ, και το άρρωστο </a:t>
            </a:r>
            <a:r>
              <a:rPr lang="el-GR" sz="2400" dirty="0" err="1"/>
              <a:t>ήτον</a:t>
            </a:r>
            <a:r>
              <a:rPr lang="el-GR" sz="2400" dirty="0"/>
              <a:t> το παιδί μου.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/>
              <a:t>Στου σπιτιού μου τη στέγη </a:t>
            </a:r>
            <a:r>
              <a:rPr lang="el-GR" sz="2400" dirty="0" err="1"/>
              <a:t>εβογκούσε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o βοριάς, και ψιλό έπεφτε χιόνι.</a:t>
            </a:r>
          </a:p>
          <a:p>
            <a:pPr>
              <a:buNone/>
            </a:pPr>
            <a:r>
              <a:rPr lang="el-GR" sz="2400" dirty="0"/>
              <a:t>Αχ, μεγάλο κακό μου </a:t>
            </a:r>
            <a:r>
              <a:rPr lang="el-GR" sz="2400" dirty="0" err="1"/>
              <a:t>εμηνούσε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o βοριάς που τ’ αρνάκια παγώνει.</a:t>
            </a:r>
          </a:p>
          <a:p>
            <a:pPr>
              <a:buNone/>
            </a:pPr>
            <a:endParaRPr lang="el-GR" sz="2000" dirty="0"/>
          </a:p>
          <a:p>
            <a:pPr>
              <a:buNone/>
            </a:pPr>
            <a:endParaRPr lang="el-GR" sz="1100" dirty="0"/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23728" y="188640"/>
            <a:ext cx="7283152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/>
              <a:t>Τον γιατρό καθώς είδε, </a:t>
            </a:r>
            <a:r>
              <a:rPr lang="el-GR" sz="2400" dirty="0" err="1"/>
              <a:t>εσηκώθη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σαν </a:t>
            </a:r>
            <a:r>
              <a:rPr lang="el-GR" sz="2400" dirty="0" err="1"/>
              <a:t>τρελλή</a:t>
            </a:r>
            <a:r>
              <a:rPr lang="el-GR" sz="2400" dirty="0"/>
              <a:t>. Όλοι γύρω </a:t>
            </a:r>
            <a:r>
              <a:rPr lang="el-GR" sz="2400" dirty="0" err="1"/>
              <a:t>εσωπαίναν˙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φλογεροί της ψυχής της οι πόθοι</a:t>
            </a:r>
          </a:p>
          <a:p>
            <a:pPr>
              <a:buNone/>
            </a:pPr>
            <a:r>
              <a:rPr lang="el-GR" sz="2400" dirty="0"/>
              <a:t>με τα </a:t>
            </a:r>
            <a:r>
              <a:rPr lang="el-GR" sz="2400" dirty="0" err="1"/>
              <a:t>λόγ</a:t>
            </a:r>
            <a:r>
              <a:rPr lang="el-GR" sz="2400" dirty="0"/>
              <a:t>’ απ’ το στόμα της </a:t>
            </a:r>
            <a:r>
              <a:rPr lang="el-GR" sz="2400" dirty="0" err="1"/>
              <a:t>βγαίναν</a:t>
            </a:r>
            <a:r>
              <a:rPr lang="el-GR" sz="2400" dirty="0"/>
              <a:t>.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/>
              <a:t>“Ω, κακό που μ’ </a:t>
            </a:r>
            <a:r>
              <a:rPr lang="el-GR" sz="2400" dirty="0" err="1"/>
              <a:t>ευρήκε</a:t>
            </a:r>
            <a:r>
              <a:rPr lang="el-GR" sz="2400" dirty="0"/>
              <a:t> μεγάλο!</a:t>
            </a:r>
          </a:p>
          <a:p>
            <a:pPr>
              <a:buNone/>
            </a:pPr>
            <a:r>
              <a:rPr lang="el-GR" sz="2400" dirty="0"/>
              <a:t>Το παιδί μου, γιατρέ, το παιδί μου…</a:t>
            </a:r>
          </a:p>
          <a:p>
            <a:pPr>
              <a:buNone/>
            </a:pPr>
            <a:r>
              <a:rPr lang="el-GR" sz="2400" dirty="0"/>
              <a:t>Ένα </a:t>
            </a:r>
            <a:r>
              <a:rPr lang="el-GR" sz="2400" dirty="0" err="1"/>
              <a:t>τό</a:t>
            </a:r>
            <a:r>
              <a:rPr lang="el-GR" sz="2400" dirty="0"/>
              <a:t>’ χω, δεν μ’ </a:t>
            </a:r>
            <a:r>
              <a:rPr lang="el-GR" sz="2400" dirty="0" err="1"/>
              <a:t>έμεινεν</a:t>
            </a:r>
            <a:r>
              <a:rPr lang="el-GR" sz="2400" dirty="0"/>
              <a:t> </a:t>
            </a:r>
            <a:r>
              <a:rPr lang="el-GR" sz="2400" dirty="0" err="1"/>
              <a:t>άλλο˙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σώσε μού το και παρ’ την ψυχή μου».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/>
              <a:t>Κι ο γιατρός με τα μάτια σκυμμένα</a:t>
            </a:r>
          </a:p>
          <a:p>
            <a:pPr>
              <a:buNone/>
            </a:pPr>
            <a:r>
              <a:rPr lang="el-GR" sz="2400" dirty="0" err="1"/>
              <a:t>πολλήν</a:t>
            </a:r>
            <a:r>
              <a:rPr lang="el-GR" sz="2400" dirty="0"/>
              <a:t> ώρα δεν άνοιξε στόμα.</a:t>
            </a:r>
          </a:p>
          <a:p>
            <a:pPr>
              <a:buNone/>
            </a:pPr>
            <a:r>
              <a:rPr lang="el-GR" sz="2400" dirty="0"/>
              <a:t>Τέλος πάντων-αχ, λόγια χαμένα-</a:t>
            </a:r>
          </a:p>
          <a:p>
            <a:pPr>
              <a:buNone/>
            </a:pPr>
            <a:r>
              <a:rPr lang="el-GR" sz="2400" dirty="0"/>
              <a:t>«Μη φοβάσαι, της </a:t>
            </a:r>
            <a:r>
              <a:rPr lang="el-GR" sz="2400" dirty="0" err="1"/>
              <a:t>είπεν</a:t>
            </a:r>
            <a:r>
              <a:rPr lang="el-GR" sz="2400" dirty="0"/>
              <a:t>, ακόμα».</a:t>
            </a:r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692696"/>
            <a:ext cx="6624736" cy="5760640"/>
          </a:xfrm>
        </p:spPr>
        <p:txBody>
          <a:bodyPr>
            <a:noAutofit/>
          </a:bodyPr>
          <a:lstStyle/>
          <a:p>
            <a:pPr algn="l"/>
            <a:br>
              <a:rPr lang="el-GR" sz="2400" dirty="0"/>
            </a:br>
            <a:br>
              <a:rPr lang="el-GR" sz="2400" dirty="0"/>
            </a:br>
            <a:r>
              <a:rPr lang="el-GR" sz="2400" dirty="0"/>
              <a:t>Με τον όρο αυτό εννοούμε </a:t>
            </a:r>
            <a:r>
              <a:rPr lang="el-GR" sz="2400" b="1" dirty="0"/>
              <a:t>το σύνολο των ποιητών </a:t>
            </a:r>
            <a:r>
              <a:rPr lang="el-GR" sz="2400" dirty="0"/>
              <a:t>της χρονικής περιόδου </a:t>
            </a:r>
            <a:r>
              <a:rPr lang="el-GR" sz="2400" b="1" dirty="0"/>
              <a:t>1830-1880</a:t>
            </a:r>
            <a:r>
              <a:rPr lang="el-GR" sz="2400" dirty="0"/>
              <a:t> που έδρασαν στην </a:t>
            </a:r>
            <a:r>
              <a:rPr lang="el-GR" sz="2400" b="1" dirty="0"/>
              <a:t>Αθήνα</a:t>
            </a:r>
            <a:r>
              <a:rPr lang="el-GR" sz="2400" dirty="0"/>
              <a:t>. Η ποιητική παραγωγή του τότε νεοσύστατου ελληνικού κράτους αναπτύχθηκε σε δύο κέντρα με διαφορετικά χαρακτηριστικά, την Αθήνα και τα Επτάνησα. </a:t>
            </a:r>
            <a:br>
              <a:rPr lang="el-GR" sz="2400" dirty="0"/>
            </a:br>
            <a:r>
              <a:rPr lang="el-GR" sz="2400" dirty="0"/>
              <a:t>Στην </a:t>
            </a:r>
            <a:r>
              <a:rPr lang="el-GR" sz="2400" b="1" dirty="0"/>
              <a:t>Αθήνα κυριάρχησαν οι </a:t>
            </a:r>
            <a:r>
              <a:rPr lang="el-GR" sz="2400" b="1" dirty="0" err="1"/>
              <a:t>Φαναριώτες</a:t>
            </a:r>
            <a:r>
              <a:rPr lang="el-GR" sz="2400" dirty="0"/>
              <a:t> ενώ στα Επτάνησα ο κύκλος του Σολωμού. </a:t>
            </a:r>
            <a:br>
              <a:rPr lang="el-GR" sz="2400" dirty="0"/>
            </a:br>
            <a:r>
              <a:rPr lang="el-GR" sz="2400" dirty="0"/>
              <a:t>Το κύριο χαρακτηριστικό της Α΄ Αθηναϊκής Σχολής είναι ο </a:t>
            </a:r>
            <a:r>
              <a:rPr lang="el-GR" sz="2400" b="1" dirty="0"/>
              <a:t>ρομαντισμός</a:t>
            </a:r>
            <a:r>
              <a:rPr lang="el-GR" sz="2400" dirty="0"/>
              <a:t>. </a:t>
            </a:r>
            <a:br>
              <a:rPr lang="el-GR" sz="2400" dirty="0"/>
            </a:br>
            <a:r>
              <a:rPr lang="el-GR" sz="2400" dirty="0"/>
              <a:t>Παρ' όλο που και στην Επτανησιακή ποίηση εντοπίζονται ρομαντικές εκδηλώσεις, έχει επικρατήσει χώρος ανάπτυξης του ρομαντισμού να θεωρείται κυρίως η Αθηναϊκή Σχολή. </a:t>
            </a:r>
          </a:p>
        </p:txBody>
      </p:sp>
      <p:sp>
        <p:nvSpPr>
          <p:cNvPr id="4" name="2 - Υπότιτλος"/>
          <p:cNvSpPr txBox="1">
            <a:spLocks/>
          </p:cNvSpPr>
          <p:nvPr/>
        </p:nvSpPr>
        <p:spPr>
          <a:xfrm>
            <a:off x="0" y="332656"/>
            <a:ext cx="69482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Α΄ Αθηναϊκή – Παλαιά Αθηναϊκή Σχολή</a:t>
            </a:r>
          </a:p>
        </p:txBody>
      </p:sp>
      <p:pic>
        <p:nvPicPr>
          <p:cNvPr id="40962" name="Picture 2" descr="https://tse3.mm.bing.net/th?id=OIP.xY9-CuuWzKLyPZzB5VvUswHaII&amp;pid=Api&amp;P=0&amp;w=300&amp;h=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717032"/>
            <a:ext cx="26098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tse3.mm.bing.net/th?id=OIP.xY9-CuuWzKLyPZzB5VvUswHaII&amp;pid=Api&amp;P=0&amp;w=300&amp;h=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700808"/>
            <a:ext cx="26098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tse3.mm.bing.net/th?id=OIP.xY9-CuuWzKLyPZzB5VvUswHaII&amp;pid=Api&amp;P=0&amp;w=300&amp;h=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315416"/>
            <a:ext cx="26098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s://tse3.mm.bing.net/th?id=OIP.xY9-CuuWzKLyPZzB5VvUswHaII&amp;pid=Api&amp;P=0&amp;w=300&amp;h=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733256"/>
            <a:ext cx="26098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8880" y="188640"/>
            <a:ext cx="6995120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/>
              <a:t>Κι </a:t>
            </a:r>
            <a:r>
              <a:rPr lang="el-GR" sz="2400" dirty="0" err="1"/>
              <a:t>εκαμώθη</a:t>
            </a:r>
            <a:r>
              <a:rPr lang="el-GR" sz="2400" dirty="0"/>
              <a:t> πως θέλει να </a:t>
            </a:r>
            <a:r>
              <a:rPr lang="el-GR" sz="2400" dirty="0" err="1"/>
              <a:t>σκύψη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στο παιδί, και να </a:t>
            </a:r>
            <a:r>
              <a:rPr lang="el-GR" sz="2400" dirty="0" err="1"/>
              <a:t>ιδή</a:t>
            </a:r>
            <a:r>
              <a:rPr lang="el-GR" sz="2400" dirty="0"/>
              <a:t> το σφυγμό του.</a:t>
            </a:r>
          </a:p>
          <a:p>
            <a:pPr>
              <a:buNone/>
            </a:pPr>
            <a:r>
              <a:rPr lang="el-GR" sz="2400" dirty="0"/>
              <a:t>Ένα δάκρυ </a:t>
            </a:r>
            <a:r>
              <a:rPr lang="el-GR" sz="2400" dirty="0" err="1"/>
              <a:t>επροσπάθαε</a:t>
            </a:r>
            <a:r>
              <a:rPr lang="el-GR" sz="2400" dirty="0"/>
              <a:t> να </a:t>
            </a:r>
            <a:r>
              <a:rPr lang="el-GR" sz="2400" dirty="0" err="1"/>
              <a:t>κρύψη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που </a:t>
            </a:r>
            <a:r>
              <a:rPr lang="el-GR" sz="2400" dirty="0" err="1"/>
              <a:t>κατέβ</a:t>
            </a:r>
            <a:r>
              <a:rPr lang="el-GR" sz="2400" dirty="0"/>
              <a:t>’ εις τ’ ωχρό πρόσωπό του.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/>
              <a:t>Στου σπιτιού μας τη στέγη </a:t>
            </a:r>
            <a:r>
              <a:rPr lang="el-GR" sz="2400" dirty="0" err="1"/>
              <a:t>εβογκούσε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ο βοριάς, και ψιλό έπεφτε χιόνι.</a:t>
            </a:r>
          </a:p>
          <a:p>
            <a:pPr>
              <a:buNone/>
            </a:pPr>
            <a:r>
              <a:rPr lang="el-GR" sz="2400" dirty="0"/>
              <a:t>Αχ, μεγάλο κακό μου </a:t>
            </a:r>
            <a:r>
              <a:rPr lang="el-GR" sz="2400" dirty="0" err="1"/>
              <a:t>εμηνούσε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o βοριάς που τ’ αρνάκια παγώνει.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/>
              <a:t>Η μητέρα ποτέ δακρυσμένο</a:t>
            </a:r>
          </a:p>
          <a:p>
            <a:pPr>
              <a:buNone/>
            </a:pPr>
            <a:r>
              <a:rPr lang="el-GR" sz="2400" dirty="0"/>
              <a:t>του γιατρού να μη </a:t>
            </a:r>
            <a:r>
              <a:rPr lang="el-GR" sz="2400" dirty="0" err="1"/>
              <a:t>νιώση</a:t>
            </a:r>
            <a:r>
              <a:rPr lang="el-GR" sz="2400" dirty="0"/>
              <a:t> το μάτι,</a:t>
            </a:r>
          </a:p>
          <a:p>
            <a:pPr>
              <a:buNone/>
            </a:pPr>
            <a:r>
              <a:rPr lang="el-GR" sz="2400" dirty="0"/>
              <a:t>όταν </a:t>
            </a:r>
            <a:r>
              <a:rPr lang="el-GR" sz="2400" dirty="0" err="1"/>
              <a:t>έχη</a:t>
            </a:r>
            <a:r>
              <a:rPr lang="el-GR" sz="2400" dirty="0"/>
              <a:t> βαριά ξαπλωμένο</a:t>
            </a:r>
          </a:p>
          <a:p>
            <a:pPr>
              <a:buNone/>
            </a:pPr>
            <a:r>
              <a:rPr lang="el-GR" sz="2400" dirty="0"/>
              <a:t>το παιδί της σε πόνου κρεβάτι.</a:t>
            </a: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Δημήτριος </a:t>
            </a:r>
            <a:r>
              <a:rPr lang="el-GR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Παπαρρηγόπουλος</a:t>
            </a:r>
            <a:endParaRPr lang="el-GR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zalokostas_georgi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776" r="17565"/>
          <a:stretch>
            <a:fillRect/>
          </a:stretch>
        </p:blipFill>
        <p:spPr>
          <a:xfrm>
            <a:off x="5724128" y="1268760"/>
            <a:ext cx="3147247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Ορθογώνιο"/>
          <p:cNvSpPr/>
          <p:nvPr/>
        </p:nvSpPr>
        <p:spPr>
          <a:xfrm>
            <a:off x="251520" y="1052736"/>
            <a:ext cx="540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Γεννήθηκε στις </a:t>
            </a:r>
            <a:r>
              <a:rPr lang="el-GR" sz="2400" b="1" dirty="0"/>
              <a:t>8 Σεπτεμβρίου 1843 </a:t>
            </a:r>
            <a:r>
              <a:rPr lang="el-GR" sz="2400" dirty="0"/>
              <a:t>στην Αθήνα. Πατέρας του ήταν ο ιστορικός Κωνσταντίνος </a:t>
            </a:r>
            <a:r>
              <a:rPr lang="el-GR" sz="2400" dirty="0" err="1"/>
              <a:t>Παπαρρηγόπουλος</a:t>
            </a:r>
            <a:r>
              <a:rPr lang="el-GR" sz="2400" dirty="0"/>
              <a:t>.</a:t>
            </a:r>
          </a:p>
          <a:p>
            <a:pPr algn="just"/>
            <a:r>
              <a:rPr lang="el-GR" sz="2400" dirty="0"/>
              <a:t> Σπούδασε </a:t>
            </a:r>
            <a:r>
              <a:rPr lang="el-GR" sz="2400" b="1" dirty="0"/>
              <a:t>Νομική</a:t>
            </a:r>
            <a:r>
              <a:rPr lang="el-GR" sz="2400" dirty="0"/>
              <a:t> στο Πανεπιστήμιο Αθηνών και αναγορεύτηκε διδάκτωρ το 1866 με θέμα της διατριβής του τη θεωρία του Πλάτωνα περί ποινής. </a:t>
            </a:r>
          </a:p>
          <a:p>
            <a:pPr algn="just"/>
            <a:r>
              <a:rPr lang="el-GR" sz="2400" dirty="0"/>
              <a:t>Εργάσθηκε ως δικηγόρος και δημοσίευσε ιστορικές και φιλολογικές μελέτες. Το 1869 ακολουθεί τα βήματα του πατέρα του δημοσιεύοντας τη </a:t>
            </a:r>
            <a:r>
              <a:rPr lang="el-GR" sz="2400" b="1" dirty="0"/>
              <a:t>Συνοπτική Ιστορία της Ελληνικής Επαναστάσεως </a:t>
            </a:r>
            <a:r>
              <a:rPr lang="el-GR" sz="2400" dirty="0"/>
              <a:t>που χρησιμοποιήθηκε στα σχολεία. </a:t>
            </a:r>
          </a:p>
          <a:p>
            <a:pPr algn="just"/>
            <a:r>
              <a:rPr lang="el-GR" sz="2400" dirty="0"/>
              <a:t>Πέθανε το </a:t>
            </a:r>
            <a:r>
              <a:rPr lang="el-GR" sz="2400" b="1" dirty="0"/>
              <a:t>1873</a:t>
            </a:r>
            <a:r>
              <a:rPr lang="el-GR" sz="2400" dirty="0"/>
              <a:t> από εγκεφαλική συμφόρηση σε ηλικία μόλις </a:t>
            </a:r>
            <a:r>
              <a:rPr lang="el-GR" sz="2400" b="1" dirty="0"/>
              <a:t>30 χρόνων</a:t>
            </a:r>
            <a:r>
              <a:rPr lang="el-GR" sz="2400" dirty="0"/>
              <a:t>.</a:t>
            </a:r>
          </a:p>
          <a:p>
            <a:pPr algn="just"/>
            <a:endParaRPr lang="el-GR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32656"/>
            <a:ext cx="8769152" cy="4525963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el-GR" sz="2400" dirty="0"/>
              <a:t>Το </a:t>
            </a:r>
            <a:r>
              <a:rPr lang="el-GR" sz="2400" b="1" dirty="0"/>
              <a:t>1861</a:t>
            </a:r>
            <a:r>
              <a:rPr lang="el-GR" sz="2400" dirty="0"/>
              <a:t> σε ηλικία </a:t>
            </a:r>
            <a:r>
              <a:rPr lang="el-GR" sz="2400" b="1" dirty="0"/>
              <a:t>18 χρονών </a:t>
            </a:r>
            <a:r>
              <a:rPr lang="el-GR" sz="2400" dirty="0"/>
              <a:t>δημοσιεύει ανώνυμα την πρώτη του μελέτη με τίτλο «</a:t>
            </a:r>
            <a:r>
              <a:rPr lang="el-GR" sz="2400" b="1" dirty="0"/>
              <a:t>Σκέψεις ενός </a:t>
            </a:r>
            <a:r>
              <a:rPr lang="el-GR" sz="2400" b="1" dirty="0" err="1"/>
              <a:t>ληστού</a:t>
            </a:r>
            <a:r>
              <a:rPr lang="el-GR" sz="2400" dirty="0"/>
              <a:t>» ή «</a:t>
            </a:r>
            <a:r>
              <a:rPr lang="el-GR" sz="2400" b="1" dirty="0"/>
              <a:t>η καταδίκη της κοινωνίας</a:t>
            </a:r>
            <a:r>
              <a:rPr lang="el-GR" sz="2400" dirty="0"/>
              <a:t>», όπου φανερώνεται η φιλελεύθερη, αναρχική του διάθεση. Το 1864 βραβεύθηκε στον </a:t>
            </a:r>
            <a:r>
              <a:rPr lang="el-GR" sz="2400" dirty="0" err="1"/>
              <a:t>Νικοδήμειο</a:t>
            </a:r>
            <a:r>
              <a:rPr lang="el-GR" sz="2400" dirty="0"/>
              <a:t> διαγωνισμό η πραγματεία του «Τα καθήκοντα του ανθρώπου ως χριστιανού και ως πολίτου».</a:t>
            </a:r>
          </a:p>
          <a:p>
            <a:pPr indent="342900" algn="just">
              <a:buNone/>
            </a:pPr>
            <a:r>
              <a:rPr lang="el-GR" sz="2400" dirty="0"/>
              <a:t>Το 1866 πρωτοεμφανίζεται ως ποιητής με τη συλλογή του "</a:t>
            </a:r>
            <a:r>
              <a:rPr lang="el-GR" sz="2400" b="1" dirty="0"/>
              <a:t>Στόνοι</a:t>
            </a:r>
            <a:r>
              <a:rPr lang="el-GR" sz="2400" dirty="0"/>
              <a:t>", που βραβεύεται στον </a:t>
            </a:r>
            <a:r>
              <a:rPr lang="el-GR" sz="2400" dirty="0" err="1"/>
              <a:t>Βουτσιναίο</a:t>
            </a:r>
            <a:r>
              <a:rPr lang="el-GR" sz="2400" dirty="0"/>
              <a:t> διαγωνισμό. Ακολουθούν η συλλογή "</a:t>
            </a:r>
            <a:r>
              <a:rPr lang="el-GR" sz="2400" b="1" dirty="0"/>
              <a:t>Χελιδόνες</a:t>
            </a:r>
            <a:r>
              <a:rPr lang="el-GR" sz="2400" dirty="0"/>
              <a:t>" το 1867 και τα ποιήματα </a:t>
            </a:r>
            <a:r>
              <a:rPr lang="el-GR" sz="2400" b="1" dirty="0"/>
              <a:t>Ορφεύς</a:t>
            </a:r>
            <a:r>
              <a:rPr lang="el-GR" sz="2400" dirty="0"/>
              <a:t> (1868) και </a:t>
            </a:r>
            <a:r>
              <a:rPr lang="el-GR" sz="2400" b="1" dirty="0" err="1"/>
              <a:t>Πυγμαλίων</a:t>
            </a:r>
            <a:r>
              <a:rPr lang="el-GR" sz="2400" dirty="0"/>
              <a:t> (1869). Απομακρύνθηκε όμως από το περιβάλλον των ποιητικών διαγωνισμών. Έγραψε επίσης και </a:t>
            </a:r>
            <a:r>
              <a:rPr lang="el-GR" sz="2400" b="1" dirty="0"/>
              <a:t>θεατρικά έργα </a:t>
            </a:r>
            <a:r>
              <a:rPr lang="el-GR" sz="2400" dirty="0"/>
              <a:t>γραμμένα κυρίως σε πρόζα και όχι σε στίχους. Η πολιτική μονόπρακτη κωμωδία του, «</a:t>
            </a:r>
            <a:r>
              <a:rPr lang="el-GR" sz="2400" b="1" dirty="0"/>
              <a:t>Συζύγου εκλογή</a:t>
            </a:r>
            <a:r>
              <a:rPr lang="el-GR" sz="2400" dirty="0"/>
              <a:t>», που ανέβηκε στην ελληνική σκηνή το 1868 γνώρισε επιτυχία -όχι μόνο στην Ελλάδα- αλλά και μεταφράστηκε και παραστάθηκε στη Γαλλία, στην Ιταλία και στη Ρουμανία. Το 1895 εκδόθηκαν διάφορα αδημοσίευτα έργα του υπό τον τίτλο "Ανέκδοτα".</a:t>
            </a: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332656"/>
            <a:ext cx="7992888" cy="5400600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el-GR" sz="2400" dirty="0"/>
              <a:t>Το έργο του ανήκει στη </a:t>
            </a:r>
            <a:r>
              <a:rPr lang="el-GR" sz="2400" b="1" dirty="0"/>
              <a:t>Ρομαντική Σχολή</a:t>
            </a:r>
            <a:r>
              <a:rPr lang="el-GR" sz="2400" dirty="0"/>
              <a:t>. Είναι από τους κυριότερους εκπροσώπους της ακμής της Α΄ Αθηναϊκής Σχολής. Εμφανίζεται σε μια εποχή που η ποίηση των </a:t>
            </a:r>
            <a:r>
              <a:rPr lang="el-GR" sz="2400" dirty="0" err="1"/>
              <a:t>Φαναριωτών</a:t>
            </a:r>
            <a:r>
              <a:rPr lang="el-GR" sz="2400" dirty="0"/>
              <a:t> αρχίζει να φθίνει και κυριαρχούν οι τάσεις για επιστροφή στην αρχαία γλώσσα και την ανασύσταση του αρχαίου μεγαλείου. </a:t>
            </a:r>
          </a:p>
          <a:p>
            <a:pPr indent="342900" algn="just">
              <a:buNone/>
            </a:pPr>
            <a:r>
              <a:rPr lang="el-GR" sz="2400" dirty="0"/>
              <a:t>Το έργο του είναι γραμμένο στην </a:t>
            </a:r>
            <a:r>
              <a:rPr lang="el-GR" sz="2400" b="1" dirty="0"/>
              <a:t>καθαρεύουσα</a:t>
            </a:r>
            <a:r>
              <a:rPr lang="el-GR" sz="2400" dirty="0"/>
              <a:t>. Τα ποιήματά του συνδυάζουν τις προσωπικές του αρετές με τα ελαττώματα της εποχής του. Χαρακτηρίζονται από έντονη </a:t>
            </a:r>
            <a:r>
              <a:rPr lang="el-GR" sz="2400" b="1" dirty="0"/>
              <a:t>απαισιοδοξία</a:t>
            </a:r>
            <a:r>
              <a:rPr lang="el-GR" sz="2400" dirty="0"/>
              <a:t>, </a:t>
            </a:r>
            <a:r>
              <a:rPr lang="el-GR" sz="2400" b="1" dirty="0"/>
              <a:t>στόμφο</a:t>
            </a:r>
            <a:r>
              <a:rPr lang="el-GR" sz="2400" dirty="0"/>
              <a:t>, </a:t>
            </a:r>
            <a:r>
              <a:rPr lang="el-GR" sz="2400" b="1" dirty="0"/>
              <a:t>ελεγειακό</a:t>
            </a:r>
            <a:r>
              <a:rPr lang="el-GR" sz="2400" dirty="0"/>
              <a:t> τόνο συνοδευμένο από μια έντονα </a:t>
            </a:r>
            <a:r>
              <a:rPr lang="el-GR" sz="2400" b="1" dirty="0"/>
              <a:t>μελαγχολική διάθεση </a:t>
            </a:r>
            <a:r>
              <a:rPr lang="el-GR" sz="2400" dirty="0"/>
              <a:t>και φτωχή γλώσσα. </a:t>
            </a:r>
          </a:p>
          <a:p>
            <a:pPr indent="342900" algn="just">
              <a:buNone/>
            </a:pPr>
            <a:r>
              <a:rPr lang="el-GR" sz="2400" dirty="0"/>
              <a:t>Όλα αυτά δεν εξουδετερώνουν τον </a:t>
            </a:r>
            <a:r>
              <a:rPr lang="el-GR" sz="2400" b="1" dirty="0"/>
              <a:t>γνήσιο πόνο </a:t>
            </a:r>
            <a:r>
              <a:rPr lang="el-GR" sz="2400" dirty="0"/>
              <a:t>που φανερώνεται ακόμα πιο γνήσιος με την απλότητα των μέσων που χρησιμοποιούνται από τον ποιητή.</a:t>
            </a: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s://get.wallhere.com/photo/sunlight-landscape-boat-sunset-sea-night-lake-water-nature-reflection-plants-vehicle-photography-sunrise-evening-morning-river-Sun-dusk-reeds-dawn-1920x1200-px-watercraft-rowing-626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7" name="2 - Θέση περιεχομένου"/>
          <p:cNvSpPr>
            <a:spLocks noGrp="1"/>
          </p:cNvSpPr>
          <p:nvPr>
            <p:ph idx="1"/>
          </p:nvPr>
        </p:nvSpPr>
        <p:spPr>
          <a:xfrm>
            <a:off x="-36512" y="1052736"/>
            <a:ext cx="8640960" cy="1800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l-GR" sz="2800" dirty="0"/>
              <a:t>Δημητρίου </a:t>
            </a:r>
            <a:r>
              <a:rPr lang="el-GR" sz="2800" dirty="0" err="1"/>
              <a:t>Παπαρρηγόπουλου</a:t>
            </a: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1331640" y="260648"/>
            <a:ext cx="439248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err="1">
                <a:latin typeface="+mj-lt"/>
                <a:ea typeface="+mj-ea"/>
                <a:cs typeface="+mj-cs"/>
              </a:rPr>
              <a:t>Ασμάτιον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get.wallhere.com/photo/sunlight-landscape-boat-sunset-sea-night-lake-water-nature-reflection-plants-vehicle-photography-sunrise-evening-morning-river-Sun-dusk-reeds-dawn-1920x1200-px-watercraft-rowing-626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404664"/>
            <a:ext cx="4536504" cy="5760640"/>
          </a:xfrm>
          <a:solidFill>
            <a:schemeClr val="bg1">
              <a:alpha val="88000"/>
            </a:schemeClr>
          </a:solidFill>
        </p:spPr>
        <p:txBody>
          <a:bodyPr>
            <a:normAutofit/>
          </a:bodyPr>
          <a:lstStyle/>
          <a:p>
            <a:pPr marL="72000" indent="457200" algn="just">
              <a:buNone/>
            </a:pPr>
            <a:r>
              <a:rPr lang="el-GR" sz="2600" dirty="0"/>
              <a:t>Θεματική του ποιήματος που περιλαμβάνεται στη συλλογή </a:t>
            </a:r>
            <a:r>
              <a:rPr lang="el-GR" sz="2600" b="1" dirty="0"/>
              <a:t>Στόνοι</a:t>
            </a:r>
            <a:r>
              <a:rPr lang="el-GR" sz="2600" dirty="0"/>
              <a:t> (1866), είναι </a:t>
            </a:r>
            <a:r>
              <a:rPr lang="el-GR" sz="2600" b="1" dirty="0"/>
              <a:t>η αναλγησία και η απιστία της γυναίκας. </a:t>
            </a:r>
          </a:p>
          <a:p>
            <a:pPr marL="72000" indent="457200" algn="just">
              <a:buNone/>
            </a:pPr>
            <a:r>
              <a:rPr lang="el-GR" sz="2600" dirty="0"/>
              <a:t>Όπως έχει γραφτεί, η ευαισθησία του δεν μπορεί να δει στη γυναίκα παρά </a:t>
            </a:r>
            <a:r>
              <a:rPr lang="el-GR" sz="2600" b="1" dirty="0"/>
              <a:t>ένα πλάσμα ανάλγητο, που προορισμός του είναι να βασανίζει τον άντρα</a:t>
            </a:r>
            <a:r>
              <a:rPr lang="el-GR" sz="2600" dirty="0"/>
              <a:t>. Βέβαια το θέμα αποτελεί κοινό τόπο όχι μόνο της ρομαντικής ποίησης, αλλά και της εποχής.</a:t>
            </a:r>
          </a:p>
        </p:txBody>
      </p:sp>
      <p:pic>
        <p:nvPicPr>
          <p:cNvPr id="31746" name="Picture 2" descr="http://media.vam.ac.uk/media/thira/collection_images/2006BF/2006BF3706_jpg_l.jpg"/>
          <p:cNvPicPr>
            <a:picLocks noChangeAspect="1" noChangeArrowheads="1"/>
          </p:cNvPicPr>
          <p:nvPr/>
        </p:nvPicPr>
        <p:blipFill>
          <a:blip r:embed="rId3" cstate="print"/>
          <a:srcRect l="21053" t="6429" r="15790" b="4286"/>
          <a:stretch>
            <a:fillRect/>
          </a:stretch>
        </p:blipFill>
        <p:spPr bwMode="auto">
          <a:xfrm>
            <a:off x="5220072" y="-243408"/>
            <a:ext cx="3672408" cy="637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- Ορθογώνιο"/>
          <p:cNvSpPr/>
          <p:nvPr/>
        </p:nvSpPr>
        <p:spPr>
          <a:xfrm>
            <a:off x="5220072" y="6150114"/>
            <a:ext cx="370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i="1" dirty="0">
                <a:solidFill>
                  <a:schemeClr val="bg1"/>
                </a:solidFill>
              </a:rPr>
              <a:t>Νέα γυναίκα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i="1" dirty="0">
                <a:solidFill>
                  <a:schemeClr val="bg1"/>
                </a:solidFill>
              </a:rPr>
              <a:t>George Henry Harlow, 1787-1819</a:t>
            </a:r>
            <a:endParaRPr lang="el-GR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get.wallhere.com/photo/sunlight-landscape-boat-sunset-sea-night-lake-water-nature-reflection-plants-vehicle-photography-sunrise-evening-morning-river-Sun-dusk-reeds-dawn-1920x1200-px-watercraft-rowing-626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9208"/>
            <a:ext cx="11499533" cy="7187208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764704"/>
            <a:ext cx="7560840" cy="5688632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/>
              <a:t>  </a:t>
            </a:r>
            <a:r>
              <a:rPr lang="el-GR" sz="2500" dirty="0"/>
              <a:t>Όπως βλέπεις εις την </a:t>
            </a:r>
            <a:r>
              <a:rPr lang="el-GR" sz="2500" dirty="0" err="1"/>
              <a:t>λίμνην</a:t>
            </a:r>
            <a:r>
              <a:rPr lang="el-GR" sz="2500" dirty="0"/>
              <a:t> την εικόνα σου </a:t>
            </a:r>
            <a:r>
              <a:rPr lang="el-GR" sz="2500" dirty="0" err="1"/>
              <a:t>πιστήν</a:t>
            </a:r>
            <a:r>
              <a:rPr lang="el-GR" sz="2500" dirty="0"/>
              <a:t>,</a:t>
            </a:r>
            <a:br>
              <a:rPr lang="el-GR" sz="2500" dirty="0"/>
            </a:br>
            <a:r>
              <a:rPr lang="el-GR" sz="2500" dirty="0"/>
              <a:t>                                                 άνω ταύτης </a:t>
            </a:r>
            <a:r>
              <a:rPr lang="el-GR" sz="2500" dirty="0" err="1"/>
              <a:t>όσω</a:t>
            </a:r>
            <a:r>
              <a:rPr lang="el-GR" sz="2500" dirty="0"/>
              <a:t> είσαι·</a:t>
            </a:r>
            <a:br>
              <a:rPr lang="el-GR" sz="2500" dirty="0"/>
            </a:br>
            <a:r>
              <a:rPr lang="en-US" sz="2500" dirty="0"/>
              <a:t>  </a:t>
            </a:r>
            <a:r>
              <a:rPr lang="el-GR" sz="2500" dirty="0"/>
              <a:t>άμα δε αναχωρήσης, έπαυσες να ζωγραφήσαι, </a:t>
            </a:r>
            <a:br>
              <a:rPr lang="el-GR" sz="2500" dirty="0"/>
            </a:br>
            <a:r>
              <a:rPr lang="en-US" sz="2500" dirty="0"/>
              <a:t>  </a:t>
            </a:r>
            <a:r>
              <a:rPr lang="el-GR" sz="2500" dirty="0"/>
              <a:t>και η λίμνη διαγράφει την εικόνα σου αυτήν.</a:t>
            </a:r>
          </a:p>
          <a:p>
            <a:pPr marL="0" indent="0">
              <a:buNone/>
            </a:pPr>
            <a:endParaRPr lang="el-GR" sz="1000" dirty="0"/>
          </a:p>
          <a:p>
            <a:pPr marL="0" indent="0">
              <a:buNone/>
            </a:pPr>
            <a:r>
              <a:rPr lang="en-US" sz="2500" dirty="0"/>
              <a:t>  </a:t>
            </a:r>
            <a:r>
              <a:rPr lang="el-GR" sz="2500" dirty="0"/>
              <a:t>Ούτω και ενόσω </a:t>
            </a:r>
            <a:r>
              <a:rPr lang="el-GR" sz="2500" dirty="0" err="1"/>
              <a:t>μένης</a:t>
            </a:r>
            <a:r>
              <a:rPr lang="el-GR" sz="2500" dirty="0"/>
              <a:t> εις την </a:t>
            </a:r>
            <a:r>
              <a:rPr lang="el-GR" sz="2500" dirty="0" err="1"/>
              <a:t>φίλην</a:t>
            </a:r>
            <a:r>
              <a:rPr lang="el-GR" sz="2500" dirty="0"/>
              <a:t> σου εμπρός,</a:t>
            </a:r>
            <a:br>
              <a:rPr lang="el-GR" sz="2500" dirty="0"/>
            </a:br>
            <a:r>
              <a:rPr lang="el-GR" sz="2500" dirty="0"/>
              <a:t>                                                 σ' εικονίζει, αγαπάσαι·</a:t>
            </a:r>
            <a:br>
              <a:rPr lang="el-GR" sz="2500" dirty="0"/>
            </a:br>
            <a:r>
              <a:rPr lang="en-US" sz="2500" dirty="0"/>
              <a:t>  </a:t>
            </a:r>
            <a:r>
              <a:rPr lang="el-GR" sz="2500" dirty="0"/>
              <a:t>φεύγεις; αι </a:t>
            </a:r>
            <a:r>
              <a:rPr lang="el-GR" sz="2500" dirty="0" err="1"/>
              <a:t>στιγμαί</a:t>
            </a:r>
            <a:r>
              <a:rPr lang="el-GR" sz="2500" dirty="0"/>
              <a:t> </a:t>
            </a:r>
            <a:r>
              <a:rPr lang="el-GR" sz="2500" dirty="0" err="1"/>
              <a:t>εκείναι</a:t>
            </a:r>
            <a:r>
              <a:rPr lang="el-GR" sz="2500" dirty="0"/>
              <a:t> θα </a:t>
            </a:r>
            <a:r>
              <a:rPr lang="el-GR" sz="2500" dirty="0" err="1"/>
              <a:t>διαγραφώσι</a:t>
            </a:r>
            <a:r>
              <a:rPr lang="el-GR" sz="2500" dirty="0"/>
              <a:t> </a:t>
            </a:r>
            <a:r>
              <a:rPr lang="el-GR" sz="2500" dirty="0" err="1"/>
              <a:t>πάσαι</a:t>
            </a:r>
            <a:r>
              <a:rPr lang="el-GR" sz="2500" dirty="0"/>
              <a:t>,</a:t>
            </a:r>
            <a:br>
              <a:rPr lang="el-GR" sz="2500" dirty="0"/>
            </a:br>
            <a:r>
              <a:rPr lang="en-US" sz="2500" dirty="0"/>
              <a:t>  </a:t>
            </a:r>
            <a:r>
              <a:rPr lang="el-GR" sz="2500" dirty="0"/>
              <a:t>και θα έλθουν πάλιν άλλοι να κατοπτρισθούν λαμπρώς.</a:t>
            </a:r>
          </a:p>
          <a:p>
            <a:pPr marL="0" indent="0">
              <a:buNone/>
            </a:pPr>
            <a:endParaRPr lang="el-GR" sz="1000" dirty="0"/>
          </a:p>
          <a:p>
            <a:pPr marL="0" indent="0">
              <a:buNone/>
            </a:pPr>
            <a:r>
              <a:rPr lang="en-US" sz="2500" dirty="0"/>
              <a:t>  E</a:t>
            </a:r>
            <a:r>
              <a:rPr lang="el-GR" sz="2500" dirty="0" err="1"/>
              <a:t>ις</a:t>
            </a:r>
            <a:r>
              <a:rPr lang="el-GR" sz="2500" dirty="0"/>
              <a:t> τον </a:t>
            </a:r>
            <a:r>
              <a:rPr lang="el-GR" sz="2500" dirty="0" err="1"/>
              <a:t>άνεμον</a:t>
            </a:r>
            <a:r>
              <a:rPr lang="el-GR" sz="2500" dirty="0"/>
              <a:t> μη λέγε τα δεινά σου· δεν σ' ακούει.</a:t>
            </a:r>
            <a:br>
              <a:rPr lang="el-GR" sz="2500" dirty="0"/>
            </a:br>
            <a:r>
              <a:rPr lang="en-US" sz="2500" dirty="0"/>
              <a:t>  </a:t>
            </a:r>
            <a:r>
              <a:rPr lang="el-GR" sz="2500" dirty="0"/>
              <a:t>Εις την </a:t>
            </a:r>
            <a:r>
              <a:rPr lang="el-GR" sz="2500" dirty="0" err="1"/>
              <a:t>άμμον</a:t>
            </a:r>
            <a:r>
              <a:rPr lang="el-GR" sz="2500" dirty="0"/>
              <a:t> μη </a:t>
            </a:r>
            <a:r>
              <a:rPr lang="el-GR" sz="2500" dirty="0" err="1"/>
              <a:t>χαράσσης</a:t>
            </a:r>
            <a:r>
              <a:rPr lang="el-GR" sz="2500" dirty="0"/>
              <a:t> τ' όνομά σου· θα </a:t>
            </a:r>
            <a:r>
              <a:rPr lang="el-GR" sz="2500" dirty="0" err="1"/>
              <a:t>χαθή</a:t>
            </a:r>
            <a:r>
              <a:rPr lang="el-GR" sz="2500" dirty="0"/>
              <a:t>.</a:t>
            </a:r>
          </a:p>
          <a:p>
            <a:pPr marL="0" indent="0">
              <a:buNone/>
            </a:pPr>
            <a:endParaRPr lang="el-GR" sz="1000" dirty="0"/>
          </a:p>
          <a:p>
            <a:pPr marL="0" indent="0">
              <a:buNone/>
            </a:pPr>
            <a:r>
              <a:rPr lang="en-US" sz="2500" dirty="0"/>
              <a:t>  </a:t>
            </a:r>
            <a:r>
              <a:rPr lang="el-GR" sz="2500" dirty="0"/>
              <a:t>Όστις κρούει την </a:t>
            </a:r>
            <a:r>
              <a:rPr lang="el-GR" sz="2500" dirty="0" err="1"/>
              <a:t>ψυχήν</a:t>
            </a:r>
            <a:r>
              <a:rPr lang="el-GR" sz="2500" dirty="0"/>
              <a:t> την </a:t>
            </a:r>
            <a:r>
              <a:rPr lang="el-GR" sz="2500" dirty="0" err="1"/>
              <a:t>γυναικείαν</a:t>
            </a:r>
            <a:r>
              <a:rPr lang="el-GR" sz="2500" dirty="0"/>
              <a:t>, μάτην κρούει·</a:t>
            </a:r>
            <a:br>
              <a:rPr lang="el-GR" sz="2500" dirty="0"/>
            </a:br>
            <a:r>
              <a:rPr lang="en-US" sz="2500" dirty="0"/>
              <a:t>  </a:t>
            </a:r>
            <a:r>
              <a:rPr lang="el-GR" sz="2500" dirty="0" err="1"/>
              <a:t>ό,τ</a:t>
            </a:r>
            <a:r>
              <a:rPr lang="el-GR" sz="2500" dirty="0"/>
              <a:t>' εις γυναικός </a:t>
            </a:r>
            <a:r>
              <a:rPr lang="el-GR" sz="2500" dirty="0" err="1"/>
              <a:t>χαράξης</a:t>
            </a:r>
            <a:r>
              <a:rPr lang="el-GR" sz="2500" dirty="0"/>
              <a:t> την </a:t>
            </a:r>
            <a:r>
              <a:rPr lang="el-GR" sz="2500" dirty="0" err="1"/>
              <a:t>καρδίαν</a:t>
            </a:r>
            <a:r>
              <a:rPr lang="el-GR" sz="2500" dirty="0"/>
              <a:t>, θα </a:t>
            </a:r>
            <a:r>
              <a:rPr lang="el-GR" sz="2500" dirty="0" err="1"/>
              <a:t>σβεσθή</a:t>
            </a:r>
            <a:r>
              <a:rPr lang="el-GR" sz="2500" dirty="0"/>
              <a:t>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611560" y="0"/>
            <a:ext cx="77048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Ασμάτιον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Το ποίημα αποτελεί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C00000"/>
                </a:solidFill>
              </a:rPr>
              <a:t>τυπική περίπτωση της ρομαντικής ποίησης</a:t>
            </a:r>
            <a:r>
              <a:rPr lang="el-GR" dirty="0"/>
              <a:t>: </a:t>
            </a:r>
          </a:p>
          <a:p>
            <a:r>
              <a:rPr lang="el-GR" dirty="0"/>
              <a:t>καθαρεύουσα γλώσσα, </a:t>
            </a:r>
          </a:p>
          <a:p>
            <a:r>
              <a:rPr lang="el-GR" dirty="0"/>
              <a:t>εύκολη στιχουργία, </a:t>
            </a:r>
          </a:p>
          <a:p>
            <a:r>
              <a:rPr lang="el-GR" dirty="0"/>
              <a:t>ύφος ρητορικό. </a:t>
            </a:r>
          </a:p>
          <a:p>
            <a:pPr marL="0" indent="0">
              <a:buNone/>
            </a:pPr>
            <a:r>
              <a:rPr lang="el-GR" dirty="0"/>
              <a:t>Προσπαθήστε να υποστηρίξετε, βασιζόμενοι στο ίδιο το ποίημα, αυτές τις απόψεις.</a:t>
            </a:r>
          </a:p>
          <a:p>
            <a:r>
              <a:rPr lang="el-GR" dirty="0"/>
              <a:t>Με ποιες </a:t>
            </a:r>
            <a:r>
              <a:rPr lang="el-GR" b="1" dirty="0">
                <a:solidFill>
                  <a:srgbClr val="C00000"/>
                </a:solidFill>
              </a:rPr>
              <a:t>εικόνες</a:t>
            </a:r>
            <a:r>
              <a:rPr lang="el-GR" dirty="0"/>
              <a:t> παρουσιάζει ο ποιητής τη γυναικεία απιστία;</a:t>
            </a: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Πευκούλια: Η γαλάζια παραλία που ευχαριστιέσαι ακόμη και το κύμα">
            <a:extLst>
              <a:ext uri="{FF2B5EF4-FFF2-40B4-BE49-F238E27FC236}">
                <a16:creationId xmlns:a16="http://schemas.microsoft.com/office/drawing/2014/main" id="{2ED5CC46-F586-4AF8-B29B-0F8FE7157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7571" y="0"/>
            <a:ext cx="13871249" cy="71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- Τίτλος">
            <a:extLst>
              <a:ext uri="{FF2B5EF4-FFF2-40B4-BE49-F238E27FC236}">
                <a16:creationId xmlns:a16="http://schemas.microsoft.com/office/drawing/2014/main" id="{722B6B08-24C3-4D85-A5C9-38521A42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Αυτά με την ελληνική </a:t>
            </a:r>
            <a:b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ρομαντική ποίηση...</a:t>
            </a:r>
            <a:b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δούμε κι ένα ποίημα του Βύρωνα την επόμενη φορά...</a:t>
            </a:r>
          </a:p>
        </p:txBody>
      </p:sp>
    </p:spTree>
    <p:extLst>
      <p:ext uri="{BB962C8B-B14F-4D97-AF65-F5344CB8AC3E}">
        <p14:creationId xmlns:p14="http://schemas.microsoft.com/office/powerpoint/2010/main" val="18771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l-GR" dirty="0"/>
              <a:t>στροφή προς το </a:t>
            </a:r>
            <a:r>
              <a:rPr lang="el-GR" b="1" dirty="0"/>
              <a:t>ένδοξο παρελθόν</a:t>
            </a:r>
            <a:r>
              <a:rPr lang="el-GR" dirty="0"/>
              <a:t> (το αρχαίο και το πρόσφατο)</a:t>
            </a:r>
          </a:p>
          <a:p>
            <a:pPr lvl="0"/>
            <a:r>
              <a:rPr lang="el-GR" dirty="0"/>
              <a:t>αυστηρή </a:t>
            </a:r>
            <a:r>
              <a:rPr lang="el-GR" b="1" dirty="0"/>
              <a:t>καθαρεύουσα</a:t>
            </a:r>
            <a:r>
              <a:rPr lang="el-GR" i="1" dirty="0"/>
              <a:t> (χρήση δημοτικής κυρίως σε πατριωτικά ποιήματα που απευθύνονταν στον λαό)</a:t>
            </a:r>
            <a:endParaRPr lang="el-GR" dirty="0"/>
          </a:p>
          <a:p>
            <a:pPr lvl="0"/>
            <a:r>
              <a:rPr lang="el-GR" dirty="0"/>
              <a:t>έμπνευση από τον γαλλικό </a:t>
            </a:r>
            <a:r>
              <a:rPr lang="el-GR" b="1" dirty="0"/>
              <a:t>ρομαντισμό</a:t>
            </a:r>
            <a:r>
              <a:rPr lang="el-GR" dirty="0"/>
              <a:t> και τον Λόρδο </a:t>
            </a:r>
            <a:r>
              <a:rPr lang="el-GR" dirty="0" err="1"/>
              <a:t>Μπάϋρον</a:t>
            </a:r>
            <a:endParaRPr lang="el-GR" dirty="0"/>
          </a:p>
          <a:p>
            <a:pPr lvl="0"/>
            <a:r>
              <a:rPr lang="el-GR" dirty="0"/>
              <a:t>επιδράσεις της </a:t>
            </a:r>
            <a:r>
              <a:rPr lang="el-GR" b="1" dirty="0"/>
              <a:t>φαναριώτικης</a:t>
            </a:r>
            <a:r>
              <a:rPr lang="el-GR" dirty="0"/>
              <a:t> στιχουργίας</a:t>
            </a:r>
          </a:p>
          <a:p>
            <a:pPr lvl="0"/>
            <a:r>
              <a:rPr lang="el-GR" dirty="0"/>
              <a:t>επιφανειακή </a:t>
            </a:r>
            <a:r>
              <a:rPr lang="el-GR" b="1" dirty="0"/>
              <a:t>μίμηση του δημοτικού τραγουδιού</a:t>
            </a:r>
            <a:r>
              <a:rPr lang="el-GR" dirty="0"/>
              <a:t>, στα πατριωτικά κυρίως ποιήματα</a:t>
            </a:r>
          </a:p>
          <a:p>
            <a:pPr lvl="0"/>
            <a:r>
              <a:rPr lang="el-GR" dirty="0"/>
              <a:t>ατημελησία μορφής, </a:t>
            </a:r>
            <a:r>
              <a:rPr lang="el-GR" b="1" dirty="0"/>
              <a:t>φλυαρία</a:t>
            </a:r>
            <a:r>
              <a:rPr lang="el-GR" dirty="0"/>
              <a:t>, ρητορισμός, </a:t>
            </a:r>
            <a:r>
              <a:rPr lang="el-GR" b="1" dirty="0"/>
              <a:t>πομπώδες ύφος</a:t>
            </a:r>
            <a:r>
              <a:rPr lang="el-GR" dirty="0"/>
              <a:t>, ακυρολεξία</a:t>
            </a:r>
          </a:p>
          <a:p>
            <a:pPr lvl="0"/>
            <a:r>
              <a:rPr lang="el-GR" dirty="0"/>
              <a:t>ιδίως κατά την τελευταία δεκαετία (δεκαετία της παρακμής), μελαγχολική διάθεση που φτάνει ως την </a:t>
            </a:r>
            <a:r>
              <a:rPr lang="el-GR" b="1" dirty="0"/>
              <a:t>απαισιοδοξία</a:t>
            </a:r>
            <a:r>
              <a:rPr lang="el-GR" dirty="0"/>
              <a:t> και την </a:t>
            </a:r>
            <a:r>
              <a:rPr lang="el-GR" b="1" dirty="0"/>
              <a:t>έμμονη ιδέα του θανάτου</a:t>
            </a:r>
            <a:r>
              <a:rPr lang="el-GR" dirty="0"/>
              <a:t> </a:t>
            </a:r>
            <a:r>
              <a:rPr lang="el-GR" i="1" dirty="0"/>
              <a:t>(πεισιθάνατη διάθεση -Δημήτριος </a:t>
            </a:r>
            <a:r>
              <a:rPr lang="el-GR" i="1" dirty="0" err="1"/>
              <a:t>Παπαρρηγόπουλος</a:t>
            </a:r>
            <a:r>
              <a:rPr lang="el-GR" i="1" dirty="0"/>
              <a:t>)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6" descr="http://www.clipartbest.com/cliparts/yTk/Lp5/yTkLp5qTE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 rot="633115">
            <a:off x="6199121" y="210983"/>
            <a:ext cx="2440993" cy="148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Θεματολογία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l-GR" b="1" dirty="0"/>
              <a:t>πατριωτικά</a:t>
            </a:r>
            <a:r>
              <a:rPr lang="el-GR" dirty="0"/>
              <a:t> ποιήματα, με θέματα από την Ελληνική Επανάσταση</a:t>
            </a:r>
          </a:p>
          <a:p>
            <a:pPr lvl="0"/>
            <a:r>
              <a:rPr lang="el-GR" b="1" dirty="0"/>
              <a:t>ερωτικά</a:t>
            </a:r>
            <a:r>
              <a:rPr lang="el-GR" dirty="0"/>
              <a:t>, </a:t>
            </a:r>
            <a:r>
              <a:rPr lang="el-GR" b="1" dirty="0"/>
              <a:t>μελαγχολικά</a:t>
            </a:r>
            <a:r>
              <a:rPr lang="el-GR" dirty="0"/>
              <a:t> και απαισιόδοξα ποιήματα</a:t>
            </a:r>
          </a:p>
          <a:p>
            <a:pPr lvl="0"/>
            <a:r>
              <a:rPr lang="el-GR" b="1" dirty="0"/>
              <a:t>σατιρικά</a:t>
            </a:r>
            <a:r>
              <a:rPr lang="el-GR" dirty="0"/>
              <a:t> ποιήματα (κυρίως οι Αλέξανδρος Σούτσος και Θεόδωρος Ορφανίδης)</a:t>
            </a:r>
          </a:p>
        </p:txBody>
      </p:sp>
      <p:pic>
        <p:nvPicPr>
          <p:cNvPr id="4" name="Picture 6" descr="http://www.clipartbest.com/cliparts/yTk/Lp5/yTkLp5qTE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 rot="633115">
            <a:off x="2444893" y="4803683"/>
            <a:ext cx="3761670" cy="228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728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Εκπρόσωποι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323528" y="908720"/>
          <a:ext cx="8640960" cy="5688632"/>
        </p:xfrm>
        <a:graphic>
          <a:graphicData uri="http://schemas.openxmlformats.org/drawingml/2006/table">
            <a:tbl>
              <a:tblPr/>
              <a:tblGrid>
                <a:gridCol w="2429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l-GR" sz="2000" b="1" i="1" dirty="0">
                          <a:latin typeface="Calibri"/>
                          <a:ea typeface="Calibri"/>
                          <a:cs typeface="Times New Roman"/>
                        </a:rPr>
                        <a:t>Δημήτριος </a:t>
                      </a:r>
                      <a:r>
                        <a:rPr lang="el-GR" sz="2000" b="1" i="1" dirty="0" err="1">
                          <a:latin typeface="Calibri"/>
                          <a:ea typeface="Calibri"/>
                          <a:cs typeface="Times New Roman"/>
                        </a:rPr>
                        <a:t>Παπαρρηγόπουλος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l-GR" sz="2000" b="1" i="1" dirty="0">
                          <a:latin typeface="Calibri"/>
                          <a:ea typeface="Calibri"/>
                          <a:cs typeface="Times New Roman"/>
                        </a:rPr>
                        <a:t>Αχιλλέας Παράσχος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l-GR" sz="2000" b="1" i="1" dirty="0">
                          <a:latin typeface="Calibri"/>
                          <a:ea typeface="Calibri"/>
                          <a:cs typeface="Times New Roman"/>
                        </a:rPr>
                        <a:t>Αλέξανδρος Σούτσος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l-GR" sz="2000" b="1" i="1" dirty="0">
                          <a:latin typeface="Calibri"/>
                          <a:ea typeface="Calibri"/>
                          <a:cs typeface="Times New Roman"/>
                        </a:rPr>
                        <a:t>Παναγιώτης Σούτσος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l-GR" sz="2000" b="1" i="1" dirty="0">
                          <a:latin typeface="Calibri"/>
                          <a:ea typeface="Calibri"/>
                          <a:cs typeface="Times New Roman"/>
                        </a:rPr>
                        <a:t>Ηλίας Τανταλίδης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l-GR" sz="2000" b="1" i="1" dirty="0">
                          <a:latin typeface="Calibri"/>
                          <a:ea typeface="Calibri"/>
                          <a:cs typeface="Times New Roman"/>
                        </a:rPr>
                        <a:t>Γεώργιος </a:t>
                      </a:r>
                      <a:r>
                        <a:rPr lang="el-GR" sz="2000" b="1" i="1" dirty="0" err="1">
                          <a:latin typeface="Calibri"/>
                          <a:ea typeface="Calibri"/>
                          <a:cs typeface="Times New Roman"/>
                        </a:rPr>
                        <a:t>Ζαλοκώστας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l-GR" sz="2000" b="1" i="1" dirty="0">
                          <a:latin typeface="Calibri"/>
                          <a:ea typeface="Calibri"/>
                          <a:cs typeface="Times New Roman"/>
                        </a:rPr>
                        <a:t>Σπυρίδων Βασιλειάδης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l-GR" sz="2000" b="1" i="1" dirty="0">
                          <a:latin typeface="Calibri"/>
                          <a:ea typeface="Calibri"/>
                          <a:cs typeface="Times New Roman"/>
                        </a:rPr>
                        <a:t>Αλέξανδρος Ρίζος - Ραγκαβής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872" name="14 - Εικόνα" descr="Dimitris_Paparrigopoulos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683568" y="1700808"/>
            <a:ext cx="1609814" cy="200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1" name="15 - Εικόνα" descr="Achilleas_Paraschos_(Imerologion_Skokou_1888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30000" contrast="40000"/>
          </a:blip>
          <a:srcRect b="22166"/>
          <a:stretch>
            <a:fillRect/>
          </a:stretch>
        </p:blipFill>
        <p:spPr bwMode="auto">
          <a:xfrm>
            <a:off x="2483768" y="1484784"/>
            <a:ext cx="2448272" cy="222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11 - Εικόνα" descr="Alexandros_K._Soutsos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l="12114" r="9085" b="23061"/>
          <a:stretch>
            <a:fillRect/>
          </a:stretch>
        </p:blipFill>
        <p:spPr bwMode="auto">
          <a:xfrm>
            <a:off x="5148064" y="1700808"/>
            <a:ext cx="1418563" cy="195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9" name="16 - Εικόνα" descr="160px-Panagiotis_Soutsos_(Woodcut,_Mentor_1873).png"/>
          <p:cNvPicPr>
            <a:picLocks noChangeAspect="1" noChangeArrowheads="1"/>
          </p:cNvPicPr>
          <p:nvPr/>
        </p:nvPicPr>
        <p:blipFill>
          <a:blip r:embed="rId5" cstate="print">
            <a:lum bright="30000" contrast="30000"/>
          </a:blip>
          <a:srcRect l="10631" r="10631" b="21046"/>
          <a:stretch>
            <a:fillRect/>
          </a:stretch>
        </p:blipFill>
        <p:spPr bwMode="auto">
          <a:xfrm>
            <a:off x="7164288" y="1628800"/>
            <a:ext cx="1440160" cy="2027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12 - Εικόνα" descr="800px-Ilias_Tantalidis.jpg"/>
          <p:cNvPicPr>
            <a:picLocks noChangeAspect="1" noChangeArrowheads="1"/>
          </p:cNvPicPr>
          <p:nvPr/>
        </p:nvPicPr>
        <p:blipFill>
          <a:blip r:embed="rId6" cstate="print">
            <a:lum bright="20000" contrast="30000"/>
          </a:blip>
          <a:srcRect l="17953" t="6570" r="16063" b="6183"/>
          <a:stretch>
            <a:fillRect/>
          </a:stretch>
        </p:blipFill>
        <p:spPr bwMode="auto">
          <a:xfrm>
            <a:off x="827584" y="4293096"/>
            <a:ext cx="1419161" cy="219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7" name="10 - Εικόνα" descr="250px-Georgios_Zalokostas_(page_2_of_Γεωργίου_X._Ζαλοκώστα_Τα_άπαντα).jpg"/>
          <p:cNvPicPr>
            <a:picLocks noChangeAspect="1" noChangeArrowheads="1"/>
          </p:cNvPicPr>
          <p:nvPr/>
        </p:nvPicPr>
        <p:blipFill>
          <a:blip r:embed="rId7" cstate="print">
            <a:lum bright="20000" contrast="30000"/>
          </a:blip>
          <a:srcRect l="19596" r="21556"/>
          <a:stretch>
            <a:fillRect/>
          </a:stretch>
        </p:blipFill>
        <p:spPr bwMode="auto">
          <a:xfrm>
            <a:off x="2915816" y="4509120"/>
            <a:ext cx="1656184" cy="202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6" name="13 - Εικόνα" descr="Spiridon_Basileiadis.jpg"/>
          <p:cNvPicPr>
            <a:picLocks noChangeAspect="1" noChangeArrowheads="1"/>
          </p:cNvPicPr>
          <p:nvPr/>
        </p:nvPicPr>
        <p:blipFill>
          <a:blip r:embed="rId8" cstate="print">
            <a:lum bright="20000" contrast="20000"/>
          </a:blip>
          <a:srcRect l="12056" r="13864" b="20732"/>
          <a:stretch>
            <a:fillRect/>
          </a:stretch>
        </p:blipFill>
        <p:spPr bwMode="auto">
          <a:xfrm>
            <a:off x="5076056" y="4509120"/>
            <a:ext cx="1652557" cy="195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5" name="17 - Εικόνα" descr="Alexandros_Rizos_Rangavis_1869.jpg"/>
          <p:cNvPicPr>
            <a:picLocks noChangeAspect="1" noChangeArrowheads="1"/>
          </p:cNvPicPr>
          <p:nvPr/>
        </p:nvPicPr>
        <p:blipFill>
          <a:blip r:embed="rId9" cstate="print">
            <a:lum bright="20000" contrast="40000"/>
          </a:blip>
          <a:srcRect l="27213" r="28725" b="62820"/>
          <a:stretch>
            <a:fillRect/>
          </a:stretch>
        </p:blipFill>
        <p:spPr bwMode="auto">
          <a:xfrm>
            <a:off x="7164288" y="4509120"/>
            <a:ext cx="1584176" cy="193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http://www.clipartbest.com/cliparts/yTk/Lp5/yTkLp5qTE.png"/>
          <p:cNvPicPr>
            <a:picLocks noChangeAspect="1" noChangeArrowheads="1"/>
          </p:cNvPicPr>
          <p:nvPr/>
        </p:nvPicPr>
        <p:blipFill>
          <a:blip r:embed="rId10" cstate="print">
            <a:lum bright="-20000"/>
          </a:blip>
          <a:srcRect/>
          <a:stretch>
            <a:fillRect/>
          </a:stretch>
        </p:blipFill>
        <p:spPr bwMode="auto">
          <a:xfrm rot="633115">
            <a:off x="6227546" y="130992"/>
            <a:ext cx="1515519" cy="91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http://www.clipartbest.com/cliparts/yTk/Lp5/yTkLp5qTE.png"/>
          <p:cNvPicPr>
            <a:picLocks noChangeAspect="1" noChangeArrowheads="1"/>
          </p:cNvPicPr>
          <p:nvPr/>
        </p:nvPicPr>
        <p:blipFill>
          <a:blip r:embed="rId10" cstate="print">
            <a:lum bright="-20000"/>
          </a:blip>
          <a:srcRect/>
          <a:stretch>
            <a:fillRect/>
          </a:stretch>
        </p:blipFill>
        <p:spPr bwMode="auto">
          <a:xfrm rot="11306052">
            <a:off x="958824" y="6780"/>
            <a:ext cx="1515519" cy="91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Θα δούμε σήμερα </a:t>
            </a:r>
            <a:r>
              <a:rPr lang="el-GR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δύο εκπροσώπους </a:t>
            </a:r>
            <a:r>
              <a:rPr lang="el-GR" dirty="0"/>
              <a:t>της </a:t>
            </a:r>
            <a:r>
              <a:rPr lang="el-GR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ρομαντικής Αθηναϊκής Σχολής</a:t>
            </a:r>
          </a:p>
        </p:txBody>
      </p:sp>
      <p:pic>
        <p:nvPicPr>
          <p:cNvPr id="4" name="3 - Θέση περιεχομένου" descr="PAPARRIGOPOULOSDIMITRIOS_g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5321198" y="1988840"/>
            <a:ext cx="282785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323528" y="5715000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Γεώργιος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Ζαλοκώστας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4788024" y="5589240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Δημήτριος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Παπαρρηγόπουλος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43EEB5-CE41-427B-A966-10F1CDDA3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81" y="1651784"/>
            <a:ext cx="263509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Γεώργιος </a:t>
            </a:r>
            <a:r>
              <a:rPr lang="el-GR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Ζαλοκώστας</a:t>
            </a:r>
            <a:endParaRPr lang="el-GR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zalokostas_georgi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429000"/>
            <a:ext cx="4477481" cy="327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Ορθογώνιο"/>
          <p:cNvSpPr/>
          <p:nvPr/>
        </p:nvSpPr>
        <p:spPr>
          <a:xfrm>
            <a:off x="251520" y="105273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Ο Γεώργιος </a:t>
            </a:r>
            <a:r>
              <a:rPr lang="el-GR" sz="2400" dirty="0" err="1"/>
              <a:t>Ζαλοκώστας</a:t>
            </a:r>
            <a:r>
              <a:rPr lang="el-GR" sz="2400" dirty="0"/>
              <a:t> γεννήθηκε στο </a:t>
            </a:r>
            <a:r>
              <a:rPr lang="el-GR" sz="2400" b="1" dirty="0" err="1"/>
              <a:t>Συρράκο</a:t>
            </a:r>
            <a:r>
              <a:rPr lang="el-GR" sz="2400" dirty="0"/>
              <a:t> της Ηπείρου το </a:t>
            </a:r>
            <a:r>
              <a:rPr lang="el-GR" sz="2400" b="1" dirty="0"/>
              <a:t>1805</a:t>
            </a:r>
            <a:r>
              <a:rPr lang="el-GR" sz="2400" dirty="0"/>
              <a:t>. Ήταν γιος του πλούσιου εμπόρου Χριστόφορου </a:t>
            </a:r>
            <a:r>
              <a:rPr lang="el-GR" sz="2400" dirty="0" err="1"/>
              <a:t>Ζαλοκώστα</a:t>
            </a:r>
            <a:r>
              <a:rPr lang="el-GR" sz="2400" dirty="0"/>
              <a:t>, που έπεσε στη δυσμένεια του Αλή Πασά και αναγκάστηκε να καταφύγει με την οικογένειά του στο </a:t>
            </a:r>
            <a:r>
              <a:rPr lang="el-GR" sz="2400" b="1" dirty="0"/>
              <a:t>Λιβόρνο</a:t>
            </a:r>
            <a:r>
              <a:rPr lang="el-GR" sz="2400" dirty="0"/>
              <a:t> της Ιταλίας. Εκεί, ο νεαρός Γεώργιος πήγε σε ιταλικό σχολείο, άρχισε να ασχολείται με τη ζωγραφική και ξεκίνησε σπουδές νομικής</a:t>
            </a:r>
            <a:r>
              <a:rPr lang="en-US" sz="2400" dirty="0"/>
              <a:t>. </a:t>
            </a:r>
            <a:r>
              <a:rPr lang="el-GR" sz="2400" dirty="0"/>
              <a:t>Δεν τις ολοκλήρωσε.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251520" y="3429000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Μετά την έναρξη της επανάστασης του 1821 εγκαταστάθηκε με την οικογένειά του στον </a:t>
            </a:r>
            <a:r>
              <a:rPr lang="el-GR" sz="2400" b="1" dirty="0"/>
              <a:t>Πύργο</a:t>
            </a:r>
            <a:r>
              <a:rPr lang="el-GR" sz="2400" dirty="0"/>
              <a:t> της Ηλείας. Εκεί έχασε και τους δύο γονείς του σε μία μέρα και λίγο αργότερα τον αδερφό του Δημήτριο.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323528" y="260648"/>
            <a:ext cx="8532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	Έφυγε για το Μεσολόγγι και </a:t>
            </a:r>
            <a:r>
              <a:rPr lang="el-GR" sz="2400" b="1" dirty="0"/>
              <a:t>υπήρξε ένας από τους ελάχιστους επιζήσαντες της ηρωικής Εξόδου το 1826.</a:t>
            </a:r>
          </a:p>
          <a:p>
            <a:r>
              <a:rPr lang="el-GR" sz="2400" b="1" dirty="0"/>
              <a:t>	</a:t>
            </a:r>
            <a:r>
              <a:rPr lang="el-GR" sz="2400" dirty="0"/>
              <a:t>Στη συνέχεια πολέμησε δίπλα στον οπλαρχηγό </a:t>
            </a:r>
            <a:r>
              <a:rPr lang="el-GR" sz="2400" dirty="0" err="1"/>
              <a:t>Παπασταθόπουλο</a:t>
            </a:r>
            <a:r>
              <a:rPr lang="el-GR" sz="2400" dirty="0"/>
              <a:t> και μετά την απελευθέρωση υπηρέτησε ως οικονομικός αξιωματικός του Στρατού και της Χωροφυλακής.</a:t>
            </a:r>
          </a:p>
        </p:txBody>
      </p:sp>
      <p:pic>
        <p:nvPicPr>
          <p:cNvPr id="3074" name="Picture 2" descr="https://i.pinimg.com/736x/67/2f/eb/672febd88fbf7d11d4af1a2724f23c2e--greek-independence-gre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858272" cy="421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683568" y="620688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l-GR" sz="2400" dirty="0"/>
              <a:t>Στη λογοτεχνία πρωτοεμφανίστηκε επίσημα το </a:t>
            </a:r>
            <a:r>
              <a:rPr lang="el-GR" sz="2400" b="1" dirty="0"/>
              <a:t>1851</a:t>
            </a:r>
            <a:r>
              <a:rPr lang="el-GR" sz="2400" dirty="0"/>
              <a:t> με τη βράβευσή του στο </a:t>
            </a:r>
            <a:r>
              <a:rPr lang="el-GR" sz="2400" dirty="0" err="1"/>
              <a:t>Ράλλειο</a:t>
            </a:r>
            <a:r>
              <a:rPr lang="el-GR" sz="2400" dirty="0"/>
              <a:t> ποιητικό διαγωνισμό για το ποίημά του «</a:t>
            </a:r>
            <a:r>
              <a:rPr lang="el-GR" sz="2400" b="1" dirty="0" err="1"/>
              <a:t>Μεσολόγγιον</a:t>
            </a:r>
            <a:r>
              <a:rPr lang="el-GR" sz="2400" dirty="0"/>
              <a:t>». </a:t>
            </a:r>
          </a:p>
          <a:p>
            <a:pPr indent="457200" algn="just"/>
            <a:r>
              <a:rPr lang="el-GR" sz="2400" dirty="0"/>
              <a:t>Το ποιητικό έργο του κινήθηκε άλλοτε στο χώρο της καθαρεύουσας και άλλοτε στα πλαίσια μιας απλούστερης γλώσσας, με επιρροές που καλύπτουν το ευρύ φάσμα, από το </a:t>
            </a:r>
            <a:r>
              <a:rPr lang="el-GR" sz="2400" b="1" dirty="0"/>
              <a:t>ρομαντισμό</a:t>
            </a:r>
            <a:r>
              <a:rPr lang="el-GR" sz="2400" dirty="0"/>
              <a:t> των αδερφών Σούτσων και το </a:t>
            </a:r>
            <a:r>
              <a:rPr lang="el-GR" sz="2400" b="1" dirty="0"/>
              <a:t>νεοκλασικιστικό ιδεώδες </a:t>
            </a:r>
            <a:r>
              <a:rPr lang="el-GR" sz="2400" dirty="0"/>
              <a:t>ως την </a:t>
            </a:r>
            <a:r>
              <a:rPr lang="el-GR" sz="2400" b="1" dirty="0"/>
              <a:t>ποίηση του Σολωμού </a:t>
            </a:r>
            <a:r>
              <a:rPr lang="el-GR" sz="2400" dirty="0"/>
              <a:t>και της </a:t>
            </a:r>
            <a:r>
              <a:rPr lang="el-GR" sz="2400" b="1" dirty="0"/>
              <a:t>Επτανησιακής σχολής</a:t>
            </a:r>
            <a:r>
              <a:rPr lang="el-GR" sz="2400" dirty="0"/>
              <a:t>.</a:t>
            </a:r>
          </a:p>
          <a:p>
            <a:pPr indent="457200" algn="just"/>
            <a:r>
              <a:rPr lang="el-GR" sz="2400" dirty="0"/>
              <a:t>Έγραψε κάθε είδους ποιήματα (πατριωτικά, λυρικά, ρομαντικά)</a:t>
            </a:r>
            <a:r>
              <a:rPr lang="en-US" sz="2400" dirty="0"/>
              <a:t> </a:t>
            </a:r>
            <a:r>
              <a:rPr lang="el-GR" sz="2400" dirty="0"/>
              <a:t>και τραγούδησε με την ποίησή του, όσο μπορούσε, τις </a:t>
            </a:r>
            <a:r>
              <a:rPr lang="el-GR" sz="2400" b="1" dirty="0"/>
              <a:t>πίκρες </a:t>
            </a:r>
            <a:r>
              <a:rPr lang="el-GR" sz="2400" dirty="0"/>
              <a:t>που του επιφύλαξε η ζωή. Και οι πίκρες αυτές ήταν πολλές. Αρκεί να σημειωθεί ότι από τα εννιά παιδιά που είχε, έχασε τα επτά.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2055</Words>
  <Application>Microsoft Office PowerPoint</Application>
  <PresentationFormat>On-screen Show (4:3)</PresentationFormat>
  <Paragraphs>179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Θέμα του Office</vt:lpstr>
      <vt:lpstr>Οι Φαναριώτες  και η ρομαντική σχολή  των Αθηνών</vt:lpstr>
      <vt:lpstr>  Με τον όρο αυτό εννοούμε το σύνολο των ποιητών της χρονικής περιόδου 1830-1880 που έδρασαν στην Αθήνα. Η ποιητική παραγωγή του τότε νεοσύστατου ελληνικού κράτους αναπτύχθηκε σε δύο κέντρα με διαφορετικά χαρακτηριστικά, την Αθήνα και τα Επτάνησα.  Στην Αθήνα κυριάρχησαν οι Φαναριώτες ενώ στα Επτάνησα ο κύκλος του Σολωμού.  Το κύριο χαρακτηριστικό της Α΄ Αθηναϊκής Σχολής είναι ο ρομαντισμός.  Παρ' όλο που και στην Επτανησιακή ποίηση εντοπίζονται ρομαντικές εκδηλώσεις, έχει επικρατήσει χώρος ανάπτυξης του ρομαντισμού να θεωρείται κυρίως η Αθηναϊκή Σχολή. </vt:lpstr>
      <vt:lpstr>Χαρακτηριστικά</vt:lpstr>
      <vt:lpstr>Θεματολογία</vt:lpstr>
      <vt:lpstr>Εκπρόσωποι</vt:lpstr>
      <vt:lpstr>Θα δούμε σήμερα δύο εκπροσώπους της ρομαντικής Αθηναϊκής Σχολής</vt:lpstr>
      <vt:lpstr>Γεώργιος Ζαλοκώστας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Ερωτήσεις</vt:lpstr>
      <vt:lpstr>Το φίλημα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Δημήτριος Παπαρρηγόπουλος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Ερωτήσεις</vt:lpstr>
      <vt:lpstr>Αυτά με την ελληνική  ρομαντική ποίηση... Θα δούμε κι ένα ποίημα του Βύρωνα την επόμενη φορά...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Toshiba</dc:creator>
  <cp:lastModifiedBy>Flora Vgontza</cp:lastModifiedBy>
  <cp:revision>39</cp:revision>
  <dcterms:created xsi:type="dcterms:W3CDTF">2020-04-28T04:47:49Z</dcterms:created>
  <dcterms:modified xsi:type="dcterms:W3CDTF">2021-03-29T07:38:14Z</dcterms:modified>
</cp:coreProperties>
</file>