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57" r:id="rId4"/>
    <p:sldId id="274" r:id="rId5"/>
    <p:sldId id="284" r:id="rId6"/>
    <p:sldId id="276" r:id="rId7"/>
    <p:sldId id="258" r:id="rId8"/>
    <p:sldId id="266" r:id="rId9"/>
    <p:sldId id="264" r:id="rId10"/>
    <p:sldId id="297" r:id="rId11"/>
    <p:sldId id="285" r:id="rId12"/>
    <p:sldId id="281" r:id="rId13"/>
    <p:sldId id="282" r:id="rId14"/>
    <p:sldId id="265" r:id="rId15"/>
    <p:sldId id="268" r:id="rId16"/>
    <p:sldId id="275" r:id="rId17"/>
    <p:sldId id="269" r:id="rId18"/>
    <p:sldId id="286" r:id="rId19"/>
    <p:sldId id="288" r:id="rId20"/>
    <p:sldId id="296" r:id="rId21"/>
    <p:sldId id="293" r:id="rId22"/>
    <p:sldId id="294" r:id="rId23"/>
    <p:sldId id="295" r:id="rId24"/>
    <p:sldId id="287" r:id="rId25"/>
    <p:sldId id="278" r:id="rId26"/>
    <p:sldId id="271" r:id="rId27"/>
    <p:sldId id="279" r:id="rId28"/>
    <p:sldId id="280" r:id="rId29"/>
    <p:sldId id="260" r:id="rId30"/>
    <p:sldId id="270" r:id="rId31"/>
    <p:sldId id="292" r:id="rId32"/>
    <p:sldId id="289" r:id="rId33"/>
    <p:sldId id="290" r:id="rId34"/>
    <p:sldId id="291" r:id="rId35"/>
    <p:sldId id="283" r:id="rId36"/>
    <p:sldId id="272" r:id="rId37"/>
    <p:sldId id="299" r:id="rId38"/>
    <p:sldId id="298" r:id="rId39"/>
    <p:sldId id="303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AF"/>
    <a:srgbClr val="FFF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3A04-2180-40B4-8336-5F8769B4CD6E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1660-AEAF-43DA-9612-DACEBFEB0F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1660-AEAF-43DA-9612-DACEBFEB0FFC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AF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EB3D-A2A7-467C-9B53-1D681673514B}" type="datetimeFigureOut">
              <a:rPr lang="el-GR" smtClean="0"/>
              <a:pPr/>
              <a:t>22/5/2020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27F1-D314-4E0C-B888-6CC2F7C4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krByEjfStW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l-G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Παρνασσισμός</a:t>
            </a:r>
            <a:endParaRPr lang="el-G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3"/>
          <p:cNvPicPr/>
          <p:nvPr/>
        </p:nvPicPr>
        <p:blipFill>
          <a:blip r:embed="rId2" cstate="print"/>
          <a:srcRect l="4812" t="7251" r="3937" b="5933"/>
          <a:stretch>
            <a:fillRect/>
          </a:stretch>
        </p:blipFill>
        <p:spPr bwMode="auto">
          <a:xfrm>
            <a:off x="755576" y="1556792"/>
            <a:ext cx="7770423" cy="450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64088" y="6258798"/>
            <a:ext cx="328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Ο χορός των Μουσών Νικολάου </a:t>
            </a:r>
            <a:r>
              <a:rPr kumimoji="0" lang="el-GR" sz="1600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Γύζη</a:t>
            </a:r>
            <a:endParaRPr kumimoji="0" lang="el-GR" sz="16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11760" y="1124744"/>
            <a:ext cx="3682752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Αριστομένης </a:t>
            </a:r>
          </a:p>
          <a:p>
            <a:pPr algn="ctr">
              <a:buNone/>
            </a:pPr>
            <a:r>
              <a:rPr lang="el-G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Περοβελέγγιος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7346" name="Picture 2" descr="https://olympiada.files.wordpress.com/2018/07/proveleggios_aristom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5835"/>
            <a:ext cx="2520280" cy="329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ttps://upload.wikimedia.org/wikipedia/commons/thumb/8/8d/Sikelianos.jpg/200px-Sikeliano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0"/>
            <a:ext cx="2668642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https://eranistis2.files.wordpress.com/2010/12/ceba-ceb2ceb1cf81cebdceb1cebbceb7cf83.jpg"/>
          <p:cNvPicPr>
            <a:picLocks noChangeAspect="1" noChangeArrowheads="1"/>
          </p:cNvPicPr>
          <p:nvPr/>
        </p:nvPicPr>
        <p:blipFill>
          <a:blip r:embed="rId4" cstate="print"/>
          <a:srcRect l="4908" t="1890" r="6136" b="2835"/>
          <a:stretch>
            <a:fillRect/>
          </a:stretch>
        </p:blipFill>
        <p:spPr bwMode="auto">
          <a:xfrm>
            <a:off x="2699792" y="3544051"/>
            <a:ext cx="2166015" cy="301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400600" y="3717032"/>
            <a:ext cx="39239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Άγγελος Σικελιανός</a:t>
            </a:r>
            <a:endParaRPr lang="el-GR" sz="3200" dirty="0" smtClean="0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4788024" y="5993904"/>
            <a:ext cx="36004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Κώστας Βάρναλης</a:t>
            </a: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el-GR" sz="2200" i="1" dirty="0" smtClean="0"/>
              <a:t>Αθήνα, δεκαετία του 1930</a:t>
            </a:r>
            <a:br>
              <a:rPr lang="el-GR" sz="2200" i="1" dirty="0" smtClean="0"/>
            </a:br>
            <a:r>
              <a:rPr lang="el-GR" sz="2200" i="1" dirty="0" smtClean="0"/>
              <a:t>Ο </a:t>
            </a:r>
            <a:r>
              <a:rPr lang="el-GR" sz="2200" b="1" i="1" dirty="0" smtClean="0"/>
              <a:t>Κωστής Παλαμάς </a:t>
            </a:r>
            <a:r>
              <a:rPr lang="el-GR" sz="2200" i="1" dirty="0" smtClean="0"/>
              <a:t>κοιτάζει </a:t>
            </a:r>
            <a:br>
              <a:rPr lang="el-GR" sz="2200" i="1" dirty="0" smtClean="0"/>
            </a:br>
            <a:r>
              <a:rPr lang="el-GR" sz="2200" i="1" dirty="0" smtClean="0"/>
              <a:t>τη βιτρίνα του βιβλιοπωλείου </a:t>
            </a:r>
            <a:r>
              <a:rPr lang="el-GR" sz="2200" i="1" dirty="0" err="1" smtClean="0"/>
              <a:t>Κάουφμαν</a:t>
            </a:r>
            <a:r>
              <a:rPr lang="el-GR" sz="2200" i="1" dirty="0" smtClean="0"/>
              <a:t> στη Σταδίου</a:t>
            </a:r>
            <a:endParaRPr lang="el-GR" sz="2200" i="1" dirty="0"/>
          </a:p>
        </p:txBody>
      </p:sp>
      <p:pic>
        <p:nvPicPr>
          <p:cNvPr id="4" name="3 - Θέση περιεχομένου" descr="Αθήνα,δεκαετία 1930, ο Κωστής Παλαμάς στη βιτρίνα του βιβλιοπωλείου Κάουφμαν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432793" cy="567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είναι η Ελλάδα εκείνη την εποχή;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836712"/>
            <a:ext cx="8003232" cy="602128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Παράλληλα, θα πρέπει να έχουμε υπόψη ότι τα χρόνια </a:t>
            </a:r>
            <a:r>
              <a:rPr lang="el-GR" sz="2400" b="1" dirty="0" smtClean="0">
                <a:solidFill>
                  <a:srgbClr val="C00000"/>
                </a:solidFill>
              </a:rPr>
              <a:t>1880-1920, </a:t>
            </a:r>
            <a:r>
              <a:rPr lang="el-GR" sz="2400" dirty="0" smtClean="0"/>
              <a:t>στα οποία εντάσσεται η </a:t>
            </a:r>
            <a:r>
              <a:rPr lang="el-GR" sz="2400" b="1" dirty="0" smtClean="0"/>
              <a:t>Νέα Αθηναϊκή Σχολή</a:t>
            </a:r>
            <a:r>
              <a:rPr lang="el-GR" sz="2400" dirty="0" smtClean="0"/>
              <a:t>, είναι χρόνια πολλαπλών </a:t>
            </a:r>
            <a:r>
              <a:rPr lang="el-GR" sz="2400" b="1" dirty="0" smtClean="0"/>
              <a:t>εξελίξεων</a:t>
            </a:r>
            <a:r>
              <a:rPr lang="el-GR" sz="2400" dirty="0" smtClean="0"/>
              <a:t> για την Ελλάδα.</a:t>
            </a:r>
          </a:p>
          <a:p>
            <a:r>
              <a:rPr lang="el-GR" sz="2400" dirty="0" smtClean="0"/>
              <a:t>Πρόκειται για μια περίοδο νέων προσανατολισμών και  προσπάθειας </a:t>
            </a:r>
            <a:r>
              <a:rPr lang="el-GR" sz="2400" b="1" dirty="0" smtClean="0"/>
              <a:t>αναδιάρθρωσης του κράτους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Κυρίαρχες προσωπικότητες στον πολιτικό στίβο: ο </a:t>
            </a:r>
            <a:r>
              <a:rPr lang="el-GR" sz="2400" b="1" dirty="0" smtClean="0"/>
              <a:t>Χαρίλαος Τρικούπης</a:t>
            </a:r>
            <a:r>
              <a:rPr lang="el-GR" sz="2400" dirty="0" smtClean="0"/>
              <a:t> και ο </a:t>
            </a:r>
            <a:r>
              <a:rPr lang="el-GR" sz="2400" b="1" dirty="0" smtClean="0"/>
              <a:t>Ελευθέριος Βενιζέλος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Εκβιομηχάνιση της χώρας</a:t>
            </a:r>
          </a:p>
          <a:p>
            <a:r>
              <a:rPr lang="el-GR" sz="2400" dirty="0" smtClean="0"/>
              <a:t>Ενίσχυση της οικονομίας και δημόσιας ζωής</a:t>
            </a:r>
          </a:p>
          <a:p>
            <a:r>
              <a:rPr lang="el-GR" sz="2400" dirty="0" smtClean="0"/>
              <a:t>Δημιουργία αναπτυξιακών έργων </a:t>
            </a:r>
          </a:p>
          <a:p>
            <a:r>
              <a:rPr lang="el-GR" sz="2400" dirty="0" smtClean="0"/>
              <a:t>(διώρυγα Κορίνθου, </a:t>
            </a:r>
          </a:p>
          <a:p>
            <a:pPr>
              <a:buNone/>
            </a:pPr>
            <a:r>
              <a:rPr lang="el-GR" sz="2400" dirty="0" smtClean="0"/>
              <a:t>       οδικό και σιδηροδρομικό δίκτυο, </a:t>
            </a:r>
          </a:p>
          <a:p>
            <a:pPr>
              <a:buNone/>
            </a:pPr>
            <a:r>
              <a:rPr lang="el-GR" sz="2400" dirty="0" smtClean="0"/>
              <a:t>       κατασκευή λιμανιών </a:t>
            </a:r>
            <a:r>
              <a:rPr lang="el-GR" sz="2400" dirty="0" err="1" smtClean="0"/>
              <a:t>κ.ά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pic>
        <p:nvPicPr>
          <p:cNvPr id="4098" name="Picture 2" descr="http://images.greece.com/info/Charilaos_Trikou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83" y="2060848"/>
            <a:ext cx="172359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i.ytimg.com/vi/QW2HTNtuRuQ/maxresdefault.jpg"/>
          <p:cNvPicPr>
            <a:picLocks noChangeAspect="1" noChangeArrowheads="1"/>
          </p:cNvPicPr>
          <p:nvPr/>
        </p:nvPicPr>
        <p:blipFill>
          <a:blip r:embed="rId3" cstate="print"/>
          <a:srcRect l="30413" r="31890" b="12598"/>
          <a:stretch>
            <a:fillRect/>
          </a:stretch>
        </p:blipFill>
        <p:spPr bwMode="auto">
          <a:xfrm>
            <a:off x="7236296" y="4392488"/>
            <a:ext cx="1745445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88640"/>
            <a:ext cx="8460432" cy="7056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	</a:t>
            </a:r>
            <a:r>
              <a:rPr lang="el-GR" sz="2400" b="1" u="sng" dirty="0" smtClean="0">
                <a:solidFill>
                  <a:srgbClr val="C00000"/>
                </a:solidFill>
              </a:rPr>
              <a:t>Αποτελέσματα</a:t>
            </a:r>
          </a:p>
          <a:p>
            <a:r>
              <a:rPr lang="el-GR" sz="2400" dirty="0" smtClean="0"/>
              <a:t> Ανάπτυξη εμπορίου και ναυτιλίας</a:t>
            </a:r>
          </a:p>
          <a:p>
            <a:r>
              <a:rPr lang="el-GR" sz="2400" dirty="0" smtClean="0"/>
              <a:t>Εσωτερική μετανάστευση από την ύπαιθρο στα αστικά κέντρα, κυρίως στην Αθήνα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Πληθυσμιακή έκρηξη Αθήνας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	</a:t>
            </a:r>
            <a:r>
              <a:rPr lang="el-GR" sz="2400" b="1" u="sng" dirty="0" smtClean="0">
                <a:solidFill>
                  <a:srgbClr val="C00000"/>
                </a:solidFill>
              </a:rPr>
              <a:t>Γεγονότα</a:t>
            </a:r>
          </a:p>
          <a:p>
            <a:r>
              <a:rPr lang="el-GR" sz="2400" b="1" dirty="0" smtClean="0"/>
              <a:t>1881</a:t>
            </a:r>
            <a:r>
              <a:rPr lang="el-GR" sz="2400" dirty="0" smtClean="0"/>
              <a:t> – προσάρτηση Θεσσαλίας και Άρτας στην Ελλάδα</a:t>
            </a:r>
          </a:p>
          <a:p>
            <a:r>
              <a:rPr lang="el-GR" sz="2400" b="1" dirty="0" smtClean="0"/>
              <a:t>1893</a:t>
            </a:r>
            <a:r>
              <a:rPr lang="el-GR" sz="2400" dirty="0" smtClean="0"/>
              <a:t> - Πτώχευση</a:t>
            </a:r>
          </a:p>
          <a:p>
            <a:r>
              <a:rPr lang="el-GR" sz="2400" b="1" dirty="0" smtClean="0"/>
              <a:t>1897</a:t>
            </a:r>
            <a:r>
              <a:rPr lang="el-GR" sz="2400" dirty="0" smtClean="0"/>
              <a:t> - Ατυχής ελληνοτουρκικός πόλεμος</a:t>
            </a:r>
          </a:p>
          <a:p>
            <a:r>
              <a:rPr lang="el-GR" sz="2400" b="1" dirty="0" smtClean="0"/>
              <a:t>1904 - 1908 </a:t>
            </a:r>
            <a:r>
              <a:rPr lang="el-GR" sz="2400" dirty="0" smtClean="0"/>
              <a:t> -  Μακεδονικός Αγώνας</a:t>
            </a:r>
          </a:p>
          <a:p>
            <a:r>
              <a:rPr lang="el-GR" sz="2400" b="1" dirty="0" smtClean="0"/>
              <a:t>1912 - 1913 </a:t>
            </a:r>
            <a:r>
              <a:rPr lang="el-GR" sz="2400" dirty="0" smtClean="0"/>
              <a:t>- Βαλκανικοί πόλεμοι </a:t>
            </a:r>
          </a:p>
          <a:p>
            <a:r>
              <a:rPr lang="el-GR" sz="2400" b="1" dirty="0" smtClean="0"/>
              <a:t>1914 - 1918 </a:t>
            </a:r>
            <a:r>
              <a:rPr lang="el-GR" sz="2400" dirty="0" smtClean="0"/>
              <a:t> - Α΄ Παγκόσμιος Πόλεμος</a:t>
            </a:r>
          </a:p>
          <a:p>
            <a:r>
              <a:rPr lang="el-GR" sz="2400" b="1" dirty="0" smtClean="0"/>
              <a:t>1919 - 1922 </a:t>
            </a:r>
            <a:r>
              <a:rPr lang="el-GR" sz="2400" dirty="0" smtClean="0"/>
              <a:t>- Μικρασιατική εκστρατεία – καταστροφή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b="1" u="sng" dirty="0" smtClean="0">
                <a:solidFill>
                  <a:srgbClr val="C00000"/>
                </a:solidFill>
              </a:rPr>
              <a:t>Εξελίξεις στον πνευματικό βίο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/>
              <a:t>α. </a:t>
            </a:r>
            <a:r>
              <a:rPr lang="el-GR" sz="2400" dirty="0" smtClean="0"/>
              <a:t>θεμελίωση της Λαογραφίας ως επιστήμης από τον Ν. Πολίτη.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b="1" dirty="0" smtClean="0"/>
              <a:t>β. </a:t>
            </a:r>
            <a:r>
              <a:rPr lang="el-GR" sz="2400" dirty="0" smtClean="0"/>
              <a:t>κίνημα δημοτικισμού.</a:t>
            </a:r>
          </a:p>
          <a:p>
            <a:pPr>
              <a:buNone/>
            </a:pPr>
            <a:r>
              <a:rPr lang="el-GR" sz="2400" dirty="0" smtClean="0"/>
              <a:t> 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350100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600" dirty="0" smtClean="0"/>
              <a:t>Όλα αυτά επηρεάζουν φυσικά τους λογοτέχνες μας. </a:t>
            </a:r>
          </a:p>
          <a:p>
            <a:pPr algn="just"/>
            <a:r>
              <a:rPr lang="el-GR" sz="2600" dirty="0" smtClean="0"/>
              <a:t>Στη νεοελληνική λογοτεχνία ο παρνασσισμός κάνει την εμφάνισή του  με την </a:t>
            </a:r>
            <a:r>
              <a:rPr lang="el-GR" sz="2600" b="1" dirty="0" smtClean="0">
                <a:solidFill>
                  <a:srgbClr val="C00000"/>
                </a:solidFill>
              </a:rPr>
              <a:t>ποιητική γενιά του 1880</a:t>
            </a:r>
            <a:r>
              <a:rPr lang="el-GR" sz="2600" dirty="0" smtClean="0"/>
              <a:t>, την ονομαζόμενη Νέα Αθηναϊκή Σχολή. Βρίσκει χώρο έκφρασης στο περιοδικό  «</a:t>
            </a:r>
            <a:r>
              <a:rPr lang="el-GR" sz="2600" dirty="0" err="1" smtClean="0"/>
              <a:t>Ραμπαγάς</a:t>
            </a:r>
            <a:r>
              <a:rPr lang="el-GR" sz="2600" dirty="0" smtClean="0"/>
              <a:t>»  και  την εφημερίδα «Μη χάνεσαι».</a:t>
            </a:r>
          </a:p>
          <a:p>
            <a:pPr algn="just"/>
            <a:r>
              <a:rPr lang="el-GR" sz="2600" dirty="0" smtClean="0"/>
              <a:t>Η </a:t>
            </a:r>
            <a:r>
              <a:rPr lang="el-GR" sz="2600" b="1" dirty="0" err="1" smtClean="0"/>
              <a:t>αντιρομαντική</a:t>
            </a:r>
            <a:r>
              <a:rPr lang="el-GR" sz="2600" b="1" dirty="0" smtClean="0"/>
              <a:t> </a:t>
            </a:r>
            <a:r>
              <a:rPr lang="el-GR" sz="2600" dirty="0" smtClean="0"/>
              <a:t>και </a:t>
            </a:r>
            <a:r>
              <a:rPr lang="el-GR" sz="2600" b="1" dirty="0" smtClean="0"/>
              <a:t>ρεαλιστική</a:t>
            </a:r>
            <a:r>
              <a:rPr lang="el-GR" sz="2600" dirty="0" smtClean="0"/>
              <a:t> διάθεση των Ελλήνων Παρνασσιστών εκφράστηκε αυτά τα χρόνια και μέσα από τη </a:t>
            </a:r>
            <a:r>
              <a:rPr lang="el-GR" sz="2600" b="1" dirty="0" smtClean="0">
                <a:solidFill>
                  <a:srgbClr val="C00000"/>
                </a:solidFill>
              </a:rPr>
              <a:t>σάτιρα</a:t>
            </a:r>
            <a:r>
              <a:rPr lang="el-GR" sz="2600" dirty="0" smtClean="0"/>
              <a:t>.</a:t>
            </a:r>
            <a:endParaRPr lang="el-GR" sz="2200" dirty="0"/>
          </a:p>
        </p:txBody>
      </p:sp>
      <p:pic>
        <p:nvPicPr>
          <p:cNvPr id="14338" name="Picture 2" descr="https://tse2.mm.bing.net/th?id=OIP.fkSnOYmmxQZwKu7-qIpaUwHaEN&amp;pid=Api&amp;P=0&amp;w=283&amp;h=16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57427"/>
          <a:stretch>
            <a:fillRect/>
          </a:stretch>
        </p:blipFill>
        <p:spPr bwMode="auto">
          <a:xfrm>
            <a:off x="6593597" y="3573016"/>
            <a:ext cx="2154867" cy="287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251520" y="3573016"/>
            <a:ext cx="8435280" cy="2789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Γράφει ο </a:t>
            </a:r>
            <a:r>
              <a:rPr kumimoji="0" lang="el-G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Σουρής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1882:</a:t>
            </a: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Όποιος γυρεύει μνήματα της κλασικής παιδείας,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όποιος ξεθάβει άγαλμα  καμιάς ή κανενός,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κι αν </a:t>
            </a:r>
            <a:r>
              <a:rPr kumimoji="0" lang="el-G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Κουμανούδης</a:t>
            </a: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λέγεται κι αν είναι Καββαδίας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θα θάβεται με τ’ άγαλμα και κείνος ζωντανός.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Θα λείψουν τόσα μάρμαρα και οι αρχαιολόγοι,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02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κι η δόξα τότε η παλιά το έθνος δε θα τρώγει.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8604448" cy="645333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l-GR" sz="2800" dirty="0" smtClean="0"/>
              <a:t>Γράφει και ο </a:t>
            </a:r>
            <a:r>
              <a:rPr lang="el-GR" sz="2800" b="1" dirty="0" smtClean="0"/>
              <a:t>Καρκαβίτσας</a:t>
            </a:r>
            <a:r>
              <a:rPr lang="el-GR" sz="2800" dirty="0" smtClean="0"/>
              <a:t> στα 1903, στον «Αρχαιολόγο» για τη νοσηρή αρχαιολατρία: </a:t>
            </a:r>
            <a:r>
              <a:rPr lang="el-GR" sz="2800" b="1" i="1" dirty="0" smtClean="0"/>
              <a:t>«Αυτός ο Παρθενώνας μας στέρεψε όλες τις βρύσες της ζωής».</a:t>
            </a:r>
          </a:p>
          <a:p>
            <a:pPr indent="0" algn="just">
              <a:buNone/>
            </a:pPr>
            <a:r>
              <a:rPr lang="el-GR" sz="2800" dirty="0" smtClean="0"/>
              <a:t>Έτσι ο παρνασσισμός στην Ελλάδα προβάλλει ως </a:t>
            </a:r>
            <a:r>
              <a:rPr lang="el-GR" sz="2800" b="1" dirty="0" smtClean="0">
                <a:solidFill>
                  <a:srgbClr val="C00000"/>
                </a:solidFill>
              </a:rPr>
              <a:t>αντίδραση στο κίνημα του Ρομαντισμού</a:t>
            </a:r>
            <a:r>
              <a:rPr lang="el-GR" sz="2800" dirty="0" smtClean="0"/>
              <a:t>.</a:t>
            </a:r>
          </a:p>
          <a:p>
            <a:pPr indent="0" algn="just">
              <a:buNone/>
            </a:pPr>
            <a:r>
              <a:rPr lang="el-GR" sz="2800" dirty="0" smtClean="0"/>
              <a:t>Προτάσσει:</a:t>
            </a:r>
          </a:p>
          <a:p>
            <a:pPr algn="just"/>
            <a:r>
              <a:rPr lang="el-GR" sz="2800" dirty="0" smtClean="0"/>
              <a:t>αντί για τα θυελλώδη </a:t>
            </a:r>
            <a:r>
              <a:rPr lang="el-GR" sz="2800" b="1" dirty="0" smtClean="0"/>
              <a:t>συναισθήματα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800" dirty="0" smtClean="0"/>
              <a:t>τη </a:t>
            </a:r>
            <a:r>
              <a:rPr lang="el-GR" sz="2800" b="1" dirty="0" smtClean="0">
                <a:solidFill>
                  <a:srgbClr val="C00000"/>
                </a:solidFill>
              </a:rPr>
              <a:t>γαλήνη</a:t>
            </a:r>
            <a:r>
              <a:rPr lang="el-GR" sz="2800" dirty="0" smtClean="0"/>
              <a:t>, </a:t>
            </a:r>
          </a:p>
          <a:p>
            <a:pPr algn="just"/>
            <a:r>
              <a:rPr lang="el-GR" sz="2800" dirty="0" smtClean="0"/>
              <a:t>αντί για το </a:t>
            </a:r>
            <a:r>
              <a:rPr lang="el-GR" sz="2800" b="1" dirty="0" smtClean="0"/>
              <a:t>πάθος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800" dirty="0" smtClean="0"/>
              <a:t>την κλασσική </a:t>
            </a:r>
            <a:r>
              <a:rPr lang="el-GR" sz="2800" b="1" dirty="0" smtClean="0">
                <a:solidFill>
                  <a:srgbClr val="C00000"/>
                </a:solidFill>
              </a:rPr>
              <a:t>ακρίβεια</a:t>
            </a:r>
            <a:r>
              <a:rPr lang="el-GR" sz="2800" dirty="0" smtClean="0"/>
              <a:t>, </a:t>
            </a:r>
          </a:p>
          <a:p>
            <a:pPr algn="just"/>
            <a:r>
              <a:rPr lang="el-GR" sz="2800" dirty="0" smtClean="0"/>
              <a:t>αντί για τη </a:t>
            </a:r>
            <a:r>
              <a:rPr lang="el-GR" sz="2800" b="1" dirty="0" smtClean="0"/>
              <a:t>φαντασία</a:t>
            </a:r>
            <a:r>
              <a:rPr lang="el-GR" sz="2800" dirty="0" smtClean="0"/>
              <a:t>, το </a:t>
            </a:r>
            <a:r>
              <a:rPr lang="el-GR" sz="2800" b="1" dirty="0" smtClean="0"/>
              <a:t>απόλυτο</a:t>
            </a:r>
            <a:r>
              <a:rPr lang="el-GR" sz="2800" dirty="0" smtClean="0"/>
              <a:t>, το </a:t>
            </a:r>
            <a:r>
              <a:rPr lang="el-GR" sz="2800" b="1" dirty="0" smtClean="0"/>
              <a:t>συγκινησιακό </a:t>
            </a:r>
            <a:r>
              <a:rPr lang="el-GR" sz="2800" b="1" dirty="0" smtClean="0"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τον πλούτο και την ακρίβεια των λέξεων</a:t>
            </a:r>
            <a:r>
              <a:rPr lang="el-GR" sz="2800" dirty="0" smtClean="0"/>
              <a:t>, </a:t>
            </a:r>
          </a:p>
          <a:p>
            <a:pPr algn="just"/>
            <a:r>
              <a:rPr lang="el-GR" sz="2800" dirty="0" smtClean="0"/>
              <a:t>αντί για την </a:t>
            </a:r>
            <a:r>
              <a:rPr lang="el-GR" sz="2800" b="1" dirty="0" smtClean="0"/>
              <a:t>αοριστία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800" b="1" dirty="0" smtClean="0">
                <a:solidFill>
                  <a:srgbClr val="C00000"/>
                </a:solidFill>
              </a:rPr>
              <a:t>το μέτρο και το ρυθμό</a:t>
            </a:r>
            <a:endParaRPr lang="el-GR" sz="2800" dirty="0" smtClean="0"/>
          </a:p>
          <a:p>
            <a:pPr algn="just"/>
            <a:r>
              <a:rPr lang="el-GR" sz="2800" dirty="0" smtClean="0"/>
              <a:t>αντί για την </a:t>
            </a:r>
            <a:r>
              <a:rPr lang="el-GR" sz="2800" b="1" dirty="0" smtClean="0"/>
              <a:t>καταπάτηση των κανόνων </a:t>
            </a:r>
            <a:r>
              <a:rPr lang="el-GR" sz="2800" dirty="0" smtClean="0">
                <a:sym typeface="Wingdings" pitchFamily="2" charset="2"/>
              </a:rPr>
              <a:t> την </a:t>
            </a:r>
            <a:r>
              <a:rPr lang="el-GR" sz="2800" b="1" dirty="0" smtClean="0">
                <a:solidFill>
                  <a:srgbClr val="C00000"/>
                </a:solidFill>
                <a:sym typeface="Wingdings" pitchFamily="2" charset="2"/>
              </a:rPr>
              <a:t>υπακοή</a:t>
            </a:r>
            <a:r>
              <a:rPr lang="el-GR" sz="2800" dirty="0" smtClean="0">
                <a:sym typeface="Wingdings" pitchFamily="2" charset="2"/>
              </a:rPr>
              <a:t> σ’ αυτούς.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0648"/>
            <a:ext cx="8820472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 smtClean="0"/>
              <a:t>	Η επιδίωξη της </a:t>
            </a:r>
            <a:r>
              <a:rPr lang="el-GR" sz="2800" b="1" dirty="0" smtClean="0">
                <a:solidFill>
                  <a:srgbClr val="C00000"/>
                </a:solidFill>
              </a:rPr>
              <a:t>εναρμόνισης του λόγου με το ρυθμό </a:t>
            </a:r>
            <a:r>
              <a:rPr lang="el-GR" sz="2800" dirty="0" smtClean="0"/>
              <a:t>γίνεται ιδιαίτερα αισθητή στον Κωστή Παλαμά που γράφει στον «</a:t>
            </a:r>
            <a:r>
              <a:rPr lang="el-GR" sz="2800" dirty="0" err="1" smtClean="0"/>
              <a:t>Δωδεκάλογο</a:t>
            </a:r>
            <a:r>
              <a:rPr lang="el-GR" sz="2800" dirty="0" smtClean="0"/>
              <a:t> του </a:t>
            </a:r>
            <a:r>
              <a:rPr lang="el-GR" sz="2800" dirty="0" err="1" smtClean="0"/>
              <a:t>Γύφτου</a:t>
            </a:r>
            <a:r>
              <a:rPr lang="el-GR" sz="2800" dirty="0" smtClean="0"/>
              <a:t>»:</a:t>
            </a:r>
          </a:p>
          <a:p>
            <a:pPr marL="702000">
              <a:buNone/>
            </a:pPr>
            <a:r>
              <a:rPr lang="el-GR" sz="2800" i="1" dirty="0" smtClean="0"/>
              <a:t>Καθώς δένω το Λόγο δαίμονα και ξωτικό,</a:t>
            </a:r>
            <a:endParaRPr lang="el-GR" sz="2800" dirty="0" smtClean="0"/>
          </a:p>
          <a:p>
            <a:pPr marL="702000">
              <a:buNone/>
            </a:pPr>
            <a:r>
              <a:rPr lang="el-GR" sz="2800" i="1" dirty="0" smtClean="0"/>
              <a:t>στο χρυσό το δαχτυλίδι, στο Ρυθμό. </a:t>
            </a:r>
            <a:r>
              <a:rPr lang="el-GR" sz="2800" dirty="0" smtClean="0"/>
              <a:t>   </a:t>
            </a:r>
            <a:endParaRPr lang="el-GR" sz="2800" dirty="0"/>
          </a:p>
        </p:txBody>
      </p:sp>
      <p:pic>
        <p:nvPicPr>
          <p:cNvPr id="4" name="3 - Εικόνα" descr="pala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611133"/>
            <a:ext cx="2917673" cy="384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publiclibrariesonline.org/wp-content/uploads/2015/02/music-159870_1280-1280x640.pn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23528" y="4317775"/>
            <a:ext cx="4703169" cy="235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.ytimg.com/vi/GJGxigFJkMo/maxresdefaul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791" t="16798" r="56102" b="51444"/>
          <a:stretch>
            <a:fillRect/>
          </a:stretch>
        </p:blipFill>
        <p:spPr bwMode="auto">
          <a:xfrm>
            <a:off x="179512" y="3356992"/>
            <a:ext cx="2079684" cy="1001359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699792" y="328498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ρυθμός</a:t>
            </a:r>
            <a:endParaRPr lang="el-G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508518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l-GR" sz="2800" dirty="0" smtClean="0"/>
              <a:t>Οι Έλληνες  Παρνασσιστές </a:t>
            </a:r>
            <a:r>
              <a:rPr lang="el-GR" sz="2800" b="1" dirty="0" smtClean="0">
                <a:solidFill>
                  <a:srgbClr val="C00000"/>
                </a:solidFill>
              </a:rPr>
              <a:t>δεν κατόρθωσαν να φτάσουν στην απάθεια</a:t>
            </a:r>
            <a:r>
              <a:rPr lang="el-GR" sz="2800" dirty="0" smtClean="0"/>
              <a:t>, καθώς διατήρησαν μια αισθηματολογία, με την έννοια του υποκειμενισμού, απέναντι στα θέματά τους.</a:t>
            </a:r>
          </a:p>
          <a:p>
            <a:pPr lvl="0" algn="just"/>
            <a:r>
              <a:rPr lang="el-GR" sz="2800" dirty="0" smtClean="0"/>
              <a:t>Εισήγαγαν την </a:t>
            </a:r>
            <a:r>
              <a:rPr lang="el-GR" sz="2800" b="1" dirty="0" smtClean="0">
                <a:solidFill>
                  <a:srgbClr val="C00000"/>
                </a:solidFill>
              </a:rPr>
              <a:t>απλότητα</a:t>
            </a:r>
            <a:r>
              <a:rPr lang="el-GR" sz="2800" dirty="0" smtClean="0"/>
              <a:t>, την </a:t>
            </a:r>
            <a:r>
              <a:rPr lang="el-GR" sz="2800" b="1" dirty="0" smtClean="0">
                <a:solidFill>
                  <a:srgbClr val="C00000"/>
                </a:solidFill>
              </a:rPr>
              <a:t>καθημερινότητα</a:t>
            </a:r>
            <a:r>
              <a:rPr lang="el-GR" sz="2800" dirty="0" smtClean="0"/>
              <a:t> και τη θέρμη, ενώ μετέπλασαν και κάποια </a:t>
            </a:r>
            <a:r>
              <a:rPr lang="el-GR" sz="2800" b="1" dirty="0" smtClean="0">
                <a:solidFill>
                  <a:srgbClr val="C00000"/>
                </a:solidFill>
              </a:rPr>
              <a:t>ρομαντικά θέματα </a:t>
            </a:r>
            <a:r>
              <a:rPr lang="el-GR" sz="2800" i="1" dirty="0" smtClean="0"/>
              <a:t>(αγάπη για την πατρίδα, ποίηση προσωπικού χώρου, αγάπη για ζωή). </a:t>
            </a:r>
          </a:p>
          <a:p>
            <a:pPr lvl="0" algn="just"/>
            <a:r>
              <a:rPr lang="el-GR" sz="2800" dirty="0" smtClean="0"/>
              <a:t>Ειδικά ο </a:t>
            </a:r>
            <a:r>
              <a:rPr lang="el-GR" sz="2800" b="1" dirty="0" smtClean="0">
                <a:solidFill>
                  <a:srgbClr val="C00000"/>
                </a:solidFill>
              </a:rPr>
              <a:t>Γεώργιος Δροσίνης </a:t>
            </a:r>
            <a:r>
              <a:rPr lang="el-GR" sz="2800" dirty="0" smtClean="0"/>
              <a:t>έμεινε κοντά  στην  παράδοση  του </a:t>
            </a:r>
            <a:r>
              <a:rPr lang="el-GR" sz="2800" b="1" dirty="0" smtClean="0"/>
              <a:t>δημοτικού τραγουδιού</a:t>
            </a:r>
            <a:r>
              <a:rPr lang="el-GR" sz="2800" dirty="0" smtClean="0"/>
              <a:t>, ο δε </a:t>
            </a:r>
            <a:r>
              <a:rPr lang="el-GR" sz="2800" b="1" dirty="0" smtClean="0">
                <a:solidFill>
                  <a:srgbClr val="C00000"/>
                </a:solidFill>
              </a:rPr>
              <a:t>Κωστής Παλαμάς </a:t>
            </a:r>
            <a:r>
              <a:rPr lang="el-GR" sz="2800" dirty="0" smtClean="0"/>
              <a:t>πολυδιάστατος, «πρωτεϊκός» όπως ήταν, πατάει και στον </a:t>
            </a:r>
            <a:r>
              <a:rPr lang="el-GR" sz="2800" b="1" dirty="0" smtClean="0"/>
              <a:t>συμβολισμό</a:t>
            </a:r>
            <a:r>
              <a:rPr lang="el-GR" sz="2800" dirty="0" smtClean="0"/>
              <a:t>.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323528" y="233353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C00000"/>
                </a:solidFill>
              </a:rPr>
              <a:t>Συνολική θεώρηση και αποτίμηση </a:t>
            </a:r>
          </a:p>
          <a:p>
            <a:pPr algn="ctr"/>
            <a:r>
              <a:rPr lang="el-GR" sz="4000" b="1" dirty="0" smtClean="0">
                <a:solidFill>
                  <a:srgbClr val="C00000"/>
                </a:solidFill>
              </a:rPr>
              <a:t>του ελληνικού παρνασσισμού</a:t>
            </a:r>
            <a:endParaRPr lang="el-GR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Πατρίδες! Αέρας, γη…  Κ. Παλαμάς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692696"/>
            <a:ext cx="6563072" cy="62373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2800" u="sng" dirty="0" smtClean="0"/>
              <a:t>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Πατρίδες! Αέρας, γη, νερό, φωτιά! Στοιχεία</a:t>
            </a:r>
          </a:p>
          <a:p>
            <a:pPr>
              <a:buNone/>
            </a:pPr>
            <a:r>
              <a:rPr lang="el-GR" sz="2800" dirty="0" smtClean="0"/>
              <a:t>αχάλαστα, και αρχή και τέλος των πλασμάτων,</a:t>
            </a:r>
          </a:p>
          <a:p>
            <a:pPr>
              <a:buNone/>
            </a:pPr>
            <a:r>
              <a:rPr lang="el-GR" sz="2800" dirty="0" smtClean="0"/>
              <a:t>σα θα περάσω στη γαλήνη των μνημάτων,</a:t>
            </a:r>
          </a:p>
          <a:p>
            <a:pPr>
              <a:buNone/>
            </a:pPr>
            <a:r>
              <a:rPr lang="el-GR" sz="2800" dirty="0" smtClean="0"/>
              <a:t>θα σας ξαναβρώ, πρώτη και στερνή ευτυχία!</a:t>
            </a:r>
          </a:p>
          <a:p>
            <a:pPr>
              <a:buNone/>
            </a:pPr>
            <a:r>
              <a:rPr lang="el-GR" sz="2800" dirty="0" smtClean="0"/>
              <a:t> </a:t>
            </a:r>
          </a:p>
          <a:p>
            <a:pPr>
              <a:buNone/>
            </a:pPr>
            <a:r>
              <a:rPr lang="el-GR" sz="2800" dirty="0" smtClean="0"/>
              <a:t>Αέρας μέσα μου ο λαός των </a:t>
            </a:r>
            <a:r>
              <a:rPr lang="el-GR" sz="2800" dirty="0" err="1" smtClean="0"/>
              <a:t>ονειράτων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στον αέρα θα πάει· θα πάει στην αιωνία</a:t>
            </a:r>
          </a:p>
          <a:p>
            <a:pPr>
              <a:buNone/>
            </a:pPr>
            <a:r>
              <a:rPr lang="el-GR" sz="2800" dirty="0" smtClean="0"/>
              <a:t>φωτιά, φωτιά κι ο λογισμός μου, τη μανία</a:t>
            </a:r>
          </a:p>
          <a:p>
            <a:pPr>
              <a:buNone/>
            </a:pPr>
            <a:r>
              <a:rPr lang="el-GR" sz="2800" dirty="0" smtClean="0"/>
              <a:t>των παθών μου θα </a:t>
            </a:r>
            <a:r>
              <a:rPr lang="el-GR" sz="2800" dirty="0" err="1" smtClean="0"/>
              <a:t>πάρ</a:t>
            </a:r>
            <a:r>
              <a:rPr lang="el-GR" sz="2800" dirty="0" smtClean="0"/>
              <a:t>' η λύσσα των κυμάτων.</a:t>
            </a:r>
          </a:p>
          <a:p>
            <a:pPr>
              <a:buNone/>
            </a:pPr>
            <a:r>
              <a:rPr lang="el-GR" sz="2800" dirty="0" smtClean="0"/>
              <a:t> </a:t>
            </a:r>
          </a:p>
          <a:p>
            <a:pPr>
              <a:buNone/>
            </a:pPr>
            <a:r>
              <a:rPr lang="el-GR" sz="2800" dirty="0" smtClean="0"/>
              <a:t>Το </a:t>
            </a:r>
            <a:r>
              <a:rPr lang="el-GR" sz="2800" dirty="0" err="1" smtClean="0"/>
              <a:t>χωματόπλαστο</a:t>
            </a:r>
            <a:r>
              <a:rPr lang="el-GR" sz="2800" dirty="0" smtClean="0"/>
              <a:t> κορμί χώμα και κείνο</a:t>
            </a:r>
          </a:p>
          <a:p>
            <a:pPr>
              <a:buNone/>
            </a:pPr>
            <a:r>
              <a:rPr lang="el-GR" sz="2800" dirty="0" smtClean="0"/>
              <a:t>αέρας, γη, νερό, φωτιά θα ξαναγίνω,</a:t>
            </a:r>
          </a:p>
          <a:p>
            <a:pPr>
              <a:buNone/>
            </a:pPr>
            <a:r>
              <a:rPr lang="el-GR" sz="2800" dirty="0" smtClean="0"/>
              <a:t>κι απ' των ονείρων τον αέρα, κι απ' την πύρα</a:t>
            </a:r>
          </a:p>
          <a:p>
            <a:pPr>
              <a:buNone/>
            </a:pPr>
            <a:r>
              <a:rPr lang="el-GR" sz="2800" dirty="0" smtClean="0"/>
              <a:t> </a:t>
            </a:r>
          </a:p>
          <a:p>
            <a:pPr>
              <a:buNone/>
            </a:pPr>
            <a:r>
              <a:rPr lang="el-GR" sz="2800" dirty="0" smtClean="0"/>
              <a:t>του λογισμού, κι από τη σάρκα τη λιωμένη,</a:t>
            </a:r>
          </a:p>
          <a:p>
            <a:pPr>
              <a:buNone/>
            </a:pPr>
            <a:r>
              <a:rPr lang="el-GR" sz="2800" dirty="0" smtClean="0"/>
              <a:t>κι απ' των παθών τη θάλασσα πάντα θα βγαίνει</a:t>
            </a:r>
          </a:p>
          <a:p>
            <a:pPr>
              <a:buNone/>
            </a:pPr>
            <a:r>
              <a:rPr lang="el-GR" sz="2800" dirty="0" smtClean="0"/>
              <a:t>ήχου πνοή, παράπονο, σαν από λύρα.</a:t>
            </a:r>
            <a:endParaRPr lang="el-GR" sz="2800" dirty="0"/>
          </a:p>
        </p:txBody>
      </p:sp>
      <p:pic>
        <p:nvPicPr>
          <p:cNvPr id="44034" name="Picture 2" descr="https://i.ytimg.com/vi/oUbe9-cJaDI/hqdefaul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2598" r="19685"/>
          <a:stretch>
            <a:fillRect/>
          </a:stretch>
        </p:blipFill>
        <p:spPr bwMode="auto">
          <a:xfrm>
            <a:off x="5868144" y="1700808"/>
            <a:ext cx="3095898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θέμα του ποιήματος</a:t>
            </a:r>
            <a:endParaRPr lang="el-GR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877272"/>
          </a:xfrm>
        </p:spPr>
        <p:txBody>
          <a:bodyPr>
            <a:normAutofit fontScale="62500" lnSpcReduction="20000"/>
          </a:bodyPr>
          <a:lstStyle/>
          <a:p>
            <a:r>
              <a:rPr lang="el-GR" sz="3300" dirty="0" smtClean="0"/>
              <a:t>Το σονέτο αυτό είναι το δωδέκατο και τελευταίο των «Πατρίδων» και θεωρείται το πιο αριστουργηματικό και έχει ως θέμα του </a:t>
            </a:r>
          </a:p>
          <a:p>
            <a:pPr>
              <a:buNone/>
            </a:pPr>
            <a:r>
              <a:rPr lang="el-GR" sz="3300" dirty="0" smtClean="0"/>
              <a:t>	τα </a:t>
            </a:r>
            <a:r>
              <a:rPr lang="el-GR" sz="4500" b="1" dirty="0" smtClean="0">
                <a:solidFill>
                  <a:srgbClr val="C00000"/>
                </a:solidFill>
              </a:rPr>
              <a:t>πανανθρώπινα μεταφυσικά ερωτήματα </a:t>
            </a:r>
            <a:r>
              <a:rPr lang="el-GR" sz="3300" dirty="0" smtClean="0"/>
              <a:t>σχετικά με τη </a:t>
            </a:r>
            <a:r>
              <a:rPr lang="el-GR" sz="4500" b="1" dirty="0" smtClean="0">
                <a:solidFill>
                  <a:srgbClr val="C00000"/>
                </a:solidFill>
              </a:rPr>
              <a:t>γένεση</a:t>
            </a:r>
            <a:r>
              <a:rPr lang="el-GR" sz="3300" dirty="0" smtClean="0"/>
              <a:t> και τη </a:t>
            </a:r>
            <a:r>
              <a:rPr lang="el-GR" sz="4500" b="1" dirty="0" smtClean="0">
                <a:solidFill>
                  <a:srgbClr val="C00000"/>
                </a:solidFill>
              </a:rPr>
              <a:t>φθορά</a:t>
            </a:r>
            <a:r>
              <a:rPr lang="el-GR" sz="3300" dirty="0" smtClean="0"/>
              <a:t> του ανθρώπου,</a:t>
            </a:r>
          </a:p>
          <a:p>
            <a:pPr>
              <a:buNone/>
            </a:pPr>
            <a:r>
              <a:rPr lang="el-GR" sz="3300" dirty="0" smtClean="0"/>
              <a:t>	 αλλά και τη </a:t>
            </a:r>
            <a:r>
              <a:rPr lang="el-GR" sz="4500" b="1" dirty="0" smtClean="0">
                <a:solidFill>
                  <a:srgbClr val="C00000"/>
                </a:solidFill>
              </a:rPr>
              <a:t>μεταθανάτια ζωή</a:t>
            </a:r>
            <a:r>
              <a:rPr lang="el-GR" sz="3300" dirty="0" smtClean="0"/>
              <a:t>:</a:t>
            </a:r>
          </a:p>
          <a:p>
            <a:r>
              <a:rPr lang="el-GR" sz="3300" dirty="0" smtClean="0"/>
              <a:t> Όταν όλα τα «επίγεια» στοιχεία που συνθέτουν τη ζωή και την προσωπικότητα του ποιητή θα διαλυθούν και θα τα πάρει ο άνεμος, το τραγούδι του ποιητή θα αντηχεί σαν λύρα μέσα στην αιωνιότητα.</a:t>
            </a:r>
          </a:p>
          <a:p>
            <a:r>
              <a:rPr lang="el-GR" sz="3300" dirty="0" smtClean="0"/>
              <a:t>Ο πυρήνας του σονέτου είναι πανθεϊστικός και στηρίζεται στην αρχαία </a:t>
            </a:r>
            <a:r>
              <a:rPr lang="el-GR" sz="4200" b="1" dirty="0" smtClean="0">
                <a:solidFill>
                  <a:srgbClr val="C00000"/>
                </a:solidFill>
              </a:rPr>
              <a:t>φιλοσοφική θεωρία του Εμπεδοκλή </a:t>
            </a:r>
            <a:r>
              <a:rPr lang="el-GR" sz="3300" dirty="0" smtClean="0"/>
              <a:t>σχετικά με την πρωταρχική ουσία των όντων και των κοσμικών φαινομένων. </a:t>
            </a:r>
          </a:p>
          <a:p>
            <a:r>
              <a:rPr lang="el-GR" sz="3300" dirty="0" smtClean="0"/>
              <a:t>Ο Εμπεδοκλής ορίζει ως πρωταρχική αιτία γέννησης όλων των όντων την κίνηση τεσσάρων στοιχείων, τα οποία ονομάζει ριζώματα:</a:t>
            </a:r>
          </a:p>
          <a:p>
            <a:pPr lvl="0"/>
            <a:r>
              <a:rPr lang="el-GR" sz="3300" dirty="0" smtClean="0"/>
              <a:t>της </a:t>
            </a:r>
            <a:r>
              <a:rPr lang="el-GR" sz="4200" b="1" dirty="0" smtClean="0">
                <a:solidFill>
                  <a:srgbClr val="C00000"/>
                </a:solidFill>
              </a:rPr>
              <a:t>φωτιάς</a:t>
            </a:r>
            <a:r>
              <a:rPr lang="el-GR" sz="3300" dirty="0" smtClean="0"/>
              <a:t>,</a:t>
            </a:r>
          </a:p>
          <a:p>
            <a:pPr lvl="0"/>
            <a:r>
              <a:rPr lang="el-GR" sz="3300" dirty="0" smtClean="0"/>
              <a:t>του </a:t>
            </a:r>
            <a:r>
              <a:rPr lang="el-GR" sz="4200" b="1" dirty="0" smtClean="0">
                <a:solidFill>
                  <a:srgbClr val="C00000"/>
                </a:solidFill>
              </a:rPr>
              <a:t>νερού</a:t>
            </a:r>
            <a:r>
              <a:rPr lang="el-GR" sz="3300" dirty="0" smtClean="0"/>
              <a:t>,</a:t>
            </a:r>
          </a:p>
          <a:p>
            <a:pPr lvl="0"/>
            <a:r>
              <a:rPr lang="el-GR" sz="3300" dirty="0" smtClean="0"/>
              <a:t>της </a:t>
            </a:r>
            <a:r>
              <a:rPr lang="el-GR" sz="4200" b="1" dirty="0" smtClean="0">
                <a:solidFill>
                  <a:srgbClr val="C00000"/>
                </a:solidFill>
              </a:rPr>
              <a:t>γης</a:t>
            </a:r>
            <a:r>
              <a:rPr lang="el-GR" sz="3300" dirty="0" smtClean="0"/>
              <a:t> και</a:t>
            </a:r>
          </a:p>
          <a:p>
            <a:pPr lvl="0"/>
            <a:r>
              <a:rPr lang="el-GR" sz="3300" dirty="0" smtClean="0"/>
              <a:t>του </a:t>
            </a:r>
            <a:r>
              <a:rPr lang="el-GR" sz="4200" b="1" dirty="0" smtClean="0">
                <a:solidFill>
                  <a:srgbClr val="C00000"/>
                </a:solidFill>
              </a:rPr>
              <a:t>αέρα</a:t>
            </a:r>
            <a:r>
              <a:rPr lang="el-GR" sz="33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27784" y="6309320"/>
            <a:ext cx="4245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Οι Μούσες στον Παρνασσό, ζωγραφικός πίνακας</a:t>
            </a:r>
            <a:endParaRPr kumimoji="0" lang="el-GR" sz="16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4 - Εικόνα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724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s://tse3.mm.bing.net/th?id=OIP.mnXt5ycpERih482ZEyf60wHaEM&amp;pid=Api&amp;P=0&amp;w=328&amp;h=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57134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2" name="Picture 12" descr="http://www.simcoemuskokahealth.org/images/default-source/page-headers/ing-02h47675.jpg?sfvrsn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6" name="Picture 16" descr="https://cdn.quotesgram.com/img/27/73/1792948516-Fire-Fla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273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8" name="Picture 18" descr="https://tse4.mm.bing.net/th?id=OIP.keGt-uYWRB7quOTxb_XujgHaFj&amp;pid=Api&amp;P=0&amp;w=239&amp;h=180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r="17395"/>
          <a:stretch>
            <a:fillRect/>
          </a:stretch>
        </p:blipFill>
        <p:spPr bwMode="auto">
          <a:xfrm>
            <a:off x="4788024" y="3501008"/>
            <a:ext cx="435597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2" name="Picture 2" descr="https://thumbs.dreamstime.com/b/cartoon-cloud-blows-wind-vector-illustration-6277929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6621" flipH="1">
            <a:off x="4983760" y="4838779"/>
            <a:ext cx="1691680" cy="1233803"/>
          </a:xfrm>
          <a:prstGeom prst="rect">
            <a:avLst/>
          </a:prstGeom>
          <a:noFill/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0" y="2780928"/>
            <a:ext cx="4355976" cy="634082"/>
          </a:xfrm>
        </p:spPr>
        <p:txBody>
          <a:bodyPr>
            <a:normAutofit/>
          </a:bodyPr>
          <a:lstStyle/>
          <a:p>
            <a: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φωτιά</a:t>
            </a:r>
            <a:endParaRPr lang="el-GR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 - Τίτλος"/>
          <p:cNvSpPr txBox="1">
            <a:spLocks/>
          </p:cNvSpPr>
          <p:nvPr/>
        </p:nvSpPr>
        <p:spPr>
          <a:xfrm>
            <a:off x="4644008" y="2794918"/>
            <a:ext cx="4499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νερό</a:t>
            </a:r>
            <a:endParaRPr kumimoji="0" lang="el-GR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0" y="6179294"/>
            <a:ext cx="4572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γη</a:t>
            </a:r>
            <a:endParaRPr kumimoji="0" lang="el-GR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4788024" y="6179294"/>
            <a:ext cx="43559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αέρας</a:t>
            </a:r>
            <a:endParaRPr kumimoji="0" lang="el-GR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332656"/>
            <a:ext cx="4392488" cy="6525344"/>
          </a:xfrm>
        </p:spPr>
        <p:txBody>
          <a:bodyPr>
            <a:noAutofit/>
          </a:bodyPr>
          <a:lstStyle/>
          <a:p>
            <a:pPr algn="just"/>
            <a:r>
              <a:rPr lang="el-GR" sz="2600" dirty="0" smtClean="0"/>
              <a:t>Η </a:t>
            </a:r>
            <a:r>
              <a:rPr lang="el-GR" sz="2600" b="1" dirty="0" smtClean="0">
                <a:solidFill>
                  <a:srgbClr val="C00000"/>
                </a:solidFill>
              </a:rPr>
              <a:t>Φιλότητα</a:t>
            </a:r>
            <a:r>
              <a:rPr lang="el-GR" sz="2600" dirty="0" smtClean="0"/>
              <a:t> είναι η θετική δύναμη της αγάπης που ενώνει τα πράγματα.</a:t>
            </a:r>
          </a:p>
          <a:p>
            <a:pPr algn="just"/>
            <a:r>
              <a:rPr lang="el-GR" sz="2600" dirty="0" smtClean="0"/>
              <a:t>Το </a:t>
            </a:r>
            <a:r>
              <a:rPr lang="el-GR" sz="2600" b="1" dirty="0" err="1" smtClean="0">
                <a:solidFill>
                  <a:srgbClr val="C00000"/>
                </a:solidFill>
              </a:rPr>
              <a:t>Νείκος</a:t>
            </a:r>
            <a:r>
              <a:rPr lang="el-GR" sz="2600" dirty="0" smtClean="0"/>
              <a:t> η αρνητική δύναμη  που τα διαχωρίζει.</a:t>
            </a:r>
          </a:p>
          <a:p>
            <a:pPr algn="just"/>
            <a:r>
              <a:rPr lang="el-GR" sz="2600" dirty="0" smtClean="0"/>
              <a:t> Η σχέση αυτών των αντίρροπων δυνάμεων είναι αυτή που διατηρεί την </a:t>
            </a:r>
            <a:r>
              <a:rPr lang="el-GR" sz="2600" b="1" dirty="0" smtClean="0">
                <a:solidFill>
                  <a:srgbClr val="C00000"/>
                </a:solidFill>
              </a:rPr>
              <a:t>ισορροπία</a:t>
            </a:r>
            <a:r>
              <a:rPr lang="el-GR" sz="2600" dirty="0" smtClean="0"/>
              <a:t> στο σύμπαν.</a:t>
            </a:r>
          </a:p>
          <a:p>
            <a:pPr algn="just"/>
            <a:r>
              <a:rPr lang="el-GR" sz="2600" dirty="0" smtClean="0"/>
              <a:t>Η </a:t>
            </a:r>
            <a:r>
              <a:rPr lang="el-GR" sz="2600" b="1" dirty="0" smtClean="0">
                <a:solidFill>
                  <a:srgbClr val="C00000"/>
                </a:solidFill>
              </a:rPr>
              <a:t>γένεση</a:t>
            </a:r>
            <a:r>
              <a:rPr lang="el-GR" sz="2600" dirty="0" smtClean="0"/>
              <a:t> και ο </a:t>
            </a:r>
            <a:r>
              <a:rPr lang="el-GR" sz="2600" b="1" dirty="0" smtClean="0">
                <a:solidFill>
                  <a:srgbClr val="C00000"/>
                </a:solidFill>
              </a:rPr>
              <a:t>θάνατος</a:t>
            </a:r>
            <a:r>
              <a:rPr lang="el-GR" sz="2600" dirty="0" smtClean="0"/>
              <a:t>, η </a:t>
            </a:r>
            <a:r>
              <a:rPr lang="el-GR" sz="2600" b="1" dirty="0" smtClean="0">
                <a:solidFill>
                  <a:srgbClr val="C00000"/>
                </a:solidFill>
              </a:rPr>
              <a:t>Φιλότητα</a:t>
            </a:r>
            <a:r>
              <a:rPr lang="el-GR" sz="2600" dirty="0" smtClean="0"/>
              <a:t> και το </a:t>
            </a:r>
            <a:r>
              <a:rPr lang="el-GR" sz="2600" b="1" dirty="0" err="1" smtClean="0">
                <a:solidFill>
                  <a:srgbClr val="C00000"/>
                </a:solidFill>
              </a:rPr>
              <a:t>Νείκος</a:t>
            </a:r>
            <a:r>
              <a:rPr lang="el-GR" sz="2600" dirty="0" smtClean="0"/>
              <a:t> είναι για τον Εμπεδοκλή ένας αιώνιος κύκλος, μια εναλλαγή που εξασφαλίζει τη διαιώνιση του κόσμου.</a:t>
            </a:r>
            <a:endParaRPr lang="el-GR" sz="2600" dirty="0"/>
          </a:p>
        </p:txBody>
      </p:sp>
      <p:pic>
        <p:nvPicPr>
          <p:cNvPr id="49154" name="Picture 2" descr="Empedokl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779912" cy="583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88640"/>
            <a:ext cx="8964488" cy="666936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Σ' αυτά τα αιώνια, «αχάλαστα» στοιχεία απευθύνεται ο ποιητής, με τα οποία θα συναντηθεί μετά τον θάνατο. </a:t>
            </a:r>
          </a:p>
          <a:p>
            <a:r>
              <a:rPr lang="el-GR" sz="2600" dirty="0" smtClean="0"/>
              <a:t>Το ενδεχόμενο αυτό δεν του προκαλεί φόβο ή θλίψη αλλά ευτυχία: </a:t>
            </a:r>
            <a:r>
              <a:rPr lang="el-GR" sz="2600" b="1" dirty="0" smtClean="0"/>
              <a:t>«θα σας </a:t>
            </a:r>
            <a:r>
              <a:rPr lang="el-GR" sz="2600" b="1" dirty="0" err="1" smtClean="0"/>
              <a:t>ξανάβρω</a:t>
            </a:r>
            <a:r>
              <a:rPr lang="el-GR" sz="2600" b="1" dirty="0" smtClean="0"/>
              <a:t>, πρώτη και στερνή ευτυχία».</a:t>
            </a:r>
            <a:endParaRPr lang="el-GR" sz="2600" dirty="0" smtClean="0"/>
          </a:p>
          <a:p>
            <a:r>
              <a:rPr lang="el-GR" sz="2600" dirty="0" smtClean="0"/>
              <a:t>Στην αρχή των «Πατρίδων» γράφει: «αυτού </a:t>
            </a:r>
            <a:r>
              <a:rPr lang="el-GR" sz="2600" dirty="0" err="1" smtClean="0"/>
              <a:t>πρωτάνοιξα</a:t>
            </a:r>
            <a:r>
              <a:rPr lang="el-GR" sz="2600" dirty="0" smtClean="0"/>
              <a:t> τα μάτια μου στη μέρα» και στο τελευταίο σονέτο μιλάει για τη «γαλήνη των μνημάτων».  Ο </a:t>
            </a:r>
            <a:r>
              <a:rPr lang="el-GR" sz="2600" b="1" dirty="0" smtClean="0"/>
              <a:t>θάνατος </a:t>
            </a:r>
            <a:r>
              <a:rPr lang="el-GR" sz="2400" dirty="0" smtClean="0">
                <a:sym typeface="Wingdings" pitchFamily="2" charset="2"/>
              </a:rPr>
              <a:t></a:t>
            </a:r>
            <a:r>
              <a:rPr lang="el-GR" sz="2600" b="1" dirty="0" smtClean="0">
                <a:sym typeface="Wingdings" pitchFamily="2" charset="2"/>
              </a:rPr>
              <a:t> </a:t>
            </a:r>
            <a:r>
              <a:rPr lang="el-GR" sz="2600" b="1" dirty="0" smtClean="0">
                <a:solidFill>
                  <a:srgbClr val="C00000"/>
                </a:solidFill>
              </a:rPr>
              <a:t>μετάβαση</a:t>
            </a:r>
            <a:r>
              <a:rPr lang="el-GR" sz="2600" dirty="0" smtClean="0"/>
              <a:t>, όχι τέλος.</a:t>
            </a:r>
          </a:p>
          <a:p>
            <a:r>
              <a:rPr lang="el-GR" sz="2600" dirty="0" smtClean="0"/>
              <a:t>Ανάμεσα στα δύο άκρα, τη </a:t>
            </a:r>
            <a:r>
              <a:rPr lang="el-GR" sz="2600" b="1" dirty="0" smtClean="0">
                <a:solidFill>
                  <a:srgbClr val="C00000"/>
                </a:solidFill>
              </a:rPr>
              <a:t>γέννηση</a:t>
            </a:r>
            <a:r>
              <a:rPr lang="el-GR" sz="2600" dirty="0" smtClean="0"/>
              <a:t> και τον </a:t>
            </a:r>
            <a:r>
              <a:rPr lang="el-GR" sz="2600" b="1" dirty="0" smtClean="0">
                <a:solidFill>
                  <a:srgbClr val="C00000"/>
                </a:solidFill>
              </a:rPr>
              <a:t>θάνατο</a:t>
            </a:r>
            <a:r>
              <a:rPr lang="el-GR" sz="2600" dirty="0" smtClean="0"/>
              <a:t>, κλείνεται όλη η ζωή του ποιητή, που είναι:</a:t>
            </a:r>
          </a:p>
          <a:p>
            <a:r>
              <a:rPr lang="el-GR" sz="2600" b="1" dirty="0" smtClean="0">
                <a:solidFill>
                  <a:srgbClr val="C00000"/>
                </a:solidFill>
              </a:rPr>
              <a:t>αέρας</a:t>
            </a:r>
            <a:r>
              <a:rPr lang="el-GR" sz="2600" dirty="0" smtClean="0"/>
              <a:t> (φαντασία, όνειρα, οράματα, το «άπιαστο»)</a:t>
            </a:r>
          </a:p>
          <a:p>
            <a:r>
              <a:rPr lang="el-GR" sz="2600" b="1" dirty="0" smtClean="0">
                <a:solidFill>
                  <a:srgbClr val="C00000"/>
                </a:solidFill>
              </a:rPr>
              <a:t>φωτιά</a:t>
            </a:r>
            <a:r>
              <a:rPr lang="el-GR" sz="2600" b="1" dirty="0" smtClean="0"/>
              <a:t> </a:t>
            </a:r>
            <a:r>
              <a:rPr lang="el-GR" sz="2600" dirty="0" smtClean="0"/>
              <a:t>(σπίθα του νου, έντονα συναισθήματα και πάθη</a:t>
            </a:r>
          </a:p>
          <a:p>
            <a:pPr>
              <a:buNone/>
            </a:pPr>
            <a:r>
              <a:rPr lang="el-GR" sz="2600" dirty="0" smtClean="0"/>
              <a:t>	                πύρινη σκέψη, φως του πνεύματος)</a:t>
            </a:r>
          </a:p>
          <a:p>
            <a:r>
              <a:rPr lang="el-GR" sz="2600" b="1" dirty="0" smtClean="0">
                <a:solidFill>
                  <a:srgbClr val="C00000"/>
                </a:solidFill>
              </a:rPr>
              <a:t>γη</a:t>
            </a:r>
            <a:r>
              <a:rPr lang="el-GR" sz="2600" b="1" dirty="0" smtClean="0"/>
              <a:t> </a:t>
            </a:r>
            <a:r>
              <a:rPr lang="el-GR" sz="2600" dirty="0" smtClean="0"/>
              <a:t>(«χους εις χουν...» η χοϊκή μας υπόσταση, η φθαρτότητα)</a:t>
            </a:r>
          </a:p>
          <a:p>
            <a:r>
              <a:rPr lang="el-GR" sz="2600" b="1" dirty="0" smtClean="0">
                <a:solidFill>
                  <a:srgbClr val="C00000"/>
                </a:solidFill>
              </a:rPr>
              <a:t>νερό</a:t>
            </a:r>
            <a:r>
              <a:rPr lang="el-GR" sz="2600" dirty="0" smtClean="0"/>
              <a:t> (ζωή, δροσιά, ανανέωση, αλλά και τρικυμία)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52028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Μετά τον </a:t>
            </a:r>
            <a:r>
              <a:rPr lang="el-GR" sz="2400" b="1" dirty="0" smtClean="0"/>
              <a:t>θάνατο</a:t>
            </a:r>
            <a:r>
              <a:rPr lang="el-GR" sz="2400" dirty="0" smtClean="0"/>
              <a:t> και τη διάλυση, όλα θα σβήσουν και θα μείνει μόνο </a:t>
            </a:r>
            <a:r>
              <a:rPr lang="el-GR" sz="2400" b="1" dirty="0" smtClean="0"/>
              <a:t>αθάνατη η ποίησή του</a:t>
            </a:r>
            <a:r>
              <a:rPr lang="el-GR" sz="2400" dirty="0" smtClean="0"/>
              <a:t>. Έτσι, ο ποιητής ελπίζει ότι θα δικαιωθεί στη μεταθανάτια ζωή μέσω της τέχνης του.</a:t>
            </a:r>
          </a:p>
          <a:p>
            <a:r>
              <a:rPr lang="el-GR" sz="2400" dirty="0" smtClean="0"/>
              <a:t>Εσείς… </a:t>
            </a:r>
            <a:r>
              <a:rPr lang="el-GR" sz="2400" b="1" dirty="0" smtClean="0">
                <a:solidFill>
                  <a:srgbClr val="C00000"/>
                </a:solidFill>
              </a:rPr>
              <a:t>από τι νομίζετε πως είμαστε φτιαγμένοι; </a:t>
            </a:r>
          </a:p>
          <a:p>
            <a:r>
              <a:rPr lang="el-GR" sz="2400" dirty="0" smtClean="0"/>
              <a:t>Ο Σαίξπηρ έγραψε πως «</a:t>
            </a:r>
            <a:r>
              <a:rPr lang="el-GR" sz="2400" b="1" dirty="0" smtClean="0"/>
              <a:t>είμαστε φτιαγμένοι από το υλικό που είναι φτιαγμένα τα </a:t>
            </a:r>
            <a:r>
              <a:rPr lang="el-GR" sz="2400" b="1" dirty="0" smtClean="0">
                <a:solidFill>
                  <a:srgbClr val="C00000"/>
                </a:solidFill>
              </a:rPr>
              <a:t>όνειρα</a:t>
            </a:r>
            <a:r>
              <a:rPr lang="el-GR" sz="2400" b="1" dirty="0" smtClean="0"/>
              <a:t> και τη ζωούλα μας ύπνος την περιβάλλει</a:t>
            </a:r>
            <a:r>
              <a:rPr lang="el-GR" sz="2400" dirty="0" smtClean="0"/>
              <a:t>»</a:t>
            </a:r>
            <a:endParaRPr lang="el-GR" sz="2400" dirty="0"/>
          </a:p>
        </p:txBody>
      </p:sp>
      <p:pic>
        <p:nvPicPr>
          <p:cNvPr id="4" name="3 - Εικόνα" descr="σαίξπηρ3.jpg"/>
          <p:cNvPicPr>
            <a:picLocks noChangeAspect="1"/>
          </p:cNvPicPr>
          <p:nvPr/>
        </p:nvPicPr>
        <p:blipFill>
          <a:blip r:embed="rId2" cstate="print"/>
          <a:srcRect l="19193" r="17421"/>
          <a:stretch>
            <a:fillRect/>
          </a:stretch>
        </p:blipFill>
        <p:spPr>
          <a:xfrm>
            <a:off x="171696" y="2996953"/>
            <a:ext cx="3896248" cy="345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σαίξπηρ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7445" y="2603374"/>
            <a:ext cx="4816555" cy="4254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το ποίημα χαρακτηριστικά παρνασσισμού;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87727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el-GR" sz="2600" dirty="0" smtClean="0"/>
              <a:t>Βεβαίως εδώ συναντάμε χαρακτηριστικά του παρνασσισμού. </a:t>
            </a:r>
          </a:p>
          <a:p>
            <a:r>
              <a:rPr lang="el-GR" sz="2600" u="sng" dirty="0" smtClean="0"/>
              <a:t>Είδος</a:t>
            </a:r>
            <a:r>
              <a:rPr lang="el-GR" sz="2600" dirty="0" smtClean="0"/>
              <a:t>: </a:t>
            </a:r>
            <a:r>
              <a:rPr lang="el-GR" sz="2600" b="1" dirty="0" smtClean="0">
                <a:solidFill>
                  <a:srgbClr val="C00000"/>
                </a:solidFill>
              </a:rPr>
              <a:t>σονέτο</a:t>
            </a:r>
            <a:r>
              <a:rPr lang="el-GR" sz="2600" dirty="0" smtClean="0"/>
              <a:t> </a:t>
            </a:r>
            <a:r>
              <a:rPr lang="el-GR" sz="2600" i="1" dirty="0" smtClean="0"/>
              <a:t>(το αγαπημένο των Παρνασσιστών </a:t>
            </a:r>
            <a:r>
              <a:rPr lang="el-GR" sz="2600" i="1" dirty="0" smtClean="0">
                <a:sym typeface="Wingdings" pitchFamily="2" charset="2"/>
              </a:rPr>
              <a:t> </a:t>
            </a:r>
            <a:r>
              <a:rPr lang="el-GR" sz="2600" i="1" dirty="0" smtClean="0"/>
              <a:t>αποτελείται από τέσσερις στροφές, από τις οποίες οι δύο πρώτες είναι τετράστιχες, ενώ οι υπόλοιπες τρίστιχες). </a:t>
            </a:r>
          </a:p>
          <a:p>
            <a:r>
              <a:rPr lang="el-GR" sz="2600" u="sng" dirty="0" smtClean="0"/>
              <a:t>Μέτρο</a:t>
            </a:r>
            <a:r>
              <a:rPr lang="el-GR" sz="2600" dirty="0" smtClean="0"/>
              <a:t>: </a:t>
            </a:r>
            <a:r>
              <a:rPr lang="el-GR" sz="2600" b="1" dirty="0" smtClean="0">
                <a:solidFill>
                  <a:srgbClr val="C00000"/>
                </a:solidFill>
              </a:rPr>
              <a:t>ιαμβικό</a:t>
            </a:r>
            <a:r>
              <a:rPr lang="el-GR" sz="2600" dirty="0" smtClean="0"/>
              <a:t> </a:t>
            </a:r>
          </a:p>
          <a:p>
            <a:r>
              <a:rPr lang="el-GR" sz="2600" u="sng" dirty="0" smtClean="0"/>
              <a:t>Στίχος</a:t>
            </a:r>
            <a:r>
              <a:rPr lang="el-GR" sz="2600" dirty="0" smtClean="0"/>
              <a:t>:  </a:t>
            </a:r>
            <a:r>
              <a:rPr lang="el-GR" sz="2600" b="1" dirty="0" smtClean="0">
                <a:solidFill>
                  <a:srgbClr val="C00000"/>
                </a:solidFill>
              </a:rPr>
              <a:t>Δεκατρισύλλαβος</a:t>
            </a:r>
          </a:p>
          <a:p>
            <a:pPr lvl="0"/>
            <a:r>
              <a:rPr lang="el-GR" sz="2600" b="1" dirty="0" smtClean="0">
                <a:solidFill>
                  <a:srgbClr val="C00000"/>
                </a:solidFill>
              </a:rPr>
              <a:t>πλούσια ομοιοκαταληξία </a:t>
            </a:r>
            <a:r>
              <a:rPr lang="el-GR" sz="2600" dirty="0" smtClean="0"/>
              <a:t>(του τύπου </a:t>
            </a:r>
            <a:r>
              <a:rPr lang="el-GR" sz="2600" dirty="0" err="1" smtClean="0"/>
              <a:t>αββα</a:t>
            </a:r>
            <a:r>
              <a:rPr lang="el-GR" sz="2600" dirty="0" smtClean="0"/>
              <a:t> </a:t>
            </a:r>
            <a:r>
              <a:rPr lang="el-GR" sz="2600" dirty="0" err="1" smtClean="0"/>
              <a:t>βα</a:t>
            </a:r>
            <a:r>
              <a:rPr lang="el-GR" sz="2600" dirty="0" smtClean="0"/>
              <a:t>- </a:t>
            </a:r>
            <a:r>
              <a:rPr lang="el-GR" sz="2600" dirty="0" err="1" smtClean="0"/>
              <a:t>αβ</a:t>
            </a:r>
            <a:r>
              <a:rPr lang="el-GR" sz="2600" dirty="0" smtClean="0"/>
              <a:t> </a:t>
            </a:r>
            <a:r>
              <a:rPr lang="el-GR" sz="2600" dirty="0" err="1" smtClean="0"/>
              <a:t>γγδ</a:t>
            </a:r>
            <a:r>
              <a:rPr lang="el-GR" sz="2600" dirty="0" smtClean="0"/>
              <a:t> </a:t>
            </a:r>
            <a:r>
              <a:rPr lang="el-GR" sz="2600" dirty="0" err="1" smtClean="0"/>
              <a:t>εεδ</a:t>
            </a:r>
            <a:r>
              <a:rPr lang="el-GR" sz="2600" dirty="0" smtClean="0"/>
              <a:t>),  </a:t>
            </a:r>
            <a:endParaRPr lang="el-GR" sz="2600" b="1" dirty="0" smtClean="0">
              <a:solidFill>
                <a:srgbClr val="C00000"/>
              </a:solidFill>
            </a:endParaRPr>
          </a:p>
          <a:p>
            <a:r>
              <a:rPr lang="el-GR" sz="2600" b="1" dirty="0" smtClean="0">
                <a:solidFill>
                  <a:srgbClr val="C00000"/>
                </a:solidFill>
              </a:rPr>
              <a:t>άψογη μορφή και τεχνική, </a:t>
            </a:r>
            <a:r>
              <a:rPr lang="el-GR" sz="2600" dirty="0" smtClean="0"/>
              <a:t>αναζήτηση της </a:t>
            </a:r>
            <a:r>
              <a:rPr lang="el-GR" sz="2600" b="1" dirty="0" smtClean="0">
                <a:solidFill>
                  <a:srgbClr val="C00000"/>
                </a:solidFill>
              </a:rPr>
              <a:t>τελειότητας, </a:t>
            </a:r>
            <a:r>
              <a:rPr lang="el-GR" sz="2600" b="1" dirty="0" err="1" smtClean="0">
                <a:solidFill>
                  <a:srgbClr val="C00000"/>
                </a:solidFill>
              </a:rPr>
              <a:t>λεξιπλασία</a:t>
            </a:r>
            <a:r>
              <a:rPr lang="el-GR" sz="2600" b="1" dirty="0" smtClean="0">
                <a:solidFill>
                  <a:srgbClr val="C00000"/>
                </a:solidFill>
              </a:rPr>
              <a:t>,</a:t>
            </a:r>
            <a:r>
              <a:rPr lang="el-GR" sz="2600" dirty="0" smtClean="0"/>
              <a:t> εξαιρετική </a:t>
            </a:r>
            <a:r>
              <a:rPr lang="el-GR" sz="2600" b="1" dirty="0" smtClean="0">
                <a:solidFill>
                  <a:srgbClr val="C00000"/>
                </a:solidFill>
              </a:rPr>
              <a:t>επιμέλεια του στίχου</a:t>
            </a:r>
          </a:p>
          <a:p>
            <a:pPr lvl="0"/>
            <a:r>
              <a:rPr lang="el-GR" sz="2600" dirty="0" smtClean="0"/>
              <a:t>φιλοσοφικές </a:t>
            </a:r>
            <a:r>
              <a:rPr lang="el-GR" sz="2600" b="1" dirty="0" smtClean="0">
                <a:solidFill>
                  <a:srgbClr val="C00000"/>
                </a:solidFill>
              </a:rPr>
              <a:t>επιδράσεις από την αρχαία Ελλάδα</a:t>
            </a:r>
          </a:p>
          <a:p>
            <a:pPr lvl="0"/>
            <a:r>
              <a:rPr lang="el-GR" sz="2600" b="1" dirty="0" smtClean="0">
                <a:solidFill>
                  <a:srgbClr val="C00000"/>
                </a:solidFill>
              </a:rPr>
              <a:t>πλήθος εκφραστικών μέσων </a:t>
            </a:r>
            <a:r>
              <a:rPr lang="el-GR" sz="2600" i="1" dirty="0" smtClean="0"/>
              <a:t>(μεταφορικός λόγος, παρομοίωση, ασύνδετο, πολυσύνδετο, διασκελισμοί, παρηχήσεις κ.ά.),  </a:t>
            </a:r>
          </a:p>
          <a:p>
            <a:pPr lvl="0"/>
            <a:r>
              <a:rPr lang="el-GR" sz="2600" b="1" dirty="0" smtClean="0">
                <a:solidFill>
                  <a:srgbClr val="C00000"/>
                </a:solidFill>
              </a:rPr>
              <a:t>ελεγχόμενα συναισθήματα</a:t>
            </a:r>
            <a:r>
              <a:rPr lang="el-GR" sz="2600" dirty="0" smtClean="0"/>
              <a:t>, </a:t>
            </a:r>
            <a:r>
              <a:rPr lang="el-GR" sz="2600" b="1" dirty="0" smtClean="0">
                <a:solidFill>
                  <a:srgbClr val="C00000"/>
                </a:solidFill>
              </a:rPr>
              <a:t>απάθεια</a:t>
            </a:r>
            <a:r>
              <a:rPr lang="el-GR" sz="2600" dirty="0" smtClean="0"/>
              <a:t>, </a:t>
            </a:r>
            <a:r>
              <a:rPr lang="el-GR" sz="2600" b="1" dirty="0" smtClean="0">
                <a:solidFill>
                  <a:srgbClr val="C00000"/>
                </a:solidFill>
              </a:rPr>
              <a:t>στοχαστικό ύφος</a:t>
            </a:r>
          </a:p>
          <a:p>
            <a:pPr lvl="0"/>
            <a:r>
              <a:rPr lang="el-GR" sz="2600" b="1" dirty="0" smtClean="0">
                <a:solidFill>
                  <a:srgbClr val="C00000"/>
                </a:solidFill>
              </a:rPr>
              <a:t>πυκνά νοήματα δεμένα με εσωτερικό ρυθμό</a:t>
            </a:r>
          </a:p>
          <a:p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.ytimg.com/vi/krByEjfStWs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023" y="1673424"/>
            <a:ext cx="921702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432048"/>
            <a:ext cx="8229600" cy="764704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δούμε αυτό το βίντεο πριν διαβάσουμε το ποίημα του Λορέντζου Μαβίλη: Καλλιπάτειρα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el-GR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ήταν, λοιπόν, η Καλλιπάτειρα;</a:t>
            </a:r>
            <a:endParaRPr lang="el-GR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124744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el-GR" sz="2600" dirty="0" smtClean="0"/>
              <a:t>Η Καλλιπάτειρα, ήταν </a:t>
            </a:r>
            <a:r>
              <a:rPr lang="el-GR" sz="2600" b="1" dirty="0" smtClean="0"/>
              <a:t>κόρη</a:t>
            </a:r>
            <a:r>
              <a:rPr lang="el-GR" sz="2600" dirty="0" smtClean="0"/>
              <a:t> του Ολυμπιονίκη </a:t>
            </a:r>
            <a:r>
              <a:rPr lang="el-GR" sz="2600" b="1" dirty="0" smtClean="0"/>
              <a:t>Διαγόρα</a:t>
            </a:r>
            <a:r>
              <a:rPr lang="el-GR" sz="2600" dirty="0" smtClean="0"/>
              <a:t> του Ρόδιου και </a:t>
            </a:r>
            <a:r>
              <a:rPr lang="el-GR" sz="2600" b="1" dirty="0" smtClean="0"/>
              <a:t>σύζυγος</a:t>
            </a:r>
            <a:r>
              <a:rPr lang="el-GR" sz="2600" dirty="0" smtClean="0"/>
              <a:t> ενός επίσης μεγάλου ολυμπιονίκη, του </a:t>
            </a:r>
            <a:r>
              <a:rPr lang="el-GR" sz="2600" b="1" dirty="0" err="1" smtClean="0"/>
              <a:t>Καλλιάνακτος</a:t>
            </a:r>
            <a:r>
              <a:rPr lang="el-GR" sz="2600" dirty="0" smtClean="0"/>
              <a:t>, ενώ τα αδέρφια της και ο γιος της κέρδισαν κι αυτά σημαντικές νίκες στους Ολυμπιακούς Αγώνες και στα Ίσθμια. </a:t>
            </a:r>
          </a:p>
          <a:p>
            <a:pPr indent="0" algn="just">
              <a:buNone/>
            </a:pPr>
            <a:r>
              <a:rPr lang="el-GR" sz="2600" dirty="0" smtClean="0"/>
              <a:t>Ήταν </a:t>
            </a:r>
            <a:r>
              <a:rPr lang="el-GR" b="1" dirty="0" smtClean="0">
                <a:solidFill>
                  <a:srgbClr val="C00000"/>
                </a:solidFill>
              </a:rPr>
              <a:t>η πρώτη γυναίκα </a:t>
            </a:r>
            <a:r>
              <a:rPr lang="el-GR" sz="2600" dirty="0" smtClean="0"/>
              <a:t>της αρχαιότητας που μπήκε μέσα σε αθλητικό χώρο και </a:t>
            </a:r>
            <a:r>
              <a:rPr lang="el-GR" b="1" dirty="0" smtClean="0">
                <a:solidFill>
                  <a:srgbClr val="C00000"/>
                </a:solidFill>
              </a:rPr>
              <a:t>παρακολούθησε τους Ολυμπιακούς Αγώνες!</a:t>
            </a:r>
            <a:endParaRPr lang="el-GR" sz="2600" b="1" dirty="0" smtClean="0"/>
          </a:p>
          <a:p>
            <a:pPr indent="0" algn="just">
              <a:buNone/>
            </a:pPr>
            <a:r>
              <a:rPr lang="el-GR" sz="2600" dirty="0" smtClean="0"/>
              <a:t>Ελεύθεροι και δούλοι μπορούσαν να παρακολουθούν τους Ολυμπιακούς Αγώνες. </a:t>
            </a:r>
          </a:p>
          <a:p>
            <a:pPr indent="0" algn="just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Απαγορευόταν</a:t>
            </a:r>
            <a:r>
              <a:rPr lang="el-GR" sz="2600" b="1" dirty="0" smtClean="0"/>
              <a:t> </a:t>
            </a:r>
            <a:r>
              <a:rPr lang="el-GR" sz="2600" dirty="0" smtClean="0"/>
              <a:t>όμως ρητά να εισέρχονται στο στάδιο </a:t>
            </a:r>
            <a:r>
              <a:rPr lang="el-GR" b="1" dirty="0" smtClean="0">
                <a:solidFill>
                  <a:srgbClr val="C00000"/>
                </a:solidFill>
              </a:rPr>
              <a:t>και να παρακολουθούν τους αγώνες οι γυναίκες</a:t>
            </a:r>
            <a:r>
              <a:rPr lang="el-GR" sz="2600" dirty="0" smtClean="0"/>
              <a:t>. </a:t>
            </a:r>
          </a:p>
          <a:p>
            <a:pPr indent="0" algn="just">
              <a:buNone/>
            </a:pPr>
            <a:r>
              <a:rPr lang="el-GR" sz="2600" dirty="0" smtClean="0"/>
              <a:t>Η μόνη ενήλικη γυναίκα που μπορούσε να παρακολουθήσει τους αγώνες </a:t>
            </a:r>
            <a:r>
              <a:rPr lang="el-GR" sz="2600" b="1" dirty="0" smtClean="0"/>
              <a:t>ήταν η ιέρεια της θεάς Δήμητρας</a:t>
            </a:r>
            <a:r>
              <a:rPr lang="el-GR" sz="2600" dirty="0" smtClean="0"/>
              <a:t>....</a:t>
            </a:r>
          </a:p>
          <a:p>
            <a:pPr indent="0" algn="just">
              <a:buNone/>
            </a:pPr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4664"/>
            <a:ext cx="8820472" cy="6309320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l-GR" sz="2800" dirty="0" smtClean="0"/>
              <a:t>Οι κανονισμοί απαγόρευαν την είσοδο και την παρακολούθηση των γυμνικών αγώνων για τις γυναίκες, αλλιώς </a:t>
            </a:r>
            <a:r>
              <a:rPr lang="el-GR" sz="2800" b="1" dirty="0" smtClean="0"/>
              <a:t>τιμωρούνταν σε θάνατο </a:t>
            </a:r>
            <a:r>
              <a:rPr lang="el-GR" sz="2800" dirty="0" smtClean="0"/>
              <a:t>με κατακρήμνιση από το βραχώδες όρος </a:t>
            </a:r>
            <a:r>
              <a:rPr lang="el-GR" sz="2800" dirty="0" err="1" smtClean="0"/>
              <a:t>Τυπαίο</a:t>
            </a:r>
            <a:r>
              <a:rPr lang="el-GR" sz="2800" dirty="0" smtClean="0"/>
              <a:t>. </a:t>
            </a:r>
          </a:p>
          <a:p>
            <a:pPr indent="0" algn="just">
              <a:buNone/>
            </a:pPr>
            <a:r>
              <a:rPr lang="el-GR" sz="2800" dirty="0" smtClean="0"/>
              <a:t>Η μοναδική γυναίκα που τόλμησε να παραβιάσει το άβατο της Ολυμπίας ήταν η Καλλιπάτειρα από τη Ρόδο. </a:t>
            </a:r>
          </a:p>
          <a:p>
            <a:pPr indent="0" algn="just">
              <a:buNone/>
            </a:pPr>
            <a:r>
              <a:rPr lang="el-GR" sz="2800" dirty="0" smtClean="0"/>
              <a:t>Αυτή, όταν έμεινε χήρα, ανέλαβε η ίδια την εκγύμναση και την προετοιμασία του γιου της </a:t>
            </a:r>
            <a:r>
              <a:rPr lang="el-GR" sz="2800" b="1" dirty="0" err="1" smtClean="0"/>
              <a:t>Πεισιρόδου</a:t>
            </a:r>
            <a:r>
              <a:rPr lang="el-GR" sz="2800" dirty="0" smtClean="0"/>
              <a:t>, για να λάβει μέρος στο αγώνισμα της πυγμαχίας κατά την 96η Ολυμπιάδα (396 </a:t>
            </a:r>
            <a:r>
              <a:rPr lang="el-GR" sz="2800" dirty="0" err="1" smtClean="0"/>
              <a:t>π.Χ.</a:t>
            </a:r>
            <a:r>
              <a:rPr lang="el-GR" sz="2800" dirty="0" smtClean="0"/>
              <a:t>)… ο οποίος νίκησε κι αυτός! </a:t>
            </a:r>
          </a:p>
          <a:p>
            <a:pPr indent="0" algn="just">
              <a:buNone/>
            </a:pPr>
            <a:r>
              <a:rPr lang="el-GR" sz="2800" dirty="0" smtClean="0"/>
              <a:t>Έτσι έγινε και μητέρα ολυμπιονίκη! </a:t>
            </a:r>
          </a:p>
          <a:p>
            <a:pPr indent="0" algn="just">
              <a:buNone/>
            </a:pPr>
            <a:r>
              <a:rPr lang="el-GR" sz="2800" dirty="0" smtClean="0"/>
              <a:t>Είχε δηλαδή </a:t>
            </a:r>
            <a:r>
              <a:rPr lang="el-GR" sz="2800" b="1" dirty="0" smtClean="0">
                <a:solidFill>
                  <a:srgbClr val="C00000"/>
                </a:solidFill>
              </a:rPr>
              <a:t>πατέρα, σύζυγο και γιο… Ολυμπιονίκες!</a:t>
            </a:r>
          </a:p>
          <a:p>
            <a:pPr indent="0" algn="just">
              <a:buNone/>
            </a:pPr>
            <a:r>
              <a:rPr lang="el-GR" sz="2800" dirty="0" smtClean="0"/>
              <a:t>Γλίτωσε τη ζωή της, αλλά στο εξής έθεσαν νόμο να εισέρχονται στο στάδιο γυμνοί οι άνδρες.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Γνωρίζοντας την ιστορία αυτή,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b="1" dirty="0" smtClean="0">
                <a:solidFill>
                  <a:srgbClr val="C00000"/>
                </a:solidFill>
              </a:rPr>
              <a:t>Λορέντζος Μαβίλης </a:t>
            </a:r>
            <a:r>
              <a:rPr lang="el-GR" dirty="0" smtClean="0"/>
              <a:t>εμπνέεται </a:t>
            </a:r>
            <a:br>
              <a:rPr lang="el-GR" dirty="0" smtClean="0"/>
            </a:br>
            <a:r>
              <a:rPr lang="el-GR" dirty="0" smtClean="0"/>
              <a:t>και γράφει ένα ποίημα</a:t>
            </a:r>
            <a:endParaRPr lang="el-GR" dirty="0"/>
          </a:p>
        </p:txBody>
      </p:sp>
      <p:pic>
        <p:nvPicPr>
          <p:cNvPr id="37890" name="Picture 2" descr="https://maccunion.files.wordpress.com/2012/11/mabilis-1905.jpg?w=500&amp;h=385"/>
          <p:cNvPicPr>
            <a:picLocks noChangeAspect="1" noChangeArrowheads="1"/>
          </p:cNvPicPr>
          <p:nvPr/>
        </p:nvPicPr>
        <p:blipFill>
          <a:blip r:embed="rId2" cstate="print"/>
          <a:srcRect r="2268"/>
          <a:stretch>
            <a:fillRect/>
          </a:stretch>
        </p:blipFill>
        <p:spPr bwMode="auto">
          <a:xfrm>
            <a:off x="1835696" y="2348880"/>
            <a:ext cx="5343762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Καλλιπάτειρα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980728"/>
            <a:ext cx="6995120" cy="587727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l-GR" sz="2800" dirty="0" err="1" smtClean="0"/>
              <a:t>Aρχόντισσα</a:t>
            </a:r>
            <a:r>
              <a:rPr lang="el-GR" sz="2800" dirty="0" smtClean="0"/>
              <a:t> Ροδίτισσα, πώς μπήκες;</a:t>
            </a:r>
          </a:p>
          <a:p>
            <a:pPr indent="0">
              <a:buNone/>
            </a:pPr>
            <a:r>
              <a:rPr lang="el-GR" sz="2800" dirty="0" smtClean="0"/>
              <a:t>Γυναίκες διώχνει μια συνήθεια αρχαία</a:t>
            </a:r>
          </a:p>
          <a:p>
            <a:pPr indent="0">
              <a:buNone/>
            </a:pPr>
            <a:r>
              <a:rPr lang="el-GR" sz="2800" dirty="0" smtClean="0"/>
              <a:t>εδώθε. - Έχω εν' ανίψι, τον </a:t>
            </a:r>
            <a:r>
              <a:rPr lang="el-GR" sz="2800" dirty="0" err="1" smtClean="0"/>
              <a:t>Ευκλέα</a:t>
            </a:r>
            <a:r>
              <a:rPr lang="el-GR" sz="2800" dirty="0" smtClean="0"/>
              <a:t>,</a:t>
            </a:r>
          </a:p>
          <a:p>
            <a:pPr indent="0">
              <a:buNone/>
            </a:pPr>
            <a:r>
              <a:rPr lang="el-GR" sz="2800" dirty="0" err="1" smtClean="0"/>
              <a:t>τρί</a:t>
            </a:r>
            <a:r>
              <a:rPr lang="el-GR" sz="2800" dirty="0" smtClean="0"/>
              <a:t>' αδέρφια, γιο πατέρα ολυμπιονίκες·</a:t>
            </a:r>
          </a:p>
          <a:p>
            <a:pPr indent="0">
              <a:buNone/>
            </a:pPr>
            <a:r>
              <a:rPr lang="el-GR" sz="2800" dirty="0" smtClean="0"/>
              <a:t>να με αφήσετε πρέπει, Ελλανοδίκες,</a:t>
            </a:r>
          </a:p>
          <a:p>
            <a:pPr indent="0">
              <a:buNone/>
            </a:pPr>
            <a:r>
              <a:rPr lang="el-GR" sz="2800" dirty="0" smtClean="0"/>
              <a:t>κι εγώ να καμαρώσω μες στα ωραία</a:t>
            </a:r>
          </a:p>
          <a:p>
            <a:pPr indent="0">
              <a:buNone/>
            </a:pPr>
            <a:r>
              <a:rPr lang="el-GR" sz="2800" dirty="0" smtClean="0"/>
              <a:t>κορμιά, που για τ' </a:t>
            </a:r>
            <a:r>
              <a:rPr lang="el-GR" sz="2800" dirty="0" err="1" smtClean="0"/>
              <a:t>αγρίλι</a:t>
            </a:r>
            <a:r>
              <a:rPr lang="el-GR" sz="2800" dirty="0" smtClean="0"/>
              <a:t> του </a:t>
            </a:r>
            <a:r>
              <a:rPr lang="el-GR" sz="2800" dirty="0" err="1" smtClean="0"/>
              <a:t>Ηρακλέα</a:t>
            </a:r>
            <a:endParaRPr lang="el-GR" sz="2800" dirty="0" smtClean="0"/>
          </a:p>
          <a:p>
            <a:pPr indent="0">
              <a:buNone/>
            </a:pPr>
            <a:r>
              <a:rPr lang="el-GR" sz="2800" dirty="0" smtClean="0"/>
              <a:t>παλεύουν, </a:t>
            </a:r>
            <a:r>
              <a:rPr lang="el-GR" sz="2800" dirty="0" err="1" smtClean="0"/>
              <a:t>θιαμαστές</a:t>
            </a:r>
            <a:r>
              <a:rPr lang="el-GR" sz="2800" dirty="0" smtClean="0"/>
              <a:t> ψυχές αντρίκιες.</a:t>
            </a:r>
          </a:p>
          <a:p>
            <a:pPr indent="0">
              <a:buNone/>
            </a:pPr>
            <a:r>
              <a:rPr lang="el-GR" sz="2800" dirty="0" smtClean="0"/>
              <a:t>Με τις άλλες γυναίκες δεν </a:t>
            </a:r>
            <a:r>
              <a:rPr lang="el-GR" sz="2800" dirty="0" err="1" smtClean="0"/>
              <a:t>είμ</a:t>
            </a:r>
            <a:r>
              <a:rPr lang="el-GR" sz="2800" dirty="0" smtClean="0"/>
              <a:t>' όμοια·</a:t>
            </a:r>
          </a:p>
          <a:p>
            <a:pPr indent="0">
              <a:buNone/>
            </a:pPr>
            <a:r>
              <a:rPr lang="el-GR" sz="2800" dirty="0" smtClean="0"/>
              <a:t>στον αιώνα το σόι μου θα φαντάζει</a:t>
            </a:r>
          </a:p>
          <a:p>
            <a:pPr indent="0">
              <a:buNone/>
            </a:pPr>
            <a:r>
              <a:rPr lang="el-GR" sz="2800" dirty="0" smtClean="0"/>
              <a:t>με της αντρειάς τα αμάραντα προνόμια.</a:t>
            </a:r>
          </a:p>
          <a:p>
            <a:pPr indent="0">
              <a:buNone/>
            </a:pPr>
            <a:r>
              <a:rPr lang="el-GR" sz="2800" dirty="0" smtClean="0"/>
              <a:t>Με μάλαμα γραμμένος το δοξάζει</a:t>
            </a:r>
          </a:p>
          <a:p>
            <a:pPr indent="0">
              <a:buNone/>
            </a:pPr>
            <a:r>
              <a:rPr lang="el-GR" sz="2800" dirty="0" smtClean="0"/>
              <a:t>σ' αστραφτερό κατεβατό μαρμάρου</a:t>
            </a:r>
          </a:p>
          <a:p>
            <a:pPr indent="0">
              <a:buNone/>
            </a:pPr>
            <a:r>
              <a:rPr lang="el-GR" sz="2800" dirty="0" smtClean="0"/>
              <a:t>ύμνος χρυσός τ' αθάνατου Πινδάρου!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6024" y="1224136"/>
            <a:ext cx="8604448" cy="609329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l-GR" dirty="0" smtClean="0"/>
              <a:t>Η επιδίωξη της </a:t>
            </a:r>
            <a:r>
              <a:rPr lang="el-GR" b="1" dirty="0" smtClean="0">
                <a:solidFill>
                  <a:srgbClr val="C00000"/>
                </a:solidFill>
              </a:rPr>
              <a:t>πιστότητας</a:t>
            </a:r>
            <a:r>
              <a:rPr lang="el-GR" dirty="0" smtClean="0"/>
              <a:t>, της ρεαλιστικής αναπαράστασης και της </a:t>
            </a:r>
            <a:r>
              <a:rPr lang="el-GR" b="1" dirty="0" smtClean="0">
                <a:solidFill>
                  <a:srgbClr val="C00000"/>
                </a:solidFill>
              </a:rPr>
              <a:t>απάθειας</a:t>
            </a:r>
            <a:r>
              <a:rPr lang="el-GR" dirty="0" smtClean="0"/>
              <a:t>, της </a:t>
            </a:r>
            <a:r>
              <a:rPr lang="el-GR" b="1" dirty="0" smtClean="0">
                <a:solidFill>
                  <a:srgbClr val="C00000"/>
                </a:solidFill>
              </a:rPr>
              <a:t>συναισθηματικής αποστασιοποίησης</a:t>
            </a:r>
            <a:r>
              <a:rPr lang="el-GR" dirty="0" smtClean="0"/>
              <a:t>. Η πιστότητα αυτή επιτυγχάνεται με τις ακριβείς περιγραφές και την επιμονή στην αναζήτηση των κατάλληλων κυρίως επιθέτων.</a:t>
            </a:r>
          </a:p>
          <a:p>
            <a:pPr lvl="0" algn="just"/>
            <a:r>
              <a:rPr lang="el-GR" dirty="0" smtClean="0"/>
              <a:t>Ιδανικό της σχολής ήταν η </a:t>
            </a:r>
            <a:r>
              <a:rPr lang="el-GR" b="1" dirty="0" smtClean="0">
                <a:solidFill>
                  <a:srgbClr val="C00000"/>
                </a:solidFill>
              </a:rPr>
              <a:t>τέλεια μορφολογική εμφάνιση</a:t>
            </a:r>
            <a:r>
              <a:rPr lang="el-GR" b="1" dirty="0" smtClean="0"/>
              <a:t> </a:t>
            </a:r>
            <a:r>
              <a:rPr lang="el-GR" dirty="0" smtClean="0"/>
              <a:t>και η </a:t>
            </a:r>
            <a:r>
              <a:rPr lang="el-GR" b="1" dirty="0" smtClean="0">
                <a:solidFill>
                  <a:srgbClr val="C00000"/>
                </a:solidFill>
              </a:rPr>
              <a:t>ακριβολογία</a:t>
            </a:r>
            <a:r>
              <a:rPr lang="el-GR" dirty="0" smtClean="0"/>
              <a:t>.</a:t>
            </a:r>
          </a:p>
          <a:p>
            <a:pPr lvl="0" algn="just"/>
            <a:r>
              <a:rPr lang="el-GR" dirty="0" smtClean="0"/>
              <a:t>Επιδίωξη απόλυτης </a:t>
            </a:r>
            <a:r>
              <a:rPr lang="el-GR" b="1" dirty="0" smtClean="0">
                <a:solidFill>
                  <a:srgbClr val="C00000"/>
                </a:solidFill>
              </a:rPr>
              <a:t>ισορροπίας</a:t>
            </a:r>
            <a:r>
              <a:rPr lang="el-GR" dirty="0" smtClean="0"/>
              <a:t> και συμπύκνωσης νοημάτων.</a:t>
            </a:r>
          </a:p>
          <a:p>
            <a:pPr lvl="0" algn="just"/>
            <a:r>
              <a:rPr lang="el-GR" dirty="0" smtClean="0"/>
              <a:t>Έμπνευση από σκηνές της καθημερινής, κοινωνικής αλλά και ιστορικής πραγματικότητας και στροφή στην </a:t>
            </a:r>
            <a:r>
              <a:rPr lang="el-GR" b="1" dirty="0" smtClean="0">
                <a:solidFill>
                  <a:srgbClr val="C00000"/>
                </a:solidFill>
              </a:rPr>
              <a:t>κλασσική αρχαιότητα </a:t>
            </a:r>
            <a:r>
              <a:rPr lang="el-GR" dirty="0" smtClean="0"/>
              <a:t>και στον ινδικό πολιτισμό.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χαρακτηριστικά παρνασσισμού;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80528" y="980728"/>
            <a:ext cx="9324528" cy="58772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l-GR" sz="2400" dirty="0" smtClean="0"/>
              <a:t> Στο ποίημα όντως συναντάμε αρκετά από τα χαρακτηριστικά του παρνασσισμού. </a:t>
            </a:r>
          </a:p>
          <a:p>
            <a:pPr indent="0"/>
            <a:r>
              <a:rPr lang="el-GR" sz="2400" dirty="0" smtClean="0"/>
              <a:t>  Το ποίημα είναι γραμμένο με </a:t>
            </a:r>
            <a:r>
              <a:rPr lang="el-GR" sz="2400" b="1" dirty="0" smtClean="0">
                <a:solidFill>
                  <a:srgbClr val="C00000"/>
                </a:solidFill>
              </a:rPr>
              <a:t>τέλεια μορφή</a:t>
            </a:r>
            <a:r>
              <a:rPr lang="el-GR" sz="2400" dirty="0" smtClean="0"/>
              <a:t>: </a:t>
            </a:r>
          </a:p>
          <a:p>
            <a:pPr indent="0"/>
            <a:r>
              <a:rPr lang="el-GR" sz="2400" b="1" dirty="0" smtClean="0">
                <a:solidFill>
                  <a:srgbClr val="C00000"/>
                </a:solidFill>
              </a:rPr>
              <a:t>  λυρικές εικόνες</a:t>
            </a:r>
            <a:r>
              <a:rPr lang="el-GR" sz="2400" dirty="0" smtClean="0"/>
              <a:t>, προσεγμένα </a:t>
            </a:r>
            <a:r>
              <a:rPr lang="el-GR" sz="2400" b="1" dirty="0" smtClean="0">
                <a:solidFill>
                  <a:srgbClr val="C00000"/>
                </a:solidFill>
              </a:rPr>
              <a:t>επίθετα</a:t>
            </a:r>
            <a:r>
              <a:rPr lang="el-GR" sz="2400" dirty="0" smtClean="0"/>
              <a:t>, </a:t>
            </a:r>
            <a:r>
              <a:rPr lang="el-GR" sz="2400" b="1" dirty="0" smtClean="0">
                <a:solidFill>
                  <a:srgbClr val="C00000"/>
                </a:solidFill>
              </a:rPr>
              <a:t>ρυθμός</a:t>
            </a:r>
            <a:r>
              <a:rPr lang="el-GR" sz="2400" dirty="0" smtClean="0"/>
              <a:t>, αυστηρή </a:t>
            </a:r>
            <a:r>
              <a:rPr lang="el-GR" sz="2400" b="1" dirty="0" smtClean="0">
                <a:solidFill>
                  <a:srgbClr val="C00000"/>
                </a:solidFill>
              </a:rPr>
              <a:t>δομή</a:t>
            </a:r>
            <a:r>
              <a:rPr lang="el-GR" sz="2400" dirty="0" smtClean="0"/>
              <a:t>. </a:t>
            </a:r>
          </a:p>
          <a:p>
            <a:pPr indent="0"/>
            <a:r>
              <a:rPr lang="el-GR" sz="2400" dirty="0" smtClean="0"/>
              <a:t>  Το </a:t>
            </a:r>
            <a:r>
              <a:rPr lang="el-GR" sz="2400" b="1" dirty="0" smtClean="0">
                <a:solidFill>
                  <a:srgbClr val="C00000"/>
                </a:solidFill>
              </a:rPr>
              <a:t>σονέτο</a:t>
            </a:r>
            <a:r>
              <a:rPr lang="el-GR" sz="2400" dirty="0" smtClean="0"/>
              <a:t> άλλωστε είναι το αγαπημένο είδος των παρνασσιστών.     </a:t>
            </a:r>
          </a:p>
          <a:p>
            <a:pPr indent="0"/>
            <a:r>
              <a:rPr lang="el-GR" sz="2400" dirty="0" smtClean="0"/>
              <a:t>   Νιώθουμε το κυνήγι </a:t>
            </a:r>
            <a:r>
              <a:rPr lang="el-GR" sz="2400" b="1" dirty="0" smtClean="0">
                <a:solidFill>
                  <a:srgbClr val="C00000"/>
                </a:solidFill>
              </a:rPr>
              <a:t>της μοναδικής λέξης</a:t>
            </a:r>
            <a:r>
              <a:rPr lang="el-GR" sz="2400" dirty="0" smtClean="0"/>
              <a:t>, τη </a:t>
            </a:r>
            <a:r>
              <a:rPr lang="el-GR" sz="2400" b="1" dirty="0" smtClean="0">
                <a:solidFill>
                  <a:srgbClr val="C00000"/>
                </a:solidFill>
              </a:rPr>
              <a:t>μεστή γλώσσα</a:t>
            </a:r>
            <a:r>
              <a:rPr lang="el-GR" sz="2400" dirty="0" smtClean="0"/>
              <a:t>, τη διάθεση να εναρμονιστεί ο </a:t>
            </a:r>
            <a:r>
              <a:rPr lang="el-GR" sz="2400" b="1" dirty="0" smtClean="0">
                <a:solidFill>
                  <a:srgbClr val="C00000"/>
                </a:solidFill>
              </a:rPr>
              <a:t>λόγος</a:t>
            </a:r>
            <a:r>
              <a:rPr lang="el-GR" sz="2400" dirty="0" smtClean="0"/>
              <a:t> με τον </a:t>
            </a:r>
            <a:r>
              <a:rPr lang="el-GR" sz="2400" b="1" dirty="0" smtClean="0">
                <a:solidFill>
                  <a:srgbClr val="C00000"/>
                </a:solidFill>
              </a:rPr>
              <a:t>ρυθμό</a:t>
            </a:r>
            <a:r>
              <a:rPr lang="el-GR" sz="2400" dirty="0" smtClean="0"/>
              <a:t>, την </a:t>
            </a:r>
            <a:r>
              <a:rPr lang="el-GR" sz="2400" b="1" dirty="0" smtClean="0">
                <a:solidFill>
                  <a:srgbClr val="C00000"/>
                </a:solidFill>
              </a:rPr>
              <a:t>ιδιαίτερη επεξεργασία του κάθε στίχου</a:t>
            </a:r>
            <a:r>
              <a:rPr lang="el-GR" sz="2400" dirty="0" smtClean="0"/>
              <a:t> που τον κάνει κομψοτέχνημα</a:t>
            </a:r>
          </a:p>
          <a:p>
            <a:pPr indent="0"/>
            <a:r>
              <a:rPr lang="el-GR" sz="2400" b="1" dirty="0" smtClean="0">
                <a:solidFill>
                  <a:srgbClr val="C00000"/>
                </a:solidFill>
              </a:rPr>
              <a:t>  </a:t>
            </a:r>
            <a:r>
              <a:rPr lang="el-GR" sz="2400" dirty="0" smtClean="0"/>
              <a:t> Έχει </a:t>
            </a:r>
            <a:r>
              <a:rPr lang="el-GR" sz="2400" b="1" dirty="0" smtClean="0">
                <a:solidFill>
                  <a:srgbClr val="C00000"/>
                </a:solidFill>
              </a:rPr>
              <a:t>πλούτο των εκφραστικών μέσων</a:t>
            </a:r>
          </a:p>
          <a:p>
            <a:pPr indent="0"/>
            <a:r>
              <a:rPr lang="el-GR" sz="2400" dirty="0" smtClean="0"/>
              <a:t>  Υπάρχει</a:t>
            </a:r>
            <a:r>
              <a:rPr lang="el-GR" sz="2400" b="1" dirty="0" smtClean="0">
                <a:solidFill>
                  <a:srgbClr val="C00000"/>
                </a:solidFill>
              </a:rPr>
              <a:t> ακριβολογία, σταυρωτή ομοιοκαταληξία</a:t>
            </a:r>
            <a:r>
              <a:rPr lang="el-GR" sz="2400" b="1" dirty="0" smtClean="0"/>
              <a:t> </a:t>
            </a:r>
          </a:p>
          <a:p>
            <a:pPr indent="0"/>
            <a:r>
              <a:rPr lang="el-GR" sz="2400" dirty="0" smtClean="0"/>
              <a:t>  Το θέμα του ποιήματος αντλείται από την </a:t>
            </a:r>
            <a:r>
              <a:rPr lang="el-GR" sz="2400" b="1" dirty="0" smtClean="0">
                <a:solidFill>
                  <a:srgbClr val="C00000"/>
                </a:solidFill>
              </a:rPr>
              <a:t>αρχαιότητα</a:t>
            </a:r>
            <a:r>
              <a:rPr lang="el-GR" sz="2400" dirty="0" smtClean="0"/>
              <a:t>.</a:t>
            </a:r>
          </a:p>
          <a:p>
            <a:pPr indent="0"/>
            <a:r>
              <a:rPr lang="el-GR" sz="2400" dirty="0" smtClean="0"/>
              <a:t>  Το ποίημα δεν αναδίδει </a:t>
            </a:r>
            <a:r>
              <a:rPr lang="el-GR" sz="2400" b="1" dirty="0" smtClean="0">
                <a:solidFill>
                  <a:srgbClr val="C00000"/>
                </a:solidFill>
              </a:rPr>
              <a:t>κάποιο έντονο συναίσθημα</a:t>
            </a:r>
            <a:r>
              <a:rPr lang="el-GR" sz="2400" dirty="0" smtClean="0"/>
              <a:t>, κινείται στην απάθεια και την αντικειμενικότητα, τον πραγματισμό.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79208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Ας δούμε μερικά ακόμα </a:t>
            </a:r>
            <a:r>
              <a:rPr lang="el-GR" sz="3200" b="1" dirty="0" err="1" smtClean="0">
                <a:solidFill>
                  <a:srgbClr val="C00000"/>
                </a:solidFill>
              </a:rPr>
              <a:t>παρνασσικά</a:t>
            </a:r>
            <a:r>
              <a:rPr lang="el-GR" sz="3200" dirty="0" smtClean="0"/>
              <a:t> ποιήματα.</a:t>
            </a:r>
            <a:endParaRPr lang="el-GR" sz="3200" dirty="0"/>
          </a:p>
        </p:txBody>
      </p:sp>
      <p:pic>
        <p:nvPicPr>
          <p:cNvPr id="6" name="5 - Εικόνα" descr="feather-pen-and-ink-on-old-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53559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f6a4d692cee234d8c41e45b0f33c5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1592680" cy="724542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112568" cy="764704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λίμνη, Νίκου </a:t>
            </a:r>
            <a:r>
              <a:rPr lang="el-G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Καμπά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772816"/>
            <a:ext cx="5976664" cy="4824536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4"/>
              </a:spcBef>
              <a:buNone/>
            </a:pPr>
            <a:r>
              <a:rPr lang="el-GR" sz="2800" dirty="0" smtClean="0"/>
              <a:t>   Ήταν</a:t>
            </a:r>
            <a:r>
              <a:rPr lang="el-GR" sz="2800" dirty="0"/>
              <a:t> προχθές κορίτσια στο χορό </a:t>
            </a:r>
          </a:p>
          <a:p>
            <a:pPr>
              <a:buNone/>
            </a:pPr>
            <a:r>
              <a:rPr lang="el-GR" sz="2800" dirty="0" smtClean="0"/>
              <a:t>   όλα</a:t>
            </a:r>
            <a:r>
              <a:rPr lang="el-GR" sz="2800" dirty="0"/>
              <a:t> λουλούδια,  όλα </a:t>
            </a:r>
            <a:r>
              <a:rPr lang="el-GR" sz="2800" dirty="0" err="1"/>
              <a:t>μυρωδιά∙</a:t>
            </a:r>
            <a:r>
              <a:rPr lang="el-GR" sz="2800" dirty="0"/>
              <a:t> </a:t>
            </a:r>
          </a:p>
          <a:p>
            <a:pPr>
              <a:buNone/>
            </a:pPr>
            <a:r>
              <a:rPr lang="el-GR" sz="2800" dirty="0" smtClean="0"/>
              <a:t>   αχ</a:t>
            </a:r>
            <a:r>
              <a:rPr lang="el-GR" sz="2800" dirty="0"/>
              <a:t>, τ’ αγαπούσα όλα και θαρρώ </a:t>
            </a:r>
          </a:p>
          <a:p>
            <a:pPr>
              <a:buNone/>
            </a:pPr>
            <a:r>
              <a:rPr lang="el-GR" sz="2800" dirty="0" smtClean="0"/>
              <a:t>   και</a:t>
            </a:r>
            <a:r>
              <a:rPr lang="el-GR" sz="2800" dirty="0"/>
              <a:t> γι ’  άλλα τόσα μου  ’μενε καρδιά. </a:t>
            </a:r>
            <a:endParaRPr lang="el-GR" sz="2800" dirty="0" smtClean="0"/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dirty="0" smtClean="0"/>
              <a:t>   Το</a:t>
            </a:r>
            <a:r>
              <a:rPr lang="el-GR" sz="2800" dirty="0"/>
              <a:t> κρίμα μου το </a:t>
            </a:r>
            <a:r>
              <a:rPr lang="el-GR" sz="2800" dirty="0" err="1"/>
              <a:t>λέγω∙</a:t>
            </a:r>
            <a:r>
              <a:rPr lang="el-GR" sz="2800" dirty="0"/>
              <a:t> δεν μπορώ </a:t>
            </a:r>
          </a:p>
          <a:p>
            <a:pPr>
              <a:buNone/>
            </a:pPr>
            <a:r>
              <a:rPr lang="el-GR" sz="2800" dirty="0" smtClean="0"/>
              <a:t>   ατάραχος</a:t>
            </a:r>
            <a:r>
              <a:rPr lang="el-GR" sz="2800" dirty="0"/>
              <a:t> να δω την ομορφιά.  </a:t>
            </a:r>
          </a:p>
          <a:p>
            <a:pPr>
              <a:buNone/>
            </a:pPr>
            <a:r>
              <a:rPr lang="el-GR" sz="2800" dirty="0" smtClean="0"/>
              <a:t>   Αχ</a:t>
            </a:r>
            <a:r>
              <a:rPr lang="el-GR" sz="2800" dirty="0"/>
              <a:t>,  με της λίμνης μοιάζω το νερό,</a:t>
            </a:r>
          </a:p>
          <a:p>
            <a:pPr>
              <a:buNone/>
            </a:pPr>
            <a:r>
              <a:rPr lang="el-GR" sz="2800" dirty="0" smtClean="0"/>
              <a:t>   που</a:t>
            </a:r>
            <a:r>
              <a:rPr lang="el-GR" sz="2800" dirty="0"/>
              <a:t> </a:t>
            </a:r>
            <a:r>
              <a:rPr lang="el-GR" sz="2800" dirty="0" err="1"/>
              <a:t>ό,τι</a:t>
            </a:r>
            <a:r>
              <a:rPr lang="el-GR" sz="2800" dirty="0"/>
              <a:t> περνά,  αφήνει ζωγραφιά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11266" name="Picture 2" descr="https://www.greekencyclopedia.com/static/images/image0000322A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804248" y="1556792"/>
            <a:ext cx="202660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f6a4d692cee234d8c41e45b0f33c5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1592680" cy="7245424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23728" y="1268760"/>
            <a:ext cx="5760640" cy="4680520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4"/>
              </a:spcBef>
              <a:buNone/>
            </a:pPr>
            <a:r>
              <a:rPr lang="el-GR" sz="2800" dirty="0" smtClean="0"/>
              <a:t>   Μ</a:t>
            </a:r>
            <a:r>
              <a:rPr lang="el-GR" sz="2800" dirty="0"/>
              <a:t>’ αν </a:t>
            </a:r>
            <a:r>
              <a:rPr lang="el-GR" sz="2800" dirty="0" err="1"/>
              <a:t>ζωγραφίζ</a:t>
            </a:r>
            <a:r>
              <a:rPr lang="el-GR" sz="2800" dirty="0"/>
              <a:t>’ η λίμνη κάθε τι,</a:t>
            </a:r>
          </a:p>
          <a:p>
            <a:pPr>
              <a:buNone/>
            </a:pPr>
            <a:r>
              <a:rPr lang="el-GR" sz="2800" dirty="0" smtClean="0"/>
              <a:t>   περνάει</a:t>
            </a:r>
            <a:r>
              <a:rPr lang="el-GR" sz="2800" dirty="0"/>
              <a:t> αυτό κι η ζωγραφιά περνά. </a:t>
            </a:r>
          </a:p>
          <a:p>
            <a:pPr>
              <a:buNone/>
            </a:pPr>
            <a:r>
              <a:rPr lang="el-GR" sz="2800" dirty="0" smtClean="0"/>
              <a:t>   Και</a:t>
            </a:r>
            <a:r>
              <a:rPr lang="el-GR" sz="2800" dirty="0"/>
              <a:t> μοναχά του ουρανού κρατεί </a:t>
            </a:r>
          </a:p>
          <a:p>
            <a:pPr>
              <a:buNone/>
            </a:pPr>
            <a:r>
              <a:rPr lang="el-GR" sz="2800" dirty="0" smtClean="0"/>
              <a:t>   τη</a:t>
            </a:r>
            <a:r>
              <a:rPr lang="el-GR" sz="2800" dirty="0"/>
              <a:t> ζωγραφιά πιστά, παντοτινά. </a:t>
            </a:r>
            <a:endParaRPr lang="el-GR" sz="2800" dirty="0" smtClean="0"/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dirty="0" smtClean="0"/>
              <a:t>   Άφησε</a:t>
            </a:r>
            <a:r>
              <a:rPr lang="el-GR" sz="2800" dirty="0"/>
              <a:t> όλοι να με λεν τρελό </a:t>
            </a:r>
          </a:p>
          <a:p>
            <a:pPr>
              <a:buNone/>
            </a:pPr>
            <a:r>
              <a:rPr lang="el-GR" sz="2800" dirty="0" smtClean="0"/>
              <a:t>   και</a:t>
            </a:r>
            <a:r>
              <a:rPr lang="el-GR" sz="2800" dirty="0"/>
              <a:t> μη σε μέλει, αγάπη μου χρυσή.</a:t>
            </a:r>
          </a:p>
          <a:p>
            <a:pPr>
              <a:buNone/>
            </a:pPr>
            <a:r>
              <a:rPr lang="el-GR" sz="2800" dirty="0" smtClean="0"/>
              <a:t>   Αν</a:t>
            </a:r>
            <a:r>
              <a:rPr lang="el-GR" sz="2800" dirty="0"/>
              <a:t> είμαι λίμνη, μ’ όλες αν γελώ,</a:t>
            </a:r>
          </a:p>
          <a:p>
            <a:pPr>
              <a:buNone/>
            </a:pPr>
            <a:r>
              <a:rPr lang="el-GR" sz="2800" dirty="0" smtClean="0"/>
              <a:t>   ο</a:t>
            </a:r>
            <a:r>
              <a:rPr lang="el-GR" sz="2800" dirty="0"/>
              <a:t> ουρανός της λίμνης είσαι συ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τρεις δροσιές, Γεωργίου Δροσίνη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080120"/>
            <a:ext cx="6563072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Στα </a:t>
            </a:r>
            <a:r>
              <a:rPr lang="el-GR" sz="2800" dirty="0"/>
              <a:t>δάχτυλά σου στάλαξαν οι τρεις δροσιές του κόσμου:</a:t>
            </a:r>
          </a:p>
          <a:p>
            <a:pPr>
              <a:buNone/>
            </a:pPr>
            <a:r>
              <a:rPr lang="el-GR" sz="2800" dirty="0"/>
              <a:t>των λουλουδιών, της θάλασσας και των </a:t>
            </a:r>
            <a:r>
              <a:rPr lang="el-GR" sz="2800" dirty="0" err="1"/>
              <a:t>κλαμμένων</a:t>
            </a:r>
            <a:r>
              <a:rPr lang="el-GR" sz="2800" dirty="0"/>
              <a:t> άστρων.</a:t>
            </a:r>
          </a:p>
          <a:p>
            <a:pPr>
              <a:buNone/>
            </a:pPr>
            <a:r>
              <a:rPr lang="el-GR" sz="2800" dirty="0"/>
              <a:t>Κι απ’ τη δροσιά των λουλουδιών κρυστάλλωσαν σμαράγδια,</a:t>
            </a:r>
          </a:p>
          <a:p>
            <a:pPr>
              <a:buNone/>
            </a:pPr>
            <a:r>
              <a:rPr lang="el-GR" sz="2800" dirty="0"/>
              <a:t>κι απ’ τη δροσιά της θάλασσας κρυστάλλωσαν ζαφείρια,</a:t>
            </a:r>
          </a:p>
          <a:p>
            <a:pPr>
              <a:buNone/>
            </a:pPr>
            <a:r>
              <a:rPr lang="el-GR" sz="2800" dirty="0"/>
              <a:t> κι απ’ την </a:t>
            </a:r>
            <a:r>
              <a:rPr lang="el-GR" sz="2800" dirty="0" err="1"/>
              <a:t>αστερινή</a:t>
            </a:r>
            <a:r>
              <a:rPr lang="el-GR" sz="2800" dirty="0"/>
              <a:t> δροσιά κρυστάλλωσαν διαμάντια·</a:t>
            </a:r>
          </a:p>
          <a:p>
            <a:pPr>
              <a:buNone/>
            </a:pPr>
            <a:r>
              <a:rPr lang="el-GR" sz="2800" dirty="0"/>
              <a:t>και σμίχτηκαν οι τρεις δροσιές να σε </a:t>
            </a:r>
            <a:r>
              <a:rPr lang="el-GR" sz="2800" dirty="0" err="1"/>
              <a:t>δαχτυλιδώσουν</a:t>
            </a:r>
            <a:r>
              <a:rPr lang="el-GR" sz="2800" dirty="0"/>
              <a:t>.</a:t>
            </a:r>
          </a:p>
        </p:txBody>
      </p:sp>
      <p:pic>
        <p:nvPicPr>
          <p:cNvPr id="10242" name="Picture 2" descr="https://upload.wikimedia.org/wikipedia/commons/thumb/0/03/Georgios_Drosinis.JPG/220px-Georgios_Drosin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6804248" y="3645024"/>
            <a:ext cx="20955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52120" y="0"/>
            <a:ext cx="3045024" cy="3501008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Ας κλείσουμε </a:t>
            </a:r>
            <a:br>
              <a:rPr lang="el-GR" sz="3200" dirty="0" smtClean="0"/>
            </a:br>
            <a:r>
              <a:rPr lang="el-GR" sz="3200" dirty="0" smtClean="0"/>
              <a:t>με ένα τελευταίο </a:t>
            </a:r>
            <a:br>
              <a:rPr lang="el-GR" sz="3200" dirty="0" smtClean="0"/>
            </a:br>
            <a:r>
              <a:rPr lang="el-GR" sz="3200" dirty="0" smtClean="0"/>
              <a:t>ποίημα </a:t>
            </a:r>
            <a:br>
              <a:rPr lang="el-GR" sz="3200" dirty="0" smtClean="0"/>
            </a:br>
            <a:r>
              <a:rPr lang="el-GR" sz="3200" dirty="0" smtClean="0"/>
              <a:t>του </a:t>
            </a:r>
            <a:r>
              <a:rPr lang="el-GR" sz="3200" b="1" dirty="0" smtClean="0"/>
              <a:t>Γεώργιου Δροσίνη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για </a:t>
            </a:r>
            <a:br>
              <a:rPr lang="el-GR" sz="3200" dirty="0" smtClean="0"/>
            </a:br>
            <a:r>
              <a:rPr lang="el-GR" sz="3200" dirty="0" smtClean="0"/>
              <a:t>την πατρίδα μας</a:t>
            </a:r>
            <a:endParaRPr lang="el-GR" sz="3200" dirty="0"/>
          </a:p>
        </p:txBody>
      </p:sp>
      <p:pic>
        <p:nvPicPr>
          <p:cNvPr id="5" name="3 - Θέση περιεχομένου" descr="sounion-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https://www.pemptousia.gr/wp-content/uploads/2014/10/mesa_bokos.jpg"/>
          <p:cNvPicPr>
            <a:picLocks noChangeAspect="1" noChangeArrowheads="1"/>
          </p:cNvPicPr>
          <p:nvPr/>
        </p:nvPicPr>
        <p:blipFill>
          <a:blip r:embed="rId3" cstate="print"/>
          <a:srcRect b="19342"/>
          <a:stretch>
            <a:fillRect/>
          </a:stretch>
        </p:blipFill>
        <p:spPr bwMode="auto">
          <a:xfrm>
            <a:off x="5940152" y="3501008"/>
            <a:ext cx="2676916" cy="305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πατρίδα μας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836712"/>
            <a:ext cx="6563072" cy="602128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l-GR" sz="2800" dirty="0" smtClean="0"/>
              <a:t>«</a:t>
            </a:r>
            <a:r>
              <a:rPr lang="el-GR" sz="2800" dirty="0"/>
              <a:t>Ξένε που μόνος κι έρημος</a:t>
            </a:r>
            <a:br>
              <a:rPr lang="el-GR" sz="2800" dirty="0"/>
            </a:br>
            <a:r>
              <a:rPr lang="el-GR" sz="2800" dirty="0"/>
              <a:t>σε ξένους τόπους τρέχεις,</a:t>
            </a:r>
            <a:br>
              <a:rPr lang="el-GR" sz="2800" dirty="0"/>
            </a:br>
            <a:r>
              <a:rPr lang="el-GR" sz="2800" dirty="0"/>
              <a:t>πες μου, ποιος είναι ὁ τόπος σου</a:t>
            </a:r>
            <a:br>
              <a:rPr lang="el-GR" sz="2800" dirty="0"/>
            </a:br>
            <a:r>
              <a:rPr lang="el-GR" sz="2800" dirty="0"/>
              <a:t>και ποια πατρίδα έχεις;»</a:t>
            </a:r>
          </a:p>
          <a:p>
            <a:pPr indent="0">
              <a:buNone/>
            </a:pPr>
            <a:r>
              <a:rPr lang="el-GR" sz="2800" dirty="0"/>
              <a:t>«Τη </a:t>
            </a:r>
            <a:r>
              <a:rPr lang="el-GR" sz="2800" dirty="0" err="1"/>
              <a:t>μακρινὴ</a:t>
            </a:r>
            <a:r>
              <a:rPr lang="el-GR" sz="2800" dirty="0"/>
              <a:t> πατρίδα μου</a:t>
            </a:r>
            <a:br>
              <a:rPr lang="el-GR" sz="2800" dirty="0"/>
            </a:br>
            <a:r>
              <a:rPr lang="el-GR" sz="2800" dirty="0"/>
              <a:t>πάντα ποθώ στα ξένα.</a:t>
            </a:r>
            <a:br>
              <a:rPr lang="el-GR" sz="2800" dirty="0"/>
            </a:br>
            <a:r>
              <a:rPr lang="el-GR" sz="2800" dirty="0"/>
              <a:t>Εκεί τα χρόνια της ζωής</a:t>
            </a:r>
            <a:br>
              <a:rPr lang="el-GR" sz="2800" dirty="0"/>
            </a:br>
            <a:r>
              <a:rPr lang="el-GR" sz="2800" dirty="0"/>
              <a:t>περνούν ευλογημένα…</a:t>
            </a:r>
          </a:p>
          <a:p>
            <a:pPr indent="0">
              <a:buNone/>
            </a:pPr>
            <a:r>
              <a:rPr lang="el-GR" sz="2800" dirty="0" err="1"/>
              <a:t>Στ᾿</a:t>
            </a:r>
            <a:r>
              <a:rPr lang="el-GR" sz="2800" dirty="0"/>
              <a:t> αγαπημένο μου </a:t>
            </a:r>
            <a:r>
              <a:rPr lang="el-GR" sz="2800" dirty="0" err="1"/>
              <a:t>χωριὸ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χαρὲς</a:t>
            </a:r>
            <a:r>
              <a:rPr lang="el-GR" sz="2800" dirty="0"/>
              <a:t> πάντα και γέλια,</a:t>
            </a:r>
            <a:br>
              <a:rPr lang="el-GR" sz="2800" dirty="0"/>
            </a:br>
            <a:r>
              <a:rPr lang="el-GR" sz="2800" dirty="0" err="1"/>
              <a:t>στ᾿</a:t>
            </a:r>
            <a:r>
              <a:rPr lang="el-GR" sz="2800" dirty="0"/>
              <a:t> αλώνια τραγουδιών </a:t>
            </a:r>
            <a:r>
              <a:rPr lang="el-GR" sz="2800" dirty="0" err="1"/>
              <a:t>φωνὲς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ξεφάντωμα </a:t>
            </a:r>
            <a:r>
              <a:rPr lang="el-GR" sz="2800" dirty="0" err="1"/>
              <a:t>στ᾿</a:t>
            </a:r>
            <a:r>
              <a:rPr lang="el-GR" sz="2800" dirty="0"/>
              <a:t> αμπέλια.</a:t>
            </a:r>
          </a:p>
          <a:p>
            <a:pPr indent="0">
              <a:buNone/>
            </a:pPr>
            <a:r>
              <a:rPr lang="el-GR" sz="2800" dirty="0"/>
              <a:t>Κι όταν χορεύει η </a:t>
            </a:r>
            <a:r>
              <a:rPr lang="el-GR" sz="2800" dirty="0" err="1"/>
              <a:t>λεβεντιὰ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στης Πασχαλιάς τη μέρα,</a:t>
            </a:r>
            <a:br>
              <a:rPr lang="el-GR" sz="2800" dirty="0"/>
            </a:br>
            <a:r>
              <a:rPr lang="el-GR" sz="2800" dirty="0" err="1"/>
              <a:t>βροντοκοπά</a:t>
            </a:r>
            <a:r>
              <a:rPr lang="el-GR" sz="2800" dirty="0"/>
              <a:t> </a:t>
            </a:r>
            <a:r>
              <a:rPr lang="el-GR" sz="2800" dirty="0" err="1"/>
              <a:t>τὸ</a:t>
            </a:r>
            <a:r>
              <a:rPr lang="el-GR" sz="2800" dirty="0"/>
              <a:t> τύμπανο</a:t>
            </a:r>
            <a:br>
              <a:rPr lang="el-GR" sz="2800" dirty="0"/>
            </a:br>
            <a:r>
              <a:rPr lang="el-GR" sz="2800" dirty="0" err="1"/>
              <a:t>καὶ</a:t>
            </a:r>
            <a:r>
              <a:rPr lang="el-GR" sz="2800" dirty="0"/>
              <a:t> κελαηδεί η φλογέρα.</a:t>
            </a:r>
          </a:p>
          <a:p>
            <a:pPr indent="0">
              <a:buNone/>
            </a:pPr>
            <a:r>
              <a:rPr lang="el-GR" sz="2800" dirty="0"/>
              <a:t>Στη </a:t>
            </a:r>
            <a:r>
              <a:rPr lang="el-GR" sz="2800" dirty="0" err="1"/>
              <a:t>μακρινὴ</a:t>
            </a:r>
            <a:r>
              <a:rPr lang="el-GR" sz="2800" dirty="0"/>
              <a:t> Πατρίδα</a:t>
            </a:r>
            <a:br>
              <a:rPr lang="el-GR" sz="2800" dirty="0"/>
            </a:br>
            <a:r>
              <a:rPr lang="el-GR" sz="2800" dirty="0"/>
              <a:t>έχει </a:t>
            </a:r>
            <a:r>
              <a:rPr lang="el-GR" sz="2800" dirty="0" err="1"/>
              <a:t>ευωδιὰ</a:t>
            </a:r>
            <a:r>
              <a:rPr lang="el-GR" sz="2800" dirty="0"/>
              <a:t> και χάρη</a:t>
            </a:r>
            <a:br>
              <a:rPr lang="el-GR" sz="2800" dirty="0"/>
            </a:br>
            <a:r>
              <a:rPr lang="el-GR" sz="2800" dirty="0"/>
              <a:t>το ταπεινότερο δεντρί,</a:t>
            </a:r>
            <a:br>
              <a:rPr lang="el-GR" sz="2800" dirty="0"/>
            </a:br>
            <a:r>
              <a:rPr lang="el-GR" sz="2800" dirty="0"/>
              <a:t>το πιο </a:t>
            </a:r>
            <a:r>
              <a:rPr lang="el-GR" sz="2800" dirty="0" err="1"/>
              <a:t>φτωχὸ</a:t>
            </a:r>
            <a:r>
              <a:rPr lang="el-GR" sz="2800" dirty="0"/>
              <a:t> χορτάρι…</a:t>
            </a:r>
          </a:p>
        </p:txBody>
      </p:sp>
      <p:pic>
        <p:nvPicPr>
          <p:cNvPr id="5122" name="Picture 2" descr="https://tse4.mm.bing.net/th?id=OIP.XpR-WsZzMLXF7zlhHoQIXAAAAA&amp;pid=Api&amp;P=0&amp;w=209&amp;h=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332265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5652120" y="5616624"/>
            <a:ext cx="252028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Γ.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Δροσίνης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την επόμενη φορά…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συγκρίνετε 3 ποιήματα</a:t>
            </a:r>
          </a:p>
          <a:p>
            <a:r>
              <a:rPr lang="el-GR" dirty="0" smtClean="0"/>
              <a:t>Ένα του Γεώργιου Δροσίνη</a:t>
            </a:r>
          </a:p>
          <a:p>
            <a:r>
              <a:rPr lang="el-GR" dirty="0" smtClean="0"/>
              <a:t>Ένα του </a:t>
            </a:r>
            <a:r>
              <a:rPr lang="el-GR" dirty="0" err="1" smtClean="0"/>
              <a:t>Κ.Π.Καβάφη</a:t>
            </a:r>
            <a:endParaRPr lang="el-GR" dirty="0" smtClean="0"/>
          </a:p>
          <a:p>
            <a:r>
              <a:rPr lang="el-GR" dirty="0" smtClean="0"/>
              <a:t>Και ένα του Οδυσσέα Ελύτη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πρωτοβρόχια, Γεωργίου Δροσίνη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080120"/>
            <a:ext cx="6563072" cy="6021288"/>
          </a:xfrm>
        </p:spPr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Με τα πρωτοβρόχια θα ’ρθουν τα μηνύματα</a:t>
            </a:r>
            <a:br>
              <a:rPr lang="el-GR" sz="2800" dirty="0" smtClean="0"/>
            </a:br>
            <a:r>
              <a:rPr lang="el-GR" sz="2800" dirty="0" smtClean="0"/>
              <a:t>του χειμώνα: το ποτάμι θα θολώσει,</a:t>
            </a:r>
            <a:br>
              <a:rPr lang="el-GR" sz="2800" dirty="0" smtClean="0"/>
            </a:br>
            <a:r>
              <a:rPr lang="el-GR" sz="2800" dirty="0" smtClean="0"/>
              <a:t>θα τριζοβολούν ξερά τα πλατανόφυλλα,</a:t>
            </a:r>
            <a:br>
              <a:rPr lang="el-GR" sz="2800" dirty="0" smtClean="0"/>
            </a:br>
            <a:r>
              <a:rPr lang="el-GR" sz="2800" dirty="0" smtClean="0"/>
              <a:t>θα κρυώσει η νύχτα και θα μεγαλώσει.</a:t>
            </a:r>
          </a:p>
          <a:p>
            <a:r>
              <a:rPr lang="el-GR" sz="2800" dirty="0" smtClean="0"/>
              <a:t>Θα </a:t>
            </a:r>
            <a:r>
              <a:rPr lang="el-GR" sz="2800" dirty="0" err="1" smtClean="0"/>
              <a:t>δροσοσταλάζουν</a:t>
            </a:r>
            <a:r>
              <a:rPr lang="el-GR" sz="2800" dirty="0" smtClean="0"/>
              <a:t> κόκκινα τα κούμαρα,</a:t>
            </a:r>
            <a:br>
              <a:rPr lang="el-GR" sz="2800" dirty="0" smtClean="0"/>
            </a:br>
            <a:r>
              <a:rPr lang="el-GR" sz="2800" dirty="0" err="1" smtClean="0"/>
              <a:t>κυκλαμιές</a:t>
            </a:r>
            <a:r>
              <a:rPr lang="el-GR" sz="2800" dirty="0" smtClean="0"/>
              <a:t> θ’ ανθούν στο χώμα ταίρια ταίρια,</a:t>
            </a:r>
            <a:br>
              <a:rPr lang="el-GR" sz="2800" dirty="0" smtClean="0"/>
            </a:br>
            <a:r>
              <a:rPr lang="el-GR" sz="2800" dirty="0" smtClean="0"/>
              <a:t>θα καπνίζουν σφαλιστά τα χωριατόσπιτα,</a:t>
            </a:r>
            <a:br>
              <a:rPr lang="el-GR" sz="2800" dirty="0" smtClean="0"/>
            </a:br>
            <a:r>
              <a:rPr lang="el-GR" sz="2800" dirty="0" smtClean="0"/>
              <a:t>και θ’ αρχίσουν τα </a:t>
            </a:r>
            <a:r>
              <a:rPr lang="el-GR" sz="2800" dirty="0" err="1" smtClean="0"/>
              <a:t>σπιτιάτικα</a:t>
            </a:r>
            <a:r>
              <a:rPr lang="el-GR" sz="2800" dirty="0" smtClean="0"/>
              <a:t> νυχτέρια.</a:t>
            </a:r>
          </a:p>
          <a:p>
            <a:r>
              <a:rPr lang="el-GR" sz="2800" dirty="0" smtClean="0"/>
              <a:t>Θα σωπάσει ο τζίτζικας, κι </a:t>
            </a:r>
            <a:r>
              <a:rPr lang="el-GR" sz="2800" dirty="0" err="1" smtClean="0"/>
              <a:t>ετοιμοτάξιδα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γι’ άλλων τόπων άνοιξη, μακριά απ’ τα χιόνια,</a:t>
            </a:r>
            <a:br>
              <a:rPr lang="el-GR" sz="2800" dirty="0" smtClean="0"/>
            </a:br>
            <a:r>
              <a:rPr lang="el-GR" sz="2800" dirty="0" smtClean="0"/>
              <a:t>βράδυ </a:t>
            </a:r>
            <a:r>
              <a:rPr lang="el-GR" sz="2800" dirty="0" err="1" smtClean="0"/>
              <a:t>βράδυ</a:t>
            </a:r>
            <a:r>
              <a:rPr lang="el-GR" sz="2800" dirty="0" smtClean="0"/>
              <a:t> ως τα μεσούρανα θα χύνονται</a:t>
            </a:r>
            <a:br>
              <a:rPr lang="el-GR" sz="2800" dirty="0" smtClean="0"/>
            </a:br>
            <a:r>
              <a:rPr lang="el-GR" sz="2800" dirty="0" smtClean="0"/>
              <a:t>μαύροι φτερωτοί σταυροί, τα χελιδόνια.</a:t>
            </a:r>
          </a:p>
          <a:p>
            <a:r>
              <a:rPr lang="el-GR" sz="2800" dirty="0" smtClean="0"/>
              <a:t>Ω χαρά μας! το χειμώνα θα προσμένομε,</a:t>
            </a:r>
            <a:br>
              <a:rPr lang="el-GR" sz="2800" dirty="0" smtClean="0"/>
            </a:br>
            <a:r>
              <a:rPr lang="el-GR" sz="2800" dirty="0" smtClean="0"/>
              <a:t>δίχως πάγους και χιονιές να φοβηθούμε:</a:t>
            </a:r>
            <a:br>
              <a:rPr lang="el-GR" sz="2800" dirty="0" smtClean="0"/>
            </a:br>
            <a:r>
              <a:rPr lang="el-GR" sz="2800" dirty="0" smtClean="0"/>
              <a:t>της ζωής μας το στερνό ταξίδι </a:t>
            </a:r>
            <a:r>
              <a:rPr lang="el-GR" sz="2800" dirty="0" err="1" smtClean="0"/>
              <a:t>εκάναμε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και την άνοιξη άλλων τόπων δεν ποθούμε!</a:t>
            </a:r>
            <a:endParaRPr lang="el-GR" sz="2800" dirty="0"/>
          </a:p>
        </p:txBody>
      </p:sp>
      <p:pic>
        <p:nvPicPr>
          <p:cNvPr id="10242" name="Picture 2" descr="https://upload.wikimedia.org/wikipedia/commons/thumb/0/03/Georgios_Drosinis.JPG/220px-Georgios_Drosini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6732240" y="1268760"/>
            <a:ext cx="2095500" cy="235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tu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81" y="0"/>
            <a:ext cx="9153181" cy="760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692696"/>
            <a:ext cx="8604448" cy="633670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l-GR" dirty="0" smtClean="0"/>
              <a:t>Με την </a:t>
            </a:r>
            <a:r>
              <a:rPr lang="el-GR" b="1" dirty="0" smtClean="0">
                <a:solidFill>
                  <a:srgbClr val="C00000"/>
                </a:solidFill>
              </a:rPr>
              <a:t>ακρίβεια της έκφρασης </a:t>
            </a:r>
            <a:r>
              <a:rPr lang="el-GR" dirty="0" smtClean="0"/>
              <a:t>προσπαθεί να καλλιεργήσει μια </a:t>
            </a:r>
            <a:r>
              <a:rPr lang="el-GR" b="1" dirty="0" smtClean="0">
                <a:solidFill>
                  <a:srgbClr val="C00000"/>
                </a:solidFill>
              </a:rPr>
              <a:t>απρόσωπη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rgbClr val="C00000"/>
                </a:solidFill>
              </a:rPr>
              <a:t>αντικειμενική </a:t>
            </a:r>
            <a:r>
              <a:rPr lang="el-GR" dirty="0" smtClean="0"/>
              <a:t>ποίηση, εκφράζοντας το </a:t>
            </a:r>
            <a:r>
              <a:rPr lang="el-GR" b="1" dirty="0" smtClean="0">
                <a:solidFill>
                  <a:srgbClr val="C00000"/>
                </a:solidFill>
              </a:rPr>
              <a:t>επιστημονικό πνεύμα </a:t>
            </a:r>
            <a:r>
              <a:rPr lang="el-GR" dirty="0" smtClean="0"/>
              <a:t>της εποχής. </a:t>
            </a:r>
          </a:p>
          <a:p>
            <a:pPr lvl="0" algn="just"/>
            <a:r>
              <a:rPr lang="el-GR" dirty="0" smtClean="0"/>
              <a:t>Οι παρνασσιστές επιδίωκαν επίσης, τη χρήση </a:t>
            </a:r>
            <a:r>
              <a:rPr lang="el-GR" b="1" dirty="0" smtClean="0">
                <a:solidFill>
                  <a:srgbClr val="C00000"/>
                </a:solidFill>
              </a:rPr>
              <a:t>της μιας, της μοναδικής, ιδιαίτερης  λέξης</a:t>
            </a:r>
            <a:r>
              <a:rPr lang="el-GR" b="1" dirty="0" smtClean="0"/>
              <a:t> </a:t>
            </a:r>
            <a:r>
              <a:rPr lang="el-GR" dirty="0" smtClean="0"/>
              <a:t>και τους διακρίνει η τάση για ρωμαλέο στίχο με πλούσια </a:t>
            </a:r>
            <a:r>
              <a:rPr lang="el-GR" b="1" dirty="0" smtClean="0">
                <a:solidFill>
                  <a:srgbClr val="C00000"/>
                </a:solidFill>
              </a:rPr>
              <a:t>ομοιοκαταληξία</a:t>
            </a:r>
            <a:r>
              <a:rPr lang="el-GR" dirty="0" smtClean="0"/>
              <a:t>. Γι’ αυτό κιόλας πειθαρχούσαν απόλυτα στους </a:t>
            </a:r>
            <a:r>
              <a:rPr lang="el-GR" b="1" dirty="0" smtClean="0">
                <a:solidFill>
                  <a:srgbClr val="C00000"/>
                </a:solidFill>
              </a:rPr>
              <a:t>μετρικούς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κανόνες</a:t>
            </a:r>
            <a:r>
              <a:rPr lang="el-GR" dirty="0" smtClean="0"/>
              <a:t>. </a:t>
            </a:r>
          </a:p>
          <a:p>
            <a:pPr lvl="0" algn="just"/>
            <a:r>
              <a:rPr lang="el-GR" dirty="0" smtClean="0"/>
              <a:t>Αυτό το υπερβολικό ενδιαφέρον  για τη μορφή οδήγησε τους κριτικούς να πουν πως τα </a:t>
            </a:r>
            <a:r>
              <a:rPr lang="el-GR" dirty="0" err="1" smtClean="0"/>
              <a:t>παρνασσικά</a:t>
            </a:r>
            <a:r>
              <a:rPr lang="el-GR" dirty="0" smtClean="0"/>
              <a:t> ποιήματα μοιάζουν </a:t>
            </a:r>
            <a:r>
              <a:rPr lang="el-GR" b="1" dirty="0" smtClean="0"/>
              <a:t>με τέλεια λαξευμένα αγάλματα</a:t>
            </a:r>
            <a:r>
              <a:rPr lang="el-GR" dirty="0" smtClean="0"/>
              <a:t>, που τους λείπει η ζεστασιά της ανθρώπινης ψυχής. Προκάλεσε έτσι την εμφάνιση του συμβολισμού.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Βροχή, Κ.Π. Καβάφης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080120"/>
            <a:ext cx="6563072" cy="602128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l-GR" sz="2400" dirty="0" smtClean="0"/>
              <a:t>	…………………………..</a:t>
            </a:r>
            <a:br>
              <a:rPr lang="el-GR" sz="2400" dirty="0" smtClean="0"/>
            </a:br>
            <a:r>
              <a:rPr lang="el-GR" sz="2400" dirty="0" smtClean="0"/>
              <a:t>έχει λιγνά δυο δένδρα</a:t>
            </a:r>
            <a:br>
              <a:rPr lang="el-GR" sz="2400" dirty="0" smtClean="0"/>
            </a:br>
            <a:r>
              <a:rPr lang="el-GR" sz="2400" dirty="0" smtClean="0"/>
              <a:t>μικρό ένα περιβόλι·</a:t>
            </a:r>
            <a:br>
              <a:rPr lang="el-GR" sz="2400" dirty="0" smtClean="0"/>
            </a:br>
            <a:r>
              <a:rPr lang="el-GR" sz="2400" dirty="0" smtClean="0"/>
              <a:t>και κάμνει εκεί της εξοχής</a:t>
            </a:r>
            <a:br>
              <a:rPr lang="el-GR" sz="2400" dirty="0" smtClean="0"/>
            </a:br>
            <a:r>
              <a:rPr lang="el-GR" sz="2400" dirty="0" smtClean="0"/>
              <a:t>μια παρωδία το νερό —</a:t>
            </a:r>
            <a:br>
              <a:rPr lang="el-GR" sz="2400" dirty="0" smtClean="0"/>
            </a:br>
            <a:r>
              <a:rPr lang="el-GR" sz="2400" dirty="0" smtClean="0"/>
              <a:t>μπαίνοντας σε κλωνάρια</a:t>
            </a:r>
            <a:br>
              <a:rPr lang="el-GR" sz="2400" dirty="0" smtClean="0"/>
            </a:br>
            <a:r>
              <a:rPr lang="el-GR" sz="2400" dirty="0" smtClean="0"/>
              <a:t>οπού δεν έχουν μυστικά·</a:t>
            </a:r>
            <a:br>
              <a:rPr lang="el-GR" sz="2400" dirty="0" smtClean="0"/>
            </a:br>
            <a:r>
              <a:rPr lang="el-GR" sz="2400" dirty="0" smtClean="0"/>
              <a:t>ποτίζοντας τες ρίζες</a:t>
            </a:r>
            <a:br>
              <a:rPr lang="el-GR" sz="2400" dirty="0" smtClean="0"/>
            </a:br>
            <a:r>
              <a:rPr lang="el-GR" sz="2400" dirty="0" smtClean="0"/>
              <a:t>που έχουν ασθενικό χυμό·</a:t>
            </a:r>
            <a:br>
              <a:rPr lang="el-GR" sz="2400" dirty="0" smtClean="0"/>
            </a:br>
            <a:r>
              <a:rPr lang="el-GR" sz="2400" dirty="0" smtClean="0"/>
              <a:t>τρέχοντας εις το φύλλωμα</a:t>
            </a:r>
            <a:br>
              <a:rPr lang="el-GR" sz="2400" dirty="0" smtClean="0"/>
            </a:br>
            <a:r>
              <a:rPr lang="el-GR" sz="2400" dirty="0" smtClean="0"/>
              <a:t>που με κλωστές δεμένο</a:t>
            </a:r>
            <a:br>
              <a:rPr lang="el-GR" sz="2400" dirty="0" smtClean="0"/>
            </a:br>
            <a:r>
              <a:rPr lang="el-GR" sz="2400" dirty="0" smtClean="0"/>
              <a:t>πεζό και μελαγχολικό</a:t>
            </a:r>
            <a:br>
              <a:rPr lang="el-GR" sz="2400" dirty="0" smtClean="0"/>
            </a:br>
            <a:r>
              <a:rPr lang="el-GR" sz="2400" dirty="0" smtClean="0"/>
              <a:t>κρεμνά στα παραθύρια·</a:t>
            </a:r>
            <a:br>
              <a:rPr lang="el-GR" sz="2400" dirty="0" smtClean="0"/>
            </a:br>
            <a:r>
              <a:rPr lang="el-GR" sz="2400" dirty="0" smtClean="0"/>
              <a:t>και πλένοντας καχεκτικά</a:t>
            </a:r>
            <a:br>
              <a:rPr lang="el-GR" sz="2400" dirty="0" smtClean="0"/>
            </a:br>
            <a:r>
              <a:rPr lang="el-GR" sz="2400" dirty="0" smtClean="0"/>
              <a:t>φυτά που μες σε γλάστρες</a:t>
            </a:r>
            <a:br>
              <a:rPr lang="el-GR" sz="2400" dirty="0" smtClean="0"/>
            </a:br>
            <a:r>
              <a:rPr lang="el-GR" sz="2400" dirty="0" smtClean="0"/>
              <a:t>τα ’</a:t>
            </a:r>
            <a:r>
              <a:rPr lang="el-GR" sz="2400" dirty="0" err="1" smtClean="0"/>
              <a:t>στησ</a:t>
            </a:r>
            <a:r>
              <a:rPr lang="el-GR" sz="2400" dirty="0" smtClean="0"/>
              <a:t>’ αράδα-αράδα</a:t>
            </a:r>
            <a:br>
              <a:rPr lang="el-GR" sz="2400" dirty="0" smtClean="0"/>
            </a:br>
            <a:r>
              <a:rPr lang="el-GR" sz="2400" dirty="0" smtClean="0"/>
              <a:t>μια φρόνιμη νοικοκυρά.</a:t>
            </a:r>
          </a:p>
        </p:txBody>
      </p:sp>
      <p:pic>
        <p:nvPicPr>
          <p:cNvPr id="10242" name="Picture 2" descr="https://upload.wikimedia.org/wikipedia/commons/thumb/0/03/Georgios_Drosinis.JPG/220px-Georgios_Drosini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99940" y="1268760"/>
            <a:ext cx="289788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548680"/>
            <a:ext cx="4330824" cy="640871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l-GR" sz="2400" dirty="0" smtClean="0"/>
              <a:t>	Βροχή, που τα μικρά παιδιά</a:t>
            </a:r>
            <a:br>
              <a:rPr lang="el-GR" sz="2400" dirty="0" smtClean="0"/>
            </a:br>
            <a:r>
              <a:rPr lang="el-GR" sz="2400" dirty="0" smtClean="0"/>
              <a:t>κοιτάζουνε χαρούμενα</a:t>
            </a:r>
            <a:br>
              <a:rPr lang="el-GR" sz="2400" dirty="0" smtClean="0"/>
            </a:br>
            <a:r>
              <a:rPr lang="el-GR" sz="2400" dirty="0" err="1" smtClean="0"/>
              <a:t>μέσ</a:t>
            </a:r>
            <a:r>
              <a:rPr lang="el-GR" sz="2400" dirty="0" smtClean="0"/>
              <a:t>’ από κάμαρη ζεστή,</a:t>
            </a:r>
            <a:br>
              <a:rPr lang="el-GR" sz="2400" dirty="0" smtClean="0"/>
            </a:br>
            <a:r>
              <a:rPr lang="el-GR" sz="2400" dirty="0" smtClean="0"/>
              <a:t>κι όσο πληθαίνει το νερό</a:t>
            </a:r>
            <a:br>
              <a:rPr lang="el-GR" sz="2400" dirty="0" smtClean="0"/>
            </a:br>
            <a:r>
              <a:rPr lang="el-GR" sz="2400" dirty="0" smtClean="0"/>
              <a:t>και πέφτει πιο μεγάλα,</a:t>
            </a:r>
            <a:br>
              <a:rPr lang="el-GR" sz="2400" dirty="0" smtClean="0"/>
            </a:br>
            <a:r>
              <a:rPr lang="el-GR" sz="2400" dirty="0" smtClean="0"/>
              <a:t>χτυπούν τα χέρια και πηδούν.</a:t>
            </a:r>
            <a:br>
              <a:rPr lang="el-GR" sz="2400" dirty="0" smtClean="0"/>
            </a:br>
            <a:r>
              <a:rPr lang="el-GR" sz="2400" dirty="0" smtClean="0"/>
              <a:t>Βροχή, που ακούν οι γέροι</a:t>
            </a:r>
            <a:br>
              <a:rPr lang="el-GR" sz="2400" dirty="0" smtClean="0"/>
            </a:br>
            <a:r>
              <a:rPr lang="el-GR" sz="2400" dirty="0" smtClean="0"/>
              <a:t>με </a:t>
            </a:r>
            <a:r>
              <a:rPr lang="el-GR" sz="2400" dirty="0" err="1" smtClean="0"/>
              <a:t>σκυθρωπήν</a:t>
            </a:r>
            <a:r>
              <a:rPr lang="el-GR" sz="2400" dirty="0" smtClean="0"/>
              <a:t> υπομονή,</a:t>
            </a:r>
            <a:br>
              <a:rPr lang="el-GR" sz="2400" dirty="0" smtClean="0"/>
            </a:br>
            <a:r>
              <a:rPr lang="el-GR" sz="2400" dirty="0" smtClean="0"/>
              <a:t>με βαρεμό κι ανία·</a:t>
            </a:r>
            <a:br>
              <a:rPr lang="el-GR" sz="2400" dirty="0" smtClean="0"/>
            </a:br>
            <a:r>
              <a:rPr lang="el-GR" sz="2400" dirty="0" smtClean="0"/>
              <a:t>γιατί εκείνοι από </a:t>
            </a:r>
            <a:r>
              <a:rPr lang="el-GR" sz="2400" dirty="0" err="1" smtClean="0"/>
              <a:t>ένστικτον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δεν αγαπούνε διόλου</a:t>
            </a:r>
            <a:br>
              <a:rPr lang="el-GR" sz="2400" dirty="0" smtClean="0"/>
            </a:br>
            <a:r>
              <a:rPr lang="el-GR" sz="2400" dirty="0" err="1" smtClean="0"/>
              <a:t>βρεμμένο</a:t>
            </a:r>
            <a:r>
              <a:rPr lang="el-GR" sz="2400" dirty="0" smtClean="0"/>
              <a:t> χώμα και σκιές.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813176" y="548680"/>
            <a:ext cx="4330824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l-GR" sz="2400" dirty="0" smtClean="0"/>
              <a:t>Βροχή, βροχή — εξακολουθεί</a:t>
            </a:r>
            <a:br>
              <a:rPr lang="el-GR" sz="2400" dirty="0" smtClean="0"/>
            </a:br>
            <a:r>
              <a:rPr lang="el-GR" sz="2400" dirty="0" smtClean="0"/>
              <a:t>πάντα ραγδαία να βρέχει.</a:t>
            </a:r>
            <a:br>
              <a:rPr lang="el-GR" sz="2400" dirty="0" smtClean="0"/>
            </a:br>
            <a:r>
              <a:rPr lang="el-GR" sz="2400" dirty="0" smtClean="0"/>
              <a:t>Μα τώρα πια δεν βλέπω.</a:t>
            </a:r>
            <a:br>
              <a:rPr lang="el-GR" sz="2400" dirty="0" smtClean="0"/>
            </a:br>
            <a:r>
              <a:rPr lang="el-GR" sz="2400" dirty="0" err="1" smtClean="0"/>
              <a:t>Θόλωσ</a:t>
            </a:r>
            <a:r>
              <a:rPr lang="el-GR" sz="2400" dirty="0" smtClean="0"/>
              <a:t>’ απ’ τα πολλά νερά</a:t>
            </a:r>
            <a:br>
              <a:rPr lang="el-GR" sz="2400" dirty="0" smtClean="0"/>
            </a:br>
            <a:r>
              <a:rPr lang="el-GR" sz="2400" dirty="0" smtClean="0"/>
              <a:t>του παραθύρου το </a:t>
            </a:r>
            <a:r>
              <a:rPr lang="el-GR" sz="2400" dirty="0" err="1" smtClean="0"/>
              <a:t>υαλί</a:t>
            </a:r>
            <a:r>
              <a:rPr lang="el-GR" sz="2400" dirty="0" smtClean="0"/>
              <a:t>.</a:t>
            </a:r>
            <a:br>
              <a:rPr lang="el-GR" sz="2400" dirty="0" smtClean="0"/>
            </a:br>
            <a:r>
              <a:rPr lang="el-GR" sz="2400" dirty="0" smtClean="0"/>
              <a:t>Στην επιφάνειά του</a:t>
            </a:r>
            <a:br>
              <a:rPr lang="el-GR" sz="2400" dirty="0" smtClean="0"/>
            </a:br>
            <a:r>
              <a:rPr lang="el-GR" sz="2400" dirty="0" smtClean="0"/>
              <a:t>τρέχουν, γλιστρούν, κι απλώνονται</a:t>
            </a:r>
            <a:br>
              <a:rPr lang="el-GR" sz="2400" dirty="0" smtClean="0"/>
            </a:br>
            <a:r>
              <a:rPr lang="el-GR" sz="2400" dirty="0" smtClean="0"/>
              <a:t>κι ανεβοκατεβαίνουν</a:t>
            </a:r>
            <a:br>
              <a:rPr lang="el-GR" sz="2400" dirty="0" smtClean="0"/>
            </a:br>
            <a:r>
              <a:rPr lang="el-GR" sz="2400" dirty="0" smtClean="0"/>
              <a:t>ρανίδες σκορπισμένες</a:t>
            </a:r>
            <a:br>
              <a:rPr lang="el-GR" sz="2400" dirty="0" smtClean="0"/>
            </a:br>
            <a:r>
              <a:rPr lang="el-GR" sz="2400" dirty="0" smtClean="0"/>
              <a:t>και κάθε μια λεκιάζει</a:t>
            </a:r>
            <a:br>
              <a:rPr lang="el-GR" sz="2400" dirty="0" smtClean="0"/>
            </a:br>
            <a:r>
              <a:rPr lang="el-GR" sz="2400" dirty="0" smtClean="0"/>
              <a:t>και κάθε μια θαμπώνει.</a:t>
            </a:r>
            <a:br>
              <a:rPr lang="el-GR" sz="2400" dirty="0" smtClean="0"/>
            </a:br>
            <a:r>
              <a:rPr lang="el-GR" sz="2400" dirty="0" smtClean="0"/>
              <a:t>Και μόλις πλέον φαίνεται</a:t>
            </a:r>
            <a:br>
              <a:rPr lang="el-GR" sz="2400" dirty="0" smtClean="0"/>
            </a:br>
            <a:r>
              <a:rPr lang="el-GR" sz="2400" dirty="0" smtClean="0"/>
              <a:t>θολά-θολά ο δρόμος</a:t>
            </a:r>
            <a:br>
              <a:rPr lang="el-GR" sz="2400" dirty="0" smtClean="0"/>
            </a:br>
            <a:r>
              <a:rPr lang="el-GR" sz="2400" dirty="0" smtClean="0"/>
              <a:t>και μες σε πάχνη νερουλή</a:t>
            </a:r>
            <a:br>
              <a:rPr lang="el-GR" sz="2400" dirty="0" smtClean="0"/>
            </a:br>
            <a:r>
              <a:rPr lang="el-GR" sz="2400" dirty="0" smtClean="0"/>
              <a:t>τα σπίτια και τ’ αμάξια.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Ημερολόγιο ενός αθέατου </a:t>
            </a:r>
            <a:r>
              <a:rPr lang="el-G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απριλίου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Οδυσσέας Ελύτης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340768"/>
            <a:ext cx="6563072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400" dirty="0" smtClean="0"/>
              <a:t>ΣΑΒΒΑΤΟ, 18</a:t>
            </a:r>
          </a:p>
          <a:p>
            <a:pPr>
              <a:buNone/>
            </a:pPr>
            <a:r>
              <a:rPr lang="el-GR" sz="2400" dirty="0" smtClean="0"/>
              <a:t>ΑΚΟΜΗ ΒΡΕΧΕΙ. Αιωνίως φαίνεται θα βρέχει. Κι</a:t>
            </a:r>
          </a:p>
          <a:p>
            <a:pPr>
              <a:buNone/>
            </a:pPr>
            <a:r>
              <a:rPr lang="el-GR" sz="2400" dirty="0" smtClean="0"/>
              <a:t>αιωνίως θα κυκλοφορώ με μιαν ομπρέλα ψάχνοντας</a:t>
            </a:r>
          </a:p>
          <a:p>
            <a:pPr>
              <a:buNone/>
            </a:pPr>
            <a:r>
              <a:rPr lang="el-GR" sz="2400" dirty="0" smtClean="0"/>
              <a:t>για μια πολίχνη ροζ γεμάτη</a:t>
            </a:r>
          </a:p>
          <a:p>
            <a:pPr>
              <a:buNone/>
            </a:pPr>
            <a:r>
              <a:rPr lang="el-GR" sz="2400" dirty="0" smtClean="0"/>
              <a:t>ωραία υπαίθρια ζαχαροπλαστεία.</a:t>
            </a:r>
          </a:p>
          <a:p>
            <a:pPr>
              <a:buNone/>
            </a:pPr>
            <a:r>
              <a:rPr lang="el-GR" sz="2400" dirty="0" smtClean="0"/>
              <a:t>ΣΑΒΒΑΤΟ, 18 β</a:t>
            </a:r>
          </a:p>
          <a:p>
            <a:pPr>
              <a:buNone/>
            </a:pPr>
            <a:r>
              <a:rPr lang="el-GR" sz="2400" dirty="0" smtClean="0"/>
              <a:t>ΒΑΡΟΣ ΤΗΣ ΤΡΥΦΕΡΑΔΑΣ τ’ ουρανού μετά που</a:t>
            </a:r>
          </a:p>
          <a:p>
            <a:pPr>
              <a:buNone/>
            </a:pPr>
            <a:r>
              <a:rPr lang="el-GR" sz="2400" dirty="0" err="1" smtClean="0"/>
              <a:t>εβρόντησε</a:t>
            </a:r>
            <a:r>
              <a:rPr lang="el-GR" sz="2400" dirty="0" smtClean="0"/>
              <a:t> και ξεκινά ο σαλίγκαρος.</a:t>
            </a:r>
          </a:p>
          <a:p>
            <a:pPr>
              <a:buNone/>
            </a:pPr>
            <a:r>
              <a:rPr lang="el-GR" sz="2400" dirty="0" smtClean="0"/>
              <a:t>Κομμάτια σπίτια που επιπλέουν, μπαλκόνια με</a:t>
            </a:r>
          </a:p>
          <a:p>
            <a:pPr>
              <a:buNone/>
            </a:pPr>
            <a:r>
              <a:rPr lang="el-GR" sz="2400" dirty="0" smtClean="0"/>
              <a:t>μπροστά το κοντάρι τους, ο αέρας.</a:t>
            </a:r>
          </a:p>
          <a:p>
            <a:pPr>
              <a:buNone/>
            </a:pPr>
            <a:r>
              <a:rPr lang="el-GR" sz="2400" dirty="0" smtClean="0"/>
              <a:t>Γεγονός είναι ο θάνατος που επίκειται φορτωμένος</a:t>
            </a:r>
          </a:p>
          <a:p>
            <a:pPr>
              <a:buNone/>
            </a:pPr>
            <a:r>
              <a:rPr lang="el-GR" sz="2400" dirty="0" smtClean="0"/>
              <a:t>κάτι ευτυχίες παλιές κι εκείνη την πολύ γνωστή (που</a:t>
            </a:r>
          </a:p>
          <a:p>
            <a:pPr>
              <a:buNone/>
            </a:pPr>
            <a:r>
              <a:rPr lang="el-GR" sz="2400" dirty="0" smtClean="0"/>
              <a:t>λευκάνθηκε στις άγριες ερημιές) απελπισία.</a:t>
            </a:r>
          </a:p>
          <a:p>
            <a:pPr>
              <a:buNone/>
            </a:pPr>
            <a:r>
              <a:rPr lang="el-GR" sz="2400" dirty="0" smtClean="0"/>
              <a:t>ΣΑΒΒΑΤΟ, 18 γ</a:t>
            </a:r>
          </a:p>
          <a:p>
            <a:pPr>
              <a:buNone/>
            </a:pPr>
            <a:r>
              <a:rPr lang="el-GR" sz="2400" b="1" dirty="0" smtClean="0"/>
              <a:t>ΚΑΘΟΜΑΙ ΩΡΕΣ</a:t>
            </a:r>
            <a:r>
              <a:rPr lang="el-GR" sz="2400" dirty="0" smtClean="0"/>
              <a:t> και κοιτάζω το νερό στις πλάκες</a:t>
            </a:r>
          </a:p>
          <a:p>
            <a:pPr>
              <a:buNone/>
            </a:pPr>
            <a:r>
              <a:rPr lang="el-GR" sz="2400" dirty="0" smtClean="0"/>
              <a:t>ώσπου, τέλος, γίνεται πρόσωπο που μου μοιάζει και</a:t>
            </a:r>
          </a:p>
          <a:p>
            <a:pPr>
              <a:buNone/>
            </a:pPr>
            <a:r>
              <a:rPr lang="el-GR" sz="2400" dirty="0" smtClean="0"/>
              <a:t>φέγγει απ’ όλη την περασμένη μου ζωή.</a:t>
            </a:r>
            <a:br>
              <a:rPr lang="el-GR" sz="2400" dirty="0" smtClean="0"/>
            </a:br>
            <a:endParaRPr lang="el-GR" sz="2800" dirty="0"/>
          </a:p>
        </p:txBody>
      </p:sp>
      <p:pic>
        <p:nvPicPr>
          <p:cNvPr id="10242" name="Picture 2" descr="https://upload.wikimedia.org/wikipedia/commons/thumb/0/03/Georgios_Drosinis.JPG/220px-Georgios_Drosini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98623" y="2708920"/>
            <a:ext cx="2845377" cy="189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arnassismow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0042" y="-482497"/>
            <a:ext cx="9942562" cy="7503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Ας δούμε ένα </a:t>
            </a:r>
            <a:r>
              <a:rPr lang="el-GR" dirty="0" err="1" smtClean="0"/>
              <a:t>παρνασσικό</a:t>
            </a:r>
            <a:r>
              <a:rPr lang="el-GR" dirty="0" smtClean="0"/>
              <a:t> ποίημα</a:t>
            </a:r>
            <a:br>
              <a:rPr lang="el-GR" dirty="0" smtClean="0"/>
            </a:br>
            <a:r>
              <a:rPr lang="el-GR" dirty="0" smtClean="0"/>
              <a:t>που γράφτηκε στη Γαλλία</a:t>
            </a:r>
            <a:endParaRPr lang="el-GR" dirty="0"/>
          </a:p>
        </p:txBody>
      </p:sp>
      <p:pic>
        <p:nvPicPr>
          <p:cNvPr id="4" name="3 - Θέση περιεχομένου" descr="images (40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1475656" y="2996952"/>
            <a:ext cx="6085555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μάτια, </a:t>
            </a:r>
            <a:r>
              <a:rPr lang="el-G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Συλί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Προυντόμ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36104"/>
            <a:ext cx="7715200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/>
              <a:t>	Μυριάδες μάτια, ωραία κι αγαπημένα,</a:t>
            </a:r>
            <a:br>
              <a:rPr lang="el-GR" sz="2600" dirty="0" smtClean="0"/>
            </a:br>
            <a:r>
              <a:rPr lang="el-GR" sz="2600" dirty="0" smtClean="0"/>
              <a:t>με γαλανό ή με μαύρο χρώμα,</a:t>
            </a:r>
            <a:br>
              <a:rPr lang="el-GR" sz="2600" dirty="0" smtClean="0"/>
            </a:br>
            <a:r>
              <a:rPr lang="el-GR" sz="2600" dirty="0" smtClean="0"/>
              <a:t>είδανε την αυγή. Τώρα κοιμούνται</a:t>
            </a:r>
            <a:br>
              <a:rPr lang="el-GR" sz="2600" dirty="0" smtClean="0"/>
            </a:br>
            <a:r>
              <a:rPr lang="el-GR" sz="2600" dirty="0" smtClean="0"/>
              <a:t>μέσα στους τάφους, κι ο ήλιος βγαίνει ακόμα.</a:t>
            </a:r>
            <a:br>
              <a:rPr lang="el-GR" sz="2600" dirty="0" smtClean="0"/>
            </a:b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Οι νύχτες πιο γλυκές κι από τις μέρες</a:t>
            </a:r>
            <a:br>
              <a:rPr lang="el-GR" sz="2600" dirty="0" smtClean="0"/>
            </a:br>
            <a:r>
              <a:rPr lang="el-GR" sz="2600" dirty="0" smtClean="0"/>
              <a:t>έχουν μυριάδες μάτια μαγεμένα,</a:t>
            </a:r>
            <a:br>
              <a:rPr lang="el-GR" sz="2600" dirty="0" smtClean="0"/>
            </a:br>
            <a:r>
              <a:rPr lang="el-GR" sz="2600" dirty="0" smtClean="0"/>
              <a:t>πάντα βαστά των αστεριών η λάμψη</a:t>
            </a:r>
            <a:br>
              <a:rPr lang="el-GR" sz="2600" dirty="0" smtClean="0"/>
            </a:br>
            <a:r>
              <a:rPr lang="el-GR" sz="2600" dirty="0" smtClean="0"/>
              <a:t>κι είναι τα μάτια στο σκοτάδι βυθισμένα.</a:t>
            </a:r>
            <a:br>
              <a:rPr lang="el-GR" sz="2600" dirty="0" smtClean="0"/>
            </a:b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Έχει χαθεί το βλέμμα τους; Ποτέ!</a:t>
            </a:r>
            <a:br>
              <a:rPr lang="el-GR" sz="2600" dirty="0" smtClean="0"/>
            </a:br>
            <a:r>
              <a:rPr lang="el-GR" sz="2600" dirty="0" smtClean="0"/>
              <a:t>Δε γίνεται το βλέμμα να έχει σβήσει:</a:t>
            </a:r>
            <a:br>
              <a:rPr lang="el-GR" sz="2600" dirty="0" smtClean="0"/>
            </a:br>
            <a:r>
              <a:rPr lang="el-GR" sz="2600" dirty="0" smtClean="0"/>
              <a:t>Κοντά σε κείνο που αόρατο ονομάζουν</a:t>
            </a:r>
            <a:br>
              <a:rPr lang="el-GR" sz="2600" dirty="0" smtClean="0"/>
            </a:br>
            <a:r>
              <a:rPr lang="el-GR" sz="2600" dirty="0" smtClean="0"/>
              <a:t>έχουν γυρίσει.</a:t>
            </a:r>
            <a:br>
              <a:rPr lang="el-GR" sz="2600" dirty="0" smtClean="0"/>
            </a:br>
            <a:r>
              <a:rPr lang="el-GR" sz="2600" i="1" dirty="0" smtClean="0"/>
              <a:t/>
            </a:r>
            <a:br>
              <a:rPr lang="el-GR" sz="2600" i="1" dirty="0" smtClean="0"/>
            </a:br>
            <a:endParaRPr lang="el-GR" sz="2600" dirty="0"/>
          </a:p>
        </p:txBody>
      </p:sp>
      <p:pic>
        <p:nvPicPr>
          <p:cNvPr id="17410" name="Picture 2" descr="https://strangepress.gr/wp-content/uploads/2018/01/A00762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448272" cy="386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916832"/>
            <a:ext cx="7715200" cy="49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/>
              <a:t>	</a:t>
            </a:r>
            <a:br>
              <a:rPr lang="el-GR" sz="2600" dirty="0" smtClean="0"/>
            </a:b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Σα βασιλεύουν τ’ άστρα, μας αφήνουν,</a:t>
            </a:r>
            <a:br>
              <a:rPr lang="el-GR" sz="2600" dirty="0" smtClean="0"/>
            </a:br>
            <a:r>
              <a:rPr lang="el-GR" sz="2600" dirty="0" smtClean="0"/>
              <a:t>στον ουρανό όμως πάντα μένουν,</a:t>
            </a:r>
            <a:br>
              <a:rPr lang="el-GR" sz="2600" dirty="0" smtClean="0"/>
            </a:br>
            <a:r>
              <a:rPr lang="el-GR" sz="2600" dirty="0" smtClean="0"/>
              <a:t>έτσι τα μάτια βασιλέματα έχουν,</a:t>
            </a:r>
            <a:br>
              <a:rPr lang="el-GR" sz="2600" dirty="0" smtClean="0"/>
            </a:br>
            <a:r>
              <a:rPr lang="el-GR" sz="2600" dirty="0" smtClean="0"/>
              <a:t>αλλά δεν είναι αλήθεια πως πεθαίνουν.</a:t>
            </a:r>
            <a:br>
              <a:rPr lang="el-GR" sz="2600" dirty="0" smtClean="0"/>
            </a:b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Γαλανά ή μαύρα, μα όλα ωραία κι αγαπημένα,</a:t>
            </a:r>
            <a:br>
              <a:rPr lang="el-GR" sz="2600" dirty="0" smtClean="0"/>
            </a:br>
            <a:r>
              <a:rPr lang="el-GR" sz="2600" dirty="0" smtClean="0"/>
              <a:t>προς κάποιας χαραυγής την απεραντοσύνη</a:t>
            </a:r>
            <a:br>
              <a:rPr lang="el-GR" sz="2600" dirty="0" smtClean="0"/>
            </a:br>
            <a:r>
              <a:rPr lang="el-GR" sz="2600" dirty="0" err="1" smtClean="0"/>
              <a:t>πάντ</a:t>
            </a:r>
            <a:r>
              <a:rPr lang="el-GR" sz="2600" dirty="0" smtClean="0"/>
              <a:t>’ ανοιχτά, </a:t>
            </a:r>
            <a:r>
              <a:rPr lang="el-GR" sz="2600" dirty="0" err="1" smtClean="0"/>
              <a:t>πέρ</a:t>
            </a:r>
            <a:r>
              <a:rPr lang="el-GR" sz="2600" dirty="0" smtClean="0"/>
              <a:t>’ απ’ τους τάφους βλέπουν</a:t>
            </a:r>
            <a:br>
              <a:rPr lang="el-GR" sz="2600" dirty="0" smtClean="0"/>
            </a:br>
            <a:r>
              <a:rPr lang="el-GR" sz="2600" dirty="0" smtClean="0"/>
              <a:t>τα μάτια που εδώ κάτω ο θάνατος τα κλείνει.</a:t>
            </a:r>
            <a:br>
              <a:rPr lang="el-GR" sz="2600" dirty="0" smtClean="0"/>
            </a:br>
            <a:r>
              <a:rPr lang="el-GR" sz="2600" dirty="0" smtClean="0"/>
              <a:t>			</a:t>
            </a:r>
            <a:r>
              <a:rPr lang="el-GR" sz="2600" i="1" dirty="0" smtClean="0"/>
              <a:t>Μετάφραση: </a:t>
            </a:r>
            <a:r>
              <a:rPr lang="el-GR" sz="2600" b="1" i="1" dirty="0" smtClean="0"/>
              <a:t>Νίνα Θ. Σταύρου</a:t>
            </a:r>
            <a:r>
              <a:rPr lang="el-GR" sz="2600" i="1" dirty="0" smtClean="0"/>
              <a:t/>
            </a:r>
            <a:br>
              <a:rPr lang="el-GR" sz="2600" i="1" dirty="0" smtClean="0"/>
            </a:br>
            <a:endParaRPr lang="el-GR" sz="2600" dirty="0"/>
          </a:p>
        </p:txBody>
      </p:sp>
      <p:pic>
        <p:nvPicPr>
          <p:cNvPr id="16386" name="Picture 2" descr="https://edge.alluremedia.com.au/m/g/2017/03/eyes-old-yo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80431" cy="218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tse4.mm.bing.net/th?id=OIP.ijALuByJQq7OKKZ0RlLBIQHaEK&amp;pid=Api&amp;P=0&amp;w=316&amp;h=178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788024" y="260648"/>
            <a:ext cx="3763024" cy="211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Εκπρόσωποι στην Ελλάδα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67744" y="2348880"/>
            <a:ext cx="2160240" cy="115212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Κωστής </a:t>
            </a:r>
          </a:p>
          <a:p>
            <a:pPr algn="ctr">
              <a:spcBef>
                <a:spcPts val="0"/>
              </a:spcBef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Παλαμάς</a:t>
            </a:r>
          </a:p>
        </p:txBody>
      </p:sp>
      <p:pic>
        <p:nvPicPr>
          <p:cNvPr id="15362" name="Picture 2" descr="http://1.bp.blogspot.com/-c6XoO6j1j4E/UN7yZo7iVZI/AAAAAAAAITs/NSqxc7e4V1Q/s1600/%CE%9A%CF%89%CF%83%CF%84%CE%AE%CF%82+%CE%A0%CE%B1%CE%BB%CE%B1%CE%BC%CE%AC%CF%82+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789"/>
          <a:stretch>
            <a:fillRect/>
          </a:stretch>
        </p:blipFill>
        <p:spPr bwMode="auto">
          <a:xfrm>
            <a:off x="304593" y="1268760"/>
            <a:ext cx="2035159" cy="2160240"/>
          </a:xfrm>
          <a:prstGeom prst="rect">
            <a:avLst/>
          </a:prstGeom>
          <a:noFill/>
        </p:spPr>
      </p:pic>
      <p:pic>
        <p:nvPicPr>
          <p:cNvPr id="15364" name="Picture 4" descr="http://3.bp.blogspot.com/-0Kie8pdblqk/UJkY2BKtkTI/AAAAAAAAHv0/pPVcMIu0HHc/s1600/348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9190"/>
          <a:stretch>
            <a:fillRect/>
          </a:stretch>
        </p:blipFill>
        <p:spPr bwMode="auto">
          <a:xfrm>
            <a:off x="4710016" y="1124744"/>
            <a:ext cx="2011766" cy="2486050"/>
          </a:xfrm>
          <a:prstGeom prst="rect">
            <a:avLst/>
          </a:prstGeom>
          <a:noFill/>
        </p:spPr>
      </p:pic>
      <p:pic>
        <p:nvPicPr>
          <p:cNvPr id="15366" name="Picture 6" descr="http://3.bp.blogspot.com/-eZuQ8jS3HxE/UIV15ddqcvI/AAAAAAAAANQ/Fv5uBFAJtwU/s1600/ioannisgryparis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647" t="5039" r="24784" b="16378"/>
          <a:stretch>
            <a:fillRect/>
          </a:stretch>
        </p:blipFill>
        <p:spPr bwMode="auto">
          <a:xfrm>
            <a:off x="431527" y="3933056"/>
            <a:ext cx="1908225" cy="2612554"/>
          </a:xfrm>
          <a:prstGeom prst="rect">
            <a:avLst/>
          </a:prstGeom>
          <a:noFill/>
        </p:spPr>
      </p:pic>
      <p:pic>
        <p:nvPicPr>
          <p:cNvPr id="15368" name="Picture 8" descr="http://www.potheg.gr/img/Writers/W7710868_1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9530" t="5906" r="9530" b="15748"/>
          <a:stretch>
            <a:fillRect/>
          </a:stretch>
        </p:blipFill>
        <p:spPr bwMode="auto">
          <a:xfrm>
            <a:off x="4644008" y="4077072"/>
            <a:ext cx="2077774" cy="2434271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876256" y="2420888"/>
            <a:ext cx="20882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Γεώργιος </a:t>
            </a:r>
          </a:p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Δροσίνης</a:t>
            </a:r>
            <a:endParaRPr lang="el-GR" sz="3200" dirty="0" smtClean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2339752" y="5301208"/>
            <a:ext cx="20882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Ιωάννης </a:t>
            </a:r>
          </a:p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Γρυπάρης</a:t>
            </a:r>
            <a:endParaRPr lang="el-GR" sz="3200" dirty="0" smtClean="0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361856" y="5301208"/>
            <a:ext cx="30346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Λορέντζος </a:t>
            </a:r>
          </a:p>
          <a:p>
            <a:pPr algn="ctr">
              <a:buNone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Μαβίλης</a:t>
            </a: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1133</Words>
  <Application>Microsoft Office PowerPoint</Application>
  <PresentationFormat>Προβολή στην οθόνη (4:3)</PresentationFormat>
  <Paragraphs>252</Paragraphs>
  <Slides>42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Παρνασσισμός</vt:lpstr>
      <vt:lpstr>Διαφάνεια 2</vt:lpstr>
      <vt:lpstr>Χαρακτηριστικά</vt:lpstr>
      <vt:lpstr>Διαφάνεια 4</vt:lpstr>
      <vt:lpstr>Διαφάνεια 5</vt:lpstr>
      <vt:lpstr>Ας δούμε ένα παρνασσικό ποίημα που γράφτηκε στη Γαλλία</vt:lpstr>
      <vt:lpstr>Τα μάτια, Συλί Προυντόμ</vt:lpstr>
      <vt:lpstr>Διαφάνεια 8</vt:lpstr>
      <vt:lpstr>Εκπρόσωποι στην Ελλάδα</vt:lpstr>
      <vt:lpstr>Διαφάνεια 10</vt:lpstr>
      <vt:lpstr>Αθήνα, δεκαετία του 1930 Ο Κωστής Παλαμάς κοιτάζει  τη βιτρίνα του βιβλιοπωλείου Κάουφμαν στη Σταδίου</vt:lpstr>
      <vt:lpstr>Πώς είναι η Ελλάδα εκείνη την εποχή;</vt:lpstr>
      <vt:lpstr>Διαφάνεια 13</vt:lpstr>
      <vt:lpstr>Διαφάνεια 14</vt:lpstr>
      <vt:lpstr>Διαφάνεια 15</vt:lpstr>
      <vt:lpstr>Διαφάνεια 16</vt:lpstr>
      <vt:lpstr>Διαφάνεια 17</vt:lpstr>
      <vt:lpstr>Πατρίδες! Αέρας, γη…  Κ. Παλαμάς</vt:lpstr>
      <vt:lpstr>Το θέμα του ποιήματος</vt:lpstr>
      <vt:lpstr>φωτιά</vt:lpstr>
      <vt:lpstr>Διαφάνεια 21</vt:lpstr>
      <vt:lpstr>Διαφάνεια 22</vt:lpstr>
      <vt:lpstr>Διαφάνεια 23</vt:lpstr>
      <vt:lpstr>Έχει το ποίημα χαρακτηριστικά παρνασσισμού;</vt:lpstr>
      <vt:lpstr>Ας δούμε αυτό το βίντεο πριν διαβάσουμε το ποίημα του Λορέντζου Μαβίλη: Καλλιπάτειρα</vt:lpstr>
      <vt:lpstr>Ποια ήταν, λοιπόν, η Καλλιπάτειρα;</vt:lpstr>
      <vt:lpstr>Διαφάνεια 27</vt:lpstr>
      <vt:lpstr>Γνωρίζοντας την ιστορία αυτή, ο Λορέντζος Μαβίλης εμπνέεται  και γράφει ένα ποίημα</vt:lpstr>
      <vt:lpstr>Καλλιπάτειρα</vt:lpstr>
      <vt:lpstr>Έχει χαρακτηριστικά παρνασσισμού;</vt:lpstr>
      <vt:lpstr>Ας δούμε μερικά ακόμα παρνασσικά ποιήματα.</vt:lpstr>
      <vt:lpstr>Η λίμνη, Νίκου Καμπά</vt:lpstr>
      <vt:lpstr>Διαφάνεια 33</vt:lpstr>
      <vt:lpstr>Οι τρεις δροσιές, Γεωργίου Δροσίνη</vt:lpstr>
      <vt:lpstr>Ας κλείσουμε  με ένα τελευταίο  ποίημα  του Γεώργιου Δροσίνη για  την πατρίδα μας</vt:lpstr>
      <vt:lpstr>Η πατρίδα μας</vt:lpstr>
      <vt:lpstr>Για την επόμενη φορά…</vt:lpstr>
      <vt:lpstr>Τα πρωτοβρόχια, Γεωργίου Δροσίνη</vt:lpstr>
      <vt:lpstr>Διαφάνεια 39</vt:lpstr>
      <vt:lpstr>Βροχή, Κ.Π. Καβάφης</vt:lpstr>
      <vt:lpstr>Διαφάνεια 41</vt:lpstr>
      <vt:lpstr>Ημερολόγιο ενός αθέατου απριλίου, Οδυσσέας Ελύτης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Παρνασσισμός</dc:title>
  <dc:creator>Toshiba</dc:creator>
  <cp:lastModifiedBy>Toshiba</cp:lastModifiedBy>
  <cp:revision>116</cp:revision>
  <dcterms:created xsi:type="dcterms:W3CDTF">2020-05-13T15:02:08Z</dcterms:created>
  <dcterms:modified xsi:type="dcterms:W3CDTF">2020-05-22T10:21:29Z</dcterms:modified>
</cp:coreProperties>
</file>