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90" r:id="rId4"/>
    <p:sldId id="292" r:id="rId5"/>
    <p:sldId id="305" r:id="rId6"/>
    <p:sldId id="308" r:id="rId7"/>
    <p:sldId id="306" r:id="rId8"/>
    <p:sldId id="291" r:id="rId9"/>
    <p:sldId id="264" r:id="rId10"/>
    <p:sldId id="265" r:id="rId11"/>
    <p:sldId id="309" r:id="rId12"/>
    <p:sldId id="311" r:id="rId13"/>
    <p:sldId id="313" r:id="rId14"/>
    <p:sldId id="297" r:id="rId15"/>
    <p:sldId id="310" r:id="rId16"/>
    <p:sldId id="300" r:id="rId17"/>
    <p:sldId id="312" r:id="rId18"/>
    <p:sldId id="303" r:id="rId19"/>
    <p:sldId id="276" r:id="rId20"/>
    <p:sldId id="304" r:id="rId2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4542"/>
    <a:srgbClr val="BD4A4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3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584E-8EB1-489A-B7EF-7506178EFE83}" type="datetimeFigureOut">
              <a:rPr lang="el-GR" smtClean="0"/>
              <a:pPr/>
              <a:t>7/12/2020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61C7-7F5D-4A0E-92D4-7D79E54DBC2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584E-8EB1-489A-B7EF-7506178EFE83}" type="datetimeFigureOut">
              <a:rPr lang="el-GR" smtClean="0"/>
              <a:pPr/>
              <a:t>7/12/2020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61C7-7F5D-4A0E-92D4-7D79E54DBC2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584E-8EB1-489A-B7EF-7506178EFE83}" type="datetimeFigureOut">
              <a:rPr lang="el-GR" smtClean="0"/>
              <a:pPr/>
              <a:t>7/12/2020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61C7-7F5D-4A0E-92D4-7D79E54DBC2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584E-8EB1-489A-B7EF-7506178EFE83}" type="datetimeFigureOut">
              <a:rPr lang="el-GR" smtClean="0"/>
              <a:pPr/>
              <a:t>7/12/2020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61C7-7F5D-4A0E-92D4-7D79E54DBC2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584E-8EB1-489A-B7EF-7506178EFE83}" type="datetimeFigureOut">
              <a:rPr lang="el-GR" smtClean="0"/>
              <a:pPr/>
              <a:t>7/12/2020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61C7-7F5D-4A0E-92D4-7D79E54DBC2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584E-8EB1-489A-B7EF-7506178EFE83}" type="datetimeFigureOut">
              <a:rPr lang="el-GR" smtClean="0"/>
              <a:pPr/>
              <a:t>7/12/2020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61C7-7F5D-4A0E-92D4-7D79E54DBC2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584E-8EB1-489A-B7EF-7506178EFE83}" type="datetimeFigureOut">
              <a:rPr lang="el-GR" smtClean="0"/>
              <a:pPr/>
              <a:t>7/12/2020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61C7-7F5D-4A0E-92D4-7D79E54DBC2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584E-8EB1-489A-B7EF-7506178EFE83}" type="datetimeFigureOut">
              <a:rPr lang="el-GR" smtClean="0"/>
              <a:pPr/>
              <a:t>7/12/2020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61C7-7F5D-4A0E-92D4-7D79E54DBC2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584E-8EB1-489A-B7EF-7506178EFE83}" type="datetimeFigureOut">
              <a:rPr lang="el-GR" smtClean="0"/>
              <a:pPr/>
              <a:t>7/12/2020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61C7-7F5D-4A0E-92D4-7D79E54DBC2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584E-8EB1-489A-B7EF-7506178EFE83}" type="datetimeFigureOut">
              <a:rPr lang="el-GR" smtClean="0"/>
              <a:pPr/>
              <a:t>7/12/2020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61C7-7F5D-4A0E-92D4-7D79E54DBC2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C584E-8EB1-489A-B7EF-7506178EFE83}" type="datetimeFigureOut">
              <a:rPr lang="el-GR" smtClean="0"/>
              <a:pPr/>
              <a:t>7/12/2020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861C7-7F5D-4A0E-92D4-7D79E54DBC2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C584E-8EB1-489A-B7EF-7506178EFE83}" type="datetimeFigureOut">
              <a:rPr lang="el-GR" smtClean="0"/>
              <a:pPr/>
              <a:t>7/12/2020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861C7-7F5D-4A0E-92D4-7D79E54DBC2F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o-klooun.com/anadimosiefseis/ypokoristika-erotevmenon-ana-ton-kosm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g"/><Relationship Id="rId2" Type="http://schemas.openxmlformats.org/officeDocument/2006/relationships/image" Target="../media/image15.jpg"/><Relationship Id="rId16" Type="http://schemas.openxmlformats.org/officeDocument/2006/relationships/image" Target="../media/image29.jpg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8.jpg"/><Relationship Id="rId10" Type="http://schemas.openxmlformats.org/officeDocument/2006/relationships/image" Target="../media/image23.jpg"/><Relationship Id="rId19" Type="http://schemas.openxmlformats.org/officeDocument/2006/relationships/image" Target="../media/image32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77933" y="1"/>
            <a:ext cx="10315447" cy="6878584"/>
          </a:xfrm>
          <a:prstGeom prst="rect">
            <a:avLst/>
          </a:prstGeom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907704" y="1700808"/>
            <a:ext cx="2880320" cy="1470025"/>
          </a:xfrm>
        </p:spPr>
        <p:txBody>
          <a:bodyPr>
            <a:noAutofit/>
          </a:bodyPr>
          <a:lstStyle/>
          <a:p>
            <a:r>
              <a:rPr lang="el-G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Διαδικτυακό </a:t>
            </a:r>
            <a:br>
              <a:rPr lang="el-G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μάθημα </a:t>
            </a:r>
            <a:br>
              <a:rPr lang="el-G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Λογοτεχνίας</a:t>
            </a:r>
          </a:p>
        </p:txBody>
      </p:sp>
      <p:sp>
        <p:nvSpPr>
          <p:cNvPr id="5" name="1 - Τίτλος">
            <a:extLst>
              <a:ext uri="{FF2B5EF4-FFF2-40B4-BE49-F238E27FC236}">
                <a16:creationId xmlns:a16="http://schemas.microsoft.com/office/drawing/2014/main" id="{2D149CFF-0DB9-4C5C-8061-F34158CB30E9}"/>
              </a:ext>
            </a:extLst>
          </p:cNvPr>
          <p:cNvSpPr txBox="1">
            <a:spLocks/>
          </p:cNvSpPr>
          <p:nvPr/>
        </p:nvSpPr>
        <p:spPr>
          <a:xfrm>
            <a:off x="5314814" y="1370634"/>
            <a:ext cx="3096344" cy="1944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 ήξευρα κυράτσα μου...</a:t>
            </a:r>
          </a:p>
          <a:p>
            <a:r>
              <a:rPr lang="el-G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7/12/2020</a:t>
            </a: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- Ελλειψοειδής επεξήγηση">
            <a:extLst>
              <a:ext uri="{FF2B5EF4-FFF2-40B4-BE49-F238E27FC236}">
                <a16:creationId xmlns:a16="http://schemas.microsoft.com/office/drawing/2014/main" id="{3C1CE9B8-815C-4055-BCA8-89C5B271B33B}"/>
              </a:ext>
            </a:extLst>
          </p:cNvPr>
          <p:cNvSpPr/>
          <p:nvPr/>
        </p:nvSpPr>
        <p:spPr>
          <a:xfrm>
            <a:off x="313432" y="188640"/>
            <a:ext cx="4546600" cy="3086493"/>
          </a:xfrm>
          <a:prstGeom prst="wedgeEllipseCallout">
            <a:avLst>
              <a:gd name="adj1" fmla="val -39625"/>
              <a:gd name="adj2" fmla="val 88104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 περιβάλλον δημιουργείο με τη φαντασία του ο νέος;;</a:t>
            </a: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816942A-2194-451F-9B2A-01EEC008B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00" y="3275133"/>
            <a:ext cx="3413944" cy="357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CC4016A-67A5-4D41-8B96-90D0F8E2CA8A}"/>
              </a:ext>
            </a:extLst>
          </p:cNvPr>
          <p:cNvSpPr/>
          <p:nvPr/>
        </p:nvSpPr>
        <p:spPr>
          <a:xfrm>
            <a:off x="5416624" y="476672"/>
            <a:ext cx="3413944" cy="2304256"/>
          </a:xfrm>
          <a:prstGeom prst="cloudCallout">
            <a:avLst>
              <a:gd name="adj1" fmla="val -21503"/>
              <a:gd name="adj2" fmla="val 1091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C652ABD-1BF8-4E47-865B-D5F8B9882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14400" y="-45720"/>
            <a:ext cx="109728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95736" y="3861048"/>
            <a:ext cx="5292080" cy="2520280"/>
          </a:xfrm>
          <a:solidFill>
            <a:srgbClr val="FFCCFF"/>
          </a:solidFill>
        </p:spPr>
        <p:txBody>
          <a:bodyPr>
            <a:normAutofit fontScale="90000"/>
          </a:bodyPr>
          <a:lstStyle/>
          <a:p>
            <a:r>
              <a:rPr lang="el-GR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Λουλούδια, μυρωδιές, χρώματα, προστασία από τον ήλιο, αισθησιακό τοπίο, πληθωρικές εικόνες, δεν του φτάνει ένα δέντρο, θέλει ποικιλία...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4090694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816942A-2194-451F-9B2A-01EEC008B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6" r="-11528"/>
          <a:stretch/>
        </p:blipFill>
        <p:spPr bwMode="auto">
          <a:xfrm>
            <a:off x="3851920" y="-331890"/>
            <a:ext cx="5590706" cy="71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 - Ελλειψοειδής επεξήγηση">
            <a:extLst>
              <a:ext uri="{FF2B5EF4-FFF2-40B4-BE49-F238E27FC236}">
                <a16:creationId xmlns:a16="http://schemas.microsoft.com/office/drawing/2014/main" id="{3C1CE9B8-815C-4055-BCA8-89C5B271B33B}"/>
              </a:ext>
            </a:extLst>
          </p:cNvPr>
          <p:cNvSpPr/>
          <p:nvPr/>
        </p:nvSpPr>
        <p:spPr>
          <a:xfrm>
            <a:off x="251520" y="2420888"/>
            <a:ext cx="3528392" cy="3528392"/>
          </a:xfrm>
          <a:prstGeom prst="wedgeEllipseCallout">
            <a:avLst>
              <a:gd name="adj1" fmla="val 97605"/>
              <a:gd name="adj2" fmla="val -4152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Βρείτε σχήματα λόγου και γράψτε τα στο 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</a:t>
            </a:r>
            <a:endParaRPr lang="el-G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30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1114196"/>
            <a:ext cx="4165443" cy="1481032"/>
          </a:xfrm>
        </p:spPr>
        <p:txBody>
          <a:bodyPr>
            <a:normAutofit/>
          </a:bodyPr>
          <a:lstStyle/>
          <a:p>
            <a:r>
              <a:rPr lang="el-GR" sz="2400" b="1" dirty="0"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Μεταφορές: </a:t>
            </a:r>
            <a:br>
              <a:rPr lang="el-GR" sz="2400" b="1" dirty="0"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εκόλλησεν, ετυλίχτηκεν, φύλλα καρδιάς, εριζώθηκεν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A3EF7296-D738-435C-AA08-072A1185707D}"/>
              </a:ext>
            </a:extLst>
          </p:cNvPr>
          <p:cNvSpPr/>
          <p:nvPr/>
        </p:nvSpPr>
        <p:spPr>
          <a:xfrm rot="16200000">
            <a:off x="401829" y="1051682"/>
            <a:ext cx="494743" cy="96778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cap="sq">
            <a:noFill/>
          </a:ln>
          <a:effectLst>
            <a:outerShdw blurRad="127000" dist="114300" dir="2700000" sx="106000" sy="106000" algn="tl" rotWithShape="0">
              <a:prstClr val="black">
                <a:alpha val="31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0ABA4-EFF2-4F03-BD5F-660A21A04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992" y="-49696"/>
            <a:ext cx="5218042" cy="6957391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49CAA0E2-625F-43A9-8525-4FBF26DE29CE}"/>
              </a:ext>
            </a:extLst>
          </p:cNvPr>
          <p:cNvSpPr/>
          <p:nvPr/>
        </p:nvSpPr>
        <p:spPr>
          <a:xfrm rot="16200000">
            <a:off x="371944" y="2416423"/>
            <a:ext cx="494743" cy="96778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cap="sq">
            <a:noFill/>
          </a:ln>
          <a:effectLst>
            <a:outerShdw blurRad="127000" dist="114300" dir="2700000" sx="106000" sy="106000" algn="tl" rotWithShape="0">
              <a:prstClr val="black">
                <a:alpha val="31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8" name="1 - Τίτλος">
            <a:extLst>
              <a:ext uri="{FF2B5EF4-FFF2-40B4-BE49-F238E27FC236}">
                <a16:creationId xmlns:a16="http://schemas.microsoft.com/office/drawing/2014/main" id="{173BD7C6-FE4B-4604-8909-94AFC1292D9A}"/>
              </a:ext>
            </a:extLst>
          </p:cNvPr>
          <p:cNvSpPr txBox="1">
            <a:spLocks/>
          </p:cNvSpPr>
          <p:nvPr/>
        </p:nvSpPr>
        <p:spPr>
          <a:xfrm>
            <a:off x="892567" y="2631582"/>
            <a:ext cx="3475196" cy="1481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b="1" dirty="0"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Προσωποποίηση: </a:t>
            </a:r>
          </a:p>
          <a:p>
            <a:r>
              <a:rPr lang="el-GR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πού μ’ εύρε, πού μ’ εκόλλησεν η περισσή σου αγάπη... της καρδιάς μου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D147A1F7-78E9-469F-B76B-729816FAE182}"/>
              </a:ext>
            </a:extLst>
          </p:cNvPr>
          <p:cNvSpPr/>
          <p:nvPr/>
        </p:nvSpPr>
        <p:spPr>
          <a:xfrm rot="16200000">
            <a:off x="357137" y="3989191"/>
            <a:ext cx="494743" cy="96778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cap="sq">
            <a:noFill/>
          </a:ln>
          <a:effectLst>
            <a:outerShdw blurRad="127000" dist="114300" dir="2700000" sx="106000" sy="106000" algn="tl" rotWithShape="0">
              <a:prstClr val="black">
                <a:alpha val="31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0" name="1 - Τίτλος">
            <a:extLst>
              <a:ext uri="{FF2B5EF4-FFF2-40B4-BE49-F238E27FC236}">
                <a16:creationId xmlns:a16="http://schemas.microsoft.com/office/drawing/2014/main" id="{CB860787-BC57-43F6-9F81-E95F39FA7638}"/>
              </a:ext>
            </a:extLst>
          </p:cNvPr>
          <p:cNvSpPr txBox="1">
            <a:spLocks/>
          </p:cNvSpPr>
          <p:nvPr/>
        </p:nvSpPr>
        <p:spPr>
          <a:xfrm>
            <a:off x="1337025" y="4225709"/>
            <a:ext cx="4667504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400" b="1" dirty="0"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Επαναφορά: </a:t>
            </a:r>
          </a:p>
          <a:p>
            <a:pPr algn="l"/>
            <a:r>
              <a:rPr lang="el-GR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εσέβην... εσέβην</a:t>
            </a:r>
          </a:p>
        </p:txBody>
      </p:sp>
      <p:sp>
        <p:nvSpPr>
          <p:cNvPr id="11" name="1 - Τίτλος">
            <a:extLst>
              <a:ext uri="{FF2B5EF4-FFF2-40B4-BE49-F238E27FC236}">
                <a16:creationId xmlns:a16="http://schemas.microsoft.com/office/drawing/2014/main" id="{E3B3FAEB-B750-4677-B0DA-B61CC8C35806}"/>
              </a:ext>
            </a:extLst>
          </p:cNvPr>
          <p:cNvSpPr txBox="1">
            <a:spLocks/>
          </p:cNvSpPr>
          <p:nvPr/>
        </p:nvSpPr>
        <p:spPr>
          <a:xfrm>
            <a:off x="611560" y="5085805"/>
            <a:ext cx="3922027" cy="172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b="1" dirty="0"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Υπερβολή: </a:t>
            </a:r>
          </a:p>
          <a:p>
            <a:r>
              <a:rPr lang="el-GR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μαχαίρια και αν με κόφτουσιν, πριόνια και αν με πριονίζουν... αρνούμαι.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FAF71B7-6D84-4CFD-B9CC-ABF7755FE146}"/>
              </a:ext>
            </a:extLst>
          </p:cNvPr>
          <p:cNvSpPr/>
          <p:nvPr/>
        </p:nvSpPr>
        <p:spPr>
          <a:xfrm rot="16200000">
            <a:off x="416031" y="5238744"/>
            <a:ext cx="494743" cy="96778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cap="sq">
            <a:noFill/>
          </a:ln>
          <a:effectLst>
            <a:outerShdw blurRad="127000" dist="114300" dir="2700000" sx="106000" sy="106000" algn="tl" rotWithShape="0">
              <a:prstClr val="black">
                <a:alpha val="31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5" name="1 - Τίτλος">
            <a:extLst>
              <a:ext uri="{FF2B5EF4-FFF2-40B4-BE49-F238E27FC236}">
                <a16:creationId xmlns:a16="http://schemas.microsoft.com/office/drawing/2014/main" id="{979E3E32-74FA-418B-AA28-10062833D6AA}"/>
              </a:ext>
            </a:extLst>
          </p:cNvPr>
          <p:cNvSpPr txBox="1">
            <a:spLocks/>
          </p:cNvSpPr>
          <p:nvPr/>
        </p:nvSpPr>
        <p:spPr>
          <a:xfrm>
            <a:off x="516835" y="170583"/>
            <a:ext cx="3528392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ΣΧΗΜΑΤΑ ΛΟΓΟΥ</a:t>
            </a:r>
          </a:p>
        </p:txBody>
      </p:sp>
    </p:spTree>
    <p:extLst>
      <p:ext uri="{BB962C8B-B14F-4D97-AF65-F5344CB8AC3E}">
        <p14:creationId xmlns:p14="http://schemas.microsoft.com/office/powerpoint/2010/main" val="1871890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7" grpId="0" animBg="1"/>
      <p:bldP spid="8" grpId="0"/>
      <p:bldP spid="9" grpId="0" animBg="1"/>
      <p:bldP spid="10" grpId="0"/>
      <p:bldP spid="11" grpId="0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Ελλειψοειδής επεξήγηση"/>
          <p:cNvSpPr/>
          <p:nvPr/>
        </p:nvSpPr>
        <p:spPr>
          <a:xfrm>
            <a:off x="252665" y="147461"/>
            <a:ext cx="3599255" cy="2226985"/>
          </a:xfrm>
          <a:prstGeom prst="wedgeEllipseCallout">
            <a:avLst>
              <a:gd name="adj1" fmla="val 76553"/>
              <a:gd name="adj2" fmla="val -27254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Βρείτε τα υποκοριστικά και γράψτε τα στο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</a:t>
            </a:r>
            <a:endParaRPr lang="el-GR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3 - Ελλειψοειδής επεξήγηση">
            <a:extLst>
              <a:ext uri="{FF2B5EF4-FFF2-40B4-BE49-F238E27FC236}">
                <a16:creationId xmlns:a16="http://schemas.microsoft.com/office/drawing/2014/main" id="{3C1CE9B8-815C-4055-BCA8-89C5B271B33B}"/>
              </a:ext>
            </a:extLst>
          </p:cNvPr>
          <p:cNvSpPr/>
          <p:nvPr/>
        </p:nvSpPr>
        <p:spPr>
          <a:xfrm>
            <a:off x="1259632" y="2536716"/>
            <a:ext cx="3828514" cy="2404452"/>
          </a:xfrm>
          <a:prstGeom prst="wedgeEllipseCallout">
            <a:avLst>
              <a:gd name="adj1" fmla="val 68002"/>
              <a:gd name="adj2" fmla="val -34706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Γιατί χρησιμοποιούμε υποκοριτσικά; Τι πετυχαίνουμε;</a:t>
            </a:r>
            <a:endParaRPr lang="el-GR" sz="2800" b="1" dirty="0">
              <a:solidFill>
                <a:srgbClr val="C00000"/>
              </a:solidFill>
            </a:endParaRPr>
          </a:p>
        </p:txBody>
      </p:sp>
      <p:sp>
        <p:nvSpPr>
          <p:cNvPr id="9" name="1 - Τίτλος">
            <a:extLst>
              <a:ext uri="{FF2B5EF4-FFF2-40B4-BE49-F238E27FC236}">
                <a16:creationId xmlns:a16="http://schemas.microsoft.com/office/drawing/2014/main" id="{0ED1EA3F-429E-4EAF-A9A2-97D8DC7EF328}"/>
              </a:ext>
            </a:extLst>
          </p:cNvPr>
          <p:cNvSpPr txBox="1">
            <a:spLocks/>
          </p:cNvSpPr>
          <p:nvPr/>
        </p:nvSpPr>
        <p:spPr>
          <a:xfrm>
            <a:off x="5796136" y="16437"/>
            <a:ext cx="2952328" cy="2233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Κυράτσα, αρχοντοπούλες, κυδωνίτσες, νερατζούλες</a:t>
            </a:r>
            <a:endParaRPr lang="el-GR" sz="2800" b="1" i="1" dirty="0"/>
          </a:p>
        </p:txBody>
      </p:sp>
      <p:sp>
        <p:nvSpPr>
          <p:cNvPr id="5" name="1 - Τίτλος">
            <a:hlinkClick r:id="rId2"/>
            <a:extLst>
              <a:ext uri="{FF2B5EF4-FFF2-40B4-BE49-F238E27FC236}">
                <a16:creationId xmlns:a16="http://schemas.microsoft.com/office/drawing/2014/main" id="{D2FAF512-A595-49AB-9B52-91E012A88914}"/>
              </a:ext>
            </a:extLst>
          </p:cNvPr>
          <p:cNvSpPr txBox="1">
            <a:spLocks/>
          </p:cNvSpPr>
          <p:nvPr/>
        </p:nvSpPr>
        <p:spPr>
          <a:xfrm>
            <a:off x="3047859" y="5311426"/>
            <a:ext cx="2808312" cy="11866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Δείτε υποκοριστικά ερωτευμένων ανά τον κόσμο (έρευνα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bbc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l-GR" sz="2000" b="1" i="1" dirty="0"/>
          </a:p>
        </p:txBody>
      </p:sp>
      <p:sp>
        <p:nvSpPr>
          <p:cNvPr id="6" name="1 - Τίτλος">
            <a:extLst>
              <a:ext uri="{FF2B5EF4-FFF2-40B4-BE49-F238E27FC236}">
                <a16:creationId xmlns:a16="http://schemas.microsoft.com/office/drawing/2014/main" id="{ECF91D93-B41C-451E-A9C8-0804CC6F336D}"/>
              </a:ext>
            </a:extLst>
          </p:cNvPr>
          <p:cNvSpPr txBox="1">
            <a:spLocks/>
          </p:cNvSpPr>
          <p:nvPr/>
        </p:nvSpPr>
        <p:spPr>
          <a:xfrm>
            <a:off x="5796136" y="2374446"/>
            <a:ext cx="2952328" cy="2233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Ένδειξη τρυφερότητας, στοργής, οικειότητας</a:t>
            </a:r>
            <a:endParaRPr lang="el-GR" sz="2800" b="1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5722D4-82DE-4D3B-9F05-49CB97E28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5" y="4744828"/>
            <a:ext cx="867369" cy="1158751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3A02FCFD-6EC1-41C3-80CB-5FC754D8074F}"/>
              </a:ext>
            </a:extLst>
          </p:cNvPr>
          <p:cNvSpPr/>
          <p:nvPr/>
        </p:nvSpPr>
        <p:spPr>
          <a:xfrm rot="16200000">
            <a:off x="2228139" y="5449954"/>
            <a:ext cx="627083" cy="97877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cap="sq">
            <a:noFill/>
          </a:ln>
          <a:effectLst>
            <a:outerShdw blurRad="127000" dist="114300" dir="2700000" sx="106000" sy="106000" algn="tl" rotWithShape="0">
              <a:prstClr val="black">
                <a:alpha val="31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28D106-BF98-42EC-9008-CCD494634B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898"/>
          <a:stretch/>
        </p:blipFill>
        <p:spPr>
          <a:xfrm>
            <a:off x="914155" y="5589192"/>
            <a:ext cx="1121347" cy="1044000"/>
          </a:xfrm>
          <a:prstGeom prst="rect">
            <a:avLst/>
          </a:prstGeom>
        </p:spPr>
      </p:pic>
      <p:sp>
        <p:nvSpPr>
          <p:cNvPr id="12" name="1 - Τίτλος">
            <a:extLst>
              <a:ext uri="{FF2B5EF4-FFF2-40B4-BE49-F238E27FC236}">
                <a16:creationId xmlns:a16="http://schemas.microsoft.com/office/drawing/2014/main" id="{BCBB6EE8-A5DA-4C13-8E00-CC322D75916B}"/>
              </a:ext>
            </a:extLst>
          </p:cNvPr>
          <p:cNvSpPr txBox="1">
            <a:spLocks/>
          </p:cNvSpPr>
          <p:nvPr/>
        </p:nvSpPr>
        <p:spPr>
          <a:xfrm>
            <a:off x="5940152" y="5310269"/>
            <a:ext cx="2808312" cy="11866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000" b="1" i="1" dirty="0"/>
          </a:p>
        </p:txBody>
      </p:sp>
      <p:sp>
        <p:nvSpPr>
          <p:cNvPr id="13" name="3 - Ελλειψοειδής επεξήγηση">
            <a:extLst>
              <a:ext uri="{FF2B5EF4-FFF2-40B4-BE49-F238E27FC236}">
                <a16:creationId xmlns:a16="http://schemas.microsoft.com/office/drawing/2014/main" id="{BE99D332-75B9-4C06-9C0C-0EAEF7D73A7B}"/>
              </a:ext>
            </a:extLst>
          </p:cNvPr>
          <p:cNvSpPr/>
          <p:nvPr/>
        </p:nvSpPr>
        <p:spPr>
          <a:xfrm>
            <a:off x="5911429" y="4591261"/>
            <a:ext cx="2721741" cy="2209647"/>
          </a:xfrm>
          <a:prstGeom prst="wedgeEllipseCallout">
            <a:avLst>
              <a:gd name="adj1" fmla="val 68002"/>
              <a:gd name="adj2" fmla="val -34706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πιο αστεία μου φάνηκαν το «ψύλλε μου» και το κινέζικο... </a:t>
            </a:r>
            <a:r>
              <a:rPr lang="el-GR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el-GR" sz="2000" b="1" i="1" dirty="0"/>
          </a:p>
        </p:txBody>
      </p:sp>
    </p:spTree>
    <p:extLst>
      <p:ext uri="{BB962C8B-B14F-4D97-AF65-F5344CB8AC3E}">
        <p14:creationId xmlns:p14="http://schemas.microsoft.com/office/powerpoint/2010/main" val="3125231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/>
      <p:bldP spid="5" grpId="0"/>
      <p:bldP spid="6" grpId="0"/>
      <p:bldP spid="10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Ελλειψοειδής επεξήγηση"/>
          <p:cNvSpPr/>
          <p:nvPr/>
        </p:nvSpPr>
        <p:spPr>
          <a:xfrm>
            <a:off x="251520" y="188640"/>
            <a:ext cx="3528392" cy="2808312"/>
          </a:xfrm>
          <a:prstGeom prst="wedgeEllipseCallout">
            <a:avLst>
              <a:gd name="adj1" fmla="val 70252"/>
              <a:gd name="adj2" fmla="val 4780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Να σχολιάσετε την αντίθεση: ταπεινή καρδούλα μου - αφέντη</a:t>
            </a:r>
          </a:p>
        </p:txBody>
      </p:sp>
      <p:sp>
        <p:nvSpPr>
          <p:cNvPr id="8" name="3 - Ελλειψοειδής επεξήγηση">
            <a:extLst>
              <a:ext uri="{FF2B5EF4-FFF2-40B4-BE49-F238E27FC236}">
                <a16:creationId xmlns:a16="http://schemas.microsoft.com/office/drawing/2014/main" id="{3C1CE9B8-815C-4055-BCA8-89C5B271B33B}"/>
              </a:ext>
            </a:extLst>
          </p:cNvPr>
          <p:cNvSpPr/>
          <p:nvPr/>
        </p:nvSpPr>
        <p:spPr>
          <a:xfrm>
            <a:off x="467544" y="3573016"/>
            <a:ext cx="2592288" cy="2088232"/>
          </a:xfrm>
          <a:prstGeom prst="wedgeEllipseCallout">
            <a:avLst>
              <a:gd name="adj1" fmla="val 105437"/>
              <a:gd name="adj2" fmla="val -47952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 θέλει να δηλώσει η κόρη;</a:t>
            </a:r>
            <a:endParaRPr lang="el-GR" sz="2800" b="1" dirty="0">
              <a:solidFill>
                <a:srgbClr val="C00000"/>
              </a:solidFill>
            </a:endParaRPr>
          </a:p>
        </p:txBody>
      </p:sp>
      <p:sp>
        <p:nvSpPr>
          <p:cNvPr id="5" name="1 - Τίτλος">
            <a:extLst>
              <a:ext uri="{FF2B5EF4-FFF2-40B4-BE49-F238E27FC236}">
                <a16:creationId xmlns:a16="http://schemas.microsoft.com/office/drawing/2014/main" id="{D02072F9-85DE-46A7-A3CC-0394A9694CEC}"/>
              </a:ext>
            </a:extLst>
          </p:cNvPr>
          <p:cNvSpPr txBox="1">
            <a:spLocks/>
          </p:cNvSpPr>
          <p:nvPr/>
        </p:nvSpPr>
        <p:spPr>
          <a:xfrm>
            <a:off x="4536504" y="0"/>
            <a:ext cx="4355976" cy="7373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κόρη θέλει να υποταχτεί στον αγαπημένο της κι αυτό θα είναι ευτυχία για κείνη. </a:t>
            </a:r>
          </a:p>
          <a:p>
            <a:r>
              <a:rPr lang="el-GR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Προσφέρει εκούσια την ελευθερία της στα χέρια του ως δώρο, γιατί τον αγαπά. </a:t>
            </a:r>
          </a:p>
          <a:p>
            <a:r>
              <a:rPr lang="el-GR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«δουλεία» του έρωτα είναι γλυκιά για κείνη. Η αντίθεση, λοιπόν, αφέντης – καρδούλα μου τονίζει περισσότερο τη δύναμη των συναισθημάτων της.</a:t>
            </a:r>
            <a:endParaRPr lang="el-GR" sz="2800" b="1" i="1" dirty="0"/>
          </a:p>
        </p:txBody>
      </p:sp>
    </p:spTree>
    <p:extLst>
      <p:ext uri="{BB962C8B-B14F-4D97-AF65-F5344CB8AC3E}">
        <p14:creationId xmlns:p14="http://schemas.microsoft.com/office/powerpoint/2010/main" val="2601230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5485" y="5460939"/>
            <a:ext cx="3491880" cy="1121102"/>
          </a:xfrm>
        </p:spPr>
        <p:txBody>
          <a:bodyPr>
            <a:noAutofit/>
          </a:bodyPr>
          <a:lstStyle/>
          <a:p>
            <a:r>
              <a:rPr lang="el-GR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 ναι, ποιες είναι οι προϋποθέσεις;</a:t>
            </a:r>
            <a:br>
              <a:rPr lang="el-GR" sz="3200" b="1" i="1" dirty="0">
                <a:solidFill>
                  <a:schemeClr val="accent4">
                    <a:lumMod val="50000"/>
                  </a:schemeClr>
                </a:solidFill>
              </a:rPr>
            </a:br>
            <a:endParaRPr lang="el-GR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1 - Τίτλος">
            <a:extLst>
              <a:ext uri="{FF2B5EF4-FFF2-40B4-BE49-F238E27FC236}">
                <a16:creationId xmlns:a16="http://schemas.microsoft.com/office/drawing/2014/main" id="{0ED1EA3F-429E-4EAF-A9A2-97D8DC7EF328}"/>
              </a:ext>
            </a:extLst>
          </p:cNvPr>
          <p:cNvSpPr txBox="1">
            <a:spLocks/>
          </p:cNvSpPr>
          <p:nvPr/>
        </p:nvSpPr>
        <p:spPr>
          <a:xfrm>
            <a:off x="4198261" y="4184572"/>
            <a:ext cx="4968552" cy="2888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4300" b="1" i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2D383E3-ED4B-4130-944B-26B4F7847E26}"/>
              </a:ext>
            </a:extLst>
          </p:cNvPr>
          <p:cNvSpPr/>
          <p:nvPr/>
        </p:nvSpPr>
        <p:spPr>
          <a:xfrm>
            <a:off x="2051425" y="469340"/>
            <a:ext cx="5286592" cy="276628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203200" dist="38100" dir="84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500"/>
              </a:spcBef>
            </a:pPr>
            <a:r>
              <a:rPr lang="el-GR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Πιστεύετε ότι υπάρχει αιώνια αγάπη;</a:t>
            </a:r>
            <a:endParaRPr lang="el-GR" sz="4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l-GR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8DA887F-BA29-4CCB-84B7-8FC529BDE345}"/>
              </a:ext>
            </a:extLst>
          </p:cNvPr>
          <p:cNvSpPr/>
          <p:nvPr/>
        </p:nvSpPr>
        <p:spPr>
          <a:xfrm rot="2123177">
            <a:off x="2001237" y="3389976"/>
            <a:ext cx="1113956" cy="122124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cap="sq">
            <a:noFill/>
          </a:ln>
          <a:effectLst>
            <a:outerShdw blurRad="127000" dist="114300" dir="2700000" sx="106000" sy="106000" algn="tl" rotWithShape="0">
              <a:prstClr val="black">
                <a:alpha val="31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27CD1A2-67AA-459B-B083-AA8AEEBEFD5F}"/>
              </a:ext>
            </a:extLst>
          </p:cNvPr>
          <p:cNvSpPr/>
          <p:nvPr/>
        </p:nvSpPr>
        <p:spPr>
          <a:xfrm rot="19870809">
            <a:off x="6452479" y="3274295"/>
            <a:ext cx="1113956" cy="125085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cap="sq">
            <a:noFill/>
          </a:ln>
          <a:effectLst>
            <a:outerShdw blurRad="127000" dist="114300" dir="2700000" sx="106000" sy="106000" algn="tl" rotWithShape="0">
              <a:prstClr val="black">
                <a:alpha val="31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8" name="1 - Τίτλος">
            <a:extLst>
              <a:ext uri="{FF2B5EF4-FFF2-40B4-BE49-F238E27FC236}">
                <a16:creationId xmlns:a16="http://schemas.microsoft.com/office/drawing/2014/main" id="{7B9427E9-8964-4BEF-87C5-ABD83A87FC00}"/>
              </a:ext>
            </a:extLst>
          </p:cNvPr>
          <p:cNvSpPr txBox="1">
            <a:spLocks/>
          </p:cNvSpPr>
          <p:nvPr/>
        </p:nvSpPr>
        <p:spPr>
          <a:xfrm>
            <a:off x="5724128" y="4948744"/>
            <a:ext cx="3419872" cy="1633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 όχι, γιατί; </a:t>
            </a:r>
          </a:p>
          <a:p>
            <a:r>
              <a:rPr lang="el-GR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Δικαιολογήστε </a:t>
            </a:r>
          </a:p>
          <a:p>
            <a:r>
              <a:rPr lang="el-GR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 θέση σας.</a:t>
            </a:r>
            <a:endParaRPr lang="el-GR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8FD23D-B0DB-45F8-8AFA-C756F88056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7FCF6"/>
              </a:clrFrom>
              <a:clrTo>
                <a:srgbClr val="F7FC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71" y="3875604"/>
            <a:ext cx="2523500" cy="139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7" grpId="0" animBg="1"/>
      <p:bldP spid="11" grpId="0" animBg="1"/>
      <p:bldP spid="12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5CD9-0560-427E-88D3-C47E8919C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475"/>
            <a:ext cx="8229600" cy="1143000"/>
          </a:xfrm>
        </p:spPr>
        <p:txBody>
          <a:bodyPr/>
          <a:lstStyle/>
          <a:p>
            <a:r>
              <a:rPr lang="el-GR" b="1" dirty="0"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Εργασία (</a:t>
            </a:r>
            <a:r>
              <a:rPr lang="en-US" b="1" dirty="0"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challenge)</a:t>
            </a:r>
            <a:r>
              <a:rPr lang="el-GR" b="1" dirty="0"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για το σπίτι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65AAF-243E-4728-AD22-2FB1767F2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8892480" cy="54006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Γράψτε σε ένα </a:t>
            </a:r>
            <a:r>
              <a:rPr lang="el-GR" b="1" dirty="0"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αρχείο </a:t>
            </a:r>
            <a:r>
              <a:rPr lang="en-US" b="1" dirty="0"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 </a:t>
            </a:r>
            <a:r>
              <a:rPr lang="el-GR" dirty="0"/>
              <a:t>το κείμενό σας για να το έχετε έτοιμο ώστε να το επικολλήσετε αύριο την ώρα του μαθήματος στο</a:t>
            </a:r>
            <a:r>
              <a:rPr lang="el-GR" dirty="0">
                <a:solidFill>
                  <a:srgbClr val="B84542"/>
                </a:solidFill>
              </a:rPr>
              <a:t> </a:t>
            </a:r>
            <a:r>
              <a:rPr lang="el-GR" b="1" dirty="0"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ομαδοσυνεργατικό έγγραφο </a:t>
            </a:r>
            <a:r>
              <a:rPr lang="en-US" dirty="0"/>
              <a:t>(google doc)</a:t>
            </a:r>
            <a:r>
              <a:rPr lang="el-GR" dirty="0"/>
              <a:t>!</a:t>
            </a:r>
          </a:p>
          <a:p>
            <a:r>
              <a:rPr lang="el-GR" dirty="0"/>
              <a:t>Μην ξεχάσετε να γράψετε το όνομά σας!</a:t>
            </a:r>
          </a:p>
          <a:p>
            <a:r>
              <a:rPr lang="el-GR" dirty="0"/>
              <a:t>Θα διαβάσουμε τις εργασίες και θα ψηφίσουμε τις καλύτερες!</a:t>
            </a:r>
          </a:p>
          <a:p>
            <a:r>
              <a:rPr lang="el-GR" dirty="0"/>
              <a:t>Βάλτε τα δυνατά σας!</a:t>
            </a:r>
          </a:p>
          <a:p>
            <a:r>
              <a:rPr lang="el-GR" dirty="0"/>
              <a:t>Τι θα γράψετε; </a:t>
            </a:r>
            <a:r>
              <a:rPr lang="el-GR" b="1" dirty="0"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ΔΙΑΛΟΓΟ!</a:t>
            </a:r>
          </a:p>
          <a:p>
            <a:r>
              <a:rPr lang="el-GR" dirty="0"/>
              <a:t>Πληροφορίες: ΕΠΟΜΕΝΗ ΔΙΑΦΑΝΕΙΑ!</a:t>
            </a:r>
          </a:p>
        </p:txBody>
      </p:sp>
    </p:spTree>
    <p:extLst>
      <p:ext uri="{BB962C8B-B14F-4D97-AF65-F5344CB8AC3E}">
        <p14:creationId xmlns:p14="http://schemas.microsoft.com/office/powerpoint/2010/main" val="3645273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9B996AC5-6A5A-44B6-B64A-21FB756A9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3471" y="-169205"/>
            <a:ext cx="4186906" cy="280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C79256B9-E300-43A0-A0C2-9A72BD573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14380" y="5507825"/>
            <a:ext cx="2670815" cy="136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FF2549C-0EF7-4BB3-AFF1-CB4C3DD23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7760" y="2486319"/>
            <a:ext cx="1183835" cy="177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4BE86F7F-1A97-4877-A613-336CF33B7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3" r="-15143"/>
          <a:stretch/>
        </p:blipFill>
        <p:spPr bwMode="auto">
          <a:xfrm>
            <a:off x="4255953" y="4162251"/>
            <a:ext cx="2116247" cy="158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0AAF3D3D-C8D4-408D-AD17-E359CF72C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15534" y="4347713"/>
            <a:ext cx="1794529" cy="123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AAAFB5-8814-4C59-AFA3-26B47FD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9205"/>
            <a:ext cx="5502776" cy="928094"/>
          </a:xfrm>
        </p:spPr>
        <p:txBody>
          <a:bodyPr>
            <a:normAutofit/>
          </a:bodyPr>
          <a:lstStyle/>
          <a:p>
            <a:r>
              <a:rPr lang="el-GR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Συμβουλές γειτόνων...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CF21D-E383-42D0-8A59-9FD0AD9DC2C8}"/>
              </a:ext>
            </a:extLst>
          </p:cNvPr>
          <p:cNvSpPr txBox="1"/>
          <p:nvPr/>
        </p:nvSpPr>
        <p:spPr>
          <a:xfrm>
            <a:off x="185027" y="548680"/>
            <a:ext cx="42022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l-GR" sz="20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Για ποιους λόγους θα μπορούσε να αποτρέψει κάποιος την κόρη;</a:t>
            </a:r>
          </a:p>
          <a:p>
            <a:pPr algn="l"/>
            <a:r>
              <a:rPr lang="el-GR" sz="20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Υπάρχει περίπτωση </a:t>
            </a:r>
          </a:p>
          <a:p>
            <a:pPr algn="l"/>
            <a:r>
              <a:rPr lang="el-GR" sz="20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το κορίτσι να σφάλλει;</a:t>
            </a:r>
          </a:p>
          <a:p>
            <a:pPr algn="l"/>
            <a:r>
              <a:rPr lang="el-GR" sz="20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Διαλέξτε ένα πρόσωπο και γράψτε ποιες </a:t>
            </a:r>
            <a:r>
              <a:rPr lang="el-GR" sz="2000" b="1" i="1" dirty="0"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συμβουλές</a:t>
            </a:r>
            <a:r>
              <a:rPr lang="el-GR" sz="20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 θα έδινε  ο γείτονας/η γειτόνισσα στο κορίτσι... και τι </a:t>
            </a:r>
            <a:r>
              <a:rPr lang="el-GR" sz="2000" b="1" i="1" dirty="0"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θα απαντούσε</a:t>
            </a:r>
            <a:r>
              <a:rPr lang="el-GR" sz="2000" b="1" i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l-GR" sz="20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εκείνο! Δεν χρειάζεται να διαφωνεί αυτός που συμβουλεύει.</a:t>
            </a:r>
          </a:p>
          <a:p>
            <a:pPr algn="l"/>
            <a:r>
              <a:rPr lang="el-GR" sz="20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Σενάριο δικό σας! (Καλός ο γαμπρός; Κακός; Ό,τι θέλετε!)</a:t>
            </a:r>
          </a:p>
          <a:p>
            <a:pPr algn="l"/>
            <a:endParaRPr lang="el-GR" sz="2400" b="0" i="1" u="none" strike="noStrike" baseline="0" dirty="0">
              <a:solidFill>
                <a:srgbClr val="000000"/>
              </a:solidFill>
              <a:latin typeface="OpenSans-Italic"/>
            </a:endParaRPr>
          </a:p>
          <a:p>
            <a:pPr algn="l"/>
            <a:endParaRPr lang="el-GR" sz="2400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21A55CDF-5D7A-47E4-977E-DC4E4EDC7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1122" y="750037"/>
            <a:ext cx="1428093" cy="173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3C72BD9-8999-45DA-BE13-A9FD9A351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86719" y="4356010"/>
            <a:ext cx="1069032" cy="159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C36BAF43-E19E-41F1-A53E-857F12AA7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6357" y="1966813"/>
            <a:ext cx="1467772" cy="219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53599A83-40D9-4734-8C20-F341B6B9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18956" y="2453737"/>
            <a:ext cx="1516634" cy="161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E97E1717-3532-4B1A-B584-963F4F509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22034" y="-59462"/>
            <a:ext cx="1946310" cy="103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02DEA9D-AC90-4BCD-A320-F56621D4D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6760" y="565617"/>
            <a:ext cx="1467368" cy="146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7263A0EA-2BDD-4D7A-9B22-5484457AF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78637" y="2461830"/>
            <a:ext cx="1048370" cy="157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4DF049E-878C-4FA8-9AC1-B4133B454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0" r="1006" b="-2552"/>
          <a:stretch/>
        </p:blipFill>
        <p:spPr bwMode="auto">
          <a:xfrm>
            <a:off x="7109214" y="3951457"/>
            <a:ext cx="2034785" cy="162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CF0DC6F7-F8A2-46B9-B49D-70D0258FB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-10281"/>
          <a:stretch/>
        </p:blipFill>
        <p:spPr bwMode="auto">
          <a:xfrm>
            <a:off x="1531540" y="4347714"/>
            <a:ext cx="1901016" cy="28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486D94E-D707-45FE-AA0E-2E7D27F58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7618" y="5750567"/>
            <a:ext cx="1093858" cy="164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644DCAA-B1DC-4EF2-9D8B-BAE26E854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7425" y="3966175"/>
            <a:ext cx="1289374" cy="193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BB31FAE-92CE-4E8A-B832-A314B1189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17243" y="5753702"/>
            <a:ext cx="2000117" cy="132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239DE25-64F4-4770-958C-10114F566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6144" y="5499523"/>
            <a:ext cx="2047536" cy="136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CF14AA72-4962-422D-B4AF-6AE65B1E8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0137" y="5748220"/>
            <a:ext cx="1267640" cy="12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05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9899" y="0"/>
            <a:ext cx="10226455" cy="7677472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36C28-1145-434D-88FC-0518C87A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88197-1C2B-43F2-9571-F663295AC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11D79AE-3E75-436A-8AC2-A766996A9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35214" y="0"/>
            <a:ext cx="109728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E8A05DE-520E-454E-8D28-8541B9B86D93}"/>
              </a:ext>
            </a:extLst>
          </p:cNvPr>
          <p:cNvSpPr txBox="1">
            <a:spLocks/>
          </p:cNvSpPr>
          <p:nvPr/>
        </p:nvSpPr>
        <p:spPr>
          <a:xfrm>
            <a:off x="2591780" y="4821709"/>
            <a:ext cx="3960440" cy="1487016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 ήξευρα κυράτσα μου...</a:t>
            </a:r>
            <a:endParaRPr lang="el-GR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2621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3CD290-463A-479D-AB24-36625D57A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3688" y="-171400"/>
            <a:ext cx="5487911" cy="8264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1286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DBE212D6-E70F-42E0-AF79-1D3F961DF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268"/>
                    </a14:imgEffect>
                    <a14:imgEffect>
                      <a14:saturation sat="112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14400" y="0"/>
            <a:ext cx="109728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9CE63-B0C3-4B07-AB4D-DE5DE7D54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4400" y="332656"/>
            <a:ext cx="10058400" cy="810344"/>
          </a:xfrm>
          <a:solidFill>
            <a:schemeClr val="bg1">
              <a:alpha val="93000"/>
            </a:schemeClr>
          </a:solidFill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BD4A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 ήξευρα κυράτσα μου...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0CF19-7968-403C-B05B-F75FD811B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628801"/>
            <a:ext cx="8280920" cy="3384375"/>
          </a:xfrm>
          <a:solidFill>
            <a:schemeClr val="bg1">
              <a:alpha val="92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Αν ήξευρα, κυράτσα μου, πότε θέλεις κινήσει</a:t>
            </a:r>
            <a:br>
              <a:rPr lang="el-GR" sz="2400" dirty="0"/>
            </a:b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και πόθεν θέλεις διαβεί με τες αρχοντοπούλες,</a:t>
            </a:r>
            <a:br>
              <a:rPr lang="el-GR" sz="2400" dirty="0"/>
            </a:b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την στράταν σου να φύτεψα μηλιές και κυδωνίτσες</a:t>
            </a:r>
            <a:br>
              <a:rPr lang="el-GR" sz="2400" dirty="0"/>
            </a:b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και νεραντζούλες και κιτρές και δάφνες και μυρσίνες</a:t>
            </a:r>
          </a:p>
          <a:p>
            <a:pPr marL="0" indent="0">
              <a:buNone/>
            </a:pPr>
            <a:r>
              <a:rPr lang="el-GR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Lucida Grande"/>
              </a:rPr>
              <a:t>τον δρόμον σου τριανταφυλλιές </a:t>
            </a: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να μη σε πιάνει ο ήλιος,</a:t>
            </a:r>
          </a:p>
          <a:p>
            <a:pPr marL="0" indent="0">
              <a:buNone/>
            </a:pP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κι όπου διαβαίνει και πατείς ήθελα σπέρνει μόσχον,</a:t>
            </a:r>
          </a:p>
          <a:p>
            <a:pPr marL="0" indent="0">
              <a:buNone/>
            </a:pP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και </a:t>
            </a:r>
            <a:r>
              <a:rPr lang="el-GR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Lucida Grande"/>
              </a:rPr>
              <a:t>να μυρίζει η στράτα σου</a:t>
            </a: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, και συ να μην το ξεύρεις,</a:t>
            </a:r>
          </a:p>
          <a:p>
            <a:pPr marL="0" indent="0">
              <a:buNone/>
            </a:pP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να μη μαυρίζει, λυγερή, στον ήλιο η ελικιά σου.</a:t>
            </a:r>
          </a:p>
          <a:p>
            <a:pPr marL="0" indent="0">
              <a:buNone/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421485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36C28-1145-434D-88FC-0518C87A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88197-1C2B-43F2-9571-F663295AC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11D79AE-3E75-436A-8AC2-A766996A9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35214" y="0"/>
            <a:ext cx="109728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06435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0CF19-7968-403C-B05B-F75FD811B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68" y="157907"/>
            <a:ext cx="8712968" cy="19029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Η ταπεινή καρδούλα μου πολύν καλόν σε θέλει,</a:t>
            </a:r>
          </a:p>
          <a:p>
            <a:pPr marL="0" indent="0">
              <a:buNone/>
            </a:pP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αφέντη τετραλύγιστε και βεργαναλεμένε·</a:t>
            </a:r>
          </a:p>
          <a:p>
            <a:pPr marL="0" indent="0">
              <a:buNone/>
            </a:pP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νομίζω </a:t>
            </a:r>
            <a:r>
              <a:rPr lang="el-GR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Lucida Grande"/>
              </a:rPr>
              <a:t>μάγια μ' έκαμες</a:t>
            </a: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 και πάντα σε θυμούμαι.</a:t>
            </a:r>
          </a:p>
          <a:p>
            <a:pPr marL="0" indent="0">
              <a:buNone/>
            </a:pP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Πού μ' εύρε, πού μ' εκόλλησεν η περισσή σου αγάπη;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AF9CF5-FCFA-4742-AA3B-F9FA9FA1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9"/>
            <a:ext cx="9144000" cy="520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9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966E188-D4E1-426E-8EBC-BA8ADCBE5869}"/>
              </a:ext>
            </a:extLst>
          </p:cNvPr>
          <p:cNvSpPr txBox="1">
            <a:spLocks/>
          </p:cNvSpPr>
          <p:nvPr/>
        </p:nvSpPr>
        <p:spPr>
          <a:xfrm>
            <a:off x="827584" y="260648"/>
            <a:ext cx="7920880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l-GR" sz="2400" dirty="0">
                <a:solidFill>
                  <a:srgbClr val="000000"/>
                </a:solidFill>
                <a:latin typeface="Lucida Grande"/>
              </a:rPr>
              <a:t>Εσέβην κι </a:t>
            </a:r>
            <a:r>
              <a:rPr lang="el-GR" sz="2400" b="1" dirty="0">
                <a:solidFill>
                  <a:schemeClr val="accent2">
                    <a:lumMod val="50000"/>
                  </a:schemeClr>
                </a:solidFill>
                <a:latin typeface="Lucida Grande"/>
              </a:rPr>
              <a:t>ετυλίχτηκεν στα φύλλα της καρδιάς μου</a:t>
            </a:r>
            <a:r>
              <a:rPr lang="el-GR" sz="2400" dirty="0">
                <a:solidFill>
                  <a:srgbClr val="000000"/>
                </a:solidFill>
                <a:latin typeface="Lucida Grande"/>
              </a:rPr>
              <a:t>,</a:t>
            </a:r>
          </a:p>
          <a:p>
            <a:pPr marL="0" indent="0">
              <a:buFont typeface="Arial" pitchFamily="34" charset="0"/>
              <a:buNone/>
            </a:pPr>
            <a:r>
              <a:rPr lang="el-GR" sz="2400" dirty="0">
                <a:solidFill>
                  <a:srgbClr val="000000"/>
                </a:solidFill>
                <a:latin typeface="Lucida Grande"/>
              </a:rPr>
              <a:t>εσέβην κι εριζώθηκεν κι εγέμισεν τα φύλλα·</a:t>
            </a:r>
          </a:p>
          <a:p>
            <a:pPr marL="0" indent="0">
              <a:buFont typeface="Arial" pitchFamily="34" charset="0"/>
              <a:buNone/>
            </a:pPr>
            <a:r>
              <a:rPr lang="el-GR" sz="2400" dirty="0">
                <a:solidFill>
                  <a:srgbClr val="000000"/>
                </a:solidFill>
                <a:latin typeface="Lucida Grande"/>
              </a:rPr>
              <a:t>και ήλθασιν οι γείτονες και εσυμβούλευσάν με,</a:t>
            </a:r>
          </a:p>
          <a:p>
            <a:pPr marL="0" indent="0">
              <a:buFont typeface="Arial" pitchFamily="34" charset="0"/>
              <a:buNone/>
            </a:pPr>
            <a:r>
              <a:rPr lang="el-GR" sz="2400" dirty="0">
                <a:solidFill>
                  <a:srgbClr val="000000"/>
                </a:solidFill>
                <a:latin typeface="Lucida Grande"/>
              </a:rPr>
              <a:t>και όλοι βουλή μ' εδώκασιν να σε απολησμονήσω.</a:t>
            </a:r>
            <a:endParaRPr lang="el-GR" sz="2400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FE918E4-CE27-4E2D-AA82-168D31AA0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718" y="2276872"/>
            <a:ext cx="5508612" cy="430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5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0CF19-7968-403C-B05B-F75FD811B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880" y="188640"/>
            <a:ext cx="8712968" cy="22608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Κι εγώ απεκρίθην και είπα τους κι εκατηγόρησά τους:</a:t>
            </a:r>
          </a:p>
          <a:p>
            <a:pPr marL="0" indent="0">
              <a:buNone/>
            </a:pP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εσείς πολλά αγαπήσατε την αποχωρισιά μας,</a:t>
            </a:r>
          </a:p>
          <a:p>
            <a:pPr marL="0" indent="0">
              <a:buNone/>
            </a:pPr>
            <a:r>
              <a:rPr lang="el-GR" sz="2400" b="0" i="0" dirty="0">
                <a:solidFill>
                  <a:srgbClr val="000000"/>
                </a:solidFill>
                <a:effectLst/>
                <a:latin typeface="Lucida Grande"/>
              </a:rPr>
              <a:t>δι' αυτό με συμβουλεύετε να τον ελησμονήσω</a:t>
            </a:r>
          </a:p>
          <a:p>
            <a:pPr marL="0" indent="0">
              <a:buNone/>
            </a:pPr>
            <a:r>
              <a:rPr lang="el-GR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Lucida Grande"/>
              </a:rPr>
              <a:t>μαχαίρια και αν με κόφτουσιν, πριόνια και αν με πριονίζουν</a:t>
            </a:r>
          </a:p>
          <a:p>
            <a:pPr marL="0" indent="0">
              <a:buNone/>
            </a:pPr>
            <a:r>
              <a:rPr lang="el-GR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Lucida Grande"/>
              </a:rPr>
              <a:t>ως πότε ζω και φαίνομαι, τον αγαπώ ουκ αρνούμαι.</a:t>
            </a:r>
            <a:endParaRPr lang="el-GR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C1767FB-616B-4B28-9993-2AB7580CD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5656" y="2635566"/>
            <a:ext cx="5832648" cy="403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520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36C28-1145-434D-88FC-0518C87A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88197-1C2B-43F2-9571-F663295AC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2C365D7-8794-4DA1-8D21-85EAAC8D8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0887" y="-1"/>
            <a:ext cx="7188423" cy="6843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51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11960" y="494743"/>
            <a:ext cx="3528392" cy="908720"/>
          </a:xfrm>
        </p:spPr>
        <p:txBody>
          <a:bodyPr>
            <a:normAutofit fontScale="90000"/>
          </a:bodyPr>
          <a:lstStyle/>
          <a:p>
            <a:r>
              <a:rPr lang="el-GR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Πώς σας φάνηκε το ποίημα;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A3EF7296-D738-435C-AA08-072A1185707D}"/>
              </a:ext>
            </a:extLst>
          </p:cNvPr>
          <p:cNvSpPr/>
          <p:nvPr/>
        </p:nvSpPr>
        <p:spPr>
          <a:xfrm rot="16200000">
            <a:off x="2347863" y="-33488"/>
            <a:ext cx="1113956" cy="172141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cap="sq">
            <a:noFill/>
          </a:ln>
          <a:effectLst>
            <a:outerShdw blurRad="127000" dist="114300" dir="2700000" sx="106000" sy="106000" algn="tl" rotWithShape="0">
              <a:prstClr val="black">
                <a:alpha val="31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BAFB8A7D-EFCE-4B06-BD4E-77EDC9D826C8}"/>
              </a:ext>
            </a:extLst>
          </p:cNvPr>
          <p:cNvSpPr/>
          <p:nvPr/>
        </p:nvSpPr>
        <p:spPr>
          <a:xfrm rot="19065478">
            <a:off x="1089018" y="2175444"/>
            <a:ext cx="1113956" cy="172141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cap="sq">
            <a:noFill/>
          </a:ln>
          <a:effectLst>
            <a:outerShdw blurRad="127000" dist="114300" dir="2700000" sx="106000" sy="106000" algn="tl" rotWithShape="0">
              <a:prstClr val="black">
                <a:alpha val="31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0ABA4-EFF2-4F03-BD5F-660A21A042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82" y="1999370"/>
            <a:ext cx="3866482" cy="4344362"/>
          </a:xfrm>
          <a:prstGeom prst="rect">
            <a:avLst/>
          </a:prstGeom>
        </p:spPr>
      </p:pic>
      <p:sp>
        <p:nvSpPr>
          <p:cNvPr id="13" name="1 - Τίτλος">
            <a:extLst>
              <a:ext uri="{FF2B5EF4-FFF2-40B4-BE49-F238E27FC236}">
                <a16:creationId xmlns:a16="http://schemas.microsoft.com/office/drawing/2014/main" id="{BB06F56C-2EE6-47E5-9E31-1F8CFB8A0088}"/>
              </a:ext>
            </a:extLst>
          </p:cNvPr>
          <p:cNvSpPr txBox="1">
            <a:spLocks/>
          </p:cNvSpPr>
          <p:nvPr/>
        </p:nvSpPr>
        <p:spPr>
          <a:xfrm>
            <a:off x="971600" y="4214474"/>
            <a:ext cx="3866482" cy="1734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Ποιος στίχος σας έκανε εντύπωση;</a:t>
            </a:r>
          </a:p>
          <a:p>
            <a:r>
              <a:rPr lang="el-GR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Γιατί;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6" grpId="0" animBg="1"/>
      <p:bldP spid="13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628</Words>
  <Application>Microsoft Office PowerPoint</Application>
  <PresentationFormat>On-screen Show (4:3)</PresentationFormat>
  <Paragraphs>67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Comic Sans MS</vt:lpstr>
      <vt:lpstr>Lucida Grande</vt:lpstr>
      <vt:lpstr>OpenSans-Italic</vt:lpstr>
      <vt:lpstr>Θέμα του Office</vt:lpstr>
      <vt:lpstr>Διαδικτυακό  μάθημα  Λογοτεχνίας</vt:lpstr>
      <vt:lpstr>PowerPoint Presentation</vt:lpstr>
      <vt:lpstr>Αν ήξευρα κυράτσα μου...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Πώς σας φάνηκε το ποίημα;</vt:lpstr>
      <vt:lpstr>PowerPoint Presentation</vt:lpstr>
      <vt:lpstr>Λουλούδια, μυρωδιές, χρώματα, προστασία από τον ήλιο, αισθησιακό τοπίο, πληθωρικές εικόνες, δεν του φτάνει ένα δέντρο, θέλει ποικιλία...</vt:lpstr>
      <vt:lpstr>PowerPoint Presentation</vt:lpstr>
      <vt:lpstr>Μεταφορές:  εκόλλησεν, ετυλίχτηκεν, φύλλα καρδιάς, εριζώθηκεν</vt:lpstr>
      <vt:lpstr>PowerPoint Presentation</vt:lpstr>
      <vt:lpstr>PowerPoint Presentation</vt:lpstr>
      <vt:lpstr>Αν ναι, ποιες είναι οι προϋποθέσεις; </vt:lpstr>
      <vt:lpstr>Εργασία (challenge) για το σπίτι</vt:lpstr>
      <vt:lpstr>Συμβουλές γειτόνων...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1ο διαδικτυακό μάθημα</dc:title>
  <dc:creator>Toshiba</dc:creator>
  <cp:lastModifiedBy>Flora Vgontza</cp:lastModifiedBy>
  <cp:revision>132</cp:revision>
  <dcterms:created xsi:type="dcterms:W3CDTF">2020-03-30T05:53:54Z</dcterms:created>
  <dcterms:modified xsi:type="dcterms:W3CDTF">2020-12-07T15:07:12Z</dcterms:modified>
</cp:coreProperties>
</file>