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3" r:id="rId6"/>
    <p:sldId id="261" r:id="rId7"/>
    <p:sldId id="260" r:id="rId8"/>
    <p:sldId id="265" r:id="rId9"/>
    <p:sldId id="262" r:id="rId10"/>
    <p:sldId id="264" r:id="rId1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4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78052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0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96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19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832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92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9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57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85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0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2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12/15/2020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248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2B47F998-4960-452A-BC04-B8AD47DC42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2E86F6D-198D-45C3-AC93-8D31B8A4D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429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464AD2-C9B9-4C51-9224-0A7DFE3A1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869" y="629606"/>
            <a:ext cx="5815705" cy="1332000"/>
          </a:xfrm>
        </p:spPr>
        <p:txBody>
          <a:bodyPr anchor="ctr">
            <a:normAutofit fontScale="90000"/>
          </a:bodyPr>
          <a:lstStyle/>
          <a:p>
            <a:endParaRPr lang="el-GR" dirty="0">
              <a:solidFill>
                <a:srgbClr val="FFFFFF"/>
              </a:solidFill>
            </a:endParaRPr>
          </a:p>
          <a:p>
            <a:r>
              <a:rPr lang="en-US" sz="6000" dirty="0">
                <a:latin typeface="AG Helvetica P Bold" panose="00000400000000000000" pitchFamily="2" charset="0"/>
              </a:rPr>
              <a:t>AYTO</a:t>
            </a:r>
            <a:r>
              <a:rPr lang="el-GR" sz="6000" dirty="0">
                <a:latin typeface="AG Helvetica P Bold" panose="00000400000000000000" pitchFamily="2" charset="0"/>
              </a:rPr>
              <a:t>ΓΝΩΣΙΑ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14D892-36B8-4065-9158-50C22E1E6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1437846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4597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Γνώθι σαυτόν”.Με την ανακάλυψη του Μοντέλου Tri Anthropo- Type PASCHALIDIS  | Γιώργος Πασχαλίδης">
            <a:extLst>
              <a:ext uri="{FF2B5EF4-FFF2-40B4-BE49-F238E27FC236}">
                <a16:creationId xmlns:a16="http://schemas.microsoft.com/office/drawing/2014/main" id="{F9198798-D497-4560-975F-5532E0085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9"/>
          <a:stretch/>
        </p:blipFill>
        <p:spPr bwMode="auto">
          <a:xfrm>
            <a:off x="-761065" y="215623"/>
            <a:ext cx="13233641" cy="642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68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8C65-5BCE-4AAA-AB27-BD9C7893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75" y="512973"/>
            <a:ext cx="10026650" cy="1177671"/>
          </a:xfrm>
        </p:spPr>
        <p:txBody>
          <a:bodyPr>
            <a:normAutofit/>
          </a:bodyPr>
          <a:lstStyle/>
          <a:p>
            <a:pPr algn="ctr"/>
            <a:r>
              <a:rPr lang="el-GR" sz="3200" b="1" cap="none" dirty="0">
                <a:latin typeface="Palatino Linotype" panose="02040502050505030304" pitchFamily="18" charset="0"/>
              </a:rPr>
              <a:t>Στο μαντείο των Δελφών ήταν γραμμένη η φράση</a:t>
            </a:r>
            <a:r>
              <a:rPr lang="el-GR" sz="3600" b="1" cap="none" dirty="0">
                <a:latin typeface="Palatino Linotype" panose="02040502050505030304" pitchFamily="18" charset="0"/>
              </a:rPr>
              <a:t>: </a:t>
            </a:r>
            <a:endParaRPr lang="el-GR" sz="6600" b="1" cap="none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94E6F-C829-4894-99E8-4C54489B8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03" y="4187390"/>
            <a:ext cx="4688684" cy="1069123"/>
          </a:xfrm>
          <a:prstGeom prst="rect">
            <a:avLst/>
          </a:prstGeom>
        </p:spPr>
      </p:pic>
      <p:pic>
        <p:nvPicPr>
          <p:cNvPr id="2054" name="Picture 6" descr="Από τη γνώση του εαυτού στην αναζήτησή του (video)">
            <a:extLst>
              <a:ext uri="{FF2B5EF4-FFF2-40B4-BE49-F238E27FC236}">
                <a16:creationId xmlns:a16="http://schemas.microsoft.com/office/drawing/2014/main" id="{AFD43B32-A79E-4ABF-A14C-DE17D41D0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395" y="3415325"/>
            <a:ext cx="3643174" cy="304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549FC4-03F9-4989-B26F-4ACB07286E17}"/>
              </a:ext>
            </a:extLst>
          </p:cNvPr>
          <p:cNvSpPr txBox="1"/>
          <p:nvPr/>
        </p:nvSpPr>
        <p:spPr>
          <a:xfrm>
            <a:off x="928563" y="1978371"/>
            <a:ext cx="11153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000" b="1" cap="none" dirty="0">
                <a:solidFill>
                  <a:schemeClr val="accent1">
                    <a:lumMod val="75000"/>
                  </a:schemeClr>
                </a:solidFill>
                <a:latin typeface="AG Helvetica P Bold" panose="00000400000000000000" pitchFamily="2" charset="0"/>
              </a:rPr>
              <a:t>Γ Ν Ω Θ Ι   Σ Α Υ Τ Ο Ν</a:t>
            </a:r>
            <a:endParaRPr lang="el-GR" sz="6000" dirty="0">
              <a:latin typeface="AG Helvetica P Bold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5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8C65-5BCE-4AAA-AB27-BD9C7893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75" y="661380"/>
            <a:ext cx="10026650" cy="655637"/>
          </a:xfrm>
        </p:spPr>
        <p:txBody>
          <a:bodyPr>
            <a:normAutofit/>
          </a:bodyPr>
          <a:lstStyle/>
          <a:p>
            <a:pPr algn="ctr"/>
            <a:r>
              <a:rPr lang="el-GR" sz="3600" b="1" cap="none" dirty="0">
                <a:latin typeface="Palatino Linotype" panose="02040502050505030304" pitchFamily="18" charset="0"/>
              </a:rPr>
              <a:t>Ἕν οἶδα ὅτι οὐδέν οἶδα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EBECD9-ED8F-48E9-B6DF-E961699A0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56" y="2004627"/>
            <a:ext cx="3250068" cy="432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D051125-7434-48D9-B62E-6A71C0863C22}"/>
              </a:ext>
            </a:extLst>
          </p:cNvPr>
          <p:cNvSpPr txBox="1">
            <a:spLocks/>
          </p:cNvSpPr>
          <p:nvPr/>
        </p:nvSpPr>
        <p:spPr>
          <a:xfrm>
            <a:off x="6855041" y="1676809"/>
            <a:ext cx="4086938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600" b="1" cap="none" dirty="0">
                <a:latin typeface="Palatino Linotype" panose="02040502050505030304" pitchFamily="18" charset="0"/>
              </a:rPr>
              <a:t>Σωκράτης</a:t>
            </a:r>
          </a:p>
        </p:txBody>
      </p:sp>
    </p:spTree>
    <p:extLst>
      <p:ext uri="{BB962C8B-B14F-4D97-AF65-F5344CB8AC3E}">
        <p14:creationId xmlns:p14="http://schemas.microsoft.com/office/powerpoint/2010/main" val="101518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8C65-5BCE-4AAA-AB27-BD9C7893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03169"/>
            <a:ext cx="5088668" cy="4455150"/>
          </a:xfrm>
        </p:spPr>
        <p:txBody>
          <a:bodyPr>
            <a:normAutofit/>
          </a:bodyPr>
          <a:lstStyle/>
          <a:p>
            <a:pPr algn="ctr"/>
            <a:r>
              <a:rPr lang="el-GR" sz="4800" b="1" cap="none" dirty="0">
                <a:latin typeface="Palatino Linotype" panose="02040502050505030304" pitchFamily="18" charset="0"/>
              </a:rPr>
              <a:t>Η ανάγκη για </a:t>
            </a:r>
            <a:r>
              <a:rPr lang="el-GR" sz="4800" b="1" cap="none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αυτογνωσία</a:t>
            </a:r>
            <a:r>
              <a:rPr lang="el-GR" sz="4800" b="1" cap="none" dirty="0">
                <a:latin typeface="Palatino Linotype" panose="02040502050505030304" pitchFamily="18" charset="0"/>
              </a:rPr>
              <a:t> </a:t>
            </a:r>
            <a:br>
              <a:rPr lang="el-GR" sz="4800" b="1" cap="none" dirty="0">
                <a:latin typeface="Palatino Linotype" panose="02040502050505030304" pitchFamily="18" charset="0"/>
              </a:rPr>
            </a:br>
            <a:r>
              <a:rPr lang="el-GR" sz="4800" b="1" cap="none" dirty="0">
                <a:latin typeface="Palatino Linotype" panose="02040502050505030304" pitchFamily="18" charset="0"/>
              </a:rPr>
              <a:t>είναι </a:t>
            </a:r>
            <a:r>
              <a:rPr lang="el-GR" sz="4800" b="1" cap="none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έμφυτη</a:t>
            </a:r>
            <a:br>
              <a:rPr lang="el-GR" sz="3600" b="1" cap="none" dirty="0">
                <a:latin typeface="Palatino Linotype" panose="02040502050505030304" pitchFamily="18" charset="0"/>
              </a:rPr>
            </a:br>
            <a:br>
              <a:rPr lang="el-GR" sz="3600" b="1" cap="none" dirty="0">
                <a:latin typeface="Palatino Linotype" panose="02040502050505030304" pitchFamily="18" charset="0"/>
              </a:rPr>
            </a:br>
            <a:r>
              <a:rPr lang="el-GR" sz="3600" b="1" cap="none" dirty="0">
                <a:latin typeface="Palatino Linotype" panose="02040502050505030304" pitchFamily="18" charset="0"/>
              </a:rPr>
              <a:t>                            Καρλ Γιουνγκ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2EA72-248F-4172-BB30-3E47B4C2F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031" y="0"/>
            <a:ext cx="4428057" cy="69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3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8C65-5BCE-4AAA-AB27-BD9C7893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804" y="168221"/>
            <a:ext cx="6879908" cy="5852830"/>
          </a:xfrm>
        </p:spPr>
        <p:txBody>
          <a:bodyPr>
            <a:normAutofit fontScale="90000"/>
          </a:bodyPr>
          <a:lstStyle/>
          <a:p>
            <a:r>
              <a:rPr lang="el-GR" sz="3600" b="1" cap="none" dirty="0">
                <a:latin typeface="Palatino Linotype" panose="02040502050505030304" pitchFamily="18" charset="0"/>
              </a:rPr>
              <a:t>Τρεις οι εαυτοί μας:</a:t>
            </a:r>
            <a:br>
              <a:rPr lang="el-GR" sz="3600" b="1" cap="none" dirty="0">
                <a:latin typeface="Palatino Linotype" panose="02040502050505030304" pitchFamily="18" charset="0"/>
              </a:rPr>
            </a:br>
            <a:br>
              <a:rPr lang="el-GR" sz="3600" b="1" cap="none" dirty="0">
                <a:latin typeface="Palatino Linotype" panose="02040502050505030304" pitchFamily="18" charset="0"/>
              </a:rPr>
            </a:br>
            <a:r>
              <a:rPr lang="el-GR" sz="4900" b="1" cap="none" dirty="0">
                <a:solidFill>
                  <a:schemeClr val="accent1">
                    <a:lumMod val="75000"/>
                  </a:schemeClr>
                </a:solidFill>
                <a:latin typeface="Aka-AcidGR-FatCondensed" panose="02000603000000000000" pitchFamily="50" charset="-95"/>
                <a:ea typeface="Aka-AcidGR-FatCondensed" panose="02000603000000000000" pitchFamily="50" charset="-95"/>
              </a:rPr>
              <a:t>ΑΥΤΟ</a:t>
            </a:r>
            <a:r>
              <a:rPr lang="el-GR" sz="3600" b="1" cap="none" dirty="0">
                <a:latin typeface="Palatino Linotype" panose="02040502050505030304" pitchFamily="18" charset="0"/>
                <a:sym typeface="Wingdings" panose="05000000000000000000" pitchFamily="2" charset="2"/>
              </a:rPr>
              <a:t> ένστικτα, παρορμήσεις</a:t>
            </a:r>
            <a:br>
              <a:rPr lang="el-GR" sz="3600" b="1" cap="none" dirty="0">
                <a:latin typeface="Palatino Linotype" panose="02040502050505030304" pitchFamily="18" charset="0"/>
                <a:sym typeface="Wingdings" panose="05000000000000000000" pitchFamily="2" charset="2"/>
              </a:rPr>
            </a:br>
            <a:r>
              <a:rPr lang="el-GR" sz="4900" b="1" cap="none" dirty="0">
                <a:solidFill>
                  <a:schemeClr val="accent1">
                    <a:lumMod val="75000"/>
                  </a:schemeClr>
                </a:solidFill>
                <a:latin typeface="Aka-AcidGR-FatCondensed" panose="02000603000000000000" pitchFamily="50" charset="-95"/>
                <a:ea typeface="Aka-AcidGR-FatCondensed" panose="02000603000000000000" pitchFamily="50" charset="-95"/>
              </a:rPr>
              <a:t>ΥΠΕΡΕΓΩ</a:t>
            </a:r>
            <a:r>
              <a:rPr lang="el-GR" sz="3600" b="1" cap="none" dirty="0">
                <a:solidFill>
                  <a:schemeClr val="accent1">
                    <a:lumMod val="75000"/>
                  </a:schemeClr>
                </a:solidFill>
                <a:latin typeface="Aka-AcidGR-FatCondensed" panose="02000603000000000000" pitchFamily="50" charset="-95"/>
                <a:ea typeface="Aka-AcidGR-FatCondensed" panose="02000603000000000000" pitchFamily="50" charset="-95"/>
              </a:rPr>
              <a:t> </a:t>
            </a:r>
            <a:r>
              <a:rPr lang="el-GR" sz="3600" b="1" cap="none" dirty="0">
                <a:latin typeface="Palatino Linotype" panose="02040502050505030304" pitchFamily="18" charset="0"/>
                <a:sym typeface="Wingdings" panose="05000000000000000000" pitchFamily="2" charset="2"/>
              </a:rPr>
              <a:t> ηθική, «πρέπει», κοινωνικές επιταγές</a:t>
            </a:r>
            <a:br>
              <a:rPr lang="el-GR" sz="3600" b="1" cap="none" dirty="0">
                <a:latin typeface="Palatino Linotype" panose="02040502050505030304" pitchFamily="18" charset="0"/>
                <a:sym typeface="Wingdings" panose="05000000000000000000" pitchFamily="2" charset="2"/>
              </a:rPr>
            </a:br>
            <a:r>
              <a:rPr lang="el-GR" sz="4900" b="1" cap="none" dirty="0">
                <a:solidFill>
                  <a:schemeClr val="accent1">
                    <a:lumMod val="75000"/>
                  </a:schemeClr>
                </a:solidFill>
                <a:latin typeface="Aka-AcidGR-FatCondensed" panose="02000603000000000000" pitchFamily="50" charset="-95"/>
                <a:ea typeface="Aka-AcidGR-FatCondensed" panose="02000603000000000000" pitchFamily="50" charset="-95"/>
              </a:rPr>
              <a:t>ΕΓΩ</a:t>
            </a:r>
            <a:r>
              <a:rPr lang="el-GR" sz="3600" b="1" cap="none" dirty="0">
                <a:solidFill>
                  <a:schemeClr val="accent1">
                    <a:lumMod val="75000"/>
                  </a:schemeClr>
                </a:solidFill>
                <a:latin typeface="Aka-AcidGR-FatCondensed" panose="02000603000000000000" pitchFamily="50" charset="-95"/>
                <a:ea typeface="Aka-AcidGR-FatCondensed" panose="02000603000000000000" pitchFamily="50" charset="-95"/>
              </a:rPr>
              <a:t> </a:t>
            </a:r>
            <a:r>
              <a:rPr lang="el-GR" sz="3600" b="1" cap="none" dirty="0">
                <a:latin typeface="Palatino Linotype" panose="02040502050505030304" pitchFamily="18" charset="0"/>
                <a:sym typeface="Wingdings" panose="05000000000000000000" pitchFamily="2" charset="2"/>
              </a:rPr>
              <a:t> το επίκεντρο της συνείδησης που συνδυάζει τα δύο προηγούμενα</a:t>
            </a:r>
            <a:br>
              <a:rPr lang="el-GR" sz="3600" b="1" cap="none" dirty="0">
                <a:latin typeface="Palatino Linotype" panose="02040502050505030304" pitchFamily="18" charset="0"/>
                <a:sym typeface="Wingdings" panose="05000000000000000000" pitchFamily="2" charset="2"/>
              </a:rPr>
            </a:br>
            <a:br>
              <a:rPr lang="el-GR" sz="3600" b="1" cap="none" dirty="0">
                <a:latin typeface="Palatino Linotype" panose="02040502050505030304" pitchFamily="18" charset="0"/>
              </a:rPr>
            </a:br>
            <a:r>
              <a:rPr lang="el-GR" sz="3600" b="1" cap="none" dirty="0">
                <a:latin typeface="Palatino Linotype" panose="02040502050505030304" pitchFamily="18" charset="0"/>
              </a:rPr>
              <a:t>             Σίγκμουντ Φρόυντ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040E33-AD5C-4365-89F7-00C6336F9B15}"/>
              </a:ext>
            </a:extLst>
          </p:cNvPr>
          <p:cNvSpPr/>
          <p:nvPr/>
        </p:nvSpPr>
        <p:spPr>
          <a:xfrm>
            <a:off x="374879" y="229413"/>
            <a:ext cx="1611157" cy="1510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/>
              <a:t>Αυτό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70390A4-A808-48E3-BA8B-8D4949DB25CD}"/>
              </a:ext>
            </a:extLst>
          </p:cNvPr>
          <p:cNvSpPr/>
          <p:nvPr/>
        </p:nvSpPr>
        <p:spPr>
          <a:xfrm>
            <a:off x="2042097" y="1941242"/>
            <a:ext cx="2683862" cy="2417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/>
              <a:t>Υπερεγώ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0545151-C19F-4C83-833E-8487C1B6FA8E}"/>
              </a:ext>
            </a:extLst>
          </p:cNvPr>
          <p:cNvSpPr/>
          <p:nvPr/>
        </p:nvSpPr>
        <p:spPr>
          <a:xfrm>
            <a:off x="494796" y="4571721"/>
            <a:ext cx="1876346" cy="18628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/>
              <a:t>Εγώ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FE5D19-80FA-46D0-9529-6D5853B9DF7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52" y="1452378"/>
            <a:ext cx="836690" cy="833901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4D4178C0-4034-4FC5-9E35-D9B8BC70C789}"/>
              </a:ext>
            </a:extLst>
          </p:cNvPr>
          <p:cNvSpPr/>
          <p:nvPr/>
        </p:nvSpPr>
        <p:spPr>
          <a:xfrm>
            <a:off x="772005" y="2601398"/>
            <a:ext cx="1116670" cy="21339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9543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8C65-5BCE-4AAA-AB27-BD9C7893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75" y="342880"/>
            <a:ext cx="10026650" cy="881173"/>
          </a:xfrm>
        </p:spPr>
        <p:txBody>
          <a:bodyPr>
            <a:normAutofit fontScale="90000"/>
          </a:bodyPr>
          <a:lstStyle/>
          <a:p>
            <a:pPr algn="ctr"/>
            <a:r>
              <a:rPr lang="el-GR" sz="6700" b="1" cap="none" dirty="0">
                <a:solidFill>
                  <a:schemeClr val="accent1">
                    <a:lumMod val="75000"/>
                  </a:schemeClr>
                </a:solidFill>
                <a:latin typeface="Aka-AcidGR-FatCondensed" panose="02000603000000000000" pitchFamily="50" charset="-95"/>
                <a:ea typeface="Aka-AcidGR-FatCondensed" panose="02000603000000000000" pitchFamily="50" charset="-95"/>
              </a:rPr>
              <a:t>Εμπόδια</a:t>
            </a:r>
            <a:br>
              <a:rPr lang="el-GR" sz="3600" b="1" cap="none" dirty="0">
                <a:latin typeface="Palatino Linotype" panose="02040502050505030304" pitchFamily="18" charset="0"/>
              </a:rPr>
            </a:br>
            <a:endParaRPr lang="el-GR" sz="3600" b="1" cap="none" dirty="0"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C0C5A5-FE69-4BB6-A41D-E16F6E3B80A5}"/>
              </a:ext>
            </a:extLst>
          </p:cNvPr>
          <p:cNvSpPr txBox="1"/>
          <p:nvPr/>
        </p:nvSpPr>
        <p:spPr>
          <a:xfrm>
            <a:off x="1082674" y="1444547"/>
            <a:ext cx="1053123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l-GR" sz="2800" b="1" cap="none" dirty="0">
                <a:latin typeface="Palatino Linotype" panose="02040502050505030304" pitchFamily="18" charset="0"/>
              </a:rPr>
              <a:t> δεν είναι προτεραιότητά μας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l-GR" sz="2800" b="1" cap="none" dirty="0">
              <a:latin typeface="Palatino Linotype" panose="02040502050505030304" pitchFamily="18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l-GR" sz="2800" b="1" dirty="0">
                <a:latin typeface="Palatino Linotype" panose="02040502050505030304" pitchFamily="18" charset="0"/>
              </a:rPr>
              <a:t> μέριμνες, ακτιβιστικός τρόπος ζωής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l-GR" sz="2800" b="1" cap="none" dirty="0">
              <a:latin typeface="Palatino Linotype" panose="02040502050505030304" pitchFamily="18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l-GR" sz="2800" b="1" cap="none" dirty="0">
                <a:latin typeface="Palatino Linotype" panose="02040502050505030304" pitchFamily="18" charset="0"/>
              </a:rPr>
              <a:t> είναι δύσκολο να θέσουμε τον εαυτό μας απέναντι –  συνήθως παρατηρούμε τους άλλους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l-GR" sz="2800" b="1" cap="none" dirty="0">
              <a:latin typeface="Palatino Linotype" panose="02040502050505030304" pitchFamily="18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l-GR" sz="2800" b="1" cap="none" dirty="0">
                <a:latin typeface="Palatino Linotype" panose="02040502050505030304" pitchFamily="18" charset="0"/>
              </a:rPr>
              <a:t> ο εαυτός μας αλλάζει διαρκώς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l-GR" sz="2800" b="1" cap="none" dirty="0">
              <a:latin typeface="Palatino Linotype" panose="02040502050505030304" pitchFamily="18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l-GR" sz="2800" b="1" cap="none" dirty="0">
                <a:latin typeface="Palatino Linotype" panose="02040502050505030304" pitchFamily="18" charset="0"/>
              </a:rPr>
              <a:t> ο φόβος για το άγνωστο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l-GR" sz="2800" b="1" cap="none" dirty="0">
              <a:latin typeface="Palatino Linotype" panose="02040502050505030304" pitchFamily="18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l-GR" sz="2800" b="1" cap="none" dirty="0">
                <a:latin typeface="Palatino Linotype" panose="02040502050505030304" pitchFamily="18" charset="0"/>
              </a:rPr>
              <a:t> ο πόνος</a:t>
            </a:r>
            <a:br>
              <a:rPr lang="el-GR" sz="2800" b="1" cap="none" dirty="0">
                <a:latin typeface="Palatino Linotype" panose="02040502050505030304" pitchFamily="18" charset="0"/>
              </a:rPr>
            </a:b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519666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8C65-5BCE-4AAA-AB27-BD9C7893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75" y="386304"/>
            <a:ext cx="10026650" cy="1545238"/>
          </a:xfrm>
        </p:spPr>
        <p:txBody>
          <a:bodyPr>
            <a:normAutofit/>
          </a:bodyPr>
          <a:lstStyle/>
          <a:p>
            <a:pPr algn="ctr"/>
            <a:r>
              <a:rPr lang="el-GR" sz="5300" b="1" cap="none" dirty="0">
                <a:solidFill>
                  <a:schemeClr val="accent1">
                    <a:lumMod val="75000"/>
                  </a:schemeClr>
                </a:solidFill>
                <a:latin typeface="Aka-AcidGR-FatCondensed" panose="02000603000000000000" pitchFamily="50" charset="-95"/>
                <a:ea typeface="Aka-AcidGR-FatCondensed" panose="02000603000000000000" pitchFamily="50" charset="-95"/>
              </a:rPr>
              <a:t>Το αιώνιο ή εσωτερικό παιδί</a:t>
            </a:r>
            <a:br>
              <a:rPr lang="el-GR" sz="3600" b="1" cap="none" dirty="0">
                <a:latin typeface="Palatino Linotype" panose="02040502050505030304" pitchFamily="18" charset="0"/>
              </a:rPr>
            </a:br>
            <a:r>
              <a:rPr lang="el-GR" sz="3600" b="1" cap="none" dirty="0">
                <a:latin typeface="Palatino Linotype" panose="02040502050505030304" pitchFamily="18" charset="0"/>
              </a:rPr>
              <a:t>Καρλ Γιουνγκ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0521E65-7F56-425E-BFC2-FD084B3A8124}"/>
              </a:ext>
            </a:extLst>
          </p:cNvPr>
          <p:cNvSpPr txBox="1">
            <a:spLocks/>
          </p:cNvSpPr>
          <p:nvPr/>
        </p:nvSpPr>
        <p:spPr>
          <a:xfrm>
            <a:off x="5198723" y="2161610"/>
            <a:ext cx="6424309" cy="177530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600" b="1" cap="none" dirty="0">
                <a:latin typeface="Palatino Linotype" panose="02040502050505030304" pitchFamily="18" charset="0"/>
              </a:rPr>
              <a:t>Θέλει τα πάντα</a:t>
            </a:r>
          </a:p>
          <a:p>
            <a:pPr algn="ctr"/>
            <a:r>
              <a:rPr lang="el-GR" sz="3600" b="1" cap="none" dirty="0">
                <a:latin typeface="Palatino Linotype" panose="02040502050505030304" pitchFamily="18" charset="0"/>
              </a:rPr>
              <a:t>Έχει φοβίες, τραύματα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22C7579-544D-4D02-9045-7D793AAF4F86}"/>
              </a:ext>
            </a:extLst>
          </p:cNvPr>
          <p:cNvSpPr txBox="1">
            <a:spLocks/>
          </p:cNvSpPr>
          <p:nvPr/>
        </p:nvSpPr>
        <p:spPr>
          <a:xfrm>
            <a:off x="4921321" y="3936918"/>
            <a:ext cx="6188004" cy="2918511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600" b="1" cap="none" dirty="0">
                <a:latin typeface="Palatino Linotype" panose="02040502050505030304" pitchFamily="18" charset="0"/>
              </a:rPr>
              <a:t>Ενώ θέλουμε να κάνουμε κάτι</a:t>
            </a:r>
          </a:p>
          <a:p>
            <a:pPr algn="ctr"/>
            <a:r>
              <a:rPr lang="el-GR" sz="3600" b="1" cap="none" dirty="0">
                <a:latin typeface="Palatino Linotype" panose="02040502050505030304" pitchFamily="18" charset="0"/>
              </a:rPr>
              <a:t>Μας εμποδίζουν κάποια τραύματα του παρελθόντος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6E14A7-5140-4428-A1AD-39F4599CC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8" y="2622100"/>
            <a:ext cx="3735526" cy="341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56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8C65-5BCE-4AAA-AB27-BD9C7893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143" y="466171"/>
            <a:ext cx="10026650" cy="1286690"/>
          </a:xfrm>
        </p:spPr>
        <p:txBody>
          <a:bodyPr>
            <a:normAutofit/>
          </a:bodyPr>
          <a:lstStyle/>
          <a:p>
            <a:pPr algn="ctr"/>
            <a:r>
              <a:rPr lang="el-GR" sz="3600" b="1" cap="none" dirty="0">
                <a:latin typeface="Palatino Linotype" panose="02040502050505030304" pitchFamily="18" charset="0"/>
              </a:rPr>
              <a:t>Πρέπει να διατηρήσουμε </a:t>
            </a:r>
            <a:br>
              <a:rPr lang="el-GR" sz="3600" b="1" cap="none" dirty="0">
                <a:latin typeface="Palatino Linotype" panose="02040502050505030304" pitchFamily="18" charset="0"/>
              </a:rPr>
            </a:br>
            <a:r>
              <a:rPr lang="el-GR" sz="3600" b="1" cap="none" dirty="0">
                <a:solidFill>
                  <a:schemeClr val="accent1">
                    <a:lumMod val="75000"/>
                  </a:schemeClr>
                </a:solidFill>
                <a:latin typeface="Aka-AcidGR-FatCondensed" panose="02000603000000000000" pitchFamily="50" charset="-95"/>
                <a:ea typeface="Aka-AcidGR-FatCondensed" panose="02000603000000000000" pitchFamily="50" charset="-95"/>
              </a:rPr>
              <a:t>τα καλά χαρακτηριστικά</a:t>
            </a:r>
            <a:r>
              <a:rPr lang="el-GR" sz="3600" b="1" cap="none" dirty="0">
                <a:latin typeface="Palatino Linotype" panose="02040502050505030304" pitchFamily="18" charset="0"/>
              </a:rPr>
              <a:t> </a:t>
            </a:r>
            <a:r>
              <a:rPr lang="el-GR" sz="3600" b="1" cap="none" dirty="0">
                <a:solidFill>
                  <a:schemeClr val="accent1">
                    <a:lumMod val="75000"/>
                  </a:schemeClr>
                </a:solidFill>
                <a:latin typeface="Aka-AcidGR-FatCondensed" panose="02000603000000000000" pitchFamily="50" charset="-95"/>
                <a:ea typeface="Aka-AcidGR-FatCondensed" panose="02000603000000000000" pitchFamily="50" charset="-95"/>
              </a:rPr>
              <a:t>του παιδιού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FC6CE0-7A13-4CBB-850A-E6D4ACBA0E77}"/>
              </a:ext>
            </a:extLst>
          </p:cNvPr>
          <p:cNvSpPr txBox="1"/>
          <p:nvPr/>
        </p:nvSpPr>
        <p:spPr>
          <a:xfrm>
            <a:off x="4880224" y="2619803"/>
            <a:ext cx="98529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l-GR" sz="2800" b="1" dirty="0">
                <a:latin typeface="Palatino Linotype" panose="02040502050505030304" pitchFamily="18" charset="0"/>
                <a:ea typeface="Aka-AcidGR-FatCondensed" panose="02000603000000000000" pitchFamily="50" charset="-95"/>
              </a:rPr>
              <a:t>  αθωότητα</a:t>
            </a:r>
            <a:endParaRPr lang="el-GR" sz="2800" b="1" cap="none" dirty="0">
              <a:latin typeface="Palatino Linotype" panose="02040502050505030304" pitchFamily="18" charset="0"/>
              <a:ea typeface="Aka-AcidGR-FatCondensed" panose="02000603000000000000" pitchFamily="50" charset="-95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l-GR" sz="2800" b="1" dirty="0">
                <a:latin typeface="Palatino Linotype" panose="02040502050505030304" pitchFamily="18" charset="0"/>
                <a:ea typeface="Aka-AcidGR-FatCondensed" panose="02000603000000000000" pitchFamily="50" charset="-95"/>
              </a:rPr>
              <a:t>  χαρά</a:t>
            </a:r>
            <a:endParaRPr lang="el-GR" sz="2800" b="1" cap="none" dirty="0">
              <a:latin typeface="Palatino Linotype" panose="02040502050505030304" pitchFamily="18" charset="0"/>
              <a:ea typeface="Aka-AcidGR-FatCondensed" panose="02000603000000000000" pitchFamily="50" charset="-95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l-GR" sz="2800" b="1" cap="none" dirty="0">
                <a:latin typeface="Palatino Linotype" panose="02040502050505030304" pitchFamily="18" charset="0"/>
                <a:ea typeface="Aka-AcidGR-FatCondensed" panose="02000603000000000000" pitchFamily="50" charset="-95"/>
              </a:rPr>
              <a:t>  ευαισθησία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l-GR" sz="2800" b="1" dirty="0">
                <a:latin typeface="Palatino Linotype" panose="02040502050505030304" pitchFamily="18" charset="0"/>
                <a:ea typeface="Aka-AcidGR-FatCondensed" panose="02000603000000000000" pitchFamily="50" charset="-95"/>
              </a:rPr>
              <a:t>  διάθεση για παιχνίδι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l-GR" sz="2800" b="1" dirty="0">
                <a:latin typeface="Palatino Linotype" panose="02040502050505030304" pitchFamily="18" charset="0"/>
                <a:ea typeface="Aka-AcidGR-FatCondensed" panose="02000603000000000000" pitchFamily="50" charset="-95"/>
              </a:rPr>
              <a:t>  έλλειψη στερεοτύπων, αγνότητα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l-GR" sz="2800" b="1" dirty="0">
                <a:latin typeface="Palatino Linotype" panose="02040502050505030304" pitchFamily="18" charset="0"/>
                <a:ea typeface="Aka-AcidGR-FatCondensed" panose="02000603000000000000" pitchFamily="50" charset="-95"/>
              </a:rPr>
              <a:t>  απλότητα, έλλειψη ματαιοδοξίας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l-GR" sz="2800" b="1" dirty="0">
                <a:latin typeface="Palatino Linotype" panose="02040502050505030304" pitchFamily="18" charset="0"/>
                <a:ea typeface="Aka-AcidGR-FatCondensed" panose="02000603000000000000" pitchFamily="50" charset="-95"/>
              </a:rPr>
              <a:t>  ανεξικακία (δεν κρατάνε κακία)</a:t>
            </a:r>
            <a:endParaRPr lang="el-GR" sz="2800" dirty="0">
              <a:latin typeface="Palatino Linotype" panose="02040502050505030304" pitchFamily="18" charset="0"/>
              <a:ea typeface="Aka-AcidGR-FatCondensed" panose="02000603000000000000" pitchFamily="50" charset="-95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8D07D-E66E-4474-AA11-924812360F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38427"/>
          <a:stretch/>
        </p:blipFill>
        <p:spPr>
          <a:xfrm>
            <a:off x="435766" y="2270481"/>
            <a:ext cx="4129386" cy="377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38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8C65-5BCE-4AAA-AB27-BD9C7893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75" y="270962"/>
            <a:ext cx="10026650" cy="1286690"/>
          </a:xfrm>
        </p:spPr>
        <p:txBody>
          <a:bodyPr>
            <a:normAutofit/>
          </a:bodyPr>
          <a:lstStyle/>
          <a:p>
            <a:pPr algn="ctr"/>
            <a:r>
              <a:rPr lang="el-GR" sz="3600" b="1" cap="none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Πώς μπορούμε να μάθουμε </a:t>
            </a:r>
            <a:br>
              <a:rPr lang="el-GR" sz="3600" b="1" cap="none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</a:br>
            <a:r>
              <a:rPr lang="el-GR" sz="3600" b="1" cap="none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για τον εαυτό μας;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FC6CE0-7A13-4CBB-850A-E6D4ACBA0E77}"/>
              </a:ext>
            </a:extLst>
          </p:cNvPr>
          <p:cNvSpPr txBox="1"/>
          <p:nvPr/>
        </p:nvSpPr>
        <p:spPr>
          <a:xfrm>
            <a:off x="729464" y="1680852"/>
            <a:ext cx="107570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2800" b="1" cap="none" dirty="0">
                <a:latin typeface="Palatino Linotype" panose="02040502050505030304" pitchFamily="18" charset="0"/>
              </a:rPr>
              <a:t>Βλέποντας τους άλλους (ειδικά αυτούς με τους οποίους διαφωνούμε ή δεν ταιριάζουμε)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l-GR" sz="2800" b="1" cap="none" dirty="0">
              <a:latin typeface="Palatino Linotype" panose="02040502050505030304" pitchFamily="18" charset="0"/>
            </a:endParaRP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2800" b="1" dirty="0">
                <a:latin typeface="Palatino Linotype" panose="02040502050505030304" pitchFamily="18" charset="0"/>
              </a:rPr>
              <a:t>Ζητώντας από τους φίλους μας να μας κρίνουν (οι δικοί μας άνθρωποι γίνονται καθρέφτες να δούμε λίγο τον εαυτό μας αν τους το ζητήσουμε)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l-GR" sz="2800" b="1" cap="none" dirty="0">
              <a:latin typeface="Palatino Linotype" panose="02040502050505030304" pitchFamily="18" charset="0"/>
            </a:endParaRP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2800" b="1" cap="none" dirty="0">
                <a:latin typeface="Palatino Linotype" panose="02040502050505030304" pitchFamily="18" charset="0"/>
              </a:rPr>
              <a:t>Μένοντας μόνοι και συζητώντας με τον εαυτό μας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l-GR" sz="2800" b="1" cap="none" dirty="0">
              <a:latin typeface="Palatino Linotype" panose="02040502050505030304" pitchFamily="18" charset="0"/>
            </a:endParaRP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l-GR" sz="2800" b="1" dirty="0">
                <a:latin typeface="Palatino Linotype" panose="02040502050505030304" pitchFamily="18" charset="0"/>
              </a:rPr>
              <a:t>Ακούγοντας την εσωτερική φωνή της συνείδησης πριν πράξουμε κάτι</a:t>
            </a:r>
            <a:br>
              <a:rPr lang="el-GR" sz="2800" b="1" cap="none" dirty="0">
                <a:latin typeface="Palatino Linotype" panose="02040502050505030304" pitchFamily="18" charset="0"/>
              </a:rPr>
            </a:b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664449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afVTI">
  <a:themeElements>
    <a:clrScheme name="AnalogousFromDarkSeedLeftStep">
      <a:dk1>
        <a:srgbClr val="000000"/>
      </a:dk1>
      <a:lt1>
        <a:srgbClr val="FFFFFF"/>
      </a:lt1>
      <a:dk2>
        <a:srgbClr val="1B1D2F"/>
      </a:dk2>
      <a:lt2>
        <a:srgbClr val="F0F3F1"/>
      </a:lt2>
      <a:accent1>
        <a:srgbClr val="E729B5"/>
      </a:accent1>
      <a:accent2>
        <a:srgbClr val="B717D5"/>
      </a:accent2>
      <a:accent3>
        <a:srgbClr val="7A29E7"/>
      </a:accent3>
      <a:accent4>
        <a:srgbClr val="3230D9"/>
      </a:accent4>
      <a:accent5>
        <a:srgbClr val="2976E7"/>
      </a:accent5>
      <a:accent6>
        <a:srgbClr val="17B3D5"/>
      </a:accent6>
      <a:hlink>
        <a:srgbClr val="3F5EBF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255</Words>
  <Application>Microsoft Office PowerPoint</Application>
  <PresentationFormat>Widescreen</PresentationFormat>
  <Paragraphs>44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AG Helvetica P Bold</vt:lpstr>
      <vt:lpstr>Aka-AcidGR-FatCondensed</vt:lpstr>
      <vt:lpstr>Arial</vt:lpstr>
      <vt:lpstr>Avenir Next LT Pro Light</vt:lpstr>
      <vt:lpstr>Palatino Linotype</vt:lpstr>
      <vt:lpstr>Rockwell Nova Light</vt:lpstr>
      <vt:lpstr>Wingdings</vt:lpstr>
      <vt:lpstr>LeafVTI</vt:lpstr>
      <vt:lpstr> AYTOΓΝΩΣΙΑ</vt:lpstr>
      <vt:lpstr>Στο μαντείο των Δελφών ήταν γραμμένη η φράση: </vt:lpstr>
      <vt:lpstr>Ἕν οἶδα ὅτι οὐδέν οἶδα </vt:lpstr>
      <vt:lpstr>Η ανάγκη για αυτογνωσία  είναι έμφυτη                              Καρλ Γιουνγκ</vt:lpstr>
      <vt:lpstr>Τρεις οι εαυτοί μας:  ΑΥΤΟ ένστικτα, παρορμήσεις ΥΠΕΡΕΓΩ  ηθική, «πρέπει», κοινωνικές επιταγές ΕΓΩ  το επίκεντρο της συνείδησης που συνδυάζει τα δύο προηγούμενα               Σίγκμουντ Φρόυντ</vt:lpstr>
      <vt:lpstr>Εμπόδια </vt:lpstr>
      <vt:lpstr>Το αιώνιο ή εσωτερικό παιδί Καρλ Γιουνγκ</vt:lpstr>
      <vt:lpstr>Πρέπει να διατηρήσουμε  τα καλά χαρακτηριστικά του παιδιού</vt:lpstr>
      <vt:lpstr>Πώς μπορούμε να μάθουμε  για τον εαυτό μας;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AYTOΓΝΩΣΙΑ</dc:title>
  <dc:creator>Flora Vgontza</dc:creator>
  <cp:lastModifiedBy>Flora Vgontza</cp:lastModifiedBy>
  <cp:revision>20</cp:revision>
  <dcterms:created xsi:type="dcterms:W3CDTF">2020-12-15T10:33:38Z</dcterms:created>
  <dcterms:modified xsi:type="dcterms:W3CDTF">2020-12-15T17:35:31Z</dcterms:modified>
</cp:coreProperties>
</file>