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83" r:id="rId4"/>
    <p:sldId id="258" r:id="rId5"/>
    <p:sldId id="266" r:id="rId6"/>
    <p:sldId id="273" r:id="rId7"/>
    <p:sldId id="272" r:id="rId8"/>
    <p:sldId id="276" r:id="rId9"/>
    <p:sldId id="257" r:id="rId10"/>
    <p:sldId id="278" r:id="rId11"/>
    <p:sldId id="280" r:id="rId12"/>
    <p:sldId id="281" r:id="rId13"/>
    <p:sldId id="282" r:id="rId14"/>
    <p:sldId id="277" r:id="rId15"/>
    <p:sldId id="262" r:id="rId16"/>
    <p:sldId id="259" r:id="rId17"/>
    <p:sldId id="274" r:id="rId18"/>
    <p:sldId id="264" r:id="rId19"/>
    <p:sldId id="275" r:id="rId2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9A3"/>
    <a:srgbClr val="A6F4DA"/>
    <a:srgbClr val="A0EAA7"/>
    <a:srgbClr val="7AEEC7"/>
    <a:srgbClr val="4AE8B3"/>
    <a:srgbClr val="B5DD91"/>
    <a:srgbClr val="FFDA6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3A82B-797E-46F1-983F-ED7F6511F935}" type="datetimeFigureOut">
              <a:rPr lang="el-GR" smtClean="0"/>
              <a:pPr/>
              <a:t>11/10/2018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5209D-7B92-4669-8234-D9F91399053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3A82B-797E-46F1-983F-ED7F6511F935}" type="datetimeFigureOut">
              <a:rPr lang="el-GR" smtClean="0"/>
              <a:pPr/>
              <a:t>11/10/2018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5209D-7B92-4669-8234-D9F91399053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3A82B-797E-46F1-983F-ED7F6511F935}" type="datetimeFigureOut">
              <a:rPr lang="el-GR" smtClean="0"/>
              <a:pPr/>
              <a:t>11/10/2018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5209D-7B92-4669-8234-D9F91399053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3A82B-797E-46F1-983F-ED7F6511F935}" type="datetimeFigureOut">
              <a:rPr lang="el-GR" smtClean="0"/>
              <a:pPr/>
              <a:t>11/10/2018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5209D-7B92-4669-8234-D9F91399053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3A82B-797E-46F1-983F-ED7F6511F935}" type="datetimeFigureOut">
              <a:rPr lang="el-GR" smtClean="0"/>
              <a:pPr/>
              <a:t>11/10/2018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5209D-7B92-4669-8234-D9F91399053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3A82B-797E-46F1-983F-ED7F6511F935}" type="datetimeFigureOut">
              <a:rPr lang="el-GR" smtClean="0"/>
              <a:pPr/>
              <a:t>11/10/2018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5209D-7B92-4669-8234-D9F91399053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3A82B-797E-46F1-983F-ED7F6511F935}" type="datetimeFigureOut">
              <a:rPr lang="el-GR" smtClean="0"/>
              <a:pPr/>
              <a:t>11/10/2018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5209D-7B92-4669-8234-D9F91399053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3A82B-797E-46F1-983F-ED7F6511F935}" type="datetimeFigureOut">
              <a:rPr lang="el-GR" smtClean="0"/>
              <a:pPr/>
              <a:t>11/10/2018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5209D-7B92-4669-8234-D9F91399053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3A82B-797E-46F1-983F-ED7F6511F935}" type="datetimeFigureOut">
              <a:rPr lang="el-GR" smtClean="0"/>
              <a:pPr/>
              <a:t>11/10/2018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5209D-7B92-4669-8234-D9F91399053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3A82B-797E-46F1-983F-ED7F6511F935}" type="datetimeFigureOut">
              <a:rPr lang="el-GR" smtClean="0"/>
              <a:pPr/>
              <a:t>11/10/2018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5209D-7B92-4669-8234-D9F91399053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3A82B-797E-46F1-983F-ED7F6511F935}" type="datetimeFigureOut">
              <a:rPr lang="el-GR" smtClean="0"/>
              <a:pPr/>
              <a:t>11/10/2018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5209D-7B92-4669-8234-D9F91399053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3A82B-797E-46F1-983F-ED7F6511F935}" type="datetimeFigureOut">
              <a:rPr lang="el-GR" smtClean="0"/>
              <a:pPr/>
              <a:t>11/10/2018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5209D-7B92-4669-8234-D9F91399053E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- Εικόνα" descr="-21-6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2536" y="0"/>
            <a:ext cx="12218255" cy="6840759"/>
          </a:xfrm>
          <a:prstGeom prst="rect">
            <a:avLst/>
          </a:prstGeom>
        </p:spPr>
      </p:pic>
      <p:pic>
        <p:nvPicPr>
          <p:cNvPr id="4" name="3 - Εικόνα" descr="ΠΑΙΔΙ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9" y="3429000"/>
            <a:ext cx="3960440" cy="30528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4 - Εικόνα" descr="ΠΑΙΔΙ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3861048"/>
            <a:ext cx="3518781" cy="2639086"/>
          </a:xfrm>
          <a:prstGeom prst="rect">
            <a:avLst/>
          </a:prstGeom>
        </p:spPr>
      </p:pic>
      <p:sp>
        <p:nvSpPr>
          <p:cNvPr id="6" name="5 - Ελλειψοειδής επεξήγηση"/>
          <p:cNvSpPr/>
          <p:nvPr/>
        </p:nvSpPr>
        <p:spPr>
          <a:xfrm>
            <a:off x="0" y="188640"/>
            <a:ext cx="3707904" cy="1512168"/>
          </a:xfrm>
          <a:prstGeom prst="wedgeEllipseCallout">
            <a:avLst>
              <a:gd name="adj1" fmla="val -4677"/>
              <a:gd name="adj2" fmla="val 172167"/>
            </a:avLst>
          </a:prstGeom>
          <a:solidFill>
            <a:srgbClr val="A0EAA7">
              <a:alpha val="78000"/>
            </a:srgbClr>
          </a:solidFill>
          <a:ln w="9525">
            <a:solidFill>
              <a:schemeClr val="tx1"/>
            </a:solidFill>
          </a:ln>
          <a:effectLst>
            <a:outerShdw blurRad="279400" dist="177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 smtClean="0">
                <a:solidFill>
                  <a:schemeClr val="tx1"/>
                </a:solidFill>
              </a:rPr>
              <a:t>Για πάμε λίγο στον </a:t>
            </a:r>
            <a:r>
              <a:rPr lang="el-G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χάρτη</a:t>
            </a:r>
            <a:r>
              <a:rPr lang="el-GR" sz="3200" dirty="0" smtClean="0">
                <a:solidFill>
                  <a:schemeClr val="tx1"/>
                </a:solidFill>
              </a:rPr>
              <a:t>!</a:t>
            </a:r>
            <a:endParaRPr lang="el-GR" sz="3200" dirty="0">
              <a:solidFill>
                <a:schemeClr val="tx1"/>
              </a:solidFill>
            </a:endParaRPr>
          </a:p>
        </p:txBody>
      </p:sp>
      <p:sp>
        <p:nvSpPr>
          <p:cNvPr id="7" name="6 - Επεξήγηση με σύννεφο"/>
          <p:cNvSpPr/>
          <p:nvPr/>
        </p:nvSpPr>
        <p:spPr>
          <a:xfrm>
            <a:off x="4427984" y="0"/>
            <a:ext cx="4248472" cy="2304256"/>
          </a:xfrm>
          <a:prstGeom prst="cloudCallout">
            <a:avLst>
              <a:gd name="adj1" fmla="val 19398"/>
              <a:gd name="adj2" fmla="val 109010"/>
            </a:avLst>
          </a:prstGeom>
          <a:solidFill>
            <a:srgbClr val="A6F4DA">
              <a:alpha val="65000"/>
            </a:srgbClr>
          </a:solidFill>
          <a:ln w="9525">
            <a:solidFill>
              <a:schemeClr val="tx1"/>
            </a:solidFill>
          </a:ln>
          <a:effectLst>
            <a:outerShdw blurRad="304800" dist="177800" dir="2700000" algn="tl" rotWithShape="0">
              <a:prstClr val="black">
                <a:alpha val="5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>
                <a:solidFill>
                  <a:schemeClr val="tx1"/>
                </a:solidFill>
              </a:rPr>
              <a:t>Χωρίς εμένα δεν μαθαίνεις… </a:t>
            </a:r>
            <a:r>
              <a:rPr lang="el-GR" sz="3600" b="1" dirty="0" smtClean="0">
                <a:solidFill>
                  <a:srgbClr val="C00000"/>
                </a:solidFill>
              </a:rPr>
              <a:t>ΙΣΤΟΡΙΑ!</a:t>
            </a:r>
            <a:endParaRPr lang="el-GR" sz="3600" b="1" dirty="0">
              <a:solidFill>
                <a:srgbClr val="C00000"/>
              </a:solidFill>
            </a:endParaRPr>
          </a:p>
        </p:txBody>
      </p:sp>
      <p:sp>
        <p:nvSpPr>
          <p:cNvPr id="9" name="8 - Ελλειψοειδής επεξήγηση"/>
          <p:cNvSpPr/>
          <p:nvPr/>
        </p:nvSpPr>
        <p:spPr>
          <a:xfrm>
            <a:off x="1979712" y="1916832"/>
            <a:ext cx="3707904" cy="1872208"/>
          </a:xfrm>
          <a:prstGeom prst="wedgeEllipseCallout">
            <a:avLst>
              <a:gd name="adj1" fmla="val 85356"/>
              <a:gd name="adj2" fmla="val 114799"/>
            </a:avLst>
          </a:prstGeom>
          <a:solidFill>
            <a:srgbClr val="A0EAA7">
              <a:alpha val="78000"/>
            </a:srgbClr>
          </a:solidFill>
          <a:ln w="9525">
            <a:solidFill>
              <a:schemeClr val="tx1"/>
            </a:solidFill>
          </a:ln>
          <a:effectLst>
            <a:outerShdw blurRad="279400" dist="177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 smtClean="0">
                <a:solidFill>
                  <a:schemeClr val="tx1"/>
                </a:solidFill>
              </a:rPr>
              <a:t>Πού ήταν οι </a:t>
            </a:r>
            <a:r>
              <a:rPr lang="el-G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Αιγός Ποταμοί</a:t>
            </a:r>
            <a:r>
              <a:rPr lang="el-GR" sz="3200" dirty="0" smtClean="0">
                <a:solidFill>
                  <a:schemeClr val="tx1"/>
                </a:solidFill>
              </a:rPr>
              <a:t>;</a:t>
            </a:r>
            <a:endParaRPr lang="el-GR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l-GR" dirty="0" smtClean="0"/>
              <a:t>Ορμητήριο των Αθηναίων: </a:t>
            </a:r>
            <a:r>
              <a:rPr lang="el-G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Σάμος</a:t>
            </a:r>
            <a:endParaRPr lang="el-GR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96752"/>
            <a:ext cx="5306772" cy="5472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4 - Ευθύγραμμο βέλος σύνδεσης"/>
          <p:cNvCxnSpPr/>
          <p:nvPr/>
        </p:nvCxnSpPr>
        <p:spPr>
          <a:xfrm flipV="1">
            <a:off x="3995936" y="3861048"/>
            <a:ext cx="2088232" cy="288032"/>
          </a:xfrm>
          <a:prstGeom prst="straightConnector1">
            <a:avLst/>
          </a:prstGeom>
          <a:ln w="50800" cmpd="sng">
            <a:prstDash val="soli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>
          <a:xfrm>
            <a:off x="2267744" y="6381328"/>
            <a:ext cx="4680520" cy="365125"/>
          </a:xfrm>
        </p:spPr>
        <p:txBody>
          <a:bodyPr/>
          <a:lstStyle/>
          <a:p>
            <a:r>
              <a:rPr lang="el-GR" dirty="0" smtClean="0">
                <a:solidFill>
                  <a:prstClr val="white"/>
                </a:solidFill>
                <a:latin typeface="Cleanvertising" panose="020B0803030403020204" pitchFamily="34" charset="0"/>
              </a:rPr>
              <a:t>ΞΕΝΟΦΩΝ ΕΛΛΗΝΙΚΑ: ΤΑ ΓΕΓΟΝΟΤΑ ΣΤΟΥΣ ΑΙΓΟΣ ΠΟΤΑΜΟΥΣ</a:t>
            </a:r>
            <a:endParaRPr lang="el-GR" dirty="0">
              <a:solidFill>
                <a:prstClr val="white"/>
              </a:solidFill>
              <a:latin typeface="Cleanvertising" panose="020B0803030403020204" pitchFamily="34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556792"/>
            <a:ext cx="5848704" cy="5013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- Τίτλος"/>
          <p:cNvSpPr>
            <a:spLocks noGrp="1"/>
          </p:cNvSpPr>
          <p:nvPr>
            <p:ph type="title"/>
          </p:nvPr>
        </p:nvSpPr>
        <p:spPr>
          <a:xfrm>
            <a:off x="51886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Οι Αθηναίοι έπλεαν εναντίον της </a:t>
            </a:r>
            <a:r>
              <a:rPr lang="el-G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Χίου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 smtClean="0"/>
              <a:t>και εναντίον της </a:t>
            </a:r>
            <a:r>
              <a:rPr lang="el-G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Εφέσου</a:t>
            </a:r>
            <a:endParaRPr lang="el-GR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5 - Ευθύγραμμο βέλος σύνδεσης"/>
          <p:cNvCxnSpPr/>
          <p:nvPr/>
        </p:nvCxnSpPr>
        <p:spPr>
          <a:xfrm>
            <a:off x="1835696" y="2996952"/>
            <a:ext cx="1728192" cy="0"/>
          </a:xfrm>
          <a:prstGeom prst="straightConnector1">
            <a:avLst/>
          </a:prstGeom>
          <a:ln w="76200">
            <a:prstDash val="dash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9 - Ευθύγραμμο βέλος σύνδεσης"/>
          <p:cNvCxnSpPr/>
          <p:nvPr/>
        </p:nvCxnSpPr>
        <p:spPr>
          <a:xfrm flipV="1">
            <a:off x="2195736" y="4293096"/>
            <a:ext cx="5256584" cy="72008"/>
          </a:xfrm>
          <a:prstGeom prst="straightConnector1">
            <a:avLst/>
          </a:prstGeom>
          <a:ln w="76200">
            <a:prstDash val="dash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3" name="12 - Εικόνα" descr="1280px-Trireme_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79512" y="692696"/>
            <a:ext cx="2016224" cy="2430683"/>
          </a:xfrm>
          <a:prstGeom prst="rect">
            <a:avLst/>
          </a:prstGeom>
        </p:spPr>
      </p:pic>
      <p:pic>
        <p:nvPicPr>
          <p:cNvPr id="14" name="13 - Εικόνα" descr="1280px-Trireme_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95536" y="2780928"/>
            <a:ext cx="2016224" cy="243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0944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02630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Ο Λύσανδρος αποπλέει από την </a:t>
            </a:r>
            <a:r>
              <a:rPr lang="el-G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Ρόδο</a:t>
            </a:r>
            <a:endParaRPr lang="el-GR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5256584" cy="5485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4 - Εικόνα" descr="22175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20072" y="3356992"/>
            <a:ext cx="4187957" cy="3140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ÎÏÎ¿ÏÎ­Î»ÎµÏÎ¼Î± ÎµÎ¹ÎºÏÎ½Î±Ï Î³Î¹Î± Î§ÎÎ¡Î¤ÎÎ£ ÎÎÎÎÎÎ Î Î¡ÎÎ ÎÎÎ¤ÎÎÎ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0520"/>
            <a:ext cx="9144000" cy="6968520"/>
          </a:xfrm>
          <a:prstGeom prst="rect">
            <a:avLst/>
          </a:prstGeom>
          <a:noFill/>
        </p:spPr>
      </p:pic>
      <p:cxnSp>
        <p:nvCxnSpPr>
          <p:cNvPr id="6" name="5 - Καμπύλη γραμμή σύνδεσης"/>
          <p:cNvCxnSpPr/>
          <p:nvPr/>
        </p:nvCxnSpPr>
        <p:spPr>
          <a:xfrm rot="16200000" flipV="1">
            <a:off x="1259632" y="4869160"/>
            <a:ext cx="1728192" cy="432048"/>
          </a:xfrm>
          <a:prstGeom prst="curvedConnector3">
            <a:avLst>
              <a:gd name="adj1" fmla="val 50000"/>
            </a:avLst>
          </a:prstGeom>
          <a:ln w="34925"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- Καμπύλη γραμμή σύνδεσης"/>
          <p:cNvCxnSpPr/>
          <p:nvPr/>
        </p:nvCxnSpPr>
        <p:spPr>
          <a:xfrm flipV="1">
            <a:off x="1763688" y="3789040"/>
            <a:ext cx="504056" cy="432048"/>
          </a:xfrm>
          <a:prstGeom prst="curvedConnector3">
            <a:avLst>
              <a:gd name="adj1" fmla="val 50000"/>
            </a:avLst>
          </a:prstGeom>
          <a:ln w="34925"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- Έλλειψη"/>
          <p:cNvSpPr/>
          <p:nvPr/>
        </p:nvSpPr>
        <p:spPr>
          <a:xfrm>
            <a:off x="1691680" y="3356992"/>
            <a:ext cx="1008112" cy="1008112"/>
          </a:xfrm>
          <a:prstGeom prst="ellipse">
            <a:avLst/>
          </a:prstGeom>
          <a:solidFill>
            <a:srgbClr val="FFFF00">
              <a:alpha val="34000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7" name="26 - Εικόνα" descr="λύσανδρο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4077072"/>
            <a:ext cx="1056696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" name="27 - TextBox"/>
          <p:cNvSpPr txBox="1"/>
          <p:nvPr/>
        </p:nvSpPr>
        <p:spPr>
          <a:xfrm>
            <a:off x="2411760" y="5430996"/>
            <a:ext cx="187220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Λύσανδρος</a:t>
            </a:r>
            <a:endParaRPr lang="el-GR" sz="23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" name="28 - Εικόνα" descr="22175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tretch>
            <a:fillRect/>
          </a:stretch>
        </p:blipFill>
        <p:spPr>
          <a:xfrm rot="693822" flipH="1">
            <a:off x="1178147" y="5131802"/>
            <a:ext cx="1259632" cy="751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1 - Τίτλος"/>
          <p:cNvSpPr>
            <a:spLocks noGrp="1"/>
          </p:cNvSpPr>
          <p:nvPr>
            <p:ph type="title"/>
          </p:nvPr>
        </p:nvSpPr>
        <p:spPr>
          <a:xfrm>
            <a:off x="4067944" y="3933056"/>
            <a:ext cx="2592288" cy="1584176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l-GR" sz="2800" dirty="0" smtClean="0"/>
              <a:t>Παραπλέει τα παράλια της </a:t>
            </a:r>
            <a:r>
              <a:rPr lang="el-GR" sz="2800" dirty="0" err="1" smtClean="0"/>
              <a:t>Μικράς</a:t>
            </a:r>
            <a:r>
              <a:rPr lang="el-GR" sz="2800" dirty="0" smtClean="0"/>
              <a:t> Ασίας</a:t>
            </a:r>
            <a:endParaRPr lang="el-GR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8" grpId="0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l-GR" dirty="0" smtClean="0"/>
              <a:t>Ο χώρος δράσης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8730113" cy="48245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4 - Ευθύγραμμο βέλος σύνδεσης"/>
          <p:cNvCxnSpPr/>
          <p:nvPr/>
        </p:nvCxnSpPr>
        <p:spPr>
          <a:xfrm flipH="1" flipV="1">
            <a:off x="2051720" y="4653136"/>
            <a:ext cx="1440160" cy="10801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6 - TextBox"/>
          <p:cNvSpPr txBox="1"/>
          <p:nvPr/>
        </p:nvSpPr>
        <p:spPr>
          <a:xfrm>
            <a:off x="3275856" y="5229200"/>
            <a:ext cx="1656184" cy="1292662"/>
          </a:xfrm>
          <a:prstGeom prst="rect">
            <a:avLst/>
          </a:prstGeom>
          <a:solidFill>
            <a:srgbClr val="FFE9A3"/>
          </a:solidFill>
          <a:ln>
            <a:solidFill>
              <a:schemeClr val="tx1"/>
            </a:solidFill>
          </a:ln>
          <a:effectLst>
            <a:outerShdw blurRad="279400" dist="177800" dir="2700000" algn="tl" rotWithShape="0">
              <a:prstClr val="black">
                <a:alpha val="3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Λάμψακος</a:t>
            </a:r>
            <a:endParaRPr lang="el-GR" dirty="0" smtClean="0"/>
          </a:p>
          <a:p>
            <a:pPr algn="ctr"/>
            <a:r>
              <a:rPr lang="el-GR" dirty="0" smtClean="0"/>
              <a:t>Η πόλη που </a:t>
            </a:r>
            <a:r>
              <a:rPr lang="el-GR" b="1" dirty="0" smtClean="0"/>
              <a:t>κατέλαβε</a:t>
            </a:r>
            <a:r>
              <a:rPr lang="el-GR" dirty="0" smtClean="0"/>
              <a:t> ο </a:t>
            </a:r>
            <a:r>
              <a:rPr lang="el-GR" b="1" dirty="0" smtClean="0"/>
              <a:t>Λύσανδρος</a:t>
            </a:r>
            <a:endParaRPr lang="el-GR" b="1" dirty="0"/>
          </a:p>
        </p:txBody>
      </p:sp>
      <p:cxnSp>
        <p:nvCxnSpPr>
          <p:cNvPr id="9" name="8 - Ευθύγραμμο βέλος σύνδεσης"/>
          <p:cNvCxnSpPr/>
          <p:nvPr/>
        </p:nvCxnSpPr>
        <p:spPr>
          <a:xfrm>
            <a:off x="899592" y="2780928"/>
            <a:ext cx="512440" cy="18805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7 - TextBox"/>
          <p:cNvSpPr txBox="1"/>
          <p:nvPr/>
        </p:nvSpPr>
        <p:spPr>
          <a:xfrm>
            <a:off x="611560" y="1700808"/>
            <a:ext cx="1800200" cy="1846659"/>
          </a:xfrm>
          <a:prstGeom prst="rect">
            <a:avLst/>
          </a:prstGeom>
          <a:solidFill>
            <a:srgbClr val="FFE9A3"/>
          </a:solidFill>
          <a:ln>
            <a:solidFill>
              <a:schemeClr val="tx1"/>
            </a:solidFill>
          </a:ln>
          <a:effectLst>
            <a:outerShdw blurRad="279400" dist="177800" dir="2700000" algn="tl" rotWithShape="0">
              <a:prstClr val="black">
                <a:alpha val="3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Σηστός</a:t>
            </a:r>
            <a:endParaRPr lang="el-GR" dirty="0" smtClean="0"/>
          </a:p>
          <a:p>
            <a:pPr algn="ctr"/>
            <a:r>
              <a:rPr lang="el-GR" dirty="0" smtClean="0"/>
              <a:t>Η πόλη από </a:t>
            </a:r>
          </a:p>
          <a:p>
            <a:pPr algn="ctr"/>
            <a:r>
              <a:rPr lang="el-GR" dirty="0" smtClean="0"/>
              <a:t>την οποία προμηθεύονταν </a:t>
            </a:r>
            <a:r>
              <a:rPr lang="el-GR" b="1" dirty="0" smtClean="0"/>
              <a:t>τρόφιμα</a:t>
            </a:r>
            <a:r>
              <a:rPr lang="el-GR" dirty="0" smtClean="0"/>
              <a:t> οι Αθηναίοι</a:t>
            </a:r>
            <a:endParaRPr lang="el-GR" b="1" dirty="0"/>
          </a:p>
        </p:txBody>
      </p:sp>
      <p:sp>
        <p:nvSpPr>
          <p:cNvPr id="13" name="12 - Έλλειψη"/>
          <p:cNvSpPr/>
          <p:nvPr/>
        </p:nvSpPr>
        <p:spPr>
          <a:xfrm>
            <a:off x="1547664" y="4293096"/>
            <a:ext cx="216024" cy="216024"/>
          </a:xfrm>
          <a:prstGeom prst="ellipse">
            <a:avLst/>
          </a:prstGeom>
          <a:solidFill>
            <a:srgbClr val="C0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5" name="14 - Ευθύγραμμο βέλος σύνδεσης"/>
          <p:cNvCxnSpPr>
            <a:endCxn id="13" idx="0"/>
          </p:cNvCxnSpPr>
          <p:nvPr/>
        </p:nvCxnSpPr>
        <p:spPr>
          <a:xfrm flipH="1">
            <a:off x="1655676" y="2780928"/>
            <a:ext cx="1404156" cy="15121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13 - TextBox"/>
          <p:cNvSpPr txBox="1"/>
          <p:nvPr/>
        </p:nvSpPr>
        <p:spPr>
          <a:xfrm>
            <a:off x="2555776" y="1556792"/>
            <a:ext cx="2088232" cy="1292662"/>
          </a:xfrm>
          <a:prstGeom prst="rect">
            <a:avLst/>
          </a:prstGeom>
          <a:solidFill>
            <a:srgbClr val="FFE9A3"/>
          </a:solidFill>
          <a:ln>
            <a:solidFill>
              <a:schemeClr val="tx1"/>
            </a:solidFill>
          </a:ln>
          <a:effectLst>
            <a:outerShdw blurRad="279400" dist="177800" dir="2700000" algn="tl" rotWithShape="0">
              <a:prstClr val="black">
                <a:alpha val="3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Αιγός ποταμοί</a:t>
            </a:r>
          </a:p>
          <a:p>
            <a:pPr algn="ctr"/>
            <a:r>
              <a:rPr lang="el-GR" dirty="0" smtClean="0"/>
              <a:t>Το σημείο όπου </a:t>
            </a:r>
            <a:r>
              <a:rPr lang="el-GR" b="1" dirty="0" smtClean="0"/>
              <a:t>αγκυροβόλησαν </a:t>
            </a:r>
          </a:p>
          <a:p>
            <a:pPr algn="ctr"/>
            <a:r>
              <a:rPr lang="el-GR" dirty="0" smtClean="0"/>
              <a:t>οι Αθηναίοι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-21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72295" y="0"/>
            <a:ext cx="7071705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2 - Εικόνα" descr="22175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20000" contrast="40000"/>
          </a:blip>
          <a:stretch>
            <a:fillRect/>
          </a:stretch>
        </p:blipFill>
        <p:spPr>
          <a:xfrm rot="20710555">
            <a:off x="463123" y="5034346"/>
            <a:ext cx="2030465" cy="13553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- TextBox"/>
          <p:cNvSpPr txBox="1"/>
          <p:nvPr/>
        </p:nvSpPr>
        <p:spPr>
          <a:xfrm>
            <a:off x="3491880" y="2060848"/>
            <a:ext cx="2267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Αθηναίοι</a:t>
            </a:r>
            <a:endParaRPr lang="el-G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- TextBox"/>
          <p:cNvSpPr txBox="1"/>
          <p:nvPr/>
        </p:nvSpPr>
        <p:spPr>
          <a:xfrm rot="20670298">
            <a:off x="6616902" y="2971554"/>
            <a:ext cx="2267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Σπαρτιάτες</a:t>
            </a:r>
            <a:endParaRPr lang="el-GR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6 - Εικόνα" descr="22175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20000" contrast="40000"/>
          </a:blip>
          <a:stretch>
            <a:fillRect/>
          </a:stretch>
        </p:blipFill>
        <p:spPr>
          <a:xfrm rot="20710555">
            <a:off x="895171" y="4890329"/>
            <a:ext cx="2030465" cy="13553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7 - TextBox"/>
          <p:cNvSpPr txBox="1"/>
          <p:nvPr/>
        </p:nvSpPr>
        <p:spPr>
          <a:xfrm>
            <a:off x="107504" y="404664"/>
            <a:ext cx="1872208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Οι </a:t>
            </a:r>
            <a:r>
              <a:rPr lang="el-GR" sz="2000" u="sng" dirty="0" smtClean="0"/>
              <a:t>Σπαρτιάτες</a:t>
            </a:r>
            <a:r>
              <a:rPr lang="el-GR" dirty="0" smtClean="0"/>
              <a:t> κατακτούν την </a:t>
            </a:r>
            <a:r>
              <a:rPr lang="el-G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Λάμψακο</a:t>
            </a:r>
            <a:r>
              <a:rPr lang="el-GR" dirty="0" smtClean="0"/>
              <a:t>,</a:t>
            </a:r>
          </a:p>
          <a:p>
            <a:pPr algn="ctr"/>
            <a:r>
              <a:rPr lang="el-GR" dirty="0" smtClean="0"/>
              <a:t>ενώ οι </a:t>
            </a:r>
            <a:r>
              <a:rPr lang="el-GR" sz="2000" u="sng" dirty="0" smtClean="0"/>
              <a:t>Αθηναίοι</a:t>
            </a:r>
            <a:r>
              <a:rPr lang="el-GR" dirty="0" smtClean="0"/>
              <a:t>, φεύγουν από τον </a:t>
            </a:r>
            <a:r>
              <a:rPr lang="el-GR" dirty="0" err="1" smtClean="0"/>
              <a:t>Ελαιούντα</a:t>
            </a:r>
            <a:r>
              <a:rPr lang="el-GR" dirty="0" smtClean="0"/>
              <a:t>, περνούν από </a:t>
            </a:r>
          </a:p>
          <a:p>
            <a:pPr algn="ctr"/>
            <a:r>
              <a:rPr lang="el-GR" dirty="0" smtClean="0"/>
              <a:t>τη </a:t>
            </a:r>
            <a:r>
              <a:rPr lang="el-G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Σηστό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l-GR" dirty="0" smtClean="0"/>
              <a:t>και αγκυροβολούν στους </a:t>
            </a:r>
          </a:p>
          <a:p>
            <a:pPr algn="ctr"/>
            <a:r>
              <a:rPr lang="el-G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Αιγός ποταμούς</a:t>
            </a:r>
            <a:r>
              <a:rPr lang="el-GR" dirty="0" smtClean="0"/>
              <a:t>.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292 -0.11492 L 0.42292 -0.4478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292 -0.11492 L 0.42292 -0.4478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-21-638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20000" contrast="40000"/>
          </a:blip>
          <a:stretch>
            <a:fillRect/>
          </a:stretch>
        </p:blipFill>
        <p:spPr>
          <a:xfrm>
            <a:off x="357805" y="0"/>
            <a:ext cx="8786195" cy="6864214"/>
          </a:xfrm>
        </p:spPr>
      </p:pic>
      <p:sp>
        <p:nvSpPr>
          <p:cNvPr id="3" name="2 - Έλλειψη"/>
          <p:cNvSpPr/>
          <p:nvPr/>
        </p:nvSpPr>
        <p:spPr>
          <a:xfrm>
            <a:off x="2483768" y="2996952"/>
            <a:ext cx="792088" cy="720080"/>
          </a:xfrm>
          <a:prstGeom prst="ellipse">
            <a:avLst/>
          </a:prstGeom>
          <a:solidFill>
            <a:schemeClr val="accent6">
              <a:lumMod val="40000"/>
              <a:lumOff val="60000"/>
              <a:alpha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rgbClr val="FF0000"/>
                </a:solidFill>
              </a:rPr>
              <a:t>Α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5" name="4 - Έλλειψη"/>
          <p:cNvSpPr/>
          <p:nvPr/>
        </p:nvSpPr>
        <p:spPr>
          <a:xfrm>
            <a:off x="4572000" y="1484784"/>
            <a:ext cx="792088" cy="720080"/>
          </a:xfrm>
          <a:prstGeom prst="ellipse">
            <a:avLst/>
          </a:prstGeom>
          <a:solidFill>
            <a:schemeClr val="accent6">
              <a:lumMod val="40000"/>
              <a:lumOff val="60000"/>
              <a:alpha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rgbClr val="FF0000"/>
                </a:solidFill>
              </a:rPr>
              <a:t>Α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6" name="5 - Έλλειψη"/>
          <p:cNvSpPr/>
          <p:nvPr/>
        </p:nvSpPr>
        <p:spPr>
          <a:xfrm>
            <a:off x="6084168" y="2276872"/>
            <a:ext cx="792088" cy="720080"/>
          </a:xfrm>
          <a:prstGeom prst="ellipse">
            <a:avLst/>
          </a:prstGeom>
          <a:solidFill>
            <a:schemeClr val="accent6">
              <a:lumMod val="40000"/>
              <a:lumOff val="60000"/>
              <a:alpha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rgbClr val="FF0000"/>
                </a:solidFill>
              </a:rPr>
              <a:t>Λ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7" name="6 - Έλλειψη"/>
          <p:cNvSpPr/>
          <p:nvPr/>
        </p:nvSpPr>
        <p:spPr>
          <a:xfrm>
            <a:off x="3491880" y="4293096"/>
            <a:ext cx="792088" cy="720080"/>
          </a:xfrm>
          <a:prstGeom prst="ellipse">
            <a:avLst/>
          </a:prstGeom>
          <a:solidFill>
            <a:schemeClr val="accent6">
              <a:lumMod val="40000"/>
              <a:lumOff val="60000"/>
              <a:alpha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rgbClr val="FF0000"/>
                </a:solidFill>
              </a:rPr>
              <a:t>Λ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8" name="7 - Έλλειψη"/>
          <p:cNvSpPr/>
          <p:nvPr/>
        </p:nvSpPr>
        <p:spPr>
          <a:xfrm>
            <a:off x="971600" y="5229200"/>
            <a:ext cx="792088" cy="720080"/>
          </a:xfrm>
          <a:prstGeom prst="ellipse">
            <a:avLst/>
          </a:prstGeom>
          <a:solidFill>
            <a:schemeClr val="accent6">
              <a:lumMod val="40000"/>
              <a:lumOff val="60000"/>
              <a:alpha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rgbClr val="FF0000"/>
                </a:solidFill>
              </a:rPr>
              <a:t>Α</a:t>
            </a:r>
            <a:endParaRPr lang="el-GR" dirty="0">
              <a:solidFill>
                <a:srgbClr val="FF0000"/>
              </a:solidFill>
            </a:endParaRPr>
          </a:p>
        </p:txBody>
      </p:sp>
      <p:cxnSp>
        <p:nvCxnSpPr>
          <p:cNvPr id="10" name="9 - Ευθύγραμμο βέλος σύνδεσης"/>
          <p:cNvCxnSpPr/>
          <p:nvPr/>
        </p:nvCxnSpPr>
        <p:spPr>
          <a:xfrm flipV="1">
            <a:off x="1187624" y="2132856"/>
            <a:ext cx="4176464" cy="4320480"/>
          </a:xfrm>
          <a:prstGeom prst="straightConnector1">
            <a:avLst/>
          </a:prstGeom>
          <a:ln w="76200"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-36512" y="116632"/>
            <a:ext cx="5472608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914400" indent="-914400" algn="ctr">
              <a:buAutoNum type="arabicPlain" startAt="405"/>
            </a:pPr>
            <a:r>
              <a:rPr lang="el-GR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l-GR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π.Χ.</a:t>
            </a:r>
            <a:r>
              <a:rPr lang="el-GR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marL="914400" indent="-914400" algn="ctr"/>
            <a:r>
              <a:rPr lang="el-GR" sz="4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Ναυμαχια</a:t>
            </a:r>
            <a:r>
              <a:rPr lang="el-GR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l-GR" sz="4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στουσ</a:t>
            </a:r>
            <a:r>
              <a:rPr lang="el-GR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</a:p>
          <a:p>
            <a:pPr algn="ctr"/>
            <a:r>
              <a:rPr lang="el-GR" sz="4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αιγοσ</a:t>
            </a:r>
            <a:r>
              <a:rPr lang="el-GR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l-GR" sz="4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ποταμουσ</a:t>
            </a:r>
            <a:endParaRPr lang="el-GR" sz="44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3 - Θέση περιεχομένου" descr="-21-638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30000"/>
          </a:blip>
          <a:srcRect l="11811" t="25722" r="13780" b="8399"/>
          <a:stretch>
            <a:fillRect/>
          </a:stretch>
        </p:blipFill>
        <p:spPr>
          <a:xfrm rot="10800000">
            <a:off x="0" y="2348880"/>
            <a:ext cx="6289576" cy="4176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- Έκρηξη 2"/>
          <p:cNvSpPr/>
          <p:nvPr/>
        </p:nvSpPr>
        <p:spPr>
          <a:xfrm rot="1179599">
            <a:off x="4701103" y="-3484"/>
            <a:ext cx="4534953" cy="2561208"/>
          </a:xfrm>
          <a:prstGeom prst="irregularSeal2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  <a:effectLst>
            <a:outerShdw blurRad="419100" dist="266700" dir="51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600" b="1" dirty="0" smtClean="0">
                <a:solidFill>
                  <a:srgbClr val="C00000"/>
                </a:solidFill>
              </a:rPr>
              <a:t>Πανωλεθρία Αθηναίων</a:t>
            </a:r>
            <a:endParaRPr lang="el-GR" sz="2600" b="1" dirty="0">
              <a:solidFill>
                <a:srgbClr val="C00000"/>
              </a:solidFill>
            </a:endParaRPr>
          </a:p>
        </p:txBody>
      </p:sp>
      <p:sp>
        <p:nvSpPr>
          <p:cNvPr id="6" name="5 - Έκρηξη 2"/>
          <p:cNvSpPr/>
          <p:nvPr/>
        </p:nvSpPr>
        <p:spPr>
          <a:xfrm rot="1006564">
            <a:off x="5348785" y="2443087"/>
            <a:ext cx="4507474" cy="4511867"/>
          </a:xfrm>
          <a:prstGeom prst="irregularSeal2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  <a:effectLst>
            <a:outerShdw blurRad="419100" dist="266700" dir="51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rgbClr val="C00000"/>
                </a:solidFill>
              </a:rPr>
              <a:t>Ο Λύσανδρος πιάνει </a:t>
            </a:r>
          </a:p>
          <a:p>
            <a:pPr algn="ctr"/>
            <a:r>
              <a:rPr lang="el-GR" sz="2400" b="1" dirty="0" smtClean="0">
                <a:solidFill>
                  <a:srgbClr val="C00000"/>
                </a:solidFill>
              </a:rPr>
              <a:t>171 πλοία και χιλιάδες αιχμαλώτους</a:t>
            </a:r>
            <a:endParaRPr lang="el-GR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-21-638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30000" contrast="40000"/>
          </a:blip>
          <a:stretch>
            <a:fillRect/>
          </a:stretch>
        </p:blipFill>
        <p:spPr>
          <a:xfrm>
            <a:off x="0" y="0"/>
            <a:ext cx="9144000" cy="7141945"/>
          </a:xfrm>
        </p:spPr>
      </p:pic>
      <p:sp>
        <p:nvSpPr>
          <p:cNvPr id="3" name="2 - Έλλειψη"/>
          <p:cNvSpPr/>
          <p:nvPr/>
        </p:nvSpPr>
        <p:spPr>
          <a:xfrm>
            <a:off x="5508104" y="1844824"/>
            <a:ext cx="1008112" cy="936104"/>
          </a:xfrm>
          <a:prstGeom prst="ellipse">
            <a:avLst/>
          </a:prstGeom>
          <a:solidFill>
            <a:srgbClr val="FFFF00">
              <a:alpha val="58000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4 - Έλλειψη"/>
          <p:cNvSpPr/>
          <p:nvPr/>
        </p:nvSpPr>
        <p:spPr>
          <a:xfrm>
            <a:off x="2267744" y="3356992"/>
            <a:ext cx="1008112" cy="936104"/>
          </a:xfrm>
          <a:prstGeom prst="ellipse">
            <a:avLst/>
          </a:prstGeom>
          <a:solidFill>
            <a:srgbClr val="FFFF00">
              <a:alpha val="58000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Έλλειψη"/>
          <p:cNvSpPr/>
          <p:nvPr/>
        </p:nvSpPr>
        <p:spPr>
          <a:xfrm>
            <a:off x="4067944" y="1988840"/>
            <a:ext cx="1008112" cy="936104"/>
          </a:xfrm>
          <a:prstGeom prst="ellipse">
            <a:avLst/>
          </a:prstGeom>
          <a:solidFill>
            <a:srgbClr val="FFFF00">
              <a:alpha val="58000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Έκρηξη 2"/>
          <p:cNvSpPr/>
          <p:nvPr/>
        </p:nvSpPr>
        <p:spPr>
          <a:xfrm rot="724557">
            <a:off x="-13155" y="13111"/>
            <a:ext cx="4061046" cy="2892183"/>
          </a:xfrm>
          <a:prstGeom prst="irregularSeal2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  <a:effectLst>
            <a:outerShdw blurRad="419100" dist="266700" dir="51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 smtClean="0">
                <a:solidFill>
                  <a:srgbClr val="C00000"/>
                </a:solidFill>
              </a:rPr>
              <a:t>405</a:t>
            </a:r>
            <a:r>
              <a:rPr lang="el-GR" sz="3200" b="1" dirty="0" smtClean="0">
                <a:solidFill>
                  <a:srgbClr val="C00000"/>
                </a:solidFill>
              </a:rPr>
              <a:t> </a:t>
            </a:r>
            <a:r>
              <a:rPr lang="el-GR" sz="3200" b="1" dirty="0" err="1" smtClean="0">
                <a:solidFill>
                  <a:srgbClr val="C00000"/>
                </a:solidFill>
              </a:rPr>
              <a:t>π.Χ.</a:t>
            </a:r>
            <a:endParaRPr lang="el-GR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-21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6895"/>
          <a:stretch>
            <a:fillRect/>
          </a:stretch>
        </p:blipFill>
        <p:spPr>
          <a:xfrm>
            <a:off x="4067944" y="3264572"/>
            <a:ext cx="5011643" cy="3593428"/>
          </a:xfrm>
        </p:spPr>
      </p:pic>
      <p:sp>
        <p:nvSpPr>
          <p:cNvPr id="5" name="4 - Ελλειψοειδής επεξήγηση"/>
          <p:cNvSpPr/>
          <p:nvPr/>
        </p:nvSpPr>
        <p:spPr>
          <a:xfrm>
            <a:off x="395536" y="692696"/>
            <a:ext cx="5328592" cy="3960440"/>
          </a:xfrm>
          <a:prstGeom prst="wedgeEllipseCallout">
            <a:avLst>
              <a:gd name="adj1" fmla="val 61601"/>
              <a:gd name="adj2" fmla="val 38155"/>
            </a:avLst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 smtClean="0"/>
              <a:t>Αυτά με το χάρτη!</a:t>
            </a:r>
          </a:p>
          <a:p>
            <a:pPr algn="ctr"/>
            <a:r>
              <a:rPr lang="el-GR" sz="3200" dirty="0" smtClean="0"/>
              <a:t>Δεν μπορεί να μη θυμάστε τώρα </a:t>
            </a:r>
          </a:p>
          <a:p>
            <a:pPr algn="ctr"/>
            <a:r>
              <a:rPr lang="el-GR" sz="3200" dirty="0" smtClean="0"/>
              <a:t>πού είναι </a:t>
            </a:r>
          </a:p>
          <a:p>
            <a:pPr algn="ctr"/>
            <a:r>
              <a:rPr lang="el-GR" sz="3200" dirty="0" smtClean="0"/>
              <a:t>οι </a:t>
            </a:r>
            <a:r>
              <a:rPr lang="el-G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Αιγός ποταμοί</a:t>
            </a:r>
            <a:r>
              <a:rPr lang="el-GR" sz="3200" dirty="0" smtClean="0"/>
              <a:t>, έτσι;</a:t>
            </a:r>
            <a:endParaRPr lang="el-GR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ÎÏÎ¿ÏÎ­Î»ÎµÏÎ¼Î± ÎµÎ¹ÎºÏÎ½Î±Ï Î³Î¹Î± histo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80928"/>
            <a:ext cx="9366382" cy="5301208"/>
          </a:xfrm>
          <a:prstGeom prst="rect">
            <a:avLst/>
          </a:prstGeom>
          <a:noFill/>
        </p:spPr>
      </p:pic>
      <p:pic>
        <p:nvPicPr>
          <p:cNvPr id="1026" name="Picture 2" descr="Σχετική εικόν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154707" cy="4221088"/>
          </a:xfrm>
          <a:prstGeom prst="rect">
            <a:avLst/>
          </a:prstGeom>
          <a:noFill/>
        </p:spPr>
      </p:pic>
      <p:sp>
        <p:nvSpPr>
          <p:cNvPr id="7" name="6 - Ελλειψοειδής επεξήγηση"/>
          <p:cNvSpPr/>
          <p:nvPr/>
        </p:nvSpPr>
        <p:spPr>
          <a:xfrm>
            <a:off x="3203848" y="260648"/>
            <a:ext cx="5688632" cy="2088232"/>
          </a:xfrm>
          <a:prstGeom prst="wedgeEllipseCallout">
            <a:avLst>
              <a:gd name="adj1" fmla="val -73541"/>
              <a:gd name="adj2" fmla="val 104285"/>
            </a:avLst>
          </a:prstGeom>
          <a:solidFill>
            <a:schemeClr val="accent5"/>
          </a:solidFill>
          <a:effectLst>
            <a:outerShdw blurRad="215900" dist="228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 smtClean="0"/>
              <a:t>Η γεωγραφία είναι </a:t>
            </a:r>
            <a:endParaRPr lang="en-US" sz="3200" dirty="0" smtClean="0"/>
          </a:p>
          <a:p>
            <a:pPr algn="ctr"/>
            <a:r>
              <a:rPr lang="el-GR" sz="3200" dirty="0" smtClean="0"/>
              <a:t>η αδελφή </a:t>
            </a:r>
          </a:p>
          <a:p>
            <a:pPr algn="ctr"/>
            <a:r>
              <a:rPr lang="el-GR" sz="3200" dirty="0" smtClean="0"/>
              <a:t>της ιστορίας</a:t>
            </a:r>
            <a:r>
              <a:rPr lang="en-US" sz="3200" dirty="0" smtClean="0"/>
              <a:t>!</a:t>
            </a:r>
            <a:endParaRPr lang="el-GR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ÎÏÎ¿ÏÎ­Î»ÎµÏÎ¼Î± ÎµÎ¹ÎºÏÎ½Î±Ï Î³Î¹Î± histo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7184" y="404664"/>
            <a:ext cx="9261184" cy="61653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-21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71550"/>
            <a:ext cx="9144000" cy="5886450"/>
          </a:xfrm>
        </p:spPr>
      </p:pic>
      <p:cxnSp>
        <p:nvCxnSpPr>
          <p:cNvPr id="8" name="7 - Ευθύγραμμο βέλος σύνδεσης"/>
          <p:cNvCxnSpPr/>
          <p:nvPr/>
        </p:nvCxnSpPr>
        <p:spPr>
          <a:xfrm>
            <a:off x="4679504" y="1844824"/>
            <a:ext cx="1908720" cy="16561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9 - Ευθύγραμμο βέλος σύνδεσης"/>
          <p:cNvCxnSpPr/>
          <p:nvPr/>
        </p:nvCxnSpPr>
        <p:spPr>
          <a:xfrm>
            <a:off x="1763688" y="1700808"/>
            <a:ext cx="4544888" cy="28166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11 - Ευθύγραμμο βέλος σύνδεσης"/>
          <p:cNvCxnSpPr/>
          <p:nvPr/>
        </p:nvCxnSpPr>
        <p:spPr>
          <a:xfrm>
            <a:off x="7235280" y="1340768"/>
            <a:ext cx="577080" cy="12961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2 - Έκρηξη 2"/>
          <p:cNvSpPr/>
          <p:nvPr/>
        </p:nvSpPr>
        <p:spPr>
          <a:xfrm rot="21039169">
            <a:off x="151425" y="208227"/>
            <a:ext cx="2734827" cy="2088232"/>
          </a:xfrm>
          <a:prstGeom prst="irregularSeal2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  <a:effectLst>
            <a:outerShdw blurRad="203200" dist="177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tx1"/>
                </a:solidFill>
              </a:rPr>
              <a:t>Αιγαίο</a:t>
            </a:r>
            <a:endParaRPr lang="el-GR" sz="2400" b="1" dirty="0">
              <a:solidFill>
                <a:schemeClr val="tx1"/>
              </a:solidFill>
            </a:endParaRPr>
          </a:p>
        </p:txBody>
      </p:sp>
      <p:sp>
        <p:nvSpPr>
          <p:cNvPr id="5" name="4 - Έκρηξη 2"/>
          <p:cNvSpPr/>
          <p:nvPr/>
        </p:nvSpPr>
        <p:spPr>
          <a:xfrm rot="21039169">
            <a:off x="5671738" y="-56033"/>
            <a:ext cx="3344762" cy="1843474"/>
          </a:xfrm>
          <a:prstGeom prst="irregularSeal2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  <a:effectLst>
            <a:outerShdw blurRad="203200" dist="177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tx1"/>
                </a:solidFill>
              </a:rPr>
              <a:t>Μαύρη Θάλασσα</a:t>
            </a:r>
            <a:endParaRPr lang="el-GR" sz="2400" b="1" dirty="0">
              <a:solidFill>
                <a:schemeClr val="tx1"/>
              </a:solidFill>
            </a:endParaRPr>
          </a:p>
        </p:txBody>
      </p:sp>
      <p:sp>
        <p:nvSpPr>
          <p:cNvPr id="6" name="5 - Έκρηξη 2"/>
          <p:cNvSpPr/>
          <p:nvPr/>
        </p:nvSpPr>
        <p:spPr>
          <a:xfrm rot="21039169">
            <a:off x="2198850" y="461029"/>
            <a:ext cx="4226268" cy="1883867"/>
          </a:xfrm>
          <a:prstGeom prst="irregularSeal2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  <a:effectLst>
            <a:outerShdw blurRad="203200" dist="177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tx1"/>
                </a:solidFill>
              </a:rPr>
              <a:t>Προποντίδα</a:t>
            </a:r>
            <a:endParaRPr lang="el-GR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-21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-30968"/>
            <a:ext cx="8640960" cy="6912768"/>
          </a:xfrm>
        </p:spPr>
      </p:pic>
      <p:sp>
        <p:nvSpPr>
          <p:cNvPr id="3" name="2 - Έκρηξη 2"/>
          <p:cNvSpPr/>
          <p:nvPr/>
        </p:nvSpPr>
        <p:spPr>
          <a:xfrm rot="21210206">
            <a:off x="611560" y="548680"/>
            <a:ext cx="3528392" cy="2088232"/>
          </a:xfrm>
          <a:prstGeom prst="irregularSeal2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  <a:effectLst>
            <a:outerShdw blurRad="203200" dist="177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tx1"/>
                </a:solidFill>
              </a:rPr>
              <a:t>Συμμαχία της Δήλου</a:t>
            </a:r>
            <a:endParaRPr lang="el-GR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Αποτέλεσμα εικόνας για χαρτης πελοποννησιακού πολέμου"/>
          <p:cNvPicPr>
            <a:picLocks noChangeAspect="1" noChangeArrowheads="1"/>
          </p:cNvPicPr>
          <p:nvPr/>
        </p:nvPicPr>
        <p:blipFill>
          <a:blip r:embed="rId2" cstate="print">
            <a:lum bright="-20000" contrast="30000"/>
          </a:blip>
          <a:stretch>
            <a:fillRect/>
          </a:stretch>
        </p:blipFill>
        <p:spPr bwMode="auto">
          <a:xfrm>
            <a:off x="-24210" y="2564904"/>
            <a:ext cx="9168210" cy="3659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2 - Ορθογώνιο"/>
          <p:cNvSpPr/>
          <p:nvPr/>
        </p:nvSpPr>
        <p:spPr>
          <a:xfrm>
            <a:off x="0" y="404664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Πελοποννησιακοσ</a:t>
            </a:r>
            <a:r>
              <a:rPr lang="el-GR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l-GR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πολεμοσ</a:t>
            </a:r>
            <a:endParaRPr lang="el-GR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cxnSp>
        <p:nvCxnSpPr>
          <p:cNvPr id="5" name="4 - Ευθύγραμμο βέλος σύνδεσης"/>
          <p:cNvCxnSpPr/>
          <p:nvPr/>
        </p:nvCxnSpPr>
        <p:spPr>
          <a:xfrm flipH="1" flipV="1">
            <a:off x="1187624" y="5445224"/>
            <a:ext cx="1368152" cy="72008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  <a:effectLst>
            <a:outerShdw blurRad="127000" dist="152400" dir="2700000" algn="tl" rotWithShape="0">
              <a:prstClr val="black">
                <a:alpha val="63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6 - TextBox"/>
          <p:cNvSpPr txBox="1"/>
          <p:nvPr/>
        </p:nvSpPr>
        <p:spPr>
          <a:xfrm>
            <a:off x="7559824" y="3429000"/>
            <a:ext cx="1404664" cy="923330"/>
          </a:xfrm>
          <a:prstGeom prst="rect">
            <a:avLst/>
          </a:prstGeom>
          <a:solidFill>
            <a:srgbClr val="FFDA65"/>
          </a:solidFill>
          <a:effectLst>
            <a:outerShdw blurRad="215900" dist="88900" dir="2700000" algn="tl" rotWithShape="0">
              <a:prstClr val="black">
                <a:alpha val="67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ΝΑΥΜΑΧΙΑ ΑΡΓΙΝΟΥΣΕΣ 406 </a:t>
            </a:r>
            <a:r>
              <a:rPr lang="el-G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π.Χ.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7271792" y="1700808"/>
            <a:ext cx="1764704" cy="923330"/>
          </a:xfrm>
          <a:prstGeom prst="rect">
            <a:avLst/>
          </a:prstGeom>
          <a:solidFill>
            <a:srgbClr val="FFDA65"/>
          </a:solidFill>
          <a:effectLst>
            <a:outerShdw blurRad="165100" dist="139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ΝΑΥΜΑΧΙΑ </a:t>
            </a:r>
          </a:p>
          <a:p>
            <a:pPr algn="ctr"/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ΑΙΓΟΣ ΠΟΤΑΜΟΙ 405 </a:t>
            </a:r>
            <a:r>
              <a:rPr lang="el-G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π.Χ.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5" name="14 - Ευθύγραμμο βέλος σύνδεσης"/>
          <p:cNvCxnSpPr/>
          <p:nvPr/>
        </p:nvCxnSpPr>
        <p:spPr>
          <a:xfrm flipH="1">
            <a:off x="6876256" y="4149080"/>
            <a:ext cx="864096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  <a:effectLst>
            <a:outerShdw blurRad="127000" dist="152400" dir="2700000" algn="tl" rotWithShape="0">
              <a:prstClr val="black">
                <a:alpha val="63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15 - Ευθύγραμμο βέλος σύνδεσης"/>
          <p:cNvCxnSpPr/>
          <p:nvPr/>
        </p:nvCxnSpPr>
        <p:spPr>
          <a:xfrm flipH="1">
            <a:off x="7452320" y="2636912"/>
            <a:ext cx="1008112" cy="57606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  <a:effectLst>
            <a:outerShdw blurRad="127000" dist="152400" dir="2700000" algn="tl" rotWithShape="0">
              <a:prstClr val="black">
                <a:alpha val="63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3 - TextBox"/>
          <p:cNvSpPr txBox="1"/>
          <p:nvPr/>
        </p:nvSpPr>
        <p:spPr>
          <a:xfrm>
            <a:off x="1763688" y="6021288"/>
            <a:ext cx="2376264" cy="646331"/>
          </a:xfrm>
          <a:prstGeom prst="rect">
            <a:avLst/>
          </a:prstGeom>
          <a:solidFill>
            <a:srgbClr val="FFDA65"/>
          </a:solidFill>
          <a:effectLst>
            <a:outerShdw blurRad="203200" dist="139700" dir="2700000" algn="tl" rotWithShape="0">
              <a:prstClr val="black">
                <a:alpha val="52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ΣΙΚΕΛΙΚΗ ΕΚΣΤΡΑΤΕΙΑ</a:t>
            </a:r>
          </a:p>
          <a:p>
            <a:pPr algn="ctr"/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(415 – 413 </a:t>
            </a:r>
            <a:r>
              <a:rPr lang="el-G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π.Χ.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10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Αποτέλεσμα εικόνας για χαρτης πελοποννησιακού πολέμο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5371"/>
            <a:ext cx="8823024" cy="66780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3</a:t>
            </a:r>
            <a:r>
              <a:rPr lang="el-GR" baseline="30000" dirty="0" smtClean="0"/>
              <a:t>η</a:t>
            </a:r>
            <a:r>
              <a:rPr lang="el-GR" dirty="0" smtClean="0"/>
              <a:t> φάση Πελοποννησιακού πολέμου</a:t>
            </a:r>
            <a:br>
              <a:rPr lang="el-GR" dirty="0" smtClean="0"/>
            </a:br>
            <a:r>
              <a:rPr lang="el-GR" dirty="0" smtClean="0"/>
              <a:t>Ανατολικό Αιγαίο – παράλια </a:t>
            </a:r>
            <a:r>
              <a:rPr lang="el-G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Μ. Ασίας</a:t>
            </a:r>
            <a:endParaRPr lang="el-GR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27086" y="1556792"/>
            <a:ext cx="5609210" cy="50856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- Έλλειψη"/>
          <p:cNvSpPr/>
          <p:nvPr/>
        </p:nvSpPr>
        <p:spPr>
          <a:xfrm>
            <a:off x="5364088" y="2132856"/>
            <a:ext cx="1584176" cy="1440160"/>
          </a:xfrm>
          <a:prstGeom prst="ellipse">
            <a:avLst/>
          </a:prstGeom>
          <a:solidFill>
            <a:srgbClr val="FFFF00">
              <a:alpha val="58000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-21-638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20000" contrast="40000"/>
          </a:blip>
          <a:stretch>
            <a:fillRect/>
          </a:stretch>
        </p:blipFill>
        <p:spPr>
          <a:xfrm>
            <a:off x="0" y="-7167"/>
            <a:ext cx="9144000" cy="6865167"/>
          </a:xfrm>
        </p:spPr>
      </p:pic>
      <p:sp>
        <p:nvSpPr>
          <p:cNvPr id="3" name="2 - TextBox"/>
          <p:cNvSpPr txBox="1"/>
          <p:nvPr/>
        </p:nvSpPr>
        <p:spPr>
          <a:xfrm>
            <a:off x="1475656" y="5517232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ΕΛΛΗΣΠΟΝΤΟΣ</a:t>
            </a:r>
            <a:endParaRPr lang="el-GR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5 - Ευθύγραμμο βέλος σύνδεσης"/>
          <p:cNvCxnSpPr/>
          <p:nvPr/>
        </p:nvCxnSpPr>
        <p:spPr>
          <a:xfrm flipH="1" flipV="1">
            <a:off x="1259632" y="4869160"/>
            <a:ext cx="1152128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7 - TextBox"/>
          <p:cNvSpPr txBox="1"/>
          <p:nvPr/>
        </p:nvSpPr>
        <p:spPr>
          <a:xfrm>
            <a:off x="0" y="3646765"/>
            <a:ext cx="1115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ΑΙΓΑΙΟ </a:t>
            </a:r>
          </a:p>
          <a:p>
            <a:pPr algn="ctr"/>
            <a:r>
              <a:rPr lang="el-G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ΠΕΛΑΓΟΣ</a:t>
            </a:r>
            <a:endParaRPr lang="el-GR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3635896" y="3153162"/>
            <a:ext cx="2520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ή ΘΑΛΑΣΣΑ </a:t>
            </a:r>
          </a:p>
          <a:p>
            <a:pPr algn="ctr"/>
            <a:r>
              <a:rPr lang="el-G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ΤΟΥ ΜΑΡΜΑΡΑ</a:t>
            </a:r>
            <a:endParaRPr lang="el-GR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2195736" y="5949280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ή ΔΑΡΔΑΝΕΛΛΙΑ</a:t>
            </a:r>
            <a:endParaRPr lang="el-GR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6156176" y="47667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ή  ΜΑΥΡΗ ΘΑΛΑΣΣΑ</a:t>
            </a:r>
            <a:endParaRPr lang="el-GR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7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209</Words>
  <Application>Microsoft Office PowerPoint</Application>
  <PresentationFormat>Προβολή στην οθόνη (4:3)</PresentationFormat>
  <Paragraphs>62</Paragraphs>
  <Slides>19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0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3η φάση Πελοποννησιακού πολέμου Ανατολικό Αιγαίο – παράλια Μ. Ασίας</vt:lpstr>
      <vt:lpstr>Διαφάνεια 9</vt:lpstr>
      <vt:lpstr>Ορμητήριο των Αθηναίων: Σάμος</vt:lpstr>
      <vt:lpstr>Οι Αθηναίοι έπλεαν εναντίον της Χίου και εναντίον της Εφέσου</vt:lpstr>
      <vt:lpstr>Ο Λύσανδρος αποπλέει από την Ρόδο</vt:lpstr>
      <vt:lpstr>Παραπλέει τα παράλια της Μικράς Ασίας</vt:lpstr>
      <vt:lpstr>Ο χώρος δράσης</vt:lpstr>
      <vt:lpstr>Διαφάνεια 15</vt:lpstr>
      <vt:lpstr>Διαφάνεια 16</vt:lpstr>
      <vt:lpstr>Διαφάνεια 17</vt:lpstr>
      <vt:lpstr>Διαφάνεια 18</vt:lpstr>
      <vt:lpstr>Διαφάνεια 19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Toshiba</dc:creator>
  <cp:lastModifiedBy>Toshiba</cp:lastModifiedBy>
  <cp:revision>60</cp:revision>
  <dcterms:created xsi:type="dcterms:W3CDTF">2017-09-28T03:38:12Z</dcterms:created>
  <dcterms:modified xsi:type="dcterms:W3CDTF">2018-10-11T19:24:41Z</dcterms:modified>
</cp:coreProperties>
</file>