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58" r:id="rId4"/>
    <p:sldId id="274" r:id="rId5"/>
    <p:sldId id="259" r:id="rId6"/>
    <p:sldId id="261" r:id="rId7"/>
    <p:sldId id="270" r:id="rId8"/>
    <p:sldId id="264" r:id="rId9"/>
    <p:sldId id="266" r:id="rId10"/>
    <p:sldId id="268" r:id="rId11"/>
    <p:sldId id="267" r:id="rId12"/>
    <p:sldId id="269" r:id="rId13"/>
    <p:sldId id="289" r:id="rId14"/>
    <p:sldId id="272" r:id="rId15"/>
    <p:sldId id="271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7" r:id="rId24"/>
    <p:sldId id="288" r:id="rId25"/>
    <p:sldId id="260" r:id="rId26"/>
    <p:sldId id="262" r:id="rId27"/>
    <p:sldId id="283" r:id="rId28"/>
    <p:sldId id="281" r:id="rId29"/>
    <p:sldId id="284" r:id="rId30"/>
    <p:sldId id="285" r:id="rId31"/>
    <p:sldId id="286" r:id="rId32"/>
    <p:sldId id="29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728"/>
    <a:srgbClr val="501D1C"/>
    <a:srgbClr val="7F645B"/>
    <a:srgbClr val="D6C6BC"/>
    <a:srgbClr val="C09992"/>
    <a:srgbClr val="9F655B"/>
    <a:srgbClr val="BD9D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3BF64-CACC-427F-85F6-752891E3CD6F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E105-A664-4408-AFB3-CB93088DA8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E105-A664-4408-AFB3-CB93088DA826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40000"/>
                <a:lumOff val="60000"/>
              </a:schemeClr>
            </a:gs>
            <a:gs pos="50000">
              <a:srgbClr val="C09992"/>
            </a:gs>
            <a:gs pos="100000">
              <a:srgbClr val="501D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0700-1100-4690-8A8A-478D1BE8C770}" type="datetimeFigureOut">
              <a:rPr lang="el-GR" smtClean="0"/>
              <a:pPr/>
              <a:t>10/5/2010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4E5BA-3058-4A3E-82BB-9231E534AC9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image" Target="../media/image1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31.jpeg"/><Relationship Id="rId5" Type="http://schemas.openxmlformats.org/officeDocument/2006/relationships/image" Target="../media/image57.jpeg"/><Relationship Id="rId10" Type="http://schemas.openxmlformats.org/officeDocument/2006/relationships/image" Target="../media/image60.jpeg"/><Relationship Id="rId4" Type="http://schemas.openxmlformats.org/officeDocument/2006/relationships/image" Target="../media/image56.jpeg"/><Relationship Id="rId9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4.bp.blogspot.com/_V0RJF7pez9M/Stjlx0s6EcI/AAAAAAAAAxE/TJpCqExuZJs/s1600-h/perikentros+naos+amfipoli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2143140"/>
          </a:xfrm>
        </p:spPr>
        <p:txBody>
          <a:bodyPr>
            <a:noAutofit/>
          </a:bodyPr>
          <a:lstStyle/>
          <a:p>
            <a:r>
              <a:rPr lang="el-GR" sz="6000" b="1" dirty="0" smtClean="0">
                <a:solidFill>
                  <a:srgbClr val="501D1C"/>
                </a:solidFill>
                <a:latin typeface="MgAgiaSofia UC" pitchFamily="2" charset="0"/>
              </a:rPr>
              <a:t>ΒΥΖΑΝΤΙΝΟΙ </a:t>
            </a:r>
            <a:br>
              <a:rPr lang="el-GR" sz="6000" b="1" dirty="0" smtClean="0">
                <a:solidFill>
                  <a:srgbClr val="501D1C"/>
                </a:solidFill>
                <a:latin typeface="MgAgiaSofia UC" pitchFamily="2" charset="0"/>
              </a:rPr>
            </a:br>
            <a:r>
              <a:rPr lang="el-GR" sz="6000" b="1" dirty="0" smtClean="0">
                <a:solidFill>
                  <a:srgbClr val="501D1C"/>
                </a:solidFill>
                <a:latin typeface="MgAgiaSofia UC" pitchFamily="2" charset="0"/>
              </a:rPr>
              <a:t>ΝΑΟΙ</a:t>
            </a:r>
            <a:endParaRPr lang="el-GR" sz="6000" b="1" dirty="0">
              <a:solidFill>
                <a:srgbClr val="501D1C"/>
              </a:solidFill>
              <a:latin typeface="MgAgiaSofia UC" pitchFamily="2" charset="0"/>
            </a:endParaRPr>
          </a:p>
        </p:txBody>
      </p:sp>
      <p:pic>
        <p:nvPicPr>
          <p:cNvPr id="4" name="3 - Εικόνα" descr="header1.jpg"/>
          <p:cNvPicPr>
            <a:picLocks noChangeAspect="1"/>
          </p:cNvPicPr>
          <p:nvPr/>
        </p:nvPicPr>
        <p:blipFill>
          <a:blip r:embed="rId2">
            <a:lum bright="-30000" contrast="20000"/>
          </a:blip>
          <a:srcRect l="11281" r="11570"/>
          <a:stretch>
            <a:fillRect/>
          </a:stretch>
        </p:blipFill>
        <p:spPr>
          <a:xfrm>
            <a:off x="-1" y="2714620"/>
            <a:ext cx="9131039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- Θέση περιεχομένου" descr="AcheiropThess1lrg.jpg"/>
          <p:cNvPicPr>
            <a:picLocks noChangeAspect="1"/>
          </p:cNvPicPr>
          <p:nvPr/>
        </p:nvPicPr>
        <p:blipFill>
          <a:blip r:embed="rId2"/>
          <a:srcRect b="4295"/>
          <a:stretch>
            <a:fillRect/>
          </a:stretch>
        </p:blipFill>
        <p:spPr>
          <a:xfrm rot="161407">
            <a:off x="5526729" y="2424003"/>
            <a:ext cx="2936069" cy="4222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AcheiropThess1lr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840441">
            <a:off x="756386" y="1612067"/>
            <a:ext cx="2927282" cy="1887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8 - Εικόνα" descr="http://users.ach.sch.gr/pchaloul/protoxr-texni/rot-sxedio.jpg"/>
          <p:cNvPicPr/>
          <p:nvPr/>
        </p:nvPicPr>
        <p:blipFill>
          <a:blip r:embed="rId4"/>
          <a:srcRect t="-1299"/>
          <a:stretch>
            <a:fillRect/>
          </a:stretch>
        </p:blipFill>
        <p:spPr bwMode="auto">
          <a:xfrm rot="1055441">
            <a:off x="6290716" y="456172"/>
            <a:ext cx="2563459" cy="1842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3 - Θέση περιεχομένου" descr="AcheiropThess1l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20" y="3571876"/>
            <a:ext cx="4180584" cy="2787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3 - Θέση περιεχομένου" descr="AcheiropThess1lr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284" y="500042"/>
            <a:ext cx="2205321" cy="2079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85720" y="357166"/>
            <a:ext cx="3714776" cy="714380"/>
          </a:xfrm>
        </p:spPr>
        <p:txBody>
          <a:bodyPr>
            <a:normAutofit fontScale="90000"/>
          </a:bodyPr>
          <a:lstStyle/>
          <a:p>
            <a:r>
              <a:rPr lang="el-GR" sz="25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Το ρωμαϊκό Πάνθεον είναι και αυτό περίκεντρο κτίριο.</a:t>
            </a:r>
            <a:endParaRPr lang="el-GR" sz="2500" b="1" dirty="0">
              <a:solidFill>
                <a:srgbClr val="523728"/>
              </a:solidFill>
              <a:latin typeface="Genesis" pitchFamily="50" charset="-95"/>
              <a:cs typeface="AG AthosPol P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http://users.ach.sch.gr/pchaloul/protoxr-texni/rot-sxedio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-3860" b="-3860"/>
          <a:stretch>
            <a:fillRect/>
          </a:stretch>
        </p:blipFill>
        <p:spPr bwMode="auto">
          <a:xfrm rot="274383">
            <a:off x="6820508" y="3788234"/>
            <a:ext cx="1951924" cy="2721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14282" y="214290"/>
            <a:ext cx="4357718" cy="714380"/>
          </a:xfrm>
        </p:spPr>
        <p:txBody>
          <a:bodyPr>
            <a:normAutofit fontScale="90000"/>
          </a:bodyPr>
          <a:lstStyle/>
          <a:p>
            <a:r>
              <a:rPr lang="el-GR" sz="2500" b="1" dirty="0" err="1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Ἅγιος</a:t>
            </a:r>
            <a:r>
              <a:rPr lang="el-GR" sz="25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 Γεώργιος Θεσσαλονίκης (Ροτόντα)</a:t>
            </a:r>
            <a:endParaRPr lang="el-GR" sz="2500" b="1" dirty="0">
              <a:solidFill>
                <a:srgbClr val="523728"/>
              </a:solidFill>
              <a:latin typeface="Genesis" pitchFamily="50" charset="-95"/>
              <a:cs typeface="AG AthosPol P Normal" pitchFamily="2" charset="0"/>
            </a:endParaRPr>
          </a:p>
        </p:txBody>
      </p:sp>
      <p:pic>
        <p:nvPicPr>
          <p:cNvPr id="8" name="3 - Θέση περιεχομένου" descr="AcheiropThess1lrg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 rot="291264">
            <a:off x="4736207" y="313140"/>
            <a:ext cx="2433538" cy="2295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AcheiropThess1lr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1214422"/>
            <a:ext cx="393144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4643446"/>
            <a:ext cx="61436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 Το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κυκλικό κτίριο της Ροτόντας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με πάχος τοιχοποιίας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6,3 μ.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αποτελείται από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8 κόγχες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(μαζί με αυτή του ιερού) με ισάριθμα και αντίστοιχα τόξα, έτσι ώστε τελικά να δίνεται η αίσθηση </a:t>
            </a:r>
            <a:r>
              <a:rPr kumimoji="0" lang="el-G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πεσσών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παρά τοιχοποιίας.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Πάνω από τα τόξα αυτά υπάρχουν αντίστοιχα παράθυρα με τοξωτές απολήξεις και πιο πάνω, στη βάση του θόλου, μία άλλη σειρά μικρών παραθύρων.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3 - Θέση περιεχομένου" descr="AcheiropThess1l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90904">
            <a:off x="5813013" y="2118751"/>
            <a:ext cx="2560212" cy="175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4257676" cy="108266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523728"/>
                </a:solidFill>
              </a:rPr>
              <a:t>Βασιλική με τρούλο</a:t>
            </a:r>
            <a:br>
              <a:rPr lang="el-GR" sz="3600" b="1" dirty="0" smtClean="0">
                <a:solidFill>
                  <a:srgbClr val="523728"/>
                </a:solidFill>
              </a:rPr>
            </a:br>
            <a:r>
              <a:rPr lang="el-GR" sz="3600" b="1" dirty="0" smtClean="0">
                <a:solidFill>
                  <a:srgbClr val="523728"/>
                </a:solidFill>
              </a:rPr>
              <a:t>(</a:t>
            </a:r>
            <a:r>
              <a:rPr lang="el-GR" sz="3600" b="1" dirty="0" err="1" smtClean="0">
                <a:solidFill>
                  <a:srgbClr val="523728"/>
                </a:solidFill>
              </a:rPr>
              <a:t>τρουλαία</a:t>
            </a:r>
            <a:r>
              <a:rPr lang="el-GR" sz="3600" b="1" dirty="0" smtClean="0">
                <a:solidFill>
                  <a:srgbClr val="523728"/>
                </a:solidFill>
              </a:rPr>
              <a:t> βασιλική)</a:t>
            </a:r>
            <a:endParaRPr lang="el-GR" sz="3600" b="1" dirty="0">
              <a:solidFill>
                <a:srgbClr val="523728"/>
              </a:solidFill>
            </a:endParaRPr>
          </a:p>
        </p:txBody>
      </p:sp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071966" cy="2850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4500562" y="214290"/>
            <a:ext cx="45720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  Η </a:t>
            </a:r>
            <a:r>
              <a:rPr lang="el-GR" sz="2000" dirty="0" err="1" smtClean="0"/>
              <a:t>τρουλαία</a:t>
            </a:r>
            <a:r>
              <a:rPr lang="el-GR" sz="2000" dirty="0" smtClean="0"/>
              <a:t> βασιλική είναι εξέλιξη της βασιλικής </a:t>
            </a:r>
            <a:r>
              <a:rPr lang="el-GR" sz="2000" dirty="0" smtClean="0"/>
              <a:t>με </a:t>
            </a:r>
            <a:r>
              <a:rPr lang="el-GR" sz="2000" dirty="0" smtClean="0"/>
              <a:t>χρήση τρούλου για την κάλυψη του κεντρικού τμήματος του ναού. 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 Ο τύπος αυτός εμφανίστηκε στα χρόνια του </a:t>
            </a:r>
            <a:r>
              <a:rPr lang="el-GR" sz="2000" dirty="0" err="1" smtClean="0"/>
              <a:t>Iουστινιανού</a:t>
            </a:r>
            <a:r>
              <a:rPr lang="el-GR" sz="2000" dirty="0" smtClean="0"/>
              <a:t> </a:t>
            </a:r>
            <a:r>
              <a:rPr lang="el-GR" sz="2000" dirty="0" smtClean="0"/>
              <a:t>(</a:t>
            </a:r>
            <a:r>
              <a:rPr lang="el-GR" sz="2000" dirty="0" smtClean="0"/>
              <a:t>527-565) </a:t>
            </a:r>
          </a:p>
          <a:p>
            <a:r>
              <a:rPr lang="el-GR" sz="2000" dirty="0" smtClean="0"/>
              <a:t>με κορυφαίο παράδειγμα </a:t>
            </a:r>
          </a:p>
          <a:p>
            <a:r>
              <a:rPr lang="el-GR" sz="2000" dirty="0" smtClean="0"/>
              <a:t>την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Αγία Σοφία </a:t>
            </a:r>
            <a:r>
              <a:rPr lang="el-GR" sz="2000" dirty="0" smtClean="0"/>
              <a:t>στην Κωνσταντινούπολη</a:t>
            </a:r>
            <a:r>
              <a:rPr lang="el-GR" sz="2000" dirty="0" smtClean="0"/>
              <a:t>. </a:t>
            </a:r>
          </a:p>
          <a:p>
            <a:endParaRPr lang="el-GR" sz="2400" dirty="0" smtClean="0"/>
          </a:p>
        </p:txBody>
      </p:sp>
      <p:pic>
        <p:nvPicPr>
          <p:cNvPr id="5" name="3 - Θέση περιεχομένου" descr="βασιλική.jpg"/>
          <p:cNvPicPr>
            <a:picLocks noChangeAspect="1"/>
          </p:cNvPicPr>
          <p:nvPr/>
        </p:nvPicPr>
        <p:blipFill>
          <a:blip r:embed="rId3"/>
          <a:srcRect l="1465" t="1077" r="2930" b="3230"/>
          <a:stretch>
            <a:fillRect/>
          </a:stretch>
        </p:blipFill>
        <p:spPr>
          <a:xfrm rot="904672">
            <a:off x="4278239" y="3746691"/>
            <a:ext cx="3892911" cy="2650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- Θέση περιεχομένου" descr="βασιλικ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2179">
            <a:off x="457649" y="4088470"/>
            <a:ext cx="3524980" cy="2356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428597" y="214290"/>
            <a:ext cx="3643338" cy="2432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- Ορθογώνιο"/>
          <p:cNvSpPr/>
          <p:nvPr/>
        </p:nvSpPr>
        <p:spPr>
          <a:xfrm rot="21199847">
            <a:off x="236345" y="2733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</a:rPr>
              <a:t>Η εκκλησία του Μιχαήλ Αρχάγγελου </a:t>
            </a:r>
          </a:p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</a:rPr>
              <a:t>στην Επισκοπή 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</a:rPr>
              <a:t>Κισσάμου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Genesis" pitchFamily="50" charset="-95"/>
            </a:endParaRPr>
          </a:p>
        </p:txBody>
      </p:sp>
      <p:pic>
        <p:nvPicPr>
          <p:cNvPr id="8" name="3 - Θέση περιεχομένου" descr="βασιλική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 rot="584509">
            <a:off x="5047726" y="629499"/>
            <a:ext cx="3672453" cy="5322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- Ορθογώνιο"/>
          <p:cNvSpPr/>
          <p:nvPr/>
        </p:nvSpPr>
        <p:spPr>
          <a:xfrm rot="539043">
            <a:off x="357951" y="364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</a:rPr>
              <a:t>Ἁγία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</a:rPr>
              <a:t> 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</a:rPr>
              <a:t>Εἱρήνη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</a:rPr>
              <a:t>, Κων/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</a:rPr>
              <a:t>πολη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Genesis" pitchFamily="50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4357718" cy="500066"/>
          </a:xfrm>
        </p:spPr>
        <p:txBody>
          <a:bodyPr>
            <a:normAutofit/>
          </a:bodyPr>
          <a:lstStyle/>
          <a:p>
            <a:r>
              <a:rPr lang="el-GR" sz="2500" b="1" dirty="0" err="1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Ἁγία</a:t>
            </a:r>
            <a:r>
              <a:rPr lang="el-GR" sz="25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 Σοφία Θεσσαλονίκης</a:t>
            </a:r>
            <a:endParaRPr lang="el-GR" sz="2500" b="1" dirty="0">
              <a:solidFill>
                <a:srgbClr val="523728"/>
              </a:solidFill>
              <a:latin typeface="Genesis" pitchFamily="50" charset="-95"/>
              <a:cs typeface="AG AthosPol P Normal" pitchFamily="2" charset="0"/>
            </a:endParaRPr>
          </a:p>
        </p:txBody>
      </p:sp>
      <p:pic>
        <p:nvPicPr>
          <p:cNvPr id="8" name="3 - Θέση περιεχομένου" descr="AcheiropThess1lrg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 rot="291264">
            <a:off x="760187" y="860557"/>
            <a:ext cx="3575870" cy="2844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786191"/>
            <a:ext cx="56436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lang="el-GR" sz="12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/>
              <a:t>Χωρίζεται σε 3 κλίτη από εναλλασσόμενους κίονες και πεσσούς, ενώ σε συνέχεια των πλάγιων κλιτών διαμορφώνεται κάθετα ο νάρθηκας, για να σχηματιστεί έτσι ένα κτίριο σχεδόν τετράγωνης βάσης.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/>
              <a:t>  Στη μέση του ναού στηρίζεται πάνω σε 4 καμάρες ο τρούλος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/>
              <a:t>  Η βάση του δεν είναι κύκλος αλλά ουσιαστικά πρόκειται για τετράγωνο με στρογγυλεμένες τις γωνίες.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/>
              <a:t>  Κτίστηκε σε μία περίοδο </a:t>
            </a:r>
            <a:r>
              <a:rPr lang="el-GR" b="1" dirty="0" smtClean="0"/>
              <a:t>μεταβατική</a:t>
            </a:r>
            <a:r>
              <a:rPr lang="el-GR" dirty="0" smtClean="0"/>
              <a:t>, όπου μελετούσαν το νέο τύπο ναού τον «σταυροειδή με τρούλο».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3" descr="Εικόνα1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 rot="1278207">
            <a:off x="5012241" y="544527"/>
            <a:ext cx="3503523" cy="2689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AcheiropThess1lrg.jpg"/>
          <p:cNvPicPr>
            <a:picLocks noGrp="1" noChangeAspect="1"/>
          </p:cNvPicPr>
          <p:nvPr>
            <p:ph idx="1"/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215074" y="3714752"/>
            <a:ext cx="262647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31762"/>
            <a:ext cx="5143504" cy="1511288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rgbClr val="523728"/>
                </a:solidFill>
              </a:rPr>
              <a:t>Σταυροειδής εγγεγραμμένος </a:t>
            </a:r>
            <a:r>
              <a:rPr lang="el-GR" sz="3600" b="1" dirty="0" smtClean="0">
                <a:solidFill>
                  <a:srgbClr val="523728"/>
                </a:solidFill>
              </a:rPr>
              <a:t/>
            </a:r>
            <a:br>
              <a:rPr lang="el-GR" sz="3600" b="1" dirty="0" smtClean="0">
                <a:solidFill>
                  <a:srgbClr val="523728"/>
                </a:solidFill>
              </a:rPr>
            </a:br>
            <a:r>
              <a:rPr lang="el-GR" sz="3600" b="1" dirty="0" smtClean="0">
                <a:solidFill>
                  <a:srgbClr val="523728"/>
                </a:solidFill>
              </a:rPr>
              <a:t>με τρούλο</a:t>
            </a:r>
            <a:endParaRPr lang="el-GR" sz="3600" b="1" dirty="0">
              <a:solidFill>
                <a:srgbClr val="523728"/>
              </a:solidFill>
            </a:endParaRPr>
          </a:p>
        </p:txBody>
      </p:sp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785786" y="1643050"/>
            <a:ext cx="2893078" cy="2755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5214910" y="285728"/>
            <a:ext cx="392909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Τετράγωνο</a:t>
            </a:r>
            <a:r>
              <a:rPr lang="el-GR" sz="2400" dirty="0" smtClean="0"/>
              <a:t> σχήμα</a:t>
            </a:r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Ισοσκελής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σταυρός</a:t>
            </a:r>
            <a:endParaRPr lang="el-GR" sz="2400" dirty="0" smtClean="0"/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Ο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τρούλος</a:t>
            </a:r>
            <a:r>
              <a:rPr lang="el-GR" sz="2400" dirty="0" smtClean="0"/>
              <a:t> στο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κέντρο</a:t>
            </a:r>
            <a:endParaRPr lang="el-GR" sz="2400" dirty="0" smtClean="0"/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οι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κεραίες του σταυρού υψώνονται</a:t>
            </a:r>
            <a:r>
              <a:rPr lang="el-GR" sz="2400" dirty="0" smtClean="0"/>
              <a:t> πάνω από την υπόλοιπη στέγαση</a:t>
            </a:r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Ο τύπος αυτός εμφανίστηκε στις αρχές του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l-GR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ου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αι. </a:t>
            </a:r>
            <a:r>
              <a:rPr lang="el-GR" sz="2400" dirty="0" err="1" smtClean="0"/>
              <a:t>μ.Χ</a:t>
            </a:r>
            <a:r>
              <a:rPr lang="el-GR" sz="2400" dirty="0" smtClean="0"/>
              <a:t>. και θα επικρατήσει.</a:t>
            </a:r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Θα πάρει μάλιστα το όνομα</a:t>
            </a:r>
          </a:p>
          <a:p>
            <a:pPr>
              <a:spcBef>
                <a:spcPts val="800"/>
              </a:spcBef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    «Βυζαντινός ρυθμός»</a:t>
            </a:r>
          </a:p>
          <a:p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0" y="428604"/>
            <a:ext cx="4357718" cy="500066"/>
          </a:xfrm>
        </p:spPr>
        <p:txBody>
          <a:bodyPr>
            <a:normAutofit/>
          </a:bodyPr>
          <a:lstStyle/>
          <a:p>
            <a:r>
              <a:rPr lang="el-GR" sz="25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Άγιοι Θεόδωροι Αθηνών</a:t>
            </a:r>
            <a:endParaRPr lang="el-GR" sz="2500" b="1" dirty="0">
              <a:solidFill>
                <a:srgbClr val="523728"/>
              </a:solidFill>
              <a:latin typeface="Genesis" pitchFamily="50" charset="-95"/>
              <a:cs typeface="AG AthosPol P Normal" pitchFamily="2" charset="0"/>
            </a:endParaRPr>
          </a:p>
        </p:txBody>
      </p:sp>
      <p:pic>
        <p:nvPicPr>
          <p:cNvPr id="8" name="3 - Θέση περιεχομένου" descr="AcheiropThess1lrg.jpg"/>
          <p:cNvPicPr>
            <a:picLocks noChangeAspect="1"/>
          </p:cNvPicPr>
          <p:nvPr/>
        </p:nvPicPr>
        <p:blipFill>
          <a:blip r:embed="rId2"/>
          <a:srcRect b="7382"/>
          <a:stretch>
            <a:fillRect/>
          </a:stretch>
        </p:blipFill>
        <p:spPr>
          <a:xfrm rot="21240418">
            <a:off x="4277850" y="3619515"/>
            <a:ext cx="3794705" cy="2774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786191"/>
            <a:ext cx="56436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l-G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3" descr="Εικόνα15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 bwMode="auto">
          <a:xfrm rot="1278207">
            <a:off x="4713650" y="610002"/>
            <a:ext cx="3863266" cy="2686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AcheiropThess1lrg.jpg"/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/>
          </a:blip>
          <a:stretch>
            <a:fillRect/>
          </a:stretch>
        </p:blipFill>
        <p:spPr>
          <a:xfrm>
            <a:off x="357158" y="1571612"/>
            <a:ext cx="3737659" cy="4160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4357718" cy="500066"/>
          </a:xfrm>
        </p:spPr>
        <p:txBody>
          <a:bodyPr>
            <a:normAutofit/>
          </a:bodyPr>
          <a:lstStyle/>
          <a:p>
            <a:r>
              <a:rPr lang="el-GR" sz="2500" b="1" dirty="0" err="1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Καπνικαρέα</a:t>
            </a:r>
            <a:endParaRPr lang="el-GR" sz="2500" b="1" dirty="0">
              <a:solidFill>
                <a:srgbClr val="523728"/>
              </a:solidFill>
              <a:latin typeface="Genesis" pitchFamily="50" charset="-95"/>
              <a:cs typeface="AG AthosPol P Normal" pitchFamily="2" charset="0"/>
            </a:endParaRPr>
          </a:p>
        </p:txBody>
      </p:sp>
      <p:pic>
        <p:nvPicPr>
          <p:cNvPr id="8" name="3 - Θέση περιεχομένου" descr="AcheiropThess1l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57298"/>
            <a:ext cx="5330575" cy="3556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786191"/>
            <a:ext cx="56436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l-G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3 - Θέση περιεχομένου" descr="AcheiropThess1lrg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20000"/>
          </a:blip>
          <a:stretch>
            <a:fillRect/>
          </a:stretch>
        </p:blipFill>
        <p:spPr>
          <a:xfrm rot="20326835">
            <a:off x="4936078" y="3441593"/>
            <a:ext cx="3069444" cy="2983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3" descr="Εικόνα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278207">
            <a:off x="5296987" y="544885"/>
            <a:ext cx="3491339" cy="2614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31762"/>
            <a:ext cx="4257676" cy="725470"/>
          </a:xfrm>
        </p:spPr>
        <p:txBody>
          <a:bodyPr>
            <a:normAutofit/>
          </a:bodyPr>
          <a:lstStyle/>
          <a:p>
            <a:r>
              <a:rPr lang="el-GR" sz="2800" b="1" dirty="0" err="1" smtClean="0">
                <a:solidFill>
                  <a:schemeClr val="accent1">
                    <a:lumMod val="75000"/>
                  </a:schemeClr>
                </a:solidFill>
              </a:rPr>
              <a:t>Τρίκογχος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 αγιορείτικος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857720" y="357166"/>
            <a:ext cx="428628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Είναι </a:t>
            </a:r>
            <a:r>
              <a:rPr lang="el-GR" sz="2000" b="1" dirty="0" smtClean="0">
                <a:solidFill>
                  <a:srgbClr val="523728"/>
                </a:solidFill>
              </a:rPr>
              <a:t>παραλλαγή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 του εγγεγραμμένου </a:t>
            </a:r>
          </a:p>
          <a:p>
            <a:pPr algn="ctr"/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σταυροειδούς με τρούλο</a:t>
            </a:r>
            <a:endParaRPr lang="el-GR" sz="2000" dirty="0" smtClean="0"/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000" dirty="0" smtClean="0"/>
              <a:t>  Οι δύο κεραίες του σταυρού (βόρεια και νότια) από κάτω φιλοξενούν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κόγχες</a:t>
            </a:r>
            <a:r>
              <a:rPr lang="el-GR" sz="2000" dirty="0" smtClean="0"/>
              <a:t> (είναι ο χώρος για τους αριστερούς και δεξιούς ψάλτες)</a:t>
            </a:r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000" dirty="0" smtClean="0"/>
              <a:t> 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μοναστικός</a:t>
            </a:r>
            <a:r>
              <a:rPr lang="el-GR" sz="2000" dirty="0" smtClean="0"/>
              <a:t> τύπος εκκλησίας</a:t>
            </a:r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000" dirty="0" smtClean="0"/>
              <a:t>  πολλά μοναστήρια στο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Άγιο Όρος</a:t>
            </a:r>
            <a:r>
              <a:rPr lang="el-GR" sz="2000" dirty="0" smtClean="0"/>
              <a:t> έχουν τέτοιους ναούς</a:t>
            </a:r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000" dirty="0" smtClean="0"/>
              <a:t>  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μικροί</a:t>
            </a:r>
            <a:r>
              <a:rPr lang="el-GR" sz="2000" dirty="0" smtClean="0"/>
              <a:t> σε μέγεθος ναοί</a:t>
            </a:r>
            <a:endParaRPr lang="el-G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sz="2000" dirty="0" smtClean="0"/>
          </a:p>
        </p:txBody>
      </p:sp>
      <p:pic>
        <p:nvPicPr>
          <p:cNvPr id="5" name="3 - Θέση περιεχομένου" descr="βασιλική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948581">
            <a:off x="1704066" y="4086777"/>
            <a:ext cx="2893078" cy="2422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1" y="1071546"/>
            <a:ext cx="4071966" cy="2687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500430" y="4429132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0800000">
            <a:off x="3357554" y="5929330"/>
            <a:ext cx="185738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0800000">
            <a:off x="4071934" y="5500702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4500562" y="400050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Κόγχη αριστερών ψαλτών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4929190" y="53578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Κόγχη ιερού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5214942" y="60722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Κόγχη δεξιών ψαλτών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571472" y="928670"/>
            <a:ext cx="3143272" cy="2284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71414"/>
            <a:ext cx="3286116" cy="725470"/>
          </a:xfrm>
        </p:spPr>
        <p:txBody>
          <a:bodyPr>
            <a:normAutofit/>
          </a:bodyPr>
          <a:lstStyle/>
          <a:p>
            <a:r>
              <a:rPr lang="el-GR" sz="2800" b="1" dirty="0" err="1" smtClean="0">
                <a:solidFill>
                  <a:schemeClr val="accent1">
                    <a:lumMod val="75000"/>
                  </a:schemeClr>
                </a:solidFill>
              </a:rPr>
              <a:t>Πεντάτρουλλος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572000" y="357166"/>
            <a:ext cx="4357718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Είναι παραλλαγή του εγγεγραμμένου </a:t>
            </a:r>
          </a:p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σταυροειδούς με τρούλο</a:t>
            </a:r>
            <a:endParaRPr lang="el-GR" sz="2400" dirty="0" smtClean="0"/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στα τέσσερα γωνιακά σημεία του τετραγώνου μπαίνουν τρούλοι (σαν ανάποδες ασπίδες)</a:t>
            </a:r>
          </a:p>
          <a:p>
            <a:endParaRPr lang="el-GR" sz="2400" dirty="0" smtClean="0"/>
          </a:p>
        </p:txBody>
      </p:sp>
      <p:pic>
        <p:nvPicPr>
          <p:cNvPr id="5" name="3 - Θέση περιεχομένου" descr="βασιλική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 rot="653322">
            <a:off x="4734803" y="3333878"/>
            <a:ext cx="3801915" cy="2842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1 - Τίτλος"/>
          <p:cNvSpPr txBox="1">
            <a:spLocks/>
          </p:cNvSpPr>
          <p:nvPr/>
        </p:nvSpPr>
        <p:spPr>
          <a:xfrm rot="21301091">
            <a:off x="22787" y="3116796"/>
            <a:ext cx="435771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Προφήτης Ηλίας Θεσσαλονίκης</a:t>
            </a:r>
            <a:endParaRPr kumimoji="0" lang="el-GR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nesis" pitchFamily="50" charset="-95"/>
              <a:ea typeface="+mj-ea"/>
              <a:cs typeface="AG AthosPol P Normal" pitchFamily="2" charset="0"/>
            </a:endParaRPr>
          </a:p>
        </p:txBody>
      </p:sp>
      <p:pic>
        <p:nvPicPr>
          <p:cNvPr id="8" name="3 - Θέση περιεχομένου" descr="βασιλική.jpg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 rot="931236">
            <a:off x="1419433" y="4285778"/>
            <a:ext cx="2581195" cy="2486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1 - Τίτλος"/>
          <p:cNvSpPr txBox="1">
            <a:spLocks/>
          </p:cNvSpPr>
          <p:nvPr/>
        </p:nvSpPr>
        <p:spPr>
          <a:xfrm rot="512780">
            <a:off x="2109377" y="3630815"/>
            <a:ext cx="276943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Ἅγιοι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 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Ἀπόστολοι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Θεσσαλονίκης</a:t>
            </a:r>
            <a:endParaRPr kumimoji="0" lang="el-GR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nesis" pitchFamily="50" charset="-95"/>
              <a:ea typeface="+mj-ea"/>
              <a:cs typeface="AG AthosPol P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ead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09" y="0"/>
            <a:ext cx="10715625" cy="6858000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00034" y="428604"/>
            <a:ext cx="364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>
                <a:solidFill>
                  <a:srgbClr val="501D1C"/>
                </a:solidFill>
                <a:latin typeface="Genesis" pitchFamily="50" charset="-95"/>
              </a:rPr>
              <a:t>Ἐν</a:t>
            </a:r>
            <a:r>
              <a:rPr lang="el-GR" sz="2400" dirty="0" smtClean="0">
                <a:solidFill>
                  <a:srgbClr val="501D1C"/>
                </a:solidFill>
                <a:latin typeface="Genesis" pitchFamily="50" charset="-95"/>
              </a:rPr>
              <a:t> </a:t>
            </a:r>
            <a:r>
              <a:rPr lang="el-GR" sz="2400" b="1" dirty="0" err="1" smtClean="0">
                <a:solidFill>
                  <a:srgbClr val="501D1C"/>
                </a:solidFill>
                <a:latin typeface="Genesis" pitchFamily="50" charset="-95"/>
              </a:rPr>
              <a:t>ἐκκλησίαις</a:t>
            </a:r>
            <a:r>
              <a:rPr lang="el-GR" sz="2400" b="1" dirty="0" smtClean="0">
                <a:solidFill>
                  <a:srgbClr val="501D1C"/>
                </a:solidFill>
                <a:latin typeface="Genesis" pitchFamily="50" charset="-95"/>
              </a:rPr>
              <a:t> </a:t>
            </a:r>
          </a:p>
          <a:p>
            <a:r>
              <a:rPr lang="el-GR" sz="2400" dirty="0" err="1" smtClean="0">
                <a:solidFill>
                  <a:srgbClr val="501D1C"/>
                </a:solidFill>
                <a:latin typeface="Genesis" pitchFamily="50" charset="-95"/>
              </a:rPr>
              <a:t>εὐλογεῖτε</a:t>
            </a:r>
            <a:r>
              <a:rPr lang="el-GR" sz="2400" dirty="0" smtClean="0">
                <a:solidFill>
                  <a:srgbClr val="501D1C"/>
                </a:solidFill>
                <a:latin typeface="Genesis" pitchFamily="50" charset="-95"/>
              </a:rPr>
              <a:t> τον </a:t>
            </a:r>
            <a:r>
              <a:rPr lang="el-GR" sz="2400" dirty="0" err="1" smtClean="0">
                <a:solidFill>
                  <a:srgbClr val="501D1C"/>
                </a:solidFill>
                <a:latin typeface="Genesis" pitchFamily="50" charset="-95"/>
              </a:rPr>
              <a:t>Θεόν</a:t>
            </a:r>
            <a:r>
              <a:rPr lang="el-GR" sz="2400" dirty="0" smtClean="0">
                <a:solidFill>
                  <a:srgbClr val="501D1C"/>
                </a:solidFill>
                <a:latin typeface="Genesis" pitchFamily="50" charset="-95"/>
              </a:rPr>
              <a:t>…</a:t>
            </a:r>
            <a:endParaRPr lang="el-GR" sz="2400" dirty="0">
              <a:solidFill>
                <a:srgbClr val="501D1C"/>
              </a:solidFill>
              <a:latin typeface="Genesis" pitchFamily="50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31762"/>
            <a:ext cx="4257676" cy="151128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523728"/>
                </a:solidFill>
              </a:rPr>
              <a:t>Οκταγωνικός</a:t>
            </a:r>
            <a:endParaRPr lang="el-GR" sz="3600" b="1" dirty="0">
              <a:solidFill>
                <a:srgbClr val="523728"/>
              </a:solidFill>
            </a:endParaRPr>
          </a:p>
        </p:txBody>
      </p:sp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357158" y="2071678"/>
            <a:ext cx="3972442" cy="4031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4214810" y="285728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Η στήριξη του τρούλου γίνεται </a:t>
            </a:r>
          </a:p>
          <a:p>
            <a:pPr>
              <a:spcBef>
                <a:spcPts val="800"/>
              </a:spcBef>
            </a:pPr>
            <a:r>
              <a:rPr lang="el-GR" sz="2400" dirty="0" smtClean="0"/>
              <a:t>  σε οκτώ σημεία με πεσσούς</a:t>
            </a:r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Μεγάλοι ναοί </a:t>
            </a:r>
          </a:p>
          <a:p>
            <a:pPr>
              <a:spcBef>
                <a:spcPts val="800"/>
              </a:spcBef>
              <a:buFont typeface="Arial" pitchFamily="34" charset="0"/>
              <a:buChar char="•"/>
            </a:pPr>
            <a:r>
              <a:rPr lang="el-GR" sz="2400" dirty="0" smtClean="0"/>
              <a:t>  Έχουν πολύ μεγάλους τρούλους</a:t>
            </a:r>
          </a:p>
          <a:p>
            <a:endParaRPr lang="el-GR" sz="2400" dirty="0" smtClean="0"/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 rot="21301091">
            <a:off x="-48682" y="1383750"/>
            <a:ext cx="435771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500" b="1" dirty="0" err="1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Ὅσιος</a:t>
            </a:r>
            <a:r>
              <a:rPr lang="el-GR" sz="2500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 </a:t>
            </a:r>
            <a:r>
              <a:rPr lang="el-GR" sz="2500" b="1" dirty="0" err="1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Λουκᾶς</a:t>
            </a:r>
            <a:r>
              <a:rPr lang="el-GR" sz="2500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 Βοιωτίας</a:t>
            </a:r>
            <a:endParaRPr kumimoji="0" lang="el-GR" sz="25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nesis" pitchFamily="50" charset="-95"/>
              <a:ea typeface="+mj-ea"/>
              <a:cs typeface="AG AthosPol P Normal" pitchFamily="2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572000" y="257174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 smtClean="0"/>
              <a:t>Ο οκταγωνικός τύπος υποδιαιρείται σε δύο κατηγορίες: </a:t>
            </a:r>
          </a:p>
          <a:p>
            <a:endParaRPr lang="el-GR" dirty="0" smtClean="0"/>
          </a:p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α) σύνθετος οκταγωνικός τύπος ή ηπειρωτικός οκταγωνικός </a:t>
            </a:r>
          </a:p>
          <a:p>
            <a:endParaRPr 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β) απλός οκταγωνικός τύπος ή νησιώτικος οκταγωνικός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βασιλική.jpg"/>
          <p:cNvPicPr>
            <a:picLocks noChangeAspect="1"/>
          </p:cNvPicPr>
          <p:nvPr/>
        </p:nvPicPr>
        <p:blipFill>
          <a:blip r:embed="rId2">
            <a:lum bright="-20000"/>
          </a:blip>
          <a:srcRect l="17008" r="18425" b="24567"/>
          <a:stretch>
            <a:fillRect/>
          </a:stretch>
        </p:blipFill>
        <p:spPr>
          <a:xfrm rot="1061602">
            <a:off x="4995603" y="327356"/>
            <a:ext cx="3776163" cy="3308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1 - Τίτλος"/>
          <p:cNvSpPr txBox="1">
            <a:spLocks/>
          </p:cNvSpPr>
          <p:nvPr/>
        </p:nvSpPr>
        <p:spPr>
          <a:xfrm rot="21301091">
            <a:off x="22787" y="187862"/>
            <a:ext cx="435771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500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Μονή Δαφνίου</a:t>
            </a:r>
            <a:endParaRPr kumimoji="0" lang="el-GR" sz="25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nesis" pitchFamily="50" charset="-95"/>
              <a:ea typeface="+mj-ea"/>
              <a:cs typeface="AG AthosPol P Normal" pitchFamily="2" charset="0"/>
            </a:endParaRPr>
          </a:p>
        </p:txBody>
      </p:sp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/>
          </a:blip>
          <a:srcRect l="8766" r="20300" b="12407"/>
          <a:stretch>
            <a:fillRect/>
          </a:stretch>
        </p:blipFill>
        <p:spPr>
          <a:xfrm>
            <a:off x="500034" y="959137"/>
            <a:ext cx="4555965" cy="41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- Ορθογώνιο"/>
          <p:cNvSpPr/>
          <p:nvPr/>
        </p:nvSpPr>
        <p:spPr>
          <a:xfrm>
            <a:off x="5572164" y="3972831"/>
            <a:ext cx="3643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α) Σύνθετος οκταγωνικός (ή ηπειρωτικός) τύπος: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4143404" y="5143512"/>
            <a:ext cx="478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σύνθετος οκταγωνικός τύπος έχει </a:t>
            </a:r>
            <a:r>
              <a:rPr lang="el-GR" dirty="0" err="1" smtClean="0"/>
              <a:t>ημιχώνια</a:t>
            </a:r>
            <a:r>
              <a:rPr lang="el-GR" dirty="0" smtClean="0"/>
              <a:t> στις γωνίες και περιβάλλεται για την αντιστήριξη του τρούλου από </a:t>
            </a:r>
            <a:r>
              <a:rPr lang="el-GR" b="1" dirty="0" smtClean="0"/>
              <a:t>περίστωο</a:t>
            </a:r>
            <a:r>
              <a:rPr lang="el-GR" dirty="0" smtClean="0"/>
              <a:t> με τη βοήθεια του οποίου γίνεται σταυροειδής οκταγωνικός τύπος.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 rot="21301091">
            <a:off x="22787" y="187862"/>
            <a:ext cx="435771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500" b="1" dirty="0" smtClean="0">
                <a:solidFill>
                  <a:schemeClr val="accent1">
                    <a:lumMod val="75000"/>
                  </a:schemeClr>
                </a:solidFill>
                <a:latin typeface="Genesis" pitchFamily="50" charset="-95"/>
                <a:ea typeface="+mj-ea"/>
                <a:cs typeface="AG AthosPol P Normal" pitchFamily="2" charset="0"/>
              </a:rPr>
              <a:t>Νέα Μονή Χίου</a:t>
            </a:r>
            <a:endParaRPr kumimoji="0" lang="el-GR" sz="25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nesis" pitchFamily="50" charset="-95"/>
              <a:ea typeface="+mj-ea"/>
              <a:cs typeface="AG AthosPol P Normal" pitchFamily="2" charset="0"/>
            </a:endParaRPr>
          </a:p>
        </p:txBody>
      </p:sp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20000"/>
          </a:blip>
          <a:srcRect l="8504" t="17876" r="18142" b="4256"/>
          <a:stretch>
            <a:fillRect/>
          </a:stretch>
        </p:blipFill>
        <p:spPr>
          <a:xfrm>
            <a:off x="285721" y="927138"/>
            <a:ext cx="5357850" cy="3787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- Ορθογώνιο"/>
          <p:cNvSpPr/>
          <p:nvPr/>
        </p:nvSpPr>
        <p:spPr>
          <a:xfrm>
            <a:off x="2643174" y="5000636"/>
            <a:ext cx="6286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β) Απλός οκταγωνικός (ή νησιωτικός) τύπος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Ο απλός οκταγωνικός τύπος φέρει </a:t>
            </a:r>
            <a:r>
              <a:rPr lang="el-GR" b="1" dirty="0" smtClean="0"/>
              <a:t>κόγχες</a:t>
            </a:r>
            <a:r>
              <a:rPr lang="el-GR" dirty="0" smtClean="0"/>
              <a:t> στις γωνίες και για την αντιστήριξη του τρούλου έχει </a:t>
            </a:r>
            <a:r>
              <a:rPr lang="el-GR" b="1" dirty="0" smtClean="0"/>
              <a:t>παραστάδες</a:t>
            </a:r>
            <a:r>
              <a:rPr lang="el-GR" dirty="0" smtClean="0"/>
              <a:t> στους εξωτερικούς τοίχους. Δεν έχει επομένως περίστωο.</a:t>
            </a:r>
            <a:endParaRPr lang="el-GR" dirty="0"/>
          </a:p>
        </p:txBody>
      </p:sp>
      <p:pic>
        <p:nvPicPr>
          <p:cNvPr id="6" name="3 - Θέση περιεχομένου" descr="βασιλικ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9479">
            <a:off x="5877475" y="374151"/>
            <a:ext cx="2881515" cy="4032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31762"/>
            <a:ext cx="8929718" cy="51115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523728"/>
                </a:solidFill>
              </a:rPr>
              <a:t>Ποιοι είναι οι βασικοί βυζαντινοί αρχιτεκτονικοί ρυθμοί;</a:t>
            </a:r>
            <a:endParaRPr lang="el-GR" sz="2400" b="1" dirty="0">
              <a:solidFill>
                <a:srgbClr val="523728"/>
              </a:solidFill>
            </a:endParaRPr>
          </a:p>
        </p:txBody>
      </p:sp>
      <p:pic>
        <p:nvPicPr>
          <p:cNvPr id="10" name="9 - Εικόνα" descr="hagiasophia_f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786322"/>
            <a:ext cx="178595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- Εικόνα" descr="hagiasophia_fl.jpg"/>
          <p:cNvPicPr>
            <a:picLocks noChangeAspect="1"/>
          </p:cNvPicPr>
          <p:nvPr/>
        </p:nvPicPr>
        <p:blipFill>
          <a:blip r:embed="rId3"/>
          <a:srcRect t="2461" r="2117" b="2461"/>
          <a:stretch>
            <a:fillRect/>
          </a:stretch>
        </p:blipFill>
        <p:spPr>
          <a:xfrm>
            <a:off x="5013036" y="1214423"/>
            <a:ext cx="1957462" cy="163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- Εικόνα" descr="hagiasophia_fl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5143504" y="3845486"/>
            <a:ext cx="1621917" cy="164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- Εικόνα" descr="hagiasophia_f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1227494"/>
            <a:ext cx="1714512" cy="161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- Εικόνα" descr="hagiasophia_f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2714620"/>
            <a:ext cx="1876156" cy="148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- Εικόνα" descr="hagiasophia_fl.jpg"/>
          <p:cNvPicPr>
            <a:picLocks noChangeAspect="1"/>
          </p:cNvPicPr>
          <p:nvPr/>
        </p:nvPicPr>
        <p:blipFill>
          <a:blip r:embed="rId7"/>
          <a:srcRect b="16873"/>
          <a:stretch>
            <a:fillRect/>
          </a:stretch>
        </p:blipFill>
        <p:spPr>
          <a:xfrm>
            <a:off x="285720" y="857232"/>
            <a:ext cx="1947951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- Εικόνα" descr="hagiasophia_fl.jpg"/>
          <p:cNvPicPr>
            <a:picLocks noChangeAspect="1"/>
          </p:cNvPicPr>
          <p:nvPr/>
        </p:nvPicPr>
        <p:blipFill>
          <a:blip r:embed="rId8"/>
          <a:srcRect t="8831"/>
          <a:stretch>
            <a:fillRect/>
          </a:stretch>
        </p:blipFill>
        <p:spPr>
          <a:xfrm>
            <a:off x="2428860" y="857232"/>
            <a:ext cx="2143140" cy="1240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7 - Ορθογώνιο"/>
          <p:cNvSpPr/>
          <p:nvPr/>
        </p:nvSpPr>
        <p:spPr>
          <a:xfrm>
            <a:off x="1643042" y="2202412"/>
            <a:ext cx="131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α) βασιλική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1500166" y="4286256"/>
            <a:ext cx="1575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β)  περίκεντρο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1500166" y="6345816"/>
            <a:ext cx="224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γ) </a:t>
            </a:r>
            <a:r>
              <a:rPr lang="el-G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τρουλαία</a:t>
            </a:r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βασιλική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5143504" y="298823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δ) εγγεγραμμένος σταυροειδής </a:t>
            </a:r>
          </a:p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   με τρούλο (βυζαντινός ρυθμός)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6000760" y="5631436"/>
            <a:ext cx="164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ε) οκταγωνικός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22 - Εικόνα" descr="hagiasophia_fl.jpg"/>
          <p:cNvPicPr>
            <a:picLocks noChangeAspect="1"/>
          </p:cNvPicPr>
          <p:nvPr/>
        </p:nvPicPr>
        <p:blipFill>
          <a:blip r:embed="rId9" cstate="print"/>
          <a:srcRect l="2307" r="1845"/>
          <a:stretch>
            <a:fillRect/>
          </a:stretch>
        </p:blipFill>
        <p:spPr>
          <a:xfrm>
            <a:off x="6853865" y="3857628"/>
            <a:ext cx="211740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- Εικόνα" descr="hagiasophia_f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00297" y="2714620"/>
            <a:ext cx="1976451" cy="148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24 - Εικόνα" descr="hagiasophia_f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0298" y="4786322"/>
            <a:ext cx="224389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31762"/>
            <a:ext cx="5643602" cy="65403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523728"/>
                </a:solidFill>
              </a:rPr>
              <a:t>Ποιοι ρυθμοί έχουν παραλλαγές;</a:t>
            </a:r>
            <a:endParaRPr lang="el-GR" sz="2800" b="1" dirty="0">
              <a:solidFill>
                <a:srgbClr val="523728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14282" y="2254554"/>
            <a:ext cx="5929354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523728"/>
                </a:solidFill>
              </a:rPr>
              <a:t>Εγγεγραμμένος σταυροειδής με τρούλο </a:t>
            </a:r>
          </a:p>
          <a:p>
            <a:pPr algn="ctr"/>
            <a:r>
              <a:rPr lang="el-GR" sz="2400" b="1" dirty="0" smtClean="0">
                <a:solidFill>
                  <a:srgbClr val="523728"/>
                </a:solidFill>
              </a:rPr>
              <a:t>(ή βυζαντινός):</a:t>
            </a:r>
          </a:p>
          <a:p>
            <a:pPr marL="720000">
              <a:spcBef>
                <a:spcPts val="10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Τρίκογχος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αγιορείτικος</a:t>
            </a:r>
          </a:p>
          <a:p>
            <a:pPr marL="720000">
              <a:spcBef>
                <a:spcPts val="10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Πεντάτρουλος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AcheiropThess1lrg.jpg"/>
          <p:cNvPicPr>
            <a:picLocks noChangeAspect="1"/>
          </p:cNvPicPr>
          <p:nvPr/>
        </p:nvPicPr>
        <p:blipFill>
          <a:blip r:embed="rId3"/>
          <a:srcRect b="7382"/>
          <a:stretch>
            <a:fillRect/>
          </a:stretch>
        </p:blipFill>
        <p:spPr>
          <a:xfrm>
            <a:off x="6215074" y="2500306"/>
            <a:ext cx="2637911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214282" y="4552712"/>
            <a:ext cx="600079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523728"/>
                </a:solidFill>
              </a:rPr>
              <a:t>Οκταγωνικός</a:t>
            </a:r>
            <a:endParaRPr lang="el-G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20000">
              <a:spcBef>
                <a:spcPts val="10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Σύνθετος ή ηπειρωτικός οκταγωνικός</a:t>
            </a:r>
          </a:p>
          <a:p>
            <a:pPr marL="720000">
              <a:spcBef>
                <a:spcPts val="10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Απλός ή νησιωτικός οκταγωνικός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14282" y="928670"/>
            <a:ext cx="5857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523728"/>
                </a:solidFill>
              </a:rPr>
              <a:t>Βασιλική:</a:t>
            </a:r>
          </a:p>
          <a:p>
            <a:pPr algn="ctr"/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Δίκλιτη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τρίκλιτη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, πεντάκλιτη κλπ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7" name="3 - Θέση περιεχομένου" descr="AcheiropThess1lrg.jpg"/>
          <p:cNvPicPr>
            <a:picLocks noChangeAspect="1"/>
          </p:cNvPicPr>
          <p:nvPr/>
        </p:nvPicPr>
        <p:blipFill>
          <a:blip r:embed="rId4"/>
          <a:srcRect b="15748"/>
          <a:stretch>
            <a:fillRect/>
          </a:stretch>
        </p:blipFill>
        <p:spPr>
          <a:xfrm>
            <a:off x="6143636" y="500042"/>
            <a:ext cx="2643206" cy="167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3 - Θέση περιεχομένου" descr="AcheiropThess1l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714884"/>
            <a:ext cx="2655502" cy="192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αγιος Δημήτριος Θεσσαλονίκη κάτοψ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58" y="497275"/>
            <a:ext cx="5129712" cy="5789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- Ορθογώνιο"/>
          <p:cNvSpPr/>
          <p:nvPr/>
        </p:nvSpPr>
        <p:spPr>
          <a:xfrm>
            <a:off x="6143636" y="4786322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err="1" smtClean="0">
                <a:solidFill>
                  <a:schemeClr val="accent1">
                    <a:lumMod val="75000"/>
                  </a:schemeClr>
                </a:solidFill>
              </a:rPr>
              <a:t>Τρίκλιτη</a:t>
            </a:r>
            <a:r>
              <a:rPr lang="el-GR" sz="3200" dirty="0" smtClean="0"/>
              <a:t> </a:t>
            </a:r>
          </a:p>
          <a:p>
            <a:pPr algn="ctr"/>
            <a:r>
              <a:rPr lang="el-GR" sz="3200" dirty="0" smtClean="0"/>
              <a:t>βασιλική!</a:t>
            </a:r>
            <a:endParaRPr lang="el-GR" sz="3200" dirty="0"/>
          </a:p>
        </p:txBody>
      </p:sp>
      <p:sp>
        <p:nvSpPr>
          <p:cNvPr id="5" name="4 - Ορθογώνιο"/>
          <p:cNvSpPr/>
          <p:nvPr/>
        </p:nvSpPr>
        <p:spPr>
          <a:xfrm>
            <a:off x="6072198" y="235743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Τι ρυθμού </a:t>
            </a:r>
          </a:p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είναι </a:t>
            </a:r>
          </a:p>
          <a:p>
            <a:pPr algn="ctr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ο διπλανός ναός;</a:t>
            </a:r>
            <a:endParaRPr lang="el-GR" sz="2400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143636" y="0"/>
            <a:ext cx="2643206" cy="185736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523728"/>
                </a:solidFill>
              </a:rPr>
              <a:t>Για να δούμε τώρα τι θυμάστε!</a:t>
            </a:r>
            <a:endParaRPr lang="el-GR" sz="2800" b="1" dirty="0">
              <a:solidFill>
                <a:srgbClr val="523728"/>
              </a:solidFill>
            </a:endParaRPr>
          </a:p>
        </p:txBody>
      </p:sp>
      <p:cxnSp>
        <p:nvCxnSpPr>
          <p:cNvPr id="7" name="6 - Ευθύγραμμο βέλος σύνδεσης"/>
          <p:cNvCxnSpPr>
            <a:stCxn id="3" idx="0"/>
          </p:cNvCxnSpPr>
          <p:nvPr/>
        </p:nvCxnSpPr>
        <p:spPr>
          <a:xfrm rot="16200000" flipV="1">
            <a:off x="5000628" y="2214554"/>
            <a:ext cx="1357322" cy="3786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vasilika.gif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285720" y="1142984"/>
            <a:ext cx="4073301" cy="4427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3 - Θέση περιεχομένου" descr="1vasilik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2207">
            <a:off x="4388024" y="2250759"/>
            <a:ext cx="4271576" cy="4410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3071802" y="357166"/>
            <a:ext cx="26432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Βασιλική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6715140" y="1285860"/>
            <a:ext cx="242886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Τρουλαία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Βασιλική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0800000" flipV="1">
            <a:off x="3143240" y="1071546"/>
            <a:ext cx="1000129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6572266" y="2214556"/>
            <a:ext cx="1500197" cy="1214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1vasil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09" y="2766058"/>
            <a:ext cx="4516654" cy="3583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Θέση περιεχομένου" descr="1vasilika.gif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 contrast="10000"/>
          </a:blip>
          <a:srcRect l="6047" r="10583"/>
          <a:stretch>
            <a:fillRect/>
          </a:stretch>
        </p:blipFill>
        <p:spPr>
          <a:xfrm>
            <a:off x="214282" y="1285860"/>
            <a:ext cx="4246596" cy="3422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143372" y="285728"/>
            <a:ext cx="307183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Εγγεγραμμένος σταυροειδής με τρούλο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786182" y="1142984"/>
            <a:ext cx="1000129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5786446" y="1500174"/>
            <a:ext cx="307183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Τρίκλιτη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βασιλική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6286516" y="2214552"/>
            <a:ext cx="1000129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1vasilika.gif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12598" r="15748"/>
          <a:stretch>
            <a:fillRect/>
          </a:stretch>
        </p:blipFill>
        <p:spPr>
          <a:xfrm>
            <a:off x="4283446" y="2357460"/>
            <a:ext cx="4646272" cy="4214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Θέση περιεχομένου" descr="1vasilika.gif"/>
          <p:cNvPicPr>
            <a:picLocks noGrp="1" noChangeAspect="1"/>
          </p:cNvPicPr>
          <p:nvPr>
            <p:ph idx="1"/>
          </p:nvPr>
        </p:nvPicPr>
        <p:blipFill>
          <a:blip r:embed="rId3"/>
          <a:srcRect l="7851" t="7065" r="10094"/>
          <a:stretch>
            <a:fillRect/>
          </a:stretch>
        </p:blipFill>
        <p:spPr>
          <a:xfrm>
            <a:off x="285720" y="785794"/>
            <a:ext cx="4469922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3571868" y="-71464"/>
            <a:ext cx="264320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Βασιλική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643310" y="571478"/>
            <a:ext cx="1000129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5786446" y="642918"/>
            <a:ext cx="307183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Εγγεγραμμένος σταυροειδής με τρούλο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9 - Ευθύγραμμο βέλος σύνδεσης"/>
          <p:cNvCxnSpPr>
            <a:stCxn id="9" idx="2"/>
          </p:cNvCxnSpPr>
          <p:nvPr/>
        </p:nvCxnSpPr>
        <p:spPr>
          <a:xfrm rot="5400000">
            <a:off x="6625843" y="2518166"/>
            <a:ext cx="135732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1vasil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857496"/>
            <a:ext cx="4646272" cy="3630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Θέση περιεχομένου" descr="1vasilika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4572000" cy="3609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5 - Ευθύγραμμο βέλος σύνδεσης"/>
          <p:cNvCxnSpPr/>
          <p:nvPr/>
        </p:nvCxnSpPr>
        <p:spPr>
          <a:xfrm rot="5400000">
            <a:off x="6000759" y="2857495"/>
            <a:ext cx="857256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1 - Τίτλος"/>
          <p:cNvSpPr txBox="1">
            <a:spLocks/>
          </p:cNvSpPr>
          <p:nvPr/>
        </p:nvSpPr>
        <p:spPr>
          <a:xfrm>
            <a:off x="3929058" y="214312"/>
            <a:ext cx="307183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Εγγεγραμμένος σταυροειδής με τρούλο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643306" y="1142982"/>
            <a:ext cx="1000129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4929190" y="1785926"/>
            <a:ext cx="3071834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Περίκεντρο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31762"/>
            <a:ext cx="3357586" cy="1082660"/>
          </a:xfrm>
        </p:spPr>
        <p:txBody>
          <a:bodyPr/>
          <a:lstStyle/>
          <a:p>
            <a:r>
              <a:rPr lang="el-GR" sz="3600" b="1" dirty="0" smtClean="0">
                <a:solidFill>
                  <a:srgbClr val="523728"/>
                </a:solidFill>
              </a:rPr>
              <a:t>Κατακόμβες</a:t>
            </a:r>
            <a:endParaRPr lang="el-GR" sz="3600" b="1" dirty="0">
              <a:solidFill>
                <a:srgbClr val="523728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357554" y="428604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• Τους αιώνες των διωγμών οι χριστιανοί λάτρευαν το Θεό, κρυμμένοι σε υπόγειες στοές, τις κατακόμβες.</a:t>
            </a:r>
          </a:p>
        </p:txBody>
      </p:sp>
      <p:pic>
        <p:nvPicPr>
          <p:cNvPr id="7" name="3 - Θέση περιεχομένου" descr="βασιλική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5572132" y="1785926"/>
            <a:ext cx="3022903" cy="4312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3 - Θέση περιεχομένου" descr="βασιλική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753741">
            <a:off x="536125" y="2175903"/>
            <a:ext cx="4624629" cy="3468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1vasil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786058"/>
            <a:ext cx="5048816" cy="3413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Θέση περιεχομένου" descr="1vasilika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19" y="642918"/>
            <a:ext cx="476068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143372" y="285728"/>
            <a:ext cx="307183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Τρίκλιτη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βασιλική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3786182" y="1142984"/>
            <a:ext cx="1000129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6215074" y="1214422"/>
            <a:ext cx="307183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Βασιλική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 τρούλο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6215072" y="2571744"/>
            <a:ext cx="1500200" cy="1214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1vasil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33" y="3071810"/>
            <a:ext cx="4968549" cy="3304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Θέση περιεχομένου" descr="1vasilika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4572031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143372" y="285728"/>
            <a:ext cx="307183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Εγγεγραμμένος σταυροειδής με τρούλο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3786182" y="1142984"/>
            <a:ext cx="1000129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6000760" y="1500172"/>
            <a:ext cx="242889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Μονόκλιτη βασιλική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6536545" y="3250405"/>
            <a:ext cx="1214448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1vasili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33" y="3084231"/>
            <a:ext cx="4968549" cy="3279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- Θέση περιεχομένου" descr="1vasilika.gif"/>
          <p:cNvPicPr>
            <a:picLocks noGrp="1" noChangeAspect="1"/>
          </p:cNvPicPr>
          <p:nvPr>
            <p:ph idx="1"/>
          </p:nvPr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506245" y="1142984"/>
            <a:ext cx="355954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3428992" y="214290"/>
            <a:ext cx="278608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Πεντάτρουλλος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3786182" y="1142984"/>
            <a:ext cx="1000129" cy="928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6000760" y="1500172"/>
            <a:ext cx="242889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Τρίκογχος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αγιορείτικος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6536545" y="3250405"/>
            <a:ext cx="1214448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31762"/>
            <a:ext cx="3357586" cy="1082660"/>
          </a:xfrm>
        </p:spPr>
        <p:txBody>
          <a:bodyPr/>
          <a:lstStyle/>
          <a:p>
            <a:r>
              <a:rPr lang="el-GR" sz="3600" b="1" dirty="0" smtClean="0">
                <a:solidFill>
                  <a:srgbClr val="523728"/>
                </a:solidFill>
              </a:rPr>
              <a:t>Βασιλική</a:t>
            </a:r>
            <a:endParaRPr lang="el-GR" sz="3600" b="1" dirty="0">
              <a:solidFill>
                <a:srgbClr val="523728"/>
              </a:solidFill>
            </a:endParaRPr>
          </a:p>
        </p:txBody>
      </p:sp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 contrast="10000"/>
          </a:blip>
          <a:srcRect r="2054"/>
          <a:stretch>
            <a:fillRect/>
          </a:stretch>
        </p:blipFill>
        <p:spPr>
          <a:xfrm rot="227197">
            <a:off x="357158" y="1428736"/>
            <a:ext cx="3218646" cy="3571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3857620" y="285728"/>
            <a:ext cx="5143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• Με το τέλος των διωγμών οι χριστιανοί αρχίζουν να κατασκευάζουν τους δικούς τους ναούς. 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Πρώτος τύπος ναού, η βασιλική: </a:t>
            </a:r>
          </a:p>
          <a:p>
            <a:pPr algn="just"/>
            <a:r>
              <a:rPr lang="el-GR" sz="2400" dirty="0" smtClean="0"/>
              <a:t>Είναι ένα </a:t>
            </a:r>
            <a:r>
              <a:rPr lang="el-GR" sz="2400" b="1" dirty="0" smtClean="0">
                <a:solidFill>
                  <a:srgbClr val="523728"/>
                </a:solidFill>
              </a:rPr>
              <a:t>μακρόστενο οικοδόμημα </a:t>
            </a:r>
            <a:r>
              <a:rPr lang="el-GR" sz="2400" dirty="0" smtClean="0"/>
              <a:t>που χωρίζεται με σειρές κιόνων σε </a:t>
            </a:r>
            <a:r>
              <a:rPr lang="el-GR" sz="2400" b="1" dirty="0" smtClean="0">
                <a:solidFill>
                  <a:srgbClr val="523728"/>
                </a:solidFill>
              </a:rPr>
              <a:t>κλίτη </a:t>
            </a:r>
            <a:r>
              <a:rPr lang="el-GR" sz="2400" dirty="0" smtClean="0"/>
              <a:t>(3,5,7 ή 9 κλίτη).</a:t>
            </a:r>
            <a:endParaRPr lang="en-US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• Το </a:t>
            </a:r>
            <a:r>
              <a:rPr lang="el-GR" sz="2400" b="1" dirty="0" smtClean="0">
                <a:solidFill>
                  <a:srgbClr val="523728"/>
                </a:solidFill>
              </a:rPr>
              <a:t>μεσαίο</a:t>
            </a:r>
            <a:r>
              <a:rPr lang="el-GR" sz="2400" dirty="0" smtClean="0"/>
              <a:t> κλίτος είναι πάντοτε </a:t>
            </a:r>
            <a:r>
              <a:rPr lang="el-GR" sz="2400" b="1" dirty="0" smtClean="0">
                <a:solidFill>
                  <a:srgbClr val="523728"/>
                </a:solidFill>
              </a:rPr>
              <a:t>φαρδύτερο</a:t>
            </a:r>
            <a:r>
              <a:rPr lang="el-GR" sz="2400" dirty="0" smtClean="0"/>
              <a:t> από τα πλαϊνά κλίτη, τα οποία είναι μεταξύ τους ίσα.</a:t>
            </a:r>
            <a:endParaRPr lang="en-US" sz="2400" dirty="0" smtClean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• Η </a:t>
            </a:r>
            <a:r>
              <a:rPr lang="el-G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στέγη</a:t>
            </a:r>
            <a:r>
              <a:rPr lang="el-GR" sz="2400" b="1" dirty="0" smtClean="0">
                <a:solidFill>
                  <a:srgbClr val="523728"/>
                </a:solidFill>
              </a:rPr>
              <a:t> </a:t>
            </a:r>
            <a:r>
              <a:rPr lang="el-GR" sz="2400" b="1" dirty="0" smtClean="0"/>
              <a:t>του μεσαίου κλίτους </a:t>
            </a:r>
            <a:r>
              <a:rPr lang="el-GR" sz="2400" dirty="0" smtClean="0"/>
              <a:t>είναι </a:t>
            </a:r>
            <a:r>
              <a:rPr lang="el-G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αμφικλινής (</a:t>
            </a:r>
            <a:r>
              <a:rPr lang="el-GR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δίρριχτη</a:t>
            </a:r>
            <a:r>
              <a:rPr lang="el-G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el-GR" sz="2400" dirty="0" smtClean="0"/>
              <a:t>και υψηλότερη από αυτήν των πλαϊνών κλιτών.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- Θέση περιεχομένου" descr="αγιος Δημήτριος Θεσσαλονίκη κάτοψη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189"/>
          <a:stretch>
            <a:fillRect/>
          </a:stretch>
        </p:blipFill>
        <p:spPr>
          <a:xfrm rot="607325">
            <a:off x="3996294" y="968750"/>
            <a:ext cx="4592947" cy="2973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1 - Τίτλος"/>
          <p:cNvSpPr txBox="1">
            <a:spLocks/>
          </p:cNvSpPr>
          <p:nvPr/>
        </p:nvSpPr>
        <p:spPr>
          <a:xfrm rot="235176">
            <a:off x="4954464" y="166852"/>
            <a:ext cx="3474881" cy="858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nesis" pitchFamily="50" charset="-95"/>
                <a:ea typeface="+mj-ea"/>
                <a:cs typeface="AG AthosPol P Normal" pitchFamily="2" charset="0"/>
              </a:rPr>
              <a:t>Κάτοψη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enesis" pitchFamily="50" charset="-95"/>
                <a:ea typeface="+mj-ea"/>
                <a:cs typeface="AG AthosPol P Normal" pitchFamily="2" charset="0"/>
              </a:rPr>
              <a:t> χριστιανικής βασιλικής στην Ακρόπολη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Genesis" pitchFamily="50" charset="-95"/>
              <a:ea typeface="+mj-ea"/>
              <a:cs typeface="AG AthosPol P Normal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0034" y="214290"/>
            <a:ext cx="40719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Ο ναός χωρίζεται σε τρία μέρη: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/>
              <a:t>τον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501D1C"/>
                </a:solidFill>
                <a:latin typeface="Genesis" pitchFamily="50" charset="-95"/>
              </a:rPr>
              <a:t>νάρθηκα</a:t>
            </a:r>
            <a:r>
              <a:rPr lang="el-GR" sz="2400" dirty="0" smtClean="0"/>
              <a:t>,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/>
              <a:t>τον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501D1C"/>
                </a:solidFill>
                <a:latin typeface="Genesis" pitchFamily="50" charset="-95"/>
              </a:rPr>
              <a:t>κυρίως Ναό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/>
              <a:t>και το </a:t>
            </a:r>
            <a:r>
              <a:rPr lang="el-GR" sz="2400" b="1" dirty="0" smtClean="0">
                <a:solidFill>
                  <a:srgbClr val="501D1C"/>
                </a:solidFill>
                <a:latin typeface="Genesis" pitchFamily="50" charset="-95"/>
              </a:rPr>
              <a:t>ιερό Βήμα</a:t>
            </a:r>
            <a:endParaRPr lang="el-GR" sz="24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6200000" flipV="1">
            <a:off x="6376322" y="4221048"/>
            <a:ext cx="2916816" cy="46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>
            <a:stCxn id="22" idx="0"/>
          </p:cNvCxnSpPr>
          <p:nvPr/>
        </p:nvCxnSpPr>
        <p:spPr>
          <a:xfrm rot="16200000" flipV="1">
            <a:off x="6161496" y="3836380"/>
            <a:ext cx="1857388" cy="35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 flipH="1" flipV="1">
            <a:off x="5525296" y="364252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5500694" y="4274114"/>
            <a:ext cx="123904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Νάρθηκας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6643702" y="4782933"/>
            <a:ext cx="928694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Κυρίως ναός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7286644" y="5702874"/>
            <a:ext cx="1285884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Ιερό Βήμα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32 - Εικόνα" descr="http://users.ach.sch.gr/pchaloul/protoxr-texni/vasil-trikl.jpg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-5418" t="-3822" r="-5418" b="-3822"/>
          <a:stretch>
            <a:fillRect/>
          </a:stretch>
        </p:blipFill>
        <p:spPr bwMode="auto">
          <a:xfrm>
            <a:off x="714348" y="2786058"/>
            <a:ext cx="2921547" cy="3766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AcheiropThess1lrg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rcRect r="8559"/>
          <a:stretch>
            <a:fillRect/>
          </a:stretch>
        </p:blipFill>
        <p:spPr>
          <a:xfrm rot="2190868">
            <a:off x="5426551" y="501021"/>
            <a:ext cx="2088549" cy="2764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14282" y="71414"/>
            <a:ext cx="5186370" cy="714380"/>
          </a:xfrm>
        </p:spPr>
        <p:txBody>
          <a:bodyPr>
            <a:normAutofit/>
          </a:bodyPr>
          <a:lstStyle/>
          <a:p>
            <a:r>
              <a:rPr lang="el-GR" sz="25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Αχειροποίητος Θεσσαλονίκης</a:t>
            </a:r>
            <a:endParaRPr lang="el-GR" sz="2500" b="1" dirty="0">
              <a:solidFill>
                <a:srgbClr val="523728"/>
              </a:solidFill>
              <a:latin typeface="Genesis" pitchFamily="50" charset="-95"/>
              <a:cs typeface="AG AthosPol P Normal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0034" y="5572140"/>
            <a:ext cx="285752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Τρίκλιτη</a:t>
            </a:r>
            <a:r>
              <a:rPr lang="el-GR" sz="2400" dirty="0" smtClean="0"/>
              <a:t> βασιλική</a:t>
            </a:r>
            <a:endParaRPr lang="el-GR" sz="2400" dirty="0"/>
          </a:p>
        </p:txBody>
      </p:sp>
      <p:pic>
        <p:nvPicPr>
          <p:cNvPr id="8" name="3 - Θέση περιεχομένου" descr="AcheiropThess1lrg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 rot="291264">
            <a:off x="3975557" y="3294718"/>
            <a:ext cx="4692481" cy="3119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AcheiropThess1lr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1000108"/>
            <a:ext cx="432230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http://users.ach.sch.gr/pchaloul/protoxr-texni/rot-sxedio.jpg"/>
          <p:cNvPicPr/>
          <p:nvPr/>
        </p:nvPicPr>
        <p:blipFill>
          <a:blip r:embed="rId2">
            <a:lum contrast="20000"/>
          </a:blip>
          <a:stretch>
            <a:fillRect/>
          </a:stretch>
        </p:blipFill>
        <p:spPr bwMode="auto">
          <a:xfrm rot="1255972">
            <a:off x="5190813" y="439957"/>
            <a:ext cx="2946956" cy="2620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214282" y="214290"/>
            <a:ext cx="5186370" cy="714380"/>
          </a:xfrm>
        </p:spPr>
        <p:txBody>
          <a:bodyPr>
            <a:normAutofit fontScale="90000"/>
          </a:bodyPr>
          <a:lstStyle/>
          <a:p>
            <a:r>
              <a:rPr lang="el-GR" sz="25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Αγία Σοφία στη Σόφια (Βουλγαρία)</a:t>
            </a:r>
            <a:endParaRPr lang="el-GR" sz="2500" b="1" dirty="0">
              <a:solidFill>
                <a:srgbClr val="523728"/>
              </a:solidFill>
              <a:latin typeface="Genesis" pitchFamily="50" charset="-95"/>
              <a:cs typeface="AG AthosPol P Normal" pitchFamily="2" charset="0"/>
            </a:endParaRPr>
          </a:p>
        </p:txBody>
      </p:sp>
      <p:pic>
        <p:nvPicPr>
          <p:cNvPr id="8" name="3 - Θέση περιεχομένου" descr="AcheiropThess1lrg.jpg"/>
          <p:cNvPicPr>
            <a:picLocks noChangeAspect="1"/>
          </p:cNvPicPr>
          <p:nvPr/>
        </p:nvPicPr>
        <p:blipFill>
          <a:blip r:embed="rId3">
            <a:lum bright="30000" contrast="30000"/>
          </a:blip>
          <a:stretch>
            <a:fillRect/>
          </a:stretch>
        </p:blipFill>
        <p:spPr>
          <a:xfrm rot="291264">
            <a:off x="6771966" y="3513404"/>
            <a:ext cx="2077542" cy="3119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AcheiropThess1lr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34" y="1353613"/>
            <a:ext cx="4322300" cy="324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3 - Θέση περιεχομένου" descr="AcheiropThess1l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1264">
            <a:off x="4366458" y="3368435"/>
            <a:ext cx="2077542" cy="3119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10 - Ορθογώνιο"/>
          <p:cNvSpPr/>
          <p:nvPr/>
        </p:nvSpPr>
        <p:spPr>
          <a:xfrm>
            <a:off x="500034" y="5857892"/>
            <a:ext cx="285752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Τρίκλιτη</a:t>
            </a:r>
            <a:r>
              <a:rPr lang="el-GR" sz="2400" dirty="0" smtClean="0"/>
              <a:t> βασιλική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868346"/>
          </a:xfrm>
        </p:spPr>
        <p:txBody>
          <a:bodyPr>
            <a:normAutofit fontScale="90000"/>
          </a:bodyPr>
          <a:lstStyle/>
          <a:p>
            <a:r>
              <a:rPr lang="el-GR" sz="2800" b="1" dirty="0" err="1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Ἅγιος</a:t>
            </a:r>
            <a:r>
              <a:rPr lang="el-GR" sz="28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 Δημήτριος</a:t>
            </a:r>
            <a:br>
              <a:rPr lang="el-GR" sz="28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</a:br>
            <a:r>
              <a:rPr lang="el-GR" sz="2800" b="1" dirty="0" smtClean="0">
                <a:solidFill>
                  <a:srgbClr val="523728"/>
                </a:solidFill>
                <a:latin typeface="Genesis" pitchFamily="50" charset="-95"/>
                <a:cs typeface="AG AthosPol P Normal" pitchFamily="2" charset="0"/>
              </a:rPr>
              <a:t>Θεσσαλονίκης</a:t>
            </a:r>
            <a:endParaRPr lang="el-GR" sz="2800" b="1" dirty="0">
              <a:solidFill>
                <a:srgbClr val="523728"/>
              </a:solidFill>
              <a:latin typeface="Genesis" pitchFamily="50" charset="-95"/>
              <a:cs typeface="AG AthosPol P Normal" pitchFamily="2" charset="0"/>
            </a:endParaRPr>
          </a:p>
        </p:txBody>
      </p:sp>
      <p:pic>
        <p:nvPicPr>
          <p:cNvPr id="4" name="3 - Θέση περιεχομένου" descr="αγιος Δημήτριος Θεσσαλονίκη κάτοψη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10000"/>
          </a:blip>
          <a:stretch>
            <a:fillRect/>
          </a:stretch>
        </p:blipFill>
        <p:spPr>
          <a:xfrm rot="21025310">
            <a:off x="604629" y="2618725"/>
            <a:ext cx="2790694" cy="3498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3 - Θέση περιεχομένου" descr="αγιος Δημήτριος Θεσσαλονίκη κάτοψη.JPG"/>
          <p:cNvPicPr>
            <a:picLocks noChangeAspect="1"/>
          </p:cNvPicPr>
          <p:nvPr/>
        </p:nvPicPr>
        <p:blipFill>
          <a:blip r:embed="rId3">
            <a:lum bright="-30000" contrast="30000"/>
          </a:blip>
          <a:stretch>
            <a:fillRect/>
          </a:stretch>
        </p:blipFill>
        <p:spPr>
          <a:xfrm rot="361291">
            <a:off x="3715858" y="3262642"/>
            <a:ext cx="5060191" cy="3195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3 - Θέση περιεχομένου" descr="αγιος Δημήτριος Θεσσαλονίκη κάτοψη.JPG"/>
          <p:cNvPicPr>
            <a:picLocks noChangeAspect="1"/>
          </p:cNvPicPr>
          <p:nvPr/>
        </p:nvPicPr>
        <p:blipFill>
          <a:blip r:embed="rId4"/>
          <a:srcRect l="2531" t="8999" r="844" b="16873"/>
          <a:stretch>
            <a:fillRect/>
          </a:stretch>
        </p:blipFill>
        <p:spPr>
          <a:xfrm rot="21417976">
            <a:off x="4365300" y="550599"/>
            <a:ext cx="4192032" cy="2411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5 - Ορθογώνιο"/>
          <p:cNvSpPr/>
          <p:nvPr/>
        </p:nvSpPr>
        <p:spPr>
          <a:xfrm>
            <a:off x="571472" y="1428736"/>
            <a:ext cx="2928958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Πεντάκλιτη</a:t>
            </a:r>
            <a:r>
              <a:rPr lang="el-GR" sz="2400" dirty="0" smtClean="0"/>
              <a:t> βασιλική</a:t>
            </a:r>
            <a:endParaRPr lang="el-GR" sz="2400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V="1">
            <a:off x="7500958" y="1714488"/>
            <a:ext cx="1571636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6200000" flipV="1">
            <a:off x="6786578" y="1500174"/>
            <a:ext cx="1571636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V="1">
            <a:off x="6000760" y="1285860"/>
            <a:ext cx="1571636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1857356" y="5143512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1857356" y="4856172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2643174" y="4572008"/>
            <a:ext cx="585791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2357422" y="4071942"/>
            <a:ext cx="535785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31762"/>
            <a:ext cx="4257676" cy="725470"/>
          </a:xfrm>
        </p:spPr>
        <p:txBody>
          <a:bodyPr/>
          <a:lstStyle/>
          <a:p>
            <a:r>
              <a:rPr lang="el-GR" sz="3600" b="1" dirty="0" smtClean="0">
                <a:solidFill>
                  <a:srgbClr val="523728"/>
                </a:solidFill>
              </a:rPr>
              <a:t>Περίκεντρο</a:t>
            </a:r>
            <a:endParaRPr lang="el-GR" sz="3600" b="1" dirty="0">
              <a:solidFill>
                <a:srgbClr val="523728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929190" y="285728"/>
            <a:ext cx="392909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dirty="0" smtClean="0"/>
              <a:t>  Παράλληλα με τον τύπο της βασιλικής κτίζονται και περίκεντρα (</a:t>
            </a:r>
            <a:r>
              <a:rPr lang="el-GR" sz="2200" b="1" dirty="0" smtClean="0"/>
              <a:t>οκταγωνικά</a:t>
            </a:r>
            <a:r>
              <a:rPr lang="el-GR" sz="2200" dirty="0" smtClean="0"/>
              <a:t> ή </a:t>
            </a:r>
            <a:r>
              <a:rPr lang="el-GR" sz="2200" b="1" dirty="0" smtClean="0"/>
              <a:t>κυκλικά</a:t>
            </a:r>
            <a:r>
              <a:rPr lang="el-GR" sz="2200" dirty="0" smtClean="0"/>
              <a:t>) λατρευτικά κτίρια.</a:t>
            </a:r>
          </a:p>
          <a:p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 Η στέγη είναι </a:t>
            </a:r>
            <a:r>
              <a:rPr lang="el-GR" sz="2200" b="1" dirty="0" smtClean="0">
                <a:solidFill>
                  <a:schemeClr val="accent1">
                    <a:lumMod val="75000"/>
                  </a:schemeClr>
                </a:solidFill>
              </a:rPr>
              <a:t>θολωτή</a:t>
            </a:r>
            <a:r>
              <a:rPr lang="el-GR" sz="2200" dirty="0" smtClean="0"/>
              <a:t> (εξέλιξη της στέγης αυτού του τύπου είναι ο τρούλος, που προσδίδει μεγαλοπρέπεια στο ναό και φως από τα παράθυρά του στο κέντρο του ναού)</a:t>
            </a:r>
          </a:p>
          <a:p>
            <a:endParaRPr lang="el-GR" sz="2200" dirty="0" smtClean="0"/>
          </a:p>
          <a:p>
            <a:pPr>
              <a:buFont typeface="Arial" pitchFamily="34" charset="0"/>
              <a:buChar char="•"/>
            </a:pPr>
            <a:r>
              <a:rPr lang="el-GR" sz="2200" dirty="0" smtClean="0"/>
              <a:t>  Ονομάζονταν </a:t>
            </a:r>
            <a:r>
              <a:rPr lang="el-GR" sz="2200" b="1" dirty="0" smtClean="0">
                <a:solidFill>
                  <a:schemeClr val="accent1">
                    <a:lumMod val="75000"/>
                  </a:schemeClr>
                </a:solidFill>
              </a:rPr>
              <a:t>Ευκτήρια</a:t>
            </a:r>
            <a:r>
              <a:rPr lang="el-GR" sz="2200" dirty="0" smtClean="0"/>
              <a:t>, (</a:t>
            </a:r>
            <a:r>
              <a:rPr lang="el-GR" sz="2200" dirty="0" err="1" smtClean="0"/>
              <a:t>Oratoria</a:t>
            </a:r>
            <a:r>
              <a:rPr lang="el-GR" sz="2200" dirty="0" smtClean="0"/>
              <a:t>), </a:t>
            </a:r>
            <a:r>
              <a:rPr lang="el-GR" sz="2200" b="1" dirty="0" err="1" smtClean="0">
                <a:solidFill>
                  <a:schemeClr val="accent1">
                    <a:lumMod val="75000"/>
                  </a:schemeClr>
                </a:solidFill>
              </a:rPr>
              <a:t>Κυριακά</a:t>
            </a:r>
            <a:r>
              <a:rPr lang="el-GR" sz="2200" dirty="0" smtClean="0"/>
              <a:t> (</a:t>
            </a:r>
            <a:r>
              <a:rPr lang="el-GR" sz="2200" dirty="0" err="1" smtClean="0"/>
              <a:t>Dominicia</a:t>
            </a:r>
            <a:r>
              <a:rPr lang="el-GR" sz="2200" dirty="0" smtClean="0"/>
              <a:t>), </a:t>
            </a:r>
            <a:r>
              <a:rPr lang="el-GR" sz="2200" b="1" dirty="0" smtClean="0">
                <a:solidFill>
                  <a:schemeClr val="accent1">
                    <a:lumMod val="75000"/>
                  </a:schemeClr>
                </a:solidFill>
              </a:rPr>
              <a:t>Βασιλικές</a:t>
            </a:r>
            <a:r>
              <a:rPr lang="el-GR" sz="2200" dirty="0" smtClean="0"/>
              <a:t> (</a:t>
            </a:r>
            <a:r>
              <a:rPr lang="el-GR" sz="2200" dirty="0" err="1" smtClean="0"/>
              <a:t>Basilica</a:t>
            </a:r>
            <a:r>
              <a:rPr lang="el-GR" sz="2200" dirty="0" smtClean="0"/>
              <a:t>) και </a:t>
            </a:r>
            <a:r>
              <a:rPr lang="el-GR" sz="2200" b="1" dirty="0" smtClean="0">
                <a:solidFill>
                  <a:schemeClr val="accent1">
                    <a:lumMod val="75000"/>
                  </a:schemeClr>
                </a:solidFill>
              </a:rPr>
              <a:t>Μαρτύρια</a:t>
            </a:r>
            <a:r>
              <a:rPr lang="el-GR" sz="2200" dirty="0" smtClean="0"/>
              <a:t>, διότι οι ναΐσκοι αυτοί ήταν κτισμένοι πάνω στους τάφους των μαρτύρων.</a:t>
            </a:r>
          </a:p>
          <a:p>
            <a:pPr>
              <a:buFont typeface="Arial" pitchFamily="34" charset="0"/>
              <a:buChar char="•"/>
            </a:pPr>
            <a:endParaRPr lang="el-GR" sz="2200" dirty="0"/>
          </a:p>
        </p:txBody>
      </p:sp>
      <p:pic>
        <p:nvPicPr>
          <p:cNvPr id="5" name="BLOGGER_PHOTO_ID_5393313197899518402" descr="http://4.bp.blogspot.com/_V0RJF7pez9M/Stjlx0s6EcI/AAAAAAAAAxE/TJpCqExuZJs/s400/perikentros+naos+amfipoli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157662">
            <a:off x="964629" y="3944014"/>
            <a:ext cx="3629739" cy="2381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- Θέση περιεχομένου" descr="βασιλική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9" y="1071546"/>
            <a:ext cx="3643338" cy="2885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660</Words>
  <Application>Microsoft Office PowerPoint</Application>
  <PresentationFormat>Προβολή στην οθόνη (4:3)</PresentationFormat>
  <Paragraphs>137</Paragraphs>
  <Slides>32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ΒΥΖΑΝΤΙΝΟΙ  ΝΑΟΙ</vt:lpstr>
      <vt:lpstr>Διαφάνεια 2</vt:lpstr>
      <vt:lpstr>Κατακόμβες</vt:lpstr>
      <vt:lpstr>Βασιλική</vt:lpstr>
      <vt:lpstr>Διαφάνεια 5</vt:lpstr>
      <vt:lpstr>Αχειροποίητος Θεσσαλονίκης</vt:lpstr>
      <vt:lpstr>Αγία Σοφία στη Σόφια (Βουλγαρία)</vt:lpstr>
      <vt:lpstr>Ἅγιος Δημήτριος Θεσσαλονίκης</vt:lpstr>
      <vt:lpstr>Περίκεντρο</vt:lpstr>
      <vt:lpstr>Το ρωμαϊκό Πάνθεον είναι και αυτό περίκεντρο κτίριο.</vt:lpstr>
      <vt:lpstr>Ἅγιος Γεώργιος Θεσσαλονίκης (Ροτόντα)</vt:lpstr>
      <vt:lpstr>Βασιλική με τρούλο (τρουλαία βασιλική)</vt:lpstr>
      <vt:lpstr>Διαφάνεια 13</vt:lpstr>
      <vt:lpstr>Ἁγία Σοφία Θεσσαλονίκης</vt:lpstr>
      <vt:lpstr>Σταυροειδής εγγεγραμμένος  με τρούλο</vt:lpstr>
      <vt:lpstr>Άγιοι Θεόδωροι Αθηνών</vt:lpstr>
      <vt:lpstr>Καπνικαρέα</vt:lpstr>
      <vt:lpstr>Τρίκογχος αγιορείτικος</vt:lpstr>
      <vt:lpstr>Πεντάτρουλλος</vt:lpstr>
      <vt:lpstr>Οκταγωνικός</vt:lpstr>
      <vt:lpstr>Διαφάνεια 21</vt:lpstr>
      <vt:lpstr>Διαφάνεια 22</vt:lpstr>
      <vt:lpstr>Ποιοι είναι οι βασικοί βυζαντινοί αρχιτεκτονικοί ρυθμοί;</vt:lpstr>
      <vt:lpstr>Ποιοι ρυθμοί έχουν παραλλαγές;</vt:lpstr>
      <vt:lpstr>Για να δούμε τώρα τι θυμάστε!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Βυζαντινή Ναοδομία</dc:title>
  <dc:creator>...</dc:creator>
  <cp:lastModifiedBy>...</cp:lastModifiedBy>
  <cp:revision>81</cp:revision>
  <dcterms:created xsi:type="dcterms:W3CDTF">2010-05-09T03:57:12Z</dcterms:created>
  <dcterms:modified xsi:type="dcterms:W3CDTF">2010-05-10T20:38:55Z</dcterms:modified>
</cp:coreProperties>
</file>