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57" r:id="rId4"/>
    <p:sldId id="287" r:id="rId5"/>
    <p:sldId id="297" r:id="rId6"/>
    <p:sldId id="258" r:id="rId7"/>
    <p:sldId id="306" r:id="rId8"/>
    <p:sldId id="259" r:id="rId9"/>
    <p:sldId id="296" r:id="rId10"/>
    <p:sldId id="263" r:id="rId11"/>
    <p:sldId id="261" r:id="rId12"/>
    <p:sldId id="262" r:id="rId13"/>
    <p:sldId id="266" r:id="rId14"/>
    <p:sldId id="280" r:id="rId15"/>
    <p:sldId id="281" r:id="rId16"/>
    <p:sldId id="282" r:id="rId17"/>
    <p:sldId id="283" r:id="rId18"/>
    <p:sldId id="286" r:id="rId19"/>
    <p:sldId id="291" r:id="rId20"/>
    <p:sldId id="285" r:id="rId21"/>
    <p:sldId id="260" r:id="rId22"/>
    <p:sldId id="305" r:id="rId23"/>
    <p:sldId id="292" r:id="rId24"/>
    <p:sldId id="299" r:id="rId25"/>
    <p:sldId id="300" r:id="rId26"/>
    <p:sldId id="265" r:id="rId27"/>
    <p:sldId id="264" r:id="rId28"/>
    <p:sldId id="293" r:id="rId29"/>
    <p:sldId id="294" r:id="rId30"/>
    <p:sldId id="307" r:id="rId31"/>
    <p:sldId id="308" r:id="rId32"/>
    <p:sldId id="267" r:id="rId33"/>
    <p:sldId id="289" r:id="rId34"/>
    <p:sldId id="270" r:id="rId35"/>
    <p:sldId id="271" r:id="rId36"/>
    <p:sldId id="277" r:id="rId37"/>
    <p:sldId id="278" r:id="rId38"/>
    <p:sldId id="276" r:id="rId39"/>
    <p:sldId id="290" r:id="rId40"/>
    <p:sldId id="279" r:id="rId41"/>
    <p:sldId id="302" r:id="rId42"/>
    <p:sldId id="304" r:id="rId43"/>
    <p:sldId id="303" r:id="rId44"/>
    <p:sldId id="309" r:id="rId4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6909"/>
    <a:srgbClr val="70BDD2"/>
    <a:srgbClr val="56B1CA"/>
    <a:srgbClr val="F89F56"/>
    <a:srgbClr val="FFDB6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D63A-254D-4986-ACDA-2D2CC7E5A53C}" type="datetimeFigureOut">
              <a:rPr lang="el-GR" smtClean="0"/>
              <a:pPr/>
              <a:t>13/4/2016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3E79-E0D9-42EC-811B-8D350BD494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D63A-254D-4986-ACDA-2D2CC7E5A53C}" type="datetimeFigureOut">
              <a:rPr lang="el-GR" smtClean="0"/>
              <a:pPr/>
              <a:t>13/4/2016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3E79-E0D9-42EC-811B-8D350BD494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D63A-254D-4986-ACDA-2D2CC7E5A53C}" type="datetimeFigureOut">
              <a:rPr lang="el-GR" smtClean="0"/>
              <a:pPr/>
              <a:t>13/4/2016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3E79-E0D9-42EC-811B-8D350BD494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D63A-254D-4986-ACDA-2D2CC7E5A53C}" type="datetimeFigureOut">
              <a:rPr lang="el-GR" smtClean="0"/>
              <a:pPr/>
              <a:t>13/4/2016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3E79-E0D9-42EC-811B-8D350BD494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D63A-254D-4986-ACDA-2D2CC7E5A53C}" type="datetimeFigureOut">
              <a:rPr lang="el-GR" smtClean="0"/>
              <a:pPr/>
              <a:t>13/4/2016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3E79-E0D9-42EC-811B-8D350BD494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D63A-254D-4986-ACDA-2D2CC7E5A53C}" type="datetimeFigureOut">
              <a:rPr lang="el-GR" smtClean="0"/>
              <a:pPr/>
              <a:t>13/4/2016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3E79-E0D9-42EC-811B-8D350BD494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D63A-254D-4986-ACDA-2D2CC7E5A53C}" type="datetimeFigureOut">
              <a:rPr lang="el-GR" smtClean="0"/>
              <a:pPr/>
              <a:t>13/4/2016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3E79-E0D9-42EC-811B-8D350BD494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D63A-254D-4986-ACDA-2D2CC7E5A53C}" type="datetimeFigureOut">
              <a:rPr lang="el-GR" smtClean="0"/>
              <a:pPr/>
              <a:t>13/4/2016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3E79-E0D9-42EC-811B-8D350BD494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D63A-254D-4986-ACDA-2D2CC7E5A53C}" type="datetimeFigureOut">
              <a:rPr lang="el-GR" smtClean="0"/>
              <a:pPr/>
              <a:t>13/4/2016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3E79-E0D9-42EC-811B-8D350BD494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D63A-254D-4986-ACDA-2D2CC7E5A53C}" type="datetimeFigureOut">
              <a:rPr lang="el-GR" smtClean="0"/>
              <a:pPr/>
              <a:t>13/4/2016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3E79-E0D9-42EC-811B-8D350BD494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D63A-254D-4986-ACDA-2D2CC7E5A53C}" type="datetimeFigureOut">
              <a:rPr lang="el-GR" smtClean="0"/>
              <a:pPr/>
              <a:t>13/4/2016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03E79-E0D9-42EC-811B-8D350BD494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21000">
              <a:schemeClr val="accent6">
                <a:lumMod val="40000"/>
                <a:lumOff val="60000"/>
              </a:schemeClr>
            </a:gs>
            <a:gs pos="50000">
              <a:srgbClr val="FFDB69"/>
            </a:gs>
            <a:gs pos="100000">
              <a:srgbClr val="F89F5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4D63A-254D-4986-ACDA-2D2CC7E5A53C}" type="datetimeFigureOut">
              <a:rPr lang="el-GR" smtClean="0"/>
              <a:pPr/>
              <a:t>13/4/2016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03E79-E0D9-42EC-811B-8D350BD4944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el.wikiquote.org/wiki/%CE%A8%CF%85%CF%87%CE%A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l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-350968"/>
            <a:ext cx="10369152" cy="7766856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758057"/>
          </a:xfrm>
        </p:spPr>
        <p:txBody>
          <a:bodyPr>
            <a:noAutofit/>
          </a:bodyPr>
          <a:lstStyle/>
          <a:p>
            <a:r>
              <a:rPr lang="el-G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Διαφωτισμός </a:t>
            </a:r>
            <a:br>
              <a:rPr lang="el-G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l-GR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Αιώνας των Φώτων</a:t>
            </a:r>
            <a:endParaRPr lang="el-GR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75656" y="4221088"/>
            <a:ext cx="6400800" cy="67248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1688 -1789</a:t>
            </a:r>
            <a:endParaRPr lang="el-GR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180528" y="4005064"/>
            <a:ext cx="3347864" cy="1143000"/>
          </a:xfrm>
        </p:spPr>
        <p:txBody>
          <a:bodyPr/>
          <a:lstStyle/>
          <a:p>
            <a:r>
              <a:rPr lang="el-GR" dirty="0" smtClean="0"/>
              <a:t>Βολταίρος</a:t>
            </a:r>
            <a:endParaRPr lang="el-GR" dirty="0"/>
          </a:p>
        </p:txBody>
      </p:sp>
      <p:pic>
        <p:nvPicPr>
          <p:cNvPr id="4" name="3 - Θέση περιεχομένου" descr="John_Loc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37578" y="0"/>
            <a:ext cx="3316180" cy="3749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πεξήγηση με σύννεφο"/>
          <p:cNvSpPr/>
          <p:nvPr/>
        </p:nvSpPr>
        <p:spPr>
          <a:xfrm>
            <a:off x="3059832" y="2708920"/>
            <a:ext cx="5616624" cy="3960440"/>
          </a:xfrm>
          <a:prstGeom prst="cloudCallout">
            <a:avLst>
              <a:gd name="adj1" fmla="val -62249"/>
              <a:gd name="adj2" fmla="val -65504"/>
            </a:avLst>
          </a:prstGeom>
          <a:gradFill>
            <a:gsLst>
              <a:gs pos="0">
                <a:schemeClr val="accent6">
                  <a:lumMod val="75000"/>
                  <a:alpha val="40000"/>
                </a:schemeClr>
              </a:gs>
              <a:gs pos="21000">
                <a:schemeClr val="accent6">
                  <a:lumMod val="40000"/>
                  <a:lumOff val="60000"/>
                </a:schemeClr>
              </a:gs>
              <a:gs pos="50000">
                <a:srgbClr val="FFDB69"/>
              </a:gs>
              <a:gs pos="100000">
                <a:srgbClr val="F89F56"/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dist="254000" dir="738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Δεν συμφωνώ ούτε με μία λέξη από όσα λες αλλά θα διακηρύξω και με το τίμημα της ζωής μου ακόμα το </a:t>
            </a:r>
            <a:r>
              <a:rPr lang="el-G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δικαίωμά σου να </a:t>
            </a:r>
            <a:r>
              <a:rPr lang="el-GR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εκφράζεις ελεύθερα </a:t>
            </a:r>
          </a:p>
          <a:p>
            <a:pPr algn="ctr"/>
            <a:r>
              <a:rPr lang="el-GR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γνώμη σου</a:t>
            </a: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el-G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2987824" y="116632"/>
            <a:ext cx="6264696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Ανεξιθρησκία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Πνευματική</a:t>
            </a:r>
            <a:r>
              <a:rPr kumimoji="0" lang="el-GR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ανεκτικότητα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="1" baseline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Όχι στον θρησκευτικό φανατισμό</a:t>
            </a:r>
            <a:endParaRPr kumimoji="0" 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180528" y="4005064"/>
            <a:ext cx="3347864" cy="11430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Τζων Λοκ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- Θέση περιεχομένου" descr="John_Loc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78601" cy="4018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πεξήγηση με σύννεφο"/>
          <p:cNvSpPr/>
          <p:nvPr/>
        </p:nvSpPr>
        <p:spPr>
          <a:xfrm>
            <a:off x="3059832" y="1844824"/>
            <a:ext cx="5976664" cy="4824536"/>
          </a:xfrm>
          <a:prstGeom prst="cloudCallout">
            <a:avLst>
              <a:gd name="adj1" fmla="val -62249"/>
              <a:gd name="adj2" fmla="val -65504"/>
            </a:avLst>
          </a:prstGeom>
          <a:gradFill>
            <a:gsLst>
              <a:gs pos="0">
                <a:schemeClr val="accent6">
                  <a:lumMod val="75000"/>
                  <a:alpha val="40000"/>
                </a:schemeClr>
              </a:gs>
              <a:gs pos="21000">
                <a:schemeClr val="accent6">
                  <a:lumMod val="40000"/>
                  <a:lumOff val="60000"/>
                </a:schemeClr>
              </a:gs>
              <a:gs pos="50000">
                <a:srgbClr val="FFDB69"/>
              </a:gs>
              <a:gs pos="100000">
                <a:srgbClr val="F89F56"/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dist="254000" dir="738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Οι κυβερνήσεις συγκροτούνται βάσει </a:t>
            </a: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συμφωνίας με το λαό</a:t>
            </a: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ctr"/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Η παραβίαση της συμφωνίας αυτής εκ μέρους των κυβερνώντων παρέχει αυτόματα στο λαό το δικαίωμα της </a:t>
            </a: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αντίστασης</a:t>
            </a: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και της </a:t>
            </a: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επανάστασης</a:t>
            </a:r>
            <a:r>
              <a:rPr lang="el-G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el-G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2987824" y="116632"/>
            <a:ext cx="6264696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Η ιδέα του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«κοινωνικού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συμβολαίου»</a:t>
            </a:r>
            <a:endParaRPr kumimoji="0" 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Θέση περιεχομένου" descr="Montesquieu-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32037"/>
            <a:ext cx="4205374" cy="4525963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355976" y="5715000"/>
            <a:ext cx="3347864" cy="1143000"/>
          </a:xfrm>
        </p:spPr>
        <p:txBody>
          <a:bodyPr/>
          <a:lstStyle/>
          <a:p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Μοντεσκιέ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Επεξήγηση με σύννεφο"/>
          <p:cNvSpPr/>
          <p:nvPr/>
        </p:nvSpPr>
        <p:spPr>
          <a:xfrm>
            <a:off x="3743400" y="44624"/>
            <a:ext cx="5293096" cy="3096344"/>
          </a:xfrm>
          <a:prstGeom prst="cloudCallout">
            <a:avLst>
              <a:gd name="adj1" fmla="val -88313"/>
              <a:gd name="adj2" fmla="val 48415"/>
            </a:avLst>
          </a:prstGeom>
          <a:gradFill>
            <a:gsLst>
              <a:gs pos="0">
                <a:schemeClr val="accent6">
                  <a:lumMod val="75000"/>
                  <a:alpha val="40000"/>
                </a:schemeClr>
              </a:gs>
              <a:gs pos="21000">
                <a:schemeClr val="accent6">
                  <a:lumMod val="40000"/>
                  <a:lumOff val="60000"/>
                </a:schemeClr>
              </a:gs>
              <a:gs pos="50000">
                <a:srgbClr val="FFDB69"/>
              </a:gs>
              <a:gs pos="100000">
                <a:srgbClr val="F89F56"/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dist="254000" dir="738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5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</a:t>
            </a:r>
            <a:r>
              <a:rPr lang="el-GR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αδικία</a:t>
            </a:r>
            <a:r>
              <a:rPr lang="el-GR" sz="35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γίνεται στον </a:t>
            </a:r>
            <a:r>
              <a:rPr lang="el-GR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έναν</a:t>
            </a:r>
            <a:r>
              <a:rPr lang="el-GR" sz="35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αποτελεί </a:t>
            </a:r>
            <a:r>
              <a:rPr lang="el-GR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απειλή</a:t>
            </a:r>
            <a:r>
              <a:rPr lang="el-GR" sz="35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για </a:t>
            </a:r>
            <a:r>
              <a:rPr lang="el-GR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όλους</a:t>
            </a:r>
            <a:r>
              <a:rPr lang="el-GR" sz="35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sz="35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3491880" y="3573016"/>
            <a:ext cx="6264696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Το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el-G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Πνεύμα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των Νόμων</a:t>
            </a:r>
            <a:r>
              <a:rPr lang="el-G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Διάκριση εξουσιών</a:t>
            </a:r>
            <a:endParaRPr kumimoji="0" 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2016224"/>
          </a:xfrm>
        </p:spPr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el-GR" dirty="0" smtClean="0"/>
              <a:t>Τη σκέψη των διαφωτιστών  απασχόλησαν </a:t>
            </a:r>
          </a:p>
          <a:p>
            <a:pPr indent="0" algn="ctr">
              <a:buNone/>
            </a:pPr>
            <a:r>
              <a:rPr lang="el-GR" dirty="0" smtClean="0"/>
              <a:t>τα ζητήματα της </a:t>
            </a:r>
            <a:r>
              <a:rPr lang="el-G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ελευθερίας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του ατόμου </a:t>
            </a:r>
          </a:p>
          <a:p>
            <a:pPr indent="0" algn="ctr">
              <a:buNone/>
            </a:pPr>
            <a:r>
              <a:rPr lang="el-GR" dirty="0" smtClean="0"/>
              <a:t>και της </a:t>
            </a:r>
            <a:r>
              <a:rPr lang="el-G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ισότητας</a:t>
            </a:r>
            <a:r>
              <a:rPr lang="el-GR" dirty="0" smtClean="0"/>
              <a:t> των ανθρώπων.</a:t>
            </a:r>
            <a:endParaRPr lang="el-GR" dirty="0"/>
          </a:p>
        </p:txBody>
      </p:sp>
      <p:pic>
        <p:nvPicPr>
          <p:cNvPr id="4" name="3 - Εικόνα" descr="images.jpg"/>
          <p:cNvPicPr>
            <a:picLocks noChangeAspect="1"/>
          </p:cNvPicPr>
          <p:nvPr/>
        </p:nvPicPr>
        <p:blipFill>
          <a:blip r:embed="rId2" cstate="print">
            <a:lum bright="-10000" contrast="-10000"/>
          </a:blip>
          <a:stretch>
            <a:fillRect/>
          </a:stretch>
        </p:blipFill>
        <p:spPr>
          <a:xfrm>
            <a:off x="1154150" y="2230808"/>
            <a:ext cx="6442186" cy="4381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John_Lock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0" contrast="40000"/>
          </a:blip>
          <a:stretch>
            <a:fillRect/>
          </a:stretch>
        </p:blipFill>
        <p:spPr>
          <a:xfrm>
            <a:off x="-1044624" y="0"/>
            <a:ext cx="1047389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John_Loc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802" y="-459432"/>
            <a:ext cx="7704856" cy="7704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John_Loc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345" y="620688"/>
            <a:ext cx="8424127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John_Loc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48425" y="-27384"/>
            <a:ext cx="1022869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John_Loc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650" y="1700808"/>
            <a:ext cx="8796406" cy="3744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John_Loc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10826496" cy="7749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332656"/>
            <a:ext cx="3672408" cy="2232248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Γιατί λέγεται «Αιώνας των Φώτων»;</a:t>
            </a:r>
            <a:endParaRPr lang="el-G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780928"/>
            <a:ext cx="3491880" cy="3861048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l-GR" dirty="0" smtClean="0"/>
              <a:t>Έρχεται σε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αντίθεση </a:t>
            </a:r>
          </a:p>
          <a:p>
            <a:pPr indent="0" algn="ctr">
              <a:buNone/>
            </a:pP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ρήξη </a:t>
            </a:r>
          </a:p>
          <a:p>
            <a:pPr indent="0" algn="ctr">
              <a:buNone/>
            </a:pPr>
            <a:r>
              <a:rPr lang="el-GR" dirty="0" smtClean="0"/>
              <a:t>με τον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«σκοτεινό» σκοταδιστικό Μεσαίωνα!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- Εικόνα" descr="joan-burning-at-st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4341" y="-1035496"/>
            <a:ext cx="5509659" cy="789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6" name="AutoShape 2" descr="http://upload.wikimedia.org/wikipedia/commons/8/8b/Red_X_Freehand.svg"/>
          <p:cNvSpPr>
            <a:spLocks noChangeAspect="1" noChangeArrowheads="1"/>
          </p:cNvSpPr>
          <p:nvPr/>
        </p:nvSpPr>
        <p:spPr bwMode="auto">
          <a:xfrm>
            <a:off x="155575" y="-1905000"/>
            <a:ext cx="3981450" cy="398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http://upload.wikimedia.org/wikipedia/commons/8/8b/Red_X_Freehand.svg"/>
          <p:cNvSpPr>
            <a:spLocks noChangeAspect="1" noChangeArrowheads="1"/>
          </p:cNvSpPr>
          <p:nvPr/>
        </p:nvSpPr>
        <p:spPr bwMode="auto">
          <a:xfrm>
            <a:off x="155575" y="-1905000"/>
            <a:ext cx="3981450" cy="398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http://upload.wikimedia.org/wikipedia/commons/8/8b/Red_X_Freehand.svg"/>
          <p:cNvSpPr>
            <a:spLocks noChangeAspect="1" noChangeArrowheads="1"/>
          </p:cNvSpPr>
          <p:nvPr/>
        </p:nvSpPr>
        <p:spPr bwMode="auto">
          <a:xfrm>
            <a:off x="155575" y="-1905000"/>
            <a:ext cx="3981450" cy="398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http://upload.wikimedia.org/wikipedia/commons/8/8b/Red_X_Freehand.svg"/>
          <p:cNvSpPr>
            <a:spLocks noChangeAspect="1" noChangeArrowheads="1"/>
          </p:cNvSpPr>
          <p:nvPr/>
        </p:nvSpPr>
        <p:spPr bwMode="auto">
          <a:xfrm>
            <a:off x="155575" y="-1905000"/>
            <a:ext cx="3981450" cy="398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http://upload.wikimedia.org/wikipedia/commons/8/8b/Red_X_Freehand.svg"/>
          <p:cNvSpPr>
            <a:spLocks noChangeAspect="1" noChangeArrowheads="1"/>
          </p:cNvSpPr>
          <p:nvPr/>
        </p:nvSpPr>
        <p:spPr bwMode="auto">
          <a:xfrm>
            <a:off x="155575" y="-1905000"/>
            <a:ext cx="3981450" cy="398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6" name="AutoShape 12" descr="http://upload.wikimedia.org/wikipedia/commons/8/8b/Red_X_Freehand.svg"/>
          <p:cNvSpPr>
            <a:spLocks noChangeAspect="1" noChangeArrowheads="1"/>
          </p:cNvSpPr>
          <p:nvPr/>
        </p:nvSpPr>
        <p:spPr bwMode="auto">
          <a:xfrm>
            <a:off x="155575" y="-1905000"/>
            <a:ext cx="3981450" cy="398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8" name="AutoShape 14" descr="http://upload.wikimedia.org/wikipedia/commons/8/8b/Red_X_Freehand.svg"/>
          <p:cNvSpPr>
            <a:spLocks noChangeAspect="1" noChangeArrowheads="1"/>
          </p:cNvSpPr>
          <p:nvPr/>
        </p:nvSpPr>
        <p:spPr bwMode="auto">
          <a:xfrm>
            <a:off x="155575" y="-1905000"/>
            <a:ext cx="3981450" cy="398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5" name="14 - Εικόνα" descr="th-Letter-X-or-Multiply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98171">
            <a:off x="3713355" y="116417"/>
            <a:ext cx="5722419" cy="7128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John_Lock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251520" y="404664"/>
            <a:ext cx="8675664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180528" y="4005064"/>
            <a:ext cx="3347864" cy="1143000"/>
          </a:xfrm>
        </p:spPr>
        <p:txBody>
          <a:bodyPr/>
          <a:lstStyle/>
          <a:p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Ρουσσώ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- Θέση περιεχομένου" descr="John_Loc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3" y="0"/>
            <a:ext cx="3135324" cy="414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πεξήγηση με σύννεφο"/>
          <p:cNvSpPr/>
          <p:nvPr/>
        </p:nvSpPr>
        <p:spPr>
          <a:xfrm>
            <a:off x="3059832" y="3284984"/>
            <a:ext cx="5328592" cy="3384376"/>
          </a:xfrm>
          <a:prstGeom prst="cloudCallout">
            <a:avLst>
              <a:gd name="adj1" fmla="val -63741"/>
              <a:gd name="adj2" fmla="val -79209"/>
            </a:avLst>
          </a:prstGeom>
          <a:gradFill>
            <a:gsLst>
              <a:gs pos="0">
                <a:schemeClr val="accent6">
                  <a:lumMod val="75000"/>
                  <a:alpha val="40000"/>
                </a:schemeClr>
              </a:gs>
              <a:gs pos="21000">
                <a:schemeClr val="accent6">
                  <a:lumMod val="40000"/>
                  <a:lumOff val="60000"/>
                </a:schemeClr>
              </a:gs>
              <a:gs pos="50000">
                <a:srgbClr val="FFDB69"/>
              </a:gs>
              <a:gs pos="100000">
                <a:srgbClr val="F89F56"/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dist="254000" dir="738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κυβέρνηση οφείλει να υποτάσσεται στη </a:t>
            </a: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ΓΕΝΙΚΗ ΒΟΥΛΗΣΗ</a:t>
            </a:r>
            <a:r>
              <a:rPr lang="el-G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l-GR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2987824" y="116632"/>
            <a:ext cx="6264696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Προϋπόθεση για τη βελτίωση της κοινωνίας </a:t>
            </a:r>
            <a:r>
              <a:rPr lang="el-G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η </a:t>
            </a:r>
            <a:r>
              <a:rPr lang="el-G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ΠΑΙΔΕΙΑ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itchFamily="2" charset="2"/>
              </a:rPr>
              <a:t> </a:t>
            </a:r>
            <a:r>
              <a:rPr lang="el-G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Φυσική διδασκαλία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 </a:t>
            </a:r>
            <a:r>
              <a:rPr kumimoji="0" lang="el-G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Σεβασ</a:t>
            </a:r>
            <a:r>
              <a:rPr lang="el-GR" sz="4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μός</a:t>
            </a:r>
            <a:r>
              <a:rPr lang="el-G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της προσωπικότητας του </a:t>
            </a:r>
            <a:r>
              <a:rPr lang="el-G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παιδιού</a:t>
            </a:r>
            <a:endParaRPr kumimoji="0" lang="el-GR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3798168"/>
            <a:ext cx="2663280" cy="1143000"/>
          </a:xfrm>
        </p:spPr>
        <p:txBody>
          <a:bodyPr>
            <a:normAutofit fontScale="90000"/>
          </a:bodyPr>
          <a:lstStyle/>
          <a:p>
            <a:r>
              <a:rPr lang="el-G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Τσεζάρε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Μπεκαρία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- Θέση περιεχομένου" descr="John_Loc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3135324" cy="3771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πεξήγηση με σύννεφο"/>
          <p:cNvSpPr/>
          <p:nvPr/>
        </p:nvSpPr>
        <p:spPr>
          <a:xfrm>
            <a:off x="2411760" y="2636912"/>
            <a:ext cx="6732240" cy="3960440"/>
          </a:xfrm>
          <a:prstGeom prst="cloudCallout">
            <a:avLst>
              <a:gd name="adj1" fmla="val -53290"/>
              <a:gd name="adj2" fmla="val -56122"/>
            </a:avLst>
          </a:prstGeom>
          <a:gradFill>
            <a:gsLst>
              <a:gs pos="0">
                <a:schemeClr val="accent6">
                  <a:lumMod val="75000"/>
                  <a:alpha val="40000"/>
                </a:schemeClr>
              </a:gs>
              <a:gs pos="21000">
                <a:schemeClr val="accent6">
                  <a:lumMod val="40000"/>
                  <a:lumOff val="60000"/>
                </a:schemeClr>
              </a:gs>
              <a:gs pos="50000">
                <a:srgbClr val="FFDB69"/>
              </a:gs>
              <a:gs pos="100000">
                <a:srgbClr val="F89F56"/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dist="254000" dir="738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Σκοπός της ποινής, δεν είναι η εκδίκηση, </a:t>
            </a:r>
            <a:r>
              <a:rPr lang="el-GR" sz="32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</a:t>
            </a:r>
            <a:r>
              <a:rPr lang="el-GR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 ο 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σωφρονισμός</a:t>
            </a:r>
            <a:r>
              <a:rPr lang="el-GR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αυτού που διέπραξε το αδίκημα και ο </a:t>
            </a: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παραδειγματισμός</a:t>
            </a:r>
            <a:r>
              <a:rPr lang="el-GR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των άλλων!</a:t>
            </a:r>
            <a:endParaRPr lang="el-GR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2987824" y="116632"/>
            <a:ext cx="6264696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el-G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Περί εγκλημάτων και ποινών</a:t>
            </a:r>
            <a:r>
              <a:rPr lang="el-G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Εξανθρωπισμός</a:t>
            </a:r>
            <a:r>
              <a:rPr kumimoji="0" lang="el-GR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της ποινικής δικαιοσύνης!</a:t>
            </a:r>
            <a:endParaRPr kumimoji="0" 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διάδοση των ιδεών του Διαφωτισμού</a:t>
            </a:r>
            <a:endParaRPr lang="el-GR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5805264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el-GR" dirty="0" smtClean="0"/>
              <a:t>Οι νέες ιδέες διαδόθηκαν</a:t>
            </a:r>
            <a:r>
              <a:rPr lang="el-GR" dirty="0"/>
              <a:t> </a:t>
            </a:r>
            <a:r>
              <a:rPr lang="el-GR" dirty="0" smtClean="0"/>
              <a:t>με:</a:t>
            </a:r>
          </a:p>
          <a:p>
            <a:pPr indent="0" algn="just">
              <a:buFont typeface="Wingdings" pitchFamily="2" charset="2"/>
              <a:buChar char="ü"/>
            </a:pPr>
            <a:r>
              <a:rPr lang="el-GR" dirty="0" smtClean="0"/>
              <a:t> τις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εφημερίδες</a:t>
            </a:r>
          </a:p>
          <a:p>
            <a:pPr indent="0" algn="just">
              <a:buFont typeface="Wingdings" pitchFamily="2" charset="2"/>
              <a:buChar char="ü"/>
            </a:pPr>
            <a:r>
              <a:rPr lang="el-GR" dirty="0" smtClean="0"/>
              <a:t> τα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βιβλία</a:t>
            </a:r>
          </a:p>
          <a:p>
            <a:pPr indent="0" algn="just">
              <a:buFont typeface="Wingdings" pitchFamily="2" charset="2"/>
              <a:buChar char="ü"/>
            </a:pPr>
            <a:r>
              <a:rPr lang="el-GR" dirty="0" smtClean="0"/>
              <a:t> τη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γαλλική εγκυκλοπαίδεια</a:t>
            </a:r>
          </a:p>
          <a:p>
            <a:pPr indent="0" algn="just">
              <a:buFont typeface="Wingdings" pitchFamily="2" charset="2"/>
              <a:buChar char="ü"/>
            </a:pPr>
            <a:r>
              <a:rPr lang="el-GR" dirty="0" smtClean="0"/>
              <a:t> τις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κοινωνικές συγκεντρώσεις </a:t>
            </a:r>
            <a:r>
              <a:rPr lang="el-GR" dirty="0" smtClean="0"/>
              <a:t>σε σαλόνια, καφέ ή άλλους χώρους</a:t>
            </a:r>
          </a:p>
          <a:p>
            <a:pPr indent="0" algn="just">
              <a:buFont typeface="Wingdings" pitchFamily="2" charset="2"/>
              <a:buChar char="ü"/>
            </a:pPr>
            <a:r>
              <a:rPr lang="el-GR" dirty="0" smtClean="0"/>
              <a:t> τις επιστημονικές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ακαδημίες</a:t>
            </a:r>
          </a:p>
          <a:p>
            <a:pPr indent="0" algn="just">
              <a:buFont typeface="Wingdings" pitchFamily="2" charset="2"/>
              <a:buChar char="ü"/>
            </a:pPr>
            <a:r>
              <a:rPr lang="el-GR" dirty="0" smtClean="0"/>
              <a:t> τις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λέσχες</a:t>
            </a:r>
          </a:p>
          <a:p>
            <a:pPr indent="0" algn="just">
              <a:buFont typeface="Wingdings" pitchFamily="2" charset="2"/>
              <a:buChar char="ü"/>
            </a:pPr>
            <a:r>
              <a:rPr lang="el-GR" dirty="0" smtClean="0"/>
              <a:t> τις μυστικές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ενώσεις</a:t>
            </a:r>
          </a:p>
          <a:p>
            <a:pPr indent="0" algn="just">
              <a:buFont typeface="Wingdings" pitchFamily="2" charset="2"/>
              <a:buChar char="ü"/>
            </a:pPr>
            <a:r>
              <a:rPr lang="el-GR" dirty="0" smtClean="0"/>
              <a:t> τους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φωτισμένους μονάρχες</a:t>
            </a:r>
          </a:p>
        </p:txBody>
      </p:sp>
      <p:pic>
        <p:nvPicPr>
          <p:cNvPr id="4" name="3 - Εικόνα" descr="Idea-Lightbul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88244">
            <a:off x="5682330" y="1228554"/>
            <a:ext cx="1271016" cy="1140696"/>
          </a:xfrm>
          <a:prstGeom prst="rect">
            <a:avLst/>
          </a:prstGeom>
        </p:spPr>
      </p:pic>
      <p:pic>
        <p:nvPicPr>
          <p:cNvPr id="5" name="4 - Εικόνα" descr="Idea-Lightbul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077017">
            <a:off x="7567025" y="1095433"/>
            <a:ext cx="1140696" cy="1140696"/>
          </a:xfrm>
          <a:prstGeom prst="rect">
            <a:avLst/>
          </a:prstGeom>
        </p:spPr>
      </p:pic>
      <p:pic>
        <p:nvPicPr>
          <p:cNvPr id="8" name="7 - Εικόνα" descr="Idea-Lightbul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58553">
            <a:off x="7421304" y="4350603"/>
            <a:ext cx="1271016" cy="1140696"/>
          </a:xfrm>
          <a:prstGeom prst="rect">
            <a:avLst/>
          </a:prstGeom>
        </p:spPr>
      </p:pic>
      <p:pic>
        <p:nvPicPr>
          <p:cNvPr id="9" name="8 - Εικόνα" descr="Idea-Lightbul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52354">
            <a:off x="6334657" y="5334806"/>
            <a:ext cx="1228081" cy="1228081"/>
          </a:xfrm>
          <a:prstGeom prst="rect">
            <a:avLst/>
          </a:prstGeom>
        </p:spPr>
      </p:pic>
      <p:pic>
        <p:nvPicPr>
          <p:cNvPr id="11" name="10 - Εικόνα" descr="Idea-Lightbul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1433" y="2080000"/>
            <a:ext cx="1140696" cy="1140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814392"/>
            <a:ext cx="9144000" cy="1143000"/>
          </a:xfrm>
        </p:spPr>
        <p:txBody>
          <a:bodyPr>
            <a:normAutofit/>
          </a:bodyPr>
          <a:lstStyle/>
          <a:p>
            <a:r>
              <a:rPr lang="el-GR" sz="2500" dirty="0" smtClean="0"/>
              <a:t>Ο Ντ’ </a:t>
            </a:r>
            <a:r>
              <a:rPr lang="el-GR" sz="2500" dirty="0" err="1" smtClean="0"/>
              <a:t>Αλαμπέρ</a:t>
            </a:r>
            <a:r>
              <a:rPr lang="el-GR" sz="2500" dirty="0" smtClean="0"/>
              <a:t> διαβάζει την Εγκυκλοπαίδεια στο σαλόνι της μαντάμ </a:t>
            </a:r>
            <a:r>
              <a:rPr lang="el-GR" sz="2500" dirty="0" err="1" smtClean="0"/>
              <a:t>Ζοφρέν</a:t>
            </a:r>
            <a:r>
              <a:rPr lang="el-GR" sz="2500" dirty="0" smtClean="0"/>
              <a:t>. Τα σαλόνια στο Παρίσι ήταν εστίες διαφωτισμού!</a:t>
            </a:r>
            <a:endParaRPr lang="el-GR" sz="2500" dirty="0"/>
          </a:p>
        </p:txBody>
      </p:sp>
      <p:pic>
        <p:nvPicPr>
          <p:cNvPr id="4" name="3 - Θέση περιεχομένου" descr="Salon_de_Madame_Geoffr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488" y="274813"/>
            <a:ext cx="8511984" cy="560245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814392"/>
            <a:ext cx="9144000" cy="114300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Ένα «καφέ»… χώρος διάχυσης των νέων ιδεών…</a:t>
            </a:r>
            <a:endParaRPr lang="el-GR" sz="3200" dirty="0"/>
          </a:p>
        </p:txBody>
      </p:sp>
      <p:pic>
        <p:nvPicPr>
          <p:cNvPr id="4" name="3 - Θέση περιεχομένου" descr="Salon_de_Madame_Geoffr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3008" y="346821"/>
            <a:ext cx="5342944" cy="5602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55576" y="5670376"/>
            <a:ext cx="7704856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Φρειδερίκος Β΄ της </a:t>
            </a:r>
            <a:r>
              <a:rPr lang="el-GR" dirty="0" err="1" smtClean="0"/>
              <a:t>Πρωσσίας</a:t>
            </a:r>
            <a:endParaRPr lang="el-GR" dirty="0"/>
          </a:p>
        </p:txBody>
      </p:sp>
      <p:pic>
        <p:nvPicPr>
          <p:cNvPr id="4" name="3 - Θέση περιεχομένου" descr="John_Loc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9030" y="1268760"/>
            <a:ext cx="785541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Φωτισμένη Δεσποτεία</a:t>
            </a:r>
            <a:endParaRPr kumimoji="0" 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96136" y="3140968"/>
            <a:ext cx="3347864" cy="259228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Μεγάλη Αικατερίνη</a:t>
            </a:r>
            <a:br>
              <a:rPr lang="el-GR" dirty="0" smtClean="0"/>
            </a:br>
            <a:r>
              <a:rPr lang="el-GR" dirty="0" smtClean="0"/>
              <a:t>της</a:t>
            </a:r>
            <a:br>
              <a:rPr lang="el-GR" dirty="0" smtClean="0"/>
            </a:br>
            <a:r>
              <a:rPr lang="el-GR" dirty="0" smtClean="0"/>
              <a:t>Ρωσίας</a:t>
            </a:r>
            <a:endParaRPr lang="el-GR" dirty="0"/>
          </a:p>
        </p:txBody>
      </p:sp>
      <p:pic>
        <p:nvPicPr>
          <p:cNvPr id="4" name="3 - Θέση περιεχομένου" descr="John_Loc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04055"/>
            <a:ext cx="5853022" cy="7389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Επανάσταση λεξιλογίου</a:t>
            </a:r>
            <a:endParaRPr lang="el-GR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052736"/>
            <a:ext cx="8136904" cy="5805264"/>
          </a:xfrm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el-GR" dirty="0" smtClean="0"/>
              <a:t>Καθημερινά εμφανίζονται κάποιες λέξεις</a:t>
            </a:r>
          </a:p>
          <a:p>
            <a:pPr indent="0" algn="just">
              <a:buFont typeface="Wingdings" pitchFamily="2" charset="2"/>
              <a:buChar char="ü"/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εξουσία</a:t>
            </a:r>
          </a:p>
          <a:p>
            <a:pPr indent="0" algn="just">
              <a:buFont typeface="Wingdings" pitchFamily="2" charset="2"/>
              <a:buChar char="ü"/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κράτος</a:t>
            </a:r>
          </a:p>
          <a:p>
            <a:pPr indent="0" algn="just">
              <a:buFont typeface="Wingdings" pitchFamily="2" charset="2"/>
              <a:buChar char="ü"/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κοινωνία</a:t>
            </a:r>
          </a:p>
          <a:p>
            <a:pPr indent="0" algn="just">
              <a:buFont typeface="Wingdings" pitchFamily="2" charset="2"/>
              <a:buChar char="ü"/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μεσαία τάξη</a:t>
            </a:r>
          </a:p>
          <a:p>
            <a:pPr indent="0" algn="just">
              <a:buFont typeface="Wingdings" pitchFamily="2" charset="2"/>
              <a:buChar char="ü"/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φύση</a:t>
            </a:r>
          </a:p>
          <a:p>
            <a:pPr indent="0" algn="just">
              <a:buFont typeface="Wingdings" pitchFamily="2" charset="2"/>
              <a:buChar char="ü"/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ευτυχία</a:t>
            </a:r>
          </a:p>
          <a:p>
            <a:pPr indent="0" algn="just">
              <a:buFont typeface="Wingdings" pitchFamily="2" charset="2"/>
              <a:buChar char="ü"/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αρετή</a:t>
            </a:r>
          </a:p>
          <a:p>
            <a:pPr indent="0" algn="just">
              <a:buFont typeface="Wingdings" pitchFamily="2" charset="2"/>
              <a:buChar char="ü"/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πρόοδος</a:t>
            </a:r>
          </a:p>
          <a:p>
            <a:pPr indent="0" algn="just">
              <a:buFont typeface="Wingdings" pitchFamily="2" charset="2"/>
              <a:buChar char="ü"/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τεχνική </a:t>
            </a:r>
          </a:p>
        </p:txBody>
      </p:sp>
      <p:pic>
        <p:nvPicPr>
          <p:cNvPr id="9" name="8 - Εικόνα" descr="Idea-Lightbul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52354">
            <a:off x="6060208" y="5194730"/>
            <a:ext cx="2170973" cy="147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- Εικόνα" descr="Idea-Lightbul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0434" y="1916832"/>
            <a:ext cx="427889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5436096" cy="1772816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Σ’ αυτό βοηθούν </a:t>
            </a:r>
            <a:br>
              <a:rPr lang="el-G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λεξικά!</a:t>
            </a:r>
            <a:endParaRPr lang="el-GR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36512" y="1944216"/>
            <a:ext cx="6228184" cy="5229200"/>
          </a:xfrm>
        </p:spPr>
        <p:txBody>
          <a:bodyPr>
            <a:normAutofit/>
          </a:bodyPr>
          <a:lstStyle/>
          <a:p>
            <a:pPr indent="0" algn="just">
              <a:buFont typeface="Wingdings" pitchFamily="2" charset="2"/>
              <a:buChar char="ü"/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Φιλοσοφικό </a:t>
            </a:r>
          </a:p>
          <a:p>
            <a:pPr indent="0" algn="just">
              <a:buNone/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λεξικό του Βολταίρου</a:t>
            </a:r>
          </a:p>
          <a:p>
            <a:pPr indent="0" algn="just">
              <a:buFont typeface="Wingdings" pitchFamily="2" charset="2"/>
              <a:buChar char="ü"/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Συστηματικό Λεξικό των Επιστημών, των Τεχνών και των Επαγγελμάτων, </a:t>
            </a:r>
          </a:p>
          <a:p>
            <a:pPr indent="0" algn="just">
              <a:buNone/>
            </a:pPr>
            <a:r>
              <a:rPr lang="el-GR" dirty="0" smtClean="0"/>
              <a:t>που εκδόθηκε από μία ομάδα διαφωτιστών με επικεφαλής τον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Ντιντερό.</a:t>
            </a:r>
          </a:p>
        </p:txBody>
      </p:sp>
      <p:pic>
        <p:nvPicPr>
          <p:cNvPr id="9" name="8 - Εικόνα" descr="Idea-Lightbul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6363" y="216024"/>
            <a:ext cx="3568125" cy="21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- Εικόνα" descr="Idea-Lightbul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1197" y="3545632"/>
            <a:ext cx="2682803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- Εικόνα" descr="Idea-Lightbul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68619">
            <a:off x="6729772" y="2061440"/>
            <a:ext cx="1952046" cy="1801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archment2.gif"/>
          <p:cNvPicPr>
            <a:picLocks noChangeAspect="1"/>
          </p:cNvPicPr>
          <p:nvPr/>
        </p:nvPicPr>
        <p:blipFill>
          <a:blip r:embed="rId2" cstate="print">
            <a:lum bright="-30000" contrast="30000"/>
          </a:blip>
          <a:stretch>
            <a:fillRect/>
          </a:stretch>
        </p:blipFill>
        <p:spPr>
          <a:xfrm rot="5400000">
            <a:off x="917157" y="-1810015"/>
            <a:ext cx="7344819" cy="1033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4096"/>
          </a:xfrm>
        </p:spPr>
        <p:txBody>
          <a:bodyPr/>
          <a:lstStyle/>
          <a:p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Πλαίσιο διαμόρφωσης</a:t>
            </a:r>
            <a:endParaRPr lang="el-G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27584" y="1855365"/>
            <a:ext cx="7715200" cy="45259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l-GR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Δυτική Ευρώπη </a:t>
            </a:r>
            <a:r>
              <a:rPr lang="el-GR" sz="3000" dirty="0" smtClean="0">
                <a:sym typeface="Wingdings" pitchFamily="2" charset="2"/>
              </a:rPr>
              <a:t> ανάπτυξη οικονομίας</a:t>
            </a:r>
          </a:p>
          <a:p>
            <a:pPr indent="0">
              <a:buNone/>
            </a:pPr>
            <a:r>
              <a:rPr lang="el-GR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Αγγλία</a:t>
            </a:r>
            <a: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l-GR" sz="3000" dirty="0" smtClean="0">
                <a:sym typeface="Wingdings" pitchFamily="2" charset="2"/>
              </a:rPr>
              <a:t> πρωτοπόρος, μεγαλύτερη εμπορική και ναυτική δύναμη του κόσμου!</a:t>
            </a:r>
          </a:p>
          <a:p>
            <a:pPr indent="0">
              <a:buNone/>
            </a:pPr>
            <a:r>
              <a:rPr lang="el-G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18</a:t>
            </a:r>
            <a:r>
              <a:rPr lang="el-GR" sz="40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ος</a:t>
            </a:r>
            <a:r>
              <a:rPr lang="el-G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αι. </a:t>
            </a:r>
            <a:r>
              <a:rPr lang="el-GR" sz="3000" dirty="0" smtClean="0">
                <a:sym typeface="Wingdings" pitchFamily="2" charset="2"/>
              </a:rPr>
              <a:t></a:t>
            </a:r>
            <a:r>
              <a:rPr lang="el-GR" sz="30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l-GR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Αιώνας της </a:t>
            </a:r>
            <a:r>
              <a:rPr lang="el-G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ΑΓΓΛΙΑΣ</a:t>
            </a:r>
            <a:endParaRPr lang="el-GR" sz="4000" dirty="0" smtClean="0">
              <a:solidFill>
                <a:srgbClr val="C00000"/>
              </a:solidFill>
              <a:sym typeface="Wingdings" pitchFamily="2" charset="2"/>
            </a:endParaRPr>
          </a:p>
          <a:p>
            <a:pPr indent="0">
              <a:buNone/>
            </a:pPr>
            <a:r>
              <a:rPr lang="el-GR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Γαλλία</a:t>
            </a:r>
            <a:r>
              <a:rPr lang="el-GR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l-GR" sz="3000" dirty="0" smtClean="0">
                <a:sym typeface="Wingdings" pitchFamily="2" charset="2"/>
              </a:rPr>
              <a:t> απόλυτη μοναρχία  τροχοπέδη που οδήγησε σε αντιπαράθεση </a:t>
            </a:r>
          </a:p>
          <a:p>
            <a:pPr indent="0">
              <a:buNone/>
            </a:pPr>
            <a:r>
              <a:rPr lang="el-GR" sz="3000" dirty="0" smtClean="0">
                <a:sym typeface="Wingdings" pitchFamily="2" charset="2"/>
              </a:rPr>
              <a:t> Γαλλική επανάσταση (</a:t>
            </a:r>
            <a:r>
              <a:rPr lang="el-GR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1789</a:t>
            </a:r>
            <a:r>
              <a:rPr lang="el-GR" sz="3000" dirty="0" smtClean="0">
                <a:sym typeface="Wingdings" pitchFamily="2" charset="2"/>
              </a:rPr>
              <a:t>)</a:t>
            </a:r>
            <a:endParaRPr lang="el-GR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επιδράσεις του Διαφωτισμού</a:t>
            </a:r>
            <a:endParaRPr lang="el-GR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52736"/>
            <a:ext cx="8820472" cy="5805264"/>
          </a:xfrm>
        </p:spPr>
        <p:txBody>
          <a:bodyPr>
            <a:normAutofit fontScale="92500"/>
          </a:bodyPr>
          <a:lstStyle/>
          <a:p>
            <a:pPr indent="0" algn="just">
              <a:buNone/>
            </a:pPr>
            <a:r>
              <a:rPr lang="el-GR" dirty="0" smtClean="0"/>
              <a:t>Οι νέες αυτές ιδέες συνέβαλαν:</a:t>
            </a:r>
          </a:p>
          <a:p>
            <a:pPr indent="0" algn="just">
              <a:buFont typeface="Wingdings" pitchFamily="2" charset="2"/>
              <a:buChar char="ü"/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στη βελτίωση της ζωής του ανθρώπου</a:t>
            </a:r>
          </a:p>
          <a:p>
            <a:pPr indent="0" algn="just">
              <a:buFont typeface="Wingdings" pitchFamily="2" charset="2"/>
              <a:buChar char="ü"/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 διεύρυνση της εκπαίδευσης</a:t>
            </a:r>
          </a:p>
          <a:p>
            <a:pPr indent="0" algn="just">
              <a:buFont typeface="Wingdings" pitchFamily="2" charset="2"/>
              <a:buChar char="ü"/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στην υποχώρηση του θρησκευτικού φανατισμού</a:t>
            </a:r>
          </a:p>
          <a:p>
            <a:pPr indent="0" algn="just">
              <a:buFont typeface="Wingdings" pitchFamily="2" charset="2"/>
              <a:buChar char="ü"/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στην ενίσχυση της ισότητας </a:t>
            </a:r>
          </a:p>
          <a:p>
            <a:pPr indent="0" algn="just">
              <a:buFont typeface="Wingdings" pitchFamily="2" charset="2"/>
              <a:buChar char="ü"/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στην κατάργηση της δουλείας</a:t>
            </a:r>
          </a:p>
          <a:p>
            <a:pPr indent="0" algn="just">
              <a:buFont typeface="Wingdings" pitchFamily="2" charset="2"/>
              <a:buChar char="ü"/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κρίσιμες στιγμές της παγκόσμιας ιστορίας</a:t>
            </a:r>
          </a:p>
          <a:p>
            <a:pPr indent="0" algn="just">
              <a:buFont typeface="Wingdings" pitchFamily="2" charset="2"/>
              <a:buChar char="ü"/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Αμερικανική Διακήρυξη της Ανεξαρτησίας (Λοκ)</a:t>
            </a:r>
          </a:p>
          <a:p>
            <a:pPr indent="0" algn="just">
              <a:buFont typeface="Wingdings" pitchFamily="2" charset="2"/>
              <a:buChar char="ü"/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Αμερικάνικο Σύνταγμα (Μοντεσκιέ)</a:t>
            </a:r>
          </a:p>
          <a:p>
            <a:pPr indent="0" algn="just">
              <a:buFont typeface="Wingdings" pitchFamily="2" charset="2"/>
              <a:buChar char="ü"/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Γαλλική Επανάσταση (</a:t>
            </a:r>
            <a:r>
              <a:rPr lang="el-G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Ρουσσό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11" name="10 - Εικόνα" descr="Idea-Lightbul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7856" y="764705"/>
            <a:ext cx="1296144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Voltaire-Image-Quotes-And-Saying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 rot="21029722">
            <a:off x="1324490" y="1273407"/>
            <a:ext cx="5944809" cy="3599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John_Loc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980728"/>
            <a:ext cx="4824536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John_Loc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81233" y="-27384"/>
            <a:ext cx="9705761" cy="7317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John_Lock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409989" y="908720"/>
            <a:ext cx="8338475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John_Lock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220206" y="0"/>
            <a:ext cx="7097558" cy="7245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John_Loc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40568" y="-99392"/>
            <a:ext cx="10244726" cy="7256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John_Loc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578" y="764704"/>
            <a:ext cx="9732736" cy="5531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John_Loc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462" y="0"/>
            <a:ext cx="10301266" cy="70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John_Lock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-1152128"/>
            <a:ext cx="9144000" cy="8685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map-europe-1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31440"/>
            <a:ext cx="10801200" cy="8619413"/>
          </a:xfrm>
        </p:spPr>
      </p:pic>
      <p:sp>
        <p:nvSpPr>
          <p:cNvPr id="7" name="6 - Αστέρι 7 ακτινών"/>
          <p:cNvSpPr/>
          <p:nvPr/>
        </p:nvSpPr>
        <p:spPr>
          <a:xfrm>
            <a:off x="539552" y="1268760"/>
            <a:ext cx="1800200" cy="1728192"/>
          </a:xfrm>
          <a:prstGeom prst="star7">
            <a:avLst/>
          </a:prstGeom>
          <a:blipFill>
            <a:blip r:embed="rId3" cstate="print"/>
            <a:stretch>
              <a:fillRect/>
            </a:stretch>
          </a:blipFill>
          <a:ln w="25400"/>
          <a:effectLst>
            <a:innerShdw blurRad="1143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Αστέρι 7 ακτινών"/>
          <p:cNvSpPr/>
          <p:nvPr/>
        </p:nvSpPr>
        <p:spPr>
          <a:xfrm>
            <a:off x="2699792" y="1556792"/>
            <a:ext cx="1440160" cy="1368152"/>
          </a:xfrm>
          <a:prstGeom prst="star7">
            <a:avLst/>
          </a:prstGeom>
          <a:blipFill>
            <a:blip r:embed="rId3" cstate="print"/>
            <a:stretch>
              <a:fillRect/>
            </a:stretch>
          </a:blipFill>
          <a:ln w="25400"/>
          <a:effectLst>
            <a:innerShdw blurRad="1143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Αστέρι 7 ακτινών"/>
          <p:cNvSpPr/>
          <p:nvPr/>
        </p:nvSpPr>
        <p:spPr>
          <a:xfrm>
            <a:off x="1547664" y="2852936"/>
            <a:ext cx="1584176" cy="1512168"/>
          </a:xfrm>
          <a:prstGeom prst="star7">
            <a:avLst/>
          </a:prstGeom>
          <a:blipFill>
            <a:blip r:embed="rId3" cstate="print"/>
            <a:stretch>
              <a:fillRect/>
            </a:stretch>
          </a:blipFill>
          <a:ln w="25400"/>
          <a:effectLst>
            <a:innerShdw blurRad="1143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Αστέρι 7 ακτινών"/>
          <p:cNvSpPr/>
          <p:nvPr/>
        </p:nvSpPr>
        <p:spPr>
          <a:xfrm>
            <a:off x="3491880" y="3717032"/>
            <a:ext cx="1440160" cy="1368152"/>
          </a:xfrm>
          <a:prstGeom prst="star7">
            <a:avLst/>
          </a:prstGeom>
          <a:blipFill>
            <a:blip r:embed="rId3" cstate="print"/>
            <a:stretch>
              <a:fillRect/>
            </a:stretch>
          </a:blipFill>
          <a:ln w="25400"/>
          <a:effectLst>
            <a:innerShdw blurRad="1143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John_Loc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3775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Voltaire-Image-Quotes-And-Sayin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029722">
            <a:off x="1569740" y="1634438"/>
            <a:ext cx="5579504" cy="3347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Voltaire-Image-Quotes-And-Sayin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2062"/>
          <a:stretch>
            <a:fillRect/>
          </a:stretch>
        </p:blipFill>
        <p:spPr>
          <a:xfrm rot="21232649">
            <a:off x="568984" y="1276775"/>
            <a:ext cx="8002094" cy="380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Voltaire-Image-Quotes-And-Sayin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1"/>
            <a:ext cx="9252520" cy="789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l-GR" dirty="0" smtClean="0"/>
              <a:t>Η </a:t>
            </a:r>
            <a:r>
              <a:rPr lang="el-GR" dirty="0" smtClean="0">
                <a:hlinkClick r:id="rId2" tooltip="Ψυχή"/>
              </a:rPr>
              <a:t>ψυχή</a:t>
            </a:r>
            <a:r>
              <a:rPr lang="el-GR" dirty="0" smtClean="0"/>
              <a:t> είναι άγραφος πίνακας (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tabula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rasa</a:t>
            </a:r>
            <a:r>
              <a:rPr lang="el-GR" dirty="0" smtClean="0"/>
              <a:t>). Δέχεται ιδέες και γνώσεις από την εμπειρία.</a:t>
            </a:r>
          </a:p>
          <a:p>
            <a:pPr lvl="0"/>
            <a:r>
              <a:rPr lang="el-GR" dirty="0" smtClean="0"/>
              <a:t>Αν ένας ηγεμόνας χρησιμοποιεί την εξουσία του εναντίον του λαού του, τότε ο λαός έχει το δικαίωμα να τον αντιμετωπίσει με Βία. Ο σωστός τρόπος για να αντιμετωπιστεί η παράνομη βία της εξουσίας είναι η ίδια η Βία.</a:t>
            </a:r>
          </a:p>
          <a:p>
            <a:pPr lvl="0"/>
            <a:r>
              <a:rPr lang="el-GR" dirty="0" smtClean="0"/>
              <a:t>Σε κανέναν δεν επιτρέπεται να επιβουλεύεται την </a:t>
            </a:r>
            <a:r>
              <a:rPr lang="el-GR" b="1" dirty="0" smtClean="0"/>
              <a:t>ζωή</a:t>
            </a:r>
            <a:r>
              <a:rPr lang="el-GR" dirty="0" smtClean="0"/>
              <a:t>, την </a:t>
            </a:r>
            <a:r>
              <a:rPr lang="el-GR" b="1" dirty="0" smtClean="0"/>
              <a:t>υγεία</a:t>
            </a:r>
            <a:r>
              <a:rPr lang="el-GR" dirty="0" smtClean="0"/>
              <a:t>, την </a:t>
            </a:r>
            <a:r>
              <a:rPr lang="el-GR" b="1" dirty="0" smtClean="0"/>
              <a:t>ελευθερία</a:t>
            </a:r>
            <a:r>
              <a:rPr lang="el-GR" dirty="0" smtClean="0"/>
              <a:t> ή την </a:t>
            </a:r>
            <a:r>
              <a:rPr lang="el-GR" b="1" dirty="0" smtClean="0"/>
              <a:t>ιδιοκτησία</a:t>
            </a:r>
            <a:r>
              <a:rPr lang="el-GR" dirty="0" smtClean="0"/>
              <a:t> των άλλων.</a:t>
            </a:r>
          </a:p>
          <a:p>
            <a:pPr lvl="0"/>
            <a:r>
              <a:rPr lang="el-GR" dirty="0" smtClean="0"/>
              <a:t>Η νομιμοποίηση του κράτους βασίζεται στη συναίνεση των πολιτών. Όταν παραβιάζει την εμπιστοσύνη των πολιτών χάνει τη νομιμοποίησή της και οι πολίτες έχουν το δικαίωμα να επαναστατήσουν.</a:t>
            </a:r>
          </a:p>
          <a:p>
            <a:pPr algn="r">
              <a:buNone/>
            </a:pPr>
            <a:r>
              <a:rPr lang="el-GR" b="1" dirty="0" smtClean="0"/>
              <a:t>ΤΖΟΝ ΛΟΚ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πορεία του ανθρώπινου πνεύματος</a:t>
            </a:r>
            <a:endParaRPr lang="el-G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748680"/>
          </a:xfrm>
        </p:spPr>
        <p:txBody>
          <a:bodyPr/>
          <a:lstStyle/>
          <a:p>
            <a:pPr algn="ctr">
              <a:buNone/>
            </a:pPr>
            <a:r>
              <a:rPr lang="el-GR" dirty="0" smtClean="0"/>
              <a:t>3 κύκλοι ανά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περίπου χρόνια</a:t>
            </a:r>
          </a:p>
        </p:txBody>
      </p:sp>
      <p:sp>
        <p:nvSpPr>
          <p:cNvPr id="4" name="3 - Έλλειψη"/>
          <p:cNvSpPr/>
          <p:nvPr/>
        </p:nvSpPr>
        <p:spPr>
          <a:xfrm>
            <a:off x="323528" y="2429272"/>
            <a:ext cx="4392488" cy="1224136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21000">
                <a:schemeClr val="accent6">
                  <a:lumMod val="40000"/>
                  <a:lumOff val="60000"/>
                </a:schemeClr>
              </a:gs>
              <a:gs pos="50000">
                <a:srgbClr val="FFDB69"/>
              </a:gs>
              <a:gs pos="100000">
                <a:srgbClr val="F89F56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innerShdw blurRad="63500" dist="127000" dir="12540000">
              <a:schemeClr val="tx1">
                <a:lumMod val="85000"/>
                <a:lumOff val="1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Αναγέννηση</a:t>
            </a:r>
            <a:endParaRPr lang="el-GR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Έλλειψη"/>
          <p:cNvSpPr/>
          <p:nvPr/>
        </p:nvSpPr>
        <p:spPr>
          <a:xfrm>
            <a:off x="323528" y="3869432"/>
            <a:ext cx="4456112" cy="1224136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21000">
                <a:schemeClr val="accent6">
                  <a:lumMod val="40000"/>
                  <a:lumOff val="60000"/>
                </a:schemeClr>
              </a:gs>
              <a:gs pos="50000">
                <a:srgbClr val="FFDB69"/>
              </a:gs>
              <a:gs pos="100000">
                <a:srgbClr val="F89F56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innerShdw blurRad="63500" dist="127000" dir="12540000">
              <a:schemeClr val="tx1">
                <a:lumMod val="85000"/>
                <a:lumOff val="1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Μεταρρύθμιση</a:t>
            </a:r>
            <a:endParaRPr lang="el-GR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Έλλειψη"/>
          <p:cNvSpPr/>
          <p:nvPr/>
        </p:nvSpPr>
        <p:spPr>
          <a:xfrm>
            <a:off x="323528" y="5301208"/>
            <a:ext cx="4456112" cy="1224136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21000">
                <a:schemeClr val="accent6">
                  <a:lumMod val="40000"/>
                  <a:lumOff val="60000"/>
                </a:schemeClr>
              </a:gs>
              <a:gs pos="50000">
                <a:srgbClr val="FFDB69"/>
              </a:gs>
              <a:gs pos="100000">
                <a:srgbClr val="F89F56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innerShdw blurRad="63500" dist="127000" dir="12540000">
              <a:schemeClr val="tx1">
                <a:lumMod val="85000"/>
                <a:lumOff val="1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Διαφωτισμός</a:t>
            </a:r>
            <a:endParaRPr lang="el-GR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- Δεξιό βέλος"/>
          <p:cNvSpPr/>
          <p:nvPr/>
        </p:nvSpPr>
        <p:spPr>
          <a:xfrm>
            <a:off x="5220072" y="2789312"/>
            <a:ext cx="1152128" cy="720080"/>
          </a:xfrm>
          <a:prstGeom prst="rightArrow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21000">
                <a:schemeClr val="accent6">
                  <a:lumMod val="40000"/>
                  <a:lumOff val="60000"/>
                </a:schemeClr>
              </a:gs>
              <a:gs pos="50000">
                <a:srgbClr val="FFDB69"/>
              </a:gs>
              <a:gs pos="100000">
                <a:srgbClr val="F89F56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635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6804248" y="2717304"/>
            <a:ext cx="1728192" cy="792088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21000">
                <a:schemeClr val="accent6">
                  <a:lumMod val="40000"/>
                  <a:lumOff val="60000"/>
                </a:schemeClr>
              </a:gs>
              <a:gs pos="50000">
                <a:srgbClr val="FFDB69"/>
              </a:gs>
              <a:gs pos="100000">
                <a:srgbClr val="F89F56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etal">
            <a:bevelT w="165100" prst="coolSlant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Ιταλία</a:t>
            </a:r>
            <a:endParaRPr lang="el-GR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804248" y="4013448"/>
            <a:ext cx="1728192" cy="114374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21000">
                <a:schemeClr val="accent6">
                  <a:lumMod val="40000"/>
                  <a:lumOff val="60000"/>
                </a:schemeClr>
              </a:gs>
              <a:gs pos="50000">
                <a:srgbClr val="FFDB69"/>
              </a:gs>
              <a:gs pos="100000">
                <a:srgbClr val="F89F56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etal">
            <a:bevelT w="165100" prst="coolSlant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Αγγλία</a:t>
            </a:r>
          </a:p>
          <a:p>
            <a:pPr algn="ctr"/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Γερμανία</a:t>
            </a:r>
            <a:endParaRPr lang="el-GR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6804248" y="5589240"/>
            <a:ext cx="1728192" cy="792088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21000">
                <a:schemeClr val="accent6">
                  <a:lumMod val="40000"/>
                  <a:lumOff val="60000"/>
                </a:schemeClr>
              </a:gs>
              <a:gs pos="50000">
                <a:srgbClr val="FFDB69"/>
              </a:gs>
              <a:gs pos="100000">
                <a:srgbClr val="F89F56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etal">
            <a:bevelT w="165100" prst="coolSlant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Αγγλία</a:t>
            </a:r>
            <a:endParaRPr lang="el-GR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- Δεξιό βέλος"/>
          <p:cNvSpPr/>
          <p:nvPr/>
        </p:nvSpPr>
        <p:spPr>
          <a:xfrm>
            <a:off x="5220072" y="4157464"/>
            <a:ext cx="1152128" cy="720080"/>
          </a:xfrm>
          <a:prstGeom prst="rightArrow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21000">
                <a:schemeClr val="accent6">
                  <a:lumMod val="40000"/>
                  <a:lumOff val="60000"/>
                </a:schemeClr>
              </a:gs>
              <a:gs pos="50000">
                <a:srgbClr val="FFDB69"/>
              </a:gs>
              <a:gs pos="100000">
                <a:srgbClr val="F89F56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635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Δεξιό βέλος"/>
          <p:cNvSpPr/>
          <p:nvPr/>
        </p:nvSpPr>
        <p:spPr>
          <a:xfrm>
            <a:off x="5220072" y="5589240"/>
            <a:ext cx="1152128" cy="720080"/>
          </a:xfrm>
          <a:prstGeom prst="rightArrow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21000">
                <a:schemeClr val="accent6">
                  <a:lumMod val="40000"/>
                  <a:lumOff val="60000"/>
                </a:schemeClr>
              </a:gs>
              <a:gs pos="50000">
                <a:srgbClr val="FFDB69"/>
              </a:gs>
              <a:gs pos="100000">
                <a:srgbClr val="F89F56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635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Δεξιό βέλος"/>
          <p:cNvSpPr/>
          <p:nvPr/>
        </p:nvSpPr>
        <p:spPr>
          <a:xfrm rot="5400000">
            <a:off x="4031940" y="944724"/>
            <a:ext cx="864096" cy="792088"/>
          </a:xfrm>
          <a:prstGeom prst="rightArrow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21000">
                <a:schemeClr val="accent6">
                  <a:lumMod val="40000"/>
                  <a:lumOff val="60000"/>
                </a:schemeClr>
              </a:gs>
              <a:gs pos="50000">
                <a:srgbClr val="FFDB69"/>
              </a:gs>
              <a:gs pos="100000">
                <a:srgbClr val="F89F56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101600" dist="635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Κατακόρυφος πάπυρος"/>
          <p:cNvSpPr/>
          <p:nvPr/>
        </p:nvSpPr>
        <p:spPr>
          <a:xfrm>
            <a:off x="3923928" y="5301208"/>
            <a:ext cx="1331640" cy="1224136"/>
          </a:xfrm>
          <a:prstGeom prst="verticalScroll">
            <a:avLst/>
          </a:prstGeom>
          <a:blipFill>
            <a:blip r:embed="rId2" cstate="print">
              <a:lum bright="-10000" contrast="20000"/>
            </a:blip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101600" dist="88900" dir="2700000" algn="tl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ήταν ο Διαφωτισμός;</a:t>
            </a:r>
            <a:endParaRPr lang="el-GR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68152"/>
            <a:ext cx="8640960" cy="3484984"/>
          </a:xfrm>
        </p:spPr>
        <p:txBody>
          <a:bodyPr/>
          <a:lstStyle/>
          <a:p>
            <a:pPr indent="342900">
              <a:buNone/>
            </a:pPr>
            <a:r>
              <a:rPr lang="el-GR" dirty="0" smtClean="0"/>
              <a:t>Ήταν ένα πνευματικό κίνημα που επιδίωκε:</a:t>
            </a:r>
          </a:p>
          <a:p>
            <a:pPr indent="342900">
              <a:buFont typeface="Wingdings" pitchFamily="2" charset="2"/>
              <a:buChar char="ü"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πολιτικές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οικονομικές</a:t>
            </a:r>
            <a:r>
              <a:rPr lang="el-GR" dirty="0" smtClean="0"/>
              <a:t>,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κοινωνικές</a:t>
            </a:r>
            <a:r>
              <a:rPr lang="el-GR" dirty="0" smtClean="0"/>
              <a:t> μεταβολές</a:t>
            </a:r>
          </a:p>
          <a:p>
            <a:pPr indent="342900">
              <a:buFont typeface="Wingdings" pitchFamily="2" charset="2"/>
              <a:buChar char="ü"/>
            </a:pPr>
            <a:r>
              <a:rPr lang="el-GR" dirty="0" smtClean="0"/>
              <a:t>ανάπτυξη της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κριτικής σκέψης </a:t>
            </a:r>
          </a:p>
          <a:p>
            <a:pPr indent="342900">
              <a:buNone/>
            </a:pPr>
            <a:r>
              <a:rPr lang="el-GR" dirty="0" smtClean="0"/>
              <a:t>και της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επιστήμης</a:t>
            </a:r>
          </a:p>
          <a:p>
            <a:pPr indent="342900">
              <a:buFont typeface="Wingdings" pitchFamily="2" charset="2"/>
              <a:buChar char="ü"/>
            </a:pPr>
            <a:r>
              <a:rPr lang="el-GR" dirty="0" smtClean="0"/>
              <a:t>την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πρόοδο</a:t>
            </a:r>
            <a:r>
              <a:rPr lang="el-GR" dirty="0" smtClean="0"/>
              <a:t> του ανθρώπου</a:t>
            </a:r>
            <a:endParaRPr lang="el-GR" dirty="0"/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0" y="400506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Πότε εμφανίστηκε;</a:t>
            </a:r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539552" y="5229200"/>
            <a:ext cx="8229600" cy="121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Τέλη 17</a:t>
            </a:r>
            <a:r>
              <a:rPr kumimoji="0" lang="el-GR" sz="35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ου</a:t>
            </a:r>
            <a:r>
              <a:rPr kumimoji="0" lang="el-GR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και 18</a:t>
            </a:r>
            <a:r>
              <a:rPr kumimoji="0" lang="el-GR" sz="35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ος</a:t>
            </a:r>
            <a:r>
              <a:rPr kumimoji="0" lang="el-GR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αι. </a:t>
            </a:r>
            <a:r>
              <a:rPr kumimoji="0" lang="el-GR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μ.Χ</a:t>
            </a:r>
            <a:r>
              <a:rPr kumimoji="0" lang="el-GR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(1688 -1789)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860032" y="764704"/>
            <a:ext cx="4283968" cy="5301208"/>
          </a:xfrm>
        </p:spPr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el-GR" dirty="0" smtClean="0"/>
              <a:t>Ο </a:t>
            </a:r>
          </a:p>
          <a:p>
            <a:pPr indent="0" algn="ctr">
              <a:buNone/>
            </a:pPr>
            <a:r>
              <a:rPr lang="el-GR" sz="4800" b="1" dirty="0" smtClean="0">
                <a:solidFill>
                  <a:srgbClr val="DD6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διαφωτισμός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indent="0" algn="ctr">
              <a:buNone/>
            </a:pPr>
            <a:r>
              <a:rPr lang="el-GR" dirty="0" smtClean="0"/>
              <a:t>είναι </a:t>
            </a:r>
          </a:p>
          <a:p>
            <a:pPr indent="0" algn="ctr">
              <a:buNone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έξοδος </a:t>
            </a:r>
          </a:p>
          <a:p>
            <a:pPr indent="0" algn="ctr">
              <a:buNone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ανθρώπου </a:t>
            </a:r>
          </a:p>
          <a:p>
            <a:pPr indent="0" algn="ctr">
              <a:buNone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</a:t>
            </a:r>
          </a:p>
          <a:p>
            <a:pPr indent="0" algn="ctr">
              <a:buNone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ανωριμότητά του</a:t>
            </a:r>
            <a:endParaRPr lang="el-GR" dirty="0" smtClean="0"/>
          </a:p>
          <a:p>
            <a:pPr indent="0" algn="ctr">
              <a:buNone/>
            </a:pPr>
            <a:endParaRPr lang="el-GR" dirty="0" smtClean="0"/>
          </a:p>
          <a:p>
            <a:pPr indent="0" algn="ctr">
              <a:buNone/>
            </a:pPr>
            <a:r>
              <a:rPr lang="el-GR" dirty="0" smtClean="0"/>
              <a:t>Εμμανουήλ Καντ</a:t>
            </a:r>
            <a:endParaRPr lang="el-GR" dirty="0"/>
          </a:p>
        </p:txBody>
      </p:sp>
      <p:pic>
        <p:nvPicPr>
          <p:cNvPr id="4" name="3 - Εικόνα" descr="Immanuel_Kant_(painted_portrai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576"/>
            <a:ext cx="4788024" cy="6893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15616" y="-27384"/>
            <a:ext cx="7581528" cy="980728"/>
          </a:xfrm>
        </p:spPr>
        <p:txBody>
          <a:bodyPr/>
          <a:lstStyle/>
          <a:p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ιδέες και οι φορείς τους</a:t>
            </a:r>
            <a:endParaRPr lang="el-GR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908720"/>
            <a:ext cx="8064896" cy="594928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dirty="0" smtClean="0"/>
              <a:t>	</a:t>
            </a:r>
            <a:r>
              <a:rPr lang="el-GR" sz="3000" dirty="0" smtClean="0"/>
              <a:t>Τα </a:t>
            </a:r>
            <a:r>
              <a:rPr lang="el-GR" sz="3000" dirty="0"/>
              <a:t>προβλήματα που απασχολούσαν καθημερινά </a:t>
            </a:r>
            <a:r>
              <a:rPr lang="el-GR" sz="3000" dirty="0" smtClean="0"/>
              <a:t>όλους τους </a:t>
            </a:r>
            <a:r>
              <a:rPr lang="el-GR" sz="3000" dirty="0"/>
              <a:t>ανθρώπους έγιναν αντικείμενο </a:t>
            </a:r>
            <a:r>
              <a:rPr lang="en-US" sz="3000" dirty="0" smtClean="0"/>
              <a:t> </a:t>
            </a:r>
            <a:r>
              <a:rPr lang="el-GR" sz="3000" dirty="0" smtClean="0"/>
              <a:t>έρευνας </a:t>
            </a:r>
            <a:r>
              <a:rPr lang="el-GR" sz="3000" dirty="0"/>
              <a:t>και μελέτης. </a:t>
            </a:r>
            <a:endParaRPr lang="el-GR" sz="3000" dirty="0" smtClean="0"/>
          </a:p>
          <a:p>
            <a:pPr indent="0" algn="ctr">
              <a:buNone/>
            </a:pPr>
            <a:endParaRPr lang="el-GR" sz="3000" dirty="0" smtClean="0"/>
          </a:p>
          <a:p>
            <a:pPr indent="0" algn="ctr">
              <a:buNone/>
            </a:pPr>
            <a:r>
              <a:rPr lang="en-US" sz="3000" dirty="0" smtClean="0"/>
              <a:t>	</a:t>
            </a:r>
            <a:endParaRPr lang="el-GR" sz="3000" b="1" dirty="0" smtClean="0"/>
          </a:p>
        </p:txBody>
      </p:sp>
      <p:pic>
        <p:nvPicPr>
          <p:cNvPr id="5" name="4 - Εικόνα" descr="Kcjg5GnB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6144" cy="1222762"/>
          </a:xfrm>
          <a:prstGeom prst="rect">
            <a:avLst/>
          </a:prstGeom>
        </p:spPr>
      </p:pic>
      <p:pic>
        <p:nvPicPr>
          <p:cNvPr id="6" name="5 - Εικόνα" descr="Kcjg5GnB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97918">
            <a:off x="463133" y="1250650"/>
            <a:ext cx="1232002" cy="1162252"/>
          </a:xfrm>
          <a:prstGeom prst="rect">
            <a:avLst/>
          </a:prstGeom>
        </p:spPr>
      </p:pic>
      <p:pic>
        <p:nvPicPr>
          <p:cNvPr id="7" name="6 - Εικόνα" descr="Kcjg5GnB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53136"/>
            <a:ext cx="1331640" cy="1256249"/>
          </a:xfrm>
          <a:prstGeom prst="rect">
            <a:avLst/>
          </a:prstGeom>
        </p:spPr>
      </p:pic>
      <p:pic>
        <p:nvPicPr>
          <p:cNvPr id="8" name="7 - Εικόνα" descr="Kcjg5GnB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37963">
            <a:off x="1031503" y="5465219"/>
            <a:ext cx="1351741" cy="1275212"/>
          </a:xfrm>
          <a:prstGeom prst="rect">
            <a:avLst/>
          </a:prstGeom>
        </p:spPr>
      </p:pic>
      <p:pic>
        <p:nvPicPr>
          <p:cNvPr id="9" name="8 - Εικόνα" descr="Kcjg5GnB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492896"/>
            <a:ext cx="3586963" cy="2016224"/>
          </a:xfrm>
          <a:prstGeom prst="rect">
            <a:avLst/>
          </a:prstGeom>
          <a:effectLst>
            <a:outerShdw blurRad="127000" dist="101600" dir="4200000" algn="tl" rotWithShape="0">
              <a:prstClr val="black">
                <a:alpha val="53000"/>
              </a:prstClr>
            </a:outerShdw>
          </a:effectLst>
        </p:spPr>
      </p:pic>
      <p:sp>
        <p:nvSpPr>
          <p:cNvPr id="10" name="9 - TextBox"/>
          <p:cNvSpPr txBox="1"/>
          <p:nvPr/>
        </p:nvSpPr>
        <p:spPr>
          <a:xfrm>
            <a:off x="395536" y="2564904"/>
            <a:ext cx="4536504" cy="188789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rgbClr val="70BDD2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127000" dist="101600" dir="4200000" algn="tl" rotWithShape="0">
              <a:prstClr val="black">
                <a:alpha val="53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el-GR" sz="2400" dirty="0" smtClean="0"/>
              <a:t>Οι διαφωτιστές βασίζονται στον</a:t>
            </a:r>
          </a:p>
          <a:p>
            <a:pPr indent="0" algn="ctr">
              <a:buNone/>
            </a:pPr>
            <a:r>
              <a:rPr lang="el-GR" sz="4000" b="1" dirty="0" smtClean="0">
                <a:solidFill>
                  <a:srgbClr val="DD6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ορθό λόγο </a:t>
            </a:r>
          </a:p>
          <a:p>
            <a:pPr indent="0" algn="ctr">
              <a:buNone/>
            </a:pPr>
            <a:r>
              <a:rPr lang="el-GR" sz="2400" dirty="0" smtClean="0"/>
              <a:t>(τη δύναμη με την οποία </a:t>
            </a:r>
          </a:p>
          <a:p>
            <a:pPr indent="0" algn="ctr">
              <a:buNone/>
            </a:pPr>
            <a:r>
              <a:rPr lang="el-GR" sz="2400" dirty="0" smtClean="0"/>
              <a:t>ο άνθρωπος κατανοεί τον κόσμο)</a:t>
            </a:r>
            <a:r>
              <a:rPr lang="el-GR" sz="2400" b="1" dirty="0" smtClean="0"/>
              <a:t> 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1547664" y="4611231"/>
            <a:ext cx="7596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el-GR" sz="2800" dirty="0" smtClean="0"/>
              <a:t>και προτείνουν λύσεις </a:t>
            </a:r>
          </a:p>
          <a:p>
            <a:pPr indent="0" algn="ctr">
              <a:buNone/>
            </a:pPr>
            <a:r>
              <a:rPr lang="el-GR" sz="2800" dirty="0" smtClean="0"/>
              <a:t>για την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βελτίωση της ζωής του ανθρώπου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indent="0" algn="ctr">
              <a:buNone/>
            </a:pPr>
            <a:r>
              <a:rPr lang="el-GR" sz="2800" dirty="0" smtClean="0"/>
              <a:t>και την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ανάπλαση της κοινωνίας</a:t>
            </a:r>
            <a:r>
              <a:rPr lang="el-GR" sz="2800" dirty="0" smtClean="0"/>
              <a:t>. </a:t>
            </a:r>
          </a:p>
          <a:p>
            <a:pPr indent="0" algn="ctr">
              <a:buNone/>
            </a:pPr>
            <a:r>
              <a:rPr lang="en-US" sz="2800" dirty="0" smtClean="0"/>
              <a:t>	</a:t>
            </a:r>
            <a:r>
              <a:rPr lang="el-GR" sz="2800" dirty="0" smtClean="0"/>
              <a:t>Τελικός στόχος αυτής της προσπάθειας </a:t>
            </a:r>
          </a:p>
          <a:p>
            <a:pPr indent="0" algn="ctr">
              <a:buNone/>
            </a:pPr>
            <a:r>
              <a:rPr lang="el-GR" sz="2800" dirty="0" smtClean="0"/>
              <a:t>είναι η </a:t>
            </a:r>
            <a:r>
              <a:rPr lang="el-GR" sz="2800" b="1" dirty="0" smtClean="0">
                <a:solidFill>
                  <a:srgbClr val="DD6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γνώση</a:t>
            </a:r>
            <a:r>
              <a:rPr lang="el-GR" sz="2800" dirty="0" smtClean="0"/>
              <a:t>, η </a:t>
            </a:r>
            <a:r>
              <a:rPr lang="el-GR" sz="2800" b="1" dirty="0" smtClean="0">
                <a:solidFill>
                  <a:srgbClr val="DD6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ελευθερία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dirty="0" smtClean="0"/>
              <a:t>και η </a:t>
            </a:r>
            <a:r>
              <a:rPr lang="el-GR" sz="2800" b="1" dirty="0" smtClean="0">
                <a:solidFill>
                  <a:srgbClr val="DD6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ευτυχία</a:t>
            </a:r>
            <a:r>
              <a:rPr lang="el-GR" sz="2800" dirty="0" smtClean="0"/>
              <a:t>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13394"/>
            <a:ext cx="9144000" cy="634082"/>
          </a:xfrm>
        </p:spPr>
        <p:txBody>
          <a:bodyPr>
            <a:normAutofit/>
          </a:bodyPr>
          <a:lstStyle/>
          <a:p>
            <a:r>
              <a:rPr lang="el-GR" sz="3300" dirty="0" smtClean="0"/>
              <a:t>Απασχόλησαν τους Διαφωτιστές </a:t>
            </a:r>
            <a:r>
              <a:rPr lang="el-GR" sz="3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ερωτήματα</a:t>
            </a:r>
            <a:r>
              <a:rPr lang="el-GR" sz="3300" dirty="0" smtClean="0"/>
              <a:t>…</a:t>
            </a:r>
            <a:endParaRPr lang="el-GR" sz="3300" dirty="0"/>
          </a:p>
        </p:txBody>
      </p:sp>
      <p:pic>
        <p:nvPicPr>
          <p:cNvPr id="4" name="3 - Θέση περιεχομένου" descr="60-free-cartoon-face-clipart-illustration-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908720"/>
            <a:ext cx="2553582" cy="2094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λλειψοειδής επεξήγηση"/>
          <p:cNvSpPr/>
          <p:nvPr/>
        </p:nvSpPr>
        <p:spPr>
          <a:xfrm>
            <a:off x="683568" y="836712"/>
            <a:ext cx="2376264" cy="1656184"/>
          </a:xfrm>
          <a:prstGeom prst="wedgeEllipseCallout">
            <a:avLst>
              <a:gd name="adj1" fmla="val -69353"/>
              <a:gd name="adj2" fmla="val 92106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21000">
                <a:schemeClr val="accent6">
                  <a:lumMod val="40000"/>
                  <a:lumOff val="60000"/>
                </a:schemeClr>
              </a:gs>
              <a:gs pos="50000">
                <a:srgbClr val="FFDB69"/>
              </a:gs>
              <a:gs pos="100000">
                <a:srgbClr val="F89F56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innerShdw blurRad="139700" dist="88900" dir="5760000">
              <a:schemeClr val="tx1">
                <a:lumMod val="75000"/>
                <a:lumOff val="25000"/>
                <a:alpha val="9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είναι ο πολίτης;</a:t>
            </a:r>
            <a:endParaRPr lang="el-GR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Ελλειψοειδής επεξήγηση"/>
          <p:cNvSpPr/>
          <p:nvPr/>
        </p:nvSpPr>
        <p:spPr>
          <a:xfrm>
            <a:off x="3419872" y="836712"/>
            <a:ext cx="2376264" cy="1656184"/>
          </a:xfrm>
          <a:prstGeom prst="wedgeEllipseCallout">
            <a:avLst>
              <a:gd name="adj1" fmla="val 68396"/>
              <a:gd name="adj2" fmla="val 90505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21000">
                <a:schemeClr val="accent6">
                  <a:lumMod val="40000"/>
                  <a:lumOff val="60000"/>
                </a:schemeClr>
              </a:gs>
              <a:gs pos="50000">
                <a:srgbClr val="FFDB69"/>
              </a:gs>
              <a:gs pos="100000">
                <a:srgbClr val="F89F56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innerShdw blurRad="139700" dist="88900" dir="5760000">
              <a:schemeClr val="tx1">
                <a:lumMod val="75000"/>
                <a:lumOff val="25000"/>
                <a:alpha val="9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τα όρια;</a:t>
            </a:r>
            <a:endParaRPr lang="el-GR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- Ελλειψοειδής επεξήγηση"/>
          <p:cNvSpPr/>
          <p:nvPr/>
        </p:nvSpPr>
        <p:spPr>
          <a:xfrm>
            <a:off x="5508104" y="3789040"/>
            <a:ext cx="3240360" cy="1440160"/>
          </a:xfrm>
          <a:prstGeom prst="wedgeEllipseCallout">
            <a:avLst>
              <a:gd name="adj1" fmla="val -34691"/>
              <a:gd name="adj2" fmla="val 117312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21000">
                <a:schemeClr val="accent6">
                  <a:lumMod val="40000"/>
                  <a:lumOff val="60000"/>
                </a:schemeClr>
              </a:gs>
              <a:gs pos="50000">
                <a:srgbClr val="FFDB69"/>
              </a:gs>
              <a:gs pos="100000">
                <a:srgbClr val="F89F56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innerShdw blurRad="139700" dist="88900" dir="5760000">
              <a:schemeClr val="tx1">
                <a:lumMod val="75000"/>
                <a:lumOff val="25000"/>
                <a:alpha val="9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Ποιες οι υποχρεώσεις;</a:t>
            </a:r>
            <a:endParaRPr lang="el-GR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- Ελλειψοειδής επεξήγηση"/>
          <p:cNvSpPr/>
          <p:nvPr/>
        </p:nvSpPr>
        <p:spPr>
          <a:xfrm>
            <a:off x="179512" y="4005064"/>
            <a:ext cx="3024336" cy="1512168"/>
          </a:xfrm>
          <a:prstGeom prst="wedgeEllipseCallout">
            <a:avLst>
              <a:gd name="adj1" fmla="val 57800"/>
              <a:gd name="adj2" fmla="val 90506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21000">
                <a:schemeClr val="accent6">
                  <a:lumMod val="40000"/>
                  <a:lumOff val="60000"/>
                </a:schemeClr>
              </a:gs>
              <a:gs pos="50000">
                <a:srgbClr val="FFDB69"/>
              </a:gs>
              <a:gs pos="100000">
                <a:srgbClr val="F89F56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innerShdw blurRad="139700" dist="88900" dir="5760000">
              <a:schemeClr val="tx1">
                <a:lumMod val="75000"/>
                <a:lumOff val="25000"/>
                <a:alpha val="9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τα δικαιώματα;</a:t>
            </a:r>
            <a:endParaRPr lang="el-GR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- Ελλειψοειδής επεξήγηση"/>
          <p:cNvSpPr/>
          <p:nvPr/>
        </p:nvSpPr>
        <p:spPr>
          <a:xfrm>
            <a:off x="2339752" y="2708920"/>
            <a:ext cx="3024336" cy="1512168"/>
          </a:xfrm>
          <a:prstGeom prst="wedgeEllipseCallout">
            <a:avLst>
              <a:gd name="adj1" fmla="val 18363"/>
              <a:gd name="adj2" fmla="val 157986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21000">
                <a:schemeClr val="accent6">
                  <a:lumMod val="40000"/>
                  <a:lumOff val="60000"/>
                </a:schemeClr>
              </a:gs>
              <a:gs pos="50000">
                <a:srgbClr val="FFDB69"/>
              </a:gs>
              <a:gs pos="100000">
                <a:srgbClr val="F89F56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innerShdw blurRad="139700" dist="88900" dir="5760000">
              <a:schemeClr val="tx1">
                <a:lumMod val="75000"/>
                <a:lumOff val="25000"/>
                <a:alpha val="9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γίνεται στη φύση;</a:t>
            </a:r>
            <a:endParaRPr lang="el-GR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 - Τίτλος"/>
          <p:cNvSpPr txBox="1">
            <a:spLocks/>
          </p:cNvSpPr>
          <p:nvPr/>
        </p:nvSpPr>
        <p:spPr>
          <a:xfrm>
            <a:off x="0" y="6165304"/>
            <a:ext cx="91440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Είναι βαθιά </a:t>
            </a:r>
            <a:r>
              <a:rPr kumimoji="0" lang="el-GR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πολιτική</a:t>
            </a:r>
            <a:r>
              <a:rPr kumimoji="0" lang="el-G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 συζήτηση του διαφωτισμού…</a:t>
            </a:r>
            <a:endParaRPr kumimoji="0" lang="el-GR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9" grpId="0" animBg="1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598</Words>
  <Application>Microsoft Office PowerPoint</Application>
  <PresentationFormat>Προβολή στην οθόνη (4:3)</PresentationFormat>
  <Paragraphs>136</Paragraphs>
  <Slides>44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5" baseType="lpstr">
      <vt:lpstr>Θέμα του Office</vt:lpstr>
      <vt:lpstr>Διαφωτισμός  Αιώνας των Φώτων</vt:lpstr>
      <vt:lpstr>Γιατί λέγεται «Αιώνας των Φώτων»;</vt:lpstr>
      <vt:lpstr>Πλαίσιο διαμόρφωσης</vt:lpstr>
      <vt:lpstr>Διαφάνεια 4</vt:lpstr>
      <vt:lpstr>Η πορεία του ανθρώπινου πνεύματος</vt:lpstr>
      <vt:lpstr>Τι ήταν ο Διαφωτισμός;</vt:lpstr>
      <vt:lpstr>Διαφάνεια 7</vt:lpstr>
      <vt:lpstr>Οι ιδέες και οι φορείς τους</vt:lpstr>
      <vt:lpstr>Απασχόλησαν τους Διαφωτιστές ερωτήματα…</vt:lpstr>
      <vt:lpstr>Βολταίρος</vt:lpstr>
      <vt:lpstr>Τζων Λοκ</vt:lpstr>
      <vt:lpstr>Μοντεσκιέ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Ρουσσώ</vt:lpstr>
      <vt:lpstr>Τσεζάρε Μπεκαρία</vt:lpstr>
      <vt:lpstr>Η διάδοση των ιδεών του Διαφωτισμού</vt:lpstr>
      <vt:lpstr>Ο Ντ’ Αλαμπέρ διαβάζει την Εγκυκλοπαίδεια στο σαλόνι της μαντάμ Ζοφρέν. Τα σαλόνια στο Παρίσι ήταν εστίες διαφωτισμού!</vt:lpstr>
      <vt:lpstr>Ένα «καφέ»… χώρος διάχυσης των νέων ιδεών…</vt:lpstr>
      <vt:lpstr>Φρειδερίκος Β΄ της Πρωσσίας</vt:lpstr>
      <vt:lpstr>Μεγάλη Αικατερίνη της Ρωσίας</vt:lpstr>
      <vt:lpstr>Επανάσταση λεξιλογίου</vt:lpstr>
      <vt:lpstr>Σ’ αυτό βοηθούν  τα λεξικά!</vt:lpstr>
      <vt:lpstr>Οι επιδράσεις του Διαφωτισμού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Διαφωτισμός Αιώνας των Φώτων</dc:title>
  <dc:creator>Flora</dc:creator>
  <cp:lastModifiedBy>Toshiba</cp:lastModifiedBy>
  <cp:revision>103</cp:revision>
  <dcterms:created xsi:type="dcterms:W3CDTF">2015-04-21T19:43:13Z</dcterms:created>
  <dcterms:modified xsi:type="dcterms:W3CDTF">2016-04-13T21:00:12Z</dcterms:modified>
</cp:coreProperties>
</file>