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311" r:id="rId5"/>
    <p:sldId id="312" r:id="rId6"/>
    <p:sldId id="313" r:id="rId7"/>
    <p:sldId id="295" r:id="rId8"/>
    <p:sldId id="288" r:id="rId9"/>
    <p:sldId id="264" r:id="rId10"/>
    <p:sldId id="265" r:id="rId11"/>
    <p:sldId id="266" r:id="rId12"/>
    <p:sldId id="267" r:id="rId13"/>
    <p:sldId id="270" r:id="rId14"/>
    <p:sldId id="294" r:id="rId15"/>
    <p:sldId id="284" r:id="rId16"/>
    <p:sldId id="337" r:id="rId17"/>
    <p:sldId id="271" r:id="rId18"/>
    <p:sldId id="272" r:id="rId19"/>
    <p:sldId id="285" r:id="rId20"/>
    <p:sldId id="274" r:id="rId21"/>
    <p:sldId id="286" r:id="rId22"/>
    <p:sldId id="275" r:id="rId23"/>
    <p:sldId id="260" r:id="rId24"/>
    <p:sldId id="287" r:id="rId25"/>
    <p:sldId id="283" r:id="rId26"/>
    <p:sldId id="303" r:id="rId27"/>
    <p:sldId id="281" r:id="rId28"/>
    <p:sldId id="263" r:id="rId29"/>
    <p:sldId id="262" r:id="rId30"/>
    <p:sldId id="306" r:id="rId31"/>
    <p:sldId id="340" r:id="rId32"/>
    <p:sldId id="338" r:id="rId33"/>
    <p:sldId id="339" r:id="rId34"/>
    <p:sldId id="280" r:id="rId35"/>
    <p:sldId id="259" r:id="rId36"/>
    <p:sldId id="261" r:id="rId37"/>
    <p:sldId id="289" r:id="rId38"/>
    <p:sldId id="278" r:id="rId39"/>
    <p:sldId id="296" r:id="rId40"/>
    <p:sldId id="298" r:id="rId41"/>
    <p:sldId id="276" r:id="rId42"/>
    <p:sldId id="315" r:id="rId43"/>
    <p:sldId id="290" r:id="rId44"/>
    <p:sldId id="291" r:id="rId45"/>
    <p:sldId id="292" r:id="rId46"/>
    <p:sldId id="293" r:id="rId47"/>
    <p:sldId id="297" r:id="rId48"/>
    <p:sldId id="301" r:id="rId49"/>
    <p:sldId id="319" r:id="rId50"/>
    <p:sldId id="318" r:id="rId51"/>
    <p:sldId id="323" r:id="rId52"/>
    <p:sldId id="324" r:id="rId53"/>
    <p:sldId id="314" r:id="rId54"/>
    <p:sldId id="308" r:id="rId55"/>
    <p:sldId id="310" r:id="rId56"/>
    <p:sldId id="302" r:id="rId57"/>
    <p:sldId id="300" r:id="rId58"/>
    <p:sldId id="309" r:id="rId59"/>
    <p:sldId id="320" r:id="rId60"/>
    <p:sldId id="299" r:id="rId61"/>
    <p:sldId id="321" r:id="rId62"/>
    <p:sldId id="304" r:id="rId63"/>
    <p:sldId id="317" r:id="rId64"/>
    <p:sldId id="305" r:id="rId65"/>
    <p:sldId id="316" r:id="rId66"/>
    <p:sldId id="322" r:id="rId67"/>
    <p:sldId id="307" r:id="rId68"/>
    <p:sldId id="334" r:id="rId69"/>
    <p:sldId id="335" r:id="rId70"/>
    <p:sldId id="325" r:id="rId71"/>
    <p:sldId id="326" r:id="rId72"/>
    <p:sldId id="328" r:id="rId73"/>
    <p:sldId id="329" r:id="rId74"/>
    <p:sldId id="330" r:id="rId75"/>
    <p:sldId id="331" r:id="rId76"/>
    <p:sldId id="332" r:id="rId77"/>
    <p:sldId id="336" r:id="rId78"/>
    <p:sldId id="333" r:id="rId7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0D8D"/>
    <a:srgbClr val="3F1C5A"/>
    <a:srgbClr val="F771BE"/>
    <a:srgbClr val="FBB7DE"/>
    <a:srgbClr val="F995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46" autoAdjust="0"/>
    <p:restoredTop sz="94660"/>
  </p:normalViewPr>
  <p:slideViewPr>
    <p:cSldViewPr>
      <p:cViewPr varScale="1">
        <p:scale>
          <a:sx n="67" d="100"/>
          <a:sy n="67" d="100"/>
        </p:scale>
        <p:origin x="1416"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ACA3E776-2E49-44B3-8C89-E741CB0AB118}" type="datetimeFigureOut">
              <a:rPr lang="el-GR" smtClean="0"/>
              <a:pPr/>
              <a:t>20/1/2021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D6515B-958B-4613-9256-C16F4CACC8A3}" type="slidenum">
              <a:rPr lang="el-GR" smtClean="0"/>
              <a:pPr/>
              <a:t>‹#›</a:t>
            </a:fld>
            <a:endParaRPr lang="el-GR"/>
          </a:p>
        </p:txBody>
      </p:sp>
    </p:spTree>
    <p:extLst>
      <p:ext uri="{BB962C8B-B14F-4D97-AF65-F5344CB8AC3E}">
        <p14:creationId xmlns:p14="http://schemas.microsoft.com/office/powerpoint/2010/main" val="2924847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CA3E776-2E49-44B3-8C89-E741CB0AB118}" type="datetimeFigureOut">
              <a:rPr lang="el-GR" smtClean="0"/>
              <a:pPr/>
              <a:t>20/1/2021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D6515B-958B-4613-9256-C16F4CACC8A3}" type="slidenum">
              <a:rPr lang="el-GR" smtClean="0"/>
              <a:pPr/>
              <a:t>‹#›</a:t>
            </a:fld>
            <a:endParaRPr lang="el-GR"/>
          </a:p>
        </p:txBody>
      </p:sp>
    </p:spTree>
    <p:extLst>
      <p:ext uri="{BB962C8B-B14F-4D97-AF65-F5344CB8AC3E}">
        <p14:creationId xmlns:p14="http://schemas.microsoft.com/office/powerpoint/2010/main" val="501068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CA3E776-2E49-44B3-8C89-E741CB0AB118}" type="datetimeFigureOut">
              <a:rPr lang="el-GR" smtClean="0"/>
              <a:pPr/>
              <a:t>20/1/2021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D6515B-958B-4613-9256-C16F4CACC8A3}" type="slidenum">
              <a:rPr lang="el-GR" smtClean="0"/>
              <a:pPr/>
              <a:t>‹#›</a:t>
            </a:fld>
            <a:endParaRPr lang="el-GR"/>
          </a:p>
        </p:txBody>
      </p:sp>
    </p:spTree>
    <p:extLst>
      <p:ext uri="{BB962C8B-B14F-4D97-AF65-F5344CB8AC3E}">
        <p14:creationId xmlns:p14="http://schemas.microsoft.com/office/powerpoint/2010/main" val="1819022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CA3E776-2E49-44B3-8C89-E741CB0AB118}" type="datetimeFigureOut">
              <a:rPr lang="el-GR" smtClean="0"/>
              <a:pPr/>
              <a:t>20/1/2021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D6515B-958B-4613-9256-C16F4CACC8A3}" type="slidenum">
              <a:rPr lang="el-GR" smtClean="0"/>
              <a:pPr/>
              <a:t>‹#›</a:t>
            </a:fld>
            <a:endParaRPr lang="el-GR"/>
          </a:p>
        </p:txBody>
      </p:sp>
    </p:spTree>
    <p:extLst>
      <p:ext uri="{BB962C8B-B14F-4D97-AF65-F5344CB8AC3E}">
        <p14:creationId xmlns:p14="http://schemas.microsoft.com/office/powerpoint/2010/main" val="2813318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ACA3E776-2E49-44B3-8C89-E741CB0AB118}" type="datetimeFigureOut">
              <a:rPr lang="el-GR" smtClean="0"/>
              <a:pPr/>
              <a:t>20/1/2021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9D6515B-958B-4613-9256-C16F4CACC8A3}" type="slidenum">
              <a:rPr lang="el-GR" smtClean="0"/>
              <a:pPr/>
              <a:t>‹#›</a:t>
            </a:fld>
            <a:endParaRPr lang="el-GR"/>
          </a:p>
        </p:txBody>
      </p:sp>
    </p:spTree>
    <p:extLst>
      <p:ext uri="{BB962C8B-B14F-4D97-AF65-F5344CB8AC3E}">
        <p14:creationId xmlns:p14="http://schemas.microsoft.com/office/powerpoint/2010/main" val="2848716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ACA3E776-2E49-44B3-8C89-E741CB0AB118}" type="datetimeFigureOut">
              <a:rPr lang="el-GR" smtClean="0"/>
              <a:pPr/>
              <a:t>20/1/2021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D6515B-958B-4613-9256-C16F4CACC8A3}" type="slidenum">
              <a:rPr lang="el-GR" smtClean="0"/>
              <a:pPr/>
              <a:t>‹#›</a:t>
            </a:fld>
            <a:endParaRPr lang="el-GR"/>
          </a:p>
        </p:txBody>
      </p:sp>
    </p:spTree>
    <p:extLst>
      <p:ext uri="{BB962C8B-B14F-4D97-AF65-F5344CB8AC3E}">
        <p14:creationId xmlns:p14="http://schemas.microsoft.com/office/powerpoint/2010/main" val="2221882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ACA3E776-2E49-44B3-8C89-E741CB0AB118}" type="datetimeFigureOut">
              <a:rPr lang="el-GR" smtClean="0"/>
              <a:pPr/>
              <a:t>20/1/2021</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9D6515B-958B-4613-9256-C16F4CACC8A3}" type="slidenum">
              <a:rPr lang="el-GR" smtClean="0"/>
              <a:pPr/>
              <a:t>‹#›</a:t>
            </a:fld>
            <a:endParaRPr lang="el-GR"/>
          </a:p>
        </p:txBody>
      </p:sp>
    </p:spTree>
    <p:extLst>
      <p:ext uri="{BB962C8B-B14F-4D97-AF65-F5344CB8AC3E}">
        <p14:creationId xmlns:p14="http://schemas.microsoft.com/office/powerpoint/2010/main" val="2389412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ACA3E776-2E49-44B3-8C89-E741CB0AB118}" type="datetimeFigureOut">
              <a:rPr lang="el-GR" smtClean="0"/>
              <a:pPr/>
              <a:t>20/1/2021</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9D6515B-958B-4613-9256-C16F4CACC8A3}" type="slidenum">
              <a:rPr lang="el-GR" smtClean="0"/>
              <a:pPr/>
              <a:t>‹#›</a:t>
            </a:fld>
            <a:endParaRPr lang="el-GR"/>
          </a:p>
        </p:txBody>
      </p:sp>
    </p:spTree>
    <p:extLst>
      <p:ext uri="{BB962C8B-B14F-4D97-AF65-F5344CB8AC3E}">
        <p14:creationId xmlns:p14="http://schemas.microsoft.com/office/powerpoint/2010/main" val="1498056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CA3E776-2E49-44B3-8C89-E741CB0AB118}" type="datetimeFigureOut">
              <a:rPr lang="el-GR" smtClean="0"/>
              <a:pPr/>
              <a:t>20/1/2021</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9D6515B-958B-4613-9256-C16F4CACC8A3}" type="slidenum">
              <a:rPr lang="el-GR" smtClean="0"/>
              <a:pPr/>
              <a:t>‹#›</a:t>
            </a:fld>
            <a:endParaRPr lang="el-GR"/>
          </a:p>
        </p:txBody>
      </p:sp>
    </p:spTree>
    <p:extLst>
      <p:ext uri="{BB962C8B-B14F-4D97-AF65-F5344CB8AC3E}">
        <p14:creationId xmlns:p14="http://schemas.microsoft.com/office/powerpoint/2010/main" val="95937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ACA3E776-2E49-44B3-8C89-E741CB0AB118}" type="datetimeFigureOut">
              <a:rPr lang="el-GR" smtClean="0"/>
              <a:pPr/>
              <a:t>20/1/2021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D6515B-958B-4613-9256-C16F4CACC8A3}" type="slidenum">
              <a:rPr lang="el-GR" smtClean="0"/>
              <a:pPr/>
              <a:t>‹#›</a:t>
            </a:fld>
            <a:endParaRPr lang="el-GR"/>
          </a:p>
        </p:txBody>
      </p:sp>
    </p:spTree>
    <p:extLst>
      <p:ext uri="{BB962C8B-B14F-4D97-AF65-F5344CB8AC3E}">
        <p14:creationId xmlns:p14="http://schemas.microsoft.com/office/powerpoint/2010/main" val="3723249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ACA3E776-2E49-44B3-8C89-E741CB0AB118}" type="datetimeFigureOut">
              <a:rPr lang="el-GR" smtClean="0"/>
              <a:pPr/>
              <a:t>20/1/2021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9D6515B-958B-4613-9256-C16F4CACC8A3}" type="slidenum">
              <a:rPr lang="el-GR" smtClean="0"/>
              <a:pPr/>
              <a:t>‹#›</a:t>
            </a:fld>
            <a:endParaRPr lang="el-GR"/>
          </a:p>
        </p:txBody>
      </p:sp>
    </p:spTree>
    <p:extLst>
      <p:ext uri="{BB962C8B-B14F-4D97-AF65-F5344CB8AC3E}">
        <p14:creationId xmlns:p14="http://schemas.microsoft.com/office/powerpoint/2010/main" val="3474672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20000"/>
                <a:lumOff val="80000"/>
              </a:schemeClr>
            </a:gs>
            <a:gs pos="77500">
              <a:srgbClr val="FBB7DE"/>
            </a:gs>
            <a:gs pos="50000">
              <a:schemeClr val="accent4">
                <a:lumMod val="60000"/>
                <a:lumOff val="40000"/>
              </a:schemeClr>
            </a:gs>
            <a:gs pos="27500">
              <a:schemeClr val="accent5">
                <a:lumMod val="60000"/>
                <a:lumOff val="40000"/>
              </a:schemeClr>
            </a:gs>
            <a:gs pos="64163">
              <a:srgbClr val="C1A9C3"/>
            </a:gs>
            <a:gs pos="12513">
              <a:schemeClr val="accent5"/>
            </a:gs>
            <a:gs pos="100000">
              <a:schemeClr val="accent6">
                <a:lumMod val="20000"/>
                <a:lumOff val="80000"/>
              </a:schemeClr>
            </a:gs>
          </a:gsLst>
          <a:lin ang="5400000" scaled="0"/>
          <a:tileRect/>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E776-2E49-44B3-8C89-E741CB0AB118}" type="datetimeFigureOut">
              <a:rPr lang="el-GR" smtClean="0"/>
              <a:pPr/>
              <a:t>20/1/2021</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6515B-958B-4613-9256-C16F4CACC8A3}" type="slidenum">
              <a:rPr lang="el-GR" smtClean="0"/>
              <a:pPr/>
              <a:t>‹#›</a:t>
            </a:fld>
            <a:endParaRPr lang="el-GR"/>
          </a:p>
        </p:txBody>
      </p:sp>
    </p:spTree>
    <p:extLst>
      <p:ext uri="{BB962C8B-B14F-4D97-AF65-F5344CB8AC3E}">
        <p14:creationId xmlns:p14="http://schemas.microsoft.com/office/powerpoint/2010/main" val="381423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microsoft.com/office/2007/relationships/hdphoto" Target="../media/hdphoto14.wdp"/></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07764" y="-171400"/>
            <a:ext cx="8124676" cy="7488832"/>
          </a:xfrm>
          <a:prstGeom prst="rect">
            <a:avLst/>
          </a:prstGeom>
          <a:ln>
            <a:noFill/>
          </a:ln>
          <a:effectLst>
            <a:outerShdw blurRad="292100" dist="139700" dir="2700000" algn="tl" rotWithShape="0">
              <a:srgbClr val="333333">
                <a:alpha val="65000"/>
              </a:srgbClr>
            </a:outerShdw>
          </a:effectLst>
        </p:spPr>
      </p:pic>
      <p:sp>
        <p:nvSpPr>
          <p:cNvPr id="2" name="Τίτλος 1"/>
          <p:cNvSpPr>
            <a:spLocks noGrp="1"/>
          </p:cNvSpPr>
          <p:nvPr>
            <p:ph type="ctrTitle"/>
          </p:nvPr>
        </p:nvSpPr>
        <p:spPr>
          <a:xfrm rot="810272">
            <a:off x="2590669" y="1432704"/>
            <a:ext cx="4883560" cy="3343887"/>
          </a:xfrm>
        </p:spPr>
        <p:txBody>
          <a:bodyPr>
            <a:noAutofit/>
          </a:bodyPr>
          <a:lstStyle/>
          <a:p>
            <a:r>
              <a:rPr lang="el-GR" sz="4000" b="1" dirty="0">
                <a:solidFill>
                  <a:srgbClr val="ED0D8D"/>
                </a:solidFill>
                <a:effectLst>
                  <a:outerShdw blurRad="38100" dist="38100" dir="2700000" algn="tl">
                    <a:srgbClr val="000000">
                      <a:alpha val="43137"/>
                    </a:srgbClr>
                  </a:outerShdw>
                </a:effectLst>
              </a:rPr>
              <a:t>Εσωτερική κρίση </a:t>
            </a:r>
            <a:br>
              <a:rPr lang="el-GR" sz="4000" b="1" dirty="0">
                <a:solidFill>
                  <a:srgbClr val="ED0D8D"/>
                </a:solidFill>
                <a:effectLst>
                  <a:outerShdw blurRad="38100" dist="38100" dir="2700000" algn="tl">
                    <a:srgbClr val="000000">
                      <a:alpha val="43137"/>
                    </a:srgbClr>
                  </a:outerShdw>
                </a:effectLst>
              </a:rPr>
            </a:br>
            <a:r>
              <a:rPr lang="el-GR" sz="4000" b="1" dirty="0">
                <a:solidFill>
                  <a:srgbClr val="ED0D8D"/>
                </a:solidFill>
                <a:effectLst>
                  <a:outerShdw blurRad="38100" dist="38100" dir="2700000" algn="tl">
                    <a:srgbClr val="000000">
                      <a:alpha val="43137"/>
                    </a:srgbClr>
                  </a:outerShdw>
                </a:effectLst>
              </a:rPr>
              <a:t>Εσωτερικοί κίνδυνοι</a:t>
            </a:r>
            <a:br>
              <a:rPr lang="el-GR" sz="4000" b="1" dirty="0">
                <a:solidFill>
                  <a:srgbClr val="ED0D8D"/>
                </a:solidFill>
                <a:effectLst>
                  <a:outerShdw blurRad="38100" dist="38100" dir="2700000" algn="tl">
                    <a:srgbClr val="000000">
                      <a:alpha val="43137"/>
                    </a:srgbClr>
                  </a:outerShdw>
                </a:effectLst>
              </a:rPr>
            </a:br>
            <a:r>
              <a:rPr lang="el-GR" sz="4000" b="1" dirty="0">
                <a:solidFill>
                  <a:srgbClr val="ED0D8D"/>
                </a:solidFill>
                <a:effectLst>
                  <a:outerShdw blurRad="38100" dist="38100" dir="2700000" algn="tl">
                    <a:srgbClr val="000000">
                      <a:alpha val="43137"/>
                    </a:srgbClr>
                  </a:outerShdw>
                </a:effectLst>
              </a:rPr>
              <a:t>(1054 – 1081)</a:t>
            </a:r>
          </a:p>
        </p:txBody>
      </p:sp>
    </p:spTree>
    <p:extLst>
      <p:ext uri="{BB962C8B-B14F-4D97-AF65-F5344CB8AC3E}">
        <p14:creationId xmlns:p14="http://schemas.microsoft.com/office/powerpoint/2010/main" val="507454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p:spPr>
      </p:pic>
    </p:spTree>
    <p:extLst>
      <p:ext uri="{BB962C8B-B14F-4D97-AF65-F5344CB8AC3E}">
        <p14:creationId xmlns:p14="http://schemas.microsoft.com/office/powerpoint/2010/main" val="209866706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8" cy="6857999"/>
          </a:xfrm>
        </p:spPr>
      </p:pic>
    </p:spTree>
    <p:extLst>
      <p:ext uri="{BB962C8B-B14F-4D97-AF65-F5344CB8AC3E}">
        <p14:creationId xmlns:p14="http://schemas.microsoft.com/office/powerpoint/2010/main" val="229828115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8" cy="6857998"/>
          </a:xfrm>
        </p:spPr>
      </p:pic>
    </p:spTree>
    <p:extLst>
      <p:ext uri="{BB962C8B-B14F-4D97-AF65-F5344CB8AC3E}">
        <p14:creationId xmlns:p14="http://schemas.microsoft.com/office/powerpoint/2010/main" val="352077179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7" cy="6857998"/>
          </a:xfrm>
        </p:spPr>
      </p:pic>
    </p:spTree>
    <p:extLst>
      <p:ext uri="{BB962C8B-B14F-4D97-AF65-F5344CB8AC3E}">
        <p14:creationId xmlns:p14="http://schemas.microsoft.com/office/powerpoint/2010/main" val="299589171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20" y="12878"/>
            <a:ext cx="9252519" cy="6920884"/>
          </a:xfrm>
        </p:spPr>
      </p:pic>
    </p:spTree>
    <p:extLst>
      <p:ext uri="{BB962C8B-B14F-4D97-AF65-F5344CB8AC3E}">
        <p14:creationId xmlns:p14="http://schemas.microsoft.com/office/powerpoint/2010/main" val="67534680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65167"/>
          </a:xfrm>
        </p:spPr>
      </p:pic>
    </p:spTree>
    <p:extLst>
      <p:ext uri="{BB962C8B-B14F-4D97-AF65-F5344CB8AC3E}">
        <p14:creationId xmlns:p14="http://schemas.microsoft.com/office/powerpoint/2010/main" val="1848724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3 - TextBox"/>
          <p:cNvSpPr txBox="1">
            <a:spLocks noChangeArrowheads="1"/>
          </p:cNvSpPr>
          <p:nvPr/>
        </p:nvSpPr>
        <p:spPr bwMode="auto">
          <a:xfrm>
            <a:off x="5004048" y="188640"/>
            <a:ext cx="3888432" cy="6555641"/>
          </a:xfrm>
          <a:prstGeom prst="rect">
            <a:avLst/>
          </a:prstGeom>
          <a:noFill/>
          <a:ln w="9525">
            <a:noFill/>
            <a:miter lim="800000"/>
            <a:headEnd/>
            <a:tailEnd/>
          </a:ln>
        </p:spPr>
        <p:txBody>
          <a:bodyPr wrap="square">
            <a:spAutoFit/>
          </a:bodyPr>
          <a:lstStyle/>
          <a:p>
            <a:pPr algn="just"/>
            <a:r>
              <a:rPr lang="el-GR" sz="2400" b="1" dirty="0"/>
              <a:t>Ήταν τούρκικο φύλο</a:t>
            </a:r>
            <a:r>
              <a:rPr lang="el-GR" dirty="0"/>
              <a:t> </a:t>
            </a:r>
            <a:r>
              <a:rPr lang="el-GR" sz="2200" dirty="0"/>
              <a:t>που επικράτησε σε διάφορα τμήματα της </a:t>
            </a:r>
            <a:r>
              <a:rPr lang="el-GR" sz="2200" b="1" dirty="0"/>
              <a:t>Κεντρικής Ασίας </a:t>
            </a:r>
            <a:r>
              <a:rPr lang="el-GR" sz="2200" dirty="0"/>
              <a:t>και </a:t>
            </a:r>
            <a:r>
              <a:rPr lang="el-GR" sz="2200" b="1" dirty="0"/>
              <a:t>της Μέσης Ανατολής</a:t>
            </a:r>
            <a:r>
              <a:rPr lang="el-GR" sz="2200" dirty="0"/>
              <a:t> διά μέσου της Περσίας από τον </a:t>
            </a:r>
            <a:r>
              <a:rPr lang="el-GR" sz="2200" b="1" dirty="0"/>
              <a:t>11ο ως τον 14ο αιώνα.</a:t>
            </a:r>
            <a:r>
              <a:rPr lang="el-GR" sz="2200" dirty="0"/>
              <a:t> Ίδρυσαν το σουλτανάτο των Μεγάλων Σελτζούκων που εκτείνονταν από την </a:t>
            </a:r>
            <a:r>
              <a:rPr lang="el-GR" sz="2200" b="1" dirty="0"/>
              <a:t>Μικρά Ασία</a:t>
            </a:r>
            <a:r>
              <a:rPr lang="el-GR" sz="2200" dirty="0"/>
              <a:t> μέχρι την </a:t>
            </a:r>
            <a:r>
              <a:rPr lang="el-GR" sz="2200" b="1" dirty="0"/>
              <a:t>Περσία</a:t>
            </a:r>
            <a:r>
              <a:rPr lang="el-GR" sz="2200" dirty="0"/>
              <a:t>. </a:t>
            </a:r>
          </a:p>
          <a:p>
            <a:pPr algn="just"/>
            <a:r>
              <a:rPr lang="el-GR" sz="2200" dirty="0"/>
              <a:t>Οι Σελτζούκοι κατάγονταν από </a:t>
            </a:r>
            <a:r>
              <a:rPr lang="el-GR" sz="2200" dirty="0" err="1"/>
              <a:t>τουρκομανικά</a:t>
            </a:r>
            <a:r>
              <a:rPr lang="el-GR" sz="2200" dirty="0"/>
              <a:t> φύλα της Κεντρικής Ασίας. Όταν έφτασαν στην Περσία οι Σελτζούκοι υιοθέτησαν τον </a:t>
            </a:r>
            <a:r>
              <a:rPr lang="el-GR" sz="2200" b="1" dirty="0"/>
              <a:t>περσικό τρόπο ζωής</a:t>
            </a:r>
            <a:r>
              <a:rPr lang="el-GR" sz="2200" dirty="0"/>
              <a:t>, </a:t>
            </a:r>
            <a:r>
              <a:rPr lang="el-GR" sz="2200" b="1" dirty="0"/>
              <a:t>πολιτισμό</a:t>
            </a:r>
            <a:r>
              <a:rPr lang="el-GR" sz="2200" dirty="0"/>
              <a:t> ακόμη και τη </a:t>
            </a:r>
            <a:r>
              <a:rPr lang="el-GR" sz="2200" b="1" dirty="0"/>
              <a:t>γλώσσα</a:t>
            </a:r>
            <a:r>
              <a:rPr lang="el-GR" sz="2200" dirty="0"/>
              <a:t>. Θεωρούνται ως </a:t>
            </a:r>
            <a:r>
              <a:rPr lang="el-GR" sz="2200" b="1" dirty="0"/>
              <a:t>πολιτιστικοί πρόγονοι των σημερινών Τούρκων.</a:t>
            </a:r>
          </a:p>
        </p:txBody>
      </p:sp>
      <p:sp>
        <p:nvSpPr>
          <p:cNvPr id="11268" name="5 - TextBox"/>
          <p:cNvSpPr txBox="1">
            <a:spLocks noChangeArrowheads="1"/>
          </p:cNvSpPr>
          <p:nvPr/>
        </p:nvSpPr>
        <p:spPr bwMode="auto">
          <a:xfrm>
            <a:off x="539552" y="116632"/>
            <a:ext cx="4607868" cy="1200329"/>
          </a:xfrm>
          <a:prstGeom prst="rect">
            <a:avLst/>
          </a:prstGeom>
          <a:noFill/>
          <a:ln w="9525">
            <a:noFill/>
            <a:miter lim="800000"/>
            <a:headEnd/>
            <a:tailEnd/>
          </a:ln>
        </p:spPr>
        <p:txBody>
          <a:bodyPr wrap="square">
            <a:spAutoFit/>
          </a:bodyPr>
          <a:lstStyle/>
          <a:p>
            <a:pPr algn="ctr"/>
            <a:r>
              <a:rPr lang="el-GR" sz="2400" b="1" dirty="0">
                <a:effectLst>
                  <a:outerShdw blurRad="38100" dist="38100" dir="2700000" algn="tl">
                    <a:srgbClr val="000000">
                      <a:alpha val="43137"/>
                    </a:srgbClr>
                  </a:outerShdw>
                </a:effectLst>
                <a:latin typeface="Comic Sans MS" pitchFamily="66" charset="0"/>
              </a:rPr>
              <a:t>Νέοι εχθροί </a:t>
            </a:r>
            <a:r>
              <a:rPr lang="el-GR" sz="2400" dirty="0">
                <a:latin typeface="Comic Sans MS" pitchFamily="66" charset="0"/>
              </a:rPr>
              <a:t>εμφανίζονται </a:t>
            </a:r>
          </a:p>
          <a:p>
            <a:pPr algn="ctr"/>
            <a:r>
              <a:rPr lang="el-GR" sz="2400" dirty="0">
                <a:latin typeface="Comic Sans MS" pitchFamily="66" charset="0"/>
              </a:rPr>
              <a:t>και αποσπούν εδάφη από την αυτοκρατορία</a:t>
            </a:r>
          </a:p>
        </p:txBody>
      </p:sp>
      <p:sp>
        <p:nvSpPr>
          <p:cNvPr id="11269" name="6 - TextBox"/>
          <p:cNvSpPr txBox="1">
            <a:spLocks noChangeArrowheads="1"/>
          </p:cNvSpPr>
          <p:nvPr/>
        </p:nvSpPr>
        <p:spPr bwMode="auto">
          <a:xfrm>
            <a:off x="1043608" y="4797152"/>
            <a:ext cx="3072953" cy="584775"/>
          </a:xfrm>
          <a:prstGeom prst="rect">
            <a:avLst/>
          </a:prstGeom>
          <a:solidFill>
            <a:schemeClr val="accent1"/>
          </a:solidFill>
          <a:ln w="9525" cmpd="thinThick">
            <a:solidFill>
              <a:schemeClr val="tx1"/>
            </a:solidFill>
            <a:miter lim="800000"/>
            <a:headEnd/>
            <a:tailEnd/>
          </a:ln>
        </p:spPr>
        <p:txBody>
          <a:bodyPr wrap="square">
            <a:spAutoFit/>
          </a:bodyPr>
          <a:lstStyle/>
          <a:p>
            <a:pPr algn="ctr"/>
            <a:r>
              <a:rPr lang="el-GR" sz="3200" b="1" dirty="0">
                <a:latin typeface="Comic Sans MS" pitchFamily="66" charset="0"/>
              </a:rPr>
              <a:t>Σελτζούκοι</a:t>
            </a:r>
          </a:p>
        </p:txBody>
      </p:sp>
      <p:cxnSp>
        <p:nvCxnSpPr>
          <p:cNvPr id="8" name="7 - Ευθύγραμμο βέλος σύνδεσης"/>
          <p:cNvCxnSpPr/>
          <p:nvPr/>
        </p:nvCxnSpPr>
        <p:spPr>
          <a:xfrm rot="5400000">
            <a:off x="2358232" y="5499894"/>
            <a:ext cx="28575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1" name="9 - TextBox"/>
          <p:cNvSpPr txBox="1">
            <a:spLocks noChangeArrowheads="1"/>
          </p:cNvSpPr>
          <p:nvPr/>
        </p:nvSpPr>
        <p:spPr bwMode="auto">
          <a:xfrm>
            <a:off x="1214438" y="5643563"/>
            <a:ext cx="2643187" cy="369887"/>
          </a:xfrm>
          <a:prstGeom prst="rect">
            <a:avLst/>
          </a:prstGeom>
          <a:solidFill>
            <a:schemeClr val="accent1"/>
          </a:solidFill>
          <a:ln w="9525" cmpd="thinThick">
            <a:solidFill>
              <a:schemeClr val="tx1"/>
            </a:solidFill>
            <a:miter lim="800000"/>
            <a:headEnd/>
            <a:tailEnd/>
          </a:ln>
        </p:spPr>
        <p:txBody>
          <a:bodyPr>
            <a:spAutoFit/>
          </a:bodyPr>
          <a:lstStyle/>
          <a:p>
            <a:pPr algn="ctr"/>
            <a:r>
              <a:rPr lang="el-GR" b="1">
                <a:latin typeface="Comic Sans MS" pitchFamily="66" charset="0"/>
              </a:rPr>
              <a:t>Ασιατική καταγωγή</a:t>
            </a:r>
          </a:p>
        </p:txBody>
      </p:sp>
      <p:cxnSp>
        <p:nvCxnSpPr>
          <p:cNvPr id="11" name="10 - Ευθύγραμμο βέλος σύνδεσης"/>
          <p:cNvCxnSpPr/>
          <p:nvPr/>
        </p:nvCxnSpPr>
        <p:spPr>
          <a:xfrm rot="5400000">
            <a:off x="2358232" y="6142831"/>
            <a:ext cx="28575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3" name="11 - TextBox"/>
          <p:cNvSpPr txBox="1">
            <a:spLocks noChangeArrowheads="1"/>
          </p:cNvSpPr>
          <p:nvPr/>
        </p:nvSpPr>
        <p:spPr bwMode="auto">
          <a:xfrm>
            <a:off x="785813" y="6286500"/>
            <a:ext cx="3357562" cy="369888"/>
          </a:xfrm>
          <a:prstGeom prst="rect">
            <a:avLst/>
          </a:prstGeom>
          <a:solidFill>
            <a:schemeClr val="accent1"/>
          </a:solidFill>
          <a:ln w="9525" cmpd="thinThick">
            <a:solidFill>
              <a:schemeClr val="tx1"/>
            </a:solidFill>
            <a:miter lim="800000"/>
            <a:headEnd/>
            <a:tailEnd/>
          </a:ln>
        </p:spPr>
        <p:txBody>
          <a:bodyPr>
            <a:spAutoFit/>
          </a:bodyPr>
          <a:lstStyle/>
          <a:p>
            <a:pPr algn="ctr"/>
            <a:r>
              <a:rPr lang="el-GR" b="1">
                <a:latin typeface="Comic Sans MS" pitchFamily="66" charset="0"/>
              </a:rPr>
              <a:t>Μισθοφόροι Αράβων (αρχικά)</a:t>
            </a:r>
          </a:p>
        </p:txBody>
      </p:sp>
      <p:pic>
        <p:nvPicPr>
          <p:cNvPr id="11276" name="Picture 12" descr="attilaandnomadhordes06du8"/>
          <p:cNvPicPr>
            <a:picLocks noChangeAspect="1" noChangeArrowheads="1"/>
          </p:cNvPicPr>
          <p:nvPr/>
        </p:nvPicPr>
        <p:blipFill>
          <a:blip r:embed="rId2" cstate="print"/>
          <a:srcRect/>
          <a:stretch>
            <a:fillRect/>
          </a:stretch>
        </p:blipFill>
        <p:spPr bwMode="auto">
          <a:xfrm>
            <a:off x="395536" y="1340768"/>
            <a:ext cx="4392166" cy="329412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48" y="0"/>
            <a:ext cx="9134452" cy="6857998"/>
          </a:xfrm>
        </p:spPr>
      </p:pic>
      <p:sp>
        <p:nvSpPr>
          <p:cNvPr id="2" name="TextBox 1"/>
          <p:cNvSpPr txBox="1"/>
          <p:nvPr/>
        </p:nvSpPr>
        <p:spPr>
          <a:xfrm>
            <a:off x="179512" y="4725144"/>
            <a:ext cx="8784976" cy="1292662"/>
          </a:xfrm>
          <a:prstGeom prst="rect">
            <a:avLst/>
          </a:prstGeom>
          <a:solidFill>
            <a:schemeClr val="bg1">
              <a:alpha val="65000"/>
            </a:schemeClr>
          </a:solidFill>
          <a:ln>
            <a:solidFill>
              <a:schemeClr val="tx1"/>
            </a:solidFill>
          </a:ln>
        </p:spPr>
        <p:txBody>
          <a:bodyPr wrap="square" rtlCol="0">
            <a:spAutoFit/>
          </a:bodyPr>
          <a:lstStyle/>
          <a:p>
            <a:pPr algn="ctr"/>
            <a:r>
              <a:rPr lang="el-GR" sz="2400" b="1" dirty="0">
                <a:solidFill>
                  <a:schemeClr val="tx2">
                    <a:lumMod val="75000"/>
                  </a:schemeClr>
                </a:solidFill>
                <a:effectLst>
                  <a:outerShdw blurRad="38100" dist="38100" dir="2700000" algn="tl">
                    <a:srgbClr val="000000">
                      <a:alpha val="43137"/>
                    </a:srgbClr>
                  </a:outerShdw>
                </a:effectLst>
              </a:rPr>
              <a:t>Η μεγάλη αυτοκρατορία των Σελτζούκων το 1092 </a:t>
            </a:r>
          </a:p>
          <a:p>
            <a:pPr algn="ctr"/>
            <a:r>
              <a:rPr lang="el-GR" dirty="0"/>
              <a:t>Η Μικρά Ασία αποτέλεσε στην ουσία αυτόνομη περιοχή - σουλτανάτο στα πλαίσια της αυτοκρατορίας, υπό την κυριαρχία διάφορων ηγεμόνων - σουλτάνων και τη "χαλαρή" επικυριαρχία του σουλτάνου των Μεγάλων Σελτζούκων,</a:t>
            </a:r>
            <a:r>
              <a:rPr lang="el-GR" b="1" dirty="0">
                <a:effectLst>
                  <a:outerShdw blurRad="38100" dist="38100" dir="2700000" algn="tl">
                    <a:srgbClr val="000000">
                      <a:alpha val="43137"/>
                    </a:srgbClr>
                  </a:outerShdw>
                </a:effectLst>
              </a:rPr>
              <a:t> των Σελτζούκων Τούρκων</a:t>
            </a:r>
          </a:p>
        </p:txBody>
      </p:sp>
      <p:sp>
        <p:nvSpPr>
          <p:cNvPr id="5" name="TextBox 4"/>
          <p:cNvSpPr txBox="1"/>
          <p:nvPr/>
        </p:nvSpPr>
        <p:spPr>
          <a:xfrm>
            <a:off x="1979712" y="3288759"/>
            <a:ext cx="2088232" cy="923330"/>
          </a:xfrm>
          <a:prstGeom prst="rect">
            <a:avLst/>
          </a:prstGeom>
          <a:noFill/>
        </p:spPr>
        <p:txBody>
          <a:bodyPr wrap="square" rtlCol="0">
            <a:spAutoFit/>
          </a:bodyPr>
          <a:lstStyle/>
          <a:p>
            <a:pPr algn="ctr"/>
            <a:r>
              <a:rPr lang="el-GR" b="1" dirty="0">
                <a:effectLst>
                  <a:outerShdw blurRad="38100" dist="38100" dir="2700000" algn="tl">
                    <a:srgbClr val="000000">
                      <a:alpha val="43137"/>
                    </a:srgbClr>
                  </a:outerShdw>
                </a:effectLst>
              </a:rPr>
              <a:t>Νίκη εναντίον των Βυζαντινών στο </a:t>
            </a:r>
            <a:r>
              <a:rPr lang="el-GR" b="1" dirty="0" err="1">
                <a:effectLst>
                  <a:outerShdw blurRad="38100" dist="38100" dir="2700000" algn="tl">
                    <a:srgbClr val="000000">
                      <a:alpha val="43137"/>
                    </a:srgbClr>
                  </a:outerShdw>
                </a:effectLst>
              </a:rPr>
              <a:t>Ματζικέρτ</a:t>
            </a:r>
            <a:endParaRPr lang="el-GR" b="1" dirty="0">
              <a:effectLst>
                <a:outerShdw blurRad="38100" dist="38100" dir="2700000" algn="tl">
                  <a:srgbClr val="000000">
                    <a:alpha val="43137"/>
                  </a:srgbClr>
                </a:outerShdw>
              </a:effectLst>
            </a:endParaRPr>
          </a:p>
        </p:txBody>
      </p:sp>
      <p:sp>
        <p:nvSpPr>
          <p:cNvPr id="6" name="TextBox 5"/>
          <p:cNvSpPr txBox="1"/>
          <p:nvPr/>
        </p:nvSpPr>
        <p:spPr>
          <a:xfrm>
            <a:off x="5154108" y="3356992"/>
            <a:ext cx="2088232" cy="1200329"/>
          </a:xfrm>
          <a:prstGeom prst="rect">
            <a:avLst/>
          </a:prstGeom>
          <a:noFill/>
        </p:spPr>
        <p:txBody>
          <a:bodyPr wrap="square" rtlCol="0">
            <a:spAutoFit/>
          </a:bodyPr>
          <a:lstStyle/>
          <a:p>
            <a:pPr algn="ctr"/>
            <a:r>
              <a:rPr lang="el-GR" b="1" dirty="0">
                <a:effectLst>
                  <a:outerShdw blurRad="38100" dist="38100" dir="2700000" algn="tl">
                    <a:srgbClr val="000000">
                      <a:alpha val="43137"/>
                    </a:srgbClr>
                  </a:outerShdw>
                </a:effectLst>
              </a:rPr>
              <a:t>Νίκη εναντίον των Περσών στην τοποθεσία </a:t>
            </a:r>
            <a:r>
              <a:rPr lang="el-GR" b="1" dirty="0" err="1">
                <a:effectLst>
                  <a:outerShdw blurRad="38100" dist="38100" dir="2700000" algn="tl">
                    <a:srgbClr val="000000">
                      <a:alpha val="43137"/>
                    </a:srgbClr>
                  </a:outerShdw>
                </a:effectLst>
              </a:rPr>
              <a:t>Ντανακάρτ</a:t>
            </a:r>
            <a:endParaRPr lang="el-GR" b="1" dirty="0">
              <a:effectLst>
                <a:outerShdw blurRad="38100" dist="38100" dir="2700000" algn="tl">
                  <a:srgbClr val="000000">
                    <a:alpha val="43137"/>
                  </a:srgbClr>
                </a:outerShdw>
              </a:effectLst>
            </a:endParaRPr>
          </a:p>
        </p:txBody>
      </p:sp>
      <p:sp>
        <p:nvSpPr>
          <p:cNvPr id="3" name="Αστέρι 5 ακτινών 2"/>
          <p:cNvSpPr/>
          <p:nvPr/>
        </p:nvSpPr>
        <p:spPr>
          <a:xfrm>
            <a:off x="2195736" y="1628800"/>
            <a:ext cx="1656184" cy="1440160"/>
          </a:xfrm>
          <a:prstGeom prst="star5">
            <a:avLst/>
          </a:prstGeom>
          <a:solidFill>
            <a:schemeClr val="accent1">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Αστέρι 5 ακτινών 6"/>
          <p:cNvSpPr/>
          <p:nvPr/>
        </p:nvSpPr>
        <p:spPr>
          <a:xfrm>
            <a:off x="5364088" y="1916832"/>
            <a:ext cx="1656184" cy="1440160"/>
          </a:xfrm>
          <a:prstGeom prst="star5">
            <a:avLst/>
          </a:prstGeom>
          <a:solidFill>
            <a:schemeClr val="accent1">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Θέση περιεχομένου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08304" y="-171503"/>
            <a:ext cx="1969856" cy="2520280"/>
          </a:xfrm>
          <a:prstGeom prst="rect">
            <a:avLst/>
          </a:prstGeom>
        </p:spPr>
      </p:pic>
    </p:spTree>
    <p:extLst>
      <p:ext uri="{BB962C8B-B14F-4D97-AF65-F5344CB8AC3E}">
        <p14:creationId xmlns:p14="http://schemas.microsoft.com/office/powerpoint/2010/main" val="250704359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2" y="0"/>
            <a:ext cx="9134452" cy="6857997"/>
          </a:xfrm>
        </p:spPr>
      </p:pic>
    </p:spTree>
    <p:extLst>
      <p:ext uri="{BB962C8B-B14F-4D97-AF65-F5344CB8AC3E}">
        <p14:creationId xmlns:p14="http://schemas.microsoft.com/office/powerpoint/2010/main" val="1451196770"/>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0946" y="332657"/>
            <a:ext cx="8248298" cy="6192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353108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27384"/>
            <a:ext cx="8229600" cy="1143000"/>
          </a:xfrm>
        </p:spPr>
        <p:txBody>
          <a:bodyPr>
            <a:normAutofit/>
          </a:bodyPr>
          <a:lstStyle/>
          <a:p>
            <a:r>
              <a:rPr lang="el-GR" sz="3500" b="1" dirty="0">
                <a:solidFill>
                  <a:schemeClr val="bg1"/>
                </a:solidFill>
                <a:effectLst>
                  <a:outerShdw blurRad="38100" dist="38100" dir="2700000" algn="tl">
                    <a:srgbClr val="000000">
                      <a:alpha val="43137"/>
                    </a:srgbClr>
                  </a:outerShdw>
                </a:effectLst>
              </a:rPr>
              <a:t>Μετά το θάνατο του Βασιλείου Β΄ (1025)</a:t>
            </a:r>
          </a:p>
        </p:txBody>
      </p:sp>
      <p:pic>
        <p:nvPicPr>
          <p:cNvPr id="4" name="Θέση περιεχομένου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94520" y="1052735"/>
            <a:ext cx="4257094" cy="5256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70430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2" y="0"/>
            <a:ext cx="9134451" cy="6857997"/>
          </a:xfrm>
        </p:spPr>
      </p:pic>
    </p:spTree>
    <p:extLst>
      <p:ext uri="{BB962C8B-B14F-4D97-AF65-F5344CB8AC3E}">
        <p14:creationId xmlns:p14="http://schemas.microsoft.com/office/powerpoint/2010/main" val="108880481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0946" y="332657"/>
            <a:ext cx="8248298" cy="61926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272349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2" y="0"/>
            <a:ext cx="9134451" cy="6857996"/>
          </a:xfrm>
        </p:spPr>
      </p:pic>
    </p:spTree>
    <p:extLst>
      <p:ext uri="{BB962C8B-B14F-4D97-AF65-F5344CB8AC3E}">
        <p14:creationId xmlns:p14="http://schemas.microsoft.com/office/powerpoint/2010/main" val="20421045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l-GR"/>
          </a:p>
        </p:txBody>
      </p:sp>
      <p:pic>
        <p:nvPicPr>
          <p:cNvPr id="2050" name="Picture 2" descr="http://upload.wikimedia.org/wikipedia/commons/9/98/11_13th_century_Asia_Minor_Turkish_Invasions.Ellinik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980728"/>
            <a:ext cx="9365149" cy="4553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356109"/>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633" y="0"/>
            <a:ext cx="9134457" cy="6858000"/>
          </a:xfrm>
        </p:spPr>
      </p:pic>
    </p:spTree>
    <p:extLst>
      <p:ext uri="{BB962C8B-B14F-4D97-AF65-F5344CB8AC3E}">
        <p14:creationId xmlns:p14="http://schemas.microsoft.com/office/powerpoint/2010/main" val="2515804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92758" cy="6976851"/>
          </a:xfrm>
          <a:prstGeom prst="rect">
            <a:avLst/>
          </a:prstGeom>
          <a:ln>
            <a:noFill/>
          </a:ln>
          <a:effectLst>
            <a:outerShdw blurRad="292100" dist="139700" dir="2700000" algn="tl" rotWithShape="0">
              <a:srgbClr val="333333">
                <a:alpha val="65000"/>
              </a:srgbClr>
            </a:outerShdw>
          </a:effectLst>
        </p:spPr>
      </p:pic>
      <p:pic>
        <p:nvPicPr>
          <p:cNvPr id="2050" name="Picture 2" descr="http://upload.wikimedia.org/wikipedia/commons/0/01/Sultan_Alp_Arsl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657209"/>
            <a:ext cx="3024336" cy="5178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5661248"/>
            <a:ext cx="3024336" cy="800219"/>
          </a:xfrm>
          <a:prstGeom prst="rect">
            <a:avLst/>
          </a:prstGeom>
          <a:noFill/>
        </p:spPr>
        <p:txBody>
          <a:bodyPr wrap="square" rtlCol="0">
            <a:spAutoFit/>
          </a:bodyPr>
          <a:lstStyle/>
          <a:p>
            <a:pPr algn="ctr"/>
            <a:r>
              <a:rPr lang="el-GR" b="1" dirty="0">
                <a:solidFill>
                  <a:schemeClr val="bg1"/>
                </a:solidFill>
              </a:rPr>
              <a:t>Ο Σουλτάνος των Σελτζούκων </a:t>
            </a:r>
          </a:p>
          <a:p>
            <a:pPr algn="ctr"/>
            <a:r>
              <a:rPr lang="el-GR" sz="2800" b="1" dirty="0">
                <a:solidFill>
                  <a:schemeClr val="bg1"/>
                </a:solidFill>
              </a:rPr>
              <a:t>Αλπ </a:t>
            </a:r>
            <a:r>
              <a:rPr lang="el-GR" sz="2800" b="1" dirty="0" err="1">
                <a:solidFill>
                  <a:schemeClr val="bg1"/>
                </a:solidFill>
              </a:rPr>
              <a:t>Ασλάν</a:t>
            </a:r>
            <a:endParaRPr lang="el-GR" sz="2800" b="1" dirty="0">
              <a:solidFill>
                <a:schemeClr val="bg1"/>
              </a:solidFill>
            </a:endParaRPr>
          </a:p>
        </p:txBody>
      </p:sp>
    </p:spTree>
    <p:extLst>
      <p:ext uri="{BB962C8B-B14F-4D97-AF65-F5344CB8AC3E}">
        <p14:creationId xmlns:p14="http://schemas.microsoft.com/office/powerpoint/2010/main" val="37751048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528" y="-27309"/>
            <a:ext cx="9308071" cy="6981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54302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23" y="-171400"/>
            <a:ext cx="9362749" cy="7029400"/>
          </a:xfrm>
        </p:spPr>
      </p:pic>
    </p:spTree>
    <p:extLst>
      <p:ext uri="{BB962C8B-B14F-4D97-AF65-F5344CB8AC3E}">
        <p14:creationId xmlns:p14="http://schemas.microsoft.com/office/powerpoint/2010/main" val="29816238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pload.wikimedia.org/wikipedia/commons/thumb/5/5a/Great_Ararat.jpg/1024px-Great_Arar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769" y="8383"/>
            <a:ext cx="10430993"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67544" y="3356992"/>
            <a:ext cx="8229600" cy="1143000"/>
          </a:xfrm>
        </p:spPr>
        <p:txBody>
          <a:bodyPr/>
          <a:lstStyle/>
          <a:p>
            <a:r>
              <a:rPr lang="el-GR" b="1" dirty="0">
                <a:solidFill>
                  <a:schemeClr val="bg1"/>
                </a:solidFill>
                <a:effectLst>
                  <a:outerShdw blurRad="38100" dist="38100" dir="2700000" algn="tl">
                    <a:srgbClr val="000000">
                      <a:alpha val="43137"/>
                    </a:srgbClr>
                  </a:outerShdw>
                </a:effectLst>
              </a:rPr>
              <a:t>Όρος Αραράτ</a:t>
            </a:r>
          </a:p>
        </p:txBody>
      </p:sp>
    </p:spTree>
    <p:extLst>
      <p:ext uri="{BB962C8B-B14F-4D97-AF65-F5344CB8AC3E}">
        <p14:creationId xmlns:p14="http://schemas.microsoft.com/office/powerpoint/2010/main" val="78984954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5" name="Θέση περιεχομένου 4"/>
          <p:cNvSpPr>
            <a:spLocks noGrp="1"/>
          </p:cNvSpPr>
          <p:nvPr>
            <p:ph idx="1"/>
          </p:nvPr>
        </p:nvSpPr>
        <p:spPr/>
        <p:txBody>
          <a:bodyPr/>
          <a:lstStyle/>
          <a:p>
            <a:endParaRPr lang="el-GR"/>
          </a:p>
        </p:txBody>
      </p:sp>
      <p:pic>
        <p:nvPicPr>
          <p:cNvPr id="4098" name="Picture 2" descr="http://upload.wikimedia.org/wikipedia/commons/thumb/3/37/Akhtamar_Island_on_Lake_Van_with_the_Armenian_Cathedral_of_the_Holy_Cross.jpg/1024px-Akhtamar_Island_on_Lake_Van_with_the_Armenian_Cathedral_of_the_Holy_Cro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60" y="-99392"/>
            <a:ext cx="10533740" cy="7056784"/>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1475656" y="332656"/>
            <a:ext cx="7776864" cy="646331"/>
          </a:xfrm>
          <a:prstGeom prst="rect">
            <a:avLst/>
          </a:prstGeom>
        </p:spPr>
        <p:txBody>
          <a:bodyPr wrap="square">
            <a:spAutoFit/>
          </a:bodyPr>
          <a:lstStyle/>
          <a:p>
            <a:pPr algn="ctr"/>
            <a:r>
              <a:rPr lang="el-GR" sz="3600" b="1" dirty="0">
                <a:solidFill>
                  <a:schemeClr val="bg1"/>
                </a:solidFill>
              </a:rPr>
              <a:t>Λίμνη Βαν</a:t>
            </a:r>
            <a:r>
              <a:rPr lang="el-GR" b="1" dirty="0">
                <a:solidFill>
                  <a:schemeClr val="bg1"/>
                </a:solidFill>
              </a:rPr>
              <a:t>, η μεγαλύτερη της Τουρκίας (έκταση 3.755 </a:t>
            </a:r>
            <a:r>
              <a:rPr lang="el-GR" b="1" dirty="0" err="1">
                <a:solidFill>
                  <a:schemeClr val="bg1"/>
                </a:solidFill>
              </a:rPr>
              <a:t>τ.χ</a:t>
            </a:r>
            <a:r>
              <a:rPr lang="el-GR" b="1" dirty="0">
                <a:solidFill>
                  <a:schemeClr val="bg1"/>
                </a:solidFill>
              </a:rPr>
              <a:t>.)</a:t>
            </a:r>
          </a:p>
        </p:txBody>
      </p:sp>
    </p:spTree>
    <p:extLst>
      <p:ext uri="{BB962C8B-B14F-4D97-AF65-F5344CB8AC3E}">
        <p14:creationId xmlns:p14="http://schemas.microsoft.com/office/powerpoint/2010/main" val="4152069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chemeClr val="bg1"/>
                </a:solidFill>
                <a:effectLst>
                  <a:outerShdw blurRad="38100" dist="38100" dir="2700000" algn="tl">
                    <a:srgbClr val="000000">
                      <a:alpha val="43137"/>
                    </a:srgbClr>
                  </a:outerShdw>
                </a:effectLst>
              </a:rPr>
              <a:t>…επικρατεί πολιτική αστάθεια…</a:t>
            </a: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770242">
            <a:off x="4762993" y="1860961"/>
            <a:ext cx="2918928" cy="2047606"/>
          </a:xfrm>
          <a:prstGeom prst="rect">
            <a:avLst/>
          </a:prstGeom>
          <a:ln>
            <a:noFill/>
          </a:ln>
          <a:effectLst>
            <a:outerShdw blurRad="292100" dist="139700" dir="2700000" algn="tl" rotWithShape="0">
              <a:srgbClr val="333333">
                <a:alpha val="65000"/>
              </a:srgbClr>
            </a:outerShdw>
          </a:effectLst>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46003">
            <a:off x="5533314" y="4041249"/>
            <a:ext cx="3134487" cy="2198819"/>
          </a:xfrm>
          <a:prstGeom prst="rect">
            <a:avLst/>
          </a:prstGeom>
          <a:ln>
            <a:noFill/>
          </a:ln>
          <a:effectLst>
            <a:outerShdw blurRad="292100" dist="139700" dir="2700000" algn="tl" rotWithShape="0">
              <a:srgbClr val="333333">
                <a:alpha val="65000"/>
              </a:srgbClr>
            </a:outerShdw>
          </a:effectLst>
        </p:spPr>
      </p:pic>
      <p:pic>
        <p:nvPicPr>
          <p:cNvPr id="6" name="Εικόνα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880664">
            <a:off x="518568" y="4499394"/>
            <a:ext cx="2438400" cy="1876425"/>
          </a:xfrm>
          <a:prstGeom prst="rect">
            <a:avLst/>
          </a:prstGeom>
          <a:ln>
            <a:noFill/>
          </a:ln>
          <a:effectLst>
            <a:outerShdw blurRad="292100" dist="139700" dir="2700000" algn="tl" rotWithShape="0">
              <a:srgbClr val="333333">
                <a:alpha val="65000"/>
              </a:srgbClr>
            </a:outerShdw>
          </a:effectLst>
        </p:spPr>
      </p:pic>
      <p:pic>
        <p:nvPicPr>
          <p:cNvPr id="7" name="Εικόνα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49" y="1813698"/>
            <a:ext cx="2232248" cy="2202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64555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2636912"/>
            <a:ext cx="9144000" cy="3920490"/>
          </a:xfrm>
          <a:prstGeom prst="rect">
            <a:avLst/>
          </a:prstGeom>
          <a:ln>
            <a:noFill/>
          </a:ln>
          <a:effectLst>
            <a:outerShdw blurRad="292100" dist="139700" dir="2700000" algn="tl" rotWithShape="0">
              <a:srgbClr val="333333">
                <a:alpha val="65000"/>
              </a:srgbClr>
            </a:outerShdw>
          </a:effectLst>
        </p:spPr>
      </p:pic>
      <p:cxnSp>
        <p:nvCxnSpPr>
          <p:cNvPr id="3" name="Ευθύγραμμο βέλος σύνδεσης 2"/>
          <p:cNvCxnSpPr/>
          <p:nvPr/>
        </p:nvCxnSpPr>
        <p:spPr>
          <a:xfrm>
            <a:off x="1691680" y="3428999"/>
            <a:ext cx="6264696" cy="5040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3307" y="1"/>
            <a:ext cx="3519525" cy="2636246"/>
          </a:xfrm>
          <a:prstGeom prst="rect">
            <a:avLst/>
          </a:prstGeom>
          <a:ln>
            <a:noFill/>
          </a:ln>
          <a:effectLst>
            <a:outerShdw blurRad="292100" dist="139700" dir="2700000" algn="tl" rotWithShape="0">
              <a:srgbClr val="333333">
                <a:alpha val="65000"/>
              </a:srgbClr>
            </a:outerShdw>
          </a:effectLst>
        </p:spPr>
      </p:pic>
      <p:pic>
        <p:nvPicPr>
          <p:cNvPr id="7" name="Εικόνα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2268"/>
            <a:ext cx="2243842" cy="3007212"/>
          </a:xfrm>
          <a:prstGeom prst="rect">
            <a:avLst/>
          </a:prstGeom>
          <a:ln>
            <a:noFill/>
          </a:ln>
          <a:effectLst>
            <a:outerShdw blurRad="292100" dist="139700" dir="2700000" algn="tl" rotWithShape="0">
              <a:srgbClr val="333333">
                <a:alpha val="65000"/>
              </a:srgbClr>
            </a:outerShdw>
          </a:effectLst>
        </p:spPr>
      </p:pic>
      <p:sp>
        <p:nvSpPr>
          <p:cNvPr id="8" name="Τίτλος 1"/>
          <p:cNvSpPr>
            <a:spLocks noGrp="1"/>
          </p:cNvSpPr>
          <p:nvPr>
            <p:ph type="title"/>
          </p:nvPr>
        </p:nvSpPr>
        <p:spPr>
          <a:xfrm>
            <a:off x="2243841" y="477005"/>
            <a:ext cx="3419466" cy="864096"/>
          </a:xfrm>
        </p:spPr>
        <p:txBody>
          <a:bodyPr>
            <a:normAutofit fontScale="90000"/>
          </a:bodyPr>
          <a:lstStyle/>
          <a:p>
            <a:r>
              <a:rPr lang="el-GR" sz="3000" b="1" dirty="0">
                <a:solidFill>
                  <a:schemeClr val="tx2"/>
                </a:solidFill>
                <a:effectLst>
                  <a:outerShdw blurRad="38100" dist="38100" dir="2700000" algn="tl">
                    <a:srgbClr val="000000">
                      <a:alpha val="43137"/>
                    </a:srgbClr>
                  </a:outerShdw>
                </a:effectLst>
              </a:rPr>
              <a:t>Ρωμανός Δ΄ </a:t>
            </a:r>
            <a:br>
              <a:rPr lang="el-GR" sz="3000" b="1" dirty="0">
                <a:solidFill>
                  <a:schemeClr val="tx2"/>
                </a:solidFill>
                <a:effectLst>
                  <a:outerShdw blurRad="38100" dist="38100" dir="2700000" algn="tl">
                    <a:srgbClr val="000000">
                      <a:alpha val="43137"/>
                    </a:srgbClr>
                  </a:outerShdw>
                </a:effectLst>
              </a:rPr>
            </a:br>
            <a:r>
              <a:rPr lang="el-GR" sz="3000" b="1" dirty="0">
                <a:solidFill>
                  <a:schemeClr val="tx2"/>
                </a:solidFill>
                <a:effectLst>
                  <a:outerShdw blurRad="38100" dist="38100" dir="2700000" algn="tl">
                    <a:srgbClr val="000000">
                      <a:alpha val="43137"/>
                    </a:srgbClr>
                  </a:outerShdw>
                </a:effectLst>
              </a:rPr>
              <a:t>Διογένης</a:t>
            </a:r>
          </a:p>
        </p:txBody>
      </p:sp>
      <p:sp>
        <p:nvSpPr>
          <p:cNvPr id="9" name="Τίτλος 1"/>
          <p:cNvSpPr txBox="1">
            <a:spLocks/>
          </p:cNvSpPr>
          <p:nvPr/>
        </p:nvSpPr>
        <p:spPr>
          <a:xfrm>
            <a:off x="2243841" y="1421338"/>
            <a:ext cx="3419465" cy="86409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b="1" dirty="0">
                <a:solidFill>
                  <a:srgbClr val="ED0D8D"/>
                </a:solidFill>
                <a:effectLst>
                  <a:outerShdw blurRad="38100" dist="38100" dir="2700000" algn="tl">
                    <a:srgbClr val="000000">
                      <a:alpha val="43137"/>
                    </a:srgbClr>
                  </a:outerShdw>
                </a:effectLst>
              </a:rPr>
              <a:t>1071 </a:t>
            </a:r>
            <a:r>
              <a:rPr lang="el-GR" sz="4000" b="1" dirty="0" err="1">
                <a:solidFill>
                  <a:srgbClr val="ED0D8D"/>
                </a:solidFill>
                <a:effectLst>
                  <a:outerShdw blurRad="38100" dist="38100" dir="2700000" algn="tl">
                    <a:srgbClr val="000000">
                      <a:alpha val="43137"/>
                    </a:srgbClr>
                  </a:outerShdw>
                </a:effectLst>
              </a:rPr>
              <a:t>μ.Χ</a:t>
            </a:r>
            <a:r>
              <a:rPr lang="el-GR" sz="4000" b="1" dirty="0">
                <a:solidFill>
                  <a:srgbClr val="ED0D8D"/>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1150073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0" y="203850"/>
            <a:ext cx="8964488" cy="646331"/>
          </a:xfrm>
          <a:prstGeom prst="rect">
            <a:avLst/>
          </a:prstGeom>
        </p:spPr>
        <p:txBody>
          <a:bodyPr wrap="square">
            <a:spAutoFit/>
          </a:bodyPr>
          <a:lstStyle/>
          <a:p>
            <a:pPr algn="ctr"/>
            <a:r>
              <a:rPr lang="el-GR" sz="3600" b="1" dirty="0">
                <a:solidFill>
                  <a:srgbClr val="002060"/>
                </a:solidFill>
              </a:rPr>
              <a:t>ΜΑΤΖΙΚΕΡΤ</a:t>
            </a:r>
            <a:r>
              <a:rPr lang="el-GR" b="1" dirty="0">
                <a:solidFill>
                  <a:srgbClr val="002060"/>
                </a:solidFill>
              </a:rPr>
              <a:t>         </a:t>
            </a:r>
            <a:r>
              <a:rPr lang="el-GR" b="1" dirty="0">
                <a:solidFill>
                  <a:srgbClr val="002060"/>
                </a:solidFill>
                <a:sym typeface="Wingdings" panose="05000000000000000000" pitchFamily="2" charset="2"/>
              </a:rPr>
              <a:t>     </a:t>
            </a:r>
            <a:r>
              <a:rPr lang="el-GR" b="1" dirty="0">
                <a:solidFill>
                  <a:srgbClr val="002060"/>
                </a:solidFill>
              </a:rPr>
              <a:t>ΣΤΑ ΒΑΘΗ ΤΗΣ ΤΟΥΡΚΙΑΣ</a:t>
            </a:r>
          </a:p>
        </p:txBody>
      </p:sp>
      <p:pic>
        <p:nvPicPr>
          <p:cNvPr id="3074" name="Picture 2" descr="Η μάχη στο Mατζικέρτ (1071) - Kλειώ">
            <a:extLst>
              <a:ext uri="{FF2B5EF4-FFF2-40B4-BE49-F238E27FC236}">
                <a16:creationId xmlns:a16="http://schemas.microsoft.com/office/drawing/2014/main" id="{2B6B4AE7-DF44-4D5F-ACC9-30553C77F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6237"/>
            <a:ext cx="9144000" cy="521176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Ευθύγραμμο βέλος σύνδεσης 2">
            <a:extLst>
              <a:ext uri="{FF2B5EF4-FFF2-40B4-BE49-F238E27FC236}">
                <a16:creationId xmlns:a16="http://schemas.microsoft.com/office/drawing/2014/main" id="{97AA4A30-1F54-4D08-8DCA-72A0162B5C23}"/>
              </a:ext>
            </a:extLst>
          </p:cNvPr>
          <p:cNvCxnSpPr>
            <a:cxnSpLocks/>
          </p:cNvCxnSpPr>
          <p:nvPr/>
        </p:nvCxnSpPr>
        <p:spPr>
          <a:xfrm>
            <a:off x="3059832" y="908720"/>
            <a:ext cx="2736304" cy="28803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180411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http://3.bp.blogspot.com/_KCuHoU9QBUU/SwphMRUh9GI/AAAAAAAAa4Y/5US74qoxHiQ/s400/alp-arslan.jpg"/>
          <p:cNvPicPr>
            <a:picLocks noChangeAspect="1" noChangeArrowheads="1"/>
          </p:cNvPicPr>
          <p:nvPr/>
        </p:nvPicPr>
        <p:blipFill>
          <a:blip r:embed="rId2" cstate="print"/>
          <a:srcRect/>
          <a:stretch>
            <a:fillRect/>
          </a:stretch>
        </p:blipFill>
        <p:spPr bwMode="auto">
          <a:xfrm>
            <a:off x="251520" y="404664"/>
            <a:ext cx="4719439" cy="6155790"/>
          </a:xfrm>
          <a:prstGeom prst="rect">
            <a:avLst/>
          </a:prstGeom>
          <a:noFill/>
          <a:ln w="9525">
            <a:noFill/>
            <a:miter lim="800000"/>
            <a:headEnd/>
            <a:tailEnd/>
          </a:ln>
        </p:spPr>
      </p:pic>
      <p:sp>
        <p:nvSpPr>
          <p:cNvPr id="7" name="6 - Ορθογώνιο"/>
          <p:cNvSpPr/>
          <p:nvPr/>
        </p:nvSpPr>
        <p:spPr>
          <a:xfrm>
            <a:off x="4932040" y="548680"/>
            <a:ext cx="4211960" cy="5262979"/>
          </a:xfrm>
          <a:prstGeom prst="rect">
            <a:avLst/>
          </a:prstGeom>
        </p:spPr>
        <p:txBody>
          <a:bodyPr wrap="square">
            <a:spAutoFit/>
          </a:bodyPr>
          <a:lstStyle/>
          <a:p>
            <a:pPr algn="ctr"/>
            <a:r>
              <a:rPr lang="el-GR" sz="2800" dirty="0"/>
              <a:t>O </a:t>
            </a:r>
            <a:r>
              <a:rPr lang="el-GR" sz="2800" b="1" dirty="0"/>
              <a:t>Αλπ </a:t>
            </a:r>
            <a:r>
              <a:rPr lang="el-GR" sz="2800" b="1" dirty="0" err="1"/>
              <a:t>Αρσλάν</a:t>
            </a:r>
            <a:r>
              <a:rPr lang="el-GR" sz="2800" b="1" dirty="0"/>
              <a:t> </a:t>
            </a:r>
            <a:r>
              <a:rPr lang="el-GR" sz="2800" dirty="0"/>
              <a:t>γεννημένος </a:t>
            </a:r>
          </a:p>
          <a:p>
            <a:pPr algn="ctr"/>
            <a:r>
              <a:rPr lang="el-GR" sz="2800" dirty="0" err="1"/>
              <a:t>Μουχάμαντ</a:t>
            </a:r>
            <a:r>
              <a:rPr lang="el-GR" sz="2800" dirty="0"/>
              <a:t> </a:t>
            </a:r>
            <a:r>
              <a:rPr lang="el-GR" sz="2800" dirty="0" err="1"/>
              <a:t>ιμπν</a:t>
            </a:r>
            <a:r>
              <a:rPr lang="el-GR" sz="2800" dirty="0"/>
              <a:t> </a:t>
            </a:r>
            <a:r>
              <a:rPr lang="el-GR" sz="2800" dirty="0" err="1"/>
              <a:t>Νταούντ</a:t>
            </a:r>
            <a:r>
              <a:rPr lang="el-GR" sz="2800" dirty="0"/>
              <a:t> </a:t>
            </a:r>
          </a:p>
          <a:p>
            <a:pPr algn="ctr"/>
            <a:r>
              <a:rPr lang="el-GR" sz="2800" dirty="0"/>
              <a:t>(</a:t>
            </a:r>
            <a:r>
              <a:rPr lang="el-GR" sz="2800" dirty="0" err="1"/>
              <a:t>Muhammad</a:t>
            </a:r>
            <a:r>
              <a:rPr lang="el-GR" sz="2800" dirty="0"/>
              <a:t> </a:t>
            </a:r>
            <a:r>
              <a:rPr lang="el-GR" sz="2800" dirty="0" err="1"/>
              <a:t>ibn</a:t>
            </a:r>
            <a:r>
              <a:rPr lang="el-GR" sz="2800" dirty="0"/>
              <a:t> </a:t>
            </a:r>
            <a:r>
              <a:rPr lang="el-GR" sz="2800" dirty="0" err="1"/>
              <a:t>Daud</a:t>
            </a:r>
            <a:r>
              <a:rPr lang="el-GR" sz="2800" dirty="0"/>
              <a:t>)</a:t>
            </a:r>
          </a:p>
          <a:p>
            <a:pPr algn="ctr"/>
            <a:r>
              <a:rPr lang="el-GR" sz="2800" dirty="0"/>
              <a:t>(1026 -15/12/1072) ήταν ο δεύτερος στη διαδοχή σουλτάνος </a:t>
            </a:r>
          </a:p>
          <a:p>
            <a:pPr algn="ctr"/>
            <a:r>
              <a:rPr lang="el-GR" sz="2800" dirty="0"/>
              <a:t>της Περσίας και του Ιράκ. Γεννήθηκε στην περσική επαρχία Χορασάν το </a:t>
            </a:r>
            <a:r>
              <a:rPr lang="el-GR" sz="2800" b="1" dirty="0"/>
              <a:t>1026</a:t>
            </a:r>
            <a:r>
              <a:rPr lang="el-GR" sz="2800" dirty="0"/>
              <a:t> (εναλλακτικά η γέννησή του τοποθετείται στο </a:t>
            </a:r>
            <a:r>
              <a:rPr lang="el-GR" sz="2800" b="1" dirty="0"/>
              <a:t>1029</a:t>
            </a:r>
            <a:r>
              <a:rPr lang="el-GR" sz="2800" dirty="0"/>
              <a:t> ή το </a:t>
            </a:r>
            <a:r>
              <a:rPr lang="el-GR" sz="2800" b="1" dirty="0"/>
              <a:t>1032</a:t>
            </a:r>
            <a:r>
              <a:rPr lang="el-GR" sz="2800" dirty="0"/>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Η μάχη του Ματζικέρτ - καταστροφική τότε, διδακτική σήμερα - slpress.gr">
            <a:extLst>
              <a:ext uri="{FF2B5EF4-FFF2-40B4-BE49-F238E27FC236}">
                <a16:creationId xmlns:a16="http://schemas.microsoft.com/office/drawing/2014/main" id="{A9AA7A80-1DEE-48C9-866D-D21E42A85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2" y="1431833"/>
            <a:ext cx="9144000" cy="48253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1ADB00A-02F5-4A64-8866-EEC015EEE520}"/>
              </a:ext>
            </a:extLst>
          </p:cNvPr>
          <p:cNvSpPr/>
          <p:nvPr/>
        </p:nvSpPr>
        <p:spPr>
          <a:xfrm>
            <a:off x="524662" y="6102"/>
            <a:ext cx="8261877" cy="1446550"/>
          </a:xfrm>
          <a:prstGeom prst="rect">
            <a:avLst/>
          </a:prstGeom>
          <a:noFill/>
        </p:spPr>
        <p:txBody>
          <a:bodyPr wrap="none" lIns="91440" tIns="45720" rIns="91440" bIns="45720">
            <a:spAutoFit/>
          </a:bodyPr>
          <a:lstStyle/>
          <a:p>
            <a:pPr algn="ctr"/>
            <a:r>
              <a:rPr lang="el-GR" sz="4400" b="1" dirty="0">
                <a:ln w="6600">
                  <a:solidFill>
                    <a:schemeClr val="accent2"/>
                  </a:solidFill>
                  <a:prstDash val="solid"/>
                </a:ln>
                <a:solidFill>
                  <a:srgbClr val="FFFFFF"/>
                </a:solidFill>
                <a:effectLst>
                  <a:outerShdw dist="38100" dir="2700000" algn="tl" rotWithShape="0">
                    <a:schemeClr val="accent2"/>
                  </a:outerShdw>
                </a:effectLst>
              </a:rPr>
              <a:t>Η ΟΛΕΘΡΙΑ ΜΑΧΗ ΣΤΟ ΜΑΤΖΙΚΕΡΤ</a:t>
            </a:r>
          </a:p>
          <a:p>
            <a:pPr algn="ctr"/>
            <a:r>
              <a:rPr lang="el-GR" sz="4400" b="1" cap="none" spc="0" dirty="0">
                <a:ln w="6600">
                  <a:solidFill>
                    <a:schemeClr val="accent2"/>
                  </a:solidFill>
                  <a:prstDash val="solid"/>
                </a:ln>
                <a:solidFill>
                  <a:srgbClr val="FFFFFF"/>
                </a:solidFill>
                <a:effectLst>
                  <a:outerShdw dist="38100" dir="2700000" algn="tl" rotWithShape="0">
                    <a:schemeClr val="accent2"/>
                  </a:outerShdw>
                </a:effectLst>
              </a:rPr>
              <a:t>10</a:t>
            </a:r>
            <a:r>
              <a:rPr lang="el-GR" sz="4400" b="1" dirty="0">
                <a:ln w="6600">
                  <a:solidFill>
                    <a:schemeClr val="accent2"/>
                  </a:solidFill>
                  <a:prstDash val="solid"/>
                </a:ln>
                <a:solidFill>
                  <a:srgbClr val="FFFFFF"/>
                </a:solidFill>
                <a:effectLst>
                  <a:outerShdw dist="38100" dir="2700000" algn="tl" rotWithShape="0">
                    <a:schemeClr val="accent2"/>
                  </a:outerShdw>
                </a:effectLst>
              </a:rPr>
              <a:t>71 μ.Χ.</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385786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23" y="-171400"/>
            <a:ext cx="9362750" cy="7029400"/>
          </a:xfrm>
        </p:spPr>
      </p:pic>
    </p:spTree>
    <p:extLst>
      <p:ext uri="{BB962C8B-B14F-4D97-AF65-F5344CB8AC3E}">
        <p14:creationId xmlns:p14="http://schemas.microsoft.com/office/powerpoint/2010/main" val="9440638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Η Μάχη του Μαντζικέρτ - Αφιέρωμα - Σαν Σήμερα .gr">
            <a:extLst>
              <a:ext uri="{FF2B5EF4-FFF2-40B4-BE49-F238E27FC236}">
                <a16:creationId xmlns:a16="http://schemas.microsoft.com/office/drawing/2014/main" id="{5BE822E0-13FB-4621-BECE-E3F61BFF6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4"/>
            <a:ext cx="5364088" cy="3938773"/>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5508104" y="116632"/>
            <a:ext cx="3322712" cy="2290266"/>
          </a:xfrm>
        </p:spPr>
        <p:txBody>
          <a:bodyPr>
            <a:normAutofit fontScale="90000"/>
          </a:bodyPr>
          <a:lstStyle/>
          <a:p>
            <a:r>
              <a:rPr lang="el-GR" b="1" dirty="0">
                <a:solidFill>
                  <a:srgbClr val="ED0D8D"/>
                </a:solidFill>
                <a:effectLst>
                  <a:outerShdw blurRad="38100" dist="38100" dir="2700000" algn="tl">
                    <a:srgbClr val="000000">
                      <a:alpha val="43137"/>
                    </a:srgbClr>
                  </a:outerShdw>
                </a:effectLst>
              </a:rPr>
              <a:t>Μάχη </a:t>
            </a:r>
            <a:br>
              <a:rPr lang="en-US" b="1" dirty="0">
                <a:solidFill>
                  <a:srgbClr val="ED0D8D"/>
                </a:solidFill>
                <a:effectLst>
                  <a:outerShdw blurRad="38100" dist="38100" dir="2700000" algn="tl">
                    <a:srgbClr val="000000">
                      <a:alpha val="43137"/>
                    </a:srgbClr>
                  </a:outerShdw>
                </a:effectLst>
              </a:rPr>
            </a:br>
            <a:r>
              <a:rPr lang="el-GR" b="1" dirty="0">
                <a:solidFill>
                  <a:srgbClr val="ED0D8D"/>
                </a:solidFill>
                <a:effectLst>
                  <a:outerShdw blurRad="38100" dist="38100" dir="2700000" algn="tl">
                    <a:srgbClr val="000000">
                      <a:alpha val="43137"/>
                    </a:srgbClr>
                  </a:outerShdw>
                </a:effectLst>
              </a:rPr>
              <a:t>στο </a:t>
            </a:r>
            <a:r>
              <a:rPr lang="el-GR" b="1" dirty="0" err="1">
                <a:solidFill>
                  <a:srgbClr val="ED0D8D"/>
                </a:solidFill>
                <a:effectLst>
                  <a:outerShdw blurRad="38100" dist="38100" dir="2700000" algn="tl">
                    <a:srgbClr val="000000">
                      <a:alpha val="43137"/>
                    </a:srgbClr>
                  </a:outerShdw>
                </a:effectLst>
              </a:rPr>
              <a:t>Μαντζικέρτ</a:t>
            </a:r>
            <a:r>
              <a:rPr lang="el-GR" b="1" dirty="0">
                <a:solidFill>
                  <a:srgbClr val="ED0D8D"/>
                </a:solidFill>
                <a:effectLst>
                  <a:outerShdw blurRad="38100" dist="38100" dir="2700000" algn="tl">
                    <a:srgbClr val="000000">
                      <a:alpha val="43137"/>
                    </a:srgbClr>
                  </a:outerShdw>
                </a:effectLst>
              </a:rPr>
              <a:t> </a:t>
            </a:r>
            <a:br>
              <a:rPr lang="en-US" b="1" dirty="0">
                <a:solidFill>
                  <a:srgbClr val="ED0D8D"/>
                </a:solidFill>
                <a:effectLst>
                  <a:outerShdw blurRad="38100" dist="38100" dir="2700000" algn="tl">
                    <a:srgbClr val="000000">
                      <a:alpha val="43137"/>
                    </a:srgbClr>
                  </a:outerShdw>
                </a:effectLst>
              </a:rPr>
            </a:br>
            <a:r>
              <a:rPr lang="el-GR" b="1" dirty="0">
                <a:solidFill>
                  <a:srgbClr val="ED0D8D"/>
                </a:solidFill>
                <a:effectLst>
                  <a:outerShdw blurRad="38100" dist="38100" dir="2700000" algn="tl">
                    <a:srgbClr val="000000">
                      <a:alpha val="43137"/>
                    </a:srgbClr>
                  </a:outerShdw>
                </a:effectLst>
              </a:rPr>
              <a:t>1071 </a:t>
            </a:r>
            <a:r>
              <a:rPr lang="el-GR" b="1" dirty="0" err="1">
                <a:solidFill>
                  <a:srgbClr val="ED0D8D"/>
                </a:solidFill>
                <a:effectLst>
                  <a:outerShdw blurRad="38100" dist="38100" dir="2700000" algn="tl">
                    <a:srgbClr val="000000">
                      <a:alpha val="43137"/>
                    </a:srgbClr>
                  </a:outerShdw>
                </a:effectLst>
              </a:rPr>
              <a:t>μ.Χ</a:t>
            </a:r>
            <a:r>
              <a:rPr lang="el-GR" b="1" dirty="0">
                <a:solidFill>
                  <a:srgbClr val="ED0D8D"/>
                </a:solidFill>
                <a:effectLst>
                  <a:outerShdw blurRad="38100" dist="38100" dir="2700000" algn="tl">
                    <a:srgbClr val="000000">
                      <a:alpha val="43137"/>
                    </a:srgbClr>
                  </a:outerShdw>
                </a:effectLst>
              </a:rPr>
              <a:t>.</a:t>
            </a:r>
          </a:p>
        </p:txBody>
      </p:sp>
      <p:pic>
        <p:nvPicPr>
          <p:cNvPr id="1026" name="Picture 2" descr="131 Bataille de Malazgi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947157"/>
            <a:ext cx="2737098" cy="289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Θέση περιεχομένου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5845" b="9551"/>
          <a:stretch/>
        </p:blipFill>
        <p:spPr>
          <a:xfrm rot="20802505">
            <a:off x="3120153" y="2927790"/>
            <a:ext cx="6216263" cy="34818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60260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1.bp.blogspot.com/-Pqs3fMaY5jQ/UhyzQp170hI/AAAAAAAAA3A/aOiyghdzZNA/s640/432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5536" y="6271"/>
            <a:ext cx="4718710" cy="6894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Τίτλος 1"/>
          <p:cNvSpPr>
            <a:spLocks noGrp="1"/>
          </p:cNvSpPr>
          <p:nvPr>
            <p:ph type="title"/>
          </p:nvPr>
        </p:nvSpPr>
        <p:spPr>
          <a:xfrm>
            <a:off x="6228184" y="1041463"/>
            <a:ext cx="2520280" cy="4824536"/>
          </a:xfrm>
        </p:spPr>
        <p:txBody>
          <a:bodyPr>
            <a:normAutofit fontScale="90000"/>
          </a:bodyPr>
          <a:lstStyle/>
          <a:p>
            <a:r>
              <a:rPr lang="el-GR" sz="3000" dirty="0"/>
              <a:t>Αποτέλεσμα: </a:t>
            </a:r>
            <a:r>
              <a:rPr lang="el-GR" sz="3000" b="1" dirty="0">
                <a:solidFill>
                  <a:srgbClr val="ED0D8D"/>
                </a:solidFill>
                <a:effectLst>
                  <a:outerShdw blurRad="38100" dist="38100" dir="2700000" algn="tl">
                    <a:srgbClr val="000000">
                      <a:alpha val="43137"/>
                    </a:srgbClr>
                  </a:outerShdw>
                </a:effectLst>
              </a:rPr>
              <a:t>Ήττα</a:t>
            </a:r>
            <a:r>
              <a:rPr lang="el-GR" sz="3000" b="1" dirty="0"/>
              <a:t> </a:t>
            </a:r>
            <a:br>
              <a:rPr lang="el-GR" sz="3000" b="1" dirty="0"/>
            </a:br>
            <a:r>
              <a:rPr lang="el-GR" sz="3000" b="1" dirty="0"/>
              <a:t>των Βυζαντινών!</a:t>
            </a:r>
            <a:br>
              <a:rPr lang="el-GR" sz="3000" b="1" dirty="0"/>
            </a:br>
            <a:br>
              <a:rPr lang="el-GR" sz="3000" dirty="0"/>
            </a:br>
            <a:r>
              <a:rPr lang="el-GR" sz="3000" dirty="0"/>
              <a:t>Οι </a:t>
            </a:r>
            <a:r>
              <a:rPr lang="el-GR" sz="3000" b="1" dirty="0">
                <a:solidFill>
                  <a:srgbClr val="ED0D8D"/>
                </a:solidFill>
                <a:effectLst>
                  <a:outerShdw blurRad="38100" dist="38100" dir="2700000" algn="tl">
                    <a:srgbClr val="000000">
                      <a:alpha val="43137"/>
                    </a:srgbClr>
                  </a:outerShdw>
                </a:effectLst>
              </a:rPr>
              <a:t>Σελτζούκοι Τούρκοι </a:t>
            </a:r>
            <a:r>
              <a:rPr lang="el-GR" sz="3000" dirty="0"/>
              <a:t>πατούν πόδι για τα καλά </a:t>
            </a:r>
            <a:r>
              <a:rPr lang="el-GR" sz="3000" b="1" dirty="0">
                <a:solidFill>
                  <a:srgbClr val="ED0D8D"/>
                </a:solidFill>
                <a:effectLst>
                  <a:outerShdw blurRad="38100" dist="38100" dir="2700000" algn="tl">
                    <a:srgbClr val="000000">
                      <a:alpha val="43137"/>
                    </a:srgbClr>
                  </a:outerShdw>
                </a:effectLst>
              </a:rPr>
              <a:t>στη Μικρά Ασία</a:t>
            </a:r>
            <a:r>
              <a:rPr lang="el-GR" sz="3000" dirty="0"/>
              <a:t>!</a:t>
            </a:r>
            <a:endParaRPr lang="el-GR" sz="3000" b="1" dirty="0">
              <a:effectLst>
                <a:outerShdw blurRad="38100" dist="38100" dir="2700000" algn="tl">
                  <a:srgbClr val="000000">
                    <a:alpha val="43137"/>
                  </a:srgbClr>
                </a:outerShdw>
              </a:effectLst>
            </a:endParaRPr>
          </a:p>
        </p:txBody>
      </p:sp>
      <p:sp>
        <p:nvSpPr>
          <p:cNvPr id="4" name="Δεξιό βέλος 3"/>
          <p:cNvSpPr/>
          <p:nvPr/>
        </p:nvSpPr>
        <p:spPr>
          <a:xfrm>
            <a:off x="4716016" y="2564904"/>
            <a:ext cx="1656184" cy="1368152"/>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7466218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228184" y="404664"/>
            <a:ext cx="2170584" cy="2074242"/>
          </a:xfrm>
        </p:spPr>
        <p:txBody>
          <a:bodyPr>
            <a:normAutofit fontScale="90000"/>
          </a:bodyPr>
          <a:lstStyle/>
          <a:p>
            <a:r>
              <a:rPr lang="el-GR" sz="3000" dirty="0"/>
              <a:t>Ο </a:t>
            </a:r>
            <a:r>
              <a:rPr lang="el-GR" sz="3000" b="1" dirty="0">
                <a:effectLst>
                  <a:outerShdw blurRad="38100" dist="38100" dir="2700000" algn="tl">
                    <a:srgbClr val="000000">
                      <a:alpha val="43137"/>
                    </a:srgbClr>
                  </a:outerShdw>
                </a:effectLst>
              </a:rPr>
              <a:t>Ρωμανός Διογένης </a:t>
            </a:r>
            <a:r>
              <a:rPr lang="el-GR" sz="3000" dirty="0"/>
              <a:t>αιχμάλωτος του </a:t>
            </a:r>
            <a:br>
              <a:rPr lang="el-GR" sz="3000" dirty="0"/>
            </a:br>
            <a:r>
              <a:rPr lang="el-GR" sz="3000" b="1" dirty="0">
                <a:effectLst>
                  <a:outerShdw blurRad="38100" dist="38100" dir="2700000" algn="tl">
                    <a:srgbClr val="000000">
                      <a:alpha val="43137"/>
                    </a:srgbClr>
                  </a:outerShdw>
                </a:effectLst>
              </a:rPr>
              <a:t>Αλπ </a:t>
            </a:r>
            <a:r>
              <a:rPr lang="el-GR" sz="3000" b="1" dirty="0" err="1">
                <a:effectLst>
                  <a:outerShdw blurRad="38100" dist="38100" dir="2700000" algn="tl">
                    <a:srgbClr val="000000">
                      <a:alpha val="43137"/>
                    </a:srgbClr>
                  </a:outerShdw>
                </a:effectLst>
              </a:rPr>
              <a:t>Ασλάν</a:t>
            </a:r>
            <a:endParaRPr lang="el-GR" sz="3000" b="1" dirty="0">
              <a:effectLst>
                <a:outerShdw blurRad="38100" dist="38100" dir="2700000" algn="tl">
                  <a:srgbClr val="000000">
                    <a:alpha val="43137"/>
                  </a:srgbClr>
                </a:outerShdw>
              </a:effectLst>
            </a:endParaRPr>
          </a:p>
        </p:txBody>
      </p:sp>
      <p:pic>
        <p:nvPicPr>
          <p:cNvPr id="4" name="Picture 4" descr="http://upload.wikimedia.org/wikipedia/commons/1/12/BnF_Fr232_fol323_Alp_Arslan_Roman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550"/>
            <a:ext cx="5416477" cy="6839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upload.wikimedia.org/wikipedia/commons/f/fe/AlpArslan.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42884" y="3497081"/>
            <a:ext cx="1990725" cy="2057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Τίτλος 1"/>
          <p:cNvSpPr txBox="1">
            <a:spLocks/>
          </p:cNvSpPr>
          <p:nvPr/>
        </p:nvSpPr>
        <p:spPr>
          <a:xfrm>
            <a:off x="6752955" y="5733256"/>
            <a:ext cx="2170584" cy="70609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a:t>Ο </a:t>
            </a:r>
            <a:r>
              <a:rPr lang="el-GR" sz="2000" dirty="0" err="1"/>
              <a:t>Άλπ</a:t>
            </a:r>
            <a:r>
              <a:rPr lang="el-GR" sz="2000" dirty="0"/>
              <a:t> </a:t>
            </a:r>
            <a:r>
              <a:rPr lang="el-GR" sz="2000" dirty="0" err="1"/>
              <a:t>Ασλάν</a:t>
            </a:r>
            <a:r>
              <a:rPr lang="el-GR" sz="2000" dirty="0"/>
              <a:t> σε μικρογραφία</a:t>
            </a:r>
            <a:endParaRPr lang="el-GR"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767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 θα </a:t>
            </a:r>
            <a:r>
              <a:rPr lang="el-GR" dirty="0" err="1"/>
              <a:t>έκ</a:t>
            </a:r>
            <a:endParaRPr lang="el-GR" dirty="0"/>
          </a:p>
        </p:txBody>
      </p:sp>
      <p:pic>
        <p:nvPicPr>
          <p:cNvPr id="6146" name="Picture 2" descr="http://chilonas.files.wordpress.com/2012/08/cf81cf89cebcceb1cebdcf8ccf82-ceb1ceb9cf87cebcceaccebbcf89cebfcf82.jpg?w=529&amp;h=6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2281"/>
            <a:ext cx="6085707" cy="7305151"/>
          </a:xfrm>
          <a:prstGeom prst="rect">
            <a:avLst/>
          </a:prstGeom>
          <a:noFill/>
          <a:extLst>
            <a:ext uri="{909E8E84-426E-40DD-AFC4-6F175D3DCCD1}">
              <a14:hiddenFill xmlns:a14="http://schemas.microsoft.com/office/drawing/2010/main">
                <a:solidFill>
                  <a:srgbClr val="FFFFFF"/>
                </a:solidFill>
              </a14:hiddenFill>
            </a:ext>
          </a:extLst>
        </p:spPr>
      </p:pic>
      <p:sp>
        <p:nvSpPr>
          <p:cNvPr id="4" name="Επεξήγηση με παραλληλόγραμμο 3"/>
          <p:cNvSpPr/>
          <p:nvPr/>
        </p:nvSpPr>
        <p:spPr>
          <a:xfrm>
            <a:off x="7020272" y="12281"/>
            <a:ext cx="2016224" cy="1224136"/>
          </a:xfrm>
          <a:prstGeom prst="wedgeRectCallout">
            <a:avLst>
              <a:gd name="adj1" fmla="val -283657"/>
              <a:gd name="adj2" fmla="val 22001"/>
            </a:avLst>
          </a:prstGeom>
          <a:solidFill>
            <a:schemeClr val="bg1">
              <a:alpha val="75000"/>
            </a:schemeClr>
          </a:solidFill>
          <a:ln w="12700">
            <a:solidFill>
              <a:schemeClr val="tx1"/>
            </a:solidFill>
          </a:ln>
          <a:effectLst>
            <a:outerShdw blurRad="50800" dist="50800" dir="17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effectLst>
                  <a:outerShdw blurRad="38100" dist="38100" dir="2700000" algn="tl">
                    <a:srgbClr val="000000">
                      <a:alpha val="43137"/>
                    </a:srgbClr>
                  </a:outerShdw>
                </a:effectLst>
              </a:rPr>
              <a:t>Τι θα έκανες αν ήμουν εγώ δικός σου αιχμάλωτος;</a:t>
            </a:r>
          </a:p>
        </p:txBody>
      </p:sp>
      <p:sp>
        <p:nvSpPr>
          <p:cNvPr id="6" name="Επεξήγηση με παραλληλόγραμμο 5"/>
          <p:cNvSpPr/>
          <p:nvPr/>
        </p:nvSpPr>
        <p:spPr>
          <a:xfrm>
            <a:off x="107504" y="2132855"/>
            <a:ext cx="2520280" cy="1440161"/>
          </a:xfrm>
          <a:prstGeom prst="wedgeRectCallout">
            <a:avLst>
              <a:gd name="adj1" fmla="val 104932"/>
              <a:gd name="adj2" fmla="val -52326"/>
            </a:avLst>
          </a:prstGeom>
          <a:solidFill>
            <a:schemeClr val="bg1">
              <a:alpha val="75000"/>
            </a:schemeClr>
          </a:solidFill>
          <a:ln w="12700">
            <a:solidFill>
              <a:schemeClr val="tx1"/>
            </a:solidFill>
          </a:ln>
          <a:effectLst>
            <a:outerShdw blurRad="50800" dist="50800" dir="17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effectLst>
                  <a:outerShdw blurRad="38100" dist="38100" dir="2700000" algn="tl">
                    <a:srgbClr val="000000">
                      <a:alpha val="43137"/>
                    </a:srgbClr>
                  </a:outerShdw>
                </a:effectLst>
              </a:rPr>
              <a:t>Θα σε σκότωνα ή μάλλον θα σε εξέθετα στους δρόμους της Κωνσταντινούπολης…</a:t>
            </a:r>
          </a:p>
        </p:txBody>
      </p:sp>
      <p:sp>
        <p:nvSpPr>
          <p:cNvPr id="7" name="Επεξήγηση με παραλληλόγραμμο 6"/>
          <p:cNvSpPr/>
          <p:nvPr/>
        </p:nvSpPr>
        <p:spPr>
          <a:xfrm>
            <a:off x="7020272" y="1268760"/>
            <a:ext cx="2016224" cy="1224136"/>
          </a:xfrm>
          <a:prstGeom prst="wedgeRectCallout">
            <a:avLst>
              <a:gd name="adj1" fmla="val -281471"/>
              <a:gd name="adj2" fmla="val -80596"/>
            </a:avLst>
          </a:prstGeom>
          <a:solidFill>
            <a:schemeClr val="bg1">
              <a:alpha val="75000"/>
            </a:schemeClr>
          </a:solidFill>
          <a:ln w="12700">
            <a:solidFill>
              <a:schemeClr val="tx1"/>
            </a:solidFill>
          </a:ln>
          <a:effectLst>
            <a:outerShdw blurRad="50800" dist="50800" dir="17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effectLst>
                  <a:outerShdw blurRad="38100" dist="38100" dir="2700000" algn="tl">
                    <a:srgbClr val="000000">
                      <a:alpha val="43137"/>
                    </a:srgbClr>
                  </a:outerShdw>
                </a:effectLst>
              </a:rPr>
              <a:t>Η τιμωρία μου είναι πολύ χειρότερη. Σε αφήνω ελεύθερο…</a:t>
            </a:r>
          </a:p>
        </p:txBody>
      </p:sp>
    </p:spTree>
    <p:extLst>
      <p:ext uri="{BB962C8B-B14F-4D97-AF65-F5344CB8AC3E}">
        <p14:creationId xmlns:p14="http://schemas.microsoft.com/office/powerpoint/2010/main" val="4118155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555" t="6189" r="800" b="18536"/>
          <a:stretch/>
        </p:blipFill>
        <p:spPr>
          <a:xfrm>
            <a:off x="251520" y="1196752"/>
            <a:ext cx="8712000" cy="5148000"/>
          </a:xfrm>
          <a:prstGeom prst="rect">
            <a:avLst/>
          </a:prstGeom>
          <a:ln>
            <a:noFill/>
          </a:ln>
          <a:effectLst>
            <a:outerShdw blurRad="292100" dist="139700" dir="2700000" algn="tl" rotWithShape="0">
              <a:srgbClr val="333333">
                <a:alpha val="65000"/>
              </a:srgbClr>
            </a:outerShdw>
          </a:effectLst>
        </p:spPr>
      </p:pic>
      <p:sp>
        <p:nvSpPr>
          <p:cNvPr id="3" name="Τίτλος 1"/>
          <p:cNvSpPr>
            <a:spLocks noGrp="1"/>
          </p:cNvSpPr>
          <p:nvPr>
            <p:ph type="title"/>
          </p:nvPr>
        </p:nvSpPr>
        <p:spPr>
          <a:xfrm>
            <a:off x="457200" y="274638"/>
            <a:ext cx="8229600" cy="850106"/>
          </a:xfrm>
        </p:spPr>
        <p:txBody>
          <a:bodyPr>
            <a:normAutofit fontScale="90000"/>
          </a:bodyPr>
          <a:lstStyle/>
          <a:p>
            <a:r>
              <a:rPr lang="el-GR" b="1" dirty="0">
                <a:solidFill>
                  <a:srgbClr val="ED0D8D"/>
                </a:solidFill>
                <a:effectLst>
                  <a:outerShdw blurRad="38100" dist="38100" dir="2700000" algn="tl">
                    <a:srgbClr val="000000">
                      <a:alpha val="43137"/>
                    </a:srgbClr>
                  </a:outerShdw>
                </a:effectLst>
              </a:rPr>
              <a:t>Ο στρατός του Ρωμανού Δ΄ Διογένη</a:t>
            </a:r>
          </a:p>
        </p:txBody>
      </p:sp>
    </p:spTree>
    <p:extLst>
      <p:ext uri="{BB962C8B-B14F-4D97-AF65-F5344CB8AC3E}">
        <p14:creationId xmlns:p14="http://schemas.microsoft.com/office/powerpoint/2010/main" val="995448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45894"/>
            <a:ext cx="8831937" cy="6144732"/>
          </a:xfrm>
        </p:spPr>
      </p:pic>
    </p:spTree>
    <p:extLst>
      <p:ext uri="{BB962C8B-B14F-4D97-AF65-F5344CB8AC3E}">
        <p14:creationId xmlns:p14="http://schemas.microsoft.com/office/powerpoint/2010/main" val="155148095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14" t="6447" r="5757" b="28561"/>
          <a:stretch/>
        </p:blipFill>
        <p:spPr>
          <a:xfrm>
            <a:off x="107504" y="1014390"/>
            <a:ext cx="8928008" cy="47543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163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3" y="0"/>
            <a:ext cx="9134449" cy="6857996"/>
          </a:xfrm>
        </p:spPr>
      </p:pic>
    </p:spTree>
    <p:extLst>
      <p:ext uri="{BB962C8B-B14F-4D97-AF65-F5344CB8AC3E}">
        <p14:creationId xmlns:p14="http://schemas.microsoft.com/office/powerpoint/2010/main" val="7313165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3" y="0"/>
            <a:ext cx="9134449" cy="6857995"/>
          </a:xfrm>
        </p:spPr>
      </p:pic>
    </p:spTree>
    <p:extLst>
      <p:ext uri="{BB962C8B-B14F-4D97-AF65-F5344CB8AC3E}">
        <p14:creationId xmlns:p14="http://schemas.microsoft.com/office/powerpoint/2010/main" val="396071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520" y="0"/>
            <a:ext cx="9252520" cy="6946641"/>
          </a:xfrm>
        </p:spPr>
      </p:pic>
    </p:spTree>
    <p:extLst>
      <p:ext uri="{BB962C8B-B14F-4D97-AF65-F5344CB8AC3E}">
        <p14:creationId xmlns:p14="http://schemas.microsoft.com/office/powerpoint/2010/main" val="1975260889"/>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520" y="0"/>
            <a:ext cx="9252519" cy="6946641"/>
          </a:xfrm>
        </p:spPr>
      </p:pic>
    </p:spTree>
    <p:extLst>
      <p:ext uri="{BB962C8B-B14F-4D97-AF65-F5344CB8AC3E}">
        <p14:creationId xmlns:p14="http://schemas.microsoft.com/office/powerpoint/2010/main" val="3491203245"/>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520" y="0"/>
            <a:ext cx="9252519" cy="6946641"/>
          </a:xfrm>
        </p:spPr>
      </p:pic>
    </p:spTree>
    <p:extLst>
      <p:ext uri="{BB962C8B-B14F-4D97-AF65-F5344CB8AC3E}">
        <p14:creationId xmlns:p14="http://schemas.microsoft.com/office/powerpoint/2010/main" val="1341208530"/>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20" y="0"/>
            <a:ext cx="9252519" cy="6946640"/>
          </a:xfrm>
        </p:spPr>
      </p:pic>
    </p:spTree>
    <p:extLst>
      <p:ext uri="{BB962C8B-B14F-4D97-AF65-F5344CB8AC3E}">
        <p14:creationId xmlns:p14="http://schemas.microsoft.com/office/powerpoint/2010/main" val="3517413654"/>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0528" y="-30956"/>
            <a:ext cx="9308071" cy="6988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862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332656"/>
            <a:ext cx="9122258" cy="5268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4142812"/>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4544" y="0"/>
            <a:ext cx="9842302" cy="7389439"/>
          </a:xfrm>
        </p:spPr>
      </p:pic>
    </p:spTree>
    <p:extLst>
      <p:ext uri="{BB962C8B-B14F-4D97-AF65-F5344CB8AC3E}">
        <p14:creationId xmlns:p14="http://schemas.microsoft.com/office/powerpoint/2010/main" val="3397261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404664"/>
            <a:ext cx="8831937" cy="6140956"/>
          </a:xfrm>
        </p:spPr>
      </p:pic>
    </p:spTree>
    <p:extLst>
      <p:ext uri="{BB962C8B-B14F-4D97-AF65-F5344CB8AC3E}">
        <p14:creationId xmlns:p14="http://schemas.microsoft.com/office/powerpoint/2010/main" val="2915770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4544" y="0"/>
            <a:ext cx="9842302" cy="7389440"/>
          </a:xfrm>
        </p:spPr>
      </p:pic>
    </p:spTree>
    <p:extLst>
      <p:ext uri="{BB962C8B-B14F-4D97-AF65-F5344CB8AC3E}">
        <p14:creationId xmlns:p14="http://schemas.microsoft.com/office/powerpoint/2010/main" val="12212682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4544" y="0"/>
            <a:ext cx="9842302" cy="7389439"/>
          </a:xfrm>
        </p:spPr>
      </p:pic>
    </p:spTree>
    <p:extLst>
      <p:ext uri="{BB962C8B-B14F-4D97-AF65-F5344CB8AC3E}">
        <p14:creationId xmlns:p14="http://schemas.microsoft.com/office/powerpoint/2010/main" val="2603982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88640"/>
            <a:ext cx="8479623" cy="864096"/>
          </a:xfrm>
          <a:solidFill>
            <a:schemeClr val="bg1">
              <a:alpha val="71000"/>
            </a:schemeClr>
          </a:solidFill>
        </p:spPr>
        <p:txBody>
          <a:bodyPr>
            <a:normAutofit fontScale="90000"/>
          </a:bodyPr>
          <a:lstStyle/>
          <a:p>
            <a:r>
              <a:rPr lang="el-GR" sz="3200" b="1" dirty="0">
                <a:solidFill>
                  <a:srgbClr val="ED0D8D"/>
                </a:solidFill>
                <a:effectLst>
                  <a:outerShdw blurRad="38100" dist="38100" dir="2700000" algn="tl">
                    <a:srgbClr val="000000">
                      <a:alpha val="43137"/>
                    </a:srgbClr>
                  </a:outerShdw>
                </a:effectLst>
              </a:rPr>
              <a:t>Στην Ανατολή οι Σελτζούκοι στη Δύση οι Νορμανδοί…</a:t>
            </a:r>
          </a:p>
        </p:txBody>
      </p:sp>
      <p:sp>
        <p:nvSpPr>
          <p:cNvPr id="3" name="Θέση περιεχομένου 2"/>
          <p:cNvSpPr>
            <a:spLocks noGrp="1"/>
          </p:cNvSpPr>
          <p:nvPr>
            <p:ph idx="1"/>
          </p:nvPr>
        </p:nvSpPr>
        <p:spPr>
          <a:xfrm>
            <a:off x="457200" y="1124744"/>
            <a:ext cx="8229600" cy="5904656"/>
          </a:xfrm>
        </p:spPr>
        <p:txBody>
          <a:bodyPr>
            <a:normAutofit/>
          </a:bodyPr>
          <a:lstStyle/>
          <a:p>
            <a:pPr marL="0" indent="0" algn="ctr">
              <a:buNone/>
            </a:pPr>
            <a:r>
              <a:rPr lang="el-GR" sz="2800" dirty="0"/>
              <a:t>Τι γίνεται στο </a:t>
            </a:r>
            <a:r>
              <a:rPr lang="el-GR" sz="2800" b="1" dirty="0">
                <a:solidFill>
                  <a:srgbClr val="ED0D8D"/>
                </a:solidFill>
                <a:effectLst>
                  <a:outerShdw blurRad="38100" dist="38100" dir="2700000" algn="tl">
                    <a:srgbClr val="000000">
                      <a:alpha val="43137"/>
                    </a:srgbClr>
                  </a:outerShdw>
                </a:effectLst>
              </a:rPr>
              <a:t>εσωτερικό</a:t>
            </a:r>
            <a:r>
              <a:rPr lang="el-GR" sz="2800" dirty="0">
                <a:solidFill>
                  <a:srgbClr val="ED0D8D"/>
                </a:solidFill>
                <a:effectLst>
                  <a:outerShdw blurRad="38100" dist="38100" dir="2700000" algn="tl">
                    <a:srgbClr val="000000">
                      <a:alpha val="43137"/>
                    </a:srgbClr>
                  </a:outerShdw>
                </a:effectLst>
              </a:rPr>
              <a:t> </a:t>
            </a:r>
            <a:r>
              <a:rPr lang="el-GR" sz="2800" dirty="0"/>
              <a:t>του κράτους;</a:t>
            </a:r>
          </a:p>
          <a:p>
            <a:r>
              <a:rPr lang="el-GR" sz="2800" dirty="0"/>
              <a:t>Η </a:t>
            </a:r>
            <a:r>
              <a:rPr lang="el-GR" sz="2800" b="1" dirty="0">
                <a:effectLst>
                  <a:outerShdw blurRad="38100" dist="38100" dir="2700000" algn="tl">
                    <a:srgbClr val="000000">
                      <a:alpha val="43137"/>
                    </a:srgbClr>
                  </a:outerShdw>
                </a:effectLst>
              </a:rPr>
              <a:t>οικονομική κρίση </a:t>
            </a:r>
            <a:r>
              <a:rPr lang="el-GR" sz="2800" dirty="0"/>
              <a:t>εντάθηκε!!!</a:t>
            </a:r>
          </a:p>
          <a:p>
            <a:r>
              <a:rPr lang="el-GR" sz="2800" dirty="0"/>
              <a:t>Οι τιμές του ψωμιού </a:t>
            </a:r>
          </a:p>
          <a:p>
            <a:pPr marL="0" indent="0">
              <a:buNone/>
            </a:pPr>
            <a:r>
              <a:rPr lang="el-GR" sz="2800" dirty="0"/>
              <a:t>    και άλλων βασικών αγαθών</a:t>
            </a:r>
          </a:p>
          <a:p>
            <a:pPr marL="0" indent="0">
              <a:buNone/>
            </a:pPr>
            <a:r>
              <a:rPr lang="el-GR" sz="2800" dirty="0"/>
              <a:t>    εκτοξεύτηκαν στα ύψη!</a:t>
            </a:r>
          </a:p>
        </p:txBody>
      </p:sp>
      <p:pic>
        <p:nvPicPr>
          <p:cNvPr id="4" name="3 - Θέση περιεχομένου" descr="France-Palace-of-Versailles-Gardens.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096315" y="2852936"/>
            <a:ext cx="2755926" cy="1944216"/>
          </a:xfrm>
          <a:prstGeom prst="rect">
            <a:avLst/>
          </a:prstGeom>
          <a:ln>
            <a:noFill/>
          </a:ln>
          <a:effectLst>
            <a:outerShdw blurRad="292100" dist="139700" dir="2700000" algn="tl" rotWithShape="0">
              <a:srgbClr val="333333">
                <a:alpha val="65000"/>
              </a:srgbClr>
            </a:outerShdw>
          </a:effectLst>
        </p:spPr>
      </p:pic>
      <p:pic>
        <p:nvPicPr>
          <p:cNvPr id="5" name="3 - Θέση περιεχομένου" descr="France-Palace-of-Versailles-Gardens.jpg"/>
          <p:cNvPicPr>
            <a:picLocks noChangeAspect="1"/>
          </p:cNvPicPr>
          <p:nvPr/>
        </p:nvPicPr>
        <p:blipFill>
          <a:blip r:embed="rId4" cstate="print">
            <a:clrChange>
              <a:clrFrom>
                <a:srgbClr val="FFFFFF"/>
              </a:clrFrom>
              <a:clrTo>
                <a:srgbClr val="FFFFFF">
                  <a:alpha val="0"/>
                </a:srgbClr>
              </a:clrTo>
            </a:clrChange>
          </a:blip>
          <a:stretch>
            <a:fillRect/>
          </a:stretch>
        </p:blipFill>
        <p:spPr>
          <a:xfrm>
            <a:off x="6444222" y="1628800"/>
            <a:ext cx="2539457" cy="1517722"/>
          </a:xfrm>
          <a:prstGeom prst="rect">
            <a:avLst/>
          </a:prstGeom>
          <a:ln>
            <a:noFill/>
          </a:ln>
          <a:effectLst>
            <a:outerShdw blurRad="292100" dist="139700" dir="2700000" algn="tl" rotWithShape="0">
              <a:srgbClr val="333333">
                <a:alpha val="65000"/>
              </a:srgbClr>
            </a:outerShdw>
          </a:effectLst>
        </p:spPr>
      </p:pic>
      <p:pic>
        <p:nvPicPr>
          <p:cNvPr id="6" name="Εικόνα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2482" y="3645024"/>
            <a:ext cx="865382" cy="1286585"/>
          </a:xfrm>
          <a:prstGeom prst="rect">
            <a:avLst/>
          </a:prstGeom>
        </p:spPr>
      </p:pic>
      <p:sp>
        <p:nvSpPr>
          <p:cNvPr id="7" name="TextBox 6"/>
          <p:cNvSpPr txBox="1"/>
          <p:nvPr/>
        </p:nvSpPr>
        <p:spPr>
          <a:xfrm>
            <a:off x="467544" y="4929117"/>
            <a:ext cx="7200800" cy="2092881"/>
          </a:xfrm>
          <a:prstGeom prst="rect">
            <a:avLst/>
          </a:prstGeom>
          <a:noFill/>
        </p:spPr>
        <p:txBody>
          <a:bodyPr wrap="square" rtlCol="0">
            <a:spAutoFit/>
          </a:bodyPr>
          <a:lstStyle/>
          <a:p>
            <a:pPr marL="457200" indent="-457200">
              <a:buFont typeface="Arial" pitchFamily="34" charset="0"/>
              <a:buChar char="•"/>
            </a:pPr>
            <a:r>
              <a:rPr lang="el-GR" sz="2800" dirty="0"/>
              <a:t>Ξεσπά </a:t>
            </a:r>
            <a:r>
              <a:rPr lang="el-GR" sz="2800" b="1" dirty="0">
                <a:effectLst>
                  <a:outerShdw blurRad="38100" dist="38100" dir="2700000" algn="tl">
                    <a:srgbClr val="000000">
                      <a:alpha val="43137"/>
                    </a:srgbClr>
                  </a:outerShdw>
                </a:effectLst>
              </a:rPr>
              <a:t>αιματηρή λαϊκή εξέγερση </a:t>
            </a:r>
            <a:r>
              <a:rPr lang="el-GR" sz="2800" dirty="0"/>
              <a:t>εναντίον των υπεύθυνων της οικονομικής πολιτικής.</a:t>
            </a:r>
          </a:p>
          <a:p>
            <a:pPr marL="457200" indent="-457200">
              <a:buFont typeface="Arial" pitchFamily="34" charset="0"/>
              <a:buChar char="•"/>
            </a:pPr>
            <a:r>
              <a:rPr lang="el-GR" sz="2800" dirty="0"/>
              <a:t>Τέλος στην κρίση δίνει η άνοδος του Αλέξιου Α΄ Κομνηνού στο θρόνο το </a:t>
            </a:r>
            <a:r>
              <a:rPr lang="el-GR" sz="2800" b="1" dirty="0">
                <a:effectLst>
                  <a:outerShdw blurRad="38100" dist="38100" dir="2700000" algn="tl">
                    <a:srgbClr val="000000">
                      <a:alpha val="43137"/>
                    </a:srgbClr>
                  </a:outerShdw>
                </a:effectLst>
              </a:rPr>
              <a:t>1081 </a:t>
            </a:r>
            <a:r>
              <a:rPr lang="el-GR" sz="2800" b="1" dirty="0" err="1">
                <a:effectLst>
                  <a:outerShdw blurRad="38100" dist="38100" dir="2700000" algn="tl">
                    <a:srgbClr val="000000">
                      <a:alpha val="43137"/>
                    </a:srgbClr>
                  </a:outerShdw>
                </a:effectLst>
              </a:rPr>
              <a:t>μ.Χ</a:t>
            </a:r>
            <a:r>
              <a:rPr lang="el-GR" sz="2800" b="1" dirty="0">
                <a:effectLst>
                  <a:outerShdw blurRad="38100" dist="38100" dir="2700000" algn="tl">
                    <a:srgbClr val="000000">
                      <a:alpha val="43137"/>
                    </a:srgbClr>
                  </a:outerShdw>
                </a:effectLst>
              </a:rPr>
              <a:t>.</a:t>
            </a:r>
          </a:p>
          <a:p>
            <a:endParaRPr lang="el-GR" dirty="0"/>
          </a:p>
        </p:txBody>
      </p:sp>
    </p:spTree>
    <p:extLst>
      <p:ext uri="{BB962C8B-B14F-4D97-AF65-F5344CB8AC3E}">
        <p14:creationId xmlns:p14="http://schemas.microsoft.com/office/powerpoint/2010/main" val="28698365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07764" y="-171400"/>
            <a:ext cx="8124676" cy="7488832"/>
          </a:xfrm>
          <a:prstGeom prst="rect">
            <a:avLst/>
          </a:prstGeom>
          <a:ln>
            <a:noFill/>
          </a:ln>
          <a:effectLst>
            <a:outerShdw blurRad="292100" dist="139700" dir="2700000" algn="tl" rotWithShape="0">
              <a:srgbClr val="333333">
                <a:alpha val="65000"/>
              </a:srgbClr>
            </a:outerShdw>
          </a:effectLst>
        </p:spPr>
      </p:pic>
      <p:sp>
        <p:nvSpPr>
          <p:cNvPr id="2" name="Τίτλος 1"/>
          <p:cNvSpPr>
            <a:spLocks noGrp="1"/>
          </p:cNvSpPr>
          <p:nvPr>
            <p:ph type="ctrTitle"/>
          </p:nvPr>
        </p:nvSpPr>
        <p:spPr>
          <a:xfrm rot="810272">
            <a:off x="2662677" y="785265"/>
            <a:ext cx="4883560" cy="3343887"/>
          </a:xfrm>
        </p:spPr>
        <p:txBody>
          <a:bodyPr>
            <a:noAutofit/>
          </a:bodyPr>
          <a:lstStyle/>
          <a:p>
            <a:r>
              <a:rPr lang="en-US" sz="4000" b="1" dirty="0">
                <a:solidFill>
                  <a:srgbClr val="ED0D8D"/>
                </a:solidFill>
                <a:effectLst>
                  <a:outerShdw blurRad="38100" dist="38100" dir="2700000" algn="tl">
                    <a:srgbClr val="000000">
                      <a:alpha val="43137"/>
                    </a:srgbClr>
                  </a:outerShdw>
                </a:effectLst>
              </a:rPr>
              <a:t>H </a:t>
            </a:r>
            <a:r>
              <a:rPr lang="el-GR" sz="4000" b="1" dirty="0">
                <a:solidFill>
                  <a:srgbClr val="ED0D8D"/>
                </a:solidFill>
                <a:effectLst>
                  <a:outerShdw blurRad="38100" dist="38100" dir="2700000" algn="tl">
                    <a:srgbClr val="000000">
                      <a:alpha val="43137"/>
                    </a:srgbClr>
                  </a:outerShdw>
                </a:effectLst>
              </a:rPr>
              <a:t>εσωτερική πολιτική των Κομνηνών </a:t>
            </a:r>
            <a:br>
              <a:rPr lang="el-GR" sz="4000" b="1" dirty="0">
                <a:solidFill>
                  <a:srgbClr val="ED0D8D"/>
                </a:solidFill>
                <a:effectLst>
                  <a:outerShdw blurRad="38100" dist="38100" dir="2700000" algn="tl">
                    <a:srgbClr val="000000">
                      <a:alpha val="43137"/>
                    </a:srgbClr>
                  </a:outerShdw>
                </a:effectLst>
              </a:rPr>
            </a:br>
            <a:r>
              <a:rPr lang="el-GR" sz="4000" b="1" dirty="0">
                <a:solidFill>
                  <a:srgbClr val="ED0D8D"/>
                </a:solidFill>
                <a:effectLst>
                  <a:outerShdw blurRad="38100" dist="38100" dir="2700000" algn="tl">
                    <a:srgbClr val="000000">
                      <a:alpha val="43137"/>
                    </a:srgbClr>
                  </a:outerShdw>
                </a:effectLst>
              </a:rPr>
              <a:t>(1081-1185)</a:t>
            </a:r>
          </a:p>
        </p:txBody>
      </p:sp>
    </p:spTree>
    <p:extLst>
      <p:ext uri="{BB962C8B-B14F-4D97-AF65-F5344CB8AC3E}">
        <p14:creationId xmlns:p14="http://schemas.microsoft.com/office/powerpoint/2010/main" val="24512061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44624"/>
            <a:ext cx="8229600" cy="1143000"/>
          </a:xfrm>
        </p:spPr>
        <p:txBody>
          <a:bodyPr/>
          <a:lstStyle/>
          <a:p>
            <a:r>
              <a:rPr lang="en-US" b="1" dirty="0">
                <a:solidFill>
                  <a:srgbClr val="ED0D8D"/>
                </a:solidFill>
                <a:effectLst>
                  <a:outerShdw blurRad="38100" dist="38100" dir="2700000" algn="tl">
                    <a:srgbClr val="000000">
                      <a:alpha val="43137"/>
                    </a:srgbClr>
                  </a:outerShdw>
                </a:effectLst>
              </a:rPr>
              <a:t>A</a:t>
            </a:r>
            <a:r>
              <a:rPr lang="el-GR" b="1" dirty="0" err="1">
                <a:solidFill>
                  <a:srgbClr val="ED0D8D"/>
                </a:solidFill>
                <a:effectLst>
                  <a:outerShdw blurRad="38100" dist="38100" dir="2700000" algn="tl">
                    <a:srgbClr val="000000">
                      <a:alpha val="43137"/>
                    </a:srgbClr>
                  </a:outerShdw>
                </a:effectLst>
              </a:rPr>
              <a:t>λέξιος</a:t>
            </a:r>
            <a:r>
              <a:rPr lang="el-GR" b="1" dirty="0">
                <a:solidFill>
                  <a:srgbClr val="ED0D8D"/>
                </a:solidFill>
                <a:effectLst>
                  <a:outerShdw blurRad="38100" dist="38100" dir="2700000" algn="tl">
                    <a:srgbClr val="000000">
                      <a:alpha val="43137"/>
                    </a:srgbClr>
                  </a:outerShdw>
                </a:effectLst>
              </a:rPr>
              <a:t> Κομνηνός 1081 </a:t>
            </a:r>
            <a:r>
              <a:rPr lang="el-GR" b="1" dirty="0" err="1">
                <a:solidFill>
                  <a:srgbClr val="ED0D8D"/>
                </a:solidFill>
                <a:effectLst>
                  <a:outerShdw blurRad="38100" dist="38100" dir="2700000" algn="tl">
                    <a:srgbClr val="000000">
                      <a:alpha val="43137"/>
                    </a:srgbClr>
                  </a:outerShdw>
                </a:effectLst>
              </a:rPr>
              <a:t>μ.Χ</a:t>
            </a:r>
            <a:r>
              <a:rPr lang="el-GR" b="1" dirty="0">
                <a:solidFill>
                  <a:srgbClr val="ED0D8D"/>
                </a:solidFill>
                <a:effectLst>
                  <a:outerShdw blurRad="38100" dist="38100" dir="2700000" algn="tl">
                    <a:srgbClr val="000000">
                      <a:alpha val="43137"/>
                    </a:srgbClr>
                  </a:outerShdw>
                </a:effectLst>
              </a:rPr>
              <a:t>.</a:t>
            </a: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2464" y="1279307"/>
            <a:ext cx="3645520" cy="5123773"/>
          </a:xfrm>
          <a:prstGeom prst="rect">
            <a:avLst/>
          </a:prstGeom>
          <a:ln>
            <a:noFill/>
          </a:ln>
          <a:effectLst>
            <a:outerShdw blurRad="292100" dist="139700" dir="2700000" algn="tl" rotWithShape="0">
              <a:srgbClr val="333333">
                <a:alpha val="65000"/>
              </a:srgbClr>
            </a:outerShdw>
          </a:effectLst>
        </p:spPr>
      </p:pic>
      <p:pic>
        <p:nvPicPr>
          <p:cNvPr id="5" name="Εικόνα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75245" y="1279307"/>
            <a:ext cx="2924143" cy="5102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5672549"/>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706090"/>
          </a:xfrm>
        </p:spPr>
        <p:txBody>
          <a:bodyPr>
            <a:normAutofit fontScale="90000"/>
          </a:bodyPr>
          <a:lstStyle/>
          <a:p>
            <a:r>
              <a:rPr lang="el-GR" b="1" dirty="0">
                <a:solidFill>
                  <a:srgbClr val="ED0D8D"/>
                </a:solidFill>
                <a:effectLst>
                  <a:outerShdw blurRad="38100" dist="38100" dir="2700000" algn="tl">
                    <a:srgbClr val="000000">
                      <a:alpha val="43137"/>
                    </a:srgbClr>
                  </a:outerShdw>
                </a:effectLst>
              </a:rPr>
              <a:t>Το Βυζάντιο το 1081 </a:t>
            </a:r>
            <a:r>
              <a:rPr lang="el-GR" b="1" dirty="0" err="1">
                <a:solidFill>
                  <a:srgbClr val="ED0D8D"/>
                </a:solidFill>
                <a:effectLst>
                  <a:outerShdw blurRad="38100" dist="38100" dir="2700000" algn="tl">
                    <a:srgbClr val="000000">
                      <a:alpha val="43137"/>
                    </a:srgbClr>
                  </a:outerShdw>
                </a:effectLst>
              </a:rPr>
              <a:t>μ.Χ</a:t>
            </a:r>
            <a:r>
              <a:rPr lang="el-GR" b="1" dirty="0">
                <a:solidFill>
                  <a:srgbClr val="ED0D8D"/>
                </a:solidFill>
                <a:effectLst>
                  <a:outerShdw blurRad="38100" dist="38100" dir="2700000" algn="tl">
                    <a:srgbClr val="000000">
                      <a:alpha val="43137"/>
                    </a:srgbClr>
                  </a:outerShdw>
                </a:effectLst>
              </a:rPr>
              <a:t>.</a:t>
            </a: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5" y="1226755"/>
            <a:ext cx="7416824" cy="5068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2239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4544" y="0"/>
            <a:ext cx="9842302" cy="7389439"/>
          </a:xfrm>
        </p:spPr>
      </p:pic>
    </p:spTree>
    <p:extLst>
      <p:ext uri="{BB962C8B-B14F-4D97-AF65-F5344CB8AC3E}">
        <p14:creationId xmlns:p14="http://schemas.microsoft.com/office/powerpoint/2010/main" val="25285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0527" y="-30956"/>
            <a:ext cx="9308069" cy="6988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163094"/>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solidFill>
                  <a:srgbClr val="ED0D8D"/>
                </a:solidFill>
                <a:effectLst>
                  <a:outerShdw blurRad="38100" dist="38100" dir="2700000" algn="tl">
                    <a:srgbClr val="000000">
                      <a:alpha val="43137"/>
                    </a:srgbClr>
                  </a:outerShdw>
                </a:effectLst>
              </a:rPr>
              <a:t>Συλλογή φόρων</a:t>
            </a: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8250" y="1658144"/>
            <a:ext cx="6667500" cy="4410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135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71" y="-603448"/>
            <a:ext cx="10225135" cy="7676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6514904"/>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6496" y="404664"/>
            <a:ext cx="8257969" cy="6140956"/>
          </a:xfrm>
        </p:spPr>
      </p:pic>
    </p:spTree>
    <p:extLst>
      <p:ext uri="{BB962C8B-B14F-4D97-AF65-F5344CB8AC3E}">
        <p14:creationId xmlns:p14="http://schemas.microsoft.com/office/powerpoint/2010/main" val="2114448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528" y="-30956"/>
            <a:ext cx="9308071" cy="6988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237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527" y="-30956"/>
            <a:ext cx="9308069" cy="6988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06087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8520" y="-7166"/>
            <a:ext cx="9144000" cy="6865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4172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8856982" cy="6649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50082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2536" y="-243408"/>
            <a:ext cx="10550149" cy="7920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08831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536" y="-243408"/>
            <a:ext cx="10550149" cy="7920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3461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535" y="-243408"/>
            <a:ext cx="10550147" cy="7920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10646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51720" y="260648"/>
            <a:ext cx="6768752" cy="1544752"/>
          </a:xfrm>
          <a:solidFill>
            <a:schemeClr val="bg1">
              <a:alpha val="59000"/>
            </a:schemeClr>
          </a:solidFill>
        </p:spPr>
        <p:txBody>
          <a:bodyPr>
            <a:noAutofit/>
          </a:bodyPr>
          <a:lstStyle/>
          <a:p>
            <a:r>
              <a:rPr lang="el-GR" sz="4000" b="1" dirty="0">
                <a:solidFill>
                  <a:srgbClr val="ED0D8D"/>
                </a:solidFill>
                <a:effectLst>
                  <a:outerShdw blurRad="38100" dist="38100" dir="2700000" algn="tl">
                    <a:srgbClr val="000000">
                      <a:alpha val="43137"/>
                    </a:srgbClr>
                  </a:outerShdw>
                </a:effectLst>
              </a:rPr>
              <a:t>Ο αριστοκρατικός </a:t>
            </a:r>
            <a:br>
              <a:rPr lang="el-GR" sz="4000" b="1" dirty="0">
                <a:solidFill>
                  <a:srgbClr val="ED0D8D"/>
                </a:solidFill>
                <a:effectLst>
                  <a:outerShdw blurRad="38100" dist="38100" dir="2700000" algn="tl">
                    <a:srgbClr val="000000">
                      <a:alpha val="43137"/>
                    </a:srgbClr>
                  </a:outerShdw>
                </a:effectLst>
              </a:rPr>
            </a:br>
            <a:r>
              <a:rPr lang="el-GR" sz="4000" b="1" dirty="0">
                <a:solidFill>
                  <a:srgbClr val="ED0D8D"/>
                </a:solidFill>
                <a:effectLst>
                  <a:outerShdw blurRad="38100" dist="38100" dir="2700000" algn="tl">
                    <a:srgbClr val="000000">
                      <a:alpha val="43137"/>
                    </a:srgbClr>
                  </a:outerShdw>
                </a:effectLst>
              </a:rPr>
              <a:t>πατριωτισμός των Κομνηνών</a:t>
            </a:r>
          </a:p>
        </p:txBody>
      </p:sp>
      <p:sp>
        <p:nvSpPr>
          <p:cNvPr id="3" name="Θέση περιεχομένου 2"/>
          <p:cNvSpPr>
            <a:spLocks noGrp="1"/>
          </p:cNvSpPr>
          <p:nvPr>
            <p:ph idx="1"/>
          </p:nvPr>
        </p:nvSpPr>
        <p:spPr>
          <a:xfrm>
            <a:off x="323528" y="2193339"/>
            <a:ext cx="8507288" cy="4908069"/>
          </a:xfrm>
        </p:spPr>
        <p:txBody>
          <a:bodyPr>
            <a:normAutofit fontScale="92500" lnSpcReduction="10000"/>
          </a:bodyPr>
          <a:lstStyle/>
          <a:p>
            <a:pPr marL="0" indent="0" algn="just">
              <a:buNone/>
            </a:pPr>
            <a:r>
              <a:rPr lang="el-GR" dirty="0"/>
              <a:t>	Εξυπηρέτησαν και οι δύο περίοδοι (η </a:t>
            </a:r>
            <a:r>
              <a:rPr lang="el-GR" dirty="0" err="1"/>
              <a:t>εικονομαχική</a:t>
            </a:r>
            <a:r>
              <a:rPr lang="el-GR" dirty="0"/>
              <a:t> και των Κομνηνών) πριν απ’ όλα την εθνική επιταγή, δηλαδή την αντιμετώπιση του εξωτερικού εχθρού. </a:t>
            </a:r>
          </a:p>
          <a:p>
            <a:pPr marL="0" indent="0" algn="just">
              <a:buNone/>
            </a:pPr>
            <a:r>
              <a:rPr lang="el-GR" dirty="0"/>
              <a:t>	Και οι δύο … εξαιτίας της αναγκαιότητας των καιρών, προκάλεσαν την </a:t>
            </a:r>
            <a:r>
              <a:rPr lang="el-GR" b="1" dirty="0" err="1">
                <a:solidFill>
                  <a:srgbClr val="ED0D8D"/>
                </a:solidFill>
                <a:effectLst>
                  <a:outerShdw blurRad="38100" dist="38100" dir="2700000" algn="tl">
                    <a:srgbClr val="000000">
                      <a:alpha val="43137"/>
                    </a:srgbClr>
                  </a:outerShdw>
                </a:effectLst>
              </a:rPr>
              <a:t>στρατιωτικοποίηση</a:t>
            </a:r>
            <a:r>
              <a:rPr lang="el-GR" dirty="0">
                <a:solidFill>
                  <a:srgbClr val="ED0D8D"/>
                </a:solidFill>
                <a:effectLst>
                  <a:outerShdw blurRad="38100" dist="38100" dir="2700000" algn="tl">
                    <a:srgbClr val="000000">
                      <a:alpha val="43137"/>
                    </a:srgbClr>
                  </a:outerShdw>
                </a:effectLst>
              </a:rPr>
              <a:t> </a:t>
            </a:r>
            <a:r>
              <a:rPr lang="el-GR" dirty="0"/>
              <a:t>της αυτοκρατορίας, των θεσμών και της κοινωνίας της. </a:t>
            </a:r>
          </a:p>
          <a:p>
            <a:pPr marL="0" indent="0" algn="just">
              <a:buNone/>
            </a:pPr>
            <a:r>
              <a:rPr lang="el-GR" dirty="0"/>
              <a:t>	Κατά τη διάρκεια αυτών των δύο περιόδων έγινε δυνατό να κινητοποιηθεί το έθνος και να σωθεί η βυζαντινή πατρίδα.</a:t>
            </a:r>
          </a:p>
          <a:p>
            <a:pPr marL="0" indent="0" algn="just">
              <a:buNone/>
            </a:pPr>
            <a:r>
              <a:rPr lang="el-GR" dirty="0"/>
              <a:t>	</a:t>
            </a:r>
          </a:p>
        </p:txBody>
      </p:sp>
      <p:sp>
        <p:nvSpPr>
          <p:cNvPr id="4" name="TextBox 3"/>
          <p:cNvSpPr txBox="1"/>
          <p:nvPr/>
        </p:nvSpPr>
        <p:spPr>
          <a:xfrm>
            <a:off x="251520" y="260648"/>
            <a:ext cx="1368152" cy="553998"/>
          </a:xfrm>
          <a:prstGeom prst="rect">
            <a:avLst/>
          </a:prstGeom>
          <a:solidFill>
            <a:srgbClr val="ED0D8D">
              <a:alpha val="25000"/>
            </a:srgbClr>
          </a:solidFill>
          <a:effectLst>
            <a:outerShdw blurRad="114300" dist="25400" dir="2700000" sx="108000" sy="108000" algn="tl" rotWithShape="0">
              <a:prstClr val="black">
                <a:alpha val="70000"/>
              </a:prstClr>
            </a:outerShdw>
          </a:effectLst>
        </p:spPr>
        <p:txBody>
          <a:bodyPr wrap="square" rtlCol="0">
            <a:spAutoFit/>
          </a:bodyPr>
          <a:lstStyle/>
          <a:p>
            <a:pPr algn="ctr"/>
            <a:r>
              <a:rPr lang="el-GR" sz="3000" b="1" dirty="0">
                <a:solidFill>
                  <a:schemeClr val="bg1"/>
                </a:solidFill>
                <a:effectLst>
                  <a:outerShdw blurRad="38100" dist="38100" dir="2700000" algn="tl">
                    <a:srgbClr val="000000">
                      <a:alpha val="43137"/>
                    </a:srgbClr>
                  </a:outerShdw>
                </a:effectLst>
              </a:rPr>
              <a:t>Πηγή</a:t>
            </a:r>
            <a:endParaRPr lang="el-GR" sz="3000" dirty="0">
              <a:solidFill>
                <a:schemeClr val="bg1"/>
              </a:solidFill>
            </a:endParaRPr>
          </a:p>
        </p:txBody>
      </p:sp>
    </p:spTree>
    <p:extLst>
      <p:ext uri="{BB962C8B-B14F-4D97-AF65-F5344CB8AC3E}">
        <p14:creationId xmlns:p14="http://schemas.microsoft.com/office/powerpoint/2010/main" val="3659407985"/>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404664"/>
            <a:ext cx="8507288" cy="6182147"/>
          </a:xfrm>
        </p:spPr>
        <p:txBody>
          <a:bodyPr>
            <a:normAutofit fontScale="92500" lnSpcReduction="20000"/>
          </a:bodyPr>
          <a:lstStyle/>
          <a:p>
            <a:pPr marL="0" indent="0" algn="just">
              <a:buNone/>
            </a:pPr>
            <a:r>
              <a:rPr lang="el-GR" i="1" dirty="0"/>
              <a:t>		Ωστόσο, η εικονομαχία και η περίοδος των Κομνηνών διαφέρουν σ’ ένα βασικό σημείο: τους κοινωνικούς προσανατολισμούς των εμπνευστών τους. </a:t>
            </a:r>
          </a:p>
          <a:p>
            <a:pPr marL="0" indent="0" algn="just">
              <a:buNone/>
            </a:pPr>
            <a:r>
              <a:rPr lang="el-GR" i="1" dirty="0"/>
              <a:t>	Ενώ οι </a:t>
            </a:r>
            <a:r>
              <a:rPr lang="el-GR" i="1" dirty="0" err="1"/>
              <a:t>Ίσαυροι</a:t>
            </a:r>
            <a:r>
              <a:rPr lang="el-GR" i="1" dirty="0"/>
              <a:t> στηρίχθηκαν κυρίως στο </a:t>
            </a:r>
            <a:r>
              <a:rPr lang="el-GR" b="1" i="1" dirty="0">
                <a:solidFill>
                  <a:srgbClr val="ED0D8D"/>
                </a:solidFill>
                <a:effectLst>
                  <a:outerShdw blurRad="38100" dist="38100" dir="2700000" algn="tl">
                    <a:srgbClr val="000000">
                      <a:alpha val="43137"/>
                    </a:srgbClr>
                  </a:outerShdw>
                </a:effectLst>
              </a:rPr>
              <a:t>λαϊκό εθνικό στοιχείο</a:t>
            </a:r>
            <a:r>
              <a:rPr lang="el-GR" i="1" dirty="0"/>
              <a:t>, οι Κομνηνοί έφεραν σε πέρας την προσπάθειά τους, ευνοώντας κυρίως </a:t>
            </a:r>
            <a:r>
              <a:rPr lang="el-GR" b="1" i="1" dirty="0">
                <a:solidFill>
                  <a:srgbClr val="ED0D8D"/>
                </a:solidFill>
                <a:effectLst>
                  <a:outerShdw blurRad="38100" dist="38100" dir="2700000" algn="tl">
                    <a:srgbClr val="000000">
                      <a:alpha val="43137"/>
                    </a:srgbClr>
                  </a:outerShdw>
                </a:effectLst>
              </a:rPr>
              <a:t>την αριστοκρατία </a:t>
            </a:r>
            <a:r>
              <a:rPr lang="el-GR" i="1" dirty="0"/>
              <a:t>της χώρας, δηλαδή τις </a:t>
            </a:r>
            <a:r>
              <a:rPr lang="el-GR" b="1" i="1" dirty="0">
                <a:solidFill>
                  <a:srgbClr val="ED0D8D"/>
                </a:solidFill>
                <a:effectLst>
                  <a:outerShdw blurRad="38100" dist="38100" dir="2700000" algn="tl">
                    <a:srgbClr val="000000">
                      <a:alpha val="43137"/>
                    </a:srgbClr>
                  </a:outerShdw>
                </a:effectLst>
              </a:rPr>
              <a:t>μεγάλες αστικές και στρατιωτικές οικογένειες</a:t>
            </a:r>
            <a:r>
              <a:rPr lang="el-GR" i="1" dirty="0"/>
              <a:t>, </a:t>
            </a:r>
          </a:p>
          <a:p>
            <a:pPr marL="0" indent="0" algn="just">
              <a:buNone/>
            </a:pPr>
            <a:r>
              <a:rPr lang="el-GR" i="1" dirty="0"/>
              <a:t>	που σφετερίστηκαν τον κρατικό μηχανισμό και έμειναν πάντα αλληλέγγυες σε μία δράση σχεδόν οικογενειακή, γιατί πολλές από αυτές συνδέονταν μεταξύ τους με οικογενειακούς δεσμούς.</a:t>
            </a:r>
          </a:p>
          <a:p>
            <a:pPr marL="0" indent="0" algn="r">
              <a:buNone/>
            </a:pPr>
            <a:r>
              <a:rPr lang="el-GR" sz="2700" dirty="0"/>
              <a:t>Ελένη </a:t>
            </a:r>
            <a:r>
              <a:rPr lang="el-GR" sz="2700" dirty="0" err="1"/>
              <a:t>Γλύκατζη</a:t>
            </a:r>
            <a:r>
              <a:rPr lang="el-GR" sz="2700" dirty="0"/>
              <a:t> </a:t>
            </a:r>
            <a:r>
              <a:rPr lang="el-GR" sz="2700" dirty="0" err="1"/>
              <a:t>Αρβελέρ</a:t>
            </a:r>
            <a:r>
              <a:rPr lang="el-GR" sz="2700" dirty="0"/>
              <a:t>, </a:t>
            </a:r>
          </a:p>
          <a:p>
            <a:pPr marL="0" indent="0" algn="r">
              <a:buNone/>
            </a:pPr>
            <a:r>
              <a:rPr lang="el-GR" sz="2700" dirty="0"/>
              <a:t>Η πολιτική ιδεολογία της βυζαντινής αυτοκρατορίας</a:t>
            </a:r>
          </a:p>
        </p:txBody>
      </p:sp>
    </p:spTree>
    <p:extLst>
      <p:ext uri="{BB962C8B-B14F-4D97-AF65-F5344CB8AC3E}">
        <p14:creationId xmlns:p14="http://schemas.microsoft.com/office/powerpoint/2010/main" val="11689597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699792" y="260648"/>
            <a:ext cx="5987008" cy="1143000"/>
          </a:xfrm>
          <a:solidFill>
            <a:schemeClr val="bg1">
              <a:alpha val="71000"/>
            </a:schemeClr>
          </a:solidFill>
        </p:spPr>
        <p:txBody>
          <a:bodyPr>
            <a:normAutofit/>
          </a:bodyPr>
          <a:lstStyle/>
          <a:p>
            <a:r>
              <a:rPr lang="el-GR" b="1" dirty="0">
                <a:solidFill>
                  <a:srgbClr val="ED0D8D"/>
                </a:solidFill>
                <a:effectLst>
                  <a:outerShdw blurRad="38100" dist="38100" dir="2700000" algn="tl">
                    <a:srgbClr val="000000">
                      <a:alpha val="43137"/>
                    </a:srgbClr>
                  </a:outerShdw>
                </a:effectLst>
              </a:rPr>
              <a:t>Ανδρόνικος Κομνηνός</a:t>
            </a:r>
          </a:p>
        </p:txBody>
      </p:sp>
      <p:sp>
        <p:nvSpPr>
          <p:cNvPr id="3" name="Θέση περιεχομένου 2"/>
          <p:cNvSpPr>
            <a:spLocks noGrp="1"/>
          </p:cNvSpPr>
          <p:nvPr>
            <p:ph idx="1"/>
          </p:nvPr>
        </p:nvSpPr>
        <p:spPr>
          <a:xfrm>
            <a:off x="611560" y="2060848"/>
            <a:ext cx="8229600" cy="4525963"/>
          </a:xfrm>
        </p:spPr>
        <p:txBody>
          <a:bodyPr>
            <a:normAutofit lnSpcReduction="10000"/>
          </a:bodyPr>
          <a:lstStyle/>
          <a:p>
            <a:r>
              <a:rPr lang="el-GR" dirty="0"/>
              <a:t>Προσπάθησε να προστατεύσει τους χωρικούς από τις καταχρήσεις των δυνατών.</a:t>
            </a:r>
          </a:p>
          <a:p>
            <a:r>
              <a:rPr lang="el-GR" dirty="0"/>
              <a:t>Επίσης αγωνίστηκε να εξαλείψει τη διαφθορά και τις καταχρήσεις</a:t>
            </a:r>
          </a:p>
          <a:p>
            <a:r>
              <a:rPr lang="el-GR" dirty="0"/>
              <a:t>Ήταν όμως βίαιος και τυραννικός.</a:t>
            </a:r>
          </a:p>
          <a:p>
            <a:r>
              <a:rPr lang="el-GR" dirty="0"/>
              <a:t>Ο λαός τον μίσησε τελικά και τον κατακρεούργησε στον ιππόδρομο.</a:t>
            </a:r>
          </a:p>
          <a:p>
            <a:r>
              <a:rPr lang="el-GR" dirty="0"/>
              <a:t>Χειροτέρεψαν εξ αιτίας του οι σχέσεις με τη Δύση!</a:t>
            </a:r>
          </a:p>
        </p:txBody>
      </p:sp>
      <p:pic>
        <p:nvPicPr>
          <p:cNvPr id="1026" name="Picture 2" descr="AndronicusComnenos.jpg"/>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6206" y="-18619"/>
            <a:ext cx="2093331" cy="2079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1930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626"/>
            <a:ext cx="9396535" cy="7054766"/>
          </a:xfrm>
        </p:spPr>
      </p:pic>
    </p:spTree>
    <p:extLst>
      <p:ext uri="{BB962C8B-B14F-4D97-AF65-F5344CB8AC3E}">
        <p14:creationId xmlns:p14="http://schemas.microsoft.com/office/powerpoint/2010/main" val="339458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67744" y="182171"/>
            <a:ext cx="6131024" cy="1143000"/>
          </a:xfrm>
          <a:solidFill>
            <a:schemeClr val="bg1">
              <a:alpha val="71000"/>
            </a:schemeClr>
          </a:solidFill>
        </p:spPr>
        <p:txBody>
          <a:bodyPr/>
          <a:lstStyle/>
          <a:p>
            <a:r>
              <a:rPr lang="el-GR" b="1" dirty="0">
                <a:solidFill>
                  <a:srgbClr val="ED0D8D"/>
                </a:solidFill>
                <a:effectLst>
                  <a:outerShdw blurRad="38100" dist="38100" dir="2700000" algn="tl">
                    <a:srgbClr val="000000">
                      <a:alpha val="43137"/>
                    </a:srgbClr>
                  </a:outerShdw>
                </a:effectLst>
              </a:rPr>
              <a:t>Μέτρα για το λαό</a:t>
            </a:r>
          </a:p>
        </p:txBody>
      </p:sp>
      <p:sp>
        <p:nvSpPr>
          <p:cNvPr id="3" name="Θέση περιεχομένου 2"/>
          <p:cNvSpPr>
            <a:spLocks noGrp="1"/>
          </p:cNvSpPr>
          <p:nvPr>
            <p:ph idx="1"/>
          </p:nvPr>
        </p:nvSpPr>
        <p:spPr>
          <a:xfrm>
            <a:off x="457200" y="2060848"/>
            <a:ext cx="8229600" cy="4525963"/>
          </a:xfrm>
        </p:spPr>
        <p:txBody>
          <a:bodyPr>
            <a:normAutofit lnSpcReduction="10000"/>
          </a:bodyPr>
          <a:lstStyle/>
          <a:p>
            <a:pPr marL="0" indent="0" algn="just">
              <a:buNone/>
            </a:pPr>
            <a:r>
              <a:rPr lang="el-GR" i="1" dirty="0"/>
              <a:t>Δεν αξίωναν πια τίποτε από αυτόν που είχε εξοφλήσει τους φόρους του, δεν τον ξεγύμνωναν πια, όπως πριν, παίρνοντάς του και το τελευταίο πουκάμισο, δεν βασάνιζαν πια το λαό μέχρι θανάτου. Και μόνο η αναφορά του ονόματος του </a:t>
            </a:r>
            <a:r>
              <a:rPr lang="el-GR" b="1" i="1" dirty="0">
                <a:effectLst>
                  <a:outerShdw blurRad="38100" dist="38100" dir="2700000" algn="tl">
                    <a:srgbClr val="000000">
                      <a:alpha val="43137"/>
                    </a:srgbClr>
                  </a:outerShdw>
                </a:effectLst>
              </a:rPr>
              <a:t>Ανδρονίκου</a:t>
            </a:r>
            <a:r>
              <a:rPr lang="el-GR" i="1" dirty="0">
                <a:effectLst>
                  <a:outerShdw blurRad="38100" dist="38100" dir="2700000" algn="tl">
                    <a:srgbClr val="000000">
                      <a:alpha val="43137"/>
                    </a:srgbClr>
                  </a:outerShdw>
                </a:effectLst>
              </a:rPr>
              <a:t> </a:t>
            </a:r>
            <a:r>
              <a:rPr lang="el-GR" i="1" dirty="0"/>
              <a:t>επενεργούσε σαν μαγικό και οι φοροεισπράκτορες γίνονταν καπνός.</a:t>
            </a:r>
          </a:p>
          <a:p>
            <a:pPr marL="0" indent="0" algn="r">
              <a:buNone/>
            </a:pPr>
            <a:r>
              <a:rPr lang="el-GR" dirty="0"/>
              <a:t>Νικήτας Χωνιάτης, </a:t>
            </a:r>
            <a:r>
              <a:rPr lang="el-GR" dirty="0" err="1"/>
              <a:t>Διήγησις</a:t>
            </a:r>
            <a:r>
              <a:rPr lang="el-GR" dirty="0"/>
              <a:t> Χρονική</a:t>
            </a:r>
          </a:p>
        </p:txBody>
      </p:sp>
      <p:sp>
        <p:nvSpPr>
          <p:cNvPr id="4" name="TextBox 3"/>
          <p:cNvSpPr txBox="1"/>
          <p:nvPr/>
        </p:nvSpPr>
        <p:spPr>
          <a:xfrm>
            <a:off x="467544" y="476672"/>
            <a:ext cx="1368152" cy="553998"/>
          </a:xfrm>
          <a:prstGeom prst="rect">
            <a:avLst/>
          </a:prstGeom>
          <a:solidFill>
            <a:srgbClr val="ED0D8D">
              <a:alpha val="25000"/>
            </a:srgbClr>
          </a:solidFill>
          <a:effectLst>
            <a:outerShdw blurRad="114300" dist="25400" dir="2700000" sx="108000" sy="108000" algn="tl" rotWithShape="0">
              <a:prstClr val="black">
                <a:alpha val="70000"/>
              </a:prstClr>
            </a:outerShdw>
          </a:effectLst>
        </p:spPr>
        <p:txBody>
          <a:bodyPr wrap="square" rtlCol="0">
            <a:spAutoFit/>
          </a:bodyPr>
          <a:lstStyle/>
          <a:p>
            <a:pPr algn="ctr"/>
            <a:r>
              <a:rPr lang="el-GR" sz="3000" b="1" dirty="0">
                <a:solidFill>
                  <a:schemeClr val="bg1"/>
                </a:solidFill>
                <a:effectLst>
                  <a:outerShdw blurRad="38100" dist="38100" dir="2700000" algn="tl">
                    <a:srgbClr val="000000">
                      <a:alpha val="43137"/>
                    </a:srgbClr>
                  </a:outerShdw>
                </a:effectLst>
              </a:rPr>
              <a:t>Πηγή</a:t>
            </a:r>
            <a:endParaRPr lang="el-GR" sz="3000" dirty="0">
              <a:solidFill>
                <a:schemeClr val="bg1"/>
              </a:solidFill>
            </a:endParaRPr>
          </a:p>
        </p:txBody>
      </p:sp>
    </p:spTree>
    <p:extLst>
      <p:ext uri="{BB962C8B-B14F-4D97-AF65-F5344CB8AC3E}">
        <p14:creationId xmlns:p14="http://schemas.microsoft.com/office/powerpoint/2010/main" val="137956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41784"/>
            <a:ext cx="7931224" cy="1143000"/>
          </a:xfrm>
          <a:solidFill>
            <a:schemeClr val="bg1">
              <a:alpha val="74000"/>
            </a:schemeClr>
          </a:solidFill>
          <a:ln>
            <a:solidFill>
              <a:schemeClr val="tx1"/>
            </a:solidFill>
          </a:ln>
          <a:effectLst>
            <a:outerShdw blurRad="165100" dist="177800" dir="4380000" sx="102000" sy="102000" algn="tl" rotWithShape="0">
              <a:prstClr val="black">
                <a:alpha val="40000"/>
              </a:prstClr>
            </a:outerShdw>
          </a:effectLst>
        </p:spPr>
        <p:txBody>
          <a:bodyPr/>
          <a:lstStyle/>
          <a:p>
            <a:r>
              <a:rPr lang="el-GR" b="1" dirty="0">
                <a:solidFill>
                  <a:srgbClr val="ED0D8D"/>
                </a:solidFill>
                <a:effectLst>
                  <a:outerShdw blurRad="38100" dist="38100" dir="2700000" algn="tl">
                    <a:srgbClr val="000000">
                      <a:alpha val="43137"/>
                    </a:srgbClr>
                  </a:outerShdw>
                </a:effectLst>
              </a:rPr>
              <a:t>Ο 11</a:t>
            </a:r>
            <a:r>
              <a:rPr lang="el-GR" b="1" baseline="30000" dirty="0">
                <a:solidFill>
                  <a:srgbClr val="ED0D8D"/>
                </a:solidFill>
                <a:effectLst>
                  <a:outerShdw blurRad="38100" dist="38100" dir="2700000" algn="tl">
                    <a:srgbClr val="000000">
                      <a:alpha val="43137"/>
                    </a:srgbClr>
                  </a:outerShdw>
                </a:effectLst>
              </a:rPr>
              <a:t>ος</a:t>
            </a:r>
            <a:r>
              <a:rPr lang="el-GR" b="1" dirty="0">
                <a:solidFill>
                  <a:srgbClr val="ED0D8D"/>
                </a:solidFill>
                <a:effectLst>
                  <a:outerShdw blurRad="38100" dist="38100" dir="2700000" algn="tl">
                    <a:srgbClr val="000000">
                      <a:alpha val="43137"/>
                    </a:srgbClr>
                  </a:outerShdw>
                </a:effectLst>
              </a:rPr>
              <a:t> αιώνας με λίγα λόγια</a:t>
            </a:r>
            <a:endParaRPr lang="el-GR" dirty="0">
              <a:solidFill>
                <a:srgbClr val="ED0D8D"/>
              </a:solidFill>
              <a:effectLst>
                <a:outerShdw blurRad="38100" dist="38100" dir="2700000" algn="tl">
                  <a:srgbClr val="000000">
                    <a:alpha val="43137"/>
                  </a:srgbClr>
                </a:outerShdw>
              </a:effectLst>
            </a:endParaRPr>
          </a:p>
        </p:txBody>
      </p:sp>
      <p:sp>
        <p:nvSpPr>
          <p:cNvPr id="3" name="Θέση περιεχομένου 2"/>
          <p:cNvSpPr>
            <a:spLocks noGrp="1"/>
          </p:cNvSpPr>
          <p:nvPr>
            <p:ph idx="1"/>
          </p:nvPr>
        </p:nvSpPr>
        <p:spPr>
          <a:xfrm>
            <a:off x="539552" y="1916832"/>
            <a:ext cx="7920880" cy="4392488"/>
          </a:xfrm>
          <a:solidFill>
            <a:schemeClr val="bg1">
              <a:alpha val="63000"/>
            </a:schemeClr>
          </a:solidFill>
        </p:spPr>
        <p:txBody>
          <a:bodyPr>
            <a:normAutofit lnSpcReduction="10000"/>
          </a:bodyPr>
          <a:lstStyle/>
          <a:p>
            <a:r>
              <a:rPr lang="en-US" b="1" dirty="0">
                <a:solidFill>
                  <a:srgbClr val="ED0D8D"/>
                </a:solidFill>
                <a:effectLst>
                  <a:outerShdw blurRad="38100" dist="38100" dir="2700000" algn="tl">
                    <a:srgbClr val="000000">
                      <a:alpha val="43137"/>
                    </a:srgbClr>
                  </a:outerShdw>
                </a:effectLst>
              </a:rPr>
              <a:t>1025 </a:t>
            </a:r>
            <a:r>
              <a:rPr lang="el-GR" b="1" dirty="0">
                <a:solidFill>
                  <a:srgbClr val="ED0D8D"/>
                </a:solidFill>
                <a:effectLst>
                  <a:outerShdw blurRad="38100" dist="38100" dir="2700000" algn="tl">
                    <a:srgbClr val="000000">
                      <a:alpha val="43137"/>
                    </a:srgbClr>
                  </a:outerShdw>
                </a:effectLst>
              </a:rPr>
              <a:t>	</a:t>
            </a:r>
            <a:r>
              <a:rPr lang="el-GR" dirty="0"/>
              <a:t>Θάνατος Βασιλείου Β΄</a:t>
            </a:r>
          </a:p>
          <a:p>
            <a:r>
              <a:rPr lang="en-US" b="1" dirty="0">
                <a:solidFill>
                  <a:srgbClr val="ED0D8D"/>
                </a:solidFill>
                <a:effectLst>
                  <a:outerShdw blurRad="38100" dist="38100" dir="2700000" algn="tl">
                    <a:srgbClr val="000000">
                      <a:alpha val="43137"/>
                    </a:srgbClr>
                  </a:outerShdw>
                </a:effectLst>
              </a:rPr>
              <a:t>10</a:t>
            </a:r>
            <a:r>
              <a:rPr lang="el-GR" b="1" dirty="0">
                <a:solidFill>
                  <a:srgbClr val="ED0D8D"/>
                </a:solidFill>
                <a:effectLst>
                  <a:outerShdw blurRad="38100" dist="38100" dir="2700000" algn="tl">
                    <a:srgbClr val="000000">
                      <a:alpha val="43137"/>
                    </a:srgbClr>
                  </a:outerShdw>
                </a:effectLst>
              </a:rPr>
              <a:t>54</a:t>
            </a:r>
            <a:r>
              <a:rPr lang="el-GR" dirty="0"/>
              <a:t> 	</a:t>
            </a:r>
            <a:r>
              <a:rPr lang="el-GR" b="1" dirty="0">
                <a:solidFill>
                  <a:srgbClr val="ED0D8D"/>
                </a:solidFill>
                <a:effectLst>
                  <a:outerShdw blurRad="38100" dist="38100" dir="2700000" algn="tl">
                    <a:srgbClr val="000000">
                      <a:alpha val="43137"/>
                    </a:srgbClr>
                  </a:outerShdw>
                </a:effectLst>
              </a:rPr>
              <a:t>Σχίσμα</a:t>
            </a:r>
            <a:r>
              <a:rPr lang="el-GR" dirty="0">
                <a:solidFill>
                  <a:srgbClr val="ED0D8D"/>
                </a:solidFill>
                <a:effectLst>
                  <a:outerShdw blurRad="38100" dist="38100" dir="2700000" algn="tl">
                    <a:srgbClr val="000000">
                      <a:alpha val="43137"/>
                    </a:srgbClr>
                  </a:outerShdw>
                </a:effectLst>
              </a:rPr>
              <a:t> </a:t>
            </a:r>
            <a:r>
              <a:rPr lang="el-GR" dirty="0"/>
              <a:t>των Εκκλησιών</a:t>
            </a:r>
          </a:p>
          <a:p>
            <a:r>
              <a:rPr lang="en-US" b="1" dirty="0">
                <a:solidFill>
                  <a:srgbClr val="ED0D8D"/>
                </a:solidFill>
                <a:effectLst>
                  <a:outerShdw blurRad="38100" dist="38100" dir="2700000" algn="tl">
                    <a:srgbClr val="000000">
                      <a:alpha val="43137"/>
                    </a:srgbClr>
                  </a:outerShdw>
                </a:effectLst>
              </a:rPr>
              <a:t>10</a:t>
            </a:r>
            <a:r>
              <a:rPr lang="el-GR" b="1" dirty="0">
                <a:solidFill>
                  <a:srgbClr val="ED0D8D"/>
                </a:solidFill>
                <a:effectLst>
                  <a:outerShdw blurRad="38100" dist="38100" dir="2700000" algn="tl">
                    <a:srgbClr val="000000">
                      <a:alpha val="43137"/>
                    </a:srgbClr>
                  </a:outerShdw>
                </a:effectLst>
              </a:rPr>
              <a:t>71</a:t>
            </a:r>
            <a:r>
              <a:rPr lang="en-US" b="1" dirty="0">
                <a:solidFill>
                  <a:srgbClr val="ED0D8D"/>
                </a:solidFill>
                <a:effectLst>
                  <a:outerShdw blurRad="38100" dist="38100" dir="2700000" algn="tl">
                    <a:srgbClr val="000000">
                      <a:alpha val="43137"/>
                    </a:srgbClr>
                  </a:outerShdw>
                </a:effectLst>
              </a:rPr>
              <a:t> </a:t>
            </a:r>
            <a:r>
              <a:rPr lang="el-GR" b="1" dirty="0">
                <a:solidFill>
                  <a:srgbClr val="ED0D8D"/>
                </a:solidFill>
                <a:effectLst>
                  <a:outerShdw blurRad="38100" dist="38100" dir="2700000" algn="tl">
                    <a:srgbClr val="000000">
                      <a:alpha val="43137"/>
                    </a:srgbClr>
                  </a:outerShdw>
                </a:effectLst>
              </a:rPr>
              <a:t>	</a:t>
            </a:r>
            <a:r>
              <a:rPr lang="el-GR" dirty="0"/>
              <a:t>Μάχη στο </a:t>
            </a:r>
            <a:r>
              <a:rPr lang="el-GR" b="1" dirty="0" err="1">
                <a:solidFill>
                  <a:srgbClr val="ED0D8D"/>
                </a:solidFill>
                <a:effectLst>
                  <a:outerShdw blurRad="38100" dist="38100" dir="2700000" algn="tl">
                    <a:srgbClr val="000000">
                      <a:alpha val="43137"/>
                    </a:srgbClr>
                  </a:outerShdw>
                </a:effectLst>
              </a:rPr>
              <a:t>Ματζικέρτ</a:t>
            </a:r>
            <a:r>
              <a:rPr lang="el-GR" dirty="0">
                <a:solidFill>
                  <a:srgbClr val="ED0D8D"/>
                </a:solidFill>
                <a:effectLst>
                  <a:outerShdw blurRad="38100" dist="38100" dir="2700000" algn="tl">
                    <a:srgbClr val="000000">
                      <a:alpha val="43137"/>
                    </a:srgbClr>
                  </a:outerShdw>
                </a:effectLst>
              </a:rPr>
              <a:t> </a:t>
            </a:r>
            <a:r>
              <a:rPr lang="el-GR" dirty="0"/>
              <a:t>– </a:t>
            </a:r>
          </a:p>
          <a:p>
            <a:pPr marL="0" indent="0">
              <a:buNone/>
            </a:pPr>
            <a:r>
              <a:rPr lang="el-GR" dirty="0"/>
              <a:t>		Οι Σελτζούκοι στη Μικρά Ασία</a:t>
            </a:r>
          </a:p>
          <a:p>
            <a:pPr marL="0" indent="0">
              <a:buNone/>
            </a:pPr>
            <a:r>
              <a:rPr lang="el-GR" dirty="0"/>
              <a:t>                    +   Εμφάνιση </a:t>
            </a:r>
            <a:r>
              <a:rPr lang="el-GR" b="1" dirty="0">
                <a:solidFill>
                  <a:srgbClr val="ED0D8D"/>
                </a:solidFill>
                <a:effectLst>
                  <a:outerShdw blurRad="38100" dist="38100" dir="2700000" algn="tl">
                    <a:srgbClr val="000000">
                      <a:alpha val="43137"/>
                    </a:srgbClr>
                  </a:outerShdw>
                </a:effectLst>
              </a:rPr>
              <a:t>Νορμανδών</a:t>
            </a:r>
          </a:p>
          <a:p>
            <a:r>
              <a:rPr lang="en-US" b="1" dirty="0">
                <a:solidFill>
                  <a:srgbClr val="ED0D8D"/>
                </a:solidFill>
                <a:effectLst>
                  <a:outerShdw blurRad="38100" dist="38100" dir="2700000" algn="tl">
                    <a:srgbClr val="000000">
                      <a:alpha val="43137"/>
                    </a:srgbClr>
                  </a:outerShdw>
                </a:effectLst>
              </a:rPr>
              <a:t>10</a:t>
            </a:r>
            <a:r>
              <a:rPr lang="el-GR" b="1" dirty="0">
                <a:solidFill>
                  <a:srgbClr val="ED0D8D"/>
                </a:solidFill>
                <a:effectLst>
                  <a:outerShdw blurRad="38100" dist="38100" dir="2700000" algn="tl">
                    <a:srgbClr val="000000">
                      <a:alpha val="43137"/>
                    </a:srgbClr>
                  </a:outerShdw>
                </a:effectLst>
              </a:rPr>
              <a:t>81</a:t>
            </a:r>
            <a:r>
              <a:rPr lang="el-GR" dirty="0"/>
              <a:t> 	Ο Αλέξιος Κομνηνός αυτοκράτορας</a:t>
            </a:r>
          </a:p>
          <a:p>
            <a:r>
              <a:rPr lang="en-US" b="1" dirty="0">
                <a:solidFill>
                  <a:srgbClr val="ED0D8D"/>
                </a:solidFill>
                <a:effectLst>
                  <a:outerShdw blurRad="38100" dist="38100" dir="2700000" algn="tl">
                    <a:srgbClr val="000000">
                      <a:alpha val="43137"/>
                    </a:srgbClr>
                  </a:outerShdw>
                </a:effectLst>
              </a:rPr>
              <a:t>10</a:t>
            </a:r>
            <a:r>
              <a:rPr lang="el-GR" b="1" dirty="0">
                <a:solidFill>
                  <a:srgbClr val="ED0D8D"/>
                </a:solidFill>
                <a:effectLst>
                  <a:outerShdw blurRad="38100" dist="38100" dir="2700000" algn="tl">
                    <a:srgbClr val="000000">
                      <a:alpha val="43137"/>
                    </a:srgbClr>
                  </a:outerShdw>
                </a:effectLst>
              </a:rPr>
              <a:t>82</a:t>
            </a:r>
            <a:r>
              <a:rPr lang="el-GR" dirty="0"/>
              <a:t> 	Χρυσόβουλλο: </a:t>
            </a:r>
          </a:p>
          <a:p>
            <a:pPr marL="0" indent="0">
              <a:buNone/>
            </a:pPr>
            <a:r>
              <a:rPr lang="el-GR" b="1" dirty="0">
                <a:solidFill>
                  <a:srgbClr val="ED0D8D"/>
                </a:solidFill>
                <a:effectLst>
                  <a:outerShdw blurRad="38100" dist="38100" dir="2700000" algn="tl">
                    <a:srgbClr val="000000">
                      <a:alpha val="43137"/>
                    </a:srgbClr>
                  </a:outerShdw>
                </a:effectLst>
              </a:rPr>
              <a:t>                    Προνόμια</a:t>
            </a:r>
            <a:r>
              <a:rPr lang="el-GR" dirty="0">
                <a:solidFill>
                  <a:srgbClr val="ED0D8D"/>
                </a:solidFill>
                <a:effectLst>
                  <a:outerShdw blurRad="38100" dist="38100" dir="2700000" algn="tl">
                    <a:srgbClr val="000000">
                      <a:alpha val="43137"/>
                    </a:srgbClr>
                  </a:outerShdw>
                </a:effectLst>
              </a:rPr>
              <a:t> </a:t>
            </a:r>
            <a:r>
              <a:rPr lang="el-GR" dirty="0"/>
              <a:t>στους Βενετούς</a:t>
            </a:r>
          </a:p>
        </p:txBody>
      </p:sp>
    </p:spTree>
    <p:extLst>
      <p:ext uri="{BB962C8B-B14F-4D97-AF65-F5344CB8AC3E}">
        <p14:creationId xmlns:p14="http://schemas.microsoft.com/office/powerpoint/2010/main" val="142219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9552" y="188640"/>
            <a:ext cx="8229600" cy="1728192"/>
          </a:xfrm>
          <a:solidFill>
            <a:schemeClr val="bg1">
              <a:alpha val="85000"/>
            </a:schemeClr>
          </a:solidFill>
          <a:ln w="12700">
            <a:solidFill>
              <a:schemeClr val="tx1"/>
            </a:solidFill>
          </a:ln>
          <a:effectLst>
            <a:outerShdw blurRad="228600" dist="63500" dir="6540000" sx="102000" sy="102000" algn="tl" rotWithShape="0">
              <a:prstClr val="black">
                <a:alpha val="40000"/>
              </a:prstClr>
            </a:outerShdw>
          </a:effectLst>
        </p:spPr>
        <p:txBody>
          <a:bodyPr>
            <a:noAutofit/>
          </a:bodyPr>
          <a:lstStyle/>
          <a:p>
            <a:r>
              <a:rPr lang="el-GR" sz="3000" b="1" dirty="0">
                <a:effectLst>
                  <a:outerShdw blurRad="69850" dist="43180" dir="5400000" sx="0" sy="0">
                    <a:srgbClr val="000000">
                      <a:alpha val="65000"/>
                    </a:srgbClr>
                  </a:outerShdw>
                </a:effectLst>
              </a:rPr>
              <a:t>ΜΕΤΡΑ ΒΑΣΙΛΕΩΝ </a:t>
            </a:r>
            <a:r>
              <a:rPr lang="el-GR" sz="3000" b="1" dirty="0">
                <a:solidFill>
                  <a:srgbClr val="ED0D8D"/>
                </a:solidFill>
                <a:effectLst>
                  <a:outerShdw blurRad="69850" dist="43180" dir="5400000" sx="0" sy="0">
                    <a:srgbClr val="000000">
                      <a:alpha val="65000"/>
                    </a:srgbClr>
                  </a:outerShdw>
                </a:effectLst>
              </a:rPr>
              <a:t>ΥΠΕΡ ΤΩΝ ΠΛΟΥΣΙΩΝ ΚΑΙ ΔΥΝΑΤΩΝ + ΕΝΑΝΤΙΟΝ ΤΟΥ ΛΑΟΥ </a:t>
            </a:r>
            <a:br>
              <a:rPr lang="el-GR" sz="3000" dirty="0"/>
            </a:br>
            <a:r>
              <a:rPr lang="el-GR" sz="3000" dirty="0">
                <a:solidFill>
                  <a:srgbClr val="ED0D8D"/>
                </a:solidFill>
                <a:effectLst>
                  <a:outerShdw blurRad="38100" dist="38100" dir="2700000" algn="tl">
                    <a:srgbClr val="000000">
                      <a:alpha val="43137"/>
                    </a:srgbClr>
                  </a:outerShdw>
                </a:effectLst>
                <a:sym typeface="Wingdings 3"/>
              </a:rPr>
              <a:t></a:t>
            </a:r>
            <a:r>
              <a:rPr lang="el-GR" sz="3000" b="1" dirty="0">
                <a:effectLst>
                  <a:outerShdw blurRad="69850" dist="43180" dir="5400000" sx="0" sy="0">
                    <a:srgbClr val="000000">
                      <a:alpha val="65000"/>
                    </a:srgbClr>
                  </a:outerShdw>
                </a:effectLst>
              </a:rPr>
              <a:t> έβλαψαν σοβαρά τη βυζαντινή αυτοκρατορία:</a:t>
            </a:r>
            <a:endParaRPr lang="el-GR" sz="3000" dirty="0"/>
          </a:p>
        </p:txBody>
      </p:sp>
      <p:sp>
        <p:nvSpPr>
          <p:cNvPr id="3" name="Θέση περιεχομένου 2"/>
          <p:cNvSpPr>
            <a:spLocks noGrp="1"/>
          </p:cNvSpPr>
          <p:nvPr>
            <p:ph idx="1"/>
          </p:nvPr>
        </p:nvSpPr>
        <p:spPr>
          <a:xfrm>
            <a:off x="323528" y="2060848"/>
            <a:ext cx="8568952" cy="4653136"/>
          </a:xfrm>
          <a:solidFill>
            <a:schemeClr val="bg1">
              <a:alpha val="36000"/>
            </a:schemeClr>
          </a:solidFill>
          <a:effectLst>
            <a:outerShdw blurRad="50800" dist="50800" dir="5400000" algn="ctr" rotWithShape="0">
              <a:schemeClr val="bg1"/>
            </a:outerShdw>
          </a:effectLst>
        </p:spPr>
        <p:txBody>
          <a:bodyPr>
            <a:normAutofit fontScale="85000" lnSpcReduction="10000"/>
          </a:bodyPr>
          <a:lstStyle/>
          <a:p>
            <a:pPr lvl="0"/>
            <a:r>
              <a:rPr lang="el-GR" b="1" dirty="0">
                <a:solidFill>
                  <a:srgbClr val="ED0D8D"/>
                </a:solidFill>
                <a:effectLst>
                  <a:outerShdw blurRad="38100" dist="38100" dir="2700000" algn="tl">
                    <a:srgbClr val="000000">
                      <a:alpha val="43137"/>
                    </a:srgbClr>
                  </a:outerShdw>
                </a:effectLst>
              </a:rPr>
              <a:t>Παύει η προσφορά δωρεάν γης </a:t>
            </a:r>
            <a:r>
              <a:rPr lang="el-GR" dirty="0"/>
              <a:t>στους </a:t>
            </a:r>
            <a:r>
              <a:rPr lang="el-GR" b="1" dirty="0"/>
              <a:t>ακρίτες</a:t>
            </a:r>
            <a:r>
              <a:rPr lang="el-GR" dirty="0"/>
              <a:t>, και η </a:t>
            </a:r>
            <a:r>
              <a:rPr lang="el-GR" b="1" dirty="0"/>
              <a:t>απαλλαγή τους</a:t>
            </a:r>
            <a:r>
              <a:rPr lang="el-GR" dirty="0"/>
              <a:t> από τους φόρους  </a:t>
            </a:r>
          </a:p>
          <a:p>
            <a:pPr marL="0" indent="0">
              <a:buNone/>
            </a:pPr>
            <a:r>
              <a:rPr lang="el-GR" dirty="0">
                <a:solidFill>
                  <a:srgbClr val="ED0D8D"/>
                </a:solidFill>
                <a:effectLst>
                  <a:outerShdw blurRad="38100" dist="38100" dir="2700000" algn="tl">
                    <a:srgbClr val="000000">
                      <a:alpha val="43137"/>
                    </a:srgbClr>
                  </a:outerShdw>
                </a:effectLst>
                <a:sym typeface="Wingdings 3"/>
              </a:rPr>
              <a:t>     </a:t>
            </a:r>
            <a:r>
              <a:rPr lang="el-GR" dirty="0"/>
              <a:t>  Αυτοί αναγκάστηκαν να πουλήσουν τη γη τους στους δυνατούς. </a:t>
            </a:r>
          </a:p>
          <a:p>
            <a:r>
              <a:rPr lang="el-GR" dirty="0"/>
              <a:t>      Επιπλέον επιβαρύνονται με </a:t>
            </a:r>
            <a:r>
              <a:rPr lang="el-GR" b="1" dirty="0"/>
              <a:t>υποχρεωτική προσφορά εργασίας</a:t>
            </a:r>
            <a:r>
              <a:rPr lang="el-GR" dirty="0"/>
              <a:t> σε έργα </a:t>
            </a:r>
            <a:r>
              <a:rPr lang="el-GR" dirty="0" err="1"/>
              <a:t>οδοποιΐας</a:t>
            </a:r>
            <a:r>
              <a:rPr lang="el-GR" dirty="0"/>
              <a:t>, γεφύρια κλπ.</a:t>
            </a:r>
          </a:p>
          <a:p>
            <a:pPr lvl="0"/>
            <a:r>
              <a:rPr lang="el-GR" b="1" dirty="0">
                <a:solidFill>
                  <a:srgbClr val="ED0D8D"/>
                </a:solidFill>
                <a:effectLst>
                  <a:outerShdw blurRad="38100" dist="38100" dir="2700000" algn="tl">
                    <a:srgbClr val="000000">
                      <a:alpha val="43137"/>
                    </a:srgbClr>
                  </a:outerShdw>
                </a:effectLst>
              </a:rPr>
              <a:t>Κατάργηση</a:t>
            </a:r>
            <a:r>
              <a:rPr lang="el-GR" b="1" dirty="0">
                <a:solidFill>
                  <a:srgbClr val="ED0D8D"/>
                </a:solidFill>
              </a:rPr>
              <a:t> </a:t>
            </a:r>
            <a:r>
              <a:rPr lang="el-GR" b="1" dirty="0"/>
              <a:t>του νόμου του </a:t>
            </a:r>
            <a:r>
              <a:rPr lang="el-GR" b="1" dirty="0">
                <a:solidFill>
                  <a:srgbClr val="ED0D8D"/>
                </a:solidFill>
                <a:effectLst>
                  <a:outerShdw blurRad="38100" dist="38100" dir="2700000" algn="tl">
                    <a:srgbClr val="000000">
                      <a:alpha val="43137"/>
                    </a:srgbClr>
                  </a:outerShdw>
                </a:effectLst>
              </a:rPr>
              <a:t>Αλληλέγγυου</a:t>
            </a:r>
            <a:r>
              <a:rPr lang="el-GR" dirty="0"/>
              <a:t>, που προστάτευε τους μικροκαλλιεργητές</a:t>
            </a:r>
          </a:p>
          <a:p>
            <a:pPr lvl="0"/>
            <a:r>
              <a:rPr lang="el-GR" b="1" dirty="0"/>
              <a:t>Σύστημα εκμίσθωσης φόρων σε ιδιώτες  </a:t>
            </a:r>
            <a:r>
              <a:rPr lang="el-GR" dirty="0">
                <a:solidFill>
                  <a:srgbClr val="ED0D8D"/>
                </a:solidFill>
                <a:effectLst>
                  <a:outerShdw blurRad="38100" dist="38100" dir="2700000" algn="tl">
                    <a:srgbClr val="000000">
                      <a:alpha val="43137"/>
                    </a:srgbClr>
                  </a:outerShdw>
                </a:effectLst>
                <a:sym typeface="Wingdings 3"/>
              </a:rPr>
              <a:t></a:t>
            </a:r>
            <a:r>
              <a:rPr lang="el-GR" dirty="0"/>
              <a:t> η απληστία τους επιδείνωνε τη θέση του λαού</a:t>
            </a:r>
          </a:p>
          <a:p>
            <a:pPr lvl="0"/>
            <a:r>
              <a:rPr lang="el-GR" dirty="0"/>
              <a:t>Ένταση της </a:t>
            </a:r>
            <a:r>
              <a:rPr lang="el-GR" b="1" dirty="0">
                <a:solidFill>
                  <a:srgbClr val="ED0D8D"/>
                </a:solidFill>
                <a:effectLst>
                  <a:outerShdw blurRad="38100" dist="38100" dir="2700000" algn="tl">
                    <a:srgbClr val="000000">
                      <a:alpha val="43137"/>
                    </a:srgbClr>
                  </a:outerShdw>
                </a:effectLst>
              </a:rPr>
              <a:t>εξαγοράς</a:t>
            </a:r>
            <a:r>
              <a:rPr lang="el-GR" b="1" dirty="0">
                <a:effectLst>
                  <a:outerShdw blurRad="38100" dist="38100" dir="2700000" algn="tl">
                    <a:srgbClr val="000000">
                      <a:alpha val="43137"/>
                    </a:srgbClr>
                  </a:outerShdw>
                </a:effectLst>
              </a:rPr>
              <a:t> </a:t>
            </a:r>
            <a:r>
              <a:rPr lang="el-GR" b="1" dirty="0"/>
              <a:t>των αξιωμάτων</a:t>
            </a:r>
            <a:endParaRPr lang="el-GR" dirty="0"/>
          </a:p>
        </p:txBody>
      </p:sp>
    </p:spTree>
    <p:extLst>
      <p:ext uri="{BB962C8B-B14F-4D97-AF65-F5344CB8AC3E}">
        <p14:creationId xmlns:p14="http://schemas.microsoft.com/office/powerpoint/2010/main" val="25916596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476672"/>
            <a:ext cx="8229600" cy="5760640"/>
          </a:xfrm>
          <a:solidFill>
            <a:schemeClr val="bg1">
              <a:alpha val="61000"/>
            </a:schemeClr>
          </a:solidFill>
        </p:spPr>
        <p:txBody>
          <a:bodyPr>
            <a:normAutofit fontScale="92500"/>
          </a:bodyPr>
          <a:lstStyle/>
          <a:p>
            <a:pPr lvl="0"/>
            <a:r>
              <a:rPr lang="el-GR" b="1" dirty="0"/>
              <a:t>Περικοπή των στρατιωτικών δαπανών</a:t>
            </a:r>
            <a:r>
              <a:rPr lang="el-GR" dirty="0"/>
              <a:t> και </a:t>
            </a:r>
            <a:r>
              <a:rPr lang="el-GR" b="1" dirty="0"/>
              <a:t>αύξηση των παροχών </a:t>
            </a:r>
            <a:r>
              <a:rPr lang="el-GR" dirty="0"/>
              <a:t>στην Αυλή, την Εκκλησία, τους γειτονικούς λαούς (π.χ. προνόμια Βενετών)</a:t>
            </a:r>
          </a:p>
          <a:p>
            <a:pPr lvl="0"/>
            <a:r>
              <a:rPr lang="el-GR" b="1" dirty="0"/>
              <a:t>Αύξηση αριθμού </a:t>
            </a:r>
            <a:r>
              <a:rPr lang="el-GR" b="1" dirty="0">
                <a:solidFill>
                  <a:srgbClr val="ED0D8D"/>
                </a:solidFill>
                <a:effectLst>
                  <a:outerShdw blurRad="38100" dist="38100" dir="2700000" algn="tl">
                    <a:srgbClr val="000000">
                      <a:alpha val="43137"/>
                    </a:srgbClr>
                  </a:outerShdw>
                </a:effectLst>
              </a:rPr>
              <a:t>αξιωμάτων</a:t>
            </a:r>
            <a:endParaRPr lang="el-GR" dirty="0">
              <a:solidFill>
                <a:srgbClr val="ED0D8D"/>
              </a:solidFill>
              <a:effectLst>
                <a:outerShdw blurRad="38100" dist="38100" dir="2700000" algn="tl">
                  <a:srgbClr val="000000">
                    <a:alpha val="43137"/>
                  </a:srgbClr>
                </a:outerShdw>
              </a:effectLst>
            </a:endParaRPr>
          </a:p>
          <a:p>
            <a:pPr lvl="0"/>
            <a:r>
              <a:rPr lang="el-GR" b="1" dirty="0"/>
              <a:t>Αύξηση αριθμού </a:t>
            </a:r>
            <a:r>
              <a:rPr lang="el-GR" b="1" dirty="0">
                <a:solidFill>
                  <a:srgbClr val="ED0D8D"/>
                </a:solidFill>
                <a:effectLst>
                  <a:outerShdw blurRad="38100" dist="38100" dir="2700000" algn="tl">
                    <a:srgbClr val="000000">
                      <a:alpha val="43137"/>
                    </a:srgbClr>
                  </a:outerShdw>
                </a:effectLst>
              </a:rPr>
              <a:t>θεμάτων</a:t>
            </a:r>
            <a:r>
              <a:rPr lang="el-GR" dirty="0"/>
              <a:t>   </a:t>
            </a:r>
            <a:r>
              <a:rPr lang="el-GR" dirty="0">
                <a:solidFill>
                  <a:srgbClr val="ED0D8D"/>
                </a:solidFill>
                <a:effectLst>
                  <a:outerShdw blurRad="38100" dist="38100" dir="2700000" algn="tl">
                    <a:srgbClr val="000000">
                      <a:alpha val="43137"/>
                    </a:srgbClr>
                  </a:outerShdw>
                </a:effectLst>
                <a:sym typeface="Wingdings 3"/>
              </a:rPr>
              <a:t></a:t>
            </a:r>
            <a:r>
              <a:rPr lang="el-GR" dirty="0"/>
              <a:t>  μείωση της έκτασης και της σημασίας τους</a:t>
            </a:r>
          </a:p>
          <a:p>
            <a:pPr lvl="0"/>
            <a:r>
              <a:rPr lang="el-GR" dirty="0"/>
              <a:t>Συνεχής </a:t>
            </a:r>
            <a:r>
              <a:rPr lang="el-GR" b="1" dirty="0">
                <a:solidFill>
                  <a:srgbClr val="ED0D8D"/>
                </a:solidFill>
                <a:effectLst>
                  <a:outerShdw blurRad="38100" dist="38100" dir="2700000" algn="tl">
                    <a:srgbClr val="000000">
                      <a:alpha val="43137"/>
                    </a:srgbClr>
                  </a:outerShdw>
                </a:effectLst>
              </a:rPr>
              <a:t>υποτίμηση</a:t>
            </a:r>
            <a:r>
              <a:rPr lang="el-GR" b="1" dirty="0">
                <a:solidFill>
                  <a:srgbClr val="ED0D8D"/>
                </a:solidFill>
              </a:rPr>
              <a:t> </a:t>
            </a:r>
            <a:r>
              <a:rPr lang="el-GR" b="1" dirty="0"/>
              <a:t>του νομίσματος </a:t>
            </a:r>
            <a:r>
              <a:rPr lang="el-GR" dirty="0"/>
              <a:t>λόγω της </a:t>
            </a:r>
            <a:r>
              <a:rPr lang="el-GR" b="1" dirty="0"/>
              <a:t>νόθευσής</a:t>
            </a:r>
            <a:r>
              <a:rPr lang="el-GR" dirty="0"/>
              <a:t> του</a:t>
            </a:r>
          </a:p>
          <a:p>
            <a:pPr lvl="0"/>
            <a:r>
              <a:rPr lang="el-GR" dirty="0"/>
              <a:t>Θεσμός της </a:t>
            </a:r>
            <a:r>
              <a:rPr lang="el-GR" b="1" dirty="0"/>
              <a:t>«Πρόνοιας» </a:t>
            </a:r>
            <a:r>
              <a:rPr lang="el-GR" dirty="0">
                <a:solidFill>
                  <a:srgbClr val="ED0D8D"/>
                </a:solidFill>
                <a:effectLst>
                  <a:outerShdw blurRad="38100" dist="38100" dir="2700000" algn="tl">
                    <a:srgbClr val="000000">
                      <a:alpha val="43137"/>
                    </a:srgbClr>
                  </a:outerShdw>
                </a:effectLst>
                <a:sym typeface="Wingdings 3"/>
              </a:rPr>
              <a:t></a:t>
            </a:r>
            <a:r>
              <a:rPr lang="el-GR" dirty="0"/>
              <a:t> ο στρατός κυρίαρχη τάξη και ζει εις βάρος του εξαθλιωμένου λαού</a:t>
            </a:r>
          </a:p>
          <a:p>
            <a:pPr lvl="0"/>
            <a:r>
              <a:rPr lang="el-GR" dirty="0"/>
              <a:t>Χρησιμοποίηση στο στρατό </a:t>
            </a:r>
            <a:r>
              <a:rPr lang="el-GR" b="1" dirty="0"/>
              <a:t>ξένων </a:t>
            </a:r>
            <a:r>
              <a:rPr lang="el-GR" b="1" dirty="0">
                <a:solidFill>
                  <a:srgbClr val="ED0D8D"/>
                </a:solidFill>
                <a:effectLst>
                  <a:outerShdw blurRad="38100" dist="38100" dir="2700000" algn="tl">
                    <a:srgbClr val="000000">
                      <a:alpha val="43137"/>
                    </a:srgbClr>
                  </a:outerShdw>
                </a:effectLst>
              </a:rPr>
              <a:t>μισθοφόρων</a:t>
            </a:r>
            <a:r>
              <a:rPr lang="el-GR" b="1" dirty="0"/>
              <a:t>.</a:t>
            </a:r>
            <a:endParaRPr lang="el-GR" dirty="0"/>
          </a:p>
        </p:txBody>
      </p:sp>
    </p:spTree>
    <p:extLst>
      <p:ext uri="{BB962C8B-B14F-4D97-AF65-F5344CB8AC3E}">
        <p14:creationId xmlns:p14="http://schemas.microsoft.com/office/powerpoint/2010/main" val="20992238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83568" y="260648"/>
            <a:ext cx="8229600" cy="1143000"/>
          </a:xfrm>
          <a:solidFill>
            <a:schemeClr val="bg1">
              <a:alpha val="70000"/>
            </a:schemeClr>
          </a:solidFill>
          <a:ln>
            <a:solidFill>
              <a:schemeClr val="tx1"/>
            </a:solidFill>
          </a:ln>
        </p:spPr>
        <p:txBody>
          <a:bodyPr>
            <a:normAutofit/>
          </a:bodyPr>
          <a:lstStyle/>
          <a:p>
            <a:r>
              <a:rPr lang="el-GR" b="1" dirty="0">
                <a:solidFill>
                  <a:srgbClr val="ED0D8D"/>
                </a:solidFill>
                <a:effectLst>
                  <a:outerShdw blurRad="69850" dist="43180" dir="5400000" sx="0" sy="0">
                    <a:srgbClr val="000000">
                      <a:alpha val="65000"/>
                    </a:srgbClr>
                  </a:outerShdw>
                </a:effectLst>
              </a:rPr>
              <a:t>Αρνητικές συνέπειες των μέτρων :</a:t>
            </a:r>
            <a:endParaRPr lang="el-GR" dirty="0">
              <a:solidFill>
                <a:srgbClr val="ED0D8D"/>
              </a:solidFill>
            </a:endParaRPr>
          </a:p>
        </p:txBody>
      </p:sp>
      <p:sp>
        <p:nvSpPr>
          <p:cNvPr id="3" name="Θέση περιεχομένου 2"/>
          <p:cNvSpPr>
            <a:spLocks noGrp="1"/>
          </p:cNvSpPr>
          <p:nvPr>
            <p:ph idx="1"/>
          </p:nvPr>
        </p:nvSpPr>
        <p:spPr>
          <a:xfrm>
            <a:off x="611560" y="1844824"/>
            <a:ext cx="7992888" cy="4277072"/>
          </a:xfrm>
          <a:solidFill>
            <a:schemeClr val="bg1">
              <a:alpha val="50000"/>
            </a:schemeClr>
          </a:solidFill>
        </p:spPr>
        <p:txBody>
          <a:bodyPr>
            <a:normAutofit/>
          </a:bodyPr>
          <a:lstStyle/>
          <a:p>
            <a:pPr lvl="0"/>
            <a:r>
              <a:rPr lang="el-GR" dirty="0"/>
              <a:t>Τα </a:t>
            </a:r>
            <a:r>
              <a:rPr lang="el-GR" b="1" dirty="0"/>
              <a:t>έσοδα του κράτους μειώθηκαν</a:t>
            </a:r>
            <a:r>
              <a:rPr lang="el-GR" dirty="0"/>
              <a:t> ενώ αυξήθηκαν τα έξοδα!</a:t>
            </a:r>
          </a:p>
          <a:p>
            <a:pPr lvl="0"/>
            <a:r>
              <a:rPr lang="el-GR" dirty="0"/>
              <a:t>Το </a:t>
            </a:r>
            <a:r>
              <a:rPr lang="el-GR" b="1" dirty="0"/>
              <a:t>εμπόριο</a:t>
            </a:r>
            <a:r>
              <a:rPr lang="el-GR" dirty="0"/>
              <a:t> έπεσε </a:t>
            </a:r>
            <a:r>
              <a:rPr lang="el-GR" b="1" dirty="0"/>
              <a:t>στα χέρια των ξένων</a:t>
            </a:r>
            <a:r>
              <a:rPr lang="el-GR" dirty="0"/>
              <a:t> (Προνόμιο Βενετών: να μην πληρώνουν δασμούς στο βυζαντινό κράτος όταν έκαναν εισαγωγές ή εξαγωγές προϊόντων)</a:t>
            </a:r>
          </a:p>
          <a:p>
            <a:pPr lvl="0"/>
            <a:r>
              <a:rPr lang="el-GR" dirty="0"/>
              <a:t>Η </a:t>
            </a:r>
            <a:r>
              <a:rPr lang="el-GR" b="1" dirty="0"/>
              <a:t>κρατική οικονομία</a:t>
            </a:r>
            <a:r>
              <a:rPr lang="el-GR" dirty="0"/>
              <a:t> οδηγήθηκε σε </a:t>
            </a:r>
            <a:r>
              <a:rPr lang="el-GR" b="1" dirty="0">
                <a:solidFill>
                  <a:srgbClr val="ED0D8D"/>
                </a:solidFill>
                <a:effectLst>
                  <a:outerShdw blurRad="38100" dist="38100" dir="2700000" algn="tl">
                    <a:srgbClr val="000000">
                      <a:alpha val="43137"/>
                    </a:srgbClr>
                  </a:outerShdw>
                </a:effectLst>
              </a:rPr>
              <a:t>πτώχευση</a:t>
            </a:r>
            <a:r>
              <a:rPr lang="el-GR" dirty="0"/>
              <a:t>.</a:t>
            </a:r>
          </a:p>
        </p:txBody>
      </p:sp>
      <p:pic>
        <p:nvPicPr>
          <p:cNvPr id="4" name="Εικόνα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0272" y="4714875"/>
            <a:ext cx="1999109" cy="1999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523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476672"/>
            <a:ext cx="8424936" cy="6048672"/>
          </a:xfrm>
          <a:solidFill>
            <a:schemeClr val="bg1">
              <a:alpha val="61000"/>
            </a:schemeClr>
          </a:solidFill>
        </p:spPr>
        <p:txBody>
          <a:bodyPr>
            <a:normAutofit fontScale="92500" lnSpcReduction="20000"/>
          </a:bodyPr>
          <a:lstStyle/>
          <a:p>
            <a:pPr lvl="0"/>
            <a:r>
              <a:rPr lang="el-GR" dirty="0"/>
              <a:t>Ο </a:t>
            </a:r>
            <a:r>
              <a:rPr lang="el-GR" b="1" dirty="0"/>
              <a:t>θεσμός των </a:t>
            </a:r>
            <a:r>
              <a:rPr lang="el-GR" b="1" dirty="0">
                <a:solidFill>
                  <a:srgbClr val="ED0D8D"/>
                </a:solidFill>
                <a:effectLst>
                  <a:outerShdw blurRad="38100" dist="38100" dir="2700000" algn="tl">
                    <a:srgbClr val="000000">
                      <a:alpha val="43137"/>
                    </a:srgbClr>
                  </a:outerShdw>
                </a:effectLst>
              </a:rPr>
              <a:t>ακριτών</a:t>
            </a:r>
            <a:r>
              <a:rPr lang="el-GR" dirty="0"/>
              <a:t> κατέρρευσε. </a:t>
            </a:r>
          </a:p>
          <a:p>
            <a:pPr marL="0" lvl="0" indent="0">
              <a:buNone/>
            </a:pPr>
            <a:r>
              <a:rPr lang="el-GR" dirty="0"/>
              <a:t>Οι κάτοικοι των συνόρων επειδή πλήρωναν φόρους και δεν τους επέτρεπαν να κατατάσσονται στο στρατό ως ακρίτες πουλούσαν τα κτήματά τους και πήγαιναν στις πόλεις αναζητώντας καλύτερη τύχη. </a:t>
            </a:r>
          </a:p>
          <a:p>
            <a:pPr marL="0" lvl="0" indent="0">
              <a:buNone/>
            </a:pPr>
            <a:r>
              <a:rPr lang="el-GR" dirty="0">
                <a:solidFill>
                  <a:srgbClr val="ED0D8D"/>
                </a:solidFill>
                <a:effectLst>
                  <a:outerShdw blurRad="38100" dist="38100" dir="2700000" algn="tl">
                    <a:srgbClr val="000000">
                      <a:alpha val="43137"/>
                    </a:srgbClr>
                  </a:outerShdw>
                </a:effectLst>
                <a:sym typeface="Wingdings 3"/>
              </a:rPr>
              <a:t>    </a:t>
            </a:r>
            <a:r>
              <a:rPr lang="el-GR" dirty="0"/>
              <a:t> Οι </a:t>
            </a:r>
            <a:r>
              <a:rPr lang="el-GR" b="1" dirty="0">
                <a:solidFill>
                  <a:srgbClr val="ED0D8D"/>
                </a:solidFill>
                <a:effectLst>
                  <a:outerShdw blurRad="38100" dist="38100" dir="2700000" algn="tl">
                    <a:srgbClr val="000000">
                      <a:alpha val="43137"/>
                    </a:srgbClr>
                  </a:outerShdw>
                </a:effectLst>
              </a:rPr>
              <a:t>αγρότες</a:t>
            </a:r>
            <a:r>
              <a:rPr lang="el-GR" dirty="0">
                <a:solidFill>
                  <a:srgbClr val="ED0D8D"/>
                </a:solidFill>
                <a:effectLst>
                  <a:outerShdw blurRad="38100" dist="38100" dir="2700000" algn="tl">
                    <a:srgbClr val="000000">
                      <a:alpha val="43137"/>
                    </a:srgbClr>
                  </a:outerShdw>
                </a:effectLst>
              </a:rPr>
              <a:t> </a:t>
            </a:r>
            <a:r>
              <a:rPr lang="el-GR" dirty="0"/>
              <a:t>έμειναν </a:t>
            </a:r>
            <a:r>
              <a:rPr lang="el-GR" b="1" dirty="0">
                <a:solidFill>
                  <a:srgbClr val="ED0D8D"/>
                </a:solidFill>
                <a:effectLst>
                  <a:outerShdw blurRad="38100" dist="38100" dir="2700000" algn="tl">
                    <a:srgbClr val="000000">
                      <a:alpha val="43137"/>
                    </a:srgbClr>
                  </a:outerShdw>
                </a:effectLst>
              </a:rPr>
              <a:t>απροστάτευτοι</a:t>
            </a:r>
            <a:r>
              <a:rPr lang="el-GR" dirty="0">
                <a:solidFill>
                  <a:srgbClr val="ED0D8D"/>
                </a:solidFill>
                <a:effectLst>
                  <a:outerShdw blurRad="38100" dist="38100" dir="2700000" algn="tl">
                    <a:srgbClr val="000000">
                      <a:alpha val="43137"/>
                    </a:srgbClr>
                  </a:outerShdw>
                </a:effectLst>
              </a:rPr>
              <a:t> </a:t>
            </a:r>
          </a:p>
          <a:p>
            <a:pPr marL="0" lvl="0" indent="0">
              <a:buNone/>
            </a:pPr>
            <a:r>
              <a:rPr lang="el-GR" dirty="0"/>
              <a:t>                       στα χέρια των δυνατών!</a:t>
            </a:r>
          </a:p>
          <a:p>
            <a:pPr lvl="0"/>
            <a:r>
              <a:rPr lang="el-GR" dirty="0"/>
              <a:t>Εξαιτίας της κακής οικονομικής κατάστασης </a:t>
            </a:r>
            <a:r>
              <a:rPr lang="el-GR" b="1" dirty="0"/>
              <a:t>παραμελήθηκε η </a:t>
            </a:r>
            <a:r>
              <a:rPr lang="el-GR" b="1" dirty="0">
                <a:solidFill>
                  <a:srgbClr val="ED0D8D"/>
                </a:solidFill>
                <a:effectLst>
                  <a:outerShdw blurRad="38100" dist="38100" dir="2700000" algn="tl">
                    <a:srgbClr val="000000">
                      <a:alpha val="43137"/>
                    </a:srgbClr>
                  </a:outerShdw>
                </a:effectLst>
              </a:rPr>
              <a:t>ασφάλεια</a:t>
            </a:r>
            <a:r>
              <a:rPr lang="el-GR" dirty="0">
                <a:solidFill>
                  <a:srgbClr val="ED0D8D"/>
                </a:solidFill>
                <a:effectLst>
                  <a:outerShdw blurRad="38100" dist="38100" dir="2700000" algn="tl">
                    <a:srgbClr val="000000">
                      <a:alpha val="43137"/>
                    </a:srgbClr>
                  </a:outerShdw>
                </a:effectLst>
              </a:rPr>
              <a:t> </a:t>
            </a:r>
            <a:r>
              <a:rPr lang="el-GR" dirty="0"/>
              <a:t>του κράτους.</a:t>
            </a:r>
          </a:p>
          <a:p>
            <a:pPr lvl="0"/>
            <a:r>
              <a:rPr lang="el-GR" dirty="0"/>
              <a:t>Η </a:t>
            </a:r>
            <a:r>
              <a:rPr lang="el-GR" b="1" dirty="0"/>
              <a:t>οικονομική</a:t>
            </a:r>
            <a:r>
              <a:rPr lang="el-GR" dirty="0"/>
              <a:t> και </a:t>
            </a:r>
            <a:r>
              <a:rPr lang="el-GR" b="1" dirty="0"/>
              <a:t>στρατιωτική</a:t>
            </a:r>
            <a:r>
              <a:rPr lang="el-GR" dirty="0"/>
              <a:t> παρακμή έφερε και </a:t>
            </a:r>
            <a:r>
              <a:rPr lang="el-GR" b="1" dirty="0"/>
              <a:t>πολιτική </a:t>
            </a:r>
            <a:r>
              <a:rPr lang="el-GR" b="1" dirty="0">
                <a:solidFill>
                  <a:srgbClr val="ED0D8D"/>
                </a:solidFill>
                <a:effectLst>
                  <a:outerShdw blurRad="38100" dist="38100" dir="2700000" algn="tl">
                    <a:srgbClr val="000000">
                      <a:alpha val="43137"/>
                    </a:srgbClr>
                  </a:outerShdw>
                </a:effectLst>
              </a:rPr>
              <a:t>παρακμή</a:t>
            </a:r>
            <a:r>
              <a:rPr lang="el-GR" dirty="0"/>
              <a:t>. </a:t>
            </a:r>
          </a:p>
          <a:p>
            <a:pPr lvl="0"/>
            <a:r>
              <a:rPr lang="el-GR" dirty="0"/>
              <a:t>Το Βυζάντιο </a:t>
            </a:r>
            <a:r>
              <a:rPr lang="el-GR" b="1" dirty="0"/>
              <a:t>δεν μπορεί πια </a:t>
            </a:r>
            <a:r>
              <a:rPr lang="el-GR" dirty="0"/>
              <a:t>να αντιμετωπίσει τους εχθρούς του κι αρχίζει να </a:t>
            </a:r>
            <a:r>
              <a:rPr lang="el-GR" b="1" dirty="0">
                <a:solidFill>
                  <a:srgbClr val="ED0D8D"/>
                </a:solidFill>
                <a:effectLst>
                  <a:outerShdw blurRad="38100" dist="38100" dir="2700000" algn="tl">
                    <a:srgbClr val="000000">
                      <a:alpha val="43137"/>
                    </a:srgbClr>
                  </a:outerShdw>
                </a:effectLst>
              </a:rPr>
              <a:t>εξαρτάται</a:t>
            </a:r>
            <a:r>
              <a:rPr lang="el-GR" dirty="0"/>
              <a:t> από τις πόλεις της Ιταλίας.</a:t>
            </a:r>
          </a:p>
        </p:txBody>
      </p:sp>
    </p:spTree>
    <p:extLst>
      <p:ext uri="{BB962C8B-B14F-4D97-AF65-F5344CB8AC3E}">
        <p14:creationId xmlns:p14="http://schemas.microsoft.com/office/powerpoint/2010/main" val="2139048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260648"/>
            <a:ext cx="8136904" cy="864096"/>
          </a:xfrm>
          <a:solidFill>
            <a:schemeClr val="bg1">
              <a:alpha val="80000"/>
            </a:schemeClr>
          </a:solidFill>
          <a:effectLst>
            <a:outerShdw blurRad="228600" dist="38100" dir="2700000" sx="104000" sy="104000" algn="tl" rotWithShape="0">
              <a:prstClr val="black">
                <a:alpha val="40000"/>
              </a:prstClr>
            </a:outerShdw>
          </a:effectLst>
        </p:spPr>
        <p:txBody>
          <a:bodyPr>
            <a:normAutofit/>
          </a:bodyPr>
          <a:lstStyle/>
          <a:p>
            <a:r>
              <a:rPr lang="el-GR" b="1" dirty="0">
                <a:solidFill>
                  <a:srgbClr val="ED0D8D"/>
                </a:solidFill>
                <a:effectLst>
                  <a:outerShdw blurRad="38100" dist="38100" dir="2700000" algn="tl">
                    <a:srgbClr val="000000">
                      <a:alpha val="43137"/>
                    </a:srgbClr>
                  </a:outerShdw>
                </a:effectLst>
              </a:rPr>
              <a:t>ΠΡΟΝΟΜΙΑ ΣΤΟΥΣ ΒΕΝΕΤΟΥΣ</a:t>
            </a:r>
          </a:p>
        </p:txBody>
      </p:sp>
      <p:sp>
        <p:nvSpPr>
          <p:cNvPr id="3" name="Θέση περιεχομένου 2"/>
          <p:cNvSpPr>
            <a:spLocks noGrp="1"/>
          </p:cNvSpPr>
          <p:nvPr>
            <p:ph idx="1"/>
          </p:nvPr>
        </p:nvSpPr>
        <p:spPr>
          <a:xfrm>
            <a:off x="390756" y="3573017"/>
            <a:ext cx="8285700" cy="2952327"/>
          </a:xfrm>
          <a:solidFill>
            <a:schemeClr val="bg1">
              <a:alpha val="54000"/>
            </a:schemeClr>
          </a:solidFill>
          <a:effectLst>
            <a:outerShdw blurRad="342900" dist="254000" dir="7260000" algn="tl" rotWithShape="0">
              <a:prstClr val="black">
                <a:alpha val="45000"/>
              </a:prstClr>
            </a:outerShdw>
          </a:effectLst>
        </p:spPr>
        <p:txBody>
          <a:bodyPr>
            <a:normAutofit/>
          </a:bodyPr>
          <a:lstStyle/>
          <a:p>
            <a:pPr marL="0" indent="0">
              <a:buNone/>
            </a:pPr>
            <a:r>
              <a:rPr lang="el-GR" dirty="0">
                <a:solidFill>
                  <a:srgbClr val="ED0D8D"/>
                </a:solidFill>
                <a:effectLst>
                  <a:outerShdw blurRad="38100" dist="38100" dir="2700000" algn="tl">
                    <a:srgbClr val="000000">
                      <a:alpha val="43137"/>
                    </a:srgbClr>
                  </a:outerShdw>
                </a:effectLst>
                <a:sym typeface="Wingdings 3"/>
              </a:rPr>
              <a:t></a:t>
            </a:r>
            <a:r>
              <a:rPr lang="el-GR" dirty="0"/>
              <a:t> </a:t>
            </a:r>
            <a:r>
              <a:rPr lang="el-GR" b="1" dirty="0"/>
              <a:t>διάλυση οικονομίας</a:t>
            </a:r>
            <a:r>
              <a:rPr lang="el-GR" dirty="0"/>
              <a:t> Βυζαντίου, </a:t>
            </a:r>
          </a:p>
          <a:p>
            <a:pPr marL="0" indent="0">
              <a:buNone/>
            </a:pPr>
            <a:r>
              <a:rPr lang="el-GR" b="1" dirty="0"/>
              <a:t>      κυριαρχία Βενετών</a:t>
            </a:r>
            <a:r>
              <a:rPr lang="el-GR" dirty="0"/>
              <a:t> στο εμπόριο  </a:t>
            </a:r>
          </a:p>
          <a:p>
            <a:pPr marL="0" indent="0">
              <a:buNone/>
            </a:pPr>
            <a:r>
              <a:rPr lang="el-GR" dirty="0">
                <a:solidFill>
                  <a:srgbClr val="ED0D8D"/>
                </a:solidFill>
                <a:effectLst>
                  <a:outerShdw blurRad="38100" dist="38100" dir="2700000" algn="tl">
                    <a:srgbClr val="000000">
                      <a:alpha val="43137"/>
                    </a:srgbClr>
                  </a:outerShdw>
                </a:effectLst>
                <a:sym typeface="Wingdings 3"/>
              </a:rPr>
              <a:t></a:t>
            </a:r>
            <a:r>
              <a:rPr lang="el-GR" dirty="0"/>
              <a:t> </a:t>
            </a:r>
            <a:r>
              <a:rPr lang="el-GR" b="1" dirty="0"/>
              <a:t>αποδυνάμωση</a:t>
            </a:r>
            <a:r>
              <a:rPr lang="el-GR" dirty="0"/>
              <a:t> </a:t>
            </a:r>
            <a:r>
              <a:rPr lang="el-GR" b="1" dirty="0"/>
              <a:t>αυτοκρατορίας</a:t>
            </a:r>
            <a:r>
              <a:rPr lang="el-GR" dirty="0"/>
              <a:t>  </a:t>
            </a:r>
          </a:p>
          <a:p>
            <a:pPr marL="0" indent="0">
              <a:buNone/>
            </a:pPr>
            <a:r>
              <a:rPr lang="el-GR" dirty="0">
                <a:solidFill>
                  <a:srgbClr val="ED0D8D"/>
                </a:solidFill>
                <a:effectLst>
                  <a:outerShdw blurRad="38100" dist="38100" dir="2700000" algn="tl">
                    <a:srgbClr val="000000">
                      <a:alpha val="43137"/>
                    </a:srgbClr>
                  </a:outerShdw>
                </a:effectLst>
                <a:sym typeface="Wingdings 3"/>
              </a:rPr>
              <a:t></a:t>
            </a:r>
            <a:r>
              <a:rPr lang="el-GR" dirty="0"/>
              <a:t>  </a:t>
            </a:r>
            <a:r>
              <a:rPr lang="el-GR" b="1" dirty="0"/>
              <a:t>Άλωση Κων/</a:t>
            </a:r>
            <a:r>
              <a:rPr lang="el-GR" b="1" dirty="0" err="1"/>
              <a:t>πολης</a:t>
            </a:r>
            <a:r>
              <a:rPr lang="el-GR" b="1" dirty="0"/>
              <a:t> </a:t>
            </a:r>
            <a:r>
              <a:rPr lang="el-GR" b="1" dirty="0">
                <a:solidFill>
                  <a:srgbClr val="ED0D8D"/>
                </a:solidFill>
                <a:effectLst>
                  <a:outerShdw blurRad="38100" dist="38100" dir="2700000" algn="tl">
                    <a:srgbClr val="000000">
                      <a:alpha val="43137"/>
                    </a:srgbClr>
                  </a:outerShdw>
                </a:effectLst>
              </a:rPr>
              <a:t>1204</a:t>
            </a:r>
            <a:r>
              <a:rPr lang="el-GR" dirty="0"/>
              <a:t> από Σταυροφόρους  </a:t>
            </a:r>
          </a:p>
          <a:p>
            <a:pPr marL="0" indent="0">
              <a:buNone/>
            </a:pPr>
            <a:r>
              <a:rPr lang="el-GR" dirty="0">
                <a:solidFill>
                  <a:srgbClr val="ED0D8D"/>
                </a:solidFill>
                <a:effectLst>
                  <a:outerShdw blurRad="38100" dist="38100" dir="2700000" algn="tl">
                    <a:srgbClr val="000000">
                      <a:alpha val="43137"/>
                    </a:srgbClr>
                  </a:outerShdw>
                </a:effectLst>
                <a:sym typeface="Wingdings 3"/>
              </a:rPr>
              <a:t></a:t>
            </a:r>
            <a:r>
              <a:rPr lang="el-GR" dirty="0"/>
              <a:t>  </a:t>
            </a:r>
            <a:r>
              <a:rPr lang="el-GR" b="1" dirty="0"/>
              <a:t>Άλωση </a:t>
            </a:r>
            <a:r>
              <a:rPr lang="el-GR" b="1" dirty="0">
                <a:solidFill>
                  <a:srgbClr val="ED0D8D"/>
                </a:solidFill>
                <a:effectLst>
                  <a:outerShdw blurRad="38100" dist="38100" dir="2700000" algn="tl">
                    <a:srgbClr val="000000">
                      <a:alpha val="43137"/>
                    </a:srgbClr>
                  </a:outerShdw>
                </a:effectLst>
              </a:rPr>
              <a:t>1453</a:t>
            </a:r>
            <a:r>
              <a:rPr lang="el-GR" dirty="0"/>
              <a:t> από Οθωμανούς.</a:t>
            </a:r>
          </a:p>
        </p:txBody>
      </p:sp>
      <p:sp>
        <p:nvSpPr>
          <p:cNvPr id="5" name="Θέση περιεχομένου 2"/>
          <p:cNvSpPr txBox="1">
            <a:spLocks/>
          </p:cNvSpPr>
          <p:nvPr/>
        </p:nvSpPr>
        <p:spPr>
          <a:xfrm>
            <a:off x="179512" y="1412776"/>
            <a:ext cx="7272808" cy="1872208"/>
          </a:xfrm>
          <a:prstGeom prst="rect">
            <a:avLst/>
          </a:prstGeom>
          <a:solidFill>
            <a:schemeClr val="bg1">
              <a:alpha val="62000"/>
            </a:schemeClr>
          </a:solidFill>
          <a:ln>
            <a:solidFill>
              <a:schemeClr val="tx1"/>
            </a:solidFill>
          </a:ln>
          <a:effectLst>
            <a:outerShdw blurRad="165100" dist="76200" dir="7620000" sx="107000" sy="107000" algn="ctr" rotWithShape="0">
              <a:srgbClr val="000000">
                <a:alpha val="27000"/>
              </a:srgbClr>
            </a:outerShdw>
          </a:effectLst>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b="1" dirty="0">
                <a:effectLst>
                  <a:outerShdw blurRad="69850" dist="43180" dir="5400000" sx="0" sy="0">
                    <a:srgbClr val="000000">
                      <a:alpha val="65000"/>
                    </a:srgbClr>
                  </a:outerShdw>
                </a:effectLst>
              </a:rPr>
              <a:t>Ελεύθερο εμπόριο </a:t>
            </a:r>
            <a:r>
              <a:rPr lang="el-GR" dirty="0">
                <a:effectLst>
                  <a:outerShdw blurRad="69850" dist="43180" dir="5400000" sx="0" sy="0">
                    <a:srgbClr val="000000">
                      <a:alpha val="65000"/>
                    </a:srgbClr>
                  </a:outerShdw>
                </a:effectLst>
              </a:rPr>
              <a:t>σ’ ΟΛΗ την αυτοκρατορία χωρίς να πληρώνουν</a:t>
            </a:r>
            <a:r>
              <a:rPr lang="el-GR" b="1" dirty="0">
                <a:effectLst>
                  <a:outerShdw blurRad="69850" dist="43180" dir="5400000" sx="0" sy="0">
                    <a:srgbClr val="000000">
                      <a:alpha val="65000"/>
                    </a:srgbClr>
                  </a:outerShdw>
                </a:effectLst>
              </a:rPr>
              <a:t> δασμούς – </a:t>
            </a:r>
            <a:r>
              <a:rPr lang="el-GR" dirty="0">
                <a:effectLst>
                  <a:outerShdw blurRad="69850" dist="43180" dir="5400000" sx="0" sy="0">
                    <a:srgbClr val="000000">
                      <a:alpha val="65000"/>
                    </a:srgbClr>
                  </a:outerShdw>
                </a:effectLst>
              </a:rPr>
              <a:t>έξω από κάθε </a:t>
            </a:r>
            <a:r>
              <a:rPr lang="el-GR" b="1" dirty="0">
                <a:effectLst>
                  <a:outerShdw blurRad="69850" dist="43180" dir="5400000" sx="0" sy="0">
                    <a:srgbClr val="000000">
                      <a:alpha val="65000"/>
                    </a:srgbClr>
                  </a:outerShdw>
                </a:effectLst>
              </a:rPr>
              <a:t>ΕΛΕΓΧΟ!</a:t>
            </a:r>
          </a:p>
          <a:p>
            <a:r>
              <a:rPr lang="el-GR" b="1" dirty="0">
                <a:effectLst>
                  <a:outerShdw blurRad="69850" dist="43180" dir="5400000" sx="0" sy="0">
                    <a:srgbClr val="000000">
                      <a:alpha val="65000"/>
                    </a:srgbClr>
                  </a:outerShdw>
                </a:effectLst>
              </a:rPr>
              <a:t>Εμπορικά καταστήματα στις «σκάλες» </a:t>
            </a:r>
          </a:p>
          <a:p>
            <a:pPr marL="0" indent="0">
              <a:buNone/>
            </a:pPr>
            <a:r>
              <a:rPr lang="el-GR" b="1" dirty="0">
                <a:effectLst>
                  <a:outerShdw blurRad="69850" dist="43180" dir="5400000" sx="0" sy="0">
                    <a:srgbClr val="000000">
                      <a:alpha val="65000"/>
                    </a:srgbClr>
                  </a:outerShdw>
                </a:effectLst>
              </a:rPr>
              <a:t>         </a:t>
            </a:r>
            <a:r>
              <a:rPr lang="el-GR" dirty="0">
                <a:effectLst>
                  <a:outerShdw blurRad="69850" dist="43180" dir="5400000" sx="0" sy="0">
                    <a:srgbClr val="000000">
                      <a:alpha val="65000"/>
                    </a:srgbClr>
                  </a:outerShdw>
                </a:effectLst>
              </a:rPr>
              <a:t>(αποβάθρες λιμανιών)</a:t>
            </a:r>
          </a:p>
          <a:p>
            <a:r>
              <a:rPr lang="el-GR" b="1" dirty="0">
                <a:effectLst>
                  <a:outerShdw blurRad="69850" dist="43180" dir="5400000" sx="0" sy="0">
                    <a:srgbClr val="000000">
                      <a:alpha val="65000"/>
                    </a:srgbClr>
                  </a:outerShdw>
                </a:effectLst>
              </a:rPr>
              <a:t>Πολλά ακίνητα </a:t>
            </a:r>
            <a:r>
              <a:rPr lang="el-GR" dirty="0">
                <a:effectLst>
                  <a:outerShdw blurRad="69850" dist="43180" dir="5400000" sx="0" sy="0">
                    <a:srgbClr val="000000">
                      <a:alpha val="65000"/>
                    </a:srgbClr>
                  </a:outerShdw>
                </a:effectLst>
              </a:rPr>
              <a:t>στη Βασιλεύουσα και στο Δυρράχιο</a:t>
            </a:r>
            <a:endParaRPr lang="el-GR" b="1" dirty="0">
              <a:effectLst>
                <a:outerShdw blurRad="69850" dist="43180" dir="5400000" sx="0" sy="0">
                  <a:srgbClr val="000000">
                    <a:alpha val="65000"/>
                  </a:srgbClr>
                </a:outerShdw>
              </a:effectLst>
            </a:endParaRPr>
          </a:p>
          <a:p>
            <a:endParaRPr lang="el-GR" dirty="0"/>
          </a:p>
        </p:txBody>
      </p:sp>
      <p:pic>
        <p:nvPicPr>
          <p:cNvPr id="4" name="Εικόνα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6393959" y="2039089"/>
            <a:ext cx="3240360" cy="1411670"/>
          </a:xfrm>
          <a:prstGeom prst="rect">
            <a:avLst/>
          </a:prstGeom>
        </p:spPr>
      </p:pic>
    </p:spTree>
    <p:extLst>
      <p:ext uri="{BB962C8B-B14F-4D97-AF65-F5344CB8AC3E}">
        <p14:creationId xmlns:p14="http://schemas.microsoft.com/office/powerpoint/2010/main" val="2155951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fade">
                                      <p:cBhvr>
                                        <p:cTn id="19" dur="500"/>
                                        <p:tgtEl>
                                          <p:spTgt spid="3">
                                            <p:bg/>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solidFill>
                  <a:srgbClr val="ED0D8D"/>
                </a:solidFill>
                <a:effectLst>
                  <a:outerShdw blurRad="38100" dist="38100" dir="2700000" algn="tl">
                    <a:srgbClr val="000000">
                      <a:alpha val="43137"/>
                    </a:srgbClr>
                  </a:outerShdw>
                </a:effectLst>
              </a:rPr>
              <a:t>Η Άννα </a:t>
            </a:r>
            <a:r>
              <a:rPr lang="el-GR" b="1" dirty="0" err="1">
                <a:solidFill>
                  <a:srgbClr val="ED0D8D"/>
                </a:solidFill>
                <a:effectLst>
                  <a:outerShdw blurRad="38100" dist="38100" dir="2700000" algn="tl">
                    <a:srgbClr val="000000">
                      <a:alpha val="43137"/>
                    </a:srgbClr>
                  </a:outerShdw>
                </a:effectLst>
              </a:rPr>
              <a:t>Κομνηνή</a:t>
            </a:r>
            <a:r>
              <a:rPr lang="el-GR" b="1" dirty="0">
                <a:solidFill>
                  <a:srgbClr val="ED0D8D"/>
                </a:solidFill>
                <a:effectLst>
                  <a:outerShdw blurRad="38100" dist="38100" dir="2700000" algn="tl">
                    <a:srgbClr val="000000">
                      <a:alpha val="43137"/>
                    </a:srgbClr>
                  </a:outerShdw>
                </a:effectLst>
              </a:rPr>
              <a:t> μιλά για τα εμπορικά προνόμια των Βενετών</a:t>
            </a:r>
          </a:p>
        </p:txBody>
      </p:sp>
      <p:sp>
        <p:nvSpPr>
          <p:cNvPr id="3" name="Θέση περιεχομένου 2"/>
          <p:cNvSpPr>
            <a:spLocks noGrp="1"/>
          </p:cNvSpPr>
          <p:nvPr>
            <p:ph idx="1"/>
          </p:nvPr>
        </p:nvSpPr>
        <p:spPr>
          <a:xfrm>
            <a:off x="457200" y="1600200"/>
            <a:ext cx="8229600" cy="5141168"/>
          </a:xfrm>
        </p:spPr>
        <p:txBody>
          <a:bodyPr>
            <a:normAutofit fontScale="85000" lnSpcReduction="10000"/>
          </a:bodyPr>
          <a:lstStyle/>
          <a:p>
            <a:pPr marL="0" indent="0">
              <a:buNone/>
            </a:pPr>
            <a:r>
              <a:rPr lang="el-GR" dirty="0"/>
              <a:t>	Και παραχώρησε στους Βενετούς όλα τα εμπορικά καταστήματα που υπήρχαν από την παλιά εβραϊκή σκάλα μέχρι τη Βίγλα καθώς και όλες τις ενδιάμεσες σκάλες (αποβάθρες). </a:t>
            </a:r>
          </a:p>
          <a:p>
            <a:pPr marL="0" indent="0">
              <a:buNone/>
            </a:pPr>
            <a:r>
              <a:rPr lang="el-GR" dirty="0"/>
              <a:t>	Ακόμη τους χάρισε πολλά ακίνητα στη Βασιλεύουσα και στο Δυρράχιο και όπου αλλού το ζητήσανε. </a:t>
            </a:r>
          </a:p>
          <a:p>
            <a:pPr marL="0" indent="0">
              <a:buNone/>
            </a:pPr>
            <a:r>
              <a:rPr lang="el-GR" dirty="0"/>
              <a:t>	Αλλά το σπουδαιότερο απ’ όλα  πως τους επέτρεψε το </a:t>
            </a:r>
            <a:r>
              <a:rPr lang="el-GR" b="1" dirty="0">
                <a:solidFill>
                  <a:srgbClr val="ED0D8D"/>
                </a:solidFill>
                <a:effectLst>
                  <a:outerShdw blurRad="38100" dist="38100" dir="2700000" algn="tl">
                    <a:srgbClr val="000000">
                      <a:alpha val="43137"/>
                    </a:srgbClr>
                  </a:outerShdw>
                </a:effectLst>
              </a:rPr>
              <a:t>ελεύθερο εμπόριο σ’ όλες τις περιοχές </a:t>
            </a:r>
            <a:r>
              <a:rPr lang="el-GR" dirty="0"/>
              <a:t>που βρίσκονταν στην εξουσία των Ρωμαίων, ώστε να εμπορεύονται άνετα και όπως ήθελαν, χωρίς να πληρώνουν ούτε ένα νόμισμα για δασμούς (</a:t>
            </a:r>
            <a:r>
              <a:rPr lang="el-GR" dirty="0" err="1"/>
              <a:t>κομμέρκιον</a:t>
            </a:r>
            <a:r>
              <a:rPr lang="el-GR" dirty="0"/>
              <a:t>) και άλλους φόρους και να είναι έξω από κάθε έλεγχο.</a:t>
            </a:r>
          </a:p>
        </p:txBody>
      </p:sp>
    </p:spTree>
    <p:extLst>
      <p:ext uri="{BB962C8B-B14F-4D97-AF65-F5344CB8AC3E}">
        <p14:creationId xmlns:p14="http://schemas.microsoft.com/office/powerpoint/2010/main" val="500539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3789040"/>
            <a:ext cx="2733675" cy="2733675"/>
          </a:xfrm>
          <a:prstGeom prst="rect">
            <a:avLst/>
          </a:prstGeom>
          <a:ln>
            <a:noFill/>
          </a:ln>
          <a:effectLst>
            <a:outerShdw blurRad="292100" dist="139700" dir="2700000" algn="tl" rotWithShape="0">
              <a:srgbClr val="333333">
                <a:alpha val="65000"/>
              </a:srgbClr>
            </a:outerShdw>
          </a:effectLst>
        </p:spPr>
      </p:pic>
      <p:sp>
        <p:nvSpPr>
          <p:cNvPr id="5" name="Ελλειψοειδής επεξήγηση 4"/>
          <p:cNvSpPr/>
          <p:nvPr/>
        </p:nvSpPr>
        <p:spPr>
          <a:xfrm>
            <a:off x="3275856" y="476672"/>
            <a:ext cx="5400600" cy="2952328"/>
          </a:xfrm>
          <a:prstGeom prst="wedgeEllipseCallout">
            <a:avLst>
              <a:gd name="adj1" fmla="val -40213"/>
              <a:gd name="adj2" fmla="val 86756"/>
            </a:avLst>
          </a:prstGeom>
          <a:effectLst>
            <a:outerShdw blurRad="177800" dist="38100" dir="2700000" sx="103000" sy="103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t>Αυτά για σήμερα!</a:t>
            </a:r>
            <a:br>
              <a:rPr lang="el-GR" sz="3600" b="1" dirty="0"/>
            </a:br>
            <a:r>
              <a:rPr lang="el-GR" sz="3600" b="1" dirty="0"/>
              <a:t>Στο επόμενο μάθημα: ΣΤΑΥΡΟΦΟΡΙΕΣ!!!</a:t>
            </a:r>
          </a:p>
        </p:txBody>
      </p:sp>
    </p:spTree>
    <p:extLst>
      <p:ext uri="{BB962C8B-B14F-4D97-AF65-F5344CB8AC3E}">
        <p14:creationId xmlns:p14="http://schemas.microsoft.com/office/powerpoint/2010/main" val="22968413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626"/>
            <a:ext cx="9396536" cy="7054766"/>
          </a:xfrm>
        </p:spPr>
      </p:pic>
    </p:spTree>
    <p:extLst>
      <p:ext uri="{BB962C8B-B14F-4D97-AF65-F5344CB8AC3E}">
        <p14:creationId xmlns:p14="http://schemas.microsoft.com/office/powerpoint/2010/main" val="1579494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1734441357"/>
      </p:ext>
    </p:extLst>
  </p:cSld>
  <p:clrMapOvr>
    <a:masterClrMapping/>
  </p:clrMapOvr>
  <p:transition spd="slow">
    <p:wipe/>
  </p:transition>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1206</TotalTime>
  <Words>1277</Words>
  <Application>Microsoft Office PowerPoint</Application>
  <PresentationFormat>On-screen Show (4:3)</PresentationFormat>
  <Paragraphs>118</Paragraphs>
  <Slides>78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78</vt:i4>
      </vt:variant>
    </vt:vector>
  </HeadingPairs>
  <TitlesOfParts>
    <vt:vector size="82" baseType="lpstr">
      <vt:lpstr>Arial</vt:lpstr>
      <vt:lpstr>Calibri</vt:lpstr>
      <vt:lpstr>Comic Sans MS</vt:lpstr>
      <vt:lpstr>Θέμα του Office</vt:lpstr>
      <vt:lpstr>Εσωτερική κρίση  Εσωτερικοί κίνδυνοι (1054 – 1081)</vt:lpstr>
      <vt:lpstr>Μετά το θάνατο του Βασιλείου Β΄ (1025)</vt:lpstr>
      <vt:lpstr>…επικρατεί πολιτική αστάθεια…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Όρος Αραράτ</vt:lpstr>
      <vt:lpstr>PowerPoint Presentation</vt:lpstr>
      <vt:lpstr>Ρωμανός Δ΄  Διογένης</vt:lpstr>
      <vt:lpstr>PowerPoint Presentation</vt:lpstr>
      <vt:lpstr>PowerPoint Presentation</vt:lpstr>
      <vt:lpstr>PowerPoint Presentation</vt:lpstr>
      <vt:lpstr>PowerPoint Presentation</vt:lpstr>
      <vt:lpstr>Μάχη  στο Μαντζικέρτ  1071 μ.Χ.</vt:lpstr>
      <vt:lpstr>Αποτέλεσμα: Ήττα  των Βυζαντινών!  Οι Σελτζούκοι Τούρκοι πατούν πόδι για τα καλά στη Μικρά Ασία!</vt:lpstr>
      <vt:lpstr>Ο Ρωμανός Διογένης αιχμάλωτος του  Αλπ Ασλάν</vt:lpstr>
      <vt:lpstr> θα έκ</vt:lpstr>
      <vt:lpstr>Ο στρατός του Ρωμανού Δ΄ Διογένη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Στην Ανατολή οι Σελτζούκοι στη Δύση οι Νορμανδοί…</vt:lpstr>
      <vt:lpstr>H εσωτερική πολιτική των Κομνηνών  (1081-1185)</vt:lpstr>
      <vt:lpstr>Aλέξιος Κομνηνός 1081 μ.Χ.</vt:lpstr>
      <vt:lpstr>Το Βυζάντιο το 1081 μ.Χ.</vt:lpstr>
      <vt:lpstr>PowerPoint Presentation</vt:lpstr>
      <vt:lpstr>PowerPoint Presentation</vt:lpstr>
      <vt:lpstr>Συλλογή φόρων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Ο αριστοκρατικός  πατριωτισμός των Κομνηνών</vt:lpstr>
      <vt:lpstr>PowerPoint Presentation</vt:lpstr>
      <vt:lpstr>Ανδρόνικος Κομνηνός</vt:lpstr>
      <vt:lpstr>Μέτρα για το λαό</vt:lpstr>
      <vt:lpstr>Ο 11ος αιώνας με λίγα λόγια</vt:lpstr>
      <vt:lpstr>ΜΕΤΡΑ ΒΑΣΙΛΕΩΝ ΥΠΕΡ ΤΩΝ ΠΛΟΥΣΙΩΝ ΚΑΙ ΔΥΝΑΤΩΝ + ΕΝΑΝΤΙΟΝ ΤΟΥ ΛΑΟΥ   έβλαψαν σοβαρά τη βυζαντινή αυτοκρατορία:</vt:lpstr>
      <vt:lpstr>PowerPoint Presentation</vt:lpstr>
      <vt:lpstr>Αρνητικές συνέπειες των μέτρων :</vt:lpstr>
      <vt:lpstr>PowerPoint Presentation</vt:lpstr>
      <vt:lpstr>ΠΡΟΝΟΜΙΑ ΣΤΟΥΣ ΒΕΝΕΤΟΥΣ</vt:lpstr>
      <vt:lpstr>Η Άννα Κομνηνή μιλά για τα εμπορικά προνόμια των Βενετών</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Εσωτερική κρίση  Εσωτερικοί κίνδυνοι (1054 – 1081)</dc:title>
  <dc:creator>toshiba</dc:creator>
  <cp:lastModifiedBy>Flora Vgontza</cp:lastModifiedBy>
  <cp:revision>66</cp:revision>
  <dcterms:created xsi:type="dcterms:W3CDTF">2015-01-13T20:11:11Z</dcterms:created>
  <dcterms:modified xsi:type="dcterms:W3CDTF">2021-01-20T07:24:54Z</dcterms:modified>
</cp:coreProperties>
</file>