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8"/>
  </p:notesMasterIdLst>
  <p:sldIdLst>
    <p:sldId id="256" r:id="rId2"/>
    <p:sldId id="259" r:id="rId3"/>
    <p:sldId id="263" r:id="rId4"/>
    <p:sldId id="264" r:id="rId5"/>
    <p:sldId id="267" r:id="rId6"/>
    <p:sldId id="266" r:id="rId7"/>
    <p:sldId id="308" r:id="rId8"/>
    <p:sldId id="260" r:id="rId9"/>
    <p:sldId id="265" r:id="rId10"/>
    <p:sldId id="262" r:id="rId11"/>
    <p:sldId id="270" r:id="rId12"/>
    <p:sldId id="271" r:id="rId13"/>
    <p:sldId id="277" r:id="rId14"/>
    <p:sldId id="272" r:id="rId15"/>
    <p:sldId id="278" r:id="rId16"/>
    <p:sldId id="274" r:id="rId17"/>
    <p:sldId id="286" r:id="rId18"/>
    <p:sldId id="279" r:id="rId19"/>
    <p:sldId id="273" r:id="rId20"/>
    <p:sldId id="275" r:id="rId21"/>
    <p:sldId id="284" r:id="rId22"/>
    <p:sldId id="276" r:id="rId23"/>
    <p:sldId id="285" r:id="rId24"/>
    <p:sldId id="280" r:id="rId25"/>
    <p:sldId id="257" r:id="rId26"/>
    <p:sldId id="268" r:id="rId27"/>
    <p:sldId id="287" r:id="rId28"/>
    <p:sldId id="281" r:id="rId29"/>
    <p:sldId id="282" r:id="rId30"/>
    <p:sldId id="283" r:id="rId31"/>
    <p:sldId id="288" r:id="rId32"/>
    <p:sldId id="290" r:id="rId33"/>
    <p:sldId id="292" r:id="rId34"/>
    <p:sldId id="294" r:id="rId35"/>
    <p:sldId id="291" r:id="rId36"/>
    <p:sldId id="298" r:id="rId37"/>
    <p:sldId id="293" r:id="rId38"/>
    <p:sldId id="295" r:id="rId39"/>
    <p:sldId id="289" r:id="rId40"/>
    <p:sldId id="299" r:id="rId41"/>
    <p:sldId id="296" r:id="rId42"/>
    <p:sldId id="300" r:id="rId43"/>
    <p:sldId id="301" r:id="rId44"/>
    <p:sldId id="302" r:id="rId45"/>
    <p:sldId id="304" r:id="rId46"/>
    <p:sldId id="313" r:id="rId47"/>
    <p:sldId id="314" r:id="rId48"/>
    <p:sldId id="305" r:id="rId49"/>
    <p:sldId id="310" r:id="rId50"/>
    <p:sldId id="306" r:id="rId51"/>
    <p:sldId id="309" r:id="rId52"/>
    <p:sldId id="303" r:id="rId53"/>
    <p:sldId id="312" r:id="rId54"/>
    <p:sldId id="311" r:id="rId55"/>
    <p:sldId id="307" r:id="rId56"/>
    <p:sldId id="297" r:id="rId57"/>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B2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266"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99DDDE5-2215-4B17-9E27-F32B4E887038}"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l-GR"/>
        </a:p>
      </dgm:t>
    </dgm:pt>
    <dgm:pt modelId="{E65D554A-1C43-4192-8F5A-A4F80BFE4D8A}">
      <dgm:prSet phldrT="[Κείμενο]"/>
      <dgm:spPr/>
      <dgm:t>
        <a:bodyPr/>
        <a:lstStyle/>
        <a:p>
          <a:r>
            <a:rPr lang="el-GR" b="1" dirty="0" smtClean="0">
              <a:solidFill>
                <a:srgbClr val="C00000"/>
              </a:solidFill>
              <a:effectLst>
                <a:outerShdw blurRad="38100" dist="38100" dir="2700000" algn="tl">
                  <a:srgbClr val="000000">
                    <a:alpha val="43137"/>
                  </a:srgbClr>
                </a:outerShdw>
              </a:effectLst>
            </a:rPr>
            <a:t>ΔΥΣΗ</a:t>
          </a:r>
          <a:endParaRPr lang="el-GR" b="1" dirty="0">
            <a:solidFill>
              <a:srgbClr val="C00000"/>
            </a:solidFill>
            <a:effectLst>
              <a:outerShdw blurRad="38100" dist="38100" dir="2700000" algn="tl">
                <a:srgbClr val="000000">
                  <a:alpha val="43137"/>
                </a:srgbClr>
              </a:outerShdw>
            </a:effectLst>
          </a:endParaRPr>
        </a:p>
      </dgm:t>
    </dgm:pt>
    <dgm:pt modelId="{4E716548-745C-485D-8E32-D507EA864853}" type="parTrans" cxnId="{B206C320-1EBF-4D1D-A3D9-F2C6EE935765}">
      <dgm:prSet/>
      <dgm:spPr/>
      <dgm:t>
        <a:bodyPr/>
        <a:lstStyle/>
        <a:p>
          <a:endParaRPr lang="el-GR"/>
        </a:p>
      </dgm:t>
    </dgm:pt>
    <dgm:pt modelId="{B7A65C02-A05D-4346-B4BC-478D3BF27CB7}" type="sibTrans" cxnId="{B206C320-1EBF-4D1D-A3D9-F2C6EE935765}">
      <dgm:prSet/>
      <dgm:spPr/>
      <dgm:t>
        <a:bodyPr/>
        <a:lstStyle/>
        <a:p>
          <a:endParaRPr lang="el-GR"/>
        </a:p>
      </dgm:t>
    </dgm:pt>
    <dgm:pt modelId="{E94D0925-1B69-4122-9E7D-171668F5C66A}">
      <dgm:prSet phldrT="[Κείμενο]"/>
      <dgm:spPr/>
      <dgm:t>
        <a:bodyPr/>
        <a:lstStyle/>
        <a:p>
          <a:r>
            <a:rPr lang="el-GR" b="1" dirty="0" smtClean="0">
              <a:solidFill>
                <a:srgbClr val="C00000"/>
              </a:solidFill>
              <a:effectLst>
                <a:outerShdw blurRad="38100" dist="38100" dir="2700000" algn="tl">
                  <a:srgbClr val="000000">
                    <a:alpha val="43137"/>
                  </a:srgbClr>
                </a:outerShdw>
              </a:effectLst>
            </a:rPr>
            <a:t>ΑΝΑΤΟΛΗ</a:t>
          </a:r>
          <a:endParaRPr lang="el-GR" b="1" dirty="0">
            <a:solidFill>
              <a:srgbClr val="C00000"/>
            </a:solidFill>
            <a:effectLst>
              <a:outerShdw blurRad="38100" dist="38100" dir="2700000" algn="tl">
                <a:srgbClr val="000000">
                  <a:alpha val="43137"/>
                </a:srgbClr>
              </a:outerShdw>
            </a:effectLst>
          </a:endParaRPr>
        </a:p>
      </dgm:t>
    </dgm:pt>
    <dgm:pt modelId="{D8E5AB1B-F138-4202-A245-382B9990A41A}" type="parTrans" cxnId="{5489741C-4555-4CD1-AC73-CEE4E8D6D7D2}">
      <dgm:prSet/>
      <dgm:spPr/>
      <dgm:t>
        <a:bodyPr/>
        <a:lstStyle/>
        <a:p>
          <a:endParaRPr lang="el-GR"/>
        </a:p>
      </dgm:t>
    </dgm:pt>
    <dgm:pt modelId="{4CEA9567-4CC5-4857-9876-F0816D2F1A80}" type="sibTrans" cxnId="{5489741C-4555-4CD1-AC73-CEE4E8D6D7D2}">
      <dgm:prSet/>
      <dgm:spPr/>
      <dgm:t>
        <a:bodyPr/>
        <a:lstStyle/>
        <a:p>
          <a:endParaRPr lang="el-GR"/>
        </a:p>
      </dgm:t>
    </dgm:pt>
    <dgm:pt modelId="{B76009BA-3F56-4A5B-88C5-BE0B11030C78}" type="pres">
      <dgm:prSet presAssocID="{899DDDE5-2215-4B17-9E27-F32B4E887038}" presName="compositeShape" presStyleCnt="0">
        <dgm:presLayoutVars>
          <dgm:chMax val="2"/>
          <dgm:dir/>
          <dgm:resizeHandles val="exact"/>
        </dgm:presLayoutVars>
      </dgm:prSet>
      <dgm:spPr/>
      <dgm:t>
        <a:bodyPr/>
        <a:lstStyle/>
        <a:p>
          <a:endParaRPr lang="el-GR"/>
        </a:p>
      </dgm:t>
    </dgm:pt>
    <dgm:pt modelId="{5841E89F-459F-4CDE-8EB3-D94130BD995A}" type="pres">
      <dgm:prSet presAssocID="{899DDDE5-2215-4B17-9E27-F32B4E887038}" presName="ribbon" presStyleLbl="node1" presStyleIdx="0" presStyleCnt="1" custLinFactNeighborX="-8515" custLinFactNeighborY="4607"/>
      <dgm:spPr>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dgm:spPr>
    </dgm:pt>
    <dgm:pt modelId="{673C102A-2B9C-4A9D-BD93-8C663806D054}" type="pres">
      <dgm:prSet presAssocID="{899DDDE5-2215-4B17-9E27-F32B4E887038}" presName="leftArrowText" presStyleLbl="node1" presStyleIdx="0" presStyleCnt="1" custLinFactNeighborX="-23475">
        <dgm:presLayoutVars>
          <dgm:chMax val="0"/>
          <dgm:bulletEnabled val="1"/>
        </dgm:presLayoutVars>
      </dgm:prSet>
      <dgm:spPr/>
      <dgm:t>
        <a:bodyPr/>
        <a:lstStyle/>
        <a:p>
          <a:endParaRPr lang="el-GR"/>
        </a:p>
      </dgm:t>
    </dgm:pt>
    <dgm:pt modelId="{02CCDCB6-EFDE-434C-AE56-85A064DB5562}" type="pres">
      <dgm:prSet presAssocID="{899DDDE5-2215-4B17-9E27-F32B4E887038}" presName="rightArrowText" presStyleLbl="node1" presStyleIdx="0" presStyleCnt="1" custLinFactNeighborX="-14995">
        <dgm:presLayoutVars>
          <dgm:chMax val="0"/>
          <dgm:bulletEnabled val="1"/>
        </dgm:presLayoutVars>
      </dgm:prSet>
      <dgm:spPr/>
      <dgm:t>
        <a:bodyPr/>
        <a:lstStyle/>
        <a:p>
          <a:endParaRPr lang="el-GR"/>
        </a:p>
      </dgm:t>
    </dgm:pt>
  </dgm:ptLst>
  <dgm:cxnLst>
    <dgm:cxn modelId="{B206C320-1EBF-4D1D-A3D9-F2C6EE935765}" srcId="{899DDDE5-2215-4B17-9E27-F32B4E887038}" destId="{E65D554A-1C43-4192-8F5A-A4F80BFE4D8A}" srcOrd="0" destOrd="0" parTransId="{4E716548-745C-485D-8E32-D507EA864853}" sibTransId="{B7A65C02-A05D-4346-B4BC-478D3BF27CB7}"/>
    <dgm:cxn modelId="{5489741C-4555-4CD1-AC73-CEE4E8D6D7D2}" srcId="{899DDDE5-2215-4B17-9E27-F32B4E887038}" destId="{E94D0925-1B69-4122-9E7D-171668F5C66A}" srcOrd="1" destOrd="0" parTransId="{D8E5AB1B-F138-4202-A245-382B9990A41A}" sibTransId="{4CEA9567-4CC5-4857-9876-F0816D2F1A80}"/>
    <dgm:cxn modelId="{054A1E58-CFF6-40A3-B925-E461E99370B2}" type="presOf" srcId="{E94D0925-1B69-4122-9E7D-171668F5C66A}" destId="{02CCDCB6-EFDE-434C-AE56-85A064DB5562}" srcOrd="0" destOrd="0" presId="urn:microsoft.com/office/officeart/2005/8/layout/arrow6"/>
    <dgm:cxn modelId="{691C2B69-CFEA-40E7-A883-A3A7CA876619}" type="presOf" srcId="{899DDDE5-2215-4B17-9E27-F32B4E887038}" destId="{B76009BA-3F56-4A5B-88C5-BE0B11030C78}" srcOrd="0" destOrd="0" presId="urn:microsoft.com/office/officeart/2005/8/layout/arrow6"/>
    <dgm:cxn modelId="{AD0D5798-2C12-4172-A665-3CB0558FC125}" type="presOf" srcId="{E65D554A-1C43-4192-8F5A-A4F80BFE4D8A}" destId="{673C102A-2B9C-4A9D-BD93-8C663806D054}" srcOrd="0" destOrd="0" presId="urn:microsoft.com/office/officeart/2005/8/layout/arrow6"/>
    <dgm:cxn modelId="{90EA05B3-2FA0-416A-8914-E1FD9585993F}" type="presParOf" srcId="{B76009BA-3F56-4A5B-88C5-BE0B11030C78}" destId="{5841E89F-459F-4CDE-8EB3-D94130BD995A}" srcOrd="0" destOrd="0" presId="urn:microsoft.com/office/officeart/2005/8/layout/arrow6"/>
    <dgm:cxn modelId="{54050D5B-FABB-4A81-98C3-E71D95F96D99}" type="presParOf" srcId="{B76009BA-3F56-4A5B-88C5-BE0B11030C78}" destId="{673C102A-2B9C-4A9D-BD93-8C663806D054}" srcOrd="1" destOrd="0" presId="urn:microsoft.com/office/officeart/2005/8/layout/arrow6"/>
    <dgm:cxn modelId="{F643E26D-6064-44ED-8D8B-79811D2A8952}" type="presParOf" srcId="{B76009BA-3F56-4A5B-88C5-BE0B11030C78}" destId="{02CCDCB6-EFDE-434C-AE56-85A064DB5562}" srcOrd="2" destOrd="0" presId="urn:microsoft.com/office/officeart/2005/8/layout/arrow6"/>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41E89F-459F-4CDE-8EB3-D94130BD995A}">
      <dsp:nvSpPr>
        <dsp:cNvPr id="0" name=""/>
        <dsp:cNvSpPr/>
      </dsp:nvSpPr>
      <dsp:spPr>
        <a:xfrm>
          <a:off x="89936" y="0"/>
          <a:ext cx="3907250" cy="1562900"/>
        </a:xfrm>
        <a:prstGeom prst="leftRightRibbon">
          <a:avLst/>
        </a:prstGeom>
        <a:gradFill rotWithShape="0">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73C102A-2B9C-4A9D-BD93-8C663806D054}">
      <dsp:nvSpPr>
        <dsp:cNvPr id="0" name=""/>
        <dsp:cNvSpPr/>
      </dsp:nvSpPr>
      <dsp:spPr>
        <a:xfrm>
          <a:off x="588824" y="273507"/>
          <a:ext cx="1289392" cy="7658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rgbClr val="C00000"/>
              </a:solidFill>
              <a:effectLst>
                <a:outerShdw blurRad="38100" dist="38100" dir="2700000" algn="tl">
                  <a:srgbClr val="000000">
                    <a:alpha val="43137"/>
                  </a:srgbClr>
                </a:outerShdw>
              </a:effectLst>
            </a:rPr>
            <a:t>ΔΥΣΗ</a:t>
          </a:r>
          <a:endParaRPr lang="el-GR" sz="2800" b="1" kern="1200" dirty="0">
            <a:solidFill>
              <a:srgbClr val="C00000"/>
            </a:solidFill>
            <a:effectLst>
              <a:outerShdw blurRad="38100" dist="38100" dir="2700000" algn="tl">
                <a:srgbClr val="000000">
                  <a:alpha val="43137"/>
                </a:srgbClr>
              </a:outerShdw>
            </a:effectLst>
          </a:endParaRPr>
        </a:p>
      </dsp:txBody>
      <dsp:txXfrm>
        <a:off x="588824" y="273507"/>
        <a:ext cx="1289392" cy="765821"/>
      </dsp:txXfrm>
    </dsp:sp>
    <dsp:sp modelId="{02CCDCB6-EFDE-434C-AE56-85A064DB5562}">
      <dsp:nvSpPr>
        <dsp:cNvPr id="0" name=""/>
        <dsp:cNvSpPr/>
      </dsp:nvSpPr>
      <dsp:spPr>
        <a:xfrm>
          <a:off x="2147766" y="523571"/>
          <a:ext cx="1523827" cy="765821"/>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99568" rIns="0" bIns="106680" numCol="1" spcCol="1270" anchor="ctr" anchorCtr="0">
          <a:noAutofit/>
        </a:bodyPr>
        <a:lstStyle/>
        <a:p>
          <a:pPr lvl="0" algn="ctr" defTabSz="1244600">
            <a:lnSpc>
              <a:spcPct val="90000"/>
            </a:lnSpc>
            <a:spcBef>
              <a:spcPct val="0"/>
            </a:spcBef>
            <a:spcAft>
              <a:spcPct val="35000"/>
            </a:spcAft>
          </a:pPr>
          <a:r>
            <a:rPr lang="el-GR" sz="2800" b="1" kern="1200" dirty="0" smtClean="0">
              <a:solidFill>
                <a:srgbClr val="C00000"/>
              </a:solidFill>
              <a:effectLst>
                <a:outerShdw blurRad="38100" dist="38100" dir="2700000" algn="tl">
                  <a:srgbClr val="000000">
                    <a:alpha val="43137"/>
                  </a:srgbClr>
                </a:outerShdw>
              </a:effectLst>
            </a:rPr>
            <a:t>ΑΝΑΤΟΛΗ</a:t>
          </a:r>
          <a:endParaRPr lang="el-GR" sz="2800" b="1" kern="1200" dirty="0">
            <a:solidFill>
              <a:srgbClr val="C00000"/>
            </a:solidFill>
            <a:effectLst>
              <a:outerShdw blurRad="38100" dist="38100" dir="2700000" algn="tl">
                <a:srgbClr val="000000">
                  <a:alpha val="43137"/>
                </a:srgbClr>
              </a:outerShdw>
            </a:effectLst>
          </a:endParaRPr>
        </a:p>
      </dsp:txBody>
      <dsp:txXfrm>
        <a:off x="2147766" y="523571"/>
        <a:ext cx="1523827" cy="765821"/>
      </dsp:txXfrm>
    </dsp:sp>
  </dsp:spTree>
</dsp:drawing>
</file>

<file path=ppt/diagrams/layout1.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33AF498-14D1-4D71-AE6B-3FB3C90BB143}" type="datetimeFigureOut">
              <a:rPr lang="el-GR" smtClean="0"/>
              <a:t>10/12/2014</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4427806-5462-44BE-B2C2-79E810EF45D9}" type="slidenum">
              <a:rPr lang="el-GR" smtClean="0"/>
              <a:t>‹#›</a:t>
            </a:fld>
            <a:endParaRPr lang="el-GR"/>
          </a:p>
        </p:txBody>
      </p:sp>
    </p:spTree>
    <p:extLst>
      <p:ext uri="{BB962C8B-B14F-4D97-AF65-F5344CB8AC3E}">
        <p14:creationId xmlns:p14="http://schemas.microsoft.com/office/powerpoint/2010/main" val="34200857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4427806-5462-44BE-B2C2-79E810EF45D9}" type="slidenum">
              <a:rPr lang="el-GR" smtClean="0"/>
              <a:t>18</a:t>
            </a:fld>
            <a:endParaRPr lang="el-GR"/>
          </a:p>
        </p:txBody>
      </p:sp>
    </p:spTree>
    <p:extLst>
      <p:ext uri="{BB962C8B-B14F-4D97-AF65-F5344CB8AC3E}">
        <p14:creationId xmlns:p14="http://schemas.microsoft.com/office/powerpoint/2010/main" val="902721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44427806-5462-44BE-B2C2-79E810EF45D9}" type="slidenum">
              <a:rPr lang="el-GR" smtClean="0"/>
              <a:t>41</a:t>
            </a:fld>
            <a:endParaRPr lang="el-GR"/>
          </a:p>
        </p:txBody>
      </p:sp>
    </p:spTree>
    <p:extLst>
      <p:ext uri="{BB962C8B-B14F-4D97-AF65-F5344CB8AC3E}">
        <p14:creationId xmlns:p14="http://schemas.microsoft.com/office/powerpoint/2010/main" val="40910373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p>
            <a:fld id="{338C9638-7CC4-4D21-9757-F2FD10D123B6}" type="datetimeFigureOut">
              <a:rPr lang="el-GR" smtClean="0"/>
              <a:t>10/12/2014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EFD933-0596-46CE-B1AD-6DF1FA5C7E3D}" type="slidenum">
              <a:rPr lang="el-GR" smtClean="0"/>
              <a:t>‹#›</a:t>
            </a:fld>
            <a:endParaRPr lang="el-GR"/>
          </a:p>
        </p:txBody>
      </p:sp>
    </p:spTree>
    <p:extLst>
      <p:ext uri="{BB962C8B-B14F-4D97-AF65-F5344CB8AC3E}">
        <p14:creationId xmlns:p14="http://schemas.microsoft.com/office/powerpoint/2010/main" val="1775040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38C9638-7CC4-4D21-9757-F2FD10D123B6}" type="datetimeFigureOut">
              <a:rPr lang="el-GR" smtClean="0"/>
              <a:t>10/12/2014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EFD933-0596-46CE-B1AD-6DF1FA5C7E3D}" type="slidenum">
              <a:rPr lang="el-GR" smtClean="0"/>
              <a:t>‹#›</a:t>
            </a:fld>
            <a:endParaRPr lang="el-GR"/>
          </a:p>
        </p:txBody>
      </p:sp>
    </p:spTree>
    <p:extLst>
      <p:ext uri="{BB962C8B-B14F-4D97-AF65-F5344CB8AC3E}">
        <p14:creationId xmlns:p14="http://schemas.microsoft.com/office/powerpoint/2010/main" val="4969200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38C9638-7CC4-4D21-9757-F2FD10D123B6}" type="datetimeFigureOut">
              <a:rPr lang="el-GR" smtClean="0"/>
              <a:t>10/12/2014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EFD933-0596-46CE-B1AD-6DF1FA5C7E3D}" type="slidenum">
              <a:rPr lang="el-GR" smtClean="0"/>
              <a:t>‹#›</a:t>
            </a:fld>
            <a:endParaRPr lang="el-GR"/>
          </a:p>
        </p:txBody>
      </p:sp>
    </p:spTree>
    <p:extLst>
      <p:ext uri="{BB962C8B-B14F-4D97-AF65-F5344CB8AC3E}">
        <p14:creationId xmlns:p14="http://schemas.microsoft.com/office/powerpoint/2010/main" val="1604006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p>
            <a:fld id="{338C9638-7CC4-4D21-9757-F2FD10D123B6}" type="datetimeFigureOut">
              <a:rPr lang="el-GR" smtClean="0"/>
              <a:t>10/12/2014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EFD933-0596-46CE-B1AD-6DF1FA5C7E3D}" type="slidenum">
              <a:rPr lang="el-GR" smtClean="0"/>
              <a:t>‹#›</a:t>
            </a:fld>
            <a:endParaRPr lang="el-GR"/>
          </a:p>
        </p:txBody>
      </p:sp>
    </p:spTree>
    <p:extLst>
      <p:ext uri="{BB962C8B-B14F-4D97-AF65-F5344CB8AC3E}">
        <p14:creationId xmlns:p14="http://schemas.microsoft.com/office/powerpoint/2010/main" val="3553134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p>
            <a:fld id="{338C9638-7CC4-4D21-9757-F2FD10D123B6}" type="datetimeFigureOut">
              <a:rPr lang="el-GR" smtClean="0"/>
              <a:t>10/12/2014</a:t>
            </a:fld>
            <a:endParaRPr lang="el-GR"/>
          </a:p>
        </p:txBody>
      </p:sp>
      <p:sp>
        <p:nvSpPr>
          <p:cNvPr id="5" name="Θέση υποσέλιδου 4"/>
          <p:cNvSpPr>
            <a:spLocks noGrp="1"/>
          </p:cNvSpPr>
          <p:nvPr>
            <p:ph type="ftr" sz="quarter" idx="11"/>
          </p:nvPr>
        </p:nvSpPr>
        <p:spPr/>
        <p:txBody>
          <a:bodyPr/>
          <a:lstStyle/>
          <a:p>
            <a:endParaRPr lang="el-GR"/>
          </a:p>
        </p:txBody>
      </p:sp>
      <p:sp>
        <p:nvSpPr>
          <p:cNvPr id="6" name="Θέση αριθμού διαφάνειας 5"/>
          <p:cNvSpPr>
            <a:spLocks noGrp="1"/>
          </p:cNvSpPr>
          <p:nvPr>
            <p:ph type="sldNum" sz="quarter" idx="12"/>
          </p:nvPr>
        </p:nvSpPr>
        <p:spPr/>
        <p:txBody>
          <a:bodyPr/>
          <a:lstStyle/>
          <a:p>
            <a:fld id="{5EEFD933-0596-46CE-B1AD-6DF1FA5C7E3D}" type="slidenum">
              <a:rPr lang="el-GR" smtClean="0"/>
              <a:t>‹#›</a:t>
            </a:fld>
            <a:endParaRPr lang="el-GR"/>
          </a:p>
        </p:txBody>
      </p:sp>
    </p:spTree>
    <p:extLst>
      <p:ext uri="{BB962C8B-B14F-4D97-AF65-F5344CB8AC3E}">
        <p14:creationId xmlns:p14="http://schemas.microsoft.com/office/powerpoint/2010/main" val="16969497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4"/>
          <p:cNvSpPr>
            <a:spLocks noGrp="1"/>
          </p:cNvSpPr>
          <p:nvPr>
            <p:ph type="dt" sz="half" idx="10"/>
          </p:nvPr>
        </p:nvSpPr>
        <p:spPr/>
        <p:txBody>
          <a:bodyPr/>
          <a:lstStyle/>
          <a:p>
            <a:fld id="{338C9638-7CC4-4D21-9757-F2FD10D123B6}" type="datetimeFigureOut">
              <a:rPr lang="el-GR" smtClean="0"/>
              <a:t>10/12/2014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EFD933-0596-46CE-B1AD-6DF1FA5C7E3D}" type="slidenum">
              <a:rPr lang="el-GR" smtClean="0"/>
              <a:t>‹#›</a:t>
            </a:fld>
            <a:endParaRPr lang="el-GR"/>
          </a:p>
        </p:txBody>
      </p:sp>
    </p:spTree>
    <p:extLst>
      <p:ext uri="{BB962C8B-B14F-4D97-AF65-F5344CB8AC3E}">
        <p14:creationId xmlns:p14="http://schemas.microsoft.com/office/powerpoint/2010/main" val="8323077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6"/>
          <p:cNvSpPr>
            <a:spLocks noGrp="1"/>
          </p:cNvSpPr>
          <p:nvPr>
            <p:ph type="dt" sz="half" idx="10"/>
          </p:nvPr>
        </p:nvSpPr>
        <p:spPr/>
        <p:txBody>
          <a:bodyPr/>
          <a:lstStyle/>
          <a:p>
            <a:fld id="{338C9638-7CC4-4D21-9757-F2FD10D123B6}" type="datetimeFigureOut">
              <a:rPr lang="el-GR" smtClean="0"/>
              <a:t>10/12/2014</a:t>
            </a:fld>
            <a:endParaRPr lang="el-GR"/>
          </a:p>
        </p:txBody>
      </p:sp>
      <p:sp>
        <p:nvSpPr>
          <p:cNvPr id="8" name="Θέση υποσέλιδου 7"/>
          <p:cNvSpPr>
            <a:spLocks noGrp="1"/>
          </p:cNvSpPr>
          <p:nvPr>
            <p:ph type="ftr" sz="quarter" idx="11"/>
          </p:nvPr>
        </p:nvSpPr>
        <p:spPr/>
        <p:txBody>
          <a:bodyPr/>
          <a:lstStyle/>
          <a:p>
            <a:endParaRPr lang="el-GR"/>
          </a:p>
        </p:txBody>
      </p:sp>
      <p:sp>
        <p:nvSpPr>
          <p:cNvPr id="9" name="Θέση αριθμού διαφάνειας 8"/>
          <p:cNvSpPr>
            <a:spLocks noGrp="1"/>
          </p:cNvSpPr>
          <p:nvPr>
            <p:ph type="sldNum" sz="quarter" idx="12"/>
          </p:nvPr>
        </p:nvSpPr>
        <p:spPr/>
        <p:txBody>
          <a:bodyPr/>
          <a:lstStyle/>
          <a:p>
            <a:fld id="{5EEFD933-0596-46CE-B1AD-6DF1FA5C7E3D}" type="slidenum">
              <a:rPr lang="el-GR" smtClean="0"/>
              <a:t>‹#›</a:t>
            </a:fld>
            <a:endParaRPr lang="el-GR"/>
          </a:p>
        </p:txBody>
      </p:sp>
    </p:spTree>
    <p:extLst>
      <p:ext uri="{BB962C8B-B14F-4D97-AF65-F5344CB8AC3E}">
        <p14:creationId xmlns:p14="http://schemas.microsoft.com/office/powerpoint/2010/main" val="3554453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2"/>
          <p:cNvSpPr>
            <a:spLocks noGrp="1"/>
          </p:cNvSpPr>
          <p:nvPr>
            <p:ph type="dt" sz="half" idx="10"/>
          </p:nvPr>
        </p:nvSpPr>
        <p:spPr/>
        <p:txBody>
          <a:bodyPr/>
          <a:lstStyle/>
          <a:p>
            <a:fld id="{338C9638-7CC4-4D21-9757-F2FD10D123B6}" type="datetimeFigureOut">
              <a:rPr lang="el-GR" smtClean="0"/>
              <a:t>10/12/2014</a:t>
            </a:fld>
            <a:endParaRPr lang="el-GR"/>
          </a:p>
        </p:txBody>
      </p:sp>
      <p:sp>
        <p:nvSpPr>
          <p:cNvPr id="4" name="Θέση υποσέλιδου 3"/>
          <p:cNvSpPr>
            <a:spLocks noGrp="1"/>
          </p:cNvSpPr>
          <p:nvPr>
            <p:ph type="ftr" sz="quarter" idx="11"/>
          </p:nvPr>
        </p:nvSpPr>
        <p:spPr/>
        <p:txBody>
          <a:bodyPr/>
          <a:lstStyle/>
          <a:p>
            <a:endParaRPr lang="el-GR"/>
          </a:p>
        </p:txBody>
      </p:sp>
      <p:sp>
        <p:nvSpPr>
          <p:cNvPr id="5" name="Θέση αριθμού διαφάνειας 4"/>
          <p:cNvSpPr>
            <a:spLocks noGrp="1"/>
          </p:cNvSpPr>
          <p:nvPr>
            <p:ph type="sldNum" sz="quarter" idx="12"/>
          </p:nvPr>
        </p:nvSpPr>
        <p:spPr/>
        <p:txBody>
          <a:bodyPr/>
          <a:lstStyle/>
          <a:p>
            <a:fld id="{5EEFD933-0596-46CE-B1AD-6DF1FA5C7E3D}" type="slidenum">
              <a:rPr lang="el-GR" smtClean="0"/>
              <a:t>‹#›</a:t>
            </a:fld>
            <a:endParaRPr lang="el-GR"/>
          </a:p>
        </p:txBody>
      </p:sp>
    </p:spTree>
    <p:extLst>
      <p:ext uri="{BB962C8B-B14F-4D97-AF65-F5344CB8AC3E}">
        <p14:creationId xmlns:p14="http://schemas.microsoft.com/office/powerpoint/2010/main" val="4246693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a:lstStyle/>
          <a:p>
            <a:fld id="{338C9638-7CC4-4D21-9757-F2FD10D123B6}" type="datetimeFigureOut">
              <a:rPr lang="el-GR" smtClean="0"/>
              <a:t>10/12/2014</a:t>
            </a:fld>
            <a:endParaRPr lang="el-GR"/>
          </a:p>
        </p:txBody>
      </p:sp>
      <p:sp>
        <p:nvSpPr>
          <p:cNvPr id="3" name="Θέση υποσέλιδου 2"/>
          <p:cNvSpPr>
            <a:spLocks noGrp="1"/>
          </p:cNvSpPr>
          <p:nvPr>
            <p:ph type="ftr" sz="quarter" idx="11"/>
          </p:nvPr>
        </p:nvSpPr>
        <p:spPr/>
        <p:txBody>
          <a:bodyPr/>
          <a:lstStyle/>
          <a:p>
            <a:endParaRPr lang="el-GR"/>
          </a:p>
        </p:txBody>
      </p:sp>
      <p:sp>
        <p:nvSpPr>
          <p:cNvPr id="4" name="Θέση αριθμού διαφάνειας 3"/>
          <p:cNvSpPr>
            <a:spLocks noGrp="1"/>
          </p:cNvSpPr>
          <p:nvPr>
            <p:ph type="sldNum" sz="quarter" idx="12"/>
          </p:nvPr>
        </p:nvSpPr>
        <p:spPr/>
        <p:txBody>
          <a:bodyPr/>
          <a:lstStyle/>
          <a:p>
            <a:fld id="{5EEFD933-0596-46CE-B1AD-6DF1FA5C7E3D}" type="slidenum">
              <a:rPr lang="el-GR" smtClean="0"/>
              <a:t>‹#›</a:t>
            </a:fld>
            <a:endParaRPr lang="el-GR"/>
          </a:p>
        </p:txBody>
      </p:sp>
    </p:spTree>
    <p:extLst>
      <p:ext uri="{BB962C8B-B14F-4D97-AF65-F5344CB8AC3E}">
        <p14:creationId xmlns:p14="http://schemas.microsoft.com/office/powerpoint/2010/main" val="2734770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38C9638-7CC4-4D21-9757-F2FD10D123B6}" type="datetimeFigureOut">
              <a:rPr lang="el-GR" smtClean="0"/>
              <a:t>10/12/2014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EFD933-0596-46CE-B1AD-6DF1FA5C7E3D}" type="slidenum">
              <a:rPr lang="el-GR" smtClean="0"/>
              <a:t>‹#›</a:t>
            </a:fld>
            <a:endParaRPr lang="el-GR"/>
          </a:p>
        </p:txBody>
      </p:sp>
    </p:spTree>
    <p:extLst>
      <p:ext uri="{BB962C8B-B14F-4D97-AF65-F5344CB8AC3E}">
        <p14:creationId xmlns:p14="http://schemas.microsoft.com/office/powerpoint/2010/main" val="35892843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4"/>
          <p:cNvSpPr>
            <a:spLocks noGrp="1"/>
          </p:cNvSpPr>
          <p:nvPr>
            <p:ph type="dt" sz="half" idx="10"/>
          </p:nvPr>
        </p:nvSpPr>
        <p:spPr/>
        <p:txBody>
          <a:bodyPr/>
          <a:lstStyle/>
          <a:p>
            <a:fld id="{338C9638-7CC4-4D21-9757-F2FD10D123B6}" type="datetimeFigureOut">
              <a:rPr lang="el-GR" smtClean="0"/>
              <a:t>10/12/2014</a:t>
            </a:fld>
            <a:endParaRPr lang="el-GR"/>
          </a:p>
        </p:txBody>
      </p:sp>
      <p:sp>
        <p:nvSpPr>
          <p:cNvPr id="6" name="Θέση υποσέλιδου 5"/>
          <p:cNvSpPr>
            <a:spLocks noGrp="1"/>
          </p:cNvSpPr>
          <p:nvPr>
            <p:ph type="ftr" sz="quarter" idx="11"/>
          </p:nvPr>
        </p:nvSpPr>
        <p:spPr/>
        <p:txBody>
          <a:bodyPr/>
          <a:lstStyle/>
          <a:p>
            <a:endParaRPr lang="el-GR"/>
          </a:p>
        </p:txBody>
      </p:sp>
      <p:sp>
        <p:nvSpPr>
          <p:cNvPr id="7" name="Θέση αριθμού διαφάνειας 6"/>
          <p:cNvSpPr>
            <a:spLocks noGrp="1"/>
          </p:cNvSpPr>
          <p:nvPr>
            <p:ph type="sldNum" sz="quarter" idx="12"/>
          </p:nvPr>
        </p:nvSpPr>
        <p:spPr/>
        <p:txBody>
          <a:bodyPr/>
          <a:lstStyle/>
          <a:p>
            <a:fld id="{5EEFD933-0596-46CE-B1AD-6DF1FA5C7E3D}" type="slidenum">
              <a:rPr lang="el-GR" smtClean="0"/>
              <a:t>‹#›</a:t>
            </a:fld>
            <a:endParaRPr lang="el-GR"/>
          </a:p>
        </p:txBody>
      </p:sp>
    </p:spTree>
    <p:extLst>
      <p:ext uri="{BB962C8B-B14F-4D97-AF65-F5344CB8AC3E}">
        <p14:creationId xmlns:p14="http://schemas.microsoft.com/office/powerpoint/2010/main" val="5110524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6B238"/>
            </a:gs>
            <a:gs pos="50000">
              <a:schemeClr val="accent6">
                <a:lumMod val="20000"/>
                <a:lumOff val="80000"/>
              </a:schemeClr>
            </a:gs>
            <a:gs pos="100000">
              <a:srgbClr val="F6B238"/>
            </a:gs>
          </a:gsLst>
          <a:lin ang="5400000" scaled="0"/>
          <a:tileRect/>
        </a:gradFill>
        <a:effectLst/>
      </p:bgPr>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Στυλ κύριου τίτλου</a:t>
            </a:r>
            <a:endParaRPr lang="el-GR"/>
          </a:p>
        </p:txBody>
      </p:sp>
      <p:sp>
        <p:nvSpPr>
          <p:cNvPr id="3" name="Θέση κειμένου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8C9638-7CC4-4D21-9757-F2FD10D123B6}" type="datetimeFigureOut">
              <a:rPr lang="el-GR" smtClean="0"/>
              <a:t>10/12/2014</a:t>
            </a:fld>
            <a:endParaRPr lang="el-G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EFD933-0596-46CE-B1AD-6DF1FA5C7E3D}" type="slidenum">
              <a:rPr lang="el-GR" smtClean="0"/>
              <a:t>‹#›</a:t>
            </a:fld>
            <a:endParaRPr lang="el-GR"/>
          </a:p>
        </p:txBody>
      </p:sp>
    </p:spTree>
    <p:extLst>
      <p:ext uri="{BB962C8B-B14F-4D97-AF65-F5344CB8AC3E}">
        <p14:creationId xmlns:p14="http://schemas.microsoft.com/office/powerpoint/2010/main" val="31310242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7"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microsoft.com/office/2007/relationships/hdphoto" Target="../media/hdphoto6.wdp"/><Relationship Id="rId5" Type="http://schemas.openxmlformats.org/officeDocument/2006/relationships/image" Target="../media/image22.jpeg"/><Relationship Id="rId4" Type="http://schemas.microsoft.com/office/2007/relationships/hdphoto" Target="../media/hdphoto5.wdp"/></Relationships>
</file>

<file path=ppt/slides/_rels/slide1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hyperlink" Target="http://3.bp.blogspot.com/_03maBBHrrQg/SYMufU1YA4I/AAAAAAAAH7Y/ZiAWq0EedbM/s1600-h/Death_of_romanus_ii+-+%CE%91%CE%BD%CF%84%CE%AF%CE%B3%CF%81%CE%B1%CF%86%CE%BF.jpg" TargetMode="External"/><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hyperlink" Target="http://3.bp.blogspot.com/_03maBBHrrQg/SYMufU1YA4I/AAAAAAAAH7Y/ZiAWq0EedbM/s1600-h/Death_of_romanus_ii+-+%CE%91%CE%BD%CF%84%CE%AF%CE%B3%CF%81%CE%B1%CF%86%CE%BF.jpg" TargetMode="External"/><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http://3.bp.blogspot.com/_03maBBHrrQg/SYMufU1YA4I/AAAAAAAAH7Y/ZiAWq0EedbM/s1600-h/Death_of_romanus_ii+-+%CE%91%CE%BD%CF%84%CE%AF%CE%B3%CF%81%CE%B1%CF%86%CE%BF.jpg" TargetMode="External"/><Relationship Id="rId1" Type="http://schemas.openxmlformats.org/officeDocument/2006/relationships/slideLayout" Target="../slideLayouts/slideLayout2.xml"/><Relationship Id="rId4" Type="http://schemas.microsoft.com/office/2007/relationships/hdphoto" Target="../media/hdphoto7.wdp"/></Relationships>
</file>

<file path=ppt/slides/_rels/slide2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hyperlink" Target="http://4.bp.blogspot.com/_03maBBHrrQg/SYMvsWVheqI/AAAAAAAAH7o/NM8oFXX1aKs/s1600-h/Lebedev_Svyatoslavs_meeting_with_Emperor_John+-+%CE%91%CE%BD%CF%84%CE%AF%CE%B3%CF%81%CE%B1%CF%86%CE%BF.jpg"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hyperlink" Target="http://3.bp.blogspot.com/_03maBBHrrQg/SYMufU1YA4I/AAAAAAAAH7Y/ZiAWq0EedbM/s1600-h/Death_of_romanus_ii+-+%CE%91%CE%BD%CF%84%CE%AF%CE%B3%CF%81%CE%B1%CF%86%CE%BF.jpg" TargetMode="External"/><Relationship Id="rId1" Type="http://schemas.openxmlformats.org/officeDocument/2006/relationships/slideLayout" Target="../slideLayouts/slideLayout2.xml"/><Relationship Id="rId5" Type="http://schemas.openxmlformats.org/officeDocument/2006/relationships/image" Target="../media/image32.jpg"/><Relationship Id="rId4" Type="http://schemas.openxmlformats.org/officeDocument/2006/relationships/hyperlink" Target="http://4.bp.blogspot.com/_03maBBHrrQg/SYMvsWVheqI/AAAAAAAAH7o/NM8oFXX1aKs/s1600-h/Lebedev_Svyatoslavs_meeting_with_Emperor_John+-+%CE%91%CE%BD%CF%84%CE%AF%CE%B3%CF%81%CE%B1%CF%86%CE%BF.jpg" TargetMode="External"/></Relationships>
</file>

<file path=ppt/slides/_rels/slide25.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microsoft.com/office/2007/relationships/hdphoto" Target="../media/hdphoto9.wdp"/><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microsoft.com/office/2007/relationships/hdphoto" Target="../media/hdphoto11.wdp"/><Relationship Id="rId5" Type="http://schemas.openxmlformats.org/officeDocument/2006/relationships/image" Target="../media/image43.jpeg"/><Relationship Id="rId4" Type="http://schemas.microsoft.com/office/2007/relationships/hdphoto" Target="../media/hdphoto10.wdp"/></Relationships>
</file>

<file path=ppt/slides/_rels/slide4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microsoft.com/office/2007/relationships/hdphoto" Target="../media/hdphoto10.wdp"/><Relationship Id="rId7" Type="http://schemas.openxmlformats.org/officeDocument/2006/relationships/diagramLayout" Target="../diagrams/layout1.xml"/><Relationship Id="rId2" Type="http://schemas.openxmlformats.org/officeDocument/2006/relationships/image" Target="../media/image42.jpeg"/><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45.jpg"/><Relationship Id="rId10" Type="http://schemas.microsoft.com/office/2007/relationships/diagramDrawing" Target="../diagrams/drawing1.xml"/><Relationship Id="rId4" Type="http://schemas.openxmlformats.org/officeDocument/2006/relationships/image" Target="../media/image44.jpg"/><Relationship Id="rId9" Type="http://schemas.openxmlformats.org/officeDocument/2006/relationships/diagramColors" Target="../diagrams/colors1.xml"/></Relationships>
</file>

<file path=ppt/slides/_rels/slide43.xml.rels><?xml version="1.0" encoding="UTF-8" standalone="yes"?>
<Relationships xmlns="http://schemas.openxmlformats.org/package/2006/relationships"><Relationship Id="rId3" Type="http://schemas.microsoft.com/office/2007/relationships/hdphoto" Target="../media/hdphoto12.wdp"/><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jpeg"/><Relationship Id="rId1" Type="http://schemas.openxmlformats.org/officeDocument/2006/relationships/slideLayout" Target="../slideLayouts/slideLayout2.xml"/><Relationship Id="rId4" Type="http://schemas.openxmlformats.org/officeDocument/2006/relationships/image" Target="../media/image49.jpeg"/></Relationships>
</file>

<file path=ppt/slides/_rels/slide53.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52.png"/><Relationship Id="rId5" Type="http://schemas.microsoft.com/office/2007/relationships/hdphoto" Target="../media/hdphoto14.wdp"/><Relationship Id="rId4" Type="http://schemas.openxmlformats.org/officeDocument/2006/relationships/image" Target="../media/image51.jpeg"/></Relationships>
</file>

<file path=ppt/slides/_rels/slide5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Εικόνα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3839" y="0"/>
            <a:ext cx="10291678" cy="6858000"/>
          </a:xfrm>
          <a:prstGeom prst="rect">
            <a:avLst/>
          </a:prstGeom>
        </p:spPr>
      </p:pic>
      <p:sp>
        <p:nvSpPr>
          <p:cNvPr id="2" name="Τίτλος 1"/>
          <p:cNvSpPr>
            <a:spLocks noGrp="1"/>
          </p:cNvSpPr>
          <p:nvPr>
            <p:ph type="ctrTitle"/>
          </p:nvPr>
        </p:nvSpPr>
        <p:spPr>
          <a:xfrm>
            <a:off x="683568" y="3761631"/>
            <a:ext cx="7772400" cy="2979737"/>
          </a:xfrm>
        </p:spPr>
        <p:txBody>
          <a:bodyPr>
            <a:noAutofit/>
          </a:bodyPr>
          <a:lstStyle/>
          <a:p>
            <a:r>
              <a:rPr lang="el-GR" sz="55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Η ΔΙΕΘΝΗΣ ΑΚΤΙΝΟΒΟΛΙΑ </a:t>
            </a:r>
            <a:br>
              <a:rPr lang="el-GR" sz="55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br>
            <a:r>
              <a:rPr lang="el-GR" sz="55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ΤΟΥ ΒΥΖΑΝΤΙΟΥ</a:t>
            </a:r>
            <a:endParaRPr lang="el-GR" sz="5500" b="1" dirty="0">
              <a:solidFill>
                <a:srgbClr val="C00000"/>
              </a:solidFill>
              <a:effectLst>
                <a:outerShdw blurRad="38100" dist="38100" dir="2700000" algn="tl">
                  <a:srgbClr val="000000">
                    <a:alpha val="43137"/>
                  </a:srgbClr>
                </a:outerShdw>
              </a:effectLst>
              <a:latin typeface="+mn-lt"/>
              <a:cs typeface="AG AthosPol P Normal" panose="00000400000000000000" pitchFamily="2" charset="0"/>
            </a:endParaRPr>
          </a:p>
        </p:txBody>
      </p:sp>
      <p:pic>
        <p:nvPicPr>
          <p:cNvPr id="4" name="Εικόνα 3"/>
          <p:cNvPicPr>
            <a:picLocks noChangeAspect="1"/>
          </p:cNvPicPr>
          <p:nvPr/>
        </p:nvPicPr>
        <p:blipFill>
          <a:blip r:embed="rId3">
            <a:clrChange>
              <a:clrFrom>
                <a:srgbClr val="FFFFFF"/>
              </a:clrFrom>
              <a:clrTo>
                <a:srgbClr val="FFFFFF">
                  <a:alpha val="0"/>
                </a:srgbClr>
              </a:clrTo>
            </a:clrChange>
            <a:duotone>
              <a:prstClr val="black"/>
              <a:schemeClr val="accent6">
                <a:tint val="45000"/>
                <a:satMod val="400000"/>
              </a:schemeClr>
            </a:duoton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843808" y="2132856"/>
            <a:ext cx="3283861" cy="19100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173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sz="3500" b="1" dirty="0" smtClean="0">
                <a:solidFill>
                  <a:srgbClr val="C00000"/>
                </a:solidFill>
                <a:effectLst>
                  <a:outerShdw blurRad="38100" dist="38100" dir="2700000" algn="tl">
                    <a:srgbClr val="000000">
                      <a:alpha val="43137"/>
                    </a:srgbClr>
                  </a:outerShdw>
                </a:effectLst>
                <a:latin typeface="+mn-lt"/>
              </a:rPr>
              <a:t>Ἡ </a:t>
            </a:r>
            <a:r>
              <a:rPr lang="el-GR" sz="3500" b="1" dirty="0" err="1" smtClean="0">
                <a:solidFill>
                  <a:srgbClr val="C00000"/>
                </a:solidFill>
                <a:effectLst>
                  <a:outerShdw blurRad="38100" dist="38100" dir="2700000" algn="tl">
                    <a:srgbClr val="000000">
                      <a:alpha val="43137"/>
                    </a:srgbClr>
                  </a:outerShdw>
                </a:effectLst>
                <a:latin typeface="+mn-lt"/>
              </a:rPr>
              <a:t>Ἀραβοβυζαντινή</a:t>
            </a:r>
            <a:r>
              <a:rPr lang="el-GR" sz="3500" b="1" dirty="0" smtClean="0">
                <a:solidFill>
                  <a:srgbClr val="C00000"/>
                </a:solidFill>
                <a:effectLst>
                  <a:outerShdw blurRad="38100" dist="38100" dir="2700000" algn="tl">
                    <a:srgbClr val="000000">
                      <a:alpha val="43137"/>
                    </a:srgbClr>
                  </a:outerShdw>
                </a:effectLst>
                <a:latin typeface="+mn-lt"/>
              </a:rPr>
              <a:t> συνθήκη </a:t>
            </a:r>
            <a:r>
              <a:rPr lang="el-GR" sz="3500" b="1" dirty="0" err="1" smtClean="0">
                <a:solidFill>
                  <a:srgbClr val="C00000"/>
                </a:solidFill>
                <a:effectLst>
                  <a:outerShdw blurRad="38100" dist="38100" dir="2700000" algn="tl">
                    <a:srgbClr val="000000">
                      <a:alpha val="43137"/>
                    </a:srgbClr>
                  </a:outerShdw>
                </a:effectLst>
                <a:latin typeface="+mn-lt"/>
              </a:rPr>
              <a:t>τοῦ</a:t>
            </a:r>
            <a:r>
              <a:rPr lang="el-GR" sz="3500" b="1" dirty="0" smtClean="0">
                <a:solidFill>
                  <a:srgbClr val="C00000"/>
                </a:solidFill>
                <a:effectLst>
                  <a:outerShdw blurRad="38100" dist="38100" dir="2700000" algn="tl">
                    <a:srgbClr val="000000">
                      <a:alpha val="43137"/>
                    </a:srgbClr>
                  </a:outerShdw>
                </a:effectLst>
                <a:latin typeface="+mn-lt"/>
              </a:rPr>
              <a:t> 969 </a:t>
            </a:r>
            <a:r>
              <a:rPr lang="el-GR" sz="3500" b="1" dirty="0" err="1" smtClean="0">
                <a:solidFill>
                  <a:srgbClr val="C00000"/>
                </a:solidFill>
                <a:effectLst>
                  <a:outerShdw blurRad="38100" dist="38100" dir="2700000" algn="tl">
                    <a:srgbClr val="000000">
                      <a:alpha val="43137"/>
                    </a:srgbClr>
                  </a:outerShdw>
                </a:effectLst>
                <a:latin typeface="+mn-lt"/>
              </a:rPr>
              <a:t>μ.Χ</a:t>
            </a:r>
            <a:r>
              <a:rPr lang="el-GR" sz="3500" b="1" dirty="0">
                <a:solidFill>
                  <a:srgbClr val="C00000"/>
                </a:solidFill>
                <a:effectLst>
                  <a:outerShdw blurRad="38100" dist="38100" dir="2700000" algn="tl">
                    <a:srgbClr val="000000">
                      <a:alpha val="43137"/>
                    </a:srgbClr>
                  </a:outerShdw>
                </a:effectLst>
                <a:latin typeface="+mn-lt"/>
              </a:rPr>
              <a:t>.</a:t>
            </a:r>
          </a:p>
        </p:txBody>
      </p:sp>
      <p:sp>
        <p:nvSpPr>
          <p:cNvPr id="3" name="Θέση περιεχομένου 2"/>
          <p:cNvSpPr>
            <a:spLocks noGrp="1"/>
          </p:cNvSpPr>
          <p:nvPr>
            <p:ph idx="1"/>
          </p:nvPr>
        </p:nvSpPr>
        <p:spPr/>
        <p:txBody>
          <a:bodyPr>
            <a:normAutofit fontScale="92500"/>
          </a:bodyPr>
          <a:lstStyle/>
          <a:p>
            <a:pPr marL="0" indent="0">
              <a:buNone/>
            </a:pPr>
            <a:r>
              <a:rPr lang="el-GR" dirty="0" smtClean="0"/>
              <a:t>	Όσον αφορά τη δεκάτη που επιβάλλεται σε αυτούς που έρχονται από τις χώρες των Ρωμαίων, οι τελωνειακοί υπάλληλοι του αυτοκράτορα συνεργάζονται με τους τελώνες του </a:t>
            </a:r>
            <a:r>
              <a:rPr lang="el-GR" dirty="0" err="1" smtClean="0"/>
              <a:t>Καργκαβάι</a:t>
            </a:r>
            <a:r>
              <a:rPr lang="el-GR" dirty="0" smtClean="0"/>
              <a:t> και του </a:t>
            </a:r>
            <a:r>
              <a:rPr lang="el-GR" dirty="0" err="1" smtClean="0"/>
              <a:t>Μπακγιούρ</a:t>
            </a:r>
            <a:r>
              <a:rPr lang="el-GR" dirty="0" smtClean="0"/>
              <a:t> (άραβες τοπάρχες της Συρίας). </a:t>
            </a:r>
          </a:p>
          <a:p>
            <a:pPr marL="0" indent="0">
              <a:buNone/>
            </a:pPr>
            <a:r>
              <a:rPr lang="el-GR" dirty="0" smtClean="0"/>
              <a:t>	Σ’ όλα τα </a:t>
            </a:r>
            <a:r>
              <a:rPr lang="el-GR" b="1" dirty="0" smtClean="0">
                <a:effectLst>
                  <a:outerShdw blurRad="38100" dist="38100" dir="2700000" algn="tl">
                    <a:srgbClr val="000000">
                      <a:alpha val="43137"/>
                    </a:srgbClr>
                  </a:outerShdw>
                </a:effectLst>
              </a:rPr>
              <a:t>εμπορεύματα</a:t>
            </a:r>
            <a:r>
              <a:rPr lang="el-GR" dirty="0" smtClean="0"/>
              <a:t>, όπως χρυσάφι, ασήμι, ελληνικά χρυσοΰφαντα μεταξωτά υφάσματα, οι αυτοκρατορικοί </a:t>
            </a:r>
            <a:r>
              <a:rPr lang="el-GR" b="1" dirty="0" smtClean="0">
                <a:solidFill>
                  <a:srgbClr val="C00000"/>
                </a:solidFill>
                <a:effectLst>
                  <a:outerShdw blurRad="38100" dist="38100" dir="2700000" algn="tl">
                    <a:srgbClr val="000000">
                      <a:alpha val="43137"/>
                    </a:srgbClr>
                  </a:outerShdw>
                </a:effectLst>
              </a:rPr>
              <a:t>τελώνες επιβάλλουν τη δεκάτη.</a:t>
            </a:r>
            <a:endParaRPr lang="el-GR"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6667471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52418" y="-27777"/>
            <a:ext cx="8229600" cy="1143000"/>
          </a:xfrm>
        </p:spPr>
        <p:txBody>
          <a:bodyPr>
            <a:noAutofit/>
          </a:bodyPr>
          <a:lstStyle/>
          <a:p>
            <a:r>
              <a:rPr lang="el-GR" sz="6000" b="1" dirty="0" smtClean="0">
                <a:solidFill>
                  <a:srgbClr val="C00000"/>
                </a:solidFill>
                <a:effectLst>
                  <a:outerShdw blurRad="38100" dist="38100" dir="2700000" algn="tl">
                    <a:srgbClr val="000000">
                      <a:alpha val="43137"/>
                    </a:srgbClr>
                  </a:outerShdw>
                </a:effectLst>
                <a:latin typeface="+mn-lt"/>
              </a:rPr>
              <a:t>Μακεδόνες </a:t>
            </a:r>
            <a:r>
              <a:rPr lang="el-GR" sz="6000" b="1" dirty="0" err="1" smtClean="0">
                <a:solidFill>
                  <a:srgbClr val="C00000"/>
                </a:solidFill>
                <a:effectLst>
                  <a:outerShdw blurRad="38100" dist="38100" dir="2700000" algn="tl">
                    <a:srgbClr val="000000">
                      <a:alpha val="43137"/>
                    </a:srgbClr>
                  </a:outerShdw>
                </a:effectLst>
                <a:latin typeface="+mn-lt"/>
              </a:rPr>
              <a:t>βασιλεῖς</a:t>
            </a:r>
            <a:endParaRPr lang="el-GR" sz="6000" b="1" dirty="0">
              <a:solidFill>
                <a:srgbClr val="C00000"/>
              </a:solidFill>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552418" y="2492896"/>
            <a:ext cx="8229600" cy="4925143"/>
          </a:xfrm>
        </p:spPr>
        <p:txBody>
          <a:bodyPr>
            <a:normAutofit/>
          </a:bodyPr>
          <a:lstStyle/>
          <a:p>
            <a:pPr marL="0" indent="0" algn="ctr">
              <a:buNone/>
            </a:pPr>
            <a:r>
              <a:rPr lang="el-GR" dirty="0" smtClean="0"/>
              <a:t>Το Βυζάντιο φθάνει </a:t>
            </a:r>
            <a:r>
              <a:rPr lang="el-GR" b="1" dirty="0" smtClean="0">
                <a:effectLst>
                  <a:outerShdw blurRad="38100" dist="38100" dir="2700000" algn="tl">
                    <a:srgbClr val="000000">
                      <a:alpha val="43137"/>
                    </a:srgbClr>
                  </a:outerShdw>
                </a:effectLst>
              </a:rPr>
              <a:t>στη μεγαλύτερη ακμή του </a:t>
            </a:r>
            <a:r>
              <a:rPr lang="el-GR" dirty="0" smtClean="0"/>
              <a:t>την εποχή των Μακεδόνων βασιλέων.</a:t>
            </a:r>
          </a:p>
          <a:p>
            <a:pPr marL="0" indent="0" algn="ctr">
              <a:buNone/>
            </a:pPr>
            <a:endParaRPr lang="el-GR" dirty="0" smtClean="0"/>
          </a:p>
          <a:p>
            <a:pPr marL="0" indent="0" algn="ctr">
              <a:buNone/>
            </a:pPr>
            <a:r>
              <a:rPr lang="el-GR" sz="4000" b="1" dirty="0" smtClean="0">
                <a:effectLst>
                  <a:outerShdw blurRad="38100" dist="38100" dir="2700000" algn="tl">
                    <a:srgbClr val="000000">
                      <a:alpha val="43137"/>
                    </a:srgbClr>
                  </a:outerShdw>
                </a:effectLst>
              </a:rPr>
              <a:t>Η Μακεδονική δυναστεία ξεκινά</a:t>
            </a:r>
          </a:p>
          <a:p>
            <a:pPr marL="0" indent="0" algn="ctr">
              <a:buNone/>
            </a:pPr>
            <a:r>
              <a:rPr lang="el-GR" dirty="0" smtClean="0"/>
              <a:t>το </a:t>
            </a:r>
            <a:r>
              <a:rPr lang="el-GR" sz="5400" b="1" dirty="0" smtClean="0">
                <a:solidFill>
                  <a:srgbClr val="C00000"/>
                </a:solidFill>
                <a:effectLst>
                  <a:outerShdw blurRad="38100" dist="38100" dir="2700000" algn="tl">
                    <a:srgbClr val="000000">
                      <a:alpha val="43137"/>
                    </a:srgbClr>
                  </a:outerShdw>
                </a:effectLst>
              </a:rPr>
              <a:t>867</a:t>
            </a:r>
            <a:r>
              <a:rPr lang="el-GR" dirty="0" smtClean="0"/>
              <a:t> και τελειώνει το </a:t>
            </a:r>
            <a:r>
              <a:rPr lang="el-GR" sz="5400" b="1" dirty="0" smtClean="0">
                <a:solidFill>
                  <a:srgbClr val="C00000"/>
                </a:solidFill>
                <a:effectLst>
                  <a:outerShdw blurRad="38100" dist="38100" dir="2700000" algn="tl">
                    <a:srgbClr val="000000">
                      <a:alpha val="43137"/>
                    </a:srgbClr>
                  </a:outerShdw>
                </a:effectLst>
              </a:rPr>
              <a:t>1056</a:t>
            </a:r>
          </a:p>
          <a:p>
            <a:pPr marL="0" indent="0" algn="ctr">
              <a:buNone/>
            </a:pPr>
            <a:r>
              <a:rPr lang="el-GR" dirty="0" smtClean="0"/>
              <a:t>Αιώνες </a:t>
            </a:r>
            <a:r>
              <a:rPr lang="el-GR" sz="5400" b="1" dirty="0" smtClean="0">
                <a:solidFill>
                  <a:srgbClr val="C00000"/>
                </a:solidFill>
                <a:effectLst>
                  <a:outerShdw blurRad="38100" dist="38100" dir="2700000" algn="tl">
                    <a:srgbClr val="000000">
                      <a:alpha val="43137"/>
                    </a:srgbClr>
                  </a:outerShdw>
                </a:effectLst>
              </a:rPr>
              <a:t>9</a:t>
            </a:r>
            <a:r>
              <a:rPr lang="el-GR" sz="5400" b="1" baseline="30000" dirty="0" smtClean="0">
                <a:solidFill>
                  <a:srgbClr val="C00000"/>
                </a:solidFill>
                <a:effectLst>
                  <a:outerShdw blurRad="38100" dist="38100" dir="2700000" algn="tl">
                    <a:srgbClr val="000000">
                      <a:alpha val="43137"/>
                    </a:srgbClr>
                  </a:outerShdw>
                </a:effectLst>
              </a:rPr>
              <a:t>ος</a:t>
            </a:r>
            <a:r>
              <a:rPr lang="el-GR" sz="5400" b="1" dirty="0" smtClean="0">
                <a:solidFill>
                  <a:srgbClr val="C00000"/>
                </a:solidFill>
                <a:effectLst>
                  <a:outerShdw blurRad="38100" dist="38100" dir="2700000" algn="tl">
                    <a:srgbClr val="000000">
                      <a:alpha val="43137"/>
                    </a:srgbClr>
                  </a:outerShdw>
                </a:effectLst>
              </a:rPr>
              <a:t> – 11ος</a:t>
            </a:r>
          </a:p>
        </p:txBody>
      </p:sp>
      <p:pic>
        <p:nvPicPr>
          <p:cNvPr id="4" name="Picture 8" descr="http://img2.wikia.nocookie.net/__cb20090109151952/science/el/images/4/4e/Crown-01-wik.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41103" y="980728"/>
            <a:ext cx="1742416"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2266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Effect transition="in" filter="fade">
                                      <p:cBhvr>
                                        <p:cTn id="3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txBox="1">
            <a:spLocks/>
          </p:cNvSpPr>
          <p:nvPr/>
        </p:nvSpPr>
        <p:spPr>
          <a:xfrm>
            <a:off x="179512" y="116632"/>
            <a:ext cx="9144000" cy="182608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4400" b="1" dirty="0" smtClean="0">
                <a:solidFill>
                  <a:srgbClr val="C00000"/>
                </a:solidFill>
                <a:effectLst>
                  <a:outerShdw blurRad="38100" dist="38100" dir="2700000" algn="tl">
                    <a:srgbClr val="000000">
                      <a:alpha val="43137"/>
                    </a:srgbClr>
                  </a:outerShdw>
                </a:effectLst>
              </a:rPr>
              <a:t>ΒΑΣΊΛΕΙΟΣ Α΄ ΜΑΚΕΔΩΝ </a:t>
            </a:r>
            <a:r>
              <a:rPr lang="el-GR" dirty="0" smtClean="0">
                <a:sym typeface="Wingdings" panose="05000000000000000000" pitchFamily="2" charset="2"/>
              </a:rPr>
              <a:t></a:t>
            </a:r>
            <a:r>
              <a:rPr lang="el-GR" sz="3000" dirty="0" smtClean="0">
                <a:sym typeface="Wingdings" panose="05000000000000000000" pitchFamily="2" charset="2"/>
              </a:rPr>
              <a:t> Ήταν στην προσωπική φρουρά του αυτοκράτορα Μιχαήλ Γ΄.  </a:t>
            </a:r>
          </a:p>
          <a:p>
            <a:pPr marL="0" indent="0">
              <a:buNone/>
            </a:pPr>
            <a:r>
              <a:rPr lang="el-GR" sz="3000" dirty="0" smtClean="0">
                <a:sym typeface="Wingdings" panose="05000000000000000000" pitchFamily="2" charset="2"/>
              </a:rPr>
              <a:t>Άξεστος, αμόρφωτος.</a:t>
            </a:r>
            <a:r>
              <a:rPr lang="el-GR" sz="3000" dirty="0">
                <a:sym typeface="Wingdings" panose="05000000000000000000" pitchFamily="2" charset="2"/>
              </a:rPr>
              <a:t> </a:t>
            </a:r>
            <a:endParaRPr lang="el-GR" sz="3000" dirty="0" smtClean="0">
              <a:sym typeface="Wingdings" panose="05000000000000000000" pitchFamily="2" charset="2"/>
            </a:endParaRPr>
          </a:p>
          <a:p>
            <a:pPr marL="0" indent="0">
              <a:buNone/>
            </a:pPr>
            <a:r>
              <a:rPr lang="el-GR" sz="3000" dirty="0" smtClean="0">
                <a:sym typeface="Wingdings" panose="05000000000000000000" pitchFamily="2" charset="2"/>
              </a:rPr>
              <a:t>Παίρνει το θρόνο αφού </a:t>
            </a:r>
            <a:r>
              <a:rPr lang="el-GR" sz="3000" b="1" dirty="0" smtClean="0">
                <a:sym typeface="Wingdings" panose="05000000000000000000" pitchFamily="2" charset="2"/>
              </a:rPr>
              <a:t>δολοφονεί τον Μιχαήλ Γ΄</a:t>
            </a:r>
            <a:r>
              <a:rPr lang="el-GR" sz="3000" dirty="0" smtClean="0">
                <a:sym typeface="Wingdings" panose="05000000000000000000" pitchFamily="2" charset="2"/>
              </a:rPr>
              <a:t>.</a:t>
            </a:r>
            <a:endParaRPr lang="el-GR" dirty="0">
              <a:sym typeface="Wingdings" panose="05000000000000000000" pitchFamily="2" charset="2"/>
            </a:endParaRPr>
          </a:p>
          <a:p>
            <a:endParaRPr lang="el-GR" dirty="0" smtClean="0">
              <a:sym typeface="Wingdings" panose="05000000000000000000" pitchFamily="2" charset="2"/>
            </a:endParaRPr>
          </a:p>
          <a:p>
            <a:endParaRPr lang="el-GR" dirty="0" smtClean="0">
              <a:sym typeface="Wingdings" panose="05000000000000000000" pitchFamily="2" charset="2"/>
            </a:endParaRPr>
          </a:p>
        </p:txBody>
      </p:sp>
      <p:pic>
        <p:nvPicPr>
          <p:cNvPr id="6" name="Εικόνα 5"/>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2729" y="4780906"/>
            <a:ext cx="4176464" cy="2077094"/>
          </a:xfrm>
          <a:prstGeom prst="rect">
            <a:avLst/>
          </a:prstGeom>
        </p:spPr>
      </p:pic>
      <p:sp>
        <p:nvSpPr>
          <p:cNvPr id="3" name="TextBox 2"/>
          <p:cNvSpPr txBox="1"/>
          <p:nvPr/>
        </p:nvSpPr>
        <p:spPr>
          <a:xfrm>
            <a:off x="0" y="2031906"/>
            <a:ext cx="9144001" cy="2621230"/>
          </a:xfrm>
          <a:prstGeom prst="rect">
            <a:avLst/>
          </a:prstGeom>
          <a:gradFill>
            <a:gsLst>
              <a:gs pos="0">
                <a:srgbClr val="F6B238"/>
              </a:gs>
              <a:gs pos="50000">
                <a:schemeClr val="accent6">
                  <a:lumMod val="20000"/>
                  <a:lumOff val="80000"/>
                </a:schemeClr>
              </a:gs>
              <a:gs pos="100000">
                <a:srgbClr val="F6B238"/>
              </a:gs>
            </a:gsLst>
            <a:lin ang="5400000" scaled="0"/>
          </a:gradFill>
          <a:effectLst>
            <a:outerShdw blurRad="190500" dist="241300" dir="2700000" algn="tl" rotWithShape="0">
              <a:prstClr val="black">
                <a:alpha val="32000"/>
              </a:prstClr>
            </a:outerShdw>
          </a:effectLst>
        </p:spPr>
        <p:txBody>
          <a:bodyPr wrap="square" lIns="180000" rIns="180000" rtlCol="0">
            <a:spAutoFit/>
          </a:bodyPr>
          <a:lstStyle/>
          <a:p>
            <a:pPr algn="just">
              <a:spcAft>
                <a:spcPts val="1000"/>
              </a:spcAft>
            </a:pPr>
            <a:r>
              <a:rPr lang="el-GR" sz="2300" dirty="0"/>
              <a:t>«</a:t>
            </a:r>
            <a:r>
              <a:rPr lang="el-GR" sz="2300" i="1" dirty="0"/>
              <a:t>Ο Βασίλειος Α΄ ο Μακεδών "</a:t>
            </a:r>
            <a:r>
              <a:rPr lang="el-GR" sz="2300" b="1" i="1" dirty="0"/>
              <a:t>προήχθη από ευτελούς </a:t>
            </a:r>
            <a:r>
              <a:rPr lang="el-GR" sz="2300" b="1" i="1" dirty="0" err="1"/>
              <a:t>υπηρέτου</a:t>
            </a:r>
            <a:r>
              <a:rPr lang="el-GR" sz="2300" b="1" i="1" dirty="0"/>
              <a:t> </a:t>
            </a:r>
            <a:r>
              <a:rPr lang="el-GR" sz="2300" i="1" dirty="0"/>
              <a:t>ενός των μεγιστάνων της Κωνσταντινουπόλεως εις το </a:t>
            </a:r>
            <a:r>
              <a:rPr lang="el-GR" sz="2300" i="1" dirty="0" err="1"/>
              <a:t>περίβλεπτον</a:t>
            </a:r>
            <a:r>
              <a:rPr lang="el-GR" sz="2300" i="1" dirty="0"/>
              <a:t> </a:t>
            </a:r>
            <a:r>
              <a:rPr lang="el-GR" sz="2300" b="1" i="1" dirty="0"/>
              <a:t>αξίωμα του </a:t>
            </a:r>
            <a:r>
              <a:rPr lang="el-GR" sz="2300" b="1" i="1" dirty="0" err="1"/>
              <a:t>μονάρχου</a:t>
            </a:r>
            <a:r>
              <a:rPr lang="el-GR" sz="2300" b="1" i="1" dirty="0"/>
              <a:t> της Ανατολής</a:t>
            </a:r>
            <a:r>
              <a:rPr lang="el-GR" sz="2300" i="1" dirty="0"/>
              <a:t>. Ίνα </a:t>
            </a:r>
            <a:r>
              <a:rPr lang="el-GR" sz="2300" i="1" dirty="0" err="1"/>
              <a:t>αξιωθή</a:t>
            </a:r>
            <a:r>
              <a:rPr lang="el-GR" sz="2300" i="1" dirty="0"/>
              <a:t> τοιαύτης μεταβολής της εαυτού τύχης, ουδέν μέγα ή απλώς </a:t>
            </a:r>
            <a:r>
              <a:rPr lang="el-GR" sz="2300" i="1" dirty="0" err="1"/>
              <a:t>γενναίον</a:t>
            </a:r>
            <a:r>
              <a:rPr lang="el-GR" sz="2300" i="1" dirty="0"/>
              <a:t> </a:t>
            </a:r>
            <a:r>
              <a:rPr lang="el-GR" sz="2300" i="1" dirty="0" err="1"/>
              <a:t>έπραξεν</a:t>
            </a:r>
            <a:r>
              <a:rPr lang="el-GR" sz="2300" i="1" dirty="0"/>
              <a:t>· απ' εναντίας δεν ανέβη τας </a:t>
            </a:r>
            <a:r>
              <a:rPr lang="el-GR" sz="2300" i="1" dirty="0" err="1"/>
              <a:t>κυριωτέρας</a:t>
            </a:r>
            <a:r>
              <a:rPr lang="el-GR" sz="2300" i="1" dirty="0"/>
              <a:t> της </a:t>
            </a:r>
            <a:r>
              <a:rPr lang="el-GR" sz="2300" i="1" dirty="0" err="1"/>
              <a:t>κλίμακος</a:t>
            </a:r>
            <a:r>
              <a:rPr lang="el-GR" sz="2300" i="1" dirty="0"/>
              <a:t> εκείνης βαθμίδας ειμή δια πολυειδώς </a:t>
            </a:r>
            <a:r>
              <a:rPr lang="el-GR" sz="2300" b="1" i="1" dirty="0"/>
              <a:t>αισχρού εξευτελισμού</a:t>
            </a:r>
            <a:r>
              <a:rPr lang="el-GR" sz="2300" i="1" dirty="0"/>
              <a:t> και </a:t>
            </a:r>
            <a:r>
              <a:rPr lang="el-GR" sz="2300" i="1" dirty="0" smtClean="0"/>
              <a:t>διά </a:t>
            </a:r>
            <a:r>
              <a:rPr lang="el-GR" sz="2300" b="1" i="1" dirty="0"/>
              <a:t>κακουργίας </a:t>
            </a:r>
            <a:r>
              <a:rPr lang="el-GR" sz="2300" b="1" i="1" dirty="0" smtClean="0"/>
              <a:t>δεινής</a:t>
            </a:r>
            <a:r>
              <a:rPr lang="el-GR" sz="2300" dirty="0" smtClean="0"/>
              <a:t>».</a:t>
            </a:r>
            <a:r>
              <a:rPr lang="el-GR" sz="2300" dirty="0"/>
              <a:t> </a:t>
            </a:r>
            <a:endParaRPr lang="el-GR" sz="2300" dirty="0" smtClean="0"/>
          </a:p>
          <a:p>
            <a:pPr algn="r"/>
            <a:r>
              <a:rPr lang="el-GR" i="1" dirty="0" smtClean="0"/>
              <a:t>(</a:t>
            </a:r>
            <a:r>
              <a:rPr lang="el-GR" i="1" dirty="0"/>
              <a:t>Κ. </a:t>
            </a:r>
            <a:r>
              <a:rPr lang="el-GR" i="1" dirty="0" err="1"/>
              <a:t>Παπαρρηγόπουλου</a:t>
            </a:r>
            <a:r>
              <a:rPr lang="el-GR" i="1" dirty="0"/>
              <a:t>, "Ιστορία του Ελληνικού Έθνους", τ. 5, κεφ. Β΄.) </a:t>
            </a:r>
          </a:p>
        </p:txBody>
      </p:sp>
      <p:sp>
        <p:nvSpPr>
          <p:cNvPr id="7" name="TextBox 6"/>
          <p:cNvSpPr txBox="1"/>
          <p:nvPr/>
        </p:nvSpPr>
        <p:spPr>
          <a:xfrm>
            <a:off x="4427984" y="4869160"/>
            <a:ext cx="4716016" cy="1938992"/>
          </a:xfrm>
          <a:prstGeom prst="rect">
            <a:avLst/>
          </a:prstGeom>
          <a:noFill/>
        </p:spPr>
        <p:txBody>
          <a:bodyPr wrap="square" rtlCol="0">
            <a:spAutoFit/>
          </a:bodyPr>
          <a:lstStyle/>
          <a:p>
            <a:pPr algn="ctr"/>
            <a:r>
              <a:rPr lang="el-GR" sz="2400" dirty="0" err="1" smtClean="0"/>
              <a:t>Σόλιδος</a:t>
            </a:r>
            <a:r>
              <a:rPr lang="el-GR" sz="2400" dirty="0" smtClean="0"/>
              <a:t> με τις μορφές του Βασιλείου Α΄, της συζύγου του, </a:t>
            </a:r>
            <a:r>
              <a:rPr lang="el-GR" sz="2400" b="1" dirty="0" smtClean="0"/>
              <a:t>Ευδοκίας </a:t>
            </a:r>
            <a:r>
              <a:rPr lang="el-GR" sz="2400" b="1" dirty="0" err="1" smtClean="0"/>
              <a:t>Ιγγερίνας</a:t>
            </a:r>
            <a:r>
              <a:rPr lang="el-GR" sz="2400" b="1" dirty="0" smtClean="0"/>
              <a:t> </a:t>
            </a:r>
            <a:r>
              <a:rPr lang="el-GR" sz="2400" i="1" dirty="0" smtClean="0"/>
              <a:t>(η οποία ήταν και ερωμένη του Μιχαήλ Γ΄) </a:t>
            </a:r>
            <a:r>
              <a:rPr lang="el-GR" sz="2400" dirty="0" smtClean="0"/>
              <a:t>και του γιου τους </a:t>
            </a:r>
            <a:r>
              <a:rPr lang="el-GR" sz="2400" b="1" dirty="0" smtClean="0"/>
              <a:t>Κωνσταντίνου</a:t>
            </a:r>
            <a:r>
              <a:rPr lang="el-GR" sz="2400" dirty="0" smtClean="0"/>
              <a:t>.</a:t>
            </a:r>
            <a:endParaRPr lang="el-GR" dirty="0"/>
          </a:p>
        </p:txBody>
      </p:sp>
    </p:spTree>
    <p:extLst>
      <p:ext uri="{BB962C8B-B14F-4D97-AF65-F5344CB8AC3E}">
        <p14:creationId xmlns:p14="http://schemas.microsoft.com/office/powerpoint/2010/main" val="1268345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5373216"/>
            <a:ext cx="9144000" cy="1143000"/>
          </a:xfrm>
        </p:spPr>
        <p:txBody>
          <a:bodyPr>
            <a:normAutofit/>
          </a:bodyPr>
          <a:lstStyle/>
          <a:p>
            <a:r>
              <a:rPr lang="el-GR" sz="4000" b="1" dirty="0" smtClean="0">
                <a:solidFill>
                  <a:srgbClr val="C00000"/>
                </a:solidFill>
                <a:effectLst>
                  <a:outerShdw blurRad="38100" dist="38100" dir="2700000" algn="tl">
                    <a:srgbClr val="000000">
                      <a:alpha val="43137"/>
                    </a:srgbClr>
                  </a:outerShdw>
                </a:effectLst>
                <a:latin typeface="+mn-lt"/>
              </a:rPr>
              <a:t>Βασίλειος Α΄</a:t>
            </a:r>
            <a:r>
              <a:rPr lang="en-US" sz="4000" b="1" dirty="0" smtClean="0">
                <a:solidFill>
                  <a:srgbClr val="C00000"/>
                </a:solidFill>
                <a:effectLst>
                  <a:outerShdw blurRad="38100" dist="38100" dir="2700000" algn="tl">
                    <a:srgbClr val="000000">
                      <a:alpha val="43137"/>
                    </a:srgbClr>
                  </a:outerShdw>
                </a:effectLst>
                <a:latin typeface="+mn-lt"/>
              </a:rPr>
              <a:t> </a:t>
            </a:r>
            <a:r>
              <a:rPr lang="el-GR" sz="4000" b="1" dirty="0" smtClean="0">
                <a:solidFill>
                  <a:srgbClr val="C00000"/>
                </a:solidFill>
                <a:effectLst>
                  <a:outerShdw blurRad="38100" dist="38100" dir="2700000" algn="tl">
                    <a:srgbClr val="000000">
                      <a:alpha val="43137"/>
                    </a:srgbClr>
                  </a:outerShdw>
                </a:effectLst>
                <a:latin typeface="+mn-lt"/>
              </a:rPr>
              <a:t>ὁ</a:t>
            </a:r>
            <a:r>
              <a:rPr lang="en-US" sz="4000" b="1" dirty="0" smtClean="0">
                <a:solidFill>
                  <a:srgbClr val="C00000"/>
                </a:solidFill>
                <a:effectLst>
                  <a:outerShdw blurRad="38100" dist="38100" dir="2700000" algn="tl">
                    <a:srgbClr val="000000">
                      <a:alpha val="43137"/>
                    </a:srgbClr>
                  </a:outerShdw>
                </a:effectLst>
                <a:latin typeface="+mn-lt"/>
              </a:rPr>
              <a:t> </a:t>
            </a:r>
            <a:r>
              <a:rPr lang="el-GR" sz="4000" b="1" dirty="0" smtClean="0">
                <a:solidFill>
                  <a:srgbClr val="C00000"/>
                </a:solidFill>
                <a:effectLst>
                  <a:outerShdw blurRad="38100" dist="38100" dir="2700000" algn="tl">
                    <a:srgbClr val="000000">
                      <a:alpha val="43137"/>
                    </a:srgbClr>
                  </a:outerShdw>
                </a:effectLst>
                <a:latin typeface="+mn-lt"/>
              </a:rPr>
              <a:t>Μακεδών</a:t>
            </a:r>
            <a:endParaRPr lang="el-GR" sz="4000" b="1" dirty="0">
              <a:solidFill>
                <a:srgbClr val="C00000"/>
              </a:solidFill>
              <a:effectLst>
                <a:outerShdw blurRad="38100" dist="38100" dir="2700000" algn="tl">
                  <a:srgbClr val="000000">
                    <a:alpha val="43137"/>
                  </a:srgbClr>
                </a:outerShdw>
              </a:effectLst>
              <a:latin typeface="+mn-lt"/>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95736" y="476672"/>
            <a:ext cx="5187059" cy="485241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8198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txBox="1">
            <a:spLocks/>
          </p:cNvSpPr>
          <p:nvPr/>
        </p:nvSpPr>
        <p:spPr>
          <a:xfrm>
            <a:off x="179512" y="332656"/>
            <a:ext cx="8964488" cy="2088232"/>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4000" b="1" dirty="0" smtClean="0">
                <a:solidFill>
                  <a:srgbClr val="C00000"/>
                </a:solidFill>
                <a:effectLst>
                  <a:outerShdw blurRad="38100" dist="38100" dir="2700000" algn="tl">
                    <a:srgbClr val="000000">
                      <a:alpha val="43137"/>
                    </a:srgbClr>
                  </a:outerShdw>
                </a:effectLst>
                <a:sym typeface="Wingdings" panose="05000000000000000000" pitchFamily="2" charset="2"/>
              </a:rPr>
              <a:t>ΛΕΩΝ ΣΤ΄ Ο ΣΟΦΟΣ </a:t>
            </a:r>
            <a:r>
              <a:rPr lang="el-GR" dirty="0" smtClean="0">
                <a:sym typeface="Wingdings" panose="05000000000000000000" pitchFamily="2" charset="2"/>
              </a:rPr>
              <a:t></a:t>
            </a:r>
            <a:r>
              <a:rPr lang="el-GR" sz="3000" dirty="0" smtClean="0">
                <a:sym typeface="Wingdings" panose="05000000000000000000" pitchFamily="2" charset="2"/>
              </a:rPr>
              <a:t> Γιος του Βασιλείου Α΄ </a:t>
            </a:r>
            <a:r>
              <a:rPr lang="el-GR" sz="3000" i="1" dirty="0" smtClean="0">
                <a:sym typeface="Wingdings" panose="05000000000000000000" pitchFamily="2" charset="2"/>
              </a:rPr>
              <a:t>(Κάποιοι χρονικογράφοι λένε ότι ήταν γιος του Μιχαήλ Γ΄). </a:t>
            </a:r>
          </a:p>
          <a:p>
            <a:pPr marL="0" indent="0">
              <a:buNone/>
            </a:pPr>
            <a:r>
              <a:rPr lang="el-GR" sz="3000" dirty="0" smtClean="0">
                <a:sym typeface="Wingdings" panose="05000000000000000000" pitchFamily="2" charset="2"/>
              </a:rPr>
              <a:t>	</a:t>
            </a:r>
            <a:r>
              <a:rPr lang="el-GR" sz="3000" b="1" dirty="0" smtClean="0">
                <a:effectLst>
                  <a:outerShdw blurRad="38100" dist="38100" dir="2700000" algn="tl">
                    <a:srgbClr val="000000">
                      <a:alpha val="43137"/>
                    </a:srgbClr>
                  </a:outerShdw>
                </a:effectLst>
                <a:sym typeface="Wingdings" panose="05000000000000000000" pitchFamily="2" charset="2"/>
              </a:rPr>
              <a:t>Μαθητής του Πατριάρχη </a:t>
            </a:r>
            <a:r>
              <a:rPr lang="el-GR" sz="3000" b="1" dirty="0" err="1" smtClean="0">
                <a:effectLst>
                  <a:outerShdw blurRad="38100" dist="38100" dir="2700000" algn="tl">
                    <a:srgbClr val="000000">
                      <a:alpha val="43137"/>
                    </a:srgbClr>
                  </a:outerShdw>
                </a:effectLst>
                <a:sym typeface="Wingdings" panose="05000000000000000000" pitchFamily="2" charset="2"/>
              </a:rPr>
              <a:t>Φώτιου</a:t>
            </a:r>
            <a:r>
              <a:rPr lang="el-GR" sz="3000" dirty="0" smtClean="0">
                <a:sym typeface="Wingdings" panose="05000000000000000000" pitchFamily="2" charset="2"/>
              </a:rPr>
              <a:t>, τον οποίο, όμως εξόρισε μόλις έγινε αυτοκράτωρ και στη θέση του έβαλε έναν 16χρονο! </a:t>
            </a:r>
            <a:r>
              <a:rPr lang="el-GR" dirty="0">
                <a:sym typeface="Wingdings" panose="05000000000000000000" pitchFamily="2" charset="2"/>
              </a:rPr>
              <a:t>Έκανε </a:t>
            </a:r>
            <a:r>
              <a:rPr lang="el-GR" b="1" dirty="0">
                <a:effectLst>
                  <a:outerShdw blurRad="38100" dist="38100" dir="2700000" algn="tl">
                    <a:srgbClr val="000000">
                      <a:alpha val="43137"/>
                    </a:srgbClr>
                  </a:outerShdw>
                </a:effectLst>
                <a:sym typeface="Wingdings" panose="05000000000000000000" pitchFamily="2" charset="2"/>
              </a:rPr>
              <a:t>4 </a:t>
            </a:r>
            <a:r>
              <a:rPr lang="el-GR" b="1" dirty="0" err="1" smtClean="0">
                <a:effectLst>
                  <a:outerShdw blurRad="38100" dist="38100" dir="2700000" algn="tl">
                    <a:srgbClr val="000000">
                      <a:alpha val="43137"/>
                    </a:srgbClr>
                  </a:outerShdw>
                </a:effectLst>
                <a:sym typeface="Wingdings" panose="05000000000000000000" pitchFamily="2" charset="2"/>
              </a:rPr>
              <a:t>γάμους</a:t>
            </a:r>
            <a:r>
              <a:rPr lang="el-GR" dirty="0" err="1" smtClean="0">
                <a:sym typeface="Wingdings" panose="05000000000000000000" pitchFamily="2" charset="2"/>
              </a:rPr>
              <a:t></a:t>
            </a:r>
            <a:r>
              <a:rPr lang="el-GR" dirty="0" smtClean="0">
                <a:sym typeface="Wingdings" panose="05000000000000000000" pitchFamily="2" charset="2"/>
              </a:rPr>
              <a:t> φασαρίες στο Βυζάντιο.</a:t>
            </a:r>
          </a:p>
          <a:p>
            <a:endParaRPr lang="el-GR" dirty="0" smtClean="0">
              <a:sym typeface="Wingdings" panose="05000000000000000000" pitchFamily="2" charset="2"/>
            </a:endParaRPr>
          </a:p>
          <a:p>
            <a:endParaRPr lang="el-GR" dirty="0" smtClean="0">
              <a:sym typeface="Wingdings" panose="05000000000000000000" pitchFamily="2" charset="2"/>
            </a:endParaRPr>
          </a:p>
        </p:txBody>
      </p:sp>
      <p:pic>
        <p:nvPicPr>
          <p:cNvPr id="6" name="Εικόνα 5"/>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2077419" y="2564904"/>
            <a:ext cx="4785901" cy="3068960"/>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0" y="5677740"/>
            <a:ext cx="9134903" cy="1200329"/>
          </a:xfrm>
          <a:prstGeom prst="rect">
            <a:avLst/>
          </a:prstGeom>
          <a:noFill/>
        </p:spPr>
        <p:txBody>
          <a:bodyPr wrap="square" rtlCol="0">
            <a:spAutoFit/>
          </a:bodyPr>
          <a:lstStyle/>
          <a:p>
            <a:pPr algn="ctr"/>
            <a:r>
              <a:rPr lang="el-GR" sz="2400" dirty="0"/>
              <a:t>Λεπτομέρεια από ψηφιδωτή παράσταση του 9ου αι. που απεικονίζει τον Λέοντα ΣΤ' να </a:t>
            </a:r>
            <a:r>
              <a:rPr lang="el-GR" sz="2400" dirty="0" err="1"/>
              <a:t>αποτίει</a:t>
            </a:r>
            <a:r>
              <a:rPr lang="el-GR" sz="2400" dirty="0"/>
              <a:t> φόρο τιμής στον Χριστό </a:t>
            </a:r>
            <a:endParaRPr lang="el-GR" sz="2400" dirty="0" smtClean="0"/>
          </a:p>
          <a:p>
            <a:pPr algn="ctr"/>
            <a:r>
              <a:rPr lang="el-GR" sz="2400" dirty="0" smtClean="0"/>
              <a:t>(</a:t>
            </a:r>
            <a:r>
              <a:rPr lang="el-GR" sz="2400" dirty="0"/>
              <a:t>Κωνσταντινούπολη, Αγία Σοφία)</a:t>
            </a:r>
            <a:endParaRPr lang="el-GR" dirty="0"/>
          </a:p>
        </p:txBody>
      </p:sp>
    </p:spTree>
    <p:extLst>
      <p:ext uri="{BB962C8B-B14F-4D97-AF65-F5344CB8AC3E}">
        <p14:creationId xmlns:p14="http://schemas.microsoft.com/office/powerpoint/2010/main" val="1104699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11560" y="5589240"/>
            <a:ext cx="8229600" cy="1143000"/>
          </a:xfrm>
        </p:spPr>
        <p:txBody>
          <a:bodyPr>
            <a:normAutofit/>
          </a:bodyPr>
          <a:lstStyle/>
          <a:p>
            <a:r>
              <a:rPr lang="el-GR" sz="3500" b="1" dirty="0" smtClean="0">
                <a:solidFill>
                  <a:srgbClr val="C00000"/>
                </a:solidFill>
                <a:effectLst>
                  <a:outerShdw blurRad="38100" dist="38100" dir="2700000" algn="tl">
                    <a:srgbClr val="000000">
                      <a:alpha val="43137"/>
                    </a:srgbClr>
                  </a:outerShdw>
                </a:effectLst>
                <a:latin typeface="+mn-lt"/>
              </a:rPr>
              <a:t>Βασίλειος Α΄ Μακεδών και Λέων ΣΤ΄</a:t>
            </a:r>
            <a:endParaRPr lang="el-GR" sz="3500" b="1" dirty="0">
              <a:solidFill>
                <a:srgbClr val="C00000"/>
              </a:solidFill>
              <a:effectLst>
                <a:outerShdw blurRad="38100" dist="38100" dir="2700000" algn="tl">
                  <a:srgbClr val="000000">
                    <a:alpha val="43137"/>
                  </a:srgbClr>
                </a:outerShdw>
              </a:effectLst>
              <a:latin typeface="+mn-lt"/>
            </a:endParaRPr>
          </a:p>
        </p:txBody>
      </p:sp>
      <p:pic>
        <p:nvPicPr>
          <p:cNvPr id="4" name="Θέση περιεχομένου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395536" y="332656"/>
            <a:ext cx="8292694" cy="51846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3069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txBox="1">
            <a:spLocks/>
          </p:cNvSpPr>
          <p:nvPr/>
        </p:nvSpPr>
        <p:spPr>
          <a:xfrm>
            <a:off x="0" y="332656"/>
            <a:ext cx="9323512" cy="374441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4300" b="1" dirty="0" smtClean="0">
                <a:solidFill>
                  <a:srgbClr val="C00000"/>
                </a:solidFill>
                <a:effectLst>
                  <a:outerShdw blurRad="38100" dist="38100" dir="2700000" algn="tl">
                    <a:srgbClr val="000000">
                      <a:alpha val="43137"/>
                    </a:srgbClr>
                  </a:outerShdw>
                </a:effectLst>
                <a:sym typeface="Wingdings" panose="05000000000000000000" pitchFamily="2" charset="2"/>
              </a:rPr>
              <a:t>ΚΩΝ/ΝΟΣ Ζ΄ ΠΟΡΦΥΡΟΓΕΝΝΗΤΟΣ </a:t>
            </a:r>
            <a:r>
              <a:rPr lang="el-GR" dirty="0" smtClean="0">
                <a:sym typeface="Wingdings" panose="05000000000000000000" pitchFamily="2" charset="2"/>
              </a:rPr>
              <a:t></a:t>
            </a:r>
            <a:r>
              <a:rPr lang="el-GR" sz="3000" dirty="0" smtClean="0">
                <a:sym typeface="Wingdings" panose="05000000000000000000" pitchFamily="2" charset="2"/>
              </a:rPr>
              <a:t> Γιος του Λέοντα </a:t>
            </a:r>
            <a:r>
              <a:rPr lang="el-GR" sz="3000" dirty="0" err="1" smtClean="0">
                <a:sym typeface="Wingdings" panose="05000000000000000000" pitchFamily="2" charset="2"/>
              </a:rPr>
              <a:t>Στ΄</a:t>
            </a:r>
            <a:r>
              <a:rPr lang="el-GR" sz="3000" dirty="0">
                <a:sym typeface="Wingdings" panose="05000000000000000000" pitchFamily="2" charset="2"/>
              </a:rPr>
              <a:t> </a:t>
            </a:r>
            <a:r>
              <a:rPr lang="el-GR" sz="3000" dirty="0" smtClean="0">
                <a:sym typeface="Wingdings" panose="05000000000000000000" pitchFamily="2" charset="2"/>
              </a:rPr>
              <a:t>και της Ζωής </a:t>
            </a:r>
            <a:r>
              <a:rPr lang="el-GR" sz="3000" dirty="0" err="1" smtClean="0">
                <a:sym typeface="Wingdings" panose="05000000000000000000" pitchFamily="2" charset="2"/>
              </a:rPr>
              <a:t>Καρβονοψίνας</a:t>
            </a:r>
            <a:r>
              <a:rPr lang="el-GR" sz="3000" dirty="0" smtClean="0">
                <a:sym typeface="Wingdings" panose="05000000000000000000" pitchFamily="2" charset="2"/>
              </a:rPr>
              <a:t> (μαυρομάτας) [4</a:t>
            </a:r>
            <a:r>
              <a:rPr lang="el-GR" sz="3000" baseline="30000" dirty="0" smtClean="0">
                <a:sym typeface="Wingdings" panose="05000000000000000000" pitchFamily="2" charset="2"/>
              </a:rPr>
              <a:t>ος</a:t>
            </a:r>
            <a:r>
              <a:rPr lang="el-GR" sz="3000" dirty="0" smtClean="0">
                <a:sym typeface="Wingdings" panose="05000000000000000000" pitchFamily="2" charset="2"/>
              </a:rPr>
              <a:t> γάμος]  Άνθρωπος των </a:t>
            </a:r>
            <a:r>
              <a:rPr lang="el-GR" sz="3000" b="1" dirty="0" smtClean="0">
                <a:effectLst>
                  <a:outerShdw blurRad="38100" dist="38100" dir="2700000" algn="tl">
                    <a:srgbClr val="000000">
                      <a:alpha val="43137"/>
                    </a:srgbClr>
                  </a:outerShdw>
                </a:effectLst>
                <a:sym typeface="Wingdings" panose="05000000000000000000" pitchFamily="2" charset="2"/>
              </a:rPr>
              <a:t>γραμμάτων</a:t>
            </a:r>
            <a:r>
              <a:rPr lang="el-GR" sz="3000" dirty="0" smtClean="0">
                <a:sym typeface="Wingdings" panose="05000000000000000000" pitchFamily="2" charset="2"/>
              </a:rPr>
              <a:t>, </a:t>
            </a:r>
            <a:r>
              <a:rPr lang="el-GR" sz="3000" b="1" dirty="0" smtClean="0">
                <a:effectLst>
                  <a:outerShdw blurRad="38100" dist="38100" dir="2700000" algn="tl">
                    <a:srgbClr val="000000">
                      <a:alpha val="43137"/>
                    </a:srgbClr>
                  </a:outerShdw>
                </a:effectLst>
                <a:sym typeface="Wingdings" panose="05000000000000000000" pitchFamily="2" charset="2"/>
              </a:rPr>
              <a:t>ανθρωπιστής</a:t>
            </a:r>
            <a:r>
              <a:rPr lang="el-GR" sz="3000" dirty="0" smtClean="0">
                <a:sym typeface="Wingdings" panose="05000000000000000000" pitchFamily="2" charset="2"/>
              </a:rPr>
              <a:t>, πρόδρομος του «</a:t>
            </a:r>
            <a:r>
              <a:rPr lang="el-GR" sz="3000" b="1" dirty="0" smtClean="0">
                <a:solidFill>
                  <a:srgbClr val="C00000"/>
                </a:solidFill>
                <a:effectLst>
                  <a:outerShdw blurRad="38100" dist="38100" dir="2700000" algn="tl">
                    <a:srgbClr val="000000">
                      <a:alpha val="43137"/>
                    </a:srgbClr>
                  </a:outerShdw>
                </a:effectLst>
                <a:sym typeface="Wingdings" panose="05000000000000000000" pitchFamily="2" charset="2"/>
              </a:rPr>
              <a:t>ουμανισμού</a:t>
            </a:r>
            <a:r>
              <a:rPr lang="el-GR" sz="3000" dirty="0" smtClean="0">
                <a:sym typeface="Wingdings" panose="05000000000000000000" pitchFamily="2" charset="2"/>
              </a:rPr>
              <a:t>» και εμπνευστής του «</a:t>
            </a:r>
            <a:r>
              <a:rPr lang="el-GR" sz="3000" b="1" dirty="0" smtClean="0">
                <a:solidFill>
                  <a:srgbClr val="C00000"/>
                </a:solidFill>
                <a:effectLst>
                  <a:outerShdw blurRad="38100" dist="38100" dir="2700000" algn="tl">
                    <a:srgbClr val="000000">
                      <a:alpha val="43137"/>
                    </a:srgbClr>
                  </a:outerShdw>
                </a:effectLst>
                <a:sym typeface="Wingdings" panose="05000000000000000000" pitchFamily="2" charset="2"/>
              </a:rPr>
              <a:t>εγκυκλοπαιδισμού</a:t>
            </a:r>
            <a:r>
              <a:rPr lang="el-GR" sz="3000" dirty="0" smtClean="0">
                <a:sym typeface="Wingdings" panose="05000000000000000000" pitchFamily="2" charset="2"/>
              </a:rPr>
              <a:t>». Επιχορηγούσε το Πανεπιστήμιο της Μαγναύρας, επίδομα σε φτωχούς φοιτητές, μαζί του πάντα μία κινητή βιβλιοθήκη.</a:t>
            </a:r>
          </a:p>
          <a:p>
            <a:pPr marL="0" indent="0">
              <a:buNone/>
            </a:pPr>
            <a:r>
              <a:rPr lang="el-GR" sz="3000" dirty="0" smtClean="0">
                <a:sym typeface="Wingdings" panose="05000000000000000000" pitchFamily="2" charset="2"/>
              </a:rPr>
              <a:t>	Έργα του: «</a:t>
            </a:r>
            <a:r>
              <a:rPr lang="el-GR" sz="3000" b="1" dirty="0" err="1" smtClean="0">
                <a:sym typeface="Wingdings" panose="05000000000000000000" pitchFamily="2" charset="2"/>
              </a:rPr>
              <a:t>Εκλογαί</a:t>
            </a:r>
            <a:r>
              <a:rPr lang="el-GR" sz="3000" dirty="0" smtClean="0">
                <a:sym typeface="Wingdings" panose="05000000000000000000" pitchFamily="2" charset="2"/>
              </a:rPr>
              <a:t>», «</a:t>
            </a:r>
            <a:r>
              <a:rPr lang="el-GR" sz="3000" b="1" dirty="0" smtClean="0">
                <a:sym typeface="Wingdings" panose="05000000000000000000" pitchFamily="2" charset="2"/>
              </a:rPr>
              <a:t>Παλατινή ανθολογία</a:t>
            </a:r>
            <a:r>
              <a:rPr lang="el-GR" sz="3000" dirty="0" smtClean="0">
                <a:sym typeface="Wingdings" panose="05000000000000000000" pitchFamily="2" charset="2"/>
              </a:rPr>
              <a:t>», «</a:t>
            </a:r>
            <a:r>
              <a:rPr lang="el-GR" sz="3000" b="1" dirty="0" smtClean="0">
                <a:solidFill>
                  <a:srgbClr val="C00000"/>
                </a:solidFill>
                <a:effectLst>
                  <a:outerShdw blurRad="38100" dist="38100" dir="2700000" algn="tl">
                    <a:srgbClr val="000000">
                      <a:alpha val="43137"/>
                    </a:srgbClr>
                  </a:outerShdw>
                </a:effectLst>
                <a:sym typeface="Wingdings" panose="05000000000000000000" pitchFamily="2" charset="2"/>
              </a:rPr>
              <a:t>Περί βασιλείου τάξεως</a:t>
            </a:r>
            <a:r>
              <a:rPr lang="el-GR" sz="3000" dirty="0" smtClean="0">
                <a:sym typeface="Wingdings" panose="05000000000000000000" pitchFamily="2" charset="2"/>
              </a:rPr>
              <a:t>», «</a:t>
            </a:r>
            <a:r>
              <a:rPr lang="el-GR" sz="3000" b="1" dirty="0" smtClean="0">
                <a:sym typeface="Wingdings" panose="05000000000000000000" pitchFamily="2" charset="2"/>
              </a:rPr>
              <a:t>Προς τον ίδιον </a:t>
            </a:r>
            <a:r>
              <a:rPr lang="el-GR" sz="3000" b="1" dirty="0" err="1" smtClean="0">
                <a:sym typeface="Wingdings" panose="05000000000000000000" pitchFamily="2" charset="2"/>
              </a:rPr>
              <a:t>υιόν</a:t>
            </a:r>
            <a:r>
              <a:rPr lang="el-GR" sz="3000" b="1" dirty="0" smtClean="0">
                <a:sym typeface="Wingdings" panose="05000000000000000000" pitchFamily="2" charset="2"/>
              </a:rPr>
              <a:t> </a:t>
            </a:r>
            <a:r>
              <a:rPr lang="el-GR" sz="3000" b="1" dirty="0" err="1" smtClean="0">
                <a:sym typeface="Wingdings" panose="05000000000000000000" pitchFamily="2" charset="2"/>
              </a:rPr>
              <a:t>Ρωμανόν</a:t>
            </a:r>
            <a:r>
              <a:rPr lang="el-GR" sz="3000" dirty="0" smtClean="0">
                <a:sym typeface="Wingdings" panose="05000000000000000000" pitchFamily="2" charset="2"/>
              </a:rPr>
              <a:t>», «</a:t>
            </a:r>
            <a:r>
              <a:rPr lang="el-GR" sz="3000" b="1" dirty="0" smtClean="0">
                <a:sym typeface="Wingdings" panose="05000000000000000000" pitchFamily="2" charset="2"/>
              </a:rPr>
              <a:t>Περί θεμάτων</a:t>
            </a:r>
            <a:r>
              <a:rPr lang="el-GR" sz="3000" dirty="0" smtClean="0">
                <a:sym typeface="Wingdings" panose="05000000000000000000" pitchFamily="2" charset="2"/>
              </a:rPr>
              <a:t>».</a:t>
            </a:r>
            <a:endParaRPr lang="el-GR" dirty="0" smtClean="0">
              <a:sym typeface="Wingdings" panose="05000000000000000000" pitchFamily="2" charset="2"/>
            </a:endParaRPr>
          </a:p>
          <a:p>
            <a:endParaRPr lang="el-GR" dirty="0" smtClean="0">
              <a:sym typeface="Wingdings" panose="05000000000000000000" pitchFamily="2" charset="2"/>
            </a:endParaRPr>
          </a:p>
          <a:p>
            <a:endParaRPr lang="el-GR" dirty="0" smtClean="0">
              <a:sym typeface="Wingdings" panose="05000000000000000000" pitchFamily="2" charset="2"/>
            </a:endParaRPr>
          </a:p>
        </p:txBody>
      </p:sp>
      <p:pic>
        <p:nvPicPr>
          <p:cNvPr id="6" name="Εικόνα 5"/>
          <p:cNvPicPr>
            <a:picLocks noChangeAspect="1"/>
          </p:cNvPicPr>
          <p:nvPr/>
        </p:nvPicPr>
        <p:blipFill>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8762" y="3959142"/>
            <a:ext cx="3995936" cy="1846122"/>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2595" y="5924268"/>
            <a:ext cx="5098651" cy="830997"/>
          </a:xfrm>
          <a:prstGeom prst="rect">
            <a:avLst/>
          </a:prstGeom>
          <a:noFill/>
        </p:spPr>
        <p:txBody>
          <a:bodyPr wrap="square" rtlCol="0">
            <a:spAutoFit/>
          </a:bodyPr>
          <a:lstStyle/>
          <a:p>
            <a:pPr algn="ctr"/>
            <a:r>
              <a:rPr lang="el-GR" sz="2400" dirty="0"/>
              <a:t>Ο Κωνσταντίνος Πορφυρογέννητος </a:t>
            </a:r>
            <a:endParaRPr lang="el-GR" sz="2400" dirty="0" smtClean="0"/>
          </a:p>
          <a:p>
            <a:pPr algn="ctr"/>
            <a:r>
              <a:rPr lang="el-GR" sz="2400" dirty="0" smtClean="0"/>
              <a:t>και </a:t>
            </a:r>
            <a:r>
              <a:rPr lang="el-GR" sz="2400" dirty="0"/>
              <a:t>η μητέρα του Ζωή</a:t>
            </a:r>
            <a:endParaRPr lang="el-GR" dirty="0"/>
          </a:p>
        </p:txBody>
      </p:sp>
      <p:pic>
        <p:nvPicPr>
          <p:cNvPr id="5" name="Εικόνα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23205" y="3717032"/>
            <a:ext cx="3922137" cy="288031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000854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881799" y="4581128"/>
            <a:ext cx="4269160" cy="1143000"/>
          </a:xfrm>
        </p:spPr>
        <p:txBody>
          <a:bodyPr>
            <a:noAutofit/>
          </a:bodyPr>
          <a:lstStyle/>
          <a:p>
            <a:r>
              <a:rPr lang="el-GR" sz="3500" b="1" dirty="0" smtClean="0">
                <a:solidFill>
                  <a:srgbClr val="C00000"/>
                </a:solidFill>
                <a:effectLst>
                  <a:outerShdw blurRad="38100" dist="38100" dir="2700000" algn="tl">
                    <a:srgbClr val="000000">
                      <a:alpha val="43137"/>
                    </a:srgbClr>
                  </a:outerShdw>
                </a:effectLst>
                <a:latin typeface="+mn-lt"/>
              </a:rPr>
              <a:t>Κων/νος Ζ΄ Πορφυρογέννητος</a:t>
            </a:r>
            <a:endParaRPr lang="el-GR" sz="3500" b="1" dirty="0">
              <a:solidFill>
                <a:srgbClr val="C00000"/>
              </a:solidFill>
              <a:effectLst>
                <a:outerShdw blurRad="38100" dist="38100" dir="2700000" algn="tl">
                  <a:srgbClr val="000000">
                    <a:alpha val="43137"/>
                  </a:srgbClr>
                </a:outerShdw>
              </a:effectLst>
              <a:latin typeface="+mn-lt"/>
            </a:endParaRPr>
          </a:p>
        </p:txBody>
      </p:sp>
      <p:pic>
        <p:nvPicPr>
          <p:cNvPr id="4" name="Θέση περιεχομένου 3"/>
          <p:cNvPicPr>
            <a:picLocks noGrp="1" noChangeAspect="1"/>
          </p:cNvPicPr>
          <p:nvPr>
            <p:ph idx="1"/>
          </p:nvPr>
        </p:nvPicPr>
        <p:blipFill>
          <a:blip r:embed="rId2">
            <a:clrChange>
              <a:clrFrom>
                <a:srgbClr val="F5F9F8"/>
              </a:clrFrom>
              <a:clrTo>
                <a:srgbClr val="F5F9F8">
                  <a:alpha val="0"/>
                </a:srgbClr>
              </a:clrTo>
            </a:clrChange>
            <a:extLst>
              <a:ext uri="{28A0092B-C50C-407E-A947-70E740481C1C}">
                <a14:useLocalDpi xmlns:a14="http://schemas.microsoft.com/office/drawing/2010/main" val="0"/>
              </a:ext>
            </a:extLst>
          </a:blip>
          <a:stretch>
            <a:fillRect/>
          </a:stretch>
        </p:blipFill>
        <p:spPr>
          <a:xfrm>
            <a:off x="755576" y="-675455"/>
            <a:ext cx="4833823" cy="871296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048326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txBox="1">
            <a:spLocks/>
          </p:cNvSpPr>
          <p:nvPr/>
        </p:nvSpPr>
        <p:spPr>
          <a:xfrm>
            <a:off x="0" y="116632"/>
            <a:ext cx="9144000" cy="4653136"/>
          </a:xfrm>
          <a:prstGeom prst="rect">
            <a:avLst/>
          </a:prstGeom>
        </p:spPr>
        <p:txBody>
          <a:bodyPr vert="horz" lIns="91440" tIns="45720" rIns="91440" bIns="45720" rtlCol="0">
            <a:normAutofit fontScale="7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4300" b="1" dirty="0" smtClean="0">
                <a:solidFill>
                  <a:srgbClr val="C00000"/>
                </a:solidFill>
                <a:effectLst>
                  <a:outerShdw blurRad="38100" dist="38100" dir="2700000" algn="tl">
                    <a:srgbClr val="000000">
                      <a:alpha val="43137"/>
                    </a:srgbClr>
                  </a:outerShdw>
                </a:effectLst>
                <a:sym typeface="Wingdings" panose="05000000000000000000" pitchFamily="2" charset="2"/>
              </a:rPr>
              <a:t>ΡΩΜΑΝΟΣ Α΄ ΛΕΚΑΠΗΝΟΣ </a:t>
            </a:r>
            <a:r>
              <a:rPr lang="el-GR" sz="3100" dirty="0" smtClean="0">
                <a:sym typeface="Wingdings" panose="05000000000000000000" pitchFamily="2" charset="2"/>
              </a:rPr>
              <a:t> </a:t>
            </a:r>
            <a:r>
              <a:rPr lang="el-GR" sz="3100" b="1" dirty="0" smtClean="0">
                <a:effectLst>
                  <a:outerShdw blurRad="38100" dist="38100" dir="2700000" algn="tl">
                    <a:srgbClr val="000000">
                      <a:alpha val="43137"/>
                    </a:srgbClr>
                  </a:outerShdw>
                </a:effectLst>
                <a:sym typeface="Wingdings" panose="05000000000000000000" pitchFamily="2" charset="2"/>
              </a:rPr>
              <a:t>Σύμβουλος</a:t>
            </a:r>
            <a:r>
              <a:rPr lang="el-GR" sz="3100" dirty="0" smtClean="0">
                <a:sym typeface="Wingdings" panose="05000000000000000000" pitchFamily="2" charset="2"/>
              </a:rPr>
              <a:t> και </a:t>
            </a:r>
            <a:r>
              <a:rPr lang="el-GR" sz="3100" b="1" dirty="0" smtClean="0">
                <a:effectLst>
                  <a:outerShdw blurRad="38100" dist="38100" dir="2700000" algn="tl">
                    <a:srgbClr val="000000">
                      <a:alpha val="43137"/>
                    </a:srgbClr>
                  </a:outerShdw>
                </a:effectLst>
                <a:sym typeface="Wingdings" panose="05000000000000000000" pitchFamily="2" charset="2"/>
              </a:rPr>
              <a:t>προστάτης</a:t>
            </a:r>
            <a:r>
              <a:rPr lang="el-GR" sz="3100" dirty="0" smtClean="0">
                <a:sym typeface="Wingdings" panose="05000000000000000000" pitchFamily="2" charset="2"/>
              </a:rPr>
              <a:t> του αυτοκράτορα </a:t>
            </a:r>
            <a:r>
              <a:rPr lang="el-GR" sz="3100" b="1" dirty="0" smtClean="0">
                <a:effectLst>
                  <a:outerShdw blurRad="38100" dist="38100" dir="2700000" algn="tl">
                    <a:srgbClr val="000000">
                      <a:alpha val="43137"/>
                    </a:srgbClr>
                  </a:outerShdw>
                </a:effectLst>
                <a:sym typeface="Wingdings" panose="05000000000000000000" pitchFamily="2" charset="2"/>
              </a:rPr>
              <a:t>Κων/νου Ζ΄</a:t>
            </a:r>
            <a:r>
              <a:rPr lang="el-GR" sz="3100" dirty="0" smtClean="0">
                <a:sym typeface="Wingdings" panose="05000000000000000000" pitchFamily="2" charset="2"/>
              </a:rPr>
              <a:t>, όταν εκείνος ανέλαβε το θρόνο, όντας ανήλικος και του έδωσε την κόρη του για σύζυγο  </a:t>
            </a:r>
            <a:r>
              <a:rPr lang="el-GR" sz="3100" dirty="0" err="1" smtClean="0">
                <a:sym typeface="Wingdings" panose="05000000000000000000" pitchFamily="2" charset="2"/>
              </a:rPr>
              <a:t>βασιλεοπάτωρ</a:t>
            </a:r>
            <a:r>
              <a:rPr lang="el-GR" sz="3100" dirty="0" smtClean="0">
                <a:sym typeface="Wingdings" panose="05000000000000000000" pitchFamily="2" charset="2"/>
              </a:rPr>
              <a:t>.</a:t>
            </a:r>
          </a:p>
          <a:p>
            <a:pPr marL="0" indent="0">
              <a:buNone/>
            </a:pPr>
            <a:r>
              <a:rPr lang="el-GR" sz="3100" dirty="0" smtClean="0">
                <a:sym typeface="Wingdings" panose="05000000000000000000" pitchFamily="2" charset="2"/>
              </a:rPr>
              <a:t>	Στέφθηκε </a:t>
            </a:r>
            <a:r>
              <a:rPr lang="el-GR" sz="3100" dirty="0" err="1" smtClean="0">
                <a:sym typeface="Wingdings" panose="05000000000000000000" pitchFamily="2" charset="2"/>
              </a:rPr>
              <a:t>συναυτοκράτωρ</a:t>
            </a:r>
            <a:r>
              <a:rPr lang="el-GR" sz="3100" dirty="0" smtClean="0">
                <a:sym typeface="Wingdings" panose="05000000000000000000" pitchFamily="2" charset="2"/>
              </a:rPr>
              <a:t>.  Συναντήθηκε με τον </a:t>
            </a:r>
            <a:r>
              <a:rPr lang="el-GR" sz="3100" b="1" dirty="0" smtClean="0">
                <a:effectLst>
                  <a:outerShdw blurRad="38100" dist="38100" dir="2700000" algn="tl">
                    <a:srgbClr val="000000">
                      <a:alpha val="43137"/>
                    </a:srgbClr>
                  </a:outerShdw>
                </a:effectLst>
                <a:sym typeface="Wingdings" panose="05000000000000000000" pitchFamily="2" charset="2"/>
              </a:rPr>
              <a:t>Συμεών</a:t>
            </a:r>
            <a:r>
              <a:rPr lang="el-GR" sz="3100" dirty="0" smtClean="0">
                <a:effectLst>
                  <a:outerShdw blurRad="38100" dist="38100" dir="2700000" algn="tl">
                    <a:srgbClr val="000000">
                      <a:alpha val="43137"/>
                    </a:srgbClr>
                  </a:outerShdw>
                </a:effectLst>
                <a:sym typeface="Wingdings" panose="05000000000000000000" pitchFamily="2" charset="2"/>
              </a:rPr>
              <a:t> </a:t>
            </a:r>
            <a:r>
              <a:rPr lang="el-GR" sz="3100" dirty="0" smtClean="0">
                <a:sym typeface="Wingdings" panose="05000000000000000000" pitchFamily="2" charset="2"/>
              </a:rPr>
              <a:t>της Βουλγαρίας και </a:t>
            </a:r>
            <a:r>
              <a:rPr lang="el-GR" sz="3100" b="1" dirty="0" smtClean="0">
                <a:effectLst>
                  <a:outerShdw blurRad="38100" dist="38100" dir="2700000" algn="tl">
                    <a:srgbClr val="000000">
                      <a:alpha val="43137"/>
                    </a:srgbClr>
                  </a:outerShdw>
                </a:effectLst>
                <a:sym typeface="Wingdings" panose="05000000000000000000" pitchFamily="2" charset="2"/>
              </a:rPr>
              <a:t>πάντρεψε την εγγονή του Μαρία </a:t>
            </a:r>
            <a:r>
              <a:rPr lang="el-GR" sz="3100" dirty="0" smtClean="0">
                <a:sym typeface="Wingdings" panose="05000000000000000000" pitchFamily="2" charset="2"/>
              </a:rPr>
              <a:t>με τον διάδοχο του Συμεών, </a:t>
            </a:r>
            <a:r>
              <a:rPr lang="el-GR" sz="3100" b="1" dirty="0" smtClean="0">
                <a:effectLst>
                  <a:outerShdw blurRad="38100" dist="38100" dir="2700000" algn="tl">
                    <a:srgbClr val="000000">
                      <a:alpha val="43137"/>
                    </a:srgbClr>
                  </a:outerShdw>
                </a:effectLst>
                <a:sym typeface="Wingdings" panose="05000000000000000000" pitchFamily="2" charset="2"/>
              </a:rPr>
              <a:t>Πέτρο</a:t>
            </a:r>
            <a:r>
              <a:rPr lang="el-GR" sz="3100" dirty="0" smtClean="0">
                <a:sym typeface="Wingdings" panose="05000000000000000000" pitchFamily="2" charset="2"/>
              </a:rPr>
              <a:t>.</a:t>
            </a:r>
          </a:p>
          <a:p>
            <a:pPr marL="0" indent="0">
              <a:buNone/>
            </a:pPr>
            <a:r>
              <a:rPr lang="el-GR" sz="3100" dirty="0" smtClean="0"/>
              <a:t>	Εξέδωσε </a:t>
            </a:r>
            <a:r>
              <a:rPr lang="el-GR" sz="3100" b="1" dirty="0">
                <a:effectLst>
                  <a:outerShdw blurRad="38100" dist="38100" dir="2700000" algn="tl">
                    <a:srgbClr val="000000">
                      <a:alpha val="43137"/>
                    </a:srgbClr>
                  </a:outerShdw>
                </a:effectLst>
              </a:rPr>
              <a:t>νόμους</a:t>
            </a:r>
            <a:r>
              <a:rPr lang="el-GR" sz="3100" dirty="0"/>
              <a:t> αγροτικής προστασίας, </a:t>
            </a:r>
            <a:r>
              <a:rPr lang="el-GR" sz="3100" b="1" dirty="0">
                <a:solidFill>
                  <a:srgbClr val="C00000"/>
                </a:solidFill>
                <a:effectLst>
                  <a:outerShdw blurRad="38100" dist="38100" dir="2700000" algn="tl">
                    <a:srgbClr val="000000">
                      <a:alpha val="43137"/>
                    </a:srgbClr>
                  </a:outerShdw>
                </a:effectLst>
              </a:rPr>
              <a:t>κατά </a:t>
            </a:r>
            <a:r>
              <a:rPr lang="el-GR" sz="3100" b="1" dirty="0" smtClean="0">
                <a:solidFill>
                  <a:srgbClr val="C00000"/>
                </a:solidFill>
                <a:effectLst>
                  <a:outerShdw blurRad="38100" dist="38100" dir="2700000" algn="tl">
                    <a:srgbClr val="000000">
                      <a:alpha val="43137"/>
                    </a:srgbClr>
                  </a:outerShdw>
                </a:effectLst>
              </a:rPr>
              <a:t>των δυνατών</a:t>
            </a:r>
            <a:r>
              <a:rPr lang="el-GR" sz="3100" dirty="0" smtClean="0"/>
              <a:t>, </a:t>
            </a:r>
            <a:r>
              <a:rPr lang="el-GR" sz="3100" dirty="0"/>
              <a:t>απάλλαξε τους πένητες από τα χρέη, παρείχε οικονομική ενίσχυση στους </a:t>
            </a:r>
            <a:r>
              <a:rPr lang="el-GR" sz="3100" dirty="0" smtClean="0"/>
              <a:t>αποφυλακισμένους, πολλά </a:t>
            </a:r>
            <a:r>
              <a:rPr lang="el-GR" sz="3100" b="1" dirty="0" smtClean="0">
                <a:solidFill>
                  <a:srgbClr val="C00000"/>
                </a:solidFill>
                <a:effectLst>
                  <a:outerShdw blurRad="38100" dist="38100" dir="2700000" algn="tl">
                    <a:srgbClr val="000000">
                      <a:alpha val="43137"/>
                    </a:srgbClr>
                  </a:outerShdw>
                </a:effectLst>
              </a:rPr>
              <a:t>ιδρύματα </a:t>
            </a:r>
            <a:r>
              <a:rPr lang="el-GR" sz="3100" dirty="0" smtClean="0">
                <a:sym typeface="Wingdings" panose="05000000000000000000" pitchFamily="2" charset="2"/>
              </a:rPr>
              <a:t> </a:t>
            </a:r>
            <a:r>
              <a:rPr lang="el-GR" sz="3100" dirty="0" smtClean="0"/>
              <a:t>νοσοκομεία</a:t>
            </a:r>
            <a:r>
              <a:rPr lang="el-GR" sz="3100" dirty="0"/>
              <a:t>, γηροκομεία, ναούς, ξενώνες για τους άπορους </a:t>
            </a:r>
            <a:r>
              <a:rPr lang="el-GR" sz="3100" dirty="0" smtClean="0"/>
              <a:t>ξένους, επισκευές </a:t>
            </a:r>
            <a:r>
              <a:rPr lang="el-GR" sz="3100" dirty="0"/>
              <a:t>στα τείχη της Κωνσταντινούπολης</a:t>
            </a:r>
            <a:r>
              <a:rPr lang="el-GR" sz="3100" dirty="0" smtClean="0"/>
              <a:t>. 	</a:t>
            </a:r>
          </a:p>
          <a:p>
            <a:pPr marL="0" indent="0">
              <a:buNone/>
            </a:pPr>
            <a:r>
              <a:rPr lang="el-GR" sz="3100" dirty="0"/>
              <a:t>	</a:t>
            </a:r>
            <a:r>
              <a:rPr lang="el-GR" sz="3100" dirty="0" smtClean="0"/>
              <a:t>Ο συμβασιλέας και γιος του Στέφανος τον εξόρισε στην Πρώτη των </a:t>
            </a:r>
            <a:r>
              <a:rPr lang="el-GR" sz="3100" dirty="0" err="1" smtClean="0"/>
              <a:t>Πριγκηπονήσων</a:t>
            </a:r>
            <a:r>
              <a:rPr lang="el-GR" sz="3100" dirty="0" smtClean="0"/>
              <a:t>, </a:t>
            </a:r>
            <a:r>
              <a:rPr lang="el-GR" sz="3100" dirty="0" err="1" smtClean="0"/>
              <a:t>εκάρη</a:t>
            </a:r>
            <a:r>
              <a:rPr lang="el-GR" sz="3100" dirty="0" smtClean="0"/>
              <a:t> μοναχός και πέθανε εκεί.</a:t>
            </a:r>
            <a:endParaRPr lang="el-GR" sz="3100" dirty="0" smtClean="0">
              <a:sym typeface="Wingdings" panose="05000000000000000000" pitchFamily="2" charset="2"/>
            </a:endParaRPr>
          </a:p>
          <a:p>
            <a:endParaRPr lang="el-GR" dirty="0" smtClean="0">
              <a:sym typeface="Wingdings" panose="05000000000000000000" pitchFamily="2" charset="2"/>
            </a:endParaRPr>
          </a:p>
          <a:p>
            <a:endParaRPr lang="el-GR" dirty="0" smtClean="0">
              <a:sym typeface="Wingdings" panose="05000000000000000000" pitchFamily="2" charset="2"/>
            </a:endParaRPr>
          </a:p>
        </p:txBody>
      </p:sp>
      <p:pic>
        <p:nvPicPr>
          <p:cNvPr id="6" name="Εικόνα 5"/>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948264" y="4772891"/>
            <a:ext cx="1887003" cy="1839828"/>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02432" y="4769768"/>
            <a:ext cx="1959011" cy="1802290"/>
          </a:xfrm>
          <a:prstGeom prst="rect">
            <a:avLst/>
          </a:prstGeom>
          <a:ln>
            <a:noFill/>
          </a:ln>
          <a:effectLst>
            <a:outerShdw blurRad="292100" dist="139700" dir="2700000" algn="tl" rotWithShape="0">
              <a:srgbClr val="333333">
                <a:alpha val="65000"/>
              </a:srgbClr>
            </a:outerShdw>
          </a:effectLst>
        </p:spPr>
      </p:pic>
      <p:pic>
        <p:nvPicPr>
          <p:cNvPr id="8" name="Εικόνα 7"/>
          <p:cNvPicPr>
            <a:picLocks noChangeAspect="1"/>
          </p:cNvPicPr>
          <p:nvPr/>
        </p:nvPicPr>
        <p:blipFill>
          <a:blip r:embed="rId7">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627784" y="4754119"/>
            <a:ext cx="3972031" cy="193040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76523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txBox="1">
            <a:spLocks/>
          </p:cNvSpPr>
          <p:nvPr/>
        </p:nvSpPr>
        <p:spPr>
          <a:xfrm>
            <a:off x="179512" y="332656"/>
            <a:ext cx="9144000" cy="2690408"/>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sz="4000" b="1" dirty="0" smtClean="0">
                <a:solidFill>
                  <a:srgbClr val="C00000"/>
                </a:solidFill>
                <a:effectLst>
                  <a:outerShdw blurRad="38100" dist="38100" dir="2700000" algn="tl">
                    <a:srgbClr val="000000">
                      <a:alpha val="43137"/>
                    </a:srgbClr>
                  </a:outerShdw>
                </a:effectLst>
                <a:sym typeface="Wingdings" panose="05000000000000000000" pitchFamily="2" charset="2"/>
              </a:rPr>
              <a:t>ΡΩΜΑΝΟΣ Β΄</a:t>
            </a:r>
            <a:r>
              <a:rPr lang="el-GR" dirty="0" smtClean="0">
                <a:sym typeface="Wingdings" panose="05000000000000000000" pitchFamily="2" charset="2"/>
              </a:rPr>
              <a:t></a:t>
            </a:r>
            <a:r>
              <a:rPr lang="el-GR" sz="4000" dirty="0" smtClean="0">
                <a:sym typeface="Wingdings" panose="05000000000000000000" pitchFamily="2" charset="2"/>
              </a:rPr>
              <a:t> </a:t>
            </a:r>
            <a:r>
              <a:rPr lang="el-GR" sz="3000" dirty="0" smtClean="0">
                <a:sym typeface="Wingdings" panose="05000000000000000000" pitchFamily="2" charset="2"/>
              </a:rPr>
              <a:t>Γιος του Κων/νου Ζ΄. </a:t>
            </a:r>
          </a:p>
          <a:p>
            <a:pPr marL="0" indent="0">
              <a:buNone/>
            </a:pPr>
            <a:r>
              <a:rPr lang="el-GR" sz="3000" dirty="0">
                <a:sym typeface="Wingdings" panose="05000000000000000000" pitchFamily="2" charset="2"/>
              </a:rPr>
              <a:t>	</a:t>
            </a:r>
            <a:r>
              <a:rPr lang="el-GR" sz="3000" dirty="0" smtClean="0">
                <a:sym typeface="Wingdings" panose="05000000000000000000" pitchFamily="2" charset="2"/>
              </a:rPr>
              <a:t>Σύζυγος της Θεοφανούς. Αγαπημένο του σπορ: </a:t>
            </a:r>
          </a:p>
          <a:p>
            <a:pPr marL="0" indent="0">
              <a:buNone/>
            </a:pPr>
            <a:r>
              <a:rPr lang="el-GR" sz="3000" dirty="0">
                <a:sym typeface="Wingdings" panose="05000000000000000000" pitchFamily="2" charset="2"/>
              </a:rPr>
              <a:t>	</a:t>
            </a:r>
            <a:r>
              <a:rPr lang="el-GR" sz="3000" dirty="0" smtClean="0">
                <a:sym typeface="Wingdings" panose="05000000000000000000" pitchFamily="2" charset="2"/>
              </a:rPr>
              <a:t>το </a:t>
            </a:r>
            <a:r>
              <a:rPr lang="el-GR" sz="3000" b="1" dirty="0" smtClean="0">
                <a:effectLst>
                  <a:outerShdw blurRad="38100" dist="38100" dir="2700000" algn="tl">
                    <a:srgbClr val="000000">
                      <a:alpha val="43137"/>
                    </a:srgbClr>
                  </a:outerShdw>
                </a:effectLst>
                <a:sym typeface="Wingdings" panose="05000000000000000000" pitchFamily="2" charset="2"/>
              </a:rPr>
              <a:t>κυνήγι</a:t>
            </a:r>
            <a:r>
              <a:rPr lang="el-GR" sz="3000" dirty="0" smtClean="0">
                <a:sym typeface="Wingdings" panose="05000000000000000000" pitchFamily="2" charset="2"/>
              </a:rPr>
              <a:t>. Παραμελούσε κάποτε τα καθήκοντά του. </a:t>
            </a:r>
          </a:p>
          <a:p>
            <a:pPr marL="0" indent="0">
              <a:buNone/>
            </a:pPr>
            <a:r>
              <a:rPr lang="el-GR" sz="3000" dirty="0">
                <a:sym typeface="Wingdings" panose="05000000000000000000" pitchFamily="2" charset="2"/>
              </a:rPr>
              <a:t>	</a:t>
            </a:r>
            <a:r>
              <a:rPr lang="el-GR" sz="3000" dirty="0" smtClean="0">
                <a:sym typeface="Wingdings" panose="05000000000000000000" pitchFamily="2" charset="2"/>
              </a:rPr>
              <a:t>Ανέθεσε στον Φωκά την ανάκτηση της Κρήτης. </a:t>
            </a:r>
          </a:p>
          <a:p>
            <a:pPr marL="0" indent="0">
              <a:buNone/>
            </a:pPr>
            <a:r>
              <a:rPr lang="el-GR" sz="3000" dirty="0">
                <a:sym typeface="Wingdings" panose="05000000000000000000" pitchFamily="2" charset="2"/>
              </a:rPr>
              <a:t>	</a:t>
            </a:r>
            <a:r>
              <a:rPr lang="el-GR" sz="3000" b="1" dirty="0" smtClean="0">
                <a:effectLst>
                  <a:outerShdw blurRad="38100" dist="38100" dir="2700000" algn="tl">
                    <a:srgbClr val="000000">
                      <a:alpha val="43137"/>
                    </a:srgbClr>
                  </a:outerShdw>
                </a:effectLst>
                <a:sym typeface="Wingdings" panose="05000000000000000000" pitchFamily="2" charset="2"/>
              </a:rPr>
              <a:t>Πέθανε δηλητηριασμένος από τη γυναίκα του </a:t>
            </a:r>
            <a:r>
              <a:rPr lang="el-GR" sz="3000" dirty="0" smtClean="0">
                <a:sym typeface="Wingdings" panose="05000000000000000000" pitchFamily="2" charset="2"/>
              </a:rPr>
              <a:t>ή από συγκοπή.</a:t>
            </a:r>
            <a:endParaRPr lang="el-GR" dirty="0">
              <a:sym typeface="Wingdings" panose="05000000000000000000" pitchFamily="2" charset="2"/>
            </a:endParaRPr>
          </a:p>
          <a:p>
            <a:endParaRPr lang="el-GR" dirty="0" smtClean="0">
              <a:sym typeface="Wingdings" panose="05000000000000000000" pitchFamily="2" charset="2"/>
            </a:endParaRPr>
          </a:p>
          <a:p>
            <a:endParaRPr lang="el-GR" dirty="0" smtClean="0">
              <a:sym typeface="Wingdings" panose="05000000000000000000" pitchFamily="2" charset="2"/>
            </a:endParaRPr>
          </a:p>
        </p:txBody>
      </p:sp>
      <p:sp>
        <p:nvSpPr>
          <p:cNvPr id="7" name="TextBox 6"/>
          <p:cNvSpPr txBox="1"/>
          <p:nvPr/>
        </p:nvSpPr>
        <p:spPr>
          <a:xfrm>
            <a:off x="5364088" y="5862463"/>
            <a:ext cx="3779912" cy="461665"/>
          </a:xfrm>
          <a:prstGeom prst="rect">
            <a:avLst/>
          </a:prstGeom>
          <a:noFill/>
        </p:spPr>
        <p:txBody>
          <a:bodyPr wrap="square" rtlCol="0">
            <a:spAutoFit/>
          </a:bodyPr>
          <a:lstStyle/>
          <a:p>
            <a:pPr algn="ctr"/>
            <a:r>
              <a:rPr lang="el-GR" sz="2400" dirty="0" smtClean="0"/>
              <a:t>Ο θάνατος του Ρωμανού Β΄.</a:t>
            </a:r>
            <a:endParaRPr lang="el-GR" dirty="0"/>
          </a:p>
        </p:txBody>
      </p:sp>
      <p:pic>
        <p:nvPicPr>
          <p:cNvPr id="8" name="BLOGGER_PHOTO_ID_5297128702421238658" descr="http://3.bp.blogspot.com/_03maBBHrrQg/SYMufU1YA4I/AAAAAAAAH7Y/ZiAWq0EedbM/s400/Death_of_romanus_ii+-+%CE%91%CE%BD%CF%84%CE%AF%CE%B3%CF%81%CE%B1%CF%86%CE%BF.jpg">
            <a:hlinkClick r:id="rId2"/>
          </p:cNvPr>
          <p:cNvPicPr/>
          <p:nvPr/>
        </p:nvPicPr>
        <p:blipFill>
          <a:blip r:embed="rId3"/>
          <a:srcRect/>
          <a:stretch>
            <a:fillRect/>
          </a:stretch>
        </p:blipFill>
        <p:spPr bwMode="auto">
          <a:xfrm>
            <a:off x="5081437" y="3023064"/>
            <a:ext cx="3852102" cy="2442412"/>
          </a:xfrm>
          <a:prstGeom prst="rect">
            <a:avLst/>
          </a:prstGeom>
          <a:ln>
            <a:noFill/>
          </a:ln>
          <a:effectLst>
            <a:outerShdw blurRad="292100" dist="139700" dir="2700000" algn="tl" rotWithShape="0">
              <a:srgbClr val="333333">
                <a:alpha val="65000"/>
              </a:srgbClr>
            </a:outerShdw>
          </a:effectLst>
        </p:spPr>
      </p:pic>
      <p:pic>
        <p:nvPicPr>
          <p:cNvPr id="5" name="BLOGGER_PHOTO_ID_5297128702421238658">
            <a:hlinkClick r:id="rId2"/>
          </p:cNvPr>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bwMode="auto">
          <a:xfrm>
            <a:off x="179512" y="3023064"/>
            <a:ext cx="4608512" cy="2433421"/>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755576" y="5679649"/>
            <a:ext cx="3779912" cy="830997"/>
          </a:xfrm>
          <a:prstGeom prst="rect">
            <a:avLst/>
          </a:prstGeom>
          <a:noFill/>
        </p:spPr>
        <p:txBody>
          <a:bodyPr wrap="square" rtlCol="0">
            <a:spAutoFit/>
          </a:bodyPr>
          <a:lstStyle/>
          <a:p>
            <a:pPr algn="ctr"/>
            <a:r>
              <a:rPr lang="el-GR" sz="2400" dirty="0" err="1" smtClean="0"/>
              <a:t>Σόλιδος</a:t>
            </a:r>
            <a:r>
              <a:rPr lang="el-GR" sz="2400" dirty="0" smtClean="0"/>
              <a:t> με τον Κων/</a:t>
            </a:r>
            <a:r>
              <a:rPr lang="el-GR" sz="2400" dirty="0" err="1" smtClean="0"/>
              <a:t>νο</a:t>
            </a:r>
            <a:r>
              <a:rPr lang="el-GR" sz="2400" dirty="0" smtClean="0"/>
              <a:t> Ζ΄ και τον γιο του Ρωμανό Β΄.</a:t>
            </a:r>
            <a:endParaRPr lang="el-GR" dirty="0"/>
          </a:p>
        </p:txBody>
      </p:sp>
    </p:spTree>
    <p:extLst>
      <p:ext uri="{BB962C8B-B14F-4D97-AF65-F5344CB8AC3E}">
        <p14:creationId xmlns:p14="http://schemas.microsoft.com/office/powerpoint/2010/main" val="2495473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04129" y="0"/>
            <a:ext cx="8964488" cy="1143000"/>
          </a:xfrm>
        </p:spPr>
        <p:txBody>
          <a:bodyPr>
            <a:normAutofit/>
          </a:bodyPr>
          <a:lstStyle/>
          <a:p>
            <a:r>
              <a:rPr lang="el-GR"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α. Ἡ Βυζαντινή διπλωματία</a:t>
            </a:r>
            <a:endParaRPr lang="el-GR" b="1" dirty="0">
              <a:solidFill>
                <a:srgbClr val="C00000"/>
              </a:solidFill>
              <a:effectLst>
                <a:outerShdw blurRad="38100" dist="38100" dir="2700000" algn="tl">
                  <a:srgbClr val="000000">
                    <a:alpha val="43137"/>
                  </a:srgbClr>
                </a:outerShdw>
              </a:effectLst>
              <a:latin typeface="+mn-lt"/>
              <a:cs typeface="AG AthosPol P Normal" panose="00000400000000000000" pitchFamily="2"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060" y="1052736"/>
            <a:ext cx="9217572" cy="4392488"/>
          </a:xfrm>
          <a:prstGeom prst="rect">
            <a:avLst/>
          </a:prstGeom>
          <a:ln>
            <a:noFill/>
          </a:ln>
          <a:effectLst>
            <a:outerShdw blurRad="292100" dist="139700" dir="2700000" algn="tl" rotWithShape="0">
              <a:srgbClr val="333333">
                <a:alpha val="65000"/>
              </a:srgbClr>
            </a:outerShdw>
          </a:effectLst>
        </p:spPr>
      </p:pic>
      <p:sp>
        <p:nvSpPr>
          <p:cNvPr id="5" name="Θέση περιεχομένου 2"/>
          <p:cNvSpPr txBox="1">
            <a:spLocks/>
          </p:cNvSpPr>
          <p:nvPr/>
        </p:nvSpPr>
        <p:spPr>
          <a:xfrm>
            <a:off x="0" y="5589240"/>
            <a:ext cx="9324528" cy="109142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sz="2800" i="1" dirty="0" smtClean="0"/>
              <a:t>Βυζαντινοί </a:t>
            </a:r>
            <a:r>
              <a:rPr lang="el-GR" sz="2800" i="1" dirty="0" err="1" smtClean="0"/>
              <a:t>αποκρισιάριοι</a:t>
            </a:r>
            <a:r>
              <a:rPr lang="el-GR" sz="2800" i="1" dirty="0" smtClean="0"/>
              <a:t> προσέρχονται στον Χαλίφη Αλ-</a:t>
            </a:r>
            <a:r>
              <a:rPr lang="el-GR" sz="2800" i="1" dirty="0" err="1" smtClean="0"/>
              <a:t>Μαμούν</a:t>
            </a:r>
            <a:r>
              <a:rPr lang="el-GR" sz="2800" i="1" dirty="0" smtClean="0"/>
              <a:t>. </a:t>
            </a:r>
          </a:p>
          <a:p>
            <a:pPr marL="0" indent="0" algn="ctr">
              <a:buNone/>
            </a:pPr>
            <a:r>
              <a:rPr lang="el-GR" sz="2400" i="1" dirty="0" smtClean="0"/>
              <a:t>Μικρογραφία από το χειρόγραφο της Χρονογραφίας του Ιωάννη </a:t>
            </a:r>
            <a:r>
              <a:rPr lang="el-GR" sz="2400" i="1" dirty="0" err="1" smtClean="0"/>
              <a:t>Σκυλίτζη</a:t>
            </a:r>
            <a:endParaRPr lang="el-GR" sz="2400" b="1" i="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85536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fade">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fade">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txBox="1">
            <a:spLocks/>
          </p:cNvSpPr>
          <p:nvPr/>
        </p:nvSpPr>
        <p:spPr>
          <a:xfrm>
            <a:off x="179512" y="332656"/>
            <a:ext cx="8784976" cy="432048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l-GR" sz="4000" b="1" dirty="0" smtClean="0">
                <a:solidFill>
                  <a:srgbClr val="C00000"/>
                </a:solidFill>
                <a:effectLst>
                  <a:outerShdw blurRad="38100" dist="38100" dir="2700000" algn="tl">
                    <a:srgbClr val="000000">
                      <a:alpha val="43137"/>
                    </a:srgbClr>
                  </a:outerShdw>
                </a:effectLst>
                <a:sym typeface="Wingdings" panose="05000000000000000000" pitchFamily="2" charset="2"/>
              </a:rPr>
              <a:t>ΝΙΚΗΦΟΡΟΣ ΦΩΚΑΣ </a:t>
            </a:r>
            <a:r>
              <a:rPr lang="el-GR" sz="2800" b="1" dirty="0" smtClean="0">
                <a:effectLst>
                  <a:outerShdw blurRad="38100" dist="38100" dir="2700000" algn="tl">
                    <a:srgbClr val="000000">
                      <a:alpha val="43137"/>
                    </a:srgbClr>
                  </a:outerShdw>
                </a:effectLst>
                <a:latin typeface="AG AthosPol C Normal" panose="00000400000000000000" pitchFamily="2" charset="0"/>
                <a:sym typeface="Wingdings" panose="05000000000000000000" pitchFamily="2" charset="2"/>
              </a:rPr>
              <a:t></a:t>
            </a:r>
            <a:r>
              <a:rPr lang="el-GR" sz="4000" b="1" dirty="0" smtClean="0">
                <a:effectLst>
                  <a:outerShdw blurRad="38100" dist="38100" dir="2700000" algn="tl">
                    <a:srgbClr val="000000">
                      <a:alpha val="43137"/>
                    </a:srgbClr>
                  </a:outerShdw>
                </a:effectLst>
                <a:latin typeface="AG AthosPol C Normal" panose="00000400000000000000" pitchFamily="2" charset="0"/>
                <a:sym typeface="Wingdings" panose="05000000000000000000" pitchFamily="2" charset="2"/>
              </a:rPr>
              <a:t> </a:t>
            </a:r>
            <a:r>
              <a:rPr lang="el-GR" sz="3000" dirty="0" smtClean="0">
                <a:sym typeface="Wingdings" panose="05000000000000000000" pitchFamily="2" charset="2"/>
              </a:rPr>
              <a:t>Μέγας </a:t>
            </a:r>
            <a:r>
              <a:rPr lang="el-GR" sz="3000" b="1" dirty="0" smtClean="0">
                <a:effectLst>
                  <a:outerShdw blurRad="38100" dist="38100" dir="2700000" algn="tl">
                    <a:srgbClr val="000000">
                      <a:alpha val="43137"/>
                    </a:srgbClr>
                  </a:outerShdw>
                </a:effectLst>
                <a:sym typeface="Wingdings" panose="05000000000000000000" pitchFamily="2" charset="2"/>
              </a:rPr>
              <a:t>στρατηγός</a:t>
            </a:r>
            <a:r>
              <a:rPr lang="el-GR" sz="3000" dirty="0" smtClean="0">
                <a:sym typeface="Wingdings" panose="05000000000000000000" pitchFamily="2" charset="2"/>
              </a:rPr>
              <a:t>. </a:t>
            </a:r>
          </a:p>
          <a:p>
            <a:pPr marL="0" indent="0" algn="just">
              <a:buNone/>
            </a:pPr>
            <a:r>
              <a:rPr lang="el-GR" sz="3000" dirty="0">
                <a:sym typeface="Wingdings" panose="05000000000000000000" pitchFamily="2" charset="2"/>
              </a:rPr>
              <a:t>	</a:t>
            </a:r>
            <a:r>
              <a:rPr lang="el-GR" sz="3000" dirty="0" smtClean="0">
                <a:sym typeface="Wingdings" panose="05000000000000000000" pitchFamily="2" charset="2"/>
              </a:rPr>
              <a:t>Πήρε τον </a:t>
            </a:r>
            <a:r>
              <a:rPr lang="el-GR" sz="3000" b="1" dirty="0" smtClean="0">
                <a:solidFill>
                  <a:srgbClr val="C00000"/>
                </a:solidFill>
                <a:effectLst>
                  <a:outerShdw blurRad="38100" dist="38100" dir="2700000" algn="tl">
                    <a:srgbClr val="000000">
                      <a:alpha val="43137"/>
                    </a:srgbClr>
                  </a:outerShdw>
                </a:effectLst>
                <a:sym typeface="Wingdings" panose="05000000000000000000" pitchFamily="2" charset="2"/>
              </a:rPr>
              <a:t>Χάνδακα</a:t>
            </a:r>
            <a:r>
              <a:rPr lang="el-GR" sz="3000" dirty="0" smtClean="0">
                <a:solidFill>
                  <a:srgbClr val="C00000"/>
                </a:solidFill>
                <a:sym typeface="Wingdings" panose="05000000000000000000" pitchFamily="2" charset="2"/>
              </a:rPr>
              <a:t> </a:t>
            </a:r>
            <a:r>
              <a:rPr lang="el-GR" sz="3000" b="1" dirty="0" smtClean="0">
                <a:effectLst>
                  <a:outerShdw blurRad="38100" dist="38100" dir="2700000" algn="tl">
                    <a:srgbClr val="000000">
                      <a:alpha val="43137"/>
                    </a:srgbClr>
                  </a:outerShdw>
                </a:effectLst>
                <a:sym typeface="Wingdings" panose="05000000000000000000" pitchFamily="2" charset="2"/>
              </a:rPr>
              <a:t>(961), </a:t>
            </a:r>
            <a:r>
              <a:rPr lang="el-GR" sz="3000" dirty="0" smtClean="0">
                <a:sym typeface="Wingdings" panose="05000000000000000000" pitchFamily="2" charset="2"/>
              </a:rPr>
              <a:t>την </a:t>
            </a:r>
            <a:r>
              <a:rPr lang="el-GR" sz="3000" b="1" dirty="0" smtClean="0">
                <a:solidFill>
                  <a:srgbClr val="C00000"/>
                </a:solidFill>
                <a:effectLst>
                  <a:outerShdw blurRad="38100" dist="38100" dir="2700000" algn="tl">
                    <a:srgbClr val="000000">
                      <a:alpha val="43137"/>
                    </a:srgbClr>
                  </a:outerShdw>
                </a:effectLst>
                <a:sym typeface="Wingdings" panose="05000000000000000000" pitchFamily="2" charset="2"/>
              </a:rPr>
              <a:t>Κύπρο</a:t>
            </a:r>
            <a:r>
              <a:rPr lang="el-GR" sz="3000" b="1" dirty="0" smtClean="0">
                <a:effectLst>
                  <a:outerShdw blurRad="38100" dist="38100" dir="2700000" algn="tl">
                    <a:srgbClr val="000000">
                      <a:alpha val="43137"/>
                    </a:srgbClr>
                  </a:outerShdw>
                </a:effectLst>
                <a:sym typeface="Wingdings" panose="05000000000000000000" pitchFamily="2" charset="2"/>
              </a:rPr>
              <a:t> (965)</a:t>
            </a:r>
            <a:r>
              <a:rPr lang="el-GR" sz="3000" dirty="0" smtClean="0">
                <a:sym typeface="Wingdings" panose="05000000000000000000" pitchFamily="2" charset="2"/>
              </a:rPr>
              <a:t>, μέρος της </a:t>
            </a:r>
            <a:r>
              <a:rPr lang="el-GR" sz="3000" b="1" dirty="0" smtClean="0">
                <a:solidFill>
                  <a:srgbClr val="C00000"/>
                </a:solidFill>
                <a:effectLst>
                  <a:outerShdw blurRad="38100" dist="38100" dir="2700000" algn="tl">
                    <a:srgbClr val="000000">
                      <a:alpha val="43137"/>
                    </a:srgbClr>
                  </a:outerShdw>
                </a:effectLst>
                <a:sym typeface="Wingdings" panose="05000000000000000000" pitchFamily="2" charset="2"/>
              </a:rPr>
              <a:t>Συρίας</a:t>
            </a:r>
            <a:r>
              <a:rPr lang="el-GR" sz="3000" dirty="0" smtClean="0">
                <a:solidFill>
                  <a:srgbClr val="C00000"/>
                </a:solidFill>
                <a:sym typeface="Wingdings" panose="05000000000000000000" pitchFamily="2" charset="2"/>
              </a:rPr>
              <a:t> </a:t>
            </a:r>
            <a:r>
              <a:rPr lang="el-GR" sz="3000" dirty="0" smtClean="0">
                <a:sym typeface="Wingdings" panose="05000000000000000000" pitchFamily="2" charset="2"/>
              </a:rPr>
              <a:t>και πήγε τα σύνορα της αυτοκρατορίας πέρα από τον ποταμό Ευφράτη. Παντρεύτηκε τη Θεοφανώ και στέφθηκε αυτοκράτωρ. </a:t>
            </a:r>
          </a:p>
          <a:p>
            <a:pPr marL="0" indent="0" algn="just">
              <a:buNone/>
            </a:pPr>
            <a:r>
              <a:rPr lang="el-GR" sz="3000" dirty="0">
                <a:sym typeface="Wingdings" panose="05000000000000000000" pitchFamily="2" charset="2"/>
              </a:rPr>
              <a:t>	</a:t>
            </a:r>
            <a:r>
              <a:rPr lang="el-GR" sz="3000" b="1" dirty="0" smtClean="0">
                <a:effectLst>
                  <a:outerShdw blurRad="38100" dist="38100" dir="2700000" algn="tl">
                    <a:srgbClr val="000000">
                      <a:alpha val="43137"/>
                    </a:srgbClr>
                  </a:outerShdw>
                </a:effectLst>
                <a:sym typeface="Wingdings" panose="05000000000000000000" pitchFamily="2" charset="2"/>
              </a:rPr>
              <a:t>Δολοφονήθηκε</a:t>
            </a:r>
            <a:r>
              <a:rPr lang="el-GR" sz="3000" dirty="0" smtClean="0">
                <a:sym typeface="Wingdings" panose="05000000000000000000" pitchFamily="2" charset="2"/>
              </a:rPr>
              <a:t>  το</a:t>
            </a:r>
            <a:r>
              <a:rPr lang="el-GR" sz="3000" b="1" dirty="0" smtClean="0">
                <a:effectLst>
                  <a:outerShdw blurRad="38100" dist="38100" dir="2700000" algn="tl">
                    <a:srgbClr val="000000">
                      <a:alpha val="43137"/>
                    </a:srgbClr>
                  </a:outerShdw>
                </a:effectLst>
                <a:sym typeface="Wingdings" panose="05000000000000000000" pitchFamily="2" charset="2"/>
              </a:rPr>
              <a:t> 969 </a:t>
            </a:r>
            <a:r>
              <a:rPr lang="el-GR" sz="3000" dirty="0" smtClean="0">
                <a:sym typeface="Wingdings" panose="05000000000000000000" pitchFamily="2" charset="2"/>
              </a:rPr>
              <a:t>από τον Ιωάννη </a:t>
            </a:r>
            <a:r>
              <a:rPr lang="el-GR" sz="3000" dirty="0" err="1" smtClean="0">
                <a:sym typeface="Wingdings" panose="05000000000000000000" pitchFamily="2" charset="2"/>
              </a:rPr>
              <a:t>Τζιμισκή</a:t>
            </a:r>
            <a:r>
              <a:rPr lang="el-GR" sz="3000" dirty="0" smtClean="0">
                <a:sym typeface="Wingdings" panose="05000000000000000000" pitchFamily="2" charset="2"/>
              </a:rPr>
              <a:t>, στον πύργο του </a:t>
            </a:r>
            <a:r>
              <a:rPr lang="el-GR" sz="3000" dirty="0" err="1" smtClean="0">
                <a:sym typeface="Wingdings" panose="05000000000000000000" pitchFamily="2" charset="2"/>
              </a:rPr>
              <a:t>Βουκολέοντα</a:t>
            </a:r>
            <a:r>
              <a:rPr lang="el-GR" sz="3000" dirty="0" smtClean="0">
                <a:sym typeface="Wingdings" panose="05000000000000000000" pitchFamily="2" charset="2"/>
              </a:rPr>
              <a:t>, με τη βοήθεια της Θεοφανούς. </a:t>
            </a:r>
            <a:endParaRPr lang="el-GR" dirty="0" smtClean="0">
              <a:sym typeface="Wingdings" panose="05000000000000000000" pitchFamily="2" charset="2"/>
            </a:endParaRPr>
          </a:p>
          <a:p>
            <a:endParaRPr lang="el-GR" dirty="0" smtClean="0">
              <a:sym typeface="Wingdings" panose="05000000000000000000" pitchFamily="2" charset="2"/>
            </a:endParaRPr>
          </a:p>
        </p:txBody>
      </p:sp>
      <p:pic>
        <p:nvPicPr>
          <p:cNvPr id="8" name="BLOGGER_PHOTO_ID_5297128702421238658">
            <a:hlinkClick r:id="rId2"/>
          </p:cNvPr>
          <p:cNvPicPr/>
          <p:nvPr/>
        </p:nvPicPr>
        <p:blipFill rotWithShape="1">
          <a:blip r:embed="rId3">
            <a:extLst>
              <a:ext uri="{28A0092B-C50C-407E-A947-70E740481C1C}">
                <a14:useLocalDpi xmlns:a14="http://schemas.microsoft.com/office/drawing/2010/main" val="0"/>
              </a:ext>
            </a:extLst>
          </a:blip>
          <a:srcRect l="15853" r="-15853"/>
          <a:stretch/>
        </p:blipFill>
        <p:spPr bwMode="auto">
          <a:xfrm>
            <a:off x="7020272" y="4135256"/>
            <a:ext cx="3059832" cy="2436205"/>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78290" y="4967038"/>
            <a:ext cx="4572000" cy="1384995"/>
          </a:xfrm>
          <a:prstGeom prst="rect">
            <a:avLst/>
          </a:prstGeom>
          <a:noFill/>
        </p:spPr>
        <p:txBody>
          <a:bodyPr wrap="square" rtlCol="0">
            <a:spAutoFit/>
          </a:bodyPr>
          <a:lstStyle/>
          <a:p>
            <a:pPr algn="ctr"/>
            <a:r>
              <a:rPr lang="el-GR" sz="2800" dirty="0">
                <a:sym typeface="Wingdings" panose="05000000000000000000" pitchFamily="2" charset="2"/>
              </a:rPr>
              <a:t>Στον  τάφο του γράφτηκε: </a:t>
            </a:r>
            <a:endParaRPr lang="el-GR" sz="2800" dirty="0" smtClean="0">
              <a:sym typeface="Wingdings" panose="05000000000000000000" pitchFamily="2" charset="2"/>
            </a:endParaRPr>
          </a:p>
          <a:p>
            <a:pPr algn="ctr"/>
            <a:r>
              <a:rPr lang="el-GR" sz="2800" b="1" dirty="0" smtClean="0">
                <a:solidFill>
                  <a:srgbClr val="C00000"/>
                </a:solidFill>
                <a:effectLst>
                  <a:outerShdw blurRad="38100" dist="38100" dir="2700000" algn="tl">
                    <a:srgbClr val="000000">
                      <a:alpha val="43137"/>
                    </a:srgbClr>
                  </a:outerShdw>
                </a:effectLst>
                <a:sym typeface="Wingdings" panose="05000000000000000000" pitchFamily="2" charset="2"/>
              </a:rPr>
              <a:t>«</a:t>
            </a:r>
            <a:r>
              <a:rPr lang="el-GR" sz="2800" b="1" dirty="0">
                <a:solidFill>
                  <a:srgbClr val="C00000"/>
                </a:solidFill>
                <a:effectLst>
                  <a:outerShdw blurRad="38100" dist="38100" dir="2700000" algn="tl">
                    <a:srgbClr val="000000">
                      <a:alpha val="43137"/>
                    </a:srgbClr>
                  </a:outerShdw>
                </a:effectLst>
                <a:sym typeface="Wingdings" panose="05000000000000000000" pitchFamily="2" charset="2"/>
              </a:rPr>
              <a:t>Τους νίκησε όλους εκτός  από μία γυναίκα</a:t>
            </a:r>
            <a:r>
              <a:rPr lang="el-GR" sz="2800" b="1" dirty="0" smtClean="0">
                <a:solidFill>
                  <a:srgbClr val="C00000"/>
                </a:solidFill>
                <a:effectLst>
                  <a:outerShdw blurRad="38100" dist="38100" dir="2700000" algn="tl">
                    <a:srgbClr val="000000">
                      <a:alpha val="43137"/>
                    </a:srgbClr>
                  </a:outerShdw>
                </a:effectLst>
                <a:sym typeface="Wingdings" panose="05000000000000000000" pitchFamily="2" charset="2"/>
              </a:rPr>
              <a:t>».</a:t>
            </a:r>
            <a:endParaRPr lang="el-GR" sz="2800" b="1" dirty="0">
              <a:solidFill>
                <a:srgbClr val="C00000"/>
              </a:solidFill>
              <a:effectLst>
                <a:outerShdw blurRad="38100" dist="38100" dir="2700000" algn="tl">
                  <a:srgbClr val="000000">
                    <a:alpha val="43137"/>
                  </a:srgbClr>
                </a:outerShdw>
              </a:effectLst>
              <a:sym typeface="Wingdings" panose="05000000000000000000" pitchFamily="2" charset="2"/>
            </a:endParaRPr>
          </a:p>
        </p:txBody>
      </p:sp>
      <p:pic>
        <p:nvPicPr>
          <p:cNvPr id="5" name="BLOGGER_PHOTO_ID_5297128702421238658">
            <a:hlinkClick r:id="rId2"/>
          </p:cNvPr>
          <p:cNvPicPr/>
          <p:nvPr/>
        </p:nvPicPr>
        <p:blipFill>
          <a:blip r:embed="rId4">
            <a:extLst>
              <a:ext uri="{28A0092B-C50C-407E-A947-70E740481C1C}">
                <a14:useLocalDpi xmlns:a14="http://schemas.microsoft.com/office/drawing/2010/main" val="0"/>
              </a:ext>
            </a:extLst>
          </a:blip>
          <a:stretch>
            <a:fillRect/>
          </a:stretch>
        </p:blipFill>
        <p:spPr bwMode="auto">
          <a:xfrm>
            <a:off x="4355976" y="4237568"/>
            <a:ext cx="2399640" cy="233389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5510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95536" y="692696"/>
            <a:ext cx="8229600" cy="1143000"/>
          </a:xfrm>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latin typeface="+mn-lt"/>
              </a:rPr>
              <a:t>Ο Βυζαντινός στρατός στον Χάνδακα</a:t>
            </a:r>
            <a:endParaRPr lang="el-GR" b="1" dirty="0">
              <a:solidFill>
                <a:srgbClr val="C00000"/>
              </a:solidFill>
              <a:effectLst>
                <a:outerShdw blurRad="38100" dist="38100" dir="2700000" algn="tl">
                  <a:srgbClr val="000000">
                    <a:alpha val="43137"/>
                  </a:srgbClr>
                </a:outerShdw>
              </a:effectLst>
              <a:latin typeface="+mn-lt"/>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2353315"/>
            <a:ext cx="8229600" cy="30197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38105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txBox="1">
            <a:spLocks/>
          </p:cNvSpPr>
          <p:nvPr/>
        </p:nvSpPr>
        <p:spPr>
          <a:xfrm>
            <a:off x="173685" y="145426"/>
            <a:ext cx="8718795" cy="40036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l-GR" sz="4000" b="1" dirty="0" smtClean="0">
                <a:solidFill>
                  <a:srgbClr val="C00000"/>
                </a:solidFill>
                <a:effectLst>
                  <a:outerShdw blurRad="38100" dist="38100" dir="2700000" algn="tl">
                    <a:srgbClr val="000000">
                      <a:alpha val="43137"/>
                    </a:srgbClr>
                  </a:outerShdw>
                </a:effectLst>
                <a:sym typeface="Wingdings" panose="05000000000000000000" pitchFamily="2" charset="2"/>
              </a:rPr>
              <a:t>ΙΩΑΝΝΗΣ ΤΖΙΜΙΣΚΗΣ </a:t>
            </a:r>
            <a:r>
              <a:rPr lang="el-GR" sz="2800" b="1" dirty="0" smtClean="0">
                <a:effectLst>
                  <a:outerShdw blurRad="38100" dist="38100" dir="2700000" algn="tl">
                    <a:srgbClr val="000000">
                      <a:alpha val="43137"/>
                    </a:srgbClr>
                  </a:outerShdw>
                </a:effectLst>
                <a:latin typeface="AG AthosPol C Normal" panose="00000400000000000000" pitchFamily="2" charset="0"/>
                <a:sym typeface="Wingdings" panose="05000000000000000000" pitchFamily="2" charset="2"/>
              </a:rPr>
              <a:t></a:t>
            </a:r>
            <a:r>
              <a:rPr lang="el-GR" sz="4000" b="1" dirty="0" smtClean="0">
                <a:effectLst>
                  <a:outerShdw blurRad="38100" dist="38100" dir="2700000" algn="tl">
                    <a:srgbClr val="000000">
                      <a:alpha val="43137"/>
                    </a:srgbClr>
                  </a:outerShdw>
                </a:effectLst>
                <a:latin typeface="AG AthosPol C Normal" panose="00000400000000000000" pitchFamily="2" charset="0"/>
                <a:sym typeface="Wingdings" panose="05000000000000000000" pitchFamily="2" charset="2"/>
              </a:rPr>
              <a:t> </a:t>
            </a:r>
            <a:r>
              <a:rPr lang="el-GR" sz="2500" dirty="0" smtClean="0">
                <a:sym typeface="Wingdings" panose="05000000000000000000" pitchFamily="2" charset="2"/>
              </a:rPr>
              <a:t>Μετά τη δολοφονία του </a:t>
            </a:r>
            <a:r>
              <a:rPr lang="el-GR" sz="2500" dirty="0" err="1" smtClean="0">
                <a:sym typeface="Wingdings" panose="05000000000000000000" pitchFamily="2" charset="2"/>
              </a:rPr>
              <a:t>Νικ</a:t>
            </a:r>
            <a:r>
              <a:rPr lang="el-GR" sz="2500" dirty="0" smtClean="0">
                <a:sym typeface="Wingdings" panose="05000000000000000000" pitchFamily="2" charset="2"/>
              </a:rPr>
              <a:t>. Φωκά στέφεται αυτοκράτωρ. Αντί να παντρευτεί τη Θεοφανώ, την κλείνει σε μοναστήρι.</a:t>
            </a:r>
            <a:r>
              <a:rPr lang="el-GR" sz="2500" dirty="0"/>
              <a:t>  </a:t>
            </a:r>
            <a:endParaRPr lang="el-GR" sz="2500" dirty="0" smtClean="0"/>
          </a:p>
          <a:p>
            <a:pPr marL="0" indent="0" algn="just">
              <a:buNone/>
            </a:pPr>
            <a:r>
              <a:rPr lang="el-GR" sz="2500" dirty="0"/>
              <a:t>	</a:t>
            </a:r>
            <a:r>
              <a:rPr lang="el-GR" sz="2500" dirty="0" smtClean="0"/>
              <a:t>Εξουδετέρωσε </a:t>
            </a:r>
            <a:r>
              <a:rPr lang="el-GR" sz="2500" dirty="0"/>
              <a:t>την απειλή </a:t>
            </a:r>
            <a:r>
              <a:rPr lang="el-GR" sz="2500" dirty="0" smtClean="0"/>
              <a:t>των </a:t>
            </a:r>
            <a:r>
              <a:rPr lang="el-GR" sz="2500" b="1" dirty="0" err="1" smtClean="0">
                <a:effectLst>
                  <a:outerShdw blurRad="38100" dist="38100" dir="2700000" algn="tl">
                    <a:srgbClr val="000000">
                      <a:alpha val="43137"/>
                    </a:srgbClr>
                  </a:outerShdw>
                </a:effectLst>
              </a:rPr>
              <a:t>Ρως</a:t>
            </a:r>
            <a:r>
              <a:rPr lang="el-GR" sz="2500" dirty="0" smtClean="0">
                <a:effectLst>
                  <a:outerShdw blurRad="38100" dist="38100" dir="2700000" algn="tl">
                    <a:srgbClr val="000000">
                      <a:alpha val="43137"/>
                    </a:srgbClr>
                  </a:outerShdw>
                </a:effectLst>
              </a:rPr>
              <a:t> </a:t>
            </a:r>
            <a:r>
              <a:rPr lang="el-GR" sz="2500" dirty="0" smtClean="0"/>
              <a:t>υπό </a:t>
            </a:r>
            <a:r>
              <a:rPr lang="el-GR" sz="2500" dirty="0"/>
              <a:t>τον </a:t>
            </a:r>
            <a:r>
              <a:rPr lang="el-GR" sz="2500" b="1" dirty="0" err="1">
                <a:effectLst>
                  <a:outerShdw blurRad="38100" dist="38100" dir="2700000" algn="tl">
                    <a:srgbClr val="000000">
                      <a:alpha val="43137"/>
                    </a:srgbClr>
                  </a:outerShdw>
                </a:effectLst>
              </a:rPr>
              <a:t>Σβιατοσλάβο</a:t>
            </a:r>
            <a:r>
              <a:rPr lang="el-GR" sz="2500" dirty="0"/>
              <a:t>. </a:t>
            </a:r>
            <a:endParaRPr lang="el-GR" sz="2500" dirty="0" smtClean="0"/>
          </a:p>
          <a:p>
            <a:pPr marL="0" indent="0" algn="just">
              <a:buNone/>
            </a:pPr>
            <a:r>
              <a:rPr lang="el-GR" sz="2500" dirty="0"/>
              <a:t>	</a:t>
            </a:r>
            <a:r>
              <a:rPr lang="el-GR" sz="2500" dirty="0" smtClean="0"/>
              <a:t>Αντιμετώπισε </a:t>
            </a:r>
            <a:r>
              <a:rPr lang="el-GR" sz="2500" dirty="0"/>
              <a:t>επίσης με επιτυχία το πραξικόπημα του </a:t>
            </a:r>
            <a:r>
              <a:rPr lang="el-GR" sz="2500" dirty="0" smtClean="0"/>
              <a:t>αδελφού Πέτρου </a:t>
            </a:r>
            <a:r>
              <a:rPr lang="el-GR" sz="2500" b="1" dirty="0" smtClean="0">
                <a:effectLst>
                  <a:outerShdw blurRad="38100" dist="38100" dir="2700000" algn="tl">
                    <a:srgbClr val="000000">
                      <a:alpha val="43137"/>
                    </a:srgbClr>
                  </a:outerShdw>
                </a:effectLst>
              </a:rPr>
              <a:t>Βάρδα Φωκά </a:t>
            </a:r>
            <a:r>
              <a:rPr lang="el-GR" sz="2500" dirty="0" smtClean="0">
                <a:sym typeface="Wingdings" panose="05000000000000000000" pitchFamily="2" charset="2"/>
              </a:rPr>
              <a:t> </a:t>
            </a:r>
            <a:r>
              <a:rPr lang="el-GR" sz="2500" dirty="0" smtClean="0"/>
              <a:t>ευγενικός </a:t>
            </a:r>
            <a:r>
              <a:rPr lang="el-GR" sz="2500" dirty="0"/>
              <a:t>με τους συνωμότες</a:t>
            </a:r>
            <a:r>
              <a:rPr lang="el-GR" sz="2500" dirty="0" smtClean="0"/>
              <a:t>. </a:t>
            </a:r>
          </a:p>
          <a:p>
            <a:pPr marL="0" indent="0" algn="just">
              <a:buNone/>
            </a:pPr>
            <a:r>
              <a:rPr lang="el-GR" sz="2500" dirty="0"/>
              <a:t>	</a:t>
            </a:r>
            <a:r>
              <a:rPr lang="el-GR" sz="2500" dirty="0" smtClean="0"/>
              <a:t>Έκανε πολλές μάχες στη </a:t>
            </a:r>
            <a:r>
              <a:rPr lang="el-GR" sz="2500" b="1" dirty="0" smtClean="0">
                <a:effectLst>
                  <a:outerShdw blurRad="38100" dist="38100" dir="2700000" algn="tl">
                    <a:srgbClr val="000000">
                      <a:alpha val="43137"/>
                    </a:srgbClr>
                  </a:outerShdw>
                </a:effectLst>
              </a:rPr>
              <a:t>Βουλγαρία</a:t>
            </a:r>
            <a:r>
              <a:rPr lang="el-GR" sz="2500" dirty="0" smtClean="0"/>
              <a:t> και την </a:t>
            </a:r>
            <a:r>
              <a:rPr lang="el-GR" sz="2500" b="1" dirty="0" smtClean="0">
                <a:effectLst>
                  <a:outerShdw blurRad="38100" dist="38100" dir="2700000" algn="tl">
                    <a:srgbClr val="000000">
                      <a:alpha val="43137"/>
                    </a:srgbClr>
                  </a:outerShdw>
                </a:effectLst>
              </a:rPr>
              <a:t>Ανατολή</a:t>
            </a:r>
            <a:r>
              <a:rPr lang="el-GR" sz="2500" dirty="0" smtClean="0"/>
              <a:t> με επιτυχίες. Πέθανε από δηλητηρίαση.</a:t>
            </a:r>
            <a:endParaRPr lang="el-GR" sz="2500" dirty="0">
              <a:sym typeface="Wingdings" panose="05000000000000000000" pitchFamily="2" charset="2"/>
            </a:endParaRPr>
          </a:p>
        </p:txBody>
      </p:sp>
      <p:pic>
        <p:nvPicPr>
          <p:cNvPr id="8" name="BLOGGER_PHOTO_ID_5297128702421238658">
            <a:hlinkClick r:id="rId2"/>
          </p:cNvPr>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tretch>
            <a:fillRect/>
          </a:stretch>
        </p:blipFill>
        <p:spPr bwMode="auto">
          <a:xfrm>
            <a:off x="1807631" y="3976270"/>
            <a:ext cx="4752528" cy="237278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057347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LOGGER_PHOTO_ID_5297130025674439330" descr="http://4.bp.blogspot.com/_03maBBHrrQg/SYMvsWVheqI/AAAAAAAAH7o/NM8oFXX1aKs/s400/Lebedev_Svyatoslavs_meeting_with_Emperor_John+-+%CE%91%CE%BD%CF%84%CE%AF%CE%B3%CF%81%CE%B1%CF%86%CE%BF.jpg">
            <a:hlinkClick r:id="rId2"/>
          </p:cNvPr>
          <p:cNvPicPr/>
          <p:nvPr/>
        </p:nvPicPr>
        <p:blipFill>
          <a:blip r:embed="rId3"/>
          <a:srcRect/>
          <a:stretch>
            <a:fillRect/>
          </a:stretch>
        </p:blipFill>
        <p:spPr bwMode="auto">
          <a:xfrm>
            <a:off x="1" y="0"/>
            <a:ext cx="5292080" cy="6858000"/>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4716016" y="5229200"/>
            <a:ext cx="4896544" cy="954107"/>
          </a:xfrm>
          <a:prstGeom prst="rect">
            <a:avLst/>
          </a:prstGeom>
          <a:noFill/>
        </p:spPr>
        <p:txBody>
          <a:bodyPr wrap="square" rtlCol="0">
            <a:spAutoFit/>
          </a:bodyPr>
          <a:lstStyle/>
          <a:p>
            <a:pPr algn="ctr"/>
            <a:r>
              <a:rPr lang="el-GR" sz="2800" b="1" dirty="0" smtClean="0">
                <a:solidFill>
                  <a:srgbClr val="C00000"/>
                </a:solidFill>
                <a:effectLst>
                  <a:outerShdw blurRad="38100" dist="38100" dir="2700000" algn="tl">
                    <a:srgbClr val="000000">
                      <a:alpha val="43137"/>
                    </a:srgbClr>
                  </a:outerShdw>
                </a:effectLst>
                <a:sym typeface="Wingdings" panose="05000000000000000000" pitchFamily="2" charset="2"/>
              </a:rPr>
              <a:t>Ο Ιωάννης </a:t>
            </a:r>
            <a:r>
              <a:rPr lang="el-GR" sz="2800" b="1" dirty="0" err="1" smtClean="0">
                <a:solidFill>
                  <a:srgbClr val="C00000"/>
                </a:solidFill>
                <a:effectLst>
                  <a:outerShdw blurRad="38100" dist="38100" dir="2700000" algn="tl">
                    <a:srgbClr val="000000">
                      <a:alpha val="43137"/>
                    </a:srgbClr>
                  </a:outerShdw>
                </a:effectLst>
                <a:sym typeface="Wingdings" panose="05000000000000000000" pitchFamily="2" charset="2"/>
              </a:rPr>
              <a:t>Τζιμισκής</a:t>
            </a:r>
            <a:r>
              <a:rPr lang="el-GR" sz="2800" b="1" dirty="0" smtClean="0">
                <a:solidFill>
                  <a:srgbClr val="C00000"/>
                </a:solidFill>
                <a:effectLst>
                  <a:outerShdw blurRad="38100" dist="38100" dir="2700000" algn="tl">
                    <a:srgbClr val="000000">
                      <a:alpha val="43137"/>
                    </a:srgbClr>
                  </a:outerShdw>
                </a:effectLst>
                <a:sym typeface="Wingdings" panose="05000000000000000000" pitchFamily="2" charset="2"/>
              </a:rPr>
              <a:t> </a:t>
            </a:r>
          </a:p>
          <a:p>
            <a:pPr algn="ctr"/>
            <a:r>
              <a:rPr lang="el-GR" sz="2800" b="1" dirty="0" smtClean="0">
                <a:solidFill>
                  <a:srgbClr val="C00000"/>
                </a:solidFill>
                <a:effectLst>
                  <a:outerShdw blurRad="38100" dist="38100" dir="2700000" algn="tl">
                    <a:srgbClr val="000000">
                      <a:alpha val="43137"/>
                    </a:srgbClr>
                  </a:outerShdw>
                </a:effectLst>
                <a:sym typeface="Wingdings" panose="05000000000000000000" pitchFamily="2" charset="2"/>
              </a:rPr>
              <a:t>με τον </a:t>
            </a:r>
            <a:r>
              <a:rPr lang="el-GR" sz="2800" b="1" dirty="0" err="1" smtClean="0">
                <a:solidFill>
                  <a:srgbClr val="C00000"/>
                </a:solidFill>
                <a:effectLst>
                  <a:outerShdw blurRad="38100" dist="38100" dir="2700000" algn="tl">
                    <a:srgbClr val="000000">
                      <a:alpha val="43137"/>
                    </a:srgbClr>
                  </a:outerShdw>
                </a:effectLst>
                <a:sym typeface="Wingdings" panose="05000000000000000000" pitchFamily="2" charset="2"/>
              </a:rPr>
              <a:t>Σβιατοσλάβο</a:t>
            </a:r>
            <a:endParaRPr lang="el-GR" sz="2800" b="1" dirty="0">
              <a:solidFill>
                <a:srgbClr val="C00000"/>
              </a:solidFill>
              <a:effectLst>
                <a:outerShdw blurRad="38100" dist="38100" dir="2700000" algn="tl">
                  <a:srgbClr val="000000">
                    <a:alpha val="43137"/>
                  </a:srgbClr>
                </a:outerShdw>
              </a:effectLst>
              <a:sym typeface="Wingdings" panose="05000000000000000000" pitchFamily="2" charset="2"/>
            </a:endParaRPr>
          </a:p>
        </p:txBody>
      </p:sp>
    </p:spTree>
    <p:extLst>
      <p:ext uri="{BB962C8B-B14F-4D97-AF65-F5344CB8AC3E}">
        <p14:creationId xmlns:p14="http://schemas.microsoft.com/office/powerpoint/2010/main" val="33940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περιεχομένου 2"/>
          <p:cNvSpPr txBox="1">
            <a:spLocks/>
          </p:cNvSpPr>
          <p:nvPr/>
        </p:nvSpPr>
        <p:spPr>
          <a:xfrm>
            <a:off x="173685" y="-27384"/>
            <a:ext cx="8718795" cy="4608512"/>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l-GR" sz="4000" b="1" dirty="0" smtClean="0">
                <a:solidFill>
                  <a:srgbClr val="C00000"/>
                </a:solidFill>
                <a:effectLst>
                  <a:outerShdw blurRad="38100" dist="38100" dir="2700000" algn="tl">
                    <a:srgbClr val="000000">
                      <a:alpha val="43137"/>
                    </a:srgbClr>
                  </a:outerShdw>
                </a:effectLst>
                <a:sym typeface="Wingdings" panose="05000000000000000000" pitchFamily="2" charset="2"/>
              </a:rPr>
              <a:t>ΒΑΣΙΛΕΙΟΣ Β΄ ΒΟΥΛΓΑΡΟΚΤΟΝΟΣ </a:t>
            </a:r>
            <a:r>
              <a:rPr lang="el-GR" sz="2800" b="1" dirty="0" smtClean="0">
                <a:effectLst>
                  <a:outerShdw blurRad="38100" dist="38100" dir="2700000" algn="tl">
                    <a:srgbClr val="000000">
                      <a:alpha val="43137"/>
                    </a:srgbClr>
                  </a:outerShdw>
                </a:effectLst>
                <a:latin typeface="AG AthosPol C Normal" panose="00000400000000000000" pitchFamily="2" charset="0"/>
                <a:sym typeface="Wingdings" panose="05000000000000000000" pitchFamily="2" charset="2"/>
              </a:rPr>
              <a:t></a:t>
            </a:r>
            <a:r>
              <a:rPr lang="el-GR" sz="4000" b="1" dirty="0" smtClean="0">
                <a:effectLst>
                  <a:outerShdw blurRad="38100" dist="38100" dir="2700000" algn="tl">
                    <a:srgbClr val="000000">
                      <a:alpha val="43137"/>
                    </a:srgbClr>
                  </a:outerShdw>
                </a:effectLst>
                <a:latin typeface="AG AthosPol C Normal" panose="00000400000000000000" pitchFamily="2" charset="0"/>
                <a:sym typeface="Wingdings" panose="05000000000000000000" pitchFamily="2" charset="2"/>
              </a:rPr>
              <a:t> </a:t>
            </a:r>
            <a:r>
              <a:rPr lang="el-GR" sz="2600" dirty="0" smtClean="0">
                <a:sym typeface="Wingdings" panose="05000000000000000000" pitchFamily="2" charset="2"/>
              </a:rPr>
              <a:t>Αναλαμβάνει το θρόνο στα 18 του, όταν πεθαίνει ο </a:t>
            </a:r>
            <a:r>
              <a:rPr lang="el-GR" sz="2600" dirty="0" err="1" smtClean="0">
                <a:sym typeface="Wingdings" panose="05000000000000000000" pitchFamily="2" charset="2"/>
              </a:rPr>
              <a:t>Τζιμισκής</a:t>
            </a:r>
            <a:r>
              <a:rPr lang="el-GR" sz="2600" dirty="0" smtClean="0">
                <a:sym typeface="Wingdings" panose="05000000000000000000" pitchFamily="2" charset="2"/>
              </a:rPr>
              <a:t>. Συντρίβει τις επαναστάσεις του </a:t>
            </a:r>
            <a:r>
              <a:rPr lang="el-GR" sz="2600" b="1" dirty="0" smtClean="0">
                <a:effectLst>
                  <a:outerShdw blurRad="38100" dist="38100" dir="2700000" algn="tl">
                    <a:srgbClr val="000000">
                      <a:alpha val="43137"/>
                    </a:srgbClr>
                  </a:outerShdw>
                </a:effectLst>
                <a:sym typeface="Wingdings" panose="05000000000000000000" pitchFamily="2" charset="2"/>
              </a:rPr>
              <a:t>Βάρδα Σκληρού </a:t>
            </a:r>
            <a:r>
              <a:rPr lang="el-GR" sz="2600" dirty="0" smtClean="0">
                <a:sym typeface="Wingdings" panose="05000000000000000000" pitchFamily="2" charset="2"/>
              </a:rPr>
              <a:t>και </a:t>
            </a:r>
            <a:r>
              <a:rPr lang="el-GR" sz="2600" b="1" dirty="0" smtClean="0">
                <a:effectLst>
                  <a:outerShdw blurRad="38100" dist="38100" dir="2700000" algn="tl">
                    <a:srgbClr val="000000">
                      <a:alpha val="43137"/>
                    </a:srgbClr>
                  </a:outerShdw>
                </a:effectLst>
                <a:sym typeface="Wingdings" panose="05000000000000000000" pitchFamily="2" charset="2"/>
              </a:rPr>
              <a:t>Βάρδα Φωκά</a:t>
            </a:r>
            <a:r>
              <a:rPr lang="el-GR" sz="2600" dirty="0" smtClean="0">
                <a:sym typeface="Wingdings" panose="05000000000000000000" pitchFamily="2" charset="2"/>
              </a:rPr>
              <a:t>. Πάντρεψε την αδελφή του </a:t>
            </a:r>
            <a:r>
              <a:rPr lang="el-GR" sz="2600" b="1" dirty="0" smtClean="0">
                <a:effectLst>
                  <a:outerShdw blurRad="38100" dist="38100" dir="2700000" algn="tl">
                    <a:srgbClr val="000000">
                      <a:alpha val="43137"/>
                    </a:srgbClr>
                  </a:outerShdw>
                </a:effectLst>
                <a:sym typeface="Wingdings" panose="05000000000000000000" pitchFamily="2" charset="2"/>
              </a:rPr>
              <a:t>Άννα</a:t>
            </a:r>
            <a:r>
              <a:rPr lang="el-GR" sz="2600" dirty="0" smtClean="0">
                <a:sym typeface="Wingdings" panose="05000000000000000000" pitchFamily="2" charset="2"/>
              </a:rPr>
              <a:t> με τον </a:t>
            </a:r>
            <a:r>
              <a:rPr lang="el-GR" sz="2600" b="1" dirty="0" smtClean="0">
                <a:effectLst>
                  <a:outerShdw blurRad="38100" dist="38100" dir="2700000" algn="tl">
                    <a:srgbClr val="000000">
                      <a:alpha val="43137"/>
                    </a:srgbClr>
                  </a:outerShdw>
                </a:effectLst>
                <a:sym typeface="Wingdings" panose="05000000000000000000" pitchFamily="2" charset="2"/>
              </a:rPr>
              <a:t>Βλαδίμηρο</a:t>
            </a:r>
            <a:r>
              <a:rPr lang="el-GR" sz="2600" dirty="0" smtClean="0">
                <a:sym typeface="Wingdings" panose="05000000000000000000" pitchFamily="2" charset="2"/>
              </a:rPr>
              <a:t> της Ρωσίας. Έκανε σκληρό </a:t>
            </a:r>
            <a:r>
              <a:rPr lang="el-GR" sz="2600" b="1" dirty="0" smtClean="0">
                <a:effectLst>
                  <a:outerShdw blurRad="38100" dist="38100" dir="2700000" algn="tl">
                    <a:srgbClr val="000000">
                      <a:alpha val="43137"/>
                    </a:srgbClr>
                  </a:outerShdw>
                </a:effectLst>
                <a:sym typeface="Wingdings" panose="05000000000000000000" pitchFamily="2" charset="2"/>
              </a:rPr>
              <a:t>πόλεμο</a:t>
            </a:r>
            <a:r>
              <a:rPr lang="el-GR" sz="2600" dirty="0" smtClean="0">
                <a:sym typeface="Wingdings" panose="05000000000000000000" pitchFamily="2" charset="2"/>
              </a:rPr>
              <a:t> </a:t>
            </a:r>
            <a:r>
              <a:rPr lang="el-GR" sz="2600" b="1" dirty="0" smtClean="0">
                <a:effectLst>
                  <a:outerShdw blurRad="38100" dist="38100" dir="2700000" algn="tl">
                    <a:srgbClr val="000000">
                      <a:alpha val="43137"/>
                    </a:srgbClr>
                  </a:outerShdw>
                </a:effectLst>
                <a:sym typeface="Wingdings" panose="05000000000000000000" pitchFamily="2" charset="2"/>
              </a:rPr>
              <a:t>εναντίον των δυνατών</a:t>
            </a:r>
            <a:r>
              <a:rPr lang="el-GR" sz="2600" dirty="0">
                <a:sym typeface="Wingdings" panose="05000000000000000000" pitchFamily="2" charset="2"/>
              </a:rPr>
              <a:t> </a:t>
            </a:r>
            <a:r>
              <a:rPr lang="el-GR" sz="2600" dirty="0" smtClean="0">
                <a:sym typeface="Wingdings" panose="05000000000000000000" pitchFamily="2" charset="2"/>
              </a:rPr>
              <a:t>και έλαβε μέτρα ανακούφισης των πενήτων. 	Εκστράτευσε εναντίον των </a:t>
            </a:r>
            <a:r>
              <a:rPr lang="el-GR" sz="2600" b="1" dirty="0" smtClean="0">
                <a:effectLst>
                  <a:outerShdw blurRad="38100" dist="38100" dir="2700000" algn="tl">
                    <a:srgbClr val="000000">
                      <a:alpha val="43137"/>
                    </a:srgbClr>
                  </a:outerShdw>
                </a:effectLst>
                <a:sym typeface="Wingdings" panose="05000000000000000000" pitchFamily="2" charset="2"/>
              </a:rPr>
              <a:t>Αράβων</a:t>
            </a:r>
            <a:r>
              <a:rPr lang="el-GR" sz="2600" dirty="0" smtClean="0">
                <a:sym typeface="Wingdings" panose="05000000000000000000" pitchFamily="2" charset="2"/>
              </a:rPr>
              <a:t>  </a:t>
            </a:r>
            <a:r>
              <a:rPr lang="el-GR" sz="2600" dirty="0" smtClean="0"/>
              <a:t>κατέλαβε όλο </a:t>
            </a:r>
            <a:r>
              <a:rPr lang="el-GR" sz="2600" dirty="0"/>
              <a:t>το χαλιφάτο </a:t>
            </a:r>
            <a:r>
              <a:rPr lang="el-GR" sz="2600" dirty="0" smtClean="0"/>
              <a:t>από </a:t>
            </a:r>
            <a:r>
              <a:rPr lang="el-GR" sz="2600" dirty="0"/>
              <a:t>την Β</a:t>
            </a:r>
            <a:r>
              <a:rPr lang="el-GR" sz="2600" dirty="0" smtClean="0"/>
              <a:t>αγδάτη </a:t>
            </a:r>
            <a:r>
              <a:rPr lang="el-GR" sz="2600" dirty="0"/>
              <a:t>μέχρι την Ισπανία </a:t>
            </a:r>
            <a:r>
              <a:rPr lang="el-GR" sz="2600" dirty="0" smtClean="0"/>
              <a:t>τους Αγίους Τόπους όλα </a:t>
            </a:r>
            <a:r>
              <a:rPr lang="el-GR" sz="2600" dirty="0"/>
              <a:t>τα παράλια </a:t>
            </a:r>
            <a:r>
              <a:rPr lang="el-GR" sz="2600" dirty="0" smtClean="0"/>
              <a:t>της </a:t>
            </a:r>
            <a:r>
              <a:rPr lang="el-GR" sz="2600" dirty="0"/>
              <a:t>Αφρικής και τον </a:t>
            </a:r>
            <a:r>
              <a:rPr lang="el-GR" sz="2600" dirty="0" smtClean="0"/>
              <a:t>Καύκασο.</a:t>
            </a:r>
          </a:p>
          <a:p>
            <a:pPr marL="0" indent="0" algn="just">
              <a:buNone/>
            </a:pPr>
            <a:r>
              <a:rPr lang="el-GR" sz="2600" dirty="0" smtClean="0"/>
              <a:t> 	</a:t>
            </a:r>
            <a:r>
              <a:rPr lang="el-GR" sz="2600" dirty="0" smtClean="0">
                <a:sym typeface="Wingdings" panose="05000000000000000000" pitchFamily="2" charset="2"/>
              </a:rPr>
              <a:t>Συνέτριψε τους </a:t>
            </a:r>
            <a:r>
              <a:rPr lang="el-GR" sz="2600" b="1" dirty="0" smtClean="0">
                <a:effectLst>
                  <a:outerShdw blurRad="38100" dist="38100" dir="2700000" algn="tl">
                    <a:srgbClr val="000000">
                      <a:alpha val="43137"/>
                    </a:srgbClr>
                  </a:outerShdw>
                </a:effectLst>
                <a:sym typeface="Wingdings" panose="05000000000000000000" pitchFamily="2" charset="2"/>
              </a:rPr>
              <a:t>Βουλγάρους</a:t>
            </a:r>
            <a:r>
              <a:rPr lang="el-GR" sz="2600" dirty="0" smtClean="0">
                <a:sym typeface="Wingdings" panose="05000000000000000000" pitchFamily="2" charset="2"/>
              </a:rPr>
              <a:t>. </a:t>
            </a:r>
          </a:p>
          <a:p>
            <a:pPr marL="0" indent="0" algn="just">
              <a:buNone/>
            </a:pPr>
            <a:r>
              <a:rPr lang="el-GR" sz="2600" dirty="0" smtClean="0">
                <a:sym typeface="Wingdings" panose="05000000000000000000" pitchFamily="2" charset="2"/>
              </a:rPr>
              <a:t>Νίκη στο </a:t>
            </a:r>
            <a:r>
              <a:rPr lang="el-GR" sz="2600" b="1" dirty="0" smtClean="0">
                <a:effectLst>
                  <a:outerShdw blurRad="38100" dist="38100" dir="2700000" algn="tl">
                    <a:srgbClr val="000000">
                      <a:alpha val="43137"/>
                    </a:srgbClr>
                  </a:outerShdw>
                </a:effectLst>
                <a:sym typeface="Wingdings" panose="05000000000000000000" pitchFamily="2" charset="2"/>
              </a:rPr>
              <a:t>Σπερχειό</a:t>
            </a:r>
            <a:r>
              <a:rPr lang="el-GR" sz="2600" dirty="0" smtClean="0">
                <a:sym typeface="Wingdings" panose="05000000000000000000" pitchFamily="2" charset="2"/>
              </a:rPr>
              <a:t> (</a:t>
            </a:r>
            <a:r>
              <a:rPr lang="el-GR" sz="2600" b="1" dirty="0" smtClean="0">
                <a:solidFill>
                  <a:srgbClr val="C00000"/>
                </a:solidFill>
                <a:effectLst>
                  <a:outerShdw blurRad="38100" dist="38100" dir="2700000" algn="tl">
                    <a:srgbClr val="000000">
                      <a:alpha val="43137"/>
                    </a:srgbClr>
                  </a:outerShdw>
                </a:effectLst>
                <a:sym typeface="Wingdings" panose="05000000000000000000" pitchFamily="2" charset="2"/>
              </a:rPr>
              <a:t>997</a:t>
            </a:r>
            <a:r>
              <a:rPr lang="el-GR" sz="2600" dirty="0" smtClean="0">
                <a:sym typeface="Wingdings" panose="05000000000000000000" pitchFamily="2" charset="2"/>
              </a:rPr>
              <a:t>)  </a:t>
            </a:r>
            <a:r>
              <a:rPr lang="el-GR" sz="2600" dirty="0" err="1" smtClean="0">
                <a:sym typeface="Wingdings" panose="05000000000000000000" pitchFamily="2" charset="2"/>
              </a:rPr>
              <a:t>Νικηφ</a:t>
            </a:r>
            <a:r>
              <a:rPr lang="el-GR" sz="2600" dirty="0" smtClean="0">
                <a:sym typeface="Wingdings" panose="05000000000000000000" pitchFamily="2" charset="2"/>
              </a:rPr>
              <a:t>. Ουρανός</a:t>
            </a:r>
          </a:p>
          <a:p>
            <a:pPr marL="0" indent="0" algn="just">
              <a:buNone/>
            </a:pPr>
            <a:r>
              <a:rPr lang="el-GR" sz="2600" b="1" dirty="0" smtClean="0">
                <a:effectLst>
                  <a:outerShdw blurRad="38100" dist="38100" dir="2700000" algn="tl">
                    <a:srgbClr val="000000">
                      <a:alpha val="43137"/>
                    </a:srgbClr>
                  </a:outerShdw>
                </a:effectLst>
                <a:sym typeface="Wingdings" panose="05000000000000000000" pitchFamily="2" charset="2"/>
              </a:rPr>
              <a:t>Νίκη στο Κλειδί </a:t>
            </a:r>
            <a:r>
              <a:rPr lang="el-GR" sz="2600" dirty="0" smtClean="0">
                <a:sym typeface="Wingdings" panose="05000000000000000000" pitchFamily="2" charset="2"/>
              </a:rPr>
              <a:t>(</a:t>
            </a:r>
            <a:r>
              <a:rPr lang="el-GR" sz="2600" b="1" dirty="0" smtClean="0">
                <a:solidFill>
                  <a:srgbClr val="C00000"/>
                </a:solidFill>
                <a:effectLst>
                  <a:outerShdw blurRad="38100" dist="38100" dir="2700000" algn="tl">
                    <a:srgbClr val="000000">
                      <a:alpha val="43137"/>
                    </a:srgbClr>
                  </a:outerShdw>
                </a:effectLst>
                <a:sym typeface="Wingdings" panose="05000000000000000000" pitchFamily="2" charset="2"/>
              </a:rPr>
              <a:t>1014</a:t>
            </a:r>
            <a:r>
              <a:rPr lang="el-GR" sz="2600" dirty="0" smtClean="0">
                <a:sym typeface="Wingdings" panose="05000000000000000000" pitchFamily="2" charset="2"/>
              </a:rPr>
              <a:t>)  θάνατος Σαμουήλ.</a:t>
            </a:r>
            <a:endParaRPr lang="el-GR" sz="2600" dirty="0">
              <a:sym typeface="Wingdings" panose="05000000000000000000" pitchFamily="2" charset="2"/>
            </a:endParaRPr>
          </a:p>
        </p:txBody>
      </p:sp>
      <p:pic>
        <p:nvPicPr>
          <p:cNvPr id="8" name="BLOGGER_PHOTO_ID_5297128702421238658">
            <a:hlinkClick r:id="rId2"/>
          </p:cNvPr>
          <p:cNvPicPr/>
          <p:nvPr/>
        </p:nvPicPr>
        <p:blipFill>
          <a:blip r:embed="rId3">
            <a:extLst>
              <a:ext uri="{28A0092B-C50C-407E-A947-70E740481C1C}">
                <a14:useLocalDpi xmlns:a14="http://schemas.microsoft.com/office/drawing/2010/main" val="0"/>
              </a:ext>
            </a:extLst>
          </a:blip>
          <a:stretch>
            <a:fillRect/>
          </a:stretch>
        </p:blipFill>
        <p:spPr bwMode="auto">
          <a:xfrm>
            <a:off x="6125910" y="3072166"/>
            <a:ext cx="2982594" cy="3741210"/>
          </a:xfrm>
          <a:prstGeom prst="rect">
            <a:avLst/>
          </a:prstGeom>
          <a:ln>
            <a:noFill/>
          </a:ln>
          <a:effectLst>
            <a:outerShdw blurRad="292100" dist="139700" dir="2700000" algn="tl" rotWithShape="0">
              <a:srgbClr val="333333">
                <a:alpha val="65000"/>
              </a:srgbClr>
            </a:outerShdw>
          </a:effectLst>
        </p:spPr>
      </p:pic>
      <p:pic>
        <p:nvPicPr>
          <p:cNvPr id="6" name="BLOGGER_PHOTO_ID_5297130025674439330">
            <a:hlinkClick r:id="rId4"/>
          </p:cNvPr>
          <p:cNvPicPr/>
          <p:nvPr/>
        </p:nvPicPr>
        <p:blipFill rotWithShape="1">
          <a:blip r:embed="rId5">
            <a:extLst>
              <a:ext uri="{28A0092B-C50C-407E-A947-70E740481C1C}">
                <a14:useLocalDpi xmlns:a14="http://schemas.microsoft.com/office/drawing/2010/main" val="0"/>
              </a:ext>
            </a:extLst>
          </a:blip>
          <a:srcRect t="26532" b="-26532"/>
          <a:stretch/>
        </p:blipFill>
        <p:spPr bwMode="auto">
          <a:xfrm>
            <a:off x="173685" y="4581128"/>
            <a:ext cx="2166067" cy="2276872"/>
          </a:xfrm>
          <a:prstGeom prst="rect">
            <a:avLst/>
          </a:prstGeom>
          <a:ln>
            <a:noFill/>
          </a:ln>
          <a:effectLst>
            <a:outerShdw blurRad="292100" dist="139700" dir="2700000" algn="tl" rotWithShape="0">
              <a:srgbClr val="333333">
                <a:alpha val="65000"/>
              </a:srgbClr>
            </a:outerShdw>
          </a:effectLst>
        </p:spPr>
      </p:pic>
      <p:sp>
        <p:nvSpPr>
          <p:cNvPr id="5" name="TextBox 4"/>
          <p:cNvSpPr txBox="1"/>
          <p:nvPr/>
        </p:nvSpPr>
        <p:spPr>
          <a:xfrm>
            <a:off x="-36512" y="6165304"/>
            <a:ext cx="2880320" cy="707886"/>
          </a:xfrm>
          <a:prstGeom prst="rect">
            <a:avLst/>
          </a:prstGeom>
          <a:noFill/>
        </p:spPr>
        <p:txBody>
          <a:bodyPr wrap="square" rtlCol="0">
            <a:spAutoFit/>
          </a:bodyPr>
          <a:lstStyle/>
          <a:p>
            <a:pPr algn="ctr"/>
            <a:r>
              <a:rPr lang="el-GR" sz="2000" i="1" dirty="0" smtClean="0">
                <a:sym typeface="Wingdings" panose="05000000000000000000" pitchFamily="2" charset="2"/>
              </a:rPr>
              <a:t>Τύφλωση</a:t>
            </a:r>
          </a:p>
          <a:p>
            <a:pPr algn="ctr"/>
            <a:r>
              <a:rPr lang="el-GR" sz="2000" i="1" dirty="0" smtClean="0">
                <a:sym typeface="Wingdings" panose="05000000000000000000" pitchFamily="2" charset="2"/>
              </a:rPr>
              <a:t>αιχμαλώτων Κλειδί, 1014</a:t>
            </a:r>
            <a:endParaRPr lang="el-GR" sz="2000" b="1" i="1" dirty="0">
              <a:solidFill>
                <a:srgbClr val="C00000"/>
              </a:solidFill>
              <a:effectLst>
                <a:outerShdw blurRad="38100" dist="38100" dir="2700000" algn="tl">
                  <a:srgbClr val="000000">
                    <a:alpha val="43137"/>
                  </a:srgbClr>
                </a:outerShdw>
              </a:effectLst>
              <a:sym typeface="Wingdings" panose="05000000000000000000" pitchFamily="2" charset="2"/>
            </a:endParaRPr>
          </a:p>
        </p:txBody>
      </p:sp>
      <p:sp>
        <p:nvSpPr>
          <p:cNvPr id="7" name="TextBox 6"/>
          <p:cNvSpPr txBox="1"/>
          <p:nvPr/>
        </p:nvSpPr>
        <p:spPr>
          <a:xfrm>
            <a:off x="2483768" y="4599913"/>
            <a:ext cx="3672408" cy="1938992"/>
          </a:xfrm>
          <a:prstGeom prst="rect">
            <a:avLst/>
          </a:prstGeom>
          <a:noFill/>
        </p:spPr>
        <p:txBody>
          <a:bodyPr wrap="square" rtlCol="0">
            <a:spAutoFit/>
          </a:bodyPr>
          <a:lstStyle/>
          <a:p>
            <a:pPr algn="ctr"/>
            <a:r>
              <a:rPr lang="el-GR" sz="2400" b="1" dirty="0" smtClean="0">
                <a:solidFill>
                  <a:srgbClr val="C00000"/>
                </a:solidFill>
                <a:effectLst>
                  <a:outerShdw blurRad="38100" dist="38100" dir="2700000" algn="tl">
                    <a:srgbClr val="000000">
                      <a:alpha val="43137"/>
                    </a:srgbClr>
                  </a:outerShdw>
                </a:effectLst>
                <a:sym typeface="Wingdings" panose="05000000000000000000" pitchFamily="2" charset="2"/>
              </a:rPr>
              <a:t>1018 </a:t>
            </a:r>
            <a:r>
              <a:rPr lang="el-GR" sz="2400" dirty="0" smtClean="0">
                <a:sym typeface="Wingdings" panose="05000000000000000000" pitchFamily="2" charset="2"/>
              </a:rPr>
              <a:t> Η </a:t>
            </a:r>
            <a:r>
              <a:rPr lang="el-GR" sz="2400" b="1" dirty="0" smtClean="0">
                <a:effectLst>
                  <a:outerShdw blurRad="38100" dist="38100" dir="2700000" algn="tl">
                    <a:srgbClr val="000000">
                      <a:alpha val="43137"/>
                    </a:srgbClr>
                  </a:outerShdw>
                </a:effectLst>
                <a:sym typeface="Wingdings" panose="05000000000000000000" pitchFamily="2" charset="2"/>
              </a:rPr>
              <a:t>Βουλγαρία υποτάσσεται στο Βυζάντιο</a:t>
            </a:r>
            <a:r>
              <a:rPr lang="el-GR" sz="2400" dirty="0" smtClean="0">
                <a:sym typeface="Wingdings" panose="05000000000000000000" pitchFamily="2" charset="2"/>
              </a:rPr>
              <a:t>.</a:t>
            </a:r>
          </a:p>
          <a:p>
            <a:pPr algn="ctr"/>
            <a:endParaRPr lang="el-GR" sz="2400" dirty="0" smtClean="0">
              <a:sym typeface="Wingdings" panose="05000000000000000000" pitchFamily="2" charset="2"/>
            </a:endParaRPr>
          </a:p>
          <a:p>
            <a:pPr algn="ctr"/>
            <a:r>
              <a:rPr lang="el-GR" sz="2400" dirty="0" smtClean="0">
                <a:sym typeface="Wingdings" panose="05000000000000000000" pitchFamily="2" charset="2"/>
              </a:rPr>
              <a:t>Δυστυχώς </a:t>
            </a:r>
            <a:r>
              <a:rPr lang="el-GR" sz="2400" b="1" dirty="0" smtClean="0">
                <a:effectLst>
                  <a:outerShdw blurRad="38100" dist="38100" dir="2700000" algn="tl">
                    <a:srgbClr val="000000">
                      <a:alpha val="43137"/>
                    </a:srgbClr>
                  </a:outerShdw>
                </a:effectLst>
                <a:sym typeface="Wingdings" panose="05000000000000000000" pitchFamily="2" charset="2"/>
              </a:rPr>
              <a:t>δεν άφησε </a:t>
            </a:r>
            <a:r>
              <a:rPr lang="el-GR" sz="2400" b="1" dirty="0" smtClean="0">
                <a:solidFill>
                  <a:srgbClr val="C00000"/>
                </a:solidFill>
                <a:effectLst>
                  <a:outerShdw blurRad="38100" dist="38100" dir="2700000" algn="tl">
                    <a:srgbClr val="000000">
                      <a:alpha val="43137"/>
                    </a:srgbClr>
                  </a:outerShdw>
                </a:effectLst>
                <a:sym typeface="Wingdings" panose="05000000000000000000" pitchFamily="2" charset="2"/>
              </a:rPr>
              <a:t>άξιους</a:t>
            </a:r>
            <a:r>
              <a:rPr lang="el-GR" sz="2400" b="1" dirty="0" smtClean="0">
                <a:effectLst>
                  <a:outerShdw blurRad="38100" dist="38100" dir="2700000" algn="tl">
                    <a:srgbClr val="000000">
                      <a:alpha val="43137"/>
                    </a:srgbClr>
                  </a:outerShdw>
                </a:effectLst>
                <a:sym typeface="Wingdings" panose="05000000000000000000" pitchFamily="2" charset="2"/>
              </a:rPr>
              <a:t> διαδόχους</a:t>
            </a:r>
            <a:r>
              <a:rPr lang="el-GR" sz="2400" dirty="0" smtClean="0">
                <a:sym typeface="Wingdings" panose="05000000000000000000" pitchFamily="2" charset="2"/>
              </a:rPr>
              <a:t>!</a:t>
            </a:r>
            <a:endParaRPr lang="el-GR" sz="2400" b="1" dirty="0">
              <a:solidFill>
                <a:srgbClr val="C00000"/>
              </a:solidFill>
              <a:effectLst>
                <a:outerShdw blurRad="38100" dist="38100" dir="2700000" algn="tl">
                  <a:srgbClr val="000000">
                    <a:alpha val="43137"/>
                  </a:srgbClr>
                </a:outerShdw>
              </a:effectLst>
              <a:sym typeface="Wingdings" panose="05000000000000000000" pitchFamily="2" charset="2"/>
            </a:endParaRPr>
          </a:p>
        </p:txBody>
      </p:sp>
    </p:spTree>
    <p:extLst>
      <p:ext uri="{BB962C8B-B14F-4D97-AF65-F5344CB8AC3E}">
        <p14:creationId xmlns:p14="http://schemas.microsoft.com/office/powerpoint/2010/main" val="371897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99392"/>
            <a:ext cx="8964488" cy="1143000"/>
          </a:xfrm>
        </p:spPr>
        <p:txBody>
          <a:bodyPr>
            <a:normAutofit/>
          </a:bodyPr>
          <a:lstStyle/>
          <a:p>
            <a:r>
              <a:rPr lang="el-GR" sz="3600"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Τό</a:t>
            </a:r>
            <a:r>
              <a:rPr lang="el-GR" sz="36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Βυζαντινό κράτος </a:t>
            </a:r>
            <a:r>
              <a:rPr lang="el-GR" sz="3600"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ἐπί</a:t>
            </a:r>
            <a:r>
              <a:rPr lang="el-GR" sz="36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Βασιλείου Β΄</a:t>
            </a:r>
            <a:endParaRPr lang="el-GR" sz="3600" b="1" dirty="0">
              <a:solidFill>
                <a:srgbClr val="C00000"/>
              </a:solidFill>
              <a:effectLst>
                <a:outerShdw blurRad="38100" dist="38100" dir="2700000" algn="tl">
                  <a:srgbClr val="000000">
                    <a:alpha val="43137"/>
                  </a:srgbClr>
                </a:outerShdw>
              </a:effectLst>
              <a:latin typeface="+mn-lt"/>
              <a:cs typeface="AG AthosPol P Normal" panose="00000400000000000000" pitchFamily="2" charset="0"/>
            </a:endParaRPr>
          </a:p>
        </p:txBody>
      </p:sp>
      <p:pic>
        <p:nvPicPr>
          <p:cNvPr id="4" name="Θέση περιεχομένου 3"/>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683568" y="908721"/>
            <a:ext cx="7848872" cy="57304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84886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964488" cy="1143000"/>
          </a:xfrm>
        </p:spPr>
        <p:txBody>
          <a:bodyPr>
            <a:normAutofit/>
          </a:bodyPr>
          <a:lstStyle/>
          <a:p>
            <a:r>
              <a:rPr lang="el-GR"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γ. </a:t>
            </a:r>
            <a:r>
              <a:rPr lang="el-GR"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Οἱ</a:t>
            </a:r>
            <a:r>
              <a:rPr lang="el-GR"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σχέσεις </a:t>
            </a:r>
            <a:r>
              <a:rPr lang="el-GR"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μέ</a:t>
            </a:r>
            <a:r>
              <a:rPr lang="el-GR"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τούς Βούλγαρους</a:t>
            </a:r>
            <a:endParaRPr lang="el-GR" b="1" dirty="0">
              <a:solidFill>
                <a:srgbClr val="C00000"/>
              </a:solidFill>
              <a:effectLst>
                <a:outerShdw blurRad="38100" dist="38100" dir="2700000" algn="tl">
                  <a:srgbClr val="000000">
                    <a:alpha val="43137"/>
                  </a:srgbClr>
                </a:outerShdw>
              </a:effectLst>
              <a:latin typeface="+mn-lt"/>
              <a:cs typeface="AG AthosPol P Normal" panose="00000400000000000000" pitchFamily="2"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20072" y="1395778"/>
            <a:ext cx="3024336" cy="4821933"/>
          </a:xfrm>
          <a:prstGeom prst="rect">
            <a:avLst/>
          </a:prstGeom>
          <a:ln>
            <a:noFill/>
          </a:ln>
          <a:effectLst>
            <a:outerShdw blurRad="292100" dist="139700" dir="2700000" algn="tl" rotWithShape="0">
              <a:srgbClr val="333333">
                <a:alpha val="65000"/>
              </a:srgbClr>
            </a:outerShdw>
          </a:effectLst>
        </p:spPr>
      </p:pic>
      <p:pic>
        <p:nvPicPr>
          <p:cNvPr id="5" name="Θέση περιεχομένου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1777" y="1412776"/>
            <a:ext cx="4058255" cy="483356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578626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5445224"/>
            <a:ext cx="7963335" cy="1143000"/>
          </a:xfrm>
        </p:spPr>
        <p:txBody>
          <a:bodyPr>
            <a:noAutofit/>
          </a:bodyPr>
          <a:lstStyle/>
          <a:p>
            <a:r>
              <a:rPr lang="el-GR" b="1" dirty="0" smtClean="0">
                <a:solidFill>
                  <a:srgbClr val="C00000"/>
                </a:solidFill>
                <a:effectLst>
                  <a:outerShdw blurRad="38100" dist="38100" dir="2700000" algn="tl">
                    <a:srgbClr val="000000">
                      <a:alpha val="43137"/>
                    </a:srgbClr>
                  </a:outerShdw>
                </a:effectLst>
                <a:latin typeface="+mn-lt"/>
              </a:rPr>
              <a:t>Κων/νος Ζ΄ και Συμεών</a:t>
            </a:r>
            <a:endParaRPr lang="el-GR" b="1" dirty="0">
              <a:solidFill>
                <a:srgbClr val="C00000"/>
              </a:solidFill>
              <a:effectLst>
                <a:outerShdw blurRad="38100" dist="38100" dir="2700000" algn="tl">
                  <a:srgbClr val="000000">
                    <a:alpha val="43137"/>
                  </a:srgbClr>
                </a:outerShdw>
              </a:effectLst>
              <a:latin typeface="+mn-lt"/>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15616" y="620688"/>
            <a:ext cx="7307440" cy="435124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0817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88640"/>
            <a:ext cx="8229600" cy="6669360"/>
          </a:xfrm>
        </p:spPr>
        <p:txBody>
          <a:bodyPr>
            <a:normAutofit fontScale="92500" lnSpcReduction="20000"/>
          </a:bodyPr>
          <a:lstStyle/>
          <a:p>
            <a:r>
              <a:rPr lang="el-GR" dirty="0" smtClean="0"/>
              <a:t>Ο τσάρος </a:t>
            </a:r>
            <a:r>
              <a:rPr lang="el-GR" sz="5200" b="1" dirty="0" smtClean="0">
                <a:solidFill>
                  <a:srgbClr val="C00000"/>
                </a:solidFill>
                <a:effectLst>
                  <a:outerShdw blurRad="38100" dist="38100" dir="2700000" algn="tl">
                    <a:srgbClr val="000000">
                      <a:alpha val="43137"/>
                    </a:srgbClr>
                  </a:outerShdw>
                </a:effectLst>
              </a:rPr>
              <a:t>Συμεών</a:t>
            </a:r>
            <a:r>
              <a:rPr lang="el-GR" dirty="0" smtClean="0">
                <a:solidFill>
                  <a:srgbClr val="C00000"/>
                </a:solidFill>
                <a:effectLst>
                  <a:outerShdw blurRad="38100" dist="38100" dir="2700000" algn="tl">
                    <a:srgbClr val="000000">
                      <a:alpha val="43137"/>
                    </a:srgbClr>
                  </a:outerShdw>
                </a:effectLst>
              </a:rPr>
              <a:t> </a:t>
            </a:r>
            <a:r>
              <a:rPr lang="el-GR" dirty="0" smtClean="0"/>
              <a:t>(διάδοχος του </a:t>
            </a:r>
            <a:r>
              <a:rPr lang="el-GR" dirty="0" err="1" smtClean="0"/>
              <a:t>Βόρη</a:t>
            </a:r>
            <a:r>
              <a:rPr lang="el-GR" dirty="0" smtClean="0"/>
              <a:t>) </a:t>
            </a:r>
          </a:p>
          <a:p>
            <a:pPr marL="0" indent="0">
              <a:buNone/>
            </a:pPr>
            <a:r>
              <a:rPr lang="el-GR" dirty="0">
                <a:sym typeface="Wingdings" panose="05000000000000000000" pitchFamily="2" charset="2"/>
              </a:rPr>
              <a:t> </a:t>
            </a:r>
            <a:r>
              <a:rPr lang="el-GR" dirty="0" smtClean="0">
                <a:sym typeface="Wingdings" panose="05000000000000000000" pitchFamily="2" charset="2"/>
              </a:rPr>
              <a:t>     </a:t>
            </a:r>
            <a:r>
              <a:rPr lang="el-GR" b="1" dirty="0" err="1" smtClean="0">
                <a:effectLst>
                  <a:outerShdw blurRad="38100" dist="38100" dir="2700000" algn="tl">
                    <a:srgbClr val="000000">
                      <a:alpha val="43137"/>
                    </a:srgbClr>
                  </a:outerShdw>
                </a:effectLst>
                <a:sym typeface="Wingdings" panose="05000000000000000000" pitchFamily="2" charset="2"/>
              </a:rPr>
              <a:t>ἡμιαργείος</a:t>
            </a:r>
            <a:r>
              <a:rPr lang="el-GR" dirty="0" smtClean="0">
                <a:sym typeface="Wingdings" panose="05000000000000000000" pitchFamily="2" charset="2"/>
              </a:rPr>
              <a:t> (= </a:t>
            </a:r>
            <a:r>
              <a:rPr lang="el-GR" dirty="0" err="1" smtClean="0">
                <a:sym typeface="Wingdings" panose="05000000000000000000" pitchFamily="2" charset="2"/>
              </a:rPr>
              <a:t>ημιέλληνας</a:t>
            </a:r>
            <a:r>
              <a:rPr lang="el-GR" dirty="0" smtClean="0">
                <a:sym typeface="Wingdings" panose="05000000000000000000" pitchFamily="2" charset="2"/>
              </a:rPr>
              <a:t>), επειδή είχε σπουδάσει στη </a:t>
            </a:r>
            <a:r>
              <a:rPr lang="el-GR" b="1" dirty="0" smtClean="0">
                <a:effectLst>
                  <a:outerShdw blurRad="38100" dist="38100" dir="2700000" algn="tl">
                    <a:srgbClr val="000000">
                      <a:alpha val="43137"/>
                    </a:srgbClr>
                  </a:outerShdw>
                </a:effectLst>
                <a:sym typeface="Wingdings" panose="05000000000000000000" pitchFamily="2" charset="2"/>
              </a:rPr>
              <a:t>σχολή της Μαγναύρας</a:t>
            </a:r>
            <a:r>
              <a:rPr lang="el-GR" dirty="0" smtClean="0">
                <a:sym typeface="Wingdings" panose="05000000000000000000" pitchFamily="2" charset="2"/>
              </a:rPr>
              <a:t>.</a:t>
            </a:r>
          </a:p>
          <a:p>
            <a:r>
              <a:rPr lang="el-GR" dirty="0" smtClean="0">
                <a:sym typeface="Wingdings" panose="05000000000000000000" pitchFamily="2" charset="2"/>
              </a:rPr>
              <a:t>Ονειρεύεται μία </a:t>
            </a:r>
            <a:r>
              <a:rPr lang="el-GR" dirty="0" err="1" smtClean="0">
                <a:sym typeface="Wingdings" panose="05000000000000000000" pitchFamily="2" charset="2"/>
              </a:rPr>
              <a:t>βουλγαροβυζαντινή</a:t>
            </a:r>
            <a:r>
              <a:rPr lang="el-GR" dirty="0" smtClean="0">
                <a:sym typeface="Wingdings" panose="05000000000000000000" pitchFamily="2" charset="2"/>
              </a:rPr>
              <a:t> αυτοκρατορία με αυτοκράτορα τον ίδιο.</a:t>
            </a:r>
          </a:p>
          <a:p>
            <a:r>
              <a:rPr lang="el-GR" dirty="0" smtClean="0">
                <a:sym typeface="Wingdings" panose="05000000000000000000" pitchFamily="2" charset="2"/>
              </a:rPr>
              <a:t>Αντικαθιστά τον βουλγαρικό τίτλο: </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χάνος</a:t>
            </a:r>
            <a:r>
              <a:rPr lang="el-GR" dirty="0" smtClean="0">
                <a:solidFill>
                  <a:srgbClr val="C00000"/>
                </a:solidFill>
                <a:sym typeface="Wingdings" panose="05000000000000000000" pitchFamily="2" charset="2"/>
              </a:rPr>
              <a:t> </a:t>
            </a:r>
            <a:r>
              <a:rPr lang="el-GR" dirty="0" smtClean="0">
                <a:sym typeface="Wingdings" panose="05000000000000000000" pitchFamily="2" charset="2"/>
              </a:rPr>
              <a:t>με τον βυζαντινό: </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βασιλεύς</a:t>
            </a:r>
          </a:p>
          <a:p>
            <a:r>
              <a:rPr lang="el-GR" dirty="0" smtClean="0">
                <a:sym typeface="Wingdings" panose="05000000000000000000" pitchFamily="2" charset="2"/>
              </a:rPr>
              <a:t>Αυτοαναγορεύεται </a:t>
            </a:r>
            <a:r>
              <a:rPr lang="el-GR" b="1" dirty="0" smtClean="0">
                <a:effectLst>
                  <a:outerShdw blurRad="38100" dist="38100" dir="2700000" algn="tl">
                    <a:srgbClr val="000000">
                      <a:alpha val="43137"/>
                    </a:srgbClr>
                  </a:outerShdw>
                </a:effectLst>
                <a:sym typeface="Wingdings" panose="05000000000000000000" pitchFamily="2" charset="2"/>
              </a:rPr>
              <a:t>βασιλεύς Βουλγάρων και Ρωμαίων</a:t>
            </a:r>
          </a:p>
          <a:p>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924</a:t>
            </a:r>
            <a:r>
              <a:rPr lang="el-GR" dirty="0" smtClean="0">
                <a:sym typeface="Wingdings" panose="05000000000000000000" pitchFamily="2" charset="2"/>
              </a:rPr>
              <a:t>   τείχη Κων/</a:t>
            </a:r>
            <a:r>
              <a:rPr lang="el-GR" dirty="0" err="1" smtClean="0">
                <a:sym typeface="Wingdings" panose="05000000000000000000" pitchFamily="2" charset="2"/>
              </a:rPr>
              <a:t>πολης</a:t>
            </a:r>
            <a:r>
              <a:rPr lang="el-GR" dirty="0" smtClean="0">
                <a:sym typeface="Wingdings" panose="05000000000000000000" pitchFamily="2" charset="2"/>
              </a:rPr>
              <a:t>. Δεν μπορεί να νικήσει.</a:t>
            </a:r>
          </a:p>
          <a:p>
            <a:r>
              <a:rPr lang="el-GR" dirty="0" smtClean="0">
                <a:sym typeface="Wingdings" panose="05000000000000000000" pitchFamily="2" charset="2"/>
              </a:rPr>
              <a:t>Διάδοχός του </a:t>
            </a:r>
            <a:r>
              <a:rPr lang="el-GR" sz="5200" b="1" dirty="0" smtClean="0">
                <a:solidFill>
                  <a:srgbClr val="C00000"/>
                </a:solidFill>
                <a:effectLst>
                  <a:outerShdw blurRad="38100" dist="38100" dir="2700000" algn="tl">
                    <a:srgbClr val="000000">
                      <a:alpha val="43137"/>
                    </a:srgbClr>
                  </a:outerShdw>
                </a:effectLst>
                <a:sym typeface="Wingdings" panose="05000000000000000000" pitchFamily="2" charset="2"/>
              </a:rPr>
              <a:t>Πέτρος</a:t>
            </a:r>
            <a:r>
              <a:rPr lang="el-GR" dirty="0" smtClean="0">
                <a:sym typeface="Wingdings" panose="05000000000000000000" pitchFamily="2" charset="2"/>
              </a:rPr>
              <a:t>  </a:t>
            </a:r>
            <a:r>
              <a:rPr lang="el-GR" b="1" dirty="0" smtClean="0">
                <a:effectLst>
                  <a:outerShdw blurRad="38100" dist="38100" dir="2700000" algn="tl">
                    <a:srgbClr val="000000">
                      <a:alpha val="43137"/>
                    </a:srgbClr>
                  </a:outerShdw>
                </a:effectLst>
                <a:sym typeface="Wingdings" panose="05000000000000000000" pitchFamily="2" charset="2"/>
              </a:rPr>
              <a:t>ειρήνη με το Βυζάντιο</a:t>
            </a:r>
            <a:r>
              <a:rPr lang="el-GR" dirty="0" smtClean="0">
                <a:sym typeface="Wingdings" panose="05000000000000000000" pitchFamily="2" charset="2"/>
              </a:rPr>
              <a:t>, παίρνει γυναίκα την </a:t>
            </a:r>
            <a:r>
              <a:rPr lang="el-GR" b="1" dirty="0" smtClean="0">
                <a:effectLst>
                  <a:outerShdw blurRad="38100" dist="38100" dir="2700000" algn="tl">
                    <a:srgbClr val="000000">
                      <a:alpha val="43137"/>
                    </a:srgbClr>
                  </a:outerShdw>
                </a:effectLst>
                <a:sym typeface="Wingdings" panose="05000000000000000000" pitchFamily="2" charset="2"/>
              </a:rPr>
              <a:t>Μαρία</a:t>
            </a:r>
            <a:r>
              <a:rPr lang="el-GR" dirty="0" smtClean="0">
                <a:effectLst>
                  <a:outerShdw blurRad="38100" dist="38100" dir="2700000" algn="tl">
                    <a:srgbClr val="000000">
                      <a:alpha val="43137"/>
                    </a:srgbClr>
                  </a:outerShdw>
                </a:effectLst>
                <a:sym typeface="Wingdings" panose="05000000000000000000" pitchFamily="2" charset="2"/>
              </a:rPr>
              <a:t> </a:t>
            </a:r>
            <a:r>
              <a:rPr lang="el-GR" dirty="0" smtClean="0">
                <a:sym typeface="Wingdings" panose="05000000000000000000" pitchFamily="2" charset="2"/>
              </a:rPr>
              <a:t>(εγγονή Ρωμανού </a:t>
            </a:r>
            <a:r>
              <a:rPr lang="el-GR" dirty="0" err="1" smtClean="0">
                <a:sym typeface="Wingdings" panose="05000000000000000000" pitchFamily="2" charset="2"/>
              </a:rPr>
              <a:t>Λεκαπηνού</a:t>
            </a:r>
            <a:r>
              <a:rPr lang="el-GR" dirty="0" smtClean="0">
                <a:sym typeface="Wingdings" panose="05000000000000000000" pitchFamily="2" charset="2"/>
              </a:rPr>
              <a:t>) και τον τίτλο: </a:t>
            </a:r>
            <a:r>
              <a:rPr lang="el-GR" b="1" dirty="0" smtClean="0">
                <a:effectLst>
                  <a:outerShdw blurRad="38100" dist="38100" dir="2700000" algn="tl">
                    <a:srgbClr val="000000">
                      <a:alpha val="43137"/>
                    </a:srgbClr>
                  </a:outerShdw>
                </a:effectLst>
                <a:sym typeface="Wingdings" panose="05000000000000000000" pitchFamily="2" charset="2"/>
              </a:rPr>
              <a:t>βασιλεύς Βουλγαρίας</a:t>
            </a:r>
            <a:r>
              <a:rPr lang="el-GR" dirty="0" smtClean="0">
                <a:sym typeface="Wingdings" panose="05000000000000000000" pitchFamily="2" charset="2"/>
              </a:rPr>
              <a:t>.</a:t>
            </a:r>
          </a:p>
          <a:p>
            <a:endParaRPr lang="el-GR" dirty="0"/>
          </a:p>
        </p:txBody>
      </p:sp>
    </p:spTree>
    <p:extLst>
      <p:ext uri="{BB962C8B-B14F-4D97-AF65-F5344CB8AC3E}">
        <p14:creationId xmlns:p14="http://schemas.microsoft.com/office/powerpoint/2010/main" val="1094068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0"/>
            <a:ext cx="8856984" cy="7101408"/>
          </a:xfrm>
        </p:spPr>
        <p:txBody>
          <a:bodyPr>
            <a:normAutofit/>
          </a:bodyPr>
          <a:lstStyle/>
          <a:p>
            <a:r>
              <a:rPr lang="el-GR" dirty="0" smtClean="0"/>
              <a:t>Ο τσάρος </a:t>
            </a:r>
            <a:r>
              <a:rPr lang="el-GR" sz="4000" b="1" dirty="0" smtClean="0">
                <a:solidFill>
                  <a:srgbClr val="C00000"/>
                </a:solidFill>
                <a:effectLst>
                  <a:outerShdw blurRad="38100" dist="38100" dir="2700000" algn="tl">
                    <a:srgbClr val="000000">
                      <a:alpha val="43137"/>
                    </a:srgbClr>
                  </a:outerShdw>
                </a:effectLst>
              </a:rPr>
              <a:t>Σαμουήλ</a:t>
            </a:r>
            <a:r>
              <a:rPr lang="el-GR" sz="4000" dirty="0" smtClean="0">
                <a:solidFill>
                  <a:srgbClr val="C00000"/>
                </a:solidFill>
                <a:effectLst>
                  <a:outerShdw blurRad="38100" dist="38100" dir="2700000" algn="tl">
                    <a:srgbClr val="000000">
                      <a:alpha val="43137"/>
                    </a:srgbClr>
                  </a:outerShdw>
                </a:effectLst>
              </a:rPr>
              <a:t> </a:t>
            </a:r>
            <a:r>
              <a:rPr lang="el-GR" dirty="0" smtClean="0"/>
              <a:t>(διάδοχος του Πέτρου) </a:t>
            </a:r>
          </a:p>
          <a:p>
            <a:pPr marL="0" indent="0">
              <a:buNone/>
            </a:pPr>
            <a:r>
              <a:rPr lang="el-GR" dirty="0">
                <a:sym typeface="Wingdings" panose="05000000000000000000" pitchFamily="2" charset="2"/>
              </a:rPr>
              <a:t> </a:t>
            </a:r>
            <a:r>
              <a:rPr lang="el-GR" dirty="0" smtClean="0">
                <a:sym typeface="Wingdings" panose="05000000000000000000" pitchFamily="2" charset="2"/>
              </a:rPr>
              <a:t>     </a:t>
            </a:r>
            <a:r>
              <a:rPr lang="el-GR" b="1" dirty="0" smtClean="0">
                <a:effectLst>
                  <a:outerShdw blurRad="38100" dist="38100" dir="2700000" algn="tl">
                    <a:srgbClr val="000000">
                      <a:alpha val="43137"/>
                    </a:srgbClr>
                  </a:outerShdw>
                </a:effectLst>
                <a:sym typeface="Wingdings" panose="05000000000000000000" pitchFamily="2" charset="2"/>
              </a:rPr>
              <a:t>προελαύνει μέχρι τον Δούναβη και την κεντρική Ελλάδα</a:t>
            </a:r>
          </a:p>
          <a:p>
            <a:r>
              <a:rPr lang="el-GR" dirty="0">
                <a:sym typeface="Wingdings" panose="05000000000000000000" pitchFamily="2" charset="2"/>
              </a:rPr>
              <a:t>Ο </a:t>
            </a:r>
            <a:r>
              <a:rPr lang="el-GR" sz="4000" b="1" dirty="0">
                <a:solidFill>
                  <a:srgbClr val="C00000"/>
                </a:solidFill>
                <a:effectLst>
                  <a:outerShdw blurRad="38100" dist="38100" dir="2700000" algn="tl">
                    <a:srgbClr val="000000">
                      <a:alpha val="43137"/>
                    </a:srgbClr>
                  </a:outerShdw>
                </a:effectLst>
                <a:sym typeface="Wingdings" panose="05000000000000000000" pitchFamily="2" charset="2"/>
              </a:rPr>
              <a:t>Βασίλειος Β΄ </a:t>
            </a:r>
            <a:r>
              <a:rPr lang="el-GR" dirty="0">
                <a:sym typeface="Wingdings" panose="05000000000000000000" pitchFamily="2" charset="2"/>
              </a:rPr>
              <a:t>αρχικά περιορίζεται σε διπλωματικά μέτρα.</a:t>
            </a:r>
          </a:p>
          <a:p>
            <a:r>
              <a:rPr lang="el-GR" dirty="0">
                <a:sym typeface="Wingdings" panose="05000000000000000000" pitchFamily="2" charset="2"/>
              </a:rPr>
              <a:t>Στη συνέχεια αρχίζει μεγάλος </a:t>
            </a:r>
          </a:p>
          <a:p>
            <a:pPr marL="0" indent="0">
              <a:buNone/>
            </a:pPr>
            <a:r>
              <a:rPr lang="el-GR" b="1" dirty="0">
                <a:solidFill>
                  <a:srgbClr val="C00000"/>
                </a:solidFill>
                <a:effectLst>
                  <a:outerShdw blurRad="38100" dist="38100" dir="2700000" algn="tl">
                    <a:srgbClr val="000000">
                      <a:alpha val="43137"/>
                    </a:srgbClr>
                  </a:outerShdw>
                </a:effectLst>
                <a:sym typeface="Wingdings" panose="05000000000000000000" pitchFamily="2" charset="2"/>
              </a:rPr>
              <a:t>         </a:t>
            </a:r>
            <a:r>
              <a:rPr lang="el-GR" sz="4000" b="1" dirty="0" smtClean="0">
                <a:solidFill>
                  <a:srgbClr val="C00000"/>
                </a:solidFill>
                <a:effectLst>
                  <a:outerShdw blurRad="38100" dist="38100" dir="2700000" algn="tl">
                    <a:srgbClr val="000000">
                      <a:alpha val="43137"/>
                    </a:srgbClr>
                  </a:outerShdw>
                </a:effectLst>
                <a:sym typeface="Wingdings" panose="05000000000000000000" pitchFamily="2" charset="2"/>
              </a:rPr>
              <a:t>ΒΥΖΑΝΤΙΝΟ - </a:t>
            </a:r>
            <a:r>
              <a:rPr lang="el-GR" sz="4000" b="1" dirty="0">
                <a:solidFill>
                  <a:srgbClr val="C00000"/>
                </a:solidFill>
                <a:effectLst>
                  <a:outerShdw blurRad="38100" dist="38100" dir="2700000" algn="tl">
                    <a:srgbClr val="000000">
                      <a:alpha val="43137"/>
                    </a:srgbClr>
                  </a:outerShdw>
                </a:effectLst>
                <a:sym typeface="Wingdings" panose="05000000000000000000" pitchFamily="2" charset="2"/>
              </a:rPr>
              <a:t>ΒΟΥΛΓΑΡΙΚΟΣ πόλεμος</a:t>
            </a:r>
          </a:p>
          <a:p>
            <a:r>
              <a:rPr lang="el-GR" b="1" dirty="0">
                <a:effectLst>
                  <a:outerShdw blurRad="38100" dist="38100" dir="2700000" algn="tl">
                    <a:srgbClr val="000000">
                      <a:alpha val="43137"/>
                    </a:srgbClr>
                  </a:outerShdw>
                </a:effectLst>
                <a:sym typeface="Wingdings" panose="05000000000000000000" pitchFamily="2" charset="2"/>
              </a:rPr>
              <a:t>Μάχη Σπερχειού (</a:t>
            </a:r>
            <a:r>
              <a:rPr lang="el-GR" b="1" dirty="0">
                <a:solidFill>
                  <a:srgbClr val="C00000"/>
                </a:solidFill>
                <a:effectLst>
                  <a:outerShdw blurRad="38100" dist="38100" dir="2700000" algn="tl">
                    <a:srgbClr val="000000">
                      <a:alpha val="43137"/>
                    </a:srgbClr>
                  </a:outerShdw>
                </a:effectLst>
                <a:sym typeface="Wingdings" panose="05000000000000000000" pitchFamily="2" charset="2"/>
              </a:rPr>
              <a:t>997</a:t>
            </a:r>
            <a:r>
              <a:rPr lang="el-GR" b="1" dirty="0">
                <a:effectLst>
                  <a:outerShdw blurRad="38100" dist="38100" dir="2700000" algn="tl">
                    <a:srgbClr val="000000">
                      <a:alpha val="43137"/>
                    </a:srgbClr>
                  </a:outerShdw>
                </a:effectLst>
                <a:sym typeface="Wingdings" panose="05000000000000000000" pitchFamily="2" charset="2"/>
              </a:rPr>
              <a:t>) - Μάχη στο Κλειδί (</a:t>
            </a:r>
            <a:r>
              <a:rPr lang="el-GR" b="1" dirty="0">
                <a:solidFill>
                  <a:srgbClr val="C00000"/>
                </a:solidFill>
                <a:effectLst>
                  <a:outerShdw blurRad="38100" dist="38100" dir="2700000" algn="tl">
                    <a:srgbClr val="000000">
                      <a:alpha val="43137"/>
                    </a:srgbClr>
                  </a:outerShdw>
                </a:effectLst>
                <a:sym typeface="Wingdings" panose="05000000000000000000" pitchFamily="2" charset="2"/>
              </a:rPr>
              <a:t>1014</a:t>
            </a:r>
            <a:r>
              <a:rPr lang="el-GR" b="1" dirty="0">
                <a:effectLst>
                  <a:outerShdw blurRad="38100" dist="38100" dir="2700000" algn="tl">
                    <a:srgbClr val="000000">
                      <a:alpha val="43137"/>
                    </a:srgbClr>
                  </a:outerShdw>
                </a:effectLst>
                <a:sym typeface="Wingdings" panose="05000000000000000000" pitchFamily="2" charset="2"/>
              </a:rPr>
              <a:t>)  </a:t>
            </a:r>
            <a:r>
              <a:rPr lang="el-GR" dirty="0">
                <a:sym typeface="Wingdings" panose="05000000000000000000" pitchFamily="2" charset="2"/>
              </a:rPr>
              <a:t>Ο Σαμουήλ πεθαίνει από τη λύπη του</a:t>
            </a:r>
          </a:p>
          <a:p>
            <a:r>
              <a:rPr lang="el-GR" b="1" dirty="0">
                <a:solidFill>
                  <a:srgbClr val="C00000"/>
                </a:solidFill>
                <a:effectLst>
                  <a:outerShdw blurRad="38100" dist="38100" dir="2700000" algn="tl">
                    <a:srgbClr val="000000">
                      <a:alpha val="43137"/>
                    </a:srgbClr>
                  </a:outerShdw>
                </a:effectLst>
                <a:sym typeface="Wingdings" panose="05000000000000000000" pitchFamily="2" charset="2"/>
              </a:rPr>
              <a:t>1018</a:t>
            </a:r>
            <a:r>
              <a:rPr lang="el-GR" b="1" dirty="0">
                <a:effectLst>
                  <a:outerShdw blurRad="38100" dist="38100" dir="2700000" algn="tl">
                    <a:srgbClr val="000000">
                      <a:alpha val="43137"/>
                    </a:srgbClr>
                  </a:outerShdw>
                </a:effectLst>
                <a:sym typeface="Wingdings" panose="05000000000000000000" pitchFamily="2" charset="2"/>
              </a:rPr>
              <a:t> </a:t>
            </a:r>
            <a:r>
              <a:rPr lang="el-GR" dirty="0">
                <a:sym typeface="Wingdings" panose="05000000000000000000" pitchFamily="2" charset="2"/>
              </a:rPr>
              <a:t> Η Βουλγαρία υποτάσσεται και προσαρτάται στο Βυζάντιο.</a:t>
            </a:r>
            <a:endParaRPr lang="el-GR" dirty="0"/>
          </a:p>
          <a:p>
            <a:pPr marL="0" indent="0">
              <a:buNone/>
            </a:pPr>
            <a:endParaRPr lang="el-GR" dirty="0" smtClean="0">
              <a:sym typeface="Wingdings" panose="05000000000000000000" pitchFamily="2" charset="2"/>
            </a:endParaRPr>
          </a:p>
        </p:txBody>
      </p:sp>
    </p:spTree>
    <p:extLst>
      <p:ext uri="{BB962C8B-B14F-4D97-AF65-F5344CB8AC3E}">
        <p14:creationId xmlns:p14="http://schemas.microsoft.com/office/powerpoint/2010/main" val="2202972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43000"/>
          </a:xfrm>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latin typeface="+mn-lt"/>
              </a:rPr>
              <a:t>Στο Βυζάντιο οι πρέσβεις </a:t>
            </a:r>
            <a:r>
              <a:rPr lang="el-GR" sz="3200" b="1" dirty="0" smtClean="0">
                <a:effectLst>
                  <a:outerShdw blurRad="38100" dist="38100" dir="2700000" algn="tl">
                    <a:srgbClr val="000000">
                      <a:alpha val="43137"/>
                    </a:srgbClr>
                  </a:outerShdw>
                </a:effectLst>
                <a:latin typeface="+mn-lt"/>
              </a:rPr>
              <a:t>ΔΕΝ ΗΤΑΝ ΜΟΝΙΜΟΙ</a:t>
            </a:r>
            <a:endParaRPr lang="el-GR" sz="3200" b="1" dirty="0">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457200" y="1052736"/>
            <a:ext cx="8363272" cy="5627924"/>
          </a:xfrm>
        </p:spPr>
        <p:txBody>
          <a:bodyPr>
            <a:normAutofit/>
          </a:bodyPr>
          <a:lstStyle/>
          <a:p>
            <a:r>
              <a:rPr lang="el-GR" dirty="0" smtClean="0"/>
              <a:t>Κάθε διακρατικό ζήτημα ρυθμιζόταν με </a:t>
            </a:r>
            <a:r>
              <a:rPr lang="el-GR" b="1" dirty="0" smtClean="0">
                <a:solidFill>
                  <a:srgbClr val="C00000"/>
                </a:solidFill>
                <a:effectLst>
                  <a:outerShdw blurRad="38100" dist="38100" dir="2700000" algn="tl">
                    <a:srgbClr val="000000">
                      <a:alpha val="43137"/>
                    </a:srgbClr>
                  </a:outerShdw>
                </a:effectLst>
              </a:rPr>
              <a:t>ευκαιριακή</a:t>
            </a:r>
            <a:r>
              <a:rPr lang="el-GR" dirty="0" smtClean="0">
                <a:solidFill>
                  <a:srgbClr val="C00000"/>
                </a:solidFill>
              </a:rPr>
              <a:t> </a:t>
            </a:r>
            <a:r>
              <a:rPr lang="el-GR" dirty="0" smtClean="0"/>
              <a:t>αποστολή πρέσβεων</a:t>
            </a:r>
          </a:p>
          <a:p>
            <a:r>
              <a:rPr lang="el-GR" dirty="0" smtClean="0"/>
              <a:t>Οι πρεσβευτές ήταν πρόσωπα </a:t>
            </a:r>
            <a:r>
              <a:rPr lang="el-GR" b="1" dirty="0" smtClean="0">
                <a:solidFill>
                  <a:srgbClr val="C00000"/>
                </a:solidFill>
                <a:effectLst>
                  <a:outerShdw blurRad="38100" dist="38100" dir="2700000" algn="tl">
                    <a:srgbClr val="000000">
                      <a:alpha val="43137"/>
                    </a:srgbClr>
                  </a:outerShdw>
                </a:effectLst>
              </a:rPr>
              <a:t>σεβαστά</a:t>
            </a:r>
            <a:r>
              <a:rPr lang="el-GR" dirty="0" smtClean="0"/>
              <a:t>.</a:t>
            </a:r>
          </a:p>
          <a:p>
            <a:r>
              <a:rPr lang="el-GR" dirty="0" smtClean="0"/>
              <a:t>Τους ξένους πρέσβεις υποδεχόταν ο </a:t>
            </a:r>
            <a:r>
              <a:rPr lang="el-GR" b="1" dirty="0" smtClean="0">
                <a:solidFill>
                  <a:srgbClr val="C00000"/>
                </a:solidFill>
                <a:effectLst>
                  <a:outerShdw blurRad="38100" dist="38100" dir="2700000" algn="tl">
                    <a:srgbClr val="000000">
                      <a:alpha val="43137"/>
                    </a:srgbClr>
                  </a:outerShdw>
                </a:effectLst>
              </a:rPr>
              <a:t>Λογοθέτης του Δρόμου</a:t>
            </a:r>
            <a:endParaRPr lang="el-GR" b="1" dirty="0">
              <a:solidFill>
                <a:srgbClr val="C00000"/>
              </a:solidFill>
              <a:effectLst>
                <a:outerShdw blurRad="38100" dist="38100" dir="2700000" algn="tl">
                  <a:srgbClr val="000000">
                    <a:alpha val="43137"/>
                  </a:srgbClr>
                </a:outerShdw>
              </a:effectLst>
            </a:endParaRPr>
          </a:p>
        </p:txBody>
      </p:sp>
      <p:pic>
        <p:nvPicPr>
          <p:cNvPr id="4" name="Εικόνα 3"/>
          <p:cNvPicPr>
            <a:picLocks noChangeAspect="1"/>
          </p:cNvPicPr>
          <p:nvPr/>
        </p:nvPicPr>
        <p:blipFill rotWithShape="1">
          <a:blip r:embed="rId2">
            <a:extLst>
              <a:ext uri="{28A0092B-C50C-407E-A947-70E740481C1C}">
                <a14:useLocalDpi xmlns:a14="http://schemas.microsoft.com/office/drawing/2010/main" val="0"/>
              </a:ext>
            </a:extLst>
          </a:blip>
          <a:srcRect t="26166" b="-10659"/>
          <a:stretch/>
        </p:blipFill>
        <p:spPr>
          <a:xfrm>
            <a:off x="539552" y="3861048"/>
            <a:ext cx="8048610" cy="45087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11666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334888" y="3356992"/>
            <a:ext cx="5915000" cy="1143000"/>
          </a:xfrm>
        </p:spPr>
        <p:txBody>
          <a:bodyPr>
            <a:normAutofit/>
          </a:bodyPr>
          <a:lstStyle/>
          <a:p>
            <a:r>
              <a:rPr lang="el-GR" sz="3200" dirty="0" smtClean="0"/>
              <a:t>Βυζαντινός στρατός </a:t>
            </a:r>
            <a:br>
              <a:rPr lang="el-GR" sz="3200" dirty="0" smtClean="0"/>
            </a:br>
            <a:r>
              <a:rPr lang="el-GR" sz="3200" dirty="0" smtClean="0"/>
              <a:t>εναντίον Βουλγάρων</a:t>
            </a:r>
            <a:endParaRPr lang="el-GR" sz="3200" dirty="0"/>
          </a:p>
        </p:txBody>
      </p:sp>
      <p:pic>
        <p:nvPicPr>
          <p:cNvPr id="5" name="Θέση περιεχομένου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4500" y="1772816"/>
            <a:ext cx="4088697" cy="5669282"/>
          </a:xfrm>
          <a:prstGeom prst="rect">
            <a:avLst/>
          </a:prstGeom>
          <a:ln>
            <a:noFill/>
          </a:ln>
          <a:effectLst>
            <a:outerShdw blurRad="292100" dist="139700" dir="2700000" algn="tl" rotWithShape="0">
              <a:srgbClr val="333333">
                <a:alpha val="65000"/>
              </a:srgbClr>
            </a:outerShdw>
          </a:effectLst>
        </p:spPr>
      </p:pic>
      <p:sp>
        <p:nvSpPr>
          <p:cNvPr id="6" name="Τίτλος 1"/>
          <p:cNvSpPr txBox="1">
            <a:spLocks/>
          </p:cNvSpPr>
          <p:nvPr/>
        </p:nvSpPr>
        <p:spPr>
          <a:xfrm>
            <a:off x="1382410" y="5517232"/>
            <a:ext cx="4197702"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dirty="0" smtClean="0"/>
              <a:t>Θάνατος Σαμουήλ</a:t>
            </a:r>
            <a:endParaRPr lang="el-GR" sz="3200" dirty="0"/>
          </a:p>
        </p:txBody>
      </p:sp>
      <p:pic>
        <p:nvPicPr>
          <p:cNvPr id="4" name="Θέση περιεχομένου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6012160" cy="26303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17206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latin typeface="+mn-lt"/>
              </a:rPr>
              <a:t>Ο Ρωμανός Α΄ </a:t>
            </a:r>
            <a:r>
              <a:rPr lang="el-GR" b="1" dirty="0" err="1" smtClean="0">
                <a:solidFill>
                  <a:srgbClr val="C00000"/>
                </a:solidFill>
                <a:effectLst>
                  <a:outerShdw blurRad="38100" dist="38100" dir="2700000" algn="tl">
                    <a:srgbClr val="000000">
                      <a:alpha val="43137"/>
                    </a:srgbClr>
                  </a:outerShdw>
                </a:effectLst>
                <a:latin typeface="+mn-lt"/>
              </a:rPr>
              <a:t>Λεκαπηνός</a:t>
            </a:r>
            <a:r>
              <a:rPr lang="el-GR" b="1" dirty="0" smtClean="0">
                <a:solidFill>
                  <a:srgbClr val="C00000"/>
                </a:solidFill>
                <a:effectLst>
                  <a:outerShdw blurRad="38100" dist="38100" dir="2700000" algn="tl">
                    <a:srgbClr val="000000">
                      <a:alpha val="43137"/>
                    </a:srgbClr>
                  </a:outerShdw>
                </a:effectLst>
                <a:latin typeface="+mn-lt"/>
              </a:rPr>
              <a:t> ψέγει τον Συμεών για τις απαιτήσεις του</a:t>
            </a:r>
            <a:endParaRPr lang="el-GR" b="1" dirty="0">
              <a:solidFill>
                <a:srgbClr val="C00000"/>
              </a:solidFill>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457200" y="1600200"/>
            <a:ext cx="8229600" cy="5257800"/>
          </a:xfrm>
        </p:spPr>
        <p:txBody>
          <a:bodyPr>
            <a:normAutofit fontScale="85000" lnSpcReduction="10000"/>
          </a:bodyPr>
          <a:lstStyle/>
          <a:p>
            <a:pPr marL="0" indent="0" algn="just">
              <a:buNone/>
            </a:pPr>
            <a:r>
              <a:rPr lang="el-GR" dirty="0" smtClean="0"/>
              <a:t>	Γιατί, πες μου, τι περισσότερο κατάφερες με το να γράφεις τον εαυτό σου βασιλέα βουλγάρων και Ρωμαίων, χωρίς σ’ αυτό να είναι σύμφωνος και βοηθός σου ο Θεός; </a:t>
            </a:r>
          </a:p>
          <a:p>
            <a:pPr marL="0" indent="0" algn="just">
              <a:buNone/>
            </a:pPr>
            <a:r>
              <a:rPr lang="el-GR" dirty="0"/>
              <a:t>	</a:t>
            </a:r>
            <a:r>
              <a:rPr lang="el-GR" dirty="0" smtClean="0"/>
              <a:t>Τι περισσότερο κέρδισες που με τόση βία πήρες τη γη μας; Πού είναι οι φόροι που παίρνεις από αυτή;</a:t>
            </a:r>
          </a:p>
          <a:p>
            <a:pPr marL="0" indent="0" algn="just">
              <a:buNone/>
            </a:pPr>
            <a:r>
              <a:rPr lang="el-GR" dirty="0" smtClean="0"/>
              <a:t>	Αν πρέπει κάποιος να ονομάζεται βασιλεύς Ρωμαίων και Βουλγάρων, πρέπει να ονομαζόμαστε εμείς, που και το όνομα αυτό το πήραμε από το Θεό και την εξουσία, όπως όλοι παραδέχονται, και όχι εσείς που αγωνίζεσθε να το αποκτήσετε με αίματα και σφαγές.</a:t>
            </a:r>
          </a:p>
          <a:p>
            <a:pPr marL="0" indent="0" algn="just">
              <a:buNone/>
            </a:pPr>
            <a:endParaRPr lang="el-GR" dirty="0" smtClean="0"/>
          </a:p>
          <a:p>
            <a:pPr marL="0" indent="0" algn="r">
              <a:buNone/>
            </a:pPr>
            <a:r>
              <a:rPr lang="el-GR" dirty="0"/>
              <a:t>	</a:t>
            </a:r>
            <a:r>
              <a:rPr lang="el-GR" i="1" dirty="0" smtClean="0"/>
              <a:t>Βυζαντινά κείμενα (Αετός, Βασική Βιβλιοθήκη, 3)</a:t>
            </a:r>
            <a:endParaRPr lang="el-GR" i="1" dirty="0"/>
          </a:p>
        </p:txBody>
      </p:sp>
    </p:spTree>
    <p:extLst>
      <p:ext uri="{BB962C8B-B14F-4D97-AF65-F5344CB8AC3E}">
        <p14:creationId xmlns:p14="http://schemas.microsoft.com/office/powerpoint/2010/main" val="572236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48533" y="0"/>
            <a:ext cx="8964488" cy="1143000"/>
          </a:xfrm>
        </p:spPr>
        <p:txBody>
          <a:bodyPr>
            <a:normAutofit/>
          </a:bodyPr>
          <a:lstStyle/>
          <a:p>
            <a:r>
              <a:rPr lang="el-GR"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δ. </a:t>
            </a:r>
            <a:r>
              <a:rPr lang="el-GR"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Οἱ</a:t>
            </a:r>
            <a:r>
              <a:rPr lang="el-GR"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σχέσεις </a:t>
            </a:r>
            <a:r>
              <a:rPr lang="el-GR"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μέ</a:t>
            </a:r>
            <a:r>
              <a:rPr lang="el-GR"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τούς Ρώσους</a:t>
            </a:r>
            <a:endParaRPr lang="el-GR" b="1" dirty="0">
              <a:solidFill>
                <a:srgbClr val="C00000"/>
              </a:solidFill>
              <a:effectLst>
                <a:outerShdw blurRad="38100" dist="38100" dir="2700000" algn="tl">
                  <a:srgbClr val="000000">
                    <a:alpha val="43137"/>
                  </a:srgbClr>
                </a:outerShdw>
              </a:effectLst>
              <a:latin typeface="+mn-lt"/>
              <a:cs typeface="AG AthosPol P Normal" panose="00000400000000000000" pitchFamily="2" charset="0"/>
            </a:endParaRPr>
          </a:p>
        </p:txBody>
      </p:sp>
      <p:pic>
        <p:nvPicPr>
          <p:cNvPr id="5" name="Θέση περιεχομένου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28416" y="1124744"/>
            <a:ext cx="6083943" cy="4968552"/>
          </a:xfrm>
          <a:prstGeom prst="rect">
            <a:avLst/>
          </a:prstGeom>
          <a:ln>
            <a:noFill/>
          </a:ln>
          <a:effectLst>
            <a:outerShdw blurRad="292100" dist="139700" dir="2700000" algn="tl" rotWithShape="0">
              <a:srgbClr val="333333">
                <a:alpha val="65000"/>
              </a:srgbClr>
            </a:outerShdw>
          </a:effectLst>
        </p:spPr>
      </p:pic>
      <p:sp>
        <p:nvSpPr>
          <p:cNvPr id="6" name="Τίτλος 1"/>
          <p:cNvSpPr txBox="1">
            <a:spLocks/>
          </p:cNvSpPr>
          <p:nvPr/>
        </p:nvSpPr>
        <p:spPr>
          <a:xfrm>
            <a:off x="1812887" y="5949280"/>
            <a:ext cx="59150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dirty="0" smtClean="0"/>
              <a:t>Εκχριστιανισμός Ρώσων</a:t>
            </a:r>
            <a:endParaRPr lang="el-GR" sz="2400" dirty="0"/>
          </a:p>
        </p:txBody>
      </p:sp>
    </p:spTree>
    <p:extLst>
      <p:ext uri="{BB962C8B-B14F-4D97-AF65-F5344CB8AC3E}">
        <p14:creationId xmlns:p14="http://schemas.microsoft.com/office/powerpoint/2010/main" val="637647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260648"/>
            <a:ext cx="8229600" cy="6480720"/>
          </a:xfrm>
        </p:spPr>
        <p:txBody>
          <a:bodyPr>
            <a:normAutofit lnSpcReduction="10000"/>
          </a:bodyPr>
          <a:lstStyle/>
          <a:p>
            <a:r>
              <a:rPr lang="el-GR" b="1" dirty="0" smtClean="0">
                <a:solidFill>
                  <a:srgbClr val="C00000"/>
                </a:solidFill>
              </a:rPr>
              <a:t>957</a:t>
            </a:r>
            <a:r>
              <a:rPr lang="el-GR" dirty="0" smtClean="0"/>
              <a:t> η ηγεμονίδα του Κιέβου </a:t>
            </a:r>
            <a:r>
              <a:rPr lang="el-GR" b="1" dirty="0" smtClean="0">
                <a:solidFill>
                  <a:srgbClr val="C00000"/>
                </a:solidFill>
              </a:rPr>
              <a:t>ΟΛΓΑ</a:t>
            </a:r>
            <a:r>
              <a:rPr lang="el-GR" dirty="0" smtClean="0"/>
              <a:t> επισκέπτεται την Κων/</a:t>
            </a:r>
            <a:r>
              <a:rPr lang="el-GR" dirty="0" err="1" smtClean="0"/>
              <a:t>πολη</a:t>
            </a:r>
            <a:r>
              <a:rPr lang="el-GR" dirty="0" smtClean="0"/>
              <a:t> </a:t>
            </a:r>
            <a:r>
              <a:rPr lang="el-GR" dirty="0" smtClean="0">
                <a:sym typeface="Wingdings" panose="05000000000000000000" pitchFamily="2" charset="2"/>
              </a:rPr>
              <a:t> μπαίνουν οι βάσεις για τον εκχριστιανισμό των Ρώσων</a:t>
            </a:r>
          </a:p>
          <a:p>
            <a:r>
              <a:rPr lang="el-GR" b="1" dirty="0" smtClean="0">
                <a:solidFill>
                  <a:srgbClr val="C00000"/>
                </a:solidFill>
                <a:sym typeface="Wingdings" panose="05000000000000000000" pitchFamily="2" charset="2"/>
              </a:rPr>
              <a:t>10</a:t>
            </a:r>
            <a:r>
              <a:rPr lang="el-GR" b="1" baseline="30000" dirty="0" smtClean="0">
                <a:solidFill>
                  <a:srgbClr val="C00000"/>
                </a:solidFill>
                <a:sym typeface="Wingdings" panose="05000000000000000000" pitchFamily="2" charset="2"/>
              </a:rPr>
              <a:t>ος</a:t>
            </a:r>
            <a:r>
              <a:rPr lang="el-GR" b="1" dirty="0" smtClean="0">
                <a:solidFill>
                  <a:srgbClr val="C00000"/>
                </a:solidFill>
                <a:sym typeface="Wingdings" panose="05000000000000000000" pitchFamily="2" charset="2"/>
              </a:rPr>
              <a:t> αι. Βασίλειος Β΄ </a:t>
            </a:r>
            <a:r>
              <a:rPr lang="el-GR" dirty="0" smtClean="0">
                <a:sym typeface="Wingdings" panose="05000000000000000000" pitchFamily="2" charset="2"/>
              </a:rPr>
              <a:t> παντρεύει την αδελφή του με τον Βλαδίμηρο  ομαδική βάπτιση Ρώσων στον Δνείπερο ποταμό.</a:t>
            </a:r>
          </a:p>
          <a:p>
            <a:r>
              <a:rPr lang="el-GR" b="1" dirty="0" smtClean="0">
                <a:solidFill>
                  <a:srgbClr val="C00000"/>
                </a:solidFill>
                <a:sym typeface="Wingdings" panose="05000000000000000000" pitchFamily="2" charset="2"/>
              </a:rPr>
              <a:t>Συνέπεια: </a:t>
            </a:r>
            <a:r>
              <a:rPr lang="el-GR" dirty="0" smtClean="0">
                <a:sym typeface="Wingdings" panose="05000000000000000000" pitchFamily="2" charset="2"/>
              </a:rPr>
              <a:t>Η Ρωσία αποκτά </a:t>
            </a:r>
            <a:r>
              <a:rPr lang="el-GR" b="1" dirty="0" smtClean="0">
                <a:effectLst>
                  <a:outerShdw blurRad="38100" dist="38100" dir="2700000" algn="tl">
                    <a:srgbClr val="000000">
                      <a:alpha val="43137"/>
                    </a:srgbClr>
                  </a:outerShdw>
                </a:effectLst>
                <a:sym typeface="Wingdings" panose="05000000000000000000" pitchFamily="2" charset="2"/>
              </a:rPr>
              <a:t>διεθνές κύρος </a:t>
            </a:r>
            <a:r>
              <a:rPr lang="el-GR" dirty="0" smtClean="0">
                <a:sym typeface="Wingdings" panose="05000000000000000000" pitchFamily="2" charset="2"/>
              </a:rPr>
              <a:t>και όλα τα αγαθά που συνεπάγεται ο εκχριστιανισμός τους, </a:t>
            </a:r>
            <a:r>
              <a:rPr lang="el-GR" b="1" dirty="0" smtClean="0">
                <a:sym typeface="Wingdings" panose="05000000000000000000" pitchFamily="2" charset="2"/>
              </a:rPr>
              <a:t>στοιχεία κοινωνικής και πολιτικής οργάνωσης</a:t>
            </a:r>
            <a:r>
              <a:rPr lang="el-GR" dirty="0" smtClean="0">
                <a:sym typeface="Wingdings" panose="05000000000000000000" pitchFamily="2" charset="2"/>
              </a:rPr>
              <a:t>, </a:t>
            </a:r>
            <a:r>
              <a:rPr lang="el-GR" b="1" dirty="0" smtClean="0">
                <a:effectLst>
                  <a:outerShdw blurRad="38100" dist="38100" dir="2700000" algn="tl">
                    <a:srgbClr val="000000">
                      <a:alpha val="43137"/>
                    </a:srgbClr>
                  </a:outerShdw>
                </a:effectLst>
                <a:sym typeface="Wingdings" panose="05000000000000000000" pitchFamily="2" charset="2"/>
              </a:rPr>
              <a:t>θεσμοί,  βυζαντινή τέχνη – πολιτισμός</a:t>
            </a:r>
            <a:r>
              <a:rPr lang="el-GR" dirty="0" smtClean="0">
                <a:sym typeface="Wingdings" panose="05000000000000000000" pitchFamily="2" charset="2"/>
              </a:rPr>
              <a:t>  βάση ρωσικού πολιτισμού  έτσι ώστε αργότερα η εκκλησία της Ρωσίας να θεωρείται Τρίτη Ρώμη.</a:t>
            </a:r>
            <a:endParaRPr lang="el-GR" dirty="0"/>
          </a:p>
        </p:txBody>
      </p:sp>
    </p:spTree>
    <p:extLst>
      <p:ext uri="{BB962C8B-B14F-4D97-AF65-F5344CB8AC3E}">
        <p14:creationId xmlns:p14="http://schemas.microsoft.com/office/powerpoint/2010/main" val="147370300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sz="4800" b="1" dirty="0" err="1" smtClean="0">
                <a:solidFill>
                  <a:srgbClr val="C00000"/>
                </a:solidFill>
                <a:effectLst>
                  <a:outerShdw blurRad="38100" dist="38100" dir="2700000" algn="tl">
                    <a:srgbClr val="000000">
                      <a:alpha val="43137"/>
                    </a:srgbClr>
                  </a:outerShdw>
                </a:effectLst>
                <a:latin typeface="+mn-lt"/>
              </a:rPr>
              <a:t>Ρῶσοι</a:t>
            </a:r>
            <a:r>
              <a:rPr lang="el-GR" sz="4800" b="1" dirty="0" smtClean="0">
                <a:solidFill>
                  <a:srgbClr val="C00000"/>
                </a:solidFill>
                <a:effectLst>
                  <a:outerShdw blurRad="38100" dist="38100" dir="2700000" algn="tl">
                    <a:srgbClr val="000000">
                      <a:alpha val="43137"/>
                    </a:srgbClr>
                  </a:outerShdw>
                </a:effectLst>
                <a:latin typeface="+mn-lt"/>
              </a:rPr>
              <a:t> </a:t>
            </a:r>
            <a:r>
              <a:rPr lang="el-GR" sz="4800" b="1" dirty="0" err="1" smtClean="0">
                <a:solidFill>
                  <a:srgbClr val="C00000"/>
                </a:solidFill>
                <a:effectLst>
                  <a:outerShdw blurRad="38100" dist="38100" dir="2700000" algn="tl">
                    <a:srgbClr val="000000">
                      <a:alpha val="43137"/>
                    </a:srgbClr>
                  </a:outerShdw>
                </a:effectLst>
                <a:latin typeface="+mn-lt"/>
              </a:rPr>
              <a:t>στήν</a:t>
            </a:r>
            <a:r>
              <a:rPr lang="el-GR" sz="4800" b="1" dirty="0" smtClean="0">
                <a:solidFill>
                  <a:srgbClr val="C00000"/>
                </a:solidFill>
                <a:effectLst>
                  <a:outerShdw blurRad="38100" dist="38100" dir="2700000" algn="tl">
                    <a:srgbClr val="000000">
                      <a:alpha val="43137"/>
                    </a:srgbClr>
                  </a:outerShdw>
                </a:effectLst>
                <a:latin typeface="+mn-lt"/>
              </a:rPr>
              <a:t> Πόλη</a:t>
            </a:r>
            <a:endParaRPr lang="el-GR" sz="4800" b="1" dirty="0">
              <a:solidFill>
                <a:srgbClr val="C00000"/>
              </a:solidFill>
              <a:effectLst>
                <a:outerShdw blurRad="38100" dist="38100" dir="2700000" algn="tl">
                  <a:srgbClr val="000000">
                    <a:alpha val="43137"/>
                  </a:srgbClr>
                </a:outerShdw>
              </a:effectLst>
              <a:latin typeface="+mn-lt"/>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9592" y="1365944"/>
            <a:ext cx="7632848" cy="51903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85830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latin typeface="+mn-lt"/>
              </a:rPr>
              <a:t>Από τη </a:t>
            </a:r>
            <a:r>
              <a:rPr lang="el-GR" b="1" dirty="0" err="1" smtClean="0">
                <a:solidFill>
                  <a:srgbClr val="C00000"/>
                </a:solidFill>
                <a:effectLst>
                  <a:outerShdw blurRad="38100" dist="38100" dir="2700000" algn="tl">
                    <a:srgbClr val="000000">
                      <a:alpha val="43137"/>
                    </a:srgbClr>
                  </a:outerShdw>
                </a:effectLst>
                <a:latin typeface="+mn-lt"/>
              </a:rPr>
              <a:t>Βυζαντινορωσική</a:t>
            </a:r>
            <a:r>
              <a:rPr lang="el-GR" b="1" dirty="0" smtClean="0">
                <a:solidFill>
                  <a:srgbClr val="C00000"/>
                </a:solidFill>
                <a:effectLst>
                  <a:outerShdw blurRad="38100" dist="38100" dir="2700000" algn="tl">
                    <a:srgbClr val="000000">
                      <a:alpha val="43137"/>
                    </a:srgbClr>
                  </a:outerShdw>
                </a:effectLst>
                <a:latin typeface="+mn-lt"/>
              </a:rPr>
              <a:t> συνθήκη του 944</a:t>
            </a:r>
            <a:endParaRPr lang="el-GR" b="1" dirty="0">
              <a:solidFill>
                <a:srgbClr val="C00000"/>
              </a:solidFill>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251520" y="1196752"/>
            <a:ext cx="8892480" cy="5976664"/>
          </a:xfrm>
        </p:spPr>
        <p:txBody>
          <a:bodyPr>
            <a:normAutofit fontScale="70000" lnSpcReduction="20000"/>
          </a:bodyPr>
          <a:lstStyle/>
          <a:p>
            <a:pPr marL="0" indent="0" algn="just">
              <a:buNone/>
            </a:pPr>
            <a:r>
              <a:rPr lang="el-GR" dirty="0" smtClean="0"/>
              <a:t>	Οι (ρώσοι) πρεσβευτές και οι έμποροι, οι οποίοι στέλνονται στους αυτοκράτορες οφείλουν να κομίζουν έγγραφα, όπου αναφέρεται ότι απέστειλαν τόσα πλοία, ώστε να αναγνωρίζουμε από αυτά, ότι έρχονται με </a:t>
            </a:r>
            <a:r>
              <a:rPr lang="el-GR" b="1" dirty="0" smtClean="0"/>
              <a:t>φιλικές προθέσεις</a:t>
            </a:r>
            <a:r>
              <a:rPr lang="el-GR" dirty="0" smtClean="0"/>
              <a:t>. Αν έλθουν όμως χωρίς έγγραφα και είναι στην εξουσία μας, τότε θα τους θέσουμε υπό επιτήρηση, μέχρι να ενημερώσουμε τον ηγεμόνα τους. </a:t>
            </a:r>
          </a:p>
          <a:p>
            <a:pPr marL="0" indent="0" algn="just">
              <a:buNone/>
            </a:pPr>
            <a:r>
              <a:rPr lang="el-GR" dirty="0"/>
              <a:t>	</a:t>
            </a:r>
            <a:r>
              <a:rPr lang="el-GR" dirty="0" smtClean="0"/>
              <a:t>Όταν έλθουν, οφείλουν να διαμένουν στο ναό του Αγίου </a:t>
            </a:r>
            <a:r>
              <a:rPr lang="el-GR" dirty="0" err="1" smtClean="0"/>
              <a:t>Μάμμαντος</a:t>
            </a:r>
            <a:r>
              <a:rPr lang="el-GR" dirty="0" smtClean="0"/>
              <a:t>. Θα τους στείλουμε τότε έναν υπάλληλο, για να καταγράψει τα ονόματά τους, και θα λάβουν το μηνιαίο βοήθημα, πρώτα αυτοί που έρχονται από το </a:t>
            </a:r>
            <a:r>
              <a:rPr lang="el-GR" dirty="0" err="1" smtClean="0"/>
              <a:t>Τσερνίγκωφ</a:t>
            </a:r>
            <a:r>
              <a:rPr lang="el-GR" dirty="0" smtClean="0"/>
              <a:t>, τέλος εκείνοι που έρχονται από το </a:t>
            </a:r>
            <a:r>
              <a:rPr lang="el-GR" dirty="0" err="1" smtClean="0"/>
              <a:t>Περεγιασλάβ</a:t>
            </a:r>
            <a:r>
              <a:rPr lang="el-GR" dirty="0" smtClean="0"/>
              <a:t>. Οφείλουν να εισέρχονται στην Πόλη </a:t>
            </a:r>
            <a:r>
              <a:rPr lang="el-GR" b="1" dirty="0" smtClean="0"/>
              <a:t>από μία καθορισμένη πύλη, συνοδευόμενοι από αυτοκρατορικούς υπαλλήλους, χωρίς όπλα</a:t>
            </a:r>
            <a:r>
              <a:rPr lang="el-GR" dirty="0" smtClean="0"/>
              <a:t>, </a:t>
            </a:r>
            <a:r>
              <a:rPr lang="el-GR" b="1" dirty="0" smtClean="0"/>
              <a:t>50 άνδρες κάθε φορά.</a:t>
            </a:r>
            <a:r>
              <a:rPr lang="el-GR" dirty="0" smtClean="0"/>
              <a:t> Επιτρέπεται να εμπορεύονται ανάλογα με τις ανάγκες τους και να επιστρέφουν πάλι στη χώρα τους.</a:t>
            </a:r>
          </a:p>
          <a:p>
            <a:pPr marL="0" indent="0" algn="just">
              <a:buNone/>
            </a:pPr>
            <a:r>
              <a:rPr lang="el-GR" dirty="0" smtClean="0"/>
              <a:t>	Οι αποχωρούντες </a:t>
            </a:r>
            <a:r>
              <a:rPr lang="el-GR" dirty="0" err="1" smtClean="0"/>
              <a:t>Ρως</a:t>
            </a:r>
            <a:r>
              <a:rPr lang="el-GR" dirty="0" smtClean="0"/>
              <a:t> λαμβάνουν από εμάς όλα τα αναγκαία εφόδια και </a:t>
            </a:r>
            <a:r>
              <a:rPr lang="el-GR" dirty="0" err="1" smtClean="0"/>
              <a:t>ό,τι</a:t>
            </a:r>
            <a:r>
              <a:rPr lang="el-GR" dirty="0" smtClean="0"/>
              <a:t> είναι αναγκαίο για τα πλοία, σύμφωνα με τα προκαθορισμένα. Δεν επιτρέπεται όμως να διαχειμάζουν κοντά στον ναό του Αγίου </a:t>
            </a:r>
            <a:r>
              <a:rPr lang="el-GR" dirty="0" err="1" smtClean="0"/>
              <a:t>Μάμμαντος</a:t>
            </a:r>
            <a:r>
              <a:rPr lang="el-GR" dirty="0" smtClean="0"/>
              <a:t>.</a:t>
            </a:r>
          </a:p>
          <a:p>
            <a:pPr marL="0" indent="0" algn="r">
              <a:buNone/>
            </a:pPr>
            <a:endParaRPr lang="el-GR" dirty="0"/>
          </a:p>
          <a:p>
            <a:pPr marL="0" indent="0" algn="r">
              <a:buNone/>
            </a:pPr>
            <a:r>
              <a:rPr lang="en-US" sz="2600" i="1" dirty="0" smtClean="0"/>
              <a:t>Die </a:t>
            </a:r>
            <a:r>
              <a:rPr lang="en-US" sz="2600" i="1" dirty="0" err="1" smtClean="0"/>
              <a:t>altrussische</a:t>
            </a:r>
            <a:r>
              <a:rPr lang="en-US" sz="2600" i="1" dirty="0" smtClean="0"/>
              <a:t> </a:t>
            </a:r>
            <a:r>
              <a:rPr lang="en-US" sz="2600" i="1" dirty="0" err="1" smtClean="0"/>
              <a:t>Nestorchronik</a:t>
            </a:r>
            <a:r>
              <a:rPr lang="en-US" sz="2600" i="1" dirty="0" smtClean="0"/>
              <a:t>, </a:t>
            </a:r>
            <a:r>
              <a:rPr lang="el-GR" sz="2600" i="1" dirty="0" smtClean="0"/>
              <a:t>γερμ. </a:t>
            </a:r>
            <a:r>
              <a:rPr lang="el-GR" sz="2600" i="1" dirty="0" err="1" smtClean="0"/>
              <a:t>Εκδ</a:t>
            </a:r>
            <a:r>
              <a:rPr lang="el-GR" sz="2600" i="1" dirty="0" smtClean="0"/>
              <a:t>. </a:t>
            </a:r>
            <a:r>
              <a:rPr lang="en-US" sz="2600" i="1" dirty="0" smtClean="0"/>
              <a:t>R. </a:t>
            </a:r>
            <a:r>
              <a:rPr lang="en-US" sz="2600" i="1" dirty="0" err="1" smtClean="0"/>
              <a:t>Trautman</a:t>
            </a:r>
            <a:r>
              <a:rPr lang="en-US" sz="2600" i="1" dirty="0" smtClean="0"/>
              <a:t>, </a:t>
            </a:r>
            <a:r>
              <a:rPr lang="el-GR" sz="2600" i="1" dirty="0" smtClean="0"/>
              <a:t>Λειψία 1931, 30 – 31.</a:t>
            </a:r>
            <a:endParaRPr lang="el-GR" sz="2600" i="1" dirty="0"/>
          </a:p>
        </p:txBody>
      </p:sp>
    </p:spTree>
    <p:extLst>
      <p:ext uri="{BB962C8B-B14F-4D97-AF65-F5344CB8AC3E}">
        <p14:creationId xmlns:p14="http://schemas.microsoft.com/office/powerpoint/2010/main" val="12279311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27856"/>
            <a:ext cx="8229600" cy="1143000"/>
          </a:xfrm>
        </p:spPr>
        <p:txBody>
          <a:bodyPr>
            <a:normAutofit fontScale="90000"/>
          </a:bodyPr>
          <a:lstStyle/>
          <a:p>
            <a:r>
              <a:rPr lang="el-GR" b="1" dirty="0">
                <a:solidFill>
                  <a:srgbClr val="C00000"/>
                </a:solidFill>
                <a:effectLst>
                  <a:outerShdw blurRad="69850" dist="43180" dir="5400000" sx="0" sy="0">
                    <a:srgbClr val="000000">
                      <a:alpha val="65000"/>
                    </a:srgbClr>
                  </a:outerShdw>
                </a:effectLst>
                <a:latin typeface="+mn-lt"/>
              </a:rPr>
              <a:t>ΟΧΙ ΣΥΜΠΕΘΕΡΙΑ ΜΕ ΤΟΥΣ ΒΑΡΒΑΡΟΥΣ</a:t>
            </a:r>
            <a:endParaRPr lang="el-GR" dirty="0">
              <a:solidFill>
                <a:srgbClr val="C00000"/>
              </a:solidFill>
              <a:latin typeface="+mn-lt"/>
            </a:endParaRPr>
          </a:p>
        </p:txBody>
      </p:sp>
      <p:sp>
        <p:nvSpPr>
          <p:cNvPr id="3" name="Θέση περιεχομένου 2"/>
          <p:cNvSpPr>
            <a:spLocks noGrp="1"/>
          </p:cNvSpPr>
          <p:nvPr>
            <p:ph idx="1"/>
          </p:nvPr>
        </p:nvSpPr>
        <p:spPr>
          <a:xfrm>
            <a:off x="457200" y="1268760"/>
            <a:ext cx="8229600" cy="5760640"/>
          </a:xfrm>
        </p:spPr>
        <p:txBody>
          <a:bodyPr>
            <a:normAutofit fontScale="70000" lnSpcReduction="20000"/>
          </a:bodyPr>
          <a:lstStyle/>
          <a:p>
            <a:pPr marL="0" indent="0" algn="just">
              <a:buNone/>
            </a:pPr>
            <a:r>
              <a:rPr lang="el-GR" dirty="0" smtClean="0"/>
              <a:t>Πώς </a:t>
            </a:r>
            <a:r>
              <a:rPr lang="el-GR" dirty="0"/>
              <a:t>είναι δυνατόν να επιτρέπεται να συνάπτουν οι Χριστιανοί με τους άπιστους επιγαμίες και συμπεθεριά, όταν αυτό απαγορεύεται από τον κανόνα και θεωρείται από την Εκκλησία ως ξένο και έξω από τη χριστιανική τάξη; Ή ποιος από τους ένδοξους, ευγενείς και σοφούς αυτοκράτορες των Ρωμαίων το επέτρεψε αυτό; Και αν ανταπαντήσουν τότε «πώς ο κυρ Ρωμανός ο αυτοκράτορας συμπεθέριασε με τους Βουλγάρους και έδωσε την εγγονή του στον κυρ Πέτρο το Βούλγαρο;» τότε η απολογία πρέπει να είναι η εξής: «Ο κυρ Ρωμανός ο αυτοκράτορας ήταν ένας κοινός, αγράμματος άνθρωπος και δεν συγκαταλεγόταν σ’ αυτούς που είχαν ανατραφεί στο παλάτι και είχαν παρακολουθήσει εξαρχής τα εθνικά ρωμαϊκά έθιμα, ούτε καταγόταν από αυτοκρατορική και ευγενή γενιά και γι’ αυτό σε πολλές από τις ενέργειές του ήταν αλαζόνας και αυταρχικός και στη συγκεκριμένη περίπτωση δεν υπάκουσε στην απαγόρευση της Εκκλησίας ούτε ακολούθησε την εντολή και διαταγή του Μεγάλου Κωνσταντίνου… ούτε συμμορφώθηκε με τους πατροπαράδοτους κανόνες…</a:t>
            </a:r>
          </a:p>
          <a:p>
            <a:pPr marL="0" indent="0">
              <a:buNone/>
            </a:pPr>
            <a:r>
              <a:rPr lang="el-GR" b="1" i="1" dirty="0"/>
              <a:t>Κωνσταντίνος Πορφυρογέννητος</a:t>
            </a:r>
            <a:r>
              <a:rPr lang="el-GR" i="1" dirty="0"/>
              <a:t>, Προς τον ίδιον </a:t>
            </a:r>
            <a:r>
              <a:rPr lang="el-GR" i="1" dirty="0" err="1"/>
              <a:t>υιόν</a:t>
            </a:r>
            <a:r>
              <a:rPr lang="el-GR" i="1" dirty="0"/>
              <a:t> </a:t>
            </a:r>
            <a:r>
              <a:rPr lang="el-GR" i="1" dirty="0" err="1"/>
              <a:t>Ρωμανόν</a:t>
            </a:r>
            <a:r>
              <a:rPr lang="el-GR" i="1" dirty="0"/>
              <a:t> (</a:t>
            </a:r>
            <a:r>
              <a:rPr lang="en-US" i="1" dirty="0"/>
              <a:t>De </a:t>
            </a:r>
            <a:r>
              <a:rPr lang="en-US" i="1" dirty="0" err="1"/>
              <a:t>administrando</a:t>
            </a:r>
            <a:r>
              <a:rPr lang="en-US" i="1" dirty="0"/>
              <a:t> </a:t>
            </a:r>
            <a:r>
              <a:rPr lang="en-US" i="1" dirty="0" err="1"/>
              <a:t>imperio</a:t>
            </a:r>
            <a:r>
              <a:rPr lang="el-GR" i="1" dirty="0"/>
              <a:t>), </a:t>
            </a:r>
            <a:endParaRPr lang="el-GR" dirty="0"/>
          </a:p>
          <a:p>
            <a:pPr marL="0" indent="0">
              <a:buNone/>
            </a:pPr>
            <a:r>
              <a:rPr lang="el-GR" i="1" dirty="0" err="1"/>
              <a:t>εκδ</a:t>
            </a:r>
            <a:r>
              <a:rPr lang="en-US" i="1" dirty="0"/>
              <a:t>. G. </a:t>
            </a:r>
            <a:r>
              <a:rPr lang="en-US" i="1" dirty="0" err="1"/>
              <a:t>Moravcsik</a:t>
            </a:r>
            <a:r>
              <a:rPr lang="en-US" i="1" dirty="0"/>
              <a:t> – R. J. H. Jenkins, Washington D.C. 1967, 72-74.</a:t>
            </a:r>
            <a:endParaRPr lang="el-GR" dirty="0"/>
          </a:p>
          <a:p>
            <a:pPr marL="0" indent="0">
              <a:buNone/>
            </a:pPr>
            <a:endParaRPr lang="el-GR" dirty="0"/>
          </a:p>
        </p:txBody>
      </p:sp>
    </p:spTree>
    <p:extLst>
      <p:ext uri="{BB962C8B-B14F-4D97-AF65-F5344CB8AC3E}">
        <p14:creationId xmlns:p14="http://schemas.microsoft.com/office/powerpoint/2010/main" val="1458551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21061" y="116632"/>
            <a:ext cx="8964488" cy="1585378"/>
          </a:xfrm>
        </p:spPr>
        <p:txBody>
          <a:bodyPr>
            <a:noAutofit/>
          </a:bodyPr>
          <a:lstStyle/>
          <a:p>
            <a:r>
              <a:rPr lang="el-GR" sz="36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ε. Ἡ Βυζαντινή πολιτική στην </a:t>
            </a:r>
            <a:r>
              <a:rPr lang="el-GR" sz="3600"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Ἰταλία</a:t>
            </a:r>
            <a:r>
              <a:rPr lang="el-GR" sz="36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a:t>
            </a:r>
            <a:r>
              <a:rPr lang="en-US" sz="36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a:r>
            <a:br>
              <a:rPr lang="en-US" sz="36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br>
            <a:r>
              <a:rPr lang="el-GR" sz="3600"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καί</a:t>
            </a:r>
            <a:r>
              <a:rPr lang="el-GR" sz="36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ἡ </a:t>
            </a:r>
            <a:r>
              <a:rPr lang="el-GR" sz="3600"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ἁγία</a:t>
            </a:r>
            <a:r>
              <a:rPr lang="el-GR" sz="36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ρωμαϊκή </a:t>
            </a:r>
            <a:r>
              <a:rPr lang="el-GR" sz="3600"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αὐτοκρατορία</a:t>
            </a:r>
            <a:r>
              <a:rPr lang="el-GR" sz="36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a:t>
            </a:r>
            <a:r>
              <a:rPr lang="en-US" sz="36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a:r>
            <a:br>
              <a:rPr lang="en-US" sz="36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br>
            <a:r>
              <a:rPr lang="el-GR" sz="3600"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τοῦ</a:t>
            </a:r>
            <a:r>
              <a:rPr lang="el-GR" sz="36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a:t>
            </a:r>
            <a:r>
              <a:rPr lang="el-GR" sz="3600"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Γερμανικοῦ</a:t>
            </a:r>
            <a:r>
              <a:rPr lang="el-GR" sz="36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a:t>
            </a:r>
            <a:r>
              <a:rPr lang="el-GR" sz="3600"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ἔθνους</a:t>
            </a:r>
            <a:r>
              <a:rPr lang="el-GR" sz="3600"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a:t>
            </a:r>
            <a:endParaRPr lang="el-GR" sz="3600" b="1" dirty="0">
              <a:solidFill>
                <a:srgbClr val="C00000"/>
              </a:solidFill>
              <a:effectLst>
                <a:outerShdw blurRad="38100" dist="38100" dir="2700000" algn="tl">
                  <a:srgbClr val="000000">
                    <a:alpha val="43137"/>
                  </a:srgbClr>
                </a:outerShdw>
              </a:effectLst>
              <a:latin typeface="+mn-lt"/>
              <a:cs typeface="AG AthosPol P Normal" panose="00000400000000000000" pitchFamily="2" charset="0"/>
            </a:endParaRPr>
          </a:p>
        </p:txBody>
      </p:sp>
      <p:pic>
        <p:nvPicPr>
          <p:cNvPr id="5" name="Θέση περιεχομένου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248320" y="1844823"/>
            <a:ext cx="2763839" cy="4115717"/>
          </a:xfrm>
          <a:prstGeom prst="rect">
            <a:avLst/>
          </a:prstGeom>
          <a:ln>
            <a:noFill/>
          </a:ln>
          <a:effectLst>
            <a:outerShdw blurRad="292100" dist="139700" dir="2700000" algn="tl" rotWithShape="0">
              <a:srgbClr val="333333">
                <a:alpha val="65000"/>
              </a:srgbClr>
            </a:outerShdw>
          </a:effectLst>
        </p:spPr>
      </p:pic>
      <p:sp>
        <p:nvSpPr>
          <p:cNvPr id="6" name="Τίτλος 1"/>
          <p:cNvSpPr txBox="1">
            <a:spLocks/>
          </p:cNvSpPr>
          <p:nvPr/>
        </p:nvSpPr>
        <p:spPr>
          <a:xfrm>
            <a:off x="107504" y="5949280"/>
            <a:ext cx="9289032"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2400" dirty="0" smtClean="0"/>
              <a:t>Οι γάμοι του </a:t>
            </a:r>
            <a:r>
              <a:rPr lang="el-GR" sz="2400" b="1" dirty="0" err="1" smtClean="0">
                <a:effectLst>
                  <a:outerShdw blurRad="38100" dist="38100" dir="2700000" algn="tl">
                    <a:srgbClr val="000000">
                      <a:alpha val="43137"/>
                    </a:srgbClr>
                  </a:outerShdw>
                </a:effectLst>
              </a:rPr>
              <a:t>Όθωνα</a:t>
            </a:r>
            <a:r>
              <a:rPr lang="el-GR" sz="2400" dirty="0" smtClean="0">
                <a:effectLst>
                  <a:outerShdw blurRad="38100" dist="38100" dir="2700000" algn="tl">
                    <a:srgbClr val="000000">
                      <a:alpha val="43137"/>
                    </a:srgbClr>
                  </a:outerShdw>
                </a:effectLst>
              </a:rPr>
              <a:t> </a:t>
            </a:r>
            <a:r>
              <a:rPr lang="el-GR" sz="2400" dirty="0" smtClean="0"/>
              <a:t>και της </a:t>
            </a:r>
            <a:r>
              <a:rPr lang="el-GR" sz="2400" b="1" dirty="0" smtClean="0">
                <a:effectLst>
                  <a:outerShdw blurRad="38100" dist="38100" dir="2700000" algn="tl">
                    <a:srgbClr val="000000">
                      <a:alpha val="43137"/>
                    </a:srgbClr>
                  </a:outerShdw>
                </a:effectLst>
              </a:rPr>
              <a:t>Θεοφανούς</a:t>
            </a:r>
            <a:r>
              <a:rPr lang="el-GR" sz="2400" dirty="0" smtClean="0"/>
              <a:t>. </a:t>
            </a:r>
            <a:endParaRPr lang="en-US" sz="2400" dirty="0" smtClean="0"/>
          </a:p>
          <a:p>
            <a:r>
              <a:rPr lang="el-GR" sz="2400" dirty="0" smtClean="0"/>
              <a:t>Ελεφαντοστό του 10</a:t>
            </a:r>
            <a:r>
              <a:rPr lang="el-GR" sz="2400" baseline="30000" dirty="0" smtClean="0"/>
              <a:t>ου</a:t>
            </a:r>
            <a:r>
              <a:rPr lang="el-GR" sz="2400" dirty="0" smtClean="0"/>
              <a:t> αι. (Παρίσι, Μουσείο </a:t>
            </a:r>
            <a:r>
              <a:rPr lang="en-US" sz="2400" dirty="0" smtClean="0"/>
              <a:t>Cluny)</a:t>
            </a:r>
            <a:endParaRPr lang="el-GR" sz="2400" dirty="0"/>
          </a:p>
        </p:txBody>
      </p:sp>
    </p:spTree>
    <p:extLst>
      <p:ext uri="{BB962C8B-B14F-4D97-AF65-F5344CB8AC3E}">
        <p14:creationId xmlns:p14="http://schemas.microsoft.com/office/powerpoint/2010/main" val="4110653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57200" y="116632"/>
            <a:ext cx="8229600" cy="6840760"/>
          </a:xfrm>
        </p:spPr>
        <p:txBody>
          <a:bodyPr>
            <a:normAutofit fontScale="92500" lnSpcReduction="10000"/>
          </a:bodyPr>
          <a:lstStyle/>
          <a:p>
            <a:r>
              <a:rPr lang="en-US" dirty="0" smtClean="0"/>
              <a:t>O </a:t>
            </a:r>
            <a:r>
              <a:rPr lang="el-GR" dirty="0" smtClean="0"/>
              <a:t>Νικηφόρος Φωκάς </a:t>
            </a:r>
            <a:r>
              <a:rPr lang="el-GR" dirty="0" smtClean="0">
                <a:sym typeface="Wingdings" panose="05000000000000000000" pitchFamily="2" charset="2"/>
              </a:rPr>
              <a:t> προστασία βυζαντινών επαρχιών από Άραβες στην Ιταλία</a:t>
            </a:r>
          </a:p>
          <a:p>
            <a:r>
              <a:rPr lang="el-GR" dirty="0" smtClean="0">
                <a:sym typeface="Wingdings" panose="05000000000000000000" pitchFamily="2" charset="2"/>
              </a:rPr>
              <a:t>Τα </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ημιαυτόνομα κρατίδια της κεντρικής Ιταλίας </a:t>
            </a:r>
            <a:r>
              <a:rPr lang="el-GR" dirty="0" smtClean="0">
                <a:sym typeface="Wingdings" panose="05000000000000000000" pitchFamily="2" charset="2"/>
              </a:rPr>
              <a:t> μήλο της έριδος ανάμεσα στο Βυζάντιο και τη Γερμανική Αυτοκρατορία.</a:t>
            </a:r>
          </a:p>
          <a:p>
            <a:r>
              <a:rPr lang="el-GR" dirty="0" smtClean="0">
                <a:sym typeface="Wingdings" panose="05000000000000000000" pitchFamily="2" charset="2"/>
              </a:rPr>
              <a:t>Ο Νικηφόρος Φωκάς αρνείται να αναγνωρίσει τον τίτλο του </a:t>
            </a:r>
            <a:r>
              <a:rPr lang="el-GR" dirty="0" err="1" smtClean="0">
                <a:sym typeface="Wingdings" panose="05000000000000000000" pitchFamily="2" charset="2"/>
              </a:rPr>
              <a:t>Όθωνος</a:t>
            </a:r>
            <a:r>
              <a:rPr lang="el-GR" dirty="0" smtClean="0">
                <a:sym typeface="Wingdings" panose="05000000000000000000" pitchFamily="2" charset="2"/>
              </a:rPr>
              <a:t> και απαιτεί αποχώρησή του από τα βυζαντινά εδάφη.</a:t>
            </a:r>
          </a:p>
          <a:p>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968</a:t>
            </a:r>
            <a:r>
              <a:rPr lang="el-GR" dirty="0" smtClean="0">
                <a:sym typeface="Wingdings" panose="05000000000000000000" pitchFamily="2" charset="2"/>
              </a:rPr>
              <a:t> – πρεσβεία </a:t>
            </a:r>
            <a:r>
              <a:rPr lang="el-GR" b="1" dirty="0" err="1" smtClean="0">
                <a:solidFill>
                  <a:srgbClr val="C00000"/>
                </a:solidFill>
                <a:effectLst>
                  <a:outerShdw blurRad="38100" dist="38100" dir="2700000" algn="tl">
                    <a:srgbClr val="000000">
                      <a:alpha val="43137"/>
                    </a:srgbClr>
                  </a:outerShdw>
                </a:effectLst>
                <a:sym typeface="Wingdings" panose="05000000000000000000" pitchFamily="2" charset="2"/>
              </a:rPr>
              <a:t>Λιουτπράνδου</a:t>
            </a:r>
            <a:r>
              <a:rPr lang="el-GR" dirty="0" smtClean="0">
                <a:solidFill>
                  <a:srgbClr val="C00000"/>
                </a:solidFill>
                <a:effectLst>
                  <a:outerShdw blurRad="38100" dist="38100" dir="2700000" algn="tl">
                    <a:srgbClr val="000000">
                      <a:alpha val="43137"/>
                    </a:srgbClr>
                  </a:outerShdw>
                </a:effectLst>
                <a:sym typeface="Wingdings" panose="05000000000000000000" pitchFamily="2" charset="2"/>
              </a:rPr>
              <a:t> </a:t>
            </a:r>
            <a:r>
              <a:rPr lang="el-GR" dirty="0" smtClean="0">
                <a:sym typeface="Wingdings" panose="05000000000000000000" pitchFamily="2" charset="2"/>
              </a:rPr>
              <a:t> ναυάγιο διαπραγματεύσεων.</a:t>
            </a:r>
          </a:p>
          <a:p>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Ιωάννης </a:t>
            </a:r>
            <a:r>
              <a:rPr lang="el-GR" b="1" dirty="0" err="1" smtClean="0">
                <a:solidFill>
                  <a:srgbClr val="C00000"/>
                </a:solidFill>
                <a:effectLst>
                  <a:outerShdw blurRad="38100" dist="38100" dir="2700000" algn="tl">
                    <a:srgbClr val="000000">
                      <a:alpha val="43137"/>
                    </a:srgbClr>
                  </a:outerShdw>
                </a:effectLst>
                <a:sym typeface="Wingdings" panose="05000000000000000000" pitchFamily="2" charset="2"/>
              </a:rPr>
              <a:t>Τζιμισκής</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 </a:t>
            </a:r>
            <a:r>
              <a:rPr lang="el-GR" dirty="0" smtClean="0">
                <a:sym typeface="Wingdings" panose="05000000000000000000" pitchFamily="2" charset="2"/>
              </a:rPr>
              <a:t> παντρεύει την ανιψιά του </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Θεοφανώ</a:t>
            </a:r>
            <a:r>
              <a:rPr lang="el-GR" dirty="0" smtClean="0">
                <a:effectLst>
                  <a:outerShdw blurRad="38100" dist="38100" dir="2700000" algn="tl">
                    <a:srgbClr val="000000">
                      <a:alpha val="43137"/>
                    </a:srgbClr>
                  </a:outerShdw>
                </a:effectLst>
                <a:sym typeface="Wingdings" panose="05000000000000000000" pitchFamily="2" charset="2"/>
              </a:rPr>
              <a:t> </a:t>
            </a:r>
            <a:r>
              <a:rPr lang="el-GR" dirty="0" smtClean="0">
                <a:sym typeface="Wingdings" panose="05000000000000000000" pitchFamily="2" charset="2"/>
              </a:rPr>
              <a:t>με τον </a:t>
            </a:r>
            <a:r>
              <a:rPr lang="el-GR" b="1" dirty="0" err="1" smtClean="0">
                <a:solidFill>
                  <a:srgbClr val="C00000"/>
                </a:solidFill>
                <a:effectLst>
                  <a:outerShdw blurRad="38100" dist="38100" dir="2700000" algn="tl">
                    <a:srgbClr val="000000">
                      <a:alpha val="43137"/>
                    </a:srgbClr>
                  </a:outerShdw>
                </a:effectLst>
                <a:sym typeface="Wingdings" panose="05000000000000000000" pitchFamily="2" charset="2"/>
              </a:rPr>
              <a:t>Όθωνα</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 Β΄ </a:t>
            </a:r>
            <a:r>
              <a:rPr lang="el-GR" dirty="0" smtClean="0">
                <a:sym typeface="Wingdings" panose="05000000000000000000" pitchFamily="2" charset="2"/>
              </a:rPr>
              <a:t> βελτίωση σχέσεων δύο κρατών</a:t>
            </a:r>
          </a:p>
          <a:p>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1071 </a:t>
            </a:r>
            <a:r>
              <a:rPr lang="el-GR" dirty="0" smtClean="0">
                <a:sym typeface="Wingdings" panose="05000000000000000000" pitchFamily="2" charset="2"/>
              </a:rPr>
              <a:t>- </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Ιταλικές κτήσεις </a:t>
            </a:r>
            <a:r>
              <a:rPr lang="el-GR" dirty="0" smtClean="0">
                <a:sym typeface="Wingdings" panose="05000000000000000000" pitchFamily="2" charset="2"/>
              </a:rPr>
              <a:t>χάνονται οριστικά για το Βυζάντιο, τις κατακτούν </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οι Νορμανδοί</a:t>
            </a:r>
            <a:r>
              <a:rPr lang="el-GR" dirty="0" smtClean="0">
                <a:sym typeface="Wingdings" panose="05000000000000000000" pitchFamily="2" charset="2"/>
              </a:rPr>
              <a:t>.</a:t>
            </a:r>
            <a:endParaRPr lang="el-GR" dirty="0"/>
          </a:p>
        </p:txBody>
      </p:sp>
    </p:spTree>
    <p:extLst>
      <p:ext uri="{BB962C8B-B14F-4D97-AF65-F5344CB8AC3E}">
        <p14:creationId xmlns:p14="http://schemas.microsoft.com/office/powerpoint/2010/main" val="1576912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latin typeface="+mn-lt"/>
              </a:rPr>
              <a:t>Ὁ </a:t>
            </a:r>
            <a:r>
              <a:rPr lang="el-GR" b="1" dirty="0" err="1" smtClean="0">
                <a:solidFill>
                  <a:srgbClr val="C00000"/>
                </a:solidFill>
                <a:effectLst>
                  <a:outerShdw blurRad="38100" dist="38100" dir="2700000" algn="tl">
                    <a:srgbClr val="000000">
                      <a:alpha val="43137"/>
                    </a:srgbClr>
                  </a:outerShdw>
                </a:effectLst>
                <a:latin typeface="+mn-lt"/>
              </a:rPr>
              <a:t>Λιουτπράνδος</a:t>
            </a:r>
            <a:r>
              <a:rPr lang="el-GR" b="1" dirty="0" smtClean="0">
                <a:solidFill>
                  <a:srgbClr val="C00000"/>
                </a:solidFill>
                <a:effectLst>
                  <a:outerShdw blurRad="38100" dist="38100" dir="2700000" algn="tl">
                    <a:srgbClr val="000000">
                      <a:alpha val="43137"/>
                    </a:srgbClr>
                  </a:outerShdw>
                </a:effectLst>
                <a:latin typeface="+mn-lt"/>
              </a:rPr>
              <a:t> </a:t>
            </a:r>
            <a:r>
              <a:rPr lang="el-GR" b="1" dirty="0" err="1" smtClean="0">
                <a:solidFill>
                  <a:srgbClr val="C00000"/>
                </a:solidFill>
                <a:effectLst>
                  <a:outerShdw blurRad="38100" dist="38100" dir="2700000" algn="tl">
                    <a:srgbClr val="000000">
                      <a:alpha val="43137"/>
                    </a:srgbClr>
                  </a:outerShdw>
                </a:effectLst>
                <a:latin typeface="+mn-lt"/>
              </a:rPr>
              <a:t>ἐπισκέπτεται</a:t>
            </a:r>
            <a:r>
              <a:rPr lang="el-GR" b="1" dirty="0" smtClean="0">
                <a:solidFill>
                  <a:srgbClr val="C00000"/>
                </a:solidFill>
                <a:effectLst>
                  <a:outerShdw blurRad="38100" dist="38100" dir="2700000" algn="tl">
                    <a:srgbClr val="000000">
                      <a:alpha val="43137"/>
                    </a:srgbClr>
                  </a:outerShdw>
                </a:effectLst>
                <a:latin typeface="+mn-lt"/>
              </a:rPr>
              <a:t> </a:t>
            </a:r>
            <a:r>
              <a:rPr lang="el-GR" b="1" dirty="0" err="1" smtClean="0">
                <a:solidFill>
                  <a:srgbClr val="C00000"/>
                </a:solidFill>
                <a:effectLst>
                  <a:outerShdw blurRad="38100" dist="38100" dir="2700000" algn="tl">
                    <a:srgbClr val="000000">
                      <a:alpha val="43137"/>
                    </a:srgbClr>
                  </a:outerShdw>
                </a:effectLst>
                <a:latin typeface="+mn-lt"/>
              </a:rPr>
              <a:t>τήν</a:t>
            </a:r>
            <a:r>
              <a:rPr lang="el-GR" b="1" dirty="0" smtClean="0">
                <a:solidFill>
                  <a:srgbClr val="C00000"/>
                </a:solidFill>
                <a:effectLst>
                  <a:outerShdw blurRad="38100" dist="38100" dir="2700000" algn="tl">
                    <a:srgbClr val="000000">
                      <a:alpha val="43137"/>
                    </a:srgbClr>
                  </a:outerShdw>
                </a:effectLst>
                <a:latin typeface="+mn-lt"/>
              </a:rPr>
              <a:t> Πόλη </a:t>
            </a:r>
            <a:r>
              <a:rPr lang="el-GR" b="1" dirty="0" err="1" smtClean="0">
                <a:solidFill>
                  <a:srgbClr val="C00000"/>
                </a:solidFill>
                <a:effectLst>
                  <a:outerShdw blurRad="38100" dist="38100" dir="2700000" algn="tl">
                    <a:srgbClr val="000000">
                      <a:alpha val="43137"/>
                    </a:srgbClr>
                  </a:outerShdw>
                </a:effectLst>
                <a:latin typeface="+mn-lt"/>
              </a:rPr>
              <a:t>γιά</a:t>
            </a:r>
            <a:r>
              <a:rPr lang="el-GR" b="1" dirty="0" smtClean="0">
                <a:solidFill>
                  <a:srgbClr val="C00000"/>
                </a:solidFill>
                <a:effectLst>
                  <a:outerShdw blurRad="38100" dist="38100" dir="2700000" algn="tl">
                    <a:srgbClr val="000000">
                      <a:alpha val="43137"/>
                    </a:srgbClr>
                  </a:outerShdw>
                </a:effectLst>
                <a:latin typeface="+mn-lt"/>
              </a:rPr>
              <a:t> δεύτερη φορά (968 – 969)</a:t>
            </a:r>
            <a:endParaRPr lang="el-GR" b="1" dirty="0">
              <a:solidFill>
                <a:srgbClr val="C00000"/>
              </a:solidFill>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251520" y="1600200"/>
            <a:ext cx="8712968" cy="5573216"/>
          </a:xfrm>
        </p:spPr>
        <p:txBody>
          <a:bodyPr>
            <a:normAutofit fontScale="70000" lnSpcReduction="20000"/>
          </a:bodyPr>
          <a:lstStyle/>
          <a:p>
            <a:pPr marL="0" indent="0" algn="just">
              <a:buNone/>
            </a:pPr>
            <a:r>
              <a:rPr lang="el-GR" dirty="0" smtClean="0"/>
              <a:t>	Στις 4 Ιουνίου… φτάσαμε στην Κωνσταντινούπολη, απέναντι από τη Χρυσή Πύλη, και περιμέναμε εκεί έφιπποι μέχρι τις έντεκα η ώρα κάτω από καταρρακτώδη βροχή. Κατά τις έντεκα η ώρα ο Νικηφόρος, παραβλέποντας την πρεσβευτική ιδιότητά μας και </a:t>
            </a:r>
            <a:r>
              <a:rPr lang="el-GR" b="1" dirty="0" smtClean="0"/>
              <a:t>κρίνοντας ότι δεν είμαστε άξιοι να εισέλθουμε έφιπποι στην Πόλη</a:t>
            </a:r>
            <a:r>
              <a:rPr lang="el-GR" dirty="0" smtClean="0"/>
              <a:t>, </a:t>
            </a:r>
            <a:r>
              <a:rPr lang="el-GR" b="1" dirty="0" smtClean="0"/>
              <a:t>διέταξε να μας οδηγήσουν πεζούς </a:t>
            </a:r>
            <a:r>
              <a:rPr lang="el-GR" dirty="0" smtClean="0"/>
              <a:t>στο μαρμάρινο, μισητό, άνυδρο και ανοιχτό μέγαρο, που αναφέραμε πιο πάνω. Στις 7 Ιουνίου… οδηγήθηκα μπροστά στον </a:t>
            </a:r>
            <a:r>
              <a:rPr lang="el-GR" dirty="0" err="1" smtClean="0"/>
              <a:t>κουροπαλάτη</a:t>
            </a:r>
            <a:r>
              <a:rPr lang="el-GR" dirty="0" smtClean="0"/>
              <a:t> και λογοθέτη Λέοντα, τον αδελφό (του Νικηφόρου), όπου φιλονικήσαμε εντονότατα για την αυτοκρατορική </a:t>
            </a:r>
            <a:r>
              <a:rPr lang="el-GR" dirty="0" err="1" smtClean="0"/>
              <a:t>τιτλοφορία</a:t>
            </a:r>
            <a:r>
              <a:rPr lang="el-GR" dirty="0" smtClean="0"/>
              <a:t> Σας.</a:t>
            </a:r>
          </a:p>
          <a:p>
            <a:pPr marL="0" indent="0" algn="just">
              <a:buNone/>
            </a:pPr>
            <a:r>
              <a:rPr lang="el-GR" dirty="0" smtClean="0"/>
              <a:t>	Γιατί αυτός </a:t>
            </a:r>
            <a:r>
              <a:rPr lang="el-GR" b="1" dirty="0" smtClean="0">
                <a:effectLst>
                  <a:outerShdw blurRad="38100" dist="38100" dir="2700000" algn="tl">
                    <a:srgbClr val="000000">
                      <a:alpha val="43137"/>
                    </a:srgbClr>
                  </a:outerShdw>
                </a:effectLst>
              </a:rPr>
              <a:t>δεν σας αποκαλούσε αυτοκράτορα</a:t>
            </a:r>
            <a:r>
              <a:rPr lang="el-GR" dirty="0" smtClean="0"/>
              <a:t>, δηλαδή βασιλέα στη γλώσσα του, αλλά </a:t>
            </a:r>
            <a:r>
              <a:rPr lang="el-GR" b="1" dirty="0" smtClean="0">
                <a:effectLst>
                  <a:outerShdw blurRad="38100" dist="38100" dir="2700000" algn="tl">
                    <a:srgbClr val="000000">
                      <a:alpha val="43137"/>
                    </a:srgbClr>
                  </a:outerShdw>
                </a:effectLst>
              </a:rPr>
              <a:t>ρήγα</a:t>
            </a:r>
            <a:r>
              <a:rPr lang="el-GR" dirty="0" smtClean="0">
                <a:effectLst>
                  <a:outerShdw blurRad="38100" dist="38100" dir="2700000" algn="tl">
                    <a:srgbClr val="000000">
                      <a:alpha val="43137"/>
                    </a:srgbClr>
                  </a:outerShdw>
                </a:effectLst>
              </a:rPr>
              <a:t> </a:t>
            </a:r>
            <a:r>
              <a:rPr lang="el-GR" dirty="0" smtClean="0"/>
              <a:t>από το δικό μας </a:t>
            </a:r>
            <a:r>
              <a:rPr lang="en-US" b="1" dirty="0" err="1" smtClean="0">
                <a:effectLst>
                  <a:outerShdw blurRad="38100" dist="38100" dir="2700000" algn="tl">
                    <a:srgbClr val="000000">
                      <a:alpha val="43137"/>
                    </a:srgbClr>
                  </a:outerShdw>
                </a:effectLst>
              </a:rPr>
              <a:t>regem</a:t>
            </a:r>
            <a:r>
              <a:rPr lang="el-GR" dirty="0" smtClean="0"/>
              <a:t>. Αλλά όταν του έκανα την παρατήρηση, ότι η σημασία είναι η ίδια και μόνο ο χαρακτηρισμός είναι διαφορετικός, μου απάντησε ότι πήγα όχι για ειρήνη, αλλά για φιλονικία…</a:t>
            </a:r>
          </a:p>
          <a:p>
            <a:pPr marL="0" indent="0" algn="just">
              <a:buNone/>
            </a:pPr>
            <a:endParaRPr lang="el-GR" dirty="0" smtClean="0"/>
          </a:p>
          <a:p>
            <a:pPr marL="0" indent="0" algn="r">
              <a:buNone/>
            </a:pPr>
            <a:r>
              <a:rPr lang="el-GR" dirty="0"/>
              <a:t>	</a:t>
            </a:r>
            <a:r>
              <a:rPr lang="el-GR" i="1" dirty="0" smtClean="0"/>
              <a:t>Αναφορά του </a:t>
            </a:r>
            <a:r>
              <a:rPr lang="el-GR" i="1" dirty="0" err="1" smtClean="0"/>
              <a:t>Λιουτπράνδου</a:t>
            </a:r>
            <a:r>
              <a:rPr lang="el-GR" i="1" dirty="0" smtClean="0"/>
              <a:t> για την πρεσβεία στην Κωνσταντινούπολη, 2-4. </a:t>
            </a:r>
            <a:r>
              <a:rPr lang="el-GR" i="1" dirty="0" err="1" smtClean="0"/>
              <a:t>Β.Σ.Καραγεώργος</a:t>
            </a:r>
            <a:r>
              <a:rPr lang="el-GR" i="1" dirty="0" smtClean="0"/>
              <a:t>, Η Αγία Ρωμαϊκή Αυτοκρατορία, </a:t>
            </a:r>
            <a:r>
              <a:rPr lang="el-GR" i="1" dirty="0" err="1" smtClean="0"/>
              <a:t>τόμ</a:t>
            </a:r>
            <a:r>
              <a:rPr lang="el-GR" i="1" dirty="0" smtClean="0"/>
              <a:t>. Α΄, Αθήνα 1987, 499-501)</a:t>
            </a:r>
            <a:endParaRPr lang="el-GR" i="1" dirty="0"/>
          </a:p>
        </p:txBody>
      </p:sp>
    </p:spTree>
    <p:extLst>
      <p:ext uri="{BB962C8B-B14F-4D97-AF65-F5344CB8AC3E}">
        <p14:creationId xmlns:p14="http://schemas.microsoft.com/office/powerpoint/2010/main" val="4256340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43000"/>
          </a:xfrm>
        </p:spPr>
        <p:txBody>
          <a:bodyPr>
            <a:normAutofit/>
          </a:bodyPr>
          <a:lstStyle/>
          <a:p>
            <a:r>
              <a:rPr lang="el-GR" sz="3500" b="1" dirty="0" smtClean="0">
                <a:solidFill>
                  <a:srgbClr val="C00000"/>
                </a:solidFill>
                <a:effectLst>
                  <a:outerShdw blurRad="38100" dist="38100" dir="2700000" algn="tl">
                    <a:srgbClr val="000000">
                      <a:alpha val="43137"/>
                    </a:srgbClr>
                  </a:outerShdw>
                </a:effectLst>
                <a:latin typeface="+mn-lt"/>
              </a:rPr>
              <a:t>Ποια ήταν τα</a:t>
            </a:r>
            <a:r>
              <a:rPr lang="el-GR" sz="3500" b="1" dirty="0" smtClean="0">
                <a:effectLst>
                  <a:outerShdw blurRad="38100" dist="38100" dir="2700000" algn="tl">
                    <a:srgbClr val="000000">
                      <a:alpha val="43137"/>
                    </a:srgbClr>
                  </a:outerShdw>
                </a:effectLst>
                <a:latin typeface="+mn-lt"/>
              </a:rPr>
              <a:t> μέσα </a:t>
            </a:r>
            <a:r>
              <a:rPr lang="el-GR" sz="3500" b="1" dirty="0" smtClean="0">
                <a:solidFill>
                  <a:srgbClr val="C00000"/>
                </a:solidFill>
                <a:effectLst>
                  <a:outerShdw blurRad="38100" dist="38100" dir="2700000" algn="tl">
                    <a:srgbClr val="000000">
                      <a:alpha val="43137"/>
                    </a:srgbClr>
                  </a:outerShdw>
                </a:effectLst>
                <a:latin typeface="+mn-lt"/>
              </a:rPr>
              <a:t>της Βυζαντινής διπλωματίας;</a:t>
            </a:r>
            <a:endParaRPr lang="el-GR" sz="3500" b="1" dirty="0">
              <a:solidFill>
                <a:srgbClr val="C00000"/>
              </a:solidFill>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323528" y="1052527"/>
            <a:ext cx="5987008" cy="5627924"/>
          </a:xfrm>
          <a:ln>
            <a:noFill/>
          </a:ln>
        </p:spPr>
        <p:txBody>
          <a:bodyPr>
            <a:normAutofit fontScale="92500" lnSpcReduction="10000"/>
          </a:bodyPr>
          <a:lstStyle/>
          <a:p>
            <a:pPr>
              <a:buClr>
                <a:srgbClr val="C00000"/>
              </a:buClr>
              <a:buSzPct val="110000"/>
            </a:pPr>
            <a:r>
              <a:rPr lang="el-GR" dirty="0" smtClean="0"/>
              <a:t>Διάφορες </a:t>
            </a:r>
            <a:r>
              <a:rPr lang="el-GR" b="1" u="sng" dirty="0" smtClean="0">
                <a:solidFill>
                  <a:srgbClr val="C00000"/>
                </a:solidFill>
                <a:effectLst>
                  <a:outerShdw blurRad="38100" dist="38100" dir="2700000" algn="tl">
                    <a:srgbClr val="000000">
                      <a:alpha val="43137"/>
                    </a:srgbClr>
                  </a:outerShdw>
                </a:effectLst>
              </a:rPr>
              <a:t>χορηγίες</a:t>
            </a:r>
            <a:r>
              <a:rPr lang="el-GR" dirty="0" smtClean="0">
                <a:solidFill>
                  <a:srgbClr val="C00000"/>
                </a:solidFill>
                <a:effectLst>
                  <a:outerShdw blurRad="38100" dist="38100" dir="2700000" algn="tl">
                    <a:srgbClr val="000000">
                      <a:alpha val="43137"/>
                    </a:srgbClr>
                  </a:outerShdw>
                </a:effectLst>
              </a:rPr>
              <a:t>  </a:t>
            </a:r>
            <a:r>
              <a:rPr lang="el-GR" dirty="0" smtClean="0"/>
              <a:t>(σε χρήμα ή δώρα) προς ξένους ηγεμόνες</a:t>
            </a:r>
          </a:p>
          <a:p>
            <a:pPr>
              <a:buClr>
                <a:srgbClr val="C00000"/>
              </a:buClr>
              <a:buSzPct val="110000"/>
            </a:pPr>
            <a:endParaRPr lang="el-GR" dirty="0" smtClean="0"/>
          </a:p>
          <a:p>
            <a:pPr>
              <a:buClr>
                <a:srgbClr val="C00000"/>
              </a:buClr>
              <a:buSzPct val="110000"/>
            </a:pPr>
            <a:r>
              <a:rPr lang="el-GR" dirty="0" smtClean="0"/>
              <a:t>Σύναψη συμμαχιών </a:t>
            </a:r>
            <a:r>
              <a:rPr lang="el-GR" dirty="0" smtClean="0">
                <a:sym typeface="Wingdings" panose="05000000000000000000" pitchFamily="2" charset="2"/>
              </a:rPr>
              <a:t> </a:t>
            </a:r>
          </a:p>
          <a:p>
            <a:pPr marL="0" indent="0">
              <a:buClr>
                <a:srgbClr val="C00000"/>
              </a:buClr>
              <a:buSzPct val="110000"/>
              <a:buNone/>
            </a:pPr>
            <a:r>
              <a:rPr lang="el-GR" dirty="0" smtClean="0">
                <a:sym typeface="Wingdings" panose="05000000000000000000" pitchFamily="2" charset="2"/>
              </a:rPr>
              <a:t>    συχνά με </a:t>
            </a:r>
            <a:r>
              <a:rPr lang="el-GR" b="1" u="sng" dirty="0" smtClean="0">
                <a:solidFill>
                  <a:srgbClr val="C00000"/>
                </a:solidFill>
                <a:effectLst>
                  <a:outerShdw blurRad="38100" dist="38100" dir="2700000" algn="tl">
                    <a:srgbClr val="000000">
                      <a:alpha val="43137"/>
                    </a:srgbClr>
                  </a:outerShdw>
                </a:effectLst>
                <a:sym typeface="Wingdings" panose="05000000000000000000" pitchFamily="2" charset="2"/>
              </a:rPr>
              <a:t>επιγαμίες</a:t>
            </a:r>
          </a:p>
          <a:p>
            <a:pPr>
              <a:buClr>
                <a:srgbClr val="C00000"/>
              </a:buClr>
              <a:buSzPct val="110000"/>
            </a:pPr>
            <a:endParaRPr lang="el-GR" dirty="0" smtClean="0">
              <a:sym typeface="Wingdings" panose="05000000000000000000" pitchFamily="2" charset="2"/>
            </a:endParaRPr>
          </a:p>
          <a:p>
            <a:pPr>
              <a:buClr>
                <a:srgbClr val="C00000"/>
              </a:buClr>
              <a:buSzPct val="110000"/>
            </a:pPr>
            <a:r>
              <a:rPr lang="el-GR" dirty="0" smtClean="0">
                <a:sym typeface="Wingdings" panose="05000000000000000000" pitchFamily="2" charset="2"/>
              </a:rPr>
              <a:t>Σύναψη </a:t>
            </a:r>
            <a:r>
              <a:rPr lang="el-GR" b="1" u="sng" dirty="0" smtClean="0">
                <a:solidFill>
                  <a:srgbClr val="C00000"/>
                </a:solidFill>
                <a:effectLst>
                  <a:outerShdw blurRad="38100" dist="38100" dir="2700000" algn="tl">
                    <a:srgbClr val="000000">
                      <a:alpha val="43137"/>
                    </a:srgbClr>
                  </a:outerShdw>
                </a:effectLst>
                <a:sym typeface="Wingdings" panose="05000000000000000000" pitchFamily="2" charset="2"/>
              </a:rPr>
              <a:t>εμπορικών </a:t>
            </a:r>
          </a:p>
          <a:p>
            <a:pPr marL="0" indent="0">
              <a:buClr>
                <a:srgbClr val="C00000"/>
              </a:buClr>
              <a:buSzPct val="110000"/>
              <a:buNone/>
            </a:pPr>
            <a:r>
              <a:rPr lang="el-GR" b="1" dirty="0">
                <a:solidFill>
                  <a:srgbClr val="C00000"/>
                </a:solidFill>
                <a:effectLst>
                  <a:outerShdw blurRad="38100" dist="38100" dir="2700000" algn="tl">
                    <a:srgbClr val="000000">
                      <a:alpha val="43137"/>
                    </a:srgbClr>
                  </a:outerShdw>
                </a:effectLst>
                <a:sym typeface="Wingdings" panose="05000000000000000000" pitchFamily="2" charset="2"/>
              </a:rPr>
              <a:t> </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                   </a:t>
            </a:r>
            <a:r>
              <a:rPr lang="el-GR" b="1" u="sng" dirty="0" smtClean="0">
                <a:solidFill>
                  <a:srgbClr val="C00000"/>
                </a:solidFill>
                <a:effectLst>
                  <a:outerShdw blurRad="38100" dist="38100" dir="2700000" algn="tl">
                    <a:srgbClr val="000000">
                      <a:alpha val="43137"/>
                    </a:srgbClr>
                  </a:outerShdw>
                </a:effectLst>
                <a:sym typeface="Wingdings" panose="05000000000000000000" pitchFamily="2" charset="2"/>
              </a:rPr>
              <a:t>συνθηκών</a:t>
            </a:r>
          </a:p>
          <a:p>
            <a:pPr>
              <a:buClr>
                <a:srgbClr val="C00000"/>
              </a:buClr>
              <a:buSzPct val="110000"/>
            </a:pPr>
            <a:endParaRPr lang="el-GR" dirty="0" smtClean="0">
              <a:sym typeface="Wingdings" panose="05000000000000000000" pitchFamily="2" charset="2"/>
            </a:endParaRPr>
          </a:p>
          <a:p>
            <a:pPr marL="0" indent="0">
              <a:buClr>
                <a:srgbClr val="C00000"/>
              </a:buClr>
              <a:buSzPct val="110000"/>
              <a:buNone/>
            </a:pPr>
            <a:endParaRPr lang="el-GR" dirty="0" smtClean="0">
              <a:sym typeface="Wingdings" panose="05000000000000000000" pitchFamily="2" charset="2"/>
            </a:endParaRPr>
          </a:p>
          <a:p>
            <a:pPr>
              <a:buClr>
                <a:srgbClr val="C00000"/>
              </a:buClr>
              <a:buSzPct val="110000"/>
            </a:pPr>
            <a:r>
              <a:rPr lang="el-GR" b="1" u="sng" dirty="0" smtClean="0">
                <a:solidFill>
                  <a:srgbClr val="C00000"/>
                </a:solidFill>
                <a:effectLst>
                  <a:outerShdw blurRad="38100" dist="38100" dir="2700000" algn="tl">
                    <a:srgbClr val="000000">
                      <a:alpha val="43137"/>
                    </a:srgbClr>
                  </a:outerShdw>
                </a:effectLst>
                <a:sym typeface="Wingdings" panose="05000000000000000000" pitchFamily="2" charset="2"/>
              </a:rPr>
              <a:t>Εκχριστιανισμός</a:t>
            </a:r>
            <a:r>
              <a:rPr lang="el-GR" dirty="0" smtClean="0">
                <a:sym typeface="Wingdings" panose="05000000000000000000" pitchFamily="2" charset="2"/>
              </a:rPr>
              <a:t> άλλων λαών</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6696" y="3933056"/>
            <a:ext cx="1867304" cy="2747604"/>
          </a:xfrm>
          <a:prstGeom prst="rect">
            <a:avLst/>
          </a:prstGeom>
          <a:ln>
            <a:noFill/>
          </a:ln>
          <a:effectLst>
            <a:outerShdw blurRad="292100" dist="139700" dir="2700000" algn="tl" rotWithShape="0">
              <a:srgbClr val="333333">
                <a:alpha val="65000"/>
              </a:srgbClr>
            </a:outerShdw>
          </a:effectLst>
        </p:spPr>
      </p:pic>
      <p:pic>
        <p:nvPicPr>
          <p:cNvPr id="5" name="Εικόνα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8231" y="2503301"/>
            <a:ext cx="2731789" cy="3157945"/>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31261" y="988040"/>
            <a:ext cx="1738965" cy="1285322"/>
          </a:xfrm>
          <a:prstGeom prst="rect">
            <a:avLst/>
          </a:prstGeom>
          <a:ln>
            <a:noFill/>
          </a:ln>
          <a:effectLst>
            <a:outerShdw blurRad="292100" dist="139700" dir="2700000" algn="tl" rotWithShape="0">
              <a:srgbClr val="333333">
                <a:alpha val="65000"/>
              </a:srgbClr>
            </a:outerShdw>
          </a:effectLst>
        </p:spPr>
      </p:pic>
      <p:pic>
        <p:nvPicPr>
          <p:cNvPr id="7" name="Εικόνα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35126" y="2294888"/>
            <a:ext cx="1270200" cy="12853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14034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fad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fad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500"/>
                                        <p:tgtEl>
                                          <p:spTgt spid="3">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500"/>
                                        <p:tgtEl>
                                          <p:spTgt spid="6"/>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gtEl>
                                        <p:attrNameLst>
                                          <p:attrName>style.visibility</p:attrName>
                                        </p:attrNameLst>
                                      </p:cBhvr>
                                      <p:to>
                                        <p:strVal val="visible"/>
                                      </p:to>
                                    </p:set>
                                    <p:animEffect transition="in" filter="fade">
                                      <p:cBhvr>
                                        <p:cTn id="52" dur="500"/>
                                        <p:tgtEl>
                                          <p:spTgt spid="5"/>
                                        </p:tgtEl>
                                      </p:cBhvr>
                                    </p:animEffect>
                                  </p:childTnLst>
                                </p:cTn>
                              </p:par>
                              <p:par>
                                <p:cTn id="53" presetID="10" presetClass="entr" presetSubtype="0" fill="hold" nodeType="with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fade">
                                      <p:cBhvr>
                                        <p:cTn id="5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b="1" dirty="0" smtClean="0">
                <a:solidFill>
                  <a:srgbClr val="C00000"/>
                </a:solidFill>
                <a:effectLst>
                  <a:outerShdw blurRad="38100" dist="38100" dir="2700000" algn="tl">
                    <a:srgbClr val="000000">
                      <a:alpha val="43137"/>
                    </a:srgbClr>
                  </a:outerShdw>
                </a:effectLst>
                <a:latin typeface="+mn-lt"/>
              </a:rPr>
              <a:t>Ἡ </a:t>
            </a:r>
            <a:r>
              <a:rPr lang="el-GR" b="1" dirty="0" err="1" smtClean="0">
                <a:solidFill>
                  <a:srgbClr val="C00000"/>
                </a:solidFill>
                <a:effectLst>
                  <a:outerShdw blurRad="38100" dist="38100" dir="2700000" algn="tl">
                    <a:srgbClr val="000000">
                      <a:alpha val="43137"/>
                    </a:srgbClr>
                  </a:outerShdw>
                </a:effectLst>
                <a:latin typeface="+mn-lt"/>
              </a:rPr>
              <a:t>ἀναφορά</a:t>
            </a:r>
            <a:r>
              <a:rPr lang="el-GR" b="1" dirty="0" smtClean="0">
                <a:solidFill>
                  <a:srgbClr val="C00000"/>
                </a:solidFill>
                <a:effectLst>
                  <a:outerShdw blurRad="38100" dist="38100" dir="2700000" algn="tl">
                    <a:srgbClr val="000000">
                      <a:alpha val="43137"/>
                    </a:srgbClr>
                  </a:outerShdw>
                </a:effectLst>
                <a:latin typeface="+mn-lt"/>
              </a:rPr>
              <a:t> </a:t>
            </a:r>
            <a:r>
              <a:rPr lang="el-GR" b="1" dirty="0" err="1" smtClean="0">
                <a:solidFill>
                  <a:srgbClr val="C00000"/>
                </a:solidFill>
                <a:effectLst>
                  <a:outerShdw blurRad="38100" dist="38100" dir="2700000" algn="tl">
                    <a:srgbClr val="000000">
                      <a:alpha val="43137"/>
                    </a:srgbClr>
                  </a:outerShdw>
                </a:effectLst>
                <a:latin typeface="+mn-lt"/>
              </a:rPr>
              <a:t>τοῦ</a:t>
            </a:r>
            <a:r>
              <a:rPr lang="el-GR" b="1" dirty="0" smtClean="0">
                <a:solidFill>
                  <a:srgbClr val="C00000"/>
                </a:solidFill>
                <a:effectLst>
                  <a:outerShdw blurRad="38100" dist="38100" dir="2700000" algn="tl">
                    <a:srgbClr val="000000">
                      <a:alpha val="43137"/>
                    </a:srgbClr>
                  </a:outerShdw>
                </a:effectLst>
                <a:latin typeface="+mn-lt"/>
              </a:rPr>
              <a:t> </a:t>
            </a:r>
            <a:r>
              <a:rPr lang="el-GR" b="1" dirty="0" err="1" smtClean="0">
                <a:solidFill>
                  <a:srgbClr val="C00000"/>
                </a:solidFill>
                <a:effectLst>
                  <a:outerShdw blurRad="38100" dist="38100" dir="2700000" algn="tl">
                    <a:srgbClr val="000000">
                      <a:alpha val="43137"/>
                    </a:srgbClr>
                  </a:outerShdw>
                </a:effectLst>
                <a:latin typeface="+mn-lt"/>
              </a:rPr>
              <a:t>Λιουτπράνδου</a:t>
            </a:r>
            <a:endParaRPr lang="el-GR" b="1" dirty="0">
              <a:solidFill>
                <a:srgbClr val="C00000"/>
              </a:solidFill>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251520" y="1600200"/>
            <a:ext cx="8712968" cy="5789240"/>
          </a:xfrm>
        </p:spPr>
        <p:txBody>
          <a:bodyPr>
            <a:normAutofit fontScale="70000" lnSpcReduction="20000"/>
          </a:bodyPr>
          <a:lstStyle/>
          <a:p>
            <a:pPr marL="0" indent="0">
              <a:buNone/>
            </a:pPr>
            <a:r>
              <a:rPr lang="el-GR" dirty="0" smtClean="0"/>
              <a:t>	… </a:t>
            </a:r>
            <a:r>
              <a:rPr lang="el-GR" dirty="0"/>
              <a:t>Ο Νικηφόρος άρχισε την ομιλία του ως εξής: </a:t>
            </a:r>
            <a:endParaRPr lang="en-US" dirty="0" smtClean="0"/>
          </a:p>
          <a:p>
            <a:pPr marL="0" indent="0" algn="just">
              <a:buNone/>
            </a:pPr>
            <a:r>
              <a:rPr lang="en-US" dirty="0"/>
              <a:t>	</a:t>
            </a:r>
            <a:r>
              <a:rPr lang="el-GR" dirty="0" smtClean="0"/>
              <a:t>«</a:t>
            </a:r>
            <a:r>
              <a:rPr lang="el-GR" dirty="0"/>
              <a:t>Έπρεπε και θέλαμε πάρα πολύ να σε υποδεχθούμε φιλικά και μεγαλόπρεπα</a:t>
            </a:r>
            <a:r>
              <a:rPr lang="el-GR" baseline="30000" dirty="0"/>
              <a:t>.</a:t>
            </a:r>
            <a:r>
              <a:rPr lang="el-GR" dirty="0"/>
              <a:t> αλλά αυτό δεν το επιτρέπει η ασέβεια του κυρίου σου, που κατέλαβε τη Ρώμη με εχθρική εισβολή, παράνομα και αθέμιτα άρπαξε με τη βία από το </a:t>
            </a:r>
            <a:r>
              <a:rPr lang="el-GR" dirty="0" err="1"/>
              <a:t>Βερεγγάριο</a:t>
            </a:r>
            <a:r>
              <a:rPr lang="el-GR" dirty="0"/>
              <a:t> </a:t>
            </a:r>
            <a:r>
              <a:rPr lang="el-GR" i="1" dirty="0"/>
              <a:t>(βασιλιά της Ιταλίας) </a:t>
            </a:r>
            <a:r>
              <a:rPr lang="el-GR" dirty="0"/>
              <a:t>και τον </a:t>
            </a:r>
            <a:r>
              <a:rPr lang="el-GR" dirty="0" err="1"/>
              <a:t>Αδαλβέρτο</a:t>
            </a:r>
            <a:r>
              <a:rPr lang="el-GR" dirty="0"/>
              <a:t> </a:t>
            </a:r>
            <a:r>
              <a:rPr lang="el-GR" i="1" dirty="0"/>
              <a:t>(γιο του </a:t>
            </a:r>
            <a:r>
              <a:rPr lang="el-GR" i="1" dirty="0" err="1"/>
              <a:t>Βερεγγάριου</a:t>
            </a:r>
            <a:r>
              <a:rPr lang="el-GR" i="1" dirty="0"/>
              <a:t>)</a:t>
            </a:r>
            <a:r>
              <a:rPr lang="el-GR" dirty="0"/>
              <a:t> τη χώρα τους και από τους Ρωμαίους </a:t>
            </a:r>
            <a:r>
              <a:rPr lang="el-GR" i="1" dirty="0"/>
              <a:t>(εδώ τους κατοίκους της Ρώμης)</a:t>
            </a:r>
            <a:r>
              <a:rPr lang="el-GR" dirty="0"/>
              <a:t> άλλους σκότωσε, άλλους τύφλωσε και άλλους εξόρισε. Τέλος, επιχείρησε να καθυποτάξει διά πυρός και σιδήρου τις πόλεις της </a:t>
            </a:r>
            <a:r>
              <a:rPr lang="el-GR" dirty="0" smtClean="0"/>
              <a:t>αυτοκρατορίας </a:t>
            </a:r>
            <a:r>
              <a:rPr lang="el-GR" dirty="0"/>
              <a:t>μας</a:t>
            </a:r>
            <a:r>
              <a:rPr lang="el-GR" baseline="30000" dirty="0"/>
              <a:t>.</a:t>
            </a:r>
            <a:r>
              <a:rPr lang="el-GR" dirty="0"/>
              <a:t> επειδή όμως δεν μπόρεσε να πραγματοποιήσει τον άδικο σκοπό του, έστειλε τώρα με πρόσχημα την ειρήνη σε μας ως </a:t>
            </a:r>
            <a:r>
              <a:rPr lang="el-GR" dirty="0" err="1"/>
              <a:t>κατάσκοπον</a:t>
            </a:r>
            <a:r>
              <a:rPr lang="el-GR" dirty="0"/>
              <a:t> εσένα, τον υποβολέα και εισηγητή της ραδιουργίας του</a:t>
            </a:r>
            <a:r>
              <a:rPr lang="el-GR" dirty="0" smtClean="0"/>
              <a:t>».</a:t>
            </a:r>
            <a:endParaRPr lang="en-US" dirty="0" smtClean="0"/>
          </a:p>
          <a:p>
            <a:pPr marL="0" indent="0">
              <a:buNone/>
            </a:pPr>
            <a:endParaRPr lang="el-GR" dirty="0"/>
          </a:p>
          <a:p>
            <a:pPr marL="0" indent="0">
              <a:buNone/>
            </a:pPr>
            <a:r>
              <a:rPr lang="el-GR" i="1" dirty="0"/>
              <a:t>Αναφορά του </a:t>
            </a:r>
            <a:r>
              <a:rPr lang="el-GR" i="1" dirty="0" err="1"/>
              <a:t>Λιουτπράνδου</a:t>
            </a:r>
            <a:r>
              <a:rPr lang="el-GR" i="1" dirty="0"/>
              <a:t> για την πρεσβεία στην Κωνσταντινούπολη, </a:t>
            </a:r>
            <a:endParaRPr lang="el-GR" dirty="0"/>
          </a:p>
          <a:p>
            <a:pPr marL="0" indent="0">
              <a:buNone/>
            </a:pPr>
            <a:r>
              <a:rPr lang="el-GR" dirty="0"/>
              <a:t>Νικηφόρος </a:t>
            </a:r>
            <a:r>
              <a:rPr lang="el-GR" dirty="0" err="1"/>
              <a:t>Φωκᾶς</a:t>
            </a:r>
            <a:endParaRPr lang="el-GR" dirty="0"/>
          </a:p>
          <a:p>
            <a:pPr marL="0" indent="0">
              <a:buNone/>
            </a:pPr>
            <a:r>
              <a:rPr lang="el-GR" i="1" dirty="0"/>
              <a:t>Β. Σ. </a:t>
            </a:r>
            <a:r>
              <a:rPr lang="el-GR" i="1" dirty="0" err="1"/>
              <a:t>Καραγεώργος</a:t>
            </a:r>
            <a:r>
              <a:rPr lang="el-GR" i="1" dirty="0"/>
              <a:t>, Η Αγία Ρωμαϊκή Αυτοκρατορία, </a:t>
            </a:r>
            <a:r>
              <a:rPr lang="el-GR" i="1" dirty="0" err="1"/>
              <a:t>τόμ</a:t>
            </a:r>
            <a:r>
              <a:rPr lang="el-GR" i="1" dirty="0"/>
              <a:t>. Α΄, Αθήνα 1987.</a:t>
            </a:r>
            <a:r>
              <a:rPr lang="el-GR" dirty="0"/>
              <a:t> </a:t>
            </a:r>
            <a:r>
              <a:rPr lang="el-GR" i="1" dirty="0" smtClean="0"/>
              <a:t>)</a:t>
            </a:r>
            <a:endParaRPr lang="el-GR" i="1" dirty="0"/>
          </a:p>
        </p:txBody>
      </p:sp>
    </p:spTree>
    <p:extLst>
      <p:ext uri="{BB962C8B-B14F-4D97-AF65-F5344CB8AC3E}">
        <p14:creationId xmlns:p14="http://schemas.microsoft.com/office/powerpoint/2010/main" val="2601693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Θέση περιεχομένου 3"/>
          <p:cNvPicPr>
            <a:picLocks noGrp="1" noChangeAspect="1"/>
          </p:cNvPicPr>
          <p:nvPr>
            <p:ph idx="1"/>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980728" y="-1107504"/>
            <a:ext cx="11291666" cy="8403651"/>
          </a:xfrm>
        </p:spPr>
      </p:pic>
      <p:sp>
        <p:nvSpPr>
          <p:cNvPr id="2" name="Τίτλος 1"/>
          <p:cNvSpPr>
            <a:spLocks noGrp="1"/>
          </p:cNvSpPr>
          <p:nvPr>
            <p:ph type="title"/>
          </p:nvPr>
        </p:nvSpPr>
        <p:spPr>
          <a:xfrm>
            <a:off x="179512" y="332656"/>
            <a:ext cx="8352928" cy="720080"/>
          </a:xfrm>
          <a:solidFill>
            <a:schemeClr val="accent3">
              <a:lumMod val="40000"/>
              <a:lumOff val="60000"/>
            </a:schemeClr>
          </a:solidFill>
        </p:spPr>
        <p:txBody>
          <a:bodyPr>
            <a:normAutofit fontScale="90000"/>
          </a:bodyPr>
          <a:lstStyle/>
          <a:p>
            <a:r>
              <a:rPr lang="el-GR" b="1" dirty="0" smtClean="0">
                <a:solidFill>
                  <a:srgbClr val="C00000"/>
                </a:solidFill>
                <a:effectLst>
                  <a:outerShdw blurRad="38100" dist="38100" dir="2700000" algn="tl">
                    <a:srgbClr val="000000">
                      <a:alpha val="43137"/>
                    </a:srgbClr>
                  </a:outerShdw>
                </a:effectLst>
                <a:latin typeface="AG AthosPol P Normal" panose="00000400000000000000" pitchFamily="2" charset="0"/>
                <a:cs typeface="AG AthosPol P Normal" panose="00000400000000000000" pitchFamily="2" charset="0"/>
              </a:rPr>
              <a:t>στ. </a:t>
            </a:r>
            <a:r>
              <a:rPr lang="el-GR" b="1" dirty="0" err="1" smtClean="0">
                <a:solidFill>
                  <a:srgbClr val="C00000"/>
                </a:solidFill>
                <a:effectLst>
                  <a:outerShdw blurRad="38100" dist="38100" dir="2700000" algn="tl">
                    <a:srgbClr val="000000">
                      <a:alpha val="43137"/>
                    </a:srgbClr>
                  </a:outerShdw>
                </a:effectLst>
                <a:latin typeface="AG AthosPol P Normal" panose="00000400000000000000" pitchFamily="2" charset="0"/>
                <a:cs typeface="AG AthosPol P Normal" panose="00000400000000000000" pitchFamily="2" charset="0"/>
              </a:rPr>
              <a:t>Τὸ</a:t>
            </a:r>
            <a:r>
              <a:rPr lang="el-GR" b="1" dirty="0" smtClean="0">
                <a:solidFill>
                  <a:srgbClr val="C00000"/>
                </a:solidFill>
                <a:effectLst>
                  <a:outerShdw blurRad="38100" dist="38100" dir="2700000" algn="tl">
                    <a:srgbClr val="000000">
                      <a:alpha val="43137"/>
                    </a:srgbClr>
                  </a:outerShdw>
                </a:effectLst>
                <a:latin typeface="AG AthosPol P Normal" panose="00000400000000000000" pitchFamily="2" charset="0"/>
                <a:cs typeface="AG AthosPol P Normal" panose="00000400000000000000" pitchFamily="2" charset="0"/>
              </a:rPr>
              <a:t> </a:t>
            </a:r>
            <a:r>
              <a:rPr lang="el-GR" b="1" dirty="0" err="1" smtClean="0">
                <a:solidFill>
                  <a:srgbClr val="C00000"/>
                </a:solidFill>
                <a:effectLst>
                  <a:outerShdw blurRad="38100" dist="38100" dir="2700000" algn="tl">
                    <a:srgbClr val="000000">
                      <a:alpha val="43137"/>
                    </a:srgbClr>
                  </a:outerShdw>
                </a:effectLst>
                <a:latin typeface="AG AthosPol P Normal" panose="00000400000000000000" pitchFamily="2" charset="0"/>
                <a:cs typeface="AG AthosPol P Normal" panose="00000400000000000000" pitchFamily="2" charset="0"/>
              </a:rPr>
              <a:t>σχῖσμα</a:t>
            </a:r>
            <a:r>
              <a:rPr lang="el-GR" b="1" dirty="0" smtClean="0">
                <a:solidFill>
                  <a:srgbClr val="C00000"/>
                </a:solidFill>
                <a:effectLst>
                  <a:outerShdw blurRad="38100" dist="38100" dir="2700000" algn="tl">
                    <a:srgbClr val="000000">
                      <a:alpha val="43137"/>
                    </a:srgbClr>
                  </a:outerShdw>
                </a:effectLst>
                <a:latin typeface="AG AthosPol P Normal" panose="00000400000000000000" pitchFamily="2" charset="0"/>
                <a:cs typeface="AG AthosPol P Normal" panose="00000400000000000000" pitchFamily="2" charset="0"/>
              </a:rPr>
              <a:t> </a:t>
            </a:r>
            <a:r>
              <a:rPr lang="el-GR" b="1" dirty="0" err="1" smtClean="0">
                <a:solidFill>
                  <a:srgbClr val="C00000"/>
                </a:solidFill>
                <a:effectLst>
                  <a:outerShdw blurRad="38100" dist="38100" dir="2700000" algn="tl">
                    <a:srgbClr val="000000">
                      <a:alpha val="43137"/>
                    </a:srgbClr>
                  </a:outerShdw>
                </a:effectLst>
                <a:latin typeface="AG AthosPol P Normal" panose="00000400000000000000" pitchFamily="2" charset="0"/>
                <a:cs typeface="AG AthosPol P Normal" panose="00000400000000000000" pitchFamily="2" charset="0"/>
              </a:rPr>
              <a:t>τῶν</a:t>
            </a:r>
            <a:r>
              <a:rPr lang="el-GR" b="1" dirty="0" smtClean="0">
                <a:solidFill>
                  <a:srgbClr val="C00000"/>
                </a:solidFill>
                <a:effectLst>
                  <a:outerShdw blurRad="38100" dist="38100" dir="2700000" algn="tl">
                    <a:srgbClr val="000000">
                      <a:alpha val="43137"/>
                    </a:srgbClr>
                  </a:outerShdw>
                </a:effectLst>
                <a:latin typeface="AG AthosPol P Normal" panose="00000400000000000000" pitchFamily="2" charset="0"/>
                <a:cs typeface="AG AthosPol P Normal" panose="00000400000000000000" pitchFamily="2" charset="0"/>
              </a:rPr>
              <a:t> δύο </a:t>
            </a:r>
            <a:r>
              <a:rPr lang="el-GR" b="1" dirty="0" err="1" smtClean="0">
                <a:solidFill>
                  <a:srgbClr val="C00000"/>
                </a:solidFill>
                <a:effectLst>
                  <a:outerShdw blurRad="38100" dist="38100" dir="2700000" algn="tl">
                    <a:srgbClr val="000000">
                      <a:alpha val="43137"/>
                    </a:srgbClr>
                  </a:outerShdw>
                </a:effectLst>
                <a:latin typeface="AG AthosPol P Normal" panose="00000400000000000000" pitchFamily="2" charset="0"/>
                <a:cs typeface="AG AthosPol P Normal" panose="00000400000000000000" pitchFamily="2" charset="0"/>
              </a:rPr>
              <a:t>ἐκκλησιῶν</a:t>
            </a:r>
            <a:endParaRPr lang="el-GR" b="1" dirty="0">
              <a:solidFill>
                <a:srgbClr val="C00000"/>
              </a:solidFill>
              <a:effectLst>
                <a:outerShdw blurRad="38100" dist="38100" dir="2700000" algn="tl">
                  <a:srgbClr val="000000">
                    <a:alpha val="43137"/>
                  </a:srgbClr>
                </a:outerShdw>
              </a:effectLst>
              <a:latin typeface="AG AthosPol P Normal" panose="00000400000000000000" pitchFamily="2" charset="0"/>
              <a:cs typeface="AG AthosPol P Normal" panose="00000400000000000000" pitchFamily="2" charset="0"/>
            </a:endParaRPr>
          </a:p>
        </p:txBody>
      </p:sp>
      <p:sp>
        <p:nvSpPr>
          <p:cNvPr id="6" name="Τίτλος 1"/>
          <p:cNvSpPr txBox="1">
            <a:spLocks/>
          </p:cNvSpPr>
          <p:nvPr/>
        </p:nvSpPr>
        <p:spPr>
          <a:xfrm>
            <a:off x="180423" y="3721596"/>
            <a:ext cx="1367241" cy="710952"/>
          </a:xfrm>
          <a:prstGeom prst="rect">
            <a:avLst/>
          </a:prstGeom>
          <a:solidFill>
            <a:schemeClr val="accent3">
              <a:lumMod val="40000"/>
              <a:lumOff val="60000"/>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C00000"/>
                </a:solidFill>
                <a:effectLst>
                  <a:outerShdw blurRad="38100" dist="38100" dir="2700000" algn="tl">
                    <a:srgbClr val="000000">
                      <a:alpha val="43137"/>
                    </a:srgbClr>
                  </a:outerShdw>
                </a:effectLst>
                <a:latin typeface="+mn-lt"/>
              </a:rPr>
              <a:t>1054</a:t>
            </a:r>
            <a:endParaRPr lang="el-GR" b="1" dirty="0">
              <a:solidFill>
                <a:srgbClr val="C00000"/>
              </a:solidFill>
              <a:effectLst>
                <a:outerShdw blurRad="38100" dist="38100" dir="2700000" algn="tl">
                  <a:srgbClr val="000000">
                    <a:alpha val="43137"/>
                  </a:srgbClr>
                </a:outerShdw>
              </a:effectLst>
              <a:latin typeface="+mn-lt"/>
            </a:endParaRPr>
          </a:p>
        </p:txBody>
      </p:sp>
      <p:pic>
        <p:nvPicPr>
          <p:cNvPr id="8" name="Θέση περιεχομένου 6"/>
          <p:cNvPicPr>
            <a:picLocks noChangeAspect="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 uri="{28A0092B-C50C-407E-A947-70E740481C1C}">
                <a14:useLocalDpi xmlns:a14="http://schemas.microsoft.com/office/drawing/2010/main" val="0"/>
              </a:ext>
            </a:extLst>
          </a:blip>
          <a:stretch>
            <a:fillRect/>
          </a:stretch>
        </p:blipFill>
        <p:spPr>
          <a:xfrm>
            <a:off x="4788024" y="2060847"/>
            <a:ext cx="3957494" cy="283870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45679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1000"/>
                                        <p:tgtEl>
                                          <p:spTgt spid="8"/>
                                        </p:tgtEl>
                                      </p:cBhvr>
                                    </p:animEffect>
                                    <p:anim calcmode="lin" valueType="num">
                                      <p:cBhvr>
                                        <p:cTn id="23" dur="1000" fill="hold"/>
                                        <p:tgtEl>
                                          <p:spTgt spid="8"/>
                                        </p:tgtEl>
                                        <p:attrNameLst>
                                          <p:attrName>ppt_x</p:attrName>
                                        </p:attrNameLst>
                                      </p:cBhvr>
                                      <p:tavLst>
                                        <p:tav tm="0">
                                          <p:val>
                                            <p:strVal val="#ppt_x"/>
                                          </p:val>
                                        </p:tav>
                                        <p:tav tm="100000">
                                          <p:val>
                                            <p:strVal val="#ppt_x"/>
                                          </p:val>
                                        </p:tav>
                                      </p:tavLst>
                                    </p:anim>
                                    <p:anim calcmode="lin" valueType="num">
                                      <p:cBhvr>
                                        <p:cTn id="2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Θέση περιεχομένου 3"/>
          <p:cNvPicPr>
            <a:picLocks noChangeAspect="1"/>
          </p:cNvPicPr>
          <p:nvPr/>
        </p:nvPicPr>
        <p:blipFill>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390916" y="-489132"/>
            <a:ext cx="10544160" cy="7847331"/>
          </a:xfrm>
          <a:prstGeom prst="rect">
            <a:avLst/>
          </a:prstGeom>
        </p:spPr>
      </p:pic>
      <p:sp>
        <p:nvSpPr>
          <p:cNvPr id="2" name="Τίτλος 1"/>
          <p:cNvSpPr>
            <a:spLocks noGrp="1"/>
          </p:cNvSpPr>
          <p:nvPr>
            <p:ph type="title"/>
          </p:nvPr>
        </p:nvSpPr>
        <p:spPr>
          <a:xfrm>
            <a:off x="6391062" y="3145"/>
            <a:ext cx="2448272" cy="1586083"/>
          </a:xfrm>
          <a:solidFill>
            <a:schemeClr val="accent3">
              <a:lumMod val="40000"/>
              <a:lumOff val="60000"/>
            </a:schemeClr>
          </a:solidFill>
        </p:spPr>
        <p:txBody>
          <a:bodyPr>
            <a:normAutofit/>
          </a:bodyPr>
          <a:lstStyle/>
          <a:p>
            <a:r>
              <a:rPr lang="el-GR" sz="3200" dirty="0" smtClean="0"/>
              <a:t>Πατριάρχης </a:t>
            </a:r>
            <a:r>
              <a:rPr lang="el-GR" sz="3200" b="1" dirty="0" smtClean="0">
                <a:effectLst>
                  <a:outerShdw blurRad="38100" dist="38100" dir="2700000" algn="tl">
                    <a:srgbClr val="000000">
                      <a:alpha val="43137"/>
                    </a:srgbClr>
                  </a:outerShdw>
                </a:effectLst>
              </a:rPr>
              <a:t>Μιχαήλ </a:t>
            </a:r>
            <a:r>
              <a:rPr lang="el-GR" sz="3200" b="1" dirty="0" err="1" smtClean="0">
                <a:effectLst>
                  <a:outerShdw blurRad="38100" dist="38100" dir="2700000" algn="tl">
                    <a:srgbClr val="000000">
                      <a:alpha val="43137"/>
                    </a:srgbClr>
                  </a:outerShdw>
                </a:effectLst>
              </a:rPr>
              <a:t>Κηρουλάριος</a:t>
            </a:r>
            <a:endParaRPr lang="el-GR" sz="3200" b="1" dirty="0">
              <a:effectLst>
                <a:outerShdw blurRad="38100" dist="38100" dir="2700000" algn="tl">
                  <a:srgbClr val="000000">
                    <a:alpha val="43137"/>
                  </a:srgbClr>
                </a:outerShdw>
              </a:effectLst>
            </a:endParaRPr>
          </a:p>
        </p:txBody>
      </p:sp>
      <p:pic>
        <p:nvPicPr>
          <p:cNvPr id="9" name="Θέση περιεχομένου 8"/>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107038" y="1955760"/>
            <a:ext cx="2474115" cy="2483013"/>
          </a:xfrm>
          <a:prstGeom prst="rect">
            <a:avLst/>
          </a:prstGeom>
          <a:ln>
            <a:noFill/>
          </a:ln>
          <a:effectLst>
            <a:outerShdw blurRad="292100" dist="139700" dir="2700000" algn="tl" rotWithShape="0">
              <a:srgbClr val="333333">
                <a:alpha val="65000"/>
              </a:srgbClr>
            </a:outerShdw>
          </a:effectLst>
        </p:spPr>
      </p:pic>
      <p:pic>
        <p:nvPicPr>
          <p:cNvPr id="10" name="Θέση περιεχομένου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03784">
            <a:off x="6029769" y="1594148"/>
            <a:ext cx="3206238" cy="3206238"/>
          </a:xfrm>
          <a:prstGeom prst="rect">
            <a:avLst/>
          </a:prstGeom>
          <a:ln>
            <a:noFill/>
          </a:ln>
          <a:effectLst>
            <a:outerShdw blurRad="292100" dist="139700" dir="2700000" algn="tl" rotWithShape="0">
              <a:srgbClr val="333333">
                <a:alpha val="65000"/>
              </a:srgbClr>
            </a:outerShdw>
          </a:effectLst>
        </p:spPr>
      </p:pic>
      <p:sp>
        <p:nvSpPr>
          <p:cNvPr id="11" name="Τίτλος 1"/>
          <p:cNvSpPr txBox="1">
            <a:spLocks/>
          </p:cNvSpPr>
          <p:nvPr/>
        </p:nvSpPr>
        <p:spPr>
          <a:xfrm>
            <a:off x="443996" y="365668"/>
            <a:ext cx="1800200" cy="1141229"/>
          </a:xfrm>
          <a:prstGeom prst="rect">
            <a:avLst/>
          </a:prstGeom>
          <a:solidFill>
            <a:schemeClr val="accent3">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dirty="0" smtClean="0"/>
              <a:t>Πάπας</a:t>
            </a:r>
          </a:p>
          <a:p>
            <a:r>
              <a:rPr lang="el-GR" sz="3200" b="1" dirty="0" smtClean="0">
                <a:effectLst>
                  <a:outerShdw blurRad="38100" dist="38100" dir="2700000" algn="tl">
                    <a:srgbClr val="000000">
                      <a:alpha val="43137"/>
                    </a:srgbClr>
                  </a:outerShdw>
                </a:effectLst>
              </a:rPr>
              <a:t>Λέων Θ</a:t>
            </a:r>
            <a:r>
              <a:rPr lang="el-GR" sz="3200" b="1" dirty="0" smtClean="0">
                <a:effectLst>
                  <a:outerShdw blurRad="38100" dist="38100" dir="2700000" algn="tl">
                    <a:srgbClr val="000000">
                      <a:alpha val="43137"/>
                    </a:srgbClr>
                  </a:outerShdw>
                </a:effectLst>
              </a:rPr>
              <a:t>΄</a:t>
            </a:r>
            <a:endParaRPr lang="el-GR" sz="3200" b="1" dirty="0">
              <a:effectLst>
                <a:outerShdw blurRad="38100" dist="38100" dir="2700000" algn="tl">
                  <a:srgbClr val="000000">
                    <a:alpha val="43137"/>
                  </a:srgbClr>
                </a:outerShdw>
              </a:effectLst>
            </a:endParaRPr>
          </a:p>
        </p:txBody>
      </p:sp>
      <p:graphicFrame>
        <p:nvGraphicFramePr>
          <p:cNvPr id="13" name="Διάγραμμα 12"/>
          <p:cNvGraphicFramePr/>
          <p:nvPr>
            <p:extLst>
              <p:ext uri="{D42A27DB-BD31-4B8C-83A1-F6EECF244321}">
                <p14:modId xmlns:p14="http://schemas.microsoft.com/office/powerpoint/2010/main" val="790378632"/>
              </p:ext>
            </p:extLst>
          </p:nvPr>
        </p:nvGraphicFramePr>
        <p:xfrm>
          <a:off x="2267744" y="55522"/>
          <a:ext cx="4752528" cy="15629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8" name="Τίτλος 1"/>
          <p:cNvSpPr txBox="1">
            <a:spLocks/>
          </p:cNvSpPr>
          <p:nvPr/>
        </p:nvSpPr>
        <p:spPr>
          <a:xfrm>
            <a:off x="6391062" y="4869160"/>
            <a:ext cx="2448272" cy="1586083"/>
          </a:xfrm>
          <a:prstGeom prst="rect">
            <a:avLst/>
          </a:prstGeom>
          <a:solidFill>
            <a:schemeClr val="accent3">
              <a:lumMod val="40000"/>
              <a:lumOff val="60000"/>
            </a:schemeClr>
          </a:solidFill>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dirty="0" smtClean="0"/>
              <a:t>Αυτοκράτωρ</a:t>
            </a:r>
          </a:p>
          <a:p>
            <a:r>
              <a:rPr lang="el-GR" sz="3200" b="1" dirty="0" smtClean="0">
                <a:effectLst>
                  <a:outerShdw blurRad="38100" dist="38100" dir="2700000" algn="tl">
                    <a:srgbClr val="000000">
                      <a:alpha val="43137"/>
                    </a:srgbClr>
                  </a:outerShdw>
                </a:effectLst>
              </a:rPr>
              <a:t>Κων/νος Θ΄ Μονομάχος</a:t>
            </a:r>
            <a:endParaRPr lang="el-GR" sz="3200" b="1" dirty="0">
              <a:effectLst>
                <a:outerShdw blurRad="38100" dist="38100" dir="2700000" algn="tl">
                  <a:srgbClr val="000000">
                    <a:alpha val="43137"/>
                  </a:srgbClr>
                </a:outerShdw>
              </a:effectLst>
            </a:endParaRPr>
          </a:p>
        </p:txBody>
      </p:sp>
      <p:sp>
        <p:nvSpPr>
          <p:cNvPr id="14" name="Τίτλος 1"/>
          <p:cNvSpPr txBox="1">
            <a:spLocks/>
          </p:cNvSpPr>
          <p:nvPr/>
        </p:nvSpPr>
        <p:spPr>
          <a:xfrm>
            <a:off x="179512" y="4725144"/>
            <a:ext cx="2218715" cy="1141229"/>
          </a:xfrm>
          <a:prstGeom prst="rect">
            <a:avLst/>
          </a:prstGeom>
          <a:solidFill>
            <a:schemeClr val="accent3">
              <a:lumMod val="40000"/>
              <a:lumOff val="60000"/>
            </a:schemeClr>
          </a:solidFill>
        </p:spPr>
        <p:txBody>
          <a:bodyPr vert="horz" lIns="91440" tIns="45720" rIns="91440" bIns="45720" rtlCol="0" anchor="ct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sz="3200" dirty="0" smtClean="0"/>
              <a:t>Καρδινάλιος</a:t>
            </a:r>
            <a:endParaRPr lang="el-GR" sz="3200" dirty="0" smtClean="0"/>
          </a:p>
          <a:p>
            <a:r>
              <a:rPr lang="el-GR" sz="3200" b="1" dirty="0" err="1" smtClean="0">
                <a:effectLst>
                  <a:outerShdw blurRad="38100" dist="38100" dir="2700000" algn="tl">
                    <a:srgbClr val="000000">
                      <a:alpha val="43137"/>
                    </a:srgbClr>
                  </a:outerShdw>
                </a:effectLst>
              </a:rPr>
              <a:t>Ουμβέρτος</a:t>
            </a:r>
            <a:endParaRPr lang="el-GR" sz="3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4600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arn(inVertical)">
                                      <p:cBhvr>
                                        <p:cTn id="27" dur="500"/>
                                        <p:tgtEl>
                                          <p:spTgt spid="2"/>
                                        </p:tgtEl>
                                      </p:cBhvr>
                                    </p:animEffect>
                                  </p:childTnLst>
                                </p:cTn>
                              </p:par>
                              <p:par>
                                <p:cTn id="28" presetID="16" presetClass="entr" presetSubtype="21" fill="hold"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barn(inVertical)">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barn(inVertical)">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barn(inVertical)">
                                      <p:cBhvr>
                                        <p:cTn id="4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Graphic spid="13" grpId="0">
        <p:bldAsOne/>
      </p:bldGraphic>
      <p:bldP spid="8" grpId="0" animBg="1"/>
      <p:bldP spid="1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endParaRPr lang="el-GR"/>
          </a:p>
        </p:txBody>
      </p:sp>
      <p:pic>
        <p:nvPicPr>
          <p:cNvPr id="4" name="Θέση περιεχομένου 3"/>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 y="0"/>
            <a:ext cx="9154707" cy="6858000"/>
          </a:xfrm>
        </p:spPr>
      </p:pic>
    </p:spTree>
    <p:extLst>
      <p:ext uri="{BB962C8B-B14F-4D97-AF65-F5344CB8AC3E}">
        <p14:creationId xmlns:p14="http://schemas.microsoft.com/office/powerpoint/2010/main" val="1868719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321"/>
            <a:ext cx="9144000" cy="1143000"/>
          </a:xfrm>
        </p:spPr>
        <p:txBody>
          <a:bodyPr>
            <a:normAutofit/>
          </a:bodyPr>
          <a:lstStyle/>
          <a:p>
            <a:r>
              <a:rPr lang="el-GR" b="1" dirty="0" err="1" smtClean="0">
                <a:solidFill>
                  <a:srgbClr val="C00000"/>
                </a:solidFill>
                <a:effectLst>
                  <a:outerShdw blurRad="38100" dist="38100" dir="2700000" algn="tl">
                    <a:srgbClr val="000000">
                      <a:alpha val="43137"/>
                    </a:srgbClr>
                  </a:outerShdw>
                </a:effectLst>
                <a:latin typeface="+mn-lt"/>
              </a:rPr>
              <a:t>Ἀντιπαράθεση</a:t>
            </a:r>
            <a:r>
              <a:rPr lang="el-GR" b="1" dirty="0" smtClean="0">
                <a:solidFill>
                  <a:srgbClr val="C00000"/>
                </a:solidFill>
                <a:effectLst>
                  <a:outerShdw blurRad="38100" dist="38100" dir="2700000" algn="tl">
                    <a:srgbClr val="000000">
                      <a:alpha val="43137"/>
                    </a:srgbClr>
                  </a:outerShdw>
                </a:effectLst>
                <a:latin typeface="+mn-lt"/>
              </a:rPr>
              <a:t> </a:t>
            </a:r>
            <a:r>
              <a:rPr lang="el-GR" b="1" dirty="0" err="1" smtClean="0">
                <a:solidFill>
                  <a:srgbClr val="C00000"/>
                </a:solidFill>
                <a:effectLst>
                  <a:outerShdw blurRad="38100" dist="38100" dir="2700000" algn="tl">
                    <a:srgbClr val="000000">
                      <a:alpha val="43137"/>
                    </a:srgbClr>
                  </a:outerShdw>
                </a:effectLst>
                <a:latin typeface="+mn-lt"/>
              </a:rPr>
              <a:t>τῶν</a:t>
            </a:r>
            <a:r>
              <a:rPr lang="el-GR" b="1" dirty="0" smtClean="0">
                <a:solidFill>
                  <a:srgbClr val="C00000"/>
                </a:solidFill>
                <a:effectLst>
                  <a:outerShdw blurRad="38100" dist="38100" dir="2700000" algn="tl">
                    <a:srgbClr val="000000">
                      <a:alpha val="43137"/>
                    </a:srgbClr>
                  </a:outerShdw>
                </a:effectLst>
                <a:latin typeface="+mn-lt"/>
              </a:rPr>
              <a:t> Δύο </a:t>
            </a:r>
            <a:r>
              <a:rPr lang="el-GR" b="1" dirty="0" err="1" smtClean="0">
                <a:solidFill>
                  <a:srgbClr val="C00000"/>
                </a:solidFill>
                <a:effectLst>
                  <a:outerShdw blurRad="38100" dist="38100" dir="2700000" algn="tl">
                    <a:srgbClr val="000000">
                      <a:alpha val="43137"/>
                    </a:srgbClr>
                  </a:outerShdw>
                </a:effectLst>
                <a:latin typeface="+mn-lt"/>
              </a:rPr>
              <a:t>Ἐκκλησιῶν</a:t>
            </a:r>
            <a:endParaRPr lang="el-GR" b="1" dirty="0">
              <a:solidFill>
                <a:srgbClr val="C00000"/>
              </a:solidFill>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457200" y="1124744"/>
            <a:ext cx="8686800" cy="5472608"/>
          </a:xfrm>
        </p:spPr>
        <p:txBody>
          <a:bodyPr>
            <a:normAutofit fontScale="92500" lnSpcReduction="20000"/>
          </a:bodyPr>
          <a:lstStyle/>
          <a:p>
            <a:r>
              <a:rPr lang="el-GR" dirty="0"/>
              <a:t>Η πρώτη μεγάλη αντιπαράθεση μεταξύ Ανατολικής και Δυτικής Εκκλησίας σημειώθηκε το </a:t>
            </a:r>
            <a:r>
              <a:rPr lang="el-GR" sz="4700" b="1" dirty="0">
                <a:solidFill>
                  <a:srgbClr val="C00000"/>
                </a:solidFill>
                <a:effectLst>
                  <a:outerShdw blurRad="38100" dist="38100" dir="2700000" algn="tl">
                    <a:srgbClr val="000000">
                      <a:alpha val="43137"/>
                    </a:srgbClr>
                  </a:outerShdw>
                </a:effectLst>
              </a:rPr>
              <a:t>857</a:t>
            </a:r>
            <a:r>
              <a:rPr lang="el-GR" dirty="0"/>
              <a:t> </a:t>
            </a:r>
            <a:r>
              <a:rPr lang="el-GR" dirty="0" smtClean="0"/>
              <a:t> (πρώτο σχίσμα) με </a:t>
            </a:r>
            <a:r>
              <a:rPr lang="el-GR" dirty="0"/>
              <a:t>τη διαμάχη </a:t>
            </a:r>
            <a:r>
              <a:rPr lang="el-GR" b="1" dirty="0">
                <a:solidFill>
                  <a:srgbClr val="C00000"/>
                </a:solidFill>
                <a:effectLst>
                  <a:outerShdw blurRad="38100" dist="38100" dir="2700000" algn="tl">
                    <a:srgbClr val="000000">
                      <a:alpha val="43137"/>
                    </a:srgbClr>
                  </a:outerShdw>
                </a:effectLst>
              </a:rPr>
              <a:t>Ιγνατίου</a:t>
            </a:r>
            <a:r>
              <a:rPr lang="el-GR" dirty="0">
                <a:effectLst>
                  <a:outerShdw blurRad="38100" dist="38100" dir="2700000" algn="tl">
                    <a:srgbClr val="000000">
                      <a:alpha val="43137"/>
                    </a:srgbClr>
                  </a:outerShdw>
                </a:effectLst>
              </a:rPr>
              <a:t> </a:t>
            </a:r>
            <a:r>
              <a:rPr lang="el-GR" dirty="0"/>
              <a:t>και </a:t>
            </a:r>
            <a:r>
              <a:rPr lang="el-GR" b="1" dirty="0">
                <a:solidFill>
                  <a:srgbClr val="C00000"/>
                </a:solidFill>
                <a:effectLst>
                  <a:outerShdw blurRad="38100" dist="38100" dir="2700000" algn="tl">
                    <a:srgbClr val="000000">
                      <a:alpha val="43137"/>
                    </a:srgbClr>
                  </a:outerShdw>
                </a:effectLst>
              </a:rPr>
              <a:t>Φωτίου</a:t>
            </a:r>
            <a:r>
              <a:rPr lang="el-GR" dirty="0">
                <a:effectLst>
                  <a:outerShdw blurRad="38100" dist="38100" dir="2700000" algn="tl">
                    <a:srgbClr val="000000">
                      <a:alpha val="43137"/>
                    </a:srgbClr>
                  </a:outerShdw>
                </a:effectLst>
              </a:rPr>
              <a:t> </a:t>
            </a:r>
            <a:r>
              <a:rPr lang="el-GR" dirty="0"/>
              <a:t>για τον Θρόνο του Οικουμενικού Πατριαρχείου της Κωνσταντινούπολης. Στη διαμάχη επενέβη ο Πάπας Νικόλαος Β', ο οποίος έθεσε το θέμα των Πρωτείων του και αξίωσε να έχει λόγο στην εκλογή του Πατριάρχη. Η αντιπαράθεση έληξε το 869 με αμοιβαίες υποχωρήσεις και αφού ο αυτοκράτορας </a:t>
            </a:r>
            <a:r>
              <a:rPr lang="el-GR" b="1" dirty="0">
                <a:solidFill>
                  <a:srgbClr val="C00000"/>
                </a:solidFill>
                <a:effectLst>
                  <a:outerShdw blurRad="38100" dist="38100" dir="2700000" algn="tl">
                    <a:srgbClr val="000000">
                      <a:alpha val="43137"/>
                    </a:srgbClr>
                  </a:outerShdw>
                </a:effectLst>
              </a:rPr>
              <a:t>Βασίλειος Α' ο Μακεδών </a:t>
            </a:r>
            <a:r>
              <a:rPr lang="el-GR" dirty="0"/>
              <a:t>είχε χρίσει Πατριάρχη τον εκλεκτό του Πάπα, Ιγνάτιο, στοχεύοντας στην υποστήριξή του, προκειμένου να κατοχυρώσει τα συμφέροντα του Βυζαντίου στην Ιταλία, που απειλούνταν από τους Φράγκους.</a:t>
            </a:r>
          </a:p>
        </p:txBody>
      </p:sp>
    </p:spTree>
    <p:extLst>
      <p:ext uri="{BB962C8B-B14F-4D97-AF65-F5344CB8AC3E}">
        <p14:creationId xmlns:p14="http://schemas.microsoft.com/office/powerpoint/2010/main" val="360375081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99392"/>
            <a:ext cx="8291264" cy="6858000"/>
          </a:xfrm>
        </p:spPr>
        <p:txBody>
          <a:bodyPr>
            <a:normAutofit fontScale="92500"/>
          </a:bodyPr>
          <a:lstStyle/>
          <a:p>
            <a:pPr marL="0" indent="0" algn="just">
              <a:buNone/>
            </a:pPr>
            <a:r>
              <a:rPr lang="el-GR" dirty="0" smtClean="0"/>
              <a:t>	Η </a:t>
            </a:r>
            <a:r>
              <a:rPr lang="el-GR" dirty="0"/>
              <a:t>νέα διαμάχη, που έφθασε τα πράγματα στα άκρα και τη ρήξη, σημειώθηκε επί πατριαρχίας του Μιχαήλ </a:t>
            </a:r>
            <a:r>
              <a:rPr lang="el-GR" dirty="0" err="1"/>
              <a:t>Κηρουλάριου</a:t>
            </a:r>
            <a:r>
              <a:rPr lang="el-GR" dirty="0"/>
              <a:t> (1043-1059), ο οποίος θέλησε να αντιμετωπίσει αποφασιστικά την προσπάθεια του Πάπα Λέοντος Θ' (1049-1054) να επιβάλλει </a:t>
            </a:r>
            <a:r>
              <a:rPr lang="el-GR" b="1" dirty="0">
                <a:effectLst>
                  <a:outerShdw blurRad="38100" dist="38100" dir="2700000" algn="tl">
                    <a:srgbClr val="000000">
                      <a:alpha val="43137"/>
                    </a:srgbClr>
                  </a:outerShdw>
                </a:effectLst>
              </a:rPr>
              <a:t>εκκλησιαστικές καινοτομίες στις βυζαντινές επαρχίες της Νότιας Ιταλίας</a:t>
            </a:r>
            <a:r>
              <a:rPr lang="el-GR" dirty="0"/>
              <a:t>.</a:t>
            </a:r>
          </a:p>
          <a:p>
            <a:pPr marL="0" indent="0" algn="just">
              <a:buNone/>
            </a:pPr>
            <a:r>
              <a:rPr lang="el-GR" dirty="0" smtClean="0"/>
              <a:t>	Ο </a:t>
            </a:r>
            <a:r>
              <a:rPr lang="el-GR" dirty="0"/>
              <a:t>Πάπας, περνώντας στην αντεπίθεση, αμφισβήτησε τον τίτλο του Οικουμενικού Πατριάρχη στον Μιχαήλ και ζήτησε να υπαχθούν στη δικαιοδοσία του οι Εκκλησίες </a:t>
            </a:r>
            <a:r>
              <a:rPr lang="el-GR" b="1" dirty="0">
                <a:solidFill>
                  <a:srgbClr val="C00000"/>
                </a:solidFill>
                <a:effectLst>
                  <a:outerShdw blurRad="38100" dist="38100" dir="2700000" algn="tl">
                    <a:srgbClr val="000000">
                      <a:alpha val="43137"/>
                    </a:srgbClr>
                  </a:outerShdw>
                </a:effectLst>
              </a:rPr>
              <a:t>της Βουλγαρίας και της Ιλλυρίας </a:t>
            </a:r>
            <a:r>
              <a:rPr lang="el-GR" dirty="0"/>
              <a:t>(σημερινής Αλβανίας).</a:t>
            </a:r>
          </a:p>
          <a:p>
            <a:pPr marL="0" indent="0" algn="just">
              <a:buNone/>
            </a:pPr>
            <a:r>
              <a:rPr lang="el-GR" dirty="0" smtClean="0"/>
              <a:t>	</a:t>
            </a:r>
            <a:endParaRPr lang="el-GR" dirty="0"/>
          </a:p>
        </p:txBody>
      </p:sp>
    </p:spTree>
    <p:extLst>
      <p:ext uri="{BB962C8B-B14F-4D97-AF65-F5344CB8AC3E}">
        <p14:creationId xmlns:p14="http://schemas.microsoft.com/office/powerpoint/2010/main" val="415131853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99392"/>
            <a:ext cx="7992888" cy="6858000"/>
          </a:xfrm>
        </p:spPr>
        <p:txBody>
          <a:bodyPr>
            <a:normAutofit/>
          </a:bodyPr>
          <a:lstStyle/>
          <a:p>
            <a:pPr marL="0" indent="0" algn="just">
              <a:buNone/>
            </a:pPr>
            <a:r>
              <a:rPr lang="el-GR" dirty="0" smtClean="0"/>
              <a:t>		Ο </a:t>
            </a:r>
            <a:r>
              <a:rPr lang="el-GR" dirty="0"/>
              <a:t>Λέων Θ’ το 1054 απέστειλε τρεις απεσταλμένους του στην Κωνσταντινούπολη με επικεφαλής τον </a:t>
            </a:r>
            <a:r>
              <a:rPr lang="el-GR" sz="3800" b="1" dirty="0">
                <a:solidFill>
                  <a:srgbClr val="C00000"/>
                </a:solidFill>
                <a:effectLst>
                  <a:outerShdw blurRad="38100" dist="38100" dir="2700000" algn="tl">
                    <a:srgbClr val="000000">
                      <a:alpha val="43137"/>
                    </a:srgbClr>
                  </a:outerShdw>
                </a:effectLst>
              </a:rPr>
              <a:t>Καρδινάλιο - Λεγάτο </a:t>
            </a:r>
            <a:r>
              <a:rPr lang="el-GR" sz="3800" b="1" dirty="0" err="1">
                <a:solidFill>
                  <a:srgbClr val="C00000"/>
                </a:solidFill>
                <a:effectLst>
                  <a:outerShdw blurRad="38100" dist="38100" dir="2700000" algn="tl">
                    <a:srgbClr val="000000">
                      <a:alpha val="43137"/>
                    </a:srgbClr>
                  </a:outerShdw>
                </a:effectLst>
              </a:rPr>
              <a:t>Ουμβέρτο</a:t>
            </a:r>
            <a:r>
              <a:rPr lang="el-GR" dirty="0"/>
              <a:t>, Επίσκοπο της </a:t>
            </a:r>
            <a:r>
              <a:rPr lang="el-GR" dirty="0" err="1"/>
              <a:t>Silva</a:t>
            </a:r>
            <a:r>
              <a:rPr lang="el-GR" dirty="0"/>
              <a:t> </a:t>
            </a:r>
            <a:r>
              <a:rPr lang="el-GR" dirty="0" err="1"/>
              <a:t>Candida</a:t>
            </a:r>
            <a:r>
              <a:rPr lang="el-GR" dirty="0"/>
              <a:t>.</a:t>
            </a:r>
          </a:p>
          <a:p>
            <a:pPr marL="0" indent="0" algn="just">
              <a:buNone/>
            </a:pPr>
            <a:r>
              <a:rPr lang="el-GR" dirty="0" smtClean="0"/>
              <a:t>	Οι </a:t>
            </a:r>
            <a:r>
              <a:rPr lang="el-GR" b="1" dirty="0">
                <a:effectLst>
                  <a:outerShdw blurRad="38100" dist="38100" dir="2700000" algn="tl">
                    <a:srgbClr val="000000">
                      <a:alpha val="43137"/>
                    </a:srgbClr>
                  </a:outerShdw>
                </a:effectLst>
              </a:rPr>
              <a:t>απεσταλμένοι</a:t>
            </a:r>
            <a:r>
              <a:rPr lang="el-GR" dirty="0"/>
              <a:t>, όταν έγιναν δεκτοί από τον </a:t>
            </a:r>
            <a:r>
              <a:rPr lang="el-GR" dirty="0" err="1"/>
              <a:t>Κηρουλάριο</a:t>
            </a:r>
            <a:r>
              <a:rPr lang="el-GR" dirty="0"/>
              <a:t>, δε δημιούργησαν ευνοϊκή εντύπωση, ασκώντας </a:t>
            </a:r>
            <a:r>
              <a:rPr lang="el-GR" b="1" dirty="0">
                <a:effectLst>
                  <a:outerShdw blurRad="38100" dist="38100" dir="2700000" algn="tl">
                    <a:srgbClr val="000000">
                      <a:alpha val="43137"/>
                    </a:srgbClr>
                  </a:outerShdw>
                </a:effectLst>
              </a:rPr>
              <a:t>έντονη ρητορεία </a:t>
            </a:r>
            <a:r>
              <a:rPr lang="el-GR" dirty="0"/>
              <a:t>ενάντια στις ρωμαϊκές θεολογικές θέσεις και επικρίνοντας την απροθυμία των ανατολικών Ρωμαίων να δεχτούν την προσθήκη του </a:t>
            </a:r>
            <a:r>
              <a:rPr lang="el-GR" dirty="0" err="1"/>
              <a:t>Filioque</a:t>
            </a:r>
            <a:r>
              <a:rPr lang="el-GR" dirty="0"/>
              <a:t>. </a:t>
            </a:r>
            <a:endParaRPr lang="el-GR" dirty="0" smtClean="0"/>
          </a:p>
          <a:p>
            <a:pPr marL="0" indent="0" algn="just">
              <a:buNone/>
            </a:pPr>
            <a:r>
              <a:rPr lang="el-GR" dirty="0"/>
              <a:t>	</a:t>
            </a:r>
            <a:endParaRPr lang="el-GR" dirty="0"/>
          </a:p>
        </p:txBody>
      </p:sp>
    </p:spTree>
    <p:extLst>
      <p:ext uri="{BB962C8B-B14F-4D97-AF65-F5344CB8AC3E}">
        <p14:creationId xmlns:p14="http://schemas.microsoft.com/office/powerpoint/2010/main" val="41262496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467544" y="99392"/>
            <a:ext cx="8424936" cy="6858000"/>
          </a:xfrm>
        </p:spPr>
        <p:txBody>
          <a:bodyPr>
            <a:normAutofit/>
          </a:bodyPr>
          <a:lstStyle/>
          <a:p>
            <a:pPr marL="0" indent="0" algn="just">
              <a:buNone/>
            </a:pPr>
            <a:r>
              <a:rPr lang="el-GR" dirty="0"/>
              <a:t>	</a:t>
            </a:r>
            <a:r>
              <a:rPr lang="el-GR" dirty="0" smtClean="0"/>
              <a:t>Παραδίδοντάς </a:t>
            </a:r>
            <a:r>
              <a:rPr lang="el-GR" dirty="0"/>
              <a:t>του μια επιστολή από τον Πάπα αποχώρησαν χωρίς την ανταλλαγή των συνηθισμένων χαιρετισμών. Ο Πατριάρχης, αν και η επιστολή υπογράφονταν από το Λέοντα, λόγω του εχθρικού της τόνου και της διαφοράς μεταξύ των παλαιών και των νέων παπικών σφραγίδων, υπέθεσε ότι είχε συνταχθεί στην πραγματικότητα από τον </a:t>
            </a:r>
            <a:r>
              <a:rPr lang="el-GR" b="1" dirty="0" err="1">
                <a:solidFill>
                  <a:srgbClr val="C00000"/>
                </a:solidFill>
                <a:effectLst>
                  <a:outerShdw blurRad="38100" dist="38100" dir="2700000" algn="tl">
                    <a:srgbClr val="000000">
                      <a:alpha val="43137"/>
                    </a:srgbClr>
                  </a:outerShdw>
                </a:effectLst>
              </a:rPr>
              <a:t>Ουμβέρτο</a:t>
            </a:r>
            <a:r>
              <a:rPr lang="el-GR" dirty="0"/>
              <a:t>. Μετά από αυτό αρνήθηκε να έχει περαιτέρω επαφές με τους απεσταλμένους.</a:t>
            </a:r>
          </a:p>
          <a:p>
            <a:pPr marL="0" indent="0" algn="just">
              <a:buNone/>
            </a:pPr>
            <a:endParaRPr lang="el-GR" dirty="0"/>
          </a:p>
        </p:txBody>
      </p:sp>
    </p:spTree>
    <p:extLst>
      <p:ext uri="{BB962C8B-B14F-4D97-AF65-F5344CB8AC3E}">
        <p14:creationId xmlns:p14="http://schemas.microsoft.com/office/powerpoint/2010/main" val="293131145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251520" y="144016"/>
            <a:ext cx="8640960" cy="6669360"/>
          </a:xfrm>
        </p:spPr>
        <p:txBody>
          <a:bodyPr>
            <a:noAutofit/>
          </a:bodyPr>
          <a:lstStyle/>
          <a:p>
            <a:pPr marL="0" indent="0" algn="just">
              <a:buNone/>
            </a:pPr>
            <a:r>
              <a:rPr lang="el-GR" sz="2400" dirty="0" smtClean="0"/>
              <a:t>	</a:t>
            </a:r>
            <a:r>
              <a:rPr lang="el-GR" dirty="0" smtClean="0"/>
              <a:t>Τελικά </a:t>
            </a:r>
            <a:r>
              <a:rPr lang="el-GR" dirty="0"/>
              <a:t>το πρωί του </a:t>
            </a:r>
            <a:r>
              <a:rPr lang="el-GR" b="1" dirty="0">
                <a:solidFill>
                  <a:srgbClr val="C00000"/>
                </a:solidFill>
                <a:effectLst>
                  <a:outerShdw blurRad="38100" dist="38100" dir="2700000" algn="tl">
                    <a:srgbClr val="000000">
                      <a:alpha val="43137"/>
                    </a:srgbClr>
                  </a:outerShdw>
                </a:effectLst>
              </a:rPr>
              <a:t>Σαββάτου της 16 Ιουλίου 1054</a:t>
            </a:r>
            <a:r>
              <a:rPr lang="el-GR" dirty="0"/>
              <a:t>, και ενώ είχε αρχίσει η θεία Λειτουργία στο Ναό της του Θεού Σοφίας στην Κωνσταντινούπολη, ο </a:t>
            </a:r>
            <a:r>
              <a:rPr lang="el-GR" b="1" dirty="0">
                <a:effectLst>
                  <a:outerShdw blurRad="38100" dist="38100" dir="2700000" algn="tl">
                    <a:srgbClr val="000000">
                      <a:alpha val="43137"/>
                    </a:srgbClr>
                  </a:outerShdw>
                </a:effectLst>
              </a:rPr>
              <a:t>Καρδινάλιος </a:t>
            </a:r>
            <a:r>
              <a:rPr lang="el-GR" b="1" dirty="0" err="1">
                <a:effectLst>
                  <a:outerShdw blurRad="38100" dist="38100" dir="2700000" algn="tl">
                    <a:srgbClr val="000000">
                      <a:alpha val="43137"/>
                    </a:srgbClr>
                  </a:outerShdw>
                </a:effectLst>
              </a:rPr>
              <a:t>Ουμβέρτος</a:t>
            </a:r>
            <a:r>
              <a:rPr lang="el-GR" b="1" dirty="0">
                <a:effectLst>
                  <a:outerShdw blurRad="38100" dist="38100" dir="2700000" algn="tl">
                    <a:srgbClr val="000000">
                      <a:alpha val="43137"/>
                    </a:srgbClr>
                  </a:outerShdw>
                </a:effectLst>
              </a:rPr>
              <a:t> </a:t>
            </a:r>
            <a:r>
              <a:rPr lang="el-GR" dirty="0"/>
              <a:t>και οι δύο άλλοι απεσταλμένοι του Πάπα εισήλθαν στο ναό και κατευθύνθηκαν στο Ιερό Βήμα. </a:t>
            </a:r>
            <a:endParaRPr lang="en-US" dirty="0" smtClean="0"/>
          </a:p>
          <a:p>
            <a:pPr marL="0" indent="0" algn="just">
              <a:buNone/>
            </a:pPr>
            <a:r>
              <a:rPr lang="en-US" dirty="0"/>
              <a:t>	</a:t>
            </a:r>
            <a:r>
              <a:rPr lang="el-GR" dirty="0" smtClean="0"/>
              <a:t>Εκεί </a:t>
            </a:r>
            <a:r>
              <a:rPr lang="el-GR" dirty="0"/>
              <a:t>κατέθεσαν ένα έγγραφο (μία παπική Βούλα) που περιείχε τον </a:t>
            </a:r>
            <a:r>
              <a:rPr lang="el-GR" b="1" dirty="0">
                <a:solidFill>
                  <a:srgbClr val="C00000"/>
                </a:solidFill>
                <a:effectLst>
                  <a:outerShdw blurRad="38100" dist="38100" dir="2700000" algn="tl">
                    <a:srgbClr val="000000">
                      <a:alpha val="43137"/>
                    </a:srgbClr>
                  </a:outerShdw>
                </a:effectLst>
              </a:rPr>
              <a:t>αφορισμό του Πατριάρχη Κωνσταντινούπολης Μιχαήλ </a:t>
            </a:r>
            <a:r>
              <a:rPr lang="el-GR" b="1" dirty="0" err="1">
                <a:solidFill>
                  <a:srgbClr val="C00000"/>
                </a:solidFill>
                <a:effectLst>
                  <a:outerShdw blurRad="38100" dist="38100" dir="2700000" algn="tl">
                    <a:srgbClr val="000000">
                      <a:alpha val="43137"/>
                    </a:srgbClr>
                  </a:outerShdw>
                </a:effectLst>
              </a:rPr>
              <a:t>Κηρουλάριου</a:t>
            </a:r>
            <a:r>
              <a:rPr lang="el-GR" b="1" dirty="0">
                <a:solidFill>
                  <a:srgbClr val="C00000"/>
                </a:solidFill>
                <a:effectLst>
                  <a:outerShdw blurRad="38100" dist="38100" dir="2700000" algn="tl">
                    <a:srgbClr val="000000">
                      <a:alpha val="43137"/>
                    </a:srgbClr>
                  </a:outerShdw>
                </a:effectLst>
              </a:rPr>
              <a:t> </a:t>
            </a:r>
            <a:r>
              <a:rPr lang="el-GR" dirty="0"/>
              <a:t>πάνω στην Αγία Τράπεζα και απεχώρησαν </a:t>
            </a:r>
            <a:r>
              <a:rPr lang="el-GR" b="1" dirty="0">
                <a:effectLst>
                  <a:outerShdw blurRad="38100" dist="38100" dir="2700000" algn="tl">
                    <a:srgbClr val="000000">
                      <a:alpha val="43137"/>
                    </a:srgbClr>
                  </a:outerShdw>
                </a:effectLst>
              </a:rPr>
              <a:t>αναθεματίζοντας τον Πατριάρχη ενώπιον του Αυτοκράτορα </a:t>
            </a:r>
            <a:r>
              <a:rPr lang="el-GR" dirty="0"/>
              <a:t>και του λαού που εκκλησιάζονταν εκείνη την στιγμή. </a:t>
            </a:r>
            <a:endParaRPr lang="el-GR" dirty="0" smtClean="0"/>
          </a:p>
          <a:p>
            <a:pPr marL="0" indent="0" algn="just">
              <a:buNone/>
            </a:pPr>
            <a:r>
              <a:rPr lang="el-GR" dirty="0"/>
              <a:t>	</a:t>
            </a:r>
          </a:p>
        </p:txBody>
      </p:sp>
    </p:spTree>
    <p:extLst>
      <p:ext uri="{BB962C8B-B14F-4D97-AF65-F5344CB8AC3E}">
        <p14:creationId xmlns:p14="http://schemas.microsoft.com/office/powerpoint/2010/main" val="252820691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07504" y="504056"/>
            <a:ext cx="8856984" cy="7245424"/>
          </a:xfrm>
        </p:spPr>
        <p:txBody>
          <a:bodyPr>
            <a:noAutofit/>
          </a:bodyPr>
          <a:lstStyle/>
          <a:p>
            <a:pPr marL="0" indent="0" algn="just">
              <a:buNone/>
            </a:pPr>
            <a:r>
              <a:rPr lang="el-GR" sz="2400" dirty="0" smtClean="0"/>
              <a:t>	</a:t>
            </a:r>
            <a:r>
              <a:rPr lang="el-GR" dirty="0" smtClean="0"/>
              <a:t>Σημειώνεται </a:t>
            </a:r>
            <a:r>
              <a:rPr lang="el-GR" dirty="0"/>
              <a:t>πως </a:t>
            </a:r>
            <a:r>
              <a:rPr lang="el-GR" b="1" dirty="0">
                <a:effectLst>
                  <a:outerShdw blurRad="38100" dist="38100" dir="2700000" algn="tl">
                    <a:srgbClr val="000000">
                      <a:alpha val="43137"/>
                    </a:srgbClr>
                  </a:outerShdw>
                </a:effectLst>
              </a:rPr>
              <a:t>ο Πάπας Λέων Θ</a:t>
            </a:r>
            <a:r>
              <a:rPr lang="el-GR" dirty="0"/>
              <a:t>΄ που το είχε υπογράψει </a:t>
            </a:r>
            <a:r>
              <a:rPr lang="el-GR" b="1" dirty="0">
                <a:effectLst>
                  <a:outerShdw blurRad="38100" dist="38100" dir="2700000" algn="tl">
                    <a:srgbClr val="000000">
                      <a:alpha val="43137"/>
                    </a:srgbClr>
                  </a:outerShdw>
                </a:effectLst>
              </a:rPr>
              <a:t>είχε ήδη πεθάνει </a:t>
            </a:r>
            <a:r>
              <a:rPr lang="el-GR" dirty="0"/>
              <a:t>προ τριμήνου, στις 13 Απριλίου 1054. </a:t>
            </a:r>
            <a:endParaRPr lang="en-US" dirty="0" smtClean="0"/>
          </a:p>
          <a:p>
            <a:pPr marL="0" indent="0" algn="just">
              <a:buNone/>
            </a:pPr>
            <a:r>
              <a:rPr lang="en-US" dirty="0"/>
              <a:t>	</a:t>
            </a:r>
            <a:r>
              <a:rPr lang="el-GR" dirty="0" smtClean="0"/>
              <a:t>Καθώς </a:t>
            </a:r>
            <a:r>
              <a:rPr lang="el-GR" dirty="0"/>
              <a:t>δε πέρασε ο Καρδινάλιος μέσω της δυτικής πύλης, τίναξε τη σκόνη από τα πόδια του με τις λέξεις: «</a:t>
            </a:r>
            <a:r>
              <a:rPr lang="el-GR" b="1" dirty="0" err="1">
                <a:effectLst>
                  <a:outerShdw blurRad="38100" dist="38100" dir="2700000" algn="tl">
                    <a:srgbClr val="000000">
                      <a:alpha val="43137"/>
                    </a:srgbClr>
                  </a:outerShdw>
                </a:effectLst>
              </a:rPr>
              <a:t>Videat</a:t>
            </a:r>
            <a:r>
              <a:rPr lang="el-GR" b="1" dirty="0">
                <a:effectLst>
                  <a:outerShdw blurRad="38100" dist="38100" dir="2700000" algn="tl">
                    <a:srgbClr val="000000">
                      <a:alpha val="43137"/>
                    </a:srgbClr>
                  </a:outerShdw>
                </a:effectLst>
              </a:rPr>
              <a:t> </a:t>
            </a:r>
            <a:r>
              <a:rPr lang="el-GR" b="1" dirty="0" err="1">
                <a:effectLst>
                  <a:outerShdw blurRad="38100" dist="38100" dir="2700000" algn="tl">
                    <a:srgbClr val="000000">
                      <a:alpha val="43137"/>
                    </a:srgbClr>
                  </a:outerShdw>
                </a:effectLst>
              </a:rPr>
              <a:t>Deus</a:t>
            </a:r>
            <a:r>
              <a:rPr lang="el-GR" b="1" dirty="0">
                <a:effectLst>
                  <a:outerShdw blurRad="38100" dist="38100" dir="2700000" algn="tl">
                    <a:srgbClr val="000000">
                      <a:alpha val="43137"/>
                    </a:srgbClr>
                  </a:outerShdw>
                </a:effectLst>
              </a:rPr>
              <a:t> </a:t>
            </a:r>
            <a:r>
              <a:rPr lang="el-GR" b="1" dirty="0" err="1">
                <a:effectLst>
                  <a:outerShdw blurRad="38100" dist="38100" dir="2700000" algn="tl">
                    <a:srgbClr val="000000">
                      <a:alpha val="43137"/>
                    </a:srgbClr>
                  </a:outerShdw>
                </a:effectLst>
              </a:rPr>
              <a:t>et</a:t>
            </a:r>
            <a:r>
              <a:rPr lang="el-GR" b="1" dirty="0">
                <a:effectLst>
                  <a:outerShdw blurRad="38100" dist="38100" dir="2700000" algn="tl">
                    <a:srgbClr val="000000">
                      <a:alpha val="43137"/>
                    </a:srgbClr>
                  </a:outerShdw>
                </a:effectLst>
              </a:rPr>
              <a:t> </a:t>
            </a:r>
            <a:r>
              <a:rPr lang="el-GR" b="1" dirty="0" err="1">
                <a:effectLst>
                  <a:outerShdw blurRad="38100" dist="38100" dir="2700000" algn="tl">
                    <a:srgbClr val="000000">
                      <a:alpha val="43137"/>
                    </a:srgbClr>
                  </a:outerShdw>
                </a:effectLst>
              </a:rPr>
              <a:t>judicet</a:t>
            </a:r>
            <a:r>
              <a:rPr lang="el-GR" dirty="0"/>
              <a:t>» (</a:t>
            </a:r>
            <a:r>
              <a:rPr lang="el-GR" b="1" dirty="0">
                <a:solidFill>
                  <a:srgbClr val="C00000"/>
                </a:solidFill>
                <a:effectLst>
                  <a:outerShdw blurRad="38100" dist="38100" dir="2700000" algn="tl">
                    <a:srgbClr val="000000">
                      <a:alpha val="43137"/>
                    </a:srgbClr>
                  </a:outerShdw>
                </a:effectLst>
              </a:rPr>
              <a:t>Βλέπει ο Θεός και κρίνει</a:t>
            </a:r>
            <a:r>
              <a:rPr lang="el-GR" dirty="0"/>
              <a:t>). </a:t>
            </a:r>
            <a:endParaRPr lang="en-US" dirty="0" smtClean="0"/>
          </a:p>
          <a:p>
            <a:pPr marL="0" indent="0" algn="just">
              <a:buNone/>
            </a:pPr>
            <a:r>
              <a:rPr lang="en-US" dirty="0" smtClean="0"/>
              <a:t>	</a:t>
            </a:r>
            <a:r>
              <a:rPr lang="el-GR" dirty="0" smtClean="0"/>
              <a:t>Ένας </a:t>
            </a:r>
            <a:r>
              <a:rPr lang="el-GR" dirty="0"/>
              <a:t>διάκονος έτρεξε και τον ικέτευσε να πάρει πίσω το έγγραφο. </a:t>
            </a:r>
            <a:endParaRPr lang="en-US" dirty="0" smtClean="0"/>
          </a:p>
          <a:p>
            <a:pPr marL="0" indent="0" algn="just">
              <a:buNone/>
            </a:pPr>
            <a:r>
              <a:rPr lang="en-US" dirty="0"/>
              <a:t>	</a:t>
            </a:r>
            <a:r>
              <a:rPr lang="el-GR" dirty="0" smtClean="0"/>
              <a:t>Ο </a:t>
            </a:r>
            <a:r>
              <a:rPr lang="el-GR" dirty="0" err="1"/>
              <a:t>Ουμβέρτος</a:t>
            </a:r>
            <a:r>
              <a:rPr lang="el-GR" dirty="0"/>
              <a:t> αρνήθηκε και ο Διάκονος το πέταξε στο δρόμο.</a:t>
            </a:r>
          </a:p>
          <a:p>
            <a:pPr marL="0" indent="0" algn="just">
              <a:buNone/>
            </a:pPr>
            <a:r>
              <a:rPr lang="el-GR" dirty="0" smtClean="0"/>
              <a:t>		</a:t>
            </a:r>
            <a:endParaRPr lang="el-GR" dirty="0"/>
          </a:p>
        </p:txBody>
      </p:sp>
    </p:spTree>
    <p:extLst>
      <p:ext uri="{BB962C8B-B14F-4D97-AF65-F5344CB8AC3E}">
        <p14:creationId xmlns:p14="http://schemas.microsoft.com/office/powerpoint/2010/main" val="32431285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539552" y="691268"/>
            <a:ext cx="3394720" cy="1143000"/>
          </a:xfrm>
        </p:spPr>
        <p:txBody>
          <a:bodyPr/>
          <a:lstStyle/>
          <a:p>
            <a:r>
              <a:rPr lang="el-GR"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Ἐπιγαμίες</a:t>
            </a:r>
            <a:endParaRPr lang="el-GR" b="1" dirty="0">
              <a:solidFill>
                <a:srgbClr val="C00000"/>
              </a:solidFill>
              <a:effectLst>
                <a:outerShdw blurRad="38100" dist="38100" dir="2700000" algn="tl">
                  <a:srgbClr val="000000">
                    <a:alpha val="43137"/>
                  </a:srgbClr>
                </a:outerShdw>
              </a:effectLst>
              <a:latin typeface="+mn-lt"/>
              <a:cs typeface="AG AthosPol P Normal" panose="00000400000000000000" pitchFamily="2" charset="0"/>
            </a:endParaRPr>
          </a:p>
        </p:txBody>
      </p:sp>
      <p:sp>
        <p:nvSpPr>
          <p:cNvPr id="3" name="Θέση περιεχομένου 2"/>
          <p:cNvSpPr>
            <a:spLocks noGrp="1"/>
          </p:cNvSpPr>
          <p:nvPr>
            <p:ph idx="1"/>
          </p:nvPr>
        </p:nvSpPr>
        <p:spPr>
          <a:xfrm>
            <a:off x="457200" y="2332037"/>
            <a:ext cx="8686800" cy="4525963"/>
          </a:xfrm>
        </p:spPr>
        <p:txBody>
          <a:bodyPr/>
          <a:lstStyle/>
          <a:p>
            <a:endParaRPr lang="el-GR" b="1" dirty="0" smtClean="0">
              <a:solidFill>
                <a:srgbClr val="C00000"/>
              </a:solidFill>
              <a:effectLst>
                <a:outerShdw blurRad="38100" dist="38100" dir="2700000" algn="tl">
                  <a:srgbClr val="000000">
                    <a:alpha val="43137"/>
                  </a:srgbClr>
                </a:outerShdw>
              </a:effectLst>
            </a:endParaRPr>
          </a:p>
          <a:p>
            <a:r>
              <a:rPr lang="el-GR" b="1" dirty="0" smtClean="0">
                <a:solidFill>
                  <a:srgbClr val="C00000"/>
                </a:solidFill>
                <a:effectLst>
                  <a:outerShdw blurRad="38100" dist="38100" dir="2700000" algn="tl">
                    <a:srgbClr val="000000">
                      <a:alpha val="43137"/>
                    </a:srgbClr>
                  </a:outerShdw>
                </a:effectLst>
              </a:rPr>
              <a:t>Πέτρος </a:t>
            </a:r>
            <a:r>
              <a:rPr lang="el-GR" dirty="0" smtClean="0"/>
              <a:t>(γιός του Βούλγαρου ηγεμόνα Συμεών)</a:t>
            </a:r>
            <a:r>
              <a:rPr lang="el-GR" b="1" dirty="0" smtClean="0">
                <a:solidFill>
                  <a:srgbClr val="C00000"/>
                </a:solidFill>
                <a:effectLst>
                  <a:outerShdw blurRad="38100" dist="38100" dir="2700000" algn="tl">
                    <a:srgbClr val="000000">
                      <a:alpha val="43137"/>
                    </a:srgbClr>
                  </a:outerShdw>
                </a:effectLst>
              </a:rPr>
              <a:t> και Μαρία </a:t>
            </a:r>
            <a:r>
              <a:rPr lang="el-GR" dirty="0"/>
              <a:t>(ανιψιά </a:t>
            </a:r>
            <a:r>
              <a:rPr lang="el-GR" dirty="0" smtClean="0"/>
              <a:t>Ρωμανού </a:t>
            </a:r>
            <a:r>
              <a:rPr lang="el-GR" dirty="0" err="1" smtClean="0"/>
              <a:t>Λακαπηνού</a:t>
            </a:r>
            <a:r>
              <a:rPr lang="el-GR" dirty="0" smtClean="0"/>
              <a:t>)</a:t>
            </a:r>
          </a:p>
          <a:p>
            <a:r>
              <a:rPr lang="el-GR" b="1" dirty="0" err="1" smtClean="0">
                <a:solidFill>
                  <a:srgbClr val="C00000"/>
                </a:solidFill>
                <a:effectLst>
                  <a:outerShdw blurRad="38100" dist="38100" dir="2700000" algn="tl">
                    <a:srgbClr val="000000">
                      <a:alpha val="43137"/>
                    </a:srgbClr>
                  </a:outerShdw>
                </a:effectLst>
              </a:rPr>
              <a:t>Όθων</a:t>
            </a:r>
            <a:r>
              <a:rPr lang="el-GR" b="1" dirty="0" smtClean="0">
                <a:solidFill>
                  <a:srgbClr val="C00000"/>
                </a:solidFill>
                <a:effectLst>
                  <a:outerShdw blurRad="38100" dist="38100" dir="2700000" algn="tl">
                    <a:srgbClr val="000000">
                      <a:alpha val="43137"/>
                    </a:srgbClr>
                  </a:outerShdw>
                </a:effectLst>
              </a:rPr>
              <a:t> Β΄ </a:t>
            </a:r>
            <a:r>
              <a:rPr lang="el-GR" dirty="0" smtClean="0"/>
              <a:t>(Γερμανός ηγεμόνας) </a:t>
            </a:r>
            <a:r>
              <a:rPr lang="el-GR" b="1" dirty="0" smtClean="0">
                <a:solidFill>
                  <a:srgbClr val="C00000"/>
                </a:solidFill>
                <a:effectLst>
                  <a:outerShdw blurRad="38100" dist="38100" dir="2700000" algn="tl">
                    <a:srgbClr val="000000">
                      <a:alpha val="43137"/>
                    </a:srgbClr>
                  </a:outerShdw>
                </a:effectLst>
              </a:rPr>
              <a:t>και Θεοφανώ </a:t>
            </a:r>
            <a:r>
              <a:rPr lang="el-GR" dirty="0" smtClean="0"/>
              <a:t>(ανιψιά Νικηφ</a:t>
            </a:r>
            <a:r>
              <a:rPr lang="el-GR" dirty="0"/>
              <a:t>όρου Φωκά</a:t>
            </a:r>
            <a:r>
              <a:rPr lang="el-GR" dirty="0" smtClean="0"/>
              <a:t>)</a:t>
            </a:r>
          </a:p>
          <a:p>
            <a:r>
              <a:rPr lang="el-GR" b="1" dirty="0">
                <a:solidFill>
                  <a:srgbClr val="C00000"/>
                </a:solidFill>
                <a:effectLst>
                  <a:outerShdw blurRad="38100" dist="38100" dir="2700000" algn="tl">
                    <a:srgbClr val="000000">
                      <a:alpha val="43137"/>
                    </a:srgbClr>
                  </a:outerShdw>
                </a:effectLst>
              </a:rPr>
              <a:t>Βλαδίμηρος </a:t>
            </a:r>
            <a:r>
              <a:rPr lang="el-GR" dirty="0"/>
              <a:t>(Ρώσος ηγεμόνας) </a:t>
            </a:r>
            <a:r>
              <a:rPr lang="el-GR" b="1" dirty="0">
                <a:solidFill>
                  <a:srgbClr val="C00000"/>
                </a:solidFill>
                <a:effectLst>
                  <a:outerShdw blurRad="38100" dist="38100" dir="2700000" algn="tl">
                    <a:srgbClr val="000000">
                      <a:alpha val="43137"/>
                    </a:srgbClr>
                  </a:outerShdw>
                </a:effectLst>
              </a:rPr>
              <a:t>και Άννα </a:t>
            </a:r>
            <a:r>
              <a:rPr lang="el-GR" dirty="0"/>
              <a:t>(αδερφή Βασίλειου </a:t>
            </a:r>
            <a:r>
              <a:rPr lang="el-GR" dirty="0" err="1"/>
              <a:t>Βουλγαροκτόνου</a:t>
            </a:r>
            <a:r>
              <a:rPr lang="el-GR" dirty="0" smtClean="0"/>
              <a:t>)</a:t>
            </a:r>
            <a:endParaRPr lang="el-GR" b="1" dirty="0">
              <a:solidFill>
                <a:srgbClr val="C00000"/>
              </a:solidFill>
              <a:effectLst>
                <a:outerShdw blurRad="38100" dist="38100" dir="2700000" algn="tl">
                  <a:srgbClr val="000000">
                    <a:alpha val="43137"/>
                  </a:srgbClr>
                </a:outerShdw>
              </a:effectLst>
            </a:endParaRPr>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3111" y="188640"/>
            <a:ext cx="4689078" cy="252553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6427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fade">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fade">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0"/>
            <a:ext cx="8784976" cy="7245424"/>
          </a:xfrm>
        </p:spPr>
        <p:txBody>
          <a:bodyPr>
            <a:normAutofit fontScale="92500" lnSpcReduction="10000"/>
          </a:bodyPr>
          <a:lstStyle/>
          <a:p>
            <a:pPr marL="0" indent="0" algn="just">
              <a:buNone/>
            </a:pPr>
            <a:r>
              <a:rPr lang="el-GR" sz="2400" dirty="0" smtClean="0"/>
              <a:t>	</a:t>
            </a:r>
            <a:r>
              <a:rPr lang="el-GR" dirty="0"/>
              <a:t>Μετά από αυτό το γεγονός αποχώρησε αμέσως από την Κωνσταντινούπολη χωρίς να δώσει περαιτέρω εξηγήσεις της πράξης του, και στην επιστροφή του στην Ιταλία παρουσίασε το γεγονός ως μια μεγάλη νίκη της Ρώμης.</a:t>
            </a:r>
          </a:p>
          <a:p>
            <a:pPr marL="0" indent="0" algn="just">
              <a:buNone/>
            </a:pPr>
            <a:r>
              <a:rPr lang="el-GR" dirty="0" smtClean="0"/>
              <a:t>	Στο </a:t>
            </a:r>
            <a:r>
              <a:rPr lang="el-GR" dirty="0"/>
              <a:t>σημείο αυτό σημειώνεται η επισήμανση πολλών ιστορικών ότι ο Πατριάρχης Μιχαήλ θα μπορούσε να επικαλεστεί την </a:t>
            </a:r>
            <a:r>
              <a:rPr lang="el-GR" b="1" dirty="0">
                <a:effectLst>
                  <a:outerShdw blurRad="38100" dist="38100" dir="2700000" algn="tl">
                    <a:srgbClr val="000000">
                      <a:alpha val="43137"/>
                    </a:srgbClr>
                  </a:outerShdw>
                </a:effectLst>
              </a:rPr>
              <a:t>αντικανονικότητα της παπικής αυτής Βούλας</a:t>
            </a:r>
            <a:r>
              <a:rPr lang="el-GR" dirty="0"/>
              <a:t>, αφού ο Πάπας είχε πεθάνει πριν προκύψει το θέμα, αντίθετα όμως, εκείνος προέβη σε ενέργειες που </a:t>
            </a:r>
            <a:r>
              <a:rPr lang="el-GR" b="1" dirty="0">
                <a:effectLst>
                  <a:outerShdw blurRad="38100" dist="38100" dir="2700000" algn="tl">
                    <a:srgbClr val="000000">
                      <a:alpha val="43137"/>
                    </a:srgbClr>
                  </a:outerShdw>
                </a:effectLst>
              </a:rPr>
              <a:t>όξυναν ακόμη περισσότερο </a:t>
            </a:r>
            <a:r>
              <a:rPr lang="el-GR" dirty="0"/>
              <a:t>την κατάσταση. </a:t>
            </a:r>
            <a:endParaRPr lang="en-US" dirty="0" smtClean="0"/>
          </a:p>
          <a:p>
            <a:pPr marL="0" indent="0" algn="just">
              <a:buNone/>
            </a:pPr>
            <a:r>
              <a:rPr lang="en-US" dirty="0"/>
              <a:t>	</a:t>
            </a:r>
            <a:r>
              <a:rPr lang="el-GR" dirty="0" smtClean="0"/>
              <a:t>Και </a:t>
            </a:r>
            <a:r>
              <a:rPr lang="el-GR" dirty="0"/>
              <a:t>24 ώρες μετά την κατάθεση του κειμένου στην Αγία Τράπεζα </a:t>
            </a:r>
            <a:r>
              <a:rPr lang="el-GR" b="1" dirty="0">
                <a:effectLst>
                  <a:outerShdw blurRad="38100" dist="38100" dir="2700000" algn="tl">
                    <a:srgbClr val="000000">
                      <a:alpha val="43137"/>
                    </a:srgbClr>
                  </a:outerShdw>
                </a:effectLst>
              </a:rPr>
              <a:t>ο Πατριάρχης συγκαλεί την Σύνοδο</a:t>
            </a:r>
            <a:r>
              <a:rPr lang="el-GR" dirty="0"/>
              <a:t>.</a:t>
            </a:r>
          </a:p>
          <a:p>
            <a:pPr marL="0" indent="0" algn="just">
              <a:buNone/>
            </a:pPr>
            <a:r>
              <a:rPr lang="el-GR" sz="2400" dirty="0"/>
              <a:t>	</a:t>
            </a:r>
          </a:p>
        </p:txBody>
      </p:sp>
    </p:spTree>
    <p:extLst>
      <p:ext uri="{BB962C8B-B14F-4D97-AF65-F5344CB8AC3E}">
        <p14:creationId xmlns:p14="http://schemas.microsoft.com/office/powerpoint/2010/main" val="418456831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79512" y="0"/>
            <a:ext cx="8784976" cy="7245424"/>
          </a:xfrm>
        </p:spPr>
        <p:txBody>
          <a:bodyPr>
            <a:normAutofit/>
          </a:bodyPr>
          <a:lstStyle/>
          <a:p>
            <a:pPr marL="0" indent="0" algn="just">
              <a:buNone/>
            </a:pPr>
            <a:r>
              <a:rPr lang="el-GR" sz="3000" dirty="0" smtClean="0"/>
              <a:t>	</a:t>
            </a:r>
            <a:r>
              <a:rPr lang="el-GR" sz="3000" dirty="0"/>
              <a:t>	Έτσι στις 20 Ιουλίου ο Πατριάρχης Μιχαήλ και η Σύνοδος του Πατριαρχείου ανταπέδωσαν τα </a:t>
            </a:r>
            <a:r>
              <a:rPr lang="el-GR" sz="3000" dirty="0" smtClean="0"/>
              <a:t>πυρά</a:t>
            </a:r>
            <a:r>
              <a:rPr lang="el-GR" sz="3000" dirty="0" smtClean="0"/>
              <a:t> </a:t>
            </a:r>
            <a:r>
              <a:rPr lang="el-GR" sz="3000" b="1" dirty="0">
                <a:effectLst>
                  <a:outerShdw blurRad="38100" dist="38100" dir="2700000" algn="tl">
                    <a:srgbClr val="000000">
                      <a:alpha val="43137"/>
                    </a:srgbClr>
                  </a:outerShdw>
                </a:effectLst>
              </a:rPr>
              <a:t>αναθεματίζοντας το περιεχόμενο του εγγράφου, τον </a:t>
            </a:r>
            <a:r>
              <a:rPr lang="el-GR" sz="3000" b="1" dirty="0" err="1">
                <a:effectLst>
                  <a:outerShdw blurRad="38100" dist="38100" dir="2700000" algn="tl">
                    <a:srgbClr val="000000">
                      <a:alpha val="43137"/>
                    </a:srgbClr>
                  </a:outerShdw>
                </a:effectLst>
              </a:rPr>
              <a:t>Ουμβέρτο</a:t>
            </a:r>
            <a:r>
              <a:rPr lang="el-GR" sz="3000" b="1" dirty="0">
                <a:effectLst>
                  <a:outerShdw blurRad="38100" dist="38100" dir="2700000" algn="tl">
                    <a:srgbClr val="000000">
                      <a:alpha val="43137"/>
                    </a:srgbClr>
                  </a:outerShdw>
                </a:effectLst>
              </a:rPr>
              <a:t> και τους άλλους απεσταλμένους</a:t>
            </a:r>
            <a:r>
              <a:rPr lang="el-GR" sz="3000" dirty="0"/>
              <a:t>, ως συντάκτες αυτού, όχι όμως και τη Ρωμαϊκή Εκκλησία. </a:t>
            </a:r>
            <a:endParaRPr lang="en-US" sz="3000" dirty="0" smtClean="0"/>
          </a:p>
          <a:p>
            <a:pPr marL="0" indent="0" algn="just">
              <a:buNone/>
            </a:pPr>
            <a:r>
              <a:rPr lang="en-US" sz="3000" dirty="0"/>
              <a:t>	</a:t>
            </a:r>
            <a:r>
              <a:rPr lang="el-GR" sz="3000" dirty="0" smtClean="0"/>
              <a:t>Όλα </a:t>
            </a:r>
            <a:r>
              <a:rPr lang="el-GR" sz="3000" dirty="0"/>
              <a:t>δε τα αντίγραφα του επίμαχου κειμένου ρίχθηκαν στην πυρά πλην ενός που κρατήθηκε καλά φυλαγμένο στο αρχείο του Πατριαρχείου. </a:t>
            </a:r>
            <a:endParaRPr lang="en-US" sz="3000" dirty="0" smtClean="0"/>
          </a:p>
          <a:p>
            <a:pPr marL="0" indent="0" algn="just">
              <a:buNone/>
            </a:pPr>
            <a:r>
              <a:rPr lang="en-US" sz="3000" dirty="0"/>
              <a:t>	</a:t>
            </a:r>
            <a:r>
              <a:rPr lang="el-GR" sz="3000" dirty="0" smtClean="0"/>
              <a:t>Με </a:t>
            </a:r>
            <a:r>
              <a:rPr lang="el-GR" sz="3000" dirty="0"/>
              <a:t>τις αποφάσεις του Πατριάρχη Κωνσταντινούπολης συντάχθηκαν και οι Πατριάρχες της Αλεξάνδρειας, Αντιόχειας και </a:t>
            </a:r>
            <a:r>
              <a:rPr lang="el-GR" sz="3000" dirty="0" smtClean="0"/>
              <a:t>Ιεροσολύμων</a:t>
            </a:r>
            <a:r>
              <a:rPr lang="el-GR" sz="3000" dirty="0" smtClean="0"/>
              <a:t>.</a:t>
            </a:r>
            <a:endParaRPr lang="en-US" sz="3000" dirty="0" smtClean="0"/>
          </a:p>
          <a:p>
            <a:pPr marL="0" indent="0" algn="just">
              <a:buNone/>
            </a:pPr>
            <a:r>
              <a:rPr lang="en-US" sz="3000" dirty="0"/>
              <a:t>	</a:t>
            </a:r>
            <a:r>
              <a:rPr lang="el-GR" sz="3000" dirty="0" smtClean="0"/>
              <a:t>Την </a:t>
            </a:r>
            <a:r>
              <a:rPr lang="el-GR" sz="3000" dirty="0"/>
              <a:t>Κυριακή 24 Ιουλίου </a:t>
            </a:r>
            <a:r>
              <a:rPr lang="el-GR" sz="3000" b="1" dirty="0">
                <a:effectLst>
                  <a:outerShdw blurRad="38100" dist="38100" dir="2700000" algn="tl">
                    <a:srgbClr val="000000">
                      <a:alpha val="43137"/>
                    </a:srgbClr>
                  </a:outerShdw>
                </a:effectLst>
              </a:rPr>
              <a:t>ο αναθεματισμός αναγνώστηκε επίσημα στην Αγία Σοφία</a:t>
            </a:r>
            <a:r>
              <a:rPr lang="el-GR" sz="3000" dirty="0"/>
              <a:t>.</a:t>
            </a:r>
          </a:p>
        </p:txBody>
      </p:sp>
    </p:spTree>
    <p:extLst>
      <p:ext uri="{BB962C8B-B14F-4D97-AF65-F5344CB8AC3E}">
        <p14:creationId xmlns:p14="http://schemas.microsoft.com/office/powerpoint/2010/main" val="1542333891"/>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27321"/>
            <a:ext cx="9144000" cy="1143000"/>
          </a:xfrm>
        </p:spPr>
        <p:txBody>
          <a:bodyPr>
            <a:normAutofit/>
          </a:bodyPr>
          <a:lstStyle/>
          <a:p>
            <a:r>
              <a:rPr lang="el-GR" b="1" dirty="0" err="1" smtClean="0">
                <a:solidFill>
                  <a:srgbClr val="C00000"/>
                </a:solidFill>
                <a:effectLst>
                  <a:outerShdw blurRad="38100" dist="38100" dir="2700000" algn="tl">
                    <a:srgbClr val="000000">
                      <a:alpha val="43137"/>
                    </a:srgbClr>
                  </a:outerShdw>
                </a:effectLst>
                <a:latin typeface="+mn-lt"/>
              </a:rPr>
              <a:t>Σημεῖα</a:t>
            </a:r>
            <a:r>
              <a:rPr lang="el-GR" b="1" dirty="0" smtClean="0">
                <a:solidFill>
                  <a:srgbClr val="C00000"/>
                </a:solidFill>
                <a:effectLst>
                  <a:outerShdw blurRad="38100" dist="38100" dir="2700000" algn="tl">
                    <a:srgbClr val="000000">
                      <a:alpha val="43137"/>
                    </a:srgbClr>
                  </a:outerShdw>
                </a:effectLst>
                <a:latin typeface="+mn-lt"/>
              </a:rPr>
              <a:t> </a:t>
            </a:r>
            <a:r>
              <a:rPr lang="el-GR" b="1" dirty="0" err="1" smtClean="0">
                <a:solidFill>
                  <a:srgbClr val="C00000"/>
                </a:solidFill>
                <a:effectLst>
                  <a:outerShdw blurRad="38100" dist="38100" dir="2700000" algn="tl">
                    <a:srgbClr val="000000">
                      <a:alpha val="43137"/>
                    </a:srgbClr>
                  </a:outerShdw>
                </a:effectLst>
                <a:latin typeface="+mn-lt"/>
              </a:rPr>
              <a:t>τριβῆς</a:t>
            </a:r>
            <a:r>
              <a:rPr lang="el-GR" b="1" dirty="0">
                <a:solidFill>
                  <a:srgbClr val="C00000"/>
                </a:solidFill>
                <a:effectLst>
                  <a:outerShdw blurRad="38100" dist="38100" dir="2700000" algn="tl">
                    <a:srgbClr val="000000">
                      <a:alpha val="43137"/>
                    </a:srgbClr>
                  </a:outerShdw>
                </a:effectLst>
                <a:latin typeface="+mn-lt"/>
              </a:rPr>
              <a:t> </a:t>
            </a:r>
            <a:r>
              <a:rPr lang="el-GR" b="1" dirty="0" err="1" smtClean="0">
                <a:solidFill>
                  <a:srgbClr val="C00000"/>
                </a:solidFill>
                <a:effectLst>
                  <a:outerShdw blurRad="38100" dist="38100" dir="2700000" algn="tl">
                    <a:srgbClr val="000000">
                      <a:alpha val="43137"/>
                    </a:srgbClr>
                  </a:outerShdw>
                </a:effectLst>
                <a:latin typeface="+mn-lt"/>
              </a:rPr>
              <a:t>τῶν</a:t>
            </a:r>
            <a:r>
              <a:rPr lang="el-GR" b="1" dirty="0" smtClean="0">
                <a:solidFill>
                  <a:srgbClr val="C00000"/>
                </a:solidFill>
                <a:effectLst>
                  <a:outerShdw blurRad="38100" dist="38100" dir="2700000" algn="tl">
                    <a:srgbClr val="000000">
                      <a:alpha val="43137"/>
                    </a:srgbClr>
                  </a:outerShdw>
                </a:effectLst>
                <a:latin typeface="+mn-lt"/>
              </a:rPr>
              <a:t> Δύο </a:t>
            </a:r>
            <a:r>
              <a:rPr lang="el-GR" b="1" dirty="0" err="1" smtClean="0">
                <a:solidFill>
                  <a:srgbClr val="C00000"/>
                </a:solidFill>
                <a:effectLst>
                  <a:outerShdw blurRad="38100" dist="38100" dir="2700000" algn="tl">
                    <a:srgbClr val="000000">
                      <a:alpha val="43137"/>
                    </a:srgbClr>
                  </a:outerShdw>
                </a:effectLst>
                <a:latin typeface="+mn-lt"/>
              </a:rPr>
              <a:t>Ἐκκλησιῶν</a:t>
            </a:r>
            <a:endParaRPr lang="el-GR" b="1" dirty="0">
              <a:solidFill>
                <a:srgbClr val="C00000"/>
              </a:solidFill>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682984" y="1107471"/>
            <a:ext cx="4033032" cy="5472608"/>
          </a:xfrm>
        </p:spPr>
        <p:txBody>
          <a:bodyPr>
            <a:normAutofit/>
          </a:bodyPr>
          <a:lstStyle/>
          <a:p>
            <a:pPr marL="0" indent="0" algn="ctr">
              <a:buNone/>
            </a:pPr>
            <a:r>
              <a:rPr lang="el-GR" sz="2800" dirty="0" smtClean="0"/>
              <a:t>Το </a:t>
            </a:r>
            <a:r>
              <a:rPr lang="el-GR" sz="2800" dirty="0" smtClean="0"/>
              <a:t>πρωτείο του Πάπα. Οι </a:t>
            </a:r>
            <a:r>
              <a:rPr lang="el-GR" sz="2800" dirty="0"/>
              <a:t>Βυζαντινοί έδωσαν στον </a:t>
            </a:r>
            <a:r>
              <a:rPr lang="el-GR" sz="2800" b="1" dirty="0">
                <a:effectLst>
                  <a:outerShdw blurRad="38100" dist="38100" dir="2700000" algn="tl">
                    <a:srgbClr val="000000">
                      <a:alpha val="43137"/>
                    </a:srgbClr>
                  </a:outerShdw>
                </a:effectLst>
              </a:rPr>
              <a:t>Πάπα</a:t>
            </a:r>
            <a:r>
              <a:rPr lang="el-GR" sz="2800" dirty="0"/>
              <a:t> «πρωτοκαθεδρία τιμής», αλλά του </a:t>
            </a:r>
            <a:r>
              <a:rPr lang="el-GR" sz="2800" b="1" dirty="0">
                <a:effectLst>
                  <a:outerShdw blurRad="38100" dist="38100" dir="2700000" algn="tl">
                    <a:srgbClr val="000000">
                      <a:alpha val="43137"/>
                    </a:srgbClr>
                  </a:outerShdw>
                </a:effectLst>
              </a:rPr>
              <a:t>αρνήθηκαν την καθολική υπεροχή </a:t>
            </a:r>
            <a:r>
              <a:rPr lang="el-GR" sz="2800" dirty="0"/>
              <a:t>που θεωρούσε η δυτική θεολογία ως οφειλόμενη</a:t>
            </a:r>
            <a:r>
              <a:rPr lang="el-GR" sz="2800" dirty="0" smtClean="0"/>
              <a:t>.</a:t>
            </a:r>
            <a:endParaRPr lang="el-GR" sz="2800" dirty="0" smtClean="0"/>
          </a:p>
        </p:txBody>
      </p:sp>
      <p:pic>
        <p:nvPicPr>
          <p:cNvPr id="1026" name="Picture 2" descr="http://upload.wikimedia.org/wikipedia/commons/2/2d/Gesupietrochia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5956" y="1184304"/>
            <a:ext cx="3618052" cy="428609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322355" y="5473005"/>
            <a:ext cx="4565253" cy="1384995"/>
          </a:xfrm>
          <a:prstGeom prst="rect">
            <a:avLst/>
          </a:prstGeom>
          <a:noFill/>
        </p:spPr>
        <p:txBody>
          <a:bodyPr wrap="square" rtlCol="0">
            <a:spAutoFit/>
          </a:bodyPr>
          <a:lstStyle/>
          <a:p>
            <a:pPr algn="ctr"/>
            <a:r>
              <a:rPr lang="el-GR" sz="2400" b="1" i="1" dirty="0">
                <a:solidFill>
                  <a:srgbClr val="C00000"/>
                </a:solidFill>
                <a:effectLst>
                  <a:outerShdw blurRad="38100" dist="38100" dir="2700000" algn="tl">
                    <a:srgbClr val="000000">
                      <a:alpha val="43137"/>
                    </a:srgbClr>
                  </a:outerShdw>
                </a:effectLst>
              </a:rPr>
              <a:t>Ο Χριστός παραδίδει στον Πέτρο τα κλειδιά της εξουσίας</a:t>
            </a:r>
            <a:r>
              <a:rPr lang="el-GR" sz="2400" dirty="0"/>
              <a:t>, </a:t>
            </a:r>
            <a:r>
              <a:rPr lang="el-GR" dirty="0" smtClean="0"/>
              <a:t>Πιέτρο </a:t>
            </a:r>
            <a:r>
              <a:rPr lang="el-GR" dirty="0" err="1"/>
              <a:t>Περουτζίνο</a:t>
            </a:r>
            <a:r>
              <a:rPr lang="el-GR" dirty="0"/>
              <a:t>, </a:t>
            </a:r>
            <a:r>
              <a:rPr lang="el-GR" dirty="0" smtClean="0"/>
              <a:t>Καπέλα </a:t>
            </a:r>
            <a:r>
              <a:rPr lang="el-GR" dirty="0" err="1"/>
              <a:t>Σιξτίνα</a:t>
            </a:r>
            <a:r>
              <a:rPr lang="el-GR" dirty="0"/>
              <a:t>, </a:t>
            </a:r>
            <a:r>
              <a:rPr lang="el-GR" dirty="0" smtClean="0"/>
              <a:t>Βατικανό (λεπτομέρεια νωπογραφίας)</a:t>
            </a:r>
            <a:endParaRPr lang="el-GR" dirty="0"/>
          </a:p>
        </p:txBody>
      </p:sp>
      <p:pic>
        <p:nvPicPr>
          <p:cNvPr id="5" name="Εικόνα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747" y="1114382"/>
            <a:ext cx="497237" cy="949511"/>
          </a:xfrm>
          <a:prstGeom prst="rect">
            <a:avLst/>
          </a:prstGeom>
          <a:ln>
            <a:noFill/>
          </a:ln>
          <a:effectLst>
            <a:outerShdw blurRad="292100" dist="139700" dir="2700000" algn="tl" rotWithShape="0">
              <a:srgbClr val="333333">
                <a:alpha val="65000"/>
              </a:srgbClr>
            </a:outerShdw>
          </a:effectLst>
        </p:spPr>
      </p:pic>
      <p:pic>
        <p:nvPicPr>
          <p:cNvPr id="1028" name="Picture 4" descr="http://ts3.mm.bing.net/th?id=HN.608029170346692602&amp;pid=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9672" y="4757831"/>
            <a:ext cx="1684231" cy="195084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120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xEl>
                                              <p:pRg st="0" end="0"/>
                                            </p:txEl>
                                          </p:spTgt>
                                        </p:tgtEl>
                                        <p:attrNameLst>
                                          <p:attrName>style.visibility</p:attrName>
                                        </p:attrNameLst>
                                      </p:cBhvr>
                                      <p:to>
                                        <p:strVal val="visible"/>
                                      </p:to>
                                    </p:set>
                                    <p:animEffect transition="in" filter="fade">
                                      <p:cBhvr>
                                        <p:cTn id="21" dur="500"/>
                                        <p:tgtEl>
                                          <p:spTgt spid="3">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028"/>
                                        </p:tgtEl>
                                        <p:attrNameLst>
                                          <p:attrName>style.visibility</p:attrName>
                                        </p:attrNameLst>
                                      </p:cBhvr>
                                      <p:to>
                                        <p:strVal val="visible"/>
                                      </p:to>
                                    </p:set>
                                    <p:animEffect transition="in" filter="fade">
                                      <p:cBhvr>
                                        <p:cTn id="26" dur="500"/>
                                        <p:tgtEl>
                                          <p:spTgt spid="1028"/>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026"/>
                                        </p:tgtEl>
                                        <p:attrNameLst>
                                          <p:attrName>style.visibility</p:attrName>
                                        </p:attrNameLst>
                                      </p:cBhvr>
                                      <p:to>
                                        <p:strVal val="visible"/>
                                      </p:to>
                                    </p:set>
                                    <p:animEffect transition="in" filter="fade">
                                      <p:cBhvr>
                                        <p:cTn id="31" dur="1000"/>
                                        <p:tgtEl>
                                          <p:spTgt spid="1026"/>
                                        </p:tgtEl>
                                      </p:cBhvr>
                                    </p:animEffect>
                                    <p:anim calcmode="lin" valueType="num">
                                      <p:cBhvr>
                                        <p:cTn id="32" dur="1000" fill="hold"/>
                                        <p:tgtEl>
                                          <p:spTgt spid="1026"/>
                                        </p:tgtEl>
                                        <p:attrNameLst>
                                          <p:attrName>ppt_x</p:attrName>
                                        </p:attrNameLst>
                                      </p:cBhvr>
                                      <p:tavLst>
                                        <p:tav tm="0">
                                          <p:val>
                                            <p:strVal val="#ppt_x"/>
                                          </p:val>
                                        </p:tav>
                                        <p:tav tm="100000">
                                          <p:val>
                                            <p:strVal val="#ppt_x"/>
                                          </p:val>
                                        </p:tav>
                                      </p:tavLst>
                                    </p:anim>
                                    <p:anim calcmode="lin" valueType="num">
                                      <p:cBhvr>
                                        <p:cTn id="33" dur="1000" fill="hold"/>
                                        <p:tgtEl>
                                          <p:spTgt spid="1026"/>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1000"/>
                                        <p:tgtEl>
                                          <p:spTgt spid="4"/>
                                        </p:tgtEl>
                                      </p:cBhvr>
                                    </p:animEffect>
                                    <p:anim calcmode="lin" valueType="num">
                                      <p:cBhvr>
                                        <p:cTn id="37" dur="1000" fill="hold"/>
                                        <p:tgtEl>
                                          <p:spTgt spid="4"/>
                                        </p:tgtEl>
                                        <p:attrNameLst>
                                          <p:attrName>ppt_x</p:attrName>
                                        </p:attrNameLst>
                                      </p:cBhvr>
                                      <p:tavLst>
                                        <p:tav tm="0">
                                          <p:val>
                                            <p:strVal val="#ppt_x"/>
                                          </p:val>
                                        </p:tav>
                                        <p:tav tm="100000">
                                          <p:val>
                                            <p:strVal val="#ppt_x"/>
                                          </p:val>
                                        </p:tav>
                                      </p:tavLst>
                                    </p:anim>
                                    <p:anim calcmode="lin" valueType="num">
                                      <p:cBhvr>
                                        <p:cTn id="38"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4"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755576" y="0"/>
            <a:ext cx="8280920" cy="3168352"/>
          </a:xfrm>
        </p:spPr>
        <p:txBody>
          <a:bodyPr>
            <a:normAutofit/>
          </a:bodyPr>
          <a:lstStyle/>
          <a:p>
            <a:pPr marL="0" indent="0" algn="ctr">
              <a:buNone/>
            </a:pPr>
            <a:r>
              <a:rPr lang="el-GR" dirty="0" smtClean="0"/>
              <a:t>Ένα «</a:t>
            </a:r>
            <a:r>
              <a:rPr lang="el-GR" sz="4000" b="1" dirty="0" smtClean="0">
                <a:solidFill>
                  <a:srgbClr val="C00000"/>
                </a:solidFill>
                <a:effectLst>
                  <a:outerShdw blurRad="38100" dist="38100" dir="2700000" algn="tl">
                    <a:srgbClr val="000000">
                      <a:alpha val="43137"/>
                    </a:srgbClr>
                  </a:outerShdw>
                </a:effectLst>
              </a:rPr>
              <a:t>και</a:t>
            </a:r>
            <a:r>
              <a:rPr lang="el-GR" dirty="0" smtClean="0"/>
              <a:t>»!!!!</a:t>
            </a:r>
            <a:endParaRPr lang="el-GR" dirty="0" smtClean="0"/>
          </a:p>
          <a:p>
            <a:pPr marL="0" indent="0" algn="ctr">
              <a:buNone/>
            </a:pPr>
            <a:r>
              <a:rPr lang="el-GR" sz="2800" dirty="0"/>
              <a:t>Μια τοπική ισπανική Σύνοδος ιεραρχών στο Τολέδο το 589 </a:t>
            </a:r>
            <a:r>
              <a:rPr lang="el-GR" sz="2800" dirty="0" err="1"/>
              <a:t>μ.Χ</a:t>
            </a:r>
            <a:r>
              <a:rPr lang="el-GR" sz="2800" dirty="0"/>
              <a:t> παρενέβαλε στη φράση που δημιουργήθηκε στη Σύνοδο της Νίκαιας το 381 </a:t>
            </a:r>
            <a:r>
              <a:rPr lang="el-GR" sz="2800" dirty="0" err="1"/>
              <a:t>μ.Χ</a:t>
            </a:r>
            <a:r>
              <a:rPr lang="el-GR" sz="2800" dirty="0"/>
              <a:t> την προσθήκη </a:t>
            </a:r>
            <a:endParaRPr lang="el-GR" sz="2800" dirty="0" smtClean="0"/>
          </a:p>
          <a:p>
            <a:pPr marL="0" indent="0" algn="ctr">
              <a:spcBef>
                <a:spcPts val="0"/>
              </a:spcBef>
              <a:buNone/>
            </a:pPr>
            <a:r>
              <a:rPr lang="el-GR" dirty="0" smtClean="0"/>
              <a:t>«</a:t>
            </a:r>
            <a:r>
              <a:rPr lang="el-GR" b="1" dirty="0">
                <a:effectLst>
                  <a:outerShdw blurRad="38100" dist="38100" dir="2700000" algn="tl">
                    <a:srgbClr val="000000">
                      <a:alpha val="43137"/>
                    </a:srgbClr>
                  </a:outerShdw>
                </a:effectLst>
              </a:rPr>
              <a:t>και εκ του Υιού</a:t>
            </a:r>
            <a:r>
              <a:rPr lang="el-GR" dirty="0"/>
              <a:t>» (λατινικά: </a:t>
            </a:r>
            <a:r>
              <a:rPr lang="el-GR" b="1" dirty="0" err="1">
                <a:solidFill>
                  <a:srgbClr val="C00000"/>
                </a:solidFill>
                <a:effectLst>
                  <a:outerShdw blurRad="38100" dist="38100" dir="2700000" algn="tl">
                    <a:srgbClr val="000000">
                      <a:alpha val="43137"/>
                    </a:srgbClr>
                  </a:outerShdw>
                </a:effectLst>
              </a:rPr>
              <a:t>filioque</a:t>
            </a:r>
            <a:r>
              <a:rPr lang="el-GR" dirty="0" smtClean="0"/>
              <a:t>).</a:t>
            </a:r>
            <a:endParaRPr lang="el-GR" dirty="0" smtClean="0"/>
          </a:p>
        </p:txBody>
      </p:sp>
      <p:pic>
        <p:nvPicPr>
          <p:cNvPr id="5" name="Εικόνα 4"/>
          <p:cNvPicPr>
            <a:picLocks noChangeAspect="1"/>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 uri="{28A0092B-C50C-407E-A947-70E740481C1C}">
                <a14:useLocalDpi xmlns:a14="http://schemas.microsoft.com/office/drawing/2010/main" val="0"/>
              </a:ext>
            </a:extLst>
          </a:blip>
          <a:srcRect t="9831" b="10653"/>
          <a:stretch/>
        </p:blipFill>
        <p:spPr>
          <a:xfrm>
            <a:off x="-366011" y="2763312"/>
            <a:ext cx="5673878" cy="4060482"/>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5232828" y="2729107"/>
            <a:ext cx="3911172" cy="4094687"/>
          </a:xfrm>
          <a:prstGeom prst="rect">
            <a:avLst/>
          </a:prstGeom>
          <a:ln>
            <a:noFill/>
          </a:ln>
          <a:effectLst>
            <a:outerShdw blurRad="292100" dist="139700" dir="2700000" algn="tl" rotWithShape="0">
              <a:srgbClr val="333333">
                <a:alpha val="65000"/>
              </a:srgbClr>
            </a:outerShdw>
          </a:effectLst>
        </p:spPr>
      </p:pic>
      <p:pic>
        <p:nvPicPr>
          <p:cNvPr id="7" name="Εικόνα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8339" y="188640"/>
            <a:ext cx="497237" cy="82261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05431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fade">
                                      <p:cBhvr>
                                        <p:cTn id="24" dur="500"/>
                                        <p:tgtEl>
                                          <p:spTgt spid="3">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barn(inVertical)">
                                      <p:cBhvr>
                                        <p:cTn id="29" dur="500"/>
                                        <p:tgtEl>
                                          <p:spTgt spid="5"/>
                                        </p:tgtEl>
                                      </p:cBhvr>
                                    </p:animEffect>
                                  </p:childTnLst>
                                </p:cTn>
                              </p:par>
                              <p:par>
                                <p:cTn id="30" presetID="16" presetClass="entr" presetSubtype="21" fill="hold"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barn(inVertical)">
                                      <p:cBhvr>
                                        <p:cTn id="3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περιεχομένου 2"/>
          <p:cNvSpPr>
            <a:spLocks noGrp="1"/>
          </p:cNvSpPr>
          <p:nvPr>
            <p:ph idx="1"/>
          </p:nvPr>
        </p:nvSpPr>
        <p:spPr>
          <a:xfrm>
            <a:off x="1259632" y="208018"/>
            <a:ext cx="4628175" cy="1088683"/>
          </a:xfrm>
        </p:spPr>
        <p:txBody>
          <a:bodyPr>
            <a:normAutofit lnSpcReduction="10000"/>
          </a:bodyPr>
          <a:lstStyle/>
          <a:p>
            <a:pPr marL="0" indent="0" algn="ctr">
              <a:buNone/>
            </a:pPr>
            <a:r>
              <a:rPr lang="el-GR" dirty="0" smtClean="0"/>
              <a:t>Τρίτο </a:t>
            </a:r>
            <a:r>
              <a:rPr lang="el-GR" dirty="0"/>
              <a:t>σημείο τριβής ήταν </a:t>
            </a:r>
            <a:endParaRPr lang="el-GR" dirty="0" smtClean="0"/>
          </a:p>
          <a:p>
            <a:pPr marL="0" indent="0" algn="ctr">
              <a:buNone/>
            </a:pPr>
            <a:r>
              <a:rPr lang="el-GR" dirty="0" smtClean="0"/>
              <a:t>οι </a:t>
            </a:r>
            <a:r>
              <a:rPr lang="el-GR" b="1" dirty="0" err="1">
                <a:effectLst>
                  <a:outerShdw blurRad="38100" dist="38100" dir="2700000" algn="tl">
                    <a:srgbClr val="000000">
                      <a:alpha val="43137"/>
                    </a:srgbClr>
                  </a:outerShdw>
                </a:effectLst>
              </a:rPr>
              <a:t>εικονομαχικές</a:t>
            </a:r>
            <a:r>
              <a:rPr lang="el-GR" b="1" dirty="0">
                <a:effectLst>
                  <a:outerShdw blurRad="38100" dist="38100" dir="2700000" algn="tl">
                    <a:srgbClr val="000000">
                      <a:alpha val="43137"/>
                    </a:srgbClr>
                  </a:outerShdw>
                </a:effectLst>
              </a:rPr>
              <a:t> </a:t>
            </a:r>
            <a:r>
              <a:rPr lang="el-GR" b="1" dirty="0" smtClean="0">
                <a:effectLst>
                  <a:outerShdw blurRad="38100" dist="38100" dir="2700000" algn="tl">
                    <a:srgbClr val="000000">
                      <a:alpha val="43137"/>
                    </a:srgbClr>
                  </a:outerShdw>
                </a:effectLst>
              </a:rPr>
              <a:t>έριδες</a:t>
            </a:r>
            <a:r>
              <a:rPr lang="el-GR" dirty="0" smtClean="0"/>
              <a:t>!</a:t>
            </a:r>
            <a:endParaRPr lang="el-GR" dirty="0" smtClean="0"/>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4978" y="116632"/>
            <a:ext cx="566621" cy="1175662"/>
          </a:xfrm>
          <a:prstGeom prst="rect">
            <a:avLst/>
          </a:prstGeom>
          <a:ln>
            <a:noFill/>
          </a:ln>
          <a:effectLst>
            <a:outerShdw blurRad="292100" dist="139700" dir="2700000" algn="tl" rotWithShape="0">
              <a:srgbClr val="333333">
                <a:alpha val="65000"/>
              </a:srgbClr>
            </a:outerShdw>
          </a:effectLst>
        </p:spPr>
      </p:pic>
      <p:pic>
        <p:nvPicPr>
          <p:cNvPr id="6" name="Εικόνα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8596" y="1916832"/>
            <a:ext cx="848894" cy="1096646"/>
          </a:xfrm>
          <a:prstGeom prst="rect">
            <a:avLst/>
          </a:prstGeom>
          <a:ln>
            <a:noFill/>
          </a:ln>
          <a:effectLst>
            <a:outerShdw blurRad="292100" dist="139700" dir="2700000" algn="tl" rotWithShape="0">
              <a:srgbClr val="333333">
                <a:alpha val="65000"/>
              </a:srgbClr>
            </a:outerShdw>
          </a:effectLst>
        </p:spPr>
      </p:pic>
      <p:sp>
        <p:nvSpPr>
          <p:cNvPr id="8" name="Θέση περιεχομένου 2"/>
          <p:cNvSpPr txBox="1">
            <a:spLocks/>
          </p:cNvSpPr>
          <p:nvPr/>
        </p:nvSpPr>
        <p:spPr>
          <a:xfrm>
            <a:off x="1427675" y="1700808"/>
            <a:ext cx="7221488" cy="237626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l-GR" dirty="0"/>
              <a:t>Διαφωνίες σε </a:t>
            </a:r>
            <a:r>
              <a:rPr lang="el-GR" sz="3800" b="1" dirty="0">
                <a:solidFill>
                  <a:srgbClr val="C00000"/>
                </a:solidFill>
                <a:effectLst>
                  <a:outerShdw blurRad="38100" dist="38100" dir="2700000" algn="tl">
                    <a:srgbClr val="000000">
                      <a:alpha val="43137"/>
                    </a:srgbClr>
                  </a:outerShdw>
                </a:effectLst>
              </a:rPr>
              <a:t>θεολογικά θέματα</a:t>
            </a:r>
            <a:r>
              <a:rPr lang="el-GR" b="1" dirty="0">
                <a:effectLst>
                  <a:outerShdw blurRad="38100" dist="38100" dir="2700000" algn="tl">
                    <a:srgbClr val="000000">
                      <a:alpha val="43137"/>
                    </a:srgbClr>
                  </a:outerShdw>
                </a:effectLst>
              </a:rPr>
              <a:t>: </a:t>
            </a:r>
            <a:endParaRPr lang="el-GR" b="1" dirty="0" smtClean="0">
              <a:effectLst>
                <a:outerShdw blurRad="38100" dist="38100" dir="2700000" algn="tl">
                  <a:srgbClr val="000000">
                    <a:alpha val="43137"/>
                  </a:srgbClr>
                </a:outerShdw>
              </a:effectLst>
            </a:endParaRPr>
          </a:p>
          <a:p>
            <a:r>
              <a:rPr lang="el-GR" b="1" dirty="0" smtClean="0">
                <a:effectLst>
                  <a:outerShdw blurRad="38100" dist="38100" dir="2700000" algn="tl">
                    <a:srgbClr val="000000">
                      <a:alpha val="43137"/>
                    </a:srgbClr>
                  </a:outerShdw>
                </a:effectLst>
              </a:rPr>
              <a:t>νηστεία </a:t>
            </a:r>
            <a:r>
              <a:rPr lang="el-GR" b="1" dirty="0">
                <a:effectLst>
                  <a:outerShdw blurRad="38100" dist="38100" dir="2700000" algn="tl">
                    <a:srgbClr val="000000">
                      <a:alpha val="43137"/>
                    </a:srgbClr>
                  </a:outerShdw>
                </a:effectLst>
              </a:rPr>
              <a:t>Σαββάτου, </a:t>
            </a:r>
            <a:endParaRPr lang="el-GR" b="1" dirty="0" smtClean="0">
              <a:effectLst>
                <a:outerShdw blurRad="38100" dist="38100" dir="2700000" algn="tl">
                  <a:srgbClr val="000000">
                    <a:alpha val="43137"/>
                  </a:srgbClr>
                </a:outerShdw>
              </a:effectLst>
            </a:endParaRPr>
          </a:p>
          <a:p>
            <a:r>
              <a:rPr lang="el-GR" b="1" dirty="0" smtClean="0">
                <a:effectLst>
                  <a:outerShdw blurRad="38100" dist="38100" dir="2700000" algn="tl">
                    <a:srgbClr val="000000">
                      <a:alpha val="43137"/>
                    </a:srgbClr>
                  </a:outerShdw>
                </a:effectLst>
              </a:rPr>
              <a:t>αγαμία </a:t>
            </a:r>
            <a:r>
              <a:rPr lang="el-GR" b="1" dirty="0">
                <a:effectLst>
                  <a:outerShdw blurRad="38100" dist="38100" dir="2700000" algn="tl">
                    <a:srgbClr val="000000">
                      <a:alpha val="43137"/>
                    </a:srgbClr>
                  </a:outerShdw>
                </a:effectLst>
              </a:rPr>
              <a:t>κλήρου, </a:t>
            </a:r>
            <a:endParaRPr lang="el-GR" b="1" dirty="0" smtClean="0">
              <a:effectLst>
                <a:outerShdw blurRad="38100" dist="38100" dir="2700000" algn="tl">
                  <a:srgbClr val="000000">
                    <a:alpha val="43137"/>
                  </a:srgbClr>
                </a:outerShdw>
              </a:effectLst>
            </a:endParaRPr>
          </a:p>
          <a:p>
            <a:r>
              <a:rPr lang="el-GR" b="1" dirty="0" smtClean="0">
                <a:effectLst>
                  <a:outerShdw blurRad="38100" dist="38100" dir="2700000" algn="tl">
                    <a:srgbClr val="000000">
                      <a:alpha val="43137"/>
                    </a:srgbClr>
                  </a:outerShdw>
                </a:effectLst>
              </a:rPr>
              <a:t>χρήση </a:t>
            </a:r>
            <a:r>
              <a:rPr lang="el-GR" b="1" dirty="0" err="1">
                <a:effectLst>
                  <a:outerShdw blurRad="38100" dist="38100" dir="2700000" algn="tl">
                    <a:srgbClr val="000000">
                      <a:alpha val="43137"/>
                    </a:srgbClr>
                  </a:outerShdw>
                </a:effectLst>
              </a:rPr>
              <a:t>αζύμων</a:t>
            </a:r>
            <a:r>
              <a:rPr lang="el-GR" b="1" dirty="0">
                <a:effectLst>
                  <a:outerShdw blurRad="38100" dist="38100" dir="2700000" algn="tl">
                    <a:srgbClr val="000000">
                      <a:alpha val="43137"/>
                    </a:srgbClr>
                  </a:outerShdw>
                </a:effectLst>
              </a:rPr>
              <a:t> στη Θ. Λειτουργία, </a:t>
            </a:r>
            <a:endParaRPr lang="el-GR" b="1" dirty="0" smtClean="0">
              <a:effectLst>
                <a:outerShdw blurRad="38100" dist="38100" dir="2700000" algn="tl">
                  <a:srgbClr val="000000">
                    <a:alpha val="43137"/>
                  </a:srgbClr>
                </a:outerShdw>
              </a:effectLst>
            </a:endParaRPr>
          </a:p>
          <a:p>
            <a:r>
              <a:rPr lang="el-GR" b="1" dirty="0" err="1" smtClean="0">
                <a:effectLst>
                  <a:outerShdw blurRad="38100" dist="38100" dir="2700000" algn="tl">
                    <a:srgbClr val="000000">
                      <a:alpha val="43137"/>
                    </a:srgbClr>
                  </a:outerShdw>
                </a:effectLst>
              </a:rPr>
              <a:t>βαπτισμός</a:t>
            </a:r>
            <a:r>
              <a:rPr lang="el-GR" b="1" dirty="0" smtClean="0">
                <a:effectLst>
                  <a:outerShdw blurRad="38100" dist="38100" dir="2700000" algn="tl">
                    <a:srgbClr val="000000">
                      <a:alpha val="43137"/>
                    </a:srgbClr>
                  </a:outerShdw>
                </a:effectLst>
              </a:rPr>
              <a:t> </a:t>
            </a:r>
            <a:r>
              <a:rPr lang="el-GR" b="1" dirty="0">
                <a:effectLst>
                  <a:outerShdw blurRad="38100" dist="38100" dir="2700000" algn="tl">
                    <a:srgbClr val="000000">
                      <a:alpha val="43137"/>
                    </a:srgbClr>
                  </a:outerShdw>
                </a:effectLst>
              </a:rPr>
              <a:t>διά ραντισμού </a:t>
            </a:r>
            <a:r>
              <a:rPr lang="el-GR" dirty="0"/>
              <a:t>κλπ</a:t>
            </a:r>
            <a:r>
              <a:rPr lang="el-GR" dirty="0" smtClean="0"/>
              <a:t>…</a:t>
            </a:r>
            <a:endParaRPr lang="el-GR" dirty="0"/>
          </a:p>
        </p:txBody>
      </p:sp>
      <p:sp>
        <p:nvSpPr>
          <p:cNvPr id="9" name="Θέση περιεχομένου 2"/>
          <p:cNvSpPr txBox="1">
            <a:spLocks/>
          </p:cNvSpPr>
          <p:nvPr/>
        </p:nvSpPr>
        <p:spPr>
          <a:xfrm>
            <a:off x="1" y="4365104"/>
            <a:ext cx="9169188" cy="237626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ts val="0"/>
              </a:spcBef>
              <a:buNone/>
            </a:pPr>
            <a:r>
              <a:rPr lang="el-GR" sz="3600" b="1" dirty="0">
                <a:solidFill>
                  <a:schemeClr val="accent3">
                    <a:lumMod val="50000"/>
                  </a:schemeClr>
                </a:solidFill>
                <a:effectLst>
                  <a:outerShdw blurRad="38100" dist="38100" dir="2700000" algn="tl">
                    <a:srgbClr val="000000">
                      <a:alpha val="43137"/>
                    </a:srgbClr>
                  </a:outerShdw>
                </a:effectLst>
              </a:rPr>
              <a:t>ΚΥΡΙΑ ΑΙΤΙΑ</a:t>
            </a:r>
            <a:r>
              <a:rPr lang="el-GR" sz="3600" dirty="0"/>
              <a:t>: </a:t>
            </a:r>
            <a:endParaRPr lang="el-GR" sz="3600" dirty="0" smtClean="0"/>
          </a:p>
          <a:p>
            <a:pPr marL="0" indent="0" algn="ctr">
              <a:spcBef>
                <a:spcPts val="0"/>
              </a:spcBef>
              <a:buNone/>
            </a:pPr>
            <a:r>
              <a:rPr lang="el-GR" sz="3600" dirty="0" smtClean="0"/>
              <a:t>Διεκδίκηση </a:t>
            </a:r>
            <a:r>
              <a:rPr lang="el-GR" sz="3600" dirty="0"/>
              <a:t>της </a:t>
            </a:r>
            <a:r>
              <a:rPr lang="el-GR" sz="3600" b="1" dirty="0">
                <a:solidFill>
                  <a:srgbClr val="C00000"/>
                </a:solidFill>
                <a:effectLst>
                  <a:outerShdw blurRad="38100" dist="38100" dir="2700000" algn="tl">
                    <a:srgbClr val="000000">
                      <a:alpha val="43137"/>
                    </a:srgbClr>
                  </a:outerShdw>
                </a:effectLst>
              </a:rPr>
              <a:t>πρωτοκαθεδρίας</a:t>
            </a:r>
            <a:r>
              <a:rPr lang="el-GR" sz="3600" dirty="0">
                <a:solidFill>
                  <a:srgbClr val="C00000"/>
                </a:solidFill>
              </a:rPr>
              <a:t> </a:t>
            </a:r>
            <a:endParaRPr lang="el-GR" sz="3600" dirty="0" smtClean="0">
              <a:solidFill>
                <a:srgbClr val="C00000"/>
              </a:solidFill>
            </a:endParaRPr>
          </a:p>
          <a:p>
            <a:pPr marL="0" indent="0" algn="ctr">
              <a:spcBef>
                <a:spcPts val="0"/>
              </a:spcBef>
              <a:buNone/>
            </a:pPr>
            <a:r>
              <a:rPr lang="el-GR" sz="3600" dirty="0" smtClean="0"/>
              <a:t>στο </a:t>
            </a:r>
            <a:r>
              <a:rPr lang="el-GR" sz="3600" dirty="0"/>
              <a:t>χριστιανικό κόσμο </a:t>
            </a:r>
            <a:endParaRPr lang="el-GR" sz="3600" dirty="0" smtClean="0"/>
          </a:p>
          <a:p>
            <a:pPr marL="0" indent="0" algn="ctr">
              <a:spcBef>
                <a:spcPts val="0"/>
              </a:spcBef>
              <a:buNone/>
            </a:pPr>
            <a:r>
              <a:rPr lang="el-GR" sz="3000" dirty="0" smtClean="0"/>
              <a:t>(</a:t>
            </a:r>
            <a:r>
              <a:rPr lang="el-GR" sz="3000" dirty="0"/>
              <a:t>εκ μέρους της Ρώμης </a:t>
            </a:r>
            <a:r>
              <a:rPr lang="el-GR" sz="3000" b="1" dirty="0">
                <a:solidFill>
                  <a:srgbClr val="C00000"/>
                </a:solidFill>
                <a:effectLst>
                  <a:outerShdw blurRad="38100" dist="38100" dir="2700000" algn="tl">
                    <a:srgbClr val="000000">
                      <a:alpha val="43137"/>
                    </a:srgbClr>
                  </a:outerShdw>
                </a:effectLst>
                <a:sym typeface="Wingdings" panose="05000000000000000000" pitchFamily="2" charset="2"/>
              </a:rPr>
              <a:t></a:t>
            </a:r>
            <a:r>
              <a:rPr lang="el-GR" sz="3000" dirty="0">
                <a:sym typeface="Wingdings" panose="05000000000000000000" pitchFamily="2" charset="2"/>
              </a:rPr>
              <a:t> δεν την δεχόταν η Κων/</a:t>
            </a:r>
            <a:r>
              <a:rPr lang="el-GR" sz="3000" dirty="0" err="1">
                <a:sym typeface="Wingdings" panose="05000000000000000000" pitchFamily="2" charset="2"/>
              </a:rPr>
              <a:t>πολη</a:t>
            </a:r>
            <a:r>
              <a:rPr lang="el-GR" sz="3000" dirty="0">
                <a:sym typeface="Wingdings" panose="05000000000000000000" pitchFamily="2" charset="2"/>
              </a:rPr>
              <a:t>)</a:t>
            </a:r>
            <a:endParaRPr lang="el-GR" sz="3000" dirty="0"/>
          </a:p>
        </p:txBody>
      </p:sp>
    </p:spTree>
    <p:extLst>
      <p:ext uri="{BB962C8B-B14F-4D97-AF65-F5344CB8AC3E}">
        <p14:creationId xmlns:p14="http://schemas.microsoft.com/office/powerpoint/2010/main" val="70248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1000"/>
                                        <p:tgtEl>
                                          <p:spTgt spid="6"/>
                                        </p:tgtEl>
                                      </p:cBhvr>
                                    </p:animEffect>
                                    <p:anim calcmode="lin" valueType="num">
                                      <p:cBhvr>
                                        <p:cTn id="25" dur="1000" fill="hold"/>
                                        <p:tgtEl>
                                          <p:spTgt spid="6"/>
                                        </p:tgtEl>
                                        <p:attrNameLst>
                                          <p:attrName>ppt_x</p:attrName>
                                        </p:attrNameLst>
                                      </p:cBhvr>
                                      <p:tavLst>
                                        <p:tav tm="0">
                                          <p:val>
                                            <p:strVal val="#ppt_x"/>
                                          </p:val>
                                        </p:tav>
                                        <p:tav tm="100000">
                                          <p:val>
                                            <p:strVal val="#ppt_x"/>
                                          </p:val>
                                        </p:tav>
                                      </p:tavLst>
                                    </p:anim>
                                    <p:anim calcmode="lin" valueType="num">
                                      <p:cBhvr>
                                        <p:cTn id="2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C00000"/>
                </a:solidFill>
                <a:effectLst>
                  <a:outerShdw blurRad="38100" dist="38100" dir="2700000" algn="tl">
                    <a:srgbClr val="000000">
                      <a:alpha val="43137"/>
                    </a:srgbClr>
                  </a:outerShdw>
                </a:effectLst>
                <a:latin typeface="+mn-lt"/>
              </a:rPr>
              <a:t>Η σημασία του Σχίσματος</a:t>
            </a:r>
            <a:endParaRPr lang="el-GR" b="1" dirty="0">
              <a:solidFill>
                <a:srgbClr val="C00000"/>
              </a:solidFill>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457200" y="1772816"/>
            <a:ext cx="8229600" cy="4353347"/>
          </a:xfrm>
        </p:spPr>
        <p:txBody>
          <a:bodyPr/>
          <a:lstStyle/>
          <a:p>
            <a:r>
              <a:rPr lang="el-GR" dirty="0" smtClean="0"/>
              <a:t>Έντονη </a:t>
            </a:r>
            <a:r>
              <a:rPr lang="el-GR" b="1" dirty="0" err="1" smtClean="0">
                <a:effectLst>
                  <a:outerShdw blurRad="38100" dist="38100" dir="2700000" algn="tl">
                    <a:srgbClr val="000000">
                      <a:alpha val="43137"/>
                    </a:srgbClr>
                  </a:outerShdw>
                </a:effectLst>
              </a:rPr>
              <a:t>αντιβυζαντινή</a:t>
            </a:r>
            <a:r>
              <a:rPr lang="el-GR" b="1" dirty="0" smtClean="0">
                <a:effectLst>
                  <a:outerShdw blurRad="38100" dist="38100" dir="2700000" algn="tl">
                    <a:srgbClr val="000000">
                      <a:alpha val="43137"/>
                    </a:srgbClr>
                  </a:outerShdw>
                </a:effectLst>
              </a:rPr>
              <a:t> διάθεση στην Ιταλία </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a:t>
            </a:r>
            <a:r>
              <a:rPr lang="el-GR" dirty="0" smtClean="0">
                <a:sym typeface="Wingdings" panose="05000000000000000000" pitchFamily="2" charset="2"/>
              </a:rPr>
              <a:t> εμπόδιο στη συνεργασία Ρώμης – Κωνσταντινούπολης</a:t>
            </a:r>
          </a:p>
          <a:p>
            <a:r>
              <a:rPr lang="el-GR" dirty="0" smtClean="0">
                <a:sym typeface="Wingdings" panose="05000000000000000000" pitchFamily="2" charset="2"/>
              </a:rPr>
              <a:t>Την εποχή της </a:t>
            </a:r>
            <a:r>
              <a:rPr lang="el-GR" b="1" dirty="0" smtClean="0">
                <a:effectLst>
                  <a:outerShdw blurRad="38100" dist="38100" dir="2700000" algn="tl">
                    <a:srgbClr val="000000">
                      <a:alpha val="43137"/>
                    </a:srgbClr>
                  </a:outerShdw>
                </a:effectLst>
                <a:sym typeface="Wingdings" panose="05000000000000000000" pitchFamily="2" charset="2"/>
              </a:rPr>
              <a:t>Άλωσης της Πόλης </a:t>
            </a:r>
            <a:r>
              <a:rPr lang="el-GR" dirty="0" smtClean="0">
                <a:sym typeface="Wingdings" panose="05000000000000000000" pitchFamily="2" charset="2"/>
              </a:rPr>
              <a:t>(1453) από τους Τούρκους </a:t>
            </a:r>
            <a:r>
              <a:rPr lang="el-GR" b="1" dirty="0" smtClean="0">
                <a:effectLst>
                  <a:outerShdw blurRad="38100" dist="38100" dir="2700000" algn="tl">
                    <a:srgbClr val="000000">
                      <a:alpha val="43137"/>
                    </a:srgbClr>
                  </a:outerShdw>
                </a:effectLst>
                <a:sym typeface="Wingdings" panose="05000000000000000000" pitchFamily="2" charset="2"/>
              </a:rPr>
              <a:t>δεν βοήθησε η καθολική Εκκλησία την Κωνσταντινούπολη</a:t>
            </a:r>
            <a:r>
              <a:rPr lang="el-GR" dirty="0" smtClean="0">
                <a:sym typeface="Wingdings" panose="05000000000000000000" pitchFamily="2" charset="2"/>
              </a:rPr>
              <a:t>.</a:t>
            </a:r>
            <a:endParaRPr lang="el-GR" dirty="0"/>
          </a:p>
        </p:txBody>
      </p:sp>
    </p:spTree>
    <p:extLst>
      <p:ext uri="{BB962C8B-B14F-4D97-AF65-F5344CB8AC3E}">
        <p14:creationId xmlns:p14="http://schemas.microsoft.com/office/powerpoint/2010/main" val="1232806621"/>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116632"/>
            <a:ext cx="8229600" cy="1143000"/>
          </a:xfrm>
        </p:spPr>
        <p:txBody>
          <a:bodyPr>
            <a:normAutofit/>
          </a:bodyPr>
          <a:lstStyle/>
          <a:p>
            <a:r>
              <a:rPr lang="el-GR" sz="3500" b="1" dirty="0" err="1" smtClean="0">
                <a:solidFill>
                  <a:srgbClr val="C00000"/>
                </a:solidFill>
                <a:effectLst>
                  <a:outerShdw blurRad="38100" dist="38100" dir="2700000" algn="tl">
                    <a:srgbClr val="000000">
                      <a:alpha val="43137"/>
                    </a:srgbClr>
                  </a:outerShdw>
                </a:effectLst>
                <a:latin typeface="+mn-lt"/>
              </a:rPr>
              <a:t>Τό</a:t>
            </a:r>
            <a:r>
              <a:rPr lang="el-GR" sz="3500" b="1" dirty="0" smtClean="0">
                <a:solidFill>
                  <a:srgbClr val="C00000"/>
                </a:solidFill>
                <a:effectLst>
                  <a:outerShdw blurRad="38100" dist="38100" dir="2700000" algn="tl">
                    <a:srgbClr val="000000">
                      <a:alpha val="43137"/>
                    </a:srgbClr>
                  </a:outerShdw>
                </a:effectLst>
                <a:latin typeface="+mn-lt"/>
              </a:rPr>
              <a:t> Βυζάντιο </a:t>
            </a:r>
            <a:r>
              <a:rPr lang="el-GR" sz="3500" b="1" dirty="0" err="1" smtClean="0">
                <a:solidFill>
                  <a:srgbClr val="C00000"/>
                </a:solidFill>
                <a:effectLst>
                  <a:outerShdw blurRad="38100" dist="38100" dir="2700000" algn="tl">
                    <a:srgbClr val="000000">
                      <a:alpha val="43137"/>
                    </a:srgbClr>
                  </a:outerShdw>
                </a:effectLst>
                <a:latin typeface="+mn-lt"/>
              </a:rPr>
              <a:t>καί</a:t>
            </a:r>
            <a:r>
              <a:rPr lang="el-GR" sz="3500" b="1" dirty="0" smtClean="0">
                <a:solidFill>
                  <a:srgbClr val="C00000"/>
                </a:solidFill>
                <a:effectLst>
                  <a:outerShdw blurRad="38100" dist="38100" dir="2700000" algn="tl">
                    <a:srgbClr val="000000">
                      <a:alpha val="43137"/>
                    </a:srgbClr>
                  </a:outerShdw>
                </a:effectLst>
                <a:latin typeface="+mn-lt"/>
              </a:rPr>
              <a:t> </a:t>
            </a:r>
            <a:r>
              <a:rPr lang="el-GR" sz="3500" b="1" dirty="0" err="1" smtClean="0">
                <a:solidFill>
                  <a:srgbClr val="C00000"/>
                </a:solidFill>
                <a:effectLst>
                  <a:outerShdw blurRad="38100" dist="38100" dir="2700000" algn="tl">
                    <a:srgbClr val="000000">
                      <a:alpha val="43137"/>
                    </a:srgbClr>
                  </a:outerShdw>
                </a:effectLst>
                <a:latin typeface="+mn-lt"/>
              </a:rPr>
              <a:t>τό</a:t>
            </a:r>
            <a:r>
              <a:rPr lang="el-GR" sz="3500" b="1" dirty="0" smtClean="0">
                <a:solidFill>
                  <a:srgbClr val="C00000"/>
                </a:solidFill>
                <a:effectLst>
                  <a:outerShdw blurRad="38100" dist="38100" dir="2700000" algn="tl">
                    <a:srgbClr val="000000">
                      <a:alpha val="43137"/>
                    </a:srgbClr>
                  </a:outerShdw>
                </a:effectLst>
                <a:latin typeface="+mn-lt"/>
              </a:rPr>
              <a:t> </a:t>
            </a:r>
            <a:r>
              <a:rPr lang="el-GR" sz="3500" b="1" dirty="0" err="1" smtClean="0">
                <a:solidFill>
                  <a:srgbClr val="C00000"/>
                </a:solidFill>
                <a:effectLst>
                  <a:outerShdw blurRad="38100" dist="38100" dir="2700000" algn="tl">
                    <a:srgbClr val="000000">
                      <a:alpha val="43137"/>
                    </a:srgbClr>
                  </a:outerShdw>
                </a:effectLst>
                <a:latin typeface="+mn-lt"/>
              </a:rPr>
              <a:t>πρωτεῖο</a:t>
            </a:r>
            <a:r>
              <a:rPr lang="el-GR" sz="3500" b="1" dirty="0" smtClean="0">
                <a:solidFill>
                  <a:srgbClr val="C00000"/>
                </a:solidFill>
                <a:effectLst>
                  <a:outerShdw blurRad="38100" dist="38100" dir="2700000" algn="tl">
                    <a:srgbClr val="000000">
                      <a:alpha val="43137"/>
                    </a:srgbClr>
                  </a:outerShdw>
                </a:effectLst>
                <a:latin typeface="+mn-lt"/>
              </a:rPr>
              <a:t> </a:t>
            </a:r>
            <a:r>
              <a:rPr lang="el-GR" sz="3500" b="1" dirty="0" err="1" smtClean="0">
                <a:solidFill>
                  <a:srgbClr val="C00000"/>
                </a:solidFill>
                <a:effectLst>
                  <a:outerShdw blurRad="38100" dist="38100" dir="2700000" algn="tl">
                    <a:srgbClr val="000000">
                      <a:alpha val="43137"/>
                    </a:srgbClr>
                  </a:outerShdw>
                </a:effectLst>
                <a:latin typeface="+mn-lt"/>
              </a:rPr>
              <a:t>τῆς</a:t>
            </a:r>
            <a:r>
              <a:rPr lang="el-GR" sz="3500" b="1" dirty="0" smtClean="0">
                <a:solidFill>
                  <a:srgbClr val="C00000"/>
                </a:solidFill>
                <a:effectLst>
                  <a:outerShdw blurRad="38100" dist="38100" dir="2700000" algn="tl">
                    <a:srgbClr val="000000">
                      <a:alpha val="43137"/>
                    </a:srgbClr>
                  </a:outerShdw>
                </a:effectLst>
                <a:latin typeface="+mn-lt"/>
              </a:rPr>
              <a:t> Ρώμης</a:t>
            </a:r>
            <a:endParaRPr lang="el-GR" sz="3500" b="1" dirty="0">
              <a:solidFill>
                <a:srgbClr val="C00000"/>
              </a:solidFill>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251520" y="1340768"/>
            <a:ext cx="8712968" cy="5832648"/>
          </a:xfrm>
        </p:spPr>
        <p:txBody>
          <a:bodyPr>
            <a:normAutofit fontScale="92500" lnSpcReduction="10000"/>
          </a:bodyPr>
          <a:lstStyle/>
          <a:p>
            <a:pPr marL="0" indent="0" algn="just">
              <a:buNone/>
            </a:pPr>
            <a:r>
              <a:rPr lang="el-GR" dirty="0" smtClean="0"/>
              <a:t>	Όπως … η πολιτειακή αποδέσμευση της Δύσης ματαίωσε τη βυζαντινή ιδέα της οικουμενικής αυτοκρατορίας, έτσι και </a:t>
            </a:r>
            <a:r>
              <a:rPr lang="el-GR" b="1" dirty="0" smtClean="0">
                <a:effectLst>
                  <a:outerShdw blurRad="38100" dist="38100" dir="2700000" algn="tl">
                    <a:srgbClr val="000000">
                      <a:alpha val="43137"/>
                    </a:srgbClr>
                  </a:outerShdw>
                </a:effectLst>
              </a:rPr>
              <a:t>η προσάρτηση του σλαβικού κόσμου από την Εκκλησία της Κωνσταντινουπόλεως </a:t>
            </a:r>
            <a:r>
              <a:rPr lang="el-GR" dirty="0" smtClean="0"/>
              <a:t>υπέσκαψε την ιδέα της οικουμενικότητας της ρωμαϊκής αυτοκρατορίας στην Ανατολή… </a:t>
            </a:r>
          </a:p>
          <a:p>
            <a:pPr marL="0" indent="0" algn="just">
              <a:buNone/>
            </a:pPr>
            <a:r>
              <a:rPr lang="el-GR" dirty="0"/>
              <a:t>	</a:t>
            </a:r>
            <a:r>
              <a:rPr lang="el-GR" dirty="0" smtClean="0"/>
              <a:t>Με στήριγμα την </a:t>
            </a:r>
            <a:r>
              <a:rPr lang="el-GR" b="1" dirty="0" smtClean="0">
                <a:effectLst>
                  <a:outerShdw blurRad="38100" dist="38100" dir="2700000" algn="tl">
                    <a:srgbClr val="000000">
                      <a:alpha val="43137"/>
                    </a:srgbClr>
                  </a:outerShdw>
                </a:effectLst>
              </a:rPr>
              <a:t>αχανή σλαβική ενδοχώρα </a:t>
            </a:r>
            <a:r>
              <a:rPr lang="el-GR" dirty="0" smtClean="0"/>
              <a:t>η </a:t>
            </a:r>
            <a:r>
              <a:rPr lang="el-GR" b="1" dirty="0" smtClean="0">
                <a:solidFill>
                  <a:srgbClr val="C00000"/>
                </a:solidFill>
                <a:effectLst>
                  <a:outerShdw blurRad="38100" dist="38100" dir="2700000" algn="tl">
                    <a:srgbClr val="000000">
                      <a:alpha val="43137"/>
                    </a:srgbClr>
                  </a:outerShdw>
                </a:effectLst>
              </a:rPr>
              <a:t>βυζαντινή Εκκλησία δεν μπορούσε πια να αναγνωρίσει το πρωτείο της Ρώμης.</a:t>
            </a:r>
          </a:p>
          <a:p>
            <a:pPr marL="0" indent="0" algn="just">
              <a:buNone/>
            </a:pPr>
            <a:endParaRPr lang="el-GR" dirty="0" smtClean="0"/>
          </a:p>
          <a:p>
            <a:pPr marL="0" indent="0" algn="r">
              <a:buNone/>
            </a:pPr>
            <a:r>
              <a:rPr lang="el-GR" dirty="0"/>
              <a:t>	</a:t>
            </a:r>
            <a:r>
              <a:rPr lang="en-US" i="1" dirty="0" smtClean="0"/>
              <a:t>G. </a:t>
            </a:r>
            <a:r>
              <a:rPr lang="en-US" i="1" dirty="0" err="1" smtClean="0"/>
              <a:t>Ostrogorsky</a:t>
            </a:r>
            <a:r>
              <a:rPr lang="en-US" i="1" dirty="0" smtClean="0"/>
              <a:t>, </a:t>
            </a:r>
            <a:r>
              <a:rPr lang="el-GR" i="1" dirty="0" smtClean="0"/>
              <a:t>Ιστορία του Βυζαντινού κράτους, μετ. Ι. Παναγόπουλος, τα. Β΄, Αθήνα 1979, 222</a:t>
            </a:r>
            <a:endParaRPr lang="el-GR" i="1" dirty="0"/>
          </a:p>
        </p:txBody>
      </p:sp>
    </p:spTree>
    <p:extLst>
      <p:ext uri="{BB962C8B-B14F-4D97-AF65-F5344CB8AC3E}">
        <p14:creationId xmlns:p14="http://schemas.microsoft.com/office/powerpoint/2010/main" val="328497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fade">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467544" y="-99392"/>
            <a:ext cx="8229600" cy="1008112"/>
          </a:xfrm>
        </p:spPr>
        <p:txBody>
          <a:bodyPr/>
          <a:lstStyle/>
          <a:p>
            <a:r>
              <a:rPr lang="el-GR" b="1" dirty="0" err="1">
                <a:solidFill>
                  <a:srgbClr val="C00000"/>
                </a:solidFill>
                <a:effectLst>
                  <a:outerShdw blurRad="38100" dist="38100" dir="2700000" algn="tl">
                    <a:srgbClr val="000000">
                      <a:alpha val="43137"/>
                    </a:srgbClr>
                  </a:outerShdw>
                </a:effectLst>
                <a:latin typeface="+mn-lt"/>
              </a:rPr>
              <a:t>Ὑ</a:t>
            </a:r>
            <a:r>
              <a:rPr lang="el-GR" b="1" dirty="0" err="1" smtClean="0">
                <a:solidFill>
                  <a:srgbClr val="C00000"/>
                </a:solidFill>
                <a:effectLst>
                  <a:outerShdw blurRad="38100" dist="38100" dir="2700000" algn="tl">
                    <a:srgbClr val="000000">
                      <a:alpha val="43137"/>
                    </a:srgbClr>
                  </a:outerShdw>
                </a:effectLst>
                <a:latin typeface="+mn-lt"/>
              </a:rPr>
              <a:t>ποδοχή</a:t>
            </a:r>
            <a:r>
              <a:rPr lang="el-GR" b="1" dirty="0" smtClean="0">
                <a:solidFill>
                  <a:srgbClr val="C00000"/>
                </a:solidFill>
                <a:effectLst>
                  <a:outerShdw blurRad="38100" dist="38100" dir="2700000" algn="tl">
                    <a:srgbClr val="000000">
                      <a:alpha val="43137"/>
                    </a:srgbClr>
                  </a:outerShdw>
                </a:effectLst>
                <a:latin typeface="+mn-lt"/>
              </a:rPr>
              <a:t> ξένου πρεσβευτή</a:t>
            </a:r>
            <a:endParaRPr lang="el-GR" b="1" dirty="0">
              <a:solidFill>
                <a:srgbClr val="C00000"/>
              </a:solidFill>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457200" y="764704"/>
            <a:ext cx="8229600" cy="6192688"/>
          </a:xfrm>
        </p:spPr>
        <p:txBody>
          <a:bodyPr>
            <a:normAutofit fontScale="77500" lnSpcReduction="20000"/>
          </a:bodyPr>
          <a:lstStyle/>
          <a:p>
            <a:pPr marL="0" indent="0" algn="just">
              <a:buNone/>
            </a:pPr>
            <a:r>
              <a:rPr lang="en-US" dirty="0" smtClean="0"/>
              <a:t>	</a:t>
            </a:r>
            <a:r>
              <a:rPr lang="el-GR" dirty="0" smtClean="0"/>
              <a:t>Μπροστά στον αυτοκρατορικό θρόνο στεκόταν ένα χάλκινο, </a:t>
            </a:r>
            <a:r>
              <a:rPr lang="el-GR" b="1" dirty="0" smtClean="0"/>
              <a:t>επιχρυσωμένο δέντρο </a:t>
            </a:r>
            <a:r>
              <a:rPr lang="el-GR" dirty="0" smtClean="0"/>
              <a:t>από το οποίο έβγαιναν </a:t>
            </a:r>
            <a:r>
              <a:rPr lang="el-GR" b="1" dirty="0" smtClean="0"/>
              <a:t>φωνές διάφορων πτηνών</a:t>
            </a:r>
            <a:r>
              <a:rPr lang="el-GR" dirty="0" smtClean="0"/>
              <a:t>. Ο </a:t>
            </a:r>
            <a:r>
              <a:rPr lang="el-GR" b="1" dirty="0" smtClean="0"/>
              <a:t>θρόνος</a:t>
            </a:r>
            <a:r>
              <a:rPr lang="el-GR" dirty="0" smtClean="0"/>
              <a:t> του αυτοκράτορα ήταν με τόση τέχνη κατασκευασμένος, που ενώ προς στιγμήν βρισκόταν χαμηλά, ύστερα </a:t>
            </a:r>
            <a:r>
              <a:rPr lang="el-GR" b="1" dirty="0" smtClean="0"/>
              <a:t>σηκωνόταν ψηλότερα </a:t>
            </a:r>
            <a:r>
              <a:rPr lang="el-GR" dirty="0" smtClean="0"/>
              <a:t>και αμέσως μετά φαινόταν πανύψηλος. </a:t>
            </a:r>
            <a:endParaRPr lang="en-US" dirty="0" smtClean="0"/>
          </a:p>
          <a:p>
            <a:pPr marL="0" indent="0" algn="just">
              <a:buNone/>
            </a:pPr>
            <a:r>
              <a:rPr lang="en-US" dirty="0" smtClean="0"/>
              <a:t>	</a:t>
            </a:r>
            <a:r>
              <a:rPr lang="el-GR" b="1" dirty="0" smtClean="0"/>
              <a:t>Τεράστια λιοντάρια</a:t>
            </a:r>
            <a:r>
              <a:rPr lang="el-GR" dirty="0" smtClean="0"/>
              <a:t>, από ξύλο ή από μέταλλο επιχρυσωμένο, στέκονταν φρουροί του θρόνου και </a:t>
            </a:r>
            <a:r>
              <a:rPr lang="el-GR" b="1" dirty="0" err="1" smtClean="0"/>
              <a:t>βρυχώνταν</a:t>
            </a:r>
            <a:r>
              <a:rPr lang="el-GR" dirty="0" smtClean="0"/>
              <a:t> με ανοιχτό στόμα και κινούμενη γλώσσα, ενώ χτυπούσαν με την ουρά στο δάπεδο. Σ’ αυτή την αίθουσα οδηγήθηκα μπροστά στον αυτοκράτορα στηριζόμενος στους ώμους δύο ευνούχων. </a:t>
            </a:r>
            <a:endParaRPr lang="en-US" dirty="0" smtClean="0"/>
          </a:p>
          <a:p>
            <a:pPr marL="0" indent="0" algn="just">
              <a:buNone/>
            </a:pPr>
            <a:r>
              <a:rPr lang="en-US" dirty="0" smtClean="0"/>
              <a:t>	</a:t>
            </a:r>
            <a:r>
              <a:rPr lang="el-GR" dirty="0" smtClean="0"/>
              <a:t>Κατά την είσοδό μου τα λιοντάρια </a:t>
            </a:r>
            <a:r>
              <a:rPr lang="el-GR" dirty="0" err="1" smtClean="0"/>
              <a:t>βρυχώνταν</a:t>
            </a:r>
            <a:r>
              <a:rPr lang="el-GR" dirty="0" smtClean="0"/>
              <a:t> και τα πουλιά τιτίβιζαν (…) Ύστερα από τριπλή προσκύνηση μπροστά στον αυτοκράτορα σήκωσα το κεφάλι και είδα τον </a:t>
            </a:r>
            <a:r>
              <a:rPr lang="el-GR" b="1" dirty="0" smtClean="0"/>
              <a:t>αυτοκράτορα</a:t>
            </a:r>
            <a:r>
              <a:rPr lang="el-GR" dirty="0" smtClean="0"/>
              <a:t>, ενώ προηγουμένως καθόταν σε ένα μικρό υπερυψωμένο θρόνο, να </a:t>
            </a:r>
            <a:r>
              <a:rPr lang="el-GR" b="1" dirty="0" smtClean="0"/>
              <a:t>έχει ανυψωθεί σχεδόν ως την οροφή της αίθουσας και να είναι ντυμένος με άλλη στολή</a:t>
            </a:r>
            <a:r>
              <a:rPr lang="el-GR" dirty="0" smtClean="0"/>
              <a:t>.</a:t>
            </a:r>
          </a:p>
          <a:p>
            <a:pPr marL="0" indent="0" algn="r">
              <a:buNone/>
            </a:pPr>
            <a:r>
              <a:rPr lang="el-GR" sz="3100" i="1" dirty="0" err="1" smtClean="0"/>
              <a:t>Λιουτπράνδος</a:t>
            </a:r>
            <a:r>
              <a:rPr lang="el-GR" sz="3100" i="1" dirty="0" smtClean="0"/>
              <a:t>, </a:t>
            </a:r>
            <a:r>
              <a:rPr lang="el-GR" sz="3100" i="1" dirty="0" err="1" smtClean="0"/>
              <a:t>Ανταπόδοσις</a:t>
            </a:r>
            <a:r>
              <a:rPr lang="el-GR" sz="3100" i="1" dirty="0" smtClean="0"/>
              <a:t>, </a:t>
            </a:r>
            <a:r>
              <a:rPr lang="en-US" sz="3100" i="1" dirty="0" smtClean="0"/>
              <a:t>VI, 5.</a:t>
            </a:r>
            <a:endParaRPr lang="el-GR" sz="3100" i="1" dirty="0"/>
          </a:p>
        </p:txBody>
      </p:sp>
    </p:spTree>
    <p:extLst>
      <p:ext uri="{BB962C8B-B14F-4D97-AF65-F5344CB8AC3E}">
        <p14:creationId xmlns:p14="http://schemas.microsoft.com/office/powerpoint/2010/main" val="257027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b="1" dirty="0" smtClean="0">
                <a:solidFill>
                  <a:srgbClr val="C00000"/>
                </a:solidFill>
              </a:rPr>
              <a:t>Η Θεοφανώ στους Γερμανούς</a:t>
            </a:r>
            <a:endParaRPr lang="el-GR" b="1" dirty="0">
              <a:solidFill>
                <a:srgbClr val="C00000"/>
              </a:solidFill>
            </a:endParaRPr>
          </a:p>
        </p:txBody>
      </p:sp>
      <p:sp>
        <p:nvSpPr>
          <p:cNvPr id="3" name="Θέση περιεχομένου 2"/>
          <p:cNvSpPr>
            <a:spLocks noGrp="1"/>
          </p:cNvSpPr>
          <p:nvPr>
            <p:ph idx="1"/>
          </p:nvPr>
        </p:nvSpPr>
        <p:spPr>
          <a:xfrm>
            <a:off x="251520" y="1628800"/>
            <a:ext cx="8686800" cy="5112568"/>
          </a:xfrm>
        </p:spPr>
        <p:txBody>
          <a:bodyPr>
            <a:noAutofit/>
          </a:bodyPr>
          <a:lstStyle/>
          <a:p>
            <a:pPr marL="0" indent="0">
              <a:buNone/>
            </a:pPr>
            <a:r>
              <a:rPr lang="el-GR" sz="2200" dirty="0"/>
              <a:t>Η Θεοφανώ σκανδάλισε τους υπηκόους </a:t>
            </a:r>
            <a:r>
              <a:rPr lang="el-GR" sz="2200" dirty="0" smtClean="0"/>
              <a:t>της, διότι </a:t>
            </a:r>
            <a:r>
              <a:rPr lang="el-GR" sz="2200" b="1" dirty="0">
                <a:effectLst>
                  <a:outerShdw blurRad="38100" dist="38100" dir="2700000" algn="tl">
                    <a:srgbClr val="000000">
                      <a:alpha val="43137"/>
                    </a:srgbClr>
                  </a:outerShdw>
                </a:effectLst>
              </a:rPr>
              <a:t>έκανε …μπάνιο και</a:t>
            </a:r>
          </a:p>
          <a:p>
            <a:pPr marL="0" indent="0">
              <a:buNone/>
            </a:pPr>
            <a:r>
              <a:rPr lang="el-GR" sz="2200" b="1" dirty="0">
                <a:effectLst>
                  <a:outerShdw blurRad="38100" dist="38100" dir="2700000" algn="tl">
                    <a:srgbClr val="000000">
                      <a:alpha val="43137"/>
                    </a:srgbClr>
                  </a:outerShdw>
                </a:effectLst>
              </a:rPr>
              <a:t>φορούσε </a:t>
            </a:r>
            <a:r>
              <a:rPr lang="el-GR" sz="2200" b="1" dirty="0" smtClean="0">
                <a:effectLst>
                  <a:outerShdw blurRad="38100" dist="38100" dir="2700000" algn="tl">
                    <a:srgbClr val="000000">
                      <a:alpha val="43137"/>
                    </a:srgbClr>
                  </a:outerShdw>
                </a:effectLst>
              </a:rPr>
              <a:t>μεταξωτά (!!!)</a:t>
            </a:r>
          </a:p>
          <a:p>
            <a:pPr marL="0" indent="0">
              <a:buNone/>
            </a:pPr>
            <a:r>
              <a:rPr lang="el-GR" sz="2200" dirty="0" smtClean="0"/>
              <a:t>ο </a:t>
            </a:r>
            <a:r>
              <a:rPr lang="el-GR" sz="2200" dirty="0"/>
              <a:t>γιος της </a:t>
            </a:r>
            <a:r>
              <a:rPr lang="el-GR" sz="2200" b="1" dirty="0" err="1"/>
              <a:t>Όθων</a:t>
            </a:r>
            <a:r>
              <a:rPr lang="el-GR" sz="2200" b="1" dirty="0"/>
              <a:t> ο Γ</a:t>
            </a:r>
            <a:r>
              <a:rPr lang="el-GR" sz="2200" dirty="0"/>
              <a:t>΄ ήταν αφάνταστα </a:t>
            </a:r>
            <a:r>
              <a:rPr lang="el-GR" sz="2200" b="1" dirty="0">
                <a:solidFill>
                  <a:srgbClr val="C00000"/>
                </a:solidFill>
                <a:effectLst>
                  <a:outerShdw blurRad="38100" dist="38100" dir="2700000" algn="tl">
                    <a:srgbClr val="000000">
                      <a:alpha val="43137"/>
                    </a:srgbClr>
                  </a:outerShdw>
                </a:effectLst>
              </a:rPr>
              <a:t>υπερήφανος για</a:t>
            </a:r>
          </a:p>
          <a:p>
            <a:pPr marL="0" indent="0">
              <a:buNone/>
            </a:pPr>
            <a:r>
              <a:rPr lang="el-GR" sz="2200" b="1" dirty="0">
                <a:solidFill>
                  <a:srgbClr val="C00000"/>
                </a:solidFill>
                <a:effectLst>
                  <a:outerShdw blurRad="38100" dist="38100" dir="2700000" algn="tl">
                    <a:srgbClr val="000000">
                      <a:alpha val="43137"/>
                    </a:srgbClr>
                  </a:outerShdw>
                </a:effectLst>
              </a:rPr>
              <a:t>την ελληνική του καταγωγή </a:t>
            </a:r>
            <a:r>
              <a:rPr lang="el-GR" sz="2200" dirty="0"/>
              <a:t>και του άρεσε </a:t>
            </a:r>
            <a:r>
              <a:rPr lang="el-GR" sz="2200" b="1" dirty="0">
                <a:solidFill>
                  <a:srgbClr val="C00000"/>
                </a:solidFill>
                <a:effectLst>
                  <a:outerShdw blurRad="38100" dist="38100" dir="2700000" algn="tl">
                    <a:srgbClr val="000000">
                      <a:alpha val="43137"/>
                    </a:srgbClr>
                  </a:outerShdw>
                </a:effectLst>
              </a:rPr>
              <a:t>να μιλά ελληνικά </a:t>
            </a:r>
            <a:r>
              <a:rPr lang="el-GR" sz="2200" dirty="0"/>
              <a:t>και να</a:t>
            </a:r>
          </a:p>
          <a:p>
            <a:pPr marL="0" indent="0">
              <a:buNone/>
            </a:pPr>
            <a:r>
              <a:rPr lang="el-GR" sz="2200" dirty="0"/>
              <a:t>χρησιμοποιεί </a:t>
            </a:r>
            <a:r>
              <a:rPr lang="el-GR" sz="2200" dirty="0" err="1" smtClean="0"/>
              <a:t>ό,τι</a:t>
            </a:r>
            <a:r>
              <a:rPr lang="el-GR" sz="2200" dirty="0" smtClean="0"/>
              <a:t> </a:t>
            </a:r>
            <a:r>
              <a:rPr lang="el-GR" sz="2200" dirty="0"/>
              <a:t>νόμιζε ότι ήταν η αληθινή αυτοκρατορική </a:t>
            </a:r>
            <a:r>
              <a:rPr lang="el-GR" sz="2200" dirty="0" smtClean="0"/>
              <a:t>εθιμοτυπία.</a:t>
            </a:r>
          </a:p>
          <a:p>
            <a:pPr marL="0" indent="0">
              <a:buNone/>
            </a:pPr>
            <a:r>
              <a:rPr lang="el-GR" sz="2200" dirty="0" smtClean="0"/>
              <a:t>Χάρη</a:t>
            </a:r>
            <a:r>
              <a:rPr lang="el-GR" sz="2200" dirty="0"/>
              <a:t> </a:t>
            </a:r>
            <a:r>
              <a:rPr lang="el-GR" sz="2200" dirty="0" smtClean="0"/>
              <a:t>στην </a:t>
            </a:r>
            <a:r>
              <a:rPr lang="el-GR" sz="2200" dirty="0"/>
              <a:t>προστασία του πολλοί </a:t>
            </a:r>
            <a:r>
              <a:rPr lang="el-GR" sz="2200" dirty="0" smtClean="0"/>
              <a:t>Έλληνες ήλθαν </a:t>
            </a:r>
            <a:r>
              <a:rPr lang="el-GR" sz="2200" dirty="0"/>
              <a:t>στην Γερμανία γύρω στον </a:t>
            </a:r>
            <a:r>
              <a:rPr lang="el-GR" sz="2200" dirty="0" smtClean="0"/>
              <a:t>10</a:t>
            </a:r>
            <a:r>
              <a:rPr lang="el-GR" sz="2200" baseline="30000" dirty="0" smtClean="0"/>
              <a:t>ο</a:t>
            </a:r>
            <a:r>
              <a:rPr lang="el-GR" sz="2200" dirty="0" smtClean="0"/>
              <a:t> αι</a:t>
            </a:r>
            <a:r>
              <a:rPr lang="el-GR" sz="2200" dirty="0"/>
              <a:t>. </a:t>
            </a:r>
            <a:endParaRPr lang="el-GR" sz="2200" dirty="0" smtClean="0"/>
          </a:p>
          <a:p>
            <a:pPr marL="0" indent="0">
              <a:buNone/>
            </a:pPr>
            <a:r>
              <a:rPr lang="el-GR" sz="2200" dirty="0" smtClean="0"/>
              <a:t>Μετά </a:t>
            </a:r>
            <a:r>
              <a:rPr lang="el-GR" sz="2200" dirty="0"/>
              <a:t>τον θάνατο του </a:t>
            </a:r>
            <a:r>
              <a:rPr lang="el-GR" sz="2200" dirty="0" smtClean="0"/>
              <a:t> </a:t>
            </a:r>
            <a:r>
              <a:rPr lang="el-GR" sz="2200" dirty="0" err="1" smtClean="0"/>
              <a:t>Όθωνα</a:t>
            </a:r>
            <a:r>
              <a:rPr lang="el-GR" sz="2200" dirty="0" smtClean="0"/>
              <a:t> </a:t>
            </a:r>
            <a:r>
              <a:rPr lang="el-GR" sz="2200" dirty="0"/>
              <a:t>Β</a:t>
            </a:r>
            <a:r>
              <a:rPr lang="el-GR" sz="2200" dirty="0" smtClean="0"/>
              <a:t>΄ η </a:t>
            </a:r>
            <a:r>
              <a:rPr lang="el-GR" sz="2200" dirty="0"/>
              <a:t>Θεοφανώ κυβέρνησε τόσο καλά ,ώστε</a:t>
            </a:r>
          </a:p>
          <a:p>
            <a:pPr marL="0" indent="0">
              <a:buNone/>
            </a:pPr>
            <a:r>
              <a:rPr lang="el-GR" sz="2200" dirty="0"/>
              <a:t>ο ιστορικός </a:t>
            </a:r>
            <a:r>
              <a:rPr lang="el-GR" sz="2200" dirty="0" err="1"/>
              <a:t>Γκήζενμπρεχτ</a:t>
            </a:r>
            <a:r>
              <a:rPr lang="el-GR" sz="2200" dirty="0"/>
              <a:t> λέει : </a:t>
            </a:r>
            <a:r>
              <a:rPr lang="el-GR" sz="2200" b="1" dirty="0"/>
              <a:t>«ένας ικανός άνδρας σε παρόμοια θέση</a:t>
            </a:r>
          </a:p>
          <a:p>
            <a:pPr marL="0" indent="0">
              <a:buNone/>
            </a:pPr>
            <a:r>
              <a:rPr lang="el-GR" sz="2200" b="1" dirty="0"/>
              <a:t>είναι ζήτημα αν θα κατόρθωνε περισσότερα!». </a:t>
            </a:r>
            <a:endParaRPr lang="el-GR" sz="2200" b="1" dirty="0" smtClean="0"/>
          </a:p>
          <a:p>
            <a:pPr marL="0" indent="0">
              <a:buNone/>
            </a:pPr>
            <a:r>
              <a:rPr lang="el-GR" sz="2200" dirty="0" smtClean="0"/>
              <a:t>Ο </a:t>
            </a:r>
            <a:r>
              <a:rPr lang="el-GR" sz="2200" dirty="0"/>
              <a:t>γάμος του </a:t>
            </a:r>
            <a:r>
              <a:rPr lang="el-GR" sz="2200" dirty="0" err="1"/>
              <a:t>Όθωνα</a:t>
            </a:r>
            <a:r>
              <a:rPr lang="el-GR" sz="2200" dirty="0"/>
              <a:t> </a:t>
            </a:r>
            <a:r>
              <a:rPr lang="el-GR" sz="2200" dirty="0" smtClean="0"/>
              <a:t>είχε κάνει </a:t>
            </a:r>
            <a:r>
              <a:rPr lang="el-GR" sz="2200" dirty="0"/>
              <a:t>τόση εντύπωση στον </a:t>
            </a:r>
            <a:r>
              <a:rPr lang="el-GR" sz="2200" b="1" dirty="0" err="1"/>
              <a:t>Ούγο</a:t>
            </a:r>
            <a:r>
              <a:rPr lang="el-GR" sz="2200" b="1" dirty="0"/>
              <a:t> </a:t>
            </a:r>
            <a:r>
              <a:rPr lang="el-GR" sz="2200" b="1" dirty="0" err="1"/>
              <a:t>Καπέτο</a:t>
            </a:r>
            <a:r>
              <a:rPr lang="el-GR" sz="2200" b="1" dirty="0"/>
              <a:t> </a:t>
            </a:r>
            <a:r>
              <a:rPr lang="el-GR" sz="2200" dirty="0"/>
              <a:t>της </a:t>
            </a:r>
            <a:r>
              <a:rPr lang="el-GR" sz="2200" dirty="0" smtClean="0"/>
              <a:t>Γαλλίας, ώστε </a:t>
            </a:r>
            <a:r>
              <a:rPr lang="el-GR" sz="2200" dirty="0"/>
              <a:t>ζήτησε </a:t>
            </a:r>
            <a:r>
              <a:rPr lang="el-GR" sz="2200" b="1" dirty="0" smtClean="0">
                <a:solidFill>
                  <a:srgbClr val="C00000"/>
                </a:solidFill>
                <a:effectLst>
                  <a:outerShdw blurRad="38100" dist="38100" dir="2700000" algn="tl">
                    <a:srgbClr val="000000">
                      <a:alpha val="43137"/>
                    </a:srgbClr>
                  </a:outerShdw>
                </a:effectLst>
              </a:rPr>
              <a:t>κι αυτός βυζαντινή </a:t>
            </a:r>
            <a:r>
              <a:rPr lang="el-GR" sz="2200" b="1" dirty="0">
                <a:solidFill>
                  <a:srgbClr val="C00000"/>
                </a:solidFill>
                <a:effectLst>
                  <a:outerShdw blurRad="38100" dist="38100" dir="2700000" algn="tl">
                    <a:srgbClr val="000000">
                      <a:alpha val="43137"/>
                    </a:srgbClr>
                  </a:outerShdw>
                </a:effectLst>
              </a:rPr>
              <a:t>νύφη </a:t>
            </a:r>
            <a:r>
              <a:rPr lang="el-GR" sz="2200" dirty="0"/>
              <a:t>για τον γιο του τον Ροβέρτο.</a:t>
            </a:r>
          </a:p>
        </p:txBody>
      </p:sp>
    </p:spTree>
    <p:extLst>
      <p:ext uri="{BB962C8B-B14F-4D97-AF65-F5344CB8AC3E}">
        <p14:creationId xmlns:p14="http://schemas.microsoft.com/office/powerpoint/2010/main" val="2915988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500"/>
                                        <p:tgtEl>
                                          <p:spTgt spid="3">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
                                            <p:txEl>
                                              <p:pRg st="7" end="7"/>
                                            </p:txEl>
                                          </p:spTgt>
                                        </p:tgtEl>
                                        <p:attrNameLst>
                                          <p:attrName>style.visibility</p:attrName>
                                        </p:attrNameLst>
                                      </p:cBhvr>
                                      <p:to>
                                        <p:strVal val="visible"/>
                                      </p:to>
                                    </p:set>
                                    <p:animEffect transition="in" filter="fade">
                                      <p:cBhvr>
                                        <p:cTn id="47" dur="500"/>
                                        <p:tgtEl>
                                          <p:spTgt spid="3">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500"/>
                                        <p:tgtEl>
                                          <p:spTgt spid="3">
                                            <p:txEl>
                                              <p:pRg st="8" end="8"/>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
                                            <p:txEl>
                                              <p:pRg st="9" end="9"/>
                                            </p:txEl>
                                          </p:spTgt>
                                        </p:tgtEl>
                                        <p:attrNameLst>
                                          <p:attrName>style.visibility</p:attrName>
                                        </p:attrNameLst>
                                      </p:cBhvr>
                                      <p:to>
                                        <p:strVal val="visible"/>
                                      </p:to>
                                    </p:set>
                                    <p:animEffect transition="in" filter="fade">
                                      <p:cBhvr>
                                        <p:cTn id="5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179512" y="274638"/>
            <a:ext cx="8964488" cy="1143000"/>
          </a:xfrm>
        </p:spPr>
        <p:txBody>
          <a:bodyPr>
            <a:normAutofit/>
          </a:bodyPr>
          <a:lstStyle/>
          <a:p>
            <a:r>
              <a:rPr lang="el-GR" b="1" dirty="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β</a:t>
            </a:r>
            <a:r>
              <a:rPr lang="el-GR"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a:t>
            </a:r>
            <a:r>
              <a:rPr lang="el-GR"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Οἱ</a:t>
            </a:r>
            <a:r>
              <a:rPr lang="el-GR"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σχέσεις </a:t>
            </a:r>
            <a:r>
              <a:rPr lang="el-GR"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μέ</a:t>
            </a:r>
            <a:r>
              <a:rPr lang="el-GR" b="1" dirty="0"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 τούς </a:t>
            </a:r>
            <a:r>
              <a:rPr lang="el-GR" b="1" dirty="0" err="1" smtClean="0">
                <a:solidFill>
                  <a:srgbClr val="C00000"/>
                </a:solidFill>
                <a:effectLst>
                  <a:outerShdw blurRad="38100" dist="38100" dir="2700000" algn="tl">
                    <a:srgbClr val="000000">
                      <a:alpha val="43137"/>
                    </a:srgbClr>
                  </a:outerShdw>
                </a:effectLst>
                <a:latin typeface="+mn-lt"/>
                <a:cs typeface="AG AthosPol P Normal" panose="00000400000000000000" pitchFamily="2" charset="0"/>
              </a:rPr>
              <a:t>Ἄραβες</a:t>
            </a:r>
            <a:endParaRPr lang="el-GR" b="1" dirty="0">
              <a:solidFill>
                <a:srgbClr val="C00000"/>
              </a:solidFill>
              <a:effectLst>
                <a:outerShdw blurRad="38100" dist="38100" dir="2700000" algn="tl">
                  <a:srgbClr val="000000">
                    <a:alpha val="43137"/>
                  </a:srgbClr>
                </a:outerShdw>
              </a:effectLst>
              <a:latin typeface="+mn-lt"/>
              <a:cs typeface="AG AthosPol P Normal" panose="00000400000000000000" pitchFamily="2" charset="0"/>
            </a:endParaRPr>
          </a:p>
        </p:txBody>
      </p:sp>
      <p:pic>
        <p:nvPicPr>
          <p:cNvPr id="4" name="Θέση περιεχομένου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0" y="1530183"/>
            <a:ext cx="2858371" cy="4824535"/>
          </a:xfrm>
          <a:prstGeom prst="rect">
            <a:avLst/>
          </a:prstGeom>
          <a:ln>
            <a:noFill/>
          </a:ln>
          <a:effectLst>
            <a:outerShdw blurRad="292100" dist="139700" dir="2700000" algn="tl" rotWithShape="0">
              <a:srgbClr val="333333">
                <a:alpha val="65000"/>
              </a:srgbClr>
            </a:outerShdw>
          </a:effectLst>
        </p:spPr>
      </p:pic>
      <p:pic>
        <p:nvPicPr>
          <p:cNvPr id="5" name="Θέση περιεχομένου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1680" y="1530183"/>
            <a:ext cx="2532880" cy="48245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0017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5373216"/>
            <a:ext cx="9144000" cy="1638974"/>
          </a:xfrm>
        </p:spPr>
        <p:txBody>
          <a:bodyPr>
            <a:noAutofit/>
          </a:bodyPr>
          <a:lstStyle/>
          <a:p>
            <a:r>
              <a:rPr lang="el-GR" sz="3200" b="1" dirty="0" smtClean="0">
                <a:solidFill>
                  <a:srgbClr val="C00000"/>
                </a:solidFill>
                <a:effectLst>
                  <a:outerShdw blurRad="38100" dist="38100" dir="2700000" algn="tl">
                    <a:srgbClr val="000000">
                      <a:alpha val="43137"/>
                    </a:srgbClr>
                  </a:outerShdw>
                </a:effectLst>
                <a:latin typeface="+mn-lt"/>
              </a:rPr>
              <a:t>ΟΙ ΣΧΕΣΕΙΣ ΜΕ ΤΟΥΣ ΑΡΑΒΕΣ ΌΧΙ ΠΑΝΤΑ ΕΧΘΡΙΚΕΣ</a:t>
            </a:r>
            <a:r>
              <a:rPr lang="el-GR" sz="3200" dirty="0" smtClean="0">
                <a:solidFill>
                  <a:srgbClr val="C00000"/>
                </a:solidFill>
                <a:effectLst>
                  <a:outerShdw blurRad="38100" dist="38100" dir="2700000" algn="tl">
                    <a:srgbClr val="000000">
                      <a:alpha val="43137"/>
                    </a:srgbClr>
                  </a:outerShdw>
                </a:effectLst>
                <a:latin typeface="AG AthosPol C Normal" panose="00000400000000000000" pitchFamily="2" charset="0"/>
              </a:rPr>
              <a:t/>
            </a:r>
            <a:br>
              <a:rPr lang="el-GR" sz="3200" dirty="0" smtClean="0">
                <a:solidFill>
                  <a:srgbClr val="C00000"/>
                </a:solidFill>
                <a:effectLst>
                  <a:outerShdw blurRad="38100" dist="38100" dir="2700000" algn="tl">
                    <a:srgbClr val="000000">
                      <a:alpha val="43137"/>
                    </a:srgbClr>
                  </a:outerShdw>
                </a:effectLst>
                <a:latin typeface="AG AthosPol C Normal" panose="00000400000000000000" pitchFamily="2" charset="0"/>
              </a:rPr>
            </a:br>
            <a:r>
              <a:rPr lang="el-GR" sz="2400" dirty="0" smtClean="0">
                <a:effectLst>
                  <a:outerShdw blurRad="38100" dist="38100" dir="2700000" algn="tl">
                    <a:srgbClr val="000000">
                      <a:alpha val="43137"/>
                    </a:srgbClr>
                  </a:outerShdw>
                </a:effectLst>
                <a:latin typeface="+mn-lt"/>
              </a:rPr>
              <a:t>Συχνά </a:t>
            </a:r>
            <a:r>
              <a:rPr lang="el-GR" sz="2400" dirty="0" smtClean="0">
                <a:effectLst>
                  <a:outerShdw blurRad="38100" dist="38100" dir="2700000" algn="tl">
                    <a:srgbClr val="000000">
                      <a:alpha val="43137"/>
                    </a:srgbClr>
                  </a:outerShdw>
                </a:effectLst>
                <a:latin typeface="+mn-lt"/>
                <a:sym typeface="Wingdings" panose="05000000000000000000" pitchFamily="2" charset="2"/>
              </a:rPr>
              <a:t> συνθήκες </a:t>
            </a:r>
            <a:r>
              <a:rPr lang="el-GR" sz="2400" u="sng" dirty="0" smtClean="0">
                <a:effectLst>
                  <a:outerShdw blurRad="38100" dist="38100" dir="2700000" algn="tl">
                    <a:srgbClr val="000000">
                      <a:alpha val="43137"/>
                    </a:srgbClr>
                  </a:outerShdw>
                </a:effectLst>
                <a:latin typeface="+mn-lt"/>
                <a:sym typeface="Wingdings" panose="05000000000000000000" pitchFamily="2" charset="2"/>
              </a:rPr>
              <a:t>ειρήνης</a:t>
            </a:r>
            <a:r>
              <a:rPr lang="el-GR" sz="2400" dirty="0" smtClean="0">
                <a:effectLst>
                  <a:outerShdw blurRad="38100" dist="38100" dir="2700000" algn="tl">
                    <a:srgbClr val="000000">
                      <a:alpha val="43137"/>
                    </a:srgbClr>
                  </a:outerShdw>
                </a:effectLst>
                <a:latin typeface="+mn-lt"/>
                <a:sym typeface="Wingdings" panose="05000000000000000000" pitchFamily="2" charset="2"/>
              </a:rPr>
              <a:t>, ανταλλαγή αιχμαλώτων, </a:t>
            </a:r>
            <a:br>
              <a:rPr lang="el-GR" sz="2400" dirty="0" smtClean="0">
                <a:effectLst>
                  <a:outerShdw blurRad="38100" dist="38100" dir="2700000" algn="tl">
                    <a:srgbClr val="000000">
                      <a:alpha val="43137"/>
                    </a:srgbClr>
                  </a:outerShdw>
                </a:effectLst>
                <a:latin typeface="+mn-lt"/>
                <a:sym typeface="Wingdings" panose="05000000000000000000" pitchFamily="2" charset="2"/>
              </a:rPr>
            </a:br>
            <a:r>
              <a:rPr lang="el-GR" sz="2400" u="sng" dirty="0" smtClean="0">
                <a:effectLst>
                  <a:outerShdw blurRad="38100" dist="38100" dir="2700000" algn="tl">
                    <a:srgbClr val="000000">
                      <a:alpha val="43137"/>
                    </a:srgbClr>
                  </a:outerShdw>
                </a:effectLst>
                <a:latin typeface="+mn-lt"/>
                <a:sym typeface="Wingdings" panose="05000000000000000000" pitchFamily="2" charset="2"/>
              </a:rPr>
              <a:t>πολιτιστικές επαφές </a:t>
            </a:r>
            <a:r>
              <a:rPr lang="el-GR" sz="2400" dirty="0" smtClean="0">
                <a:effectLst>
                  <a:outerShdw blurRad="38100" dist="38100" dir="2700000" algn="tl">
                    <a:srgbClr val="000000">
                      <a:alpha val="43137"/>
                    </a:srgbClr>
                  </a:outerShdw>
                </a:effectLst>
                <a:latin typeface="+mn-lt"/>
                <a:sym typeface="Wingdings" panose="05000000000000000000" pitchFamily="2" charset="2"/>
              </a:rPr>
              <a:t>και </a:t>
            </a:r>
            <a:r>
              <a:rPr lang="el-GR" sz="2400" u="sng" dirty="0" smtClean="0">
                <a:effectLst>
                  <a:outerShdw blurRad="38100" dist="38100" dir="2700000" algn="tl">
                    <a:srgbClr val="000000">
                      <a:alpha val="43137"/>
                    </a:srgbClr>
                  </a:outerShdw>
                </a:effectLst>
                <a:latin typeface="+mn-lt"/>
                <a:sym typeface="Wingdings" panose="05000000000000000000" pitchFamily="2" charset="2"/>
              </a:rPr>
              <a:t>εμπορικές συναλλαγές</a:t>
            </a:r>
            <a:endParaRPr lang="el-GR" sz="2400" u="sng" dirty="0">
              <a:effectLst>
                <a:outerShdw blurRad="38100" dist="38100" dir="2700000" algn="tl">
                  <a:srgbClr val="000000">
                    <a:alpha val="43137"/>
                  </a:srgbClr>
                </a:outerShdw>
              </a:effectLst>
              <a:latin typeface="+mn-lt"/>
            </a:endParaRPr>
          </a:p>
        </p:txBody>
      </p:sp>
      <p:sp>
        <p:nvSpPr>
          <p:cNvPr id="3" name="Θέση περιεχομένου 2"/>
          <p:cNvSpPr>
            <a:spLocks noGrp="1"/>
          </p:cNvSpPr>
          <p:nvPr>
            <p:ph idx="1"/>
          </p:nvPr>
        </p:nvSpPr>
        <p:spPr>
          <a:xfrm>
            <a:off x="241176" y="177340"/>
            <a:ext cx="5987008" cy="5627924"/>
          </a:xfrm>
        </p:spPr>
        <p:txBody>
          <a:bodyPr>
            <a:normAutofit lnSpcReduction="10000"/>
          </a:bodyPr>
          <a:lstStyle/>
          <a:p>
            <a:r>
              <a:rPr lang="el-GR" b="1" dirty="0" smtClean="0">
                <a:solidFill>
                  <a:srgbClr val="C00000"/>
                </a:solidFill>
                <a:effectLst>
                  <a:outerShdw blurRad="38100" dist="38100" dir="2700000" algn="tl">
                    <a:srgbClr val="000000">
                      <a:alpha val="43137"/>
                    </a:srgbClr>
                  </a:outerShdw>
                </a:effectLst>
              </a:rPr>
              <a:t>Άλωση της Θεσσαλονίκης </a:t>
            </a:r>
            <a:r>
              <a:rPr lang="el-GR" dirty="0" smtClean="0">
                <a:sym typeface="Wingdings" panose="05000000000000000000" pitchFamily="2" charset="2"/>
              </a:rPr>
              <a:t>(</a:t>
            </a:r>
            <a:r>
              <a:rPr lang="el-GR" b="1" dirty="0" smtClean="0">
                <a:solidFill>
                  <a:srgbClr val="C00000"/>
                </a:solidFill>
                <a:effectLst>
                  <a:outerShdw blurRad="38100" dist="38100" dir="2700000" algn="tl">
                    <a:srgbClr val="000000">
                      <a:alpha val="43137"/>
                    </a:srgbClr>
                  </a:outerShdw>
                </a:effectLst>
              </a:rPr>
              <a:t>904</a:t>
            </a:r>
            <a:r>
              <a:rPr lang="el-GR" dirty="0" smtClean="0">
                <a:sym typeface="Wingdings" panose="05000000000000000000" pitchFamily="2" charset="2"/>
              </a:rPr>
              <a:t>)</a:t>
            </a:r>
            <a:r>
              <a:rPr lang="el-GR" b="1" dirty="0" smtClean="0">
                <a:solidFill>
                  <a:srgbClr val="C00000"/>
                </a:solidFill>
                <a:effectLst>
                  <a:outerShdw blurRad="38100" dist="38100" dir="2700000" algn="tl">
                    <a:srgbClr val="000000">
                      <a:alpha val="43137"/>
                    </a:srgbClr>
                  </a:outerShdw>
                </a:effectLst>
              </a:rPr>
              <a:t> </a:t>
            </a:r>
            <a:r>
              <a:rPr lang="el-GR" dirty="0" smtClean="0">
                <a:sym typeface="Wingdings" panose="05000000000000000000" pitchFamily="2" charset="2"/>
              </a:rPr>
              <a:t> λήψη μέτρων για ενίσχυση βυζαντινού στόλου</a:t>
            </a:r>
          </a:p>
          <a:p>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Ιωάννης </a:t>
            </a:r>
            <a:r>
              <a:rPr lang="el-GR" b="1" dirty="0" err="1" smtClean="0">
                <a:solidFill>
                  <a:srgbClr val="C00000"/>
                </a:solidFill>
                <a:effectLst>
                  <a:outerShdw blurRad="38100" dist="38100" dir="2700000" algn="tl">
                    <a:srgbClr val="000000">
                      <a:alpha val="43137"/>
                    </a:srgbClr>
                  </a:outerShdw>
                </a:effectLst>
                <a:sym typeface="Wingdings" panose="05000000000000000000" pitchFamily="2" charset="2"/>
              </a:rPr>
              <a:t>Κουρκούας</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 </a:t>
            </a:r>
            <a:r>
              <a:rPr lang="el-GR" dirty="0" smtClean="0">
                <a:sym typeface="Wingdings" panose="05000000000000000000" pitchFamily="2" charset="2"/>
              </a:rPr>
              <a:t> κατέκτησε πάρα πολλές πόλεις, μεγάλες επιτυχίες  άλωση συριακής </a:t>
            </a:r>
            <a:r>
              <a:rPr lang="el-GR" b="1" dirty="0" smtClean="0">
                <a:effectLst>
                  <a:outerShdw blurRad="38100" dist="38100" dir="2700000" algn="tl">
                    <a:srgbClr val="000000">
                      <a:alpha val="43137"/>
                    </a:srgbClr>
                  </a:outerShdw>
                </a:effectLst>
                <a:sym typeface="Wingdings" panose="05000000000000000000" pitchFamily="2" charset="2"/>
              </a:rPr>
              <a:t>Έδεσσας</a:t>
            </a:r>
            <a:r>
              <a:rPr lang="el-GR" dirty="0" smtClean="0">
                <a:effectLst>
                  <a:outerShdw blurRad="38100" dist="38100" dir="2700000" algn="tl">
                    <a:srgbClr val="000000">
                      <a:alpha val="43137"/>
                    </a:srgbClr>
                  </a:outerShdw>
                </a:effectLst>
                <a:sym typeface="Wingdings" panose="05000000000000000000" pitchFamily="2" charset="2"/>
              </a:rPr>
              <a:t> </a:t>
            </a:r>
            <a:r>
              <a:rPr lang="el-GR" dirty="0" smtClean="0">
                <a:sym typeface="Wingdings" panose="05000000000000000000" pitchFamily="2" charset="2"/>
              </a:rPr>
              <a:t>(</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944</a:t>
            </a:r>
            <a:r>
              <a:rPr lang="el-GR" dirty="0" smtClean="0">
                <a:sym typeface="Wingdings" panose="05000000000000000000" pitchFamily="2" charset="2"/>
              </a:rPr>
              <a:t>) + ανάκτηση </a:t>
            </a:r>
            <a:r>
              <a:rPr lang="el-GR" b="1" dirty="0" smtClean="0">
                <a:effectLst>
                  <a:outerShdw blurRad="38100" dist="38100" dir="2700000" algn="tl">
                    <a:srgbClr val="000000">
                      <a:alpha val="43137"/>
                    </a:srgbClr>
                  </a:outerShdw>
                </a:effectLst>
                <a:sym typeface="Wingdings" panose="05000000000000000000" pitchFamily="2" charset="2"/>
              </a:rPr>
              <a:t>ιερού μανδηλίου</a:t>
            </a:r>
          </a:p>
          <a:p>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Ανάκτηση Κρήτης </a:t>
            </a:r>
            <a:r>
              <a:rPr lang="el-GR" dirty="0" smtClean="0">
                <a:sym typeface="Wingdings" panose="05000000000000000000" pitchFamily="2" charset="2"/>
              </a:rPr>
              <a:t>(</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961</a:t>
            </a:r>
            <a:r>
              <a:rPr lang="el-GR" dirty="0" smtClean="0">
                <a:sym typeface="Wingdings" panose="05000000000000000000" pitchFamily="2" charset="2"/>
              </a:rPr>
              <a:t>)</a:t>
            </a:r>
          </a:p>
          <a:p>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Ανάκτηση Κύπρου </a:t>
            </a:r>
            <a:r>
              <a:rPr lang="el-GR" dirty="0" smtClean="0">
                <a:sym typeface="Wingdings" panose="05000000000000000000" pitchFamily="2" charset="2"/>
              </a:rPr>
              <a:t>(</a:t>
            </a:r>
            <a:r>
              <a:rPr lang="el-GR" b="1" dirty="0" smtClean="0">
                <a:solidFill>
                  <a:srgbClr val="C00000"/>
                </a:solidFill>
                <a:effectLst>
                  <a:outerShdw blurRad="38100" dist="38100" dir="2700000" algn="tl">
                    <a:srgbClr val="000000">
                      <a:alpha val="43137"/>
                    </a:srgbClr>
                  </a:outerShdw>
                </a:effectLst>
                <a:sym typeface="Wingdings" panose="05000000000000000000" pitchFamily="2" charset="2"/>
              </a:rPr>
              <a:t>965</a:t>
            </a:r>
            <a:r>
              <a:rPr lang="el-GR" dirty="0" smtClean="0">
                <a:sym typeface="Wingdings" panose="05000000000000000000" pitchFamily="2" charset="2"/>
              </a:rPr>
              <a:t>) </a:t>
            </a:r>
          </a:p>
          <a:p>
            <a:pPr marL="0" indent="0">
              <a:buNone/>
            </a:pPr>
            <a:r>
              <a:rPr lang="el-GR" dirty="0">
                <a:sym typeface="Wingdings" panose="05000000000000000000" pitchFamily="2" charset="2"/>
              </a:rPr>
              <a:t> </a:t>
            </a:r>
            <a:r>
              <a:rPr lang="el-GR" dirty="0" smtClean="0">
                <a:sym typeface="Wingdings" panose="05000000000000000000" pitchFamily="2" charset="2"/>
              </a:rPr>
              <a:t>           </a:t>
            </a:r>
            <a:r>
              <a:rPr lang="el-GR" dirty="0">
                <a:sym typeface="Wingdings" panose="05000000000000000000" pitchFamily="2" charset="2"/>
              </a:rPr>
              <a:t>περιορισμός </a:t>
            </a:r>
            <a:r>
              <a:rPr lang="el-GR" dirty="0" smtClean="0">
                <a:sym typeface="Wingdings" panose="05000000000000000000" pitchFamily="2" charset="2"/>
              </a:rPr>
              <a:t>πειρατείας</a:t>
            </a:r>
            <a:endParaRPr lang="el-GR" dirty="0"/>
          </a:p>
        </p:txBody>
      </p:sp>
      <p:pic>
        <p:nvPicPr>
          <p:cNvPr id="4" name="Εικόνα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2357" y="332656"/>
            <a:ext cx="2933606" cy="4032448"/>
          </a:xfrm>
          <a:prstGeom prst="rect">
            <a:avLst/>
          </a:prstGeom>
          <a:ln>
            <a:noFill/>
          </a:ln>
          <a:effectLst>
            <a:outerShdw blurRad="292100" dist="139700" dir="2700000" algn="tl" rotWithShape="0">
              <a:srgbClr val="333333">
                <a:alpha val="65000"/>
              </a:srgbClr>
            </a:outerShdw>
          </a:effectLst>
        </p:spPr>
      </p:pic>
      <p:sp>
        <p:nvSpPr>
          <p:cNvPr id="8" name="Θέση περιεχομένου 2"/>
          <p:cNvSpPr txBox="1">
            <a:spLocks/>
          </p:cNvSpPr>
          <p:nvPr/>
        </p:nvSpPr>
        <p:spPr>
          <a:xfrm>
            <a:off x="5912969" y="4721508"/>
            <a:ext cx="3195535" cy="5076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sz="2400" dirty="0" smtClean="0"/>
              <a:t>Νικηφόρος Φωκάς</a:t>
            </a:r>
            <a:endParaRPr lang="el-GR" sz="2400" dirty="0"/>
          </a:p>
        </p:txBody>
      </p:sp>
    </p:spTree>
    <p:extLst>
      <p:ext uri="{BB962C8B-B14F-4D97-AF65-F5344CB8AC3E}">
        <p14:creationId xmlns:p14="http://schemas.microsoft.com/office/powerpoint/2010/main" val="326865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fade">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fad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fade">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animEffect transition="in" filter="fade">
                                      <p:cBhvr>
                                        <p:cTn id="42"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8" grpId="0" build="p"/>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TotalTime>
  <Words>1728</Words>
  <Application>Microsoft Office PowerPoint</Application>
  <PresentationFormat>Προβολή στην οθόνη (4:3)</PresentationFormat>
  <Paragraphs>231</Paragraphs>
  <Slides>56</Slides>
  <Notes>2</Notes>
  <HiddenSlides>0</HiddenSlides>
  <MMClips>0</MMClips>
  <ScaleCrop>false</ScaleCrop>
  <HeadingPairs>
    <vt:vector size="4" baseType="variant">
      <vt:variant>
        <vt:lpstr>Θέμα</vt:lpstr>
      </vt:variant>
      <vt:variant>
        <vt:i4>1</vt:i4>
      </vt:variant>
      <vt:variant>
        <vt:lpstr>Τίτλοι διαφανειών</vt:lpstr>
      </vt:variant>
      <vt:variant>
        <vt:i4>56</vt:i4>
      </vt:variant>
    </vt:vector>
  </HeadingPairs>
  <TitlesOfParts>
    <vt:vector size="57" baseType="lpstr">
      <vt:lpstr>Θέμα του Office</vt:lpstr>
      <vt:lpstr>Η ΔΙΕΘΝΗΣ ΑΚΤΙΝΟΒΟΛΙΑ  ΤΟΥ ΒΥΖΑΝΤΙΟΥ</vt:lpstr>
      <vt:lpstr>α. Ἡ Βυζαντινή διπλωματία</vt:lpstr>
      <vt:lpstr>Στο Βυζάντιο οι πρέσβεις ΔΕΝ ΗΤΑΝ ΜΟΝΙΜΟΙ</vt:lpstr>
      <vt:lpstr>Ποια ήταν τα μέσα της Βυζαντινής διπλωματίας;</vt:lpstr>
      <vt:lpstr>Ἐπιγαμίες</vt:lpstr>
      <vt:lpstr>Ὑποδοχή ξένου πρεσβευτή</vt:lpstr>
      <vt:lpstr>Η Θεοφανώ στους Γερμανούς</vt:lpstr>
      <vt:lpstr>β. Οἱ σχέσεις μέ τούς Ἄραβες</vt:lpstr>
      <vt:lpstr>ΟΙ ΣΧΕΣΕΙΣ ΜΕ ΤΟΥΣ ΑΡΑΒΕΣ ΌΧΙ ΠΑΝΤΑ ΕΧΘΡΙΚΕΣ Συχνά  συνθήκες ειρήνης, ανταλλαγή αιχμαλώτων,  πολιτιστικές επαφές και εμπορικές συναλλαγές</vt:lpstr>
      <vt:lpstr>Ἡ Ἀραβοβυζαντινή συνθήκη τοῦ 969 μ.Χ.</vt:lpstr>
      <vt:lpstr>Μακεδόνες βασιλεῖς</vt:lpstr>
      <vt:lpstr>Παρουσίαση του PowerPoint</vt:lpstr>
      <vt:lpstr>Βασίλειος Α΄ ὁ Μακεδών</vt:lpstr>
      <vt:lpstr>Παρουσίαση του PowerPoint</vt:lpstr>
      <vt:lpstr>Βασίλειος Α΄ Μακεδών και Λέων ΣΤ΄</vt:lpstr>
      <vt:lpstr>Παρουσίαση του PowerPoint</vt:lpstr>
      <vt:lpstr>Κων/νος Ζ΄ Πορφυρογέννητος</vt:lpstr>
      <vt:lpstr>Παρουσίαση του PowerPoint</vt:lpstr>
      <vt:lpstr>Παρουσίαση του PowerPoint</vt:lpstr>
      <vt:lpstr>Παρουσίαση του PowerPoint</vt:lpstr>
      <vt:lpstr>Ο Βυζαντινός στρατός στον Χάνδακα</vt:lpstr>
      <vt:lpstr>Παρουσίαση του PowerPoint</vt:lpstr>
      <vt:lpstr>Παρουσίαση του PowerPoint</vt:lpstr>
      <vt:lpstr>Παρουσίαση του PowerPoint</vt:lpstr>
      <vt:lpstr>Τό Βυζαντινό κράτος ἐπί Βασιλείου Β΄</vt:lpstr>
      <vt:lpstr>γ. Οἱ σχέσεις μέ τούς Βούλγαρους</vt:lpstr>
      <vt:lpstr>Κων/νος Ζ΄ και Συμεών</vt:lpstr>
      <vt:lpstr>Παρουσίαση του PowerPoint</vt:lpstr>
      <vt:lpstr>Παρουσίαση του PowerPoint</vt:lpstr>
      <vt:lpstr>Βυζαντινός στρατός  εναντίον Βουλγάρων</vt:lpstr>
      <vt:lpstr>Ο Ρωμανός Α΄ Λεκαπηνός ψέγει τον Συμεών για τις απαιτήσεις του</vt:lpstr>
      <vt:lpstr>δ. Οἱ σχέσεις μέ τούς Ρώσους</vt:lpstr>
      <vt:lpstr>Παρουσίαση του PowerPoint</vt:lpstr>
      <vt:lpstr>Ρῶσοι στήν Πόλη</vt:lpstr>
      <vt:lpstr>Από τη Βυζαντινορωσική συνθήκη του 944</vt:lpstr>
      <vt:lpstr>ΟΧΙ ΣΥΜΠΕΘΕΡΙΑ ΜΕ ΤΟΥΣ ΒΑΡΒΑΡΟΥΣ</vt:lpstr>
      <vt:lpstr>ε. Ἡ Βυζαντινή πολιτική στην Ἰταλία  καί ἡ ἁγία ρωμαϊκή αὐτοκρατορία  τοῦ Γερμανικοῦ ἔθνους.</vt:lpstr>
      <vt:lpstr>Παρουσίαση του PowerPoint</vt:lpstr>
      <vt:lpstr>Ὁ Λιουτπράνδος ἐπισκέπτεται τήν Πόλη γιά δεύτερη φορά (968 – 969)</vt:lpstr>
      <vt:lpstr>Ἡ ἀναφορά τοῦ Λιουτπράνδου</vt:lpstr>
      <vt:lpstr>στ. Τὸ σχῖσμα τῶν δύο ἐκκλησιῶν</vt:lpstr>
      <vt:lpstr>Πατριάρχης Μιχαήλ Κηρουλάριος</vt:lpstr>
      <vt:lpstr>Παρουσίαση του PowerPoint</vt:lpstr>
      <vt:lpstr>Ἀντιπαράθεση τῶν Δύο Ἐκκλησιῶν</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Σημεῖα τριβῆς τῶν Δύο Ἐκκλησιῶν</vt:lpstr>
      <vt:lpstr>Παρουσίαση του PowerPoint</vt:lpstr>
      <vt:lpstr>Παρουσίαση του PowerPoint</vt:lpstr>
      <vt:lpstr>Η σημασία του Σχίσματος</vt:lpstr>
      <vt:lpstr>Τό Βυζάντιο καί τό πρωτεῖο τῆς Ρώμης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Η ΔΙΕΘΝΗΣ ΑΚΤΙΝΟΒΟΛΙΑ  ΤΟΥ ΒΥΖΑΝΤΙΟΥ</dc:title>
  <dc:creator>TOSHIBA</dc:creator>
  <cp:lastModifiedBy>toshiba</cp:lastModifiedBy>
  <cp:revision>104</cp:revision>
  <dcterms:created xsi:type="dcterms:W3CDTF">2013-11-27T07:46:56Z</dcterms:created>
  <dcterms:modified xsi:type="dcterms:W3CDTF">2014-12-10T09:45:50Z</dcterms:modified>
</cp:coreProperties>
</file>