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5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56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474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26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1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14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0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14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9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82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5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35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Colorful drops of water">
            <a:extLst>
              <a:ext uri="{FF2B5EF4-FFF2-40B4-BE49-F238E27FC236}">
                <a16:creationId xmlns:a16="http://schemas.microsoft.com/office/drawing/2014/main" id="{25286264-1AB4-FF92-D523-AB282223A3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41" r="15706" b="-1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225FDD-8959-4403-868D-581BF27F43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613" y="3017838"/>
            <a:ext cx="4138562" cy="1354137"/>
          </a:xfrm>
        </p:spPr>
        <p:txBody>
          <a:bodyPr>
            <a:noAutofit/>
          </a:bodyPr>
          <a:lstStyle/>
          <a:p>
            <a:pPr algn="ctr"/>
            <a:r>
              <a:rPr lang="el-GR" sz="60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Νομοθεσία</a:t>
            </a:r>
          </a:p>
        </p:txBody>
      </p:sp>
    </p:spTree>
    <p:extLst>
      <p:ext uri="{BB962C8B-B14F-4D97-AF65-F5344CB8AC3E}">
        <p14:creationId xmlns:p14="http://schemas.microsoft.com/office/powerpoint/2010/main" val="14798725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A339BC0-C738-44AD-94DC-ACCCF1A93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225" y="293713"/>
            <a:ext cx="4668696" cy="252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27CFEFE-5D82-4094-933A-280694CC2E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04" y="2475759"/>
            <a:ext cx="5482065" cy="438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454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A98F1-6952-4867-8A17-CF6AF8E18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5"/>
            <a:ext cx="10972800" cy="947166"/>
          </a:xfrm>
        </p:spPr>
        <p:txBody>
          <a:bodyPr>
            <a:normAutofit/>
          </a:bodyPr>
          <a:lstStyle/>
          <a:p>
            <a:pPr algn="ctr"/>
            <a:r>
              <a:rPr lang="el-GR" sz="48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Νομοθεσία Μακεδόνων βασιλέων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29C28-12A9-4B7D-85A3-81354590A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Με τα αξιόλογα νομοθετήματα της Μακεδονικής δυναστείας επιδιώθηκε συνειδητά η απομάκρυνση από το Δίκαιο των Εικονομάχων και η </a:t>
            </a:r>
            <a:r>
              <a:rPr lang="el-GR" sz="4000" b="1" dirty="0">
                <a:latin typeface="Calibri" panose="020F0502020204030204" pitchFamily="34" charset="0"/>
                <a:cs typeface="Calibri" panose="020F0502020204030204" pitchFamily="34" charset="0"/>
              </a:rPr>
              <a:t>επιστροφή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 στο </a:t>
            </a:r>
            <a:r>
              <a:rPr lang="el-GR" sz="4000" b="1" dirty="0">
                <a:latin typeface="Calibri" panose="020F0502020204030204" pitchFamily="34" charset="0"/>
                <a:cs typeface="Calibri" panose="020F0502020204030204" pitchFamily="34" charset="0"/>
              </a:rPr>
              <a:t>Ρωμαϊκό Δίκαιο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, με προσαρμογές όμως που υπαγόρευαν τα νέα κοινωνικά και πολιτικά δεδομένα.</a:t>
            </a:r>
          </a:p>
        </p:txBody>
      </p:sp>
    </p:spTree>
    <p:extLst>
      <p:ext uri="{BB962C8B-B14F-4D97-AF65-F5344CB8AC3E}">
        <p14:creationId xmlns:p14="http://schemas.microsoft.com/office/powerpoint/2010/main" val="1198706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A98F1-6952-4867-8A17-CF6AF8E18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5"/>
            <a:ext cx="10972800" cy="947166"/>
          </a:xfrm>
        </p:spPr>
        <p:txBody>
          <a:bodyPr>
            <a:noAutofit/>
          </a:bodyPr>
          <a:lstStyle/>
          <a:p>
            <a:pPr algn="ctr"/>
            <a:r>
              <a:rPr lang="el-GR" sz="60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Πρόχειρος Νόμος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29C28-12A9-4B7D-85A3-81354590A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66900"/>
            <a:ext cx="10972800" cy="4743450"/>
          </a:xfrm>
        </p:spPr>
        <p:txBody>
          <a:bodyPr>
            <a:noAutofit/>
          </a:bodyPr>
          <a:lstStyle/>
          <a:p>
            <a:pPr algn="just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Εκδόθηκε 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870-879</a:t>
            </a:r>
          </a:p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Τι ήταν; </a:t>
            </a:r>
          </a:p>
          <a:p>
            <a:pPr algn="just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Πρακτικό εγχειρίδιο που περιλάμβανε διατάξεις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Δημοσίου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και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Αστικού Δικαίου</a:t>
            </a:r>
          </a:p>
          <a:p>
            <a:pPr algn="just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Αντλεί πολλά στιοχεία από την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Εκλογή 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παρά το ότι ασκεί αρνητική κριτική σ’ αυτήν.</a:t>
            </a:r>
            <a:endParaRPr lang="el-GR" sz="40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1320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A98F1-6952-4867-8A17-CF6AF8E18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5"/>
            <a:ext cx="10972800" cy="947166"/>
          </a:xfrm>
        </p:spPr>
        <p:txBody>
          <a:bodyPr>
            <a:noAutofit/>
          </a:bodyPr>
          <a:lstStyle/>
          <a:p>
            <a:pPr algn="ctr"/>
            <a:r>
              <a:rPr lang="el-GR" sz="60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Εκλογή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29C28-12A9-4B7D-85A3-81354590A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Τι ήταν; Νομικό έργο των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Ισαύρων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Ήταν δηλαδή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συλλογή νόμων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 από τον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Λέοντα Γ΄ 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και τον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Κων/νο Ε΄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. Αν και αποτελούσε ουσιαστικά μία επιλογή από νόμους του Ιουστινιανού, η Εκλογή περιέλαβε και διατάξεις προερχόμενες από τοπικές συνήθειες.</a:t>
            </a:r>
          </a:p>
          <a:p>
            <a:pPr algn="just"/>
            <a:endParaRPr lang="el-GR" sz="40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80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A98F1-6952-4867-8A17-CF6AF8E18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19660"/>
            <a:ext cx="10972800" cy="947166"/>
          </a:xfrm>
        </p:spPr>
        <p:txBody>
          <a:bodyPr>
            <a:noAutofit/>
          </a:bodyPr>
          <a:lstStyle/>
          <a:p>
            <a:pPr algn="ctr"/>
            <a:r>
              <a:rPr lang="el-GR" sz="60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Επαναγωγή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29C28-12A9-4B7D-85A3-81354590A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47825"/>
            <a:ext cx="10972800" cy="5210175"/>
          </a:xfrm>
        </p:spPr>
        <p:txBody>
          <a:bodyPr>
            <a:noAutofit/>
          </a:bodyPr>
          <a:lstStyle/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Τι ήταν; </a:t>
            </a:r>
          </a:p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Μια συλλογή νομοθετημάτων </a:t>
            </a:r>
          </a:p>
          <a:p>
            <a:pPr algn="ctr">
              <a:spcBef>
                <a:spcPts val="0"/>
              </a:spcBef>
            </a:pP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που καθορίζουν με ακρίβεια τις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αρμοδιότητες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του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Αυτοκράτορα 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και του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Πατριάρχη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 των δύο κεφαλών της οικουμένης που συνεργάζονται στενά. Εμπνευστής της θεωρίας των δύο εξουσιών φαίνεται ότι ήταν ο Πατριάρχης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Φώτιος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.</a:t>
            </a:r>
            <a:endParaRPr lang="el-GR" sz="40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161962"/>
      </p:ext>
    </p:extLst>
  </p:cSld>
  <p:clrMapOvr>
    <a:masterClrMapping/>
  </p:clrMapOvr>
  <p:transition spd="slow"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A98F1-6952-4867-8A17-CF6AF8E18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19660"/>
            <a:ext cx="10972800" cy="947166"/>
          </a:xfrm>
        </p:spPr>
        <p:txBody>
          <a:bodyPr>
            <a:noAutofit/>
          </a:bodyPr>
          <a:lstStyle/>
          <a:p>
            <a:pPr algn="ctr"/>
            <a:r>
              <a:rPr lang="el-GR" sz="60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Βασιλικά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29C28-12A9-4B7D-85A3-81354590A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47825"/>
            <a:ext cx="10972800" cy="5210175"/>
          </a:xfrm>
        </p:spPr>
        <p:txBody>
          <a:bodyPr>
            <a:noAutofit/>
          </a:bodyPr>
          <a:lstStyle/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Τι ήταν; </a:t>
            </a:r>
          </a:p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μεγαλύτερη νομική συλλογή της αυτοκρατορίας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, η οποία στηρίχθηκε σε μεγάλο βαθμό στην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Ιουστινιάνεια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 νομοθεσία </a:t>
            </a:r>
          </a:p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και για το λόγο αυτό αντανακλά κυρίως </a:t>
            </a:r>
          </a:p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τις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συνθήκες του 6</a:t>
            </a:r>
            <a:r>
              <a:rPr lang="el-GR" sz="4000" b="1" baseline="30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ου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αιώνα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l-GR" sz="40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227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A98F1-6952-4867-8A17-CF6AF8E18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19660"/>
            <a:ext cx="10972800" cy="947166"/>
          </a:xfrm>
        </p:spPr>
        <p:txBody>
          <a:bodyPr>
            <a:noAutofit/>
          </a:bodyPr>
          <a:lstStyle/>
          <a:p>
            <a:pPr algn="ctr"/>
            <a:r>
              <a:rPr lang="el-GR" sz="60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Νεαρές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29C28-12A9-4B7D-85A3-81354590A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47825"/>
            <a:ext cx="10972800" cy="5210175"/>
          </a:xfrm>
        </p:spPr>
        <p:txBody>
          <a:bodyPr>
            <a:noAutofit/>
          </a:bodyPr>
          <a:lstStyle/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Τι ήταν; </a:t>
            </a:r>
          </a:p>
          <a:p>
            <a:pPr algn="ctr"/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Νέοι αυτοκρατορικοί νόμοι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Σώζονται πολλές Νεαρές του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Ιουστινιανού Α΄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, του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Ιουστίνου Β΄ 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αλλά και των αυτοκρατόρων της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Μακεδονικής Δυναστείας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Οι Νεαρές ήταν το μόνο νομικό κείμενο στα </a:t>
            </a:r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ελληνικά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 την εποχή του Ιουστινιανού.</a:t>
            </a:r>
          </a:p>
        </p:txBody>
      </p:sp>
    </p:spTree>
    <p:extLst>
      <p:ext uri="{BB962C8B-B14F-4D97-AF65-F5344CB8AC3E}">
        <p14:creationId xmlns:p14="http://schemas.microsoft.com/office/powerpoint/2010/main" val="541961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29C28-12A9-4B7D-85A3-81354590A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66775"/>
            <a:ext cx="10972800" cy="5991225"/>
          </a:xfrm>
        </p:spPr>
        <p:txBody>
          <a:bodyPr>
            <a:noAutofit/>
          </a:bodyPr>
          <a:lstStyle/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Από τις </a:t>
            </a:r>
            <a:r>
              <a:rPr lang="el-GR" sz="5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Νεαρές</a:t>
            </a:r>
            <a:r>
              <a:rPr lang="el-GR" sz="5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φαίνεται ότι </a:t>
            </a:r>
          </a:p>
          <a:p>
            <a:pPr algn="ctr"/>
            <a:r>
              <a:rPr lang="el-GR" sz="4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το κράτος ταυτίζεται πλέον με τον αυτοκράτορα</a:t>
            </a:r>
          </a:p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και τη στρατιωτική και γραφειοκρατική μηχανή του,</a:t>
            </a:r>
          </a:p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 η οποία επηρεάζει </a:t>
            </a:r>
            <a:r>
              <a:rPr lang="el-GR" sz="4000">
                <a:latin typeface="Calibri" panose="020F0502020204030204" pitchFamily="34" charset="0"/>
                <a:cs typeface="Calibri" panose="020F0502020204030204" pitchFamily="34" charset="0"/>
              </a:rPr>
              <a:t>άμεσα </a:t>
            </a:r>
          </a:p>
          <a:p>
            <a:pPr algn="ctr"/>
            <a:r>
              <a:rPr lang="el-GR" sz="4000">
                <a:latin typeface="Calibri" panose="020F0502020204030204" pitchFamily="34" charset="0"/>
                <a:cs typeface="Calibri" panose="020F0502020204030204" pitchFamily="34" charset="0"/>
              </a:rPr>
              <a:t>την 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αστική ζωή και οικονομία.</a:t>
            </a:r>
          </a:p>
        </p:txBody>
      </p:sp>
    </p:spTree>
    <p:extLst>
      <p:ext uri="{BB962C8B-B14F-4D97-AF65-F5344CB8AC3E}">
        <p14:creationId xmlns:p14="http://schemas.microsoft.com/office/powerpoint/2010/main" val="3978747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plashVTI">
  <a:themeElements>
    <a:clrScheme name="AnalogousFromLightSeedRightStep">
      <a:dk1>
        <a:srgbClr val="000000"/>
      </a:dk1>
      <a:lt1>
        <a:srgbClr val="FFFFFF"/>
      </a:lt1>
      <a:dk2>
        <a:srgbClr val="242A41"/>
      </a:dk2>
      <a:lt2>
        <a:srgbClr val="E8E2E7"/>
      </a:lt2>
      <a:accent1>
        <a:srgbClr val="44B557"/>
      </a:accent1>
      <a:accent2>
        <a:srgbClr val="47B386"/>
      </a:accent2>
      <a:accent3>
        <a:srgbClr val="50AFB0"/>
      </a:accent3>
      <a:accent4>
        <a:srgbClr val="59A7E0"/>
      </a:accent4>
      <a:accent5>
        <a:srgbClr val="7789E5"/>
      </a:accent5>
      <a:accent6>
        <a:srgbClr val="7B59E0"/>
      </a:accent6>
      <a:hlink>
        <a:srgbClr val="AE69A2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265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Avenir Next LT Pro</vt:lpstr>
      <vt:lpstr>Calibri</vt:lpstr>
      <vt:lpstr>Comic Sans MS</vt:lpstr>
      <vt:lpstr>Posterama</vt:lpstr>
      <vt:lpstr>SplashVTI</vt:lpstr>
      <vt:lpstr>Νομοθεσία</vt:lpstr>
      <vt:lpstr>PowerPoint Presentation</vt:lpstr>
      <vt:lpstr>Νομοθεσία Μακεδόνων βασιλέων</vt:lpstr>
      <vt:lpstr>Πρόχειρος Νόμος</vt:lpstr>
      <vt:lpstr>Εκλογή</vt:lpstr>
      <vt:lpstr>Επαναγωγή</vt:lpstr>
      <vt:lpstr>Βασιλικά</vt:lpstr>
      <vt:lpstr>Νεαρές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Νομοθεσία</dc:title>
  <dc:creator>Flora</dc:creator>
  <cp:lastModifiedBy>Flora</cp:lastModifiedBy>
  <cp:revision>6</cp:revision>
  <dcterms:created xsi:type="dcterms:W3CDTF">2022-12-05T20:07:48Z</dcterms:created>
  <dcterms:modified xsi:type="dcterms:W3CDTF">2022-12-05T20:42:16Z</dcterms:modified>
</cp:coreProperties>
</file>