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79" r:id="rId5"/>
    <p:sldId id="258" r:id="rId6"/>
    <p:sldId id="281" r:id="rId7"/>
    <p:sldId id="278" r:id="rId8"/>
    <p:sldId id="301" r:id="rId9"/>
    <p:sldId id="300" r:id="rId10"/>
    <p:sldId id="282" r:id="rId11"/>
    <p:sldId id="289" r:id="rId12"/>
    <p:sldId id="299" r:id="rId13"/>
    <p:sldId id="259" r:id="rId14"/>
    <p:sldId id="260" r:id="rId15"/>
    <p:sldId id="273" r:id="rId16"/>
    <p:sldId id="274" r:id="rId17"/>
    <p:sldId id="275" r:id="rId18"/>
    <p:sldId id="276" r:id="rId19"/>
    <p:sldId id="302" r:id="rId20"/>
    <p:sldId id="303" r:id="rId21"/>
    <p:sldId id="261" r:id="rId22"/>
    <p:sldId id="283" r:id="rId23"/>
    <p:sldId id="284" r:id="rId24"/>
    <p:sldId id="286" r:id="rId25"/>
    <p:sldId id="292" r:id="rId26"/>
    <p:sldId id="305" r:id="rId27"/>
    <p:sldId id="306" r:id="rId28"/>
    <p:sldId id="307" r:id="rId29"/>
    <p:sldId id="290" r:id="rId30"/>
    <p:sldId id="308" r:id="rId31"/>
    <p:sldId id="285" r:id="rId32"/>
    <p:sldId id="309" r:id="rId33"/>
    <p:sldId id="287" r:id="rId34"/>
    <p:sldId id="288" r:id="rId35"/>
    <p:sldId id="304" r:id="rId36"/>
    <p:sldId id="295" r:id="rId37"/>
    <p:sldId id="312" r:id="rId38"/>
    <p:sldId id="298" r:id="rId39"/>
    <p:sldId id="296" r:id="rId40"/>
    <p:sldId id="297" r:id="rId41"/>
    <p:sldId id="310" r:id="rId42"/>
    <p:sldId id="293" r:id="rId43"/>
    <p:sldId id="294" r:id="rId44"/>
    <p:sldId id="280" r:id="rId45"/>
    <p:sldId id="262" r:id="rId46"/>
    <p:sldId id="264" r:id="rId47"/>
    <p:sldId id="265" r:id="rId48"/>
    <p:sldId id="266" r:id="rId49"/>
    <p:sldId id="267" r:id="rId50"/>
    <p:sldId id="268" r:id="rId51"/>
    <p:sldId id="270" r:id="rId52"/>
    <p:sldId id="271" r:id="rId53"/>
    <p:sldId id="272" r:id="rId54"/>
    <p:sldId id="313" r:id="rId55"/>
    <p:sldId id="321" r:id="rId56"/>
    <p:sldId id="318" r:id="rId57"/>
    <p:sldId id="319" r:id="rId58"/>
    <p:sldId id="320" r:id="rId59"/>
    <p:sldId id="314" r:id="rId60"/>
    <p:sldId id="317" r:id="rId61"/>
    <p:sldId id="315" r:id="rId62"/>
    <p:sldId id="316" r:id="rId63"/>
    <p:sldId id="322" r:id="rId6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52" autoAdjust="0"/>
  </p:normalViewPr>
  <p:slideViewPr>
    <p:cSldViewPr>
      <p:cViewPr varScale="1">
        <p:scale>
          <a:sx n="67" d="100"/>
          <a:sy n="67" d="100"/>
        </p:scale>
        <p:origin x="-792" y="-4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3A53325-0734-49DB-A1DD-B3753E4502B8}" type="datetimeFigureOut">
              <a:rPr lang="el-GR" smtClean="0"/>
              <a:pPr/>
              <a:t>22/11/2017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3ECE6A5-4531-4C19-AFFA-2BDF8888781A}" type="slidenum">
              <a:rPr lang="el-GR" smtClean="0"/>
              <a:pPr/>
              <a:t>‹#›</a:t>
            </a:fld>
            <a:endParaRPr lang="el-GR"/>
          </a:p>
        </p:txBody>
      </p:sp>
    </p:spTree>
    <p:extLst>
      <p:ext uri="{BB962C8B-B14F-4D97-AF65-F5344CB8AC3E}">
        <p14:creationId xmlns="" xmlns:p14="http://schemas.microsoft.com/office/powerpoint/2010/main" val="194250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3A53325-0734-49DB-A1DD-B3753E4502B8}" type="datetimeFigureOut">
              <a:rPr lang="el-GR" smtClean="0"/>
              <a:pPr/>
              <a:t>22/11/2017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3ECE6A5-4531-4C19-AFFA-2BDF8888781A}" type="slidenum">
              <a:rPr lang="el-GR" smtClean="0"/>
              <a:pPr/>
              <a:t>‹#›</a:t>
            </a:fld>
            <a:endParaRPr lang="el-GR"/>
          </a:p>
        </p:txBody>
      </p:sp>
    </p:spTree>
    <p:extLst>
      <p:ext uri="{BB962C8B-B14F-4D97-AF65-F5344CB8AC3E}">
        <p14:creationId xmlns="" xmlns:p14="http://schemas.microsoft.com/office/powerpoint/2010/main" val="2797133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3A53325-0734-49DB-A1DD-B3753E4502B8}" type="datetimeFigureOut">
              <a:rPr lang="el-GR" smtClean="0"/>
              <a:pPr/>
              <a:t>22/11/2017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3ECE6A5-4531-4C19-AFFA-2BDF8888781A}" type="slidenum">
              <a:rPr lang="el-GR" smtClean="0"/>
              <a:pPr/>
              <a:t>‹#›</a:t>
            </a:fld>
            <a:endParaRPr lang="el-GR"/>
          </a:p>
        </p:txBody>
      </p:sp>
    </p:spTree>
    <p:extLst>
      <p:ext uri="{BB962C8B-B14F-4D97-AF65-F5344CB8AC3E}">
        <p14:creationId xmlns="" xmlns:p14="http://schemas.microsoft.com/office/powerpoint/2010/main" val="713575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3A53325-0734-49DB-A1DD-B3753E4502B8}" type="datetimeFigureOut">
              <a:rPr lang="el-GR" smtClean="0"/>
              <a:pPr/>
              <a:t>22/11/2017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3ECE6A5-4531-4C19-AFFA-2BDF8888781A}" type="slidenum">
              <a:rPr lang="el-GR" smtClean="0"/>
              <a:pPr/>
              <a:t>‹#›</a:t>
            </a:fld>
            <a:endParaRPr lang="el-GR"/>
          </a:p>
        </p:txBody>
      </p:sp>
    </p:spTree>
    <p:extLst>
      <p:ext uri="{BB962C8B-B14F-4D97-AF65-F5344CB8AC3E}">
        <p14:creationId xmlns="" xmlns:p14="http://schemas.microsoft.com/office/powerpoint/2010/main" val="175898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3A53325-0734-49DB-A1DD-B3753E4502B8}" type="datetimeFigureOut">
              <a:rPr lang="el-GR" smtClean="0"/>
              <a:pPr/>
              <a:t>22/11/2017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3ECE6A5-4531-4C19-AFFA-2BDF8888781A}" type="slidenum">
              <a:rPr lang="el-GR" smtClean="0"/>
              <a:pPr/>
              <a:t>‹#›</a:t>
            </a:fld>
            <a:endParaRPr lang="el-GR"/>
          </a:p>
        </p:txBody>
      </p:sp>
    </p:spTree>
    <p:extLst>
      <p:ext uri="{BB962C8B-B14F-4D97-AF65-F5344CB8AC3E}">
        <p14:creationId xmlns="" xmlns:p14="http://schemas.microsoft.com/office/powerpoint/2010/main" val="2069829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3A53325-0734-49DB-A1DD-B3753E4502B8}" type="datetimeFigureOut">
              <a:rPr lang="el-GR" smtClean="0"/>
              <a:pPr/>
              <a:t>22/11/2017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3ECE6A5-4531-4C19-AFFA-2BDF8888781A}" type="slidenum">
              <a:rPr lang="el-GR" smtClean="0"/>
              <a:pPr/>
              <a:t>‹#›</a:t>
            </a:fld>
            <a:endParaRPr lang="el-GR"/>
          </a:p>
        </p:txBody>
      </p:sp>
    </p:spTree>
    <p:extLst>
      <p:ext uri="{BB962C8B-B14F-4D97-AF65-F5344CB8AC3E}">
        <p14:creationId xmlns="" xmlns:p14="http://schemas.microsoft.com/office/powerpoint/2010/main" val="357534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3A53325-0734-49DB-A1DD-B3753E4502B8}" type="datetimeFigureOut">
              <a:rPr lang="el-GR" smtClean="0"/>
              <a:pPr/>
              <a:t>22/11/2017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3ECE6A5-4531-4C19-AFFA-2BDF8888781A}" type="slidenum">
              <a:rPr lang="el-GR" smtClean="0"/>
              <a:pPr/>
              <a:t>‹#›</a:t>
            </a:fld>
            <a:endParaRPr lang="el-GR"/>
          </a:p>
        </p:txBody>
      </p:sp>
    </p:spTree>
    <p:extLst>
      <p:ext uri="{BB962C8B-B14F-4D97-AF65-F5344CB8AC3E}">
        <p14:creationId xmlns="" xmlns:p14="http://schemas.microsoft.com/office/powerpoint/2010/main" val="323091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3A53325-0734-49DB-A1DD-B3753E4502B8}" type="datetimeFigureOut">
              <a:rPr lang="el-GR" smtClean="0"/>
              <a:pPr/>
              <a:t>22/11/2017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3ECE6A5-4531-4C19-AFFA-2BDF8888781A}" type="slidenum">
              <a:rPr lang="el-GR" smtClean="0"/>
              <a:pPr/>
              <a:t>‹#›</a:t>
            </a:fld>
            <a:endParaRPr lang="el-GR"/>
          </a:p>
        </p:txBody>
      </p:sp>
    </p:spTree>
    <p:extLst>
      <p:ext uri="{BB962C8B-B14F-4D97-AF65-F5344CB8AC3E}">
        <p14:creationId xmlns="" xmlns:p14="http://schemas.microsoft.com/office/powerpoint/2010/main" val="273518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3A53325-0734-49DB-A1DD-B3753E4502B8}" type="datetimeFigureOut">
              <a:rPr lang="el-GR" smtClean="0"/>
              <a:pPr/>
              <a:t>22/11/2017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3ECE6A5-4531-4C19-AFFA-2BDF8888781A}" type="slidenum">
              <a:rPr lang="el-GR" smtClean="0"/>
              <a:pPr/>
              <a:t>‹#›</a:t>
            </a:fld>
            <a:endParaRPr lang="el-GR"/>
          </a:p>
        </p:txBody>
      </p:sp>
    </p:spTree>
    <p:extLst>
      <p:ext uri="{BB962C8B-B14F-4D97-AF65-F5344CB8AC3E}">
        <p14:creationId xmlns="" xmlns:p14="http://schemas.microsoft.com/office/powerpoint/2010/main" val="337918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3A53325-0734-49DB-A1DD-B3753E4502B8}" type="datetimeFigureOut">
              <a:rPr lang="el-GR" smtClean="0"/>
              <a:pPr/>
              <a:t>22/11/2017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3ECE6A5-4531-4C19-AFFA-2BDF8888781A}" type="slidenum">
              <a:rPr lang="el-GR" smtClean="0"/>
              <a:pPr/>
              <a:t>‹#›</a:t>
            </a:fld>
            <a:endParaRPr lang="el-GR"/>
          </a:p>
        </p:txBody>
      </p:sp>
    </p:spTree>
    <p:extLst>
      <p:ext uri="{BB962C8B-B14F-4D97-AF65-F5344CB8AC3E}">
        <p14:creationId xmlns="" xmlns:p14="http://schemas.microsoft.com/office/powerpoint/2010/main" val="1079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3A53325-0734-49DB-A1DD-B3753E4502B8}" type="datetimeFigureOut">
              <a:rPr lang="el-GR" smtClean="0"/>
              <a:pPr/>
              <a:t>22/11/2017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3ECE6A5-4531-4C19-AFFA-2BDF8888781A}" type="slidenum">
              <a:rPr lang="el-GR" smtClean="0"/>
              <a:pPr/>
              <a:t>‹#›</a:t>
            </a:fld>
            <a:endParaRPr lang="el-GR"/>
          </a:p>
        </p:txBody>
      </p:sp>
    </p:spTree>
    <p:extLst>
      <p:ext uri="{BB962C8B-B14F-4D97-AF65-F5344CB8AC3E}">
        <p14:creationId xmlns="" xmlns:p14="http://schemas.microsoft.com/office/powerpoint/2010/main" val="94571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53325-0734-49DB-A1DD-B3753E4502B8}" type="datetimeFigureOut">
              <a:rPr lang="el-GR" smtClean="0"/>
              <a:pPr/>
              <a:t>22/11/2017</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CE6A5-4531-4C19-AFFA-2BDF8888781A}" type="slidenum">
              <a:rPr lang="el-GR" smtClean="0"/>
              <a:pPr/>
              <a:t>‹#›</a:t>
            </a:fld>
            <a:endParaRPr lang="el-GR"/>
          </a:p>
        </p:txBody>
      </p:sp>
    </p:spTree>
    <p:extLst>
      <p:ext uri="{BB962C8B-B14F-4D97-AF65-F5344CB8AC3E}">
        <p14:creationId xmlns="" xmlns:p14="http://schemas.microsoft.com/office/powerpoint/2010/main" val="1459312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jpe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el.wikipedia.org/wiki/%CE%9D%CE%B5%CE%B1%CF%81%CE%B1%CE%A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el.wikipedia.org/w/index.php?title=%CE%95%CF%80%CE%B1%CF%81%CF%87%CE%B9%CE%BA%CF%8C%CE%BD_%CE%92%CE%B9%CE%B2%CE%BB%CE%AF%CE%BF%CE%BD&amp;action=edit&amp;redlink=1"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332656"/>
            <a:ext cx="8136904" cy="3168352"/>
          </a:xfrm>
        </p:spPr>
        <p:txBody>
          <a:bodyPr>
            <a:noAutofit/>
          </a:bodyPr>
          <a:lstStyle/>
          <a:p>
            <a:r>
              <a:rPr lang="el-GR" sz="5400" b="1" dirty="0" smtClean="0">
                <a:solidFill>
                  <a:srgbClr val="C00000"/>
                </a:solidFill>
                <a:effectLst>
                  <a:outerShdw blurRad="38100" dist="38100" dir="2700000" algn="tl">
                    <a:srgbClr val="000000">
                      <a:alpha val="43137"/>
                    </a:srgbClr>
                  </a:outerShdw>
                </a:effectLst>
              </a:rPr>
              <a:t>ΒΥΖΑΝΤΙΝΗ</a:t>
            </a:r>
            <a:br>
              <a:rPr lang="el-GR" sz="5400" b="1" dirty="0" smtClean="0">
                <a:solidFill>
                  <a:srgbClr val="C00000"/>
                </a:solidFill>
                <a:effectLst>
                  <a:outerShdw blurRad="38100" dist="38100" dir="2700000" algn="tl">
                    <a:srgbClr val="000000">
                      <a:alpha val="43137"/>
                    </a:srgbClr>
                  </a:outerShdw>
                </a:effectLst>
              </a:rPr>
            </a:br>
            <a:r>
              <a:rPr lang="el-GR" sz="5400" b="1" dirty="0" smtClean="0">
                <a:solidFill>
                  <a:srgbClr val="C00000"/>
                </a:solidFill>
                <a:effectLst>
                  <a:outerShdw blurRad="38100" dist="38100" dir="2700000" algn="tl">
                    <a:srgbClr val="000000">
                      <a:alpha val="43137"/>
                    </a:srgbClr>
                  </a:outerShdw>
                </a:effectLst>
              </a:rPr>
              <a:t>ΟΙΚΟΝΟΜΙΑ</a:t>
            </a:r>
            <a:r>
              <a:rPr lang="el-GR" sz="5400" b="1" dirty="0">
                <a:solidFill>
                  <a:srgbClr val="C00000"/>
                </a:solidFill>
                <a:effectLst>
                  <a:outerShdw blurRad="38100" dist="38100" dir="2700000" algn="tl">
                    <a:srgbClr val="000000">
                      <a:alpha val="43137"/>
                    </a:srgbClr>
                  </a:outerShdw>
                </a:effectLst>
              </a:rPr>
              <a:t> </a:t>
            </a:r>
            <a:r>
              <a:rPr lang="el-GR" sz="5400" b="1" dirty="0" smtClean="0">
                <a:solidFill>
                  <a:srgbClr val="C00000"/>
                </a:solidFill>
                <a:effectLst>
                  <a:outerShdw blurRad="38100" dist="38100" dir="2700000" algn="tl">
                    <a:srgbClr val="000000">
                      <a:alpha val="43137"/>
                    </a:srgbClr>
                  </a:outerShdw>
                </a:effectLst>
              </a:rPr>
              <a:t>και ΚΟΙΝΩΝΙΑ</a:t>
            </a:r>
            <a:br>
              <a:rPr lang="el-GR" sz="5400" b="1" dirty="0" smtClean="0">
                <a:solidFill>
                  <a:srgbClr val="C00000"/>
                </a:solidFill>
                <a:effectLst>
                  <a:outerShdw blurRad="38100" dist="38100" dir="2700000" algn="tl">
                    <a:srgbClr val="000000">
                      <a:alpha val="43137"/>
                    </a:srgbClr>
                  </a:outerShdw>
                </a:effectLst>
              </a:rPr>
            </a:br>
            <a:r>
              <a:rPr lang="el-GR" sz="5400" b="1" dirty="0" smtClean="0">
                <a:solidFill>
                  <a:srgbClr val="C00000"/>
                </a:solidFill>
                <a:effectLst>
                  <a:outerShdw blurRad="38100" dist="38100" dir="2700000" algn="tl">
                    <a:srgbClr val="000000">
                      <a:alpha val="43137"/>
                    </a:srgbClr>
                  </a:outerShdw>
                </a:effectLst>
              </a:rPr>
              <a:t>(9</a:t>
            </a:r>
            <a:r>
              <a:rPr lang="el-GR" sz="5400" b="1" baseline="30000" dirty="0" smtClean="0">
                <a:solidFill>
                  <a:srgbClr val="C00000"/>
                </a:solidFill>
                <a:effectLst>
                  <a:outerShdw blurRad="38100" dist="38100" dir="2700000" algn="tl">
                    <a:srgbClr val="000000">
                      <a:alpha val="43137"/>
                    </a:srgbClr>
                  </a:outerShdw>
                </a:effectLst>
              </a:rPr>
              <a:t>ος</a:t>
            </a:r>
            <a:r>
              <a:rPr lang="el-GR" sz="5400" b="1" dirty="0" smtClean="0">
                <a:solidFill>
                  <a:srgbClr val="C00000"/>
                </a:solidFill>
                <a:effectLst>
                  <a:outerShdw blurRad="38100" dist="38100" dir="2700000" algn="tl">
                    <a:srgbClr val="000000">
                      <a:alpha val="43137"/>
                    </a:srgbClr>
                  </a:outerShdw>
                </a:effectLst>
              </a:rPr>
              <a:t> – 11</a:t>
            </a:r>
            <a:r>
              <a:rPr lang="el-GR" sz="5400" b="1" baseline="30000" dirty="0" smtClean="0">
                <a:solidFill>
                  <a:srgbClr val="C00000"/>
                </a:solidFill>
                <a:effectLst>
                  <a:outerShdw blurRad="38100" dist="38100" dir="2700000" algn="tl">
                    <a:srgbClr val="000000">
                      <a:alpha val="43137"/>
                    </a:srgbClr>
                  </a:outerShdw>
                </a:effectLst>
              </a:rPr>
              <a:t>ος</a:t>
            </a:r>
            <a:r>
              <a:rPr lang="el-GR" sz="5400" b="1" dirty="0" smtClean="0">
                <a:solidFill>
                  <a:srgbClr val="C00000"/>
                </a:solidFill>
                <a:effectLst>
                  <a:outerShdw blurRad="38100" dist="38100" dir="2700000" algn="tl">
                    <a:srgbClr val="000000">
                      <a:alpha val="43137"/>
                    </a:srgbClr>
                  </a:outerShdw>
                </a:effectLst>
              </a:rPr>
              <a:t> αι. </a:t>
            </a:r>
            <a:r>
              <a:rPr lang="el-GR" sz="5400" b="1" dirty="0" err="1" smtClean="0">
                <a:solidFill>
                  <a:srgbClr val="C00000"/>
                </a:solidFill>
                <a:effectLst>
                  <a:outerShdw blurRad="38100" dist="38100" dir="2700000" algn="tl">
                    <a:srgbClr val="000000">
                      <a:alpha val="43137"/>
                    </a:srgbClr>
                  </a:outerShdw>
                </a:effectLst>
              </a:rPr>
              <a:t>μ.Χ</a:t>
            </a:r>
            <a:r>
              <a:rPr lang="el-GR" sz="5400" b="1" dirty="0" smtClean="0">
                <a:solidFill>
                  <a:srgbClr val="C00000"/>
                </a:solidFill>
                <a:effectLst>
                  <a:outerShdw blurRad="38100" dist="38100" dir="2700000" algn="tl">
                    <a:srgbClr val="000000">
                      <a:alpha val="43137"/>
                    </a:srgbClr>
                  </a:outerShdw>
                </a:effectLst>
              </a:rPr>
              <a:t>.)</a:t>
            </a:r>
            <a:endParaRPr lang="el-GR" sz="5400" b="1" dirty="0">
              <a:solidFill>
                <a:srgbClr val="C00000"/>
              </a:solidFill>
              <a:effectLst>
                <a:outerShdw blurRad="38100" dist="38100" dir="2700000" algn="tl">
                  <a:srgbClr val="000000">
                    <a:alpha val="43137"/>
                  </a:srgbClr>
                </a:outerShdw>
              </a:effectLst>
            </a:endParaRPr>
          </a:p>
        </p:txBody>
      </p:sp>
      <p:pic>
        <p:nvPicPr>
          <p:cNvPr id="4" name="Εικόνα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683568" y="3861048"/>
            <a:ext cx="2232248" cy="2232248"/>
          </a:xfrm>
          <a:prstGeom prst="rect">
            <a:avLst/>
          </a:prstGeom>
          <a:ln>
            <a:noFill/>
          </a:ln>
          <a:effectLst>
            <a:outerShdw blurRad="292100" dist="139700" dir="2700000" algn="tl" rotWithShape="0">
              <a:srgbClr val="333333">
                <a:alpha val="65000"/>
              </a:srgbClr>
            </a:outerShdw>
          </a:effectLst>
        </p:spPr>
      </p:pic>
      <p:pic>
        <p:nvPicPr>
          <p:cNvPr id="5" name="Εικόνα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35664" y="3717032"/>
            <a:ext cx="4775531" cy="24959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3990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54110" y="142301"/>
            <a:ext cx="4454398" cy="980728"/>
          </a:xfrm>
        </p:spPr>
        <p:txBody>
          <a:bodyPr>
            <a:normAutofit/>
          </a:bodyPr>
          <a:lstStyle/>
          <a:p>
            <a:r>
              <a:rPr lang="el-GR" sz="3600" b="1" dirty="0" smtClean="0">
                <a:solidFill>
                  <a:srgbClr val="C00000"/>
                </a:solidFill>
                <a:effectLst>
                  <a:outerShdw blurRad="38100" dist="38100" dir="2700000" algn="tl">
                    <a:srgbClr val="000000">
                      <a:alpha val="43137"/>
                    </a:srgbClr>
                  </a:outerShdw>
                </a:effectLst>
              </a:rPr>
              <a:t>Οι </a:t>
            </a:r>
            <a:r>
              <a:rPr lang="el-GR" sz="3600" b="1" dirty="0" err="1" smtClean="0">
                <a:solidFill>
                  <a:srgbClr val="C00000"/>
                </a:solidFill>
                <a:effectLst>
                  <a:outerShdw blurRad="38100" dist="38100" dir="2700000" algn="tl">
                    <a:srgbClr val="000000">
                      <a:alpha val="43137"/>
                    </a:srgbClr>
                  </a:outerShdw>
                </a:effectLst>
              </a:rPr>
              <a:t>ιχθυοπράτες</a:t>
            </a:r>
            <a:endParaRPr lang="el-GR" sz="3600" b="1" dirty="0">
              <a:solidFill>
                <a:srgbClr val="C0000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1115616" y="1340768"/>
            <a:ext cx="7850032" cy="5517232"/>
          </a:xfrm>
        </p:spPr>
        <p:txBody>
          <a:bodyPr>
            <a:normAutofit fontScale="77500" lnSpcReduction="20000"/>
          </a:bodyPr>
          <a:lstStyle/>
          <a:p>
            <a:pPr marL="0" indent="0" algn="just">
              <a:buNone/>
            </a:pPr>
            <a:r>
              <a:rPr lang="el-GR" b="1" dirty="0" smtClean="0">
                <a:solidFill>
                  <a:srgbClr val="C00000"/>
                </a:solidFill>
                <a:effectLst>
                  <a:outerShdw blurRad="38100" dist="38100" dir="2700000" algn="tl">
                    <a:srgbClr val="000000">
                      <a:alpha val="43137"/>
                    </a:srgbClr>
                  </a:outerShdw>
                </a:effectLst>
              </a:rPr>
              <a:t>1. </a:t>
            </a:r>
            <a:r>
              <a:rPr lang="el-GR" dirty="0" smtClean="0"/>
              <a:t>Οι </a:t>
            </a:r>
            <a:r>
              <a:rPr lang="el-GR" dirty="0" err="1" smtClean="0"/>
              <a:t>ιχθυοπράτες</a:t>
            </a:r>
            <a:r>
              <a:rPr lang="el-GR" dirty="0" smtClean="0"/>
              <a:t> να διαμένουν στις μεγάλες καμάρες της πόλης πουλώντας τα ψάρια που έπιασαν φρέσκα. Κάθε καμάρα να έχει έναν επιστάτη, για να επιβλέπει πώς έγινε η αγορά στην άκρη της θάλασσας και πώς γίνεται η εκποίηση των ψαριών. Για τις υπηρεσίες του να κερδίζει ένα </a:t>
            </a:r>
            <a:r>
              <a:rPr lang="el-GR" dirty="0" err="1" smtClean="0"/>
              <a:t>μιλιαρήσιον</a:t>
            </a:r>
            <a:r>
              <a:rPr lang="el-GR" dirty="0" smtClean="0"/>
              <a:t> για κάθε χρυσό νόμισμα.</a:t>
            </a:r>
          </a:p>
          <a:p>
            <a:pPr marL="0" indent="0" algn="just">
              <a:buNone/>
            </a:pPr>
            <a:r>
              <a:rPr lang="el-GR" b="1" dirty="0" smtClean="0">
                <a:solidFill>
                  <a:srgbClr val="C00000"/>
                </a:solidFill>
                <a:effectLst>
                  <a:outerShdw blurRad="38100" dist="38100" dir="2700000" algn="tl">
                    <a:srgbClr val="000000">
                      <a:alpha val="43137"/>
                    </a:srgbClr>
                  </a:outerShdw>
                </a:effectLst>
              </a:rPr>
              <a:t>2. </a:t>
            </a:r>
            <a:r>
              <a:rPr lang="el-GR" dirty="0" smtClean="0"/>
              <a:t>Δεν επιτρέπεται στους πωλητές να παστώνουν ή να πωλούν τα ψάρια στους ξένους, που ακολούθως τα μεταφέρουν στο εξωτερικό. Μόνο τα περισσευούμενα επιτρέπεται να παστωθούν για να μη χαλάσουν.</a:t>
            </a:r>
          </a:p>
          <a:p>
            <a:pPr marL="0" indent="0" algn="just">
              <a:buNone/>
            </a:pPr>
            <a:r>
              <a:rPr lang="el-GR" b="1" dirty="0" smtClean="0">
                <a:solidFill>
                  <a:srgbClr val="C00000"/>
                </a:solidFill>
                <a:effectLst>
                  <a:outerShdw blurRad="38100" dist="38100" dir="2700000" algn="tl">
                    <a:srgbClr val="000000">
                      <a:alpha val="43137"/>
                    </a:srgbClr>
                  </a:outerShdw>
                </a:effectLst>
              </a:rPr>
              <a:t>3. </a:t>
            </a:r>
            <a:r>
              <a:rPr lang="el-GR" dirty="0" smtClean="0"/>
              <a:t>Οι επιστάτες των </a:t>
            </a:r>
            <a:r>
              <a:rPr lang="el-GR" dirty="0" err="1" smtClean="0"/>
              <a:t>ιχθυοπρατών</a:t>
            </a:r>
            <a:r>
              <a:rPr lang="el-GR" dirty="0" smtClean="0"/>
              <a:t> πρέπει να έρχονται κάθε πρωί στον έπαρχο και να αναφέρουν πόσα λευκά ψάρια έπιασαν τη νύχτα, για να πωλούν τα ψάρια στους κατοίκους σύμφωνα με τους ορισμούς του. Όσοι τολμούν να ενεργούν αντίθετα στις διατάξεις να εκδιώκονται από το σύστημα, αφού δαρθούν και κουρευτούν.</a:t>
            </a:r>
          </a:p>
          <a:p>
            <a:pPr marL="0" indent="0" algn="r">
              <a:buNone/>
            </a:pPr>
            <a:r>
              <a:rPr lang="el-GR" i="1" dirty="0" err="1" smtClean="0"/>
              <a:t>Επαρχικόν</a:t>
            </a:r>
            <a:r>
              <a:rPr lang="el-GR" i="1" dirty="0" smtClean="0"/>
              <a:t> </a:t>
            </a:r>
            <a:r>
              <a:rPr lang="el-GR" i="1" dirty="0" err="1" smtClean="0"/>
              <a:t>Βιβλίον</a:t>
            </a:r>
            <a:endParaRPr lang="el-GR" i="1" dirty="0"/>
          </a:p>
        </p:txBody>
      </p:sp>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169305" cy="1700808"/>
          </a:xfrm>
          <a:prstGeom prst="rect">
            <a:avLst/>
          </a:prstGeom>
          <a:ln>
            <a:noFill/>
          </a:ln>
          <a:effectLst>
            <a:outerShdw blurRad="292100" dist="139700" dir="2700000" algn="tl" rotWithShape="0">
              <a:srgbClr val="333333">
                <a:alpha val="65000"/>
              </a:srgbClr>
            </a:outerShdw>
          </a:effectLst>
        </p:spPr>
      </p:pic>
      <p:pic>
        <p:nvPicPr>
          <p:cNvPr id="5" name="Εικόνα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5496" y="1837398"/>
            <a:ext cx="1009705" cy="1006046"/>
          </a:xfrm>
          <a:prstGeom prst="rect">
            <a:avLst/>
          </a:prstGeom>
          <a:ln>
            <a:noFill/>
          </a:ln>
          <a:effectLst>
            <a:outerShdw blurRad="292100" dist="139700" dir="2700000" algn="tl" rotWithShape="0">
              <a:srgbClr val="333333">
                <a:alpha val="65000"/>
              </a:srgbClr>
            </a:outerShdw>
          </a:effectLst>
        </p:spPr>
      </p:pic>
      <p:pic>
        <p:nvPicPr>
          <p:cNvPr id="6" name="Εικόνα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442222" y="178588"/>
            <a:ext cx="1523425" cy="1196752"/>
          </a:xfrm>
          <a:prstGeom prst="rect">
            <a:avLst/>
          </a:prstGeom>
          <a:ln>
            <a:noFill/>
          </a:ln>
          <a:effectLst>
            <a:outerShdw blurRad="292100" dist="139700" dir="2700000" algn="tl" rotWithShape="0">
              <a:srgbClr val="333333">
                <a:alpha val="65000"/>
              </a:srgbClr>
            </a:outerShdw>
          </a:effectLst>
        </p:spPr>
      </p:pic>
      <p:pic>
        <p:nvPicPr>
          <p:cNvPr id="7" name="Εικόνα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454843" y="91866"/>
            <a:ext cx="1512168" cy="12001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736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5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rotWithShape="1">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l="1762" t="-9614" r="2089" b="9486"/>
          <a:stretch/>
        </p:blipFill>
        <p:spPr>
          <a:xfrm>
            <a:off x="1331640" y="0"/>
            <a:ext cx="6480720" cy="5652134"/>
          </a:xfrm>
          <a:prstGeom prst="rect">
            <a:avLst/>
          </a:prstGeom>
          <a:ln>
            <a:noFill/>
          </a:ln>
          <a:effectLst>
            <a:outerShdw blurRad="292100" dist="139700" dir="2700000" algn="tl" rotWithShape="0">
              <a:srgbClr val="333333">
                <a:alpha val="65000"/>
              </a:srgbClr>
            </a:outerShdw>
          </a:effectLst>
        </p:spPr>
      </p:pic>
      <p:sp>
        <p:nvSpPr>
          <p:cNvPr id="9" name="Τίτλος 1"/>
          <p:cNvSpPr>
            <a:spLocks noGrp="1"/>
          </p:cNvSpPr>
          <p:nvPr>
            <p:ph type="title"/>
          </p:nvPr>
        </p:nvSpPr>
        <p:spPr>
          <a:xfrm>
            <a:off x="539552" y="5670376"/>
            <a:ext cx="8229600" cy="1143000"/>
          </a:xfrm>
        </p:spPr>
        <p:txBody>
          <a:bodyPr>
            <a:normAutofit/>
          </a:bodyPr>
          <a:lstStyle/>
          <a:p>
            <a:r>
              <a:rPr lang="el-GR" sz="3000" b="1" dirty="0" smtClean="0"/>
              <a:t>Υπαίθρια αγορά σε συνοικία της Πόλης</a:t>
            </a:r>
            <a:endParaRPr lang="el-GR" sz="3000" b="1" dirty="0"/>
          </a:p>
        </p:txBody>
      </p:sp>
    </p:spTree>
    <p:extLst>
      <p:ext uri="{BB962C8B-B14F-4D97-AF65-F5344CB8AC3E}">
        <p14:creationId xmlns="" xmlns:p14="http://schemas.microsoft.com/office/powerpoint/2010/main" val="171573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Ψήσιμο πλίνθων</a:t>
            </a:r>
            <a:endParaRPr lang="el-GR" b="1" dirty="0"/>
          </a:p>
        </p:txBody>
      </p:sp>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90565" y="1628800"/>
            <a:ext cx="9324528" cy="50348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9225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88640"/>
            <a:ext cx="8229600" cy="4525963"/>
          </a:xfrm>
        </p:spPr>
        <p:txBody>
          <a:bodyPr/>
          <a:lstStyle/>
          <a:p>
            <a:pPr marL="0" indent="0" algn="ctr">
              <a:buNone/>
            </a:pPr>
            <a:r>
              <a:rPr lang="el-GR" dirty="0" smtClean="0"/>
              <a:t>Βιοτεχνικές δραστηριότητες </a:t>
            </a:r>
            <a:r>
              <a:rPr lang="el-GR" dirty="0" smtClean="0">
                <a:sym typeface="Wingdings" panose="05000000000000000000" pitchFamily="2" charset="2"/>
              </a:rPr>
              <a:t> ύπαιθρο</a:t>
            </a:r>
          </a:p>
          <a:p>
            <a:pPr marL="0" indent="0" algn="ctr">
              <a:buNone/>
            </a:pPr>
            <a:r>
              <a:rPr lang="el-GR" dirty="0" smtClean="0">
                <a:sym typeface="Wingdings" panose="05000000000000000000" pitchFamily="2" charset="2"/>
              </a:rPr>
              <a:t>Για στοιχειώδεις ανάγκες αγροτών</a:t>
            </a:r>
          </a:p>
          <a:p>
            <a:pPr marL="0" indent="0" algn="ctr">
              <a:buNone/>
            </a:pPr>
            <a:r>
              <a:rPr lang="el-GR" dirty="0" smtClean="0">
                <a:sym typeface="Wingdings" panose="05000000000000000000" pitchFamily="2" charset="2"/>
              </a:rPr>
              <a:t>π.χ. </a:t>
            </a:r>
            <a:r>
              <a:rPr lang="el-GR" b="1" dirty="0" smtClean="0">
                <a:sym typeface="Wingdings" panose="05000000000000000000" pitchFamily="2" charset="2"/>
              </a:rPr>
              <a:t>Σιδηρουργεία</a:t>
            </a:r>
            <a:endParaRPr lang="el-GR" b="1" dirty="0"/>
          </a:p>
        </p:txBody>
      </p:sp>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35695" y="2273870"/>
            <a:ext cx="5197641" cy="41074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1055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5866" y="0"/>
            <a:ext cx="8229600" cy="1143000"/>
          </a:xfrm>
        </p:spPr>
        <p:txBody>
          <a:bodyPr>
            <a:normAutofit/>
          </a:bodyPr>
          <a:lstStyle/>
          <a:p>
            <a:r>
              <a:rPr lang="el-GR" b="1" dirty="0" smtClean="0">
                <a:solidFill>
                  <a:srgbClr val="C00000"/>
                </a:solidFill>
                <a:effectLst>
                  <a:outerShdw blurRad="38100" dist="38100" dir="2700000" algn="tl">
                    <a:srgbClr val="000000">
                      <a:alpha val="43137"/>
                    </a:srgbClr>
                  </a:outerShdw>
                </a:effectLst>
              </a:rPr>
              <a:t>Τα αστικά επαγγέλματα</a:t>
            </a:r>
            <a:endParaRPr lang="el-GR" b="1" dirty="0">
              <a:solidFill>
                <a:srgbClr val="C0000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57200" y="1052737"/>
            <a:ext cx="8229600" cy="5805264"/>
          </a:xfrm>
        </p:spPr>
        <p:txBody>
          <a:bodyPr>
            <a:normAutofit lnSpcReduction="10000"/>
          </a:bodyPr>
          <a:lstStyle/>
          <a:p>
            <a:r>
              <a:rPr lang="el-GR" dirty="0" smtClean="0"/>
              <a:t>Μεταξύ 10</a:t>
            </a:r>
            <a:r>
              <a:rPr lang="el-GR" baseline="30000" dirty="0" smtClean="0"/>
              <a:t>ου</a:t>
            </a:r>
            <a:r>
              <a:rPr lang="el-GR" dirty="0" smtClean="0"/>
              <a:t> και 11</a:t>
            </a:r>
            <a:r>
              <a:rPr lang="el-GR" baseline="30000" dirty="0" smtClean="0"/>
              <a:t>ου</a:t>
            </a:r>
            <a:r>
              <a:rPr lang="el-GR" dirty="0" smtClean="0"/>
              <a:t> αι. αυξάνεται ο αριθμός αυτών που ασχολούνται με το εμπόριο και τη βιοτεχνία.</a:t>
            </a:r>
          </a:p>
          <a:p>
            <a:endParaRPr lang="el-GR" dirty="0"/>
          </a:p>
          <a:p>
            <a:endParaRPr lang="el-GR" dirty="0" smtClean="0"/>
          </a:p>
          <a:p>
            <a:endParaRPr lang="el-GR" dirty="0" smtClean="0"/>
          </a:p>
          <a:p>
            <a:endParaRPr lang="el-GR" dirty="0"/>
          </a:p>
          <a:p>
            <a:endParaRPr lang="el-GR" dirty="0" smtClean="0"/>
          </a:p>
          <a:p>
            <a:r>
              <a:rPr lang="el-GR" b="1" dirty="0" smtClean="0">
                <a:effectLst>
                  <a:outerShdw blurRad="38100" dist="38100" dir="2700000" algn="tl">
                    <a:srgbClr val="000000">
                      <a:alpha val="43137"/>
                    </a:srgbClr>
                  </a:outerShdw>
                </a:effectLst>
              </a:rPr>
              <a:t>Χειρώνακτες</a:t>
            </a:r>
            <a:r>
              <a:rPr lang="el-GR" dirty="0" smtClean="0"/>
              <a:t> (μεταφορείς, αγωγιάτες, ναυτικοί, λιμενεργάτες) </a:t>
            </a:r>
            <a:r>
              <a:rPr lang="el-GR" dirty="0" smtClean="0">
                <a:sym typeface="Wingdings" panose="05000000000000000000" pitchFamily="2" charset="2"/>
              </a:rPr>
              <a:t> εργάζονται σε πόλεις + λιμάνια</a:t>
            </a:r>
            <a:endParaRPr lang="el-GR" dirty="0" smtClean="0"/>
          </a:p>
          <a:p>
            <a:pPr marL="0" indent="0">
              <a:buNone/>
            </a:pPr>
            <a:endParaRPr lang="el-GR" dirty="0"/>
          </a:p>
          <a:p>
            <a:pPr marL="0" indent="0">
              <a:buNone/>
            </a:pPr>
            <a:endParaRPr lang="el-GR" dirty="0" smtClean="0"/>
          </a:p>
          <a:p>
            <a:pPr marL="0" indent="0">
              <a:buNone/>
            </a:pPr>
            <a:endParaRPr lang="el-GR" dirty="0"/>
          </a:p>
        </p:txBody>
      </p:sp>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59632" y="2492895"/>
            <a:ext cx="2014007" cy="2560667"/>
          </a:xfrm>
          <a:prstGeom prst="rect">
            <a:avLst/>
          </a:prstGeom>
          <a:ln>
            <a:noFill/>
          </a:ln>
          <a:effectLst>
            <a:outerShdw blurRad="292100" dist="139700" dir="2700000" algn="tl" rotWithShape="0">
              <a:srgbClr val="333333">
                <a:alpha val="65000"/>
              </a:srgbClr>
            </a:outerShdw>
          </a:effectLst>
        </p:spPr>
      </p:pic>
      <p:pic>
        <p:nvPicPr>
          <p:cNvPr id="5" name="Εικόνα 4"/>
          <p:cNvPicPr>
            <a:picLocks noChangeAspect="1"/>
          </p:cNvPicPr>
          <p:nvPr/>
        </p:nvPicPr>
        <p:blipFill rotWithShape="1">
          <a:blip r:embed="rId3" cstate="print">
            <a:extLst>
              <a:ext uri="{28A0092B-C50C-407E-A947-70E740481C1C}">
                <a14:useLocalDpi xmlns="" xmlns:a14="http://schemas.microsoft.com/office/drawing/2010/main" val="0"/>
              </a:ext>
            </a:extLst>
          </a:blip>
          <a:srcRect t="1" b="8306"/>
          <a:stretch/>
        </p:blipFill>
        <p:spPr>
          <a:xfrm>
            <a:off x="4078510" y="2060848"/>
            <a:ext cx="4525938" cy="298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8139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5866" y="0"/>
            <a:ext cx="8229600" cy="836712"/>
          </a:xfrm>
        </p:spPr>
        <p:txBody>
          <a:bodyPr>
            <a:normAutofit/>
          </a:bodyPr>
          <a:lstStyle/>
          <a:p>
            <a:r>
              <a:rPr lang="el-GR" b="1" dirty="0" smtClean="0">
                <a:solidFill>
                  <a:srgbClr val="C00000"/>
                </a:solidFill>
                <a:effectLst>
                  <a:outerShdw blurRad="38100" dist="38100" dir="2700000" algn="tl">
                    <a:srgbClr val="000000">
                      <a:alpha val="43137"/>
                    </a:srgbClr>
                  </a:outerShdw>
                </a:effectLst>
              </a:rPr>
              <a:t>Βυζαντινό πλοίο</a:t>
            </a:r>
            <a:endParaRPr lang="el-GR" b="1" dirty="0">
              <a:solidFill>
                <a:srgbClr val="C00000"/>
              </a:solidFill>
              <a:effectLst>
                <a:outerShdw blurRad="38100" dist="38100" dir="2700000" algn="tl">
                  <a:srgbClr val="000000">
                    <a:alpha val="43137"/>
                  </a:srgbClr>
                </a:outerShdw>
              </a:effectLst>
            </a:endParaRPr>
          </a:p>
        </p:txBody>
      </p:sp>
      <p:pic>
        <p:nvPicPr>
          <p:cNvPr id="6" name="Εικόνα 5"/>
          <p:cNvPicPr>
            <a:picLocks noChangeAspect="1"/>
          </p:cNvPicPr>
          <p:nvPr/>
        </p:nvPicPr>
        <p:blipFill>
          <a:blip r:embed="rId2" cstate="print">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556694" y="980728"/>
            <a:ext cx="7937081" cy="55446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74762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8560" y="185566"/>
            <a:ext cx="9720266" cy="64117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78333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5866" y="0"/>
            <a:ext cx="8229600" cy="980728"/>
          </a:xfrm>
        </p:spPr>
        <p:txBody>
          <a:bodyPr>
            <a:normAutofit/>
          </a:bodyPr>
          <a:lstStyle/>
          <a:p>
            <a:r>
              <a:rPr lang="el-GR" b="1" dirty="0" smtClean="0">
                <a:solidFill>
                  <a:srgbClr val="C00000"/>
                </a:solidFill>
                <a:effectLst>
                  <a:outerShdw blurRad="38100" dist="38100" dir="2700000" algn="tl">
                    <a:srgbClr val="000000">
                      <a:alpha val="43137"/>
                    </a:srgbClr>
                  </a:outerShdw>
                </a:effectLst>
              </a:rPr>
              <a:t>Συντεχνίες </a:t>
            </a:r>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 Συστήματα</a:t>
            </a:r>
            <a:endParaRPr lang="el-GR" b="1" dirty="0">
              <a:solidFill>
                <a:srgbClr val="C0000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179512" y="1008228"/>
            <a:ext cx="2890664" cy="5805264"/>
          </a:xfrm>
        </p:spPr>
        <p:txBody>
          <a:bodyPr>
            <a:normAutofit lnSpcReduction="10000"/>
          </a:bodyPr>
          <a:lstStyle/>
          <a:p>
            <a:r>
              <a:rPr lang="el-GR" dirty="0" smtClean="0"/>
              <a:t>Η λειτουργία των συντεχνιών διέπεται από αυστηρούς </a:t>
            </a:r>
            <a:r>
              <a:rPr lang="el-GR" b="1" dirty="0" smtClean="0"/>
              <a:t>κανόνες</a:t>
            </a:r>
          </a:p>
          <a:p>
            <a:r>
              <a:rPr lang="el-GR" b="1" dirty="0" err="1" smtClean="0">
                <a:solidFill>
                  <a:srgbClr val="C00000"/>
                </a:solidFill>
                <a:effectLst>
                  <a:outerShdw blurRad="38100" dist="38100" dir="2700000" algn="tl">
                    <a:srgbClr val="000000">
                      <a:alpha val="43137"/>
                    </a:srgbClr>
                  </a:outerShdw>
                </a:effectLst>
              </a:rPr>
              <a:t>Επαρχικόν</a:t>
            </a:r>
            <a:r>
              <a:rPr lang="el-GR" b="1" dirty="0" smtClean="0">
                <a:solidFill>
                  <a:srgbClr val="C00000"/>
                </a:solidFill>
                <a:effectLst>
                  <a:outerShdw blurRad="38100" dist="38100" dir="2700000" algn="tl">
                    <a:srgbClr val="000000">
                      <a:alpha val="43137"/>
                    </a:srgbClr>
                  </a:outerShdw>
                </a:effectLst>
              </a:rPr>
              <a:t> </a:t>
            </a:r>
            <a:r>
              <a:rPr lang="el-GR" b="1" dirty="0" err="1" smtClean="0">
                <a:solidFill>
                  <a:srgbClr val="C00000"/>
                </a:solidFill>
                <a:effectLst>
                  <a:outerShdw blurRad="38100" dist="38100" dir="2700000" algn="tl">
                    <a:srgbClr val="000000">
                      <a:alpha val="43137"/>
                    </a:srgbClr>
                  </a:outerShdw>
                </a:effectLst>
              </a:rPr>
              <a:t>Βίβλίον</a:t>
            </a:r>
            <a:endParaRPr lang="el-GR" b="1" dirty="0" smtClean="0">
              <a:solidFill>
                <a:srgbClr val="C00000"/>
              </a:solidFill>
              <a:effectLst>
                <a:outerShdw blurRad="38100" dist="38100" dir="2700000" algn="tl">
                  <a:srgbClr val="000000">
                    <a:alpha val="43137"/>
                  </a:srgbClr>
                </a:outerShdw>
              </a:effectLst>
            </a:endParaRPr>
          </a:p>
          <a:p>
            <a:r>
              <a:rPr lang="el-GR" dirty="0" smtClean="0"/>
              <a:t>Το εποπτεύει ο </a:t>
            </a:r>
            <a:r>
              <a:rPr lang="el-GR" b="1" dirty="0" smtClean="0">
                <a:solidFill>
                  <a:srgbClr val="C00000"/>
                </a:solidFill>
                <a:effectLst>
                  <a:outerShdw blurRad="38100" dist="38100" dir="2700000" algn="tl">
                    <a:srgbClr val="000000">
                      <a:alpha val="43137"/>
                    </a:srgbClr>
                  </a:outerShdw>
                </a:effectLst>
              </a:rPr>
              <a:t>Έπαρχος</a:t>
            </a:r>
            <a:r>
              <a:rPr lang="el-GR" dirty="0" smtClean="0">
                <a:solidFill>
                  <a:srgbClr val="C00000"/>
                </a:solidFill>
                <a:effectLst>
                  <a:outerShdw blurRad="38100" dist="38100" dir="2700000" algn="tl">
                    <a:srgbClr val="000000">
                      <a:alpha val="43137"/>
                    </a:srgbClr>
                  </a:outerShdw>
                </a:effectLst>
              </a:rPr>
              <a:t> </a:t>
            </a:r>
            <a:r>
              <a:rPr lang="el-GR" dirty="0" smtClean="0"/>
              <a:t>της πόλης (διοικητής)</a:t>
            </a:r>
          </a:p>
          <a:p>
            <a:endParaRPr lang="el-GR" dirty="0"/>
          </a:p>
          <a:p>
            <a:endParaRPr lang="el-GR" dirty="0" smtClean="0"/>
          </a:p>
          <a:p>
            <a:endParaRPr lang="el-GR" dirty="0" smtClean="0"/>
          </a:p>
          <a:p>
            <a:endParaRPr lang="el-GR" dirty="0" smtClean="0"/>
          </a:p>
          <a:p>
            <a:pPr marL="0" indent="0">
              <a:buNone/>
            </a:pPr>
            <a:endParaRPr lang="el-GR" dirty="0" smtClean="0"/>
          </a:p>
          <a:p>
            <a:pPr marL="0" indent="0">
              <a:buNone/>
            </a:pPr>
            <a:endParaRPr lang="el-GR" dirty="0"/>
          </a:p>
        </p:txBody>
      </p:sp>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491880" y="980728"/>
            <a:ext cx="5339882" cy="54389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33674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 y="3573016"/>
            <a:ext cx="9282879" cy="3504976"/>
          </a:xfrm>
        </p:spPr>
        <p:txBody>
          <a:bodyPr>
            <a:noAutofit/>
          </a:bodyPr>
          <a:lstStyle/>
          <a:p>
            <a:pPr marL="0" indent="0">
              <a:buNone/>
            </a:pPr>
            <a:r>
              <a:rPr lang="el-GR" sz="2400" dirty="0" smtClean="0"/>
              <a:t>Γνωρίζουμε από κείμενα ότι υπήρχε μια μεγάλη ποικιλία τεχνιτών κατεργασίας του μετάλλου, όπως </a:t>
            </a:r>
            <a:r>
              <a:rPr lang="el-GR" sz="2400" b="1" dirty="0" smtClean="0"/>
              <a:t>σιδεράδες</a:t>
            </a:r>
            <a:r>
              <a:rPr lang="el-GR" sz="2400" dirty="0" smtClean="0"/>
              <a:t>, </a:t>
            </a:r>
            <a:r>
              <a:rPr lang="el-GR" sz="2400" b="1" dirty="0" smtClean="0"/>
              <a:t>χαλκωματάδες</a:t>
            </a:r>
            <a:r>
              <a:rPr lang="el-GR" sz="2400" dirty="0" smtClean="0"/>
              <a:t>, </a:t>
            </a:r>
            <a:r>
              <a:rPr lang="el-GR" sz="2400" b="1" dirty="0" err="1" smtClean="0"/>
              <a:t>κλειδοποιοί</a:t>
            </a:r>
            <a:r>
              <a:rPr lang="el-GR" sz="2400" dirty="0" smtClean="0"/>
              <a:t>, </a:t>
            </a:r>
            <a:r>
              <a:rPr lang="el-GR" sz="2400" b="1" dirty="0" err="1" smtClean="0"/>
              <a:t>πετταλάριοι</a:t>
            </a:r>
            <a:r>
              <a:rPr lang="el-GR" sz="2400" dirty="0" smtClean="0"/>
              <a:t> (</a:t>
            </a:r>
            <a:r>
              <a:rPr lang="el-GR" sz="2400" dirty="0" err="1" smtClean="0"/>
              <a:t>πεταλωτήδες</a:t>
            </a:r>
            <a:r>
              <a:rPr lang="el-GR" sz="2400" dirty="0" smtClean="0"/>
              <a:t>), </a:t>
            </a:r>
            <a:r>
              <a:rPr lang="el-GR" sz="2400" b="1" dirty="0" err="1" smtClean="0"/>
              <a:t>καρφαρείων</a:t>
            </a:r>
            <a:r>
              <a:rPr lang="el-GR" sz="2400" dirty="0" smtClean="0"/>
              <a:t> (κατασκευαστές καρφιών), </a:t>
            </a:r>
            <a:r>
              <a:rPr lang="el-GR" sz="2400" b="1" dirty="0" smtClean="0"/>
              <a:t>μαχαιροποιοί</a:t>
            </a:r>
            <a:r>
              <a:rPr lang="el-GR" sz="2400" dirty="0" smtClean="0"/>
              <a:t> (κατασκευαστές μαχαιριών), </a:t>
            </a:r>
            <a:r>
              <a:rPr lang="el-GR" sz="2400" b="1" dirty="0" err="1" smtClean="0"/>
              <a:t>κατηνάριοι</a:t>
            </a:r>
            <a:r>
              <a:rPr lang="el-GR" sz="2400" dirty="0" smtClean="0"/>
              <a:t> (κατασκευαστές αλυσίδων) και, βεβαίως, </a:t>
            </a:r>
            <a:r>
              <a:rPr lang="el-GR" sz="2400" b="1" dirty="0" smtClean="0"/>
              <a:t>χρυσοχόοι</a:t>
            </a:r>
            <a:r>
              <a:rPr lang="el-GR" sz="2400" dirty="0" smtClean="0"/>
              <a:t>. </a:t>
            </a:r>
          </a:p>
          <a:p>
            <a:pPr marL="0" indent="0">
              <a:buNone/>
            </a:pPr>
            <a:r>
              <a:rPr lang="el-GR" sz="2400" dirty="0" smtClean="0"/>
              <a:t>Οι ανασκαφικές έρευνες σε </a:t>
            </a:r>
            <a:r>
              <a:rPr lang="el-GR" sz="2400" dirty="0" err="1" smtClean="0"/>
              <a:t>μεσοβυζαντινούς</a:t>
            </a:r>
            <a:r>
              <a:rPr lang="el-GR" sz="2400" dirty="0" smtClean="0"/>
              <a:t> οικισμούς, όπως η </a:t>
            </a:r>
            <a:r>
              <a:rPr lang="el-GR" sz="2400" dirty="0" err="1" smtClean="0"/>
              <a:t>Ρεντίνα</a:t>
            </a:r>
            <a:r>
              <a:rPr lang="el-GR" sz="2400" dirty="0" smtClean="0"/>
              <a:t>, έφερε στο φως ισχνά κατάλοιπα σιδηρουργείων, η παραγωγή των οποίων δεν φαίνεται να ξεπερνούσε τα όρια της οικοτεχνίας. </a:t>
            </a:r>
          </a:p>
          <a:p>
            <a:pPr marL="0" indent="0">
              <a:buNone/>
            </a:pPr>
            <a:endParaRPr lang="el-GR" sz="2800" dirty="0"/>
          </a:p>
        </p:txBody>
      </p:sp>
      <p:pic>
        <p:nvPicPr>
          <p:cNvPr id="5" name="Εικόνα 4"/>
          <p:cNvPicPr>
            <a:picLocks noChangeAspect="1"/>
          </p:cNvPicPr>
          <p:nvPr/>
        </p:nvPicPr>
        <p:blipFill rotWithShape="1">
          <a:blip r:embed="rId2" cstate="print">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rcRect b="10172"/>
          <a:stretch/>
        </p:blipFill>
        <p:spPr>
          <a:xfrm>
            <a:off x="0" y="0"/>
            <a:ext cx="6046600" cy="3429000"/>
          </a:xfrm>
          <a:prstGeom prst="rect">
            <a:avLst/>
          </a:prstGeom>
          <a:ln>
            <a:noFill/>
          </a:ln>
          <a:effectLst>
            <a:outerShdw blurRad="292100" dist="139700" dir="2700000" algn="tl" rotWithShape="0">
              <a:srgbClr val="333333">
                <a:alpha val="65000"/>
              </a:srgbClr>
            </a:outerShdw>
          </a:effectLst>
        </p:spPr>
      </p:pic>
      <p:pic>
        <p:nvPicPr>
          <p:cNvPr id="6" name="Εικόνα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191070" y="1052736"/>
            <a:ext cx="2880320" cy="180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86219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002060"/>
                </a:solidFill>
                <a:effectLst>
                  <a:outerShdw blurRad="38100" dist="38100" dir="2700000" algn="tl">
                    <a:srgbClr val="000000">
                      <a:alpha val="43137"/>
                    </a:srgbClr>
                  </a:outerShdw>
                </a:effectLst>
              </a:rPr>
              <a:t>Ξυλουργοί</a:t>
            </a:r>
            <a:endParaRPr lang="el-GR" b="1" dirty="0">
              <a:solidFill>
                <a:srgbClr val="002060"/>
              </a:solidFill>
              <a:effectLst>
                <a:outerShdw blurRad="38100" dist="38100" dir="2700000" algn="tl">
                  <a:srgbClr val="000000">
                    <a:alpha val="43137"/>
                  </a:srgbClr>
                </a:outerShdw>
              </a:effectLst>
            </a:endParaRPr>
          </a:p>
        </p:txBody>
      </p:sp>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878498"/>
            <a:ext cx="8903876" cy="42147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74223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rgbClr val="C00000"/>
                </a:solidFill>
                <a:effectLst>
                  <a:outerShdw blurRad="38100" dist="38100" dir="2700000" algn="tl">
                    <a:srgbClr val="000000">
                      <a:alpha val="43137"/>
                    </a:srgbClr>
                  </a:outerShdw>
                </a:effectLst>
              </a:rPr>
              <a:t>Οι δημογραφικές εξελίξεις </a:t>
            </a:r>
            <a:br>
              <a:rPr lang="el-GR" b="1" dirty="0" smtClean="0">
                <a:solidFill>
                  <a:srgbClr val="C00000"/>
                </a:solidFill>
                <a:effectLst>
                  <a:outerShdw blurRad="38100" dist="38100" dir="2700000" algn="tl">
                    <a:srgbClr val="000000">
                      <a:alpha val="43137"/>
                    </a:srgbClr>
                  </a:outerShdw>
                </a:effectLst>
              </a:rPr>
            </a:br>
            <a:r>
              <a:rPr lang="el-GR" b="1" dirty="0">
                <a:solidFill>
                  <a:srgbClr val="C00000"/>
                </a:solidFill>
                <a:effectLst>
                  <a:outerShdw blurRad="38100" dist="38100" dir="2700000" algn="tl">
                    <a:srgbClr val="000000">
                      <a:alpha val="43137"/>
                    </a:srgbClr>
                  </a:outerShdw>
                </a:effectLst>
              </a:rPr>
              <a:t>κ</a:t>
            </a:r>
            <a:r>
              <a:rPr lang="el-GR" b="1" dirty="0" smtClean="0">
                <a:solidFill>
                  <a:srgbClr val="C00000"/>
                </a:solidFill>
                <a:effectLst>
                  <a:outerShdw blurRad="38100" dist="38100" dir="2700000" algn="tl">
                    <a:srgbClr val="000000">
                      <a:alpha val="43137"/>
                    </a:srgbClr>
                  </a:outerShdw>
                </a:effectLst>
              </a:rPr>
              <a:t>αι η αγροτική παραγωγή</a:t>
            </a:r>
            <a:endParaRPr lang="el-GR" b="1" dirty="0">
              <a:solidFill>
                <a:srgbClr val="C0000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57200" y="1600201"/>
            <a:ext cx="8229600" cy="3484984"/>
          </a:xfrm>
        </p:spPr>
        <p:txBody>
          <a:bodyPr>
            <a:normAutofit lnSpcReduction="10000"/>
          </a:bodyPr>
          <a:lstStyle/>
          <a:p>
            <a:r>
              <a:rPr lang="el-GR" dirty="0" smtClean="0"/>
              <a:t>Αρχές 9</a:t>
            </a:r>
            <a:r>
              <a:rPr lang="el-GR" baseline="30000" dirty="0" smtClean="0"/>
              <a:t>ου</a:t>
            </a:r>
            <a:r>
              <a:rPr lang="el-GR" dirty="0" smtClean="0"/>
              <a:t> αι. αύξηση αγροτικής παραγωγής</a:t>
            </a:r>
          </a:p>
          <a:p>
            <a:r>
              <a:rPr lang="el-GR" dirty="0" smtClean="0"/>
              <a:t>Επέκταση μεγάλης γαιοκτησίας</a:t>
            </a:r>
          </a:p>
          <a:p>
            <a:r>
              <a:rPr lang="el-GR" dirty="0" smtClean="0"/>
              <a:t>Αύξηση αγροτικής </a:t>
            </a:r>
            <a:r>
              <a:rPr lang="el-GR" b="1" dirty="0" smtClean="0"/>
              <a:t>φορολογίας</a:t>
            </a:r>
          </a:p>
          <a:p>
            <a:r>
              <a:rPr lang="el-GR" b="1" dirty="0" smtClean="0"/>
              <a:t>Μετανάστευση</a:t>
            </a:r>
            <a:r>
              <a:rPr lang="el-GR" dirty="0" smtClean="0"/>
              <a:t> αγροτικού πληθυσμού</a:t>
            </a:r>
          </a:p>
          <a:p>
            <a:r>
              <a:rPr lang="el-GR" dirty="0" smtClean="0"/>
              <a:t>Υποχώρηση </a:t>
            </a:r>
            <a:r>
              <a:rPr lang="el-GR" b="1" dirty="0" smtClean="0"/>
              <a:t>επιδημιών</a:t>
            </a:r>
          </a:p>
          <a:p>
            <a:r>
              <a:rPr lang="el-GR" dirty="0" smtClean="0"/>
              <a:t>Ακώλυτη </a:t>
            </a:r>
            <a:r>
              <a:rPr lang="el-GR" b="1" dirty="0" smtClean="0"/>
              <a:t>φυσική αύξηση </a:t>
            </a:r>
            <a:r>
              <a:rPr lang="el-GR" dirty="0" smtClean="0"/>
              <a:t>αστικού </a:t>
            </a:r>
            <a:r>
              <a:rPr lang="el-GR" b="1" dirty="0" smtClean="0"/>
              <a:t>πληθυσμού</a:t>
            </a:r>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p:txBody>
      </p:sp>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5400000">
            <a:off x="4044770" y="5092353"/>
            <a:ext cx="1104900" cy="600075"/>
          </a:xfrm>
          <a:prstGeom prst="rect">
            <a:avLst/>
          </a:prstGeom>
        </p:spPr>
      </p:pic>
      <p:sp>
        <p:nvSpPr>
          <p:cNvPr id="5" name="Θέση περιεχομένου 2"/>
          <p:cNvSpPr txBox="1">
            <a:spLocks/>
          </p:cNvSpPr>
          <p:nvPr/>
        </p:nvSpPr>
        <p:spPr>
          <a:xfrm>
            <a:off x="715673" y="5944840"/>
            <a:ext cx="7960783" cy="11432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l-GR" b="1" dirty="0" smtClean="0">
                <a:solidFill>
                  <a:srgbClr val="C00000"/>
                </a:solidFill>
                <a:effectLst>
                  <a:outerShdw blurRad="38100" dist="38100" dir="2700000" algn="tl">
                    <a:srgbClr val="000000">
                      <a:alpha val="43137"/>
                    </a:srgbClr>
                  </a:outerShdw>
                </a:effectLst>
              </a:rPr>
              <a:t>Δημογραφική ανάκαμψη στις πόλεις</a:t>
            </a:r>
          </a:p>
        </p:txBody>
      </p:sp>
    </p:spTree>
    <p:extLst>
      <p:ext uri="{BB962C8B-B14F-4D97-AF65-F5344CB8AC3E}">
        <p14:creationId xmlns="" xmlns:p14="http://schemas.microsoft.com/office/powerpoint/2010/main" val="13875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fade">
                                      <p:cBhvr>
                                        <p:cTn id="4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rgbClr val="002060"/>
                </a:solidFill>
                <a:effectLst>
                  <a:outerShdw blurRad="38100" dist="38100" dir="2700000" algn="tl">
                    <a:srgbClr val="000000">
                      <a:alpha val="43137"/>
                    </a:srgbClr>
                  </a:outerShdw>
                </a:effectLst>
              </a:rPr>
              <a:t>Αναπαράσταση μηχανισμού ανέλκυσης</a:t>
            </a:r>
            <a:endParaRPr lang="el-GR" b="1" dirty="0">
              <a:solidFill>
                <a:srgbClr val="002060"/>
              </a:solidFill>
              <a:effectLst>
                <a:outerShdw blurRad="38100" dist="38100" dir="2700000" algn="tl">
                  <a:srgbClr val="000000">
                    <a:alpha val="43137"/>
                  </a:srgbClr>
                </a:outerShdw>
              </a:effectLst>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571287" y="1600200"/>
            <a:ext cx="6001426" cy="4525963"/>
          </a:xfrm>
        </p:spPr>
      </p:pic>
    </p:spTree>
    <p:extLst>
      <p:ext uri="{BB962C8B-B14F-4D97-AF65-F5344CB8AC3E}">
        <p14:creationId xmlns="" xmlns:p14="http://schemas.microsoft.com/office/powerpoint/2010/main" val="191682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ppt_w*0.05"/>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anim calcmode="lin" valueType="num">
                                      <p:cBhvr>
                                        <p:cTn id="16" dur="500" fill="hold"/>
                                        <p:tgtEl>
                                          <p:spTgt spid="4"/>
                                        </p:tgtEl>
                                        <p:attrNameLst>
                                          <p:attrName>ppt_x</p:attrName>
                                        </p:attrNameLst>
                                      </p:cBhvr>
                                      <p:tavLst>
                                        <p:tav tm="0">
                                          <p:val>
                                            <p:strVal val="#ppt_x-.2"/>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p:cNvPicPr>
            <a:picLocks noChangeAspect="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a:off x="4558910" y="46867"/>
            <a:ext cx="4585090" cy="6782680"/>
          </a:xfrm>
          <a:prstGeom prst="rect">
            <a:avLst/>
          </a:prstGeom>
          <a:ln>
            <a:noFill/>
          </a:ln>
          <a:effectLst>
            <a:outerShdw blurRad="292100" dist="139700" dir="2700000" algn="tl" rotWithShape="0">
              <a:srgbClr val="333333">
                <a:alpha val="65000"/>
              </a:srgbClr>
            </a:outerShdw>
          </a:effectLst>
        </p:spPr>
      </p:pic>
      <p:pic>
        <p:nvPicPr>
          <p:cNvPr id="9" name="Εικόνα 8"/>
          <p:cNvPicPr>
            <a:picLocks noChangeAspect="1"/>
          </p:cNvPicPr>
          <p:nvPr/>
        </p:nvPicPr>
        <p:blipFill rotWithShape="1">
          <a:blip r:embed="rId4" cstate="print">
            <a:extLst>
              <a:ext uri="{BEBA8EAE-BF5A-486C-A8C5-ECC9F3942E4B}">
                <a14:imgProps xmlns="" xmlns:a14="http://schemas.microsoft.com/office/drawing/2010/main">
                  <a14:imgLayer r:embed="rId5">
                    <a14:imgEffect>
                      <a14:brightnessContrast contrast="40000"/>
                    </a14:imgEffect>
                  </a14:imgLayer>
                </a14:imgProps>
              </a:ext>
              <a:ext uri="{28A0092B-C50C-407E-A947-70E740481C1C}">
                <a14:useLocalDpi xmlns="" xmlns:a14="http://schemas.microsoft.com/office/drawing/2010/main" val="0"/>
              </a:ext>
            </a:extLst>
          </a:blip>
          <a:srcRect t="12380" b="-12380"/>
          <a:stretch/>
        </p:blipFill>
        <p:spPr>
          <a:xfrm>
            <a:off x="-31025" y="3514340"/>
            <a:ext cx="4589935" cy="3076692"/>
          </a:xfrm>
          <a:prstGeom prst="rect">
            <a:avLst/>
          </a:prstGeom>
          <a:ln>
            <a:noFill/>
          </a:ln>
          <a:effectLst>
            <a:outerShdw blurRad="292100" dist="139700" dir="2700000" algn="tl" rotWithShape="0">
              <a:srgbClr val="333333">
                <a:alpha val="65000"/>
              </a:srgbClr>
            </a:outerShdw>
          </a:effectLst>
        </p:spPr>
      </p:pic>
      <p:sp>
        <p:nvSpPr>
          <p:cNvPr id="5" name="Τίτλος 1"/>
          <p:cNvSpPr>
            <a:spLocks noGrp="1"/>
          </p:cNvSpPr>
          <p:nvPr>
            <p:ph type="title"/>
          </p:nvPr>
        </p:nvSpPr>
        <p:spPr>
          <a:xfrm>
            <a:off x="1187624" y="1196752"/>
            <a:ext cx="2458616" cy="1143000"/>
          </a:xfrm>
        </p:spPr>
        <p:txBody>
          <a:bodyPr>
            <a:normAutofit/>
          </a:bodyPr>
          <a:lstStyle/>
          <a:p>
            <a:r>
              <a:rPr lang="el-GR" b="1" dirty="0" smtClean="0">
                <a:solidFill>
                  <a:srgbClr val="002060"/>
                </a:solidFill>
                <a:effectLst>
                  <a:outerShdw blurRad="38100" dist="38100" dir="2700000" algn="tl">
                    <a:srgbClr val="000000">
                      <a:alpha val="43137"/>
                    </a:srgbClr>
                  </a:outerShdw>
                </a:effectLst>
              </a:rPr>
              <a:t>Κτίστες</a:t>
            </a:r>
            <a:endParaRPr lang="el-GR"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59605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5866" y="0"/>
            <a:ext cx="8229600" cy="980728"/>
          </a:xfrm>
        </p:spPr>
        <p:txBody>
          <a:bodyPr>
            <a:normAutofit/>
          </a:bodyPr>
          <a:lstStyle/>
          <a:p>
            <a:r>
              <a:rPr lang="el-GR" b="1" dirty="0" smtClean="0">
                <a:solidFill>
                  <a:srgbClr val="C00000"/>
                </a:solidFill>
                <a:effectLst>
                  <a:outerShdw blurRad="38100" dist="38100" dir="2700000" algn="tl">
                    <a:srgbClr val="000000">
                      <a:alpha val="43137"/>
                    </a:srgbClr>
                  </a:outerShdw>
                </a:effectLst>
              </a:rPr>
              <a:t>Η ΚΟΙΝΩΝΙΑ</a:t>
            </a:r>
            <a:endParaRPr lang="el-GR" b="1" dirty="0">
              <a:solidFill>
                <a:srgbClr val="C0000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179512" y="1916832"/>
            <a:ext cx="2890664" cy="2292484"/>
          </a:xfrm>
        </p:spPr>
        <p:txBody>
          <a:bodyPr>
            <a:normAutofit fontScale="92500" lnSpcReduction="10000"/>
          </a:bodyPr>
          <a:lstStyle/>
          <a:p>
            <a:pPr algn="ctr"/>
            <a:r>
              <a:rPr lang="el-GR" dirty="0" smtClean="0"/>
              <a:t>Αριστοκρατία </a:t>
            </a:r>
            <a:r>
              <a:rPr lang="el-GR" b="1" dirty="0" smtClean="0"/>
              <a:t>της γης</a:t>
            </a:r>
          </a:p>
          <a:p>
            <a:pPr algn="ctr"/>
            <a:r>
              <a:rPr lang="el-GR" dirty="0" smtClean="0"/>
              <a:t>Αριστοκρατία </a:t>
            </a:r>
            <a:r>
              <a:rPr lang="el-GR" b="1" dirty="0" smtClean="0"/>
              <a:t>των αξιωμάτων</a:t>
            </a:r>
          </a:p>
          <a:p>
            <a:endParaRPr lang="el-GR" dirty="0"/>
          </a:p>
          <a:p>
            <a:endParaRPr lang="el-GR" dirty="0" smtClean="0"/>
          </a:p>
          <a:p>
            <a:endParaRPr lang="el-GR" dirty="0" smtClean="0"/>
          </a:p>
          <a:p>
            <a:endParaRPr lang="el-GR" dirty="0" smtClean="0"/>
          </a:p>
          <a:p>
            <a:pPr marL="0" indent="0">
              <a:buNone/>
            </a:pPr>
            <a:endParaRPr lang="el-GR" dirty="0" smtClean="0"/>
          </a:p>
          <a:p>
            <a:pPr marL="0" indent="0">
              <a:buNone/>
            </a:pPr>
            <a:endParaRPr lang="el-GR" dirty="0"/>
          </a:p>
        </p:txBody>
      </p:sp>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25035" y="1484784"/>
            <a:ext cx="5015978" cy="2621591"/>
          </a:xfrm>
          <a:prstGeom prst="rect">
            <a:avLst/>
          </a:prstGeom>
          <a:ln>
            <a:noFill/>
          </a:ln>
          <a:effectLst>
            <a:outerShdw blurRad="292100" dist="139700" dir="2700000" algn="tl" rotWithShape="0">
              <a:srgbClr val="333333">
                <a:alpha val="65000"/>
              </a:srgbClr>
            </a:outerShdw>
          </a:effectLst>
        </p:spPr>
      </p:pic>
      <p:sp>
        <p:nvSpPr>
          <p:cNvPr id="5" name="Θέση περιεχομένου 2"/>
          <p:cNvSpPr txBox="1">
            <a:spLocks/>
          </p:cNvSpPr>
          <p:nvPr/>
        </p:nvSpPr>
        <p:spPr>
          <a:xfrm>
            <a:off x="313184" y="5661246"/>
            <a:ext cx="2890664" cy="14294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l-GR" dirty="0"/>
              <a:t>Συνδέονται με </a:t>
            </a:r>
            <a:r>
              <a:rPr lang="el-GR" b="1" dirty="0"/>
              <a:t>επιγαμίες</a:t>
            </a:r>
          </a:p>
        </p:txBody>
      </p:sp>
      <p:pic>
        <p:nvPicPr>
          <p:cNvPr id="4" name="Εικόνα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rot="16200000">
            <a:off x="927157" y="4032629"/>
            <a:ext cx="1772635" cy="1772635"/>
          </a:xfrm>
          <a:prstGeom prst="rect">
            <a:avLst/>
          </a:prstGeom>
        </p:spPr>
      </p:pic>
      <p:sp>
        <p:nvSpPr>
          <p:cNvPr id="7" name="Τίτλος 1"/>
          <p:cNvSpPr txBox="1">
            <a:spLocks/>
          </p:cNvSpPr>
          <p:nvPr/>
        </p:nvSpPr>
        <p:spPr>
          <a:xfrm>
            <a:off x="479020" y="836712"/>
            <a:ext cx="8161992" cy="548680"/>
          </a:xfrm>
          <a:prstGeom prst="rect">
            <a:avLst/>
          </a:prstGeom>
          <a:solidFill>
            <a:schemeClr val="tx2">
              <a:lumMod val="75000"/>
            </a:schemeClr>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smtClean="0">
                <a:solidFill>
                  <a:schemeClr val="bg1"/>
                </a:solidFill>
                <a:effectLst>
                  <a:outerShdw blurRad="38100" dist="38100" dir="2700000" algn="tl">
                    <a:srgbClr val="000000">
                      <a:alpha val="43137"/>
                    </a:srgbClr>
                  </a:outerShdw>
                </a:effectLst>
              </a:rPr>
              <a:t>α. Η ανώτερη αριστοκρατία</a:t>
            </a:r>
            <a:endParaRPr lang="el-GR" sz="3200" b="1" dirty="0">
              <a:solidFill>
                <a:schemeClr val="bg1"/>
              </a:solidFill>
              <a:effectLst>
                <a:outerShdw blurRad="38100" dist="38100" dir="2700000" algn="tl">
                  <a:srgbClr val="000000">
                    <a:alpha val="43137"/>
                  </a:srgbClr>
                </a:outerShdw>
              </a:effectLst>
            </a:endParaRPr>
          </a:p>
        </p:txBody>
      </p:sp>
      <p:pic>
        <p:nvPicPr>
          <p:cNvPr id="8" name="Εικόνα 7"/>
          <p:cNvPicPr>
            <a:picLocks noChangeAspect="1"/>
          </p:cNvPicPr>
          <p:nvPr/>
        </p:nvPicPr>
        <p:blipFill rotWithShape="1">
          <a:blip r:embed="rId4" cstate="print">
            <a:extLst>
              <a:ext uri="{28A0092B-C50C-407E-A947-70E740481C1C}">
                <a14:useLocalDpi xmlns="" xmlns:a14="http://schemas.microsoft.com/office/drawing/2010/main" val="0"/>
              </a:ext>
            </a:extLst>
          </a:blip>
          <a:srcRect t="-2" b="13470"/>
          <a:stretch/>
        </p:blipFill>
        <p:spPr>
          <a:xfrm>
            <a:off x="3697041" y="4221088"/>
            <a:ext cx="4943971" cy="25294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45281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5866" y="0"/>
            <a:ext cx="8229600" cy="1143000"/>
          </a:xfrm>
        </p:spPr>
        <p:txBody>
          <a:bodyPr>
            <a:normAutofit/>
          </a:bodyPr>
          <a:lstStyle/>
          <a:p>
            <a:r>
              <a:rPr lang="el-GR" b="1" dirty="0" smtClean="0">
                <a:solidFill>
                  <a:srgbClr val="C00000"/>
                </a:solidFill>
                <a:effectLst>
                  <a:outerShdw blurRad="38100" dist="38100" dir="2700000" algn="tl">
                    <a:srgbClr val="000000">
                      <a:alpha val="43137"/>
                    </a:srgbClr>
                  </a:outerShdw>
                </a:effectLst>
              </a:rPr>
              <a:t>Δεσπόζουν οι … βασιλικοί</a:t>
            </a:r>
            <a:endParaRPr lang="el-GR" b="1" dirty="0">
              <a:solidFill>
                <a:srgbClr val="C0000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288032" y="1052737"/>
            <a:ext cx="9036496" cy="720079"/>
          </a:xfrm>
        </p:spPr>
        <p:txBody>
          <a:bodyPr>
            <a:normAutofit/>
          </a:bodyPr>
          <a:lstStyle/>
          <a:p>
            <a:pPr marL="0" indent="0">
              <a:buNone/>
            </a:pPr>
            <a:r>
              <a:rPr lang="el-GR" b="1" dirty="0" smtClean="0">
                <a:effectLst>
                  <a:outerShdw blurRad="38100" dist="38100" dir="2700000" algn="tl">
                    <a:srgbClr val="000000">
                      <a:alpha val="43137"/>
                    </a:srgbClr>
                  </a:outerShdw>
                </a:effectLst>
              </a:rPr>
              <a:t>Μονοπωλούν</a:t>
            </a:r>
            <a:r>
              <a:rPr lang="el-GR" dirty="0" smtClean="0"/>
              <a:t> </a:t>
            </a:r>
            <a:r>
              <a:rPr lang="el-GR" dirty="0" smtClean="0">
                <a:sym typeface="Wingdings" panose="05000000000000000000" pitchFamily="2" charset="2"/>
              </a:rPr>
              <a:t> στρατιωτικά + πολιτικά αξιώματα!</a:t>
            </a:r>
            <a:endParaRPr lang="el-GR" dirty="0" smtClean="0"/>
          </a:p>
          <a:p>
            <a:pPr marL="0" indent="0">
              <a:buNone/>
            </a:pPr>
            <a:endParaRPr lang="el-GR" dirty="0"/>
          </a:p>
          <a:p>
            <a:pPr marL="0" indent="0">
              <a:buNone/>
            </a:pPr>
            <a:endParaRPr lang="el-GR" dirty="0" smtClean="0"/>
          </a:p>
          <a:p>
            <a:pPr marL="0" indent="0">
              <a:buNone/>
            </a:pPr>
            <a:endParaRPr lang="el-GR" dirty="0"/>
          </a:p>
        </p:txBody>
      </p:sp>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6323" y="1916832"/>
            <a:ext cx="7193602" cy="3888432"/>
          </a:xfrm>
          <a:prstGeom prst="rect">
            <a:avLst/>
          </a:prstGeom>
          <a:ln>
            <a:noFill/>
          </a:ln>
          <a:effectLst>
            <a:outerShdw blurRad="292100" dist="139700" dir="2700000" algn="tl" rotWithShape="0">
              <a:srgbClr val="333333">
                <a:alpha val="65000"/>
              </a:srgbClr>
            </a:outerShdw>
          </a:effectLst>
        </p:spPr>
      </p:pic>
      <p:sp>
        <p:nvSpPr>
          <p:cNvPr id="7" name="Θέση περιεχομένου 2"/>
          <p:cNvSpPr txBox="1">
            <a:spLocks/>
          </p:cNvSpPr>
          <p:nvPr/>
        </p:nvSpPr>
        <p:spPr>
          <a:xfrm>
            <a:off x="611560" y="5949280"/>
            <a:ext cx="7704856" cy="11238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l-GR" dirty="0" smtClean="0"/>
              <a:t>Αναπαράσταση βυζαντινού </a:t>
            </a:r>
            <a:r>
              <a:rPr lang="el-GR" b="1" dirty="0" smtClean="0">
                <a:solidFill>
                  <a:srgbClr val="C00000"/>
                </a:solidFill>
                <a:effectLst>
                  <a:outerShdw blurRad="38100" dist="38100" dir="2700000" algn="tl">
                    <a:srgbClr val="000000">
                      <a:alpha val="43137"/>
                    </a:srgbClr>
                  </a:outerShdw>
                </a:effectLst>
              </a:rPr>
              <a:t>παλατιού</a:t>
            </a:r>
            <a:endParaRPr lang="el-GR"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93538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5866" y="0"/>
            <a:ext cx="8229600" cy="980728"/>
          </a:xfrm>
        </p:spPr>
        <p:txBody>
          <a:bodyPr>
            <a:normAutofit/>
          </a:bodyPr>
          <a:lstStyle/>
          <a:p>
            <a:r>
              <a:rPr lang="el-GR" sz="4000" b="1" dirty="0" smtClean="0">
                <a:solidFill>
                  <a:srgbClr val="C00000"/>
                </a:solidFill>
                <a:effectLst>
                  <a:outerShdw blurRad="38100" dist="38100" dir="2700000" algn="tl">
                    <a:srgbClr val="000000">
                      <a:alpha val="43137"/>
                    </a:srgbClr>
                  </a:outerShdw>
                </a:effectLst>
              </a:rPr>
              <a:t>Στον αγροτικό κόσμο </a:t>
            </a:r>
            <a:r>
              <a:rPr lang="el-GR" sz="4000" b="1" dirty="0" smtClean="0">
                <a:solidFill>
                  <a:srgbClr val="C00000"/>
                </a:solidFill>
                <a:effectLst>
                  <a:outerShdw blurRad="38100" dist="38100" dir="2700000" algn="tl">
                    <a:srgbClr val="000000">
                      <a:alpha val="43137"/>
                    </a:srgbClr>
                  </a:outerShdw>
                </a:effectLst>
                <a:sym typeface="Wingdings" panose="05000000000000000000" pitchFamily="2" charset="2"/>
              </a:rPr>
              <a:t> δυνατοί</a:t>
            </a:r>
            <a:endParaRPr lang="el-GR" sz="4000" b="1" dirty="0">
              <a:solidFill>
                <a:srgbClr val="C0000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0" y="908720"/>
            <a:ext cx="9144000" cy="4680520"/>
          </a:xfrm>
        </p:spPr>
        <p:txBody>
          <a:bodyPr>
            <a:normAutofit fontScale="92500" lnSpcReduction="20000"/>
          </a:bodyPr>
          <a:lstStyle/>
          <a:p>
            <a:r>
              <a:rPr lang="el-GR" b="1" dirty="0" smtClean="0">
                <a:effectLst>
                  <a:outerShdw blurRad="38100" dist="38100" dir="2700000" algn="tl">
                    <a:srgbClr val="000000">
                      <a:alpha val="43137"/>
                    </a:srgbClr>
                  </a:outerShdw>
                </a:effectLst>
              </a:rPr>
              <a:t>Καταπιέζουν τους φτωχούς </a:t>
            </a:r>
            <a:r>
              <a:rPr lang="el-GR" b="1" dirty="0" smtClean="0">
                <a:effectLst>
                  <a:outerShdw blurRad="38100" dist="38100" dir="2700000" algn="tl">
                    <a:srgbClr val="000000">
                      <a:alpha val="43137"/>
                    </a:srgbClr>
                  </a:outerShdw>
                </a:effectLst>
                <a:sym typeface="Wingdings" panose="05000000000000000000" pitchFamily="2" charset="2"/>
              </a:rPr>
              <a:t></a:t>
            </a:r>
            <a:r>
              <a:rPr lang="el-GR" dirty="0" smtClean="0">
                <a:sym typeface="Wingdings" panose="05000000000000000000" pitchFamily="2" charset="2"/>
              </a:rPr>
              <a:t> τους προσφέρουν την «</a:t>
            </a:r>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προστασία</a:t>
            </a:r>
            <a:r>
              <a:rPr lang="el-GR" dirty="0" smtClean="0">
                <a:sym typeface="Wingdings" panose="05000000000000000000" pitchFamily="2" charset="2"/>
              </a:rPr>
              <a:t>» τους, θέλουν να τους φάνε τα χωράφια  και τους αναγκάζουν να δουλεύουν κάτω από </a:t>
            </a:r>
            <a:r>
              <a:rPr lang="el-GR" b="1" dirty="0" smtClean="0">
                <a:effectLst>
                  <a:outerShdw blurRad="38100" dist="38100" dir="2700000" algn="tl">
                    <a:srgbClr val="000000">
                      <a:alpha val="43137"/>
                    </a:srgbClr>
                  </a:outerShdw>
                </a:effectLst>
                <a:sym typeface="Wingdings" panose="05000000000000000000" pitchFamily="2" charset="2"/>
              </a:rPr>
              <a:t>άθλιες συνθήκες</a:t>
            </a:r>
          </a:p>
          <a:p>
            <a:r>
              <a:rPr lang="el-GR" dirty="0" smtClean="0">
                <a:sym typeface="Wingdings" panose="05000000000000000000" pitchFamily="2" charset="2"/>
              </a:rPr>
              <a:t>Έχουν </a:t>
            </a:r>
            <a:r>
              <a:rPr lang="el-GR" b="1" dirty="0" smtClean="0">
                <a:effectLst>
                  <a:outerShdw blurRad="38100" dist="38100" dir="2700000" algn="tl">
                    <a:srgbClr val="000000">
                      <a:alpha val="43137"/>
                    </a:srgbClr>
                  </a:outerShdw>
                </a:effectLst>
                <a:sym typeface="Wingdings" panose="05000000000000000000" pitchFamily="2" charset="2"/>
              </a:rPr>
              <a:t>έσοδα από κτήματα   </a:t>
            </a:r>
            <a:r>
              <a:rPr lang="el-GR" dirty="0" smtClean="0">
                <a:sym typeface="Wingdings" panose="05000000000000000000" pitchFamily="2" charset="2"/>
              </a:rPr>
              <a:t>ΚΑΙ  </a:t>
            </a:r>
            <a:r>
              <a:rPr lang="el-GR" b="1" dirty="0" smtClean="0">
                <a:effectLst>
                  <a:outerShdw blurRad="38100" dist="38100" dir="2700000" algn="tl">
                    <a:srgbClr val="000000">
                      <a:alpha val="43137"/>
                    </a:srgbClr>
                  </a:outerShdw>
                </a:effectLst>
                <a:sym typeface="Wingdings" panose="05000000000000000000" pitchFamily="2" charset="2"/>
              </a:rPr>
              <a:t>μισθούς από το κράτος</a:t>
            </a:r>
          </a:p>
          <a:p>
            <a:r>
              <a:rPr lang="el-GR" dirty="0" smtClean="0">
                <a:sym typeface="Wingdings" panose="05000000000000000000" pitchFamily="2" charset="2"/>
              </a:rPr>
              <a:t>Ζουν </a:t>
            </a:r>
            <a:r>
              <a:rPr lang="el-GR" b="1" dirty="0" err="1" smtClean="0">
                <a:effectLst>
                  <a:outerShdw blurRad="38100" dist="38100" dir="2700000" algn="tl">
                    <a:srgbClr val="000000">
                      <a:alpha val="43137"/>
                    </a:srgbClr>
                  </a:outerShdw>
                </a:effectLst>
                <a:sym typeface="Wingdings" panose="05000000000000000000" pitchFamily="2" charset="2"/>
              </a:rPr>
              <a:t>χλιδάτη</a:t>
            </a:r>
            <a:r>
              <a:rPr lang="el-GR" b="1" dirty="0" smtClean="0">
                <a:effectLst>
                  <a:outerShdw blurRad="38100" dist="38100" dir="2700000" algn="tl">
                    <a:srgbClr val="000000">
                      <a:alpha val="43137"/>
                    </a:srgbClr>
                  </a:outerShdw>
                </a:effectLst>
                <a:sym typeface="Wingdings" panose="05000000000000000000" pitchFamily="2" charset="2"/>
              </a:rPr>
              <a:t> ζωή </a:t>
            </a:r>
          </a:p>
          <a:p>
            <a:r>
              <a:rPr lang="el-GR" dirty="0" smtClean="0">
                <a:sym typeface="Wingdings" panose="05000000000000000000" pitchFamily="2" charset="2"/>
              </a:rPr>
              <a:t>Είναι </a:t>
            </a:r>
            <a:r>
              <a:rPr lang="el-GR" b="1" dirty="0" smtClean="0">
                <a:effectLst>
                  <a:outerShdw blurRad="38100" dist="38100" dir="2700000" algn="tl">
                    <a:srgbClr val="000000">
                      <a:alpha val="43137"/>
                    </a:srgbClr>
                  </a:outerShdw>
                </a:effectLst>
                <a:sym typeface="Wingdings" panose="05000000000000000000" pitchFamily="2" charset="2"/>
              </a:rPr>
              <a:t>απρόθυμοι να βελτιώσουν </a:t>
            </a:r>
            <a:r>
              <a:rPr lang="el-GR" dirty="0" smtClean="0">
                <a:sym typeface="Wingdings" panose="05000000000000000000" pitchFamily="2" charset="2"/>
              </a:rPr>
              <a:t>τις αγροτικές εγκαταστάσεις   </a:t>
            </a:r>
          </a:p>
          <a:p>
            <a:pPr marL="0" indent="0">
              <a:buNone/>
            </a:pPr>
            <a:r>
              <a:rPr lang="el-GR" b="1" dirty="0" smtClean="0">
                <a:effectLst>
                  <a:outerShdw blurRad="38100" dist="38100" dir="2700000" algn="tl">
                    <a:srgbClr val="000000">
                      <a:alpha val="43137"/>
                    </a:srgbClr>
                  </a:outerShdw>
                </a:effectLst>
                <a:sym typeface="Wingdings" panose="05000000000000000000" pitchFamily="2" charset="2"/>
              </a:rPr>
              <a:t>	</a:t>
            </a:r>
            <a:r>
              <a:rPr lang="el-GR" dirty="0" smtClean="0">
                <a:sym typeface="Wingdings" panose="05000000000000000000" pitchFamily="2" charset="2"/>
              </a:rPr>
              <a:t>   αποτέλεσμα αρνητικό για το κράτος: </a:t>
            </a:r>
          </a:p>
          <a:p>
            <a:r>
              <a:rPr lang="el-GR" dirty="0" smtClean="0">
                <a:sym typeface="Wingdings" panose="05000000000000000000" pitchFamily="2" charset="2"/>
              </a:rPr>
              <a:t>η </a:t>
            </a:r>
            <a:r>
              <a:rPr lang="el-GR" b="1" dirty="0" smtClean="0">
                <a:effectLst>
                  <a:outerShdw blurRad="38100" dist="38100" dir="2700000" algn="tl">
                    <a:srgbClr val="000000">
                      <a:alpha val="43137"/>
                    </a:srgbClr>
                  </a:outerShdw>
                </a:effectLst>
                <a:sym typeface="Wingdings" panose="05000000000000000000" pitchFamily="2" charset="2"/>
              </a:rPr>
              <a:t>αγροτική παραγωγή </a:t>
            </a:r>
            <a:r>
              <a:rPr lang="el-GR" dirty="0" smtClean="0">
                <a:sym typeface="Wingdings" panose="05000000000000000000" pitchFamily="2" charset="2"/>
              </a:rPr>
              <a:t>να μένει </a:t>
            </a:r>
            <a:r>
              <a:rPr lang="el-GR" b="1" dirty="0" smtClean="0">
                <a:effectLst>
                  <a:outerShdw blurRad="38100" dist="38100" dir="2700000" algn="tl">
                    <a:srgbClr val="000000">
                      <a:alpha val="43137"/>
                    </a:srgbClr>
                  </a:outerShdw>
                </a:effectLst>
                <a:sym typeface="Wingdings" panose="05000000000000000000" pitchFamily="2" charset="2"/>
              </a:rPr>
              <a:t>στάσιμη</a:t>
            </a:r>
            <a:r>
              <a:rPr lang="el-GR" dirty="0" smtClean="0">
                <a:sym typeface="Wingdings" panose="05000000000000000000" pitchFamily="2" charset="2"/>
              </a:rPr>
              <a:t>.</a:t>
            </a:r>
            <a:endParaRPr lang="el-GR" dirty="0"/>
          </a:p>
          <a:p>
            <a:pPr marL="0" indent="0">
              <a:buNone/>
            </a:pPr>
            <a:endParaRPr lang="el-GR" dirty="0" smtClean="0"/>
          </a:p>
          <a:p>
            <a:pPr marL="0" indent="0">
              <a:buNone/>
            </a:pPr>
            <a:endParaRPr lang="el-GR" dirty="0"/>
          </a:p>
        </p:txBody>
      </p:sp>
      <p:sp>
        <p:nvSpPr>
          <p:cNvPr id="8" name="Θέση περιεχομένου 2"/>
          <p:cNvSpPr txBox="1">
            <a:spLocks/>
          </p:cNvSpPr>
          <p:nvPr/>
        </p:nvSpPr>
        <p:spPr>
          <a:xfrm>
            <a:off x="467544" y="5589240"/>
            <a:ext cx="2952327" cy="1268760"/>
          </a:xfrm>
          <a:prstGeom prst="rect">
            <a:avLst/>
          </a:prstGeom>
          <a:solidFill>
            <a:schemeClr val="tx2">
              <a:lumMod val="7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l-GR" sz="2500" b="1" dirty="0" smtClean="0">
                <a:solidFill>
                  <a:schemeClr val="bg1"/>
                </a:solidFill>
              </a:rPr>
              <a:t>Συγκρούονται συχνά με την κεντρική εξουσία!</a:t>
            </a:r>
          </a:p>
        </p:txBody>
      </p:sp>
      <p:sp>
        <p:nvSpPr>
          <p:cNvPr id="9" name="Θέση περιεχομένου 2"/>
          <p:cNvSpPr txBox="1">
            <a:spLocks/>
          </p:cNvSpPr>
          <p:nvPr/>
        </p:nvSpPr>
        <p:spPr>
          <a:xfrm>
            <a:off x="5950308" y="5573840"/>
            <a:ext cx="2892587" cy="1311544"/>
          </a:xfrm>
          <a:prstGeom prst="rect">
            <a:avLst/>
          </a:prstGeom>
          <a:solidFill>
            <a:schemeClr val="tx2">
              <a:lumMod val="7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l-GR" sz="2700" b="1" dirty="0">
                <a:solidFill>
                  <a:schemeClr val="bg1"/>
                </a:solidFill>
              </a:rPr>
              <a:t>Επαναστάσεις ενάντια στο θρόνο</a:t>
            </a:r>
            <a:r>
              <a:rPr lang="el-GR" sz="2600" b="1" dirty="0" smtClean="0">
                <a:solidFill>
                  <a:schemeClr val="bg1"/>
                </a:solidFill>
              </a:rPr>
              <a:t>!</a:t>
            </a:r>
            <a:endParaRPr lang="el-GR" sz="2600" b="1" dirty="0">
              <a:solidFill>
                <a:schemeClr val="bg1"/>
              </a:solidFill>
            </a:endParaRPr>
          </a:p>
        </p:txBody>
      </p:sp>
      <p:sp>
        <p:nvSpPr>
          <p:cNvPr id="4" name="Δεξιό βέλος 3"/>
          <p:cNvSpPr/>
          <p:nvPr/>
        </p:nvSpPr>
        <p:spPr>
          <a:xfrm>
            <a:off x="3779912" y="5933880"/>
            <a:ext cx="172819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150254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bg/>
                                          </p:spTgt>
                                        </p:tgtEl>
                                        <p:attrNameLst>
                                          <p:attrName>style.visibility</p:attrName>
                                        </p:attrNameLst>
                                      </p:cBhvr>
                                      <p:to>
                                        <p:strVal val="visible"/>
                                      </p:to>
                                    </p:set>
                                    <p:animEffect transition="in" filter="fade">
                                      <p:cBhvr>
                                        <p:cTn id="44" dur="500"/>
                                        <p:tgtEl>
                                          <p:spTgt spid="8">
                                            <p:bg/>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fade">
                                      <p:cBhvr>
                                        <p:cTn id="49" dur="500"/>
                                        <p:tgtEl>
                                          <p:spTgt spid="8">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build="p" animBg="1"/>
      <p:bldP spid="9"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29418"/>
            <a:ext cx="9144000" cy="1210146"/>
          </a:xfrm>
        </p:spPr>
        <p:txBody>
          <a:bodyPr>
            <a:normAutofit/>
          </a:bodyPr>
          <a:lstStyle/>
          <a:p>
            <a:r>
              <a:rPr lang="el-GR" sz="3600" dirty="0"/>
              <a:t> </a:t>
            </a:r>
            <a:r>
              <a:rPr lang="el-GR" sz="3600" b="1" dirty="0"/>
              <a:t>Ένας </a:t>
            </a:r>
            <a:r>
              <a:rPr lang="el-GR" sz="3600" b="1" dirty="0" err="1">
                <a:solidFill>
                  <a:srgbClr val="C00000"/>
                </a:solidFill>
                <a:effectLst>
                  <a:outerShdw blurRad="38100" dist="38100" dir="2700000" algn="tl">
                    <a:srgbClr val="000000">
                      <a:alpha val="43137"/>
                    </a:srgbClr>
                  </a:outerShdw>
                </a:effectLst>
              </a:rPr>
              <a:t>μικρασιάτης</a:t>
            </a:r>
            <a:r>
              <a:rPr lang="el-GR" sz="3600" b="1" dirty="0">
                <a:solidFill>
                  <a:srgbClr val="C00000"/>
                </a:solidFill>
                <a:effectLst>
                  <a:outerShdw blurRad="38100" dist="38100" dir="2700000" algn="tl">
                    <a:srgbClr val="000000">
                      <a:alpha val="43137"/>
                    </a:srgbClr>
                  </a:outerShdw>
                </a:effectLst>
              </a:rPr>
              <a:t> </a:t>
            </a:r>
            <a:r>
              <a:rPr lang="el-GR" sz="3600" b="1" dirty="0" err="1"/>
              <a:t>μεγαλογαιοκτήμονας</a:t>
            </a:r>
            <a:endParaRPr lang="el-GR" sz="3600" dirty="0"/>
          </a:p>
        </p:txBody>
      </p:sp>
      <p:sp>
        <p:nvSpPr>
          <p:cNvPr id="3" name="Θέση περιεχομένου 2"/>
          <p:cNvSpPr>
            <a:spLocks noGrp="1"/>
          </p:cNvSpPr>
          <p:nvPr>
            <p:ph idx="1"/>
          </p:nvPr>
        </p:nvSpPr>
        <p:spPr>
          <a:xfrm>
            <a:off x="251520" y="836712"/>
            <a:ext cx="8640960" cy="6193904"/>
          </a:xfrm>
        </p:spPr>
        <p:txBody>
          <a:bodyPr>
            <a:normAutofit fontScale="77500" lnSpcReduction="20000"/>
          </a:bodyPr>
          <a:lstStyle/>
          <a:p>
            <a:pPr marL="0" indent="0" algn="just">
              <a:buNone/>
            </a:pPr>
            <a:r>
              <a:rPr lang="el-GR" dirty="0"/>
              <a:t>       Ο </a:t>
            </a:r>
            <a:r>
              <a:rPr lang="el-GR" b="1" dirty="0">
                <a:solidFill>
                  <a:srgbClr val="C00000"/>
                </a:solidFill>
                <a:effectLst>
                  <a:outerShdw blurRad="38100" dist="38100" dir="2700000" algn="tl">
                    <a:srgbClr val="000000">
                      <a:alpha val="43137"/>
                    </a:srgbClr>
                  </a:outerShdw>
                </a:effectLst>
              </a:rPr>
              <a:t>Φιλάρετος</a:t>
            </a:r>
            <a:r>
              <a:rPr lang="el-GR" dirty="0"/>
              <a:t>, γιος του Γεωργίου από την </a:t>
            </a:r>
            <a:r>
              <a:rPr lang="el-GR" dirty="0" smtClean="0"/>
              <a:t>Παφλαγονία </a:t>
            </a:r>
            <a:r>
              <a:rPr lang="el-GR" dirty="0"/>
              <a:t>συγκαταλεγόταν στους ευγενείς του Πόντου και της Γαλατίας. Ήταν </a:t>
            </a:r>
            <a:r>
              <a:rPr lang="el-GR" b="1" dirty="0" smtClean="0">
                <a:effectLst>
                  <a:outerShdw blurRad="38100" dist="38100" dir="2700000" algn="tl">
                    <a:srgbClr val="000000">
                      <a:alpha val="43137"/>
                    </a:srgbClr>
                  </a:outerShdw>
                </a:effectLst>
              </a:rPr>
              <a:t>ζάμπλουτος</a:t>
            </a:r>
            <a:r>
              <a:rPr lang="el-GR" dirty="0" smtClean="0"/>
              <a:t> </a:t>
            </a:r>
            <a:r>
              <a:rPr lang="el-GR" dirty="0"/>
              <a:t>και κατείχε </a:t>
            </a:r>
            <a:r>
              <a:rPr lang="el-GR" b="1" dirty="0">
                <a:effectLst>
                  <a:outerShdw blurRad="38100" dist="38100" dir="2700000" algn="tl">
                    <a:srgbClr val="000000">
                      <a:alpha val="43137"/>
                    </a:srgbClr>
                  </a:outerShdw>
                </a:effectLst>
              </a:rPr>
              <a:t>πολλά κοπάδια</a:t>
            </a:r>
            <a:r>
              <a:rPr lang="el-GR" dirty="0"/>
              <a:t>: </a:t>
            </a:r>
            <a:endParaRPr lang="el-GR" dirty="0" smtClean="0"/>
          </a:p>
          <a:p>
            <a:r>
              <a:rPr lang="el-GR" dirty="0" smtClean="0"/>
              <a:t>εξακόσια </a:t>
            </a:r>
            <a:r>
              <a:rPr lang="el-GR" dirty="0"/>
              <a:t>βόδια, </a:t>
            </a:r>
            <a:endParaRPr lang="el-GR" dirty="0" smtClean="0"/>
          </a:p>
          <a:p>
            <a:r>
              <a:rPr lang="el-GR" dirty="0" smtClean="0"/>
              <a:t>εκατό </a:t>
            </a:r>
            <a:r>
              <a:rPr lang="el-GR" dirty="0"/>
              <a:t>ζευγάρια βοδιών για όργωμα, </a:t>
            </a:r>
            <a:endParaRPr lang="el-GR" dirty="0" smtClean="0"/>
          </a:p>
          <a:p>
            <a:r>
              <a:rPr lang="el-GR" dirty="0" smtClean="0"/>
              <a:t>οχτακόσια </a:t>
            </a:r>
            <a:r>
              <a:rPr lang="el-GR" dirty="0"/>
              <a:t>άλογα που έβοσκαν στα λιβάδια του, </a:t>
            </a:r>
            <a:endParaRPr lang="el-GR" dirty="0" smtClean="0"/>
          </a:p>
          <a:p>
            <a:r>
              <a:rPr lang="el-GR" dirty="0" smtClean="0"/>
              <a:t>ογδόντα </a:t>
            </a:r>
            <a:r>
              <a:rPr lang="el-GR" dirty="0"/>
              <a:t>άλογα και μουλάρια που χρησίμευαν για μεταφορές, </a:t>
            </a:r>
            <a:endParaRPr lang="el-GR" dirty="0" smtClean="0"/>
          </a:p>
          <a:p>
            <a:r>
              <a:rPr lang="el-GR" dirty="0" smtClean="0"/>
              <a:t>δώδεκα </a:t>
            </a:r>
            <a:r>
              <a:rPr lang="el-GR" dirty="0"/>
              <a:t>χιλιάδες πρόβατα. </a:t>
            </a:r>
            <a:br>
              <a:rPr lang="el-GR" dirty="0"/>
            </a:br>
            <a:endParaRPr lang="el-GR" dirty="0"/>
          </a:p>
          <a:p>
            <a:pPr marL="0" indent="0" algn="just">
              <a:buNone/>
            </a:pPr>
            <a:r>
              <a:rPr lang="el-GR" dirty="0"/>
              <a:t>    Ήταν επίσης ιδιοκτήτης </a:t>
            </a:r>
            <a:r>
              <a:rPr lang="el-GR" b="1" dirty="0">
                <a:solidFill>
                  <a:srgbClr val="C00000"/>
                </a:solidFill>
                <a:effectLst>
                  <a:outerShdw blurRad="38100" dist="38100" dir="2700000" algn="tl">
                    <a:srgbClr val="000000">
                      <a:alpha val="43137"/>
                    </a:srgbClr>
                  </a:outerShdw>
                </a:effectLst>
              </a:rPr>
              <a:t>σαράντα οκτώ </a:t>
            </a:r>
            <a:r>
              <a:rPr lang="el-GR" b="1" dirty="0">
                <a:effectLst>
                  <a:outerShdw blurRad="38100" dist="38100" dir="2700000" algn="tl">
                    <a:srgbClr val="000000">
                      <a:alpha val="43137"/>
                    </a:srgbClr>
                  </a:outerShdw>
                </a:effectLst>
              </a:rPr>
              <a:t>εκτεταμένων αγροκτημάτων</a:t>
            </a:r>
            <a:r>
              <a:rPr lang="el-GR" dirty="0"/>
              <a:t> (</a:t>
            </a:r>
            <a:r>
              <a:rPr lang="el-GR" b="1" dirty="0" err="1">
                <a:solidFill>
                  <a:srgbClr val="C00000"/>
                </a:solidFill>
                <a:effectLst>
                  <a:outerShdw blurRad="38100" dist="38100" dir="2700000" algn="tl">
                    <a:srgbClr val="000000">
                      <a:alpha val="43137"/>
                    </a:srgbClr>
                  </a:outerShdw>
                </a:effectLst>
              </a:rPr>
              <a:t>προάστεια</a:t>
            </a:r>
            <a:r>
              <a:rPr lang="el-GR" dirty="0"/>
              <a:t>) που είχαν καθορισμένα όρια, ήταν </a:t>
            </a:r>
            <a:r>
              <a:rPr lang="el-GR" b="1" dirty="0">
                <a:solidFill>
                  <a:srgbClr val="C00000"/>
                </a:solidFill>
                <a:effectLst>
                  <a:outerShdw blurRad="38100" dist="38100" dir="2700000" algn="tl">
                    <a:srgbClr val="000000">
                      <a:alpha val="43137"/>
                    </a:srgbClr>
                  </a:outerShdw>
                </a:effectLst>
              </a:rPr>
              <a:t>ωραία</a:t>
            </a:r>
            <a:r>
              <a:rPr lang="el-GR" dirty="0"/>
              <a:t> και </a:t>
            </a:r>
            <a:r>
              <a:rPr lang="el-GR" b="1" dirty="0">
                <a:solidFill>
                  <a:srgbClr val="C00000"/>
                </a:solidFill>
                <a:effectLst>
                  <a:outerShdw blurRad="38100" dist="38100" dir="2700000" algn="tl">
                    <a:srgbClr val="000000">
                      <a:alpha val="43137"/>
                    </a:srgbClr>
                  </a:outerShdw>
                </a:effectLst>
              </a:rPr>
              <a:t>πολύ μεγάλης αξίας</a:t>
            </a:r>
            <a:r>
              <a:rPr lang="el-GR" dirty="0"/>
              <a:t>, καθώς από τα υψώματα που βρίσκονταν απέναντι από αυτά ανέβλυζε κάθε φορά μια πηγή που μπορούσε να αρδεύσει βαθιά τα χωράφια που χρειάζονταν πότισμα διέθετε, επίσης, πολλούς υπηρέτες και πάρα πολλά πλούτη.</a:t>
            </a:r>
          </a:p>
          <a:p>
            <a:pPr marL="0" indent="0" algn="r">
              <a:buNone/>
            </a:pPr>
            <a:r>
              <a:rPr lang="el-GR" sz="2800" i="1" dirty="0"/>
              <a:t>Βίος αγίου Φιλαρέτου του Ελεήμονος (τέλη 8ου αι.), </a:t>
            </a:r>
            <a:r>
              <a:rPr lang="el-GR" sz="2800" i="1" dirty="0" err="1"/>
              <a:t>έκδ</a:t>
            </a:r>
            <a:r>
              <a:rPr lang="el-GR" sz="2800" i="1" dirty="0"/>
              <a:t>.</a:t>
            </a:r>
            <a:br>
              <a:rPr lang="el-GR" sz="2800" i="1" dirty="0"/>
            </a:br>
            <a:r>
              <a:rPr lang="el-GR" sz="2800" i="1" dirty="0"/>
              <a:t>Μ.-Η. </a:t>
            </a:r>
            <a:r>
              <a:rPr lang="el-GR" sz="2800" i="1" dirty="0" err="1"/>
              <a:t>Fourmy</a:t>
            </a:r>
            <a:r>
              <a:rPr lang="el-GR" sz="2800" i="1" dirty="0"/>
              <a:t> - M. </a:t>
            </a:r>
            <a:r>
              <a:rPr lang="el-GR" sz="2800" i="1" dirty="0" err="1"/>
              <a:t>Leroy</a:t>
            </a:r>
            <a:r>
              <a:rPr lang="el-GR" sz="2800" i="1" dirty="0"/>
              <a:t>, </a:t>
            </a:r>
            <a:r>
              <a:rPr lang="el-GR" sz="2800" i="1" dirty="0" err="1"/>
              <a:t>Byzantion</a:t>
            </a:r>
            <a:r>
              <a:rPr lang="el-GR" sz="2800" i="1" dirty="0"/>
              <a:t> 9 (1934) 113-115.</a:t>
            </a:r>
          </a:p>
          <a:p>
            <a:endParaRPr lang="el-GR" sz="2800" dirty="0"/>
          </a:p>
        </p:txBody>
      </p:sp>
    </p:spTree>
    <p:extLst>
      <p:ext uri="{BB962C8B-B14F-4D97-AF65-F5344CB8AC3E}">
        <p14:creationId xmlns="" xmlns:p14="http://schemas.microsoft.com/office/powerpoint/2010/main" val="250381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43000"/>
          </a:xfrm>
        </p:spPr>
        <p:txBody>
          <a:bodyPr/>
          <a:lstStyle/>
          <a:p>
            <a:r>
              <a:rPr lang="el-GR" b="1" dirty="0" smtClean="0">
                <a:solidFill>
                  <a:srgbClr val="C00000"/>
                </a:solidFill>
                <a:effectLst>
                  <a:outerShdw blurRad="38100" dist="38100" dir="2700000" algn="tl">
                    <a:srgbClr val="000000">
                      <a:alpha val="43137"/>
                    </a:srgbClr>
                  </a:outerShdw>
                </a:effectLst>
              </a:rPr>
              <a:t>Βυζαντινά «τραπεζώματα»</a:t>
            </a:r>
            <a:endParaRPr lang="el-GR" b="1" dirty="0">
              <a:solidFill>
                <a:srgbClr val="C00000"/>
              </a:solidFill>
              <a:effectLst>
                <a:outerShdw blurRad="38100" dist="38100" dir="2700000" algn="tl">
                  <a:srgbClr val="000000">
                    <a:alpha val="43137"/>
                  </a:srgbClr>
                </a:outerShdw>
              </a:effectLst>
            </a:endParaRPr>
          </a:p>
        </p:txBody>
      </p:sp>
      <p:pic>
        <p:nvPicPr>
          <p:cNvPr id="4" name="Θέση περιεχομένου 3"/>
          <p:cNvPicPr>
            <a:picLocks noGrp="1" noChangeAspect="1"/>
          </p:cNvPicPr>
          <p:nvPr>
            <p:ph idx="1"/>
          </p:nvPr>
        </p:nvPicPr>
        <p:blipFill>
          <a:blip r:embed="rId2" cstate="print">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34014" y="1484784"/>
            <a:ext cx="9053986" cy="48965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64440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9552" y="-1"/>
            <a:ext cx="7416824" cy="68698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12614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3301" y="908720"/>
            <a:ext cx="9247301" cy="49890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04464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498178"/>
          </a:xfrm>
        </p:spPr>
        <p:txBody>
          <a:bodyPr>
            <a:normAutofit fontScale="90000"/>
          </a:bodyPr>
          <a:lstStyle/>
          <a:p>
            <a:r>
              <a:rPr lang="el-GR" sz="4000" b="1" dirty="0"/>
              <a:t>Ο </a:t>
            </a:r>
            <a:r>
              <a:rPr lang="el-GR" sz="4000" b="1" dirty="0" err="1"/>
              <a:t>μεγαλογαιοκτήμονας</a:t>
            </a:r>
            <a:r>
              <a:rPr lang="el-GR" sz="4000" b="1" dirty="0"/>
              <a:t> </a:t>
            </a:r>
            <a:r>
              <a:rPr lang="el-GR" sz="4000" b="1" dirty="0">
                <a:solidFill>
                  <a:srgbClr val="C00000"/>
                </a:solidFill>
                <a:effectLst>
                  <a:outerShdw blurRad="38100" dist="38100" dir="2700000" algn="tl">
                    <a:srgbClr val="000000">
                      <a:alpha val="43137"/>
                    </a:srgbClr>
                  </a:outerShdw>
                </a:effectLst>
              </a:rPr>
              <a:t>Φιλάρετος</a:t>
            </a:r>
            <a:r>
              <a:rPr lang="el-GR" sz="4000" b="1" dirty="0"/>
              <a:t> παραθέτει γεύμα στους βασιλικούς (τέλη 8ου αι.)</a:t>
            </a:r>
            <a:r>
              <a:rPr lang="el-GR" dirty="0"/>
              <a:t/>
            </a:r>
            <a:br>
              <a:rPr lang="el-GR" dirty="0"/>
            </a:br>
            <a:endParaRPr lang="el-GR" dirty="0"/>
          </a:p>
        </p:txBody>
      </p:sp>
      <p:sp>
        <p:nvSpPr>
          <p:cNvPr id="3" name="Θέση περιεχομένου 2"/>
          <p:cNvSpPr>
            <a:spLocks noGrp="1"/>
          </p:cNvSpPr>
          <p:nvPr>
            <p:ph idx="1"/>
          </p:nvPr>
        </p:nvSpPr>
        <p:spPr>
          <a:xfrm>
            <a:off x="467544" y="1844824"/>
            <a:ext cx="8229600" cy="5257800"/>
          </a:xfrm>
        </p:spPr>
        <p:txBody>
          <a:bodyPr>
            <a:normAutofit fontScale="85000" lnSpcReduction="10000"/>
          </a:bodyPr>
          <a:lstStyle/>
          <a:p>
            <a:pPr marL="0" indent="0">
              <a:buNone/>
            </a:pPr>
            <a:r>
              <a:rPr lang="el-GR" dirty="0"/>
              <a:t>     Αφού ετοιμάστηκε το τραπέζι, μπήκαν οι βασιλικοί (δηλαδή οι αυτοκρατορικοί απεσταλμένοι) και αντίκρισαν ένα ωραιότατο μεγάλο τρίκλινο (πολυτελής αίθουσα για επίσημα δείπνα). Στο κέντρο έστεκε ένα </a:t>
            </a:r>
            <a:r>
              <a:rPr lang="el-GR" b="1" dirty="0">
                <a:effectLst>
                  <a:outerShdw blurRad="38100" dist="38100" dir="2700000" algn="tl">
                    <a:srgbClr val="000000">
                      <a:alpha val="43137"/>
                    </a:srgbClr>
                  </a:outerShdw>
                </a:effectLst>
              </a:rPr>
              <a:t>αρχαίο τραπέζι</a:t>
            </a:r>
            <a:r>
              <a:rPr lang="el-GR" dirty="0"/>
              <a:t>, από </a:t>
            </a:r>
            <a:r>
              <a:rPr lang="el-GR" b="1" dirty="0">
                <a:effectLst>
                  <a:outerShdw blurRad="38100" dist="38100" dir="2700000" algn="tl">
                    <a:srgbClr val="000000">
                      <a:alpha val="43137"/>
                    </a:srgbClr>
                  </a:outerShdw>
                </a:effectLst>
              </a:rPr>
              <a:t>ελεφαντόδοντο</a:t>
            </a:r>
            <a:r>
              <a:rPr lang="el-GR" dirty="0"/>
              <a:t> με </a:t>
            </a:r>
            <a:r>
              <a:rPr lang="el-GR" b="1" dirty="0">
                <a:effectLst>
                  <a:outerShdw blurRad="38100" dist="38100" dir="2700000" algn="tl">
                    <a:srgbClr val="000000">
                      <a:alpha val="43137"/>
                    </a:srgbClr>
                  </a:outerShdw>
                </a:effectLst>
              </a:rPr>
              <a:t>χρυσή επένδυση</a:t>
            </a:r>
            <a:r>
              <a:rPr lang="el-GR" dirty="0"/>
              <a:t>, στρογγυλόσχημο και υπερβολικά μεγάλο, που χωρούσε </a:t>
            </a:r>
            <a:r>
              <a:rPr lang="el-GR" b="1" dirty="0">
                <a:effectLst>
                  <a:outerShdw blurRad="38100" dist="38100" dir="2700000" algn="tl">
                    <a:srgbClr val="000000">
                      <a:alpha val="43137"/>
                    </a:srgbClr>
                  </a:outerShdw>
                </a:effectLst>
              </a:rPr>
              <a:t>τριάντα έξι άνδρες</a:t>
            </a:r>
            <a:r>
              <a:rPr lang="el-GR" dirty="0"/>
              <a:t>. Πάνω σ' αυτό είδαν σερβιρισμένα φαγητά που ταίριαζαν σε αυτοκράτορες. Εκεί είδαν και το σεβάσμιο άνδρα με το όμορφο παράστημα (το Φιλάρετο) και ευχαριστήθηκαν πάρα πολύ.</a:t>
            </a:r>
          </a:p>
          <a:p>
            <a:pPr marL="0" indent="0">
              <a:buNone/>
            </a:pPr>
            <a:r>
              <a:rPr lang="el-GR" i="1" dirty="0"/>
              <a:t>Βίος αγίου Φιλαρέτου του Ελεήμονος, </a:t>
            </a:r>
            <a:r>
              <a:rPr lang="el-GR" i="1" dirty="0" err="1"/>
              <a:t>έκδ</a:t>
            </a:r>
            <a:r>
              <a:rPr lang="el-GR" i="1" dirty="0"/>
              <a:t>. M</a:t>
            </a:r>
            <a:r>
              <a:rPr lang="el-GR" i="1" dirty="0" smtClean="0"/>
              <a:t>.-</a:t>
            </a:r>
            <a:r>
              <a:rPr lang="en-US" i="1" dirty="0" smtClean="0"/>
              <a:t> </a:t>
            </a:r>
            <a:r>
              <a:rPr lang="el-GR" i="1" dirty="0" smtClean="0"/>
              <a:t>H</a:t>
            </a:r>
            <a:r>
              <a:rPr lang="el-GR" i="1" dirty="0"/>
              <a:t>. </a:t>
            </a:r>
            <a:r>
              <a:rPr lang="el-GR" i="1" dirty="0" err="1"/>
              <a:t>Fourmy</a:t>
            </a:r>
            <a:r>
              <a:rPr lang="el-GR" i="1" dirty="0"/>
              <a:t> - Μ. </a:t>
            </a:r>
            <a:r>
              <a:rPr lang="el-GR" i="1" dirty="0" err="1"/>
              <a:t>Leroy</a:t>
            </a:r>
            <a:r>
              <a:rPr lang="el-GR" i="1" dirty="0"/>
              <a:t>, </a:t>
            </a:r>
            <a:r>
              <a:rPr lang="el-GR" i="1" dirty="0" err="1"/>
              <a:t>Byzantion</a:t>
            </a:r>
            <a:r>
              <a:rPr lang="el-GR" i="1" dirty="0"/>
              <a:t> 9 (1934) 137-138.</a:t>
            </a:r>
          </a:p>
          <a:p>
            <a:endParaRPr lang="el-GR" dirty="0"/>
          </a:p>
        </p:txBody>
      </p:sp>
    </p:spTree>
    <p:extLst>
      <p:ext uri="{BB962C8B-B14F-4D97-AF65-F5344CB8AC3E}">
        <p14:creationId xmlns="" xmlns:p14="http://schemas.microsoft.com/office/powerpoint/2010/main" val="80403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3799" y="-14242"/>
            <a:ext cx="8229600" cy="922962"/>
          </a:xfrm>
        </p:spPr>
        <p:txBody>
          <a:bodyPr/>
          <a:lstStyle/>
          <a:p>
            <a:r>
              <a:rPr lang="el-GR" b="1" dirty="0" smtClean="0">
                <a:solidFill>
                  <a:srgbClr val="C00000"/>
                </a:solidFill>
                <a:effectLst>
                  <a:outerShdw blurRad="38100" dist="38100" dir="2700000" algn="tl">
                    <a:srgbClr val="000000">
                      <a:alpha val="43137"/>
                    </a:srgbClr>
                  </a:outerShdw>
                </a:effectLst>
              </a:rPr>
              <a:t>Βυζαντινοί γεωργοί</a:t>
            </a:r>
            <a:endParaRPr lang="el-GR" b="1" dirty="0">
              <a:solidFill>
                <a:srgbClr val="C00000"/>
              </a:solidFill>
              <a:effectLst>
                <a:outerShdw blurRad="38100" dist="38100" dir="2700000" algn="tl">
                  <a:srgbClr val="000000">
                    <a:alpha val="43137"/>
                  </a:srgbClr>
                </a:outerShdw>
              </a:effectLst>
            </a:endParaRPr>
          </a:p>
        </p:txBody>
      </p:sp>
      <p:pic>
        <p:nvPicPr>
          <p:cNvPr id="5" name="Θέση περιεχομένου 3"/>
          <p:cNvPicPr>
            <a:picLocks noChangeAspect="1"/>
          </p:cNvPicPr>
          <p:nvPr/>
        </p:nvPicPr>
        <p:blipFill rotWithShape="1">
          <a:blip r:embed="rId2" cstate="print">
            <a:extLst>
              <a:ext uri="{28A0092B-C50C-407E-A947-70E740481C1C}">
                <a14:useLocalDpi xmlns="" xmlns:a14="http://schemas.microsoft.com/office/drawing/2010/main" val="0"/>
              </a:ext>
            </a:extLst>
          </a:blip>
          <a:srcRect t="6828" b="-10288"/>
          <a:stretch/>
        </p:blipFill>
        <p:spPr>
          <a:xfrm>
            <a:off x="539551" y="908720"/>
            <a:ext cx="7997395" cy="62401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88504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C00000"/>
                </a:solidFill>
                <a:effectLst>
                  <a:outerShdw blurRad="38100" dist="38100" dir="2700000" algn="tl">
                    <a:srgbClr val="000000">
                      <a:alpha val="43137"/>
                    </a:srgbClr>
                  </a:outerShdw>
                </a:effectLst>
              </a:rPr>
              <a:t>Δείπνο πλουσίων</a:t>
            </a:r>
            <a:endParaRPr lang="el-GR" b="1" dirty="0">
              <a:solidFill>
                <a:srgbClr val="C00000"/>
              </a:solidFill>
              <a:effectLst>
                <a:outerShdw blurRad="38100" dist="38100" dir="2700000" algn="tl">
                  <a:srgbClr val="000000">
                    <a:alpha val="43137"/>
                  </a:srgbClr>
                </a:outerShdw>
              </a:effectLst>
            </a:endParaRPr>
          </a:p>
        </p:txBody>
      </p:sp>
      <p:pic>
        <p:nvPicPr>
          <p:cNvPr id="4" name="Εικόνα 3"/>
          <p:cNvPicPr>
            <a:picLocks noChangeAspect="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a:off x="0" y="1844824"/>
            <a:ext cx="9144000" cy="41563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52672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1196752"/>
            <a:ext cx="9036496" cy="4392488"/>
          </a:xfrm>
        </p:spPr>
        <p:txBody>
          <a:bodyPr>
            <a:normAutofit/>
          </a:bodyPr>
          <a:lstStyle/>
          <a:p>
            <a:pPr marL="0" indent="0">
              <a:buNone/>
            </a:pPr>
            <a:r>
              <a:rPr lang="el-GR" b="1" dirty="0" smtClean="0">
                <a:effectLst>
                  <a:outerShdw blurRad="38100" dist="38100" dir="2700000" algn="tl">
                    <a:srgbClr val="000000">
                      <a:alpha val="43137"/>
                    </a:srgbClr>
                  </a:outerShdw>
                </a:effectLst>
              </a:rPr>
              <a:t>Εμποροβιοτέχνες</a:t>
            </a:r>
            <a:r>
              <a:rPr lang="el-GR" dirty="0" smtClean="0">
                <a:effectLst>
                  <a:outerShdw blurRad="38100" dist="38100" dir="2700000" algn="tl">
                    <a:srgbClr val="000000">
                      <a:alpha val="43137"/>
                    </a:srgbClr>
                  </a:outerShdw>
                </a:effectLst>
              </a:rPr>
              <a:t>  </a:t>
            </a:r>
          </a:p>
          <a:p>
            <a:pPr marL="0" indent="0">
              <a:buNone/>
            </a:pPr>
            <a:r>
              <a:rPr lang="el-GR" b="1" dirty="0" smtClean="0">
                <a:effectLst>
                  <a:outerShdw blurRad="38100" dist="38100" dir="2700000" algn="tl">
                    <a:srgbClr val="000000">
                      <a:alpha val="43137"/>
                    </a:srgbClr>
                  </a:outerShdw>
                </a:effectLst>
                <a:sym typeface="Wingdings" panose="05000000000000000000" pitchFamily="2" charset="2"/>
              </a:rPr>
              <a:t></a:t>
            </a:r>
            <a:r>
              <a:rPr lang="el-GR" dirty="0" smtClean="0">
                <a:sym typeface="Wingdings" panose="05000000000000000000" pitchFamily="2" charset="2"/>
              </a:rPr>
              <a:t> μακρινά </a:t>
            </a:r>
            <a:r>
              <a:rPr lang="el-GR" b="1" dirty="0" smtClean="0">
                <a:effectLst>
                  <a:outerShdw blurRad="38100" dist="38100" dir="2700000" algn="tl">
                    <a:srgbClr val="000000">
                      <a:alpha val="43137"/>
                    </a:srgbClr>
                  </a:outerShdw>
                </a:effectLst>
                <a:sym typeface="Wingdings" panose="05000000000000000000" pitchFamily="2" charset="2"/>
              </a:rPr>
              <a:t>ταξίδια</a:t>
            </a:r>
            <a:r>
              <a:rPr lang="el-GR" dirty="0" smtClean="0">
                <a:sym typeface="Wingdings" panose="05000000000000000000" pitchFamily="2" charset="2"/>
              </a:rPr>
              <a:t> στην Ανατολή </a:t>
            </a:r>
          </a:p>
          <a:p>
            <a:pPr marL="0" indent="0">
              <a:buNone/>
            </a:pPr>
            <a:r>
              <a:rPr lang="el-GR" b="1" dirty="0" smtClean="0">
                <a:effectLst>
                  <a:outerShdw blurRad="38100" dist="38100" dir="2700000" algn="tl">
                    <a:srgbClr val="000000">
                      <a:alpha val="43137"/>
                    </a:srgbClr>
                  </a:outerShdw>
                </a:effectLst>
                <a:sym typeface="Wingdings" panose="05000000000000000000" pitchFamily="2" charset="2"/>
              </a:rPr>
              <a:t></a:t>
            </a:r>
            <a:r>
              <a:rPr lang="el-GR" dirty="0" smtClean="0">
                <a:sym typeface="Wingdings" panose="05000000000000000000" pitchFamily="2" charset="2"/>
              </a:rPr>
              <a:t> μεγάλα </a:t>
            </a:r>
            <a:r>
              <a:rPr lang="el-GR" b="1" dirty="0" smtClean="0">
                <a:effectLst>
                  <a:outerShdw blurRad="38100" dist="38100" dir="2700000" algn="tl">
                    <a:srgbClr val="000000">
                      <a:alpha val="43137"/>
                    </a:srgbClr>
                  </a:outerShdw>
                </a:effectLst>
                <a:sym typeface="Wingdings" panose="05000000000000000000" pitchFamily="2" charset="2"/>
              </a:rPr>
              <a:t>κέρδη </a:t>
            </a:r>
          </a:p>
          <a:p>
            <a:pPr marL="0" indent="0">
              <a:buNone/>
            </a:pPr>
            <a:r>
              <a:rPr lang="el-GR" b="1" dirty="0" smtClean="0">
                <a:effectLst>
                  <a:outerShdw blurRad="38100" dist="38100" dir="2700000" algn="tl">
                    <a:srgbClr val="000000">
                      <a:alpha val="43137"/>
                    </a:srgbClr>
                  </a:outerShdw>
                </a:effectLst>
                <a:sym typeface="Wingdings" panose="05000000000000000000" pitchFamily="2" charset="2"/>
              </a:rPr>
              <a:t></a:t>
            </a:r>
            <a:r>
              <a:rPr lang="el-GR" dirty="0" smtClean="0">
                <a:sym typeface="Wingdings" panose="05000000000000000000" pitchFamily="2" charset="2"/>
              </a:rPr>
              <a:t> αύξηση </a:t>
            </a:r>
            <a:r>
              <a:rPr lang="el-GR" b="1" dirty="0" smtClean="0">
                <a:effectLst>
                  <a:outerShdw blurRad="38100" dist="38100" dir="2700000" algn="tl">
                    <a:srgbClr val="000000">
                      <a:alpha val="43137"/>
                    </a:srgbClr>
                  </a:outerShdw>
                </a:effectLst>
                <a:sym typeface="Wingdings" panose="05000000000000000000" pitchFamily="2" charset="2"/>
              </a:rPr>
              <a:t>νομισματικής</a:t>
            </a:r>
            <a:r>
              <a:rPr lang="el-GR" dirty="0" smtClean="0">
                <a:sym typeface="Wingdings" panose="05000000000000000000" pitchFamily="2" charset="2"/>
              </a:rPr>
              <a:t> κυκλοφορίας </a:t>
            </a:r>
          </a:p>
          <a:p>
            <a:pPr marL="0" indent="0">
              <a:buNone/>
            </a:pPr>
            <a:r>
              <a:rPr lang="el-GR" b="1" dirty="0" smtClean="0">
                <a:effectLst>
                  <a:outerShdw blurRad="38100" dist="38100" dir="2700000" algn="tl">
                    <a:srgbClr val="000000">
                      <a:alpha val="43137"/>
                    </a:srgbClr>
                  </a:outerShdw>
                </a:effectLst>
                <a:sym typeface="Wingdings" panose="05000000000000000000" pitchFamily="2" charset="2"/>
              </a:rPr>
              <a:t></a:t>
            </a:r>
            <a:r>
              <a:rPr lang="el-GR" dirty="0" smtClean="0">
                <a:sym typeface="Wingdings" panose="05000000000000000000" pitchFamily="2" charset="2"/>
              </a:rPr>
              <a:t> </a:t>
            </a:r>
            <a:r>
              <a:rPr lang="el-GR" b="1" dirty="0" smtClean="0">
                <a:effectLst>
                  <a:outerShdw blurRad="38100" dist="38100" dir="2700000" algn="tl">
                    <a:srgbClr val="000000">
                      <a:alpha val="43137"/>
                    </a:srgbClr>
                  </a:outerShdw>
                </a:effectLst>
                <a:sym typeface="Wingdings" panose="05000000000000000000" pitchFamily="2" charset="2"/>
              </a:rPr>
              <a:t>ευημερία</a:t>
            </a:r>
            <a:r>
              <a:rPr lang="el-GR" dirty="0" smtClean="0">
                <a:sym typeface="Wingdings" panose="05000000000000000000" pitchFamily="2" charset="2"/>
              </a:rPr>
              <a:t> Βυζαντίου</a:t>
            </a:r>
            <a:r>
              <a:rPr lang="el-GR" dirty="0">
                <a:sym typeface="Wingdings" panose="05000000000000000000" pitchFamily="2" charset="2"/>
              </a:rPr>
              <a:t>!</a:t>
            </a:r>
            <a:endParaRPr lang="el-GR" dirty="0" smtClean="0">
              <a:sym typeface="Wingdings" panose="05000000000000000000" pitchFamily="2" charset="2"/>
            </a:endParaRPr>
          </a:p>
          <a:p>
            <a:pPr marL="0" indent="0">
              <a:buNone/>
            </a:pPr>
            <a:endParaRPr lang="el-GR" dirty="0" smtClean="0">
              <a:sym typeface="Wingdings" panose="05000000000000000000" pitchFamily="2" charset="2"/>
            </a:endParaRPr>
          </a:p>
        </p:txBody>
      </p:sp>
      <p:sp>
        <p:nvSpPr>
          <p:cNvPr id="9" name="Τίτλος 1"/>
          <p:cNvSpPr txBox="1">
            <a:spLocks/>
          </p:cNvSpPr>
          <p:nvPr/>
        </p:nvSpPr>
        <p:spPr>
          <a:xfrm>
            <a:off x="465573" y="188640"/>
            <a:ext cx="8329514" cy="548680"/>
          </a:xfrm>
          <a:prstGeom prst="rect">
            <a:avLst/>
          </a:prstGeom>
          <a:solidFill>
            <a:schemeClr val="tx2">
              <a:lumMod val="75000"/>
            </a:schemeClr>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smtClean="0">
                <a:solidFill>
                  <a:schemeClr val="bg1"/>
                </a:solidFill>
                <a:effectLst>
                  <a:outerShdw blurRad="38100" dist="38100" dir="2700000" algn="tl">
                    <a:srgbClr val="000000">
                      <a:alpha val="43137"/>
                    </a:srgbClr>
                  </a:outerShdw>
                </a:effectLst>
              </a:rPr>
              <a:t>β. Η μεσαία τάξη</a:t>
            </a:r>
            <a:endParaRPr lang="el-GR" sz="3200" b="1" dirty="0">
              <a:solidFill>
                <a:schemeClr val="bg1"/>
              </a:solidFill>
              <a:effectLst>
                <a:outerShdw blurRad="38100" dist="38100" dir="2700000" algn="tl">
                  <a:srgbClr val="000000">
                    <a:alpha val="43137"/>
                  </a:srgbClr>
                </a:outerShdw>
              </a:effectLst>
            </a:endParaRPr>
          </a:p>
        </p:txBody>
      </p:sp>
      <p:pic>
        <p:nvPicPr>
          <p:cNvPr id="5" name="Εικόνα 4"/>
          <p:cNvPicPr>
            <a:picLocks noChangeAspect="1"/>
          </p:cNvPicPr>
          <p:nvPr/>
        </p:nvPicPr>
        <p:blipFill>
          <a:blip r:embed="rId2" cstate="print">
            <a:clrChange>
              <a:clrFrom>
                <a:srgbClr val="EBEBEB"/>
              </a:clrFrom>
              <a:clrTo>
                <a:srgbClr val="EBEBEB">
                  <a:alpha val="0"/>
                </a:srgbClr>
              </a:clrTo>
            </a:clrChange>
            <a:extLst>
              <a:ext uri="{28A0092B-C50C-407E-A947-70E740481C1C}">
                <a14:useLocalDpi xmlns="" xmlns:a14="http://schemas.microsoft.com/office/drawing/2010/main" val="0"/>
              </a:ext>
            </a:extLst>
          </a:blip>
          <a:stretch>
            <a:fillRect/>
          </a:stretch>
        </p:blipFill>
        <p:spPr>
          <a:xfrm>
            <a:off x="6272310" y="3221097"/>
            <a:ext cx="2566903" cy="2179960"/>
          </a:xfrm>
          <a:prstGeom prst="rect">
            <a:avLst/>
          </a:prstGeom>
        </p:spPr>
      </p:pic>
      <p:pic>
        <p:nvPicPr>
          <p:cNvPr id="10" name="Εικόνα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28184" y="1052736"/>
            <a:ext cx="2566903" cy="1693207"/>
          </a:xfrm>
          <a:prstGeom prst="rect">
            <a:avLst/>
          </a:prstGeom>
          <a:ln>
            <a:noFill/>
          </a:ln>
          <a:effectLst>
            <a:outerShdw blurRad="292100" dist="139700" dir="2700000" algn="tl" rotWithShape="0">
              <a:srgbClr val="333333">
                <a:alpha val="65000"/>
              </a:srgbClr>
            </a:outerShdw>
          </a:effectLst>
        </p:spPr>
      </p:pic>
      <p:sp>
        <p:nvSpPr>
          <p:cNvPr id="11" name="Τίτλος 1"/>
          <p:cNvSpPr txBox="1">
            <a:spLocks/>
          </p:cNvSpPr>
          <p:nvPr/>
        </p:nvSpPr>
        <p:spPr>
          <a:xfrm>
            <a:off x="611560" y="5472608"/>
            <a:ext cx="8161992" cy="1196752"/>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solidFill>
                  <a:schemeClr val="bg1"/>
                </a:solidFill>
                <a:effectLst>
                  <a:outerShdw blurRad="38100" dist="38100" dir="2700000" algn="tl">
                    <a:srgbClr val="000000">
                      <a:alpha val="43137"/>
                    </a:srgbClr>
                  </a:outerShdw>
                </a:effectLst>
                <a:sym typeface="Wingdings" panose="05000000000000000000" pitchFamily="2" charset="2"/>
              </a:rPr>
              <a:t>Η τάξη των επιχειρηματιών τον 11</a:t>
            </a:r>
            <a:r>
              <a:rPr lang="el-GR" sz="2800" b="1" baseline="30000" dirty="0">
                <a:solidFill>
                  <a:schemeClr val="bg1"/>
                </a:solidFill>
                <a:effectLst>
                  <a:outerShdw blurRad="38100" dist="38100" dir="2700000" algn="tl">
                    <a:srgbClr val="000000">
                      <a:alpha val="43137"/>
                    </a:srgbClr>
                  </a:outerShdw>
                </a:effectLst>
                <a:sym typeface="Wingdings" panose="05000000000000000000" pitchFamily="2" charset="2"/>
              </a:rPr>
              <a:t>ο</a:t>
            </a:r>
            <a:r>
              <a:rPr lang="el-GR" sz="2800" b="1" dirty="0">
                <a:solidFill>
                  <a:schemeClr val="bg1"/>
                </a:solidFill>
                <a:effectLst>
                  <a:outerShdw blurRad="38100" dist="38100" dir="2700000" algn="tl">
                    <a:srgbClr val="000000">
                      <a:alpha val="43137"/>
                    </a:srgbClr>
                  </a:outerShdw>
                </a:effectLst>
                <a:sym typeface="Wingdings" panose="05000000000000000000" pitchFamily="2" charset="2"/>
              </a:rPr>
              <a:t> αι. </a:t>
            </a:r>
          </a:p>
          <a:p>
            <a:r>
              <a:rPr lang="el-GR" sz="2800" b="1" dirty="0">
                <a:solidFill>
                  <a:schemeClr val="bg1"/>
                </a:solidFill>
                <a:effectLst>
                  <a:outerShdw blurRad="38100" dist="38100" dir="2700000" algn="tl">
                    <a:srgbClr val="000000">
                      <a:alpha val="43137"/>
                    </a:srgbClr>
                  </a:outerShdw>
                </a:effectLst>
                <a:sym typeface="Wingdings" panose="05000000000000000000" pitchFamily="2" charset="2"/>
              </a:rPr>
              <a:t>συμμετέχει στην πολιτική ζωή του τόπου.</a:t>
            </a:r>
            <a:endParaRPr lang="el-GR" sz="2800" b="1" dirty="0">
              <a:solidFill>
                <a:schemeClr val="bg1"/>
              </a:solidFill>
              <a:effectLst>
                <a:outerShdw blurRad="38100" dist="38100" dir="2700000" algn="tl">
                  <a:srgbClr val="000000">
                    <a:alpha val="43137"/>
                  </a:srgbClr>
                </a:outerShdw>
              </a:effectLst>
            </a:endParaRPr>
          </a:p>
        </p:txBody>
      </p:sp>
      <p:pic>
        <p:nvPicPr>
          <p:cNvPr id="12" name="Εικόνα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925453" y="3500888"/>
            <a:ext cx="2566903" cy="1925177"/>
          </a:xfrm>
          <a:prstGeom prst="rect">
            <a:avLst/>
          </a:prstGeom>
        </p:spPr>
      </p:pic>
    </p:spTree>
    <p:extLst>
      <p:ext uri="{BB962C8B-B14F-4D97-AF65-F5344CB8AC3E}">
        <p14:creationId xmlns="" xmlns:p14="http://schemas.microsoft.com/office/powerpoint/2010/main" val="15025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8281" y="-11439"/>
            <a:ext cx="9238115" cy="4306154"/>
          </a:xfrm>
          <a:prstGeom prst="rect">
            <a:avLst/>
          </a:prstGeom>
          <a:ln>
            <a:noFill/>
          </a:ln>
          <a:effectLst>
            <a:outerShdw blurRad="292100" dist="139700" dir="2700000" algn="tl" rotWithShape="0">
              <a:srgbClr val="333333">
                <a:alpha val="65000"/>
              </a:srgbClr>
            </a:outerShdw>
          </a:effectLst>
        </p:spPr>
      </p:pic>
      <p:sp>
        <p:nvSpPr>
          <p:cNvPr id="5" name="Θέση περιεχομένου 2"/>
          <p:cNvSpPr txBox="1">
            <a:spLocks/>
          </p:cNvSpPr>
          <p:nvPr/>
        </p:nvSpPr>
        <p:spPr>
          <a:xfrm>
            <a:off x="0" y="4725144"/>
            <a:ext cx="6804248" cy="136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l-GR" sz="3400" dirty="0" smtClean="0"/>
              <a:t>Αναπαράσταση </a:t>
            </a:r>
            <a:r>
              <a:rPr lang="el-GR" sz="3400" b="1" dirty="0" smtClean="0">
                <a:effectLst>
                  <a:outerShdw blurRad="38100" dist="38100" dir="2700000" algn="tl">
                    <a:srgbClr val="000000">
                      <a:alpha val="43137"/>
                    </a:srgbClr>
                  </a:outerShdw>
                </a:effectLst>
              </a:rPr>
              <a:t>λιμανιού</a:t>
            </a:r>
            <a:r>
              <a:rPr lang="el-GR" sz="3400" dirty="0" smtClean="0"/>
              <a:t>, </a:t>
            </a:r>
          </a:p>
          <a:p>
            <a:pPr marL="0" indent="0" algn="ctr">
              <a:buNone/>
            </a:pPr>
            <a:r>
              <a:rPr lang="el-GR" sz="3400" dirty="0" smtClean="0"/>
              <a:t>Αγ. Απολλινάριος Ραβέννα</a:t>
            </a:r>
            <a:endParaRPr lang="el-GR" sz="3400" b="1" dirty="0">
              <a:solidFill>
                <a:srgbClr val="C00000"/>
              </a:solidFill>
              <a:effectLst>
                <a:outerShdw blurRad="38100" dist="38100" dir="2700000" algn="tl">
                  <a:srgbClr val="000000">
                    <a:alpha val="43137"/>
                  </a:srgbClr>
                </a:outerShdw>
              </a:effectLst>
            </a:endParaRPr>
          </a:p>
        </p:txBody>
      </p:sp>
      <p:pic>
        <p:nvPicPr>
          <p:cNvPr id="6"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89431" y="4294715"/>
            <a:ext cx="2522251" cy="23634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19269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88032" y="836713"/>
            <a:ext cx="9036496" cy="2808311"/>
          </a:xfrm>
        </p:spPr>
        <p:txBody>
          <a:bodyPr>
            <a:normAutofit/>
          </a:bodyPr>
          <a:lstStyle/>
          <a:p>
            <a:pPr marL="0" indent="0">
              <a:buNone/>
            </a:pPr>
            <a:r>
              <a:rPr lang="el-GR" b="1" dirty="0" smtClean="0">
                <a:solidFill>
                  <a:srgbClr val="C00000"/>
                </a:solidFill>
                <a:effectLst>
                  <a:outerShdw blurRad="38100" dist="38100" dir="2700000" algn="tl">
                    <a:srgbClr val="000000">
                      <a:alpha val="43137"/>
                    </a:srgbClr>
                  </a:outerShdw>
                </a:effectLst>
              </a:rPr>
              <a:t>Χωρίον</a:t>
            </a:r>
            <a:r>
              <a:rPr lang="el-GR" dirty="0" smtClean="0">
                <a:solidFill>
                  <a:srgbClr val="C00000"/>
                </a:solidFill>
                <a:effectLst>
                  <a:outerShdw blurRad="38100" dist="38100" dir="2700000" algn="tl">
                    <a:srgbClr val="000000">
                      <a:alpha val="43137"/>
                    </a:srgbClr>
                  </a:outerShdw>
                </a:effectLst>
              </a:rPr>
              <a:t> </a:t>
            </a:r>
            <a:r>
              <a:rPr lang="el-GR" sz="3000" dirty="0" smtClean="0">
                <a:sym typeface="Wingdings" panose="05000000000000000000" pitchFamily="2" charset="2"/>
              </a:rPr>
              <a:t> δεσπόζει ο ιερέας </a:t>
            </a:r>
          </a:p>
          <a:p>
            <a:pPr marL="0" indent="0">
              <a:buNone/>
            </a:pPr>
            <a:r>
              <a:rPr lang="el-GR" sz="3000" dirty="0" smtClean="0">
                <a:sym typeface="Wingdings" panose="05000000000000000000" pitchFamily="2" charset="2"/>
              </a:rPr>
              <a:t>Τη δύναμη έχουν οι </a:t>
            </a:r>
            <a:r>
              <a:rPr lang="el-GR" sz="3000" b="1" dirty="0" smtClean="0">
                <a:solidFill>
                  <a:srgbClr val="C00000"/>
                </a:solidFill>
                <a:effectLst>
                  <a:outerShdw blurRad="38100" dist="38100" dir="2700000" algn="tl">
                    <a:srgbClr val="000000">
                      <a:alpha val="43137"/>
                    </a:srgbClr>
                  </a:outerShdw>
                </a:effectLst>
                <a:sym typeface="Wingdings" panose="05000000000000000000" pitchFamily="2" charset="2"/>
              </a:rPr>
              <a:t>δυνατοί</a:t>
            </a:r>
            <a:r>
              <a:rPr lang="el-GR" sz="3000" dirty="0" smtClean="0">
                <a:solidFill>
                  <a:srgbClr val="C00000"/>
                </a:solidFill>
                <a:sym typeface="Wingdings" panose="05000000000000000000" pitchFamily="2" charset="2"/>
              </a:rPr>
              <a:t> </a:t>
            </a:r>
            <a:r>
              <a:rPr lang="el-GR" sz="3000" dirty="0" smtClean="0">
                <a:sym typeface="Wingdings" panose="05000000000000000000" pitchFamily="2" charset="2"/>
              </a:rPr>
              <a:t> ζουν απόμερα από το χωριό + καταπιέζουν φτωχούς</a:t>
            </a:r>
          </a:p>
          <a:p>
            <a:pPr marL="0" indent="0">
              <a:buNone/>
            </a:pPr>
            <a:r>
              <a:rPr lang="el-GR" sz="3000" dirty="0" smtClean="0">
                <a:sym typeface="Wingdings" panose="05000000000000000000" pitchFamily="2" charset="2"/>
              </a:rPr>
              <a:t>Οι </a:t>
            </a:r>
            <a:r>
              <a:rPr lang="el-GR" sz="3000" b="1" dirty="0" smtClean="0">
                <a:solidFill>
                  <a:srgbClr val="C00000"/>
                </a:solidFill>
                <a:effectLst>
                  <a:outerShdw blurRad="38100" dist="38100" dir="2700000" algn="tl">
                    <a:srgbClr val="000000">
                      <a:alpha val="43137"/>
                    </a:srgbClr>
                  </a:outerShdw>
                </a:effectLst>
                <a:sym typeface="Wingdings" panose="05000000000000000000" pitchFamily="2" charset="2"/>
              </a:rPr>
              <a:t>μικροκαλλιεργητές</a:t>
            </a:r>
            <a:r>
              <a:rPr lang="el-GR" sz="3000" dirty="0" smtClean="0">
                <a:solidFill>
                  <a:srgbClr val="C00000"/>
                </a:solidFill>
                <a:sym typeface="Wingdings" panose="05000000000000000000" pitchFamily="2" charset="2"/>
              </a:rPr>
              <a:t> </a:t>
            </a:r>
            <a:r>
              <a:rPr lang="el-GR" sz="3000" dirty="0" smtClean="0">
                <a:sym typeface="Wingdings" panose="05000000000000000000" pitchFamily="2" charset="2"/>
              </a:rPr>
              <a:t> φορτωμένοι με φόρους  παραχωρούν τα χωράφια στους δυνατούς και γίνονται: </a:t>
            </a:r>
          </a:p>
        </p:txBody>
      </p:sp>
      <p:pic>
        <p:nvPicPr>
          <p:cNvPr id="6" name="Εικόνα 5"/>
          <p:cNvPicPr>
            <a:picLocks noChangeAspect="1"/>
          </p:cNvPicPr>
          <p:nvPr/>
        </p:nvPicPr>
        <p:blipFill rotWithShape="1">
          <a:blip r:embed="rId2" cstate="print">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rcRect l="23496" t="48290" r="856" b="-44228"/>
          <a:stretch/>
        </p:blipFill>
        <p:spPr>
          <a:xfrm>
            <a:off x="6763412" y="3717032"/>
            <a:ext cx="2088000" cy="3882876"/>
          </a:xfrm>
          <a:prstGeom prst="rect">
            <a:avLst/>
          </a:prstGeom>
          <a:ln>
            <a:noFill/>
          </a:ln>
          <a:effectLst>
            <a:outerShdw blurRad="292100" dist="139700" dir="2700000" algn="tl" rotWithShape="0">
              <a:srgbClr val="333333">
                <a:alpha val="65000"/>
              </a:srgbClr>
            </a:outerShdw>
          </a:effectLst>
        </p:spPr>
      </p:pic>
      <p:sp>
        <p:nvSpPr>
          <p:cNvPr id="7" name="Θέση περιεχομένου 2"/>
          <p:cNvSpPr txBox="1">
            <a:spLocks/>
          </p:cNvSpPr>
          <p:nvPr/>
        </p:nvSpPr>
        <p:spPr>
          <a:xfrm>
            <a:off x="0" y="5949279"/>
            <a:ext cx="9259894" cy="10081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l-GR" sz="2400" dirty="0" smtClean="0"/>
              <a:t>Ο </a:t>
            </a:r>
            <a:r>
              <a:rPr lang="el-GR" sz="2400" b="1" dirty="0" smtClean="0"/>
              <a:t>φόρος</a:t>
            </a:r>
            <a:r>
              <a:rPr lang="el-GR" sz="2400" dirty="0" smtClean="0"/>
              <a:t> των γεωργών που εγκατέλειπαν τη γη επιβάρυνε τους γείτονες  </a:t>
            </a:r>
            <a:r>
              <a:rPr lang="el-GR" sz="2400" dirty="0" smtClean="0">
                <a:sym typeface="Wingdings" panose="05000000000000000000" pitchFamily="2" charset="2"/>
              </a:rPr>
              <a:t> έτσι έφευγαν κι αυτοί.</a:t>
            </a:r>
            <a:endParaRPr lang="el-GR" sz="2400" b="1" dirty="0">
              <a:solidFill>
                <a:srgbClr val="C00000"/>
              </a:solidFill>
              <a:effectLst>
                <a:outerShdw blurRad="38100" dist="38100" dir="2700000" algn="tl">
                  <a:srgbClr val="000000">
                    <a:alpha val="43137"/>
                  </a:srgbClr>
                </a:outerShdw>
              </a:effectLst>
            </a:endParaRPr>
          </a:p>
        </p:txBody>
      </p:sp>
      <p:sp>
        <p:nvSpPr>
          <p:cNvPr id="9" name="Τίτλος 1"/>
          <p:cNvSpPr txBox="1">
            <a:spLocks/>
          </p:cNvSpPr>
          <p:nvPr/>
        </p:nvSpPr>
        <p:spPr>
          <a:xfrm>
            <a:off x="479020" y="223223"/>
            <a:ext cx="8161992" cy="548680"/>
          </a:xfrm>
          <a:prstGeom prst="rect">
            <a:avLst/>
          </a:prstGeom>
          <a:solidFill>
            <a:schemeClr val="tx2">
              <a:lumMod val="75000"/>
            </a:schemeClr>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smtClean="0">
                <a:solidFill>
                  <a:schemeClr val="bg1"/>
                </a:solidFill>
                <a:effectLst>
                  <a:outerShdw blurRad="38100" dist="38100" dir="2700000" algn="tl">
                    <a:srgbClr val="000000">
                      <a:alpha val="43137"/>
                    </a:srgbClr>
                  </a:outerShdw>
                </a:effectLst>
              </a:rPr>
              <a:t>γ. Η κοινωνία του χωρίου</a:t>
            </a:r>
            <a:endParaRPr lang="el-GR" sz="3200" b="1" dirty="0">
              <a:solidFill>
                <a:schemeClr val="bg1"/>
              </a:solidFill>
              <a:effectLst>
                <a:outerShdw blurRad="38100" dist="38100" dir="2700000" algn="tl">
                  <a:srgbClr val="000000">
                    <a:alpha val="43137"/>
                  </a:srgbClr>
                </a:outerShdw>
              </a:effectLst>
            </a:endParaRPr>
          </a:p>
        </p:txBody>
      </p:sp>
      <p:sp>
        <p:nvSpPr>
          <p:cNvPr id="10" name="Τίτλος 1"/>
          <p:cNvSpPr txBox="1">
            <a:spLocks/>
          </p:cNvSpPr>
          <p:nvPr/>
        </p:nvSpPr>
        <p:spPr>
          <a:xfrm>
            <a:off x="2113586" y="4608512"/>
            <a:ext cx="4382237" cy="1268760"/>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solidFill>
                  <a:schemeClr val="bg1"/>
                </a:solidFill>
                <a:effectLst>
                  <a:outerShdw blurRad="38100" dist="38100" dir="2700000" algn="tl">
                    <a:srgbClr val="000000">
                      <a:alpha val="43137"/>
                    </a:srgbClr>
                  </a:outerShdw>
                </a:effectLst>
                <a:sym typeface="Wingdings" panose="05000000000000000000" pitchFamily="2" charset="2"/>
              </a:rPr>
              <a:t>Πάροικοι </a:t>
            </a:r>
          </a:p>
          <a:p>
            <a:r>
              <a:rPr lang="el-GR" sz="3200" b="1" dirty="0" smtClean="0">
                <a:solidFill>
                  <a:schemeClr val="bg1"/>
                </a:solidFill>
                <a:effectLst>
                  <a:outerShdw blurRad="38100" dist="38100" dir="2700000" algn="tl">
                    <a:srgbClr val="000000">
                      <a:alpha val="43137"/>
                    </a:srgbClr>
                  </a:outerShdw>
                </a:effectLst>
                <a:sym typeface="Wingdings" panose="05000000000000000000" pitchFamily="2" charset="2"/>
              </a:rPr>
              <a:t> </a:t>
            </a:r>
            <a:r>
              <a:rPr lang="el-GR" sz="3200" b="1" dirty="0">
                <a:solidFill>
                  <a:schemeClr val="bg1"/>
                </a:solidFill>
                <a:effectLst>
                  <a:outerShdw blurRad="38100" dist="38100" dir="2700000" algn="tl">
                    <a:srgbClr val="000000">
                      <a:alpha val="43137"/>
                    </a:srgbClr>
                  </a:outerShdw>
                </a:effectLst>
                <a:sym typeface="Wingdings" panose="05000000000000000000" pitchFamily="2" charset="2"/>
              </a:rPr>
              <a:t> </a:t>
            </a:r>
            <a:r>
              <a:rPr lang="el-GR" sz="3200" b="1" dirty="0" err="1" smtClean="0">
                <a:solidFill>
                  <a:schemeClr val="bg1"/>
                </a:solidFill>
                <a:effectLst>
                  <a:outerShdw blurRad="38100" dist="38100" dir="2700000" algn="tl">
                    <a:srgbClr val="000000">
                      <a:alpha val="43137"/>
                    </a:srgbClr>
                  </a:outerShdw>
                </a:effectLst>
                <a:sym typeface="Wingdings" panose="05000000000000000000" pitchFamily="2" charset="2"/>
              </a:rPr>
              <a:t>Δουλο</a:t>
            </a:r>
            <a:r>
              <a:rPr lang="el-GR" sz="3200" b="1" dirty="0" smtClean="0">
                <a:solidFill>
                  <a:schemeClr val="bg1"/>
                </a:solidFill>
                <a:effectLst>
                  <a:outerShdw blurRad="38100" dist="38100" dir="2700000" algn="tl">
                    <a:srgbClr val="000000">
                      <a:alpha val="43137"/>
                    </a:srgbClr>
                  </a:outerShdw>
                </a:effectLst>
                <a:sym typeface="Wingdings" panose="05000000000000000000" pitchFamily="2" charset="2"/>
              </a:rPr>
              <a:t>-πάροικοι</a:t>
            </a:r>
            <a:endParaRPr lang="el-GR" sz="3200" b="1" dirty="0">
              <a:solidFill>
                <a:schemeClr val="bg1"/>
              </a:solidFill>
              <a:effectLst>
                <a:outerShdw blurRad="38100" dist="38100" dir="2700000" algn="tl">
                  <a:srgbClr val="000000">
                    <a:alpha val="43137"/>
                  </a:srgbClr>
                </a:outerShdw>
              </a:effectLst>
              <a:sym typeface="Wingdings" panose="05000000000000000000" pitchFamily="2" charset="2"/>
            </a:endParaRPr>
          </a:p>
        </p:txBody>
      </p:sp>
      <p:pic>
        <p:nvPicPr>
          <p:cNvPr id="11" name="Θέση περιεχομένου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04560" y="3566332"/>
            <a:ext cx="1277009" cy="2314578"/>
          </a:xfrm>
          <a:prstGeom prst="rect">
            <a:avLst/>
          </a:prstGeom>
          <a:ln>
            <a:noFill/>
          </a:ln>
          <a:effectLst>
            <a:outerShdw blurRad="292100" dist="139700" dir="2700000" algn="tl" rotWithShape="0">
              <a:srgbClr val="333333">
                <a:alpha val="65000"/>
              </a:srgbClr>
            </a:outerShdw>
          </a:effectLst>
        </p:spPr>
      </p:pic>
      <p:sp>
        <p:nvSpPr>
          <p:cNvPr id="5" name="Βέλος προς τα κάτω 4"/>
          <p:cNvSpPr/>
          <p:nvPr/>
        </p:nvSpPr>
        <p:spPr>
          <a:xfrm>
            <a:off x="3779913" y="3566332"/>
            <a:ext cx="780104" cy="9479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167153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3500" fill="hold"/>
                                        <p:tgtEl>
                                          <p:spTgt spid="5"/>
                                        </p:tgtEl>
                                        <p:attrNameLst>
                                          <p:attrName>ppt_x</p:attrName>
                                        </p:attrNameLst>
                                      </p:cBhvr>
                                      <p:tavLst>
                                        <p:tav tm="0">
                                          <p:val>
                                            <p:strVal val="#ppt_x"/>
                                          </p:val>
                                        </p:tav>
                                        <p:tav tm="100000">
                                          <p:val>
                                            <p:strVal val="#ppt_x"/>
                                          </p:val>
                                        </p:tav>
                                      </p:tavLst>
                                    </p:anim>
                                    <p:anim calcmode="lin" valueType="num">
                                      <p:cBhvr additive="base">
                                        <p:cTn id="30" dur="3500" fill="hold"/>
                                        <p:tgtEl>
                                          <p:spTgt spid="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3500" fill="hold"/>
                                        <p:tgtEl>
                                          <p:spTgt spid="10"/>
                                        </p:tgtEl>
                                        <p:attrNameLst>
                                          <p:attrName>ppt_x</p:attrName>
                                        </p:attrNameLst>
                                      </p:cBhvr>
                                      <p:tavLst>
                                        <p:tav tm="0">
                                          <p:val>
                                            <p:strVal val="#ppt_x"/>
                                          </p:val>
                                        </p:tav>
                                        <p:tav tm="100000">
                                          <p:val>
                                            <p:strVal val="#ppt_x"/>
                                          </p:val>
                                        </p:tav>
                                      </p:tavLst>
                                    </p:anim>
                                    <p:anim calcmode="lin" valueType="num">
                                      <p:cBhvr additive="base">
                                        <p:cTn id="34" dur="3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animBg="1"/>
      <p:bldP spid="10"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5866" y="0"/>
            <a:ext cx="8229600" cy="836712"/>
          </a:xfrm>
        </p:spPr>
        <p:txBody>
          <a:bodyPr>
            <a:normAutofit/>
          </a:bodyPr>
          <a:lstStyle/>
          <a:p>
            <a:r>
              <a:rPr lang="el-GR" sz="3800" b="1" dirty="0" smtClean="0">
                <a:solidFill>
                  <a:srgbClr val="C00000"/>
                </a:solidFill>
                <a:effectLst>
                  <a:outerShdw blurRad="38100" dist="38100" dir="2700000" algn="tl">
                    <a:srgbClr val="000000">
                      <a:alpha val="43137"/>
                    </a:srgbClr>
                  </a:outerShdw>
                </a:effectLst>
              </a:rPr>
              <a:t>Η αναχώρηση ενός φτωχού γεωργού</a:t>
            </a:r>
            <a:endParaRPr lang="el-GR" sz="3800" b="1" dirty="0">
              <a:solidFill>
                <a:srgbClr val="C0000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288032" y="908720"/>
            <a:ext cx="8676456" cy="5949280"/>
          </a:xfrm>
        </p:spPr>
        <p:txBody>
          <a:bodyPr>
            <a:normAutofit fontScale="85000" lnSpcReduction="10000"/>
          </a:bodyPr>
          <a:lstStyle/>
          <a:p>
            <a:pPr marL="0" indent="0" algn="just">
              <a:buNone/>
            </a:pPr>
            <a:r>
              <a:rPr lang="el-GR" dirty="0" smtClean="0"/>
              <a:t>	Κάποιου φτωχού γεωργού, την ώρα που όργωνε το χωράφι του, ξαφνικά το βόδι έπεσε στη γη και ψόφησε. Μην μπορώντας να υποφέρει τη ζημιά, άρχισε να κλαίει και να χτυπιέται από τη μεγάλη του λύπη, παραπονούμενος στο Θεό: </a:t>
            </a:r>
          </a:p>
          <a:p>
            <a:pPr marL="0" indent="0" algn="just">
              <a:buNone/>
            </a:pPr>
            <a:r>
              <a:rPr lang="el-GR" dirty="0"/>
              <a:t>	</a:t>
            </a:r>
            <a:r>
              <a:rPr lang="el-GR" dirty="0" smtClean="0"/>
              <a:t>«Κύριε, δεν είχα άλλο βιος ποτέ μου παρά μόνο αυτό το ζευγάρι. Τώρα πώς θα θρέψω τη </a:t>
            </a:r>
            <a:r>
              <a:rPr lang="el-GR" b="1" dirty="0" smtClean="0"/>
              <a:t>γυναίκα</a:t>
            </a:r>
            <a:r>
              <a:rPr lang="el-GR" dirty="0" smtClean="0"/>
              <a:t> μου και τα </a:t>
            </a:r>
            <a:r>
              <a:rPr lang="el-GR" b="1" dirty="0" smtClean="0"/>
              <a:t>εννιά παιδάκια </a:t>
            </a:r>
            <a:r>
              <a:rPr lang="el-GR" dirty="0" smtClean="0"/>
              <a:t>μου; Πώς θα πληρώσω τους </a:t>
            </a:r>
            <a:r>
              <a:rPr lang="el-GR" b="1" dirty="0" smtClean="0"/>
              <a:t>φόρους</a:t>
            </a:r>
            <a:r>
              <a:rPr lang="el-GR" dirty="0" smtClean="0"/>
              <a:t> στον αυτοκράτορα; Πώς θα ξεπληρώσω τα </a:t>
            </a:r>
            <a:r>
              <a:rPr lang="el-GR" b="1" dirty="0" smtClean="0"/>
              <a:t>δάνειά</a:t>
            </a:r>
            <a:r>
              <a:rPr lang="el-GR" dirty="0" smtClean="0"/>
              <a:t> μου; </a:t>
            </a:r>
          </a:p>
          <a:p>
            <a:pPr marL="0" indent="0" algn="just">
              <a:buNone/>
            </a:pPr>
            <a:r>
              <a:rPr lang="el-GR" dirty="0"/>
              <a:t>	</a:t>
            </a:r>
            <a:r>
              <a:rPr lang="el-GR" dirty="0" smtClean="0"/>
              <a:t>Ξέρεις, Κύριέ μου, ότι το βόδι που ψόφησε ήταν χρεωμένο και δεν ξέρω τι να κάνω; Θα εγκαταλείψω λοιπόν το σπίτι μου και θα δραπετεύσω σε χώρα μακρινή, πριν το μάθουν οι χρεοφειλέτες μου και πέσουν επάνω μου σαν άγρια θηρία».</a:t>
            </a:r>
          </a:p>
          <a:p>
            <a:pPr marL="0" indent="0" algn="r">
              <a:buNone/>
            </a:pPr>
            <a:r>
              <a:rPr lang="el-GR" i="1" dirty="0" smtClean="0">
                <a:solidFill>
                  <a:srgbClr val="C00000"/>
                </a:solidFill>
                <a:sym typeface="Wingdings" panose="05000000000000000000" pitchFamily="2" charset="2"/>
              </a:rPr>
              <a:t>Βίος αγίου Φιλαρέτου</a:t>
            </a:r>
          </a:p>
        </p:txBody>
      </p:sp>
    </p:spTree>
    <p:extLst>
      <p:ext uri="{BB962C8B-B14F-4D97-AF65-F5344CB8AC3E}">
        <p14:creationId xmlns="" xmlns:p14="http://schemas.microsoft.com/office/powerpoint/2010/main" val="393290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t="612" b="6260"/>
          <a:stretch/>
        </p:blipFill>
        <p:spPr>
          <a:xfrm>
            <a:off x="107504" y="187048"/>
            <a:ext cx="3953761" cy="2900723"/>
          </a:xfrm>
          <a:prstGeom prst="rect">
            <a:avLst/>
          </a:prstGeom>
          <a:ln>
            <a:noFill/>
          </a:ln>
          <a:effectLst>
            <a:outerShdw blurRad="292100" dist="139700" dir="2700000" algn="tl" rotWithShape="0">
              <a:srgbClr val="333333">
                <a:alpha val="65000"/>
              </a:srgbClr>
            </a:outerShdw>
          </a:effectLst>
        </p:spPr>
      </p:pic>
      <p:pic>
        <p:nvPicPr>
          <p:cNvPr id="5" name="Εικόνα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80528" y="3565866"/>
            <a:ext cx="9686244" cy="3292134"/>
          </a:xfrm>
          <a:prstGeom prst="rect">
            <a:avLst/>
          </a:prstGeom>
          <a:ln>
            <a:noFill/>
          </a:ln>
          <a:effectLst>
            <a:outerShdw blurRad="292100" dist="139700" dir="2700000" algn="tl" rotWithShape="0">
              <a:srgbClr val="333333">
                <a:alpha val="65000"/>
              </a:srgbClr>
            </a:outerShdw>
          </a:effectLst>
        </p:spPr>
      </p:pic>
      <p:pic>
        <p:nvPicPr>
          <p:cNvPr id="6" name="Εικόνα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382881" y="410686"/>
            <a:ext cx="4563411" cy="24534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54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464" y="0"/>
            <a:ext cx="2413523" cy="1606088"/>
          </a:xfrm>
          <a:prstGeom prst="rect">
            <a:avLst/>
          </a:prstGeom>
          <a:ln>
            <a:noFill/>
          </a:ln>
          <a:effectLst>
            <a:outerShdw blurRad="292100" dist="139700" dir="2700000" algn="tl" rotWithShape="0">
              <a:srgbClr val="333333">
                <a:alpha val="65000"/>
              </a:srgbClr>
            </a:outerShdw>
          </a:effectLst>
        </p:spPr>
      </p:pic>
      <p:sp>
        <p:nvSpPr>
          <p:cNvPr id="2" name="Τίτλος 1"/>
          <p:cNvSpPr>
            <a:spLocks noGrp="1"/>
          </p:cNvSpPr>
          <p:nvPr>
            <p:ph type="title"/>
          </p:nvPr>
        </p:nvSpPr>
        <p:spPr/>
        <p:txBody>
          <a:bodyPr>
            <a:normAutofit/>
          </a:bodyPr>
          <a:lstStyle/>
          <a:p>
            <a:r>
              <a:rPr lang="el-GR" sz="3500" b="1" dirty="0" smtClean="0">
                <a:solidFill>
                  <a:srgbClr val="C00000"/>
                </a:solidFill>
                <a:effectLst>
                  <a:outerShdw blurRad="38100" dist="38100" dir="2700000" algn="tl">
                    <a:srgbClr val="000000">
                      <a:alpha val="43137"/>
                    </a:srgbClr>
                  </a:outerShdw>
                </a:effectLst>
              </a:rPr>
              <a:t>Το «</a:t>
            </a:r>
            <a:r>
              <a:rPr lang="el-GR" sz="3500" b="1" dirty="0" err="1" smtClean="0">
                <a:solidFill>
                  <a:srgbClr val="C00000"/>
                </a:solidFill>
                <a:effectLst>
                  <a:outerShdw blurRad="38100" dist="38100" dir="2700000" algn="tl">
                    <a:srgbClr val="000000">
                      <a:alpha val="43137"/>
                    </a:srgbClr>
                  </a:outerShdw>
                </a:effectLst>
              </a:rPr>
              <a:t>ἀλληλέγγυον</a:t>
            </a:r>
            <a:r>
              <a:rPr lang="el-GR" sz="3500" b="1" dirty="0" smtClean="0">
                <a:solidFill>
                  <a:srgbClr val="C00000"/>
                </a:solidFill>
                <a:effectLst>
                  <a:outerShdw blurRad="38100" dist="38100" dir="2700000" algn="tl">
                    <a:srgbClr val="000000">
                      <a:alpha val="43137"/>
                    </a:srgbClr>
                  </a:outerShdw>
                </a:effectLst>
              </a:rPr>
              <a:t>»</a:t>
            </a:r>
            <a:endParaRPr lang="el-GR" sz="3500" b="1" dirty="0">
              <a:solidFill>
                <a:srgbClr val="C0000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57200" y="1772816"/>
            <a:ext cx="8229600" cy="5257800"/>
          </a:xfrm>
        </p:spPr>
        <p:txBody>
          <a:bodyPr>
            <a:normAutofit fontScale="92500" lnSpcReduction="20000"/>
          </a:bodyPr>
          <a:lstStyle/>
          <a:p>
            <a:pPr marL="0" indent="0" algn="just">
              <a:buNone/>
            </a:pPr>
            <a:r>
              <a:rPr lang="el-GR" dirty="0"/>
              <a:t>... έβγαλε διαταγή (ο Βασίλειος Β΄) </a:t>
            </a:r>
            <a:r>
              <a:rPr lang="el-GR" b="1" dirty="0">
                <a:solidFill>
                  <a:srgbClr val="002060"/>
                </a:solidFill>
                <a:effectLst>
                  <a:outerShdw blurRad="38100" dist="38100" dir="2700000" algn="tl">
                    <a:srgbClr val="000000">
                      <a:alpha val="43137"/>
                    </a:srgbClr>
                  </a:outerShdw>
                </a:effectLst>
              </a:rPr>
              <a:t>οι εισφορές των φτωχών που είχαν καταστραφεί να πληρώνονται από τους δυνατούς. </a:t>
            </a:r>
            <a:endParaRPr lang="el-GR" b="1" dirty="0" smtClean="0">
              <a:solidFill>
                <a:srgbClr val="002060"/>
              </a:solidFill>
              <a:effectLst>
                <a:outerShdw blurRad="38100" dist="38100" dir="2700000" algn="tl">
                  <a:srgbClr val="000000">
                    <a:alpha val="43137"/>
                  </a:srgbClr>
                </a:outerShdw>
              </a:effectLst>
            </a:endParaRPr>
          </a:p>
          <a:p>
            <a:pPr marL="0" indent="0" algn="just">
              <a:buNone/>
            </a:pPr>
            <a:r>
              <a:rPr lang="el-GR" dirty="0" smtClean="0"/>
              <a:t>Ονομάστηκε </a:t>
            </a:r>
            <a:r>
              <a:rPr lang="el-GR" dirty="0"/>
              <a:t>δε η τέτοιου είδους είσπραξη «</a:t>
            </a:r>
            <a:r>
              <a:rPr lang="el-GR" b="1" dirty="0" err="1">
                <a:solidFill>
                  <a:srgbClr val="002060"/>
                </a:solidFill>
                <a:effectLst>
                  <a:outerShdw blurRad="38100" dist="38100" dir="2700000" algn="tl">
                    <a:srgbClr val="000000">
                      <a:alpha val="43137"/>
                    </a:srgbClr>
                  </a:outerShdw>
                </a:effectLst>
              </a:rPr>
              <a:t>αλληλέγγυον</a:t>
            </a:r>
            <a:r>
              <a:rPr lang="el-GR" dirty="0"/>
              <a:t>». </a:t>
            </a:r>
            <a:endParaRPr lang="el-GR" dirty="0" smtClean="0"/>
          </a:p>
          <a:p>
            <a:pPr marL="0" indent="0" algn="just">
              <a:buNone/>
            </a:pPr>
            <a:r>
              <a:rPr lang="el-GR" dirty="0" smtClean="0"/>
              <a:t>Όταν </a:t>
            </a:r>
            <a:r>
              <a:rPr lang="el-GR" dirty="0"/>
              <a:t>δε ο πατριάρχης και πολλοί από τους αρχιερείς και από τους ασκητές όχι λίγοι τον παρακάλεσαν να σταματήσει αυτό το παράλογο βάρος, ο βασιλιάς δεν υπάκουσε</a:t>
            </a:r>
            <a:r>
              <a:rPr lang="el-GR" dirty="0" smtClean="0"/>
              <a:t>...</a:t>
            </a:r>
          </a:p>
          <a:p>
            <a:pPr marL="0" indent="0" algn="just">
              <a:buNone/>
            </a:pPr>
            <a:endParaRPr lang="el-GR" dirty="0"/>
          </a:p>
          <a:p>
            <a:pPr marL="0" indent="0" algn="r">
              <a:buNone/>
            </a:pPr>
            <a:r>
              <a:rPr lang="el-GR" sz="2700" i="1" dirty="0"/>
              <a:t>Ιωάννης </a:t>
            </a:r>
            <a:r>
              <a:rPr lang="el-GR" sz="2700" i="1" dirty="0" err="1"/>
              <a:t>Σκυλίτζης</a:t>
            </a:r>
            <a:r>
              <a:rPr lang="el-GR" sz="2700" i="1" dirty="0"/>
              <a:t>, «</a:t>
            </a:r>
            <a:r>
              <a:rPr lang="el-GR" sz="2700" i="1" dirty="0" err="1"/>
              <a:t>Σύνοψις</a:t>
            </a:r>
            <a:r>
              <a:rPr lang="el-GR" sz="2700" i="1" dirty="0"/>
              <a:t> Ιστοριών», </a:t>
            </a:r>
            <a:r>
              <a:rPr lang="el-GR" sz="2700" i="1" dirty="0" smtClean="0"/>
              <a:t>Ιστορία </a:t>
            </a:r>
            <a:r>
              <a:rPr lang="el-GR" sz="2700" i="1" dirty="0"/>
              <a:t>Ρωμαϊκή και Βυζαντινή, Β΄ Γυμνασίου, ΟΕΔΒ,</a:t>
            </a:r>
          </a:p>
          <a:p>
            <a:pPr marL="0" indent="0" algn="r">
              <a:buNone/>
            </a:pPr>
            <a:r>
              <a:rPr lang="el-GR" sz="2700" i="1" dirty="0"/>
              <a:t>Αθήνα 2002, σελ. 248</a:t>
            </a:r>
          </a:p>
          <a:p>
            <a:endParaRPr lang="el-GR" dirty="0"/>
          </a:p>
        </p:txBody>
      </p:sp>
      <p:pic>
        <p:nvPicPr>
          <p:cNvPr id="4"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50507" y="-1"/>
            <a:ext cx="2695935" cy="1606089"/>
          </a:xfrm>
          <a:prstGeom prst="rect">
            <a:avLst/>
          </a:prstGeom>
          <a:ln>
            <a:noFill/>
          </a:ln>
          <a:effectLst>
            <a:outerShdw blurRad="292100" dist="139700" dir="2700000" algn="tl" rotWithShape="0">
              <a:srgbClr val="333333">
                <a:alpha val="65000"/>
              </a:srgbClr>
            </a:outerShdw>
          </a:effectLst>
        </p:spPr>
      </p:pic>
      <p:pic>
        <p:nvPicPr>
          <p:cNvPr id="5" name="Εικόνα 4"/>
          <p:cNvPicPr>
            <a:picLocks noChangeAspect="1"/>
          </p:cNvPicPr>
          <p:nvPr/>
        </p:nvPicPr>
        <p:blipFill>
          <a:blip r:embed="rId4" cstate="print">
            <a:clrChange>
              <a:clrFrom>
                <a:srgbClr val="F1F1F1"/>
              </a:clrFrom>
              <a:clrTo>
                <a:srgbClr val="F1F1F1">
                  <a:alpha val="0"/>
                </a:srgbClr>
              </a:clrTo>
            </a:clrChange>
            <a:extLst>
              <a:ext uri="{28A0092B-C50C-407E-A947-70E740481C1C}">
                <a14:useLocalDpi xmlns="" xmlns:a14="http://schemas.microsoft.com/office/drawing/2010/main" val="0"/>
              </a:ext>
            </a:extLst>
          </a:blip>
          <a:stretch>
            <a:fillRect/>
          </a:stretch>
        </p:blipFill>
        <p:spPr>
          <a:xfrm rot="1974391">
            <a:off x="5794481" y="681056"/>
            <a:ext cx="1664211" cy="12806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04505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eltor.files.wordpress.com/2011/12/basilii.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798597"/>
            <a:ext cx="4461470" cy="506618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79512" y="6056253"/>
            <a:ext cx="4461470" cy="369332"/>
          </a:xfrm>
          <a:prstGeom prst="rect">
            <a:avLst/>
          </a:prstGeom>
          <a:noFill/>
        </p:spPr>
        <p:txBody>
          <a:bodyPr wrap="square" rtlCol="0">
            <a:spAutoFit/>
          </a:bodyPr>
          <a:lstStyle/>
          <a:p>
            <a:pPr algn="ctr"/>
            <a:r>
              <a:rPr lang="el-GR" dirty="0">
                <a:solidFill>
                  <a:schemeClr val="bg1"/>
                </a:solidFill>
              </a:rPr>
              <a:t>ΒΑΣΙΛΕΙΟΣ Β΄ (976 – 1025)</a:t>
            </a:r>
            <a:endParaRPr lang="en-US" dirty="0">
              <a:solidFill>
                <a:schemeClr val="bg1"/>
              </a:solidFill>
            </a:endParaRPr>
          </a:p>
        </p:txBody>
      </p:sp>
      <p:sp>
        <p:nvSpPr>
          <p:cNvPr id="3" name="TextBox 2"/>
          <p:cNvSpPr txBox="1"/>
          <p:nvPr/>
        </p:nvSpPr>
        <p:spPr>
          <a:xfrm>
            <a:off x="4640982" y="1196752"/>
            <a:ext cx="4323506" cy="2862322"/>
          </a:xfrm>
          <a:prstGeom prst="rect">
            <a:avLst/>
          </a:prstGeom>
          <a:noFill/>
        </p:spPr>
        <p:txBody>
          <a:bodyPr wrap="square" rtlCol="0">
            <a:spAutoFit/>
          </a:bodyPr>
          <a:lstStyle/>
          <a:p>
            <a:pPr algn="just"/>
            <a:r>
              <a:rPr lang="el-GR" sz="2000" b="1" dirty="0">
                <a:solidFill>
                  <a:srgbClr val="C00000"/>
                </a:solidFill>
              </a:rPr>
              <a:t>ΝΟΜΟΘΕΣΙΑ ΓΙΑ ΤΗΝ ΠΡΟΣΤΑΣΙΑ ΤΩΝ ΕΛΕΥΘΕΡΩΝ ΜΙΚΡΟΪΔΙΟΚΤΗΤΩΝ ΓΗΣ:</a:t>
            </a:r>
          </a:p>
          <a:p>
            <a:pPr algn="just"/>
            <a:endParaRPr lang="el-GR" sz="2000" dirty="0">
              <a:solidFill>
                <a:schemeClr val="bg1"/>
              </a:solidFill>
            </a:endParaRPr>
          </a:p>
          <a:p>
            <a:pPr algn="just"/>
            <a:r>
              <a:rPr lang="el-GR" sz="2000" b="1" dirty="0">
                <a:solidFill>
                  <a:srgbClr val="C00000"/>
                </a:solidFill>
              </a:rPr>
              <a:t>«ΑΛΛΗΛΕΓΓΥΟΝ» </a:t>
            </a:r>
            <a:r>
              <a:rPr lang="el-GR" sz="2000" dirty="0"/>
              <a:t>(</a:t>
            </a:r>
            <a:r>
              <a:rPr lang="el-GR" sz="2000" b="1" dirty="0"/>
              <a:t>996</a:t>
            </a:r>
            <a:r>
              <a:rPr lang="el-GR" sz="2000" dirty="0"/>
              <a:t>) : Οι εύποροι γείτονες υποχρεώνονται να πληρώνουν τους φόρους των φτωχών αγροτών της ‘κοινότητας χωρίου’.</a:t>
            </a:r>
          </a:p>
          <a:p>
            <a:pPr algn="just"/>
            <a:r>
              <a:rPr lang="el-GR" sz="2000" dirty="0"/>
              <a:t>Καταργήθηκε επί αυτοκράτορα </a:t>
            </a:r>
            <a:r>
              <a:rPr lang="el-GR" sz="2000" b="1" dirty="0"/>
              <a:t>Ρωμανού Γ΄ </a:t>
            </a:r>
            <a:r>
              <a:rPr lang="el-GR" sz="2000" dirty="0"/>
              <a:t>(</a:t>
            </a:r>
            <a:r>
              <a:rPr lang="el-GR" sz="2000" b="1" dirty="0"/>
              <a:t>1028-1034</a:t>
            </a:r>
            <a:r>
              <a:rPr lang="el-GR" sz="2000" dirty="0"/>
              <a:t>). </a:t>
            </a:r>
            <a:endParaRPr lang="en-US" sz="2000" dirty="0"/>
          </a:p>
        </p:txBody>
      </p:sp>
      <p:pic>
        <p:nvPicPr>
          <p:cNvPr id="1028" name="Picture 4" descr="Miliaresion-Romanus III-sb182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39717" y="4239897"/>
            <a:ext cx="3390708" cy="14512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34508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002060"/>
                </a:solidFill>
                <a:effectLst>
                  <a:outerShdw blurRad="38100" dist="38100" dir="2700000" algn="tl">
                    <a:srgbClr val="000000">
                      <a:alpha val="43137"/>
                    </a:srgbClr>
                  </a:outerShdw>
                </a:effectLst>
              </a:rPr>
              <a:t>Είσπραξη φόρων</a:t>
            </a:r>
            <a:endParaRPr lang="el-GR" b="1" dirty="0">
              <a:solidFill>
                <a:srgbClr val="00206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0" y="2365108"/>
            <a:ext cx="4584575" cy="303236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4139952" y="1456992"/>
            <a:ext cx="5012621" cy="521544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8684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rgbClr val="C00000"/>
                </a:solidFill>
                <a:effectLst>
                  <a:outerShdw blurRad="38100" dist="38100" dir="2700000" algn="tl">
                    <a:srgbClr val="000000">
                      <a:alpha val="43137"/>
                    </a:srgbClr>
                  </a:outerShdw>
                </a:effectLst>
              </a:rPr>
              <a:t>Νομοθεσία της Δυναστείας </a:t>
            </a:r>
            <a:br>
              <a:rPr lang="el-GR" b="1" dirty="0" smtClean="0">
                <a:solidFill>
                  <a:srgbClr val="C00000"/>
                </a:solidFill>
                <a:effectLst>
                  <a:outerShdw blurRad="38100" dist="38100" dir="2700000" algn="tl">
                    <a:srgbClr val="000000">
                      <a:alpha val="43137"/>
                    </a:srgbClr>
                  </a:outerShdw>
                </a:effectLst>
              </a:rPr>
            </a:br>
            <a:r>
              <a:rPr lang="el-GR" b="1" dirty="0" smtClean="0">
                <a:solidFill>
                  <a:srgbClr val="C00000"/>
                </a:solidFill>
                <a:effectLst>
                  <a:outerShdw blurRad="38100" dist="38100" dir="2700000" algn="tl">
                    <a:srgbClr val="000000">
                      <a:alpha val="43137"/>
                    </a:srgbClr>
                  </a:outerShdw>
                </a:effectLst>
              </a:rPr>
              <a:t>των Μακεδόνων</a:t>
            </a:r>
            <a:endParaRPr lang="el-GR" b="1" dirty="0">
              <a:solidFill>
                <a:srgbClr val="C0000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57200" y="1600200"/>
            <a:ext cx="8229600" cy="5257800"/>
          </a:xfrm>
        </p:spPr>
        <p:txBody>
          <a:bodyPr>
            <a:normAutofit fontScale="62500" lnSpcReduction="20000"/>
          </a:bodyPr>
          <a:lstStyle/>
          <a:p>
            <a:r>
              <a:rPr lang="el-GR" dirty="0"/>
              <a:t>Με τον όρο </a:t>
            </a:r>
            <a:r>
              <a:rPr lang="el-GR" b="1" dirty="0"/>
              <a:t>νομοθεσία της Δυναστείας των Μακεδόνων</a:t>
            </a:r>
            <a:r>
              <a:rPr lang="el-GR" dirty="0"/>
              <a:t> εννοείται μια σειρά νόμων με τους οποίους οι αυτοκράτορες της Δυναστείας των Μακεδόνων αναθεώρησαν τη νομοθεσία της εποχής τους. Έτσι εξέδωσαν νόμους προσαρμοσμένους στις οικονομικές και κοινωνικές συνθήκες της εποχής τους.</a:t>
            </a:r>
          </a:p>
          <a:p>
            <a:r>
              <a:rPr lang="el-GR" dirty="0" smtClean="0"/>
              <a:t>Επιδιώξεις </a:t>
            </a:r>
            <a:r>
              <a:rPr lang="el-GR" dirty="0"/>
              <a:t>της νομοθεσίας</a:t>
            </a:r>
          </a:p>
          <a:p>
            <a:r>
              <a:rPr lang="el-GR" dirty="0" smtClean="0"/>
              <a:t>Νόμοι</a:t>
            </a:r>
          </a:p>
          <a:p>
            <a:r>
              <a:rPr lang="el-GR" b="1" dirty="0" smtClean="0"/>
              <a:t>Πρόχειρος Νόμος</a:t>
            </a:r>
          </a:p>
          <a:p>
            <a:r>
              <a:rPr lang="el-GR" dirty="0" smtClean="0"/>
              <a:t>Ήταν </a:t>
            </a:r>
            <a:r>
              <a:rPr lang="el-GR" dirty="0"/>
              <a:t>απάνθισμα νόμων ή μεμονωμένοι νόμοι και αντικατέστησαν την Εκλογή (Δυναστεία </a:t>
            </a:r>
            <a:r>
              <a:rPr lang="el-GR" dirty="0" err="1"/>
              <a:t>Ισαύρων</a:t>
            </a:r>
            <a:r>
              <a:rPr lang="el-GR" dirty="0"/>
              <a:t>).</a:t>
            </a:r>
          </a:p>
          <a:p>
            <a:r>
              <a:rPr lang="el-GR" b="1" dirty="0" smtClean="0"/>
              <a:t>Επαναγωγή</a:t>
            </a:r>
            <a:endParaRPr lang="el-GR" dirty="0"/>
          </a:p>
          <a:p>
            <a:r>
              <a:rPr lang="el-GR" dirty="0" smtClean="0"/>
              <a:t>Ήταν </a:t>
            </a:r>
            <a:r>
              <a:rPr lang="el-GR" dirty="0"/>
              <a:t>εισαγωγή στον Πρόχειρο Νόμο και καθόριζε με ακρίβεια τις αρμοδιότητες του αυτοκράτορα και του Πατριάρχη.</a:t>
            </a:r>
          </a:p>
          <a:p>
            <a:r>
              <a:rPr lang="el-GR" b="1" dirty="0" smtClean="0"/>
              <a:t>Βασιλικά</a:t>
            </a:r>
            <a:endParaRPr lang="el-GR" dirty="0" smtClean="0"/>
          </a:p>
          <a:p>
            <a:r>
              <a:rPr lang="el-GR" dirty="0" smtClean="0"/>
              <a:t>Ήταν </a:t>
            </a:r>
            <a:r>
              <a:rPr lang="el-GR" dirty="0"/>
              <a:t>συλλογή νόμων και αντλεί κυρίως από τις νομικές συλλογές του Ιουστινιανού.</a:t>
            </a:r>
          </a:p>
          <a:p>
            <a:r>
              <a:rPr lang="el-GR" b="1" dirty="0" err="1" smtClean="0">
                <a:hlinkClick r:id="rId2" tooltip="Νεαραί"/>
              </a:rPr>
              <a:t>Νεαραί</a:t>
            </a:r>
            <a:r>
              <a:rPr lang="el-GR" b="1" dirty="0" smtClean="0"/>
              <a:t>  </a:t>
            </a:r>
            <a:r>
              <a:rPr lang="el-GR" dirty="0" smtClean="0"/>
              <a:t>Ήταν </a:t>
            </a:r>
            <a:r>
              <a:rPr lang="el-GR" dirty="0"/>
              <a:t>νόμοι που απέβλεπαν στον περιορισμό της μεγάλης ιδιοκτησίας.</a:t>
            </a:r>
          </a:p>
          <a:p>
            <a:endParaRPr lang="el-GR" dirty="0"/>
          </a:p>
        </p:txBody>
      </p:sp>
    </p:spTree>
    <p:extLst>
      <p:ext uri="{BB962C8B-B14F-4D97-AF65-F5344CB8AC3E}">
        <p14:creationId xmlns="" xmlns:p14="http://schemas.microsoft.com/office/powerpoint/2010/main" val="114677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0"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7" dur="5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64" dur="5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71" dur="5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72" dur="500"/>
                                        <p:tgtEl>
                                          <p:spTgt spid="3">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 calcmode="lin" valueType="num">
                                      <p:cBhvr>
                                        <p:cTn id="77" dur="5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78" dur="5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709772"/>
            <a:ext cx="6086189" cy="3236586"/>
          </a:xfrm>
          <a:prstGeom prst="rect">
            <a:avLst/>
          </a:prstGeom>
          <a:ln>
            <a:noFill/>
          </a:ln>
          <a:effectLst>
            <a:outerShdw blurRad="292100" dist="139700" dir="2700000" algn="tl" rotWithShape="0">
              <a:srgbClr val="333333">
                <a:alpha val="65000"/>
              </a:srgbClr>
            </a:outerShdw>
          </a:effectLst>
        </p:spPr>
      </p:pic>
      <p:pic>
        <p:nvPicPr>
          <p:cNvPr id="7" name="Θέση περιεχομένου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11760" y="-13568"/>
            <a:ext cx="6925412" cy="37233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52339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76672"/>
            <a:ext cx="8229600" cy="6381328"/>
          </a:xfrm>
        </p:spPr>
        <p:txBody>
          <a:bodyPr>
            <a:normAutofit fontScale="70000" lnSpcReduction="20000"/>
          </a:bodyPr>
          <a:lstStyle/>
          <a:p>
            <a:endParaRPr lang="el-GR" dirty="0" smtClean="0"/>
          </a:p>
          <a:p>
            <a:pPr marL="0" indent="0">
              <a:buNone/>
            </a:pPr>
            <a:r>
              <a:rPr lang="el-GR" b="1" dirty="0" err="1" smtClean="0">
                <a:hlinkClick r:id="rId2" tooltip="Επαρχικόν Βιβλίον (δεν έχει γραφτεί ακόμα)"/>
              </a:rPr>
              <a:t>Επαρχικόν</a:t>
            </a:r>
            <a:r>
              <a:rPr lang="el-GR" b="1" dirty="0" smtClean="0">
                <a:hlinkClick r:id="rId2" tooltip="Επαρχικόν Βιβλίον (δεν έχει γραφτεί ακόμα)"/>
              </a:rPr>
              <a:t> </a:t>
            </a:r>
            <a:r>
              <a:rPr lang="el-GR" b="1" dirty="0" err="1" smtClean="0">
                <a:hlinkClick r:id="rId2" tooltip="Επαρχικόν Βιβλίον (δεν έχει γραφτεί ακόμα)"/>
              </a:rPr>
              <a:t>Βιβλίον</a:t>
            </a:r>
            <a:endParaRPr lang="el-GR" dirty="0"/>
          </a:p>
          <a:p>
            <a:pPr marL="0" indent="0">
              <a:buNone/>
            </a:pPr>
            <a:r>
              <a:rPr lang="el-GR" dirty="0" smtClean="0"/>
              <a:t>Περιλάμβανε </a:t>
            </a:r>
            <a:r>
              <a:rPr lang="el-GR" dirty="0"/>
              <a:t>διατάξεις που ρύθμιζαν τη λειτουργία των συντεχνιών, εμπορικά σωματεία των εμπόρων και των βιοτεχνών της Κωνσταντινούπολης.</a:t>
            </a:r>
          </a:p>
          <a:p>
            <a:pPr marL="0" indent="0">
              <a:buNone/>
            </a:pPr>
            <a:r>
              <a:rPr lang="el-GR" dirty="0"/>
              <a:t>Επιδιώξεις της </a:t>
            </a:r>
            <a:r>
              <a:rPr lang="el-GR" dirty="0" smtClean="0"/>
              <a:t>νομοθεσίας</a:t>
            </a:r>
          </a:p>
          <a:p>
            <a:pPr marL="0" indent="0">
              <a:buNone/>
            </a:pPr>
            <a:r>
              <a:rPr lang="el-GR" dirty="0" smtClean="0"/>
              <a:t>Σκοπός </a:t>
            </a:r>
            <a:r>
              <a:rPr lang="el-GR" dirty="0"/>
              <a:t>της νομοθεσίας αυτής ήταν να κάνουν πιο εύρυθμη τη λειτουργία της διοίκησης και να λύσουν τα επείγοντα κοινωνικά προβλήματα. Πρακτικά, οι Μακεδόνες αυτοκράτορες προσπάθησαν, αλλού με μεγαλύτερο και αλλού με μικρότερο βαθμό επιτυχίας:</a:t>
            </a:r>
          </a:p>
          <a:p>
            <a:r>
              <a:rPr lang="el-GR" dirty="0"/>
              <a:t>Να προτιμούνται ως </a:t>
            </a:r>
            <a:r>
              <a:rPr lang="el-GR" b="1" dirty="0">
                <a:effectLst>
                  <a:outerShdw blurRad="38100" dist="38100" dir="2700000" algn="tl">
                    <a:srgbClr val="000000">
                      <a:alpha val="43137"/>
                    </a:srgbClr>
                  </a:outerShdw>
                </a:effectLst>
              </a:rPr>
              <a:t>αγοραστές οι γείτονες και οι συγγενείς</a:t>
            </a:r>
            <a:r>
              <a:rPr lang="el-GR" dirty="0"/>
              <a:t> όταν πουλιέται ένα κομμάτι γης.</a:t>
            </a:r>
          </a:p>
          <a:p>
            <a:r>
              <a:rPr lang="el-GR" dirty="0"/>
              <a:t>Οι </a:t>
            </a:r>
            <a:r>
              <a:rPr lang="el-GR" b="1" i="1" dirty="0">
                <a:effectLst>
                  <a:outerShdw blurRad="38100" dist="38100" dir="2700000" algn="tl">
                    <a:srgbClr val="000000">
                      <a:alpha val="43137"/>
                    </a:srgbClr>
                  </a:outerShdw>
                </a:effectLst>
              </a:rPr>
              <a:t>δυνατοί</a:t>
            </a:r>
            <a:r>
              <a:rPr lang="el-GR" b="1" dirty="0">
                <a:effectLst>
                  <a:outerShdw blurRad="38100" dist="38100" dir="2700000" algn="tl">
                    <a:srgbClr val="000000">
                      <a:alpha val="43137"/>
                    </a:srgbClr>
                  </a:outerShdw>
                </a:effectLst>
              </a:rPr>
              <a:t> να είναι υποχρεωμένοι να επιστρέψουν </a:t>
            </a:r>
            <a:r>
              <a:rPr lang="el-GR" dirty="0"/>
              <a:t>στους φτωχούς ιδιοκτήτες τα κτήματά τους </a:t>
            </a:r>
            <a:r>
              <a:rPr lang="el-GR" b="1" dirty="0">
                <a:effectLst>
                  <a:outerShdw blurRad="38100" dist="38100" dir="2700000" algn="tl">
                    <a:srgbClr val="000000">
                      <a:alpha val="43137"/>
                    </a:srgbClr>
                  </a:outerShdw>
                </a:effectLst>
              </a:rPr>
              <a:t>χωρίς αποζημίωση</a:t>
            </a:r>
          </a:p>
          <a:p>
            <a:r>
              <a:rPr lang="el-GR" dirty="0"/>
              <a:t>Οι </a:t>
            </a:r>
            <a:r>
              <a:rPr lang="el-GR" i="1" dirty="0"/>
              <a:t>δυνατοί</a:t>
            </a:r>
            <a:r>
              <a:rPr lang="el-GR" dirty="0"/>
              <a:t> να πληρώνουν τους φόρους των φτωχών (</a:t>
            </a:r>
            <a:r>
              <a:rPr lang="el-GR" i="1" dirty="0" err="1"/>
              <a:t>αλληλέγγυον</a:t>
            </a:r>
            <a:r>
              <a:rPr lang="el-GR" dirty="0"/>
              <a:t>, 1002)</a:t>
            </a:r>
          </a:p>
          <a:p>
            <a:r>
              <a:rPr lang="el-GR" dirty="0"/>
              <a:t>Να περιοριστεί η δύναμη της Εκκλησίας</a:t>
            </a:r>
          </a:p>
          <a:p>
            <a:r>
              <a:rPr lang="el-GR" dirty="0"/>
              <a:t>Να </a:t>
            </a:r>
            <a:r>
              <a:rPr lang="el-GR" b="1" dirty="0">
                <a:effectLst>
                  <a:outerShdw blurRad="38100" dist="38100" dir="2700000" algn="tl">
                    <a:srgbClr val="000000">
                      <a:alpha val="43137"/>
                    </a:srgbClr>
                  </a:outerShdw>
                </a:effectLst>
              </a:rPr>
              <a:t>αποτραπεί η πώληση και η αγορά των </a:t>
            </a:r>
            <a:r>
              <a:rPr lang="el-GR" b="1" dirty="0" err="1" smtClean="0">
                <a:effectLst>
                  <a:outerShdw blurRad="38100" dist="38100" dir="2700000" algn="tl">
                    <a:srgbClr val="000000">
                      <a:alpha val="43137"/>
                    </a:srgbClr>
                  </a:outerShdw>
                </a:effectLst>
              </a:rPr>
              <a:t>στρατιωτοπίων</a:t>
            </a:r>
            <a:r>
              <a:rPr lang="el-GR" dirty="0" smtClean="0"/>
              <a:t> </a:t>
            </a:r>
            <a:r>
              <a:rPr lang="el-GR" dirty="0"/>
              <a:t>και των στρατιωτικών κτημάτων</a:t>
            </a:r>
          </a:p>
          <a:p>
            <a:endParaRPr lang="el-GR" dirty="0"/>
          </a:p>
        </p:txBody>
      </p:sp>
    </p:spTree>
    <p:extLst>
      <p:ext uri="{BB962C8B-B14F-4D97-AF65-F5344CB8AC3E}">
        <p14:creationId xmlns="" xmlns:p14="http://schemas.microsoft.com/office/powerpoint/2010/main" val="365165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5" y="-176720"/>
            <a:ext cx="8229600" cy="1143000"/>
          </a:xfrm>
        </p:spPr>
        <p:txBody>
          <a:bodyPr/>
          <a:lstStyle/>
          <a:p>
            <a:r>
              <a:rPr lang="el-GR" dirty="0" smtClean="0">
                <a:latin typeface="Impact" pitchFamily="34" charset="0"/>
              </a:rPr>
              <a:t>Δυνατοί</a:t>
            </a:r>
            <a:r>
              <a:rPr lang="el-GR" dirty="0" smtClean="0"/>
              <a:t> και </a:t>
            </a:r>
            <a:r>
              <a:rPr lang="el-GR" i="1" dirty="0" smtClean="0">
                <a:effectLst>
                  <a:outerShdw blurRad="38100" dist="38100" dir="2700000" algn="tl">
                    <a:srgbClr val="000000">
                      <a:alpha val="43137"/>
                    </a:srgbClr>
                  </a:outerShdw>
                </a:effectLst>
                <a:latin typeface="Autokratorika" pitchFamily="50" charset="-95"/>
              </a:rPr>
              <a:t>Πάροικοι</a:t>
            </a:r>
            <a:endParaRPr lang="el-GR" i="1" dirty="0">
              <a:effectLst>
                <a:outerShdw blurRad="38100" dist="38100" dir="2700000" algn="tl">
                  <a:srgbClr val="000000">
                    <a:alpha val="43137"/>
                  </a:srgbClr>
                </a:outerShdw>
              </a:effectLst>
              <a:latin typeface="Autokratorika" pitchFamily="50" charset="-95"/>
            </a:endParaRPr>
          </a:p>
        </p:txBody>
      </p:sp>
      <p:sp>
        <p:nvSpPr>
          <p:cNvPr id="3" name="Θέση περιεχομένου 2"/>
          <p:cNvSpPr>
            <a:spLocks noGrp="1"/>
          </p:cNvSpPr>
          <p:nvPr>
            <p:ph idx="1"/>
          </p:nvPr>
        </p:nvSpPr>
        <p:spPr>
          <a:xfrm>
            <a:off x="4957192" y="3789040"/>
            <a:ext cx="4186808" cy="3068960"/>
          </a:xfrm>
        </p:spPr>
        <p:txBody>
          <a:bodyPr/>
          <a:lstStyle/>
          <a:p>
            <a:r>
              <a:rPr lang="el-GR" dirty="0" smtClean="0">
                <a:latin typeface="Autokratorika" pitchFamily="50" charset="-95"/>
              </a:rPr>
              <a:t>Φτωχοί</a:t>
            </a:r>
          </a:p>
          <a:p>
            <a:r>
              <a:rPr lang="el-GR" dirty="0" smtClean="0">
                <a:latin typeface="Autokratorika" pitchFamily="50" charset="-95"/>
              </a:rPr>
              <a:t>Δουλεύουν κάτω από άθλιες συνθήκες</a:t>
            </a:r>
          </a:p>
          <a:p>
            <a:r>
              <a:rPr lang="el-GR" dirty="0" smtClean="0">
                <a:latin typeface="Autokratorika" pitchFamily="50" charset="-95"/>
              </a:rPr>
              <a:t>Καλλιεργούν τα κτήματα των πλουσίων</a:t>
            </a:r>
            <a:endParaRPr lang="el-GR" dirty="0">
              <a:latin typeface="Autokratorika" pitchFamily="50" charset="-95"/>
            </a:endParaRPr>
          </a:p>
        </p:txBody>
      </p:sp>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44008" y="1844824"/>
            <a:ext cx="3760994" cy="1440161"/>
          </a:xfrm>
          <a:prstGeom prst="rect">
            <a:avLst/>
          </a:prstGeom>
          <a:ln>
            <a:noFill/>
          </a:ln>
          <a:effectLst>
            <a:outerShdw blurRad="292100" dist="139700" dir="2700000" algn="tl" rotWithShape="0">
              <a:srgbClr val="333333">
                <a:alpha val="65000"/>
              </a:srgbClr>
            </a:outerShdw>
          </a:effectLst>
        </p:spPr>
      </p:pic>
      <p:pic>
        <p:nvPicPr>
          <p:cNvPr id="5" name="Εικόνα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5" y="966280"/>
            <a:ext cx="2669846" cy="2750752"/>
          </a:xfrm>
          <a:prstGeom prst="rect">
            <a:avLst/>
          </a:prstGeom>
          <a:ln>
            <a:noFill/>
          </a:ln>
          <a:effectLst>
            <a:outerShdw blurRad="292100" dist="139700" dir="2700000" algn="tl" rotWithShape="0">
              <a:srgbClr val="333333">
                <a:alpha val="65000"/>
              </a:srgbClr>
            </a:outerShdw>
          </a:effectLst>
        </p:spPr>
      </p:pic>
      <p:sp>
        <p:nvSpPr>
          <p:cNvPr id="7" name="Θέση περιεχομένου 2"/>
          <p:cNvSpPr txBox="1">
            <a:spLocks/>
          </p:cNvSpPr>
          <p:nvPr/>
        </p:nvSpPr>
        <p:spPr>
          <a:xfrm>
            <a:off x="251520" y="3789040"/>
            <a:ext cx="4186808" cy="3479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l-GR" dirty="0" smtClean="0">
                <a:latin typeface="Autokratorika" pitchFamily="50" charset="-95"/>
              </a:rPr>
              <a:t>Πλούσιοι</a:t>
            </a:r>
          </a:p>
          <a:p>
            <a:r>
              <a:rPr lang="el-GR" dirty="0" smtClean="0">
                <a:latin typeface="Autokratorika" pitchFamily="50" charset="-95"/>
              </a:rPr>
              <a:t>Καταπιέζουν φτωχούς</a:t>
            </a:r>
          </a:p>
          <a:p>
            <a:r>
              <a:rPr lang="el-GR" dirty="0" smtClean="0">
                <a:latin typeface="Autokratorika" pitchFamily="50" charset="-95"/>
              </a:rPr>
              <a:t>Δεν ασχολούνται με τα χτήματα</a:t>
            </a:r>
            <a:endParaRPr lang="el-GR" dirty="0">
              <a:latin typeface="Autokratorika" pitchFamily="50" charset="-95"/>
            </a:endParaRPr>
          </a:p>
        </p:txBody>
      </p:sp>
    </p:spTree>
    <p:extLst>
      <p:ext uri="{BB962C8B-B14F-4D97-AF65-F5344CB8AC3E}">
        <p14:creationId xmlns="" xmlns:p14="http://schemas.microsoft.com/office/powerpoint/2010/main" val="80334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fade">
                                      <p:cBhvr>
                                        <p:cTn id="39" dur="500"/>
                                        <p:tgtEl>
                                          <p:spTgt spid="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Effect transition="in" filter="fade">
                                      <p:cBhvr>
                                        <p:cTn id="44" dur="500"/>
                                        <p:tgtEl>
                                          <p:spTgt spid="7">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Effect transition="in" filter="fade">
                                      <p:cBhvr>
                                        <p:cTn id="4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C00000"/>
                </a:solidFill>
                <a:effectLst>
                  <a:outerShdw blurRad="38100" dist="38100" dir="2700000" algn="tl">
                    <a:srgbClr val="000000">
                      <a:alpha val="43137"/>
                    </a:srgbClr>
                  </a:outerShdw>
                </a:effectLst>
              </a:rPr>
              <a:t>Θέματα για συζήτηση</a:t>
            </a:r>
            <a:endParaRPr lang="el-GR" b="1" dirty="0">
              <a:solidFill>
                <a:srgbClr val="C0000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57200" y="1600200"/>
            <a:ext cx="8229600" cy="5257800"/>
          </a:xfrm>
        </p:spPr>
        <p:txBody>
          <a:bodyPr>
            <a:normAutofit fontScale="85000" lnSpcReduction="20000"/>
          </a:bodyPr>
          <a:lstStyle/>
          <a:p>
            <a:r>
              <a:rPr lang="el-GR" dirty="0" smtClean="0"/>
              <a:t>Πώς </a:t>
            </a:r>
            <a:r>
              <a:rPr lang="el-GR" dirty="0"/>
              <a:t>συνδέεται </a:t>
            </a:r>
            <a:r>
              <a:rPr lang="el-GR" b="1" dirty="0">
                <a:solidFill>
                  <a:srgbClr val="C00000"/>
                </a:solidFill>
                <a:effectLst>
                  <a:outerShdw blurRad="38100" dist="38100" dir="2700000" algn="tl">
                    <a:srgbClr val="000000">
                      <a:alpha val="43137"/>
                    </a:srgbClr>
                  </a:outerShdw>
                </a:effectLst>
              </a:rPr>
              <a:t>η βελτίωση της οικονομικής θέσης </a:t>
            </a:r>
            <a:r>
              <a:rPr lang="el-GR" dirty="0"/>
              <a:t>των πολιτών με τη συμμετοχή τους στην εξουσία κατά τη διάρκεια του </a:t>
            </a:r>
            <a:r>
              <a:rPr lang="el-GR" b="1" dirty="0">
                <a:solidFill>
                  <a:srgbClr val="C00000"/>
                </a:solidFill>
                <a:effectLst>
                  <a:outerShdw blurRad="38100" dist="38100" dir="2700000" algn="tl">
                    <a:srgbClr val="000000">
                      <a:alpha val="43137"/>
                    </a:srgbClr>
                  </a:outerShdw>
                </a:effectLst>
              </a:rPr>
              <a:t>10ου-11ου αι.; </a:t>
            </a:r>
            <a:r>
              <a:rPr lang="el-GR" dirty="0"/>
              <a:t>Σας θυμίζει μια αντίστοιχη εξέλιξη στην αρχαιότητα; Ποια ήταν αυτή  και σε ποια μορφή πολιτεύματος οδήγησε;</a:t>
            </a:r>
          </a:p>
          <a:p>
            <a:r>
              <a:rPr lang="el-GR" dirty="0"/>
              <a:t>Στην ενότητά μας μνημονεύεται ο αυτοκράτορας </a:t>
            </a:r>
            <a:r>
              <a:rPr lang="el-GR" b="1" dirty="0">
                <a:solidFill>
                  <a:srgbClr val="C00000"/>
                </a:solidFill>
                <a:effectLst>
                  <a:outerShdw blurRad="38100" dist="38100" dir="2700000" algn="tl">
                    <a:srgbClr val="000000">
                      <a:alpha val="43137"/>
                    </a:srgbClr>
                  </a:outerShdw>
                </a:effectLst>
              </a:rPr>
              <a:t>Μιχαήλ ο Ε΄ ο Καλαφάτης</a:t>
            </a:r>
            <a:r>
              <a:rPr lang="el-GR" dirty="0"/>
              <a:t>. Να αναζητήσετε τη σημασία της προσωνυμίας του σε ένα λεξικό. Τι μαρτυρεί για τα κριτήρια ανάρρησης των Βυζαντινών στο θρόνο;</a:t>
            </a:r>
          </a:p>
          <a:p>
            <a:r>
              <a:rPr lang="el-GR" dirty="0"/>
              <a:t>Αφού διαβάσετε το απόσπασμα από το Βίο του Αγίου Φιλαρέτου να απαντήσετε στα ερωτήματα:</a:t>
            </a:r>
          </a:p>
          <a:p>
            <a:r>
              <a:rPr lang="el-GR" dirty="0"/>
              <a:t>Με </a:t>
            </a:r>
            <a:r>
              <a:rPr lang="el-GR" b="1" dirty="0">
                <a:solidFill>
                  <a:srgbClr val="C00000"/>
                </a:solidFill>
                <a:effectLst>
                  <a:outerShdw blurRad="38100" dist="38100" dir="2700000" algn="tl">
                    <a:srgbClr val="000000">
                      <a:alpha val="43137"/>
                    </a:srgbClr>
                  </a:outerShdw>
                </a:effectLst>
              </a:rPr>
              <a:t>ποια</a:t>
            </a:r>
            <a:r>
              <a:rPr lang="el-GR" dirty="0">
                <a:solidFill>
                  <a:srgbClr val="C00000"/>
                </a:solidFill>
                <a:effectLst>
                  <a:outerShdw blurRad="38100" dist="38100" dir="2700000" algn="tl">
                    <a:srgbClr val="000000">
                      <a:alpha val="43137"/>
                    </a:srgbClr>
                  </a:outerShdw>
                </a:effectLst>
              </a:rPr>
              <a:t> </a:t>
            </a:r>
            <a:r>
              <a:rPr lang="el-GR" b="1" dirty="0">
                <a:solidFill>
                  <a:srgbClr val="C00000"/>
                </a:solidFill>
                <a:effectLst>
                  <a:outerShdw blurRad="38100" dist="38100" dir="2700000" algn="tl">
                    <a:srgbClr val="000000">
                      <a:alpha val="43137"/>
                    </a:srgbClr>
                  </a:outerShdw>
                </a:effectLst>
              </a:rPr>
              <a:t>μέσα γινόταν η καλλιέργεια της γης </a:t>
            </a:r>
            <a:r>
              <a:rPr lang="el-GR" dirty="0"/>
              <a:t>και τι σήμαινε για το γεωργό η απώλειά τους;</a:t>
            </a:r>
          </a:p>
          <a:p>
            <a:endParaRPr lang="el-GR" dirty="0"/>
          </a:p>
        </p:txBody>
      </p:sp>
    </p:spTree>
    <p:extLst>
      <p:ext uri="{BB962C8B-B14F-4D97-AF65-F5344CB8AC3E}">
        <p14:creationId xmlns="" xmlns:p14="http://schemas.microsoft.com/office/powerpoint/2010/main" val="79277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76672"/>
            <a:ext cx="8229600" cy="6381328"/>
          </a:xfrm>
        </p:spPr>
        <p:txBody>
          <a:bodyPr>
            <a:normAutofit fontScale="92500" lnSpcReduction="10000"/>
          </a:bodyPr>
          <a:lstStyle/>
          <a:p>
            <a:r>
              <a:rPr lang="el-GR" dirty="0"/>
              <a:t>Ποιες </a:t>
            </a:r>
            <a:r>
              <a:rPr lang="el-GR" b="1" dirty="0">
                <a:solidFill>
                  <a:srgbClr val="C00000"/>
                </a:solidFill>
                <a:effectLst>
                  <a:outerShdw blurRad="38100" dist="38100" dir="2700000" algn="tl">
                    <a:srgbClr val="000000">
                      <a:alpha val="43137"/>
                    </a:srgbClr>
                  </a:outerShdw>
                </a:effectLst>
              </a:rPr>
              <a:t>οικονομικές υποχρεώσεις </a:t>
            </a:r>
            <a:r>
              <a:rPr lang="el-GR" dirty="0"/>
              <a:t>είχε ένας φτωχός μικροϊδιοκτήτης γης;</a:t>
            </a:r>
          </a:p>
          <a:p>
            <a:r>
              <a:rPr lang="el-GR" dirty="0"/>
              <a:t>Ποιους </a:t>
            </a:r>
            <a:r>
              <a:rPr lang="el-GR" b="1" dirty="0">
                <a:solidFill>
                  <a:srgbClr val="C00000"/>
                </a:solidFill>
                <a:effectLst>
                  <a:outerShdw blurRad="38100" dist="38100" dir="2700000" algn="tl">
                    <a:srgbClr val="000000">
                      <a:alpha val="43137"/>
                    </a:srgbClr>
                  </a:outerShdw>
                </a:effectLst>
              </a:rPr>
              <a:t>κινδύνους</a:t>
            </a:r>
            <a:r>
              <a:rPr lang="el-GR" dirty="0">
                <a:effectLst>
                  <a:outerShdw blurRad="38100" dist="38100" dir="2700000" algn="tl">
                    <a:srgbClr val="000000">
                      <a:alpha val="43137"/>
                    </a:srgbClr>
                  </a:outerShdw>
                </a:effectLst>
              </a:rPr>
              <a:t> </a:t>
            </a:r>
            <a:r>
              <a:rPr lang="el-GR" dirty="0"/>
              <a:t>αντιμετώπιζε από την αδυναμία τακτοποίησής τους και που τον οδηγούσε αυτή;</a:t>
            </a:r>
          </a:p>
          <a:p>
            <a:r>
              <a:rPr lang="el-GR" dirty="0"/>
              <a:t>Να δώσετε το περιεχόμενο των όρων: </a:t>
            </a:r>
            <a:r>
              <a:rPr lang="el-GR" b="1" dirty="0">
                <a:solidFill>
                  <a:srgbClr val="C00000"/>
                </a:solidFill>
                <a:effectLst>
                  <a:outerShdw blurRad="38100" dist="38100" dir="2700000" algn="tl">
                    <a:srgbClr val="000000">
                      <a:alpha val="43137"/>
                    </a:srgbClr>
                  </a:outerShdw>
                </a:effectLst>
              </a:rPr>
              <a:t>βασιλικοί, δυνατοί, προστασία, </a:t>
            </a:r>
            <a:r>
              <a:rPr lang="el-GR" b="1" dirty="0" err="1">
                <a:solidFill>
                  <a:srgbClr val="C00000"/>
                </a:solidFill>
                <a:effectLst>
                  <a:outerShdw blurRad="38100" dist="38100" dir="2700000" algn="tl">
                    <a:srgbClr val="000000">
                      <a:alpha val="43137"/>
                    </a:srgbClr>
                  </a:outerShdw>
                </a:effectLst>
              </a:rPr>
              <a:t>βυζαντινόν</a:t>
            </a:r>
            <a:r>
              <a:rPr lang="el-GR" b="1" dirty="0">
                <a:solidFill>
                  <a:srgbClr val="C00000"/>
                </a:solidFill>
                <a:effectLst>
                  <a:outerShdw blurRad="38100" dist="38100" dir="2700000" algn="tl">
                    <a:srgbClr val="000000">
                      <a:alpha val="43137"/>
                    </a:srgbClr>
                  </a:outerShdw>
                </a:effectLst>
              </a:rPr>
              <a:t> χωρίον, πάροικοι, </a:t>
            </a:r>
            <a:r>
              <a:rPr lang="el-GR" b="1" dirty="0" err="1">
                <a:solidFill>
                  <a:srgbClr val="C00000"/>
                </a:solidFill>
                <a:effectLst>
                  <a:outerShdw blurRad="38100" dist="38100" dir="2700000" algn="tl">
                    <a:srgbClr val="000000">
                      <a:alpha val="43137"/>
                    </a:srgbClr>
                  </a:outerShdw>
                </a:effectLst>
              </a:rPr>
              <a:t>αλληλέγγυον</a:t>
            </a:r>
            <a:r>
              <a:rPr lang="el-GR" b="1" dirty="0">
                <a:solidFill>
                  <a:srgbClr val="C00000"/>
                </a:solidFill>
                <a:effectLst>
                  <a:outerShdw blurRad="38100" dist="38100" dir="2700000" algn="tl">
                    <a:srgbClr val="000000">
                      <a:alpha val="43137"/>
                    </a:srgbClr>
                  </a:outerShdw>
                </a:effectLst>
              </a:rPr>
              <a:t>.</a:t>
            </a:r>
          </a:p>
          <a:p>
            <a:r>
              <a:rPr lang="el-GR" dirty="0" smtClean="0"/>
              <a:t>Γιατί </a:t>
            </a:r>
            <a:r>
              <a:rPr lang="el-GR" dirty="0"/>
              <a:t>συνέφερε στο βυζαντινό κράτος </a:t>
            </a:r>
            <a:r>
              <a:rPr lang="el-GR" b="1" dirty="0">
                <a:solidFill>
                  <a:srgbClr val="C00000"/>
                </a:solidFill>
                <a:effectLst>
                  <a:outerShdw blurRad="38100" dist="38100" dir="2700000" algn="tl">
                    <a:srgbClr val="000000">
                      <a:alpha val="43137"/>
                    </a:srgbClr>
                  </a:outerShdw>
                </a:effectLst>
              </a:rPr>
              <a:t>η  διάσωση της μικρής ιδιοκτησίας</a:t>
            </a:r>
            <a:r>
              <a:rPr lang="el-GR" dirty="0"/>
              <a:t>, όπως φαίνεται και από τη Νεαρά του 935 που παρατίθεται  στο βιβλίο;</a:t>
            </a:r>
          </a:p>
          <a:p>
            <a:r>
              <a:rPr lang="el-GR" dirty="0"/>
              <a:t>Ποια ήταν η </a:t>
            </a:r>
            <a:r>
              <a:rPr lang="el-GR" b="1" dirty="0">
                <a:solidFill>
                  <a:srgbClr val="C00000"/>
                </a:solidFill>
                <a:effectLst>
                  <a:outerShdw blurRad="38100" dist="38100" dir="2700000" algn="tl">
                    <a:srgbClr val="000000">
                      <a:alpha val="43137"/>
                    </a:srgbClr>
                  </a:outerShdw>
                </a:effectLst>
              </a:rPr>
              <a:t>σκοπιμότητα της θεσμοθέτησης </a:t>
            </a:r>
            <a:r>
              <a:rPr lang="el-GR" dirty="0">
                <a:solidFill>
                  <a:srgbClr val="C00000"/>
                </a:solidFill>
                <a:effectLst>
                  <a:outerShdw blurRad="38100" dist="38100" dir="2700000" algn="tl">
                    <a:srgbClr val="000000">
                      <a:alpha val="43137"/>
                    </a:srgbClr>
                  </a:outerShdw>
                </a:effectLst>
              </a:rPr>
              <a:t>του </a:t>
            </a:r>
            <a:r>
              <a:rPr lang="el-GR" b="1" dirty="0">
                <a:solidFill>
                  <a:srgbClr val="C00000"/>
                </a:solidFill>
                <a:effectLst>
                  <a:outerShdw blurRad="38100" dist="38100" dir="2700000" algn="tl">
                    <a:srgbClr val="000000">
                      <a:alpha val="43137"/>
                    </a:srgbClr>
                  </a:outerShdw>
                </a:effectLst>
              </a:rPr>
              <a:t>αλληλέγγυου</a:t>
            </a:r>
            <a:r>
              <a:rPr lang="el-GR" dirty="0">
                <a:solidFill>
                  <a:srgbClr val="C00000"/>
                </a:solidFill>
                <a:effectLst>
                  <a:outerShdw blurRad="38100" dist="38100" dir="2700000" algn="tl">
                    <a:srgbClr val="000000">
                      <a:alpha val="43137"/>
                    </a:srgbClr>
                  </a:outerShdw>
                </a:effectLst>
              </a:rPr>
              <a:t> </a:t>
            </a:r>
            <a:r>
              <a:rPr lang="el-GR" dirty="0"/>
              <a:t>από τη  βυζαντινή αυτοκρατορία;</a:t>
            </a:r>
          </a:p>
        </p:txBody>
      </p:sp>
    </p:spTree>
    <p:extLst>
      <p:ext uri="{BB962C8B-B14F-4D97-AF65-F5344CB8AC3E}">
        <p14:creationId xmlns="" xmlns:p14="http://schemas.microsoft.com/office/powerpoint/2010/main" val="96207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3131" y="0"/>
            <a:ext cx="9397130" cy="70478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73801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3132" y="0"/>
            <a:ext cx="9397132" cy="70478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49883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3131" y="0"/>
            <a:ext cx="9397130" cy="70478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74721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3131" y="0"/>
            <a:ext cx="9397129" cy="70478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73142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3131" y="0"/>
            <a:ext cx="9397129" cy="7047846"/>
          </a:xfrm>
          <a:prstGeom prst="rect">
            <a:avLst/>
          </a:prstGeom>
          <a:ln>
            <a:noFill/>
          </a:ln>
          <a:effectLst>
            <a:outerShdw blurRad="292100" dist="139700" dir="2700000" algn="tl" rotWithShape="0">
              <a:srgbClr val="333333">
                <a:alpha val="65000"/>
              </a:srgbClr>
            </a:outerShdw>
          </a:effectLst>
        </p:spPr>
      </p:pic>
      <p:sp>
        <p:nvSpPr>
          <p:cNvPr id="4" name="3 - Επεξήγηση με σύννεφο"/>
          <p:cNvSpPr/>
          <p:nvPr/>
        </p:nvSpPr>
        <p:spPr>
          <a:xfrm>
            <a:off x="827584" y="1916832"/>
            <a:ext cx="8136904" cy="4941168"/>
          </a:xfrm>
          <a:prstGeom prst="cloudCallout">
            <a:avLst>
              <a:gd name="adj1" fmla="val -59177"/>
              <a:gd name="adj2" fmla="val 4529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solidFill>
                  <a:schemeClr val="tx1"/>
                </a:solidFill>
              </a:rPr>
              <a:t>Τι μπορεί να σκέφτεται μία βυζαντινή κυρία – μεγάλη </a:t>
            </a:r>
            <a:r>
              <a:rPr lang="el-GR" sz="3200" dirty="0" err="1" smtClean="0">
                <a:solidFill>
                  <a:schemeClr val="tx1"/>
                </a:solidFill>
              </a:rPr>
              <a:t>γαιοκτήμων</a:t>
            </a:r>
            <a:endParaRPr lang="el-GR" sz="3200" dirty="0" smtClean="0">
              <a:solidFill>
                <a:schemeClr val="tx1"/>
              </a:solidFill>
            </a:endParaRPr>
          </a:p>
          <a:p>
            <a:pPr algn="ctr"/>
            <a:r>
              <a:rPr lang="el-GR" sz="3200" dirty="0" smtClean="0">
                <a:solidFill>
                  <a:schemeClr val="tx1"/>
                </a:solidFill>
              </a:rPr>
              <a:t>στης οποίας τα κτήματα δουλεύουν τόσοι πολλοί και έχει τεράστια ιδιοκτησία;</a:t>
            </a:r>
            <a:endParaRPr lang="el-GR" sz="3200" dirty="0">
              <a:solidFill>
                <a:schemeClr val="tx1"/>
              </a:solidFill>
            </a:endParaRPr>
          </a:p>
        </p:txBody>
      </p:sp>
    </p:spTree>
    <p:extLst>
      <p:ext uri="{BB962C8B-B14F-4D97-AF65-F5344CB8AC3E}">
        <p14:creationId xmlns="" xmlns:p14="http://schemas.microsoft.com/office/powerpoint/2010/main" val="53803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54" presetClass="entr" presetSubtype="0" accel="10000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strVal val="#ppt_w*0.05"/>
                                          </p:val>
                                        </p:tav>
                                        <p:tav tm="100000">
                                          <p:val>
                                            <p:strVal val="#ppt_w"/>
                                          </p:val>
                                        </p:tav>
                                      </p:tavLst>
                                    </p:anim>
                                    <p:anim calcmode="lin" valueType="num">
                                      <p:cBhvr>
                                        <p:cTn id="11" dur="500" fill="hold"/>
                                        <p:tgtEl>
                                          <p:spTgt spid="4"/>
                                        </p:tgtEl>
                                        <p:attrNameLst>
                                          <p:attrName>ppt_h</p:attrName>
                                        </p:attrNameLst>
                                      </p:cBhvr>
                                      <p:tavLst>
                                        <p:tav tm="0">
                                          <p:val>
                                            <p:strVal val="#ppt_h"/>
                                          </p:val>
                                        </p:tav>
                                        <p:tav tm="100000">
                                          <p:val>
                                            <p:strVal val="#ppt_h"/>
                                          </p:val>
                                        </p:tav>
                                      </p:tavLst>
                                    </p:anim>
                                    <p:anim calcmode="lin" valueType="num">
                                      <p:cBhvr>
                                        <p:cTn id="12" dur="500" fill="hold"/>
                                        <p:tgtEl>
                                          <p:spTgt spid="4"/>
                                        </p:tgtEl>
                                        <p:attrNameLst>
                                          <p:attrName>ppt_x</p:attrName>
                                        </p:attrNameLst>
                                      </p:cBhvr>
                                      <p:tavLst>
                                        <p:tav tm="0">
                                          <p:val>
                                            <p:strVal val="#ppt_x-.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89846"/>
            <a:ext cx="9397128" cy="7047846"/>
          </a:xfrm>
          <a:prstGeom prst="rect">
            <a:avLst/>
          </a:prstGeom>
          <a:ln>
            <a:noFill/>
          </a:ln>
          <a:effectLst>
            <a:outerShdw blurRad="292100" dist="139700" dir="2700000" algn="tl" rotWithShape="0">
              <a:srgbClr val="333333">
                <a:alpha val="65000"/>
              </a:srgbClr>
            </a:outerShdw>
          </a:effectLst>
        </p:spPr>
      </p:pic>
      <p:sp>
        <p:nvSpPr>
          <p:cNvPr id="3" name="2 - Επεξήγηση με σύννεφο"/>
          <p:cNvSpPr/>
          <p:nvPr/>
        </p:nvSpPr>
        <p:spPr>
          <a:xfrm>
            <a:off x="1475656" y="2348880"/>
            <a:ext cx="6840760" cy="3960440"/>
          </a:xfrm>
          <a:prstGeom prst="cloudCallout">
            <a:avLst>
              <a:gd name="adj1" fmla="val -61160"/>
              <a:gd name="adj2" fmla="val 495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solidFill>
                  <a:schemeClr val="tx1"/>
                </a:solidFill>
              </a:rPr>
              <a:t>Τι μπορεί να φοβάται ένας ελεύθερος γεωργός που δεν μπορεί να τα βγάλει πέρα;</a:t>
            </a:r>
            <a:endParaRPr lang="el-GR" sz="3200" dirty="0">
              <a:solidFill>
                <a:schemeClr val="tx1"/>
              </a:solidFill>
            </a:endParaRPr>
          </a:p>
        </p:txBody>
      </p:sp>
    </p:spTree>
    <p:extLst>
      <p:ext uri="{BB962C8B-B14F-4D97-AF65-F5344CB8AC3E}">
        <p14:creationId xmlns="" xmlns:p14="http://schemas.microsoft.com/office/powerpoint/2010/main" val="251042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54" presetClass="entr" presetSubtype="0" accel="10000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strVal val="#ppt_w*0.05"/>
                                          </p:val>
                                        </p:tav>
                                        <p:tav tm="100000">
                                          <p:val>
                                            <p:strVal val="#ppt_w"/>
                                          </p:val>
                                        </p:tav>
                                      </p:tavLst>
                                    </p:anim>
                                    <p:anim calcmode="lin" valueType="num">
                                      <p:cBhvr>
                                        <p:cTn id="11" dur="500" fill="hold"/>
                                        <p:tgtEl>
                                          <p:spTgt spid="3"/>
                                        </p:tgtEl>
                                        <p:attrNameLst>
                                          <p:attrName>ppt_h</p:attrName>
                                        </p:attrNameLst>
                                      </p:cBhvr>
                                      <p:tavLst>
                                        <p:tav tm="0">
                                          <p:val>
                                            <p:strVal val="#ppt_h"/>
                                          </p:val>
                                        </p:tav>
                                        <p:tav tm="100000">
                                          <p:val>
                                            <p:strVal val="#ppt_h"/>
                                          </p:val>
                                        </p:tav>
                                      </p:tavLst>
                                    </p:anim>
                                    <p:anim calcmode="lin" valueType="num">
                                      <p:cBhvr>
                                        <p:cTn id="12" dur="500" fill="hold"/>
                                        <p:tgtEl>
                                          <p:spTgt spid="3"/>
                                        </p:tgtEl>
                                        <p:attrNameLst>
                                          <p:attrName>ppt_x</p:attrName>
                                        </p:attrNameLst>
                                      </p:cBhvr>
                                      <p:tavLst>
                                        <p:tav tm="0">
                                          <p:val>
                                            <p:strVal val="#ppt_x-.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5866" y="0"/>
            <a:ext cx="8229600" cy="1143000"/>
          </a:xfrm>
        </p:spPr>
        <p:txBody>
          <a:bodyPr>
            <a:normAutofit/>
          </a:bodyPr>
          <a:lstStyle/>
          <a:p>
            <a:r>
              <a:rPr lang="el-GR" b="1" dirty="0" smtClean="0">
                <a:solidFill>
                  <a:srgbClr val="C00000"/>
                </a:solidFill>
                <a:effectLst>
                  <a:outerShdw blurRad="38100" dist="38100" dir="2700000" algn="tl">
                    <a:srgbClr val="000000">
                      <a:alpha val="43137"/>
                    </a:srgbClr>
                  </a:outerShdw>
                </a:effectLst>
              </a:rPr>
              <a:t>Το εμπόριο και η βιοτεχνία</a:t>
            </a:r>
            <a:endParaRPr lang="el-GR" b="1" dirty="0">
              <a:solidFill>
                <a:srgbClr val="C0000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57200" y="1052737"/>
            <a:ext cx="8229600" cy="5805264"/>
          </a:xfrm>
        </p:spPr>
        <p:txBody>
          <a:bodyPr>
            <a:normAutofit/>
          </a:bodyPr>
          <a:lstStyle/>
          <a:p>
            <a:r>
              <a:rPr lang="el-GR" dirty="0" smtClean="0"/>
              <a:t>Ανάμεσα στα εμπορικά κέντρα ξεχωρίζει η </a:t>
            </a:r>
            <a:r>
              <a:rPr lang="el-GR" b="1" dirty="0" smtClean="0">
                <a:solidFill>
                  <a:srgbClr val="C00000"/>
                </a:solidFill>
                <a:effectLst>
                  <a:outerShdw blurRad="38100" dist="38100" dir="2700000" algn="tl">
                    <a:srgbClr val="000000">
                      <a:alpha val="43137"/>
                    </a:srgbClr>
                  </a:outerShdw>
                </a:effectLst>
              </a:rPr>
              <a:t>Κωνσταντινούπολη</a:t>
            </a:r>
            <a:r>
              <a:rPr lang="el-GR" dirty="0" smtClean="0"/>
              <a:t>.</a:t>
            </a:r>
          </a:p>
          <a:p>
            <a:endParaRPr lang="el-GR" dirty="0"/>
          </a:p>
          <a:p>
            <a:endParaRPr lang="el-GR" dirty="0" smtClean="0"/>
          </a:p>
          <a:p>
            <a:endParaRPr lang="el-GR" dirty="0" smtClean="0"/>
          </a:p>
          <a:p>
            <a:endParaRPr lang="el-GR" dirty="0"/>
          </a:p>
          <a:p>
            <a:endParaRPr lang="el-GR" dirty="0" smtClean="0"/>
          </a:p>
          <a:p>
            <a:r>
              <a:rPr lang="el-GR" dirty="0" smtClean="0"/>
              <a:t>Άλλα σημαντικά κέντρα είναι η </a:t>
            </a:r>
            <a:r>
              <a:rPr lang="el-GR" b="1" dirty="0" smtClean="0">
                <a:effectLst>
                  <a:outerShdw blurRad="38100" dist="38100" dir="2700000" algn="tl">
                    <a:srgbClr val="000000">
                      <a:alpha val="43137"/>
                    </a:srgbClr>
                  </a:outerShdw>
                </a:effectLst>
              </a:rPr>
              <a:t>Χερσώνα</a:t>
            </a:r>
            <a:r>
              <a:rPr lang="el-GR" dirty="0" smtClean="0"/>
              <a:t>, η </a:t>
            </a:r>
            <a:r>
              <a:rPr lang="el-GR" b="1" dirty="0" smtClean="0">
                <a:effectLst>
                  <a:outerShdw blurRad="38100" dist="38100" dir="2700000" algn="tl">
                    <a:srgbClr val="000000">
                      <a:alpha val="43137"/>
                    </a:srgbClr>
                  </a:outerShdw>
                </a:effectLst>
              </a:rPr>
              <a:t>Νικομήδεια</a:t>
            </a:r>
            <a:r>
              <a:rPr lang="el-GR" dirty="0" smtClean="0"/>
              <a:t>, οι </a:t>
            </a:r>
            <a:r>
              <a:rPr lang="el-GR" b="1" dirty="0" smtClean="0">
                <a:effectLst>
                  <a:outerShdw blurRad="38100" dist="38100" dir="2700000" algn="tl">
                    <a:srgbClr val="000000">
                      <a:alpha val="43137"/>
                    </a:srgbClr>
                  </a:outerShdw>
                </a:effectLst>
              </a:rPr>
              <a:t>Σάρδεις</a:t>
            </a:r>
            <a:r>
              <a:rPr lang="el-GR" dirty="0" smtClean="0"/>
              <a:t>, το </a:t>
            </a:r>
            <a:r>
              <a:rPr lang="el-GR" b="1" dirty="0" smtClean="0">
                <a:effectLst>
                  <a:outerShdw blurRad="38100" dist="38100" dir="2700000" algn="tl">
                    <a:srgbClr val="000000">
                      <a:alpha val="43137"/>
                    </a:srgbClr>
                  </a:outerShdw>
                </a:effectLst>
              </a:rPr>
              <a:t>Δυρράχιο</a:t>
            </a:r>
            <a:r>
              <a:rPr lang="el-GR" dirty="0" smtClean="0"/>
              <a:t>, η </a:t>
            </a:r>
            <a:r>
              <a:rPr lang="el-GR" b="1" dirty="0" smtClean="0">
                <a:effectLst>
                  <a:outerShdw blurRad="38100" dist="38100" dir="2700000" algn="tl">
                    <a:srgbClr val="000000">
                      <a:alpha val="43137"/>
                    </a:srgbClr>
                  </a:outerShdw>
                </a:effectLst>
              </a:rPr>
              <a:t>Θήβα</a:t>
            </a:r>
            <a:r>
              <a:rPr lang="el-GR" dirty="0" smtClean="0"/>
              <a:t>, η </a:t>
            </a:r>
            <a:r>
              <a:rPr lang="el-GR" b="1" dirty="0" smtClean="0">
                <a:effectLst>
                  <a:outerShdw blurRad="38100" dist="38100" dir="2700000" algn="tl">
                    <a:srgbClr val="000000">
                      <a:alpha val="43137"/>
                    </a:srgbClr>
                  </a:outerShdw>
                </a:effectLst>
              </a:rPr>
              <a:t>Αθήνα</a:t>
            </a:r>
            <a:r>
              <a:rPr lang="el-GR" dirty="0" smtClean="0"/>
              <a:t>, η </a:t>
            </a:r>
            <a:r>
              <a:rPr lang="el-GR" b="1" dirty="0" smtClean="0">
                <a:effectLst>
                  <a:outerShdw blurRad="38100" dist="38100" dir="2700000" algn="tl">
                    <a:srgbClr val="000000">
                      <a:alpha val="43137"/>
                    </a:srgbClr>
                  </a:outerShdw>
                </a:effectLst>
              </a:rPr>
              <a:t>Κόρινθος</a:t>
            </a:r>
            <a:r>
              <a:rPr lang="el-GR" dirty="0" smtClean="0"/>
              <a:t> και η </a:t>
            </a:r>
            <a:r>
              <a:rPr lang="el-GR" b="1" dirty="0" smtClean="0">
                <a:effectLst>
                  <a:outerShdw blurRad="38100" dist="38100" dir="2700000" algn="tl">
                    <a:srgbClr val="000000">
                      <a:alpha val="43137"/>
                    </a:srgbClr>
                  </a:outerShdw>
                </a:effectLst>
              </a:rPr>
              <a:t>Σπάρτη</a:t>
            </a:r>
            <a:r>
              <a:rPr lang="el-GR" dirty="0" smtClean="0"/>
              <a:t>.</a:t>
            </a:r>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p:txBody>
      </p:sp>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0527" y="2187773"/>
            <a:ext cx="9324528" cy="27267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47286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3128" y="-189846"/>
            <a:ext cx="9397128" cy="7047846"/>
          </a:xfrm>
          <a:prstGeom prst="rect">
            <a:avLst/>
          </a:prstGeom>
          <a:ln>
            <a:noFill/>
          </a:ln>
          <a:effectLst>
            <a:outerShdw blurRad="292100" dist="139700" dir="2700000" algn="tl" rotWithShape="0">
              <a:srgbClr val="333333">
                <a:alpha val="65000"/>
              </a:srgbClr>
            </a:outerShdw>
          </a:effectLst>
        </p:spPr>
      </p:pic>
      <p:sp>
        <p:nvSpPr>
          <p:cNvPr id="3" name="2 - Επεξήγηση με σύννεφο"/>
          <p:cNvSpPr/>
          <p:nvPr/>
        </p:nvSpPr>
        <p:spPr>
          <a:xfrm>
            <a:off x="1043608" y="1916832"/>
            <a:ext cx="6840760" cy="3960440"/>
          </a:xfrm>
          <a:prstGeom prst="cloudCallout">
            <a:avLst>
              <a:gd name="adj1" fmla="val -63040"/>
              <a:gd name="adj2" fmla="val 296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solidFill>
                  <a:schemeClr val="tx1"/>
                </a:solidFill>
              </a:rPr>
              <a:t>Τι μπορεί να σκεφτόταν ένας ελεύθερος γεωργός την ώρα της πληρωμής του φόρου;</a:t>
            </a:r>
            <a:endParaRPr lang="el-GR" sz="3200" dirty="0">
              <a:solidFill>
                <a:schemeClr val="tx1"/>
              </a:solidFill>
            </a:endParaRPr>
          </a:p>
        </p:txBody>
      </p:sp>
    </p:spTree>
    <p:extLst>
      <p:ext uri="{BB962C8B-B14F-4D97-AF65-F5344CB8AC3E}">
        <p14:creationId xmlns="" xmlns:p14="http://schemas.microsoft.com/office/powerpoint/2010/main" val="419276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54" presetClass="entr" presetSubtype="0" accel="10000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strVal val="#ppt_w*0.05"/>
                                          </p:val>
                                        </p:tav>
                                        <p:tav tm="100000">
                                          <p:val>
                                            <p:strVal val="#ppt_w"/>
                                          </p:val>
                                        </p:tav>
                                      </p:tavLst>
                                    </p:anim>
                                    <p:anim calcmode="lin" valueType="num">
                                      <p:cBhvr>
                                        <p:cTn id="11" dur="500" fill="hold"/>
                                        <p:tgtEl>
                                          <p:spTgt spid="3"/>
                                        </p:tgtEl>
                                        <p:attrNameLst>
                                          <p:attrName>ppt_h</p:attrName>
                                        </p:attrNameLst>
                                      </p:cBhvr>
                                      <p:tavLst>
                                        <p:tav tm="0">
                                          <p:val>
                                            <p:strVal val="#ppt_h"/>
                                          </p:val>
                                        </p:tav>
                                        <p:tav tm="100000">
                                          <p:val>
                                            <p:strVal val="#ppt_h"/>
                                          </p:val>
                                        </p:tav>
                                      </p:tavLst>
                                    </p:anim>
                                    <p:anim calcmode="lin" valueType="num">
                                      <p:cBhvr>
                                        <p:cTn id="12" dur="500" fill="hold"/>
                                        <p:tgtEl>
                                          <p:spTgt spid="3"/>
                                        </p:tgtEl>
                                        <p:attrNameLst>
                                          <p:attrName>ppt_x</p:attrName>
                                        </p:attrNameLst>
                                      </p:cBhvr>
                                      <p:tavLst>
                                        <p:tav tm="0">
                                          <p:val>
                                            <p:strVal val="#ppt_x-.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3131" y="0"/>
            <a:ext cx="9397128" cy="70478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71336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3131" y="0"/>
            <a:ext cx="9397128" cy="7047846"/>
          </a:xfrm>
          <a:prstGeom prst="rect">
            <a:avLst/>
          </a:prstGeom>
          <a:ln>
            <a:noFill/>
          </a:ln>
          <a:effectLst>
            <a:outerShdw blurRad="292100" dist="139700" dir="2700000" algn="tl" rotWithShape="0">
              <a:srgbClr val="333333">
                <a:alpha val="65000"/>
              </a:srgbClr>
            </a:outerShdw>
          </a:effectLst>
        </p:spPr>
      </p:pic>
      <p:sp>
        <p:nvSpPr>
          <p:cNvPr id="3" name="2 - Επεξήγηση με σύννεφο"/>
          <p:cNvSpPr/>
          <p:nvPr/>
        </p:nvSpPr>
        <p:spPr>
          <a:xfrm>
            <a:off x="1475656" y="2348880"/>
            <a:ext cx="6840760" cy="3960440"/>
          </a:xfrm>
          <a:prstGeom prst="cloudCallout">
            <a:avLst>
              <a:gd name="adj1" fmla="val -61160"/>
              <a:gd name="adj2" fmla="val 495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solidFill>
                  <a:schemeClr val="tx1"/>
                </a:solidFill>
              </a:rPr>
              <a:t>Τι μπορεί να φοβάται ένας στρατιώτης που πια δεν μπορεί να πληρώνει κι αυτός τους φόρους του;</a:t>
            </a:r>
            <a:endParaRPr lang="el-GR" sz="3200" dirty="0">
              <a:solidFill>
                <a:schemeClr val="tx1"/>
              </a:solidFill>
            </a:endParaRPr>
          </a:p>
        </p:txBody>
      </p:sp>
    </p:spTree>
    <p:extLst>
      <p:ext uri="{BB962C8B-B14F-4D97-AF65-F5344CB8AC3E}">
        <p14:creationId xmlns="" xmlns:p14="http://schemas.microsoft.com/office/powerpoint/2010/main" val="323596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54" presetClass="entr" presetSubtype="0" accel="10000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strVal val="#ppt_w*0.05"/>
                                          </p:val>
                                        </p:tav>
                                        <p:tav tm="100000">
                                          <p:val>
                                            <p:strVal val="#ppt_w"/>
                                          </p:val>
                                        </p:tav>
                                      </p:tavLst>
                                    </p:anim>
                                    <p:anim calcmode="lin" valueType="num">
                                      <p:cBhvr>
                                        <p:cTn id="11" dur="500" fill="hold"/>
                                        <p:tgtEl>
                                          <p:spTgt spid="3"/>
                                        </p:tgtEl>
                                        <p:attrNameLst>
                                          <p:attrName>ppt_h</p:attrName>
                                        </p:attrNameLst>
                                      </p:cBhvr>
                                      <p:tavLst>
                                        <p:tav tm="0">
                                          <p:val>
                                            <p:strVal val="#ppt_h"/>
                                          </p:val>
                                        </p:tav>
                                        <p:tav tm="100000">
                                          <p:val>
                                            <p:strVal val="#ppt_h"/>
                                          </p:val>
                                        </p:tav>
                                      </p:tavLst>
                                    </p:anim>
                                    <p:anim calcmode="lin" valueType="num">
                                      <p:cBhvr>
                                        <p:cTn id="12" dur="500" fill="hold"/>
                                        <p:tgtEl>
                                          <p:spTgt spid="3"/>
                                        </p:tgtEl>
                                        <p:attrNameLst>
                                          <p:attrName>ppt_x</p:attrName>
                                        </p:attrNameLst>
                                      </p:cBhvr>
                                      <p:tavLst>
                                        <p:tav tm="0">
                                          <p:val>
                                            <p:strVal val="#ppt_x-.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3131" y="0"/>
            <a:ext cx="9397128" cy="70478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8710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effectLst>
                  <a:outerShdw blurRad="38100" dist="38100" dir="2700000" algn="tl">
                    <a:srgbClr val="000000">
                      <a:alpha val="43137"/>
                    </a:srgbClr>
                  </a:outerShdw>
                </a:effectLst>
              </a:rPr>
              <a:t>Διοίκηση και νομοθεσία</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457200" y="1700808"/>
            <a:ext cx="8229600" cy="4608512"/>
          </a:xfrm>
        </p:spPr>
        <p:txBody>
          <a:bodyPr/>
          <a:lstStyle/>
          <a:p>
            <a:r>
              <a:rPr lang="el-GR" dirty="0" smtClean="0"/>
              <a:t>Ο </a:t>
            </a:r>
            <a:r>
              <a:rPr lang="el-GR" b="1" dirty="0" smtClean="0"/>
              <a:t>αριθμός των θεμάτων </a:t>
            </a:r>
            <a:r>
              <a:rPr lang="el-GR" dirty="0" smtClean="0"/>
              <a:t>αυξάνεται σημαντικά στις αρχές του 10</a:t>
            </a:r>
            <a:r>
              <a:rPr lang="el-GR" baseline="30000" dirty="0" smtClean="0"/>
              <a:t>ου</a:t>
            </a:r>
            <a:r>
              <a:rPr lang="el-GR" dirty="0" smtClean="0"/>
              <a:t> αι. </a:t>
            </a:r>
            <a:r>
              <a:rPr lang="el-GR" dirty="0" err="1" smtClean="0"/>
              <a:t>μ.Χ</a:t>
            </a:r>
            <a:r>
              <a:rPr lang="el-GR" dirty="0" smtClean="0"/>
              <a:t>.</a:t>
            </a:r>
          </a:p>
          <a:p>
            <a:r>
              <a:rPr lang="el-GR" dirty="0" smtClean="0"/>
              <a:t>Ιδρύονται </a:t>
            </a:r>
            <a:r>
              <a:rPr lang="el-GR" b="1" dirty="0" smtClean="0"/>
              <a:t>νέες υπηρεσίες </a:t>
            </a:r>
            <a:r>
              <a:rPr lang="el-GR" dirty="0" smtClean="0"/>
              <a:t>με νέα αξιώματα</a:t>
            </a:r>
          </a:p>
          <a:p>
            <a:r>
              <a:rPr lang="el-GR" dirty="0" smtClean="0"/>
              <a:t>Η </a:t>
            </a:r>
            <a:r>
              <a:rPr lang="el-GR" b="1" dirty="0" smtClean="0"/>
              <a:t>γραφειοκρατία</a:t>
            </a:r>
            <a:r>
              <a:rPr lang="el-GR" dirty="0" smtClean="0"/>
              <a:t> φθάνει στο απόγειό της.</a:t>
            </a:r>
          </a:p>
          <a:p>
            <a:r>
              <a:rPr lang="el-GR" dirty="0" smtClean="0"/>
              <a:t>Επικρατεί απόλυτος </a:t>
            </a:r>
            <a:r>
              <a:rPr lang="el-GR" b="1" dirty="0" smtClean="0"/>
              <a:t>συγκεντρωτισμός</a:t>
            </a:r>
            <a:r>
              <a:rPr lang="el-GR" dirty="0" smtClean="0"/>
              <a:t> </a:t>
            </a:r>
            <a:endParaRPr lang="el-GR" dirty="0" smtClean="0"/>
          </a:p>
          <a:p>
            <a:pPr>
              <a:buNone/>
            </a:pPr>
            <a:r>
              <a:rPr lang="el-GR" dirty="0" smtClean="0"/>
              <a:t>	</a:t>
            </a:r>
            <a:r>
              <a:rPr lang="el-GR" dirty="0" smtClean="0"/>
              <a:t>(</a:t>
            </a:r>
            <a:r>
              <a:rPr lang="el-GR" dirty="0" smtClean="0"/>
              <a:t>όλα κατευθύνονται από τη βούληση του αυτοκράτορα)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764704"/>
          </a:xfrm>
        </p:spPr>
        <p:txBody>
          <a:bodyPr>
            <a:normAutofit/>
          </a:bodyPr>
          <a:lstStyle/>
          <a:p>
            <a:r>
              <a:rPr lang="el-GR" sz="3600" b="1" dirty="0" smtClean="0">
                <a:effectLst>
                  <a:outerShdw blurRad="38100" dist="38100" dir="2700000" algn="tl">
                    <a:srgbClr val="000000">
                      <a:alpha val="43137"/>
                    </a:srgbClr>
                  </a:outerShdw>
                </a:effectLst>
              </a:rPr>
              <a:t>Τι ήταν τα </a:t>
            </a:r>
            <a:r>
              <a:rPr lang="el-GR" b="1" dirty="0" smtClean="0">
                <a:solidFill>
                  <a:srgbClr val="C00000"/>
                </a:solidFill>
                <a:effectLst>
                  <a:outerShdw blurRad="38100" dist="38100" dir="2700000" algn="tl">
                    <a:srgbClr val="000000">
                      <a:alpha val="43137"/>
                    </a:srgbClr>
                  </a:outerShdw>
                </a:effectLst>
              </a:rPr>
              <a:t>Θ</a:t>
            </a:r>
            <a:r>
              <a:rPr lang="el-GR" b="1" dirty="0" smtClean="0">
                <a:solidFill>
                  <a:srgbClr val="C00000"/>
                </a:solidFill>
                <a:effectLst>
                  <a:outerShdw blurRad="38100" dist="38100" dir="2700000" algn="tl">
                    <a:srgbClr val="000000">
                      <a:alpha val="43137"/>
                    </a:srgbClr>
                  </a:outerShdw>
                </a:effectLst>
              </a:rPr>
              <a:t>έματα</a:t>
            </a:r>
            <a:r>
              <a:rPr lang="el-GR" sz="3600" b="1" dirty="0" smtClean="0">
                <a:effectLst>
                  <a:outerShdw blurRad="38100" dist="38100" dir="2700000" algn="tl">
                    <a:srgbClr val="000000">
                      <a:alpha val="43137"/>
                    </a:srgbClr>
                  </a:outerShdw>
                </a:effectLst>
              </a:rPr>
              <a:t> στο Βυζάντιο;</a:t>
            </a:r>
            <a:endParaRPr lang="el-GR" sz="3600" b="1"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0" y="836712"/>
            <a:ext cx="9144000" cy="6021288"/>
          </a:xfrm>
        </p:spPr>
        <p:txBody>
          <a:bodyPr>
            <a:normAutofit fontScale="70000" lnSpcReduction="20000"/>
          </a:bodyPr>
          <a:lstStyle/>
          <a:p>
            <a:pPr indent="342900" algn="just">
              <a:buNone/>
            </a:pPr>
            <a:r>
              <a:rPr lang="el-GR" dirty="0" smtClean="0"/>
              <a:t>Τα Θέματα ήταν </a:t>
            </a:r>
            <a:r>
              <a:rPr lang="el-GR" sz="4000" b="1" dirty="0" smtClean="0">
                <a:solidFill>
                  <a:srgbClr val="C00000"/>
                </a:solidFill>
                <a:effectLst>
                  <a:outerShdw blurRad="38100" dist="38100" dir="2700000" algn="tl">
                    <a:srgbClr val="000000">
                      <a:alpha val="43137"/>
                    </a:srgbClr>
                  </a:outerShdw>
                </a:effectLst>
              </a:rPr>
              <a:t>μεγάλες διοικητικές περιφέρειες </a:t>
            </a:r>
            <a:r>
              <a:rPr lang="el-GR" dirty="0" smtClean="0"/>
              <a:t>στις οποίες χωρίστηκε η αυτοκρατορία. </a:t>
            </a:r>
            <a:endParaRPr lang="el-GR" dirty="0" smtClean="0"/>
          </a:p>
          <a:p>
            <a:pPr indent="342900" algn="just">
              <a:buNone/>
            </a:pPr>
            <a:r>
              <a:rPr lang="el-GR" dirty="0" smtClean="0"/>
              <a:t>Δ</a:t>
            </a:r>
            <a:r>
              <a:rPr lang="el-GR" dirty="0" smtClean="0"/>
              <a:t>ημιουργήθηκαν </a:t>
            </a:r>
            <a:r>
              <a:rPr lang="el-GR" dirty="0" smtClean="0"/>
              <a:t>αρχικά από τη </a:t>
            </a:r>
            <a:r>
              <a:rPr lang="el-GR" sz="4000" b="1" dirty="0" smtClean="0">
                <a:solidFill>
                  <a:srgbClr val="C00000"/>
                </a:solidFill>
                <a:effectLst>
                  <a:outerShdw blurRad="38100" dist="38100" dir="2700000" algn="tl">
                    <a:srgbClr val="000000">
                      <a:alpha val="43137"/>
                    </a:srgbClr>
                  </a:outerShdw>
                </a:effectLst>
              </a:rPr>
              <a:t>δυναστεία του Ηράκλειου</a:t>
            </a:r>
            <a:r>
              <a:rPr lang="el-GR" dirty="0" smtClean="0"/>
              <a:t>.</a:t>
            </a:r>
          </a:p>
          <a:p>
            <a:pPr indent="342900" algn="just">
              <a:spcBef>
                <a:spcPts val="0"/>
              </a:spcBef>
              <a:buNone/>
            </a:pPr>
            <a:r>
              <a:rPr lang="el-GR" dirty="0" smtClean="0"/>
              <a:t/>
            </a:r>
            <a:br>
              <a:rPr lang="el-GR" dirty="0" smtClean="0"/>
            </a:br>
            <a:r>
              <a:rPr lang="el-GR" dirty="0" smtClean="0"/>
              <a:t>	Διοικητής </a:t>
            </a:r>
            <a:r>
              <a:rPr lang="el-GR" dirty="0" smtClean="0"/>
              <a:t>του Θέματος ήταν ένας </a:t>
            </a:r>
            <a:r>
              <a:rPr lang="el-GR" sz="4000" b="1" dirty="0" smtClean="0">
                <a:solidFill>
                  <a:srgbClr val="C00000"/>
                </a:solidFill>
                <a:effectLst>
                  <a:outerShdw blurRad="38100" dist="38100" dir="2700000" algn="tl">
                    <a:srgbClr val="000000">
                      <a:alpha val="43137"/>
                    </a:srgbClr>
                  </a:outerShdw>
                </a:effectLst>
              </a:rPr>
              <a:t>στρατηγός</a:t>
            </a:r>
            <a:r>
              <a:rPr lang="el-GR" dirty="0" smtClean="0"/>
              <a:t>, ο οποίος ασκούσε και στρατιωτικά και διοικητικά καθήκοντα. </a:t>
            </a:r>
            <a:endParaRPr lang="el-GR" dirty="0" smtClean="0"/>
          </a:p>
          <a:p>
            <a:pPr indent="342900" algn="just">
              <a:buNone/>
            </a:pPr>
            <a:r>
              <a:rPr lang="el-GR" dirty="0" smtClean="0"/>
              <a:t>Σε </a:t>
            </a:r>
            <a:r>
              <a:rPr lang="el-GR" dirty="0" smtClean="0"/>
              <a:t>αυτόν υπάγονταν ο </a:t>
            </a:r>
            <a:r>
              <a:rPr lang="el-GR" sz="4000" b="1" dirty="0" smtClean="0">
                <a:solidFill>
                  <a:srgbClr val="C00000"/>
                </a:solidFill>
                <a:effectLst>
                  <a:outerShdw blurRad="38100" dist="38100" dir="2700000" algn="tl">
                    <a:srgbClr val="000000">
                      <a:alpha val="43137"/>
                    </a:srgbClr>
                  </a:outerShdw>
                </a:effectLst>
              </a:rPr>
              <a:t>πρωτονοτάριος</a:t>
            </a:r>
            <a:r>
              <a:rPr lang="el-GR" dirty="0" smtClean="0"/>
              <a:t> του θέματος </a:t>
            </a:r>
            <a:r>
              <a:rPr lang="el-GR" i="1" dirty="0" smtClean="0"/>
              <a:t>(ο πολιτικός διοικητής)</a:t>
            </a:r>
            <a:r>
              <a:rPr lang="el-GR" dirty="0" smtClean="0"/>
              <a:t>, ο </a:t>
            </a:r>
            <a:r>
              <a:rPr lang="el-GR" sz="4000" b="1" dirty="0" err="1" smtClean="0">
                <a:solidFill>
                  <a:srgbClr val="C00000"/>
                </a:solidFill>
                <a:effectLst>
                  <a:outerShdw blurRad="38100" dist="38100" dir="2700000" algn="tl">
                    <a:srgbClr val="000000">
                      <a:alpha val="43137"/>
                    </a:srgbClr>
                  </a:outerShdw>
                </a:effectLst>
              </a:rPr>
              <a:t>πραίτωρ</a:t>
            </a:r>
            <a:r>
              <a:rPr lang="el-GR" dirty="0" smtClean="0"/>
              <a:t> του θέματος </a:t>
            </a:r>
            <a:r>
              <a:rPr lang="el-GR" i="1" dirty="0" smtClean="0"/>
              <a:t>(ο δικαστής)</a:t>
            </a:r>
            <a:r>
              <a:rPr lang="el-GR" dirty="0" smtClean="0"/>
              <a:t> και ο </a:t>
            </a:r>
            <a:r>
              <a:rPr lang="el-GR" sz="4000" b="1" dirty="0" err="1" smtClean="0">
                <a:solidFill>
                  <a:srgbClr val="C00000"/>
                </a:solidFill>
                <a:effectLst>
                  <a:outerShdw blurRad="38100" dist="38100" dir="2700000" algn="tl">
                    <a:srgbClr val="000000">
                      <a:alpha val="43137"/>
                    </a:srgbClr>
                  </a:outerShdw>
                </a:effectLst>
              </a:rPr>
              <a:t>χαρτουλάριος</a:t>
            </a:r>
            <a:r>
              <a:rPr lang="el-GR" dirty="0" smtClean="0"/>
              <a:t> του θέματος </a:t>
            </a:r>
            <a:r>
              <a:rPr lang="el-GR" i="1" dirty="0" smtClean="0"/>
              <a:t>(ο στρατολόγος του θέματος)</a:t>
            </a:r>
            <a:r>
              <a:rPr lang="el-GR" dirty="0" smtClean="0"/>
              <a:t>. </a:t>
            </a:r>
            <a:endParaRPr lang="el-GR" dirty="0" smtClean="0"/>
          </a:p>
          <a:p>
            <a:pPr indent="342900" algn="just">
              <a:buNone/>
            </a:pPr>
            <a:r>
              <a:rPr lang="el-GR" dirty="0" smtClean="0"/>
              <a:t>Ο </a:t>
            </a:r>
            <a:r>
              <a:rPr lang="el-GR" dirty="0" smtClean="0"/>
              <a:t>στρατηγός δεν είχε απεριόριστη εξουσία, καθώς οι υφιστάμενοί του μπορούσαν να απευθύνονται άμεσα στον αυτοκράτορα για ένα ζήτημα που αφορούσε το Θέμα τους.</a:t>
            </a:r>
          </a:p>
          <a:p>
            <a:pPr indent="342900" algn="just">
              <a:spcBef>
                <a:spcPts val="0"/>
              </a:spcBef>
              <a:buNone/>
            </a:pPr>
            <a:r>
              <a:rPr lang="el-GR" dirty="0" smtClean="0"/>
              <a:t/>
            </a:r>
            <a:br>
              <a:rPr lang="el-GR" dirty="0" smtClean="0"/>
            </a:br>
            <a:r>
              <a:rPr lang="el-GR" dirty="0" smtClean="0"/>
              <a:t>Κατά περιόδους </a:t>
            </a:r>
            <a:r>
              <a:rPr lang="el-GR" sz="4000" b="1" dirty="0" smtClean="0">
                <a:solidFill>
                  <a:srgbClr val="C00000"/>
                </a:solidFill>
                <a:effectLst>
                  <a:outerShdw blurRad="38100" dist="38100" dir="2700000" algn="tl">
                    <a:srgbClr val="000000">
                      <a:alpha val="43137"/>
                    </a:srgbClr>
                  </a:outerShdw>
                </a:effectLst>
              </a:rPr>
              <a:t>ο αριθμός των Θεμάτων μεταβαλλόταν</a:t>
            </a:r>
            <a:r>
              <a:rPr lang="el-GR" dirty="0" smtClean="0"/>
              <a:t>, ανάλογα με τις ανάγκες και τις εδαφικές απώλειες ή προσαρτήσεις. </a:t>
            </a:r>
            <a:endParaRPr lang="el-GR" dirty="0" smtClean="0"/>
          </a:p>
          <a:p>
            <a:pPr indent="342900" algn="just">
              <a:spcBef>
                <a:spcPts val="0"/>
              </a:spcBef>
              <a:buNone/>
            </a:pPr>
            <a:endParaRPr lang="el-GR" dirty="0" smtClean="0"/>
          </a:p>
          <a:p>
            <a:pPr indent="342900" algn="just">
              <a:spcBef>
                <a:spcPts val="34"/>
              </a:spcBef>
              <a:buNone/>
            </a:pPr>
            <a:r>
              <a:rPr lang="el-GR" dirty="0" smtClean="0"/>
              <a:t>Οι </a:t>
            </a:r>
            <a:r>
              <a:rPr lang="el-GR" dirty="0" smtClean="0"/>
              <a:t>επόμενοι χάρτες παρουσιάζουν τα Θέματα σε τρεις περιόδους: </a:t>
            </a:r>
            <a:endParaRPr lang="el-GR" dirty="0" smtClean="0"/>
          </a:p>
          <a:p>
            <a:pPr indent="342900" algn="just">
              <a:buNone/>
            </a:pPr>
            <a:r>
              <a:rPr lang="el-GR" dirty="0" smtClean="0"/>
              <a:t>		 τον </a:t>
            </a:r>
            <a:r>
              <a:rPr lang="el-GR" sz="4000" b="1" dirty="0" smtClean="0">
                <a:solidFill>
                  <a:srgbClr val="C00000"/>
                </a:solidFill>
                <a:effectLst>
                  <a:outerShdw blurRad="38100" dist="38100" dir="2700000" algn="tl">
                    <a:srgbClr val="000000">
                      <a:alpha val="43137"/>
                    </a:srgbClr>
                  </a:outerShdw>
                </a:effectLst>
              </a:rPr>
              <a:t>7</a:t>
            </a:r>
            <a:r>
              <a:rPr lang="el-GR" sz="4000" b="1" baseline="30000" dirty="0" smtClean="0">
                <a:solidFill>
                  <a:srgbClr val="C00000"/>
                </a:solidFill>
                <a:effectLst>
                  <a:outerShdw blurRad="38100" dist="38100" dir="2700000" algn="tl">
                    <a:srgbClr val="000000">
                      <a:alpha val="43137"/>
                    </a:srgbClr>
                  </a:outerShdw>
                </a:effectLst>
              </a:rPr>
              <a:t>ο</a:t>
            </a:r>
            <a:r>
              <a:rPr lang="el-GR" sz="4000" b="1" dirty="0" smtClean="0">
                <a:solidFill>
                  <a:srgbClr val="C00000"/>
                </a:solidFill>
                <a:effectLst>
                  <a:outerShdw blurRad="38100" dist="38100" dir="2700000" algn="tl">
                    <a:srgbClr val="000000">
                      <a:alpha val="43137"/>
                    </a:srgbClr>
                  </a:outerShdw>
                </a:effectLst>
              </a:rPr>
              <a:t> </a:t>
            </a:r>
            <a:r>
              <a:rPr lang="el-GR" dirty="0" smtClean="0"/>
              <a:t>, </a:t>
            </a:r>
            <a:r>
              <a:rPr lang="el-GR" dirty="0" smtClean="0"/>
              <a:t>τον </a:t>
            </a:r>
            <a:r>
              <a:rPr lang="el-GR" sz="4000" b="1" dirty="0" smtClean="0">
                <a:solidFill>
                  <a:srgbClr val="C00000"/>
                </a:solidFill>
                <a:effectLst>
                  <a:outerShdw blurRad="38100" dist="38100" dir="2700000" algn="tl">
                    <a:srgbClr val="000000">
                      <a:alpha val="43137"/>
                    </a:srgbClr>
                  </a:outerShdw>
                </a:effectLst>
              </a:rPr>
              <a:t>10</a:t>
            </a:r>
            <a:r>
              <a:rPr lang="el-GR" sz="4000" b="1" baseline="30000" dirty="0" smtClean="0">
                <a:solidFill>
                  <a:srgbClr val="C00000"/>
                </a:solidFill>
                <a:effectLst>
                  <a:outerShdw blurRad="38100" dist="38100" dir="2700000" algn="tl">
                    <a:srgbClr val="000000">
                      <a:alpha val="43137"/>
                    </a:srgbClr>
                  </a:outerShdw>
                </a:effectLst>
              </a:rPr>
              <a:t>ο</a:t>
            </a:r>
            <a:r>
              <a:rPr lang="el-GR" dirty="0" smtClean="0"/>
              <a:t>  </a:t>
            </a:r>
            <a:r>
              <a:rPr lang="el-GR" dirty="0" smtClean="0"/>
              <a:t>και τον </a:t>
            </a:r>
            <a:r>
              <a:rPr lang="el-GR" sz="4000" b="1" dirty="0" smtClean="0">
                <a:solidFill>
                  <a:srgbClr val="C00000"/>
                </a:solidFill>
                <a:effectLst>
                  <a:outerShdw blurRad="38100" dist="38100" dir="2700000" algn="tl">
                    <a:srgbClr val="000000">
                      <a:alpha val="43137"/>
                    </a:srgbClr>
                  </a:outerShdw>
                </a:effectLst>
              </a:rPr>
              <a:t>11</a:t>
            </a:r>
            <a:r>
              <a:rPr lang="el-GR" sz="4000" b="1" baseline="30000" dirty="0" smtClean="0">
                <a:solidFill>
                  <a:srgbClr val="C00000"/>
                </a:solidFill>
                <a:effectLst>
                  <a:outerShdw blurRad="38100" dist="38100" dir="2700000" algn="tl">
                    <a:srgbClr val="000000">
                      <a:alpha val="43137"/>
                    </a:srgbClr>
                  </a:outerShdw>
                </a:effectLst>
              </a:rPr>
              <a:t>ο</a:t>
            </a:r>
            <a:r>
              <a:rPr lang="el-GR" sz="4000" b="1" dirty="0" smtClean="0">
                <a:solidFill>
                  <a:srgbClr val="C00000"/>
                </a:solidFill>
                <a:effectLst>
                  <a:outerShdw blurRad="38100" dist="38100" dir="2700000" algn="tl">
                    <a:srgbClr val="000000">
                      <a:alpha val="43137"/>
                    </a:srgbClr>
                  </a:outerShdw>
                </a:effectLst>
              </a:rPr>
              <a:t> </a:t>
            </a:r>
            <a:r>
              <a:rPr lang="el-GR" dirty="0" smtClean="0"/>
              <a:t> αιώνα.</a:t>
            </a:r>
            <a:endParaRPr lang="el-GR" dirty="0" smtClean="0"/>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anim calcmode="lin" valueType="num">
                                      <p:cBhvr>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anim calcmode="lin" valueType="num">
                                      <p:cBhvr>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500"/>
                                        <p:tgtEl>
                                          <p:spTgt spid="3">
                                            <p:txEl>
                                              <p:pRg st="5" end="5"/>
                                            </p:txEl>
                                          </p:spTgt>
                                        </p:tgtEl>
                                      </p:cBhvr>
                                    </p:animEffect>
                                    <p:anim calcmode="lin" valueType="num">
                                      <p:cBhvr>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500"/>
                                        <p:tgtEl>
                                          <p:spTgt spid="3">
                                            <p:txEl>
                                              <p:pRg st="7" end="7"/>
                                            </p:txEl>
                                          </p:spTgt>
                                        </p:tgtEl>
                                      </p:cBhvr>
                                    </p:animEffect>
                                    <p:anim calcmode="lin" valueType="num">
                                      <p:cBhvr>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500"/>
                                        <p:tgtEl>
                                          <p:spTgt spid="3">
                                            <p:txEl>
                                              <p:pRg st="8" end="8"/>
                                            </p:txEl>
                                          </p:spTgt>
                                        </p:tgtEl>
                                      </p:cBhvr>
                                    </p:animEffect>
                                    <p:anim calcmode="lin" valueType="num">
                                      <p:cBhvr>
                                        <p:cTn id="6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https://lh3.googleusercontent.com/-yXDwwAdtW6s/TWofw6GJ94I/AAAAAAAACO0/83bQe3FW9J4/s1600/%25CE%2598%25CE%25AD%25CE%25BC%25CE%25B1%25CF%2584%25CE%25B1+%25CE%2592%25CF%2585%25CE%25B6%25CE%25B1%25CE%25BD%25CF%2584%25CE%25AF%25CE%25BF%25CF%2585+7%25CE%25BF%25CF%2582+%25CE%25B1%25CE%25B9.jpg"/>
          <p:cNvPicPr>
            <a:picLocks noChangeAspect="1" noChangeArrowheads="1"/>
          </p:cNvPicPr>
          <p:nvPr/>
        </p:nvPicPr>
        <p:blipFill>
          <a:blip r:embed="rId2" cstate="print"/>
          <a:srcRect/>
          <a:stretch>
            <a:fillRect/>
          </a:stretch>
        </p:blipFill>
        <p:spPr bwMode="auto">
          <a:xfrm>
            <a:off x="971600" y="0"/>
            <a:ext cx="7277789" cy="6074633"/>
          </a:xfrm>
          <a:prstGeom prst="rect">
            <a:avLst/>
          </a:prstGeom>
          <a:ln>
            <a:noFill/>
          </a:ln>
          <a:effectLst>
            <a:outerShdw blurRad="292100" dist="139700" dir="2700000" algn="tl" rotWithShape="0">
              <a:srgbClr val="333333">
                <a:alpha val="65000"/>
              </a:srgbClr>
            </a:outerShdw>
          </a:effectLst>
        </p:spPr>
      </p:pic>
      <p:sp>
        <p:nvSpPr>
          <p:cNvPr id="7" name="2 - Θέση περιεχομένου"/>
          <p:cNvSpPr txBox="1">
            <a:spLocks/>
          </p:cNvSpPr>
          <p:nvPr/>
        </p:nvSpPr>
        <p:spPr>
          <a:xfrm>
            <a:off x="0" y="6165304"/>
            <a:ext cx="9144000" cy="576064"/>
          </a:xfrm>
          <a:prstGeom prst="rect">
            <a:avLst/>
          </a:prstGeom>
          <a:noFill/>
        </p:spPr>
        <p:txBody>
          <a:bodyPr vert="horz" lIns="91440" tIns="45720" rIns="91440" bIns="45720" rtlCol="0">
            <a:noAutofit/>
          </a:bodyPr>
          <a:lstStyle/>
          <a:p>
            <a:pPr marR="0" lvl="0" algn="ctr" defTabSz="914400" rtl="0" eaLnBrk="1" fontAlgn="auto" latinLnBrk="0" hangingPunct="1">
              <a:lnSpc>
                <a:spcPct val="100000"/>
              </a:lnSpc>
              <a:spcAft>
                <a:spcPts val="0"/>
              </a:spcAft>
              <a:buClrTx/>
              <a:buSzTx/>
              <a:buFont typeface="Arial" panose="020B0604020202020204" pitchFamily="34" charset="0"/>
              <a:buNone/>
              <a:tabLst/>
              <a:defRPr/>
            </a:pPr>
            <a:r>
              <a:rPr kumimoji="0" lang="el-GR" sz="3600" i="0" u="none" strike="noStrike" kern="1200" cap="none" spc="0" normalizeH="0" baseline="0" noProof="0" dirty="0" smtClean="0">
                <a:ln>
                  <a:noFill/>
                </a:ln>
                <a:effectLst/>
                <a:uLnTx/>
                <a:uFillTx/>
                <a:latin typeface="+mn-lt"/>
                <a:ea typeface="+mn-ea"/>
                <a:cs typeface="+mn-cs"/>
              </a:rPr>
              <a:t>Τα </a:t>
            </a:r>
            <a:r>
              <a:rPr kumimoji="0" lang="el-GR" sz="3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θέματα</a:t>
            </a:r>
            <a:r>
              <a:rPr kumimoji="0" lang="el-GR" sz="3600"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 </a:t>
            </a:r>
            <a:r>
              <a:rPr kumimoji="0" lang="el-GR" sz="3600" i="0" u="none" strike="noStrike" kern="1200" cap="none" spc="0" normalizeH="0" baseline="0" noProof="0" dirty="0" smtClean="0">
                <a:ln>
                  <a:noFill/>
                </a:ln>
                <a:effectLst/>
                <a:uLnTx/>
                <a:uFillTx/>
                <a:latin typeface="+mn-lt"/>
                <a:ea typeface="+mn-ea"/>
                <a:cs typeface="+mn-cs"/>
              </a:rPr>
              <a:t>του Βυζαντίου τον </a:t>
            </a:r>
            <a:r>
              <a:rPr kumimoji="0" lang="el-GR" sz="3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7ο</a:t>
            </a:r>
            <a:r>
              <a:rPr kumimoji="0" lang="el-GR" sz="3600" i="0" u="none" strike="noStrike" kern="1200" cap="none" spc="0" normalizeH="0" baseline="0" noProof="0" dirty="0" smtClean="0">
                <a:ln>
                  <a:noFill/>
                </a:ln>
                <a:effectLst/>
                <a:uLnTx/>
                <a:uFillTx/>
                <a:latin typeface="+mn-lt"/>
                <a:ea typeface="+mn-ea"/>
                <a:cs typeface="+mn-cs"/>
              </a:rPr>
              <a:t> </a:t>
            </a:r>
            <a:r>
              <a:rPr kumimoji="0" lang="el-GR" sz="3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αι. </a:t>
            </a:r>
            <a:r>
              <a:rPr kumimoji="0" lang="el-GR" sz="3600" b="1"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mn-lt"/>
                <a:ea typeface="+mn-ea"/>
                <a:cs typeface="+mn-cs"/>
              </a:rPr>
              <a:t>μ.Χ</a:t>
            </a:r>
            <a:r>
              <a:rPr kumimoji="0" lang="el-GR" sz="3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a:t>
            </a:r>
            <a:endParaRPr kumimoji="0" lang="el-GR"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p:cTn id="7" dur="500" fill="hold"/>
                                        <p:tgtEl>
                                          <p:spTgt spid="73732"/>
                                        </p:tgtEl>
                                        <p:attrNameLst>
                                          <p:attrName>ppt_w</p:attrName>
                                        </p:attrNameLst>
                                      </p:cBhvr>
                                      <p:tavLst>
                                        <p:tav tm="0">
                                          <p:val>
                                            <p:strVal val="#ppt_w*0.05"/>
                                          </p:val>
                                        </p:tav>
                                        <p:tav tm="100000">
                                          <p:val>
                                            <p:strVal val="#ppt_w"/>
                                          </p:val>
                                        </p:tav>
                                      </p:tavLst>
                                    </p:anim>
                                    <p:anim calcmode="lin" valueType="num">
                                      <p:cBhvr>
                                        <p:cTn id="8" dur="500" fill="hold"/>
                                        <p:tgtEl>
                                          <p:spTgt spid="73732"/>
                                        </p:tgtEl>
                                        <p:attrNameLst>
                                          <p:attrName>ppt_h</p:attrName>
                                        </p:attrNameLst>
                                      </p:cBhvr>
                                      <p:tavLst>
                                        <p:tav tm="0">
                                          <p:val>
                                            <p:strVal val="#ppt_h"/>
                                          </p:val>
                                        </p:tav>
                                        <p:tav tm="100000">
                                          <p:val>
                                            <p:strVal val="#ppt_h"/>
                                          </p:val>
                                        </p:tav>
                                      </p:tavLst>
                                    </p:anim>
                                    <p:anim calcmode="lin" valueType="num">
                                      <p:cBhvr>
                                        <p:cTn id="9" dur="500" fill="hold"/>
                                        <p:tgtEl>
                                          <p:spTgt spid="73732"/>
                                        </p:tgtEl>
                                        <p:attrNameLst>
                                          <p:attrName>ppt_x</p:attrName>
                                        </p:attrNameLst>
                                      </p:cBhvr>
                                      <p:tavLst>
                                        <p:tav tm="0">
                                          <p:val>
                                            <p:strVal val="#ppt_x-.2"/>
                                          </p:val>
                                        </p:tav>
                                        <p:tav tm="100000">
                                          <p:val>
                                            <p:strVal val="#ppt_x"/>
                                          </p:val>
                                        </p:tav>
                                      </p:tavLst>
                                    </p:anim>
                                    <p:anim calcmode="lin" valueType="num">
                                      <p:cBhvr>
                                        <p:cTn id="10" dur="500" fill="hold"/>
                                        <p:tgtEl>
                                          <p:spTgt spid="73732"/>
                                        </p:tgtEl>
                                        <p:attrNameLst>
                                          <p:attrName>ppt_y</p:attrName>
                                        </p:attrNameLst>
                                      </p:cBhvr>
                                      <p:tavLst>
                                        <p:tav tm="0">
                                          <p:val>
                                            <p:strVal val="#ppt_y"/>
                                          </p:val>
                                        </p:tav>
                                        <p:tav tm="100000">
                                          <p:val>
                                            <p:strVal val="#ppt_y"/>
                                          </p:val>
                                        </p:tav>
                                      </p:tavLst>
                                    </p:anim>
                                    <p:animEffect transition="in" filter="fade">
                                      <p:cBhvr>
                                        <p:cTn id="11" dur="500"/>
                                        <p:tgtEl>
                                          <p:spTgt spid="73732"/>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20000"/>
                                  </p:iterate>
                                  <p:childTnLst>
                                    <p:set>
                                      <p:cBhvr>
                                        <p:cTn id="15"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6"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s://lh6.googleusercontent.com/-3ETG3ixWGhY/TWodwkv9zpI/AAAAAAAACOs/5NgrlmTzjEM/s1600/%25CE%2598%25CE%25AD%25CE%25BC%25CE%25B1%25CF%2584%25CE%25B1+%25CE%2592%25CF%2585%25CE%25B6%25CE%25B1%25CE%25BD%25CF%2584%25CE%25AF%25CE%25BF%25CF%2585+10%25CE%25BF%25CF%2582+%25CE%25B1%25CE%25B9.jpg"/>
          <p:cNvPicPr>
            <a:picLocks noChangeAspect="1" noChangeArrowheads="1"/>
          </p:cNvPicPr>
          <p:nvPr/>
        </p:nvPicPr>
        <p:blipFill>
          <a:blip r:embed="rId2" cstate="print"/>
          <a:srcRect/>
          <a:stretch>
            <a:fillRect/>
          </a:stretch>
        </p:blipFill>
        <p:spPr bwMode="auto">
          <a:xfrm>
            <a:off x="395536" y="0"/>
            <a:ext cx="8380309" cy="5933103"/>
          </a:xfrm>
          <a:prstGeom prst="rect">
            <a:avLst/>
          </a:prstGeom>
          <a:ln>
            <a:noFill/>
          </a:ln>
          <a:effectLst>
            <a:outerShdw blurRad="292100" dist="139700" dir="2700000" algn="tl" rotWithShape="0">
              <a:srgbClr val="333333">
                <a:alpha val="65000"/>
              </a:srgbClr>
            </a:outerShdw>
          </a:effectLst>
        </p:spPr>
      </p:pic>
      <p:sp>
        <p:nvSpPr>
          <p:cNvPr id="6" name="2 - Θέση περιεχομένου"/>
          <p:cNvSpPr txBox="1">
            <a:spLocks/>
          </p:cNvSpPr>
          <p:nvPr/>
        </p:nvSpPr>
        <p:spPr>
          <a:xfrm>
            <a:off x="0" y="6165304"/>
            <a:ext cx="9144000" cy="576064"/>
          </a:xfrm>
          <a:prstGeom prst="rect">
            <a:avLst/>
          </a:prstGeom>
          <a:noFill/>
        </p:spPr>
        <p:txBody>
          <a:bodyPr vert="horz" lIns="91440" tIns="45720" rIns="91440" bIns="45720" rtlCol="0">
            <a:noAutofit/>
          </a:bodyPr>
          <a:lstStyle/>
          <a:p>
            <a:pPr marR="0" lvl="0" algn="ctr" defTabSz="914400" rtl="0" eaLnBrk="1" fontAlgn="auto" latinLnBrk="0" hangingPunct="1">
              <a:lnSpc>
                <a:spcPct val="100000"/>
              </a:lnSpc>
              <a:spcAft>
                <a:spcPts val="0"/>
              </a:spcAft>
              <a:buClrTx/>
              <a:buSzTx/>
              <a:buFont typeface="Arial" panose="020B0604020202020204" pitchFamily="34" charset="0"/>
              <a:buNone/>
              <a:tabLst/>
              <a:defRPr/>
            </a:pPr>
            <a:r>
              <a:rPr kumimoji="0" lang="el-GR" sz="3200" i="0" u="none" strike="noStrike" kern="1200" cap="none" spc="0" normalizeH="0" baseline="0" noProof="0" dirty="0" smtClean="0">
                <a:ln>
                  <a:noFill/>
                </a:ln>
                <a:effectLst/>
                <a:uLnTx/>
                <a:uFillTx/>
                <a:latin typeface="+mn-lt"/>
                <a:ea typeface="+mn-ea"/>
                <a:cs typeface="+mn-cs"/>
              </a:rPr>
              <a:t>Τα </a:t>
            </a:r>
            <a:r>
              <a:rPr kumimoji="0" lang="el-GR" sz="3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θέματα</a:t>
            </a:r>
            <a:r>
              <a:rPr kumimoji="0" lang="el-GR" sz="3200"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 </a:t>
            </a:r>
            <a:r>
              <a:rPr kumimoji="0" lang="el-GR" sz="3200" i="0" u="none" strike="noStrike" kern="1200" cap="none" spc="0" normalizeH="0" baseline="0" noProof="0" dirty="0" smtClean="0">
                <a:ln>
                  <a:noFill/>
                </a:ln>
                <a:effectLst/>
                <a:uLnTx/>
                <a:uFillTx/>
                <a:latin typeface="+mn-lt"/>
                <a:ea typeface="+mn-ea"/>
                <a:cs typeface="+mn-cs"/>
              </a:rPr>
              <a:t>του Βυζαντίου τον </a:t>
            </a:r>
            <a:r>
              <a:rPr kumimoji="0" lang="el-GR" sz="3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10</a:t>
            </a:r>
            <a:r>
              <a:rPr kumimoji="0" lang="el-GR" sz="3200" b="1" i="0" u="none" strike="noStrike" kern="1200" cap="none" spc="0" normalizeH="0" baseline="3000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ο</a:t>
            </a:r>
            <a:r>
              <a:rPr kumimoji="0" lang="el-GR" sz="3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 αι. </a:t>
            </a:r>
            <a:r>
              <a:rPr kumimoji="0" lang="el-GR" sz="3200" b="1"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mn-lt"/>
                <a:ea typeface="+mn-ea"/>
                <a:cs typeface="+mn-cs"/>
              </a:rPr>
              <a:t>μ.Χ</a:t>
            </a:r>
            <a:r>
              <a:rPr kumimoji="0" lang="el-GR" sz="3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a:t>
            </a:r>
            <a:endParaRPr kumimoji="0" lang="el-GR"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500" fill="hold"/>
                                        <p:tgtEl>
                                          <p:spTgt spid="75778"/>
                                        </p:tgtEl>
                                        <p:attrNameLst>
                                          <p:attrName>ppt_w</p:attrName>
                                        </p:attrNameLst>
                                      </p:cBhvr>
                                      <p:tavLst>
                                        <p:tav tm="0">
                                          <p:val>
                                            <p:strVal val="#ppt_w*0.05"/>
                                          </p:val>
                                        </p:tav>
                                        <p:tav tm="100000">
                                          <p:val>
                                            <p:strVal val="#ppt_w"/>
                                          </p:val>
                                        </p:tav>
                                      </p:tavLst>
                                    </p:anim>
                                    <p:anim calcmode="lin" valueType="num">
                                      <p:cBhvr>
                                        <p:cTn id="8" dur="500" fill="hold"/>
                                        <p:tgtEl>
                                          <p:spTgt spid="75778"/>
                                        </p:tgtEl>
                                        <p:attrNameLst>
                                          <p:attrName>ppt_h</p:attrName>
                                        </p:attrNameLst>
                                      </p:cBhvr>
                                      <p:tavLst>
                                        <p:tav tm="0">
                                          <p:val>
                                            <p:strVal val="#ppt_h"/>
                                          </p:val>
                                        </p:tav>
                                        <p:tav tm="100000">
                                          <p:val>
                                            <p:strVal val="#ppt_h"/>
                                          </p:val>
                                        </p:tav>
                                      </p:tavLst>
                                    </p:anim>
                                    <p:anim calcmode="lin" valueType="num">
                                      <p:cBhvr>
                                        <p:cTn id="9" dur="500" fill="hold"/>
                                        <p:tgtEl>
                                          <p:spTgt spid="75778"/>
                                        </p:tgtEl>
                                        <p:attrNameLst>
                                          <p:attrName>ppt_x</p:attrName>
                                        </p:attrNameLst>
                                      </p:cBhvr>
                                      <p:tavLst>
                                        <p:tav tm="0">
                                          <p:val>
                                            <p:strVal val="#ppt_x-.2"/>
                                          </p:val>
                                        </p:tav>
                                        <p:tav tm="100000">
                                          <p:val>
                                            <p:strVal val="#ppt_x"/>
                                          </p:val>
                                        </p:tav>
                                      </p:tavLst>
                                    </p:anim>
                                    <p:anim calcmode="lin" valueType="num">
                                      <p:cBhvr>
                                        <p:cTn id="10" dur="500" fill="hold"/>
                                        <p:tgtEl>
                                          <p:spTgt spid="75778"/>
                                        </p:tgtEl>
                                        <p:attrNameLst>
                                          <p:attrName>ppt_y</p:attrName>
                                        </p:attrNameLst>
                                      </p:cBhvr>
                                      <p:tavLst>
                                        <p:tav tm="0">
                                          <p:val>
                                            <p:strVal val="#ppt_y"/>
                                          </p:val>
                                        </p:tav>
                                        <p:tav tm="100000">
                                          <p:val>
                                            <p:strVal val="#ppt_y"/>
                                          </p:val>
                                        </p:tav>
                                      </p:tavLst>
                                    </p:anim>
                                    <p:animEffect transition="in" filter="fade">
                                      <p:cBhvr>
                                        <p:cTn id="11" dur="500"/>
                                        <p:tgtEl>
                                          <p:spTgt spid="75778"/>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20000"/>
                                  </p:iterate>
                                  <p:childTnLst>
                                    <p:set>
                                      <p:cBhvr>
                                        <p:cTn id="15"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6"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s://lh3.googleusercontent.com/-kv7HjBdD0JM/TWod2muCweI/AAAAAAAACOw/EufA9g2ZweQ/s1600/345k4dy.jpg"/>
          <p:cNvPicPr>
            <a:picLocks noChangeAspect="1" noChangeArrowheads="1"/>
          </p:cNvPicPr>
          <p:nvPr/>
        </p:nvPicPr>
        <p:blipFill>
          <a:blip r:embed="rId2" cstate="print"/>
          <a:srcRect/>
          <a:stretch>
            <a:fillRect/>
          </a:stretch>
        </p:blipFill>
        <p:spPr bwMode="auto">
          <a:xfrm>
            <a:off x="0" y="260648"/>
            <a:ext cx="9144000" cy="5634255"/>
          </a:xfrm>
          <a:prstGeom prst="rect">
            <a:avLst/>
          </a:prstGeom>
          <a:ln>
            <a:noFill/>
          </a:ln>
          <a:effectLst>
            <a:outerShdw blurRad="292100" dist="139700" dir="2700000" algn="tl" rotWithShape="0">
              <a:srgbClr val="333333">
                <a:alpha val="65000"/>
              </a:srgbClr>
            </a:outerShdw>
          </a:effectLst>
        </p:spPr>
      </p:pic>
      <p:sp>
        <p:nvSpPr>
          <p:cNvPr id="3" name="2 - Θέση περιεχομένου"/>
          <p:cNvSpPr txBox="1">
            <a:spLocks/>
          </p:cNvSpPr>
          <p:nvPr/>
        </p:nvSpPr>
        <p:spPr>
          <a:xfrm>
            <a:off x="0" y="6093296"/>
            <a:ext cx="9144000" cy="576064"/>
          </a:xfrm>
          <a:prstGeom prst="rect">
            <a:avLst/>
          </a:prstGeom>
          <a:noFill/>
        </p:spPr>
        <p:txBody>
          <a:bodyPr vert="horz" lIns="91440" tIns="45720" rIns="91440" bIns="45720" rtlCol="0">
            <a:noAutofit/>
          </a:bodyPr>
          <a:lstStyle/>
          <a:p>
            <a:pPr marR="0" lvl="0" algn="ctr" defTabSz="914400" rtl="0" eaLnBrk="1" fontAlgn="auto" latinLnBrk="0" hangingPunct="1">
              <a:lnSpc>
                <a:spcPct val="100000"/>
              </a:lnSpc>
              <a:spcAft>
                <a:spcPts val="0"/>
              </a:spcAft>
              <a:buClrTx/>
              <a:buSzTx/>
              <a:buFont typeface="Arial" panose="020B0604020202020204" pitchFamily="34" charset="0"/>
              <a:buNone/>
              <a:tabLst/>
              <a:defRPr/>
            </a:pPr>
            <a:r>
              <a:rPr kumimoji="0" lang="el-GR" sz="3200" i="0" u="none" strike="noStrike" kern="1200" cap="none" spc="0" normalizeH="0" baseline="0" noProof="0" dirty="0" smtClean="0">
                <a:ln>
                  <a:noFill/>
                </a:ln>
                <a:effectLst/>
                <a:uLnTx/>
                <a:uFillTx/>
                <a:latin typeface="+mn-lt"/>
                <a:ea typeface="+mn-ea"/>
                <a:cs typeface="+mn-cs"/>
              </a:rPr>
              <a:t>Τα </a:t>
            </a:r>
            <a:r>
              <a:rPr kumimoji="0" lang="el-GR" sz="3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θέματα</a:t>
            </a:r>
            <a:r>
              <a:rPr kumimoji="0" lang="el-GR" sz="3200"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 </a:t>
            </a:r>
            <a:r>
              <a:rPr kumimoji="0" lang="el-GR" sz="3200" i="0" u="none" strike="noStrike" kern="1200" cap="none" spc="0" normalizeH="0" baseline="0" noProof="0" dirty="0" smtClean="0">
                <a:ln>
                  <a:noFill/>
                </a:ln>
                <a:effectLst/>
                <a:uLnTx/>
                <a:uFillTx/>
                <a:latin typeface="+mn-lt"/>
                <a:ea typeface="+mn-ea"/>
                <a:cs typeface="+mn-cs"/>
              </a:rPr>
              <a:t>του Βυζαντίου τον </a:t>
            </a:r>
            <a:r>
              <a:rPr kumimoji="0" lang="el-GR" sz="3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11</a:t>
            </a:r>
            <a:r>
              <a:rPr kumimoji="0" lang="el-GR" sz="3200" b="1" i="0" u="none" strike="noStrike" kern="1200" cap="none" spc="0" normalizeH="0" baseline="3000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ο</a:t>
            </a:r>
            <a:r>
              <a:rPr kumimoji="0" lang="el-GR" sz="3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 αι. </a:t>
            </a:r>
            <a:r>
              <a:rPr kumimoji="0" lang="el-GR" sz="3200" b="1"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mn-lt"/>
                <a:ea typeface="+mn-ea"/>
                <a:cs typeface="+mn-cs"/>
              </a:rPr>
              <a:t>μ.Χ</a:t>
            </a:r>
            <a:r>
              <a:rPr kumimoji="0" lang="el-GR" sz="3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a:t>
            </a:r>
            <a:endParaRPr kumimoji="0" lang="el-GR"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500" fill="hold"/>
                                        <p:tgtEl>
                                          <p:spTgt spid="73730"/>
                                        </p:tgtEl>
                                        <p:attrNameLst>
                                          <p:attrName>ppt_w</p:attrName>
                                        </p:attrNameLst>
                                      </p:cBhvr>
                                      <p:tavLst>
                                        <p:tav tm="0">
                                          <p:val>
                                            <p:strVal val="#ppt_w*0.05"/>
                                          </p:val>
                                        </p:tav>
                                        <p:tav tm="100000">
                                          <p:val>
                                            <p:strVal val="#ppt_w"/>
                                          </p:val>
                                        </p:tav>
                                      </p:tavLst>
                                    </p:anim>
                                    <p:anim calcmode="lin" valueType="num">
                                      <p:cBhvr>
                                        <p:cTn id="8" dur="500" fill="hold"/>
                                        <p:tgtEl>
                                          <p:spTgt spid="73730"/>
                                        </p:tgtEl>
                                        <p:attrNameLst>
                                          <p:attrName>ppt_h</p:attrName>
                                        </p:attrNameLst>
                                      </p:cBhvr>
                                      <p:tavLst>
                                        <p:tav tm="0">
                                          <p:val>
                                            <p:strVal val="#ppt_h"/>
                                          </p:val>
                                        </p:tav>
                                        <p:tav tm="100000">
                                          <p:val>
                                            <p:strVal val="#ppt_h"/>
                                          </p:val>
                                        </p:tav>
                                      </p:tavLst>
                                    </p:anim>
                                    <p:anim calcmode="lin" valueType="num">
                                      <p:cBhvr>
                                        <p:cTn id="9" dur="500" fill="hold"/>
                                        <p:tgtEl>
                                          <p:spTgt spid="73730"/>
                                        </p:tgtEl>
                                        <p:attrNameLst>
                                          <p:attrName>ppt_x</p:attrName>
                                        </p:attrNameLst>
                                      </p:cBhvr>
                                      <p:tavLst>
                                        <p:tav tm="0">
                                          <p:val>
                                            <p:strVal val="#ppt_x-.2"/>
                                          </p:val>
                                        </p:tav>
                                        <p:tav tm="100000">
                                          <p:val>
                                            <p:strVal val="#ppt_x"/>
                                          </p:val>
                                        </p:tav>
                                      </p:tavLst>
                                    </p:anim>
                                    <p:anim calcmode="lin" valueType="num">
                                      <p:cBhvr>
                                        <p:cTn id="10" dur="500" fill="hold"/>
                                        <p:tgtEl>
                                          <p:spTgt spid="73730"/>
                                        </p:tgtEl>
                                        <p:attrNameLst>
                                          <p:attrName>ppt_y</p:attrName>
                                        </p:attrNameLst>
                                      </p:cBhvr>
                                      <p:tavLst>
                                        <p:tav tm="0">
                                          <p:val>
                                            <p:strVal val="#ppt_y"/>
                                          </p:val>
                                        </p:tav>
                                        <p:tav tm="100000">
                                          <p:val>
                                            <p:strVal val="#ppt_y"/>
                                          </p:val>
                                        </p:tav>
                                      </p:tavLst>
                                    </p:anim>
                                    <p:animEffect transition="in" filter="fade">
                                      <p:cBhvr>
                                        <p:cTn id="11" dur="500"/>
                                        <p:tgtEl>
                                          <p:spTgt spid="73730"/>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20000"/>
                                  </p:iterate>
                                  <p:childTnLst>
                                    <p:set>
                                      <p:cBhvr>
                                        <p:cTn id="15"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6"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59632" y="0"/>
            <a:ext cx="4536504" cy="908720"/>
          </a:xfrm>
        </p:spPr>
        <p:txBody>
          <a:bodyPr/>
          <a:lstStyle/>
          <a:p>
            <a:pPr algn="l"/>
            <a:r>
              <a:rPr lang="el-GR" b="1" dirty="0" smtClean="0">
                <a:solidFill>
                  <a:srgbClr val="C00000"/>
                </a:solidFill>
                <a:effectLst>
                  <a:outerShdw blurRad="38100" dist="38100" dir="2700000" algn="tl">
                    <a:srgbClr val="000000">
                      <a:alpha val="43137"/>
                    </a:srgbClr>
                  </a:outerShdw>
                </a:effectLst>
              </a:rPr>
              <a:t>Ο αυτοκράτορας</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07504" y="1052736"/>
            <a:ext cx="8676456" cy="3600399"/>
          </a:xfrm>
        </p:spPr>
        <p:txBody>
          <a:bodyPr>
            <a:normAutofit/>
          </a:bodyPr>
          <a:lstStyle/>
          <a:p>
            <a:pPr marL="126000"/>
            <a:r>
              <a:rPr lang="el-GR" sz="2800" dirty="0" smtClean="0"/>
              <a:t>ο </a:t>
            </a:r>
            <a:r>
              <a:rPr lang="el-GR" sz="2800" b="1" dirty="0" smtClean="0">
                <a:effectLst>
                  <a:outerShdw blurRad="38100" dist="38100" dir="2700000" algn="tl">
                    <a:srgbClr val="000000">
                      <a:alpha val="43137"/>
                    </a:srgbClr>
                  </a:outerShdw>
                </a:effectLst>
              </a:rPr>
              <a:t>εκλεκτός του Θεού</a:t>
            </a:r>
            <a:r>
              <a:rPr lang="el-GR" sz="2800" dirty="0" smtClean="0"/>
              <a:t>, </a:t>
            </a:r>
            <a:endParaRPr lang="en-US" sz="2800" dirty="0" smtClean="0"/>
          </a:p>
          <a:p>
            <a:pPr marL="126000">
              <a:buNone/>
            </a:pPr>
            <a:r>
              <a:rPr lang="en-US" sz="2800" dirty="0" smtClean="0"/>
              <a:t>	</a:t>
            </a:r>
            <a:r>
              <a:rPr lang="el-GR" sz="2800" dirty="0" smtClean="0"/>
              <a:t>   </a:t>
            </a:r>
            <a:r>
              <a:rPr lang="el-GR" sz="2800" dirty="0" smtClean="0"/>
              <a:t>προστατευόμενος </a:t>
            </a:r>
            <a:r>
              <a:rPr lang="el-GR" sz="2800" dirty="0" smtClean="0"/>
              <a:t>της Θείας Πρόνοιας, </a:t>
            </a:r>
          </a:p>
          <a:p>
            <a:pPr marL="126000"/>
            <a:r>
              <a:rPr lang="el-GR" sz="2800" dirty="0" smtClean="0"/>
              <a:t>κεφαλή </a:t>
            </a:r>
            <a:r>
              <a:rPr lang="el-GR" sz="2800" b="1" dirty="0" smtClean="0">
                <a:effectLst>
                  <a:outerShdw blurRad="38100" dist="38100" dir="2700000" algn="tl">
                    <a:srgbClr val="000000">
                      <a:alpha val="43137"/>
                    </a:srgbClr>
                  </a:outerShdw>
                </a:effectLst>
              </a:rPr>
              <a:t>διοίκησης</a:t>
            </a:r>
            <a:r>
              <a:rPr lang="el-GR" sz="2800" dirty="0" smtClean="0"/>
              <a:t>,</a:t>
            </a:r>
          </a:p>
          <a:p>
            <a:pPr marL="126000"/>
            <a:r>
              <a:rPr lang="el-GR" sz="2800" dirty="0" smtClean="0"/>
              <a:t>α</a:t>
            </a:r>
            <a:r>
              <a:rPr lang="el-GR" sz="2800" dirty="0" smtClean="0"/>
              <a:t>ρχηγός </a:t>
            </a:r>
            <a:r>
              <a:rPr lang="el-GR" sz="2800" b="1" dirty="0" smtClean="0">
                <a:effectLst>
                  <a:outerShdw blurRad="38100" dist="38100" dir="2700000" algn="tl">
                    <a:srgbClr val="000000">
                      <a:alpha val="43137"/>
                    </a:srgbClr>
                  </a:outerShdw>
                </a:effectLst>
              </a:rPr>
              <a:t>στρατού</a:t>
            </a:r>
          </a:p>
          <a:p>
            <a:pPr marL="126000"/>
            <a:r>
              <a:rPr lang="el-GR" sz="2800" dirty="0" smtClean="0"/>
              <a:t>ανώτατος </a:t>
            </a:r>
            <a:r>
              <a:rPr lang="el-GR" sz="2800" b="1" dirty="0" smtClean="0">
                <a:effectLst>
                  <a:outerShdw blurRad="38100" dist="38100" dir="2700000" algn="tl">
                    <a:srgbClr val="000000">
                      <a:alpha val="43137"/>
                    </a:srgbClr>
                  </a:outerShdw>
                </a:effectLst>
              </a:rPr>
              <a:t>δικαστής</a:t>
            </a:r>
          </a:p>
          <a:p>
            <a:pPr marL="126000"/>
            <a:r>
              <a:rPr lang="el-GR" sz="2800" dirty="0" smtClean="0"/>
              <a:t>μοναδικός </a:t>
            </a:r>
            <a:r>
              <a:rPr lang="el-GR" sz="2800" b="1" dirty="0" smtClean="0">
                <a:effectLst>
                  <a:outerShdw blurRad="38100" dist="38100" dir="2700000" algn="tl">
                    <a:srgbClr val="000000">
                      <a:alpha val="43137"/>
                    </a:srgbClr>
                  </a:outerShdw>
                </a:effectLst>
              </a:rPr>
              <a:t>νομοθέτης</a:t>
            </a:r>
          </a:p>
          <a:p>
            <a:pPr marL="126000"/>
            <a:r>
              <a:rPr lang="el-GR" sz="2800" dirty="0" smtClean="0"/>
              <a:t>προστάτης </a:t>
            </a:r>
            <a:r>
              <a:rPr lang="el-GR" sz="2800" dirty="0" smtClean="0"/>
              <a:t>της </a:t>
            </a:r>
            <a:r>
              <a:rPr lang="el-GR" sz="2800" b="1" dirty="0" smtClean="0">
                <a:effectLst>
                  <a:outerShdw blurRad="38100" dist="38100" dir="2700000" algn="tl">
                    <a:srgbClr val="000000">
                      <a:alpha val="43137"/>
                    </a:srgbClr>
                  </a:outerShdw>
                </a:effectLst>
              </a:rPr>
              <a:t>Εκκλησίας</a:t>
            </a:r>
            <a:r>
              <a:rPr lang="el-GR" sz="2800" dirty="0" smtClean="0"/>
              <a:t>, φύλακας </a:t>
            </a:r>
            <a:r>
              <a:rPr lang="el-GR" sz="2800" b="1" dirty="0" smtClean="0">
                <a:effectLst>
                  <a:outerShdw blurRad="38100" dist="38100" dir="2700000" algn="tl">
                    <a:srgbClr val="000000">
                      <a:alpha val="43137"/>
                    </a:srgbClr>
                  </a:outerShdw>
                </a:effectLst>
              </a:rPr>
              <a:t>Ορθοδοξίας</a:t>
            </a:r>
            <a:endParaRPr lang="el-GR" sz="2800" b="1" dirty="0">
              <a:effectLst>
                <a:outerShdw blurRad="38100" dist="38100" dir="2700000" algn="tl">
                  <a:srgbClr val="000000">
                    <a:alpha val="43137"/>
                  </a:srgbClr>
                </a:outerShdw>
              </a:effectLst>
            </a:endParaRPr>
          </a:p>
        </p:txBody>
      </p:sp>
      <p:sp>
        <p:nvSpPr>
          <p:cNvPr id="4" name="2 - Θέση περιεχομένου"/>
          <p:cNvSpPr txBox="1">
            <a:spLocks/>
          </p:cNvSpPr>
          <p:nvPr/>
        </p:nvSpPr>
        <p:spPr>
          <a:xfrm>
            <a:off x="395536" y="4725144"/>
            <a:ext cx="8640960" cy="32403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l-GR" sz="2800" b="0" i="0" u="none" strike="noStrike" kern="1200" cap="none" spc="0" normalizeH="0" baseline="0" noProof="0" dirty="0" smtClean="0">
                <a:ln>
                  <a:noFill/>
                </a:ln>
                <a:solidFill>
                  <a:schemeClr val="tx1"/>
                </a:solidFill>
                <a:effectLst/>
                <a:uLnTx/>
                <a:uFillTx/>
                <a:latin typeface="+mn-lt"/>
                <a:ea typeface="+mn-ea"/>
                <a:cs typeface="+mn-cs"/>
              </a:rPr>
              <a:t>Περιορίζεται </a:t>
            </a:r>
            <a:r>
              <a:rPr kumimoji="0" lang="el-GR" sz="2800" b="0" i="0" u="none" strike="noStrike" kern="1200" cap="none" spc="0" normalizeH="0" baseline="0" noProof="0" dirty="0" smtClean="0">
                <a:ln>
                  <a:noFill/>
                </a:ln>
                <a:solidFill>
                  <a:schemeClr val="tx1"/>
                </a:solidFill>
                <a:effectLst/>
                <a:uLnTx/>
                <a:uFillTx/>
                <a:latin typeface="+mn-lt"/>
                <a:ea typeface="+mn-ea"/>
                <a:cs typeface="+mn-cs"/>
              </a:rPr>
              <a:t>από</a:t>
            </a:r>
            <a:r>
              <a:rPr lang="el-GR" sz="2800" dirty="0" smtClean="0"/>
              <a:t>:</a:t>
            </a:r>
            <a:endParaRPr kumimoji="0" lang="el-G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2800" b="1" dirty="0" smtClean="0"/>
              <a:t>την </a:t>
            </a:r>
            <a:r>
              <a:rPr lang="el-GR" sz="2800" b="1" dirty="0" smtClean="0">
                <a:solidFill>
                  <a:srgbClr val="C00000"/>
                </a:solidFill>
                <a:effectLst>
                  <a:outerShdw blurRad="38100" dist="38100" dir="2700000" algn="tl">
                    <a:srgbClr val="000000">
                      <a:alpha val="43137"/>
                    </a:srgbClr>
                  </a:outerShdw>
                </a:effectLst>
              </a:rPr>
              <a:t>ηθική</a:t>
            </a:r>
            <a:r>
              <a:rPr lang="el-GR" sz="2800" b="1" dirty="0" smtClean="0">
                <a:effectLst>
                  <a:outerShdw blurRad="38100" dist="38100" dir="2700000" algn="tl">
                    <a:srgbClr val="000000">
                      <a:alpha val="43137"/>
                    </a:srgbClr>
                  </a:outerShdw>
                </a:effectLst>
              </a:rPr>
              <a:t> </a:t>
            </a:r>
            <a:r>
              <a:rPr lang="el-GR" sz="2800" b="1" dirty="0" smtClean="0"/>
              <a:t>και στοιχεία </a:t>
            </a:r>
            <a:r>
              <a:rPr kumimoji="0" lang="el-GR" sz="2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παράδοσης</a:t>
            </a:r>
            <a:endParaRPr kumimoji="0" lang="el-GR" sz="2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l-GR" sz="2800" dirty="0" smtClean="0"/>
              <a:t>Δ</a:t>
            </a:r>
            <a:r>
              <a:rPr lang="el-GR" sz="2800" dirty="0" smtClean="0"/>
              <a:t>εσμεύεται </a:t>
            </a:r>
            <a:r>
              <a:rPr lang="el-GR" sz="2800" dirty="0" smtClean="0"/>
              <a:t>από </a:t>
            </a:r>
            <a:r>
              <a:rPr lang="el-GR" sz="2800" b="1" dirty="0" smtClean="0">
                <a:solidFill>
                  <a:srgbClr val="C00000"/>
                </a:solidFill>
                <a:effectLst>
                  <a:outerShdw blurRad="38100" dist="38100" dir="2700000" algn="tl">
                    <a:srgbClr val="000000">
                      <a:alpha val="43137"/>
                    </a:srgbClr>
                  </a:outerShdw>
                </a:effectLst>
              </a:rPr>
              <a:t>ισχύοντες νόμους</a:t>
            </a:r>
            <a:r>
              <a:rPr lang="el-GR" sz="2800" b="1" dirty="0" smtClean="0"/>
              <a:t> </a:t>
            </a:r>
            <a:endParaRPr lang="el-GR" sz="2800" b="1" dirty="0" smtClean="0"/>
          </a:p>
          <a:p>
            <a:pPr marL="342900" marR="0" lvl="0" indent="-342900" algn="l" defTabSz="914400" rtl="0" eaLnBrk="1" fontAlgn="auto" latinLnBrk="0" hangingPunct="1">
              <a:lnSpc>
                <a:spcPct val="100000"/>
              </a:lnSpc>
              <a:spcAft>
                <a:spcPts val="0"/>
              </a:spcAft>
              <a:buClrTx/>
              <a:buSzTx/>
              <a:tabLst/>
              <a:defRPr/>
            </a:pPr>
            <a:r>
              <a:rPr lang="el-GR" sz="2800" b="1" dirty="0" smtClean="0"/>
              <a:t> </a:t>
            </a:r>
            <a:r>
              <a:rPr lang="el-GR" sz="2800" b="1" dirty="0" smtClean="0"/>
              <a:t>   </a:t>
            </a:r>
            <a:r>
              <a:rPr lang="el-GR" sz="2800" dirty="0" smtClean="0"/>
              <a:t>(</a:t>
            </a:r>
            <a:r>
              <a:rPr lang="el-GR" sz="2800" dirty="0" smtClean="0"/>
              <a:t>τους οποίους όμως μπορεί να καταργήσει με νέους)</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4098" name="Picture 2" descr="Σχετική εικόνα"/>
          <p:cNvPicPr>
            <a:picLocks noChangeAspect="1" noChangeArrowheads="1"/>
          </p:cNvPicPr>
          <p:nvPr/>
        </p:nvPicPr>
        <p:blipFill>
          <a:blip r:embed="rId2" cstate="print">
            <a:lum contrast="40000"/>
          </a:blip>
          <a:srcRect l="39716" r="34042" b="54550"/>
          <a:stretch>
            <a:fillRect/>
          </a:stretch>
        </p:blipFill>
        <p:spPr bwMode="auto">
          <a:xfrm>
            <a:off x="6372200" y="260648"/>
            <a:ext cx="2412400" cy="37444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ppt_w</p:attrName>
                                        </p:attrNameLst>
                                      </p:cBhvr>
                                      <p:tavLst>
                                        <p:tav tm="0">
                                          <p:val>
                                            <p:strVal val="#ppt_w*0.05"/>
                                          </p:val>
                                        </p:tav>
                                        <p:tav tm="100000">
                                          <p:val>
                                            <p:strVal val="#ppt_w"/>
                                          </p:val>
                                        </p:tav>
                                      </p:tavLst>
                                    </p:anim>
                                    <p:anim calcmode="lin" valueType="num">
                                      <p:cBhvr>
                                        <p:cTn id="15" dur="500" fill="hold"/>
                                        <p:tgtEl>
                                          <p:spTgt spid="4098"/>
                                        </p:tgtEl>
                                        <p:attrNameLst>
                                          <p:attrName>ppt_h</p:attrName>
                                        </p:attrNameLst>
                                      </p:cBhvr>
                                      <p:tavLst>
                                        <p:tav tm="0">
                                          <p:val>
                                            <p:strVal val="#ppt_h"/>
                                          </p:val>
                                        </p:tav>
                                        <p:tav tm="100000">
                                          <p:val>
                                            <p:strVal val="#ppt_h"/>
                                          </p:val>
                                        </p:tav>
                                      </p:tavLst>
                                    </p:anim>
                                    <p:anim calcmode="lin" valueType="num">
                                      <p:cBhvr>
                                        <p:cTn id="16" dur="500" fill="hold"/>
                                        <p:tgtEl>
                                          <p:spTgt spid="4098"/>
                                        </p:tgtEl>
                                        <p:attrNameLst>
                                          <p:attrName>ppt_x</p:attrName>
                                        </p:attrNameLst>
                                      </p:cBhvr>
                                      <p:tavLst>
                                        <p:tav tm="0">
                                          <p:val>
                                            <p:strVal val="#ppt_x-.2"/>
                                          </p:val>
                                        </p:tav>
                                        <p:tav tm="100000">
                                          <p:val>
                                            <p:strVal val="#ppt_x"/>
                                          </p:val>
                                        </p:tav>
                                      </p:tavLst>
                                    </p:anim>
                                    <p:anim calcmode="lin" valueType="num">
                                      <p:cBhvr>
                                        <p:cTn id="17" dur="500" fill="hold"/>
                                        <p:tgtEl>
                                          <p:spTgt spid="4098"/>
                                        </p:tgtEl>
                                        <p:attrNameLst>
                                          <p:attrName>ppt_y</p:attrName>
                                        </p:attrNameLst>
                                      </p:cBhvr>
                                      <p:tavLst>
                                        <p:tav tm="0">
                                          <p:val>
                                            <p:strVal val="#ppt_y"/>
                                          </p:val>
                                        </p:tav>
                                        <p:tav tm="100000">
                                          <p:val>
                                            <p:strVal val="#ppt_y"/>
                                          </p:val>
                                        </p:tav>
                                      </p:tavLst>
                                    </p:anim>
                                    <p:animEffect transition="in" filter="fade">
                                      <p:cBhvr>
                                        <p:cTn id="18" dur="5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8" dur="5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53" dur="500"/>
                                        <p:tgtEl>
                                          <p:spTgt spid="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randombar(horizont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79712" y="716915"/>
            <a:ext cx="5491398" cy="6141085"/>
          </a:xfrm>
          <a:prstGeom prst="rect">
            <a:avLst/>
          </a:prstGeom>
          <a:ln>
            <a:noFill/>
          </a:ln>
          <a:effectLst>
            <a:outerShdw blurRad="292100" dist="139700" dir="2700000" algn="tl" rotWithShape="0">
              <a:srgbClr val="333333">
                <a:alpha val="65000"/>
              </a:srgbClr>
            </a:outerShdw>
          </a:effectLst>
        </p:spPr>
      </p:pic>
      <p:sp>
        <p:nvSpPr>
          <p:cNvPr id="4" name="Τίτλος 1"/>
          <p:cNvSpPr>
            <a:spLocks noGrp="1"/>
          </p:cNvSpPr>
          <p:nvPr>
            <p:ph type="title"/>
          </p:nvPr>
        </p:nvSpPr>
        <p:spPr>
          <a:xfrm>
            <a:off x="-252536" y="0"/>
            <a:ext cx="9649072" cy="828255"/>
          </a:xfrm>
        </p:spPr>
        <p:txBody>
          <a:bodyPr>
            <a:noAutofit/>
          </a:bodyPr>
          <a:lstStyle/>
          <a:p>
            <a:r>
              <a:rPr lang="el-GR" sz="3200" b="1" dirty="0" smtClean="0">
                <a:solidFill>
                  <a:srgbClr val="C00000"/>
                </a:solidFill>
                <a:effectLst>
                  <a:outerShdw blurRad="38100" dist="38100" dir="2700000" algn="tl">
                    <a:srgbClr val="000000">
                      <a:alpha val="43137"/>
                    </a:srgbClr>
                  </a:outerShdw>
                </a:effectLst>
              </a:rPr>
              <a:t>Εμπορικοί δρόμοι συνδέουν Μεσόγειο με Ανατολή</a:t>
            </a:r>
            <a:endParaRPr lang="el-GR"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3365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25760"/>
            <a:ext cx="8229600" cy="1143000"/>
          </a:xfrm>
        </p:spPr>
        <p:txBody>
          <a:bodyPr>
            <a:noAutofit/>
          </a:bodyPr>
          <a:lstStyle/>
          <a:p>
            <a:r>
              <a:rPr lang="el-GR" sz="3600" b="1" dirty="0" smtClean="0">
                <a:solidFill>
                  <a:srgbClr val="C00000"/>
                </a:solidFill>
                <a:effectLst>
                  <a:outerShdw blurRad="38100" dist="38100" dir="2700000" algn="tl">
                    <a:srgbClr val="000000">
                      <a:alpha val="43137"/>
                    </a:srgbClr>
                  </a:outerShdw>
                </a:effectLst>
              </a:rPr>
              <a:t>Χαρακτήρας, σκοποί και υποχρεώσεις </a:t>
            </a:r>
            <a:r>
              <a:rPr lang="el-GR" sz="3600" b="1" dirty="0" smtClean="0">
                <a:solidFill>
                  <a:srgbClr val="C00000"/>
                </a:solidFill>
                <a:effectLst>
                  <a:outerShdw blurRad="38100" dist="38100" dir="2700000" algn="tl">
                    <a:srgbClr val="000000">
                      <a:alpha val="43137"/>
                    </a:srgbClr>
                  </a:outerShdw>
                </a:effectLst>
              </a:rPr>
              <a:t/>
            </a:r>
            <a:br>
              <a:rPr lang="el-GR" sz="3600" b="1" dirty="0" smtClean="0">
                <a:solidFill>
                  <a:srgbClr val="C00000"/>
                </a:solidFill>
                <a:effectLst>
                  <a:outerShdw blurRad="38100" dist="38100" dir="2700000" algn="tl">
                    <a:srgbClr val="000000">
                      <a:alpha val="43137"/>
                    </a:srgbClr>
                  </a:outerShdw>
                </a:effectLst>
              </a:rPr>
            </a:br>
            <a:r>
              <a:rPr lang="el-GR" sz="3600" b="1" dirty="0" smtClean="0">
                <a:solidFill>
                  <a:srgbClr val="C00000"/>
                </a:solidFill>
                <a:effectLst>
                  <a:outerShdw blurRad="38100" dist="38100" dir="2700000" algn="tl">
                    <a:srgbClr val="000000">
                      <a:alpha val="43137"/>
                    </a:srgbClr>
                  </a:outerShdw>
                </a:effectLst>
              </a:rPr>
              <a:t>της </a:t>
            </a:r>
            <a:r>
              <a:rPr lang="el-GR" sz="3600" b="1" dirty="0" smtClean="0">
                <a:solidFill>
                  <a:srgbClr val="C00000"/>
                </a:solidFill>
                <a:effectLst>
                  <a:outerShdw blurRad="38100" dist="38100" dir="2700000" algn="tl">
                    <a:srgbClr val="000000">
                      <a:alpha val="43137"/>
                    </a:srgbClr>
                  </a:outerShdw>
                </a:effectLst>
              </a:rPr>
              <a:t>αυτοκρατορικής εξουσίας</a:t>
            </a:r>
            <a:endParaRPr lang="el-GR" sz="3600"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79512" y="1412776"/>
            <a:ext cx="8711952" cy="4536504"/>
          </a:xfrm>
          <a:solidFill>
            <a:schemeClr val="tx2">
              <a:lumMod val="20000"/>
              <a:lumOff val="80000"/>
              <a:alpha val="77000"/>
            </a:schemeClr>
          </a:solidFill>
          <a:effectLst>
            <a:outerShdw blurRad="215900" dist="101600" dir="2700000" algn="tl" rotWithShape="0">
              <a:prstClr val="black">
                <a:alpha val="40000"/>
              </a:prstClr>
            </a:outerShdw>
          </a:effectLst>
        </p:spPr>
        <p:txBody>
          <a:bodyPr tIns="57600" bIns="57600">
            <a:normAutofit fontScale="85000" lnSpcReduction="20000"/>
          </a:bodyPr>
          <a:lstStyle/>
          <a:p>
            <a:pPr marL="0" indent="342900" algn="just">
              <a:buNone/>
            </a:pPr>
            <a:r>
              <a:rPr lang="el-GR" dirty="0" smtClean="0"/>
              <a:t>Ο αυτοκράτορας είναι η νόμιμη εξουσία και το κοινό αγαθό όλων των πολιτών. Δεν τιμωρεί από αντιπάθεια ούτε ευεργετεί από προσωποληψία, αλλά, όπως ένας αγωνοθέτης, απονέμει βραβεία. </a:t>
            </a:r>
          </a:p>
          <a:p>
            <a:pPr marL="0" indent="342900" algn="just">
              <a:buNone/>
            </a:pPr>
            <a:r>
              <a:rPr lang="el-GR" dirty="0" smtClean="0"/>
              <a:t>Ο αυτοκράτορας αποβλέπει με την αρετή του στο να διατηρεί και να διαφυλάσσει τα αγαθά, να ανακτά με την άγρυπνη δράση του τα χαμένα και να κατακτά με τον ζήλο, με τη φροντίδα και τις δίκαιες νίκες του τα αγαθά που λείπουν. </a:t>
            </a:r>
          </a:p>
          <a:p>
            <a:pPr marL="0" indent="342900" algn="just">
              <a:spcBef>
                <a:spcPts val="0"/>
              </a:spcBef>
              <a:buNone/>
            </a:pPr>
            <a:r>
              <a:rPr lang="el-GR" dirty="0" smtClean="0"/>
              <a:t>Ο αυτοκράτορας τηρεί και απαιτεί να εφαρμόζονται όσα είναι γραμμένα στη Θεία Γραφή, όσα δογμάτισαν οι επτά άγιες οικουμενικές σύνοδοι και όσα προβλέπουν οι ισχύοντες ρωμαϊκοί νόμοι</a:t>
            </a:r>
            <a:r>
              <a:rPr lang="el-GR" dirty="0" smtClean="0"/>
              <a:t>.</a:t>
            </a:r>
            <a:endParaRPr lang="el-GR" dirty="0"/>
          </a:p>
        </p:txBody>
      </p:sp>
      <p:sp>
        <p:nvSpPr>
          <p:cNvPr id="4" name="2 - Θέση περιεχομένου"/>
          <p:cNvSpPr txBox="1">
            <a:spLocks/>
          </p:cNvSpPr>
          <p:nvPr/>
        </p:nvSpPr>
        <p:spPr>
          <a:xfrm>
            <a:off x="0" y="6165304"/>
            <a:ext cx="9144000" cy="576064"/>
          </a:xfrm>
          <a:prstGeom prst="rect">
            <a:avLst/>
          </a:prstGeom>
          <a:noFill/>
        </p:spPr>
        <p:txBody>
          <a:bodyPr vert="horz" lIns="91440" tIns="45720" rIns="91440" bIns="45720" rtlCol="0">
            <a:noAutofit/>
          </a:bodyPr>
          <a:lstStyle/>
          <a:p>
            <a:pPr marL="342900" marR="0" lvl="0" algn="ctr" defTabSz="914400" rtl="0" eaLnBrk="1" fontAlgn="auto" latinLnBrk="0" hangingPunct="1">
              <a:lnSpc>
                <a:spcPct val="100000"/>
              </a:lnSpc>
              <a:spcAft>
                <a:spcPts val="0"/>
              </a:spcAft>
              <a:buClrTx/>
              <a:buSzTx/>
              <a:buFont typeface="Arial" panose="020B0604020202020204" pitchFamily="34" charset="0"/>
              <a:buNone/>
              <a:tabLst/>
              <a:defRPr/>
            </a:pPr>
            <a:r>
              <a:rPr kumimoji="0" lang="el-GR" sz="2800" i="0" u="none" strike="noStrike" kern="1200" cap="none" spc="0" normalizeH="0" baseline="0" noProof="0" dirty="0" smtClean="0">
                <a:ln>
                  <a:noFill/>
                </a:ln>
                <a:effectLst/>
                <a:uLnTx/>
                <a:uFillTx/>
                <a:latin typeface="+mn-lt"/>
                <a:ea typeface="+mn-ea"/>
                <a:cs typeface="+mn-cs"/>
              </a:rPr>
              <a:t>Πού φαίνεται η </a:t>
            </a:r>
            <a:r>
              <a:rPr kumimoji="0" lang="el-GR" sz="2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επεκτατική διάθεση </a:t>
            </a:r>
            <a:r>
              <a:rPr kumimoji="0" lang="el-GR" sz="2800" i="0" u="none" strike="noStrike" kern="1200" cap="none" spc="0" normalizeH="0" baseline="0" noProof="0" dirty="0" smtClean="0">
                <a:ln>
                  <a:noFill/>
                </a:ln>
                <a:effectLst/>
                <a:uLnTx/>
                <a:uFillTx/>
                <a:latin typeface="+mn-lt"/>
                <a:ea typeface="+mn-ea"/>
                <a:cs typeface="+mn-cs"/>
              </a:rPr>
              <a:t>των </a:t>
            </a:r>
            <a:r>
              <a:rPr lang="el-GR" sz="2800" dirty="0" smtClean="0"/>
              <a:t>Β</a:t>
            </a:r>
            <a:r>
              <a:rPr kumimoji="0" lang="el-GR" sz="2800" i="0" u="none" strike="noStrike" kern="1200" cap="none" spc="0" normalizeH="0" baseline="0" noProof="0" dirty="0" err="1" smtClean="0">
                <a:ln>
                  <a:noFill/>
                </a:ln>
                <a:effectLst/>
                <a:uLnTx/>
                <a:uFillTx/>
                <a:latin typeface="+mn-lt"/>
                <a:ea typeface="+mn-ea"/>
                <a:cs typeface="+mn-cs"/>
              </a:rPr>
              <a:t>υζαντινών</a:t>
            </a:r>
            <a:r>
              <a:rPr kumimoji="0" lang="el-GR" sz="2800" i="0" u="none" strike="noStrike" kern="1200" cap="none" spc="0" normalizeH="0" baseline="0" noProof="0" dirty="0" smtClean="0">
                <a:ln>
                  <a:noFill/>
                </a:ln>
                <a:effectLst/>
                <a:uLnTx/>
                <a:uFillTx/>
                <a:latin typeface="+mn-lt"/>
                <a:ea typeface="+mn-ea"/>
                <a:cs typeface="+mn-cs"/>
              </a:rPr>
              <a:t>;	</a:t>
            </a:r>
            <a:endParaRPr kumimoji="0" lang="el-GR" sz="280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20000"/>
                                  </p:iterate>
                                  <p:childTnLst>
                                    <p:set>
                                      <p:cBhvr>
                                        <p:cTn id="41"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42"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44"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44016"/>
            <a:ext cx="8229600" cy="908720"/>
          </a:xfrm>
        </p:spPr>
        <p:txBody>
          <a:bodyPr/>
          <a:lstStyle/>
          <a:p>
            <a:r>
              <a:rPr lang="el-GR" b="1" dirty="0" smtClean="0">
                <a:effectLst>
                  <a:outerShdw blurRad="38100" dist="38100" dir="2700000" algn="tl">
                    <a:srgbClr val="000000">
                      <a:alpha val="43137"/>
                    </a:srgbClr>
                  </a:outerShdw>
                </a:effectLst>
              </a:rPr>
              <a:t>Με τους </a:t>
            </a:r>
            <a:r>
              <a:rPr lang="el-GR" b="1" dirty="0" smtClean="0">
                <a:solidFill>
                  <a:srgbClr val="C00000"/>
                </a:solidFill>
                <a:effectLst>
                  <a:outerShdw blurRad="38100" dist="38100" dir="2700000" algn="tl">
                    <a:srgbClr val="000000">
                      <a:alpha val="43137"/>
                    </a:srgbClr>
                  </a:outerShdw>
                </a:effectLst>
              </a:rPr>
              <a:t>Μακεδόνες</a:t>
            </a:r>
            <a:r>
              <a:rPr lang="el-GR" b="1" dirty="0" smtClean="0">
                <a:effectLst>
                  <a:outerShdw blurRad="38100" dist="38100" dir="2700000" algn="tl">
                    <a:srgbClr val="000000">
                      <a:alpha val="43137"/>
                    </a:srgbClr>
                  </a:outerShdw>
                </a:effectLst>
              </a:rPr>
              <a:t> βασιλείς</a:t>
            </a:r>
            <a:endParaRPr lang="el-GR" b="1"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0" y="1196752"/>
            <a:ext cx="9396536" cy="4176464"/>
          </a:xfrm>
        </p:spPr>
        <p:txBody>
          <a:bodyPr>
            <a:normAutofit/>
          </a:bodyPr>
          <a:lstStyle/>
          <a:p>
            <a:r>
              <a:rPr lang="el-GR" sz="2800" dirty="0" smtClean="0"/>
              <a:t>εμπεδώνεται </a:t>
            </a:r>
            <a:r>
              <a:rPr lang="el-GR" sz="2800" dirty="0" smtClean="0"/>
              <a:t>ένα αίσθημα </a:t>
            </a:r>
            <a:r>
              <a:rPr lang="el-GR" sz="2800" b="1" dirty="0" smtClean="0"/>
              <a:t>δυναστικής </a:t>
            </a:r>
            <a:r>
              <a:rPr lang="el-GR" sz="2800" b="1" dirty="0" smtClean="0"/>
              <a:t>σταθερότητας</a:t>
            </a:r>
            <a:endParaRPr lang="el-GR" sz="2800" b="1" dirty="0" smtClean="0"/>
          </a:p>
          <a:p>
            <a:pPr>
              <a:buNone/>
            </a:pPr>
            <a:r>
              <a:rPr lang="el-GR" sz="2800" b="1" dirty="0" smtClean="0"/>
              <a:t>	</a:t>
            </a:r>
            <a:r>
              <a:rPr lang="el-GR" sz="2800" dirty="0" smtClean="0"/>
              <a:t>Ακόμη </a:t>
            </a:r>
            <a:r>
              <a:rPr lang="el-GR" sz="2800" dirty="0" smtClean="0"/>
              <a:t>και οι ευκλεείς σφετεριστές ή κηδεμόνες αυτοκράτορες… </a:t>
            </a:r>
            <a:endParaRPr lang="el-GR" sz="2800" dirty="0" smtClean="0"/>
          </a:p>
          <a:p>
            <a:pPr>
              <a:buNone/>
            </a:pPr>
            <a:r>
              <a:rPr lang="el-GR" sz="2800" dirty="0" smtClean="0"/>
              <a:t>	υιοθετούν τίτλους,</a:t>
            </a:r>
          </a:p>
          <a:p>
            <a:pPr>
              <a:buNone/>
            </a:pPr>
            <a:r>
              <a:rPr lang="el-GR" sz="2800" dirty="0" smtClean="0"/>
              <a:t>	όπως:</a:t>
            </a:r>
            <a:endParaRPr lang="el-GR" sz="2800" dirty="0" smtClean="0"/>
          </a:p>
          <a:p>
            <a:r>
              <a:rPr lang="el-GR" sz="2800" b="1" dirty="0" err="1" smtClean="0"/>
              <a:t>βασιλεοπάτωρ</a:t>
            </a:r>
            <a:endParaRPr lang="el-GR" sz="2800" b="1" dirty="0" smtClean="0"/>
          </a:p>
          <a:p>
            <a:r>
              <a:rPr lang="el-GR" sz="2800" b="1" dirty="0" err="1" smtClean="0"/>
              <a:t>καίσαρ</a:t>
            </a:r>
            <a:r>
              <a:rPr lang="el-GR" sz="2800" b="1" dirty="0" smtClean="0"/>
              <a:t> </a:t>
            </a:r>
            <a:endParaRPr lang="el-GR" sz="2800" b="1" dirty="0" smtClean="0"/>
          </a:p>
          <a:p>
            <a:r>
              <a:rPr lang="el-GR" sz="2800" b="1" dirty="0" err="1" smtClean="0"/>
              <a:t>συμβασιλεύς</a:t>
            </a:r>
            <a:endParaRPr lang="el-GR" sz="2800" b="1" dirty="0" smtClean="0"/>
          </a:p>
          <a:p>
            <a:pPr>
              <a:buNone/>
            </a:pPr>
            <a:endParaRPr lang="el-GR" sz="2800" dirty="0" smtClean="0"/>
          </a:p>
        </p:txBody>
      </p:sp>
      <p:pic>
        <p:nvPicPr>
          <p:cNvPr id="2050" name="Picture 2" descr="Αποτέλεσμα εικόνας για μακεδόνες βασιλείς βυζάντιο"/>
          <p:cNvPicPr>
            <a:picLocks noChangeAspect="1" noChangeArrowheads="1"/>
          </p:cNvPicPr>
          <p:nvPr/>
        </p:nvPicPr>
        <p:blipFill>
          <a:blip r:embed="rId2" cstate="print"/>
          <a:srcRect/>
          <a:stretch>
            <a:fillRect/>
          </a:stretch>
        </p:blipFill>
        <p:spPr bwMode="auto">
          <a:xfrm>
            <a:off x="3309267" y="2420888"/>
            <a:ext cx="5655221" cy="424302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050"/>
                                        </p:tgtEl>
                                        <p:attrNameLst>
                                          <p:attrName>style.visibility</p:attrName>
                                        </p:attrNameLst>
                                      </p:cBhvr>
                                      <p:to>
                                        <p:strVal val="visible"/>
                                      </p:to>
                                    </p:set>
                                    <p:animEffect transition="in" filter="wipe(up)">
                                      <p:cBhvr>
                                        <p:cTn id="4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0648"/>
            <a:ext cx="9144000" cy="908720"/>
          </a:xfrm>
        </p:spPr>
        <p:txBody>
          <a:bodyPr/>
          <a:lstStyle/>
          <a:p>
            <a:r>
              <a:rPr lang="el-GR" b="1" dirty="0" smtClean="0">
                <a:solidFill>
                  <a:srgbClr val="C00000"/>
                </a:solidFill>
                <a:effectLst>
                  <a:outerShdw blurRad="38100" dist="38100" dir="2700000" algn="tl">
                    <a:srgbClr val="000000">
                      <a:alpha val="43137"/>
                    </a:srgbClr>
                  </a:outerShdw>
                </a:effectLst>
              </a:rPr>
              <a:t>Σχέσεις Κράτους - Εκκλησίας</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0" y="5445224"/>
            <a:ext cx="8820472" cy="1268760"/>
          </a:xfrm>
        </p:spPr>
        <p:txBody>
          <a:bodyPr>
            <a:normAutofit lnSpcReduction="10000"/>
          </a:bodyPr>
          <a:lstStyle/>
          <a:p>
            <a:pPr indent="342900" algn="just">
              <a:buNone/>
            </a:pPr>
            <a:r>
              <a:rPr lang="el-GR" sz="2800" dirty="0" smtClean="0"/>
              <a:t>Το κράτος επωφελούμενο από την ΕΙΚΟΝΟΜΑΧΙΑ </a:t>
            </a:r>
            <a:r>
              <a:rPr lang="el-GR" sz="2800" b="1" dirty="0" smtClean="0"/>
              <a:t>υπέταξε τη Βυζαντινή Εκκλησία</a:t>
            </a:r>
            <a:r>
              <a:rPr lang="el-GR" sz="2800" dirty="0" smtClean="0"/>
              <a:t> και οι </a:t>
            </a:r>
            <a:r>
              <a:rPr lang="el-GR" sz="2800" b="1" dirty="0" smtClean="0"/>
              <a:t>πατριάρχες</a:t>
            </a:r>
            <a:r>
              <a:rPr lang="el-GR" sz="2800" dirty="0" smtClean="0"/>
              <a:t> μεταβλήθηκαν σε </a:t>
            </a:r>
            <a:r>
              <a:rPr lang="el-GR" sz="2800" b="1" dirty="0" smtClean="0"/>
              <a:t>όργανα</a:t>
            </a:r>
            <a:r>
              <a:rPr lang="el-GR" sz="2800" dirty="0" smtClean="0"/>
              <a:t> των εκάστοτε </a:t>
            </a:r>
            <a:r>
              <a:rPr lang="el-GR" sz="2800" b="1" dirty="0" smtClean="0"/>
              <a:t>αυτοκρατόρων</a:t>
            </a:r>
            <a:r>
              <a:rPr lang="el-GR" sz="2800" dirty="0" smtClean="0"/>
              <a:t>.</a:t>
            </a:r>
            <a:endParaRPr lang="el-GR" sz="2800" dirty="0" smtClean="0"/>
          </a:p>
        </p:txBody>
      </p:sp>
      <p:pic>
        <p:nvPicPr>
          <p:cNvPr id="1026" name="Picture 2" descr="Σχετική εικόνα"/>
          <p:cNvPicPr>
            <a:picLocks noChangeAspect="1" noChangeArrowheads="1"/>
          </p:cNvPicPr>
          <p:nvPr/>
        </p:nvPicPr>
        <p:blipFill>
          <a:blip r:embed="rId2" cstate="print"/>
          <a:srcRect l="9831" b="26268"/>
          <a:stretch>
            <a:fillRect/>
          </a:stretch>
        </p:blipFill>
        <p:spPr bwMode="auto">
          <a:xfrm>
            <a:off x="4644008" y="1340768"/>
            <a:ext cx="3181350" cy="3894479"/>
          </a:xfrm>
          <a:prstGeom prst="rect">
            <a:avLst/>
          </a:prstGeom>
          <a:ln>
            <a:noFill/>
          </a:ln>
          <a:effectLst>
            <a:outerShdw blurRad="292100" dist="139700" dir="2700000" algn="tl" rotWithShape="0">
              <a:srgbClr val="333333">
                <a:alpha val="65000"/>
              </a:srgbClr>
            </a:outerShdw>
          </a:effectLst>
        </p:spPr>
      </p:pic>
      <p:pic>
        <p:nvPicPr>
          <p:cNvPr id="1028" name="Picture 4" descr="Αποτέλεσμα εικόνας για βυζαντινός αυτοκράτορας"/>
          <p:cNvPicPr>
            <a:picLocks noChangeAspect="1" noChangeArrowheads="1"/>
          </p:cNvPicPr>
          <p:nvPr/>
        </p:nvPicPr>
        <p:blipFill>
          <a:blip r:embed="rId3" cstate="print"/>
          <a:srcRect/>
          <a:stretch>
            <a:fillRect/>
          </a:stretch>
        </p:blipFill>
        <p:spPr bwMode="auto">
          <a:xfrm>
            <a:off x="1331640" y="1340768"/>
            <a:ext cx="2808312" cy="38339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additive="base">
                                        <p:cTn id="14" dur="500" fill="hold"/>
                                        <p:tgtEl>
                                          <p:spTgt spid="1028"/>
                                        </p:tgtEl>
                                        <p:attrNameLst>
                                          <p:attrName>ppt_x</p:attrName>
                                        </p:attrNameLst>
                                      </p:cBhvr>
                                      <p:tavLst>
                                        <p:tav tm="0">
                                          <p:val>
                                            <p:strVal val="0-#ppt_w/2"/>
                                          </p:val>
                                        </p:tav>
                                        <p:tav tm="100000">
                                          <p:val>
                                            <p:strVal val="#ppt_x"/>
                                          </p:val>
                                        </p:tav>
                                      </p:tavLst>
                                    </p:anim>
                                    <p:anim calcmode="lin" valueType="num">
                                      <p:cBhvr additive="base">
                                        <p:cTn id="15"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additive="base">
                                        <p:cTn id="20" dur="500" fill="hold"/>
                                        <p:tgtEl>
                                          <p:spTgt spid="1026"/>
                                        </p:tgtEl>
                                        <p:attrNameLst>
                                          <p:attrName>ppt_x</p:attrName>
                                        </p:attrNameLst>
                                      </p:cBhvr>
                                      <p:tavLst>
                                        <p:tav tm="0">
                                          <p:val>
                                            <p:strVal val="1+#ppt_w/2"/>
                                          </p:val>
                                        </p:tav>
                                        <p:tav tm="100000">
                                          <p:val>
                                            <p:strVal val="#ppt_x"/>
                                          </p:val>
                                        </p:tav>
                                      </p:tavLst>
                                    </p:anim>
                                    <p:anim calcmode="lin" valueType="num">
                                      <p:cBhvr additive="base">
                                        <p:cTn id="21"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88640"/>
            <a:ext cx="8496944" cy="3816424"/>
          </a:xfrm>
        </p:spPr>
        <p:txBody>
          <a:bodyPr>
            <a:normAutofit/>
          </a:bodyPr>
          <a:lstStyle/>
          <a:p>
            <a:r>
              <a:rPr lang="el-GR" sz="2800" b="1" dirty="0" smtClean="0"/>
              <a:t>Αρκετοί </a:t>
            </a:r>
            <a:r>
              <a:rPr lang="el-GR" sz="2800" b="1" dirty="0" smtClean="0"/>
              <a:t>Πατριάρχες καθαιρέθηκαν </a:t>
            </a:r>
            <a:r>
              <a:rPr lang="el-GR" sz="2800" dirty="0" smtClean="0"/>
              <a:t>(Φώτιος, Ιγνάτιος)</a:t>
            </a:r>
          </a:p>
          <a:p>
            <a:r>
              <a:rPr lang="el-GR" sz="2800" b="1" dirty="0" smtClean="0"/>
              <a:t>Δύο φορές </a:t>
            </a:r>
            <a:r>
              <a:rPr lang="el-GR" sz="2800" dirty="0" smtClean="0"/>
              <a:t>Πατριάρχης έγινε </a:t>
            </a:r>
            <a:r>
              <a:rPr lang="el-GR" sz="2800" b="1" dirty="0" smtClean="0"/>
              <a:t>μέλος της αυτοκρατορικής οικογένειας</a:t>
            </a:r>
          </a:p>
          <a:p>
            <a:r>
              <a:rPr lang="el-GR" sz="2800" dirty="0" smtClean="0"/>
              <a:t>Μόνο το </a:t>
            </a:r>
            <a:r>
              <a:rPr lang="el-GR" sz="2800" b="1" dirty="0" err="1" smtClean="0"/>
              <a:t>β΄</a:t>
            </a:r>
            <a:r>
              <a:rPr lang="el-GR" sz="2800" b="1" dirty="0" smtClean="0"/>
              <a:t> μισό του 10</a:t>
            </a:r>
            <a:r>
              <a:rPr lang="el-GR" sz="2800" b="1" baseline="30000" dirty="0" smtClean="0"/>
              <a:t>ου</a:t>
            </a:r>
            <a:r>
              <a:rPr lang="el-GR" sz="2800" b="1" dirty="0" smtClean="0"/>
              <a:t> αι. </a:t>
            </a:r>
            <a:r>
              <a:rPr lang="el-GR" sz="2800" dirty="0" smtClean="0"/>
              <a:t>ο πατριάρχης </a:t>
            </a:r>
            <a:r>
              <a:rPr lang="el-GR" sz="2800" b="1" dirty="0" smtClean="0"/>
              <a:t>Πολύευκτος</a:t>
            </a:r>
            <a:r>
              <a:rPr lang="el-GR" sz="2800" dirty="0" smtClean="0"/>
              <a:t> έγινε </a:t>
            </a:r>
            <a:r>
              <a:rPr lang="el-GR" sz="2800" b="1" dirty="0" smtClean="0"/>
              <a:t>ισχυρός</a:t>
            </a:r>
            <a:r>
              <a:rPr lang="el-GR" sz="2800" dirty="0" smtClean="0"/>
              <a:t> και επηρέαζε και τον ίδιο τον αυτοκράτορα.</a:t>
            </a:r>
          </a:p>
          <a:p>
            <a:r>
              <a:rPr lang="el-GR" sz="2800" dirty="0" smtClean="0"/>
              <a:t>Η </a:t>
            </a:r>
            <a:r>
              <a:rPr lang="el-GR" sz="2800" b="1" dirty="0" smtClean="0"/>
              <a:t>Εκκλησιαστική Σύνοδος </a:t>
            </a:r>
            <a:r>
              <a:rPr lang="el-GR" sz="2800" dirty="0" smtClean="0"/>
              <a:t>είχε τον πρώτο λόγο σε εκκλησιαστικά και δογματικά θέματα.</a:t>
            </a:r>
          </a:p>
          <a:p>
            <a:pPr>
              <a:buNone/>
            </a:pPr>
            <a:endParaRPr lang="el-GR" sz="2800" dirty="0" smtClean="0"/>
          </a:p>
        </p:txBody>
      </p:sp>
      <p:pic>
        <p:nvPicPr>
          <p:cNvPr id="77826" name="Picture 2" descr="1. Ο Πατριάρχης Φώτιος (3ος αριστερά) συζητά με τους μαθητές του (Μικρογραφία από βυζαντινό χειρόγραφο, Μαδρίτη, Εθνική Βιβλιοθήκη)"/>
          <p:cNvPicPr>
            <a:picLocks noChangeAspect="1" noChangeArrowheads="1"/>
          </p:cNvPicPr>
          <p:nvPr/>
        </p:nvPicPr>
        <p:blipFill>
          <a:blip r:embed="rId2" cstate="print">
            <a:lum contrast="30000"/>
          </a:blip>
          <a:srcRect t="22878" b="7864"/>
          <a:stretch>
            <a:fillRect/>
          </a:stretch>
        </p:blipFill>
        <p:spPr bwMode="auto">
          <a:xfrm>
            <a:off x="755576" y="4077072"/>
            <a:ext cx="7241761" cy="25202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25167" y="179794"/>
            <a:ext cx="5169867" cy="3328103"/>
          </a:xfrm>
          <a:prstGeom prst="rect">
            <a:avLst/>
          </a:prstGeom>
          <a:ln>
            <a:noFill/>
          </a:ln>
          <a:effectLst>
            <a:outerShdw blurRad="292100" dist="139700" dir="2700000" algn="tl" rotWithShape="0">
              <a:srgbClr val="333333">
                <a:alpha val="65000"/>
              </a:srgbClr>
            </a:outerShdw>
          </a:effectLst>
        </p:spPr>
      </p:pic>
      <p:pic>
        <p:nvPicPr>
          <p:cNvPr id="8" name="Θέση περιεχομένου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75856" y="3789040"/>
            <a:ext cx="5519178" cy="2880320"/>
          </a:xfrm>
          <a:prstGeom prst="rect">
            <a:avLst/>
          </a:prstGeom>
          <a:ln>
            <a:noFill/>
          </a:ln>
          <a:effectLst>
            <a:outerShdw blurRad="292100" dist="139700" dir="2700000" algn="tl" rotWithShape="0">
              <a:srgbClr val="333333">
                <a:alpha val="65000"/>
              </a:srgbClr>
            </a:outerShdw>
          </a:effectLst>
        </p:spPr>
      </p:pic>
      <p:sp>
        <p:nvSpPr>
          <p:cNvPr id="10" name="Τίτλος 1"/>
          <p:cNvSpPr>
            <a:spLocks noGrp="1"/>
          </p:cNvSpPr>
          <p:nvPr>
            <p:ph type="title"/>
          </p:nvPr>
        </p:nvSpPr>
        <p:spPr>
          <a:xfrm>
            <a:off x="107504" y="780284"/>
            <a:ext cx="3289946" cy="1143000"/>
          </a:xfrm>
        </p:spPr>
        <p:txBody>
          <a:bodyPr>
            <a:normAutofit fontScale="90000"/>
          </a:bodyPr>
          <a:lstStyle/>
          <a:p>
            <a:r>
              <a:rPr lang="el-GR" sz="3500" b="1" dirty="0" smtClean="0">
                <a:effectLst>
                  <a:outerShdw blurRad="38100" dist="38100" dir="2700000" algn="tl">
                    <a:srgbClr val="000000">
                      <a:alpha val="43137"/>
                    </a:srgbClr>
                  </a:outerShdw>
                </a:effectLst>
              </a:rPr>
              <a:t>Σκηνές </a:t>
            </a:r>
            <a:br>
              <a:rPr lang="el-GR" sz="3500" b="1" dirty="0" smtClean="0">
                <a:effectLst>
                  <a:outerShdw blurRad="38100" dist="38100" dir="2700000" algn="tl">
                    <a:srgbClr val="000000">
                      <a:alpha val="43137"/>
                    </a:srgbClr>
                  </a:outerShdw>
                </a:effectLst>
              </a:rPr>
            </a:br>
            <a:r>
              <a:rPr lang="el-GR" sz="3500" b="1" dirty="0" smtClean="0">
                <a:effectLst>
                  <a:outerShdw blurRad="38100" dist="38100" dir="2700000" algn="tl">
                    <a:srgbClr val="000000">
                      <a:alpha val="43137"/>
                    </a:srgbClr>
                  </a:outerShdw>
                </a:effectLst>
              </a:rPr>
              <a:t>αγροτικής ζωής</a:t>
            </a:r>
            <a:endParaRPr lang="el-GR" sz="35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93220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a:off x="0" y="-28446"/>
            <a:ext cx="8988023" cy="7706302"/>
          </a:xfrm>
          <a:prstGeom prst="rect">
            <a:avLst/>
          </a:prstGeom>
          <a:ln>
            <a:noFill/>
          </a:ln>
          <a:effectLst>
            <a:outerShdw blurRad="292100" dist="139700" dir="2700000" algn="tl" rotWithShape="0">
              <a:srgbClr val="333333">
                <a:alpha val="65000"/>
              </a:srgbClr>
            </a:outerShdw>
          </a:effectLst>
        </p:spPr>
      </p:pic>
      <p:sp>
        <p:nvSpPr>
          <p:cNvPr id="2" name="Τίτλος 1"/>
          <p:cNvSpPr>
            <a:spLocks noGrp="1"/>
          </p:cNvSpPr>
          <p:nvPr>
            <p:ph type="title"/>
          </p:nvPr>
        </p:nvSpPr>
        <p:spPr>
          <a:xfrm>
            <a:off x="2843808" y="188640"/>
            <a:ext cx="6419056" cy="1143000"/>
          </a:xfrm>
        </p:spPr>
        <p:txBody>
          <a:bodyPr/>
          <a:lstStyle/>
          <a:p>
            <a:r>
              <a:rPr lang="el-GR" b="1" dirty="0" smtClean="0">
                <a:effectLst>
                  <a:outerShdw blurRad="38100" dist="38100" dir="2700000" algn="tl">
                    <a:srgbClr val="000000">
                      <a:alpha val="43137"/>
                    </a:srgbClr>
                  </a:outerShdw>
                </a:effectLst>
              </a:rPr>
              <a:t>Αγρότης</a:t>
            </a:r>
            <a:endParaRPr lang="el-GR"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55854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5949280"/>
            <a:ext cx="9130553" cy="908720"/>
          </a:xfrm>
        </p:spPr>
        <p:txBody>
          <a:bodyPr>
            <a:normAutofit/>
          </a:bodyPr>
          <a:lstStyle/>
          <a:p>
            <a:r>
              <a:rPr lang="el-GR" b="1" dirty="0" smtClean="0">
                <a:solidFill>
                  <a:srgbClr val="002060"/>
                </a:solidFill>
                <a:effectLst>
                  <a:outerShdw blurRad="38100" dist="38100" dir="2700000" algn="tl">
                    <a:srgbClr val="000000">
                      <a:alpha val="43137"/>
                    </a:srgbClr>
                  </a:outerShdw>
                </a:effectLst>
              </a:rPr>
              <a:t>Ψαράδες</a:t>
            </a:r>
            <a:endParaRPr lang="el-GR" b="1" dirty="0">
              <a:solidFill>
                <a:srgbClr val="002060"/>
              </a:solidFill>
              <a:effectLst>
                <a:outerShdw blurRad="38100" dist="38100" dir="2700000" algn="tl">
                  <a:srgbClr val="000000">
                    <a:alpha val="43137"/>
                  </a:srgbClr>
                </a:outerShdw>
              </a:effectLst>
            </a:endParaRPr>
          </a:p>
        </p:txBody>
      </p:sp>
      <p:pic>
        <p:nvPicPr>
          <p:cNvPr id="4" name="Θέση περιεχομένου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9451" y="-67034"/>
            <a:ext cx="9900994" cy="57282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69985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1282</TotalTime>
  <Words>1268</Words>
  <Application>Microsoft Office PowerPoint</Application>
  <PresentationFormat>Προβολή στην οθόνη (4:3)</PresentationFormat>
  <Paragraphs>223</Paragraphs>
  <Slides>63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63</vt:i4>
      </vt:variant>
    </vt:vector>
  </HeadingPairs>
  <TitlesOfParts>
    <vt:vector size="64" baseType="lpstr">
      <vt:lpstr>Θέμα του Office</vt:lpstr>
      <vt:lpstr>ΒΥΖΑΝΤΙΝΗ ΟΙΚΟΝΟΜΙΑ και ΚΟΙΝΩΝΙΑ (9ος – 11ος αι. μ.Χ.)</vt:lpstr>
      <vt:lpstr>Οι δημογραφικές εξελίξεις  και η αγροτική παραγωγή</vt:lpstr>
      <vt:lpstr>Βυζαντινοί γεωργοί</vt:lpstr>
      <vt:lpstr>Διαφάνεια 4</vt:lpstr>
      <vt:lpstr>Το εμπόριο και η βιοτεχνία</vt:lpstr>
      <vt:lpstr>Εμπορικοί δρόμοι συνδέουν Μεσόγειο με Ανατολή</vt:lpstr>
      <vt:lpstr>Σκηνές  αγροτικής ζωής</vt:lpstr>
      <vt:lpstr>Αγρότης</vt:lpstr>
      <vt:lpstr>Ψαράδες</vt:lpstr>
      <vt:lpstr>Οι ιχθυοπράτες</vt:lpstr>
      <vt:lpstr>Υπαίθρια αγορά σε συνοικία της Πόλης</vt:lpstr>
      <vt:lpstr>Ψήσιμο πλίνθων</vt:lpstr>
      <vt:lpstr>Διαφάνεια 13</vt:lpstr>
      <vt:lpstr>Τα αστικά επαγγέλματα</vt:lpstr>
      <vt:lpstr>Βυζαντινό πλοίο</vt:lpstr>
      <vt:lpstr>Διαφάνεια 16</vt:lpstr>
      <vt:lpstr>Συντεχνίες  Συστήματα</vt:lpstr>
      <vt:lpstr>Διαφάνεια 18</vt:lpstr>
      <vt:lpstr>Ξυλουργοί</vt:lpstr>
      <vt:lpstr>Αναπαράσταση μηχανισμού ανέλκυσης</vt:lpstr>
      <vt:lpstr>Κτίστες</vt:lpstr>
      <vt:lpstr>Η ΚΟΙΝΩΝΙΑ</vt:lpstr>
      <vt:lpstr>Δεσπόζουν οι … βασιλικοί</vt:lpstr>
      <vt:lpstr>Στον αγροτικό κόσμο  δυνατοί</vt:lpstr>
      <vt:lpstr> Ένας μικρασιάτης μεγαλογαιοκτήμονας</vt:lpstr>
      <vt:lpstr>Βυζαντινά «τραπεζώματα»</vt:lpstr>
      <vt:lpstr>Διαφάνεια 27</vt:lpstr>
      <vt:lpstr>Διαφάνεια 28</vt:lpstr>
      <vt:lpstr>Ο μεγαλογαιοκτήμονας Φιλάρετος παραθέτει γεύμα στους βασιλικούς (τέλη 8ου αι.) </vt:lpstr>
      <vt:lpstr>Δείπνο πλουσίων</vt:lpstr>
      <vt:lpstr>Διαφάνεια 31</vt:lpstr>
      <vt:lpstr>Διαφάνεια 32</vt:lpstr>
      <vt:lpstr>Διαφάνεια 33</vt:lpstr>
      <vt:lpstr>Η αναχώρηση ενός φτωχού γεωργού</vt:lpstr>
      <vt:lpstr>Διαφάνεια 35</vt:lpstr>
      <vt:lpstr>Το «ἀλληλέγγυον»</vt:lpstr>
      <vt:lpstr>Διαφάνεια 37</vt:lpstr>
      <vt:lpstr>Είσπραξη φόρων</vt:lpstr>
      <vt:lpstr>Νομοθεσία της Δυναστείας  των Μακεδόνων</vt:lpstr>
      <vt:lpstr>Διαφάνεια 40</vt:lpstr>
      <vt:lpstr>Δυνατοί και Πάροικοι</vt:lpstr>
      <vt:lpstr>Θέματα για συζήτηση</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Διοίκηση και νομοθεσία</vt:lpstr>
      <vt:lpstr>Τι ήταν τα Θέματα στο Βυζάντιο;</vt:lpstr>
      <vt:lpstr>Διαφάνεια 56</vt:lpstr>
      <vt:lpstr>Διαφάνεια 57</vt:lpstr>
      <vt:lpstr>Διαφάνεια 58</vt:lpstr>
      <vt:lpstr>Ο αυτοκράτορας</vt:lpstr>
      <vt:lpstr>Χαρακτήρας, σκοποί και υποχρεώσεις  της αυτοκρατορικής εξουσίας</vt:lpstr>
      <vt:lpstr>Με τους Μακεδόνες βασιλείς</vt:lpstr>
      <vt:lpstr>Σχέσεις Κράτους - Εκκλησίας</vt:lpstr>
      <vt:lpstr>Διαφάνεια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TOSHIBA</dc:creator>
  <cp:lastModifiedBy>Toshiba</cp:lastModifiedBy>
  <cp:revision>101</cp:revision>
  <dcterms:created xsi:type="dcterms:W3CDTF">2013-11-25T18:34:29Z</dcterms:created>
  <dcterms:modified xsi:type="dcterms:W3CDTF">2017-11-22T23:15:36Z</dcterms:modified>
</cp:coreProperties>
</file>