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7" r:id="rId3"/>
    <p:sldId id="298" r:id="rId4"/>
    <p:sldId id="283" r:id="rId5"/>
    <p:sldId id="277" r:id="rId6"/>
    <p:sldId id="257" r:id="rId7"/>
    <p:sldId id="279" r:id="rId8"/>
    <p:sldId id="258" r:id="rId9"/>
    <p:sldId id="275" r:id="rId10"/>
    <p:sldId id="274" r:id="rId11"/>
    <p:sldId id="290" r:id="rId12"/>
    <p:sldId id="291" r:id="rId13"/>
    <p:sldId id="293" r:id="rId14"/>
    <p:sldId id="292" r:id="rId15"/>
    <p:sldId id="289" r:id="rId16"/>
    <p:sldId id="270" r:id="rId17"/>
    <p:sldId id="286" r:id="rId18"/>
    <p:sldId id="273" r:id="rId19"/>
    <p:sldId id="271" r:id="rId20"/>
    <p:sldId id="282" r:id="rId21"/>
    <p:sldId id="259" r:id="rId22"/>
    <p:sldId id="260" r:id="rId23"/>
    <p:sldId id="294" r:id="rId24"/>
    <p:sldId id="296" r:id="rId25"/>
    <p:sldId id="261" r:id="rId26"/>
    <p:sldId id="264" r:id="rId27"/>
    <p:sldId id="281" r:id="rId28"/>
    <p:sldId id="267" r:id="rId29"/>
    <p:sldId id="265" r:id="rId30"/>
    <p:sldId id="266" r:id="rId31"/>
    <p:sldId id="269" r:id="rId32"/>
    <p:sldId id="268" r:id="rId33"/>
    <p:sldId id="284" r:id="rId34"/>
    <p:sldId id="285" r:id="rId35"/>
    <p:sldId id="262" r:id="rId36"/>
    <p:sldId id="272" r:id="rId37"/>
    <p:sldId id="263" r:id="rId38"/>
    <p:sldId id="276" r:id="rId39"/>
    <p:sldId id="287" r:id="rId40"/>
    <p:sldId id="295"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C18"/>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DC980-CE71-48B3-A329-063189E33E29}" type="datetimeFigureOut">
              <a:rPr lang="el-GR" smtClean="0"/>
              <a:t>20/10/2014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86501-5E31-4B41-9F26-F711F042CE86}" type="slidenum">
              <a:rPr lang="el-GR" smtClean="0"/>
              <a:t>‹#›</a:t>
            </a:fld>
            <a:endParaRPr lang="el-GR"/>
          </a:p>
        </p:txBody>
      </p:sp>
    </p:spTree>
    <p:extLst>
      <p:ext uri="{BB962C8B-B14F-4D97-AF65-F5344CB8AC3E}">
        <p14:creationId xmlns:p14="http://schemas.microsoft.com/office/powerpoint/2010/main" val="327094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6786501-5E31-4B41-9F26-F711F042CE86}" type="slidenum">
              <a:rPr lang="el-GR" smtClean="0"/>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6786501-5E31-4B41-9F26-F711F042CE86}" type="slidenum">
              <a:rPr lang="el-GR" smtClean="0"/>
              <a:t>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6786501-5E31-4B41-9F26-F711F042CE86}" type="slidenum">
              <a:rPr lang="el-GR" smtClean="0"/>
              <a:t>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6786501-5E31-4B41-9F26-F711F042CE86}" type="slidenum">
              <a:rPr lang="el-GR" smtClean="0"/>
              <a:t>10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6786501-5E31-4B41-9F26-F711F042CE86}" type="slidenum">
              <a:rPr lang="el-GR" smtClean="0"/>
              <a:t>16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6786501-5E31-4B41-9F26-F711F042CE86}" type="slidenum">
              <a:rPr lang="el-GR" smtClean="0"/>
              <a:t>19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C7C942-C94C-4E22-A126-4329CAF246B1}" type="datetimeFigureOut">
              <a:rPr lang="el-GR" smtClean="0"/>
              <a:t>20/10/2014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3324F5-9FC4-4B53-8AE5-4A92923F971C}"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7C942-C94C-4E22-A126-4329CAF246B1}" type="datetimeFigureOut">
              <a:rPr lang="el-GR" smtClean="0"/>
              <a:t>20/10/2014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324F5-9FC4-4B53-8AE5-4A92923F971C}"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microsoft.com/office/2007/relationships/hdphoto" Target="../media/hdphoto1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71600" y="1916832"/>
            <a:ext cx="7772400" cy="2736304"/>
          </a:xfrm>
        </p:spPr>
        <p:txBody>
          <a:bodyPr>
            <a:noAutofit/>
          </a:bodyPr>
          <a:lstStyle/>
          <a:p>
            <a:r>
              <a:rPr lang="el-GR" sz="7200" b="1" dirty="0" smtClean="0">
                <a:solidFill>
                  <a:schemeClr val="accent2">
                    <a:lumMod val="50000"/>
                  </a:schemeClr>
                </a:solidFill>
                <a:effectLst>
                  <a:outerShdw blurRad="38100" dist="38100" dir="2700000" algn="tl">
                    <a:srgbClr val="000000">
                      <a:alpha val="43137"/>
                    </a:srgbClr>
                  </a:outerShdw>
                </a:effectLst>
              </a:rPr>
              <a:t>Σλάβοι </a:t>
            </a:r>
            <a:br>
              <a:rPr lang="el-GR" sz="7200" b="1" dirty="0" smtClean="0">
                <a:solidFill>
                  <a:schemeClr val="accent2">
                    <a:lumMod val="50000"/>
                  </a:schemeClr>
                </a:solidFill>
                <a:effectLst>
                  <a:outerShdw blurRad="38100" dist="38100" dir="2700000" algn="tl">
                    <a:srgbClr val="000000">
                      <a:alpha val="43137"/>
                    </a:srgbClr>
                  </a:outerShdw>
                </a:effectLst>
              </a:rPr>
            </a:br>
            <a:r>
              <a:rPr lang="el-GR" sz="7200" b="1" dirty="0" smtClean="0">
                <a:solidFill>
                  <a:schemeClr val="accent2">
                    <a:lumMod val="50000"/>
                  </a:schemeClr>
                </a:solidFill>
                <a:effectLst>
                  <a:outerShdw blurRad="38100" dist="38100" dir="2700000" algn="tl">
                    <a:srgbClr val="000000">
                      <a:alpha val="43137"/>
                    </a:srgbClr>
                  </a:outerShdw>
                </a:effectLst>
              </a:rPr>
              <a:t>και </a:t>
            </a:r>
            <a:br>
              <a:rPr lang="el-GR" sz="7200" b="1" dirty="0" smtClean="0">
                <a:solidFill>
                  <a:schemeClr val="accent2">
                    <a:lumMod val="50000"/>
                  </a:schemeClr>
                </a:solidFill>
                <a:effectLst>
                  <a:outerShdw blurRad="38100" dist="38100" dir="2700000" algn="tl">
                    <a:srgbClr val="000000">
                      <a:alpha val="43137"/>
                    </a:srgbClr>
                  </a:outerShdw>
                </a:effectLst>
              </a:rPr>
            </a:br>
            <a:r>
              <a:rPr lang="el-GR" sz="7200" b="1" dirty="0" smtClean="0">
                <a:solidFill>
                  <a:schemeClr val="accent2">
                    <a:lumMod val="50000"/>
                  </a:schemeClr>
                </a:solidFill>
                <a:effectLst>
                  <a:outerShdw blurRad="38100" dist="38100" dir="2700000" algn="tl">
                    <a:srgbClr val="000000">
                      <a:alpha val="43137"/>
                    </a:srgbClr>
                  </a:outerShdw>
                </a:effectLst>
              </a:rPr>
              <a:t>Βούλγαροι</a:t>
            </a:r>
            <a:endParaRPr lang="el-GR" sz="72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7725544" cy="2520280"/>
          </a:xfrm>
        </p:spPr>
        <p:txBody>
          <a:bodyPr>
            <a:normAutofit/>
          </a:bodyPr>
          <a:lstStyle/>
          <a:p>
            <a:r>
              <a:rPr lang="el-GR" b="1" dirty="0" smtClean="0">
                <a:solidFill>
                  <a:schemeClr val="accent2">
                    <a:lumMod val="50000"/>
                  </a:schemeClr>
                </a:solidFill>
                <a:effectLst>
                  <a:outerShdw blurRad="38100" dist="38100" dir="2700000" algn="tl">
                    <a:srgbClr val="000000">
                      <a:alpha val="43137"/>
                    </a:srgbClr>
                  </a:outerShdw>
                </a:effectLst>
              </a:rPr>
              <a:t>Η ίδρυση </a:t>
            </a:r>
            <a:br>
              <a:rPr lang="el-GR" b="1" dirty="0" smtClean="0">
                <a:solidFill>
                  <a:schemeClr val="accent2">
                    <a:lumMod val="50000"/>
                  </a:schemeClr>
                </a:solidFill>
                <a:effectLst>
                  <a:outerShdw blurRad="38100" dist="38100" dir="2700000" algn="tl">
                    <a:srgbClr val="000000">
                      <a:alpha val="43137"/>
                    </a:srgbClr>
                  </a:outerShdw>
                </a:effectLst>
              </a:rPr>
            </a:br>
            <a:r>
              <a:rPr lang="el-GR" b="1" dirty="0" smtClean="0">
                <a:solidFill>
                  <a:schemeClr val="accent2">
                    <a:lumMod val="50000"/>
                  </a:schemeClr>
                </a:solidFill>
                <a:effectLst>
                  <a:outerShdw blurRad="38100" dist="38100" dir="2700000" algn="tl">
                    <a:srgbClr val="000000">
                      <a:alpha val="43137"/>
                    </a:srgbClr>
                  </a:outerShdw>
                </a:effectLst>
              </a:rPr>
              <a:t>του κράτους </a:t>
            </a:r>
            <a:r>
              <a:rPr lang="en-US" b="1" dirty="0" smtClean="0">
                <a:solidFill>
                  <a:schemeClr val="accent2">
                    <a:lumMod val="50000"/>
                  </a:schemeClr>
                </a:solidFill>
                <a:effectLst>
                  <a:outerShdw blurRad="38100" dist="38100" dir="2700000" algn="tl">
                    <a:srgbClr val="000000">
                      <a:alpha val="43137"/>
                    </a:srgbClr>
                  </a:outerShdw>
                </a:effectLst>
              </a:rPr>
              <a:t/>
            </a:r>
            <a:br>
              <a:rPr lang="en-US" b="1" dirty="0" smtClean="0">
                <a:solidFill>
                  <a:schemeClr val="accent2">
                    <a:lumMod val="50000"/>
                  </a:schemeClr>
                </a:solidFill>
                <a:effectLst>
                  <a:outerShdw blurRad="38100" dist="38100" dir="2700000" algn="tl">
                    <a:srgbClr val="000000">
                      <a:alpha val="43137"/>
                    </a:srgbClr>
                  </a:outerShdw>
                </a:effectLst>
              </a:rPr>
            </a:br>
            <a:r>
              <a:rPr lang="el-GR" b="1" dirty="0" smtClean="0">
                <a:solidFill>
                  <a:schemeClr val="accent2">
                    <a:lumMod val="50000"/>
                  </a:schemeClr>
                </a:solidFill>
                <a:effectLst>
                  <a:outerShdw blurRad="38100" dist="38100" dir="2700000" algn="tl">
                    <a:srgbClr val="000000">
                      <a:alpha val="43137"/>
                    </a:srgbClr>
                  </a:outerShdw>
                </a:effectLst>
              </a:rPr>
              <a:t>των </a:t>
            </a:r>
            <a:r>
              <a:rPr lang="el-GR" b="1" dirty="0" smtClean="0">
                <a:solidFill>
                  <a:srgbClr val="303C18"/>
                </a:solidFill>
                <a:effectLst>
                  <a:outerShdw blurRad="38100" dist="38100" dir="2700000" algn="tl">
                    <a:srgbClr val="000000">
                      <a:alpha val="43137"/>
                    </a:srgbClr>
                  </a:outerShdw>
                </a:effectLst>
              </a:rPr>
              <a:t>Βουλγάρων</a:t>
            </a:r>
            <a:endParaRPr lang="el-GR" b="1" dirty="0">
              <a:solidFill>
                <a:srgbClr val="303C18"/>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259632" y="3140968"/>
            <a:ext cx="7653536" cy="3129211"/>
          </a:xfrm>
        </p:spPr>
        <p:txBody>
          <a:bodyPr/>
          <a:lstStyle/>
          <a:p>
            <a:r>
              <a:rPr lang="el-GR" dirty="0" smtClean="0"/>
              <a:t>Επί </a:t>
            </a:r>
            <a:r>
              <a:rPr lang="el-GR" b="1" dirty="0" smtClean="0"/>
              <a:t>Κωνσταντίνου Δ΄</a:t>
            </a:r>
            <a:r>
              <a:rPr lang="el-GR" dirty="0" smtClean="0"/>
              <a:t> (668 – 685 </a:t>
            </a:r>
            <a:r>
              <a:rPr lang="el-GR" dirty="0" err="1" smtClean="0"/>
              <a:t>μ.Χ</a:t>
            </a:r>
            <a:r>
              <a:rPr lang="el-GR" dirty="0" smtClean="0"/>
              <a:t>.) </a:t>
            </a:r>
          </a:p>
          <a:p>
            <a:pPr marL="0" indent="0">
              <a:buNone/>
            </a:pPr>
            <a:r>
              <a:rPr lang="el-GR" dirty="0"/>
              <a:t>	</a:t>
            </a:r>
            <a:r>
              <a:rPr lang="el-GR" dirty="0" smtClean="0"/>
              <a:t>ήρθε ένας λαός </a:t>
            </a:r>
          </a:p>
          <a:p>
            <a:pPr marL="0" indent="0">
              <a:buNone/>
            </a:pPr>
            <a:r>
              <a:rPr lang="el-GR" dirty="0"/>
              <a:t>	</a:t>
            </a:r>
            <a:r>
              <a:rPr lang="el-GR" dirty="0" smtClean="0"/>
              <a:t>από τις </a:t>
            </a:r>
            <a:r>
              <a:rPr lang="el-GR" b="1" dirty="0" smtClean="0">
                <a:solidFill>
                  <a:srgbClr val="303C18"/>
                </a:solidFill>
                <a:effectLst>
                  <a:outerShdw blurRad="38100" dist="38100" dir="2700000" algn="tl">
                    <a:srgbClr val="000000">
                      <a:alpha val="43137"/>
                    </a:srgbClr>
                  </a:outerShdw>
                </a:effectLst>
              </a:rPr>
              <a:t>ασιατικές στέπες </a:t>
            </a:r>
          </a:p>
          <a:p>
            <a:pPr marL="0" indent="0">
              <a:buNone/>
            </a:pPr>
            <a:r>
              <a:rPr lang="el-GR" b="1" dirty="0">
                <a:solidFill>
                  <a:srgbClr val="303C18"/>
                </a:solidFill>
                <a:effectLst>
                  <a:outerShdw blurRad="38100" dist="38100" dir="2700000" algn="tl">
                    <a:srgbClr val="000000">
                      <a:alpha val="43137"/>
                    </a:srgbClr>
                  </a:outerShdw>
                </a:effectLst>
              </a:rPr>
              <a:t>	</a:t>
            </a:r>
            <a:r>
              <a:rPr lang="el-GR" dirty="0" smtClean="0"/>
              <a:t>στις εκβολές του Δούναβη!</a:t>
            </a:r>
          </a:p>
        </p:txBody>
      </p:sp>
    </p:spTree>
    <p:extLst>
      <p:ext uri="{BB962C8B-B14F-4D97-AF65-F5344CB8AC3E}">
        <p14:creationId xmlns:p14="http://schemas.microsoft.com/office/powerpoint/2010/main" val="3880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0482" name="Picture 2" descr="http://upload.wikimedia.org/wikipedia/commons/e/ed/Delta_Dunarii_50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373" y="-99392"/>
            <a:ext cx="9399636" cy="7056784"/>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txBox="1">
            <a:spLocks/>
          </p:cNvSpPr>
          <p:nvPr/>
        </p:nvSpPr>
        <p:spPr>
          <a:xfrm>
            <a:off x="251520" y="5085184"/>
            <a:ext cx="6131024"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b="1" smtClean="0">
                <a:solidFill>
                  <a:srgbClr val="303C18"/>
                </a:solidFill>
                <a:effectLst>
                  <a:outerShdw blurRad="38100" dist="38100" dir="2700000" algn="tl">
                    <a:srgbClr val="000000">
                      <a:alpha val="43137"/>
                    </a:srgbClr>
                  </a:outerShdw>
                </a:effectLst>
              </a:rPr>
              <a:t>Δέλτα </a:t>
            </a:r>
            <a:br>
              <a:rPr lang="el-GR" b="1" smtClean="0">
                <a:solidFill>
                  <a:srgbClr val="303C18"/>
                </a:solidFill>
                <a:effectLst>
                  <a:outerShdw blurRad="38100" dist="38100" dir="2700000" algn="tl">
                    <a:srgbClr val="000000">
                      <a:alpha val="43137"/>
                    </a:srgbClr>
                  </a:outerShdw>
                </a:effectLst>
              </a:rPr>
            </a:br>
            <a:r>
              <a:rPr lang="el-GR" b="1" smtClean="0">
                <a:solidFill>
                  <a:srgbClr val="303C18"/>
                </a:solidFill>
                <a:effectLst>
                  <a:outerShdw blurRad="38100" dist="38100" dir="2700000" algn="tl">
                    <a:srgbClr val="000000">
                      <a:alpha val="43137"/>
                    </a:srgbClr>
                  </a:outerShdw>
                </a:effectLst>
              </a:rPr>
              <a:t>Δούναβη</a:t>
            </a:r>
            <a:endParaRPr lang="el-GR" b="1" dirty="0">
              <a:solidFill>
                <a:srgbClr val="303C1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97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1506" name="Picture 2" descr="http://newpost.gr/storage/photos/master/201309/dunabedelta2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8560"/>
            <a:ext cx="12173365" cy="687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3554" name="Picture 2" descr="http://3.bp.blogspot.com/-DILZk3F8g3s/UiGi7Iaa0LI/AAAAAAAAF-8/51-eyBwlQBU/s1600/Delta+del+Danub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0"/>
            <a:ext cx="115063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85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2532" name="Picture 4" descr="δέλτα δούναβη διανυσματικ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16" y="-483290"/>
            <a:ext cx="10507791" cy="749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3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19458" name="Picture 2" descr="http://upload.wikimedia.org/wikipedia/commons/d/df/Danube_delta_satelit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644008" y="6062"/>
            <a:ext cx="4249490" cy="3206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Δεξιό βέλος 3"/>
          <p:cNvSpPr/>
          <p:nvPr/>
        </p:nvSpPr>
        <p:spPr>
          <a:xfrm>
            <a:off x="323528" y="260648"/>
            <a:ext cx="4680520" cy="1656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33446" y="656445"/>
            <a:ext cx="4392488" cy="828339"/>
          </a:xfrm>
        </p:spPr>
        <p:txBody>
          <a:bodyPr>
            <a:normAutofit/>
          </a:bodyPr>
          <a:lstStyle/>
          <a:p>
            <a:r>
              <a:rPr lang="el-GR" sz="3500" b="1" dirty="0" smtClean="0">
                <a:solidFill>
                  <a:schemeClr val="bg1"/>
                </a:solidFill>
                <a:effectLst>
                  <a:outerShdw blurRad="38100" dist="38100" dir="2700000" algn="tl">
                    <a:srgbClr val="000000">
                      <a:alpha val="43137"/>
                    </a:srgbClr>
                  </a:outerShdw>
                </a:effectLst>
              </a:rPr>
              <a:t>Δέλτα  Δούναβη</a:t>
            </a:r>
            <a:endParaRPr lang="el-GR" sz="3500" b="1" dirty="0">
              <a:solidFill>
                <a:schemeClr val="bg1"/>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273546" y="2996952"/>
            <a:ext cx="8229600" cy="4149080"/>
          </a:xfrm>
        </p:spPr>
        <p:txBody>
          <a:bodyPr>
            <a:normAutofit fontScale="92500" lnSpcReduction="20000"/>
          </a:bodyPr>
          <a:lstStyle/>
          <a:p>
            <a:r>
              <a:rPr lang="el-GR" sz="4300" b="1" dirty="0" smtClean="0">
                <a:solidFill>
                  <a:schemeClr val="accent2">
                    <a:lumMod val="50000"/>
                  </a:schemeClr>
                </a:solidFill>
                <a:effectLst>
                  <a:outerShdw blurRad="38100" dist="38100" dir="2700000" algn="tl">
                    <a:srgbClr val="000000">
                      <a:alpha val="43137"/>
                    </a:srgbClr>
                  </a:outerShdw>
                </a:effectLst>
              </a:rPr>
              <a:t>680</a:t>
            </a:r>
            <a:r>
              <a:rPr lang="el-GR" dirty="0" smtClean="0"/>
              <a:t> </a:t>
            </a:r>
            <a:r>
              <a:rPr lang="el-GR" dirty="0" err="1" smtClean="0"/>
              <a:t>μ.Χ</a:t>
            </a:r>
            <a:r>
              <a:rPr lang="el-GR" dirty="0" smtClean="0"/>
              <a:t>. Ο Κων/νος Δ΄ </a:t>
            </a:r>
          </a:p>
          <a:p>
            <a:pPr marL="0" indent="0">
              <a:buNone/>
            </a:pPr>
            <a:r>
              <a:rPr lang="el-GR" dirty="0" smtClean="0"/>
              <a:t>              κάνει εκστρατεία εναντίον των Βουλγάρων.</a:t>
            </a:r>
          </a:p>
          <a:p>
            <a:r>
              <a:rPr lang="el-GR" dirty="0" smtClean="0"/>
              <a:t>Φτάνει με το στρατό του στο δέλτα του Δούναβη, στον Εύξεινο πόντο </a:t>
            </a:r>
            <a:r>
              <a:rPr lang="el-GR" dirty="0" smtClean="0">
                <a:sym typeface="Wingdings" pitchFamily="2" charset="2"/>
              </a:rPr>
              <a:t></a:t>
            </a:r>
            <a:endParaRPr lang="el-GR" dirty="0" smtClean="0"/>
          </a:p>
          <a:p>
            <a:r>
              <a:rPr lang="el-GR" dirty="0" smtClean="0"/>
              <a:t>Ελώδης περιοχή </a:t>
            </a:r>
            <a:r>
              <a:rPr lang="el-GR" dirty="0" smtClean="0">
                <a:sym typeface="Wingdings" pitchFamily="2" charset="2"/>
              </a:rPr>
              <a:t></a:t>
            </a:r>
            <a:r>
              <a:rPr lang="el-GR" dirty="0">
                <a:sym typeface="Wingdings" pitchFamily="2" charset="2"/>
              </a:rPr>
              <a:t> </a:t>
            </a:r>
            <a:r>
              <a:rPr lang="el-GR" dirty="0" smtClean="0"/>
              <a:t>δυσκολία στην κίνηση και την ανάπτυξη του στρατεύματος </a:t>
            </a:r>
            <a:r>
              <a:rPr lang="el-GR" dirty="0" smtClean="0">
                <a:sym typeface="Wingdings" pitchFamily="2" charset="2"/>
              </a:rPr>
              <a:t></a:t>
            </a:r>
            <a:endParaRPr lang="el-GR" dirty="0" smtClean="0"/>
          </a:p>
          <a:p>
            <a:r>
              <a:rPr lang="el-GR" dirty="0" smtClean="0"/>
              <a:t>Οι Βούλγαροι νίκησαν </a:t>
            </a:r>
            <a:r>
              <a:rPr lang="el-GR" dirty="0"/>
              <a:t>το βυζαντινό στρατό και κατέκτησαν τα εδάφη μεταξύ </a:t>
            </a:r>
            <a:r>
              <a:rPr lang="el-GR" b="1" dirty="0"/>
              <a:t>Δούναβη</a:t>
            </a:r>
            <a:r>
              <a:rPr lang="el-GR" dirty="0"/>
              <a:t>, </a:t>
            </a:r>
            <a:r>
              <a:rPr lang="el-GR" b="1" dirty="0"/>
              <a:t>Αίμου</a:t>
            </a:r>
            <a:r>
              <a:rPr lang="el-GR" dirty="0"/>
              <a:t> και </a:t>
            </a:r>
            <a:r>
              <a:rPr lang="el-GR" b="1" dirty="0"/>
              <a:t>Ευξείνου Πόντου</a:t>
            </a:r>
            <a:r>
              <a:rPr lang="el-GR" dirty="0"/>
              <a:t>.</a:t>
            </a:r>
          </a:p>
        </p:txBody>
      </p:sp>
    </p:spTree>
    <p:extLst>
      <p:ext uri="{BB962C8B-B14F-4D97-AF65-F5344CB8AC3E}">
        <p14:creationId xmlns:p14="http://schemas.microsoft.com/office/powerpoint/2010/main" val="31642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50" fill="hold"/>
                                        <p:tgtEl>
                                          <p:spTgt spid="2"/>
                                        </p:tgtEl>
                                        <p:attrNameLst>
                                          <p:attrName>ppt_x</p:attrName>
                                        </p:attrNameLst>
                                      </p:cBhvr>
                                      <p:tavLst>
                                        <p:tav tm="0">
                                          <p:val>
                                            <p:strVal val="0-#ppt_w/2"/>
                                          </p:val>
                                        </p:tav>
                                        <p:tav tm="100000">
                                          <p:val>
                                            <p:strVal val="#ppt_x"/>
                                          </p:val>
                                        </p:tav>
                                      </p:tavLst>
                                    </p:anim>
                                    <p:anim calcmode="lin" valueType="num">
                                      <p:cBhvr additive="base">
                                        <p:cTn id="8" dur="2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250" fill="hold"/>
                                        <p:tgtEl>
                                          <p:spTgt spid="4"/>
                                        </p:tgtEl>
                                        <p:attrNameLst>
                                          <p:attrName>ppt_x</p:attrName>
                                        </p:attrNameLst>
                                      </p:cBhvr>
                                      <p:tavLst>
                                        <p:tav tm="0">
                                          <p:val>
                                            <p:strVal val="0-#ppt_w/2"/>
                                          </p:val>
                                        </p:tav>
                                        <p:tav tm="100000">
                                          <p:val>
                                            <p:strVal val="#ppt_x"/>
                                          </p:val>
                                        </p:tav>
                                      </p:tavLst>
                                    </p:anim>
                                    <p:anim calcmode="lin" valueType="num">
                                      <p:cBhvr additive="base">
                                        <p:cTn id="12" dur="2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fade">
                                      <p:cBhvr>
                                        <p:cTn id="17" dur="1000"/>
                                        <p:tgtEl>
                                          <p:spTgt spid="19458"/>
                                        </p:tgtEl>
                                      </p:cBhvr>
                                    </p:animEffect>
                                    <p:anim calcmode="lin" valueType="num">
                                      <p:cBhvr>
                                        <p:cTn id="18" dur="1000" fill="hold"/>
                                        <p:tgtEl>
                                          <p:spTgt spid="19458"/>
                                        </p:tgtEl>
                                        <p:attrNameLst>
                                          <p:attrName>ppt_x</p:attrName>
                                        </p:attrNameLst>
                                      </p:cBhvr>
                                      <p:tavLst>
                                        <p:tav tm="0">
                                          <p:val>
                                            <p:strVal val="#ppt_x"/>
                                          </p:val>
                                        </p:tav>
                                        <p:tav tm="100000">
                                          <p:val>
                                            <p:strVal val="#ppt_x"/>
                                          </p:val>
                                        </p:tav>
                                      </p:tavLst>
                                    </p:anim>
                                    <p:anim calcmode="lin" valueType="num">
                                      <p:cBhvr>
                                        <p:cTn id="1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1" y="2266108"/>
            <a:ext cx="8229600" cy="3561259"/>
          </a:xfrm>
        </p:spPr>
        <p:txBody>
          <a:bodyPr>
            <a:normAutofit/>
          </a:bodyPr>
          <a:lstStyle/>
          <a:p>
            <a:r>
              <a:rPr lang="el-GR" sz="2800" dirty="0" smtClean="0"/>
              <a:t>Ο </a:t>
            </a:r>
            <a:r>
              <a:rPr lang="el-GR" sz="2800" b="1" dirty="0" smtClean="0">
                <a:solidFill>
                  <a:schemeClr val="accent3">
                    <a:lumMod val="50000"/>
                  </a:schemeClr>
                </a:solidFill>
                <a:effectLst>
                  <a:outerShdw blurRad="38100" dist="38100" dir="2700000" algn="tl">
                    <a:srgbClr val="000000">
                      <a:alpha val="43137"/>
                    </a:srgbClr>
                  </a:outerShdw>
                </a:effectLst>
              </a:rPr>
              <a:t>Κων/νος Δ΄ </a:t>
            </a:r>
            <a:r>
              <a:rPr lang="el-GR" sz="2800" i="1" dirty="0" smtClean="0"/>
              <a:t>(αυτοκράτωρ από 668-685) </a:t>
            </a:r>
            <a:r>
              <a:rPr lang="el-GR" sz="2800" dirty="0" smtClean="0"/>
              <a:t>αναγνωρίζει σιωπηρά τη νέα κατάσταση και </a:t>
            </a:r>
            <a:r>
              <a:rPr lang="el-GR" sz="2800" b="1" dirty="0" smtClean="0">
                <a:solidFill>
                  <a:schemeClr val="accent3">
                    <a:lumMod val="50000"/>
                  </a:schemeClr>
                </a:solidFill>
                <a:effectLst>
                  <a:outerShdw blurRad="38100" dist="38100" dir="2700000" algn="tl">
                    <a:srgbClr val="000000">
                      <a:alpha val="43137"/>
                    </a:srgbClr>
                  </a:outerShdw>
                </a:effectLst>
              </a:rPr>
              <a:t>υπόσχεται καταβολή ετήσιων χορηγιών</a:t>
            </a:r>
            <a:r>
              <a:rPr lang="el-GR" sz="2800" dirty="0" smtClean="0">
                <a:solidFill>
                  <a:schemeClr val="accent3">
                    <a:lumMod val="50000"/>
                  </a:schemeClr>
                </a:solidFill>
                <a:effectLst>
                  <a:outerShdw blurRad="38100" dist="38100" dir="2700000" algn="tl">
                    <a:srgbClr val="000000">
                      <a:alpha val="43137"/>
                    </a:srgbClr>
                  </a:outerShdw>
                </a:effectLst>
              </a:rPr>
              <a:t> </a:t>
            </a:r>
            <a:r>
              <a:rPr lang="el-GR" sz="2800" dirty="0" smtClean="0">
                <a:sym typeface="Wingdings" pitchFamily="2" charset="2"/>
              </a:rPr>
              <a:t> σύνεση </a:t>
            </a:r>
          </a:p>
        </p:txBody>
      </p:sp>
      <p:pic>
        <p:nvPicPr>
          <p:cNvPr id="1026" name="Picture 2" descr="http://upload.wikimedia.org/wikipedia/commons/8/8a/Solidus_of_Constantine_IV_with_Heraclius_and_Tiberiu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697" y="277427"/>
            <a:ext cx="2592287" cy="1259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1518068"/>
            <a:ext cx="6552727" cy="769441"/>
          </a:xfrm>
          <a:prstGeom prst="rect">
            <a:avLst/>
          </a:prstGeom>
          <a:noFill/>
        </p:spPr>
        <p:txBody>
          <a:bodyPr wrap="square" rtlCol="0">
            <a:spAutoFit/>
          </a:bodyPr>
          <a:lstStyle/>
          <a:p>
            <a:pPr algn="ctr"/>
            <a:r>
              <a:rPr lang="el-GR" sz="2200" dirty="0" smtClean="0"/>
              <a:t>Χρυσό νόμισμα που εικονίζει τον </a:t>
            </a:r>
            <a:r>
              <a:rPr lang="el-GR" sz="2200" b="1" dirty="0" smtClean="0">
                <a:effectLst>
                  <a:outerShdw blurRad="38100" dist="38100" dir="2700000" algn="tl">
                    <a:srgbClr val="000000">
                      <a:alpha val="43137"/>
                    </a:srgbClr>
                  </a:outerShdw>
                </a:effectLst>
              </a:rPr>
              <a:t>Κων/</a:t>
            </a:r>
            <a:r>
              <a:rPr lang="el-GR" sz="2200" b="1" dirty="0" err="1" smtClean="0">
                <a:effectLst>
                  <a:outerShdw blurRad="38100" dist="38100" dir="2700000" algn="tl">
                    <a:srgbClr val="000000">
                      <a:alpha val="43137"/>
                    </a:srgbClr>
                  </a:outerShdw>
                </a:effectLst>
              </a:rPr>
              <a:t>νο</a:t>
            </a:r>
            <a:r>
              <a:rPr lang="el-GR" sz="2200" b="1" dirty="0" smtClean="0">
                <a:effectLst>
                  <a:outerShdw blurRad="38100" dist="38100" dir="2700000" algn="tl">
                    <a:srgbClr val="000000">
                      <a:alpha val="43137"/>
                    </a:srgbClr>
                  </a:outerShdw>
                </a:effectLst>
              </a:rPr>
              <a:t> Δ΄ </a:t>
            </a:r>
            <a:r>
              <a:rPr lang="el-GR" sz="2200" dirty="0" smtClean="0"/>
              <a:t>και τους δύο αδερφούς του, τον </a:t>
            </a:r>
            <a:r>
              <a:rPr lang="el-GR" sz="2200" b="1" dirty="0" smtClean="0">
                <a:effectLst>
                  <a:outerShdw blurRad="38100" dist="38100" dir="2700000" algn="tl">
                    <a:srgbClr val="000000">
                      <a:alpha val="43137"/>
                    </a:srgbClr>
                  </a:outerShdw>
                </a:effectLst>
              </a:rPr>
              <a:t>Ηράκλειο</a:t>
            </a:r>
            <a:r>
              <a:rPr lang="el-GR" sz="2200" dirty="0" smtClean="0"/>
              <a:t> και τον </a:t>
            </a:r>
            <a:r>
              <a:rPr lang="el-GR" sz="2200" b="1" dirty="0" smtClean="0">
                <a:effectLst>
                  <a:outerShdw blurRad="38100" dist="38100" dir="2700000" algn="tl">
                    <a:srgbClr val="000000">
                      <a:alpha val="43137"/>
                    </a:srgbClr>
                  </a:outerShdw>
                </a:effectLst>
              </a:rPr>
              <a:t>Τιβέριο.</a:t>
            </a:r>
            <a:endParaRPr lang="el-GR" sz="2200" b="1" dirty="0">
              <a:effectLst>
                <a:outerShdw blurRad="38100" dist="38100" dir="2700000" algn="tl">
                  <a:srgbClr val="000000">
                    <a:alpha val="43137"/>
                  </a:srgbClr>
                </a:outerShdw>
              </a:effectLst>
            </a:endParaRPr>
          </a:p>
        </p:txBody>
      </p:sp>
      <p:pic>
        <p:nvPicPr>
          <p:cNvPr id="7" name="Picture 2" descr="http://upload.wikimedia.org/wikipedia/commons/f/f5/Privil_classe.jpg"/>
          <p:cNvPicPr>
            <a:picLocks noChangeAspect="1" noChangeArrowheads="1"/>
          </p:cNvPicPr>
          <p:nvPr/>
        </p:nvPicPr>
        <p:blipFill rotWithShape="1">
          <a:blip r:embed="rId4">
            <a:extLst>
              <a:ext uri="{28A0092B-C50C-407E-A947-70E740481C1C}">
                <a14:useLocalDpi xmlns:a14="http://schemas.microsoft.com/office/drawing/2010/main" val="0"/>
              </a:ext>
            </a:extLst>
          </a:blip>
          <a:srcRect t="6163" b="48884"/>
          <a:stretch/>
        </p:blipFill>
        <p:spPr bwMode="auto">
          <a:xfrm>
            <a:off x="755576" y="3861048"/>
            <a:ext cx="7580131"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2809" y="6238473"/>
            <a:ext cx="8280920" cy="430887"/>
          </a:xfrm>
          <a:prstGeom prst="rect">
            <a:avLst/>
          </a:prstGeom>
          <a:noFill/>
        </p:spPr>
        <p:txBody>
          <a:bodyPr wrap="square" rtlCol="0">
            <a:spAutoFit/>
          </a:bodyPr>
          <a:lstStyle/>
          <a:p>
            <a:pPr algn="ctr"/>
            <a:r>
              <a:rPr lang="el-GR" sz="2200" dirty="0" smtClean="0"/>
              <a:t>Ο </a:t>
            </a:r>
            <a:r>
              <a:rPr lang="el-GR" sz="2200" b="1" dirty="0" smtClean="0">
                <a:effectLst>
                  <a:outerShdw blurRad="38100" dist="38100" dir="2700000" algn="tl">
                    <a:srgbClr val="000000">
                      <a:alpha val="43137"/>
                    </a:srgbClr>
                  </a:outerShdw>
                </a:effectLst>
              </a:rPr>
              <a:t>Κων/νος Δ΄ </a:t>
            </a:r>
            <a:r>
              <a:rPr lang="el-GR" sz="2200" dirty="0" smtClean="0"/>
              <a:t>και η συνοδεία του σε ψηφιδωτό της </a:t>
            </a:r>
            <a:r>
              <a:rPr lang="el-GR" sz="2200" b="1" dirty="0" smtClean="0">
                <a:effectLst>
                  <a:outerShdw blurRad="38100" dist="38100" dir="2700000" algn="tl">
                    <a:srgbClr val="000000">
                      <a:alpha val="43137"/>
                    </a:srgbClr>
                  </a:outerShdw>
                </a:effectLst>
              </a:rPr>
              <a:t>Ραβέννας</a:t>
            </a:r>
            <a:endParaRPr lang="el-GR"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742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15362" name="Picture 2" descr="http://image.slidesharecdn.com/random-121112145028-phpapp01/95/-2-638.jpg?cb=135275349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8034" y="-99392"/>
            <a:ext cx="10070594" cy="756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098" name="Picture 2" descr="http://image.slidesharecdn.com/random-131022094016-phpapp02/95/-3-638.jpg?cb=13824528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8"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87624" y="692696"/>
            <a:ext cx="7500035" cy="3993307"/>
          </a:xfrm>
        </p:spPr>
        <p:txBody>
          <a:bodyPr>
            <a:normAutofit/>
          </a:bodyPr>
          <a:lstStyle/>
          <a:p>
            <a:pPr marL="0" indent="0" algn="ctr">
              <a:buNone/>
            </a:pPr>
            <a:r>
              <a:rPr lang="el-GR" sz="2500" dirty="0">
                <a:sym typeface="Wingdings" pitchFamily="2" charset="2"/>
              </a:rPr>
              <a:t>Οι </a:t>
            </a:r>
            <a:r>
              <a:rPr lang="el-GR" sz="2500" b="1" dirty="0">
                <a:sym typeface="Wingdings" pitchFamily="2" charset="2"/>
              </a:rPr>
              <a:t>Βούλγαροι</a:t>
            </a:r>
            <a:r>
              <a:rPr lang="el-GR" sz="2500" dirty="0">
                <a:sym typeface="Wingdings" pitchFamily="2" charset="2"/>
              </a:rPr>
              <a:t> </a:t>
            </a:r>
            <a:r>
              <a:rPr lang="el-GR" sz="2500" b="1" dirty="0">
                <a:sym typeface="Wingdings" pitchFamily="2" charset="2"/>
              </a:rPr>
              <a:t>βοηθούν </a:t>
            </a:r>
            <a:r>
              <a:rPr lang="el-GR" sz="2500" dirty="0">
                <a:sym typeface="Wingdings" pitchFamily="2" charset="2"/>
              </a:rPr>
              <a:t>τον </a:t>
            </a:r>
            <a:r>
              <a:rPr lang="el-GR" sz="2500" b="1" dirty="0">
                <a:solidFill>
                  <a:schemeClr val="accent2">
                    <a:lumMod val="50000"/>
                  </a:schemeClr>
                </a:solidFill>
                <a:effectLst>
                  <a:outerShdw blurRad="38100" dist="38100" dir="2700000" algn="tl">
                    <a:srgbClr val="000000">
                      <a:alpha val="43137"/>
                    </a:srgbClr>
                  </a:outerShdw>
                </a:effectLst>
                <a:sym typeface="Wingdings" pitchFamily="2" charset="2"/>
              </a:rPr>
              <a:t>Λέοντα Γ΄ </a:t>
            </a:r>
            <a:r>
              <a:rPr lang="el-GR" sz="2500" dirty="0">
                <a:sym typeface="Wingdings" pitchFamily="2" charset="2"/>
              </a:rPr>
              <a:t>ν’ αντιμετωπίσει τους </a:t>
            </a:r>
            <a:r>
              <a:rPr lang="el-GR" sz="2500" b="1" dirty="0">
                <a:sym typeface="Wingdings" pitchFamily="2" charset="2"/>
              </a:rPr>
              <a:t>Άραβες</a:t>
            </a:r>
            <a:r>
              <a:rPr lang="el-GR" sz="2500" dirty="0">
                <a:sym typeface="Wingdings" pitchFamily="2" charset="2"/>
              </a:rPr>
              <a:t> επιδρομείς στα τείχη της </a:t>
            </a:r>
            <a:r>
              <a:rPr lang="el-GR" sz="2500" dirty="0" smtClean="0">
                <a:sym typeface="Wingdings" pitchFamily="2" charset="2"/>
              </a:rPr>
              <a:t>Κων/</a:t>
            </a:r>
            <a:r>
              <a:rPr lang="el-GR" sz="2500" dirty="0" err="1" smtClean="0">
                <a:sym typeface="Wingdings" pitchFamily="2" charset="2"/>
              </a:rPr>
              <a:t>πολης</a:t>
            </a:r>
            <a:r>
              <a:rPr lang="el-GR" sz="2500" dirty="0" smtClean="0">
                <a:sym typeface="Wingdings" pitchFamily="2" charset="2"/>
              </a:rPr>
              <a:t> το </a:t>
            </a:r>
            <a:r>
              <a:rPr lang="el-GR" sz="2500" b="1" dirty="0" smtClean="0">
                <a:solidFill>
                  <a:schemeClr val="accent2">
                    <a:lumMod val="50000"/>
                  </a:schemeClr>
                </a:solidFill>
                <a:effectLst>
                  <a:outerShdw blurRad="38100" dist="38100" dir="2700000" algn="tl">
                    <a:srgbClr val="000000">
                      <a:alpha val="43137"/>
                    </a:srgbClr>
                  </a:outerShdw>
                </a:effectLst>
                <a:sym typeface="Wingdings" pitchFamily="2" charset="2"/>
              </a:rPr>
              <a:t>717 </a:t>
            </a:r>
            <a:r>
              <a:rPr lang="el-GR" sz="2500" dirty="0" err="1" smtClean="0">
                <a:sym typeface="Wingdings" pitchFamily="2" charset="2"/>
              </a:rPr>
              <a:t>μ.Χ</a:t>
            </a:r>
            <a:r>
              <a:rPr lang="el-GR" sz="2500" dirty="0" smtClean="0">
                <a:sym typeface="Wingdings" pitchFamily="2" charset="2"/>
              </a:rPr>
              <a:t>. Κορυφαίο ρόλο έπαιξε το </a:t>
            </a:r>
            <a:r>
              <a:rPr lang="el-GR" sz="2500" b="1" dirty="0" smtClean="0">
                <a:solidFill>
                  <a:schemeClr val="accent2">
                    <a:lumMod val="50000"/>
                  </a:schemeClr>
                </a:solidFill>
                <a:effectLst>
                  <a:outerShdw blurRad="38100" dist="38100" dir="2700000" algn="tl">
                    <a:srgbClr val="000000">
                      <a:alpha val="43137"/>
                    </a:srgbClr>
                  </a:outerShdw>
                </a:effectLst>
                <a:sym typeface="Wingdings" pitchFamily="2" charset="2"/>
              </a:rPr>
              <a:t>«υγρό πυρ»!</a:t>
            </a:r>
            <a:endParaRPr lang="el-GR" sz="2500" b="1" dirty="0">
              <a:solidFill>
                <a:schemeClr val="accent2">
                  <a:lumMod val="50000"/>
                </a:schemeClr>
              </a:solidFill>
              <a:effectLst>
                <a:outerShdw blurRad="38100" dist="38100" dir="2700000" algn="tl">
                  <a:srgbClr val="000000">
                    <a:alpha val="43137"/>
                  </a:srgbClr>
                </a:outerShdw>
              </a:effectLst>
            </a:endParaRPr>
          </a:p>
        </p:txBody>
      </p:sp>
      <p:pic>
        <p:nvPicPr>
          <p:cNvPr id="2052" name="Picture 4" descr="ygro-py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44144"/>
            <a:ext cx="4145274" cy="2169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44016" y="4295130"/>
            <a:ext cx="8964488" cy="2462213"/>
          </a:xfrm>
          <a:prstGeom prst="rect">
            <a:avLst/>
          </a:prstGeom>
        </p:spPr>
        <p:txBody>
          <a:bodyPr wrap="square">
            <a:spAutoFit/>
          </a:bodyPr>
          <a:lstStyle/>
          <a:p>
            <a:r>
              <a:rPr lang="el-GR" sz="2200" dirty="0" err="1"/>
              <a:t>Ό,τι</a:t>
            </a:r>
            <a:r>
              <a:rPr lang="el-GR" sz="2200" dirty="0"/>
              <a:t> απέμεινε </a:t>
            </a:r>
            <a:r>
              <a:rPr lang="el-GR" sz="2200" dirty="0" smtClean="0"/>
              <a:t>απ’ </a:t>
            </a:r>
            <a:r>
              <a:rPr lang="el-GR" sz="2200" dirty="0"/>
              <a:t>τον αραβικό στόλο, το περιέλαβαν οι Βούλγαροι, σύμμαχοι των Βυζαντινών. Ακόμα και οι Αιγύπτιοι που ήρθαν να ενισχύσουν τους Άραβες, τελικά αυτομόλησαν στην Κωνσταντινούπολη. </a:t>
            </a:r>
            <a:endParaRPr lang="el-GR" sz="2200" dirty="0" smtClean="0"/>
          </a:p>
          <a:p>
            <a:r>
              <a:rPr lang="el-GR" sz="2200" dirty="0" smtClean="0"/>
              <a:t>Μετά </a:t>
            </a:r>
            <a:r>
              <a:rPr lang="el-GR" sz="2200" dirty="0"/>
              <a:t>από </a:t>
            </a:r>
            <a:r>
              <a:rPr lang="el-GR" sz="2200" b="1" dirty="0">
                <a:effectLst>
                  <a:outerShdw blurRad="38100" dist="38100" dir="2700000" algn="tl">
                    <a:srgbClr val="000000">
                      <a:alpha val="43137"/>
                    </a:srgbClr>
                  </a:outerShdw>
                </a:effectLst>
              </a:rPr>
              <a:t>12 μήνες πολιορκίας</a:t>
            </a:r>
            <a:r>
              <a:rPr lang="el-GR" sz="2200" dirty="0"/>
              <a:t>, τα τείχη της Κωνσταντινούπολης ήταν ανέγγιχτα, ενώ </a:t>
            </a:r>
            <a:r>
              <a:rPr lang="el-GR" sz="2200" b="1" dirty="0"/>
              <a:t>οι Άραβες είχαν αποδεκατιστεί</a:t>
            </a:r>
            <a:r>
              <a:rPr lang="el-GR" sz="2200" dirty="0"/>
              <a:t>. </a:t>
            </a:r>
            <a:endParaRPr lang="el-GR" sz="2200" dirty="0" smtClean="0"/>
          </a:p>
          <a:p>
            <a:r>
              <a:rPr lang="el-GR" sz="2200" dirty="0" smtClean="0"/>
              <a:t>Αποχώρησαν </a:t>
            </a:r>
            <a:r>
              <a:rPr lang="el-GR" sz="2200" dirty="0"/>
              <a:t>τον </a:t>
            </a:r>
            <a:r>
              <a:rPr lang="el-GR" sz="2200" b="1" dirty="0">
                <a:effectLst>
                  <a:outerShdw blurRad="38100" dist="38100" dir="2700000" algn="tl">
                    <a:srgbClr val="000000">
                      <a:alpha val="43137"/>
                    </a:srgbClr>
                  </a:outerShdw>
                </a:effectLst>
              </a:rPr>
              <a:t>Αύγουστο του 718 </a:t>
            </a:r>
            <a:r>
              <a:rPr lang="el-GR" sz="2200" dirty="0"/>
              <a:t>και ο θρίαμβος του Λέοντα ολοκληρώθηκε.... </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12818" y="2044144"/>
            <a:ext cx="4151249" cy="2169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33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5" y="0"/>
            <a:ext cx="9366674" cy="7029400"/>
          </a:xfrm>
        </p:spPr>
      </p:pic>
      <p:sp>
        <p:nvSpPr>
          <p:cNvPr id="2" name="Τίτλος 1"/>
          <p:cNvSpPr>
            <a:spLocks noGrp="1"/>
          </p:cNvSpPr>
          <p:nvPr>
            <p:ph type="title"/>
          </p:nvPr>
        </p:nvSpPr>
        <p:spPr>
          <a:xfrm>
            <a:off x="2987824" y="5589240"/>
            <a:ext cx="3744416" cy="720080"/>
          </a:xfrm>
          <a:solidFill>
            <a:schemeClr val="bg1">
              <a:alpha val="73000"/>
            </a:schemeClr>
          </a:solidFill>
        </p:spPr>
        <p:txBody>
          <a:bodyPr>
            <a:normAutofit/>
          </a:bodyPr>
          <a:lstStyle/>
          <a:p>
            <a:r>
              <a:rPr lang="el-GR" sz="3200" b="1" dirty="0" smtClean="0">
                <a:effectLst>
                  <a:outerShdw blurRad="38100" dist="38100" dir="2700000" algn="tl">
                    <a:srgbClr val="000000">
                      <a:alpha val="43137"/>
                    </a:srgbClr>
                  </a:outerShdw>
                </a:effectLst>
              </a:rPr>
              <a:t>Σλάβοι πολεμιστές</a:t>
            </a:r>
            <a:endParaRPr lang="el-G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827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12290" name="Picture 2" descr="http://istoriatexnespolitismos.files.wordpress.com/2013/06/ceb2cf85ceb6ceb1cebdcf84ceb9cebf-cf83cebbceb1ceb2cebfceb9-ceb1cf81ceb1ceb2ceb5cf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411"/>
            <a:ext cx="9324528" cy="5414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66">
            <a:alpha val="61961"/>
          </a:srgb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9392"/>
            <a:ext cx="8229600" cy="1143000"/>
          </a:xfrm>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To </a:t>
            </a:r>
            <a:r>
              <a:rPr lang="el-GR" b="1" dirty="0" smtClean="0">
                <a:solidFill>
                  <a:schemeClr val="accent2">
                    <a:lumMod val="50000"/>
                  </a:schemeClr>
                </a:solidFill>
                <a:effectLst>
                  <a:outerShdw blurRad="38100" dist="38100" dir="2700000" algn="tl">
                    <a:srgbClr val="000000">
                      <a:alpha val="43137"/>
                    </a:srgbClr>
                  </a:outerShdw>
                </a:effectLst>
              </a:rPr>
              <a:t>πρώτο </a:t>
            </a:r>
            <a:r>
              <a:rPr lang="el-GR" b="1" dirty="0" smtClean="0">
                <a:solidFill>
                  <a:schemeClr val="accent3">
                    <a:lumMod val="50000"/>
                  </a:schemeClr>
                </a:solidFill>
                <a:effectLst>
                  <a:outerShdw blurRad="38100" dist="38100" dir="2700000" algn="tl">
                    <a:srgbClr val="000000">
                      <a:alpha val="43137"/>
                    </a:srgbClr>
                  </a:outerShdw>
                </a:effectLst>
              </a:rPr>
              <a:t>Βουλγαρικό</a:t>
            </a:r>
            <a:r>
              <a:rPr lang="el-GR" b="1" dirty="0" smtClean="0">
                <a:solidFill>
                  <a:schemeClr val="accent2">
                    <a:lumMod val="50000"/>
                  </a:schemeClr>
                </a:solidFill>
                <a:effectLst>
                  <a:outerShdw blurRad="38100" dist="38100" dir="2700000" algn="tl">
                    <a:srgbClr val="000000">
                      <a:alpha val="43137"/>
                    </a:srgbClr>
                  </a:outerShdw>
                </a:effectLst>
              </a:rPr>
              <a:t> κράτος</a:t>
            </a:r>
            <a:endParaRPr lang="el-GR" b="1" dirty="0">
              <a:solidFill>
                <a:schemeClr val="accent2">
                  <a:lumMod val="50000"/>
                </a:schemeClr>
              </a:solidFill>
              <a:effectLst>
                <a:outerShdw blurRad="38100" dist="38100" dir="2700000" algn="tl">
                  <a:srgbClr val="000000">
                    <a:alpha val="43137"/>
                  </a:srgbClr>
                </a:outerShdw>
              </a:effectLst>
            </a:endParaRPr>
          </a:p>
        </p:txBody>
      </p:sp>
      <p:pic>
        <p:nvPicPr>
          <p:cNvPr id="4" name="Θέση περιεχομένου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908720"/>
            <a:ext cx="8695817" cy="5679120"/>
          </a:xfrm>
        </p:spPr>
      </p:pic>
    </p:spTree>
    <p:extLst>
      <p:ext uri="{BB962C8B-B14F-4D97-AF65-F5344CB8AC3E}">
        <p14:creationId xmlns:p14="http://schemas.microsoft.com/office/powerpoint/2010/main" val="20530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620688"/>
            <a:ext cx="3456384" cy="1489708"/>
          </a:xfrm>
        </p:spPr>
        <p:txBody>
          <a:bodyPr>
            <a:noAutofit/>
          </a:bodyPr>
          <a:lstStyle/>
          <a:p>
            <a:r>
              <a:rPr lang="el-GR" sz="4800" b="1" dirty="0" smtClean="0">
                <a:solidFill>
                  <a:schemeClr val="accent2">
                    <a:lumMod val="50000"/>
                  </a:schemeClr>
                </a:solidFill>
                <a:effectLst>
                  <a:outerShdw blurRad="38100" dist="38100" dir="2700000" algn="tl">
                    <a:srgbClr val="000000">
                      <a:alpha val="43137"/>
                    </a:srgbClr>
                  </a:outerShdw>
                </a:effectLst>
              </a:rPr>
              <a:t>Βουλγαρικός </a:t>
            </a:r>
            <a:br>
              <a:rPr lang="el-GR" sz="4800" b="1" dirty="0" smtClean="0">
                <a:solidFill>
                  <a:schemeClr val="accent2">
                    <a:lumMod val="50000"/>
                  </a:schemeClr>
                </a:solidFill>
                <a:effectLst>
                  <a:outerShdw blurRad="38100" dist="38100" dir="2700000" algn="tl">
                    <a:srgbClr val="000000">
                      <a:alpha val="43137"/>
                    </a:srgbClr>
                  </a:outerShdw>
                </a:effectLst>
              </a:rPr>
            </a:br>
            <a:r>
              <a:rPr lang="el-GR" sz="4800" b="1" dirty="0" smtClean="0">
                <a:solidFill>
                  <a:schemeClr val="accent2">
                    <a:lumMod val="50000"/>
                  </a:schemeClr>
                </a:solidFill>
                <a:effectLst>
                  <a:outerShdw blurRad="38100" dist="38100" dir="2700000" algn="tl">
                    <a:srgbClr val="000000">
                      <a:alpha val="43137"/>
                    </a:srgbClr>
                  </a:outerShdw>
                </a:effectLst>
              </a:rPr>
              <a:t>διχασμός</a:t>
            </a:r>
            <a:endParaRPr lang="el-GR" sz="4800" b="1" dirty="0">
              <a:solidFill>
                <a:schemeClr val="accent2">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67544" y="2492896"/>
            <a:ext cx="8676456" cy="4392488"/>
          </a:xfrm>
        </p:spPr>
        <p:txBody>
          <a:bodyPr>
            <a:normAutofit/>
          </a:bodyPr>
          <a:lstStyle/>
          <a:p>
            <a:pPr marL="0" indent="0">
              <a:buNone/>
            </a:pPr>
            <a:r>
              <a:rPr lang="el-GR" sz="4000" b="1" dirty="0" smtClean="0">
                <a:solidFill>
                  <a:schemeClr val="accent2">
                    <a:lumMod val="50000"/>
                  </a:schemeClr>
                </a:solidFill>
                <a:effectLst>
                  <a:outerShdw blurRad="38100" dist="38100" dir="2700000" algn="tl">
                    <a:srgbClr val="000000">
                      <a:alpha val="43137"/>
                    </a:srgbClr>
                  </a:outerShdw>
                </a:effectLst>
              </a:rPr>
              <a:t>8</a:t>
            </a:r>
            <a:r>
              <a:rPr lang="el-GR" sz="4000" b="1" baseline="30000" dirty="0" smtClean="0">
                <a:solidFill>
                  <a:schemeClr val="accent2">
                    <a:lumMod val="50000"/>
                  </a:schemeClr>
                </a:solidFill>
                <a:effectLst>
                  <a:outerShdw blurRad="38100" dist="38100" dir="2700000" algn="tl">
                    <a:srgbClr val="000000">
                      <a:alpha val="43137"/>
                    </a:srgbClr>
                  </a:outerShdw>
                </a:effectLst>
              </a:rPr>
              <a:t>ος</a:t>
            </a:r>
            <a:r>
              <a:rPr lang="el-GR" sz="4000" b="1" dirty="0" smtClean="0">
                <a:solidFill>
                  <a:schemeClr val="accent2">
                    <a:lumMod val="50000"/>
                  </a:schemeClr>
                </a:solidFill>
                <a:effectLst>
                  <a:outerShdw blurRad="38100" dist="38100" dir="2700000" algn="tl">
                    <a:srgbClr val="000000">
                      <a:alpha val="43137"/>
                    </a:srgbClr>
                  </a:outerShdw>
                </a:effectLst>
              </a:rPr>
              <a:t> αι. </a:t>
            </a:r>
            <a:r>
              <a:rPr lang="el-GR" dirty="0" smtClean="0">
                <a:sym typeface="Wingdings" panose="05000000000000000000" pitchFamily="2" charset="2"/>
              </a:rPr>
              <a:t> </a:t>
            </a:r>
            <a:r>
              <a:rPr lang="el-GR" b="1" dirty="0" smtClean="0">
                <a:effectLst>
                  <a:outerShdw blurRad="38100" dist="38100" dir="2700000" algn="tl">
                    <a:srgbClr val="000000">
                      <a:alpha val="43137"/>
                    </a:srgbClr>
                  </a:outerShdw>
                </a:effectLst>
                <a:sym typeface="Wingdings" panose="05000000000000000000" pitchFamily="2" charset="2"/>
              </a:rPr>
              <a:t>Κωνσταντίνος Ε΄ </a:t>
            </a:r>
            <a:r>
              <a:rPr lang="el-GR" dirty="0" smtClean="0">
                <a:sym typeface="Wingdings" panose="05000000000000000000" pitchFamily="2" charset="2"/>
              </a:rPr>
              <a:t>(</a:t>
            </a:r>
            <a:r>
              <a:rPr lang="el-GR" dirty="0" err="1" smtClean="0">
                <a:sym typeface="Wingdings" panose="05000000000000000000" pitchFamily="2" charset="2"/>
              </a:rPr>
              <a:t>Κοπρώνυμος</a:t>
            </a:r>
            <a:r>
              <a:rPr lang="el-GR" dirty="0" smtClean="0">
                <a:sym typeface="Wingdings" panose="05000000000000000000" pitchFamily="2" charset="2"/>
              </a:rPr>
              <a:t>) </a:t>
            </a:r>
          </a:p>
          <a:p>
            <a:pPr marL="0" indent="0">
              <a:buNone/>
            </a:pPr>
            <a:r>
              <a:rPr lang="el-GR" dirty="0" smtClean="0">
                <a:sym typeface="Wingdings" panose="05000000000000000000" pitchFamily="2" charset="2"/>
              </a:rPr>
              <a:t>	 εκστρατείες εναντίον των Βουλγάρων</a:t>
            </a:r>
          </a:p>
          <a:p>
            <a:r>
              <a:rPr lang="el-GR" dirty="0" smtClean="0">
                <a:sym typeface="Wingdings" panose="05000000000000000000" pitchFamily="2" charset="2"/>
              </a:rPr>
              <a:t>Βούλγαροι  εσωτερική κρίση:</a:t>
            </a:r>
          </a:p>
          <a:p>
            <a:pPr marL="0" indent="0">
              <a:buNone/>
            </a:pPr>
            <a:r>
              <a:rPr lang="el-GR" sz="2800" dirty="0" err="1" smtClean="0">
                <a:sym typeface="Wingdings" panose="05000000000000000000" pitchFamily="2" charset="2"/>
              </a:rPr>
              <a:t>Αντιβυζαντινή</a:t>
            </a:r>
            <a:r>
              <a:rPr lang="el-GR" sz="2800" dirty="0" smtClean="0">
                <a:sym typeface="Wingdings" panose="05000000000000000000" pitchFamily="2" charset="2"/>
              </a:rPr>
              <a:t> – </a:t>
            </a:r>
            <a:r>
              <a:rPr lang="el-GR" sz="2800" dirty="0" err="1" smtClean="0">
                <a:sym typeface="Wingdings" panose="05000000000000000000" pitchFamily="2" charset="2"/>
              </a:rPr>
              <a:t>φιλοβυζαντινή</a:t>
            </a:r>
            <a:r>
              <a:rPr lang="el-GR" sz="2800" dirty="0" smtClean="0">
                <a:sym typeface="Wingdings" panose="05000000000000000000" pitchFamily="2" charset="2"/>
              </a:rPr>
              <a:t> παράταξη συγκρούονται</a:t>
            </a:r>
          </a:p>
          <a:p>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αριστοκράτες</a:t>
            </a:r>
            <a:r>
              <a:rPr lang="el-GR"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 </a:t>
            </a:r>
            <a:r>
              <a:rPr lang="el-GR" b="1" dirty="0" err="1" smtClean="0">
                <a:effectLst>
                  <a:outerShdw blurRad="38100" dist="38100" dir="2700000" algn="tl">
                    <a:srgbClr val="000000">
                      <a:alpha val="43137"/>
                    </a:srgbClr>
                  </a:outerShdw>
                </a:effectLst>
                <a:sym typeface="Wingdings" panose="05000000000000000000" pitchFamily="2" charset="2"/>
              </a:rPr>
              <a:t>αντι</a:t>
            </a:r>
            <a:r>
              <a:rPr lang="el-GR" dirty="0" err="1" smtClean="0">
                <a:sym typeface="Wingdings" panose="05000000000000000000" pitchFamily="2" charset="2"/>
              </a:rPr>
              <a:t>βυζαντινοί</a:t>
            </a:r>
            <a:endParaRPr lang="el-GR" dirty="0" smtClean="0">
              <a:sym typeface="Wingdings" panose="05000000000000000000" pitchFamily="2" charset="2"/>
            </a:endParaRPr>
          </a:p>
          <a:p>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Σλάβοι + λαϊκά στρώματα </a:t>
            </a:r>
            <a:r>
              <a:rPr lang="el-GR" dirty="0" smtClean="0">
                <a:sym typeface="Wingdings" panose="05000000000000000000" pitchFamily="2" charset="2"/>
              </a:rPr>
              <a:t>Βουλγάρων               </a:t>
            </a:r>
          </a:p>
          <a:p>
            <a:pPr marL="0" indent="0">
              <a:buNone/>
            </a:pPr>
            <a:r>
              <a:rPr lang="el-GR" dirty="0">
                <a:sym typeface="Wingdings" panose="05000000000000000000" pitchFamily="2" charset="2"/>
              </a:rPr>
              <a:t> </a:t>
            </a:r>
            <a:r>
              <a:rPr lang="el-GR" dirty="0" smtClean="0">
                <a:sym typeface="Wingdings" panose="05000000000000000000" pitchFamily="2" charset="2"/>
              </a:rPr>
              <a:t>                                                       </a:t>
            </a:r>
            <a:r>
              <a:rPr lang="el-GR" b="1" dirty="0" err="1" smtClean="0">
                <a:effectLst>
                  <a:outerShdw blurRad="38100" dist="38100" dir="2700000" algn="tl">
                    <a:srgbClr val="000000">
                      <a:alpha val="43137"/>
                    </a:srgbClr>
                  </a:outerShdw>
                </a:effectLst>
                <a:sym typeface="Wingdings" panose="05000000000000000000" pitchFamily="2" charset="2"/>
              </a:rPr>
              <a:t>φιλο</a:t>
            </a:r>
            <a:r>
              <a:rPr lang="el-GR" dirty="0" err="1" smtClean="0">
                <a:sym typeface="Wingdings" panose="05000000000000000000" pitchFamily="2" charset="2"/>
              </a:rPr>
              <a:t>βυζαντινοί</a:t>
            </a:r>
            <a:endParaRPr lang="el-GR" dirty="0"/>
          </a:p>
        </p:txBody>
      </p:sp>
      <p:pic>
        <p:nvPicPr>
          <p:cNvPr id="3074" name="Picture 2" descr="http://fc02.deviantart.net/fs70/i/2010/264/8/3/two_halves_of_the_apple____by_spleenemo-d2z6v6v.jpg"/>
          <p:cNvPicPr>
            <a:picLocks noChangeAspect="1" noChangeArrowheads="1"/>
          </p:cNvPicPr>
          <p:nvPr/>
        </p:nvPicPr>
        <p:blipFill rotWithShape="1">
          <a:blip r:embed="rId2">
            <a:extLst>
              <a:ext uri="{28A0092B-C50C-407E-A947-70E740481C1C}">
                <a14:useLocalDpi xmlns:a14="http://schemas.microsoft.com/office/drawing/2010/main" val="0"/>
              </a:ext>
            </a:extLst>
          </a:blip>
          <a:srcRect b="13973"/>
          <a:stretch/>
        </p:blipFill>
        <p:spPr bwMode="auto">
          <a:xfrm>
            <a:off x="4883281" y="116632"/>
            <a:ext cx="3985297"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88640"/>
            <a:ext cx="8229600" cy="1791072"/>
          </a:xfrm>
        </p:spPr>
        <p:txBody>
          <a:bodyPr>
            <a:noAutofit/>
          </a:bodyPr>
          <a:lstStyle/>
          <a:p>
            <a:r>
              <a:rPr lang="el-GR" b="1" dirty="0">
                <a:solidFill>
                  <a:schemeClr val="accent2">
                    <a:lumMod val="50000"/>
                  </a:schemeClr>
                </a:solidFill>
                <a:effectLst>
                  <a:outerShdw blurRad="38100" dist="38100" dir="2700000" algn="tl">
                    <a:srgbClr val="000000">
                      <a:alpha val="43137"/>
                    </a:srgbClr>
                  </a:outerShdw>
                </a:effectLst>
              </a:rPr>
              <a:t>9</a:t>
            </a:r>
            <a:r>
              <a:rPr lang="el-GR" b="1" baseline="30000" dirty="0">
                <a:solidFill>
                  <a:schemeClr val="accent2">
                    <a:lumMod val="50000"/>
                  </a:schemeClr>
                </a:solidFill>
                <a:effectLst>
                  <a:outerShdw blurRad="38100" dist="38100" dir="2700000" algn="tl">
                    <a:srgbClr val="000000">
                      <a:alpha val="43137"/>
                    </a:srgbClr>
                  </a:outerShdw>
                </a:effectLst>
              </a:rPr>
              <a:t>ος</a:t>
            </a:r>
            <a:r>
              <a:rPr lang="el-GR" b="1" dirty="0">
                <a:solidFill>
                  <a:schemeClr val="accent2">
                    <a:lumMod val="50000"/>
                  </a:schemeClr>
                </a:solidFill>
                <a:effectLst>
                  <a:outerShdw blurRad="38100" dist="38100" dir="2700000" algn="tl">
                    <a:srgbClr val="000000">
                      <a:alpha val="43137"/>
                    </a:srgbClr>
                  </a:outerShdw>
                </a:effectLst>
              </a:rPr>
              <a:t> αι. </a:t>
            </a:r>
            <a:r>
              <a:rPr lang="el-GR" b="1" dirty="0" smtClean="0">
                <a:solidFill>
                  <a:schemeClr val="accent2">
                    <a:lumMod val="50000"/>
                  </a:schemeClr>
                </a:solidFill>
                <a:effectLst>
                  <a:outerShdw blurRad="38100" dist="38100" dir="2700000" algn="tl">
                    <a:srgbClr val="000000">
                      <a:alpha val="43137"/>
                    </a:srgbClr>
                  </a:outerShdw>
                </a:effectLst>
              </a:rPr>
              <a:t/>
            </a:r>
            <a:br>
              <a:rPr lang="el-GR" b="1" dirty="0" smtClean="0">
                <a:solidFill>
                  <a:schemeClr val="accent2">
                    <a:lumMod val="50000"/>
                  </a:schemeClr>
                </a:solidFill>
                <a:effectLst>
                  <a:outerShdw blurRad="38100" dist="38100" dir="2700000" algn="tl">
                    <a:srgbClr val="000000">
                      <a:alpha val="43137"/>
                    </a:srgbClr>
                  </a:outerShdw>
                </a:effectLst>
              </a:rPr>
            </a:br>
            <a:r>
              <a:rPr lang="el-GR" sz="3200" dirty="0" smtClean="0">
                <a:sym typeface="Wingdings" panose="05000000000000000000" pitchFamily="2" charset="2"/>
              </a:rPr>
              <a:t>Ο </a:t>
            </a:r>
            <a:r>
              <a:rPr lang="el-GR" sz="3200" dirty="0" err="1">
                <a:sym typeface="Wingdings" panose="05000000000000000000" pitchFamily="2" charset="2"/>
              </a:rPr>
              <a:t>Κρούμος</a:t>
            </a:r>
            <a:r>
              <a:rPr lang="el-GR" sz="3200" dirty="0">
                <a:sym typeface="Wingdings" panose="05000000000000000000" pitchFamily="2" charset="2"/>
              </a:rPr>
              <a:t> κατακτά τη </a:t>
            </a:r>
            <a:r>
              <a:rPr lang="el-GR" sz="3200" b="1" dirty="0" err="1" smtClean="0">
                <a:solidFill>
                  <a:srgbClr val="303C18"/>
                </a:solidFill>
                <a:effectLst>
                  <a:outerShdw blurRad="38100" dist="38100" dir="2700000" algn="tl">
                    <a:srgbClr val="000000">
                      <a:alpha val="43137"/>
                    </a:srgbClr>
                  </a:outerShdw>
                </a:effectLst>
                <a:sym typeface="Wingdings" panose="05000000000000000000" pitchFamily="2" charset="2"/>
              </a:rPr>
              <a:t>Σαρδική</a:t>
            </a:r>
            <a:r>
              <a:rPr lang="el-GR" sz="3200" dirty="0" smtClean="0">
                <a:solidFill>
                  <a:srgbClr val="303C18"/>
                </a:solidFill>
                <a:effectLst>
                  <a:outerShdw blurRad="38100" dist="38100" dir="2700000" algn="tl">
                    <a:srgbClr val="000000">
                      <a:alpha val="43137"/>
                    </a:srgbClr>
                  </a:outerShdw>
                </a:effectLst>
                <a:sym typeface="Wingdings" panose="05000000000000000000" pitchFamily="2" charset="2"/>
              </a:rPr>
              <a:t> </a:t>
            </a:r>
            <a:r>
              <a:rPr lang="el-GR" sz="3200" dirty="0" smtClean="0">
                <a:sym typeface="Wingdings" panose="05000000000000000000" pitchFamily="2" charset="2"/>
              </a:rPr>
              <a:t>(Σόφια) </a:t>
            </a:r>
            <a:br>
              <a:rPr lang="el-GR" sz="3200" dirty="0" smtClean="0">
                <a:sym typeface="Wingdings" panose="05000000000000000000" pitchFamily="2" charset="2"/>
              </a:rPr>
            </a:br>
            <a:r>
              <a:rPr lang="el-GR" sz="3200" dirty="0" smtClean="0">
                <a:sym typeface="Wingdings" panose="05000000000000000000" pitchFamily="2" charset="2"/>
              </a:rPr>
              <a:t>και εξοντώνει τους υπερασπιστές της </a:t>
            </a:r>
            <a:r>
              <a:rPr lang="el-GR" sz="3200" dirty="0">
                <a:sym typeface="Wingdings" panose="05000000000000000000" pitchFamily="2" charset="2"/>
              </a:rPr>
              <a:t>(809)</a:t>
            </a:r>
            <a:br>
              <a:rPr lang="el-GR" sz="3200" dirty="0">
                <a:sym typeface="Wingdings" panose="05000000000000000000" pitchFamily="2" charset="2"/>
              </a:rPr>
            </a:br>
            <a:endParaRPr lang="el-GR" sz="3200" dirty="0"/>
          </a:p>
        </p:txBody>
      </p:sp>
      <p:pic>
        <p:nvPicPr>
          <p:cNvPr id="24578" name="Picture 2" descr="https://www.klinns.com/agent/package_image/GP_1396261187_Filipoupoli.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115615" y="1700808"/>
            <a:ext cx="6732977" cy="4474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7784" y="6309320"/>
            <a:ext cx="3960440" cy="461665"/>
          </a:xfrm>
          <a:prstGeom prst="rect">
            <a:avLst/>
          </a:prstGeom>
          <a:noFill/>
        </p:spPr>
        <p:txBody>
          <a:bodyPr wrap="square" rtlCol="0">
            <a:spAutoFit/>
          </a:bodyPr>
          <a:lstStyle/>
          <a:p>
            <a:r>
              <a:rPr lang="el-GR" sz="2400" dirty="0" smtClean="0"/>
              <a:t>Άποψη της </a:t>
            </a:r>
            <a:r>
              <a:rPr lang="el-GR" sz="2400" b="1" dirty="0" smtClean="0">
                <a:effectLst>
                  <a:outerShdw blurRad="38100" dist="38100" dir="2700000" algn="tl">
                    <a:srgbClr val="000000">
                      <a:alpha val="43137"/>
                    </a:srgbClr>
                  </a:outerShdw>
                </a:effectLst>
              </a:rPr>
              <a:t>Σόφιας</a:t>
            </a:r>
            <a:r>
              <a:rPr lang="el-GR" sz="2400" dirty="0" smtClean="0">
                <a:effectLst>
                  <a:outerShdw blurRad="38100" dist="38100" dir="2700000" algn="tl">
                    <a:srgbClr val="000000">
                      <a:alpha val="43137"/>
                    </a:srgbClr>
                  </a:outerShdw>
                </a:effectLst>
              </a:rPr>
              <a:t> </a:t>
            </a:r>
            <a:r>
              <a:rPr lang="el-GR" sz="2400" dirty="0" smtClean="0"/>
              <a:t>από ψηλά</a:t>
            </a:r>
            <a:endParaRPr lang="el-GR" sz="2400" dirty="0"/>
          </a:p>
        </p:txBody>
      </p:sp>
    </p:spTree>
    <p:extLst>
      <p:ext uri="{BB962C8B-B14F-4D97-AF65-F5344CB8AC3E}">
        <p14:creationId xmlns:p14="http://schemas.microsoft.com/office/powerpoint/2010/main" val="27587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fade">
                                      <p:cBhvr>
                                        <p:cTn id="14" dur="500"/>
                                        <p:tgtEl>
                                          <p:spTgt spid="2457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6628" name="Picture 4" descr="http://upload.wikimedia.org/wikipedia/commons/8/8f/Downtown_Sofia_Boby_Dimitrov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37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4939" y="548680"/>
            <a:ext cx="5297001" cy="584775"/>
          </a:xfrm>
          <a:prstGeom prst="rect">
            <a:avLst/>
          </a:prstGeom>
          <a:noFill/>
        </p:spPr>
        <p:txBody>
          <a:bodyPr wrap="square" rtlCol="0">
            <a:spAutoFit/>
          </a:bodyPr>
          <a:lstStyle/>
          <a:p>
            <a:r>
              <a:rPr lang="el-GR" sz="3200" dirty="0" smtClean="0"/>
              <a:t>Η </a:t>
            </a:r>
            <a:r>
              <a:rPr lang="el-GR" sz="3200" b="1" dirty="0" smtClean="0">
                <a:effectLst>
                  <a:outerShdw blurRad="38100" dist="38100" dir="2700000" algn="tl">
                    <a:srgbClr val="000000">
                      <a:alpha val="43137"/>
                    </a:srgbClr>
                  </a:outerShdw>
                </a:effectLst>
              </a:rPr>
              <a:t>Σόφια</a:t>
            </a:r>
            <a:r>
              <a:rPr lang="el-GR" sz="3200" dirty="0" smtClean="0">
                <a:effectLst>
                  <a:outerShdw blurRad="38100" dist="38100" dir="2700000" algn="tl">
                    <a:srgbClr val="000000">
                      <a:alpha val="43137"/>
                    </a:srgbClr>
                  </a:outerShdw>
                </a:effectLst>
              </a:rPr>
              <a:t> </a:t>
            </a:r>
            <a:r>
              <a:rPr lang="el-GR" sz="3200" dirty="0" smtClean="0"/>
              <a:t>από ψηλά σήμερα</a:t>
            </a:r>
            <a:endParaRPr lang="el-GR" sz="3200" dirty="0"/>
          </a:p>
        </p:txBody>
      </p:sp>
    </p:spTree>
    <p:extLst>
      <p:ext uri="{BB962C8B-B14F-4D97-AF65-F5344CB8AC3E}">
        <p14:creationId xmlns:p14="http://schemas.microsoft.com/office/powerpoint/2010/main" val="21643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500"/>
                                        <p:tgtEl>
                                          <p:spTgt spid="266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836712"/>
            <a:ext cx="6408711" cy="1143000"/>
          </a:xfrm>
        </p:spPr>
        <p:txBody>
          <a:bodyPr>
            <a:normAutofit/>
          </a:bodyPr>
          <a:lstStyle/>
          <a:p>
            <a:r>
              <a:rPr lang="el-GR" sz="3600" b="1" dirty="0" smtClean="0">
                <a:solidFill>
                  <a:schemeClr val="accent2">
                    <a:lumMod val="50000"/>
                  </a:schemeClr>
                </a:solidFill>
                <a:effectLst>
                  <a:outerShdw blurRad="38100" dist="38100" dir="2700000" algn="tl">
                    <a:srgbClr val="000000">
                      <a:alpha val="43137"/>
                    </a:srgbClr>
                  </a:outerShdw>
                </a:effectLst>
              </a:rPr>
              <a:t>Η </a:t>
            </a:r>
            <a:r>
              <a:rPr lang="el-GR" sz="3600" b="1" dirty="0" err="1" smtClean="0">
                <a:solidFill>
                  <a:schemeClr val="accent2">
                    <a:lumMod val="50000"/>
                  </a:schemeClr>
                </a:solidFill>
                <a:effectLst>
                  <a:outerShdw blurRad="38100" dist="38100" dir="2700000" algn="tl">
                    <a:srgbClr val="000000">
                      <a:alpha val="43137"/>
                    </a:srgbClr>
                  </a:outerShdw>
                </a:effectLst>
              </a:rPr>
              <a:t>Βουγαρία</a:t>
            </a:r>
            <a:r>
              <a:rPr lang="el-GR" sz="3600" b="1" dirty="0" smtClean="0">
                <a:solidFill>
                  <a:schemeClr val="accent2">
                    <a:lumMod val="50000"/>
                  </a:schemeClr>
                </a:solidFill>
                <a:effectLst>
                  <a:outerShdw blurRad="38100" dist="38100" dir="2700000" algn="tl">
                    <a:srgbClr val="000000">
                      <a:alpha val="43137"/>
                    </a:srgbClr>
                  </a:outerShdw>
                </a:effectLst>
              </a:rPr>
              <a:t> του </a:t>
            </a:r>
            <a:r>
              <a:rPr lang="el-GR" sz="6000" b="1" dirty="0" err="1" smtClean="0">
                <a:solidFill>
                  <a:schemeClr val="accent2">
                    <a:lumMod val="50000"/>
                  </a:schemeClr>
                </a:solidFill>
                <a:effectLst>
                  <a:outerShdw blurRad="38100" dist="38100" dir="2700000" algn="tl">
                    <a:srgbClr val="000000">
                      <a:alpha val="43137"/>
                    </a:srgbClr>
                  </a:outerShdw>
                </a:effectLst>
              </a:rPr>
              <a:t>Κρούμου</a:t>
            </a:r>
            <a:endParaRPr lang="el-GR" sz="6000" b="1" dirty="0">
              <a:solidFill>
                <a:schemeClr val="accent2">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67544" y="2276872"/>
            <a:ext cx="8229600" cy="4525963"/>
          </a:xfrm>
        </p:spPr>
        <p:txBody>
          <a:bodyPr>
            <a:normAutofit/>
          </a:bodyPr>
          <a:lstStyle/>
          <a:p>
            <a:pPr marL="0" indent="0">
              <a:buNone/>
            </a:pP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Νικηφόρος Α΄ </a:t>
            </a:r>
            <a:r>
              <a:rPr lang="el-GR" dirty="0" smtClean="0">
                <a:sym typeface="Wingdings" panose="05000000000000000000" pitchFamily="2" charset="2"/>
              </a:rPr>
              <a:t> εκστρατεία εναντίον του</a:t>
            </a:r>
          </a:p>
          <a:p>
            <a:pPr marL="0" indent="0">
              <a:buNone/>
            </a:pPr>
            <a:r>
              <a:rPr lang="el-GR" dirty="0" smtClean="0">
                <a:sym typeface="Wingdings" panose="05000000000000000000" pitchFamily="2" charset="2"/>
              </a:rPr>
              <a:t>Προχωράει βαθιά στη βουλγαρική επικράτεια… αλλά σκοτώνεται, τραγική ήττα.</a:t>
            </a:r>
          </a:p>
          <a:p>
            <a:pPr marL="0" indent="0">
              <a:buNone/>
            </a:pPr>
            <a:r>
              <a:rPr lang="el-GR" b="1" dirty="0" err="1"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Κρούμος</a:t>
            </a: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a:t>
            </a:r>
            <a:r>
              <a:rPr lang="el-GR" dirty="0" err="1" smtClean="0">
                <a:sym typeface="Wingdings" panose="05000000000000000000" pitchFamily="2" charset="2"/>
              </a:rPr>
              <a:t>κατακτά</a:t>
            </a:r>
            <a:r>
              <a:rPr lang="el-GR" dirty="0" smtClean="0">
                <a:sym typeface="Wingdings" panose="05000000000000000000" pitchFamily="2" charset="2"/>
              </a:rPr>
              <a:t> λιμάνια Ευξείνου Πόντου.</a:t>
            </a:r>
          </a:p>
          <a:p>
            <a:pPr marL="0" indent="0">
              <a:buNone/>
            </a:pPr>
            <a:r>
              <a:rPr lang="el-GR" dirty="0" smtClean="0">
                <a:sym typeface="Wingdings" panose="05000000000000000000" pitchFamily="2" charset="2"/>
              </a:rPr>
              <a:t>Εμφανίζεται μπροστά στα τείχη της Πόλης</a:t>
            </a:r>
          </a:p>
          <a:p>
            <a:pPr marL="0" indent="0">
              <a:buNone/>
            </a:pP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814 </a:t>
            </a:r>
            <a:r>
              <a:rPr lang="el-GR" b="1" dirty="0" err="1"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μ.Χ</a:t>
            </a: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Ξαφνικός θάνατος </a:t>
            </a:r>
            <a:r>
              <a:rPr lang="el-GR" dirty="0" err="1" smtClean="0">
                <a:sym typeface="Wingdings" panose="05000000000000000000" pitchFamily="2" charset="2"/>
              </a:rPr>
              <a:t>Κρούμου</a:t>
            </a:r>
            <a:endParaRPr lang="el-GR" dirty="0" smtClean="0">
              <a:sym typeface="Wingdings" panose="05000000000000000000" pitchFamily="2" charset="2"/>
            </a:endParaRPr>
          </a:p>
          <a:p>
            <a:pPr marL="0" indent="0">
              <a:buNone/>
            </a:pPr>
            <a:r>
              <a:rPr lang="el-GR" dirty="0" smtClean="0">
                <a:sym typeface="Wingdings" panose="05000000000000000000" pitchFamily="2" charset="2"/>
              </a:rPr>
              <a:t>Διάδοχος </a:t>
            </a:r>
            <a:r>
              <a:rPr lang="el-GR" b="1" dirty="0" err="1" smtClean="0">
                <a:solidFill>
                  <a:srgbClr val="303C18"/>
                </a:solidFill>
                <a:effectLst>
                  <a:outerShdw blurRad="38100" dist="38100" dir="2700000" algn="tl">
                    <a:srgbClr val="000000">
                      <a:alpha val="43137"/>
                    </a:srgbClr>
                  </a:outerShdw>
                </a:effectLst>
                <a:sym typeface="Wingdings" panose="05000000000000000000" pitchFamily="2" charset="2"/>
              </a:rPr>
              <a:t>Ομουρτάγ</a:t>
            </a:r>
            <a:r>
              <a:rPr lang="el-GR" dirty="0" smtClean="0">
                <a:solidFill>
                  <a:srgbClr val="303C18"/>
                </a:solidFill>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 </a:t>
            </a:r>
            <a:r>
              <a:rPr lang="el-GR" b="1" dirty="0" smtClean="0">
                <a:sym typeface="Wingdings" panose="05000000000000000000" pitchFamily="2" charset="2"/>
              </a:rPr>
              <a:t>30ής ειρήνη </a:t>
            </a:r>
            <a:r>
              <a:rPr lang="el-GR" dirty="0" smtClean="0">
                <a:sym typeface="Wingdings" panose="05000000000000000000" pitchFamily="2" charset="2"/>
              </a:rPr>
              <a:t>με τους βυζαντινούς</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99392"/>
            <a:ext cx="1715093" cy="2711610"/>
          </a:xfrm>
          <a:prstGeom prst="rect">
            <a:avLst/>
          </a:prstGeom>
        </p:spPr>
      </p:pic>
    </p:spTree>
    <p:extLst>
      <p:ext uri="{BB962C8B-B14F-4D97-AF65-F5344CB8AC3E}">
        <p14:creationId xmlns:p14="http://schemas.microsoft.com/office/powerpoint/2010/main" val="151405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416" y="-171400"/>
            <a:ext cx="7073609" cy="7029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42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11266" name="Picture 2" descr="http://3.bp.blogspot.com/-OefwlHPRMhg/Uwp9lOHgCWI/AAAAAAAACag/wZiar09l75A/s1600/boylg.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55575" y="768492"/>
            <a:ext cx="7777377" cy="5468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14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79460"/>
            <a:ext cx="7322382" cy="5261448"/>
          </a:xfrm>
          <a:prstGeom prst="rect">
            <a:avLst/>
          </a:prstGeom>
          <a:ln>
            <a:noFill/>
          </a:ln>
          <a:effectLst>
            <a:outerShdw blurRad="292100" dist="139700" dir="2700000" algn="tl" rotWithShape="0">
              <a:srgbClr val="333333">
                <a:alpha val="65000"/>
              </a:srgbClr>
            </a:outerShdw>
          </a:effectLst>
        </p:spPr>
      </p:pic>
      <p:sp>
        <p:nvSpPr>
          <p:cNvPr id="3" name="Θέση περιεχομένου 2"/>
          <p:cNvSpPr txBox="1">
            <a:spLocks/>
          </p:cNvSpPr>
          <p:nvPr/>
        </p:nvSpPr>
        <p:spPr>
          <a:xfrm>
            <a:off x="467544" y="5733256"/>
            <a:ext cx="8229600" cy="10695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2800" dirty="0" smtClean="0">
                <a:effectLst>
                  <a:outerShdw blurRad="38100" dist="38100" dir="2700000" algn="tl">
                    <a:srgbClr val="000000">
                      <a:alpha val="43137"/>
                    </a:srgbClr>
                  </a:outerShdw>
                </a:effectLst>
              </a:rPr>
              <a:t>Ο </a:t>
            </a:r>
            <a:r>
              <a:rPr lang="el-GR" sz="2800" dirty="0" err="1" smtClean="0">
                <a:effectLst>
                  <a:outerShdw blurRad="38100" dist="38100" dir="2700000" algn="tl">
                    <a:srgbClr val="000000">
                      <a:alpha val="43137"/>
                    </a:srgbClr>
                  </a:outerShdw>
                </a:effectLst>
              </a:rPr>
              <a:t>Κρούμος</a:t>
            </a:r>
            <a:r>
              <a:rPr lang="el-GR" sz="2800" dirty="0" smtClean="0">
                <a:effectLst>
                  <a:outerShdw blurRad="38100" dist="38100" dir="2700000" algn="tl">
                    <a:srgbClr val="000000">
                      <a:alpha val="43137"/>
                    </a:srgbClr>
                  </a:outerShdw>
                </a:effectLst>
              </a:rPr>
              <a:t> λαμβάνει το κεφάλι</a:t>
            </a:r>
          </a:p>
          <a:p>
            <a:pPr marL="0" indent="0" algn="ctr">
              <a:buFont typeface="Arial" pitchFamily="34" charset="0"/>
              <a:buNone/>
            </a:pPr>
            <a:r>
              <a:rPr lang="el-GR" sz="2800" dirty="0" smtClean="0">
                <a:effectLst>
                  <a:outerShdw blurRad="38100" dist="38100" dir="2700000" algn="tl">
                    <a:srgbClr val="000000">
                      <a:alpha val="43137"/>
                    </a:srgbClr>
                  </a:outerShdw>
                </a:effectLst>
              </a:rPr>
              <a:t>του Νικηφόρου Α΄</a:t>
            </a:r>
            <a:endParaRPr lang="el-GR" sz="2800" dirty="0"/>
          </a:p>
        </p:txBody>
      </p:sp>
    </p:spTree>
    <p:extLst>
      <p:ext uri="{BB962C8B-B14F-4D97-AF65-F5344CB8AC3E}">
        <p14:creationId xmlns:p14="http://schemas.microsoft.com/office/powerpoint/2010/main" val="32027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340" y="2157"/>
            <a:ext cx="10304339" cy="7908579"/>
          </a:xfrm>
          <a:prstGeom prst="rect">
            <a:avLst/>
          </a:prstGeom>
          <a:ln>
            <a:noFill/>
          </a:ln>
          <a:effectLst>
            <a:outerShdw blurRad="292100" dist="139700" dir="2700000" algn="tl" rotWithShape="0">
              <a:srgbClr val="333333">
                <a:alpha val="65000"/>
              </a:srgbClr>
            </a:outerShdw>
          </a:effectLst>
        </p:spPr>
      </p:pic>
      <p:sp>
        <p:nvSpPr>
          <p:cNvPr id="3" name="Θέση περιεχομένου 2"/>
          <p:cNvSpPr txBox="1">
            <a:spLocks/>
          </p:cNvSpPr>
          <p:nvPr/>
        </p:nvSpPr>
        <p:spPr>
          <a:xfrm>
            <a:off x="683568" y="2157"/>
            <a:ext cx="8229600" cy="10695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2800" dirty="0" smtClean="0">
                <a:effectLst>
                  <a:outerShdw blurRad="38100" dist="38100" dir="2700000" algn="tl">
                    <a:srgbClr val="000000">
                      <a:alpha val="43137"/>
                    </a:srgbClr>
                  </a:outerShdw>
                </a:effectLst>
              </a:rPr>
              <a:t>Ο </a:t>
            </a:r>
            <a:r>
              <a:rPr lang="el-GR" sz="2800" dirty="0" err="1" smtClean="0">
                <a:effectLst>
                  <a:outerShdw blurRad="38100" dist="38100" dir="2700000" algn="tl">
                    <a:srgbClr val="000000">
                      <a:alpha val="43137"/>
                    </a:srgbClr>
                  </a:outerShdw>
                </a:effectLst>
              </a:rPr>
              <a:t>Κρούμος</a:t>
            </a:r>
            <a:r>
              <a:rPr lang="el-GR" sz="2800" dirty="0" smtClean="0">
                <a:effectLst>
                  <a:outerShdw blurRad="38100" dist="38100" dir="2700000" algn="tl">
                    <a:srgbClr val="000000">
                      <a:alpha val="43137"/>
                    </a:srgbClr>
                  </a:outerShdw>
                </a:effectLst>
              </a:rPr>
              <a:t> πίνει από την κούπα – κρανίο </a:t>
            </a:r>
          </a:p>
          <a:p>
            <a:pPr marL="0" indent="0" algn="ctr">
              <a:buFont typeface="Arial" pitchFamily="34" charset="0"/>
              <a:buNone/>
            </a:pPr>
            <a:r>
              <a:rPr lang="el-GR" sz="2800" dirty="0" smtClean="0">
                <a:effectLst>
                  <a:outerShdw blurRad="38100" dist="38100" dir="2700000" algn="tl">
                    <a:srgbClr val="000000">
                      <a:alpha val="43137"/>
                    </a:srgbClr>
                  </a:outerShdw>
                </a:effectLst>
              </a:rPr>
              <a:t>του Νικηφόρου Α΄</a:t>
            </a:r>
            <a:endParaRPr lang="el-GR" sz="2800" dirty="0"/>
          </a:p>
        </p:txBody>
      </p:sp>
    </p:spTree>
    <p:extLst>
      <p:ext uri="{BB962C8B-B14F-4D97-AF65-F5344CB8AC3E}">
        <p14:creationId xmlns:p14="http://schemas.microsoft.com/office/powerpoint/2010/main" val="30739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112" y="3933056"/>
            <a:ext cx="2808312" cy="1614809"/>
          </a:xfrm>
          <a:solidFill>
            <a:schemeClr val="bg1">
              <a:alpha val="73000"/>
            </a:schemeClr>
          </a:solidFill>
        </p:spPr>
        <p:txBody>
          <a:bodyPr>
            <a:normAutofit/>
          </a:bodyPr>
          <a:lstStyle/>
          <a:p>
            <a:r>
              <a:rPr lang="el-GR" sz="3200" b="1" dirty="0" smtClean="0">
                <a:effectLst>
                  <a:outerShdw blurRad="38100" dist="38100" dir="2700000" algn="tl">
                    <a:srgbClr val="000000">
                      <a:alpha val="43137"/>
                    </a:srgbClr>
                  </a:outerShdw>
                </a:effectLst>
              </a:rPr>
              <a:t>Βούλγαροι </a:t>
            </a:r>
            <a:br>
              <a:rPr lang="el-GR" sz="3200" b="1" dirty="0" smtClean="0">
                <a:effectLst>
                  <a:outerShdw blurRad="38100" dist="38100" dir="2700000" algn="tl">
                    <a:srgbClr val="000000">
                      <a:alpha val="43137"/>
                    </a:srgbClr>
                  </a:outerShdw>
                </a:effectLst>
              </a:rPr>
            </a:br>
            <a:r>
              <a:rPr lang="el-GR" sz="3200" b="1" dirty="0" smtClean="0">
                <a:effectLst>
                  <a:outerShdw blurRad="38100" dist="38100" dir="2700000" algn="tl">
                    <a:srgbClr val="000000">
                      <a:alpha val="43137"/>
                    </a:srgbClr>
                  </a:outerShdw>
                </a:effectLst>
              </a:rPr>
              <a:t>πολεμιστές</a:t>
            </a:r>
            <a:endParaRPr lang="el-GR" sz="3200" b="1" dirty="0">
              <a:effectLst>
                <a:outerShdw blurRad="38100" dist="38100" dir="2700000" algn="tl">
                  <a:srgbClr val="000000">
                    <a:alpha val="43137"/>
                  </a:srgbClr>
                </a:outerShdw>
              </a:effectLst>
            </a:endParaRPr>
          </a:p>
        </p:txBody>
      </p:sp>
      <p:pic>
        <p:nvPicPr>
          <p:cNvPr id="2050" name="Picture 2" descr="http://eclass31.weebly.com/uploads/8/3/3/4/8334101/7389541_orig.png?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632"/>
            <a:ext cx="4775184" cy="691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31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9128"/>
            <a:ext cx="10183991" cy="71287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707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87624" y="1412776"/>
            <a:ext cx="6120680" cy="3060340"/>
          </a:xfrm>
          <a:prstGeom prst="rect">
            <a:avLst/>
          </a:prstGeom>
          <a:ln>
            <a:noFill/>
          </a:ln>
          <a:effectLst>
            <a:outerShdw blurRad="292100" dist="139700" dir="2700000" algn="tl" rotWithShape="0">
              <a:srgbClr val="333333">
                <a:alpha val="65000"/>
              </a:srgbClr>
            </a:outerShdw>
          </a:effectLst>
        </p:spPr>
      </p:pic>
      <p:sp>
        <p:nvSpPr>
          <p:cNvPr id="3" name="Θέση περιεχομένου 2"/>
          <p:cNvSpPr txBox="1">
            <a:spLocks/>
          </p:cNvSpPr>
          <p:nvPr/>
        </p:nvSpPr>
        <p:spPr>
          <a:xfrm>
            <a:off x="611560" y="4797152"/>
            <a:ext cx="822960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effectLst>
                  <a:outerShdw blurRad="38100" dist="38100" dir="2700000" algn="tl">
                    <a:srgbClr val="000000">
                      <a:alpha val="43137"/>
                    </a:srgbClr>
                  </a:outerShdw>
                </a:effectLst>
              </a:rPr>
              <a:t>B</a:t>
            </a:r>
            <a:r>
              <a:rPr lang="el-GR" sz="2800" dirty="0" err="1" smtClean="0">
                <a:effectLst>
                  <a:outerShdw blurRad="38100" dist="38100" dir="2700000" algn="tl">
                    <a:srgbClr val="000000">
                      <a:alpha val="43137"/>
                    </a:srgbClr>
                  </a:outerShdw>
                </a:effectLst>
              </a:rPr>
              <a:t>ουλγαρικό</a:t>
            </a:r>
            <a:r>
              <a:rPr lang="el-GR" sz="2800" dirty="0" smtClean="0">
                <a:effectLst>
                  <a:outerShdw blurRad="38100" dist="38100" dir="2700000" algn="tl">
                    <a:srgbClr val="000000">
                      <a:alpha val="43137"/>
                    </a:srgbClr>
                  </a:outerShdw>
                </a:effectLst>
              </a:rPr>
              <a:t> </a:t>
            </a:r>
            <a:r>
              <a:rPr lang="el-GR" sz="2800" b="1" dirty="0" smtClean="0">
                <a:solidFill>
                  <a:schemeClr val="accent2">
                    <a:lumMod val="50000"/>
                  </a:schemeClr>
                </a:solidFill>
                <a:effectLst>
                  <a:outerShdw blurRad="38100" dist="38100" dir="2700000" algn="tl">
                    <a:srgbClr val="000000">
                      <a:alpha val="43137"/>
                    </a:srgbClr>
                  </a:outerShdw>
                </a:effectLst>
              </a:rPr>
              <a:t>νόμισμα </a:t>
            </a:r>
          </a:p>
          <a:p>
            <a:pPr marL="0" indent="0" algn="ctr">
              <a:buFont typeface="Arial" pitchFamily="34" charset="0"/>
              <a:buNone/>
            </a:pPr>
            <a:r>
              <a:rPr lang="el-GR" sz="2800" dirty="0" smtClean="0">
                <a:effectLst>
                  <a:outerShdw blurRad="38100" dist="38100" dir="2700000" algn="tl">
                    <a:srgbClr val="000000">
                      <a:alpha val="43137"/>
                    </a:srgbClr>
                  </a:outerShdw>
                </a:effectLst>
              </a:rPr>
              <a:t>με τη μορφή του </a:t>
            </a:r>
            <a:r>
              <a:rPr lang="el-GR" sz="4400" b="1" dirty="0" err="1" smtClean="0">
                <a:solidFill>
                  <a:schemeClr val="accent2">
                    <a:lumMod val="50000"/>
                  </a:schemeClr>
                </a:solidFill>
                <a:effectLst>
                  <a:outerShdw blurRad="38100" dist="38100" dir="2700000" algn="tl">
                    <a:srgbClr val="000000">
                      <a:alpha val="43137"/>
                    </a:srgbClr>
                  </a:outerShdw>
                </a:effectLst>
              </a:rPr>
              <a:t>Κρούμου</a:t>
            </a:r>
            <a:endParaRPr lang="el-GR" sz="4400" b="1" dirty="0">
              <a:solidFill>
                <a:schemeClr val="accent2">
                  <a:lumMod val="50000"/>
                </a:schemeClr>
              </a:solidFill>
            </a:endParaRPr>
          </a:p>
        </p:txBody>
      </p:sp>
    </p:spTree>
    <p:extLst>
      <p:ext uri="{BB962C8B-B14F-4D97-AF65-F5344CB8AC3E}">
        <p14:creationId xmlns:p14="http://schemas.microsoft.com/office/powerpoint/2010/main" val="155293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51720" y="-18743"/>
            <a:ext cx="7115002" cy="6688103"/>
          </a:xfrm>
          <a:prstGeom prst="rect">
            <a:avLst/>
          </a:prstGeom>
          <a:ln>
            <a:noFill/>
          </a:ln>
          <a:effectLst>
            <a:outerShdw blurRad="292100" dist="139700" dir="2700000" algn="tl" rotWithShape="0">
              <a:srgbClr val="333333">
                <a:alpha val="65000"/>
              </a:srgbClr>
            </a:outerShdw>
          </a:effectLst>
        </p:spPr>
      </p:pic>
      <p:sp>
        <p:nvSpPr>
          <p:cNvPr id="3" name="Θέση περιεχομένου 2"/>
          <p:cNvSpPr txBox="1">
            <a:spLocks/>
          </p:cNvSpPr>
          <p:nvPr/>
        </p:nvSpPr>
        <p:spPr>
          <a:xfrm>
            <a:off x="323528" y="3789040"/>
            <a:ext cx="2304256" cy="1800200"/>
          </a:xfrm>
          <a:prstGeom prst="rect">
            <a:avLst/>
          </a:prstGeom>
          <a:solidFill>
            <a:srgbClr val="FFCC66">
              <a:alpha val="79000"/>
            </a:srgb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2800" dirty="0" smtClean="0">
                <a:effectLst>
                  <a:outerShdw blurRad="38100" dist="38100" dir="2700000" algn="tl">
                    <a:srgbClr val="000000">
                      <a:alpha val="43137"/>
                    </a:srgbClr>
                  </a:outerShdw>
                </a:effectLst>
              </a:rPr>
              <a:t>Το Βουλγαρικό κράτος επί βασιλείας του </a:t>
            </a:r>
            <a:r>
              <a:rPr lang="el-GR" sz="2800" dirty="0" err="1" smtClean="0">
                <a:effectLst>
                  <a:outerShdw blurRad="38100" dist="38100" dir="2700000" algn="tl">
                    <a:srgbClr val="000000">
                      <a:alpha val="43137"/>
                    </a:srgbClr>
                  </a:outerShdw>
                </a:effectLst>
              </a:rPr>
              <a:t>Κρούμου</a:t>
            </a:r>
            <a:endParaRPr lang="el-GR" sz="2800" dirty="0"/>
          </a:p>
        </p:txBody>
      </p:sp>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0"/>
            <a:ext cx="2413888" cy="3816424"/>
          </a:xfrm>
          <a:prstGeom prst="rect">
            <a:avLst/>
          </a:prstGeom>
        </p:spPr>
      </p:pic>
    </p:spTree>
    <p:extLst>
      <p:ext uri="{BB962C8B-B14F-4D97-AF65-F5344CB8AC3E}">
        <p14:creationId xmlns:p14="http://schemas.microsoft.com/office/powerpoint/2010/main" val="22861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10242" name="Picture 2" descr="http://2.bp.blogspot.com/-8R_QeXlgsCU/Uwp-dZajcgI/AAAAAAAACao/Zy2dMR4Pltw/s1600/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 y="0"/>
            <a:ext cx="9276523" cy="695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5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14338" name="Picture 2" descr="http://eclass31.weebly.com/uploads/8/3/3/4/8334101/3802901_orig.jpg?5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 y="0"/>
            <a:ext cx="100852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5" y="836712"/>
            <a:ext cx="6120681" cy="1143000"/>
          </a:xfrm>
        </p:spPr>
        <p:txBody>
          <a:bodyPr>
            <a:noAutofit/>
          </a:bodyPr>
          <a:lstStyle/>
          <a:p>
            <a:r>
              <a:rPr lang="el-GR" b="1" dirty="0" smtClean="0">
                <a:solidFill>
                  <a:schemeClr val="accent2">
                    <a:lumMod val="50000"/>
                  </a:schemeClr>
                </a:solidFill>
                <a:effectLst>
                  <a:outerShdw blurRad="38100" dist="38100" dir="2700000" algn="tl">
                    <a:srgbClr val="000000">
                      <a:alpha val="43137"/>
                    </a:srgbClr>
                  </a:outerShdw>
                </a:effectLst>
              </a:rPr>
              <a:t>Οργάνωση </a:t>
            </a:r>
            <a:br>
              <a:rPr lang="el-GR" b="1" dirty="0" smtClean="0">
                <a:solidFill>
                  <a:schemeClr val="accent2">
                    <a:lumMod val="50000"/>
                  </a:schemeClr>
                </a:solidFill>
                <a:effectLst>
                  <a:outerShdw blurRad="38100" dist="38100" dir="2700000" algn="tl">
                    <a:srgbClr val="000000">
                      <a:alpha val="43137"/>
                    </a:srgbClr>
                  </a:outerShdw>
                </a:effectLst>
              </a:rPr>
            </a:br>
            <a:r>
              <a:rPr lang="el-GR" b="1" dirty="0" smtClean="0">
                <a:solidFill>
                  <a:schemeClr val="accent2">
                    <a:lumMod val="50000"/>
                  </a:schemeClr>
                </a:solidFill>
                <a:effectLst>
                  <a:outerShdw blurRad="38100" dist="38100" dir="2700000" algn="tl">
                    <a:srgbClr val="000000">
                      <a:alpha val="43137"/>
                    </a:srgbClr>
                  </a:outerShdw>
                </a:effectLst>
              </a:rPr>
              <a:t>βουλγαρικού κράτους</a:t>
            </a:r>
            <a:endParaRPr lang="el-GR" b="1" dirty="0">
              <a:solidFill>
                <a:schemeClr val="accent2">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67544" y="2276872"/>
            <a:ext cx="8229600" cy="4525963"/>
          </a:xfrm>
        </p:spPr>
        <p:txBody>
          <a:bodyPr>
            <a:normAutofit lnSpcReduction="10000"/>
          </a:bodyPr>
          <a:lstStyle/>
          <a:p>
            <a:pPr marL="0" indent="0" algn="ctr">
              <a:buNone/>
            </a:pPr>
            <a:r>
              <a:rPr lang="el-GR" dirty="0" smtClean="0">
                <a:effectLst>
                  <a:outerShdw blurRad="38100" dist="38100" dir="2700000" algn="tl">
                    <a:srgbClr val="000000">
                      <a:alpha val="43137"/>
                    </a:srgbClr>
                  </a:outerShdw>
                </a:effectLst>
              </a:rPr>
              <a:t>Δύο φυλετικά στοιχεία (ΔΥΑΡΧΙΑ):</a:t>
            </a:r>
          </a:p>
          <a:p>
            <a:r>
              <a:rPr lang="el-GR" sz="4000" b="1" dirty="0" err="1" smtClean="0">
                <a:solidFill>
                  <a:schemeClr val="accent2">
                    <a:lumMod val="50000"/>
                  </a:schemeClr>
                </a:solidFill>
                <a:effectLst>
                  <a:outerShdw blurRad="38100" dist="38100" dir="2700000" algn="tl">
                    <a:srgbClr val="000000">
                      <a:alpha val="43137"/>
                    </a:srgbClr>
                  </a:outerShdw>
                </a:effectLst>
              </a:rPr>
              <a:t>Πρωτοβούλγαροι</a:t>
            </a:r>
            <a:endParaRPr lang="el-GR" sz="4000" b="1" dirty="0" smtClean="0">
              <a:solidFill>
                <a:schemeClr val="accent2">
                  <a:lumMod val="50000"/>
                </a:schemeClr>
              </a:solidFill>
              <a:effectLst>
                <a:outerShdw blurRad="38100" dist="38100" dir="2700000" algn="tl">
                  <a:srgbClr val="000000">
                    <a:alpha val="43137"/>
                  </a:srgbClr>
                </a:outerShdw>
              </a:effectLst>
            </a:endParaRPr>
          </a:p>
          <a:p>
            <a:r>
              <a:rPr lang="el-GR" sz="4000" b="1" dirty="0" smtClean="0">
                <a:solidFill>
                  <a:schemeClr val="accent2">
                    <a:lumMod val="50000"/>
                  </a:schemeClr>
                </a:solidFill>
                <a:effectLst>
                  <a:outerShdw blurRad="38100" dist="38100" dir="2700000" algn="tl">
                    <a:srgbClr val="000000">
                      <a:alpha val="43137"/>
                    </a:srgbClr>
                  </a:outerShdw>
                </a:effectLst>
              </a:rPr>
              <a:t>Σλαβικά φύλα </a:t>
            </a:r>
            <a:r>
              <a:rPr lang="el-GR" sz="4000"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a:t>
            </a:r>
            <a:r>
              <a:rPr lang="el-GR" sz="4000" dirty="0" err="1" smtClean="0">
                <a:effectLst>
                  <a:outerShdw blurRad="38100" dist="38100" dir="2700000" algn="tl">
                    <a:srgbClr val="000000">
                      <a:alpha val="43137"/>
                    </a:srgbClr>
                  </a:outerShdw>
                </a:effectLst>
                <a:sym typeface="Wingdings" panose="05000000000000000000" pitchFamily="2" charset="2"/>
              </a:rPr>
              <a:t>σκλαβηνίες</a:t>
            </a:r>
            <a:endParaRPr lang="el-GR" sz="4000" dirty="0" smtClean="0">
              <a:effectLst>
                <a:outerShdw blurRad="38100" dist="38100" dir="2700000" algn="tl">
                  <a:srgbClr val="000000">
                    <a:alpha val="43137"/>
                  </a:srgbClr>
                </a:outerShdw>
              </a:effectLst>
              <a:sym typeface="Wingdings" panose="05000000000000000000" pitchFamily="2" charset="2"/>
            </a:endParaRPr>
          </a:p>
          <a:p>
            <a:r>
              <a:rPr lang="el-GR" sz="4000"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Χάνος + αριστοκρατία </a:t>
            </a:r>
            <a:r>
              <a:rPr lang="el-GR" sz="4000"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a:t>
            </a:r>
            <a:r>
              <a:rPr lang="el-GR" sz="4000" dirty="0" smtClean="0">
                <a:effectLst>
                  <a:outerShdw blurRad="38100" dist="38100" dir="2700000" algn="tl">
                    <a:srgbClr val="000000">
                      <a:alpha val="43137"/>
                    </a:srgbClr>
                  </a:outerShdw>
                </a:effectLst>
                <a:sym typeface="Wingdings" panose="05000000000000000000" pitchFamily="2" charset="2"/>
              </a:rPr>
              <a:t>κρατική πολιτική</a:t>
            </a:r>
          </a:p>
          <a:p>
            <a:r>
              <a:rPr lang="el-GR" sz="4000"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Αρχηγοί </a:t>
            </a:r>
            <a:r>
              <a:rPr lang="el-GR" sz="4000" b="1" dirty="0" err="1"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σκλαβηνιών</a:t>
            </a:r>
            <a:r>
              <a:rPr lang="el-GR" sz="4000"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 </a:t>
            </a:r>
            <a:r>
              <a:rPr lang="el-GR" sz="4000" dirty="0" smtClean="0">
                <a:effectLst>
                  <a:outerShdw blurRad="38100" dist="38100" dir="2700000" algn="tl">
                    <a:srgbClr val="000000">
                      <a:alpha val="43137"/>
                    </a:srgbClr>
                  </a:outerShdw>
                </a:effectLst>
                <a:sym typeface="Wingdings" panose="05000000000000000000" pitchFamily="2" charset="2"/>
              </a:rPr>
              <a:t>αυτονομία και συμμετοχή στη διοίκηση.</a:t>
            </a:r>
            <a:endParaRPr lang="el-GR" dirty="0"/>
          </a:p>
        </p:txBody>
      </p:sp>
    </p:spTree>
    <p:extLst>
      <p:ext uri="{BB962C8B-B14F-4D97-AF65-F5344CB8AC3E}">
        <p14:creationId xmlns:p14="http://schemas.microsoft.com/office/powerpoint/2010/main" val="36401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75656" y="1916832"/>
            <a:ext cx="6624736" cy="3647469"/>
          </a:xfrm>
        </p:spPr>
        <p:txBody>
          <a:bodyPr>
            <a:normAutofit lnSpcReduction="10000"/>
          </a:bodyPr>
          <a:lstStyle/>
          <a:p>
            <a:pPr marL="0" indent="0">
              <a:buNone/>
            </a:pPr>
            <a:r>
              <a:rPr lang="el-GR" sz="4000" b="1" dirty="0" smtClean="0">
                <a:solidFill>
                  <a:schemeClr val="accent2">
                    <a:lumMod val="50000"/>
                  </a:schemeClr>
                </a:solidFill>
                <a:effectLst>
                  <a:outerShdw blurRad="38100" dist="38100" dir="2700000" algn="tl">
                    <a:srgbClr val="000000">
                      <a:alpha val="43137"/>
                    </a:srgbClr>
                  </a:outerShdw>
                </a:effectLst>
              </a:rPr>
              <a:t>Χάνος: 	</a:t>
            </a:r>
            <a:r>
              <a:rPr lang="el-GR" dirty="0" smtClean="0">
                <a:sym typeface="Wingdings" panose="05000000000000000000" pitchFamily="2" charset="2"/>
              </a:rPr>
              <a:t>Τίτλος του ηγεμόνα </a:t>
            </a:r>
          </a:p>
          <a:p>
            <a:pPr marL="0" indent="0">
              <a:buNone/>
            </a:pPr>
            <a:r>
              <a:rPr lang="el-GR" dirty="0">
                <a:sym typeface="Wingdings" panose="05000000000000000000" pitchFamily="2" charset="2"/>
              </a:rPr>
              <a:t>	</a:t>
            </a:r>
            <a:r>
              <a:rPr lang="el-GR" dirty="0" smtClean="0">
                <a:sym typeface="Wingdings" panose="05000000000000000000" pitchFamily="2" charset="2"/>
              </a:rPr>
              <a:t>	των Βουλγάρων</a:t>
            </a:r>
          </a:p>
          <a:p>
            <a:pPr marL="0" indent="0">
              <a:buNone/>
            </a:pPr>
            <a:endParaRPr lang="el-GR" dirty="0">
              <a:sym typeface="Wingdings" panose="05000000000000000000" pitchFamily="2" charset="2"/>
            </a:endParaRPr>
          </a:p>
          <a:p>
            <a:pPr marL="0" indent="0">
              <a:buNone/>
            </a:pP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Χάνος – </a:t>
            </a:r>
            <a:r>
              <a:rPr lang="el-GR" b="1" dirty="0" err="1"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Χαγάνος</a:t>
            </a: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τίτλος ηγεμόνων των λαών </a:t>
            </a:r>
            <a:r>
              <a:rPr lang="el-GR" b="1" dirty="0" err="1" smtClean="0">
                <a:effectLst>
                  <a:outerShdw blurRad="38100" dist="38100" dir="2700000" algn="tl">
                    <a:srgbClr val="000000">
                      <a:alpha val="43137"/>
                    </a:srgbClr>
                  </a:outerShdw>
                </a:effectLst>
                <a:sym typeface="Wingdings" panose="05000000000000000000" pitchFamily="2" charset="2"/>
              </a:rPr>
              <a:t>τουρκομογγολικής</a:t>
            </a:r>
            <a:r>
              <a:rPr lang="el-GR" b="1" dirty="0" smtClean="0">
                <a:effectLst>
                  <a:outerShdw blurRad="38100" dist="38100" dir="2700000" algn="tl">
                    <a:srgbClr val="000000">
                      <a:alpha val="43137"/>
                    </a:srgbClr>
                  </a:outerShdw>
                </a:effectLst>
                <a:sym typeface="Wingdings" panose="05000000000000000000" pitchFamily="2" charset="2"/>
              </a:rPr>
              <a:t> καταγωγής </a:t>
            </a:r>
            <a:r>
              <a:rPr lang="el-GR" dirty="0" smtClean="0">
                <a:sym typeface="Wingdings" panose="05000000000000000000" pitchFamily="2" charset="2"/>
              </a:rPr>
              <a:t>(Βούλγαροι, </a:t>
            </a:r>
            <a:r>
              <a:rPr lang="el-GR" dirty="0" err="1" smtClean="0">
                <a:sym typeface="Wingdings" panose="05000000000000000000" pitchFamily="2" charset="2"/>
              </a:rPr>
              <a:t>Άβαροι</a:t>
            </a:r>
            <a:r>
              <a:rPr lang="el-GR" dirty="0" smtClean="0">
                <a:sym typeface="Wingdings" panose="05000000000000000000" pitchFamily="2" charset="2"/>
              </a:rPr>
              <a:t>, </a:t>
            </a:r>
            <a:r>
              <a:rPr lang="el-GR" dirty="0" err="1" smtClean="0">
                <a:sym typeface="Wingdings" panose="05000000000000000000" pitchFamily="2" charset="2"/>
              </a:rPr>
              <a:t>Χάζαροι</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22777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412776"/>
            <a:ext cx="8229600" cy="5390059"/>
          </a:xfrm>
        </p:spPr>
        <p:txBody>
          <a:bodyPr>
            <a:normAutofit/>
          </a:bodyPr>
          <a:lstStyle/>
          <a:p>
            <a:pPr marL="0" indent="0">
              <a:buNone/>
            </a:pPr>
            <a:r>
              <a:rPr lang="el-GR" sz="4000" b="1" dirty="0" smtClean="0">
                <a:solidFill>
                  <a:schemeClr val="accent2">
                    <a:lumMod val="50000"/>
                  </a:schemeClr>
                </a:solidFill>
                <a:effectLst>
                  <a:outerShdw blurRad="38100" dist="38100" dir="2700000" algn="tl">
                    <a:srgbClr val="000000">
                      <a:alpha val="43137"/>
                    </a:srgbClr>
                  </a:outerShdw>
                </a:effectLst>
              </a:rPr>
              <a:t>9</a:t>
            </a:r>
            <a:r>
              <a:rPr lang="el-GR" sz="4000" b="1" baseline="30000" dirty="0" smtClean="0">
                <a:solidFill>
                  <a:schemeClr val="accent2">
                    <a:lumMod val="50000"/>
                  </a:schemeClr>
                </a:solidFill>
                <a:effectLst>
                  <a:outerShdw blurRad="38100" dist="38100" dir="2700000" algn="tl">
                    <a:srgbClr val="000000">
                      <a:alpha val="43137"/>
                    </a:srgbClr>
                  </a:outerShdw>
                </a:effectLst>
              </a:rPr>
              <a:t>ος</a:t>
            </a:r>
            <a:r>
              <a:rPr lang="el-GR" sz="4000" b="1" dirty="0" smtClean="0">
                <a:solidFill>
                  <a:schemeClr val="accent2">
                    <a:lumMod val="50000"/>
                  </a:schemeClr>
                </a:solidFill>
                <a:effectLst>
                  <a:outerShdw blurRad="38100" dist="38100" dir="2700000" algn="tl">
                    <a:srgbClr val="000000">
                      <a:alpha val="43137"/>
                    </a:srgbClr>
                  </a:outerShdw>
                </a:effectLst>
              </a:rPr>
              <a:t> αι. </a:t>
            </a:r>
            <a:r>
              <a:rPr lang="el-GR" dirty="0" smtClean="0">
                <a:sym typeface="Wingdings" panose="05000000000000000000" pitchFamily="2" charset="2"/>
              </a:rPr>
              <a:t>Ενισχύεται η </a:t>
            </a:r>
            <a:r>
              <a:rPr lang="el-GR" b="1" dirty="0" smtClean="0">
                <a:sym typeface="Wingdings" panose="05000000000000000000" pitchFamily="2" charset="2"/>
              </a:rPr>
              <a:t>κεντρική εξουσία </a:t>
            </a:r>
            <a:r>
              <a:rPr lang="el-GR" dirty="0" smtClean="0">
                <a:sym typeface="Wingdings" panose="05000000000000000000" pitchFamily="2" charset="2"/>
              </a:rPr>
              <a:t>και σταδιακά </a:t>
            </a:r>
            <a:r>
              <a:rPr lang="el-GR" b="1" dirty="0" smtClean="0">
                <a:sym typeface="Wingdings" panose="05000000000000000000" pitchFamily="2" charset="2"/>
              </a:rPr>
              <a:t>υποχωρεί</a:t>
            </a:r>
            <a:r>
              <a:rPr lang="el-GR" dirty="0" smtClean="0">
                <a:sym typeface="Wingdings" panose="05000000000000000000" pitchFamily="2" charset="2"/>
              </a:rPr>
              <a:t> η δύναμη των αρχηγών των </a:t>
            </a:r>
            <a:r>
              <a:rPr lang="el-GR" b="1" dirty="0" smtClean="0">
                <a:sym typeface="Wingdings" panose="05000000000000000000" pitchFamily="2" charset="2"/>
              </a:rPr>
              <a:t>σλαβικών φυλών</a:t>
            </a:r>
            <a:r>
              <a:rPr lang="el-GR" dirty="0" smtClean="0">
                <a:sym typeface="Wingdings" panose="05000000000000000000" pitchFamily="2" charset="2"/>
              </a:rPr>
              <a:t>.</a:t>
            </a:r>
          </a:p>
          <a:p>
            <a:pPr marL="0" indent="0">
              <a:buNone/>
            </a:pP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Αριθμητική υπεροχή των Σλάβων </a:t>
            </a:r>
            <a:r>
              <a:rPr lang="el-GR" dirty="0" smtClean="0">
                <a:sym typeface="Wingdings" panose="05000000000000000000" pitchFamily="2" charset="2"/>
              </a:rPr>
              <a:t>                  </a:t>
            </a:r>
          </a:p>
          <a:p>
            <a:pPr marL="0" indent="0">
              <a:buNone/>
            </a:pPr>
            <a:r>
              <a:rPr lang="el-GR" dirty="0">
                <a:sym typeface="Wingdings" panose="05000000000000000000" pitchFamily="2" charset="2"/>
              </a:rPr>
              <a:t> </a:t>
            </a:r>
            <a:r>
              <a:rPr lang="el-GR" dirty="0" smtClean="0">
                <a:sym typeface="Wingdings" panose="05000000000000000000" pitchFamily="2" charset="2"/>
              </a:rPr>
              <a:t>                                    εκσλαβισμός Βουλγάρων</a:t>
            </a:r>
          </a:p>
          <a:p>
            <a:pPr marL="0" indent="0">
              <a:buNone/>
            </a:pP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Σλάβοι </a:t>
            </a:r>
            <a:r>
              <a:rPr lang="el-GR" dirty="0" smtClean="0">
                <a:sym typeface="Wingdings" panose="05000000000000000000" pitchFamily="2" charset="2"/>
              </a:rPr>
              <a:t> υποτάχθηκαν πολιτικά στην </a:t>
            </a:r>
            <a:r>
              <a:rPr lang="el-GR" dirty="0" err="1" smtClean="0">
                <a:sym typeface="Wingdings" panose="05000000000000000000" pitchFamily="2" charset="2"/>
              </a:rPr>
              <a:t>πρωτοβουλγαρική</a:t>
            </a:r>
            <a:r>
              <a:rPr lang="el-GR" dirty="0" smtClean="0">
                <a:sym typeface="Wingdings" panose="05000000000000000000" pitchFamily="2" charset="2"/>
              </a:rPr>
              <a:t> αριστοκρατία</a:t>
            </a:r>
          </a:p>
          <a:p>
            <a:pPr marL="0" indent="0">
              <a:buNone/>
            </a:pP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Βούλγαροι </a:t>
            </a:r>
            <a:r>
              <a:rPr lang="el-GR" dirty="0" err="1" smtClean="0">
                <a:sym typeface="Wingdings" panose="05000000000000000000" pitchFamily="2" charset="2"/>
              </a:rPr>
              <a:t>αφομοιώθηκαν</a:t>
            </a:r>
            <a:r>
              <a:rPr lang="el-GR" dirty="0" smtClean="0">
                <a:sym typeface="Wingdings" panose="05000000000000000000" pitchFamily="2" charset="2"/>
              </a:rPr>
              <a:t> εθνολογικά από τους Σλάβους</a:t>
            </a:r>
            <a:endParaRPr lang="el-GR" dirty="0"/>
          </a:p>
        </p:txBody>
      </p:sp>
    </p:spTree>
    <p:extLst>
      <p:ext uri="{BB962C8B-B14F-4D97-AF65-F5344CB8AC3E}">
        <p14:creationId xmlns:p14="http://schemas.microsoft.com/office/powerpoint/2010/main" val="37184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9816"/>
            <a:ext cx="8229600" cy="1143000"/>
          </a:xfrm>
        </p:spPr>
        <p:txBody>
          <a:bodyPr>
            <a:normAutofit fontScale="90000"/>
          </a:bodyPr>
          <a:lstStyle/>
          <a:p>
            <a:r>
              <a:rPr lang="el-GR" sz="2800" dirty="0" smtClean="0"/>
              <a:t>Παράθεμα</a:t>
            </a:r>
            <a:r>
              <a:rPr lang="el-GR" dirty="0" smtClean="0"/>
              <a:t/>
            </a:r>
            <a:br>
              <a:rPr lang="el-GR" dirty="0" smtClean="0"/>
            </a:br>
            <a:r>
              <a:rPr lang="el-GR" b="1" dirty="0" smtClean="0">
                <a:solidFill>
                  <a:schemeClr val="accent2">
                    <a:lumMod val="50000"/>
                  </a:schemeClr>
                </a:solidFill>
                <a:effectLst>
                  <a:outerShdw blurRad="38100" dist="38100" dir="2700000" algn="tl">
                    <a:srgbClr val="000000">
                      <a:alpha val="43137"/>
                    </a:srgbClr>
                  </a:outerShdw>
                </a:effectLst>
              </a:rPr>
              <a:t>Πόλεμος και κατασκοπία</a:t>
            </a:r>
            <a:endParaRPr lang="el-GR" b="1" dirty="0">
              <a:solidFill>
                <a:schemeClr val="accent2">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1888232"/>
            <a:ext cx="8229600" cy="4853136"/>
          </a:xfrm>
        </p:spPr>
        <p:txBody>
          <a:bodyPr>
            <a:normAutofit/>
          </a:bodyPr>
          <a:lstStyle/>
          <a:p>
            <a:pPr algn="just"/>
            <a:r>
              <a:rPr lang="el-GR" sz="2700" dirty="0" smtClean="0"/>
              <a:t>Και το μήνα Οκτώβριο (του έτους 773) ο αυτοκράτορας (Κωνσταντίνος Ε΄) έλαβε μήνυμα (</a:t>
            </a:r>
            <a:r>
              <a:rPr lang="el-GR" sz="2700" dirty="0" err="1" smtClean="0"/>
              <a:t>μανδάτον</a:t>
            </a:r>
            <a:r>
              <a:rPr lang="el-GR" sz="2700" dirty="0" smtClean="0"/>
              <a:t>) από τους κρυφούς φίλους του στη Βουλγαρία ότι ο χάνος (κύριος) της Βουλγαρίας στέλνει 12.000 στρατό και τους </a:t>
            </a:r>
            <a:r>
              <a:rPr lang="el-GR" sz="2700" dirty="0" err="1" smtClean="0"/>
              <a:t>βογιάρους</a:t>
            </a:r>
            <a:r>
              <a:rPr lang="el-GR" sz="2700" dirty="0" smtClean="0"/>
              <a:t> του, για να λεηλατήσουν τη </a:t>
            </a:r>
            <a:r>
              <a:rPr lang="el-GR" sz="2700" dirty="0" err="1" smtClean="0"/>
              <a:t>σκλαβηνία</a:t>
            </a:r>
            <a:r>
              <a:rPr lang="el-GR" sz="2700" dirty="0" smtClean="0"/>
              <a:t> της </a:t>
            </a:r>
            <a:r>
              <a:rPr lang="el-GR" sz="2700" dirty="0" err="1" smtClean="0"/>
              <a:t>Βερζιτίας</a:t>
            </a:r>
            <a:r>
              <a:rPr lang="el-GR" sz="2700" dirty="0" smtClean="0"/>
              <a:t> και να απαγάγουν τον πληθυσμό της στη Βουλγαρία. </a:t>
            </a:r>
          </a:p>
          <a:p>
            <a:pPr algn="just"/>
            <a:r>
              <a:rPr lang="el-GR" sz="2700" dirty="0" smtClean="0"/>
              <a:t>Και όσο οι απεσταλμένοι (</a:t>
            </a:r>
            <a:r>
              <a:rPr lang="el-GR" sz="2700" dirty="0" err="1" smtClean="0"/>
              <a:t>αποκρισιάριοι</a:t>
            </a:r>
            <a:r>
              <a:rPr lang="el-GR" sz="2700" dirty="0" smtClean="0"/>
              <a:t>) που είχαν έλθει από το βούλγαρο χάνο παρέμεναν στην Πόλη, ο αυτοκράτορας υποκρινόταν ότι ετοιμάζει εκστρατεία κατά των Αράβων. </a:t>
            </a:r>
          </a:p>
        </p:txBody>
      </p:sp>
    </p:spTree>
    <p:extLst>
      <p:ext uri="{BB962C8B-B14F-4D97-AF65-F5344CB8AC3E}">
        <p14:creationId xmlns:p14="http://schemas.microsoft.com/office/powerpoint/2010/main" val="12335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99592" y="1368152"/>
            <a:ext cx="7560840" cy="6021288"/>
          </a:xfrm>
        </p:spPr>
        <p:txBody>
          <a:bodyPr>
            <a:normAutofit fontScale="92500" lnSpcReduction="10000"/>
          </a:bodyPr>
          <a:lstStyle/>
          <a:p>
            <a:pPr algn="just"/>
            <a:r>
              <a:rPr lang="el-GR" sz="2900" dirty="0" smtClean="0"/>
              <a:t>Έτσι, βγήκαν από τις πύλες της Πόλης μόνο μικρά στρατιωτικά τμήματα και τα ανακτορικά στρατεύματα. Και αφού απέλυσε τους Βούλγαρους απεσταλμένους και έμαθε από τους κατασκόπους του ότι οι απεσταλμένοι εγκατέλειψαν τη βυζαντινή επικράτεια, συνέταξε το στρατό και ξεκίνησε εσπευσμένα. </a:t>
            </a:r>
          </a:p>
          <a:p>
            <a:pPr algn="just"/>
            <a:r>
              <a:rPr lang="el-GR" sz="2900" dirty="0" smtClean="0"/>
              <a:t>Μόλις έφτασε στα </a:t>
            </a:r>
            <a:r>
              <a:rPr lang="el-GR" sz="2900" dirty="0" err="1" smtClean="0"/>
              <a:t>Λιθοσώρια</a:t>
            </a:r>
            <a:r>
              <a:rPr lang="el-GR" sz="2900" dirty="0" smtClean="0"/>
              <a:t>, επέπεσε στις τάξεις των Βουλγάρων, χωρίς προηγουμένως να σαλπίσει επίθεση, τους έτρεψε σε φυγή και κέρδισε μεγάλη νίκη.</a:t>
            </a:r>
          </a:p>
          <a:p>
            <a:pPr algn="just"/>
            <a:endParaRPr lang="el-GR" sz="2900" dirty="0" smtClean="0"/>
          </a:p>
          <a:p>
            <a:pPr marL="0" indent="0" algn="r">
              <a:buNone/>
            </a:pPr>
            <a:r>
              <a:rPr lang="el-GR" sz="2700" dirty="0" smtClean="0"/>
              <a:t>Θεοφάνης Χρονογραφία, </a:t>
            </a:r>
            <a:r>
              <a:rPr lang="el-GR" sz="2700" dirty="0" err="1" smtClean="0"/>
              <a:t>εκδ</a:t>
            </a:r>
            <a:r>
              <a:rPr lang="el-GR" sz="2700" dirty="0" smtClean="0"/>
              <a:t>. </a:t>
            </a:r>
            <a:r>
              <a:rPr lang="en-US" sz="2700" dirty="0" smtClean="0"/>
              <a:t>C, de Boor, </a:t>
            </a:r>
            <a:r>
              <a:rPr lang="el-GR" sz="2700" dirty="0" err="1" smtClean="0"/>
              <a:t>τόμ</a:t>
            </a:r>
            <a:r>
              <a:rPr lang="el-GR" sz="2700" dirty="0" smtClean="0"/>
              <a:t>. 1, Λειψία 1883, 447</a:t>
            </a:r>
            <a:endParaRPr lang="el-GR" sz="2700" dirty="0"/>
          </a:p>
        </p:txBody>
      </p:sp>
    </p:spTree>
    <p:extLst>
      <p:ext uri="{BB962C8B-B14F-4D97-AF65-F5344CB8AC3E}">
        <p14:creationId xmlns:p14="http://schemas.microsoft.com/office/powerpoint/2010/main" val="21479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13314" name="Picture 2" descr="http://sudiakos.weebly.com/uploads/8/4/5/6/8456554/737523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18" y="404664"/>
            <a:ext cx="8284810" cy="6192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1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alpha val="44000"/>
          </a:schemeClr>
        </a:solidFill>
        <a:effectLst/>
      </p:bgPr>
    </p:bg>
    <p:spTree>
      <p:nvGrpSpPr>
        <p:cNvPr id="1" name=""/>
        <p:cNvGrpSpPr/>
        <p:nvPr/>
      </p:nvGrpSpPr>
      <p:grpSpPr>
        <a:xfrm>
          <a:off x="0" y="0"/>
          <a:ext cx="0" cy="0"/>
          <a:chOff x="0" y="0"/>
          <a:chExt cx="0" cy="0"/>
        </a:xfrm>
      </p:grpSpPr>
      <p:pic>
        <p:nvPicPr>
          <p:cNvPr id="1026" name="Picture 2" descr="http://www.petas.gr/files/Image/cities/Bulga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4" y="-15567"/>
            <a:ext cx="9292272" cy="2945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content-mcdn.imerisia.gr/filesystem/images/20130907/engine/assets_LARGE_t_942_43598185_type12128.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44905" y="3068960"/>
            <a:ext cx="6062464" cy="378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18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7170" name="Picture 2" descr="http://2.bp.blogspot.com/-eGbUnm-pmWs/UjK7Ek9WeLI/AAAAAAAAAfw/c6aPweyF73g/s640/%CE%86%CE%B2%CE%B1%CF%81%CE%BF%CE%B9-%CE%A3%CE%BB%CE%AC%CE%B2%CE%BF%CE%B9-%CE%92%CE%BF%CF%8D%CE%BB%CE%B3%CE%B1%CF%81%CE%BF%CE%B9+(2).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3564" y="0"/>
            <a:ext cx="92675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3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332656"/>
            <a:ext cx="4680520" cy="1080120"/>
          </a:xfrm>
        </p:spPr>
        <p:txBody>
          <a:bodyPr>
            <a:normAutofit fontScale="90000"/>
          </a:bodyPr>
          <a:lstStyle/>
          <a:p>
            <a:r>
              <a:rPr lang="el-GR" dirty="0" smtClean="0"/>
              <a:t>Τι ήταν οι </a:t>
            </a:r>
            <a:br>
              <a:rPr lang="el-GR" dirty="0" smtClean="0"/>
            </a:br>
            <a:r>
              <a:rPr lang="el-GR" dirty="0" smtClean="0"/>
              <a:t>«</a:t>
            </a:r>
            <a:r>
              <a:rPr lang="el-GR" b="1" dirty="0" err="1" smtClean="0">
                <a:solidFill>
                  <a:schemeClr val="accent3">
                    <a:lumMod val="50000"/>
                  </a:schemeClr>
                </a:solidFill>
                <a:effectLst>
                  <a:outerShdw blurRad="38100" dist="38100" dir="2700000" algn="tl">
                    <a:srgbClr val="000000">
                      <a:alpha val="43137"/>
                    </a:srgbClr>
                  </a:outerShdw>
                </a:effectLst>
              </a:rPr>
              <a:t>σκλαβηνίες</a:t>
            </a:r>
            <a:r>
              <a:rPr lang="el-GR" dirty="0" smtClean="0"/>
              <a:t>»;</a:t>
            </a:r>
            <a:endParaRPr lang="el-GR" dirty="0"/>
          </a:p>
        </p:txBody>
      </p:sp>
      <p:sp>
        <p:nvSpPr>
          <p:cNvPr id="3" name="2 - Θέση περιεχομένου"/>
          <p:cNvSpPr>
            <a:spLocks noGrp="1"/>
          </p:cNvSpPr>
          <p:nvPr>
            <p:ph idx="1"/>
          </p:nvPr>
        </p:nvSpPr>
        <p:spPr>
          <a:xfrm>
            <a:off x="755576" y="1916832"/>
            <a:ext cx="7643192" cy="5102027"/>
          </a:xfrm>
        </p:spPr>
        <p:txBody>
          <a:bodyPr>
            <a:normAutofit lnSpcReduction="10000"/>
          </a:bodyPr>
          <a:lstStyle/>
          <a:p>
            <a:r>
              <a:rPr lang="el-GR" b="1" dirty="0" smtClean="0"/>
              <a:t>Νησίδες σλαβικού πληθυσμού </a:t>
            </a:r>
            <a:r>
              <a:rPr lang="el-GR" dirty="0" smtClean="0"/>
              <a:t>στη χερσόνησο του Αίμου (μόνιμες εγκαταστάσεις).</a:t>
            </a:r>
          </a:p>
          <a:p>
            <a:r>
              <a:rPr lang="el-GR" b="1" dirty="0" smtClean="0">
                <a:solidFill>
                  <a:schemeClr val="accent2">
                    <a:lumMod val="50000"/>
                  </a:schemeClr>
                </a:solidFill>
                <a:effectLst>
                  <a:outerShdw blurRad="38100" dist="38100" dir="2700000" algn="tl">
                    <a:srgbClr val="000000">
                      <a:alpha val="43137"/>
                    </a:srgbClr>
                  </a:outerShdw>
                </a:effectLst>
              </a:rPr>
              <a:t>9</a:t>
            </a:r>
            <a:r>
              <a:rPr lang="el-GR" b="1" baseline="30000" dirty="0" smtClean="0">
                <a:solidFill>
                  <a:schemeClr val="accent2">
                    <a:lumMod val="50000"/>
                  </a:schemeClr>
                </a:solidFill>
                <a:effectLst>
                  <a:outerShdw blurRad="38100" dist="38100" dir="2700000" algn="tl">
                    <a:srgbClr val="000000">
                      <a:alpha val="43137"/>
                    </a:srgbClr>
                  </a:outerShdw>
                </a:effectLst>
              </a:rPr>
              <a:t>ος</a:t>
            </a:r>
            <a:r>
              <a:rPr lang="el-GR" b="1" dirty="0" smtClean="0">
                <a:solidFill>
                  <a:schemeClr val="accent2">
                    <a:lumMod val="50000"/>
                  </a:schemeClr>
                </a:solidFill>
                <a:effectLst>
                  <a:outerShdw blurRad="38100" dist="38100" dir="2700000" algn="tl">
                    <a:srgbClr val="000000">
                      <a:alpha val="43137"/>
                    </a:srgbClr>
                  </a:outerShdw>
                </a:effectLst>
              </a:rPr>
              <a:t> αι. </a:t>
            </a:r>
            <a:r>
              <a:rPr lang="el-GR" dirty="0" smtClean="0"/>
              <a:t>Οι </a:t>
            </a:r>
            <a:r>
              <a:rPr lang="el-GR" dirty="0" err="1" smtClean="0"/>
              <a:t>σκλαβηνίες</a:t>
            </a:r>
            <a:r>
              <a:rPr lang="el-GR" dirty="0" smtClean="0"/>
              <a:t> </a:t>
            </a:r>
            <a:r>
              <a:rPr lang="el-GR" b="1" dirty="0" smtClean="0">
                <a:solidFill>
                  <a:schemeClr val="accent2">
                    <a:lumMod val="50000"/>
                  </a:schemeClr>
                </a:solidFill>
                <a:effectLst>
                  <a:outerShdw blurRad="38100" dist="38100" dir="2700000" algn="tl">
                    <a:srgbClr val="000000">
                      <a:alpha val="43137"/>
                    </a:srgbClr>
                  </a:outerShdw>
                </a:effectLst>
              </a:rPr>
              <a:t>ΒΔ</a:t>
            </a:r>
            <a:r>
              <a:rPr lang="el-GR" dirty="0" smtClean="0"/>
              <a:t> Αίμου </a:t>
            </a:r>
            <a:r>
              <a:rPr lang="el-GR" dirty="0" smtClean="0">
                <a:sym typeface="Wingdings" panose="05000000000000000000" pitchFamily="2" charset="2"/>
              </a:rPr>
              <a:t> πρώτα κρατίδια των </a:t>
            </a: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Σέρβων</a:t>
            </a:r>
            <a:r>
              <a:rPr lang="el-GR" dirty="0" smtClean="0">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και των </a:t>
            </a: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Κροατών</a:t>
            </a:r>
          </a:p>
          <a:p>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Οι </a:t>
            </a:r>
            <a:r>
              <a:rPr lang="el-GR" b="1" dirty="0" err="1"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σκλαβηνίες</a:t>
            </a:r>
            <a:r>
              <a:rPr lang="el-GR"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στα νότια  </a:t>
            </a:r>
            <a:r>
              <a:rPr lang="el-GR" dirty="0" smtClean="0">
                <a:effectLst>
                  <a:outerShdw blurRad="38100" dist="38100" dir="2700000" algn="tl">
                    <a:srgbClr val="000000">
                      <a:alpha val="43137"/>
                    </a:srgbClr>
                  </a:outerShdw>
                </a:effectLst>
                <a:sym typeface="Wingdings" panose="05000000000000000000" pitchFamily="2" charset="2"/>
              </a:rPr>
              <a:t>ενσωματώνονται στη θεματική διοίκηση Βυζαντίου</a:t>
            </a:r>
            <a:endParaRPr lang="el-GR" dirty="0" smtClean="0">
              <a:effectLst>
                <a:outerShdw blurRad="38100" dist="38100" dir="2700000" algn="tl">
                  <a:srgbClr val="000000">
                    <a:alpha val="43137"/>
                  </a:srgbClr>
                </a:outerShdw>
              </a:effectLst>
            </a:endParaRPr>
          </a:p>
          <a:p>
            <a:r>
              <a:rPr lang="el-GR" dirty="0" smtClean="0"/>
              <a:t>Αρχικά ήταν </a:t>
            </a:r>
            <a:r>
              <a:rPr lang="el-GR" b="1" dirty="0" smtClean="0"/>
              <a:t>ημιαυτόνομες</a:t>
            </a:r>
            <a:r>
              <a:rPr lang="el-GR" dirty="0" smtClean="0"/>
              <a:t> και πλήρωναν </a:t>
            </a:r>
            <a:r>
              <a:rPr lang="el-GR" b="1" dirty="0" smtClean="0"/>
              <a:t>φόρο</a:t>
            </a:r>
            <a:r>
              <a:rPr lang="el-GR" dirty="0" smtClean="0"/>
              <a:t> υποτέλειας.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9218" name="Picture 2" descr="http://image.slidesharecdn.com/random-131022094016-phpapp02/95/-2-638.jpg?cb=13824528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82"/>
            <a:ext cx="9150546" cy="687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1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storiatexnespolitismos.files.wordpress.com/2013/06/byzantio-ceba-cf83cebbceb1ceb2cebfceb9-cf83cf84ceb1-cebcceadcf83ceb1-cf84cebfcf85-7cebfcf85-ceb1ce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1400"/>
            <a:ext cx="8064896" cy="7001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a:p>
        </p:txBody>
      </p:sp>
      <p:sp>
        <p:nvSpPr>
          <p:cNvPr id="3" name="Υπότιτλος 2"/>
          <p:cNvSpPr>
            <a:spLocks noGrp="1"/>
          </p:cNvSpPr>
          <p:nvPr>
            <p:ph type="subTitle" idx="1"/>
          </p:nvPr>
        </p:nvSpPr>
        <p:spPr/>
        <p:txBody>
          <a:bodyPr/>
          <a:lstStyle/>
          <a:p>
            <a:endParaRPr lang="el-GR"/>
          </a:p>
        </p:txBody>
      </p:sp>
      <p:pic>
        <p:nvPicPr>
          <p:cNvPr id="5122" name="Picture 2" descr="https://lh3.googleusercontent.com/-_2IxrchgWiQ/TYkF7UBA1QI/AAAAAAAACkQ/pDby7loqNSQ/s1600/Bulgarians_and_Slavs_VI-VII_cent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59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636</Words>
  <Application>Microsoft Office PowerPoint</Application>
  <PresentationFormat>Προβολή στην οθόνη (4:3)</PresentationFormat>
  <Paragraphs>81</Paragraphs>
  <Slides>40</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Σλάβοι  και  Βούλγαροι</vt:lpstr>
      <vt:lpstr>Σλάβοι πολεμιστές</vt:lpstr>
      <vt:lpstr>Βούλγαροι  πολεμιστές</vt:lpstr>
      <vt:lpstr>Παρουσίαση του PowerPoint</vt:lpstr>
      <vt:lpstr>Παρουσίαση του PowerPoint</vt:lpstr>
      <vt:lpstr>Τι ήταν οι  «σκλαβηνίες»;</vt:lpstr>
      <vt:lpstr>Παρουσίαση του PowerPoint</vt:lpstr>
      <vt:lpstr>Παρουσίαση του PowerPoint</vt:lpstr>
      <vt:lpstr>Παρουσίαση του PowerPoint</vt:lpstr>
      <vt:lpstr>Η ίδρυση  του κράτους  των Βουλγάρων</vt:lpstr>
      <vt:lpstr>Παρουσίαση του PowerPoint</vt:lpstr>
      <vt:lpstr>Παρουσίαση του PowerPoint</vt:lpstr>
      <vt:lpstr>Παρουσίαση του PowerPoint</vt:lpstr>
      <vt:lpstr>Παρουσίαση του PowerPoint</vt:lpstr>
      <vt:lpstr>Δέλτα  Δούναβη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To πρώτο Βουλγαρικό κράτος</vt:lpstr>
      <vt:lpstr>Βουλγαρικός  διχασμός</vt:lpstr>
      <vt:lpstr>9ος αι.  Ο Κρούμος κατακτά τη Σαρδική (Σόφια)  και εξοντώνει τους υπερασπιστές της (809) </vt:lpstr>
      <vt:lpstr>Παρουσίαση του PowerPoint</vt:lpstr>
      <vt:lpstr>Η Βουγαρία του Κρούμου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Οργάνωση  βουλγαρικού κράτους</vt:lpstr>
      <vt:lpstr>Παρουσίαση του PowerPoint</vt:lpstr>
      <vt:lpstr>Παρουσίαση του PowerPoint</vt:lpstr>
      <vt:lpstr>Παράθεμα Πόλεμος και κατασκοπία</vt:lpstr>
      <vt:lpstr>Παρουσίαση του PowerPoint</vt:lpstr>
      <vt:lpstr>Παρουσίαση του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Σλάβοι και Βούλγαροι</dc:title>
  <dc:creator>Valued Acer Customer</dc:creator>
  <cp:lastModifiedBy>toshiba</cp:lastModifiedBy>
  <cp:revision>53</cp:revision>
  <dcterms:created xsi:type="dcterms:W3CDTF">2013-11-11T16:21:05Z</dcterms:created>
  <dcterms:modified xsi:type="dcterms:W3CDTF">2014-10-19T21:29:22Z</dcterms:modified>
</cp:coreProperties>
</file>