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57" r:id="rId9"/>
    <p:sldId id="258" r:id="rId10"/>
    <p:sldId id="260" r:id="rId11"/>
    <p:sldId id="259" r:id="rId12"/>
    <p:sldId id="262" r:id="rId13"/>
    <p:sldId id="273" r:id="rId14"/>
    <p:sldId id="274" r:id="rId15"/>
    <p:sldId id="275" r:id="rId16"/>
    <p:sldId id="276" r:id="rId17"/>
    <p:sldId id="268" r:id="rId18"/>
    <p:sldId id="269" r:id="rId19"/>
    <p:sldId id="277" r:id="rId20"/>
    <p:sldId id="270" r:id="rId21"/>
    <p:sldId id="278" r:id="rId22"/>
    <p:sldId id="279" r:id="rId23"/>
    <p:sldId id="280" r:id="rId24"/>
    <p:sldId id="272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039E-6F50-467A-971F-4007174F65DE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11811-6C9D-4CCB-8B0F-92A1EAB138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78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11811-6C9D-4CCB-8B0F-92A1EAB138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73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21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0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40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268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6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54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58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5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86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62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52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D44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E0F2-68CF-4B39-9758-8F01662C4296}" type="datetimeFigureOut">
              <a:rPr lang="el-GR" smtClean="0"/>
              <a:t>12/2/2015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32EA6-ED50-450B-BFCA-DC419671F7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8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b="1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ΣΤΑΥΡΟΦΟΡΙΑ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ΛΑΤΙΝΙΚΑ ΚΡΑΤΗ </a:t>
            </a:r>
            <a:b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Η ΑΝΤΙΣΤΑΣΗ ΤΩΝ ΕΛΛΗΝΩΝ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48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ΕΛΛΗΝΙΚΑ ΚΡΑΤΗ</a:t>
            </a:r>
            <a:endParaRPr lang="el-G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47936" y="1052736"/>
            <a:ext cx="8229600" cy="1944216"/>
          </a:xfrm>
        </p:spPr>
        <p:txBody>
          <a:bodyPr/>
          <a:lstStyle/>
          <a:p>
            <a:r>
              <a:rPr lang="el-GR" dirty="0" smtClean="0"/>
              <a:t>Αυτοκρατορία της Νίκαιας</a:t>
            </a:r>
          </a:p>
          <a:p>
            <a:r>
              <a:rPr lang="el-GR" dirty="0" smtClean="0"/>
              <a:t>Αυτοκρατορία της Τραπεζούντας</a:t>
            </a:r>
          </a:p>
          <a:p>
            <a:r>
              <a:rPr lang="el-GR" dirty="0" smtClean="0"/>
              <a:t>Δεσποτάτο της Ηπείρου</a:t>
            </a: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95536" y="28620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ΛΑΤΙΝΙΚΑ ΚΡΑΤΗ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26054" y="4077072"/>
            <a:ext cx="8229600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Αυτοκρατορία της Κωνσταντινούπολης</a:t>
            </a:r>
          </a:p>
          <a:p>
            <a:r>
              <a:rPr lang="el-GR" dirty="0" smtClean="0"/>
              <a:t>Βασίλειο της Θεσσαλονίκης</a:t>
            </a:r>
          </a:p>
          <a:p>
            <a:r>
              <a:rPr lang="el-GR" dirty="0" smtClean="0"/>
              <a:t>Δουκάτο Αθήνας</a:t>
            </a:r>
          </a:p>
          <a:p>
            <a:r>
              <a:rPr lang="el-GR" dirty="0" smtClean="0"/>
              <a:t>Δουκάτο Αχαΐας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6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7773"/>
            <a:ext cx="8335423" cy="554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4421916" y="127406"/>
            <a:ext cx="2170584" cy="850106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FFDF79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Αυτοκρατορία της Νίκαιας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Τίτλος 1"/>
          <p:cNvSpPr txBox="1">
            <a:spLocks/>
          </p:cNvSpPr>
          <p:nvPr/>
        </p:nvSpPr>
        <p:spPr>
          <a:xfrm>
            <a:off x="35496" y="116632"/>
            <a:ext cx="1944216" cy="850106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FFDF79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Δεσποτάτο της Ηπείρου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Τίτλος 1"/>
          <p:cNvSpPr txBox="1">
            <a:spLocks/>
          </p:cNvSpPr>
          <p:nvPr/>
        </p:nvSpPr>
        <p:spPr>
          <a:xfrm>
            <a:off x="6732240" y="158674"/>
            <a:ext cx="2170584" cy="850106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FFDF79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Αυτοκρατορία Τραπεζούντας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V="1">
            <a:off x="2088526" y="3501008"/>
            <a:ext cx="936104" cy="13196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2483467" y="3933056"/>
            <a:ext cx="648373" cy="181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>
            <a:off x="1691680" y="966738"/>
            <a:ext cx="576064" cy="145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/>
          <p:cNvCxnSpPr/>
          <p:nvPr/>
        </p:nvCxnSpPr>
        <p:spPr>
          <a:xfrm>
            <a:off x="4932040" y="977512"/>
            <a:ext cx="576064" cy="1731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 flipH="1">
            <a:off x="8460432" y="1008780"/>
            <a:ext cx="288032" cy="54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Τίτλος 1"/>
          <p:cNvSpPr txBox="1">
            <a:spLocks/>
          </p:cNvSpPr>
          <p:nvPr/>
        </p:nvSpPr>
        <p:spPr>
          <a:xfrm>
            <a:off x="2123728" y="116632"/>
            <a:ext cx="2170584" cy="850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Αυτοκρατορία Κων/</a:t>
            </a:r>
            <a:r>
              <a:rPr lang="el-GR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πολης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Ευθύγραμμο βέλος σύνδεσης 29"/>
          <p:cNvCxnSpPr/>
          <p:nvPr/>
        </p:nvCxnSpPr>
        <p:spPr>
          <a:xfrm>
            <a:off x="3563888" y="966738"/>
            <a:ext cx="730424" cy="1382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 flipV="1">
            <a:off x="1475656" y="2614663"/>
            <a:ext cx="1656184" cy="94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Τίτλος 1"/>
          <p:cNvSpPr txBox="1">
            <a:spLocks/>
          </p:cNvSpPr>
          <p:nvPr/>
        </p:nvSpPr>
        <p:spPr>
          <a:xfrm>
            <a:off x="-36155" y="1995835"/>
            <a:ext cx="2170584" cy="850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Βασίλειο Θεσσαλονίκης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Τίτλος 1"/>
          <p:cNvSpPr txBox="1">
            <a:spLocks/>
          </p:cNvSpPr>
          <p:nvPr/>
        </p:nvSpPr>
        <p:spPr>
          <a:xfrm>
            <a:off x="681429" y="4820626"/>
            <a:ext cx="2235037" cy="92662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Δουκάτο Αθήνας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Τίτλος 1"/>
          <p:cNvSpPr txBox="1">
            <a:spLocks/>
          </p:cNvSpPr>
          <p:nvPr/>
        </p:nvSpPr>
        <p:spPr>
          <a:xfrm>
            <a:off x="681429" y="5747246"/>
            <a:ext cx="2235038" cy="850106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76200" dir="7740000" sx="104000" sy="104000" algn="tl" rotWithShape="0">
              <a:prstClr val="black">
                <a:alpha val="23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Δουκάτο Αχαΐας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5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9" grpId="0" animBg="1"/>
      <p:bldP spid="3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ελληνικά κράτη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ελληνικά κράτη:</a:t>
            </a:r>
          </a:p>
          <a:p>
            <a:pPr>
              <a:buFontTx/>
              <a:buChar char="-"/>
            </a:pPr>
            <a:r>
              <a:rPr lang="el-GR" dirty="0" smtClean="0"/>
              <a:t>αποτέλεσαν </a:t>
            </a:r>
            <a:r>
              <a:rPr lang="el-GR" dirty="0"/>
              <a:t>χώρο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αφύπνισης εθνικού αισθήματος </a:t>
            </a:r>
            <a:r>
              <a:rPr lang="el-GR" dirty="0"/>
              <a:t>Ελληνισμού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(σύνδεση αρχαίας </a:t>
            </a:r>
            <a:r>
              <a:rPr lang="el-GR" dirty="0"/>
              <a:t>ελληνικής κληρονομιάς και χριστιανικής πίστης)</a:t>
            </a:r>
          </a:p>
          <a:p>
            <a:pPr marL="0" indent="0">
              <a:buNone/>
            </a:pPr>
            <a:r>
              <a:rPr lang="el-GR" dirty="0"/>
              <a:t>- οργανώθηκαν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στρατιωτικά και πολιτικά</a:t>
            </a:r>
          </a:p>
          <a:p>
            <a:pPr marL="0" indent="0">
              <a:buNone/>
            </a:pPr>
            <a:r>
              <a:rPr lang="el-GR" dirty="0"/>
              <a:t>- πρόκοψαν στην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οικονομία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τον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πολιτισμό</a:t>
            </a:r>
          </a:p>
          <a:p>
            <a:pPr marL="0" indent="0">
              <a:buNone/>
            </a:pPr>
            <a:r>
              <a:rPr lang="el-GR" dirty="0"/>
              <a:t>- επιδόθηκαν σ’ έναν αγώνα για: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ανάκτηση της Πόλης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ανασύσταση της βυζαντινής αυτοκρατορίας</a:t>
            </a:r>
          </a:p>
        </p:txBody>
      </p:sp>
    </p:spTree>
    <p:extLst>
      <p:ext uri="{BB962C8B-B14F-4D97-AF65-F5344CB8AC3E}">
        <p14:creationId xmlns:p14="http://schemas.microsoft.com/office/powerpoint/2010/main" val="18748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αυτοκρατορία της Τραπεζούντας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Βρισκόταν στις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ακτές του Πόντου</a:t>
            </a:r>
          </a:p>
          <a:p>
            <a:r>
              <a:rPr lang="el-GR" dirty="0" smtClean="0"/>
              <a:t>Ενσωματώθηκαν η Σινώπη, η Παφλαγονία και η Ηράκλεια του Πόντου</a:t>
            </a:r>
          </a:p>
          <a:p>
            <a:r>
              <a:rPr lang="el-GR" dirty="0" smtClean="0"/>
              <a:t>Έζησε σε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απομόνωση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επί 250 χρόνια</a:t>
            </a:r>
          </a:p>
          <a:p>
            <a:r>
              <a:rPr lang="el-GR" dirty="0" smtClean="0"/>
              <a:t>Δεν άσκησε μεγάλη επίδραση στις τύχες του Βυζαντίου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2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κράτος της Ηπείρου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Ιδρύθηκε και οργανώθηκε από τον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Κομνηνό Δούκα.</a:t>
            </a:r>
          </a:p>
          <a:p>
            <a:r>
              <a:rPr lang="el-GR" dirty="0" smtClean="0"/>
              <a:t>Διάδοχός του ο αδερφός του Θεόδωρος</a:t>
            </a:r>
          </a:p>
          <a:p>
            <a:r>
              <a:rPr lang="el-GR" dirty="0" smtClean="0"/>
              <a:t>Μεγάλη επιτυχία του Θεόδωρου ήταν η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άλωση της Θεσσαλονίκης </a:t>
            </a:r>
            <a:r>
              <a:rPr lang="el-GR" dirty="0" smtClean="0"/>
              <a:t>και η κατάλυση του λατινικού βασιλείου της (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1224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7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αυτοκρατορία της Νίκαιας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Το κυριότερο από τα ελληνικά κράτη</a:t>
            </a:r>
          </a:p>
          <a:p>
            <a:r>
              <a:rPr lang="el-GR" dirty="0" smtClean="0"/>
              <a:t>Γύρω από τον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Θεόδωρο Λάσκαρη </a:t>
            </a:r>
            <a:r>
              <a:rPr lang="el-GR" dirty="0" smtClean="0"/>
              <a:t>συγκεντρώθηκαν οι πιστές στο κράτος δυνάμεις των Βυζαντινών.</a:t>
            </a:r>
          </a:p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1208</a:t>
            </a:r>
            <a:r>
              <a:rPr lang="el-GR" dirty="0" smtClean="0"/>
              <a:t>: ο Θεόδωρος στέφεται αυτοκράτορας και βασιλεύς των Ρωμαίων.</a:t>
            </a:r>
          </a:p>
          <a:p>
            <a:r>
              <a:rPr lang="el-GR" dirty="0" smtClean="0"/>
              <a:t>Ο διάδοχός του,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Ιωάννης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Βατάτζης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επεκτείνει την επικράτειά του, δίνει δύναμη στην αυτοκρατορία της Νίκαιας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1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2052" y="199372"/>
            <a:ext cx="5616625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Ιωάννης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Βατάτζης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4536504" cy="20370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l-GR" dirty="0"/>
              <a:t>Ο </a:t>
            </a:r>
            <a:r>
              <a:rPr lang="el-GR" b="1" dirty="0"/>
              <a:t>Ιωάννης Γ΄ Δούκας </a:t>
            </a:r>
            <a:r>
              <a:rPr lang="el-GR" b="1" dirty="0" err="1"/>
              <a:t>Βατάτζης</a:t>
            </a:r>
            <a:r>
              <a:rPr lang="el-GR" dirty="0"/>
              <a:t> (Διδυμότειχο 1193 - Νυμφαίο 3 Νοεμβρίου 1254) ήταν ο δεύτερος αυτοκράτορας της Νικαίας (1222-1254), διάδοχος και γαμπρός του Θεοδώρου Α΄ Λάσκαρη. </a:t>
            </a: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293"/>
            <a:ext cx="3017614" cy="375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323528" y="3816424"/>
            <a:ext cx="8640960" cy="3212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Συνετός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κυβερνήτης και ικανός στρατιωτικός</a:t>
            </a:r>
            <a:r>
              <a:rPr lang="el-GR" dirty="0"/>
              <a:t>, υπήρξε συνεχιστής του έργου του προκατόχου του πετυχαίνοντας να υπερδιπλασιάσει τις κτήσεις που παρέλαβε και να ανορθώσει κοινωνικά και οικονομικά το κράτος, θέτοντας τις βάσεις για την ανακατάληψη της Κωνσταντινούπολης. </a:t>
            </a:r>
          </a:p>
          <a:p>
            <a:pPr marL="0" indent="0" algn="just">
              <a:buNone/>
            </a:pPr>
            <a:r>
              <a:rPr lang="el-GR" dirty="0" smtClean="0"/>
              <a:t>	Η </a:t>
            </a:r>
            <a:r>
              <a:rPr lang="el-GR" dirty="0" err="1"/>
              <a:t>τριανταδιάχρονη</a:t>
            </a:r>
            <a:r>
              <a:rPr lang="el-GR" dirty="0"/>
              <a:t> βασιλεία του χαρακτηρίζεται από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συνεχή πρόοδο </a:t>
            </a:r>
            <a:r>
              <a:rPr lang="el-GR" dirty="0"/>
              <a:t>σε όλους τους τομείς της ζωής </a:t>
            </a:r>
            <a:r>
              <a:rPr lang="el-GR" dirty="0" err="1"/>
              <a:t>τής</a:t>
            </a:r>
            <a:r>
              <a:rPr lang="el-GR" dirty="0"/>
              <a:t> εξόριστης αυτοκρατορίας. </a:t>
            </a:r>
          </a:p>
          <a:p>
            <a:pPr marL="0" indent="0" algn="just">
              <a:buNone/>
            </a:pPr>
            <a:r>
              <a:rPr lang="el-GR" dirty="0" smtClean="0"/>
              <a:t>	Αρκετά </a:t>
            </a:r>
            <a:r>
              <a:rPr lang="el-GR" dirty="0"/>
              <a:t>χρόνια μετά τον θάνατό του αναγνωρίστηκε ως </a:t>
            </a:r>
            <a:r>
              <a:rPr lang="el-GR" i="1" dirty="0"/>
              <a:t>Άγιος</a:t>
            </a:r>
            <a:r>
              <a:rPr lang="el-GR" dirty="0"/>
              <a:t> και η μνήμη του </a:t>
            </a:r>
            <a:r>
              <a:rPr lang="el-GR" dirty="0" err="1"/>
              <a:t>ετιμάτο</a:t>
            </a:r>
            <a:r>
              <a:rPr lang="el-GR" dirty="0"/>
              <a:t> με ιδιαίτερη ευλάβεια από τους μικρασιατικούς πληθυσμούς μέχρι και τις αρχές του 20</a:t>
            </a:r>
            <a:r>
              <a:rPr lang="el-GR" baseline="30000" dirty="0"/>
              <a:t>ου</a:t>
            </a:r>
            <a:r>
              <a:rPr lang="el-GR" dirty="0"/>
              <a:t> αιώνα.</a:t>
            </a:r>
          </a:p>
        </p:txBody>
      </p:sp>
    </p:spTree>
    <p:extLst>
      <p:ext uri="{BB962C8B-B14F-4D97-AF65-F5344CB8AC3E}">
        <p14:creationId xmlns:p14="http://schemas.microsoft.com/office/powerpoint/2010/main" val="15380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Έλληνες και Φράγκοι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583557"/>
            <a:ext cx="8229600" cy="330182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Ομοιότητα του θεσμού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βυζαντινής Πρόνοιας </a:t>
            </a:r>
            <a:r>
              <a:rPr lang="el-GR" dirty="0" smtClean="0"/>
              <a:t>με το δυτικό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φέουδο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Διευκόλυνε την επιβολή της λατινικής κυριαρχίας.</a:t>
            </a:r>
          </a:p>
          <a:p>
            <a:r>
              <a:rPr lang="el-GR" dirty="0" smtClean="0">
                <a:sym typeface="Wingdings" panose="05000000000000000000" pitchFamily="2" charset="2"/>
              </a:rPr>
              <a:t>Αν και είχαν δύναμη οι 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προνοιάριοι</a:t>
            </a:r>
            <a:r>
              <a:rPr lang="el-GR" dirty="0" smtClean="0">
                <a:sym typeface="Wingdings" panose="05000000000000000000" pitchFamily="2" charset="2"/>
              </a:rPr>
              <a:t>… μόλις εξασφάλιζαν την κατοχή των κτημάτων τους… υποτάσσονταν στην κυριαρχία των κατακτητών.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590694" y="1268760"/>
            <a:ext cx="8373794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Κατακτητές</a:t>
            </a:r>
            <a:r>
              <a:rPr lang="el-GR" dirty="0"/>
              <a:t>: υπεροψία, περιφρόνηση και καταπίεση προς τους  "σχισματικούς"  Έλληνες</a:t>
            </a: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Κατακτημένοι</a:t>
            </a:r>
            <a:r>
              <a:rPr lang="el-GR" dirty="0"/>
              <a:t>: συσπείρωση δυνάμεων, εξέγερση και αντίσταση κατά Λατίνων.</a:t>
            </a:r>
          </a:p>
        </p:txBody>
      </p:sp>
    </p:spTree>
    <p:extLst>
      <p:ext uri="{BB962C8B-B14F-4D97-AF65-F5344CB8AC3E}">
        <p14:creationId xmlns:p14="http://schemas.microsoft.com/office/powerpoint/2010/main" val="7269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Η΄ Παλαιολόγος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4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1259</a:t>
            </a:r>
            <a:r>
              <a:rPr lang="el-GR" sz="4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Μάχη </a:t>
            </a:r>
            <a:r>
              <a:rPr lang="el-GR" sz="47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Πελαγονίας</a:t>
            </a:r>
            <a:r>
              <a:rPr lang="el-GR" sz="4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7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l-GR" dirty="0"/>
              <a:t>σημερινή Πτολεμαΐδα)</a:t>
            </a:r>
          </a:p>
          <a:p>
            <a:pPr marL="0" indent="0">
              <a:buNone/>
            </a:pPr>
            <a:r>
              <a:rPr lang="el-GR" dirty="0"/>
              <a:t>- νίκη Ελλήνων κατά Φράγκων</a:t>
            </a:r>
          </a:p>
          <a:p>
            <a:pPr>
              <a:buFontTx/>
              <a:buChar char="-"/>
            </a:pPr>
            <a:r>
              <a:rPr lang="el-GR" dirty="0" smtClean="0"/>
              <a:t>απόσπαση </a:t>
            </a:r>
            <a:r>
              <a:rPr lang="el-GR" dirty="0"/>
              <a:t>κάστρων (</a:t>
            </a:r>
            <a:r>
              <a:rPr lang="el-GR" sz="3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Μάνη, Γεράκι, Μονεμβασιά, Μυστράς</a:t>
            </a:r>
            <a:r>
              <a:rPr lang="el-GR" dirty="0"/>
              <a:t>) από Ηγεμονία </a:t>
            </a:r>
            <a:r>
              <a:rPr lang="el-GR" dirty="0" smtClean="0"/>
              <a:t>Αχαΐας</a:t>
            </a:r>
          </a:p>
          <a:p>
            <a:pPr marL="0" indent="0">
              <a:buNone/>
            </a:pPr>
            <a:r>
              <a:rPr lang="el-GR" dirty="0" smtClean="0"/>
              <a:t>(Μιχαήλ </a:t>
            </a:r>
            <a:r>
              <a:rPr lang="el-GR" dirty="0"/>
              <a:t>Β' Δούκα, του πρίγκιπα της Αχαΐας Γουλιέλμου </a:t>
            </a:r>
            <a:r>
              <a:rPr lang="el-GR" dirty="0" err="1"/>
              <a:t>Βιλλεαρδουίνου</a:t>
            </a:r>
            <a:r>
              <a:rPr lang="el-GR" dirty="0"/>
              <a:t> και του βασιλιά της Σικελίας </a:t>
            </a:r>
            <a:r>
              <a:rPr lang="el-GR" dirty="0" err="1" smtClean="0"/>
              <a:t>Μανφρέδου</a:t>
            </a:r>
            <a:r>
              <a:rPr lang="el-GR" dirty="0" smtClean="0"/>
              <a:t>)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- </a:t>
            </a:r>
            <a:r>
              <a:rPr lang="el-GR" dirty="0"/>
              <a:t>Τα παραπάνω κάστρα συγκρότησαν το 4ο ελληνικό κράτος, το </a:t>
            </a:r>
            <a:r>
              <a:rPr lang="el-GR" sz="4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Δεσποτάτο του Μυστρά </a:t>
            </a:r>
            <a:r>
              <a:rPr lang="el-GR" dirty="0"/>
              <a:t>(στη θέση της Ηγεμονίας της Αχαΐας)</a:t>
            </a:r>
          </a:p>
          <a:p>
            <a:pPr marL="0" indent="0">
              <a:buNone/>
            </a:pPr>
            <a:r>
              <a:rPr lang="el-GR" dirty="0" smtClean="0"/>
              <a:t>- </a:t>
            </a:r>
            <a:r>
              <a:rPr lang="el-GR" dirty="0"/>
              <a:t>Πρωτεύουσα: Μυστράς</a:t>
            </a:r>
          </a:p>
          <a:p>
            <a:pPr marL="0" indent="0">
              <a:buNone/>
            </a:pPr>
            <a:r>
              <a:rPr lang="el-GR" dirty="0"/>
              <a:t>- Κυβερνήτης: αδερφός του βυζαντινού αυτοκράτορα</a:t>
            </a:r>
          </a:p>
          <a:p>
            <a:pPr marL="0" indent="0">
              <a:buNone/>
            </a:pPr>
            <a:r>
              <a:rPr lang="el-GR" dirty="0"/>
              <a:t>- πολιτιστικά και οικονομικά αναπτυγμένο (παλάτια, αρχοντικά, εκκλησίες).</a:t>
            </a:r>
          </a:p>
        </p:txBody>
      </p:sp>
    </p:spTree>
    <p:extLst>
      <p:ext uri="{BB962C8B-B14F-4D97-AF65-F5344CB8AC3E}">
        <p14:creationId xmlns:p14="http://schemas.microsoft.com/office/powerpoint/2010/main" val="2127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1261:</a:t>
            </a:r>
          </a:p>
          <a:p>
            <a:pPr marL="0" indent="0" algn="just">
              <a:buNone/>
            </a:pPr>
            <a:r>
              <a:rPr lang="el-GR" dirty="0" smtClean="0"/>
              <a:t>Ο Μιχαήλ Η΄ Παλαιολόγος συνάπτει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συνθήκη με τους Γενουάτες</a:t>
            </a:r>
            <a:r>
              <a:rPr lang="el-GR" dirty="0" smtClean="0"/>
              <a:t>, με την οποία αυτοί ανέλαβαν να τον βοηθήσουν κατά της Βενετίας.</a:t>
            </a:r>
          </a:p>
          <a:p>
            <a:pPr marL="0" indent="0" algn="just">
              <a:buNone/>
            </a:pPr>
            <a:r>
              <a:rPr lang="el-GR" dirty="0" smtClean="0"/>
              <a:t>Αντάλλαγμα: Τελωνειακές και φορολογικές απαλλαγές, λιμάνια και εμπορικές περιοχές της αυτοκρατορίας.</a:t>
            </a:r>
          </a:p>
          <a:p>
            <a:pPr marL="0" indent="0">
              <a:buNone/>
            </a:pPr>
            <a:r>
              <a:rPr lang="el-GR" dirty="0" smtClean="0">
                <a:sym typeface="Wingdings" panose="05000000000000000000" pitchFamily="2" charset="2"/>
              </a:rPr>
              <a:t> Έτσι, θεμελιώθηκε η 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δύναμη της Γένουας </a:t>
            </a:r>
            <a:r>
              <a:rPr lang="el-GR" dirty="0" smtClean="0">
                <a:sym typeface="Wingdings" panose="05000000000000000000" pitchFamily="2" charset="2"/>
              </a:rPr>
              <a:t>στην Ανατολή.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61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Βυζαντινοί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φρουροί των συνόρων. Οι φρουρές αυτές στα χρόνια της παρακμής αποδιοργανώθηκαν 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(μικρογραφία χειρογράφου, Ι.Μ. Βατοπεδίου, Άγιο Όρος).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4825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04048" y="4509120"/>
            <a:ext cx="4139952" cy="234888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Μιχαήλ Η΄ Παλαιολόγος</a:t>
            </a:r>
            <a:b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Στέψη στην Αγία Σοφία</a:t>
            </a:r>
            <a:b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(συμβολίζει την αναγέννηση της Αυτοκρατορίας)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9728"/>
            <a:ext cx="5400600" cy="48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1261: </a:t>
            </a:r>
          </a:p>
          <a:p>
            <a:pPr marL="0" indent="0" algn="ctr">
              <a:buNone/>
            </a:pPr>
            <a:r>
              <a:rPr lang="el-GR" sz="4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Ανάκτηση </a:t>
            </a:r>
          </a:p>
          <a:p>
            <a:pPr marL="0" indent="0" algn="ctr">
              <a:buNone/>
            </a:pPr>
            <a:r>
              <a:rPr lang="el-GR" sz="4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Κωνσταντινούπολης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7" r="-23475"/>
          <a:stretch/>
        </p:blipFill>
        <p:spPr bwMode="auto">
          <a:xfrm>
            <a:off x="5700643" y="0"/>
            <a:ext cx="3191838" cy="4312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73" y="2852936"/>
            <a:ext cx="2059454" cy="271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827584" y="5733256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Στρατηγός: 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Αλέξιος </a:t>
            </a:r>
            <a:r>
              <a:rPr lang="el-GR" sz="2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Στρατηγόπουλος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4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8368" y="3455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l-GR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ιχαήλ</a:t>
            </a:r>
            <a:r>
              <a:rPr lang="el-G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Η΄ Παλαιολόγος</a:t>
            </a:r>
            <a:endParaRPr lang="el-GR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Michael VIII Palaiologos (head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03" y="1136194"/>
            <a:ext cx="4571946" cy="553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1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60648"/>
            <a:ext cx="8136904" cy="659735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el-GR" dirty="0"/>
              <a:t>Η ίδια η επανάκτηση της πόλης πραγματικά δεν άργησε να γίνει, </a:t>
            </a:r>
            <a:endParaRPr lang="el-GR" dirty="0" smtClean="0"/>
          </a:p>
          <a:p>
            <a:pPr marL="0" indent="457200" algn="just">
              <a:buNone/>
            </a:pPr>
            <a:r>
              <a:rPr lang="el-GR" dirty="0" smtClean="0"/>
              <a:t>όταν </a:t>
            </a:r>
            <a:r>
              <a:rPr lang="el-GR" dirty="0"/>
              <a:t>μια μικρή ομάδα στρατιωτών υπό το στρατηγό 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Αλέξιο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Στρατηγόπουλο</a:t>
            </a:r>
            <a:r>
              <a:rPr lang="el-GR" dirty="0"/>
              <a:t>, </a:t>
            </a:r>
            <a:endParaRPr lang="el-GR" dirty="0" smtClean="0"/>
          </a:p>
          <a:p>
            <a:pPr marL="0" indent="457200" algn="just">
              <a:buNone/>
            </a:pPr>
            <a:r>
              <a:rPr lang="el-GR" dirty="0" smtClean="0"/>
              <a:t>διείσδυσε στην</a:t>
            </a:r>
            <a:r>
              <a:rPr lang="el-GR" dirty="0"/>
              <a:t> Κωνσταντινούπολη και την κατέλαβε στις </a:t>
            </a:r>
            <a:r>
              <a:rPr lang="el-GR" b="1" dirty="0"/>
              <a:t>13 Ιουλίου του 1261</a:t>
            </a:r>
            <a:r>
              <a:rPr lang="el-GR" dirty="0"/>
              <a:t>. </a:t>
            </a:r>
            <a:endParaRPr lang="el-GR" dirty="0" smtClean="0"/>
          </a:p>
          <a:p>
            <a:pPr marL="0" indent="457200" algn="just">
              <a:buNone/>
            </a:pPr>
            <a:r>
              <a:rPr lang="el-GR" dirty="0" smtClean="0"/>
              <a:t>Ο </a:t>
            </a:r>
            <a:r>
              <a:rPr lang="el-GR" dirty="0"/>
              <a:t>Αυτοκράτορας έσπευσε στην Πόλη, όπου εστέφθη εκ νέου στην Αγία Σοφία, αγνοώντας τον ήδη </a:t>
            </a:r>
            <a:r>
              <a:rPr lang="el-GR" dirty="0" err="1"/>
              <a:t>συναυτοκράτορά</a:t>
            </a:r>
            <a:r>
              <a:rPr lang="el-GR" dirty="0"/>
              <a:t> του νεαρό Ιωάννη Δ’ Λάσκαρη, τον οποίο αργότερα τύφλωσε προκειμένου να εξουδετερώσει. </a:t>
            </a:r>
            <a:endParaRPr lang="el-GR" dirty="0" smtClean="0"/>
          </a:p>
          <a:p>
            <a:pPr marL="0" indent="457200" algn="just">
              <a:buNone/>
            </a:pPr>
            <a:r>
              <a:rPr lang="el-GR" dirty="0" smtClean="0"/>
              <a:t>Η </a:t>
            </a:r>
            <a:r>
              <a:rPr lang="el-GR" dirty="0"/>
              <a:t>ενέργειά αυτή προκάλεσε την εξέγερση του πληθυσμού της </a:t>
            </a:r>
            <a:r>
              <a:rPr lang="el-GR" dirty="0" err="1"/>
              <a:t>Μικράς</a:t>
            </a:r>
            <a:r>
              <a:rPr lang="el-GR" dirty="0"/>
              <a:t> Ασίας, που ως τότε συναισθηματικά συνδεδεμένος με τη δυναστεία των </a:t>
            </a:r>
            <a:r>
              <a:rPr lang="el-GR" dirty="0" err="1"/>
              <a:t>Λασκαρίδων</a:t>
            </a:r>
            <a:r>
              <a:rPr lang="el-GR" dirty="0"/>
              <a:t>.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99673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075240" cy="648072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r>
              <a:rPr lang="el-GR" dirty="0" smtClean="0"/>
              <a:t>Εξάλλου</a:t>
            </a:r>
            <a:r>
              <a:rPr lang="el-GR" dirty="0"/>
              <a:t>, ο πατριάρχης Αρσένιος αφόρισε τον αυτοκράτορα και στη συνέχεια αναγκάστηκε να παραιτηθεί, γεγονός που σηματοδότησε ένα κίνημα όλων όσοι ήταν εχθρικοί στον Μιχαήλ, το «</a:t>
            </a:r>
            <a:r>
              <a:rPr lang="el-GR" b="1" dirty="0"/>
              <a:t>κίνημα των </a:t>
            </a:r>
            <a:r>
              <a:rPr lang="el-GR" b="1" dirty="0" err="1"/>
              <a:t>Αρσενιατών</a:t>
            </a:r>
            <a:r>
              <a:rPr lang="el-GR" dirty="0"/>
              <a:t>». </a:t>
            </a:r>
            <a:endParaRPr lang="el-GR" dirty="0" smtClean="0"/>
          </a:p>
          <a:p>
            <a:pPr marL="0" indent="457200" algn="just">
              <a:buNone/>
            </a:pPr>
            <a:r>
              <a:rPr lang="el-GR" dirty="0" smtClean="0"/>
              <a:t>Δεν </a:t>
            </a:r>
            <a:r>
              <a:rPr lang="el-GR" dirty="0"/>
              <a:t>έγινε σφαγή και οι Λατίνοι εκδιώχθηκαν με ήπια μέσα. </a:t>
            </a:r>
            <a:r>
              <a:rPr lang="el-GR" dirty="0" smtClean="0"/>
              <a:t>Η </a:t>
            </a:r>
            <a:r>
              <a:rPr lang="el-GR" dirty="0"/>
              <a:t>πτώση του Λατινικού Βασιλείου της Κωνσταντινούπολης ήταν αναμενόμενη και μάλλον εκπλήσσει το ότι καθυστέρησε τόσο</a:t>
            </a:r>
            <a:r>
              <a:rPr lang="el-GR" dirty="0" smtClean="0"/>
              <a:t>.</a:t>
            </a:r>
          </a:p>
          <a:p>
            <a:pPr marL="0" indent="457200" algn="just">
              <a:buNone/>
            </a:pPr>
            <a:r>
              <a:rPr lang="el-GR" dirty="0" smtClean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καταστροφή που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επετέλεσε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στη Βυζαντινή αυτοκρατορία ήταν ανεπανόρθωτη</a:t>
            </a:r>
            <a:r>
              <a:rPr lang="el-GR" dirty="0"/>
              <a:t>, ενώ το πλήγμα στην εξέλιξη της πολιτισμένης ανθρωπότητας ήταν καίριο, τόσο σε βάρος του Ελληνισμού, όσο και σε βάρος της Δυτικής </a:t>
            </a:r>
            <a:r>
              <a:rPr lang="el-GR" dirty="0" smtClean="0"/>
              <a:t>Ευρώπης.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424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Το Βυζάντιο επί Μιχαήλ Η' Παλαιολόγου ( 1261-128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12"/>
            <a:ext cx="7944817" cy="6253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008112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Το Βυζάντιο επί Μιχαήλ Η΄ Παλαιολόγου</a:t>
            </a:r>
            <a:endParaRPr lang="el-G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5435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Τα βυζαντινά καράβια σταμάτησαν το εμπόριο, μετά την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</a:rPr>
              <a:t>παραχώρηση 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προνομίων στους Βενετούς. 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(Μικρογραφία, Πατριαρχική βιβλιοθήκη Ιεροσολύμων)</a:t>
            </a:r>
          </a:p>
        </p:txBody>
      </p:sp>
      <p:pic>
        <p:nvPicPr>
          <p:cNvPr id="1026" name="Picture 2" descr="2. Τα βυζαντινά καράβια σταμάτησαν το εμπόριο, μετά την παραχώρηση προνομίων στους Βενετούς. (Μικρογραφία, Πατριαρχική βιβλιοθήκη Ιεροσολύμων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19442" cy="5078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5435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Βυζαντινός </a:t>
            </a:r>
            <a:r>
              <a:rPr lang="el-GR" sz="2400" b="1" dirty="0" err="1">
                <a:solidFill>
                  <a:schemeClr val="accent2">
                    <a:lumMod val="50000"/>
                  </a:schemeClr>
                </a:solidFill>
              </a:rPr>
              <a:t>φορολόγος</a:t>
            </a: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 εισπράττει χρήματα από τους οφειλέτες.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(Μικρογραφία από βυζαντινό χειρόγραφο, 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Ι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. Μ. Αγ. Αικατερίνης, Σινά)</a:t>
            </a:r>
          </a:p>
        </p:txBody>
      </p:sp>
      <p:pic>
        <p:nvPicPr>
          <p:cNvPr id="2050" name="Picture 2" descr="4.α. Βυζαντινός φορολόγος εισπράττει χρήματα από τους οφειλέτες. (Μικρογραφία από βυζαντινό χειρόγραφο, Ι. Μ. Αγ. Αικατερίνης, Σινά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13" y="116632"/>
            <a:ext cx="7620715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5435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Οι Τούρκοι και οι Νορμανδοί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απειλούν την αυτοκρατορία από την Ανατολή και τη Δύση.</a:t>
            </a:r>
            <a:endParaRPr lang="el-G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2. Οι Τούρκοι και οι Νορμανδοί απειλούν την αυτοκρατορία από την Ανατολή και τη Δύση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918"/>
            <a:ext cx="8445508" cy="4877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454352"/>
            <a:ext cx="8229600" cy="1143000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Βενετοί έμποροι στο λιμάνι του Γαλατά 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(Μικρογραφία χειρογράφου, Εθνική Βιβλιοθήκη, Παρίσι)</a:t>
            </a:r>
          </a:p>
        </p:txBody>
      </p:sp>
      <p:pic>
        <p:nvPicPr>
          <p:cNvPr id="4098" name="Picture 2" descr="3. Βενετοί έμποροι στο λιμάνι του Γαλατά (Μικρογραφία χειρογράφου, Εθνική Βιβλιοθήκη, Παρίσι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" y="281849"/>
            <a:ext cx="8238458" cy="509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9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512168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Η άλωση της Κωνσταντινούπολης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b="1" dirty="0">
                <a:solidFill>
                  <a:schemeClr val="accent2">
                    <a:lumMod val="50000"/>
                  </a:schemeClr>
                </a:solidFill>
              </a:rPr>
              <a:t>από τους σταυροφόρους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(Μικρογραφία χειρογράφου, </a:t>
            </a:r>
            <a:br>
              <a:rPr lang="el-GR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Παρίσι, Βιβλιοθήκη </a:t>
            </a:r>
            <a:r>
              <a:rPr lang="el-GR" sz="2400" dirty="0" err="1">
                <a:solidFill>
                  <a:schemeClr val="accent2">
                    <a:lumMod val="50000"/>
                  </a:schemeClr>
                </a:solidFill>
              </a:rPr>
              <a:t>Αρσενάλ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, 15ος αι.)</a:t>
            </a:r>
          </a:p>
        </p:txBody>
      </p:sp>
      <p:pic>
        <p:nvPicPr>
          <p:cNvPr id="5122" name="Picture 2" descr="2. Η άλωση της Κωνσταντινούπολης από τους σταυροφόρους (Μικρογραφία χειρογράφου, Παρίσι, Βιβλιοθήκη Αρσενάλ, 15ος αι.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16" y="476672"/>
            <a:ext cx="6805352" cy="432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36096" y="3717032"/>
            <a:ext cx="3477072" cy="258316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4</a:t>
            </a:r>
            <a:r>
              <a:rPr lang="el-GR" sz="2800" b="1" baseline="30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Σταυροφορία</a:t>
            </a:r>
            <a:b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τοιχογραφία από το παλάτι των Δόγηδων στη Βενετία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5399468" cy="713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0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Στη θέση της 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Βυζαντινής αυτοκρατορίας </a:t>
            </a:r>
            <a:r>
              <a:rPr lang="el-GR" sz="3200" dirty="0" smtClean="0"/>
              <a:t>δημιουργήθηκε μία </a:t>
            </a:r>
            <a:r>
              <a:rPr lang="el-GR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σειρά ελληνικών και λατινικών κρατών.</a:t>
            </a:r>
            <a:endParaRPr lang="el-GR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922935" cy="453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29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492</Words>
  <Application>Microsoft Office PowerPoint</Application>
  <PresentationFormat>Προβολή στην οθόνη (4:3)</PresentationFormat>
  <Paragraphs>94</Paragraphs>
  <Slides>24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4η ΣΤΑΥΡΟΦΟΡΙΑ ΤΑ ΛΑΤΙΝΙΚΑ ΚΡΑΤΗ  ΚΑΙ Η ΑΝΤΙΣΤΑΣΗ ΤΩΝ ΕΛΛΗΝΩΝ</vt:lpstr>
      <vt:lpstr>Βυζαντινοί φρουροί των συνόρων. Οι φρουρές αυτές στα χρόνια της παρακμής αποδιοργανώθηκαν  (μικρογραφία χειρογράφου, Ι.Μ. Βατοπεδίου, Άγιο Όρος).</vt:lpstr>
      <vt:lpstr>Τα βυζαντινά καράβια σταμάτησαν το εμπόριο, μετά την παραχώρηση προνομίων στους Βενετούς.  (Μικρογραφία, Πατριαρχική βιβλιοθήκη Ιεροσολύμων)</vt:lpstr>
      <vt:lpstr>Βυζαντινός φορολόγος εισπράττει χρήματα από τους οφειλέτες. (Μικρογραφία από βυζαντινό χειρόγραφο,  Ι. Μ. Αγ. Αικατερίνης, Σινά)</vt:lpstr>
      <vt:lpstr>Οι Τούρκοι και οι Νορμανδοί απειλούν την αυτοκρατορία από την Ανατολή και τη Δύση.</vt:lpstr>
      <vt:lpstr>Βενετοί έμποροι στο λιμάνι του Γαλατά  (Μικρογραφία χειρογράφου, Εθνική Βιβλιοθήκη, Παρίσι)</vt:lpstr>
      <vt:lpstr>Η άλωση της Κωνσταντινούπολης από τους σταυροφόρους (Μικρογραφία χειρογράφου,  Παρίσι, Βιβλιοθήκη Αρσενάλ, 15ος αι.)</vt:lpstr>
      <vt:lpstr>Η 4η Σταυροφορία τοιχογραφία από το παλάτι των Δόγηδων στη Βενετία</vt:lpstr>
      <vt:lpstr>Στη θέση της Βυζαντινής αυτοκρατορίας δημιουργήθηκε μία σειρά ελληνικών και λατινικών κρατών.</vt:lpstr>
      <vt:lpstr>ΕΛΛΗΝΙΚΑ ΚΡΑΤΗ</vt:lpstr>
      <vt:lpstr>Παρουσίαση του PowerPoint</vt:lpstr>
      <vt:lpstr>Τα ελληνικά κράτη</vt:lpstr>
      <vt:lpstr>H αυτοκρατορία της Τραπεζούντας</vt:lpstr>
      <vt:lpstr>Το κράτος της Ηπείρου</vt:lpstr>
      <vt:lpstr>Η αυτοκρατορία της Νίκαιας</vt:lpstr>
      <vt:lpstr>Ιωάννης Βατάτζης</vt:lpstr>
      <vt:lpstr>Έλληνες και Φράγκοι</vt:lpstr>
      <vt:lpstr>Μιχαήλ Η΄ Παλαιολόγος</vt:lpstr>
      <vt:lpstr>Παρουσίαση του PowerPoint</vt:lpstr>
      <vt:lpstr>Μιχαήλ Η΄ Παλαιολόγος Στέψη στην Αγία Σοφία (συμβολίζει την αναγέννηση της Αυτοκρατορίας)</vt:lpstr>
      <vt:lpstr>Mιχαήλ Η΄ Παλαιολόγος</vt:lpstr>
      <vt:lpstr>Παρουσίαση του PowerPoint</vt:lpstr>
      <vt:lpstr>Παρουσίαση του PowerPoint</vt:lpstr>
      <vt:lpstr>Το Βυζάντιο επί Μιχαήλ Η΄ Παλαιολόγου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ΛΑΤΙΝΙΚΑ ΚΡΑΤΗ ΚΑΙ Η ΑΝΤΙΣΤΑΣΗ ΤΩΝ ΕΛΛΗΝΩΝ</dc:title>
  <dc:creator>TOSHIBA</dc:creator>
  <cp:lastModifiedBy>toshiba</cp:lastModifiedBy>
  <cp:revision>25</cp:revision>
  <dcterms:created xsi:type="dcterms:W3CDTF">2014-02-18T04:54:14Z</dcterms:created>
  <dcterms:modified xsi:type="dcterms:W3CDTF">2015-02-12T09:43:30Z</dcterms:modified>
</cp:coreProperties>
</file>