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6" r:id="rId2"/>
    <p:sldId id="315" r:id="rId3"/>
    <p:sldId id="300" r:id="rId4"/>
    <p:sldId id="317" r:id="rId5"/>
    <p:sldId id="318" r:id="rId6"/>
    <p:sldId id="301" r:id="rId7"/>
    <p:sldId id="302" r:id="rId8"/>
    <p:sldId id="304" r:id="rId9"/>
    <p:sldId id="313" r:id="rId10"/>
    <p:sldId id="314" r:id="rId11"/>
    <p:sldId id="305" r:id="rId12"/>
    <p:sldId id="310" r:id="rId13"/>
    <p:sldId id="306" r:id="rId14"/>
    <p:sldId id="309" r:id="rId15"/>
    <p:sldId id="303" r:id="rId16"/>
    <p:sldId id="312" r:id="rId17"/>
    <p:sldId id="321" r:id="rId18"/>
    <p:sldId id="311" r:id="rId19"/>
    <p:sldId id="297" r:id="rId20"/>
    <p:sldId id="322" r:id="rId21"/>
    <p:sldId id="319" r:id="rId22"/>
    <p:sldId id="307" r:id="rId23"/>
    <p:sldId id="316" r:id="rId24"/>
    <p:sldId id="32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6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DDDE5-2215-4B17-9E27-F32B4E88703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65D554A-1C43-4192-8F5A-A4F80BFE4D8A}">
      <dgm:prSet phldrT="[Κείμενο]"/>
      <dgm:spPr/>
      <dgm:t>
        <a:bodyPr/>
        <a:lstStyle/>
        <a:p>
          <a:r>
            <a: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ΔΥΣΗ</a:t>
          </a:r>
        </a:p>
      </dgm:t>
    </dgm:pt>
    <dgm:pt modelId="{4E716548-745C-485D-8E32-D507EA864853}" type="parTrans" cxnId="{B206C320-1EBF-4D1D-A3D9-F2C6EE935765}">
      <dgm:prSet/>
      <dgm:spPr/>
      <dgm:t>
        <a:bodyPr/>
        <a:lstStyle/>
        <a:p>
          <a:endParaRPr lang="el-GR"/>
        </a:p>
      </dgm:t>
    </dgm:pt>
    <dgm:pt modelId="{B7A65C02-A05D-4346-B4BC-478D3BF27CB7}" type="sibTrans" cxnId="{B206C320-1EBF-4D1D-A3D9-F2C6EE935765}">
      <dgm:prSet/>
      <dgm:spPr/>
      <dgm:t>
        <a:bodyPr/>
        <a:lstStyle/>
        <a:p>
          <a:endParaRPr lang="el-GR"/>
        </a:p>
      </dgm:t>
    </dgm:pt>
    <dgm:pt modelId="{E94D0925-1B69-4122-9E7D-171668F5C66A}">
      <dgm:prSet phldrT="[Κείμενο]"/>
      <dgm:spPr/>
      <dgm:t>
        <a:bodyPr/>
        <a:lstStyle/>
        <a:p>
          <a:r>
            <a: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ΑΝΑΤΟΛΗ</a:t>
          </a:r>
        </a:p>
      </dgm:t>
    </dgm:pt>
    <dgm:pt modelId="{D8E5AB1B-F138-4202-A245-382B9990A41A}" type="parTrans" cxnId="{5489741C-4555-4CD1-AC73-CEE4E8D6D7D2}">
      <dgm:prSet/>
      <dgm:spPr/>
      <dgm:t>
        <a:bodyPr/>
        <a:lstStyle/>
        <a:p>
          <a:endParaRPr lang="el-GR"/>
        </a:p>
      </dgm:t>
    </dgm:pt>
    <dgm:pt modelId="{4CEA9567-4CC5-4857-9876-F0816D2F1A80}" type="sibTrans" cxnId="{5489741C-4555-4CD1-AC73-CEE4E8D6D7D2}">
      <dgm:prSet/>
      <dgm:spPr/>
      <dgm:t>
        <a:bodyPr/>
        <a:lstStyle/>
        <a:p>
          <a:endParaRPr lang="el-GR"/>
        </a:p>
      </dgm:t>
    </dgm:pt>
    <dgm:pt modelId="{B76009BA-3F56-4A5B-88C5-BE0B11030C78}" type="pres">
      <dgm:prSet presAssocID="{899DDDE5-2215-4B17-9E27-F32B4E887038}" presName="compositeShape" presStyleCnt="0">
        <dgm:presLayoutVars>
          <dgm:chMax val="2"/>
          <dgm:dir/>
          <dgm:resizeHandles val="exact"/>
        </dgm:presLayoutVars>
      </dgm:prSet>
      <dgm:spPr/>
    </dgm:pt>
    <dgm:pt modelId="{5841E89F-459F-4CDE-8EB3-D94130BD995A}" type="pres">
      <dgm:prSet presAssocID="{899DDDE5-2215-4B17-9E27-F32B4E887038}" presName="ribbon" presStyleLbl="node1" presStyleIdx="0" presStyleCnt="1" custLinFactNeighborX="-8515" custLinFactNeighborY="4607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673C102A-2B9C-4A9D-BD93-8C663806D054}" type="pres">
      <dgm:prSet presAssocID="{899DDDE5-2215-4B17-9E27-F32B4E887038}" presName="leftArrowText" presStyleLbl="node1" presStyleIdx="0" presStyleCnt="1" custLinFactNeighborX="-23475">
        <dgm:presLayoutVars>
          <dgm:chMax val="0"/>
          <dgm:bulletEnabled val="1"/>
        </dgm:presLayoutVars>
      </dgm:prSet>
      <dgm:spPr/>
    </dgm:pt>
    <dgm:pt modelId="{02CCDCB6-EFDE-434C-AE56-85A064DB5562}" type="pres">
      <dgm:prSet presAssocID="{899DDDE5-2215-4B17-9E27-F32B4E887038}" presName="rightArrowText" presStyleLbl="node1" presStyleIdx="0" presStyleCnt="1" custLinFactNeighborX="-14995">
        <dgm:presLayoutVars>
          <dgm:chMax val="0"/>
          <dgm:bulletEnabled val="1"/>
        </dgm:presLayoutVars>
      </dgm:prSet>
      <dgm:spPr/>
    </dgm:pt>
  </dgm:ptLst>
  <dgm:cxnLst>
    <dgm:cxn modelId="{5489741C-4555-4CD1-AC73-CEE4E8D6D7D2}" srcId="{899DDDE5-2215-4B17-9E27-F32B4E887038}" destId="{E94D0925-1B69-4122-9E7D-171668F5C66A}" srcOrd="1" destOrd="0" parTransId="{D8E5AB1B-F138-4202-A245-382B9990A41A}" sibTransId="{4CEA9567-4CC5-4857-9876-F0816D2F1A80}"/>
    <dgm:cxn modelId="{B206C320-1EBF-4D1D-A3D9-F2C6EE935765}" srcId="{899DDDE5-2215-4B17-9E27-F32B4E887038}" destId="{E65D554A-1C43-4192-8F5A-A4F80BFE4D8A}" srcOrd="0" destOrd="0" parTransId="{4E716548-745C-485D-8E32-D507EA864853}" sibTransId="{B7A65C02-A05D-4346-B4BC-478D3BF27CB7}"/>
    <dgm:cxn modelId="{691C2B69-CFEA-40E7-A883-A3A7CA876619}" type="presOf" srcId="{899DDDE5-2215-4B17-9E27-F32B4E887038}" destId="{B76009BA-3F56-4A5B-88C5-BE0B11030C78}" srcOrd="0" destOrd="0" presId="urn:microsoft.com/office/officeart/2005/8/layout/arrow6"/>
    <dgm:cxn modelId="{054A1E58-CFF6-40A3-B925-E461E99370B2}" type="presOf" srcId="{E94D0925-1B69-4122-9E7D-171668F5C66A}" destId="{02CCDCB6-EFDE-434C-AE56-85A064DB5562}" srcOrd="0" destOrd="0" presId="urn:microsoft.com/office/officeart/2005/8/layout/arrow6"/>
    <dgm:cxn modelId="{AD0D5798-2C12-4172-A665-3CB0558FC125}" type="presOf" srcId="{E65D554A-1C43-4192-8F5A-A4F80BFE4D8A}" destId="{673C102A-2B9C-4A9D-BD93-8C663806D054}" srcOrd="0" destOrd="0" presId="urn:microsoft.com/office/officeart/2005/8/layout/arrow6"/>
    <dgm:cxn modelId="{90EA05B3-2FA0-416A-8914-E1FD9585993F}" type="presParOf" srcId="{B76009BA-3F56-4A5B-88C5-BE0B11030C78}" destId="{5841E89F-459F-4CDE-8EB3-D94130BD995A}" srcOrd="0" destOrd="0" presId="urn:microsoft.com/office/officeart/2005/8/layout/arrow6"/>
    <dgm:cxn modelId="{54050D5B-FABB-4A81-98C3-E71D95F96D99}" type="presParOf" srcId="{B76009BA-3F56-4A5B-88C5-BE0B11030C78}" destId="{673C102A-2B9C-4A9D-BD93-8C663806D054}" srcOrd="1" destOrd="0" presId="urn:microsoft.com/office/officeart/2005/8/layout/arrow6"/>
    <dgm:cxn modelId="{F643E26D-6064-44ED-8D8B-79811D2A8952}" type="presParOf" srcId="{B76009BA-3F56-4A5B-88C5-BE0B11030C78}" destId="{02CCDCB6-EFDE-434C-AE56-85A064DB55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1E89F-459F-4CDE-8EB3-D94130BD995A}">
      <dsp:nvSpPr>
        <dsp:cNvPr id="0" name=""/>
        <dsp:cNvSpPr/>
      </dsp:nvSpPr>
      <dsp:spPr>
        <a:xfrm>
          <a:off x="89936" y="0"/>
          <a:ext cx="3907250" cy="1562900"/>
        </a:xfrm>
        <a:prstGeom prst="leftRightRibb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C102A-2B9C-4A9D-BD93-8C663806D054}">
      <dsp:nvSpPr>
        <dsp:cNvPr id="0" name=""/>
        <dsp:cNvSpPr/>
      </dsp:nvSpPr>
      <dsp:spPr>
        <a:xfrm>
          <a:off x="588824" y="273507"/>
          <a:ext cx="1289392" cy="7658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ΔΥΣΗ</a:t>
          </a:r>
        </a:p>
      </dsp:txBody>
      <dsp:txXfrm>
        <a:off x="588824" y="273507"/>
        <a:ext cx="1289392" cy="765821"/>
      </dsp:txXfrm>
    </dsp:sp>
    <dsp:sp modelId="{02CCDCB6-EFDE-434C-AE56-85A064DB5562}">
      <dsp:nvSpPr>
        <dsp:cNvPr id="0" name=""/>
        <dsp:cNvSpPr/>
      </dsp:nvSpPr>
      <dsp:spPr>
        <a:xfrm>
          <a:off x="2147766" y="523571"/>
          <a:ext cx="1523827" cy="7658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ΑΝΑΤΟΛΗ</a:t>
          </a:r>
        </a:p>
      </dsp:txBody>
      <dsp:txXfrm>
        <a:off x="2147766" y="523571"/>
        <a:ext cx="1523827" cy="765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F498-14D1-4D71-AE6B-3FB3C90BB143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7806-5462-44BE-B2C2-79E810EF45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08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27806-5462-44BE-B2C2-79E810EF45D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03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0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92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00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13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94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30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45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7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28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0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9638-7CC4-4D21-9757-F2FD10D123B6}" type="datetimeFigureOut">
              <a:rPr lang="el-GR" smtClean="0"/>
              <a:t>5/12/2022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933-0596-46CE-B1AD-6DF1FA5C7E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0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g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107504"/>
            <a:ext cx="11291666" cy="8403651"/>
          </a:xfrm>
        </p:spPr>
      </p:pic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 AthosPol P Normal" panose="00000400000000000000" pitchFamily="2" charset="0"/>
                <a:cs typeface="AG AthosPol P Normal" panose="00000400000000000000" pitchFamily="2" charset="0"/>
              </a:rPr>
              <a:t>ΤΟ ΣΧΙΣΜΑ ΤΩΝ ΔΥΟ ΕΚΚΛΗΣΙΩΝ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6012160" y="4869160"/>
            <a:ext cx="1763688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1054</a:t>
            </a:r>
            <a:endParaRPr lang="el-G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Θέση περιεχομένου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4" y="2060847"/>
            <a:ext cx="3613957" cy="259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4CB74529-2B17-4984-AAB9-FE9A17772BD6}"/>
              </a:ext>
            </a:extLst>
          </p:cNvPr>
          <p:cNvSpPr txBox="1">
            <a:spLocks/>
          </p:cNvSpPr>
          <p:nvPr/>
        </p:nvSpPr>
        <p:spPr>
          <a:xfrm>
            <a:off x="467544" y="3592667"/>
            <a:ext cx="2160240" cy="10385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Καθολικοί Ορθόδοξοι</a:t>
            </a:r>
          </a:p>
        </p:txBody>
      </p:sp>
    </p:spTree>
    <p:extLst>
      <p:ext uri="{BB962C8B-B14F-4D97-AF65-F5344CB8AC3E}">
        <p14:creationId xmlns:p14="http://schemas.microsoft.com/office/powerpoint/2010/main" val="1645679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692696"/>
            <a:ext cx="784887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	Παραδίδοντάς του μια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επιστολή</a:t>
            </a:r>
            <a:r>
              <a:rPr lang="el-GR" dirty="0"/>
              <a:t> από τον Πάπα αποχώρησαν χωρίς την ανταλλαγή των συνηθισμένων χαιρετισμών. </a:t>
            </a:r>
          </a:p>
          <a:p>
            <a:pPr marL="0" indent="0" algn="just">
              <a:buNone/>
            </a:pPr>
            <a:r>
              <a:rPr lang="el-GR" dirty="0"/>
              <a:t>	Ο Πατριάρχης, αν και η επιστολή υπογράφονταν από το Λέοντα, λόγω του εχθρικού της τόνου και της διαφοράς μεταξύ των παλαιών και των νέων παπικών σφραγίδων,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υπέθεσε ότι είχε συνταχθεί </a:t>
            </a:r>
            <a:r>
              <a:rPr lang="el-GR" dirty="0"/>
              <a:t>στην πραγματικότητα από τον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Ουμβέρτο</a:t>
            </a:r>
            <a:r>
              <a:rPr lang="el-GR" dirty="0"/>
              <a:t>. </a:t>
            </a:r>
          </a:p>
          <a:p>
            <a:pPr marL="0" indent="0" algn="just">
              <a:buNone/>
            </a:pPr>
            <a:r>
              <a:rPr lang="el-GR" dirty="0"/>
              <a:t>	Μετά από αυτό </a:t>
            </a:r>
            <a:r>
              <a:rPr lang="el-GR" b="1" dirty="0"/>
              <a:t>αρνήθηκε να έχει περαιτέρω επαφές</a:t>
            </a:r>
            <a:r>
              <a:rPr lang="el-GR" dirty="0"/>
              <a:t> με τους απεσταλμένους.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311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4016"/>
            <a:ext cx="8640960" cy="6669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dirty="0"/>
              <a:t>Τελικά το πρωί του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Σαββάτου της 16 Ιουλίου 1054</a:t>
            </a:r>
            <a:r>
              <a:rPr lang="el-GR" dirty="0"/>
              <a:t>, και ενώ είχε αρχίσει η θεία Λειτουργία στο Ναό της του Θεού Σοφίας στην Κωνσταντινούπολη, ο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Καρδινάλιος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Ουμβέρτος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οι δύο άλλοι απεσταλμένοι του Πάπα εισήλθαν στο ναό και κατευθύνθηκαν στο Ιερό Βήμα.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l-GR" dirty="0"/>
              <a:t>Εκεί κατέθεσαν ένα </a:t>
            </a:r>
            <a:r>
              <a:rPr lang="el-GR" b="1" dirty="0"/>
              <a:t>έγγραφο (μία παπική Βούλα)</a:t>
            </a:r>
            <a:r>
              <a:rPr lang="el-GR" dirty="0"/>
              <a:t> που περιείχε τον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αφορισμό του Πατριάρχη Κωνσταντινούπολης Μιχαήλ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Κηρουλάριου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πάνω στην Αγία Τράπεζα και απεχώρησαν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αναθεματίζοντας τον Πατριάρχη ενώπιον του Αυτοκράτορα </a:t>
            </a:r>
            <a:r>
              <a:rPr lang="el-GR" dirty="0"/>
              <a:t>και του λαού που εκκλησιάζονταν εκείνη την στιγμή. </a:t>
            </a:r>
          </a:p>
          <a:p>
            <a:pPr marL="0" indent="0" algn="just">
              <a:buNone/>
            </a:pPr>
            <a:r>
              <a:rPr lang="el-G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28206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504056"/>
            <a:ext cx="7488832" cy="5805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dirty="0"/>
              <a:t>Σημειώνεται πως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Πάπας Λέων Θ</a:t>
            </a:r>
            <a:r>
              <a:rPr lang="el-GR" dirty="0"/>
              <a:t>΄ που το είχε υπογράψει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είχε ήδη πεθάνει </a:t>
            </a:r>
            <a:r>
              <a:rPr lang="el-GR" dirty="0"/>
              <a:t>προ τριμήνου, στις 13 Απριλίου 1054.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l-GR" dirty="0"/>
              <a:t>Καθώς δε πέρασε ο Καρδινάλιος μέσω της δυτικής πύλης, τίναξε τη σκόνη από τα πόδια του με τις λέξεις: «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Videat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judicet</a:t>
            </a:r>
            <a:r>
              <a:rPr lang="el-GR" dirty="0"/>
              <a:t>» (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Βλέπει ο Θεός και κρίνει</a:t>
            </a:r>
            <a:r>
              <a:rPr lang="el-GR" dirty="0"/>
              <a:t>).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l-GR" dirty="0"/>
              <a:t>Ένας διάκονος έτρεξε και τον ικέτευσε να πάρει πίσω το έγγραφο.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l-GR" dirty="0"/>
              <a:t>Ο </a:t>
            </a:r>
            <a:r>
              <a:rPr lang="el-GR" dirty="0" err="1"/>
              <a:t>Ουμβέρτος</a:t>
            </a:r>
            <a:r>
              <a:rPr lang="el-GR" dirty="0"/>
              <a:t> αρνήθηκε και ο Διάκονος το πέταξε στο δρόμο.</a:t>
            </a:r>
          </a:p>
          <a:p>
            <a:pPr marL="0" indent="0" algn="just">
              <a:buNone/>
            </a:pPr>
            <a:r>
              <a:rPr lang="el-G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4312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1550" y="404664"/>
            <a:ext cx="8100900" cy="71014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dirty="0"/>
              <a:t>Μετά από αυτό το γεγονός ο Ουμβέρτος </a:t>
            </a:r>
            <a:r>
              <a:rPr lang="el-GR" b="1" dirty="0"/>
              <a:t>αποχώρησε αμέσως </a:t>
            </a:r>
            <a:r>
              <a:rPr lang="el-GR" dirty="0"/>
              <a:t>από την Κωνσταντινούπολη χωρίς να δώσει περαιτέρω εξηγήσεις της πράξης του, και στην επιστροφή του στην Ιταλία </a:t>
            </a:r>
            <a:r>
              <a:rPr lang="el-GR" b="1" dirty="0"/>
              <a:t>παρουσίασε το γεγονός ως μια μεγάλη νίκη της Ρώμης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r>
              <a:rPr lang="el-GR" dirty="0"/>
              <a:t>	Στο σημείο αυτό σημειώνεται η επισήμανση πολλών ιστορικών ότι ο Πατριάρχης Μιχαήλ θα μπορούσε να επικαλεστεί την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αντικανονικότητα της παπικής αυτής Βούλας</a:t>
            </a:r>
            <a:r>
              <a:rPr lang="el-GR" dirty="0"/>
              <a:t>, αφού ο Πάπας είχε πεθάνει πριν προκύψει το θέμα, αντίθετα όμως, εκείνος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προέβη σε ενέργειες που όξυναν ακόμη περισσότερο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την κατάσταση. Και 24 ώρες μετά την κατάθεση του κειμένου στην Αγία Τράπεζα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Πατριάρχης συγκαλεί την Σύνοδο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r>
              <a:rPr lang="el-G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4568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5556" y="404664"/>
            <a:ext cx="7992888" cy="69847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000" dirty="0"/>
              <a:t>	Έτσι στις 20 Ιουλίου ο </a:t>
            </a: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Πατριάρχης Μιχαήλ </a:t>
            </a:r>
            <a:r>
              <a:rPr lang="el-GR" sz="3000" dirty="0"/>
              <a:t>και η </a:t>
            </a: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Σύνοδος</a:t>
            </a:r>
            <a:r>
              <a:rPr lang="el-GR" sz="3000" dirty="0"/>
              <a:t> του Πατριαρχείου ανταπέδωσαν τα πυρά </a:t>
            </a: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αναθεματίζοντας</a:t>
            </a:r>
            <a:r>
              <a:rPr lang="el-G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περιεχόμενο του εγγράφου, τον </a:t>
            </a: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Ουμβέρτο</a:t>
            </a:r>
            <a:r>
              <a:rPr lang="el-G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τους άλλους απεσταλμένους</a:t>
            </a:r>
            <a:r>
              <a:rPr lang="el-GR" sz="3000" dirty="0"/>
              <a:t>, ως συντάκτες αυτού, όχι όμως και τη Ρωμαϊκή Εκκλησία. Όλα δε τα </a:t>
            </a:r>
            <a:r>
              <a:rPr lang="el-GR" sz="3000" b="1" dirty="0"/>
              <a:t>αντίγραφα</a:t>
            </a:r>
            <a:r>
              <a:rPr lang="el-GR" sz="3000" dirty="0"/>
              <a:t> του επίμαχου κειμένου </a:t>
            </a:r>
            <a:r>
              <a:rPr lang="el-GR" sz="3000" b="1" dirty="0"/>
              <a:t>ρίχθηκαν στην πυρά </a:t>
            </a:r>
            <a:r>
              <a:rPr lang="el-GR" sz="3000" dirty="0"/>
              <a:t>πλην ενός που κρατήθηκε καλά φυλαγμένο στο αρχείο του Πατριαρχείου. </a:t>
            </a: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	</a:t>
            </a:r>
            <a:r>
              <a:rPr lang="el-GR" sz="3000" dirty="0"/>
              <a:t>Με τις αποφάσεις του Πατριάρχη Κωνσταντινούπολης συντάχθηκαν και οι Πατριάρχες της Αλεξάνδρειας, Αντιόχειας και Ιεροσολύμων. Την Κυριακή 24 Ιουλίου </a:t>
            </a:r>
            <a:r>
              <a:rPr lang="el-G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αναθεματισμός αναγνώστηκε επίσημα στην Αγία Σοφία</a:t>
            </a:r>
            <a:r>
              <a:rPr lang="el-G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333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321"/>
            <a:ext cx="9144000" cy="1143000"/>
          </a:xfrm>
        </p:spPr>
        <p:txBody>
          <a:bodyPr>
            <a:normAutofit/>
          </a:bodyPr>
          <a:lstStyle/>
          <a:p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Σημεῖα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τριβῆς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τῶν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Δύο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Ἐκκλησιῶν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2984" y="1107471"/>
            <a:ext cx="403303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Το πρωτείο του Πάπα. Οι Βυζαντινοί έδωσαν στον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Πάπα</a:t>
            </a:r>
            <a:r>
              <a:rPr lang="el-GR" sz="2800" dirty="0"/>
              <a:t> «πρωτοκαθεδρία τιμής», αλλά του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αρνήθηκαν την καθολική υπεροχή </a:t>
            </a:r>
            <a:r>
              <a:rPr lang="el-GR" sz="2800" dirty="0"/>
              <a:t>που θεωρούσε η δυτική θεολογία ως οφειλόμενη.</a:t>
            </a:r>
          </a:p>
        </p:txBody>
      </p:sp>
      <p:pic>
        <p:nvPicPr>
          <p:cNvPr id="1026" name="Picture 2" descr="http://upload.wikimedia.org/wikipedia/commons/2/2d/Gesupietrochi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56" y="1184304"/>
            <a:ext cx="3618052" cy="428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2355" y="5473005"/>
            <a:ext cx="4565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Χριστός παραδίδει στον Πέτρο τα κλειδιά της εξουσίας</a:t>
            </a:r>
            <a:r>
              <a:rPr lang="el-GR" sz="2400" dirty="0"/>
              <a:t>, </a:t>
            </a:r>
            <a:r>
              <a:rPr lang="el-GR" dirty="0"/>
              <a:t>Πιέτρο </a:t>
            </a:r>
            <a:r>
              <a:rPr lang="el-GR" dirty="0" err="1"/>
              <a:t>Περουτζίνο</a:t>
            </a:r>
            <a:r>
              <a:rPr lang="el-GR" dirty="0"/>
              <a:t>, Καπέλα </a:t>
            </a:r>
            <a:r>
              <a:rPr lang="el-GR" dirty="0" err="1"/>
              <a:t>Σιξτίνα</a:t>
            </a:r>
            <a:r>
              <a:rPr lang="el-GR" dirty="0"/>
              <a:t>, Βατικανό (λεπτομέρεια νωπογραφίας)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7" y="1114382"/>
            <a:ext cx="497237" cy="94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ts3.mm.bing.net/th?id=HN.608029170346692602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57831"/>
            <a:ext cx="1684231" cy="195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0"/>
            <a:ext cx="828092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Ένα «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</a:t>
            </a:r>
            <a:r>
              <a:rPr lang="el-GR" dirty="0"/>
              <a:t>»!!!!</a:t>
            </a:r>
          </a:p>
          <a:p>
            <a:pPr marL="0" indent="0" algn="ctr">
              <a:buNone/>
            </a:pPr>
            <a:r>
              <a:rPr lang="el-GR" sz="2800" dirty="0"/>
              <a:t>Μια τοπική ισπανική Σύνοδος ιεραρχών στο Τολέδο το 589 </a:t>
            </a:r>
            <a:r>
              <a:rPr lang="el-GR" sz="2800" dirty="0" err="1"/>
              <a:t>μ.Χ</a:t>
            </a:r>
            <a:r>
              <a:rPr lang="el-GR" sz="2800" dirty="0"/>
              <a:t> παρενέβαλε στη φράση που δημιουργήθηκε στη Σύνοδο της Νίκαιας το 381 </a:t>
            </a:r>
            <a:r>
              <a:rPr lang="el-GR" sz="2800" dirty="0" err="1"/>
              <a:t>μ.Χ</a:t>
            </a:r>
            <a:r>
              <a:rPr lang="el-GR" sz="2800" dirty="0"/>
              <a:t> την προσθήκη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dirty="0"/>
              <a:t>«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εκ του Υιού</a:t>
            </a:r>
            <a:r>
              <a:rPr lang="el-GR" dirty="0"/>
              <a:t>» (λατινικά: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filioque</a:t>
            </a:r>
            <a:r>
              <a:rPr lang="el-GR" dirty="0"/>
              <a:t>).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1" b="10653"/>
          <a:stretch/>
        </p:blipFill>
        <p:spPr>
          <a:xfrm>
            <a:off x="-366011" y="2763312"/>
            <a:ext cx="5673878" cy="406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8" y="2729107"/>
            <a:ext cx="3911172" cy="409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" y="188640"/>
            <a:ext cx="497237" cy="82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4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EFE97-E2B0-43AE-9B7E-E15C8BF29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80355"/>
            <a:ext cx="7689478" cy="70707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816E1-A4EF-45C1-A4D2-FAB32A95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5733256"/>
            <a:ext cx="3096344" cy="778098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Filioque</a:t>
            </a:r>
            <a:endParaRPr lang="el-G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43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08018"/>
            <a:ext cx="4628175" cy="10886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Τρίτο σημείο τριβής ήταν </a:t>
            </a:r>
          </a:p>
          <a:p>
            <a:pPr marL="0" indent="0" algn="ctr">
              <a:buNone/>
            </a:pPr>
            <a:r>
              <a:rPr lang="el-GR" dirty="0"/>
              <a:t>οι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εικονομαχικές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έριδες</a:t>
            </a:r>
            <a:r>
              <a:rPr lang="el-GR" dirty="0"/>
              <a:t>!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" y="116632"/>
            <a:ext cx="566621" cy="117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6" y="1916832"/>
            <a:ext cx="848894" cy="109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427675" y="1700808"/>
            <a:ext cx="72214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Διαφωνίες σε </a:t>
            </a:r>
            <a:r>
              <a:rPr lang="el-G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θεολογικά θέματα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νηστεία Σαββάτου, 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αγαμία κλήρου, </a:t>
            </a: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αζύμων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 Θ. Λειτουργία, </a:t>
            </a:r>
          </a:p>
          <a:p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βαπτισμός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διά ραντισμού </a:t>
            </a:r>
            <a:r>
              <a:rPr lang="el-GR" dirty="0"/>
              <a:t>κλπ…</a:t>
            </a: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" y="4365104"/>
            <a:ext cx="9169188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ΚΥΡΙΑ ΑΙΤΙΑ</a:t>
            </a:r>
            <a:r>
              <a:rPr lang="el-GR" sz="3600" dirty="0"/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3600" dirty="0"/>
              <a:t>Διεκδίκηση της </a:t>
            </a: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πρωτοκαθεδρίας</a:t>
            </a:r>
            <a:r>
              <a:rPr lang="el-GR" sz="3600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3600" dirty="0"/>
              <a:t>στο χριστιανικό κόσμο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3000" dirty="0"/>
              <a:t>(εκ μέρους της Ρώμης </a:t>
            </a: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3000" dirty="0">
                <a:sym typeface="Wingdings" panose="05000000000000000000" pitchFamily="2" charset="2"/>
              </a:rPr>
              <a:t> δεν την δεχόταν η Κων/</a:t>
            </a:r>
            <a:r>
              <a:rPr lang="el-GR" sz="3000" dirty="0" err="1">
                <a:sym typeface="Wingdings" panose="05000000000000000000" pitchFamily="2" charset="2"/>
              </a:rPr>
              <a:t>πολη</a:t>
            </a:r>
            <a:r>
              <a:rPr lang="el-GR" sz="3000" dirty="0">
                <a:sym typeface="Wingdings" panose="05000000000000000000" pitchFamily="2" charset="2"/>
              </a:rPr>
              <a:t>)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7024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Τό</a:t>
            </a:r>
            <a:r>
              <a:rPr lang="el-GR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Βυζάντιο </a:t>
            </a:r>
            <a:r>
              <a:rPr lang="el-GR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καί</a:t>
            </a:r>
            <a:r>
              <a:rPr lang="el-GR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τό</a:t>
            </a:r>
            <a:r>
              <a:rPr lang="el-GR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πρωτεῖο</a:t>
            </a:r>
            <a:r>
              <a:rPr lang="el-GR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τῆς</a:t>
            </a:r>
            <a:r>
              <a:rPr lang="el-GR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Ρώμης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8326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	Όπως … η πολιτειακή αποδέσμευση της Δύσης ματαίωσε τη βυζαντινή ιδέα της οικουμενικής αυτοκρατορίας, έτσι και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προσάρτηση του σλαβικού κόσμου από την Εκκλησία της Κωνσταντινουπόλεως </a:t>
            </a:r>
            <a:r>
              <a:rPr lang="el-GR" dirty="0"/>
              <a:t>υπέσκαψε την ιδέα της οικουμενικότητας της ρωμαϊκής αυτοκρατορίας στην Ανατολή… </a:t>
            </a:r>
          </a:p>
          <a:p>
            <a:pPr marL="0" indent="0" algn="just">
              <a:buNone/>
            </a:pPr>
            <a:r>
              <a:rPr lang="el-GR" dirty="0"/>
              <a:t>	Με στήριγμα την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αχανή σλαβική ενδοχώρα </a:t>
            </a:r>
            <a:r>
              <a:rPr lang="el-GR" dirty="0"/>
              <a:t>η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βυζαντινή Εκκλησία δεν μπορούσε πια να αναγνωρίσει το πρωτείο της Ρώμης.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/>
              <a:t>	</a:t>
            </a:r>
            <a:r>
              <a:rPr lang="en-US" i="1" dirty="0"/>
              <a:t>G. </a:t>
            </a:r>
            <a:r>
              <a:rPr lang="en-US" i="1" dirty="0" err="1"/>
              <a:t>Ostrogorsky</a:t>
            </a:r>
            <a:r>
              <a:rPr lang="en-US" i="1" dirty="0"/>
              <a:t>, </a:t>
            </a:r>
            <a:r>
              <a:rPr lang="el-GR" i="1" dirty="0"/>
              <a:t>Ιστορία του Βυζαντινού κράτους, μετ. Ι. Παναγόπουλος, τα. Β΄, Αθήνα 1979, 222</a:t>
            </a:r>
          </a:p>
        </p:txBody>
      </p:sp>
    </p:spTree>
    <p:extLst>
      <p:ext uri="{BB962C8B-B14F-4D97-AF65-F5344CB8AC3E}">
        <p14:creationId xmlns:p14="http://schemas.microsoft.com/office/powerpoint/2010/main" val="32849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2B0A3C-DC86-4BF8-B9B0-1315A1A5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734216" cy="416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60206E-259F-4257-8659-D826EF63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8309"/>
            <a:ext cx="3816424" cy="36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8522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8AFD-D62C-4092-A01E-C9D685DD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ΕΤΣΙ ΕΓΙΝΕ Τ</a:t>
            </a:r>
            <a:r>
              <a:rPr lang="en-US" b="1" dirty="0"/>
              <a:t>O </a:t>
            </a:r>
            <a:r>
              <a:rPr lang="el-GR" b="1" dirty="0"/>
              <a:t>ΜΕΓΑΛΟ ΣΧΙΣΜΑ!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AFF4F-3E43-4363-A998-58A71F1B3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" y="1050948"/>
            <a:ext cx="7992652" cy="553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65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E2B0-F2C2-4584-86B1-4BA95E2D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778098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συνέπειες</a:t>
            </a:r>
            <a:r>
              <a:rPr lang="el-GR" dirty="0"/>
              <a:t> του Σχίσματος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3DF49E-9813-4149-ACA4-708B9C85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8" y="980728"/>
            <a:ext cx="7979471" cy="565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Η σημασία του Σχίσματος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Έντονη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αντιβυζαντινή διάθεση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Ιταλία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εμπόδιο στη συνεργασία Ρώμης – Κωνσταντινούπολης</a:t>
            </a:r>
          </a:p>
          <a:p>
            <a:r>
              <a:rPr lang="el-GR" dirty="0">
                <a:sym typeface="Wingdings" panose="05000000000000000000" pitchFamily="2" charset="2"/>
              </a:rPr>
              <a:t>Θα έρθουν αργότερα οι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Σταυροφορίες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 και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η πρώτη άλωση της Πόλης από τους Σταυροφόρους</a:t>
            </a:r>
            <a:r>
              <a:rPr lang="el-GR" dirty="0">
                <a:sym typeface="Wingdings" panose="05000000000000000000" pitchFamily="2" charset="2"/>
              </a:rPr>
              <a:t>... Εκεί θα φανούν οι τραγικές συνέπειες του σχίσματος</a:t>
            </a:r>
          </a:p>
          <a:p>
            <a:r>
              <a:rPr lang="el-GR" dirty="0">
                <a:sym typeface="Wingdings" panose="05000000000000000000" pitchFamily="2" charset="2"/>
              </a:rPr>
              <a:t>Την εποχή της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Άλωσης της Πόλης </a:t>
            </a:r>
            <a:r>
              <a:rPr lang="el-GR" dirty="0">
                <a:sym typeface="Wingdings" panose="05000000000000000000" pitchFamily="2" charset="2"/>
              </a:rPr>
              <a:t>(1453) από τους Τούρκους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δεν βοήθησε η καθολική Εκκλησία την Κωνσταντινούπολη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80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8321-EF66-4C77-86B7-671BC14B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Έγιναν προσπάθειες από τους τελευταίους αυτοκράτορες να γεφυρωθεί το χάσμα...</a:t>
            </a:r>
          </a:p>
          <a:p>
            <a:pPr marL="0" indent="0" algn="ctr">
              <a:buNone/>
            </a:pPr>
            <a:r>
              <a:rPr lang="el-GR" dirty="0"/>
              <a:t>...αλλά απέτυχαν.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9333ED-9281-4A9B-991C-FBF7408C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300"/>
            <a:ext cx="9144000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9746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2913-4872-4AEE-94FB-5C5FE573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0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Σήμερα το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Βατικανό</a:t>
            </a:r>
            <a:r>
              <a:rPr lang="el-GR" dirty="0"/>
              <a:t>: έδρα του Πάπα στη Ρώμη </a:t>
            </a:r>
            <a:r>
              <a:rPr lang="el-GR" dirty="0">
                <a:sym typeface="Wingdings" panose="05000000000000000000" pitchFamily="2" charset="2"/>
              </a:rPr>
              <a:t> ανεξάρτητο κράτος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94BF-286D-4653-B407-46D6F53A9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03E6A74-C4D7-4F9C-B542-A5224CB9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1362075"/>
            <a:ext cx="91440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16" y="-489132"/>
            <a:ext cx="10544160" cy="784733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91062" y="3145"/>
            <a:ext cx="2448272" cy="15860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200" dirty="0"/>
              <a:t>Πατριάρχης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Μιχαήλ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Κηρουλάριος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" y="1955760"/>
            <a:ext cx="2474115" cy="248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Θέση περιεχομένου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4">
            <a:off x="6029769" y="1594148"/>
            <a:ext cx="3206238" cy="320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Τίτλος 1"/>
          <p:cNvSpPr txBox="1">
            <a:spLocks/>
          </p:cNvSpPr>
          <p:nvPr/>
        </p:nvSpPr>
        <p:spPr>
          <a:xfrm>
            <a:off x="443996" y="365668"/>
            <a:ext cx="1800200" cy="11412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Πάπας</a:t>
            </a:r>
          </a:p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Λέων Θ΄</a:t>
            </a:r>
          </a:p>
        </p:txBody>
      </p:sp>
      <p:graphicFrame>
        <p:nvGraphicFramePr>
          <p:cNvPr id="13" name="Διάγραμμα 12"/>
          <p:cNvGraphicFramePr/>
          <p:nvPr>
            <p:extLst>
              <p:ext uri="{D42A27DB-BD31-4B8C-83A1-F6EECF244321}">
                <p14:modId xmlns:p14="http://schemas.microsoft.com/office/powerpoint/2010/main" val="790378632"/>
              </p:ext>
            </p:extLst>
          </p:nvPr>
        </p:nvGraphicFramePr>
        <p:xfrm>
          <a:off x="2267744" y="55522"/>
          <a:ext cx="4752528" cy="156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Τίτλος 1"/>
          <p:cNvSpPr txBox="1">
            <a:spLocks/>
          </p:cNvSpPr>
          <p:nvPr/>
        </p:nvSpPr>
        <p:spPr>
          <a:xfrm>
            <a:off x="6391062" y="4869160"/>
            <a:ext cx="2448272" cy="1586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Αυτοκράτωρ</a:t>
            </a:r>
          </a:p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Κων/νος Θ΄ Μονομάχος</a:t>
            </a:r>
          </a:p>
        </p:txBody>
      </p:sp>
      <p:sp>
        <p:nvSpPr>
          <p:cNvPr id="14" name="Τίτλος 1"/>
          <p:cNvSpPr txBox="1">
            <a:spLocks/>
          </p:cNvSpPr>
          <p:nvPr/>
        </p:nvSpPr>
        <p:spPr>
          <a:xfrm>
            <a:off x="179512" y="4725144"/>
            <a:ext cx="2218715" cy="11412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Καρδινάλιος</a:t>
            </a:r>
          </a:p>
          <a:p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Ουμβέρτος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006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FAC0-8CD0-4C18-9CD6-C51C31EA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Πατριάρχης Μιχαήλ Κηρουλάριος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250E-C326-4050-B999-3D200758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165304"/>
            <a:ext cx="8229600" cy="5369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Από το Χρονικό του Σκυλίτζη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885BC9-518E-4C2A-93E5-4D2FA089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44" y="1183784"/>
            <a:ext cx="605111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9184-1D4B-42D0-BDF5-D37F50A3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5784"/>
            <a:ext cx="9144000" cy="929024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Λέων Θ΄ </a:t>
            </a:r>
            <a:r>
              <a:rPr lang="el-GR" dirty="0"/>
              <a:t>- πάπας Ρώμης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C9BB27-02F5-420B-96A2-1C3AAE5D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95" y="116631"/>
            <a:ext cx="4503021" cy="582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427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4707" cy="6858000"/>
          </a:xfrm>
        </p:spPr>
      </p:pic>
    </p:spTree>
    <p:extLst>
      <p:ext uri="{BB962C8B-B14F-4D97-AF65-F5344CB8AC3E}">
        <p14:creationId xmlns:p14="http://schemas.microsoft.com/office/powerpoint/2010/main" val="186871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321"/>
            <a:ext cx="9144000" cy="1143000"/>
          </a:xfrm>
        </p:spPr>
        <p:txBody>
          <a:bodyPr>
            <a:normAutofit/>
          </a:bodyPr>
          <a:lstStyle/>
          <a:p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Ἀντιπαράθεση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τῶν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Δύο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Ἐκκλησιῶν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3"/>
            <a:ext cx="8291264" cy="573325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dirty="0"/>
              <a:t>	Η πρώτη μεγάλη αντιπαράθεση μεταξύ Ανατολικής και Δυτικής Εκκλησίας σημειώθηκε το </a:t>
            </a:r>
            <a:r>
              <a:rPr lang="el-GR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857</a:t>
            </a:r>
            <a:r>
              <a:rPr lang="el-GR" dirty="0"/>
              <a:t>  (πρώτο σχίσμα) με τη διαμάχη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Ιγνατίου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Φωτίου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για τον Θρόνο του Οικουμενικού Πατριαρχείου της Κωνσταντινούπολης. </a:t>
            </a:r>
          </a:p>
          <a:p>
            <a:pPr marL="0" indent="0" algn="just">
              <a:buNone/>
            </a:pPr>
            <a:r>
              <a:rPr lang="el-GR" dirty="0"/>
              <a:t>	Στη διαμάχη επενέβη ο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Πάπας Νικόλαος Β'</a:t>
            </a:r>
            <a:r>
              <a:rPr lang="el-GR" dirty="0"/>
              <a:t>, ο οποίος έθεσε το θέμα των </a:t>
            </a:r>
            <a:r>
              <a:rPr lang="el-GR" b="1" dirty="0"/>
              <a:t>Πρωτείων</a:t>
            </a:r>
            <a:r>
              <a:rPr lang="el-GR" dirty="0"/>
              <a:t> του και αξίωσε να έχει </a:t>
            </a:r>
            <a:r>
              <a:rPr lang="el-GR" b="1" dirty="0"/>
              <a:t>λόγο στην εκλογή του Πατριάρχη</a:t>
            </a:r>
            <a:r>
              <a:rPr lang="el-GR" dirty="0"/>
              <a:t>. Η αντιπαράθεση έληξε το </a:t>
            </a:r>
            <a:r>
              <a:rPr lang="el-GR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869</a:t>
            </a:r>
            <a:r>
              <a:rPr lang="el-GR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με αμοιβαίες υποχωρήσεις και αφού ο αυτοκράτορας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Βασίλειος Α' ο Μακεδών </a:t>
            </a:r>
            <a:r>
              <a:rPr lang="el-GR" dirty="0"/>
              <a:t>είχε χρίσει Πατριάρχη τον εκλεκτό του Πάπα, Ιγνάτιο, στοχεύοντας στην υποστήριξή του, προκειμένου να κατοχυρώσει τα συμφέροντα του Βυζαντίου στην Ιταλία, που απειλούνταν από τους Φράγκους.</a:t>
            </a:r>
          </a:p>
        </p:txBody>
      </p:sp>
    </p:spTree>
    <p:extLst>
      <p:ext uri="{BB962C8B-B14F-4D97-AF65-F5344CB8AC3E}">
        <p14:creationId xmlns:p14="http://schemas.microsoft.com/office/powerpoint/2010/main" val="360375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5556" y="737320"/>
            <a:ext cx="7992888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	Η νέα διαμάχη, που έφθασε τα πράγματα στα άκρα και τη ρήξη, σημειώθηκε επί πατριαρχίας του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Μιχαήλ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Κηρουλάριου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(1043-1059), ο οποίος θέλησε να αντιμετωπίσει αποφασιστικά την προσπάθεια του Πάπα Λέοντος Θ' (1049-1054) να επιβάλλει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εκκλησιαστικές καινοτομίες στις βυζαντινές επαρχίες της Νότιας Ιταλίας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r>
              <a:rPr lang="el-GR" dirty="0"/>
              <a:t>	Ο Πάπας, περνώντας στην αντεπίθεση,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αμφισβήτησε τον τίτλο του Οικουμενικού Πατριάρχη </a:t>
            </a:r>
            <a:r>
              <a:rPr lang="el-GR" dirty="0"/>
              <a:t>στον </a:t>
            </a:r>
            <a:r>
              <a:rPr lang="el-GR" b="1" dirty="0"/>
              <a:t>Μιχαήλ</a:t>
            </a:r>
            <a:r>
              <a:rPr lang="el-GR" dirty="0"/>
              <a:t> και ζήτησε να υπαχθούν στη δικαιοδοσία του οι Εκκλησίες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Βουλγαρίας και της Ιλλυρίας </a:t>
            </a:r>
            <a:r>
              <a:rPr lang="el-GR" dirty="0"/>
              <a:t>(σημερινής Αλβανίας).</a:t>
            </a:r>
          </a:p>
          <a:p>
            <a:pPr marL="0" indent="0" algn="just">
              <a:buNone/>
            </a:pPr>
            <a:r>
              <a:rPr lang="el-G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1318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692696"/>
            <a:ext cx="7992888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		Ο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Λέων Θ’ </a:t>
            </a:r>
            <a:r>
              <a:rPr lang="el-GR" dirty="0"/>
              <a:t>το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1054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απέστειλε τρεις απεσταλμένους του στην Κωνσταντινούπολη με επικεφαλής τον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Καρδινάλιο - Λεγάτο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Ουμβέρτο</a:t>
            </a:r>
            <a:r>
              <a:rPr lang="el-GR" dirty="0"/>
              <a:t>, Επίσκοπο της </a:t>
            </a:r>
            <a:r>
              <a:rPr lang="el-GR" dirty="0" err="1"/>
              <a:t>Silva</a:t>
            </a:r>
            <a:r>
              <a:rPr lang="el-GR" dirty="0"/>
              <a:t> </a:t>
            </a:r>
            <a:r>
              <a:rPr lang="el-GR" dirty="0" err="1"/>
              <a:t>Candida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r>
              <a:rPr lang="el-GR" dirty="0"/>
              <a:t>	Οι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απεσταλμένοι</a:t>
            </a:r>
            <a:r>
              <a:rPr lang="el-GR" dirty="0"/>
              <a:t>, όταν έγιναν δεκτοί από τον Μιχαήλ Κηρουλάριο, δεν δημιούργησαν ευνοϊκή εντύπωση, ασκώντας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έντονη ρητορεία </a:t>
            </a:r>
            <a:r>
              <a:rPr lang="el-GR" dirty="0"/>
              <a:t>ενάντια στις ρωμαϊκές θεολογικές θέσεις και επικρίνοντας την απροθυμία των ανατολικών Ρωμαίων να δεχτούν την προσθήκη του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Filioque</a:t>
            </a:r>
            <a:r>
              <a:rPr lang="el-GR" dirty="0"/>
              <a:t>. </a:t>
            </a:r>
          </a:p>
          <a:p>
            <a:pPr marL="0" indent="0" algn="just">
              <a:buNone/>
            </a:pPr>
            <a:r>
              <a:rPr lang="el-G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6249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1080</Words>
  <Application>Microsoft Office PowerPoint</Application>
  <PresentationFormat>On-screen Show (4:3)</PresentationFormat>
  <Paragraphs>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AG AthosPol P Normal</vt:lpstr>
      <vt:lpstr>Arial</vt:lpstr>
      <vt:lpstr>Calibri</vt:lpstr>
      <vt:lpstr>Θέμα του Office</vt:lpstr>
      <vt:lpstr>ΤΟ ΣΧΙΣΜΑ ΤΩΝ ΔΥΟ ΕΚΚΛΗΣΙΩΝ</vt:lpstr>
      <vt:lpstr>PowerPoint Presentation</vt:lpstr>
      <vt:lpstr>Πατριάρχης Μιχαήλ Κηρουλάριος</vt:lpstr>
      <vt:lpstr>Πατριάρχης Μιχαήλ Κηρουλάριος</vt:lpstr>
      <vt:lpstr>Λέων Θ΄ - πάπας Ρώμης</vt:lpstr>
      <vt:lpstr>PowerPoint Presentation</vt:lpstr>
      <vt:lpstr>Ἀντιπαράθεση τῶν Δύο Ἐκκλησιῶν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Σημεῖα τριβῆς τῶν Δύο Ἐκκλησιῶν</vt:lpstr>
      <vt:lpstr>PowerPoint Presentation</vt:lpstr>
      <vt:lpstr>Filioque</vt:lpstr>
      <vt:lpstr>PowerPoint Presentation</vt:lpstr>
      <vt:lpstr>Τό Βυζάντιο καί τό πρωτεῖο τῆς Ρώμης</vt:lpstr>
      <vt:lpstr>ΕΤΣΙ ΕΓΙΝΕ ΤO ΜΕΓΑΛΟ ΣΧΙΣΜΑ!</vt:lpstr>
      <vt:lpstr>Οι συνέπειες του Σχίσματος</vt:lpstr>
      <vt:lpstr>Η σημασία του Σχίσματος</vt:lpstr>
      <vt:lpstr>PowerPoint Presentation</vt:lpstr>
      <vt:lpstr>Σήμερα το Βατικανό: έδρα του Πάπα στη Ρώμη  ανεξάρτητο κράτος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ΔΙΕΘΝΗΣ ΑΚΤΙΝΟΒΟΛΙΑ  ΤΟΥ ΒΥΖΑΝΤΙΟΥ</dc:title>
  <dc:creator>TOSHIBA</dc:creator>
  <cp:lastModifiedBy>Flora</cp:lastModifiedBy>
  <cp:revision>125</cp:revision>
  <dcterms:created xsi:type="dcterms:W3CDTF">2013-11-27T07:46:56Z</dcterms:created>
  <dcterms:modified xsi:type="dcterms:W3CDTF">2022-12-05T21:43:50Z</dcterms:modified>
</cp:coreProperties>
</file>