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91" r:id="rId6"/>
    <p:sldId id="288" r:id="rId7"/>
    <p:sldId id="262" r:id="rId8"/>
    <p:sldId id="264" r:id="rId9"/>
    <p:sldId id="257" r:id="rId10"/>
    <p:sldId id="292" r:id="rId11"/>
    <p:sldId id="265" r:id="rId12"/>
    <p:sldId id="294" r:id="rId13"/>
    <p:sldId id="266" r:id="rId14"/>
    <p:sldId id="293" r:id="rId15"/>
    <p:sldId id="267" r:id="rId16"/>
    <p:sldId id="258" r:id="rId17"/>
    <p:sldId id="276" r:id="rId18"/>
    <p:sldId id="277" r:id="rId19"/>
    <p:sldId id="283" r:id="rId20"/>
    <p:sldId id="286" r:id="rId21"/>
    <p:sldId id="278" r:id="rId22"/>
    <p:sldId id="282" r:id="rId23"/>
    <p:sldId id="279" r:id="rId24"/>
    <p:sldId id="284" r:id="rId25"/>
    <p:sldId id="280" r:id="rId26"/>
    <p:sldId id="285" r:id="rId27"/>
    <p:sldId id="297" r:id="rId28"/>
    <p:sldId id="281" r:id="rId29"/>
    <p:sldId id="287" r:id="rId30"/>
    <p:sldId id="296" r:id="rId31"/>
    <p:sldId id="295" r:id="rId32"/>
    <p:sldId id="298" r:id="rId33"/>
    <p:sldId id="269" r:id="rId34"/>
    <p:sldId id="268" r:id="rId35"/>
    <p:sldId id="270" r:id="rId36"/>
    <p:sldId id="271" r:id="rId37"/>
    <p:sldId id="273" r:id="rId38"/>
    <p:sldId id="272" r:id="rId39"/>
    <p:sldId id="274" r:id="rId40"/>
    <p:sldId id="275" r:id="rId41"/>
    <p:sldId id="299"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52"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a:t>Στυλ κύριου τίτλου</a:t>
            </a: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F3AF15E3-0DCE-4543-98ED-917A015B9464}" type="datetimeFigureOut">
              <a:rPr lang="el-GR" smtClean="0"/>
              <a:pPr/>
              <a:t>15/9/2022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526A7FC-D027-4505-8A28-51186BA2A6CD}" type="slidenum">
              <a:rPr lang="el-GR" smtClean="0"/>
              <a:pPr/>
              <a:t>‹#›</a:t>
            </a:fld>
            <a:endParaRPr lang="el-GR"/>
          </a:p>
        </p:txBody>
      </p:sp>
    </p:spTree>
    <p:extLst>
      <p:ext uri="{BB962C8B-B14F-4D97-AF65-F5344CB8AC3E}">
        <p14:creationId xmlns:p14="http://schemas.microsoft.com/office/powerpoint/2010/main" val="296618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3AF15E3-0DCE-4543-98ED-917A015B9464}" type="datetimeFigureOut">
              <a:rPr lang="el-GR" smtClean="0"/>
              <a:pPr/>
              <a:t>15/9/2022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526A7FC-D027-4505-8A28-51186BA2A6CD}" type="slidenum">
              <a:rPr lang="el-GR" smtClean="0"/>
              <a:pPr/>
              <a:t>‹#›</a:t>
            </a:fld>
            <a:endParaRPr lang="el-GR"/>
          </a:p>
        </p:txBody>
      </p:sp>
    </p:spTree>
    <p:extLst>
      <p:ext uri="{BB962C8B-B14F-4D97-AF65-F5344CB8AC3E}">
        <p14:creationId xmlns:p14="http://schemas.microsoft.com/office/powerpoint/2010/main" val="367118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3AF15E3-0DCE-4543-98ED-917A015B9464}" type="datetimeFigureOut">
              <a:rPr lang="el-GR" smtClean="0"/>
              <a:pPr/>
              <a:t>15/9/2022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526A7FC-D027-4505-8A28-51186BA2A6CD}" type="slidenum">
              <a:rPr lang="el-GR" smtClean="0"/>
              <a:pPr/>
              <a:t>‹#›</a:t>
            </a:fld>
            <a:endParaRPr lang="el-GR"/>
          </a:p>
        </p:txBody>
      </p:sp>
    </p:spTree>
    <p:extLst>
      <p:ext uri="{BB962C8B-B14F-4D97-AF65-F5344CB8AC3E}">
        <p14:creationId xmlns:p14="http://schemas.microsoft.com/office/powerpoint/2010/main" val="386691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F3AF15E3-0DCE-4543-98ED-917A015B9464}" type="datetimeFigureOut">
              <a:rPr lang="el-GR" smtClean="0"/>
              <a:pPr/>
              <a:t>15/9/2022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526A7FC-D027-4505-8A28-51186BA2A6CD}" type="slidenum">
              <a:rPr lang="el-GR" smtClean="0"/>
              <a:pPr/>
              <a:t>‹#›</a:t>
            </a:fld>
            <a:endParaRPr lang="el-GR"/>
          </a:p>
        </p:txBody>
      </p:sp>
    </p:spTree>
    <p:extLst>
      <p:ext uri="{BB962C8B-B14F-4D97-AF65-F5344CB8AC3E}">
        <p14:creationId xmlns:p14="http://schemas.microsoft.com/office/powerpoint/2010/main" val="170045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a:t>Στυλ κύριου τίτλου</a:t>
            </a: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F3AF15E3-0DCE-4543-98ED-917A015B9464}" type="datetimeFigureOut">
              <a:rPr lang="el-GR" smtClean="0"/>
              <a:pPr/>
              <a:t>15/9/2022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526A7FC-D027-4505-8A28-51186BA2A6CD}" type="slidenum">
              <a:rPr lang="el-GR" smtClean="0"/>
              <a:pPr/>
              <a:t>‹#›</a:t>
            </a:fld>
            <a:endParaRPr lang="el-GR"/>
          </a:p>
        </p:txBody>
      </p:sp>
    </p:spTree>
    <p:extLst>
      <p:ext uri="{BB962C8B-B14F-4D97-AF65-F5344CB8AC3E}">
        <p14:creationId xmlns:p14="http://schemas.microsoft.com/office/powerpoint/2010/main" val="1921764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F3AF15E3-0DCE-4543-98ED-917A015B9464}" type="datetimeFigureOut">
              <a:rPr lang="el-GR" smtClean="0"/>
              <a:pPr/>
              <a:t>15/9/2022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526A7FC-D027-4505-8A28-51186BA2A6CD}" type="slidenum">
              <a:rPr lang="el-GR" smtClean="0"/>
              <a:pPr/>
              <a:t>‹#›</a:t>
            </a:fld>
            <a:endParaRPr lang="el-GR"/>
          </a:p>
        </p:txBody>
      </p:sp>
    </p:spTree>
    <p:extLst>
      <p:ext uri="{BB962C8B-B14F-4D97-AF65-F5344CB8AC3E}">
        <p14:creationId xmlns:p14="http://schemas.microsoft.com/office/powerpoint/2010/main" val="2094732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F3AF15E3-0DCE-4543-98ED-917A015B9464}" type="datetimeFigureOut">
              <a:rPr lang="el-GR" smtClean="0"/>
              <a:pPr/>
              <a:t>15/9/2022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526A7FC-D027-4505-8A28-51186BA2A6CD}" type="slidenum">
              <a:rPr lang="el-GR" smtClean="0"/>
              <a:pPr/>
              <a:t>‹#›</a:t>
            </a:fld>
            <a:endParaRPr lang="el-GR"/>
          </a:p>
        </p:txBody>
      </p:sp>
    </p:spTree>
    <p:extLst>
      <p:ext uri="{BB962C8B-B14F-4D97-AF65-F5344CB8AC3E}">
        <p14:creationId xmlns:p14="http://schemas.microsoft.com/office/powerpoint/2010/main" val="104862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F3AF15E3-0DCE-4543-98ED-917A015B9464}" type="datetimeFigureOut">
              <a:rPr lang="el-GR" smtClean="0"/>
              <a:pPr/>
              <a:t>15/9/2022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526A7FC-D027-4505-8A28-51186BA2A6CD}" type="slidenum">
              <a:rPr lang="el-GR" smtClean="0"/>
              <a:pPr/>
              <a:t>‹#›</a:t>
            </a:fld>
            <a:endParaRPr lang="el-GR"/>
          </a:p>
        </p:txBody>
      </p:sp>
    </p:spTree>
    <p:extLst>
      <p:ext uri="{BB962C8B-B14F-4D97-AF65-F5344CB8AC3E}">
        <p14:creationId xmlns:p14="http://schemas.microsoft.com/office/powerpoint/2010/main" val="80436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3AF15E3-0DCE-4543-98ED-917A015B9464}" type="datetimeFigureOut">
              <a:rPr lang="el-GR" smtClean="0"/>
              <a:pPr/>
              <a:t>15/9/2022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526A7FC-D027-4505-8A28-51186BA2A6CD}" type="slidenum">
              <a:rPr lang="el-GR" smtClean="0"/>
              <a:pPr/>
              <a:t>‹#›</a:t>
            </a:fld>
            <a:endParaRPr lang="el-GR"/>
          </a:p>
        </p:txBody>
      </p:sp>
    </p:spTree>
    <p:extLst>
      <p:ext uri="{BB962C8B-B14F-4D97-AF65-F5344CB8AC3E}">
        <p14:creationId xmlns:p14="http://schemas.microsoft.com/office/powerpoint/2010/main" val="259735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a:t>Στυλ κύριου τίτλου</a:t>
            </a: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3AF15E3-0DCE-4543-98ED-917A015B9464}" type="datetimeFigureOut">
              <a:rPr lang="el-GR" smtClean="0"/>
              <a:pPr/>
              <a:t>15/9/2022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526A7FC-D027-4505-8A28-51186BA2A6CD}" type="slidenum">
              <a:rPr lang="el-GR" smtClean="0"/>
              <a:pPr/>
              <a:t>‹#›</a:t>
            </a:fld>
            <a:endParaRPr lang="el-GR"/>
          </a:p>
        </p:txBody>
      </p:sp>
    </p:spTree>
    <p:extLst>
      <p:ext uri="{BB962C8B-B14F-4D97-AF65-F5344CB8AC3E}">
        <p14:creationId xmlns:p14="http://schemas.microsoft.com/office/powerpoint/2010/main" val="708179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a:t>Στυλ κύριου τίτλου</a:t>
            </a: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F3AF15E3-0DCE-4543-98ED-917A015B9464}" type="datetimeFigureOut">
              <a:rPr lang="el-GR" smtClean="0"/>
              <a:pPr/>
              <a:t>15/9/2022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526A7FC-D027-4505-8A28-51186BA2A6CD}" type="slidenum">
              <a:rPr lang="el-GR" smtClean="0"/>
              <a:pPr/>
              <a:t>‹#›</a:t>
            </a:fld>
            <a:endParaRPr lang="el-GR"/>
          </a:p>
        </p:txBody>
      </p:sp>
    </p:spTree>
    <p:extLst>
      <p:ext uri="{BB962C8B-B14F-4D97-AF65-F5344CB8AC3E}">
        <p14:creationId xmlns:p14="http://schemas.microsoft.com/office/powerpoint/2010/main" val="1580584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50000">
              <a:schemeClr val="accent5">
                <a:lumMod val="60000"/>
                <a:lumOff val="40000"/>
              </a:schemeClr>
            </a:gs>
            <a:gs pos="100000">
              <a:schemeClr val="accent2">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F15E3-0DCE-4543-98ED-917A015B9464}" type="datetimeFigureOut">
              <a:rPr lang="el-GR" smtClean="0"/>
              <a:pPr/>
              <a:t>15/9/2022</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6A7FC-D027-4505-8A28-51186BA2A6CD}" type="slidenum">
              <a:rPr lang="el-GR" smtClean="0"/>
              <a:pPr/>
              <a:t>‹#›</a:t>
            </a:fld>
            <a:endParaRPr lang="el-GR"/>
          </a:p>
        </p:txBody>
      </p:sp>
    </p:spTree>
    <p:extLst>
      <p:ext uri="{BB962C8B-B14F-4D97-AF65-F5344CB8AC3E}">
        <p14:creationId xmlns:p14="http://schemas.microsoft.com/office/powerpoint/2010/main" val="878879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anoixtosxoleio.weebly.com/uploads/8/4/5/6/8456554/7858540_orig.png?39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anoixtosxoleio.weebly.com/uploads/8/4/5/6/8456554/1362507_orig.png?24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anoixtosxoleio.weebly.com/uploads/8/4/5/6/8456554/664494_orig.png?20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476672"/>
            <a:ext cx="7772400" cy="1470025"/>
          </a:xfrm>
        </p:spPr>
        <p:txBody>
          <a:bodyPr>
            <a:noAutofit/>
          </a:bodyPr>
          <a:lstStyle/>
          <a:p>
            <a:r>
              <a:rPr lang="el-GR" sz="5400" b="1" dirty="0">
                <a:solidFill>
                  <a:srgbClr val="C00000"/>
                </a:solidFill>
                <a:effectLst>
                  <a:outerShdw blurRad="38100" dist="38100" dir="2700000" algn="tl">
                    <a:srgbClr val="000000">
                      <a:alpha val="43137"/>
                    </a:srgbClr>
                  </a:outerShdw>
                </a:effectLst>
              </a:rPr>
              <a:t>ΑΠΟ ΤΗΝ ΑΡΧΑΙΟΤΗΤΑ </a:t>
            </a:r>
            <a:br>
              <a:rPr lang="el-GR" sz="5400" b="1" dirty="0">
                <a:solidFill>
                  <a:srgbClr val="C00000"/>
                </a:solidFill>
                <a:effectLst>
                  <a:outerShdw blurRad="38100" dist="38100" dir="2700000" algn="tl">
                    <a:srgbClr val="000000">
                      <a:alpha val="43137"/>
                    </a:srgbClr>
                  </a:outerShdw>
                </a:effectLst>
              </a:rPr>
            </a:br>
            <a:r>
              <a:rPr lang="el-GR" sz="5400" b="1" dirty="0">
                <a:solidFill>
                  <a:srgbClr val="C00000"/>
                </a:solidFill>
                <a:effectLst>
                  <a:outerShdw blurRad="38100" dist="38100" dir="2700000" algn="tl">
                    <a:srgbClr val="000000">
                      <a:alpha val="43137"/>
                    </a:srgbClr>
                  </a:outerShdw>
                </a:effectLst>
              </a:rPr>
              <a:t>ΣΤΟ ΜΕΣΑΙΩΝΑ</a:t>
            </a:r>
          </a:p>
        </p:txBody>
      </p:sp>
      <p:pic>
        <p:nvPicPr>
          <p:cNvPr id="3" name="Εικόνα 2"/>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40152" y="2427188"/>
            <a:ext cx="2787774" cy="3717032"/>
          </a:xfrm>
          <a:prstGeom prst="rect">
            <a:avLst/>
          </a:prstGeom>
          <a:ln>
            <a:noFill/>
          </a:ln>
          <a:effectLst>
            <a:outerShdw blurRad="292100" dist="139700" dir="2700000" algn="tl" rotWithShape="0">
              <a:srgbClr val="333333">
                <a:alpha val="65000"/>
              </a:srgbClr>
            </a:outerShdw>
          </a:effectLst>
        </p:spPr>
      </p:pic>
      <p:pic>
        <p:nvPicPr>
          <p:cNvPr id="4" name="Εικόνα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1224" y="2708920"/>
            <a:ext cx="5785608" cy="38185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441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77E7-2DD9-4697-818F-3BC94DDBF5C2}"/>
              </a:ext>
            </a:extLst>
          </p:cNvPr>
          <p:cNvSpPr>
            <a:spLocks noGrp="1"/>
          </p:cNvSpPr>
          <p:nvPr>
            <p:ph type="title"/>
          </p:nvPr>
        </p:nvSpPr>
        <p:spPr>
          <a:xfrm>
            <a:off x="431160" y="160337"/>
            <a:ext cx="8229600" cy="1143000"/>
          </a:xfrm>
        </p:spPr>
        <p:txBody>
          <a:bodyPr>
            <a:normAutofit fontScale="90000"/>
          </a:bodyPr>
          <a:lstStyle/>
          <a:p>
            <a:r>
              <a:rPr lang="el-GR" b="1" dirty="0">
                <a:solidFill>
                  <a:srgbClr val="C00000"/>
                </a:solidFill>
                <a:effectLst>
                  <a:outerShdw blurRad="38100" dist="38100" dir="2700000" algn="tl">
                    <a:srgbClr val="000000">
                      <a:alpha val="43137"/>
                    </a:srgbClr>
                  </a:outerShdw>
                </a:effectLst>
              </a:rPr>
              <a:t>Οι διάδοχοι του Ιουστινιανού και η κρίση της αυτοκρατορίας</a:t>
            </a:r>
          </a:p>
        </p:txBody>
      </p:sp>
      <p:sp>
        <p:nvSpPr>
          <p:cNvPr id="3" name="Content Placeholder 2">
            <a:extLst>
              <a:ext uri="{FF2B5EF4-FFF2-40B4-BE49-F238E27FC236}">
                <a16:creationId xmlns:a16="http://schemas.microsoft.com/office/drawing/2014/main" id="{06338674-4796-438D-A56C-DCBDAF98B350}"/>
              </a:ext>
            </a:extLst>
          </p:cNvPr>
          <p:cNvSpPr>
            <a:spLocks noGrp="1"/>
          </p:cNvSpPr>
          <p:nvPr>
            <p:ph idx="1"/>
          </p:nvPr>
        </p:nvSpPr>
        <p:spPr>
          <a:xfrm>
            <a:off x="431160" y="2636912"/>
            <a:ext cx="8229600" cy="3921299"/>
          </a:xfrm>
        </p:spPr>
        <p:txBody>
          <a:bodyPr>
            <a:normAutofit/>
          </a:bodyPr>
          <a:lstStyle/>
          <a:p>
            <a:pPr algn="just"/>
            <a:r>
              <a:rPr lang="el-GR" sz="2400" b="0" i="0" dirty="0">
                <a:solidFill>
                  <a:srgbClr val="000000"/>
                </a:solidFill>
                <a:effectLst/>
              </a:rPr>
              <a:t>Πέρα από τα πιεστικά </a:t>
            </a:r>
            <a:r>
              <a:rPr lang="el-GR" b="1" i="0" dirty="0">
                <a:solidFill>
                  <a:srgbClr val="000000"/>
                </a:solidFill>
                <a:effectLst/>
              </a:rPr>
              <a:t>οικονομικά προβλήματα </a:t>
            </a:r>
            <a:r>
              <a:rPr lang="el-GR" sz="2400" b="0" i="0" dirty="0">
                <a:solidFill>
                  <a:srgbClr val="000000"/>
                </a:solidFill>
                <a:effectLst/>
              </a:rPr>
              <a:t>που προκάλεσαν οι </a:t>
            </a:r>
            <a:r>
              <a:rPr lang="el-GR" sz="2400" b="1" i="0" dirty="0">
                <a:solidFill>
                  <a:srgbClr val="C00000"/>
                </a:solidFill>
                <a:effectLst/>
              </a:rPr>
              <a:t>δαπανηροί πόλεμοι του Ιουστινιανού Α', </a:t>
            </a:r>
            <a:r>
              <a:rPr lang="el-GR" sz="2400" b="0" i="0" dirty="0">
                <a:solidFill>
                  <a:srgbClr val="000000"/>
                </a:solidFill>
                <a:effectLst/>
              </a:rPr>
              <a:t>οι διάδοχοι του (Ιουστίνος Β', Τιβέριος Α', Μαυρίκιος και Φωκάς) είχαν να αντιμετωπίσουν </a:t>
            </a:r>
          </a:p>
          <a:p>
            <a:pPr algn="just"/>
            <a:r>
              <a:rPr lang="el-GR" sz="2400" b="0" i="0" dirty="0">
                <a:solidFill>
                  <a:srgbClr val="000000"/>
                </a:solidFill>
                <a:effectLst/>
              </a:rPr>
              <a:t>τις </a:t>
            </a:r>
            <a:r>
              <a:rPr lang="el-GR" b="1" i="0" dirty="0">
                <a:solidFill>
                  <a:srgbClr val="000000"/>
                </a:solidFill>
                <a:effectLst/>
              </a:rPr>
              <a:t>επιδρομές των Σλάβων και των Αβάρων</a:t>
            </a:r>
            <a:r>
              <a:rPr lang="el-GR" sz="2400" b="0" i="0" dirty="0">
                <a:solidFill>
                  <a:srgbClr val="000000"/>
                </a:solidFill>
                <a:effectLst/>
              </a:rPr>
              <a:t> στη Βαλκανική, </a:t>
            </a:r>
          </a:p>
          <a:p>
            <a:pPr algn="just"/>
            <a:r>
              <a:rPr lang="el-GR" sz="2400" b="0" i="0" dirty="0">
                <a:solidFill>
                  <a:srgbClr val="000000"/>
                </a:solidFill>
                <a:effectLst/>
              </a:rPr>
              <a:t>των </a:t>
            </a:r>
            <a:r>
              <a:rPr lang="el-GR" b="1" i="0" dirty="0">
                <a:solidFill>
                  <a:srgbClr val="000000"/>
                </a:solidFill>
                <a:effectLst/>
              </a:rPr>
              <a:t>Λογγοβάρδων</a:t>
            </a:r>
            <a:r>
              <a:rPr lang="el-GR" sz="2400" b="0" i="0" dirty="0">
                <a:solidFill>
                  <a:srgbClr val="000000"/>
                </a:solidFill>
                <a:effectLst/>
              </a:rPr>
              <a:t> στην Ιταλία </a:t>
            </a:r>
          </a:p>
          <a:p>
            <a:pPr algn="just"/>
            <a:r>
              <a:rPr lang="el-GR" sz="2400" b="0" i="0" dirty="0">
                <a:solidFill>
                  <a:srgbClr val="000000"/>
                </a:solidFill>
                <a:effectLst/>
              </a:rPr>
              <a:t>και των </a:t>
            </a:r>
            <a:r>
              <a:rPr lang="el-GR" b="1" i="0" dirty="0">
                <a:solidFill>
                  <a:srgbClr val="000000"/>
                </a:solidFill>
                <a:effectLst/>
              </a:rPr>
              <a:t>Περσών</a:t>
            </a:r>
            <a:r>
              <a:rPr lang="el-GR" sz="2400" b="0" i="0" dirty="0">
                <a:solidFill>
                  <a:srgbClr val="000000"/>
                </a:solidFill>
                <a:effectLst/>
              </a:rPr>
              <a:t> στην Ανατολή.</a:t>
            </a:r>
          </a:p>
          <a:p>
            <a:pPr algn="just"/>
            <a:endParaRPr lang="el-GR" sz="2400" dirty="0"/>
          </a:p>
        </p:txBody>
      </p:sp>
      <p:sp>
        <p:nvSpPr>
          <p:cNvPr id="6" name="Arrow: Down 5">
            <a:extLst>
              <a:ext uri="{FF2B5EF4-FFF2-40B4-BE49-F238E27FC236}">
                <a16:creationId xmlns:a16="http://schemas.microsoft.com/office/drawing/2014/main" id="{3B381EDF-EF6F-4289-AA56-3C4C56982C51}"/>
              </a:ext>
            </a:extLst>
          </p:cNvPr>
          <p:cNvSpPr/>
          <p:nvPr/>
        </p:nvSpPr>
        <p:spPr>
          <a:xfrm>
            <a:off x="3707904" y="1493912"/>
            <a:ext cx="1224136"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479504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42896" y="1916832"/>
            <a:ext cx="8757592" cy="5184576"/>
          </a:xfrm>
        </p:spPr>
        <p:txBody>
          <a:bodyPr>
            <a:normAutofit/>
          </a:bodyPr>
          <a:lstStyle/>
          <a:p>
            <a:r>
              <a:rPr lang="el-GR" b="1" u="sng" dirty="0">
                <a:solidFill>
                  <a:srgbClr val="C00000"/>
                </a:solidFill>
              </a:rPr>
              <a:t>Επιδρομές</a:t>
            </a:r>
            <a:r>
              <a:rPr lang="el-GR" dirty="0"/>
              <a:t>: Σλάβων και </a:t>
            </a:r>
            <a:r>
              <a:rPr lang="el-GR" dirty="0" err="1"/>
              <a:t>Αβάρων</a:t>
            </a:r>
            <a:r>
              <a:rPr lang="el-GR" dirty="0"/>
              <a:t> στη Βαλκανική, </a:t>
            </a:r>
            <a:r>
              <a:rPr lang="el-GR" dirty="0" err="1"/>
              <a:t>Λογγοβάρδων</a:t>
            </a:r>
            <a:r>
              <a:rPr lang="el-GR" dirty="0"/>
              <a:t> στην Ιταλία, Περσών στην Ανατολή. Δύσκολη η αντιμετώπισή τους εξαιτίας της οικονομικής εξάντλησης από τους πολέμους του Ιουστινιανού.</a:t>
            </a:r>
          </a:p>
          <a:p>
            <a:r>
              <a:rPr lang="el-GR" b="1" dirty="0">
                <a:solidFill>
                  <a:srgbClr val="C00000"/>
                </a:solidFill>
              </a:rPr>
              <a:t>Σλάβοι</a:t>
            </a:r>
            <a:r>
              <a:rPr lang="el-GR" dirty="0"/>
              <a:t>: 6</a:t>
            </a:r>
            <a:r>
              <a:rPr lang="el-GR" baseline="30000" dirty="0"/>
              <a:t>ος</a:t>
            </a:r>
            <a:r>
              <a:rPr lang="el-GR" dirty="0"/>
              <a:t> αι. </a:t>
            </a:r>
            <a:r>
              <a:rPr lang="el-GR" dirty="0" err="1"/>
              <a:t>μ.Χ</a:t>
            </a:r>
            <a:r>
              <a:rPr lang="el-GR" dirty="0"/>
              <a:t>. εγκατάσταση βόρεια του Δούναβη </a:t>
            </a:r>
            <a:r>
              <a:rPr lang="el-GR" dirty="0">
                <a:sym typeface="Wingdings"/>
              </a:rPr>
              <a:t></a:t>
            </a:r>
            <a:r>
              <a:rPr lang="el-GR" dirty="0"/>
              <a:t> ένταξη στη σφαίρα των </a:t>
            </a:r>
            <a:r>
              <a:rPr lang="el-GR" dirty="0" err="1"/>
              <a:t>Αβάρων</a:t>
            </a:r>
            <a:r>
              <a:rPr lang="el-GR" dirty="0"/>
              <a:t>.</a:t>
            </a:r>
          </a:p>
          <a:p>
            <a:r>
              <a:rPr lang="el-GR" dirty="0"/>
              <a:t>Κοινές επιδρομές με οδυνηρές συνέπειες τον 7</a:t>
            </a:r>
            <a:r>
              <a:rPr lang="el-GR" baseline="30000" dirty="0"/>
              <a:t>ο</a:t>
            </a:r>
            <a:r>
              <a:rPr lang="el-GR" dirty="0"/>
              <a:t> αι. στα εδάφη της αυτοκρατορίας.</a:t>
            </a:r>
          </a:p>
        </p:txBody>
      </p:sp>
      <p:sp>
        <p:nvSpPr>
          <p:cNvPr id="4" name="Τίτλος 3"/>
          <p:cNvSpPr>
            <a:spLocks noGrp="1"/>
          </p:cNvSpPr>
          <p:nvPr>
            <p:ph type="title"/>
          </p:nvPr>
        </p:nvSpPr>
        <p:spPr>
          <a:xfrm>
            <a:off x="0" y="44624"/>
            <a:ext cx="9144000" cy="1143000"/>
          </a:xfrm>
        </p:spPr>
        <p:txBody>
          <a:bodyPr>
            <a:noAutofit/>
          </a:bodyPr>
          <a:lstStyle/>
          <a:p>
            <a:r>
              <a:rPr lang="el-GR" sz="3600" b="1" dirty="0">
                <a:solidFill>
                  <a:srgbClr val="C00000"/>
                </a:solidFill>
                <a:effectLst>
                  <a:outerShdw blurRad="38100" dist="38100" dir="2700000" algn="tl">
                    <a:srgbClr val="000000">
                      <a:alpha val="43137"/>
                    </a:srgbClr>
                  </a:outerShdw>
                </a:effectLst>
              </a:rPr>
              <a:t>ΟΙ ΔΙΑΔΟΧΟΙ ΤΟΥ ΙΟΥΣΤΙΝΙΑΝΟΥ </a:t>
            </a:r>
            <a:br>
              <a:rPr lang="el-GR" sz="3600" b="1" dirty="0">
                <a:solidFill>
                  <a:srgbClr val="C00000"/>
                </a:solidFill>
                <a:effectLst>
                  <a:outerShdw blurRad="38100" dist="38100" dir="2700000" algn="tl">
                    <a:srgbClr val="000000">
                      <a:alpha val="43137"/>
                    </a:srgbClr>
                  </a:outerShdw>
                </a:effectLst>
              </a:rPr>
            </a:br>
            <a:r>
              <a:rPr lang="el-GR" sz="3600" b="1" dirty="0">
                <a:solidFill>
                  <a:srgbClr val="C00000"/>
                </a:solidFill>
                <a:effectLst>
                  <a:outerShdw blurRad="38100" dist="38100" dir="2700000" algn="tl">
                    <a:srgbClr val="000000">
                      <a:alpha val="43137"/>
                    </a:srgbClr>
                  </a:outerShdw>
                </a:effectLst>
              </a:rPr>
              <a:t>ΚΑΙ Η ΚΡΙΣΗ ΤΗΣ ΑΥΤΟΚΡΑΤΟΡΙΑΣ</a:t>
            </a:r>
          </a:p>
        </p:txBody>
      </p:sp>
      <p:sp>
        <p:nvSpPr>
          <p:cNvPr id="2" name="TextBox 1"/>
          <p:cNvSpPr txBox="1"/>
          <p:nvPr/>
        </p:nvSpPr>
        <p:spPr>
          <a:xfrm>
            <a:off x="1835696" y="1268760"/>
            <a:ext cx="6264696" cy="861774"/>
          </a:xfrm>
          <a:prstGeom prst="rect">
            <a:avLst/>
          </a:prstGeom>
          <a:noFill/>
        </p:spPr>
        <p:txBody>
          <a:bodyPr wrap="square" rtlCol="0">
            <a:spAutoFit/>
          </a:bodyPr>
          <a:lstStyle/>
          <a:p>
            <a:r>
              <a:rPr lang="el-GR" sz="3200" b="1" u="sng" dirty="0">
                <a:solidFill>
                  <a:schemeClr val="accent2">
                    <a:lumMod val="50000"/>
                  </a:schemeClr>
                </a:solidFill>
                <a:effectLst>
                  <a:outerShdw blurRad="38100" dist="38100" dir="2700000" algn="tl">
                    <a:srgbClr val="000000">
                      <a:alpha val="43137"/>
                    </a:srgbClr>
                  </a:outerShdw>
                </a:effectLst>
              </a:rPr>
              <a:t>Α. Εξωτερικά προβλήματα</a:t>
            </a:r>
            <a:endParaRPr lang="el-GR" sz="3200" b="1" dirty="0">
              <a:solidFill>
                <a:schemeClr val="accent2">
                  <a:lumMod val="50000"/>
                </a:schemeClr>
              </a:solidFill>
              <a:effectLst>
                <a:outerShdw blurRad="38100" dist="38100" dir="2700000" algn="tl">
                  <a:srgbClr val="000000">
                    <a:alpha val="43137"/>
                  </a:srgbClr>
                </a:outerShdw>
              </a:effectLst>
            </a:endParaRPr>
          </a:p>
          <a:p>
            <a:endParaRPr lang="el-GR" dirty="0"/>
          </a:p>
        </p:txBody>
      </p:sp>
    </p:spTree>
    <p:extLst>
      <p:ext uri="{BB962C8B-B14F-4D97-AF65-F5344CB8AC3E}">
        <p14:creationId xmlns:p14="http://schemas.microsoft.com/office/powerpoint/2010/main" val="40894234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943C-824D-4D37-95DE-A14856C1AEBD}"/>
              </a:ext>
            </a:extLst>
          </p:cNvPr>
          <p:cNvSpPr>
            <a:spLocks noGrp="1"/>
          </p:cNvSpPr>
          <p:nvPr>
            <p:ph type="title"/>
          </p:nvPr>
        </p:nvSpPr>
        <p:spPr>
          <a:xfrm>
            <a:off x="323528" y="0"/>
            <a:ext cx="8229600" cy="1143000"/>
          </a:xfrm>
        </p:spPr>
        <p:txBody>
          <a:bodyPr/>
          <a:lstStyle/>
          <a:p>
            <a:r>
              <a:rPr lang="el-GR" b="1" dirty="0">
                <a:solidFill>
                  <a:srgbClr val="C00000"/>
                </a:solidFill>
                <a:effectLst>
                  <a:outerShdw blurRad="38100" dist="38100" dir="2700000" algn="tl">
                    <a:srgbClr val="000000">
                      <a:alpha val="43137"/>
                    </a:srgbClr>
                  </a:outerShdw>
                </a:effectLst>
              </a:rPr>
              <a:t>Ορισμός</a:t>
            </a:r>
            <a:r>
              <a:rPr lang="el-GR" dirty="0"/>
              <a:t> </a:t>
            </a:r>
            <a:r>
              <a:rPr lang="el-GR" dirty="0">
                <a:sym typeface="Wingdings" panose="05000000000000000000" pitchFamily="2" charset="2"/>
              </a:rPr>
              <a:t> Τι ήταν οι σκλαβηνίες</a:t>
            </a:r>
            <a:r>
              <a:rPr lang="el-GR" dirty="0"/>
              <a:t>;</a:t>
            </a:r>
          </a:p>
        </p:txBody>
      </p:sp>
      <p:sp>
        <p:nvSpPr>
          <p:cNvPr id="3" name="Content Placeholder 2">
            <a:extLst>
              <a:ext uri="{FF2B5EF4-FFF2-40B4-BE49-F238E27FC236}">
                <a16:creationId xmlns:a16="http://schemas.microsoft.com/office/drawing/2014/main" id="{C94882C0-799F-45B3-9342-4EC69A42736C}"/>
              </a:ext>
            </a:extLst>
          </p:cNvPr>
          <p:cNvSpPr>
            <a:spLocks noGrp="1"/>
          </p:cNvSpPr>
          <p:nvPr>
            <p:ph idx="1"/>
          </p:nvPr>
        </p:nvSpPr>
        <p:spPr>
          <a:xfrm>
            <a:off x="318991" y="2888940"/>
            <a:ext cx="8496944" cy="3672408"/>
          </a:xfrm>
          <a:solidFill>
            <a:schemeClr val="bg1">
              <a:alpha val="58000"/>
            </a:schemeClr>
          </a:solidFill>
          <a:effectLst>
            <a:outerShdw blurRad="50800" dist="292100" dir="2700000" algn="tl" rotWithShape="0">
              <a:prstClr val="black">
                <a:alpha val="7000"/>
              </a:prstClr>
            </a:outerShdw>
          </a:effectLst>
        </p:spPr>
        <p:txBody>
          <a:bodyPr>
            <a:normAutofit fontScale="92500" lnSpcReduction="10000"/>
          </a:bodyPr>
          <a:lstStyle/>
          <a:p>
            <a:pPr marL="0" indent="0" algn="ctr">
              <a:buNone/>
            </a:pPr>
            <a:r>
              <a:rPr lang="el-GR" sz="5200" b="1" i="0" dirty="0">
                <a:solidFill>
                  <a:srgbClr val="C00000"/>
                </a:solidFill>
                <a:effectLst/>
              </a:rPr>
              <a:t>Σκλαβηνίες</a:t>
            </a:r>
            <a:endParaRPr lang="el-GR" sz="3800" b="1" i="0" dirty="0">
              <a:solidFill>
                <a:srgbClr val="000000"/>
              </a:solidFill>
              <a:effectLst/>
            </a:endParaRPr>
          </a:p>
          <a:p>
            <a:pPr marL="0" indent="0" algn="just">
              <a:buNone/>
            </a:pPr>
            <a:r>
              <a:rPr lang="el-GR" sz="4000" dirty="0"/>
              <a:t>Μόνιμες εγκαταστάσεις Σλάβων στα εδάφη της Βυζαντινής αυτοκρατορίας. Νησίδες, δηλαδή σλαβικού πληθυσμού, σκορπισμένες ανάμεσα στους ντόπιους κατοίκους της Βυζαντινής αυτοκρατορίας.</a:t>
            </a:r>
          </a:p>
        </p:txBody>
      </p:sp>
      <p:sp>
        <p:nvSpPr>
          <p:cNvPr id="9" name="Arrow: Down 8">
            <a:extLst>
              <a:ext uri="{FF2B5EF4-FFF2-40B4-BE49-F238E27FC236}">
                <a16:creationId xmlns:a16="http://schemas.microsoft.com/office/drawing/2014/main" id="{7C6E0CB1-9540-4FCB-885F-5D5AF79FC755}"/>
              </a:ext>
            </a:extLst>
          </p:cNvPr>
          <p:cNvSpPr/>
          <p:nvPr/>
        </p:nvSpPr>
        <p:spPr>
          <a:xfrm>
            <a:off x="3707904" y="980728"/>
            <a:ext cx="1224136"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2798250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449288"/>
            <a:ext cx="8640960" cy="6408712"/>
          </a:xfrm>
        </p:spPr>
        <p:txBody>
          <a:bodyPr>
            <a:normAutofit/>
          </a:bodyPr>
          <a:lstStyle/>
          <a:p>
            <a:r>
              <a:rPr lang="el-GR" dirty="0"/>
              <a:t>Στην Ανατολή ο στόχος των Περσών  </a:t>
            </a:r>
            <a:r>
              <a:rPr lang="el-GR" dirty="0">
                <a:sym typeface="Wingdings"/>
              </a:rPr>
              <a:t></a:t>
            </a:r>
            <a:r>
              <a:rPr lang="el-GR" dirty="0"/>
              <a:t>  η </a:t>
            </a:r>
            <a:r>
              <a:rPr lang="el-GR" b="1" dirty="0"/>
              <a:t>Αρμενία</a:t>
            </a:r>
            <a:endParaRPr lang="el-GR" dirty="0"/>
          </a:p>
          <a:p>
            <a:endParaRPr lang="el-GR" dirty="0"/>
          </a:p>
          <a:p>
            <a:r>
              <a:rPr lang="el-GR" b="1" dirty="0">
                <a:solidFill>
                  <a:srgbClr val="C00000"/>
                </a:solidFill>
                <a:effectLst>
                  <a:outerShdw blurRad="38100" dist="38100" dir="2700000" algn="tl">
                    <a:srgbClr val="000000">
                      <a:alpha val="43137"/>
                    </a:srgbClr>
                  </a:outerShdw>
                </a:effectLst>
              </a:rPr>
              <a:t>591 </a:t>
            </a:r>
            <a:r>
              <a:rPr lang="el-GR" b="1" dirty="0" err="1">
                <a:solidFill>
                  <a:srgbClr val="C00000"/>
                </a:solidFill>
                <a:effectLst>
                  <a:outerShdw blurRad="38100" dist="38100" dir="2700000" algn="tl">
                    <a:srgbClr val="000000">
                      <a:alpha val="43137"/>
                    </a:srgbClr>
                  </a:outerShdw>
                </a:effectLst>
              </a:rPr>
              <a:t>μ.Χ</a:t>
            </a:r>
            <a:r>
              <a:rPr lang="el-GR" b="1" dirty="0">
                <a:solidFill>
                  <a:srgbClr val="C00000"/>
                </a:solidFill>
                <a:effectLst>
                  <a:outerShdw blurRad="38100" dist="38100" dir="2700000" algn="tl">
                    <a:srgbClr val="000000">
                      <a:alpha val="43137"/>
                    </a:srgbClr>
                  </a:outerShdw>
                </a:effectLst>
              </a:rPr>
              <a:t>.  </a:t>
            </a:r>
            <a:r>
              <a:rPr lang="el-GR" dirty="0">
                <a:sym typeface="Wingdings"/>
              </a:rPr>
              <a:t></a:t>
            </a:r>
            <a:r>
              <a:rPr lang="el-GR" dirty="0"/>
              <a:t>  </a:t>
            </a:r>
            <a:r>
              <a:rPr lang="el-GR" b="1" dirty="0"/>
              <a:t>Ειρήνη μεταξύ Χοσρόη Β΄ και </a:t>
            </a:r>
            <a:r>
              <a:rPr lang="el-GR" b="1" dirty="0">
                <a:solidFill>
                  <a:srgbClr val="C00000"/>
                </a:solidFill>
                <a:effectLst>
                  <a:outerShdw blurRad="38100" dist="38100" dir="2700000" algn="tl">
                    <a:srgbClr val="000000">
                      <a:alpha val="43137"/>
                    </a:srgbClr>
                  </a:outerShdw>
                </a:effectLst>
              </a:rPr>
              <a:t>Μαυρίκιου</a:t>
            </a:r>
          </a:p>
          <a:p>
            <a:endParaRPr lang="el-GR" dirty="0">
              <a:solidFill>
                <a:srgbClr val="C00000"/>
              </a:solidFill>
              <a:effectLst>
                <a:outerShdw blurRad="38100" dist="38100" dir="2700000" algn="tl">
                  <a:srgbClr val="000000">
                    <a:alpha val="43137"/>
                  </a:srgbClr>
                </a:outerShdw>
              </a:effectLst>
            </a:endParaRPr>
          </a:p>
          <a:p>
            <a:r>
              <a:rPr lang="el-GR" b="1" dirty="0"/>
              <a:t>Λογγοβάρδοι</a:t>
            </a:r>
            <a:r>
              <a:rPr lang="el-GR" dirty="0"/>
              <a:t>: πίεση από τους Αβάρους, κατάληψη ιταλικών κτήσεων</a:t>
            </a:r>
          </a:p>
          <a:p>
            <a:endParaRPr lang="el-GR" dirty="0"/>
          </a:p>
          <a:p>
            <a:r>
              <a:rPr lang="el-GR" dirty="0"/>
              <a:t>Αντιμετώπιση απωλειών από τον Μαυρίκιο  </a:t>
            </a:r>
            <a:r>
              <a:rPr lang="el-GR" dirty="0">
                <a:sym typeface="Wingdings"/>
              </a:rPr>
              <a:t></a:t>
            </a:r>
            <a:r>
              <a:rPr lang="el-GR" dirty="0"/>
              <a:t>    Ίδρυση εξαρχάτων </a:t>
            </a:r>
            <a:r>
              <a:rPr lang="el-GR" b="1" dirty="0">
                <a:solidFill>
                  <a:srgbClr val="C00000"/>
                </a:solidFill>
                <a:effectLst>
                  <a:outerShdw blurRad="38100" dist="38100" dir="2700000" algn="tl">
                    <a:srgbClr val="000000">
                      <a:alpha val="43137"/>
                    </a:srgbClr>
                  </a:outerShdw>
                </a:effectLst>
              </a:rPr>
              <a:t>Ραβέννας</a:t>
            </a:r>
            <a:r>
              <a:rPr lang="el-GR" dirty="0">
                <a:effectLst>
                  <a:outerShdw blurRad="38100" dist="38100" dir="2700000" algn="tl">
                    <a:srgbClr val="000000">
                      <a:alpha val="43137"/>
                    </a:srgbClr>
                  </a:outerShdw>
                </a:effectLst>
              </a:rPr>
              <a:t> </a:t>
            </a:r>
            <a:r>
              <a:rPr lang="el-GR" dirty="0"/>
              <a:t>και </a:t>
            </a:r>
            <a:r>
              <a:rPr lang="el-GR" b="1" dirty="0">
                <a:solidFill>
                  <a:srgbClr val="C00000"/>
                </a:solidFill>
                <a:effectLst>
                  <a:outerShdw blurRad="38100" dist="38100" dir="2700000" algn="tl">
                    <a:srgbClr val="000000">
                      <a:alpha val="43137"/>
                    </a:srgbClr>
                  </a:outerShdw>
                </a:effectLst>
              </a:rPr>
              <a:t>Καρχηδόνας</a:t>
            </a:r>
          </a:p>
        </p:txBody>
      </p:sp>
    </p:spTree>
    <p:extLst>
      <p:ext uri="{BB962C8B-B14F-4D97-AF65-F5344CB8AC3E}">
        <p14:creationId xmlns:p14="http://schemas.microsoft.com/office/powerpoint/2010/main" val="307550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943C-824D-4D37-95DE-A14856C1AEBD}"/>
              </a:ext>
            </a:extLst>
          </p:cNvPr>
          <p:cNvSpPr>
            <a:spLocks noGrp="1"/>
          </p:cNvSpPr>
          <p:nvPr>
            <p:ph type="title"/>
          </p:nvPr>
        </p:nvSpPr>
        <p:spPr>
          <a:xfrm>
            <a:off x="323528" y="-169757"/>
            <a:ext cx="8229600" cy="1143000"/>
          </a:xfrm>
        </p:spPr>
        <p:txBody>
          <a:bodyPr/>
          <a:lstStyle/>
          <a:p>
            <a:r>
              <a:rPr lang="el-GR" b="1" dirty="0">
                <a:solidFill>
                  <a:srgbClr val="C00000"/>
                </a:solidFill>
                <a:effectLst>
                  <a:outerShdw blurRad="38100" dist="38100" dir="2700000" algn="tl">
                    <a:srgbClr val="000000">
                      <a:alpha val="43137"/>
                    </a:srgbClr>
                  </a:outerShdw>
                </a:effectLst>
              </a:rPr>
              <a:t>Ορισμός</a:t>
            </a:r>
            <a:r>
              <a:rPr lang="el-GR" dirty="0"/>
              <a:t> </a:t>
            </a:r>
            <a:r>
              <a:rPr lang="el-GR" dirty="0">
                <a:sym typeface="Wingdings" panose="05000000000000000000" pitchFamily="2" charset="2"/>
              </a:rPr>
              <a:t> Τι ήταν τα</a:t>
            </a:r>
            <a:r>
              <a:rPr lang="el-GR" dirty="0"/>
              <a:t> </a:t>
            </a:r>
            <a:r>
              <a:rPr lang="el-GR" b="1" dirty="0">
                <a:solidFill>
                  <a:srgbClr val="C00000"/>
                </a:solidFill>
                <a:effectLst>
                  <a:outerShdw blurRad="38100" dist="38100" dir="2700000" algn="tl">
                    <a:srgbClr val="000000">
                      <a:alpha val="43137"/>
                    </a:srgbClr>
                  </a:outerShdw>
                </a:effectLst>
              </a:rPr>
              <a:t>Εξαρχάτα</a:t>
            </a:r>
            <a:r>
              <a:rPr lang="el-GR" dirty="0"/>
              <a:t>;</a:t>
            </a:r>
          </a:p>
        </p:txBody>
      </p:sp>
      <p:sp>
        <p:nvSpPr>
          <p:cNvPr id="3" name="Content Placeholder 2">
            <a:extLst>
              <a:ext uri="{FF2B5EF4-FFF2-40B4-BE49-F238E27FC236}">
                <a16:creationId xmlns:a16="http://schemas.microsoft.com/office/drawing/2014/main" id="{C94882C0-799F-45B3-9342-4EC69A42736C}"/>
              </a:ext>
            </a:extLst>
          </p:cNvPr>
          <p:cNvSpPr>
            <a:spLocks noGrp="1"/>
          </p:cNvSpPr>
          <p:nvPr>
            <p:ph idx="1"/>
          </p:nvPr>
        </p:nvSpPr>
        <p:spPr>
          <a:xfrm>
            <a:off x="323528" y="2015995"/>
            <a:ext cx="8496944" cy="3404895"/>
          </a:xfrm>
          <a:solidFill>
            <a:schemeClr val="bg1">
              <a:alpha val="38000"/>
            </a:schemeClr>
          </a:solidFill>
        </p:spPr>
        <p:txBody>
          <a:bodyPr>
            <a:normAutofit fontScale="77500" lnSpcReduction="20000"/>
          </a:bodyPr>
          <a:lstStyle/>
          <a:p>
            <a:pPr marL="0" indent="0" algn="ctr">
              <a:buNone/>
            </a:pPr>
            <a:r>
              <a:rPr lang="el-GR" sz="5200" b="1" i="0" dirty="0">
                <a:solidFill>
                  <a:srgbClr val="C00000"/>
                </a:solidFill>
                <a:effectLst/>
              </a:rPr>
              <a:t>Εξαρχάτο</a:t>
            </a:r>
            <a:endParaRPr lang="el-GR" sz="3800" b="1" i="0" dirty="0">
              <a:solidFill>
                <a:srgbClr val="000000"/>
              </a:solidFill>
              <a:effectLst/>
            </a:endParaRPr>
          </a:p>
          <a:p>
            <a:pPr marL="0" indent="0" algn="just">
              <a:buNone/>
            </a:pPr>
            <a:r>
              <a:rPr lang="el-GR" sz="3800" b="1" i="0" dirty="0">
                <a:solidFill>
                  <a:srgbClr val="000000"/>
                </a:solidFill>
                <a:effectLst/>
              </a:rPr>
              <a:t>Διοικητική περιφέρεια </a:t>
            </a:r>
            <a:r>
              <a:rPr lang="el-GR" sz="3800" b="0" i="0" dirty="0">
                <a:solidFill>
                  <a:srgbClr val="000000"/>
                </a:solidFill>
                <a:effectLst/>
              </a:rPr>
              <a:t>του Βυζαντινού κράτους κατά τον 6ο αιώνα, </a:t>
            </a:r>
            <a:r>
              <a:rPr lang="el-GR" sz="3800" b="1" i="0" dirty="0">
                <a:solidFill>
                  <a:srgbClr val="000000"/>
                </a:solidFill>
                <a:effectLst/>
              </a:rPr>
              <a:t>απομακρυσμένη</a:t>
            </a:r>
            <a:r>
              <a:rPr lang="el-GR" sz="3800" b="0" i="0" dirty="0">
                <a:solidFill>
                  <a:srgbClr val="000000"/>
                </a:solidFill>
                <a:effectLst/>
              </a:rPr>
              <a:t> από το κέντρο, της οποίας </a:t>
            </a:r>
            <a:r>
              <a:rPr lang="el-GR" sz="3800" b="1" i="0" dirty="0">
                <a:solidFill>
                  <a:srgbClr val="000000"/>
                </a:solidFill>
                <a:effectLst/>
              </a:rPr>
              <a:t>ο διοικητής </a:t>
            </a:r>
            <a:r>
              <a:rPr lang="el-GR" sz="3800" b="0" i="0" dirty="0">
                <a:solidFill>
                  <a:srgbClr val="000000"/>
                </a:solidFill>
                <a:effectLst/>
              </a:rPr>
              <a:t>(</a:t>
            </a:r>
            <a:r>
              <a:rPr lang="el-GR" sz="3800" b="1" i="0" dirty="0">
                <a:solidFill>
                  <a:srgbClr val="C00000"/>
                </a:solidFill>
                <a:effectLst/>
              </a:rPr>
              <a:t>Έξαρχος</a:t>
            </a:r>
            <a:r>
              <a:rPr lang="el-GR" sz="3800" b="0" i="0" dirty="0">
                <a:solidFill>
                  <a:srgbClr val="000000"/>
                </a:solidFill>
                <a:effectLst/>
              </a:rPr>
              <a:t>) συγκέντρωνε την </a:t>
            </a:r>
            <a:r>
              <a:rPr lang="el-GR" sz="3800" b="1" i="0" dirty="0">
                <a:solidFill>
                  <a:srgbClr val="C00000"/>
                </a:solidFill>
                <a:effectLst/>
              </a:rPr>
              <a:t>πολιτική</a:t>
            </a:r>
            <a:r>
              <a:rPr lang="el-GR" sz="3800" b="0" i="0" dirty="0">
                <a:solidFill>
                  <a:srgbClr val="000000"/>
                </a:solidFill>
                <a:effectLst/>
              </a:rPr>
              <a:t> και </a:t>
            </a:r>
            <a:r>
              <a:rPr lang="el-GR" sz="3800" b="1" i="0" dirty="0">
                <a:solidFill>
                  <a:srgbClr val="C00000"/>
                </a:solidFill>
                <a:effectLst/>
              </a:rPr>
              <a:t>στρατιωτική</a:t>
            </a:r>
            <a:r>
              <a:rPr lang="el-GR" sz="3800" b="0" i="0" dirty="0">
                <a:solidFill>
                  <a:srgbClr val="000000"/>
                </a:solidFill>
                <a:effectLst/>
              </a:rPr>
              <a:t> εξουσία. </a:t>
            </a:r>
          </a:p>
          <a:p>
            <a:pPr marL="0" indent="0" algn="just">
              <a:buNone/>
            </a:pPr>
            <a:r>
              <a:rPr lang="el-GR" sz="3800" b="0" i="0" dirty="0">
                <a:solidFill>
                  <a:srgbClr val="000000"/>
                </a:solidFill>
                <a:effectLst/>
              </a:rPr>
              <a:t>Τα εξαρχάτα ιδρύθηκαν από τον αυτοκράτορα </a:t>
            </a:r>
            <a:r>
              <a:rPr lang="el-GR" sz="3800" b="1" i="0" dirty="0">
                <a:solidFill>
                  <a:srgbClr val="C00000"/>
                </a:solidFill>
                <a:effectLst/>
              </a:rPr>
              <a:t>Μαυρίκιο</a:t>
            </a:r>
            <a:r>
              <a:rPr lang="el-GR" sz="3800" b="0" i="0" dirty="0">
                <a:solidFill>
                  <a:srgbClr val="000000"/>
                </a:solidFill>
                <a:effectLst/>
              </a:rPr>
              <a:t>, με στόχο  να περισώσει τις υπόλοιπες </a:t>
            </a:r>
            <a:r>
              <a:rPr lang="el-GR" sz="3800" b="1" i="0" dirty="0">
                <a:solidFill>
                  <a:srgbClr val="000000"/>
                </a:solidFill>
                <a:effectLst/>
              </a:rPr>
              <a:t>ιταλικές</a:t>
            </a:r>
            <a:r>
              <a:rPr lang="el-GR" sz="3800" b="0" i="0" dirty="0">
                <a:solidFill>
                  <a:srgbClr val="000000"/>
                </a:solidFill>
                <a:effectLst/>
              </a:rPr>
              <a:t> και </a:t>
            </a:r>
            <a:r>
              <a:rPr lang="el-GR" sz="3800" b="1" i="0" dirty="0">
                <a:solidFill>
                  <a:srgbClr val="000000"/>
                </a:solidFill>
                <a:effectLst/>
              </a:rPr>
              <a:t>βορειοαφρικανικές</a:t>
            </a:r>
            <a:r>
              <a:rPr lang="el-GR" sz="3800" b="0" i="0" dirty="0">
                <a:solidFill>
                  <a:srgbClr val="000000"/>
                </a:solidFill>
                <a:effectLst/>
              </a:rPr>
              <a:t> κτήσεις του:</a:t>
            </a:r>
            <a:endParaRPr lang="el-GR" dirty="0"/>
          </a:p>
        </p:txBody>
      </p:sp>
      <p:sp>
        <p:nvSpPr>
          <p:cNvPr id="6" name="TextBox 5">
            <a:extLst>
              <a:ext uri="{FF2B5EF4-FFF2-40B4-BE49-F238E27FC236}">
                <a16:creationId xmlns:a16="http://schemas.microsoft.com/office/drawing/2014/main" id="{64DDAAD7-06AF-4843-9A92-6BE245E27CB9}"/>
              </a:ext>
            </a:extLst>
          </p:cNvPr>
          <p:cNvSpPr txBox="1"/>
          <p:nvPr/>
        </p:nvSpPr>
        <p:spPr>
          <a:xfrm>
            <a:off x="804424" y="6001497"/>
            <a:ext cx="2376264" cy="584775"/>
          </a:xfrm>
          <a:prstGeom prst="rect">
            <a:avLst/>
          </a:prstGeom>
          <a:solidFill>
            <a:schemeClr val="bg1">
              <a:alpha val="61000"/>
            </a:schemeClr>
          </a:solidFill>
          <a:effectLst>
            <a:outerShdw blurRad="177800" dist="114300" dir="2700000" algn="tl" rotWithShape="0">
              <a:prstClr val="black">
                <a:alpha val="33000"/>
              </a:prstClr>
            </a:outerShdw>
          </a:effectLst>
        </p:spPr>
        <p:txBody>
          <a:bodyPr wrap="square" rtlCol="0">
            <a:spAutoFit/>
          </a:bodyPr>
          <a:lstStyle/>
          <a:p>
            <a:pPr algn="ctr"/>
            <a:r>
              <a:rPr lang="el-GR" sz="3200" b="1" i="0" dirty="0">
                <a:solidFill>
                  <a:srgbClr val="C00000"/>
                </a:solidFill>
                <a:effectLst/>
              </a:rPr>
              <a:t>Ραβένα</a:t>
            </a:r>
            <a:endParaRPr lang="el-GR" sz="3200" dirty="0">
              <a:solidFill>
                <a:srgbClr val="C00000"/>
              </a:solidFill>
            </a:endParaRPr>
          </a:p>
        </p:txBody>
      </p:sp>
      <p:sp>
        <p:nvSpPr>
          <p:cNvPr id="7" name="TextBox 6">
            <a:extLst>
              <a:ext uri="{FF2B5EF4-FFF2-40B4-BE49-F238E27FC236}">
                <a16:creationId xmlns:a16="http://schemas.microsoft.com/office/drawing/2014/main" id="{01B0CB54-1431-404A-A5DE-49E370EDD572}"/>
              </a:ext>
            </a:extLst>
          </p:cNvPr>
          <p:cNvSpPr txBox="1"/>
          <p:nvPr/>
        </p:nvSpPr>
        <p:spPr>
          <a:xfrm>
            <a:off x="5560286" y="5967172"/>
            <a:ext cx="2630180" cy="584775"/>
          </a:xfrm>
          <a:prstGeom prst="rect">
            <a:avLst/>
          </a:prstGeom>
          <a:solidFill>
            <a:schemeClr val="bg1">
              <a:alpha val="61000"/>
            </a:schemeClr>
          </a:solidFill>
          <a:effectLst>
            <a:outerShdw blurRad="177800" dist="114300" dir="2700000" algn="tl" rotWithShape="0">
              <a:prstClr val="black">
                <a:alpha val="33000"/>
              </a:prstClr>
            </a:outerShdw>
          </a:effectLst>
        </p:spPr>
        <p:txBody>
          <a:bodyPr wrap="square" rtlCol="0">
            <a:spAutoFit/>
          </a:bodyPr>
          <a:lstStyle/>
          <a:p>
            <a:pPr algn="ctr"/>
            <a:r>
              <a:rPr lang="el-GR" sz="3200" b="1" i="0" dirty="0">
                <a:solidFill>
                  <a:srgbClr val="C00000"/>
                </a:solidFill>
                <a:effectLst/>
              </a:rPr>
              <a:t>Καρχηδόνα</a:t>
            </a:r>
            <a:endParaRPr lang="el-GR" sz="3200" dirty="0">
              <a:solidFill>
                <a:srgbClr val="C00000"/>
              </a:solidFill>
            </a:endParaRPr>
          </a:p>
        </p:txBody>
      </p:sp>
      <p:sp>
        <p:nvSpPr>
          <p:cNvPr id="8" name="Arrow: Down 7">
            <a:extLst>
              <a:ext uri="{FF2B5EF4-FFF2-40B4-BE49-F238E27FC236}">
                <a16:creationId xmlns:a16="http://schemas.microsoft.com/office/drawing/2014/main" id="{A7A35584-8399-47F8-BC66-7449CBC368BA}"/>
              </a:ext>
            </a:extLst>
          </p:cNvPr>
          <p:cNvSpPr/>
          <p:nvPr/>
        </p:nvSpPr>
        <p:spPr>
          <a:xfrm rot="19406700">
            <a:off x="5139980" y="5505078"/>
            <a:ext cx="840613" cy="804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Arrow: Down 3">
            <a:extLst>
              <a:ext uri="{FF2B5EF4-FFF2-40B4-BE49-F238E27FC236}">
                <a16:creationId xmlns:a16="http://schemas.microsoft.com/office/drawing/2014/main" id="{B60A9DF7-196F-4F40-A7F2-449E0EDFEF1F}"/>
              </a:ext>
            </a:extLst>
          </p:cNvPr>
          <p:cNvSpPr/>
          <p:nvPr/>
        </p:nvSpPr>
        <p:spPr>
          <a:xfrm rot="2125521">
            <a:off x="2814516" y="5432866"/>
            <a:ext cx="840613" cy="9485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Arrow: Down 8">
            <a:extLst>
              <a:ext uri="{FF2B5EF4-FFF2-40B4-BE49-F238E27FC236}">
                <a16:creationId xmlns:a16="http://schemas.microsoft.com/office/drawing/2014/main" id="{01221433-133A-418D-936E-D5DE74612C6D}"/>
              </a:ext>
            </a:extLst>
          </p:cNvPr>
          <p:cNvSpPr/>
          <p:nvPr/>
        </p:nvSpPr>
        <p:spPr>
          <a:xfrm>
            <a:off x="3923840" y="863525"/>
            <a:ext cx="1028975" cy="1055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081193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4"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3212976"/>
            <a:ext cx="8229600" cy="4968552"/>
          </a:xfrm>
        </p:spPr>
        <p:txBody>
          <a:bodyPr>
            <a:normAutofit/>
          </a:bodyPr>
          <a:lstStyle/>
          <a:p>
            <a:r>
              <a:rPr lang="el-GR" b="1" dirty="0">
                <a:solidFill>
                  <a:srgbClr val="C00000"/>
                </a:solidFill>
                <a:effectLst>
                  <a:outerShdw blurRad="38100" dist="38100" dir="2700000" algn="tl">
                    <a:srgbClr val="000000">
                      <a:alpha val="43137"/>
                    </a:srgbClr>
                  </a:outerShdw>
                </a:effectLst>
              </a:rPr>
              <a:t>602 </a:t>
            </a:r>
            <a:r>
              <a:rPr lang="el-GR" b="1" dirty="0" err="1">
                <a:solidFill>
                  <a:srgbClr val="C00000"/>
                </a:solidFill>
                <a:effectLst>
                  <a:outerShdw blurRad="38100" dist="38100" dir="2700000" algn="tl">
                    <a:srgbClr val="000000">
                      <a:alpha val="43137"/>
                    </a:srgbClr>
                  </a:outerShdw>
                </a:effectLst>
              </a:rPr>
              <a:t>μ.Χ</a:t>
            </a:r>
            <a:r>
              <a:rPr lang="el-GR" b="1" dirty="0">
                <a:solidFill>
                  <a:srgbClr val="C00000"/>
                </a:solidFill>
                <a:effectLst>
                  <a:outerShdw blurRad="38100" dist="38100" dir="2700000" algn="tl">
                    <a:srgbClr val="000000">
                      <a:alpha val="43137"/>
                    </a:srgbClr>
                  </a:outerShdw>
                </a:effectLst>
              </a:rPr>
              <a:t>. </a:t>
            </a:r>
            <a:r>
              <a:rPr lang="el-GR" dirty="0"/>
              <a:t>επί </a:t>
            </a:r>
            <a:r>
              <a:rPr lang="el-GR" b="1" dirty="0"/>
              <a:t>Μαυρίκιου</a:t>
            </a:r>
            <a:r>
              <a:rPr lang="el-GR" dirty="0"/>
              <a:t>: στάση στρατού και δήμων (πολιτικές, θρησκευτικές, κοινωνικές αντιθέσεις, περικοπές)</a:t>
            </a:r>
          </a:p>
          <a:p>
            <a:r>
              <a:rPr lang="el-GR" b="1" dirty="0">
                <a:solidFill>
                  <a:srgbClr val="C00000"/>
                </a:solidFill>
                <a:effectLst>
                  <a:outerShdw blurRad="38100" dist="38100" dir="2700000" algn="tl">
                    <a:srgbClr val="000000">
                      <a:alpha val="43137"/>
                    </a:srgbClr>
                  </a:outerShdw>
                </a:effectLst>
              </a:rPr>
              <a:t>Βασιλεία Φωκά: </a:t>
            </a:r>
            <a:r>
              <a:rPr lang="el-GR" dirty="0"/>
              <a:t>εύθραυστες συμμαχίες με τους δήμους (Πράσινοι Βένετοι) – Επιθέσεις Περσών</a:t>
            </a:r>
          </a:p>
        </p:txBody>
      </p:sp>
      <p:sp>
        <p:nvSpPr>
          <p:cNvPr id="2" name="TextBox 1"/>
          <p:cNvSpPr txBox="1"/>
          <p:nvPr/>
        </p:nvSpPr>
        <p:spPr>
          <a:xfrm>
            <a:off x="827584" y="522067"/>
            <a:ext cx="7992888" cy="984885"/>
          </a:xfrm>
          <a:prstGeom prst="rect">
            <a:avLst/>
          </a:prstGeom>
          <a:noFill/>
        </p:spPr>
        <p:txBody>
          <a:bodyPr wrap="square" rtlCol="0">
            <a:spAutoFit/>
          </a:bodyPr>
          <a:lstStyle/>
          <a:p>
            <a:r>
              <a:rPr lang="el-GR" sz="4000" b="1" u="sng" dirty="0">
                <a:solidFill>
                  <a:srgbClr val="C00000"/>
                </a:solidFill>
                <a:effectLst>
                  <a:outerShdw blurRad="38100" dist="38100" dir="2700000" algn="tl">
                    <a:srgbClr val="000000">
                      <a:alpha val="43137"/>
                    </a:srgbClr>
                  </a:outerShdw>
                </a:effectLst>
              </a:rPr>
              <a:t>Β. Εσωτερική κρίση και αναρχία</a:t>
            </a:r>
            <a:endParaRPr lang="el-GR" sz="4000" b="1" dirty="0">
              <a:solidFill>
                <a:srgbClr val="C00000"/>
              </a:solidFill>
              <a:effectLst>
                <a:outerShdw blurRad="38100" dist="38100" dir="2700000" algn="tl">
                  <a:srgbClr val="000000">
                    <a:alpha val="43137"/>
                  </a:srgbClr>
                </a:outerShdw>
              </a:effectLst>
            </a:endParaRPr>
          </a:p>
          <a:p>
            <a:endParaRPr lang="el-GR" dirty="0"/>
          </a:p>
        </p:txBody>
      </p:sp>
      <p:pic>
        <p:nvPicPr>
          <p:cNvPr id="1026" name="Picture 2" descr="http://upload.wikimedia.org/wikipedia/commons/7/7e/Solidus-Maurice_Tiberius-sb048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7914" y="1340768"/>
            <a:ext cx="3172227" cy="1414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057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1651" y="260648"/>
            <a:ext cx="5108649" cy="522654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0" y="5661248"/>
            <a:ext cx="9144000" cy="1138773"/>
          </a:xfrm>
          <a:prstGeom prst="rect">
            <a:avLst/>
          </a:prstGeom>
          <a:noFill/>
        </p:spPr>
        <p:txBody>
          <a:bodyPr wrap="square" rtlCol="0">
            <a:spAutoFit/>
          </a:bodyPr>
          <a:lstStyle/>
          <a:p>
            <a:pPr algn="ctr"/>
            <a:r>
              <a:rPr lang="el-GR" sz="3400" b="1" dirty="0">
                <a:solidFill>
                  <a:schemeClr val="tx2">
                    <a:lumMod val="50000"/>
                  </a:schemeClr>
                </a:solidFill>
                <a:effectLst>
                  <a:outerShdw blurRad="38100" dist="38100" dir="2700000" algn="tl">
                    <a:srgbClr val="000000">
                      <a:alpha val="43137"/>
                    </a:srgbClr>
                  </a:outerShdw>
                </a:effectLst>
              </a:rPr>
              <a:t>Η βυζαντινή Ιταλία μετά τις πρώτες κατακτήσεις των </a:t>
            </a:r>
            <a:r>
              <a:rPr lang="el-GR" sz="3400" b="1" dirty="0" err="1">
                <a:solidFill>
                  <a:schemeClr val="tx2">
                    <a:lumMod val="50000"/>
                  </a:schemeClr>
                </a:solidFill>
                <a:effectLst>
                  <a:outerShdw blurRad="38100" dist="38100" dir="2700000" algn="tl">
                    <a:srgbClr val="000000">
                      <a:alpha val="43137"/>
                    </a:srgbClr>
                  </a:outerShdw>
                </a:effectLst>
              </a:rPr>
              <a:t>Λογγοβάρδων</a:t>
            </a:r>
            <a:r>
              <a:rPr lang="el-GR" sz="3400" b="1" dirty="0">
                <a:solidFill>
                  <a:schemeClr val="tx2">
                    <a:lumMod val="50000"/>
                  </a:schemeClr>
                </a:solidFill>
                <a:effectLst>
                  <a:outerShdw blurRad="38100" dist="38100" dir="2700000" algn="tl">
                    <a:srgbClr val="000000">
                      <a:alpha val="43137"/>
                    </a:srgbClr>
                  </a:outerShdw>
                </a:effectLst>
              </a:rPr>
              <a:t> (αρχές 7</a:t>
            </a:r>
            <a:r>
              <a:rPr lang="el-GR" sz="3400" b="1" baseline="30000" dirty="0">
                <a:solidFill>
                  <a:schemeClr val="tx2">
                    <a:lumMod val="50000"/>
                  </a:schemeClr>
                </a:solidFill>
                <a:effectLst>
                  <a:outerShdw blurRad="38100" dist="38100" dir="2700000" algn="tl">
                    <a:srgbClr val="000000">
                      <a:alpha val="43137"/>
                    </a:srgbClr>
                  </a:outerShdw>
                </a:effectLst>
              </a:rPr>
              <a:t>ου</a:t>
            </a:r>
            <a:r>
              <a:rPr lang="el-GR" sz="3400" b="1" dirty="0">
                <a:solidFill>
                  <a:schemeClr val="tx2">
                    <a:lumMod val="50000"/>
                  </a:schemeClr>
                </a:solidFill>
                <a:effectLst>
                  <a:outerShdw blurRad="38100" dist="38100" dir="2700000" algn="tl">
                    <a:srgbClr val="000000">
                      <a:alpha val="43137"/>
                    </a:srgbClr>
                  </a:outerShdw>
                </a:effectLst>
              </a:rPr>
              <a:t> αι. </a:t>
            </a:r>
            <a:r>
              <a:rPr lang="el-GR" sz="3400" b="1" dirty="0" err="1">
                <a:solidFill>
                  <a:schemeClr val="tx2">
                    <a:lumMod val="50000"/>
                  </a:schemeClr>
                </a:solidFill>
                <a:effectLst>
                  <a:outerShdw blurRad="38100" dist="38100" dir="2700000" algn="tl">
                    <a:srgbClr val="000000">
                      <a:alpha val="43137"/>
                    </a:srgbClr>
                  </a:outerShdw>
                </a:effectLst>
              </a:rPr>
              <a:t>μ.Χ</a:t>
            </a:r>
            <a:r>
              <a:rPr lang="el-GR" sz="3400" b="1" dirty="0">
                <a:solidFill>
                  <a:schemeClr val="tx2">
                    <a:lumMod val="50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501032014"/>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endParaRPr lang="el-GR"/>
          </a:p>
        </p:txBody>
      </p:sp>
      <p:pic>
        <p:nvPicPr>
          <p:cNvPr id="4" name="Εικόνα 3" descr="Pictu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592" y="0"/>
            <a:ext cx="10225136" cy="6741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71811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560" y="476672"/>
            <a:ext cx="8229600" cy="792088"/>
          </a:xfrm>
        </p:spPr>
        <p:txBody>
          <a:bodyPr>
            <a:normAutofit/>
          </a:bodyPr>
          <a:lstStyle/>
          <a:p>
            <a:pPr marL="0" indent="0" algn="ctr">
              <a:buNone/>
            </a:pPr>
            <a:r>
              <a:rPr lang="el-GR" sz="4400" b="1" dirty="0">
                <a:solidFill>
                  <a:srgbClr val="C00000"/>
                </a:solidFill>
                <a:effectLst>
                  <a:outerShdw blurRad="38100" dist="38100" dir="2700000" algn="tl">
                    <a:srgbClr val="000000">
                      <a:alpha val="43137"/>
                    </a:srgbClr>
                  </a:outerShdw>
                </a:effectLst>
              </a:rPr>
              <a:t>Σλάβοι</a:t>
            </a:r>
          </a:p>
        </p:txBody>
      </p:sp>
      <p:pic>
        <p:nvPicPr>
          <p:cNvPr id="5" name="Εικόνα 4" descr="Picture">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628800"/>
            <a:ext cx="6552728" cy="45365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939661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404664"/>
            <a:ext cx="8435280" cy="6264696"/>
          </a:xfrm>
        </p:spPr>
        <p:txBody>
          <a:bodyPr>
            <a:normAutofit fontScale="70000" lnSpcReduction="20000"/>
          </a:bodyPr>
          <a:lstStyle/>
          <a:p>
            <a:pPr marL="0" indent="342900" algn="just">
              <a:buNone/>
            </a:pPr>
            <a:r>
              <a:rPr lang="el-GR" sz="3700" dirty="0"/>
              <a:t>Οι </a:t>
            </a:r>
            <a:r>
              <a:rPr lang="el-GR" sz="4600" b="1" dirty="0">
                <a:solidFill>
                  <a:srgbClr val="C00000"/>
                </a:solidFill>
                <a:effectLst>
                  <a:outerShdw blurRad="38100" dist="38100" dir="2700000" algn="tl">
                    <a:srgbClr val="000000">
                      <a:alpha val="43137"/>
                    </a:srgbClr>
                  </a:outerShdw>
                </a:effectLst>
              </a:rPr>
              <a:t>Σλάβοι</a:t>
            </a:r>
            <a:r>
              <a:rPr lang="el-GR" sz="3700" dirty="0">
                <a:effectLst>
                  <a:outerShdw blurRad="38100" dist="38100" dir="2700000" algn="tl">
                    <a:srgbClr val="000000">
                      <a:alpha val="43137"/>
                    </a:srgbClr>
                  </a:outerShdw>
                </a:effectLst>
              </a:rPr>
              <a:t> </a:t>
            </a:r>
            <a:r>
              <a:rPr lang="el-GR" sz="3700" dirty="0"/>
              <a:t>ήταν γνωστοί στους Βυζαντινούς από τον 4ο αιώνα. Κατοικούσαν πάνω από το Δούναβη, ανάμεσα στους ποταμούς </a:t>
            </a:r>
            <a:r>
              <a:rPr lang="el-GR" sz="3700" b="1" dirty="0">
                <a:solidFill>
                  <a:srgbClr val="C00000"/>
                </a:solidFill>
              </a:rPr>
              <a:t>Δνείπερο</a:t>
            </a:r>
            <a:r>
              <a:rPr lang="el-GR" sz="3700" dirty="0"/>
              <a:t> και </a:t>
            </a:r>
            <a:r>
              <a:rPr lang="el-GR" sz="3700" b="1" dirty="0">
                <a:solidFill>
                  <a:srgbClr val="C00000"/>
                </a:solidFill>
              </a:rPr>
              <a:t>Βιστούλα</a:t>
            </a:r>
            <a:r>
              <a:rPr lang="el-GR" sz="3700" dirty="0"/>
              <a:t>. Ασχολούνταν με τη </a:t>
            </a:r>
            <a:r>
              <a:rPr lang="el-GR" sz="3700" b="1" dirty="0">
                <a:effectLst>
                  <a:outerShdw blurRad="38100" dist="38100" dir="2700000" algn="tl">
                    <a:srgbClr val="000000">
                      <a:alpha val="43137"/>
                    </a:srgbClr>
                  </a:outerShdw>
                </a:effectLst>
              </a:rPr>
              <a:t>γεωργία</a:t>
            </a:r>
            <a:r>
              <a:rPr lang="el-GR" sz="3700" dirty="0"/>
              <a:t> και ήταν ικανοί </a:t>
            </a:r>
            <a:r>
              <a:rPr lang="el-GR" sz="3700" b="1" dirty="0">
                <a:effectLst>
                  <a:outerShdw blurRad="38100" dist="38100" dir="2700000" algn="tl">
                    <a:srgbClr val="000000">
                      <a:alpha val="43137"/>
                    </a:srgbClr>
                  </a:outerShdw>
                </a:effectLst>
              </a:rPr>
              <a:t>τεχνίτες</a:t>
            </a:r>
            <a:r>
              <a:rPr lang="el-GR" sz="3700" dirty="0"/>
              <a:t> </a:t>
            </a:r>
            <a:r>
              <a:rPr lang="el-GR" sz="3700" b="1" dirty="0">
                <a:effectLst>
                  <a:outerShdw blurRad="38100" dist="38100" dir="2700000" algn="tl">
                    <a:srgbClr val="000000">
                      <a:alpha val="43137"/>
                    </a:srgbClr>
                  </a:outerShdw>
                </a:effectLst>
              </a:rPr>
              <a:t>ξυλουργοί</a:t>
            </a:r>
            <a:r>
              <a:rPr lang="el-GR" sz="3700" dirty="0"/>
              <a:t>. Ιδιαίτερη επίδοση είχαν στην κατασκευή μονόξυλων και άλλων πλωτών μέσων.</a:t>
            </a:r>
          </a:p>
          <a:p>
            <a:pPr marL="0" indent="342900" algn="just">
              <a:buNone/>
            </a:pPr>
            <a:br>
              <a:rPr lang="el-GR" sz="3700" dirty="0"/>
            </a:br>
            <a:r>
              <a:rPr lang="el-GR" sz="3700" dirty="0"/>
              <a:t>	Η μετακίνηση των </a:t>
            </a:r>
            <a:r>
              <a:rPr lang="el-GR" sz="3700" dirty="0" err="1"/>
              <a:t>Αβάρων</a:t>
            </a:r>
            <a:r>
              <a:rPr lang="el-GR" sz="3700" dirty="0"/>
              <a:t> στην ίδια περιοχή ανάμειξε τους δύο λαούς και τους έφερε σε κάποιες προστριβές μεταξύ τους. Μετά την οριστική εγκατάσταση των </a:t>
            </a:r>
            <a:r>
              <a:rPr lang="el-GR" sz="3700" dirty="0" err="1"/>
              <a:t>Αβάρων</a:t>
            </a:r>
            <a:r>
              <a:rPr lang="el-GR" sz="3700" dirty="0"/>
              <a:t> εκεί, πολλοί Σλάβοι, πιεζόμενοι, πέρασαν το Δούναβη και, ως ασύντακτες ομάδες, </a:t>
            </a:r>
            <a:r>
              <a:rPr lang="el-GR" sz="3700" b="1" dirty="0"/>
              <a:t>εγκαταστάθηκαν νοτιότερα στα βυζαντινά εδάφη στις λεγόμενες </a:t>
            </a:r>
            <a:r>
              <a:rPr lang="el-GR" sz="4000" b="1" dirty="0">
                <a:solidFill>
                  <a:srgbClr val="C00000"/>
                </a:solidFill>
                <a:effectLst>
                  <a:outerShdw blurRad="38100" dist="38100" dir="2700000" algn="tl">
                    <a:srgbClr val="000000">
                      <a:alpha val="43137"/>
                    </a:srgbClr>
                  </a:outerShdw>
                </a:effectLst>
              </a:rPr>
              <a:t>«</a:t>
            </a:r>
            <a:r>
              <a:rPr lang="el-GR" sz="4000" b="1" dirty="0" err="1">
                <a:solidFill>
                  <a:srgbClr val="C00000"/>
                </a:solidFill>
                <a:effectLst>
                  <a:outerShdw blurRad="38100" dist="38100" dir="2700000" algn="tl">
                    <a:srgbClr val="000000">
                      <a:alpha val="43137"/>
                    </a:srgbClr>
                  </a:outerShdw>
                </a:effectLst>
              </a:rPr>
              <a:t>Σκλαβηνίες</a:t>
            </a:r>
            <a:r>
              <a:rPr lang="el-GR" sz="4000" b="1" dirty="0">
                <a:solidFill>
                  <a:srgbClr val="C00000"/>
                </a:solidFill>
                <a:effectLst>
                  <a:outerShdw blurRad="38100" dist="38100" dir="2700000" algn="tl">
                    <a:srgbClr val="000000">
                      <a:alpha val="43137"/>
                    </a:srgbClr>
                  </a:outerShdw>
                </a:effectLst>
              </a:rPr>
              <a:t>»</a:t>
            </a:r>
            <a:r>
              <a:rPr lang="el-GR" dirty="0"/>
              <a:t>.</a:t>
            </a:r>
          </a:p>
          <a:p>
            <a:pPr marL="0" indent="342900" algn="just">
              <a:buNone/>
            </a:pPr>
            <a:r>
              <a:rPr lang="el-GR" b="1" dirty="0"/>
              <a:t> </a:t>
            </a:r>
          </a:p>
          <a:p>
            <a:pPr marL="0" indent="342900" algn="just">
              <a:buNone/>
            </a:pPr>
            <a:r>
              <a:rPr lang="el-GR" sz="3700" dirty="0"/>
              <a:t>Άλλοι από αυτούς όμως, συνεργαζόμενοι με τους </a:t>
            </a:r>
            <a:r>
              <a:rPr lang="el-GR" sz="3700" dirty="0" err="1"/>
              <a:t>Αβάρους</a:t>
            </a:r>
            <a:r>
              <a:rPr lang="el-GR" sz="3700" dirty="0"/>
              <a:t>, έκαναν </a:t>
            </a:r>
            <a:r>
              <a:rPr lang="el-GR" sz="3700" b="1" dirty="0">
                <a:effectLst>
                  <a:outerShdw blurRad="38100" dist="38100" dir="2700000" algn="tl">
                    <a:srgbClr val="000000">
                      <a:alpha val="43137"/>
                    </a:srgbClr>
                  </a:outerShdw>
                </a:effectLst>
              </a:rPr>
              <a:t>επιδρομές</a:t>
            </a:r>
            <a:r>
              <a:rPr lang="el-GR" sz="3700" dirty="0">
                <a:effectLst>
                  <a:outerShdw blurRad="38100" dist="38100" dir="2700000" algn="tl">
                    <a:srgbClr val="000000">
                      <a:alpha val="43137"/>
                    </a:srgbClr>
                  </a:outerShdw>
                </a:effectLst>
              </a:rPr>
              <a:t> </a:t>
            </a:r>
            <a:r>
              <a:rPr lang="el-GR" sz="3700" dirty="0"/>
              <a:t>στις ίδιες περιοχές φτάνοντας ως τη Θεσσαλονίκη.</a:t>
            </a:r>
          </a:p>
          <a:p>
            <a:endParaRPr lang="el-GR" dirty="0"/>
          </a:p>
        </p:txBody>
      </p:sp>
    </p:spTree>
    <p:extLst>
      <p:ext uri="{BB962C8B-B14F-4D97-AF65-F5344CB8AC3E}">
        <p14:creationId xmlns:p14="http://schemas.microsoft.com/office/powerpoint/2010/main" val="369462551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218258"/>
          </a:xfrm>
        </p:spPr>
        <p:txBody>
          <a:bodyPr>
            <a:normAutofit fontScale="90000"/>
          </a:bodyPr>
          <a:lstStyle/>
          <a:p>
            <a:r>
              <a:rPr lang="el-GR" sz="3200" dirty="0"/>
              <a:t>Μετάβαση, μετασχηματισμός </a:t>
            </a:r>
            <a:br>
              <a:rPr lang="el-GR" sz="3200" dirty="0"/>
            </a:br>
            <a:r>
              <a:rPr lang="el-GR" sz="3200" dirty="0"/>
              <a:t>από τη </a:t>
            </a:r>
            <a:r>
              <a:rPr lang="el-GR" b="1" dirty="0">
                <a:solidFill>
                  <a:srgbClr val="C00000"/>
                </a:solidFill>
                <a:effectLst>
                  <a:outerShdw blurRad="38100" dist="38100" dir="2700000" algn="tl">
                    <a:srgbClr val="000000">
                      <a:alpha val="43137"/>
                    </a:srgbClr>
                  </a:outerShdw>
                </a:effectLst>
              </a:rPr>
              <a:t>Ρωμαϊκή Αυτοκρατορία </a:t>
            </a:r>
            <a:br>
              <a:rPr lang="el-GR" sz="4000" b="1" dirty="0">
                <a:solidFill>
                  <a:schemeClr val="bg1"/>
                </a:solidFill>
              </a:rPr>
            </a:br>
            <a:r>
              <a:rPr lang="el-GR" sz="3200" dirty="0"/>
              <a:t>στη </a:t>
            </a:r>
            <a:r>
              <a:rPr lang="el-GR" b="1" dirty="0">
                <a:solidFill>
                  <a:srgbClr val="C00000"/>
                </a:solidFill>
                <a:effectLst>
                  <a:outerShdw blurRad="38100" dist="38100" dir="2700000" algn="tl">
                    <a:srgbClr val="000000">
                      <a:alpha val="43137"/>
                    </a:srgbClr>
                  </a:outerShdw>
                </a:effectLst>
              </a:rPr>
              <a:t>χριστιανική βυζαντινή</a:t>
            </a:r>
            <a:r>
              <a:rPr lang="el-GR" sz="3200" dirty="0">
                <a:solidFill>
                  <a:srgbClr val="C00000"/>
                </a:solidFill>
              </a:rPr>
              <a:t>.</a:t>
            </a:r>
            <a:br>
              <a:rPr lang="el-GR" sz="3200" dirty="0">
                <a:solidFill>
                  <a:srgbClr val="C00000"/>
                </a:solidFill>
              </a:rPr>
            </a:br>
            <a:br>
              <a:rPr lang="el-GR" sz="3200" dirty="0"/>
            </a:br>
            <a:endParaRPr lang="el-GR" sz="3200" dirty="0"/>
          </a:p>
        </p:txBody>
      </p:sp>
      <p:pic>
        <p:nvPicPr>
          <p:cNvPr id="5" name="Θέση περιεχομένου 4"/>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6528" r="-26528"/>
          <a:stretch/>
        </p:blipFill>
        <p:spPr>
          <a:xfrm>
            <a:off x="7640" y="2150368"/>
            <a:ext cx="6244020" cy="4176464"/>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541408" y="2132856"/>
            <a:ext cx="3290548" cy="4176464"/>
          </a:xfrm>
          <a:prstGeom prst="rect">
            <a:avLst/>
          </a:prstGeom>
          <a:ln>
            <a:noFill/>
          </a:ln>
          <a:effectLst>
            <a:outerShdw blurRad="292100" dist="139700" dir="2700000" algn="tl" rotWithShape="0">
              <a:srgbClr val="333333">
                <a:alpha val="65000"/>
              </a:srgbClr>
            </a:outerShdw>
          </a:effectLst>
        </p:spPr>
      </p:pic>
      <p:sp>
        <p:nvSpPr>
          <p:cNvPr id="7" name="Δεξιό βέλος 6"/>
          <p:cNvSpPr/>
          <p:nvPr/>
        </p:nvSpPr>
        <p:spPr>
          <a:xfrm>
            <a:off x="4355976" y="4005064"/>
            <a:ext cx="1728192" cy="864096"/>
          </a:xfrm>
          <a:prstGeom prst="rightArrow">
            <a:avLst/>
          </a:prstGeom>
          <a:effectLst>
            <a:innerShdw blurRad="63500" dist="165100" dir="498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50054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323528" y="548680"/>
            <a:ext cx="8568952" cy="6479277"/>
          </a:xfrm>
          <a:prstGeom prst="rect">
            <a:avLst/>
          </a:prstGeom>
          <a:noFill/>
        </p:spPr>
        <p:txBody>
          <a:bodyPr wrap="square" rtlCol="0">
            <a:spAutoFit/>
          </a:bodyPr>
          <a:lstStyle/>
          <a:p>
            <a:pPr algn="just"/>
            <a:r>
              <a:rPr lang="el-GR" sz="3200" b="1" dirty="0" err="1">
                <a:solidFill>
                  <a:srgbClr val="C00000"/>
                </a:solidFill>
                <a:effectLst>
                  <a:outerShdw blurRad="38100" dist="38100" dir="2700000" algn="tl">
                    <a:srgbClr val="000000">
                      <a:alpha val="43137"/>
                    </a:srgbClr>
                  </a:outerShdw>
                </a:effectLst>
              </a:rPr>
              <a:t>Σκλαβηνία</a:t>
            </a:r>
            <a:r>
              <a:rPr lang="el-GR" sz="3200" b="1" dirty="0">
                <a:solidFill>
                  <a:srgbClr val="C00000"/>
                </a:solidFill>
                <a:effectLst>
                  <a:outerShdw blurRad="38100" dist="38100" dir="2700000" algn="tl">
                    <a:srgbClr val="000000">
                      <a:alpha val="43137"/>
                    </a:srgbClr>
                  </a:outerShdw>
                </a:effectLst>
              </a:rPr>
              <a:t> – </a:t>
            </a:r>
            <a:r>
              <a:rPr lang="el-GR" sz="3200" b="1" dirty="0" err="1">
                <a:solidFill>
                  <a:srgbClr val="C00000"/>
                </a:solidFill>
                <a:effectLst>
                  <a:outerShdw blurRad="38100" dist="38100" dir="2700000" algn="tl">
                    <a:srgbClr val="000000">
                      <a:alpha val="43137"/>
                    </a:srgbClr>
                  </a:outerShdw>
                </a:effectLst>
              </a:rPr>
              <a:t>Σκλαβηνίαι</a:t>
            </a:r>
            <a:r>
              <a:rPr lang="el-GR" sz="3200" b="1" dirty="0">
                <a:solidFill>
                  <a:srgbClr val="C00000"/>
                </a:solidFill>
                <a:effectLst>
                  <a:outerShdw blurRad="38100" dist="38100" dir="2700000" algn="tl">
                    <a:srgbClr val="000000">
                      <a:alpha val="43137"/>
                    </a:srgbClr>
                  </a:outerShdw>
                </a:effectLst>
              </a:rPr>
              <a:t>. </a:t>
            </a:r>
          </a:p>
          <a:p>
            <a:pPr algn="just"/>
            <a:r>
              <a:rPr lang="el-GR" sz="2700" b="1" dirty="0">
                <a:solidFill>
                  <a:srgbClr val="C00000"/>
                </a:solidFill>
                <a:effectLst>
                  <a:outerShdw blurRad="38100" dist="38100" dir="2700000" algn="tl">
                    <a:srgbClr val="000000">
                      <a:alpha val="43137"/>
                    </a:srgbClr>
                  </a:outerShdw>
                </a:effectLst>
              </a:rPr>
              <a:t>	</a:t>
            </a:r>
            <a:r>
              <a:rPr lang="el-GR" sz="2700" dirty="0" err="1"/>
              <a:t>Εἰς</a:t>
            </a:r>
            <a:r>
              <a:rPr lang="el-GR" sz="2700" dirty="0"/>
              <a:t> τον </a:t>
            </a:r>
            <a:r>
              <a:rPr lang="el-GR" sz="2700" dirty="0" err="1"/>
              <a:t>ἑνικόν</a:t>
            </a:r>
            <a:r>
              <a:rPr lang="el-GR" sz="2700" dirty="0"/>
              <a:t> </a:t>
            </a:r>
            <a:r>
              <a:rPr lang="el-GR" sz="2700" dirty="0" err="1"/>
              <a:t>ἀριθμόν</a:t>
            </a:r>
            <a:r>
              <a:rPr lang="el-GR" sz="2700" dirty="0"/>
              <a:t> ὁ </a:t>
            </a:r>
            <a:r>
              <a:rPr lang="el-GR" sz="2700" dirty="0" err="1"/>
              <a:t>ὅρος</a:t>
            </a:r>
            <a:r>
              <a:rPr lang="el-GR" sz="2700" dirty="0"/>
              <a:t> φαίνεται να </a:t>
            </a:r>
            <a:r>
              <a:rPr lang="el-GR" sz="2700" dirty="0" err="1"/>
              <a:t>ἐντοπίζεται</a:t>
            </a:r>
            <a:r>
              <a:rPr lang="el-GR" sz="2700" dirty="0"/>
              <a:t> </a:t>
            </a:r>
            <a:r>
              <a:rPr lang="el-GR" sz="2700" dirty="0" err="1"/>
              <a:t>εἰς</a:t>
            </a:r>
            <a:r>
              <a:rPr lang="el-GR" sz="2700" dirty="0"/>
              <a:t> </a:t>
            </a:r>
            <a:r>
              <a:rPr lang="el-GR" sz="2700" dirty="0" err="1"/>
              <a:t>εὐρυτέραν</a:t>
            </a:r>
            <a:r>
              <a:rPr lang="el-GR" sz="2700" dirty="0"/>
              <a:t> </a:t>
            </a:r>
            <a:r>
              <a:rPr lang="el-GR" sz="2700" dirty="0" err="1"/>
              <a:t>συμπαγῆ</a:t>
            </a:r>
            <a:r>
              <a:rPr lang="el-GR" sz="2700" dirty="0"/>
              <a:t> </a:t>
            </a:r>
            <a:r>
              <a:rPr lang="el-GR" sz="2700" dirty="0" err="1"/>
              <a:t>ἐγκατάστασιν</a:t>
            </a:r>
            <a:r>
              <a:rPr lang="el-GR" sz="2700" dirty="0"/>
              <a:t> Σλάβων </a:t>
            </a:r>
            <a:r>
              <a:rPr lang="el-GR" sz="2700" dirty="0" err="1"/>
              <a:t>εἰς</a:t>
            </a:r>
            <a:r>
              <a:rPr lang="el-GR" sz="2700" dirty="0"/>
              <a:t> την </a:t>
            </a:r>
            <a:r>
              <a:rPr lang="el-GR" sz="2700" dirty="0" err="1"/>
              <a:t>βόρειον</a:t>
            </a:r>
            <a:r>
              <a:rPr lang="el-GR" sz="2700" dirty="0"/>
              <a:t> </a:t>
            </a:r>
            <a:r>
              <a:rPr lang="el-GR" sz="2700" dirty="0" err="1"/>
              <a:t>εὐρωπαϊκήν</a:t>
            </a:r>
            <a:r>
              <a:rPr lang="el-GR" sz="2700" dirty="0"/>
              <a:t> </a:t>
            </a:r>
            <a:r>
              <a:rPr lang="el-GR" sz="2700" dirty="0" err="1"/>
              <a:t>περιφέρειαν</a:t>
            </a:r>
            <a:r>
              <a:rPr lang="el-GR" sz="2700" dirty="0"/>
              <a:t> </a:t>
            </a:r>
            <a:r>
              <a:rPr lang="el-GR" sz="2700" dirty="0" err="1"/>
              <a:t>τῆς</a:t>
            </a:r>
            <a:r>
              <a:rPr lang="el-GR" sz="2700" dirty="0"/>
              <a:t> </a:t>
            </a:r>
            <a:r>
              <a:rPr lang="el-GR" sz="2700" dirty="0" err="1"/>
              <a:t>αὐτοκρατορίας</a:t>
            </a:r>
            <a:r>
              <a:rPr lang="el-GR" sz="2700" dirty="0"/>
              <a:t>, </a:t>
            </a:r>
            <a:r>
              <a:rPr lang="el-GR" sz="2700" dirty="0" err="1"/>
              <a:t>συγκροτοῦσαν</a:t>
            </a:r>
            <a:r>
              <a:rPr lang="el-GR" sz="2700" dirty="0"/>
              <a:t> </a:t>
            </a:r>
            <a:r>
              <a:rPr lang="el-GR" sz="2700" dirty="0" err="1"/>
              <a:t>αὐθύπαρκτον</a:t>
            </a:r>
            <a:r>
              <a:rPr lang="el-GR" sz="2700" dirty="0"/>
              <a:t> </a:t>
            </a:r>
            <a:r>
              <a:rPr lang="el-GR" sz="2700" dirty="0" err="1"/>
              <a:t>ὁπωσοῦν</a:t>
            </a:r>
            <a:r>
              <a:rPr lang="el-GR" sz="2700" dirty="0"/>
              <a:t> </a:t>
            </a:r>
            <a:r>
              <a:rPr lang="el-GR" sz="2700" dirty="0" err="1"/>
              <a:t>διοικητικήν</a:t>
            </a:r>
            <a:r>
              <a:rPr lang="el-GR" sz="2700" dirty="0"/>
              <a:t> </a:t>
            </a:r>
            <a:r>
              <a:rPr lang="el-GR" sz="2700" dirty="0" err="1"/>
              <a:t>ἑνότητα</a:t>
            </a:r>
            <a:r>
              <a:rPr lang="el-GR" sz="2700" dirty="0"/>
              <a:t>. </a:t>
            </a:r>
          </a:p>
          <a:p>
            <a:pPr algn="just"/>
            <a:r>
              <a:rPr lang="el-GR" sz="2700" dirty="0"/>
              <a:t>	</a:t>
            </a:r>
            <a:r>
              <a:rPr lang="el-GR" sz="2700" dirty="0" err="1"/>
              <a:t>Εἰς</a:t>
            </a:r>
            <a:r>
              <a:rPr lang="el-GR" sz="2700" dirty="0"/>
              <a:t> </a:t>
            </a:r>
            <a:r>
              <a:rPr lang="el-GR" sz="2700" dirty="0" err="1"/>
              <a:t>πληθυντικόν</a:t>
            </a:r>
            <a:r>
              <a:rPr lang="el-GR" sz="2700" dirty="0"/>
              <a:t> </a:t>
            </a:r>
            <a:r>
              <a:rPr lang="el-GR" sz="2700" dirty="0" err="1"/>
              <a:t>ἀριθμόν</a:t>
            </a:r>
            <a:r>
              <a:rPr lang="el-GR" sz="2700" dirty="0"/>
              <a:t> </a:t>
            </a:r>
            <a:r>
              <a:rPr lang="el-GR" sz="2700" dirty="0" err="1"/>
              <a:t>ὠς</a:t>
            </a:r>
            <a:r>
              <a:rPr lang="el-GR" sz="2700" dirty="0"/>
              <a:t> </a:t>
            </a:r>
            <a:r>
              <a:rPr lang="el-GR" sz="2700" dirty="0" err="1"/>
              <a:t>Σκλαβηνίαι</a:t>
            </a:r>
            <a:r>
              <a:rPr lang="el-GR" sz="2700" dirty="0"/>
              <a:t> φέρονται </a:t>
            </a:r>
            <a:r>
              <a:rPr lang="el-GR" sz="2700" dirty="0" err="1"/>
              <a:t>μικρότεραι</a:t>
            </a:r>
            <a:r>
              <a:rPr lang="el-GR" sz="2700" dirty="0"/>
              <a:t> </a:t>
            </a:r>
            <a:r>
              <a:rPr lang="el-GR" sz="2700" dirty="0" err="1"/>
              <a:t>σλαβικαί</a:t>
            </a:r>
            <a:r>
              <a:rPr lang="el-GR" sz="2700" dirty="0"/>
              <a:t> </a:t>
            </a:r>
            <a:r>
              <a:rPr lang="el-GR" sz="2700" dirty="0" err="1"/>
              <a:t>φυλετικαί</a:t>
            </a:r>
            <a:r>
              <a:rPr lang="el-GR" sz="2700" dirty="0"/>
              <a:t> </a:t>
            </a:r>
            <a:r>
              <a:rPr lang="el-GR" sz="2700" dirty="0" err="1"/>
              <a:t>ὁμάδες</a:t>
            </a:r>
            <a:r>
              <a:rPr lang="el-GR" sz="2700" dirty="0"/>
              <a:t> </a:t>
            </a:r>
            <a:r>
              <a:rPr lang="el-GR" sz="2700" dirty="0" err="1"/>
              <a:t>ὑπό</a:t>
            </a:r>
            <a:r>
              <a:rPr lang="el-GR" sz="2700" dirty="0"/>
              <a:t> </a:t>
            </a:r>
            <a:r>
              <a:rPr lang="el-GR" sz="2700" dirty="0" err="1"/>
              <a:t>ἴδιον</a:t>
            </a:r>
            <a:r>
              <a:rPr lang="el-GR" sz="2700" dirty="0"/>
              <a:t> </a:t>
            </a:r>
            <a:r>
              <a:rPr lang="el-GR" sz="2700" dirty="0" err="1"/>
              <a:t>ἑκάστη</a:t>
            </a:r>
            <a:r>
              <a:rPr lang="el-GR" sz="2700" dirty="0"/>
              <a:t> </a:t>
            </a:r>
            <a:r>
              <a:rPr lang="el-GR" sz="2700" dirty="0" err="1"/>
              <a:t>ἀρχηγόν</a:t>
            </a:r>
            <a:r>
              <a:rPr lang="el-GR" sz="2700" dirty="0"/>
              <a:t>, </a:t>
            </a:r>
            <a:r>
              <a:rPr lang="el-GR" sz="2700" dirty="0" err="1"/>
              <a:t>κατεσπαρμέναι</a:t>
            </a:r>
            <a:r>
              <a:rPr lang="el-GR" sz="2700" dirty="0"/>
              <a:t> </a:t>
            </a:r>
            <a:r>
              <a:rPr lang="el-GR" sz="2700" dirty="0" err="1"/>
              <a:t>ἐν</a:t>
            </a:r>
            <a:r>
              <a:rPr lang="el-GR" sz="2700" dirty="0"/>
              <a:t> μέσω παλαιότερου </a:t>
            </a:r>
            <a:r>
              <a:rPr lang="el-GR" sz="2700" dirty="0" err="1"/>
              <a:t>πληθυσμικοῦ</a:t>
            </a:r>
            <a:r>
              <a:rPr lang="el-GR" sz="2700" dirty="0"/>
              <a:t> </a:t>
            </a:r>
            <a:r>
              <a:rPr lang="el-GR" sz="2700" dirty="0" err="1"/>
              <a:t>ὑποστρώματος</a:t>
            </a:r>
            <a:r>
              <a:rPr lang="el-GR" sz="2700" dirty="0"/>
              <a:t>. </a:t>
            </a:r>
            <a:r>
              <a:rPr lang="el-GR" sz="2700" dirty="0" err="1"/>
              <a:t>Δέν</a:t>
            </a:r>
            <a:r>
              <a:rPr lang="el-GR" sz="2700" dirty="0"/>
              <a:t> </a:t>
            </a:r>
            <a:r>
              <a:rPr lang="el-GR" sz="2700" dirty="0" err="1"/>
              <a:t>εἶναι</a:t>
            </a:r>
            <a:r>
              <a:rPr lang="el-GR" sz="2700" dirty="0"/>
              <a:t> πλέον νομάδες </a:t>
            </a:r>
            <a:r>
              <a:rPr lang="el-GR" sz="2700" dirty="0" err="1"/>
              <a:t>ἀλλά</a:t>
            </a:r>
            <a:r>
              <a:rPr lang="el-GR" sz="2700" dirty="0"/>
              <a:t> βαθμιαίως </a:t>
            </a:r>
            <a:r>
              <a:rPr lang="el-GR" sz="2700" dirty="0" err="1"/>
              <a:t>ἀποκτοῦν</a:t>
            </a:r>
            <a:r>
              <a:rPr lang="el-GR" sz="2700" dirty="0"/>
              <a:t> </a:t>
            </a:r>
            <a:r>
              <a:rPr lang="el-GR" sz="2700" dirty="0" err="1"/>
              <a:t>μόνιμον</a:t>
            </a:r>
            <a:r>
              <a:rPr lang="el-GR" sz="2700" dirty="0"/>
              <a:t> </a:t>
            </a:r>
            <a:r>
              <a:rPr lang="el-GR" sz="2700" dirty="0" err="1"/>
              <a:t>ἐγκατάστασιν</a:t>
            </a:r>
            <a:r>
              <a:rPr lang="el-GR" sz="2700" dirty="0"/>
              <a:t>, συνήθως </a:t>
            </a:r>
            <a:r>
              <a:rPr lang="el-GR" sz="2700" dirty="0" err="1"/>
              <a:t>ἐγγύς</a:t>
            </a:r>
            <a:r>
              <a:rPr lang="el-GR" sz="2700" dirty="0"/>
              <a:t> ποταμίων διαβάσεων μέσω </a:t>
            </a:r>
            <a:r>
              <a:rPr lang="el-GR" sz="2700" dirty="0" err="1"/>
              <a:t>ὀρεινῶν</a:t>
            </a:r>
            <a:r>
              <a:rPr lang="el-GR" sz="2700" dirty="0"/>
              <a:t> </a:t>
            </a:r>
            <a:r>
              <a:rPr lang="el-GR" sz="2700" dirty="0" err="1"/>
              <a:t>ὄγκων</a:t>
            </a:r>
            <a:r>
              <a:rPr lang="el-GR" sz="2700" dirty="0"/>
              <a:t>…».</a:t>
            </a:r>
          </a:p>
          <a:p>
            <a:pPr algn="r"/>
            <a:r>
              <a:rPr lang="el-GR" sz="2400" i="1" dirty="0" err="1"/>
              <a:t>Χριστοφιλοπούλου</a:t>
            </a:r>
            <a:r>
              <a:rPr lang="el-GR" sz="2400" i="1" dirty="0"/>
              <a:t> </a:t>
            </a:r>
            <a:r>
              <a:rPr lang="el-GR" sz="2400" i="1" dirty="0" err="1"/>
              <a:t>Αἰκατερίνη</a:t>
            </a:r>
            <a:r>
              <a:rPr lang="el-GR" sz="2400" i="1" dirty="0"/>
              <a:t>, </a:t>
            </a:r>
          </a:p>
          <a:p>
            <a:pPr algn="r"/>
            <a:r>
              <a:rPr lang="el-GR" sz="2400" i="1" dirty="0"/>
              <a:t>Βυζαντινή </a:t>
            </a:r>
            <a:r>
              <a:rPr lang="el-GR" sz="2400" i="1" dirty="0" err="1"/>
              <a:t>Ἱστορία</a:t>
            </a:r>
            <a:r>
              <a:rPr lang="el-GR" sz="2400" i="1" dirty="0"/>
              <a:t>, </a:t>
            </a:r>
            <a:r>
              <a:rPr lang="el-GR" sz="2400" i="1" dirty="0" err="1"/>
              <a:t>τόμ</a:t>
            </a:r>
            <a:r>
              <a:rPr lang="el-GR" sz="2400" i="1" dirty="0"/>
              <a:t>. Β΄ 1 610-867,</a:t>
            </a:r>
          </a:p>
          <a:p>
            <a:pPr algn="r"/>
            <a:r>
              <a:rPr lang="el-GR" sz="2400" i="1" dirty="0" err="1"/>
              <a:t>ἐκδ</a:t>
            </a:r>
            <a:r>
              <a:rPr lang="el-GR" sz="2400" i="1" dirty="0"/>
              <a:t>. </a:t>
            </a:r>
            <a:r>
              <a:rPr lang="el-GR" sz="2400" i="1" dirty="0" err="1"/>
              <a:t>Βάνιας</a:t>
            </a:r>
            <a:r>
              <a:rPr lang="el-GR" sz="2400" i="1" dirty="0"/>
              <a:t>, Θεσσαλονίκη, 1993, σελ. 361</a:t>
            </a:r>
          </a:p>
        </p:txBody>
      </p:sp>
    </p:spTree>
    <p:extLst>
      <p:ext uri="{BB962C8B-B14F-4D97-AF65-F5344CB8AC3E}">
        <p14:creationId xmlns:p14="http://schemas.microsoft.com/office/powerpoint/2010/main" val="10568437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560" y="476672"/>
            <a:ext cx="8229600" cy="792088"/>
          </a:xfrm>
        </p:spPr>
        <p:txBody>
          <a:bodyPr>
            <a:normAutofit/>
          </a:bodyPr>
          <a:lstStyle/>
          <a:p>
            <a:pPr marL="0" indent="0" algn="ctr">
              <a:buNone/>
            </a:pPr>
            <a:r>
              <a:rPr lang="el-GR" sz="4400" b="1" dirty="0" err="1">
                <a:solidFill>
                  <a:srgbClr val="C00000"/>
                </a:solidFill>
                <a:effectLst>
                  <a:outerShdw blurRad="38100" dist="38100" dir="2700000" algn="tl">
                    <a:srgbClr val="000000">
                      <a:alpha val="43137"/>
                    </a:srgbClr>
                  </a:outerShdw>
                </a:effectLst>
              </a:rPr>
              <a:t>Άβαροι</a:t>
            </a:r>
            <a:endParaRPr lang="el-GR" sz="4400" b="1" dirty="0">
              <a:solidFill>
                <a:srgbClr val="C00000"/>
              </a:solidFill>
              <a:effectLst>
                <a:outerShdw blurRad="38100" dist="38100" dir="2700000" algn="tl">
                  <a:srgbClr val="000000">
                    <a:alpha val="43137"/>
                  </a:srgbClr>
                </a:outerShdw>
              </a:effectLst>
            </a:endParaRPr>
          </a:p>
        </p:txBody>
      </p:sp>
      <p:pic>
        <p:nvPicPr>
          <p:cNvPr id="4" name="Εικόνα 3" descr="Pictu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5" y="1916831"/>
            <a:ext cx="4234262" cy="3888433"/>
          </a:xfrm>
          <a:prstGeom prst="rect">
            <a:avLst/>
          </a:prstGeom>
          <a:noFill/>
          <a:ln>
            <a:noFill/>
          </a:ln>
        </p:spPr>
      </p:pic>
    </p:spTree>
    <p:extLst>
      <p:ext uri="{BB962C8B-B14F-4D97-AF65-F5344CB8AC3E}">
        <p14:creationId xmlns:p14="http://schemas.microsoft.com/office/powerpoint/2010/main" val="8670693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332656"/>
            <a:ext cx="8661648" cy="6336704"/>
          </a:xfrm>
        </p:spPr>
        <p:txBody>
          <a:bodyPr>
            <a:normAutofit fontScale="85000" lnSpcReduction="20000"/>
          </a:bodyPr>
          <a:lstStyle/>
          <a:p>
            <a:pPr marL="0" indent="342900" algn="just">
              <a:buNone/>
            </a:pPr>
            <a:r>
              <a:rPr lang="el-GR" dirty="0"/>
              <a:t>	Οι </a:t>
            </a:r>
            <a:r>
              <a:rPr lang="el-GR" sz="3800" b="1" dirty="0" err="1">
                <a:solidFill>
                  <a:srgbClr val="C00000"/>
                </a:solidFill>
                <a:effectLst>
                  <a:outerShdw blurRad="38100" dist="38100" dir="2700000" algn="tl">
                    <a:srgbClr val="000000">
                      <a:alpha val="43137"/>
                    </a:srgbClr>
                  </a:outerShdw>
                </a:effectLst>
              </a:rPr>
              <a:t>Άβαροι</a:t>
            </a:r>
            <a:r>
              <a:rPr lang="el-GR" dirty="0">
                <a:effectLst>
                  <a:outerShdw blurRad="38100" dist="38100" dir="2700000" algn="tl">
                    <a:srgbClr val="000000">
                      <a:alpha val="43137"/>
                    </a:srgbClr>
                  </a:outerShdw>
                </a:effectLst>
              </a:rPr>
              <a:t> </a:t>
            </a:r>
            <a:r>
              <a:rPr lang="el-GR" dirty="0"/>
              <a:t>ήταν </a:t>
            </a:r>
            <a:r>
              <a:rPr lang="el-GR" b="1" dirty="0"/>
              <a:t>λαός συγγενικός των Ούννων</a:t>
            </a:r>
            <a:r>
              <a:rPr lang="el-GR" dirty="0"/>
              <a:t>. Ήρθαν από τη μακρινή Μογγολία και αρχικά έμειναν στην περιοχή του Καυκάσου. </a:t>
            </a:r>
          </a:p>
          <a:p>
            <a:pPr marL="0" indent="342900" algn="just">
              <a:buNone/>
            </a:pPr>
            <a:r>
              <a:rPr lang="el-GR" dirty="0"/>
              <a:t>Αργότερα, χρησιμοποιώντας και πλωτά μέσα, μετακινήθηκαν δυτικότερα και εγκαταστάθηκαν </a:t>
            </a:r>
            <a:r>
              <a:rPr lang="el-GR" b="1" dirty="0">
                <a:solidFill>
                  <a:srgbClr val="C00000"/>
                </a:solidFill>
                <a:effectLst>
                  <a:outerShdw blurRad="38100" dist="38100" dir="2700000" algn="tl">
                    <a:srgbClr val="000000">
                      <a:alpha val="43137"/>
                    </a:srgbClr>
                  </a:outerShdw>
                </a:effectLst>
              </a:rPr>
              <a:t>βορείως του Δούναβη</a:t>
            </a:r>
            <a:r>
              <a:rPr lang="el-GR" dirty="0"/>
              <a:t>, στις περιοχές που κατοικούσαν Σλάβοι. Εκεί δημιούργησαν κράτος μεγάλο και δυνατό και ήταν σε συνεχείς προστριβές με τους γείτονές τους.</a:t>
            </a:r>
          </a:p>
          <a:p>
            <a:pPr marL="0" indent="342900" algn="just">
              <a:buNone/>
            </a:pPr>
            <a:r>
              <a:rPr lang="el-GR" dirty="0"/>
              <a:t>Στο τέλος του 6ου αιώνα </a:t>
            </a:r>
            <a:r>
              <a:rPr lang="el-GR" dirty="0" err="1"/>
              <a:t>Άβαροι</a:t>
            </a:r>
            <a:r>
              <a:rPr lang="el-GR" dirty="0"/>
              <a:t> και Σλάβοι πέρασαν το Δούναβη και κατέκλυσαν τις βόρειες επαρχίες του Βυζαντίου. Κατέβηκαν στη </a:t>
            </a:r>
            <a:r>
              <a:rPr lang="el-GR" b="1" dirty="0">
                <a:solidFill>
                  <a:srgbClr val="C00000"/>
                </a:solidFill>
                <a:effectLst>
                  <a:outerShdw blurRad="38100" dist="38100" dir="2700000" algn="tl">
                    <a:srgbClr val="000000">
                      <a:alpha val="43137"/>
                    </a:srgbClr>
                  </a:outerShdw>
                </a:effectLst>
              </a:rPr>
              <a:t>Θράκη</a:t>
            </a:r>
            <a:r>
              <a:rPr lang="el-GR" dirty="0">
                <a:effectLst>
                  <a:outerShdw blurRad="38100" dist="38100" dir="2700000" algn="tl">
                    <a:srgbClr val="000000">
                      <a:alpha val="43137"/>
                    </a:srgbClr>
                  </a:outerShdw>
                </a:effectLst>
              </a:rPr>
              <a:t> </a:t>
            </a:r>
            <a:r>
              <a:rPr lang="el-GR" dirty="0"/>
              <a:t>και τη </a:t>
            </a:r>
            <a:r>
              <a:rPr lang="el-GR" b="1" dirty="0">
                <a:solidFill>
                  <a:srgbClr val="C00000"/>
                </a:solidFill>
                <a:effectLst>
                  <a:outerShdw blurRad="38100" dist="38100" dir="2700000" algn="tl">
                    <a:srgbClr val="000000">
                      <a:alpha val="43137"/>
                    </a:srgbClr>
                  </a:outerShdw>
                </a:effectLst>
              </a:rPr>
              <a:t>Μακεδονία</a:t>
            </a:r>
            <a:r>
              <a:rPr lang="el-GR" dirty="0">
                <a:effectLst>
                  <a:outerShdw blurRad="38100" dist="38100" dir="2700000" algn="tl">
                    <a:srgbClr val="000000">
                      <a:alpha val="43137"/>
                    </a:srgbClr>
                  </a:outerShdw>
                </a:effectLst>
              </a:rPr>
              <a:t> </a:t>
            </a:r>
            <a:r>
              <a:rPr lang="el-GR" dirty="0"/>
              <a:t>και </a:t>
            </a:r>
            <a:r>
              <a:rPr lang="el-GR" b="1" dirty="0"/>
              <a:t>λεηλάτησαν τη Φιλιππούπολη, την </a:t>
            </a:r>
            <a:r>
              <a:rPr lang="el-GR" b="1" dirty="0" err="1"/>
              <a:t>Ανδριανούπολη</a:t>
            </a:r>
            <a:r>
              <a:rPr lang="el-GR" b="1" dirty="0"/>
              <a:t> και τη Θεσσαλονίκη</a:t>
            </a:r>
            <a:r>
              <a:rPr lang="el-GR" dirty="0"/>
              <a:t>. </a:t>
            </a:r>
          </a:p>
          <a:p>
            <a:pPr marL="0" indent="342900" algn="just">
              <a:buNone/>
            </a:pPr>
            <a:r>
              <a:rPr lang="el-GR" dirty="0"/>
              <a:t>Οι Βυζαντινοί στο διάστημα αυτό είχαν παρόμοια προβλήματα στα ανατολικά σύνορα με τους Πέρσες. Γι’ αυτό προσπάθησαν να τους αντιμετωπίσουν με </a:t>
            </a:r>
            <a:r>
              <a:rPr lang="el-GR" b="1" dirty="0"/>
              <a:t>στρατό</a:t>
            </a:r>
            <a:r>
              <a:rPr lang="el-GR" dirty="0"/>
              <a:t>, με </a:t>
            </a:r>
            <a:r>
              <a:rPr lang="el-GR" b="1" dirty="0"/>
              <a:t>χρήματα</a:t>
            </a:r>
            <a:r>
              <a:rPr lang="el-GR" dirty="0"/>
              <a:t> και με </a:t>
            </a:r>
            <a:r>
              <a:rPr lang="el-GR" b="1" dirty="0"/>
              <a:t>συνθήκες ειρήνης</a:t>
            </a:r>
            <a:r>
              <a:rPr lang="el-GR" dirty="0"/>
              <a:t>, τις οποίες όμως συχνά οι επιδρομείς παραβίαζαν.</a:t>
            </a:r>
          </a:p>
          <a:p>
            <a:endParaRPr lang="el-GR" dirty="0"/>
          </a:p>
        </p:txBody>
      </p:sp>
    </p:spTree>
    <p:extLst>
      <p:ext uri="{BB962C8B-B14F-4D97-AF65-F5344CB8AC3E}">
        <p14:creationId xmlns:p14="http://schemas.microsoft.com/office/powerpoint/2010/main" val="291677432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560" y="476672"/>
            <a:ext cx="8229600" cy="792088"/>
          </a:xfrm>
        </p:spPr>
        <p:txBody>
          <a:bodyPr>
            <a:normAutofit/>
          </a:bodyPr>
          <a:lstStyle/>
          <a:p>
            <a:pPr marL="0" indent="0" algn="ctr">
              <a:buNone/>
            </a:pPr>
            <a:r>
              <a:rPr lang="el-GR" sz="4400" b="1" dirty="0">
                <a:solidFill>
                  <a:srgbClr val="C00000"/>
                </a:solidFill>
                <a:effectLst>
                  <a:outerShdw blurRad="38100" dist="38100" dir="2700000" algn="tl">
                    <a:srgbClr val="000000">
                      <a:alpha val="43137"/>
                    </a:srgbClr>
                  </a:outerShdw>
                </a:effectLst>
              </a:rPr>
              <a:t>Βούλγαροι</a:t>
            </a:r>
          </a:p>
        </p:txBody>
      </p:sp>
      <p:pic>
        <p:nvPicPr>
          <p:cNvPr id="5" name="Εικόνα 4" descr="Picture">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755773"/>
            <a:ext cx="3842221" cy="44815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887417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124744"/>
            <a:ext cx="8640960" cy="5904656"/>
          </a:xfrm>
        </p:spPr>
        <p:txBody>
          <a:bodyPr>
            <a:normAutofit fontScale="55000" lnSpcReduction="20000"/>
          </a:bodyPr>
          <a:lstStyle/>
          <a:p>
            <a:pPr marL="0" indent="342900" algn="just">
              <a:buNone/>
            </a:pPr>
            <a:r>
              <a:rPr lang="el-GR" sz="4900" dirty="0"/>
              <a:t>Οι Βούλγαροι ήταν λαός </a:t>
            </a:r>
            <a:r>
              <a:rPr lang="el-GR" sz="4900" b="1" dirty="0"/>
              <a:t>ασιατικής καταγωγής</a:t>
            </a:r>
            <a:r>
              <a:rPr lang="el-GR" sz="4900" dirty="0"/>
              <a:t>. Στο χώρο της Ευρώπης εμφανίστηκαν </a:t>
            </a:r>
            <a:r>
              <a:rPr lang="el-GR" sz="4900" b="1" dirty="0">
                <a:solidFill>
                  <a:srgbClr val="C00000"/>
                </a:solidFill>
                <a:effectLst>
                  <a:outerShdw blurRad="38100" dist="38100" dir="2700000" algn="tl">
                    <a:srgbClr val="000000">
                      <a:alpha val="43137"/>
                    </a:srgbClr>
                  </a:outerShdw>
                </a:effectLst>
              </a:rPr>
              <a:t>στα τέλη του 5ου αιώνα </a:t>
            </a:r>
            <a:r>
              <a:rPr lang="el-GR" sz="4900" dirty="0"/>
              <a:t>και αρχικά εγκαταστάθηκαν στη βορειοανατολική περιοχή του Εύξεινου Πόντου. Από εκεί μετακινήθηκαν νοτιότερα και κατέλαβαν την περιοχή πάνω από τις εκβολές του </a:t>
            </a:r>
            <a:r>
              <a:rPr lang="el-GR" sz="4900" b="1" dirty="0">
                <a:solidFill>
                  <a:srgbClr val="C00000"/>
                </a:solidFill>
                <a:effectLst>
                  <a:outerShdw blurRad="38100" dist="38100" dir="2700000" algn="tl">
                    <a:srgbClr val="000000">
                      <a:alpha val="43137"/>
                    </a:srgbClr>
                  </a:outerShdw>
                </a:effectLst>
              </a:rPr>
              <a:t>Δούναβη</a:t>
            </a:r>
            <a:r>
              <a:rPr lang="el-GR" sz="4900" dirty="0"/>
              <a:t>, που ήταν το βόρειο σύνορο της αυτοκρατορίας. </a:t>
            </a:r>
          </a:p>
          <a:p>
            <a:pPr marL="0" indent="342900" algn="just">
              <a:buNone/>
            </a:pPr>
            <a:r>
              <a:rPr lang="el-GR" sz="4900" dirty="0"/>
              <a:t>Έχοντας το χώρο αυτό ως ορμητήριο, στα </a:t>
            </a:r>
            <a:r>
              <a:rPr lang="el-GR" sz="4900" b="1" dirty="0">
                <a:solidFill>
                  <a:srgbClr val="C00000"/>
                </a:solidFill>
                <a:effectLst>
                  <a:outerShdw blurRad="38100" dist="38100" dir="2700000" algn="tl">
                    <a:srgbClr val="000000">
                      <a:alpha val="43137"/>
                    </a:srgbClr>
                  </a:outerShdw>
                </a:effectLst>
              </a:rPr>
              <a:t>μέσα του 7ου αιώνα</a:t>
            </a:r>
            <a:r>
              <a:rPr lang="el-GR" sz="4900" dirty="0"/>
              <a:t>, πέρασαν τον ποταμό και λεηλατώντας τις βυζαντινές επαρχίες, εγκαταστάθηκαν στην περιοχή που ορίζεται από το </a:t>
            </a:r>
            <a:r>
              <a:rPr lang="el-GR" sz="4900" b="1" dirty="0">
                <a:solidFill>
                  <a:srgbClr val="C00000"/>
                </a:solidFill>
                <a:effectLst>
                  <a:outerShdw blurRad="38100" dist="38100" dir="2700000" algn="tl">
                    <a:srgbClr val="000000">
                      <a:alpha val="43137"/>
                    </a:srgbClr>
                  </a:outerShdw>
                </a:effectLst>
              </a:rPr>
              <a:t>Δούναβη</a:t>
            </a:r>
            <a:r>
              <a:rPr lang="el-GR" sz="4900" dirty="0"/>
              <a:t>, την οροσειρά του </a:t>
            </a:r>
            <a:r>
              <a:rPr lang="el-GR" sz="4900" b="1" dirty="0">
                <a:solidFill>
                  <a:srgbClr val="C00000"/>
                </a:solidFill>
                <a:effectLst>
                  <a:outerShdw blurRad="38100" dist="38100" dir="2700000" algn="tl">
                    <a:srgbClr val="000000">
                      <a:alpha val="43137"/>
                    </a:srgbClr>
                  </a:outerShdw>
                </a:effectLst>
              </a:rPr>
              <a:t>Αίμου</a:t>
            </a:r>
            <a:r>
              <a:rPr lang="el-GR" sz="4900" dirty="0">
                <a:effectLst>
                  <a:outerShdw blurRad="38100" dist="38100" dir="2700000" algn="tl">
                    <a:srgbClr val="000000">
                      <a:alpha val="43137"/>
                    </a:srgbClr>
                  </a:outerShdw>
                </a:effectLst>
              </a:rPr>
              <a:t> </a:t>
            </a:r>
            <a:r>
              <a:rPr lang="el-GR" sz="4900" dirty="0"/>
              <a:t>και τον </a:t>
            </a:r>
            <a:r>
              <a:rPr lang="el-GR" sz="4900" b="1" dirty="0">
                <a:solidFill>
                  <a:srgbClr val="C00000"/>
                </a:solidFill>
                <a:effectLst>
                  <a:outerShdw blurRad="38100" dist="38100" dir="2700000" algn="tl">
                    <a:srgbClr val="000000">
                      <a:alpha val="43137"/>
                    </a:srgbClr>
                  </a:outerShdw>
                </a:effectLst>
              </a:rPr>
              <a:t>Εύξεινο Πόντο</a:t>
            </a:r>
            <a:r>
              <a:rPr lang="el-GR" sz="4900" dirty="0"/>
              <a:t>. </a:t>
            </a:r>
          </a:p>
          <a:p>
            <a:pPr marL="0" indent="342900" algn="just">
              <a:buNone/>
            </a:pPr>
            <a:r>
              <a:rPr lang="el-GR" sz="4900" dirty="0"/>
              <a:t>Οι Βυζαντινοί δεν κατάφεραν να τους εμποδίσουν. Γι’ αυτό υπέγραψαν συνθήκη </a:t>
            </a:r>
            <a:r>
              <a:rPr lang="el-GR" sz="4900" b="1" dirty="0"/>
              <a:t>ειρήνης</a:t>
            </a:r>
            <a:r>
              <a:rPr lang="el-GR" sz="4900" dirty="0"/>
              <a:t> μαζί τους, που τους επέτρεπε να </a:t>
            </a:r>
            <a:r>
              <a:rPr lang="el-GR" sz="4900" b="1" dirty="0"/>
              <a:t>μένουν μόνιμα </a:t>
            </a:r>
            <a:r>
              <a:rPr lang="el-GR" sz="4900" dirty="0"/>
              <a:t>στα εδάφη της αυτοκρατορίας, με την υποχρέωση να εμποδίζουν άλλους λαούς να κάνουν το ίδιο.</a:t>
            </a:r>
          </a:p>
          <a:p>
            <a:pPr>
              <a:buNone/>
            </a:pPr>
            <a:endParaRPr lang="el-GR" dirty="0"/>
          </a:p>
        </p:txBody>
      </p:sp>
      <p:sp>
        <p:nvSpPr>
          <p:cNvPr id="4" name="Θέση περιεχομένου 2"/>
          <p:cNvSpPr txBox="1">
            <a:spLocks/>
          </p:cNvSpPr>
          <p:nvPr/>
        </p:nvSpPr>
        <p:spPr>
          <a:xfrm>
            <a:off x="611560" y="188640"/>
            <a:ext cx="8229600"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l-GR" sz="4400" b="1" dirty="0">
                <a:solidFill>
                  <a:srgbClr val="C00000"/>
                </a:solidFill>
                <a:effectLst>
                  <a:outerShdw blurRad="38100" dist="38100" dir="2700000" algn="tl">
                    <a:srgbClr val="000000">
                      <a:alpha val="43137"/>
                    </a:srgbClr>
                  </a:outerShdw>
                </a:effectLst>
              </a:rPr>
              <a:t>Βούλγαροι</a:t>
            </a:r>
          </a:p>
        </p:txBody>
      </p:sp>
    </p:spTree>
    <p:extLst>
      <p:ext uri="{BB962C8B-B14F-4D97-AF65-F5344CB8AC3E}">
        <p14:creationId xmlns:p14="http://schemas.microsoft.com/office/powerpoint/2010/main" val="296259617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11560" y="476672"/>
            <a:ext cx="8229600" cy="792088"/>
          </a:xfrm>
        </p:spPr>
        <p:txBody>
          <a:bodyPr>
            <a:normAutofit/>
          </a:bodyPr>
          <a:lstStyle/>
          <a:p>
            <a:pPr marL="0" indent="0" algn="ctr">
              <a:buNone/>
            </a:pPr>
            <a:r>
              <a:rPr lang="el-GR" sz="4400" b="1" dirty="0">
                <a:solidFill>
                  <a:srgbClr val="C00000"/>
                </a:solidFill>
                <a:effectLst>
                  <a:outerShdw blurRad="38100" dist="38100" dir="2700000" algn="tl">
                    <a:srgbClr val="000000">
                      <a:alpha val="43137"/>
                    </a:srgbClr>
                  </a:outerShdw>
                </a:effectLst>
              </a:rPr>
              <a:t>Άραβες</a:t>
            </a:r>
          </a:p>
        </p:txBody>
      </p:sp>
      <p:pic>
        <p:nvPicPr>
          <p:cNvPr id="4" name="Εικόνα 3" descr="Picture">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404664"/>
            <a:ext cx="4680520" cy="6336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8273500"/>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188640"/>
            <a:ext cx="8892480" cy="6768752"/>
          </a:xfrm>
        </p:spPr>
        <p:txBody>
          <a:bodyPr>
            <a:normAutofit fontScale="70000" lnSpcReduction="20000"/>
          </a:bodyPr>
          <a:lstStyle/>
          <a:p>
            <a:pPr indent="342900" algn="just">
              <a:buNone/>
            </a:pPr>
            <a:r>
              <a:rPr lang="el-GR" sz="3400" dirty="0"/>
              <a:t>Οι </a:t>
            </a:r>
            <a:r>
              <a:rPr lang="el-GR" sz="4600" b="1" dirty="0">
                <a:solidFill>
                  <a:srgbClr val="C00000"/>
                </a:solidFill>
                <a:effectLst>
                  <a:outerShdw blurRad="38100" dist="38100" dir="2700000" algn="tl">
                    <a:srgbClr val="000000">
                      <a:alpha val="43137"/>
                    </a:srgbClr>
                  </a:outerShdw>
                </a:effectLst>
              </a:rPr>
              <a:t>Άραβες</a:t>
            </a:r>
            <a:r>
              <a:rPr lang="el-GR" sz="3400" dirty="0"/>
              <a:t>, ως τα </a:t>
            </a:r>
            <a:r>
              <a:rPr lang="el-GR" sz="3400" b="1" dirty="0"/>
              <a:t>μέσα του 7ου </a:t>
            </a:r>
            <a:r>
              <a:rPr lang="el-GR" sz="3400" b="1" dirty="0" err="1"/>
              <a:t>μ.Χ</a:t>
            </a:r>
            <a:r>
              <a:rPr lang="el-GR" sz="3400" b="1" dirty="0"/>
              <a:t>.</a:t>
            </a:r>
            <a:r>
              <a:rPr lang="el-GR" sz="3400" dirty="0"/>
              <a:t>, αιώνα, ζούσαν στην άγονη αραβική χερσόνησο, χωρισμένοι σε ομάδες και φυλές. Οι περισσότεροι απ’ αυτούς ήταν </a:t>
            </a:r>
            <a:r>
              <a:rPr lang="el-GR" sz="3400" b="1" dirty="0">
                <a:effectLst>
                  <a:outerShdw blurRad="38100" dist="38100" dir="2700000" algn="tl">
                    <a:srgbClr val="000000">
                      <a:alpha val="43137"/>
                    </a:srgbClr>
                  </a:outerShdw>
                </a:effectLst>
              </a:rPr>
              <a:t>νομάδες</a:t>
            </a:r>
            <a:r>
              <a:rPr lang="el-GR" sz="3400" dirty="0"/>
              <a:t>, που αναζητούσαν καλύτερη ζωή και νερό, μετακινούμενοι από περιοχή σε περιοχή στις παρυφές της ερήμου. Άλλοι ήταν </a:t>
            </a:r>
            <a:r>
              <a:rPr lang="el-GR" sz="3400" b="1" dirty="0">
                <a:effectLst>
                  <a:outerShdw blurRad="38100" dist="38100" dir="2700000" algn="tl">
                    <a:srgbClr val="000000">
                      <a:alpha val="43137"/>
                    </a:srgbClr>
                  </a:outerShdw>
                </a:effectLst>
              </a:rPr>
              <a:t>έμποροι</a:t>
            </a:r>
            <a:r>
              <a:rPr lang="el-GR" sz="3400" dirty="0"/>
              <a:t> και </a:t>
            </a:r>
            <a:r>
              <a:rPr lang="el-GR" sz="3400" b="1" dirty="0">
                <a:effectLst>
                  <a:outerShdw blurRad="38100" dist="38100" dir="2700000" algn="tl">
                    <a:srgbClr val="000000">
                      <a:alpha val="43137"/>
                    </a:srgbClr>
                  </a:outerShdw>
                </a:effectLst>
              </a:rPr>
              <a:t>καμηλιέρηδες</a:t>
            </a:r>
            <a:r>
              <a:rPr lang="el-GR" sz="3400" dirty="0"/>
              <a:t>, που μετέφεραν με καραβάνια ταξιδιώτες και εμπορεύματα στις γειτονικές χώρες.</a:t>
            </a:r>
            <a:endParaRPr lang="el-GR" sz="1300" dirty="0"/>
          </a:p>
          <a:p>
            <a:pPr indent="342900" algn="just">
              <a:buNone/>
            </a:pPr>
            <a:r>
              <a:rPr lang="el-GR" sz="3400" dirty="0"/>
              <a:t>Οι Άραβες έμποροι γνώρισαν στα ταξίδια τους τις θρησκείες και τους πολιτισμούς των γειτονικών λαών. Ένιωθαν θαυμασμό και γοητεία γι’ αυτούς, αλλά στέκονταν διστακτικοί απέναντί τους. Το μικτό αυτό συναίσθημα των συμπατριωτών του εκμεταλλεύτηκε και αξιοποίησε ο</a:t>
            </a:r>
            <a:r>
              <a:rPr lang="el-GR" sz="3400" b="1" dirty="0"/>
              <a:t> </a:t>
            </a:r>
            <a:r>
              <a:rPr lang="el-GR" sz="4600" b="1" dirty="0">
                <a:solidFill>
                  <a:srgbClr val="C00000"/>
                </a:solidFill>
                <a:effectLst>
                  <a:outerShdw blurRad="38100" dist="38100" dir="2700000" algn="tl">
                    <a:srgbClr val="000000">
                      <a:alpha val="43137"/>
                    </a:srgbClr>
                  </a:outerShdw>
                </a:effectLst>
              </a:rPr>
              <a:t>Μωάμεθ</a:t>
            </a:r>
            <a:r>
              <a:rPr lang="el-GR" sz="3400" dirty="0"/>
              <a:t>, ένας έξυπνος και τολμηρός έμπορος-αρχηγός καραβανιών. Ο Μωάμεθ πήρε στοιχεία </a:t>
            </a:r>
            <a:r>
              <a:rPr lang="el-GR" sz="3400" b="1" dirty="0"/>
              <a:t>πίστης</a:t>
            </a:r>
            <a:r>
              <a:rPr lang="el-GR" sz="3400" dirty="0"/>
              <a:t> από τις μονοθεϊστικές θρησκείες, το χριστιανισμό και τον ιουδαϊσμό, και λατρείας από την περσική και την αραβική παράδοση κι έφτιαξε μια νέα θρησκεία, τον </a:t>
            </a:r>
            <a:r>
              <a:rPr lang="el-GR" sz="3400" b="1" dirty="0"/>
              <a:t>ισλαμισμό</a:t>
            </a:r>
            <a:r>
              <a:rPr lang="el-GR" sz="3400" dirty="0"/>
              <a:t>. Οι αρχές και οι ιδέες του </a:t>
            </a:r>
            <a:r>
              <a:rPr lang="el-GR" sz="3400" b="1" dirty="0"/>
              <a:t>Ισλάμ </a:t>
            </a:r>
            <a:r>
              <a:rPr lang="el-GR" sz="3400" dirty="0"/>
              <a:t>καταγράφηκαν στο ιερό βιβλίο των Μουσουλμάνων, το Κοράνιο.</a:t>
            </a:r>
          </a:p>
          <a:p>
            <a:pPr indent="342900" algn="just">
              <a:buNone/>
            </a:pPr>
            <a:r>
              <a:rPr lang="el-GR" sz="3400" dirty="0"/>
              <a:t>Η </a:t>
            </a:r>
            <a:r>
              <a:rPr lang="el-GR" sz="3400" b="1" dirty="0">
                <a:effectLst>
                  <a:outerShdw blurRad="38100" dist="38100" dir="2700000" algn="tl">
                    <a:srgbClr val="000000">
                      <a:alpha val="43137"/>
                    </a:srgbClr>
                  </a:outerShdw>
                </a:effectLst>
              </a:rPr>
              <a:t>θρησκεία</a:t>
            </a:r>
            <a:r>
              <a:rPr lang="el-GR" sz="3400" dirty="0">
                <a:effectLst>
                  <a:outerShdw blurRad="38100" dist="38100" dir="2700000" algn="tl">
                    <a:srgbClr val="000000">
                      <a:alpha val="43137"/>
                    </a:srgbClr>
                  </a:outerShdw>
                </a:effectLst>
              </a:rPr>
              <a:t> </a:t>
            </a:r>
            <a:r>
              <a:rPr lang="el-GR" sz="3400" dirty="0"/>
              <a:t>αυτή έγινε </a:t>
            </a:r>
            <a:r>
              <a:rPr lang="el-GR" sz="3400" b="1" dirty="0">
                <a:effectLst>
                  <a:outerShdw blurRad="38100" dist="38100" dir="2700000" algn="tl">
                    <a:srgbClr val="000000">
                      <a:alpha val="43137"/>
                    </a:srgbClr>
                  </a:outerShdw>
                </a:effectLst>
              </a:rPr>
              <a:t>δεσμός ενότητας </a:t>
            </a:r>
            <a:r>
              <a:rPr lang="el-GR" sz="3400" dirty="0"/>
              <a:t>όλων των αραβικών φυλών και τις βοήθησε να οργανωθούν σε ένα έθνος, το </a:t>
            </a:r>
            <a:r>
              <a:rPr lang="el-GR" sz="3400" b="1" dirty="0"/>
              <a:t>αραβικό</a:t>
            </a:r>
            <a:r>
              <a:rPr lang="el-GR" sz="3400" dirty="0"/>
              <a:t>.</a:t>
            </a:r>
          </a:p>
          <a:p>
            <a:endParaRPr lang="el-GR" dirty="0"/>
          </a:p>
        </p:txBody>
      </p:sp>
    </p:spTree>
    <p:extLst>
      <p:ext uri="{BB962C8B-B14F-4D97-AF65-F5344CB8AC3E}">
        <p14:creationId xmlns:p14="http://schemas.microsoft.com/office/powerpoint/2010/main" val="2071353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743D09-6BF6-4E62-B31D-CE0C7C4F72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3428"/>
            <a:ext cx="9162256" cy="6871692"/>
          </a:xfrm>
        </p:spPr>
      </p:pic>
      <p:sp>
        <p:nvSpPr>
          <p:cNvPr id="2" name="Title 1">
            <a:extLst>
              <a:ext uri="{FF2B5EF4-FFF2-40B4-BE49-F238E27FC236}">
                <a16:creationId xmlns:a16="http://schemas.microsoft.com/office/drawing/2014/main" id="{A0EC1A2D-F534-43E6-B327-34CA028C1C9C}"/>
              </a:ext>
            </a:extLst>
          </p:cNvPr>
          <p:cNvSpPr>
            <a:spLocks noGrp="1"/>
          </p:cNvSpPr>
          <p:nvPr>
            <p:ph type="title"/>
          </p:nvPr>
        </p:nvSpPr>
        <p:spPr>
          <a:xfrm>
            <a:off x="457200" y="1052736"/>
            <a:ext cx="8229600" cy="4536504"/>
          </a:xfrm>
        </p:spPr>
        <p:txBody>
          <a:bodyPr>
            <a:noAutofit/>
          </a:bodyPr>
          <a:lstStyle/>
          <a:p>
            <a:r>
              <a:rPr lang="el-GR" sz="8000" b="1" dirty="0">
                <a:solidFill>
                  <a:schemeClr val="bg2">
                    <a:lumMod val="10000"/>
                  </a:schemeClr>
                </a:solidFill>
                <a:effectLst>
                  <a:outerShdw blurRad="38100" dist="38100" dir="2700000" algn="tl">
                    <a:srgbClr val="000000">
                      <a:alpha val="43137"/>
                    </a:srgbClr>
                  </a:outerShdw>
                </a:effectLst>
              </a:rPr>
              <a:t>ΕΠΑΝΑΛΗΨΗ</a:t>
            </a:r>
            <a:br>
              <a:rPr lang="el-GR" sz="8000" b="1" dirty="0">
                <a:solidFill>
                  <a:schemeClr val="bg2">
                    <a:lumMod val="10000"/>
                  </a:schemeClr>
                </a:solidFill>
                <a:effectLst>
                  <a:outerShdw blurRad="38100" dist="38100" dir="2700000" algn="tl">
                    <a:srgbClr val="000000">
                      <a:alpha val="43137"/>
                    </a:srgbClr>
                  </a:outerShdw>
                </a:effectLst>
              </a:rPr>
            </a:br>
            <a:r>
              <a:rPr lang="el-GR" sz="8000" b="1" dirty="0">
                <a:solidFill>
                  <a:schemeClr val="bg2">
                    <a:lumMod val="10000"/>
                  </a:schemeClr>
                </a:solidFill>
                <a:effectLst>
                  <a:outerShdw blurRad="38100" dist="38100" dir="2700000" algn="tl">
                    <a:srgbClr val="000000">
                      <a:alpha val="43137"/>
                    </a:srgbClr>
                  </a:outerShdw>
                </a:effectLst>
              </a:rPr>
              <a:t>Τι είπαμε σήμερα;</a:t>
            </a:r>
          </a:p>
        </p:txBody>
      </p:sp>
    </p:spTree>
    <p:extLst>
      <p:ext uri="{BB962C8B-B14F-4D97-AF65-F5344CB8AC3E}">
        <p14:creationId xmlns:p14="http://schemas.microsoft.com/office/powerpoint/2010/main" val="183205000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Pictur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60648"/>
            <a:ext cx="7920880" cy="6336704"/>
          </a:xfrm>
          <a:prstGeom prst="rect">
            <a:avLst/>
          </a:prstGeom>
          <a:ln>
            <a:noFill/>
          </a:ln>
          <a:effectLst>
            <a:outerShdw blurRad="292100" dist="139700" dir="2700000" algn="tl" rotWithShape="0">
              <a:srgbClr val="333333">
                <a:alpha val="65000"/>
              </a:srgbClr>
            </a:outerShdw>
          </a:effectLst>
        </p:spPr>
      </p:pic>
      <p:sp>
        <p:nvSpPr>
          <p:cNvPr id="2" name="Speech Bubble: Oval 1">
            <a:extLst>
              <a:ext uri="{FF2B5EF4-FFF2-40B4-BE49-F238E27FC236}">
                <a16:creationId xmlns:a16="http://schemas.microsoft.com/office/drawing/2014/main" id="{8A6B47D4-6284-4396-B97E-12FDEAE8E8F5}"/>
              </a:ext>
            </a:extLst>
          </p:cNvPr>
          <p:cNvSpPr/>
          <p:nvPr/>
        </p:nvSpPr>
        <p:spPr>
          <a:xfrm>
            <a:off x="179512" y="2636912"/>
            <a:ext cx="3312368" cy="1800200"/>
          </a:xfrm>
          <a:prstGeom prst="wedgeEllipseCallout">
            <a:avLst>
              <a:gd name="adj1" fmla="val 31795"/>
              <a:gd name="adj2" fmla="val 148512"/>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Ποιοι ήταν </a:t>
            </a:r>
          </a:p>
          <a:p>
            <a:pPr algn="ctr"/>
            <a:r>
              <a:rPr lang="el-GR" sz="2400" dirty="0"/>
              <a:t>οι </a:t>
            </a:r>
            <a:r>
              <a:rPr lang="el-GR" sz="2400" b="1" dirty="0"/>
              <a:t>εχθροί</a:t>
            </a:r>
            <a:r>
              <a:rPr lang="el-GR" sz="2400" dirty="0"/>
              <a:t> </a:t>
            </a:r>
          </a:p>
          <a:p>
            <a:pPr algn="ctr"/>
            <a:r>
              <a:rPr lang="el-GR" sz="2400" dirty="0"/>
              <a:t>της Βυζαντινής αυτοκρατορίας;</a:t>
            </a:r>
          </a:p>
        </p:txBody>
      </p:sp>
    </p:spTree>
    <p:extLst>
      <p:ext uri="{BB962C8B-B14F-4D97-AF65-F5344CB8AC3E}">
        <p14:creationId xmlns:p14="http://schemas.microsoft.com/office/powerpoint/2010/main" val="421953328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Oval 4">
            <a:extLst>
              <a:ext uri="{FF2B5EF4-FFF2-40B4-BE49-F238E27FC236}">
                <a16:creationId xmlns:a16="http://schemas.microsoft.com/office/drawing/2014/main" id="{F2390946-2D56-466B-BE35-18D3337E4E98}"/>
              </a:ext>
            </a:extLst>
          </p:cNvPr>
          <p:cNvSpPr/>
          <p:nvPr/>
        </p:nvSpPr>
        <p:spPr>
          <a:xfrm>
            <a:off x="395536" y="548680"/>
            <a:ext cx="5933020" cy="1188132"/>
          </a:xfrm>
          <a:prstGeom prst="wedgeEllipseCallout">
            <a:avLst>
              <a:gd name="adj1" fmla="val 10908"/>
              <a:gd name="adj2" fmla="val 20218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Ποιες ήταν οι περίοδοι </a:t>
            </a:r>
          </a:p>
          <a:p>
            <a:pPr algn="ctr"/>
            <a:r>
              <a:rPr lang="el-GR" sz="2400" dirty="0"/>
              <a:t>της Βυζαντινής αυτοκρατορίας;</a:t>
            </a:r>
          </a:p>
        </p:txBody>
      </p:sp>
      <p:pic>
        <p:nvPicPr>
          <p:cNvPr id="4" name="Picture 3">
            <a:extLst>
              <a:ext uri="{FF2B5EF4-FFF2-40B4-BE49-F238E27FC236}">
                <a16:creationId xmlns:a16="http://schemas.microsoft.com/office/drawing/2014/main" id="{F690A6C4-1E15-4031-BC7D-3AD9A1A9260B}"/>
              </a:ext>
            </a:extLst>
          </p:cNvPr>
          <p:cNvPicPr>
            <a:picLocks noChangeAspect="1"/>
          </p:cNvPicPr>
          <p:nvPr/>
        </p:nvPicPr>
        <p:blipFill>
          <a:blip r:embed="rId2"/>
          <a:stretch>
            <a:fillRect/>
          </a:stretch>
        </p:blipFill>
        <p:spPr>
          <a:xfrm>
            <a:off x="-135466" y="19628"/>
            <a:ext cx="9387986" cy="6838372"/>
          </a:xfrm>
          <a:prstGeom prst="rect">
            <a:avLst/>
          </a:prstGeom>
        </p:spPr>
      </p:pic>
    </p:spTree>
    <p:extLst>
      <p:ext uri="{BB962C8B-B14F-4D97-AF65-F5344CB8AC3E}">
        <p14:creationId xmlns:p14="http://schemas.microsoft.com/office/powerpoint/2010/main" val="53259368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42265" y="2780928"/>
            <a:ext cx="8229600" cy="3864424"/>
          </a:xfrm>
          <a:solidFill>
            <a:schemeClr val="bg1">
              <a:alpha val="62000"/>
            </a:schemeClr>
          </a:solidFill>
        </p:spPr>
        <p:txBody>
          <a:bodyPr/>
          <a:lstStyle/>
          <a:p>
            <a:pPr marL="0" indent="0">
              <a:buNone/>
            </a:pPr>
            <a:r>
              <a:rPr lang="el-GR" b="1" dirty="0">
                <a:solidFill>
                  <a:srgbClr val="C00000"/>
                </a:solidFill>
              </a:rPr>
              <a:t>α. </a:t>
            </a:r>
            <a:r>
              <a:rPr lang="el-GR" b="1" dirty="0"/>
              <a:t>μεταφορά πρωτεύουσας </a:t>
            </a:r>
            <a:r>
              <a:rPr lang="el-GR" dirty="0"/>
              <a:t>από τη Ρώμη στην Κωνσταντινούπολη </a:t>
            </a:r>
            <a:r>
              <a:rPr lang="el-GR" dirty="0">
                <a:sym typeface="Wingdings" panose="05000000000000000000" pitchFamily="2" charset="2"/>
              </a:rPr>
              <a:t></a:t>
            </a:r>
            <a:r>
              <a:rPr lang="el-GR" dirty="0"/>
              <a:t> </a:t>
            </a:r>
            <a:r>
              <a:rPr lang="el-GR" b="1" dirty="0">
                <a:solidFill>
                  <a:srgbClr val="C00000"/>
                </a:solidFill>
              </a:rPr>
              <a:t>Νέα Ρώμη</a:t>
            </a:r>
            <a:endParaRPr lang="el-GR" dirty="0"/>
          </a:p>
          <a:p>
            <a:pPr marL="0" indent="0">
              <a:buNone/>
            </a:pPr>
            <a:r>
              <a:rPr lang="el-GR" b="1" dirty="0">
                <a:solidFill>
                  <a:srgbClr val="C00000"/>
                </a:solidFill>
              </a:rPr>
              <a:t>β. </a:t>
            </a:r>
            <a:r>
              <a:rPr lang="el-GR" dirty="0"/>
              <a:t>Καθιέρωση του </a:t>
            </a:r>
            <a:r>
              <a:rPr lang="el-GR" b="1" dirty="0">
                <a:solidFill>
                  <a:srgbClr val="C00000"/>
                </a:solidFill>
              </a:rPr>
              <a:t>Χριστιανισμού</a:t>
            </a:r>
            <a:r>
              <a:rPr lang="el-GR" dirty="0"/>
              <a:t> ως επίσημης θρησκείας</a:t>
            </a:r>
          </a:p>
          <a:p>
            <a:pPr marL="0" indent="0">
              <a:buNone/>
            </a:pPr>
            <a:r>
              <a:rPr lang="el-GR" b="1" dirty="0">
                <a:solidFill>
                  <a:srgbClr val="C00000"/>
                </a:solidFill>
              </a:rPr>
              <a:t>γ. 395 </a:t>
            </a:r>
            <a:r>
              <a:rPr lang="el-GR" b="1" dirty="0" err="1">
                <a:solidFill>
                  <a:srgbClr val="C00000"/>
                </a:solidFill>
              </a:rPr>
              <a:t>μ.Χ</a:t>
            </a:r>
            <a:r>
              <a:rPr lang="el-GR" b="1" dirty="0">
                <a:solidFill>
                  <a:srgbClr val="C00000"/>
                </a:solidFill>
              </a:rPr>
              <a:t>. </a:t>
            </a:r>
            <a:r>
              <a:rPr lang="el-GR" dirty="0"/>
              <a:t>Χωρισμός της αυτοκρατορίας σε </a:t>
            </a:r>
            <a:r>
              <a:rPr lang="el-GR" b="1" dirty="0"/>
              <a:t>Ανατολικό</a:t>
            </a:r>
            <a:r>
              <a:rPr lang="el-GR" dirty="0"/>
              <a:t> και </a:t>
            </a:r>
            <a:r>
              <a:rPr lang="el-GR" b="1" dirty="0"/>
              <a:t>Δυτικό</a:t>
            </a:r>
            <a:r>
              <a:rPr lang="el-GR" dirty="0"/>
              <a:t> τμήμα (Αρκάδιος – </a:t>
            </a:r>
            <a:r>
              <a:rPr lang="el-GR" dirty="0" err="1"/>
              <a:t>Ονώριος</a:t>
            </a:r>
            <a:r>
              <a:rPr lang="el-GR" dirty="0"/>
              <a:t>)    </a:t>
            </a:r>
            <a:r>
              <a:rPr lang="el-GR" dirty="0">
                <a:solidFill>
                  <a:srgbClr val="C00000"/>
                </a:solidFill>
              </a:rPr>
              <a:t>+   </a:t>
            </a:r>
            <a:r>
              <a:rPr lang="el-GR" b="1" dirty="0">
                <a:solidFill>
                  <a:srgbClr val="C00000"/>
                </a:solidFill>
              </a:rPr>
              <a:t>παρακμή Δυτικού </a:t>
            </a:r>
            <a:r>
              <a:rPr lang="el-GR" dirty="0">
                <a:solidFill>
                  <a:srgbClr val="C00000"/>
                </a:solidFill>
              </a:rPr>
              <a:t>τμήματος</a:t>
            </a:r>
          </a:p>
        </p:txBody>
      </p:sp>
      <p:sp>
        <p:nvSpPr>
          <p:cNvPr id="4" name="Τίτλος 3"/>
          <p:cNvSpPr>
            <a:spLocks noGrp="1"/>
          </p:cNvSpPr>
          <p:nvPr>
            <p:ph type="title"/>
          </p:nvPr>
        </p:nvSpPr>
        <p:spPr>
          <a:xfrm>
            <a:off x="457200" y="0"/>
            <a:ext cx="8229600" cy="1143000"/>
          </a:xfrm>
        </p:spPr>
        <p:txBody>
          <a:bodyPr>
            <a:normAutofit/>
          </a:bodyPr>
          <a:lstStyle/>
          <a:p>
            <a:r>
              <a:rPr lang="el-GR" sz="4800" b="1" dirty="0">
                <a:solidFill>
                  <a:srgbClr val="C00000"/>
                </a:solidFill>
                <a:effectLst>
                  <a:outerShdw blurRad="38100" dist="38100" dir="2700000" algn="tl">
                    <a:srgbClr val="000000">
                      <a:alpha val="43137"/>
                    </a:srgbClr>
                  </a:outerShdw>
                </a:effectLst>
              </a:rPr>
              <a:t>Κύριοι παράγοντες</a:t>
            </a:r>
          </a:p>
        </p:txBody>
      </p:sp>
      <p:sp>
        <p:nvSpPr>
          <p:cNvPr id="2" name="Arrow: Down 1">
            <a:extLst>
              <a:ext uri="{FF2B5EF4-FFF2-40B4-BE49-F238E27FC236}">
                <a16:creationId xmlns:a16="http://schemas.microsoft.com/office/drawing/2014/main" id="{5BED586A-5478-4AB0-902C-CFF94E4E8D95}"/>
              </a:ext>
            </a:extLst>
          </p:cNvPr>
          <p:cNvSpPr/>
          <p:nvPr/>
        </p:nvSpPr>
        <p:spPr>
          <a:xfrm>
            <a:off x="3779912" y="1147088"/>
            <a:ext cx="1296144" cy="1421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27491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943C-824D-4D37-95DE-A14856C1AEBD}"/>
              </a:ext>
            </a:extLst>
          </p:cNvPr>
          <p:cNvSpPr>
            <a:spLocks noGrp="1"/>
          </p:cNvSpPr>
          <p:nvPr>
            <p:ph type="title"/>
          </p:nvPr>
        </p:nvSpPr>
        <p:spPr>
          <a:xfrm>
            <a:off x="323528" y="-169757"/>
            <a:ext cx="8229600" cy="1143000"/>
          </a:xfrm>
        </p:spPr>
        <p:txBody>
          <a:bodyPr/>
          <a:lstStyle/>
          <a:p>
            <a:r>
              <a:rPr lang="el-GR" b="1" dirty="0">
                <a:solidFill>
                  <a:srgbClr val="C00000"/>
                </a:solidFill>
                <a:effectLst>
                  <a:outerShdw blurRad="38100" dist="38100" dir="2700000" algn="tl">
                    <a:srgbClr val="000000">
                      <a:alpha val="43137"/>
                    </a:srgbClr>
                  </a:outerShdw>
                </a:effectLst>
              </a:rPr>
              <a:t>Ορισμός</a:t>
            </a:r>
            <a:r>
              <a:rPr lang="el-GR" dirty="0"/>
              <a:t> </a:t>
            </a:r>
            <a:r>
              <a:rPr lang="el-GR" dirty="0">
                <a:sym typeface="Wingdings" panose="05000000000000000000" pitchFamily="2" charset="2"/>
              </a:rPr>
              <a:t> Τι ήταν τα</a:t>
            </a:r>
            <a:r>
              <a:rPr lang="el-GR" dirty="0"/>
              <a:t> </a:t>
            </a:r>
            <a:r>
              <a:rPr lang="el-GR" b="1" dirty="0">
                <a:solidFill>
                  <a:srgbClr val="C00000"/>
                </a:solidFill>
                <a:effectLst>
                  <a:outerShdw blurRad="38100" dist="38100" dir="2700000" algn="tl">
                    <a:srgbClr val="000000">
                      <a:alpha val="43137"/>
                    </a:srgbClr>
                  </a:outerShdw>
                </a:effectLst>
              </a:rPr>
              <a:t>Εξαρχάτα</a:t>
            </a:r>
            <a:r>
              <a:rPr lang="el-GR" dirty="0"/>
              <a:t>;</a:t>
            </a:r>
          </a:p>
        </p:txBody>
      </p:sp>
      <p:sp>
        <p:nvSpPr>
          <p:cNvPr id="3" name="Content Placeholder 2">
            <a:extLst>
              <a:ext uri="{FF2B5EF4-FFF2-40B4-BE49-F238E27FC236}">
                <a16:creationId xmlns:a16="http://schemas.microsoft.com/office/drawing/2014/main" id="{C94882C0-799F-45B3-9342-4EC69A42736C}"/>
              </a:ext>
            </a:extLst>
          </p:cNvPr>
          <p:cNvSpPr>
            <a:spLocks noGrp="1"/>
          </p:cNvSpPr>
          <p:nvPr>
            <p:ph idx="1"/>
          </p:nvPr>
        </p:nvSpPr>
        <p:spPr>
          <a:xfrm>
            <a:off x="323528" y="2015995"/>
            <a:ext cx="8496944" cy="3404895"/>
          </a:xfrm>
          <a:solidFill>
            <a:schemeClr val="bg1">
              <a:alpha val="38000"/>
            </a:schemeClr>
          </a:solidFill>
        </p:spPr>
        <p:txBody>
          <a:bodyPr>
            <a:normAutofit fontScale="77500" lnSpcReduction="20000"/>
          </a:bodyPr>
          <a:lstStyle/>
          <a:p>
            <a:pPr marL="0" indent="0" algn="ctr">
              <a:buNone/>
            </a:pPr>
            <a:r>
              <a:rPr lang="el-GR" sz="5200" b="1" i="0" dirty="0">
                <a:solidFill>
                  <a:srgbClr val="C00000"/>
                </a:solidFill>
                <a:effectLst/>
              </a:rPr>
              <a:t>Εξαρχάτο</a:t>
            </a:r>
            <a:endParaRPr lang="el-GR" sz="3800" b="1" i="0" dirty="0">
              <a:solidFill>
                <a:srgbClr val="000000"/>
              </a:solidFill>
              <a:effectLst/>
            </a:endParaRPr>
          </a:p>
          <a:p>
            <a:pPr marL="0" indent="0" algn="just">
              <a:buNone/>
            </a:pPr>
            <a:r>
              <a:rPr lang="el-GR" sz="3800" b="1" i="0" dirty="0">
                <a:solidFill>
                  <a:srgbClr val="000000"/>
                </a:solidFill>
                <a:effectLst/>
              </a:rPr>
              <a:t>Διοικητική περιφέρεια </a:t>
            </a:r>
            <a:r>
              <a:rPr lang="el-GR" sz="3800" b="0" i="0" dirty="0">
                <a:solidFill>
                  <a:srgbClr val="000000"/>
                </a:solidFill>
                <a:effectLst/>
              </a:rPr>
              <a:t>του Βυζαντινού κράτους κατά τον 6ο αιώνα, </a:t>
            </a:r>
            <a:r>
              <a:rPr lang="el-GR" sz="3800" b="1" i="0" dirty="0">
                <a:solidFill>
                  <a:srgbClr val="000000"/>
                </a:solidFill>
                <a:effectLst/>
              </a:rPr>
              <a:t>απομακρυσμένη</a:t>
            </a:r>
            <a:r>
              <a:rPr lang="el-GR" sz="3800" b="0" i="0" dirty="0">
                <a:solidFill>
                  <a:srgbClr val="000000"/>
                </a:solidFill>
                <a:effectLst/>
              </a:rPr>
              <a:t> από το κέντρο, της οποίας </a:t>
            </a:r>
            <a:r>
              <a:rPr lang="el-GR" sz="3800" b="1" i="0" dirty="0">
                <a:solidFill>
                  <a:srgbClr val="000000"/>
                </a:solidFill>
                <a:effectLst/>
              </a:rPr>
              <a:t>ο διοικητής </a:t>
            </a:r>
            <a:r>
              <a:rPr lang="el-GR" sz="3800" b="0" i="0" dirty="0">
                <a:solidFill>
                  <a:srgbClr val="000000"/>
                </a:solidFill>
                <a:effectLst/>
              </a:rPr>
              <a:t>(</a:t>
            </a:r>
            <a:r>
              <a:rPr lang="el-GR" sz="3800" b="1" i="0" dirty="0">
                <a:solidFill>
                  <a:srgbClr val="C00000"/>
                </a:solidFill>
                <a:effectLst/>
              </a:rPr>
              <a:t>Έξαρχος</a:t>
            </a:r>
            <a:r>
              <a:rPr lang="el-GR" sz="3800" b="0" i="0" dirty="0">
                <a:solidFill>
                  <a:srgbClr val="000000"/>
                </a:solidFill>
                <a:effectLst/>
              </a:rPr>
              <a:t>) συγκέντρωνε την </a:t>
            </a:r>
            <a:r>
              <a:rPr lang="el-GR" sz="3800" b="1" i="0" dirty="0">
                <a:solidFill>
                  <a:srgbClr val="C00000"/>
                </a:solidFill>
                <a:effectLst/>
              </a:rPr>
              <a:t>πολιτική</a:t>
            </a:r>
            <a:r>
              <a:rPr lang="el-GR" sz="3800" b="0" i="0" dirty="0">
                <a:solidFill>
                  <a:srgbClr val="000000"/>
                </a:solidFill>
                <a:effectLst/>
              </a:rPr>
              <a:t> και </a:t>
            </a:r>
            <a:r>
              <a:rPr lang="el-GR" sz="3800" b="1" i="0" dirty="0">
                <a:solidFill>
                  <a:srgbClr val="C00000"/>
                </a:solidFill>
                <a:effectLst/>
              </a:rPr>
              <a:t>στρατιωτική</a:t>
            </a:r>
            <a:r>
              <a:rPr lang="el-GR" sz="3800" b="0" i="0" dirty="0">
                <a:solidFill>
                  <a:srgbClr val="000000"/>
                </a:solidFill>
                <a:effectLst/>
              </a:rPr>
              <a:t> εξουσία. </a:t>
            </a:r>
          </a:p>
          <a:p>
            <a:pPr marL="0" indent="0" algn="just">
              <a:buNone/>
            </a:pPr>
            <a:r>
              <a:rPr lang="el-GR" sz="3800" b="0" i="0" dirty="0">
                <a:solidFill>
                  <a:srgbClr val="000000"/>
                </a:solidFill>
                <a:effectLst/>
              </a:rPr>
              <a:t>Τα εξαρχάτα ιδρύθηκαν από τον αυτοκράτορα </a:t>
            </a:r>
            <a:r>
              <a:rPr lang="el-GR" sz="3800" b="1" i="0" dirty="0">
                <a:solidFill>
                  <a:srgbClr val="C00000"/>
                </a:solidFill>
                <a:effectLst/>
              </a:rPr>
              <a:t>Μαυρίκιο</a:t>
            </a:r>
            <a:r>
              <a:rPr lang="el-GR" sz="3800" b="0" i="0" dirty="0">
                <a:solidFill>
                  <a:srgbClr val="000000"/>
                </a:solidFill>
                <a:effectLst/>
              </a:rPr>
              <a:t>, με στόχο  να περισώσει τις υπόλοιπες </a:t>
            </a:r>
            <a:r>
              <a:rPr lang="el-GR" sz="3800" b="1" i="0" dirty="0">
                <a:solidFill>
                  <a:srgbClr val="000000"/>
                </a:solidFill>
                <a:effectLst/>
              </a:rPr>
              <a:t>ιταλικές</a:t>
            </a:r>
            <a:r>
              <a:rPr lang="el-GR" sz="3800" b="0" i="0" dirty="0">
                <a:solidFill>
                  <a:srgbClr val="000000"/>
                </a:solidFill>
                <a:effectLst/>
              </a:rPr>
              <a:t> και </a:t>
            </a:r>
            <a:r>
              <a:rPr lang="el-GR" sz="3800" b="1" i="0" dirty="0">
                <a:solidFill>
                  <a:srgbClr val="000000"/>
                </a:solidFill>
                <a:effectLst/>
              </a:rPr>
              <a:t>βορειοαφρικανικές</a:t>
            </a:r>
            <a:r>
              <a:rPr lang="el-GR" sz="3800" b="0" i="0" dirty="0">
                <a:solidFill>
                  <a:srgbClr val="000000"/>
                </a:solidFill>
                <a:effectLst/>
              </a:rPr>
              <a:t> κτήσεις του:</a:t>
            </a:r>
            <a:endParaRPr lang="el-GR" dirty="0"/>
          </a:p>
        </p:txBody>
      </p:sp>
      <p:sp>
        <p:nvSpPr>
          <p:cNvPr id="6" name="TextBox 5">
            <a:extLst>
              <a:ext uri="{FF2B5EF4-FFF2-40B4-BE49-F238E27FC236}">
                <a16:creationId xmlns:a16="http://schemas.microsoft.com/office/drawing/2014/main" id="{64DDAAD7-06AF-4843-9A92-6BE245E27CB9}"/>
              </a:ext>
            </a:extLst>
          </p:cNvPr>
          <p:cNvSpPr txBox="1"/>
          <p:nvPr/>
        </p:nvSpPr>
        <p:spPr>
          <a:xfrm>
            <a:off x="804424" y="6001497"/>
            <a:ext cx="2376264" cy="584775"/>
          </a:xfrm>
          <a:prstGeom prst="rect">
            <a:avLst/>
          </a:prstGeom>
          <a:solidFill>
            <a:schemeClr val="bg1">
              <a:alpha val="61000"/>
            </a:schemeClr>
          </a:solidFill>
          <a:effectLst>
            <a:outerShdw blurRad="177800" dist="114300" dir="2700000" algn="tl" rotWithShape="0">
              <a:prstClr val="black">
                <a:alpha val="33000"/>
              </a:prstClr>
            </a:outerShdw>
          </a:effectLst>
        </p:spPr>
        <p:txBody>
          <a:bodyPr wrap="square" rtlCol="0">
            <a:spAutoFit/>
          </a:bodyPr>
          <a:lstStyle/>
          <a:p>
            <a:pPr algn="ctr"/>
            <a:r>
              <a:rPr lang="el-GR" sz="3200" b="1" i="0" dirty="0">
                <a:solidFill>
                  <a:srgbClr val="C00000"/>
                </a:solidFill>
                <a:effectLst/>
              </a:rPr>
              <a:t>Ραβένα</a:t>
            </a:r>
            <a:endParaRPr lang="el-GR" sz="3200" dirty="0">
              <a:solidFill>
                <a:srgbClr val="C00000"/>
              </a:solidFill>
            </a:endParaRPr>
          </a:p>
        </p:txBody>
      </p:sp>
      <p:sp>
        <p:nvSpPr>
          <p:cNvPr id="7" name="TextBox 6">
            <a:extLst>
              <a:ext uri="{FF2B5EF4-FFF2-40B4-BE49-F238E27FC236}">
                <a16:creationId xmlns:a16="http://schemas.microsoft.com/office/drawing/2014/main" id="{01B0CB54-1431-404A-A5DE-49E370EDD572}"/>
              </a:ext>
            </a:extLst>
          </p:cNvPr>
          <p:cNvSpPr txBox="1"/>
          <p:nvPr/>
        </p:nvSpPr>
        <p:spPr>
          <a:xfrm>
            <a:off x="5560286" y="5967172"/>
            <a:ext cx="2630180" cy="584775"/>
          </a:xfrm>
          <a:prstGeom prst="rect">
            <a:avLst/>
          </a:prstGeom>
          <a:solidFill>
            <a:schemeClr val="bg1">
              <a:alpha val="61000"/>
            </a:schemeClr>
          </a:solidFill>
          <a:effectLst>
            <a:outerShdw blurRad="177800" dist="114300" dir="2700000" algn="tl" rotWithShape="0">
              <a:prstClr val="black">
                <a:alpha val="33000"/>
              </a:prstClr>
            </a:outerShdw>
          </a:effectLst>
        </p:spPr>
        <p:txBody>
          <a:bodyPr wrap="square" rtlCol="0">
            <a:spAutoFit/>
          </a:bodyPr>
          <a:lstStyle/>
          <a:p>
            <a:pPr algn="ctr"/>
            <a:r>
              <a:rPr lang="el-GR" sz="3200" b="1" i="0" dirty="0">
                <a:solidFill>
                  <a:srgbClr val="C00000"/>
                </a:solidFill>
                <a:effectLst/>
              </a:rPr>
              <a:t>Καρχηδόνα</a:t>
            </a:r>
            <a:endParaRPr lang="el-GR" sz="3200" dirty="0">
              <a:solidFill>
                <a:srgbClr val="C00000"/>
              </a:solidFill>
            </a:endParaRPr>
          </a:p>
        </p:txBody>
      </p:sp>
      <p:sp>
        <p:nvSpPr>
          <p:cNvPr id="8" name="Arrow: Down 7">
            <a:extLst>
              <a:ext uri="{FF2B5EF4-FFF2-40B4-BE49-F238E27FC236}">
                <a16:creationId xmlns:a16="http://schemas.microsoft.com/office/drawing/2014/main" id="{A7A35584-8399-47F8-BC66-7449CBC368BA}"/>
              </a:ext>
            </a:extLst>
          </p:cNvPr>
          <p:cNvSpPr/>
          <p:nvPr/>
        </p:nvSpPr>
        <p:spPr>
          <a:xfrm rot="19406700">
            <a:off x="5139980" y="5505078"/>
            <a:ext cx="840613" cy="8041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Arrow: Down 3">
            <a:extLst>
              <a:ext uri="{FF2B5EF4-FFF2-40B4-BE49-F238E27FC236}">
                <a16:creationId xmlns:a16="http://schemas.microsoft.com/office/drawing/2014/main" id="{B60A9DF7-196F-4F40-A7F2-449E0EDFEF1F}"/>
              </a:ext>
            </a:extLst>
          </p:cNvPr>
          <p:cNvSpPr/>
          <p:nvPr/>
        </p:nvSpPr>
        <p:spPr>
          <a:xfrm rot="2125521">
            <a:off x="2814516" y="5432866"/>
            <a:ext cx="840613" cy="9485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Arrow: Down 8">
            <a:extLst>
              <a:ext uri="{FF2B5EF4-FFF2-40B4-BE49-F238E27FC236}">
                <a16:creationId xmlns:a16="http://schemas.microsoft.com/office/drawing/2014/main" id="{01221433-133A-418D-936E-D5DE74612C6D}"/>
              </a:ext>
            </a:extLst>
          </p:cNvPr>
          <p:cNvSpPr/>
          <p:nvPr/>
        </p:nvSpPr>
        <p:spPr>
          <a:xfrm>
            <a:off x="3923840" y="863525"/>
            <a:ext cx="1028975" cy="10554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3605920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up)">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4"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E943C-824D-4D37-95DE-A14856C1AEBD}"/>
              </a:ext>
            </a:extLst>
          </p:cNvPr>
          <p:cNvSpPr>
            <a:spLocks noGrp="1"/>
          </p:cNvSpPr>
          <p:nvPr>
            <p:ph type="title"/>
          </p:nvPr>
        </p:nvSpPr>
        <p:spPr>
          <a:xfrm>
            <a:off x="323528" y="0"/>
            <a:ext cx="8229600" cy="1143000"/>
          </a:xfrm>
        </p:spPr>
        <p:txBody>
          <a:bodyPr/>
          <a:lstStyle/>
          <a:p>
            <a:r>
              <a:rPr lang="el-GR" b="1" dirty="0">
                <a:solidFill>
                  <a:srgbClr val="C00000"/>
                </a:solidFill>
                <a:effectLst>
                  <a:outerShdw blurRad="38100" dist="38100" dir="2700000" algn="tl">
                    <a:srgbClr val="000000">
                      <a:alpha val="43137"/>
                    </a:srgbClr>
                  </a:outerShdw>
                </a:effectLst>
              </a:rPr>
              <a:t>Ορισμός</a:t>
            </a:r>
            <a:r>
              <a:rPr lang="el-GR" dirty="0"/>
              <a:t> </a:t>
            </a:r>
            <a:r>
              <a:rPr lang="el-GR" dirty="0">
                <a:sym typeface="Wingdings" panose="05000000000000000000" pitchFamily="2" charset="2"/>
              </a:rPr>
              <a:t> Τι ήταν οι </a:t>
            </a:r>
            <a:r>
              <a:rPr lang="el-GR" b="1" dirty="0">
                <a:solidFill>
                  <a:srgbClr val="C00000"/>
                </a:solidFill>
                <a:sym typeface="Wingdings" panose="05000000000000000000" pitchFamily="2" charset="2"/>
              </a:rPr>
              <a:t>σκλαβηνίες</a:t>
            </a:r>
            <a:r>
              <a:rPr lang="el-GR" dirty="0"/>
              <a:t>;</a:t>
            </a:r>
          </a:p>
        </p:txBody>
      </p:sp>
      <p:sp>
        <p:nvSpPr>
          <p:cNvPr id="3" name="Content Placeholder 2">
            <a:extLst>
              <a:ext uri="{FF2B5EF4-FFF2-40B4-BE49-F238E27FC236}">
                <a16:creationId xmlns:a16="http://schemas.microsoft.com/office/drawing/2014/main" id="{C94882C0-799F-45B3-9342-4EC69A42736C}"/>
              </a:ext>
            </a:extLst>
          </p:cNvPr>
          <p:cNvSpPr>
            <a:spLocks noGrp="1"/>
          </p:cNvSpPr>
          <p:nvPr>
            <p:ph idx="1"/>
          </p:nvPr>
        </p:nvSpPr>
        <p:spPr>
          <a:xfrm>
            <a:off x="318991" y="2888940"/>
            <a:ext cx="8496944" cy="3672408"/>
          </a:xfrm>
          <a:solidFill>
            <a:schemeClr val="bg1">
              <a:alpha val="58000"/>
            </a:schemeClr>
          </a:solidFill>
          <a:effectLst>
            <a:outerShdw blurRad="50800" dist="292100" dir="2700000" algn="tl" rotWithShape="0">
              <a:prstClr val="black">
                <a:alpha val="7000"/>
              </a:prstClr>
            </a:outerShdw>
          </a:effectLst>
        </p:spPr>
        <p:txBody>
          <a:bodyPr>
            <a:normAutofit fontScale="92500" lnSpcReduction="10000"/>
          </a:bodyPr>
          <a:lstStyle/>
          <a:p>
            <a:pPr marL="0" indent="0" algn="ctr">
              <a:buNone/>
            </a:pPr>
            <a:r>
              <a:rPr lang="el-GR" sz="5200" b="1" i="0" dirty="0">
                <a:solidFill>
                  <a:srgbClr val="C00000"/>
                </a:solidFill>
                <a:effectLst/>
              </a:rPr>
              <a:t>Σκλαβηνίες</a:t>
            </a:r>
            <a:endParaRPr lang="el-GR" sz="3800" b="1" i="0" dirty="0">
              <a:solidFill>
                <a:srgbClr val="000000"/>
              </a:solidFill>
              <a:effectLst/>
            </a:endParaRPr>
          </a:p>
          <a:p>
            <a:pPr marL="0" indent="0" algn="just">
              <a:buNone/>
            </a:pPr>
            <a:r>
              <a:rPr lang="el-GR" sz="4000" dirty="0"/>
              <a:t>Μόνιμες εγκαταστάσεις Σλάβων στα εδάφη της Βυζαντινής αυτοκρατορίας. Νησίδες, δηλαδή σλαβικού πληθυσμού, σκορπισμένες ανάμεσα στους ντόπιους κατοίκους της Βυζαντινής αυτοκρατορίας.</a:t>
            </a:r>
          </a:p>
        </p:txBody>
      </p:sp>
      <p:sp>
        <p:nvSpPr>
          <p:cNvPr id="9" name="Arrow: Down 8">
            <a:extLst>
              <a:ext uri="{FF2B5EF4-FFF2-40B4-BE49-F238E27FC236}">
                <a16:creationId xmlns:a16="http://schemas.microsoft.com/office/drawing/2014/main" id="{7C6E0CB1-9540-4FCB-885F-5D5AF79FC755}"/>
              </a:ext>
            </a:extLst>
          </p:cNvPr>
          <p:cNvSpPr/>
          <p:nvPr/>
        </p:nvSpPr>
        <p:spPr>
          <a:xfrm>
            <a:off x="3707904" y="980728"/>
            <a:ext cx="1224136" cy="16561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564363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left)">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743D09-6BF6-4E62-B31D-CE0C7C4F728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3428"/>
            <a:ext cx="9162256" cy="6871692"/>
          </a:xfrm>
        </p:spPr>
      </p:pic>
      <p:sp>
        <p:nvSpPr>
          <p:cNvPr id="2" name="Title 1">
            <a:extLst>
              <a:ext uri="{FF2B5EF4-FFF2-40B4-BE49-F238E27FC236}">
                <a16:creationId xmlns:a16="http://schemas.microsoft.com/office/drawing/2014/main" id="{A0EC1A2D-F534-43E6-B327-34CA028C1C9C}"/>
              </a:ext>
            </a:extLst>
          </p:cNvPr>
          <p:cNvSpPr>
            <a:spLocks noGrp="1"/>
          </p:cNvSpPr>
          <p:nvPr>
            <p:ph type="title"/>
          </p:nvPr>
        </p:nvSpPr>
        <p:spPr>
          <a:xfrm>
            <a:off x="457200" y="2708920"/>
            <a:ext cx="8229600" cy="1143000"/>
          </a:xfrm>
        </p:spPr>
        <p:txBody>
          <a:bodyPr>
            <a:noAutofit/>
          </a:bodyPr>
          <a:lstStyle/>
          <a:p>
            <a:r>
              <a:rPr lang="el-GR" sz="8000" b="1" dirty="0">
                <a:solidFill>
                  <a:schemeClr val="bg2">
                    <a:lumMod val="10000"/>
                  </a:schemeClr>
                </a:solidFill>
                <a:effectLst>
                  <a:outerShdw blurRad="38100" dist="38100" dir="2700000" algn="tl">
                    <a:srgbClr val="000000">
                      <a:alpha val="43137"/>
                    </a:srgbClr>
                  </a:outerShdw>
                </a:effectLst>
              </a:rPr>
              <a:t>ΠΗΓΕΣ</a:t>
            </a:r>
          </a:p>
        </p:txBody>
      </p:sp>
    </p:spTree>
    <p:extLst>
      <p:ext uri="{BB962C8B-B14F-4D97-AF65-F5344CB8AC3E}">
        <p14:creationId xmlns:p14="http://schemas.microsoft.com/office/powerpoint/2010/main" val="37989168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76672"/>
            <a:ext cx="8229600" cy="1224136"/>
          </a:xfrm>
        </p:spPr>
        <p:txBody>
          <a:bodyPr>
            <a:normAutofit fontScale="90000"/>
          </a:bodyPr>
          <a:lstStyle/>
          <a:p>
            <a:r>
              <a:rPr lang="el-GR" b="1" dirty="0">
                <a:solidFill>
                  <a:srgbClr val="C00000"/>
                </a:solidFill>
                <a:effectLst>
                  <a:outerShdw blurRad="38100" dist="38100" dir="2700000" algn="tl">
                    <a:srgbClr val="000000">
                      <a:alpha val="43137"/>
                    </a:srgbClr>
                  </a:outerShdw>
                </a:effectLst>
              </a:rPr>
              <a:t>ΣΚΛΑΒΗΝΟΙ ΚΑΙ ΣΕΙΣΜΟΙ ΚΑΤΑΣΤΡΕΦΟΥΝ ΤΗΝ ΕΛΛΑΔΑ</a:t>
            </a:r>
            <a:br>
              <a:rPr lang="el-GR" b="1" dirty="0">
                <a:solidFill>
                  <a:srgbClr val="C00000"/>
                </a:solidFill>
                <a:effectLst>
                  <a:outerShdw blurRad="38100" dist="38100" dir="2700000" algn="tl">
                    <a:srgbClr val="000000">
                      <a:alpha val="43137"/>
                    </a:srgbClr>
                  </a:outerShdw>
                </a:effectLst>
              </a:rPr>
            </a:br>
            <a:endParaRPr lang="el-GR" b="1"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57200" y="1600200"/>
            <a:ext cx="8229600" cy="5429200"/>
          </a:xfrm>
        </p:spPr>
        <p:txBody>
          <a:bodyPr>
            <a:normAutofit fontScale="85000" lnSpcReduction="20000"/>
          </a:bodyPr>
          <a:lstStyle/>
          <a:p>
            <a:pPr marL="0" indent="0" algn="just">
              <a:buNone/>
            </a:pPr>
            <a:r>
              <a:rPr lang="el-GR" dirty="0"/>
              <a:t>	Και πολλά πλήθη </a:t>
            </a:r>
            <a:r>
              <a:rPr lang="el-GR" dirty="0" err="1"/>
              <a:t>Σκλαβήνων</a:t>
            </a:r>
            <a:r>
              <a:rPr lang="el-GR" dirty="0"/>
              <a:t> επέδρασαν στην Ιλλυρία και προκάλεσαν ανείπωτα πάθη… Οι </a:t>
            </a:r>
            <a:r>
              <a:rPr lang="el-GR" b="1" dirty="0"/>
              <a:t>λεηλασίες</a:t>
            </a:r>
            <a:r>
              <a:rPr lang="el-GR" dirty="0"/>
              <a:t> τράβηξαν πολύ σε μάκρος χρόνου και οι βάρβαροι επέστρεψαν στη χώρα τους με τα λάφυρα, αφού γέμισαν όλους τους δρόμους με πτώματα, </a:t>
            </a:r>
            <a:r>
              <a:rPr lang="el-GR" b="1" dirty="0"/>
              <a:t>σκλάβωσαν</a:t>
            </a:r>
            <a:r>
              <a:rPr lang="el-GR" dirty="0"/>
              <a:t> αναρίθμητα πλήθη ανθρώπων και </a:t>
            </a:r>
            <a:r>
              <a:rPr lang="el-GR" b="1" dirty="0"/>
              <a:t>λεηλάτησαν</a:t>
            </a:r>
            <a:r>
              <a:rPr lang="el-GR" dirty="0"/>
              <a:t> τα πάντα, χωρίς κανείς να προβάλει αντίσταση…</a:t>
            </a:r>
          </a:p>
          <a:p>
            <a:pPr marL="0" indent="0" algn="just">
              <a:buNone/>
            </a:pPr>
            <a:r>
              <a:rPr lang="el-GR" dirty="0"/>
              <a:t>	Την εποχή αυτή εκδηλώθηκαν στην Ελλάδα φοβεροί </a:t>
            </a:r>
            <a:r>
              <a:rPr lang="el-GR" b="1" dirty="0"/>
              <a:t>σεισμοί</a:t>
            </a:r>
            <a:r>
              <a:rPr lang="el-GR" dirty="0"/>
              <a:t>, που συγκλόνισαν τη Βοιωτία, την Αχαΐα και την περιοχή του </a:t>
            </a:r>
            <a:r>
              <a:rPr lang="el-GR" dirty="0" err="1"/>
              <a:t>Κρισαίου</a:t>
            </a:r>
            <a:r>
              <a:rPr lang="el-GR" dirty="0"/>
              <a:t> κόλπου. Και ισοπέδωσαν αναρίθμητους τόπους και οκτώ πόλεις από τη Χαιρώνεια, την Κορώνεια, την Πάτρα και ολόκληρη τη Ναύπακτο, όπου και σκοτώθηκαν πολλοί άνθρωποι. Και σε πολλές περιοχές η γη σχίστηκε στα δύο και δημιουργήθηκαν πολλά ρήγματα.</a:t>
            </a:r>
          </a:p>
          <a:p>
            <a:endParaRPr lang="el-GR" dirty="0"/>
          </a:p>
        </p:txBody>
      </p:sp>
    </p:spTree>
    <p:extLst>
      <p:ext uri="{BB962C8B-B14F-4D97-AF65-F5344CB8AC3E}">
        <p14:creationId xmlns:p14="http://schemas.microsoft.com/office/powerpoint/2010/main" val="122278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620688"/>
            <a:ext cx="8229600" cy="5505475"/>
          </a:xfrm>
        </p:spPr>
        <p:txBody>
          <a:bodyPr>
            <a:normAutofit/>
          </a:bodyPr>
          <a:lstStyle/>
          <a:p>
            <a:pPr marL="0" indent="0" algn="just">
              <a:buNone/>
            </a:pPr>
            <a:r>
              <a:rPr lang="el-GR" sz="2900" dirty="0"/>
              <a:t>	Και στον αριθμό μεταξύ Θεσσαλίας και Βοιωτίας η θάλασσα πλημμύρισε την περιοχή γύρω από τον Εχίνο και την </a:t>
            </a:r>
            <a:r>
              <a:rPr lang="el-GR" sz="2900" dirty="0" err="1"/>
              <a:t>Σκάρφεια</a:t>
            </a:r>
            <a:r>
              <a:rPr lang="el-GR" sz="2900" dirty="0"/>
              <a:t>. Διείσδυσε βαθειά στη στεριά</a:t>
            </a:r>
            <a:r>
              <a:rPr lang="en-US" sz="2900" dirty="0"/>
              <a:t>, </a:t>
            </a:r>
            <a:r>
              <a:rPr lang="el-GR" sz="2900" dirty="0"/>
              <a:t>κατέκλυσε και ισοπέδωσε αυτούς τους τόπους.</a:t>
            </a:r>
          </a:p>
          <a:p>
            <a:pPr marL="0" indent="0" algn="r">
              <a:buNone/>
            </a:pPr>
            <a:r>
              <a:rPr lang="el-GR" sz="2900" i="1" dirty="0"/>
              <a:t>Προκόπιος Υπέρ του πολέμου </a:t>
            </a:r>
            <a:r>
              <a:rPr lang="en-US" sz="2900" i="1" dirty="0"/>
              <a:t>VIII</a:t>
            </a:r>
            <a:r>
              <a:rPr lang="el-GR" sz="2900" i="1" dirty="0"/>
              <a:t>25</a:t>
            </a:r>
            <a:endParaRPr lang="en-US" sz="2900" i="1" dirty="0"/>
          </a:p>
          <a:p>
            <a:pPr marL="0" indent="0" algn="r">
              <a:buNone/>
            </a:pPr>
            <a:endParaRPr lang="el-GR" dirty="0"/>
          </a:p>
          <a:p>
            <a:pPr marL="0" indent="0" algn="just">
              <a:buNone/>
            </a:pPr>
            <a:r>
              <a:rPr lang="el-GR" dirty="0"/>
              <a:t>Ποια από τα </a:t>
            </a:r>
            <a:r>
              <a:rPr lang="el-GR" b="1" dirty="0"/>
              <a:t>δεινά</a:t>
            </a:r>
            <a:r>
              <a:rPr lang="el-GR" dirty="0"/>
              <a:t> που αναφέρονται στην πηγή, προκάλεσαν </a:t>
            </a:r>
            <a:r>
              <a:rPr lang="el-GR" b="1" dirty="0">
                <a:solidFill>
                  <a:srgbClr val="C00000"/>
                </a:solidFill>
                <a:effectLst>
                  <a:outerShdw blurRad="38100" dist="38100" dir="2700000" algn="tl">
                    <a:srgbClr val="000000">
                      <a:alpha val="43137"/>
                    </a:srgbClr>
                  </a:outerShdw>
                </a:effectLst>
              </a:rPr>
              <a:t>δημογραφική αιμορραγία </a:t>
            </a:r>
            <a:r>
              <a:rPr lang="el-GR" dirty="0"/>
              <a:t>στην Ελλάδα και γιατί οδήγησαν σε </a:t>
            </a:r>
            <a:r>
              <a:rPr lang="el-GR" b="1" dirty="0">
                <a:solidFill>
                  <a:srgbClr val="C00000"/>
                </a:solidFill>
                <a:effectLst>
                  <a:outerShdw blurRad="38100" dist="38100" dir="2700000" algn="tl">
                    <a:srgbClr val="000000">
                      <a:alpha val="43137"/>
                    </a:srgbClr>
                  </a:outerShdw>
                </a:effectLst>
              </a:rPr>
              <a:t>οικονομικό μαρασμό</a:t>
            </a:r>
            <a:r>
              <a:rPr lang="el-GR" dirty="0"/>
              <a:t>;</a:t>
            </a:r>
          </a:p>
          <a:p>
            <a:endParaRPr lang="el-GR" dirty="0"/>
          </a:p>
        </p:txBody>
      </p:sp>
    </p:spTree>
    <p:extLst>
      <p:ext uri="{BB962C8B-B14F-4D97-AF65-F5344CB8AC3E}">
        <p14:creationId xmlns:p14="http://schemas.microsoft.com/office/powerpoint/2010/main" val="3746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0216"/>
            <a:ext cx="8686800" cy="1426170"/>
          </a:xfrm>
        </p:spPr>
        <p:txBody>
          <a:bodyPr>
            <a:normAutofit fontScale="90000"/>
          </a:bodyPr>
          <a:lstStyle/>
          <a:p>
            <a:r>
              <a:rPr lang="el-GR" b="1" dirty="0">
                <a:solidFill>
                  <a:srgbClr val="C00000"/>
                </a:solidFill>
                <a:effectLst>
                  <a:outerShdw blurRad="38100" dist="38100" dir="2700000" algn="tl">
                    <a:srgbClr val="000000">
                      <a:alpha val="43137"/>
                    </a:srgbClr>
                  </a:outerShdw>
                </a:effectLst>
              </a:rPr>
              <a:t>ΜΙΑ ΑΒΑΡΙΚΗ ΠΡΕΣΒΕΙΑ ΣΤΟ ΒΥΖΑΝΤΙΟ</a:t>
            </a:r>
          </a:p>
        </p:txBody>
      </p:sp>
      <p:sp>
        <p:nvSpPr>
          <p:cNvPr id="3" name="Θέση περιεχομένου 2"/>
          <p:cNvSpPr>
            <a:spLocks noGrp="1"/>
          </p:cNvSpPr>
          <p:nvPr>
            <p:ph idx="1"/>
          </p:nvPr>
        </p:nvSpPr>
        <p:spPr>
          <a:xfrm>
            <a:off x="683568" y="1268760"/>
            <a:ext cx="8003232" cy="5589240"/>
          </a:xfrm>
        </p:spPr>
        <p:txBody>
          <a:bodyPr>
            <a:normAutofit/>
          </a:bodyPr>
          <a:lstStyle/>
          <a:p>
            <a:pPr marL="0" indent="457200" algn="just">
              <a:buNone/>
            </a:pPr>
            <a:r>
              <a:rPr lang="el-GR" sz="2800" dirty="0"/>
              <a:t>Καθώς περνούσαν από τους προθαλάμους που οδηγούσαν στην αίθουσα ακρόασης, οι απεσταλμένοι θαύμαζαν με δέος το τεράστιο παράστημα των φρουρών με τις επίχρυσες ασπίδες και τα κράνη τους με πορφυρά λοφία και πίστευαν ότι το </a:t>
            </a:r>
            <a:r>
              <a:rPr lang="el-GR" sz="2800" b="1" dirty="0">
                <a:solidFill>
                  <a:srgbClr val="C00000"/>
                </a:solidFill>
                <a:effectLst>
                  <a:outerShdw blurRad="38100" dist="38100" dir="2700000" algn="tl">
                    <a:srgbClr val="000000">
                      <a:alpha val="43137"/>
                    </a:srgbClr>
                  </a:outerShdw>
                </a:effectLst>
              </a:rPr>
              <a:t>ανάκτορο</a:t>
            </a:r>
            <a:r>
              <a:rPr lang="el-GR" sz="2800" dirty="0">
                <a:effectLst>
                  <a:outerShdw blurRad="38100" dist="38100" dir="2700000" algn="tl">
                    <a:srgbClr val="000000">
                      <a:alpha val="43137"/>
                    </a:srgbClr>
                  </a:outerShdw>
                </a:effectLst>
              </a:rPr>
              <a:t> </a:t>
            </a:r>
            <a:r>
              <a:rPr lang="el-GR" sz="2800" dirty="0"/>
              <a:t>του αυτοκράτορα ήταν </a:t>
            </a:r>
            <a:r>
              <a:rPr lang="el-GR" sz="2800" b="1" dirty="0">
                <a:solidFill>
                  <a:srgbClr val="C00000"/>
                </a:solidFill>
                <a:effectLst>
                  <a:outerShdw blurRad="38100" dist="38100" dir="2700000" algn="tl">
                    <a:srgbClr val="000000">
                      <a:alpha val="43137"/>
                    </a:srgbClr>
                  </a:outerShdw>
                </a:effectLst>
              </a:rPr>
              <a:t>ένας άλλος ουρανός </a:t>
            </a:r>
            <a:r>
              <a:rPr lang="el-GR" sz="2800" dirty="0"/>
              <a:t>(</a:t>
            </a:r>
            <a:r>
              <a:rPr lang="en-US" sz="2800" dirty="0"/>
              <a:t>et </a:t>
            </a:r>
            <a:r>
              <a:rPr lang="en-US" sz="2800" dirty="0" err="1"/>
              <a:t>credunt</a:t>
            </a:r>
            <a:r>
              <a:rPr lang="en-US" sz="2800" dirty="0"/>
              <a:t> </a:t>
            </a:r>
            <a:r>
              <a:rPr lang="en-US" sz="2800" dirty="0" err="1"/>
              <a:t>aliud</a:t>
            </a:r>
            <a:r>
              <a:rPr lang="en-US" sz="2800" dirty="0"/>
              <a:t> </a:t>
            </a:r>
            <a:r>
              <a:rPr lang="en-US" sz="2800" dirty="0" err="1"/>
              <a:t>Romana</a:t>
            </a:r>
            <a:r>
              <a:rPr lang="en-US" sz="2800" dirty="0"/>
              <a:t> palatial </a:t>
            </a:r>
            <a:r>
              <a:rPr lang="en-US" sz="2800" dirty="0" err="1"/>
              <a:t>caelum</a:t>
            </a:r>
            <a:r>
              <a:rPr lang="el-GR" sz="2800" dirty="0"/>
              <a:t>)… </a:t>
            </a:r>
          </a:p>
          <a:p>
            <a:pPr marL="0" indent="457200" algn="just">
              <a:buNone/>
            </a:pPr>
            <a:r>
              <a:rPr lang="el-GR" sz="2800" dirty="0"/>
              <a:t>Ήταν φανερά ευχαριστημένοι που τους παρατηρούσαν και βάδιζαν σαν τίγρεις, όταν βγαίνουν από τα κελιά τους στον ιππόδρομο, περήφανες να αισθάνονται πάνω τους  στραμμένα τα βλέμματα του Ρωμαϊκού λαού γύρω από την αρένα. </a:t>
            </a:r>
          </a:p>
        </p:txBody>
      </p:sp>
    </p:spTree>
    <p:extLst>
      <p:ext uri="{BB962C8B-B14F-4D97-AF65-F5344CB8AC3E}">
        <p14:creationId xmlns:p14="http://schemas.microsoft.com/office/powerpoint/2010/main" val="157523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332656"/>
            <a:ext cx="8712968" cy="6696744"/>
          </a:xfrm>
        </p:spPr>
        <p:txBody>
          <a:bodyPr>
            <a:normAutofit fontScale="92500" lnSpcReduction="10000"/>
          </a:bodyPr>
          <a:lstStyle/>
          <a:p>
            <a:pPr marL="0" indent="457200" algn="just">
              <a:buNone/>
            </a:pPr>
            <a:r>
              <a:rPr lang="el-GR" dirty="0"/>
              <a:t>Καθώς τραβήχτηκε στην άκρη μια κουρτίνα που βρισκόταν μπροστά στην αυτοκρατορική αίθουσα, κοίταξαν πάνω στην </a:t>
            </a:r>
            <a:r>
              <a:rPr lang="el-GR" b="1" dirty="0">
                <a:solidFill>
                  <a:srgbClr val="C00000"/>
                </a:solidFill>
                <a:effectLst>
                  <a:outerShdw blurRad="38100" dist="38100" dir="2700000" algn="tl">
                    <a:srgbClr val="000000">
                      <a:alpha val="43137"/>
                    </a:srgbClr>
                  </a:outerShdw>
                </a:effectLst>
              </a:rPr>
              <a:t>πλούσια επιχρυσωμένη οροφή </a:t>
            </a:r>
            <a:r>
              <a:rPr lang="el-GR" dirty="0"/>
              <a:t>και, ακολούθως, αντίκρισαν τον </a:t>
            </a:r>
            <a:r>
              <a:rPr lang="el-GR" b="1" dirty="0">
                <a:solidFill>
                  <a:srgbClr val="C00000"/>
                </a:solidFill>
                <a:effectLst>
                  <a:outerShdw blurRad="38100" dist="38100" dir="2700000" algn="tl">
                    <a:srgbClr val="000000">
                      <a:alpha val="43137"/>
                    </a:srgbClr>
                  </a:outerShdw>
                </a:effectLst>
              </a:rPr>
              <a:t>αυτοκράτορα</a:t>
            </a:r>
            <a:r>
              <a:rPr lang="el-GR" dirty="0">
                <a:effectLst>
                  <a:outerShdw blurRad="38100" dist="38100" dir="2700000" algn="tl">
                    <a:srgbClr val="000000">
                      <a:alpha val="43137"/>
                    </a:srgbClr>
                  </a:outerShdw>
                </a:effectLst>
              </a:rPr>
              <a:t> </a:t>
            </a:r>
            <a:r>
              <a:rPr lang="el-GR" dirty="0"/>
              <a:t>καθισμένο στον </a:t>
            </a:r>
            <a:r>
              <a:rPr lang="el-GR" b="1" dirty="0">
                <a:solidFill>
                  <a:srgbClr val="C00000"/>
                </a:solidFill>
                <a:effectLst>
                  <a:outerShdw blurRad="38100" dist="38100" dir="2700000" algn="tl">
                    <a:srgbClr val="000000">
                      <a:alpha val="43137"/>
                    </a:srgbClr>
                  </a:outerShdw>
                </a:effectLst>
              </a:rPr>
              <a:t>υπερυψωμένο θρόνο </a:t>
            </a:r>
            <a:r>
              <a:rPr lang="el-GR" dirty="0"/>
              <a:t>του, ντυμένο στην </a:t>
            </a:r>
            <a:r>
              <a:rPr lang="el-GR" b="1" dirty="0">
                <a:solidFill>
                  <a:srgbClr val="C00000"/>
                </a:solidFill>
                <a:effectLst>
                  <a:outerShdw blurRad="38100" dist="38100" dir="2700000" algn="tl">
                    <a:srgbClr val="000000">
                      <a:alpha val="43137"/>
                    </a:srgbClr>
                  </a:outerShdw>
                </a:effectLst>
              </a:rPr>
              <a:t>πορφύρα</a:t>
            </a:r>
            <a:r>
              <a:rPr lang="el-GR" dirty="0">
                <a:effectLst>
                  <a:outerShdw blurRad="38100" dist="38100" dir="2700000" algn="tl">
                    <a:srgbClr val="000000">
                      <a:alpha val="43137"/>
                    </a:srgbClr>
                  </a:outerShdw>
                </a:effectLst>
              </a:rPr>
              <a:t> </a:t>
            </a:r>
            <a:r>
              <a:rPr lang="el-GR" dirty="0"/>
              <a:t>και με ένα αστραφτερό </a:t>
            </a:r>
            <a:r>
              <a:rPr lang="el-GR" b="1" dirty="0">
                <a:solidFill>
                  <a:srgbClr val="C00000"/>
                </a:solidFill>
                <a:effectLst>
                  <a:outerShdw blurRad="38100" dist="38100" dir="2700000" algn="tl">
                    <a:srgbClr val="000000">
                      <a:alpha val="43137"/>
                    </a:srgbClr>
                  </a:outerShdw>
                </a:effectLst>
              </a:rPr>
              <a:t>διάδημα</a:t>
            </a:r>
            <a:r>
              <a:rPr lang="el-GR" dirty="0"/>
              <a:t> στο κεφάλι του. </a:t>
            </a:r>
          </a:p>
          <a:p>
            <a:pPr marL="0" indent="457200" algn="just">
              <a:spcAft>
                <a:spcPts val="1000"/>
              </a:spcAft>
              <a:buNone/>
            </a:pPr>
            <a:r>
              <a:rPr lang="el-GR" dirty="0"/>
              <a:t>Ο επικεφαλής της πρεσβείας, ακολούθως υποκλίθηκε τρεις φορές και γονάτισε μπροστά στον αυτοκράτορα. Οι σύντροφοί του τον μιμήθηκαν και, καθώς οι απεσταλμένοι των </a:t>
            </a:r>
            <a:r>
              <a:rPr lang="el-GR" dirty="0" err="1"/>
              <a:t>Αβάρων</a:t>
            </a:r>
            <a:r>
              <a:rPr lang="el-GR" dirty="0"/>
              <a:t> γονάτισαν με τα πρόσωπά τους στο δάπεδο, οι τάπητες καλύφτηκαν από τα μακριά χυτά μαλλιά τους.</a:t>
            </a:r>
          </a:p>
          <a:p>
            <a:pPr marL="0" indent="0" algn="r">
              <a:buNone/>
            </a:pPr>
            <a:r>
              <a:rPr lang="en-US" sz="2600" i="1" dirty="0"/>
              <a:t>D</a:t>
            </a:r>
            <a:r>
              <a:rPr lang="el-GR" sz="2600" i="1" dirty="0"/>
              <a:t>. </a:t>
            </a:r>
            <a:r>
              <a:rPr lang="en-US" sz="2600" i="1" dirty="0" err="1"/>
              <a:t>Odolensky</a:t>
            </a:r>
            <a:r>
              <a:rPr lang="el-GR" sz="2600" i="1" dirty="0"/>
              <a:t>, Η Βυζαντινή Κοινοπολιτεία, Ανατολική Ευρώπη, 500 – 1453, μετ. Γ. </a:t>
            </a:r>
            <a:r>
              <a:rPr lang="el-GR" sz="2600" i="1" dirty="0" err="1"/>
              <a:t>Τσεβρεμές</a:t>
            </a:r>
            <a:r>
              <a:rPr lang="el-GR" sz="2600" i="1" dirty="0"/>
              <a:t>, </a:t>
            </a:r>
            <a:r>
              <a:rPr lang="el-GR" sz="2600" i="1" dirty="0" err="1"/>
              <a:t>εκδ</a:t>
            </a:r>
            <a:r>
              <a:rPr lang="el-GR" sz="2600" i="1" dirty="0"/>
              <a:t>. </a:t>
            </a:r>
            <a:r>
              <a:rPr lang="el-GR" sz="2600" i="1" dirty="0" err="1"/>
              <a:t>Βάνιας</a:t>
            </a:r>
            <a:r>
              <a:rPr lang="el-GR" sz="2600" i="1" dirty="0"/>
              <a:t>, Θεσσαλονίκη, 1991, 91.</a:t>
            </a:r>
            <a:endParaRPr lang="el-GR" sz="2600" dirty="0"/>
          </a:p>
        </p:txBody>
      </p:sp>
    </p:spTree>
    <p:extLst>
      <p:ext uri="{BB962C8B-B14F-4D97-AF65-F5344CB8AC3E}">
        <p14:creationId xmlns:p14="http://schemas.microsoft.com/office/powerpoint/2010/main" val="273332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0216"/>
            <a:ext cx="8686800" cy="1426170"/>
          </a:xfrm>
        </p:spPr>
        <p:txBody>
          <a:bodyPr>
            <a:normAutofit/>
          </a:bodyPr>
          <a:lstStyle/>
          <a:p>
            <a:r>
              <a:rPr lang="el-GR" b="1" dirty="0">
                <a:solidFill>
                  <a:srgbClr val="C00000"/>
                </a:solidFill>
                <a:effectLst>
                  <a:outerShdw blurRad="38100" dist="38100" dir="2700000" algn="tl">
                    <a:srgbClr val="000000">
                      <a:alpha val="43137"/>
                    </a:srgbClr>
                  </a:outerShdw>
                </a:effectLst>
              </a:rPr>
              <a:t>ΠΟΛΕΜΟΣ  Ή  ΕΙΡΗΝΗ</a:t>
            </a:r>
          </a:p>
        </p:txBody>
      </p:sp>
      <p:sp>
        <p:nvSpPr>
          <p:cNvPr id="3" name="Θέση περιεχομένου 2"/>
          <p:cNvSpPr>
            <a:spLocks noGrp="1"/>
          </p:cNvSpPr>
          <p:nvPr>
            <p:ph idx="1"/>
          </p:nvPr>
        </p:nvSpPr>
        <p:spPr>
          <a:xfrm>
            <a:off x="323528" y="1268760"/>
            <a:ext cx="8363272" cy="5589240"/>
          </a:xfrm>
        </p:spPr>
        <p:txBody>
          <a:bodyPr>
            <a:normAutofit/>
          </a:bodyPr>
          <a:lstStyle/>
          <a:p>
            <a:pPr indent="342900" algn="just">
              <a:buNone/>
            </a:pPr>
            <a:r>
              <a:rPr lang="el-GR" dirty="0"/>
              <a:t>Το μειονέκτημα της εξαγοράς ειρήνης, πέρα από την </a:t>
            </a:r>
            <a:r>
              <a:rPr lang="el-GR" b="1" dirty="0">
                <a:solidFill>
                  <a:srgbClr val="C00000"/>
                </a:solidFill>
                <a:effectLst>
                  <a:outerShdw blurRad="38100" dist="38100" dir="2700000" algn="tl">
                    <a:srgbClr val="000000">
                      <a:alpha val="43137"/>
                    </a:srgbClr>
                  </a:outerShdw>
                </a:effectLst>
              </a:rPr>
              <a:t>ταπείνωση</a:t>
            </a:r>
            <a:r>
              <a:rPr lang="el-GR" dirty="0"/>
              <a:t>, ήταν πως </a:t>
            </a:r>
            <a:r>
              <a:rPr lang="el-GR" b="1" dirty="0">
                <a:solidFill>
                  <a:srgbClr val="C00000"/>
                </a:solidFill>
                <a:effectLst>
                  <a:outerShdw blurRad="38100" dist="38100" dir="2700000" algn="tl">
                    <a:srgbClr val="000000">
                      <a:alpha val="43137"/>
                    </a:srgbClr>
                  </a:outerShdw>
                </a:effectLst>
              </a:rPr>
              <a:t>ίσως χρειαζόταν να επαναληφθεί</a:t>
            </a:r>
            <a:r>
              <a:rPr lang="el-GR" dirty="0"/>
              <a:t>. </a:t>
            </a:r>
          </a:p>
          <a:p>
            <a:pPr indent="342900" algn="just">
              <a:buNone/>
            </a:pPr>
            <a:r>
              <a:rPr lang="el-GR" dirty="0"/>
              <a:t>Το μειονέκτημα του πολέμου εκστρατείας ήταν, πέρα από το μεγάλο </a:t>
            </a:r>
            <a:r>
              <a:rPr lang="el-GR" b="1" dirty="0">
                <a:solidFill>
                  <a:srgbClr val="C00000"/>
                </a:solidFill>
                <a:effectLst>
                  <a:outerShdw blurRad="38100" dist="38100" dir="2700000" algn="tl">
                    <a:srgbClr val="000000">
                      <a:alpha val="43137"/>
                    </a:srgbClr>
                  </a:outerShdw>
                </a:effectLst>
              </a:rPr>
              <a:t>κόστος</a:t>
            </a:r>
            <a:r>
              <a:rPr lang="el-GR" dirty="0">
                <a:effectLst>
                  <a:outerShdw blurRad="38100" dist="38100" dir="2700000" algn="tl">
                    <a:srgbClr val="000000">
                      <a:alpha val="43137"/>
                    </a:srgbClr>
                  </a:outerShdw>
                </a:effectLst>
              </a:rPr>
              <a:t> </a:t>
            </a:r>
            <a:r>
              <a:rPr lang="el-GR" dirty="0"/>
              <a:t>του, και η </a:t>
            </a:r>
            <a:r>
              <a:rPr lang="el-GR" b="1" dirty="0">
                <a:solidFill>
                  <a:srgbClr val="C00000"/>
                </a:solidFill>
                <a:effectLst>
                  <a:outerShdw blurRad="38100" dist="38100" dir="2700000" algn="tl">
                    <a:srgbClr val="000000">
                      <a:alpha val="43137"/>
                    </a:srgbClr>
                  </a:outerShdw>
                </a:effectLst>
              </a:rPr>
              <a:t>αβεβαιότητα</a:t>
            </a:r>
            <a:r>
              <a:rPr lang="el-GR" dirty="0">
                <a:effectLst>
                  <a:outerShdw blurRad="38100" dist="38100" dir="2700000" algn="tl">
                    <a:srgbClr val="000000">
                      <a:alpha val="43137"/>
                    </a:srgbClr>
                  </a:outerShdw>
                </a:effectLst>
              </a:rPr>
              <a:t> </a:t>
            </a:r>
            <a:r>
              <a:rPr lang="el-GR" dirty="0"/>
              <a:t>για την έκβασή του.</a:t>
            </a:r>
          </a:p>
          <a:p>
            <a:pPr indent="342900" algn="just">
              <a:buNone/>
            </a:pPr>
            <a:endParaRPr lang="el-GR" sz="2700" dirty="0"/>
          </a:p>
          <a:p>
            <a:pPr algn="just">
              <a:buNone/>
            </a:pPr>
            <a:r>
              <a:rPr lang="el-GR" sz="2700" i="1" dirty="0"/>
              <a:t>Ν. Οικονομίδης, Το όπλο του χρήματος, Το εμπόλεμο Βυζάντιο (9</a:t>
            </a:r>
            <a:r>
              <a:rPr lang="el-GR" sz="2700" i="1" baseline="30000" dirty="0"/>
              <a:t>ος</a:t>
            </a:r>
            <a:r>
              <a:rPr lang="el-GR" sz="2700" i="1" dirty="0"/>
              <a:t> – 12</a:t>
            </a:r>
            <a:r>
              <a:rPr lang="el-GR" sz="2700" i="1" baseline="30000" dirty="0"/>
              <a:t>ος</a:t>
            </a:r>
            <a:r>
              <a:rPr lang="el-GR" sz="2700" i="1" dirty="0"/>
              <a:t> αι.), ΕΙΕ, Ίδρυμα Γουλανδρή – Χορν, Αθήνα 1997, 268.</a:t>
            </a:r>
            <a:endParaRPr lang="el-GR" sz="2700" dirty="0"/>
          </a:p>
          <a:p>
            <a:pPr>
              <a:buNone/>
            </a:pPr>
            <a:endParaRPr lang="el-GR" dirty="0"/>
          </a:p>
        </p:txBody>
      </p:sp>
    </p:spTree>
    <p:extLst>
      <p:ext uri="{BB962C8B-B14F-4D97-AF65-F5344CB8AC3E}">
        <p14:creationId xmlns:p14="http://schemas.microsoft.com/office/powerpoint/2010/main" val="265432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686800" cy="1426170"/>
          </a:xfrm>
        </p:spPr>
        <p:txBody>
          <a:bodyPr>
            <a:normAutofit fontScale="90000"/>
          </a:bodyPr>
          <a:lstStyle/>
          <a:p>
            <a:r>
              <a:rPr lang="el-GR" b="1" dirty="0">
                <a:solidFill>
                  <a:srgbClr val="C00000"/>
                </a:solidFill>
                <a:effectLst>
                  <a:outerShdw blurRad="38100" dist="38100" dir="2700000" algn="tl">
                    <a:srgbClr val="000000">
                      <a:alpha val="43137"/>
                    </a:srgbClr>
                  </a:outerShdw>
                </a:effectLst>
              </a:rPr>
              <a:t>ΕΜΦΥΛΙΟΣ ΠΟΛΕΜΟΣ </a:t>
            </a:r>
            <a:br>
              <a:rPr lang="el-GR" b="1" dirty="0">
                <a:solidFill>
                  <a:srgbClr val="C00000"/>
                </a:solidFill>
                <a:effectLst>
                  <a:outerShdw blurRad="38100" dist="38100" dir="2700000" algn="tl">
                    <a:srgbClr val="000000">
                      <a:alpha val="43137"/>
                    </a:srgbClr>
                  </a:outerShdw>
                </a:effectLst>
              </a:rPr>
            </a:br>
            <a:r>
              <a:rPr lang="el-GR" b="1" dirty="0">
                <a:solidFill>
                  <a:srgbClr val="C00000"/>
                </a:solidFill>
                <a:effectLst>
                  <a:outerShdw blurRad="38100" dist="38100" dir="2700000" algn="tl">
                    <a:srgbClr val="000000">
                      <a:alpha val="43137"/>
                    </a:srgbClr>
                  </a:outerShdw>
                </a:effectLst>
              </a:rPr>
              <a:t>ΚΑΙ ΑΝΑΡΧΙΑ ΣΤΟ ΒΥΖΑΝΤΙΟ</a:t>
            </a:r>
          </a:p>
        </p:txBody>
      </p:sp>
      <p:sp>
        <p:nvSpPr>
          <p:cNvPr id="3" name="Θέση περιεχομένου 2"/>
          <p:cNvSpPr>
            <a:spLocks noGrp="1"/>
          </p:cNvSpPr>
          <p:nvPr>
            <p:ph idx="1"/>
          </p:nvPr>
        </p:nvSpPr>
        <p:spPr>
          <a:xfrm>
            <a:off x="323528" y="1746424"/>
            <a:ext cx="8676456" cy="5085184"/>
          </a:xfrm>
        </p:spPr>
        <p:txBody>
          <a:bodyPr>
            <a:normAutofit/>
          </a:bodyPr>
          <a:lstStyle/>
          <a:p>
            <a:pPr marL="0" indent="0" algn="just">
              <a:buNone/>
            </a:pPr>
            <a:r>
              <a:rPr lang="el-GR" sz="2600" i="1" dirty="0"/>
              <a:t>Το απόσπασμα που παρατίθεται, αναφέρεται σε γεγονότα των ετών 580 – 610 και είναι έργο ενός </a:t>
            </a:r>
            <a:r>
              <a:rPr lang="el-GR" sz="2600" b="1" i="1" dirty="0"/>
              <a:t>αυτόπτη μάρτυρα</a:t>
            </a:r>
            <a:r>
              <a:rPr lang="el-GR" sz="2600" i="1" dirty="0"/>
              <a:t>, ίσως του μητροπολίτη Ιωάννη. Περιλαμβάνεται στο έργο του Γάλλου</a:t>
            </a:r>
            <a:r>
              <a:rPr lang="en-US" sz="2600" i="1" dirty="0"/>
              <a:t> P. </a:t>
            </a:r>
            <a:r>
              <a:rPr lang="en-US" sz="2600" i="1" dirty="0" err="1"/>
              <a:t>Lemerle</a:t>
            </a:r>
            <a:r>
              <a:rPr lang="en-US" sz="2600" i="1" dirty="0"/>
              <a:t> “Les plus </a:t>
            </a:r>
            <a:r>
              <a:rPr lang="en-US" sz="2600" i="1" dirty="0" err="1"/>
              <a:t>anciens</a:t>
            </a:r>
            <a:r>
              <a:rPr lang="en-US" sz="2600" i="1" dirty="0"/>
              <a:t> </a:t>
            </a:r>
            <a:r>
              <a:rPr lang="en-US" sz="2600" i="1" dirty="0" err="1"/>
              <a:t>recueils</a:t>
            </a:r>
            <a:r>
              <a:rPr lang="en-US" sz="2600" i="1" dirty="0"/>
              <a:t> des miracles de Saint Demetrius et la penetration des Slaves </a:t>
            </a:r>
            <a:r>
              <a:rPr lang="en-US" sz="2600" i="1" dirty="0" err="1"/>
              <a:t>dans</a:t>
            </a:r>
            <a:r>
              <a:rPr lang="en-US" sz="2600" i="1" dirty="0"/>
              <a:t> les Balkans”. </a:t>
            </a:r>
          </a:p>
          <a:p>
            <a:pPr marL="0" indent="0" algn="just">
              <a:buNone/>
            </a:pPr>
            <a:endParaRPr lang="el-GR" sz="2600" i="1" dirty="0"/>
          </a:p>
          <a:p>
            <a:pPr marL="0" indent="0" algn="just">
              <a:buNone/>
            </a:pPr>
            <a:r>
              <a:rPr lang="el-GR" sz="2600" i="1" dirty="0"/>
              <a:t>	</a:t>
            </a:r>
            <a:r>
              <a:rPr lang="el-GR" sz="2600" dirty="0"/>
              <a:t>Τα γεγονότα που ιστορεί ο συντάκτης στο παράθεμα, εξαίροντας το ρόλο που διαδραμάτισαν σ’ αυτόν οι δήμοι του Ιπποδρόμου, συνέβησαν πιθανότατα στη </a:t>
            </a:r>
            <a:r>
              <a:rPr lang="el-GR" b="1" dirty="0">
                <a:solidFill>
                  <a:srgbClr val="C00000"/>
                </a:solidFill>
                <a:effectLst>
                  <a:outerShdw blurRad="38100" dist="38100" dir="2700000" algn="tl">
                    <a:srgbClr val="000000">
                      <a:alpha val="43137"/>
                    </a:srgbClr>
                  </a:outerShdw>
                </a:effectLst>
              </a:rPr>
              <a:t>Θεσσαλονίκη</a:t>
            </a:r>
            <a:r>
              <a:rPr lang="el-GR" sz="2600" dirty="0">
                <a:effectLst>
                  <a:outerShdw blurRad="38100" dist="38100" dir="2700000" algn="tl">
                    <a:srgbClr val="000000">
                      <a:alpha val="43137"/>
                    </a:srgbClr>
                  </a:outerShdw>
                </a:effectLst>
              </a:rPr>
              <a:t> </a:t>
            </a:r>
            <a:r>
              <a:rPr lang="el-GR" sz="2600" dirty="0"/>
              <a:t>περί το </a:t>
            </a:r>
            <a:r>
              <a:rPr lang="el-GR" b="1" dirty="0">
                <a:solidFill>
                  <a:srgbClr val="C00000"/>
                </a:solidFill>
                <a:effectLst>
                  <a:outerShdw blurRad="38100" dist="38100" dir="2700000" algn="tl">
                    <a:srgbClr val="000000">
                      <a:alpha val="43137"/>
                    </a:srgbClr>
                  </a:outerShdw>
                </a:effectLst>
              </a:rPr>
              <a:t>507</a:t>
            </a:r>
            <a:r>
              <a:rPr lang="el-GR" sz="2600" dirty="0"/>
              <a:t>.</a:t>
            </a:r>
          </a:p>
          <a:p>
            <a:endParaRPr lang="el-GR" dirty="0"/>
          </a:p>
        </p:txBody>
      </p:sp>
    </p:spTree>
    <p:extLst>
      <p:ext uri="{BB962C8B-B14F-4D97-AF65-F5344CB8AC3E}">
        <p14:creationId xmlns:p14="http://schemas.microsoft.com/office/powerpoint/2010/main" val="319114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2008" y="260648"/>
            <a:ext cx="8748464" cy="6597352"/>
          </a:xfrm>
        </p:spPr>
        <p:txBody>
          <a:bodyPr>
            <a:normAutofit fontScale="85000" lnSpcReduction="20000"/>
          </a:bodyPr>
          <a:lstStyle/>
          <a:p>
            <a:pPr indent="342900" algn="just">
              <a:buNone/>
            </a:pPr>
            <a:r>
              <a:rPr lang="el-GR" dirty="0"/>
              <a:t>«Στη διάρκεια της περιόδου που ακολούθησε τη βασιλεία του ευσεβούς Μαυρίκιου ο διάβολος προκάλεσε αναρίθμητες αναταραχές σε κάθε πόλη, ψυχραίνοντας την αγάπη και </a:t>
            </a:r>
            <a:r>
              <a:rPr lang="el-GR" b="1" dirty="0">
                <a:effectLst>
                  <a:outerShdw blurRad="38100" dist="38100" dir="2700000" algn="tl">
                    <a:srgbClr val="000000">
                      <a:alpha val="43137"/>
                    </a:srgbClr>
                  </a:outerShdw>
                </a:effectLst>
              </a:rPr>
              <a:t>σπέρνοντας το </a:t>
            </a:r>
            <a:r>
              <a:rPr lang="el-GR" b="1" dirty="0">
                <a:solidFill>
                  <a:srgbClr val="C00000"/>
                </a:solidFill>
                <a:effectLst>
                  <a:outerShdw blurRad="38100" dist="38100" dir="2700000" algn="tl">
                    <a:srgbClr val="000000">
                      <a:alpha val="43137"/>
                    </a:srgbClr>
                  </a:outerShdw>
                </a:effectLst>
              </a:rPr>
              <a:t>μίσος</a:t>
            </a:r>
            <a:r>
              <a:rPr lang="el-GR" b="1" dirty="0">
                <a:effectLst>
                  <a:outerShdw blurRad="38100" dist="38100" dir="2700000" algn="tl">
                    <a:srgbClr val="000000">
                      <a:alpha val="43137"/>
                    </a:srgbClr>
                  </a:outerShdw>
                </a:effectLst>
              </a:rPr>
              <a:t> </a:t>
            </a:r>
            <a:r>
              <a:rPr lang="el-GR" dirty="0"/>
              <a:t>σ’ όλη την Ανατολή: </a:t>
            </a:r>
          </a:p>
          <a:p>
            <a:pPr indent="342900" algn="just">
              <a:buNone/>
            </a:pPr>
            <a:r>
              <a:rPr lang="el-GR" dirty="0"/>
              <a:t>στην Κιλικία και στην επαρχία της Ασίας στην Παλαιστίνη και σ’ όλες αυτές τις περιοχές, ως την ίδια τη Βασιλεύουσα, έτσι που όχι μόνο </a:t>
            </a:r>
            <a:r>
              <a:rPr lang="el-GR" b="1" dirty="0"/>
              <a:t>δεν έφτανε στους Δήμους να μεθούν με το αίμα των ομοφύλων τους που </a:t>
            </a:r>
            <a:r>
              <a:rPr lang="el-GR" b="1" dirty="0">
                <a:solidFill>
                  <a:srgbClr val="C00000"/>
                </a:solidFill>
                <a:effectLst>
                  <a:outerShdw blurRad="38100" dist="38100" dir="2700000" algn="tl">
                    <a:srgbClr val="000000">
                      <a:alpha val="43137"/>
                    </a:srgbClr>
                  </a:outerShdw>
                </a:effectLst>
              </a:rPr>
              <a:t>έσφαζαν</a:t>
            </a:r>
            <a:r>
              <a:rPr lang="el-GR" b="1" dirty="0">
                <a:effectLst>
                  <a:outerShdw blurRad="38100" dist="38100" dir="2700000" algn="tl">
                    <a:srgbClr val="000000">
                      <a:alpha val="43137"/>
                    </a:srgbClr>
                  </a:outerShdw>
                </a:effectLst>
              </a:rPr>
              <a:t> </a:t>
            </a:r>
            <a:r>
              <a:rPr lang="el-GR" b="1" dirty="0"/>
              <a:t>στη μέση της αγοράς</a:t>
            </a:r>
            <a:r>
              <a:rPr lang="el-GR" dirty="0"/>
              <a:t>, αλλά εισέβαλαν και στα σπίτια των αντιπάλων τους και </a:t>
            </a:r>
            <a:r>
              <a:rPr lang="el-GR" b="1" dirty="0"/>
              <a:t>έσφαζαν με τρόπο ελεεινό </a:t>
            </a:r>
            <a:r>
              <a:rPr lang="el-GR" dirty="0"/>
              <a:t>ή </a:t>
            </a:r>
            <a:r>
              <a:rPr lang="el-GR" b="1" dirty="0">
                <a:solidFill>
                  <a:srgbClr val="C00000"/>
                </a:solidFill>
                <a:effectLst>
                  <a:outerShdw blurRad="38100" dist="38100" dir="2700000" algn="tl">
                    <a:srgbClr val="000000">
                      <a:alpha val="43137"/>
                    </a:srgbClr>
                  </a:outerShdw>
                </a:effectLst>
              </a:rPr>
              <a:t>εξακόντιζαν στο έδαφος </a:t>
            </a:r>
            <a:r>
              <a:rPr lang="el-GR" b="1" dirty="0"/>
              <a:t>από τα υψηλότερα δωμάτια όσους βρίσκονταν εκεί</a:t>
            </a:r>
            <a:r>
              <a:rPr lang="el-GR" dirty="0"/>
              <a:t>: γυναίκες, παιδιά, γέροντες, κατάκοιτους νέους και όσους δεν μπορούσαν από σωματική αδυναμία να γλιτώσουν από την απαίσια σφαγή</a:t>
            </a:r>
            <a:r>
              <a:rPr lang="el-GR" baseline="30000" dirty="0"/>
              <a:t>.</a:t>
            </a:r>
            <a:r>
              <a:rPr lang="el-GR" dirty="0"/>
              <a:t> </a:t>
            </a:r>
          </a:p>
          <a:p>
            <a:pPr indent="342900" algn="just">
              <a:buNone/>
            </a:pPr>
            <a:r>
              <a:rPr lang="el-GR" dirty="0"/>
              <a:t>και </a:t>
            </a:r>
            <a:r>
              <a:rPr lang="el-GR" b="1" dirty="0">
                <a:solidFill>
                  <a:srgbClr val="C00000"/>
                </a:solidFill>
                <a:effectLst>
                  <a:outerShdw blurRad="38100" dist="38100" dir="2700000" algn="tl">
                    <a:srgbClr val="000000">
                      <a:alpha val="43137"/>
                    </a:srgbClr>
                  </a:outerShdw>
                </a:effectLst>
              </a:rPr>
              <a:t>λεηλατούσαν</a:t>
            </a:r>
            <a:r>
              <a:rPr lang="el-GR" b="1" dirty="0">
                <a:effectLst>
                  <a:outerShdw blurRad="38100" dist="38100" dir="2700000" algn="tl">
                    <a:srgbClr val="000000">
                      <a:alpha val="43137"/>
                    </a:srgbClr>
                  </a:outerShdw>
                </a:effectLst>
              </a:rPr>
              <a:t> </a:t>
            </a:r>
            <a:r>
              <a:rPr lang="el-GR" b="1" dirty="0"/>
              <a:t>σαν βάρβαροι </a:t>
            </a:r>
            <a:r>
              <a:rPr lang="el-GR" dirty="0"/>
              <a:t>τους συντρόφους και τους γνωστούς και τους συγγενείς τους, και, το χειρότερο απ’</a:t>
            </a:r>
            <a:r>
              <a:rPr lang="en-US" dirty="0"/>
              <a:t> </a:t>
            </a:r>
            <a:r>
              <a:rPr lang="el-GR" dirty="0"/>
              <a:t>όλα, </a:t>
            </a:r>
            <a:r>
              <a:rPr lang="el-GR" b="1" dirty="0">
                <a:solidFill>
                  <a:srgbClr val="C00000"/>
                </a:solidFill>
                <a:effectLst>
                  <a:outerShdw blurRad="38100" dist="38100" dir="2700000" algn="tl">
                    <a:srgbClr val="000000">
                      <a:alpha val="43137"/>
                    </a:srgbClr>
                  </a:outerShdw>
                </a:effectLst>
              </a:rPr>
              <a:t>πυρπολούσαν</a:t>
            </a:r>
            <a:r>
              <a:rPr lang="el-GR" b="1" dirty="0">
                <a:effectLst>
                  <a:outerShdw blurRad="38100" dist="38100" dir="2700000" algn="tl">
                    <a:srgbClr val="000000">
                      <a:alpha val="43137"/>
                    </a:srgbClr>
                  </a:outerShdw>
                </a:effectLst>
              </a:rPr>
              <a:t> </a:t>
            </a:r>
            <a:r>
              <a:rPr lang="el-GR" b="1" dirty="0"/>
              <a:t>και τα σπίτια </a:t>
            </a:r>
            <a:r>
              <a:rPr lang="el-GR" dirty="0"/>
              <a:t>τους ακόμα…».</a:t>
            </a:r>
          </a:p>
        </p:txBody>
      </p:sp>
    </p:spTree>
    <p:extLst>
      <p:ext uri="{BB962C8B-B14F-4D97-AF65-F5344CB8AC3E}">
        <p14:creationId xmlns:p14="http://schemas.microsoft.com/office/powerpoint/2010/main" val="25633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60647"/>
            <a:ext cx="8229600" cy="1680827"/>
          </a:xfrm>
          <a:solidFill>
            <a:schemeClr val="bg1">
              <a:alpha val="79000"/>
            </a:schemeClr>
          </a:solidFill>
          <a:effectLst>
            <a:outerShdw blurRad="241300" dist="241300" dir="2700000" algn="tl" rotWithShape="0">
              <a:prstClr val="black">
                <a:alpha val="10000"/>
              </a:prstClr>
            </a:outerShdw>
          </a:effectLst>
        </p:spPr>
        <p:txBody>
          <a:bodyPr>
            <a:normAutofit fontScale="90000"/>
          </a:bodyPr>
          <a:lstStyle/>
          <a:p>
            <a:r>
              <a:rPr lang="el-GR" sz="5400" b="1" dirty="0">
                <a:solidFill>
                  <a:srgbClr val="C00000"/>
                </a:solidFill>
                <a:effectLst>
                  <a:outerShdw blurRad="38100" dist="38100" dir="2700000" algn="tl">
                    <a:srgbClr val="000000">
                      <a:alpha val="43137"/>
                    </a:srgbClr>
                  </a:outerShdw>
                </a:effectLst>
              </a:rPr>
              <a:t>Ερείσματα βυζαντινής αυτοκρατορίας</a:t>
            </a:r>
          </a:p>
        </p:txBody>
      </p:sp>
      <p:sp>
        <p:nvSpPr>
          <p:cNvPr id="2" name="Arrow: Down 1">
            <a:extLst>
              <a:ext uri="{FF2B5EF4-FFF2-40B4-BE49-F238E27FC236}">
                <a16:creationId xmlns:a16="http://schemas.microsoft.com/office/drawing/2014/main" id="{F788E11E-42EE-4B1E-B84A-82C4BA526337}"/>
              </a:ext>
            </a:extLst>
          </p:cNvPr>
          <p:cNvSpPr/>
          <p:nvPr/>
        </p:nvSpPr>
        <p:spPr>
          <a:xfrm rot="1955601">
            <a:off x="2845649" y="2086181"/>
            <a:ext cx="792088" cy="2098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B3F9EABB-A181-4ACC-8389-457491C3B0A5}"/>
              </a:ext>
            </a:extLst>
          </p:cNvPr>
          <p:cNvSpPr txBox="1"/>
          <p:nvPr/>
        </p:nvSpPr>
        <p:spPr>
          <a:xfrm>
            <a:off x="755576" y="4365104"/>
            <a:ext cx="3174624" cy="1938992"/>
          </a:xfrm>
          <a:prstGeom prst="rect">
            <a:avLst/>
          </a:prstGeom>
          <a:solidFill>
            <a:schemeClr val="bg1">
              <a:alpha val="76000"/>
            </a:schemeClr>
          </a:solidFill>
          <a:effectLst>
            <a:outerShdw blurRad="190500" dist="190500" dir="2700000" algn="tl" rotWithShape="0">
              <a:prstClr val="black">
                <a:alpha val="40000"/>
              </a:prstClr>
            </a:outerShdw>
          </a:effectLst>
        </p:spPr>
        <p:txBody>
          <a:bodyPr wrap="square" rtlCol="0">
            <a:spAutoFit/>
          </a:bodyPr>
          <a:lstStyle/>
          <a:p>
            <a:pPr marL="0" indent="0" algn="ctr">
              <a:buNone/>
            </a:pPr>
            <a:r>
              <a:rPr lang="el-GR" sz="4000" b="1" dirty="0">
                <a:solidFill>
                  <a:srgbClr val="C00000"/>
                </a:solidFill>
                <a:effectLst>
                  <a:outerShdw blurRad="38100" dist="38100" dir="2700000" algn="tl">
                    <a:srgbClr val="000000">
                      <a:alpha val="43137"/>
                    </a:srgbClr>
                  </a:outerShdw>
                </a:effectLst>
              </a:rPr>
              <a:t>α. </a:t>
            </a:r>
            <a:r>
              <a:rPr lang="el-GR" sz="4000" b="1" dirty="0">
                <a:solidFill>
                  <a:srgbClr val="C00000"/>
                </a:solidFill>
              </a:rPr>
              <a:t>Ρωμαϊκοί</a:t>
            </a:r>
            <a:r>
              <a:rPr lang="el-GR" sz="4000" dirty="0"/>
              <a:t> πολιτικοί θεσμοί                  </a:t>
            </a:r>
          </a:p>
        </p:txBody>
      </p:sp>
      <p:sp>
        <p:nvSpPr>
          <p:cNvPr id="6" name="Arrow: Down 5">
            <a:extLst>
              <a:ext uri="{FF2B5EF4-FFF2-40B4-BE49-F238E27FC236}">
                <a16:creationId xmlns:a16="http://schemas.microsoft.com/office/drawing/2014/main" id="{C8F718E8-7BCA-42B1-B9E2-812F63E63E11}"/>
              </a:ext>
            </a:extLst>
          </p:cNvPr>
          <p:cNvSpPr/>
          <p:nvPr/>
        </p:nvSpPr>
        <p:spPr>
          <a:xfrm rot="19930908">
            <a:off x="5646243" y="2141989"/>
            <a:ext cx="792088" cy="20225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ABE62962-5FEA-4387-8B45-D7EB4740A1FD}"/>
              </a:ext>
            </a:extLst>
          </p:cNvPr>
          <p:cNvSpPr txBox="1"/>
          <p:nvPr/>
        </p:nvSpPr>
        <p:spPr>
          <a:xfrm>
            <a:off x="5076056" y="4365104"/>
            <a:ext cx="3174624" cy="1938992"/>
          </a:xfrm>
          <a:prstGeom prst="rect">
            <a:avLst/>
          </a:prstGeom>
          <a:solidFill>
            <a:schemeClr val="bg1">
              <a:alpha val="76000"/>
            </a:schemeClr>
          </a:solidFill>
          <a:effectLst>
            <a:outerShdw blurRad="190500" dist="190500" dir="2700000" algn="tl" rotWithShape="0">
              <a:prstClr val="black">
                <a:alpha val="40000"/>
              </a:prstClr>
            </a:outerShdw>
          </a:effectLst>
        </p:spPr>
        <p:txBody>
          <a:bodyPr wrap="square" rtlCol="0">
            <a:spAutoFit/>
          </a:bodyPr>
          <a:lstStyle/>
          <a:p>
            <a:pPr marL="0" indent="0" algn="ctr">
              <a:buNone/>
            </a:pPr>
            <a:r>
              <a:rPr lang="el-GR" sz="4000" b="1" dirty="0">
                <a:solidFill>
                  <a:srgbClr val="C00000"/>
                </a:solidFill>
                <a:effectLst>
                  <a:outerShdw blurRad="38100" dist="38100" dir="2700000" algn="tl">
                    <a:srgbClr val="000000">
                      <a:alpha val="43137"/>
                    </a:srgbClr>
                  </a:outerShdw>
                </a:effectLst>
              </a:rPr>
              <a:t>β. Ελληνική</a:t>
            </a:r>
            <a:r>
              <a:rPr lang="el-GR" sz="4000" dirty="0"/>
              <a:t> πνευματική παράδοση</a:t>
            </a:r>
          </a:p>
        </p:txBody>
      </p:sp>
    </p:spTree>
    <p:extLst>
      <p:ext uri="{BB962C8B-B14F-4D97-AF65-F5344CB8AC3E}">
        <p14:creationId xmlns:p14="http://schemas.microsoft.com/office/powerpoint/2010/main" val="2874943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88640"/>
            <a:ext cx="8568952" cy="6669360"/>
          </a:xfrm>
        </p:spPr>
        <p:txBody>
          <a:bodyPr>
            <a:normAutofit lnSpcReduction="10000"/>
          </a:bodyPr>
          <a:lstStyle/>
          <a:p>
            <a:pPr marL="0" indent="0" algn="r">
              <a:buNone/>
            </a:pPr>
            <a:r>
              <a:rPr lang="el-GR" sz="2800" dirty="0"/>
              <a:t>Γ. </a:t>
            </a:r>
            <a:r>
              <a:rPr lang="el-GR" sz="2800" i="1" dirty="0"/>
              <a:t>Ν. Οικονομίδης, Το όπλο του χρήματος, Το εμπόλεμο Βυζάντιο (9</a:t>
            </a:r>
            <a:r>
              <a:rPr lang="el-GR" sz="2800" i="1" baseline="30000" dirty="0"/>
              <a:t>ος</a:t>
            </a:r>
            <a:r>
              <a:rPr lang="el-GR" sz="2800" i="1" dirty="0"/>
              <a:t> – 12</a:t>
            </a:r>
            <a:r>
              <a:rPr lang="el-GR" sz="2800" i="1" baseline="30000" dirty="0"/>
              <a:t>ος</a:t>
            </a:r>
            <a:r>
              <a:rPr lang="el-GR" sz="2800" i="1" dirty="0"/>
              <a:t> αι.), ΕΙΕ, Ίδρυμα Γουλανδρή – Χορν, Αθήνα 1997, 268.</a:t>
            </a:r>
          </a:p>
          <a:p>
            <a:pPr marL="0" indent="0">
              <a:buNone/>
            </a:pPr>
            <a:endParaRPr lang="el-GR" sz="2800" dirty="0"/>
          </a:p>
          <a:p>
            <a:pPr marL="0" indent="0" algn="ctr">
              <a:buNone/>
            </a:pPr>
            <a:r>
              <a:rPr lang="el-GR" sz="3500" b="1" dirty="0">
                <a:solidFill>
                  <a:srgbClr val="C00000"/>
                </a:solidFill>
                <a:effectLst>
                  <a:outerShdw blurRad="38100" dist="38100" dir="2700000" algn="tl">
                    <a:srgbClr val="000000">
                      <a:alpha val="43137"/>
                    </a:srgbClr>
                  </a:outerShdw>
                </a:effectLst>
              </a:rPr>
              <a:t>ΕΡΩΤΗΣΕΙΣ</a:t>
            </a:r>
          </a:p>
          <a:p>
            <a:pPr marL="0" indent="0" algn="ctr">
              <a:buNone/>
            </a:pPr>
            <a:endParaRPr lang="el-GR" sz="2800" dirty="0"/>
          </a:p>
          <a:p>
            <a:pPr marL="0" indent="0" algn="just">
              <a:buNone/>
            </a:pPr>
            <a:r>
              <a:rPr lang="el-GR" sz="2800" b="1" dirty="0">
                <a:solidFill>
                  <a:srgbClr val="C00000"/>
                </a:solidFill>
                <a:effectLst>
                  <a:outerShdw blurRad="38100" dist="38100" dir="2700000" algn="tl">
                    <a:srgbClr val="000000">
                      <a:alpha val="43137"/>
                    </a:srgbClr>
                  </a:outerShdw>
                </a:effectLst>
              </a:rPr>
              <a:t>α. </a:t>
            </a:r>
            <a:r>
              <a:rPr lang="el-GR" sz="2800" dirty="0"/>
              <a:t>Σε ποιο σημείο του κειμένου φαίνεται η </a:t>
            </a:r>
            <a:r>
              <a:rPr lang="el-GR" sz="2800" b="1" dirty="0">
                <a:solidFill>
                  <a:srgbClr val="C00000"/>
                </a:solidFill>
                <a:effectLst>
                  <a:outerShdw blurRad="38100" dist="38100" dir="2700000" algn="tl">
                    <a:srgbClr val="000000">
                      <a:alpha val="43137"/>
                    </a:srgbClr>
                  </a:outerShdw>
                </a:effectLst>
              </a:rPr>
              <a:t>θεοκεντρική</a:t>
            </a:r>
            <a:r>
              <a:rPr lang="el-GR" sz="2800" dirty="0">
                <a:solidFill>
                  <a:srgbClr val="C00000"/>
                </a:solidFill>
                <a:effectLst>
                  <a:outerShdw blurRad="38100" dist="38100" dir="2700000" algn="tl">
                    <a:srgbClr val="000000">
                      <a:alpha val="43137"/>
                    </a:srgbClr>
                  </a:outerShdw>
                </a:effectLst>
              </a:rPr>
              <a:t> </a:t>
            </a:r>
            <a:r>
              <a:rPr lang="el-GR" sz="2800" dirty="0"/>
              <a:t>αντίληψη των Βυζαντινών;</a:t>
            </a:r>
          </a:p>
          <a:p>
            <a:pPr marL="0" indent="0" algn="just">
              <a:buNone/>
            </a:pPr>
            <a:endParaRPr lang="el-GR" sz="2800" dirty="0"/>
          </a:p>
          <a:p>
            <a:pPr marL="0" indent="0" algn="just">
              <a:buNone/>
            </a:pPr>
            <a:r>
              <a:rPr lang="el-GR" sz="2800" b="1" dirty="0">
                <a:solidFill>
                  <a:srgbClr val="C00000"/>
                </a:solidFill>
                <a:effectLst>
                  <a:outerShdw blurRad="38100" dist="38100" dir="2700000" algn="tl">
                    <a:srgbClr val="000000">
                      <a:alpha val="43137"/>
                    </a:srgbClr>
                  </a:outerShdw>
                </a:effectLst>
              </a:rPr>
              <a:t>β. </a:t>
            </a:r>
            <a:r>
              <a:rPr lang="el-GR" sz="2800" dirty="0"/>
              <a:t>Από την αρχαιότητα ακόμη, ο Θουκυδίδης είχε χαρακτηρίσει τον </a:t>
            </a:r>
            <a:r>
              <a:rPr lang="el-GR" sz="2800" b="1" dirty="0">
                <a:solidFill>
                  <a:srgbClr val="C00000"/>
                </a:solidFill>
                <a:effectLst>
                  <a:outerShdw blurRad="38100" dist="38100" dir="2700000" algn="tl">
                    <a:srgbClr val="000000">
                      <a:alpha val="43137"/>
                    </a:srgbClr>
                  </a:outerShdw>
                </a:effectLst>
              </a:rPr>
              <a:t>εμφύλιο πόλεμο, αγριότερο πάντων</a:t>
            </a:r>
            <a:r>
              <a:rPr lang="el-GR" sz="2800" dirty="0">
                <a:effectLst>
                  <a:outerShdw blurRad="38100" dist="38100" dir="2700000" algn="tl">
                    <a:srgbClr val="000000">
                      <a:alpha val="43137"/>
                    </a:srgbClr>
                  </a:outerShdw>
                </a:effectLst>
              </a:rPr>
              <a:t>.</a:t>
            </a:r>
            <a:r>
              <a:rPr lang="el-GR" sz="2800" dirty="0"/>
              <a:t> Επαληθεύεται η κρίση αυτή στο απόσπασμα;</a:t>
            </a:r>
          </a:p>
          <a:p>
            <a:pPr marL="0" indent="0">
              <a:buNone/>
            </a:pPr>
            <a:r>
              <a:rPr lang="el-GR" dirty="0"/>
              <a:t> </a:t>
            </a:r>
          </a:p>
          <a:p>
            <a:pPr marL="0" indent="0">
              <a:buNone/>
            </a:pPr>
            <a:r>
              <a:rPr lang="en-US" dirty="0"/>
              <a:t> </a:t>
            </a:r>
            <a:endParaRPr lang="el-GR" dirty="0"/>
          </a:p>
        </p:txBody>
      </p:sp>
    </p:spTree>
    <p:extLst>
      <p:ext uri="{BB962C8B-B14F-4D97-AF65-F5344CB8AC3E}">
        <p14:creationId xmlns:p14="http://schemas.microsoft.com/office/powerpoint/2010/main" val="237805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6582"/>
            <a:ext cx="8229600" cy="2162338"/>
          </a:xfrm>
        </p:spPr>
        <p:txBody>
          <a:bodyPr>
            <a:noAutofit/>
          </a:bodyPr>
          <a:lstStyle/>
          <a:p>
            <a:r>
              <a:rPr lang="el-GR" sz="2800" b="1" dirty="0">
                <a:solidFill>
                  <a:srgbClr val="C00000"/>
                </a:solidFill>
              </a:rPr>
              <a:t>γ. </a:t>
            </a:r>
            <a:r>
              <a:rPr lang="el-GR" sz="2800" dirty="0"/>
              <a:t>Διαβάστε και μια </a:t>
            </a:r>
            <a:r>
              <a:rPr lang="el-GR" sz="2800" b="1" dirty="0"/>
              <a:t>ποιητική απόδοση</a:t>
            </a:r>
            <a:r>
              <a:rPr lang="el-GR" sz="2800" dirty="0"/>
              <a:t> της εφιαλτικής ατμόσφαιρας του Εμφυλίου πολέμου </a:t>
            </a:r>
            <a:br>
              <a:rPr lang="el-GR" sz="2800" dirty="0"/>
            </a:br>
            <a:r>
              <a:rPr lang="el-GR" sz="2800" dirty="0"/>
              <a:t>από το Γιώργο Σεφέρη.</a:t>
            </a:r>
            <a:br>
              <a:rPr lang="el-GR" sz="2800" dirty="0"/>
            </a:br>
            <a:br>
              <a:rPr lang="el-GR" sz="2800" dirty="0">
                <a:solidFill>
                  <a:srgbClr val="C00000"/>
                </a:solidFill>
              </a:rPr>
            </a:br>
            <a:r>
              <a:rPr lang="el-GR" sz="2800" b="1" dirty="0">
                <a:solidFill>
                  <a:srgbClr val="C00000"/>
                </a:solidFill>
                <a:effectLst>
                  <a:outerShdw blurRad="38100" dist="38100" dir="2700000" algn="tl">
                    <a:srgbClr val="000000">
                      <a:alpha val="43137"/>
                    </a:srgbClr>
                  </a:outerShdw>
                </a:effectLst>
              </a:rPr>
              <a:t>Γ. ΣΕΦΕΡΗ, «Επί σκηνής», Ε΄ σχεδίασμα</a:t>
            </a:r>
            <a:br>
              <a:rPr lang="el-GR" sz="2800" dirty="0">
                <a:solidFill>
                  <a:srgbClr val="C00000"/>
                </a:solidFill>
              </a:rPr>
            </a:br>
            <a:endParaRPr lang="el-GR" sz="2800" dirty="0">
              <a:solidFill>
                <a:srgbClr val="C00000"/>
              </a:solidFill>
            </a:endParaRPr>
          </a:p>
        </p:txBody>
      </p:sp>
      <p:sp>
        <p:nvSpPr>
          <p:cNvPr id="3" name="Θέση περιεχομένου 2"/>
          <p:cNvSpPr>
            <a:spLocks noGrp="1"/>
          </p:cNvSpPr>
          <p:nvPr>
            <p:ph idx="1"/>
          </p:nvPr>
        </p:nvSpPr>
        <p:spPr>
          <a:xfrm>
            <a:off x="914400" y="2708920"/>
            <a:ext cx="8229600" cy="4525963"/>
          </a:xfrm>
        </p:spPr>
        <p:txBody>
          <a:bodyPr>
            <a:normAutofit fontScale="70000" lnSpcReduction="20000"/>
          </a:bodyPr>
          <a:lstStyle/>
          <a:p>
            <a:pPr marL="0" indent="0">
              <a:buNone/>
            </a:pPr>
            <a:r>
              <a:rPr lang="el-GR" dirty="0"/>
              <a:t>Ποιος άκουσε καταμεσήμερα</a:t>
            </a:r>
          </a:p>
          <a:p>
            <a:pPr marL="0" indent="0">
              <a:buNone/>
            </a:pPr>
            <a:r>
              <a:rPr lang="el-GR" dirty="0"/>
              <a:t>Το σύρσιμο του μαχαιριού στην ακονόπετρα;</a:t>
            </a:r>
          </a:p>
          <a:p>
            <a:pPr marL="0" indent="0">
              <a:buNone/>
            </a:pPr>
            <a:r>
              <a:rPr lang="el-GR" dirty="0"/>
              <a:t>Ποιος καβαλάρης ήρθε</a:t>
            </a:r>
          </a:p>
          <a:p>
            <a:pPr marL="0" indent="0">
              <a:buNone/>
            </a:pPr>
            <a:r>
              <a:rPr lang="el-GR" dirty="0"/>
              <a:t>Με το προσάναμμα και το δαυλό;</a:t>
            </a:r>
          </a:p>
          <a:p>
            <a:pPr marL="0" indent="0">
              <a:buNone/>
            </a:pPr>
            <a:r>
              <a:rPr lang="el-GR" dirty="0"/>
              <a:t>Καθένας νίβει τα χέρια του</a:t>
            </a:r>
          </a:p>
          <a:p>
            <a:pPr marL="0" indent="0">
              <a:buNone/>
            </a:pPr>
            <a:r>
              <a:rPr lang="el-GR" dirty="0"/>
              <a:t>Και τα δροσίζει.</a:t>
            </a:r>
          </a:p>
          <a:p>
            <a:pPr marL="0" indent="0">
              <a:buNone/>
            </a:pPr>
            <a:r>
              <a:rPr lang="el-GR" dirty="0"/>
              <a:t>Και ποιος ξεκοίλιασε</a:t>
            </a:r>
          </a:p>
          <a:p>
            <a:pPr marL="0" indent="0">
              <a:buNone/>
            </a:pPr>
            <a:r>
              <a:rPr lang="el-GR" dirty="0"/>
              <a:t>Τη γυναίκα, το βρέφος, το σπίτι.</a:t>
            </a:r>
          </a:p>
          <a:p>
            <a:pPr marL="0" indent="0">
              <a:buNone/>
            </a:pPr>
            <a:r>
              <a:rPr lang="el-GR" dirty="0"/>
              <a:t>Ένοχος δεν υπάρχει, καπνός.</a:t>
            </a:r>
          </a:p>
          <a:p>
            <a:pPr marL="0" indent="0">
              <a:buNone/>
            </a:pPr>
            <a:r>
              <a:rPr lang="el-GR" dirty="0"/>
              <a:t>Ποιος έφυγε χτυπώντας πέταλα στις πλάκες;</a:t>
            </a:r>
          </a:p>
          <a:p>
            <a:pPr marL="0" indent="0">
              <a:buNone/>
            </a:pPr>
            <a:r>
              <a:rPr lang="el-GR" dirty="0"/>
              <a:t>Κατάργησαν τα μάτια τους</a:t>
            </a:r>
            <a:r>
              <a:rPr lang="el-GR" baseline="30000" dirty="0"/>
              <a:t>.</a:t>
            </a:r>
            <a:r>
              <a:rPr lang="el-GR" dirty="0"/>
              <a:t> τυφλοί </a:t>
            </a:r>
          </a:p>
          <a:p>
            <a:pPr marL="0" indent="0">
              <a:buNone/>
            </a:pPr>
            <a:r>
              <a:rPr lang="el-GR" dirty="0"/>
              <a:t>Μάρτυρες δεν υπάρχουν πια για τίποτε.</a:t>
            </a:r>
          </a:p>
          <a:p>
            <a:pPr marL="0" indent="0">
              <a:buNone/>
            </a:pPr>
            <a:endParaRPr lang="el-GR" dirty="0"/>
          </a:p>
        </p:txBody>
      </p:sp>
    </p:spTree>
    <p:extLst>
      <p:ext uri="{BB962C8B-B14F-4D97-AF65-F5344CB8AC3E}">
        <p14:creationId xmlns:p14="http://schemas.microsoft.com/office/powerpoint/2010/main" val="169725020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EAA2-2660-4231-BA20-1CDB06575F5A}"/>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FAFB1F1C-5F87-46CD-AAF1-57726557FF15}"/>
              </a:ext>
            </a:extLst>
          </p:cNvPr>
          <p:cNvSpPr>
            <a:spLocks noGrp="1"/>
          </p:cNvSpPr>
          <p:nvPr>
            <p:ph idx="1"/>
          </p:nvPr>
        </p:nvSpPr>
        <p:spPr/>
        <p:txBody>
          <a:bodyPr/>
          <a:lstStyle/>
          <a:p>
            <a:endParaRPr lang="el-GR"/>
          </a:p>
        </p:txBody>
      </p:sp>
      <p:pic>
        <p:nvPicPr>
          <p:cNvPr id="7" name="Picture 6">
            <a:extLst>
              <a:ext uri="{FF2B5EF4-FFF2-40B4-BE49-F238E27FC236}">
                <a16:creationId xmlns:a16="http://schemas.microsoft.com/office/drawing/2014/main" id="{3BF29942-342A-4502-8205-57841C2000C8}"/>
              </a:ext>
            </a:extLst>
          </p:cNvPr>
          <p:cNvPicPr>
            <a:picLocks noChangeAspect="1"/>
          </p:cNvPicPr>
          <p:nvPr/>
        </p:nvPicPr>
        <p:blipFill>
          <a:blip r:embed="rId2"/>
          <a:stretch>
            <a:fillRect/>
          </a:stretch>
        </p:blipFill>
        <p:spPr>
          <a:xfrm>
            <a:off x="-108520" y="19628"/>
            <a:ext cx="9387986" cy="6838372"/>
          </a:xfrm>
          <a:prstGeom prst="rect">
            <a:avLst/>
          </a:prstGeom>
        </p:spPr>
      </p:pic>
    </p:spTree>
    <p:extLst>
      <p:ext uri="{BB962C8B-B14F-4D97-AF65-F5344CB8AC3E}">
        <p14:creationId xmlns:p14="http://schemas.microsoft.com/office/powerpoint/2010/main" val="267006801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lum bright="-20000" contrast="30000"/>
            <a:extLst>
              <a:ext uri="{28A0092B-C50C-407E-A947-70E740481C1C}">
                <a14:useLocalDpi xmlns:a14="http://schemas.microsoft.com/office/drawing/2010/main" val="0"/>
              </a:ext>
            </a:extLst>
          </a:blip>
          <a:stretch>
            <a:fillRect/>
          </a:stretch>
        </p:blipFill>
        <p:spPr>
          <a:xfrm>
            <a:off x="312063" y="713268"/>
            <a:ext cx="8831937" cy="61447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14809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21196" y="4581128"/>
            <a:ext cx="8229600" cy="2565400"/>
          </a:xfrm>
        </p:spPr>
        <p:txBody>
          <a:bodyPr>
            <a:noAutofit/>
          </a:bodyPr>
          <a:lstStyle/>
          <a:p>
            <a:pPr marL="0" indent="0" algn="ctr">
              <a:buNone/>
            </a:pPr>
            <a:r>
              <a:rPr lang="el-GR" sz="6000" b="1" dirty="0">
                <a:solidFill>
                  <a:schemeClr val="tx2">
                    <a:lumMod val="50000"/>
                  </a:schemeClr>
                </a:solidFill>
                <a:effectLst>
                  <a:outerShdw blurRad="38100" dist="38100" dir="2700000" algn="tl">
                    <a:srgbClr val="000000">
                      <a:alpha val="43137"/>
                    </a:srgbClr>
                  </a:outerShdw>
                </a:effectLst>
              </a:rPr>
              <a:t>Ύστερη Ρωμαϊκή – </a:t>
            </a:r>
            <a:r>
              <a:rPr lang="el-GR" sz="6000" b="1" dirty="0" err="1">
                <a:solidFill>
                  <a:schemeClr val="tx2">
                    <a:lumMod val="50000"/>
                  </a:schemeClr>
                </a:solidFill>
                <a:effectLst>
                  <a:outerShdw blurRad="38100" dist="38100" dir="2700000" algn="tl">
                    <a:srgbClr val="000000">
                      <a:alpha val="43137"/>
                    </a:srgbClr>
                  </a:outerShdw>
                </a:effectLst>
              </a:rPr>
              <a:t>Πρωτοβυζαντινή</a:t>
            </a:r>
            <a:endParaRPr lang="el-GR" sz="6000" b="1" dirty="0">
              <a:solidFill>
                <a:schemeClr val="tx2">
                  <a:lumMod val="50000"/>
                </a:schemeClr>
              </a:solidFill>
              <a:effectLst>
                <a:outerShdw blurRad="38100" dist="38100" dir="2700000" algn="tl">
                  <a:srgbClr val="000000">
                    <a:alpha val="43137"/>
                  </a:srgbClr>
                </a:outerShdw>
              </a:effectLst>
            </a:endParaRPr>
          </a:p>
        </p:txBody>
      </p:sp>
      <p:sp>
        <p:nvSpPr>
          <p:cNvPr id="4" name="Τίτλος 3"/>
          <p:cNvSpPr>
            <a:spLocks noGrp="1"/>
          </p:cNvSpPr>
          <p:nvPr>
            <p:ph type="title"/>
          </p:nvPr>
        </p:nvSpPr>
        <p:spPr>
          <a:xfrm>
            <a:off x="467544" y="0"/>
            <a:ext cx="8229600" cy="2492896"/>
          </a:xfrm>
        </p:spPr>
        <p:txBody>
          <a:bodyPr>
            <a:normAutofit fontScale="90000"/>
          </a:bodyPr>
          <a:lstStyle/>
          <a:p>
            <a:br>
              <a:rPr lang="el-GR" sz="5400" b="1" dirty="0">
                <a:solidFill>
                  <a:schemeClr val="bg1"/>
                </a:solidFill>
                <a:effectLst>
                  <a:outerShdw blurRad="38100" dist="38100" dir="2700000" algn="tl">
                    <a:srgbClr val="000000">
                      <a:alpha val="43137"/>
                    </a:srgbClr>
                  </a:outerShdw>
                </a:effectLst>
              </a:rPr>
            </a:br>
            <a:r>
              <a:rPr lang="el-GR" sz="5400" b="1" dirty="0">
                <a:solidFill>
                  <a:srgbClr val="C00000"/>
                </a:solidFill>
                <a:effectLst>
                  <a:outerShdw blurRad="38100" dist="38100" dir="2700000" algn="tl">
                    <a:srgbClr val="000000">
                      <a:alpha val="43137"/>
                    </a:srgbClr>
                  </a:outerShdw>
                </a:effectLst>
              </a:rPr>
              <a:t>Μεταβατική περίοδος</a:t>
            </a:r>
            <a:br>
              <a:rPr lang="el-GR" sz="5400" b="1" dirty="0">
                <a:solidFill>
                  <a:schemeClr val="bg1"/>
                </a:solidFill>
                <a:effectLst>
                  <a:outerShdw blurRad="38100" dist="38100" dir="2700000" algn="tl">
                    <a:srgbClr val="000000">
                      <a:alpha val="43137"/>
                    </a:srgbClr>
                  </a:outerShdw>
                </a:effectLst>
              </a:rPr>
            </a:br>
            <a:r>
              <a:rPr lang="el-GR" sz="4800" b="1" dirty="0">
                <a:solidFill>
                  <a:srgbClr val="C00000"/>
                </a:solidFill>
                <a:effectLst>
                  <a:outerShdw blurRad="38100" dist="38100" dir="2700000" algn="tl">
                    <a:srgbClr val="000000">
                      <a:alpha val="43137"/>
                    </a:srgbClr>
                  </a:outerShdw>
                </a:effectLst>
              </a:rPr>
              <a:t>330 </a:t>
            </a:r>
            <a:r>
              <a:rPr lang="el-GR" sz="4800" b="1" dirty="0" err="1">
                <a:solidFill>
                  <a:srgbClr val="C00000"/>
                </a:solidFill>
                <a:effectLst>
                  <a:outerShdw blurRad="38100" dist="38100" dir="2700000" algn="tl">
                    <a:srgbClr val="000000">
                      <a:alpha val="43137"/>
                    </a:srgbClr>
                  </a:outerShdw>
                </a:effectLst>
              </a:rPr>
              <a:t>μ.Χ</a:t>
            </a:r>
            <a:r>
              <a:rPr lang="el-GR" sz="4800" b="1" dirty="0">
                <a:solidFill>
                  <a:srgbClr val="C00000"/>
                </a:solidFill>
                <a:effectLst>
                  <a:outerShdw blurRad="38100" dist="38100" dir="2700000" algn="tl">
                    <a:srgbClr val="000000">
                      <a:alpha val="43137"/>
                    </a:srgbClr>
                  </a:outerShdw>
                </a:effectLst>
              </a:rPr>
              <a:t>. </a:t>
            </a:r>
            <a:r>
              <a:rPr lang="el-GR" sz="3600" dirty="0"/>
              <a:t>Εγκαίνια Κωνσταντινούπολης  έως </a:t>
            </a:r>
            <a:r>
              <a:rPr lang="el-GR" sz="4800" b="1" dirty="0">
                <a:solidFill>
                  <a:srgbClr val="C00000"/>
                </a:solidFill>
                <a:effectLst>
                  <a:outerShdw blurRad="38100" dist="38100" dir="2700000" algn="tl">
                    <a:srgbClr val="000000">
                      <a:alpha val="43137"/>
                    </a:srgbClr>
                  </a:outerShdw>
                </a:effectLst>
              </a:rPr>
              <a:t>641 </a:t>
            </a:r>
            <a:r>
              <a:rPr lang="el-GR" sz="4800" b="1" dirty="0" err="1">
                <a:solidFill>
                  <a:srgbClr val="C00000"/>
                </a:solidFill>
                <a:effectLst>
                  <a:outerShdw blurRad="38100" dist="38100" dir="2700000" algn="tl">
                    <a:srgbClr val="000000">
                      <a:alpha val="43137"/>
                    </a:srgbClr>
                  </a:outerShdw>
                </a:effectLst>
              </a:rPr>
              <a:t>μ.Χ</a:t>
            </a:r>
            <a:r>
              <a:rPr lang="el-GR" sz="4800" b="1" dirty="0">
                <a:solidFill>
                  <a:srgbClr val="C00000"/>
                </a:solidFill>
                <a:effectLst>
                  <a:outerShdw blurRad="38100" dist="38100" dir="2700000" algn="tl">
                    <a:srgbClr val="000000">
                      <a:alpha val="43137"/>
                    </a:srgbClr>
                  </a:outerShdw>
                </a:effectLst>
              </a:rPr>
              <a:t>. </a:t>
            </a:r>
            <a:r>
              <a:rPr lang="el-GR" sz="3600" dirty="0"/>
              <a:t>– τέλος βασιλείας Ηρακλείου</a:t>
            </a:r>
            <a:br>
              <a:rPr lang="el-GR" sz="3600" dirty="0"/>
            </a:br>
            <a:endParaRPr lang="el-GR" sz="3600" b="1" dirty="0">
              <a:solidFill>
                <a:schemeClr val="bg1"/>
              </a:solidFill>
              <a:effectLst>
                <a:outerShdw blurRad="38100" dist="38100" dir="2700000" algn="tl">
                  <a:srgbClr val="000000">
                    <a:alpha val="43137"/>
                  </a:srgbClr>
                </a:outerShdw>
              </a:effectLst>
            </a:endParaRPr>
          </a:p>
        </p:txBody>
      </p:sp>
      <p:sp>
        <p:nvSpPr>
          <p:cNvPr id="2" name="Βέλος προς τα κάτω 1"/>
          <p:cNvSpPr/>
          <p:nvPr/>
        </p:nvSpPr>
        <p:spPr>
          <a:xfrm>
            <a:off x="3851920" y="2708920"/>
            <a:ext cx="1152128" cy="1656184"/>
          </a:xfrm>
          <a:prstGeom prst="downArrow">
            <a:avLst/>
          </a:prstGeom>
          <a:effectLst>
            <a:outerShdw blurRad="50800" dist="38100" dir="2700000" sx="111000" sy="111000" algn="tl"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87782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66936" y="1340768"/>
            <a:ext cx="8229600" cy="2880320"/>
          </a:xfrm>
        </p:spPr>
        <p:txBody>
          <a:bodyPr/>
          <a:lstStyle/>
          <a:p>
            <a:r>
              <a:rPr lang="el-GR" b="1" dirty="0"/>
              <a:t>ανασφάλεια</a:t>
            </a:r>
            <a:r>
              <a:rPr lang="el-GR" dirty="0"/>
              <a:t>, </a:t>
            </a:r>
          </a:p>
          <a:p>
            <a:r>
              <a:rPr lang="el-GR" b="1" dirty="0"/>
              <a:t>παρακμή</a:t>
            </a:r>
            <a:r>
              <a:rPr lang="el-GR" dirty="0"/>
              <a:t> (οικονομική, πολιτική, πολιτισμική), </a:t>
            </a:r>
          </a:p>
          <a:p>
            <a:r>
              <a:rPr lang="el-GR" b="1" dirty="0"/>
              <a:t>πληθυσμιακή συρρίκνωση</a:t>
            </a:r>
            <a:r>
              <a:rPr lang="el-GR" dirty="0"/>
              <a:t>, </a:t>
            </a:r>
          </a:p>
          <a:p>
            <a:r>
              <a:rPr lang="el-GR" dirty="0"/>
              <a:t>αλλαγή οικιστικού τοπίου (μετακίνηση πληθυσμών, ίδρυση νέων πόλεων)</a:t>
            </a:r>
          </a:p>
        </p:txBody>
      </p:sp>
      <p:sp>
        <p:nvSpPr>
          <p:cNvPr id="4" name="Τίτλος 3"/>
          <p:cNvSpPr>
            <a:spLocks noGrp="1"/>
          </p:cNvSpPr>
          <p:nvPr>
            <p:ph type="title"/>
          </p:nvPr>
        </p:nvSpPr>
        <p:spPr>
          <a:xfrm>
            <a:off x="477888" y="44624"/>
            <a:ext cx="8229600" cy="1143000"/>
          </a:xfrm>
        </p:spPr>
        <p:txBody>
          <a:bodyPr>
            <a:normAutofit/>
          </a:bodyPr>
          <a:lstStyle/>
          <a:p>
            <a:r>
              <a:rPr lang="el-GR" sz="4800" b="1" dirty="0">
                <a:solidFill>
                  <a:srgbClr val="C00000"/>
                </a:solidFill>
                <a:effectLst>
                  <a:outerShdw blurRad="38100" dist="38100" dir="2700000" algn="tl">
                    <a:srgbClr val="000000">
                      <a:alpha val="43137"/>
                    </a:srgbClr>
                  </a:outerShdw>
                </a:effectLst>
              </a:rPr>
              <a:t>Χαρακτηριστικά περιόδου</a:t>
            </a:r>
          </a:p>
        </p:txBody>
      </p:sp>
      <p:sp>
        <p:nvSpPr>
          <p:cNvPr id="5" name="Θέση περιεχομένου 2"/>
          <p:cNvSpPr txBox="1">
            <a:spLocks/>
          </p:cNvSpPr>
          <p:nvPr/>
        </p:nvSpPr>
        <p:spPr>
          <a:xfrm>
            <a:off x="619944" y="4797152"/>
            <a:ext cx="8229600" cy="172819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l-GR" dirty="0"/>
          </a:p>
          <a:p>
            <a:r>
              <a:rPr lang="el-GR" b="1" dirty="0"/>
              <a:t>φυσικές καταστροφές </a:t>
            </a:r>
            <a:r>
              <a:rPr lang="el-GR" dirty="0"/>
              <a:t>(σεισμοί, επιδημίες) </a:t>
            </a:r>
          </a:p>
          <a:p>
            <a:r>
              <a:rPr lang="el-GR" dirty="0"/>
              <a:t>και εισβολές </a:t>
            </a:r>
            <a:r>
              <a:rPr lang="el-GR" b="1" dirty="0"/>
              <a:t>ξένων λαών </a:t>
            </a:r>
            <a:r>
              <a:rPr lang="el-GR" dirty="0"/>
              <a:t>(Σλάβοι, </a:t>
            </a:r>
            <a:r>
              <a:rPr lang="el-GR" dirty="0" err="1"/>
              <a:t>Άβαροι</a:t>
            </a:r>
            <a:r>
              <a:rPr lang="el-GR" dirty="0"/>
              <a:t>)</a:t>
            </a:r>
          </a:p>
        </p:txBody>
      </p:sp>
      <p:sp>
        <p:nvSpPr>
          <p:cNvPr id="6" name="Τίτλος 3"/>
          <p:cNvSpPr txBox="1">
            <a:spLocks/>
          </p:cNvSpPr>
          <p:nvPr/>
        </p:nvSpPr>
        <p:spPr>
          <a:xfrm>
            <a:off x="583952" y="4297660"/>
            <a:ext cx="8229600" cy="9315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4800" b="1" dirty="0">
                <a:solidFill>
                  <a:srgbClr val="C00000"/>
                </a:solidFill>
                <a:effectLst>
                  <a:outerShdw blurRad="38100" dist="38100" dir="2700000" algn="tl">
                    <a:srgbClr val="000000">
                      <a:alpha val="43137"/>
                    </a:srgbClr>
                  </a:outerShdw>
                </a:effectLst>
              </a:rPr>
              <a:t>Αιτίες</a:t>
            </a:r>
          </a:p>
        </p:txBody>
      </p:sp>
    </p:spTree>
    <p:extLst>
      <p:ext uri="{BB962C8B-B14F-4D97-AF65-F5344CB8AC3E}">
        <p14:creationId xmlns:p14="http://schemas.microsoft.com/office/powerpoint/2010/main" val="158737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rot="5400000">
            <a:off x="1767607" y="-535359"/>
            <a:ext cx="5392764" cy="727281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27584" y="5891202"/>
            <a:ext cx="7272808" cy="707886"/>
          </a:xfrm>
          <a:prstGeom prst="rect">
            <a:avLst/>
          </a:prstGeom>
          <a:noFill/>
        </p:spPr>
        <p:txBody>
          <a:bodyPr wrap="square" rtlCol="0">
            <a:spAutoFit/>
          </a:bodyPr>
          <a:lstStyle/>
          <a:p>
            <a:pPr algn="ctr"/>
            <a:r>
              <a:rPr lang="el-GR" sz="4000" b="1" dirty="0">
                <a:solidFill>
                  <a:schemeClr val="tx2">
                    <a:lumMod val="50000"/>
                  </a:schemeClr>
                </a:solidFill>
                <a:effectLst>
                  <a:outerShdw blurRad="38100" dist="38100" dir="2700000" algn="tl">
                    <a:srgbClr val="000000">
                      <a:alpha val="43137"/>
                    </a:srgbClr>
                  </a:outerShdw>
                </a:effectLst>
              </a:rPr>
              <a:t>Η Ευρώπη περί το </a:t>
            </a:r>
            <a:r>
              <a:rPr lang="el-GR" sz="4000" b="1" dirty="0">
                <a:solidFill>
                  <a:srgbClr val="C00000"/>
                </a:solidFill>
                <a:effectLst>
                  <a:outerShdw blurRad="38100" dist="38100" dir="2700000" algn="tl">
                    <a:srgbClr val="000000">
                      <a:alpha val="43137"/>
                    </a:srgbClr>
                  </a:outerShdw>
                </a:effectLst>
              </a:rPr>
              <a:t>570 </a:t>
            </a:r>
            <a:r>
              <a:rPr lang="el-GR" sz="4000" b="1" dirty="0" err="1">
                <a:solidFill>
                  <a:schemeClr val="tx2">
                    <a:lumMod val="50000"/>
                  </a:schemeClr>
                </a:solidFill>
                <a:effectLst>
                  <a:outerShdw blurRad="38100" dist="38100" dir="2700000" algn="tl">
                    <a:srgbClr val="000000">
                      <a:alpha val="43137"/>
                    </a:srgbClr>
                  </a:outerShdw>
                </a:effectLst>
              </a:rPr>
              <a:t>μ.Χ</a:t>
            </a:r>
            <a:r>
              <a:rPr lang="el-GR" sz="4000" b="1" dirty="0">
                <a:solidFill>
                  <a:schemeClr val="tx2">
                    <a:lumMod val="50000"/>
                  </a:schemeClr>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40128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2176</Words>
  <Application>Microsoft Office PowerPoint</Application>
  <PresentationFormat>On-screen Show (4:3)</PresentationFormat>
  <Paragraphs>139</Paragraphs>
  <Slides>41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Θέμα του Office</vt:lpstr>
      <vt:lpstr>ΑΠΟ ΤΗΝ ΑΡΧΑΙΟΤΗΤΑ  ΣΤΟ ΜΕΣΑΙΩΝΑ</vt:lpstr>
      <vt:lpstr>Μετάβαση, μετασχηματισμός  από τη Ρωμαϊκή Αυτοκρατορία  στη χριστιανική βυζαντινή.  </vt:lpstr>
      <vt:lpstr>Κύριοι παράγοντες</vt:lpstr>
      <vt:lpstr>Ερείσματα βυζαντινής αυτοκρατορίας</vt:lpstr>
      <vt:lpstr>PowerPoint Presentation</vt:lpstr>
      <vt:lpstr>PowerPoint Presentation</vt:lpstr>
      <vt:lpstr> Μεταβατική περίοδος 330 μ.Χ. Εγκαίνια Κωνσταντινούπολης  έως 641 μ.Χ. – τέλος βασιλείας Ηρακλείου </vt:lpstr>
      <vt:lpstr>Χαρακτηριστικά περιόδου</vt:lpstr>
      <vt:lpstr>PowerPoint Presentation</vt:lpstr>
      <vt:lpstr>Οι διάδοχοι του Ιουστινιανού και η κρίση της αυτοκρατορίας</vt:lpstr>
      <vt:lpstr>ΟΙ ΔΙΑΔΟΧΟΙ ΤΟΥ ΙΟΥΣΤΙΝΙΑΝΟΥ  ΚΑΙ Η ΚΡΙΣΗ ΤΗΣ ΑΥΤΟΚΡΑΤΟΡΙΑΣ</vt:lpstr>
      <vt:lpstr>Ορισμός  Τι ήταν οι σκλαβηνίες;</vt:lpstr>
      <vt:lpstr>PowerPoint Presentation</vt:lpstr>
      <vt:lpstr>Ορισμός  Τι ήταν τα Εξαρχάτα;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ΕΠΑΝΑΛΗΨΗ Τι είπαμε σήμερα;</vt:lpstr>
      <vt:lpstr>PowerPoint Presentation</vt:lpstr>
      <vt:lpstr>PowerPoint Presentation</vt:lpstr>
      <vt:lpstr>Ορισμός  Τι ήταν τα Εξαρχάτα;</vt:lpstr>
      <vt:lpstr>Ορισμός  Τι ήταν οι σκλαβηνίες;</vt:lpstr>
      <vt:lpstr>ΠΗΓΕΣ</vt:lpstr>
      <vt:lpstr>ΣΚΛΑΒΗΝΟΙ ΚΑΙ ΣΕΙΣΜΟΙ ΚΑΤΑΣΤΡΕΦΟΥΝ ΤΗΝ ΕΛΛΑΔΑ </vt:lpstr>
      <vt:lpstr>PowerPoint Presentation</vt:lpstr>
      <vt:lpstr>ΜΙΑ ΑΒΑΡΙΚΗ ΠΡΕΣΒΕΙΑ ΣΤΟ ΒΥΖΑΝΤΙΟ</vt:lpstr>
      <vt:lpstr>PowerPoint Presentation</vt:lpstr>
      <vt:lpstr>ΠΟΛΕΜΟΣ  Ή  ΕΙΡΗΝΗ</vt:lpstr>
      <vt:lpstr>ΕΜΦΥΛΙΟΣ ΠΟΛΕΜΟΣ  ΚΑΙ ΑΝΑΡΧΙΑ ΣΤΟ ΒΥΖΑΝΤΙΟ</vt:lpstr>
      <vt:lpstr>PowerPoint Presentation</vt:lpstr>
      <vt:lpstr>PowerPoint Presentation</vt:lpstr>
      <vt:lpstr>γ. Διαβάστε και μια ποιητική απόδοση της εφιαλτικής ατμόσφαιρας του Εμφυλίου πολέμου  από το Γιώργο Σεφέρη.  Γ. ΣΕΦΕΡΗ, «Επί σκηνής», Ε΄ σχεδίασμα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ΑΠΟ ΤΗΝ ΑΡΧΑΙΟΤΗΤΑ  ΣΤΟ ΜΕΣΑΙΩΝΑ</dc:title>
  <dc:creator>TOSHIBA</dc:creator>
  <cp:lastModifiedBy>Flora</cp:lastModifiedBy>
  <cp:revision>50</cp:revision>
  <dcterms:created xsi:type="dcterms:W3CDTF">2013-10-08T20:38:07Z</dcterms:created>
  <dcterms:modified xsi:type="dcterms:W3CDTF">2022-09-15T10:51:21Z</dcterms:modified>
</cp:coreProperties>
</file>