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6" r:id="rId4"/>
    <p:sldId id="257" r:id="rId5"/>
    <p:sldId id="307" r:id="rId6"/>
    <p:sldId id="308" r:id="rId7"/>
    <p:sldId id="258" r:id="rId8"/>
    <p:sldId id="259" r:id="rId9"/>
    <p:sldId id="261" r:id="rId10"/>
    <p:sldId id="285" r:id="rId11"/>
    <p:sldId id="260" r:id="rId12"/>
    <p:sldId id="275" r:id="rId13"/>
    <p:sldId id="263" r:id="rId14"/>
    <p:sldId id="262" r:id="rId15"/>
    <p:sldId id="264" r:id="rId16"/>
    <p:sldId id="266" r:id="rId17"/>
    <p:sldId id="267" r:id="rId18"/>
    <p:sldId id="276" r:id="rId19"/>
    <p:sldId id="283" r:id="rId20"/>
    <p:sldId id="284" r:id="rId21"/>
    <p:sldId id="265" r:id="rId22"/>
    <p:sldId id="280" r:id="rId23"/>
    <p:sldId id="278" r:id="rId24"/>
    <p:sldId id="277" r:id="rId25"/>
    <p:sldId id="268" r:id="rId26"/>
    <p:sldId id="279" r:id="rId27"/>
    <p:sldId id="310" r:id="rId28"/>
    <p:sldId id="269" r:id="rId29"/>
    <p:sldId id="306" r:id="rId30"/>
    <p:sldId id="270" r:id="rId31"/>
    <p:sldId id="271" r:id="rId32"/>
    <p:sldId id="272" r:id="rId33"/>
    <p:sldId id="273" r:id="rId34"/>
    <p:sldId id="274" r:id="rId35"/>
    <p:sldId id="282" r:id="rId36"/>
    <p:sldId id="286" r:id="rId37"/>
    <p:sldId id="288" r:id="rId38"/>
    <p:sldId id="305" r:id="rId39"/>
    <p:sldId id="311" r:id="rId40"/>
    <p:sldId id="291" r:id="rId41"/>
    <p:sldId id="292" r:id="rId42"/>
    <p:sldId id="293" r:id="rId43"/>
    <p:sldId id="302" r:id="rId44"/>
    <p:sldId id="296" r:id="rId45"/>
    <p:sldId id="301" r:id="rId46"/>
    <p:sldId id="294" r:id="rId47"/>
    <p:sldId id="297" r:id="rId48"/>
    <p:sldId id="298" r:id="rId49"/>
    <p:sldId id="295" r:id="rId50"/>
    <p:sldId id="300" r:id="rId51"/>
    <p:sldId id="299" r:id="rId52"/>
    <p:sldId id="281" r:id="rId53"/>
    <p:sldId id="303" r:id="rId54"/>
    <p:sldId id="309"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5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406167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10543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147359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196015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11441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86830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371420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132202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217402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56517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71A6668-CE72-442A-9CE7-3A9F8A0E1ACF}" type="datetimeFigureOut">
              <a:rPr lang="el-GR" smtClean="0"/>
              <a:pPr/>
              <a:t>16/11/2022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884358A-6B81-4B7F-B354-AC02F2FE4A43}" type="slidenum">
              <a:rPr lang="el-GR" smtClean="0"/>
              <a:pPr/>
              <a:t>‹#›</a:t>
            </a:fld>
            <a:endParaRPr lang="el-GR"/>
          </a:p>
        </p:txBody>
      </p:sp>
    </p:spTree>
    <p:extLst>
      <p:ext uri="{BB962C8B-B14F-4D97-AF65-F5344CB8AC3E}">
        <p14:creationId xmlns:p14="http://schemas.microsoft.com/office/powerpoint/2010/main" val="244286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6">
                <a:lumMod val="40000"/>
                <a:lumOff val="60000"/>
              </a:schemeClr>
            </a:gs>
            <a:gs pos="100000">
              <a:schemeClr val="accent5">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A6668-CE72-442A-9CE7-3A9F8A0E1ACF}" type="datetimeFigureOut">
              <a:rPr lang="el-GR" smtClean="0"/>
              <a:pPr/>
              <a:t>16/11/2022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4358A-6B81-4B7F-B354-AC02F2FE4A43}" type="slidenum">
              <a:rPr lang="el-GR" smtClean="0"/>
              <a:pPr/>
              <a:t>‹#›</a:t>
            </a:fld>
            <a:endParaRPr lang="el-GR"/>
          </a:p>
        </p:txBody>
      </p:sp>
    </p:spTree>
    <p:extLst>
      <p:ext uri="{BB962C8B-B14F-4D97-AF65-F5344CB8AC3E}">
        <p14:creationId xmlns:p14="http://schemas.microsoft.com/office/powerpoint/2010/main" val="79973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1.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8600" y="-747464"/>
            <a:ext cx="11178293" cy="7605464"/>
          </a:xfrm>
        </p:spPr>
      </p:pic>
      <p:sp>
        <p:nvSpPr>
          <p:cNvPr id="5" name="Τίτλος 1"/>
          <p:cNvSpPr txBox="1">
            <a:spLocks/>
          </p:cNvSpPr>
          <p:nvPr/>
        </p:nvSpPr>
        <p:spPr>
          <a:xfrm>
            <a:off x="2267744" y="332656"/>
            <a:ext cx="7704856" cy="20909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400" b="1" dirty="0">
                <a:solidFill>
                  <a:srgbClr val="C00000"/>
                </a:solidFill>
                <a:effectLst>
                  <a:outerShdw blurRad="38100" dist="38100" dir="2700000" algn="tl">
                    <a:srgbClr val="000000">
                      <a:alpha val="43137"/>
                    </a:srgbClr>
                  </a:outerShdw>
                </a:effectLst>
              </a:rPr>
              <a:t>Εκχριστιανισμός</a:t>
            </a:r>
            <a:r>
              <a:rPr lang="el-GR" sz="5400" b="1" dirty="0">
                <a:effectLst>
                  <a:outerShdw blurRad="38100" dist="38100" dir="2700000" algn="tl">
                    <a:srgbClr val="000000">
                      <a:alpha val="43137"/>
                    </a:srgbClr>
                  </a:outerShdw>
                </a:effectLst>
              </a:rPr>
              <a:t> </a:t>
            </a:r>
            <a:br>
              <a:rPr lang="el-GR" sz="5400" b="1" dirty="0">
                <a:effectLst>
                  <a:outerShdw blurRad="38100" dist="38100" dir="2700000" algn="tl">
                    <a:srgbClr val="000000">
                      <a:alpha val="43137"/>
                    </a:srgbClr>
                  </a:outerShdw>
                </a:effectLst>
              </a:rPr>
            </a:br>
            <a:r>
              <a:rPr lang="el-GR" sz="5000" b="1" dirty="0">
                <a:effectLst>
                  <a:outerShdw blurRad="38100" dist="38100" dir="2700000" algn="tl">
                    <a:srgbClr val="000000">
                      <a:alpha val="43137"/>
                    </a:srgbClr>
                  </a:outerShdw>
                </a:effectLst>
              </a:rPr>
              <a:t>Σλάβων, </a:t>
            </a:r>
          </a:p>
          <a:p>
            <a:r>
              <a:rPr lang="el-GR" sz="5000" b="1" dirty="0">
                <a:effectLst>
                  <a:outerShdw blurRad="38100" dist="38100" dir="2700000" algn="tl">
                    <a:srgbClr val="000000">
                      <a:alpha val="43137"/>
                    </a:srgbClr>
                  </a:outerShdw>
                </a:effectLst>
              </a:rPr>
              <a:t>Βούλγαρων, Ρώσων</a:t>
            </a:r>
          </a:p>
        </p:txBody>
      </p:sp>
    </p:spTree>
    <p:extLst>
      <p:ext uri="{BB962C8B-B14F-4D97-AF65-F5344CB8AC3E}">
        <p14:creationId xmlns:p14="http://schemas.microsoft.com/office/powerpoint/2010/main" val="3474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style.rotation</p:attrName>
                                        </p:attrNameLst>
                                      </p:cBhvr>
                                      <p:tavLst>
                                        <p:tav tm="0">
                                          <p:val>
                                            <p:fltVal val="90"/>
                                          </p:val>
                                        </p:tav>
                                        <p:tav tm="100000">
                                          <p:val>
                                            <p:fltVal val="0"/>
                                          </p:val>
                                        </p:tav>
                                      </p:tavLst>
                                    </p:anim>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72200" y="394816"/>
            <a:ext cx="2739146" cy="2962175"/>
          </a:xfrm>
        </p:spPr>
        <p:txBody>
          <a:bodyPr>
            <a:normAutofit fontScale="90000"/>
          </a:bodyPr>
          <a:lstStyle/>
          <a:p>
            <a:r>
              <a:rPr lang="el-GR" dirty="0"/>
              <a:t>Οι </a:t>
            </a:r>
            <a:r>
              <a:rPr lang="el-GR" b="1" dirty="0">
                <a:solidFill>
                  <a:srgbClr val="C00000"/>
                </a:solidFill>
                <a:effectLst>
                  <a:outerShdw blurRad="38100" dist="38100" dir="2700000" algn="tl">
                    <a:srgbClr val="000000">
                      <a:alpha val="43137"/>
                    </a:srgbClr>
                  </a:outerShdw>
                </a:effectLst>
              </a:rPr>
              <a:t>Μοραβοί</a:t>
            </a:r>
            <a:r>
              <a:rPr lang="el-GR" dirty="0">
                <a:solidFill>
                  <a:schemeClr val="accent6">
                    <a:lumMod val="75000"/>
                  </a:schemeClr>
                </a:solidFill>
              </a:rPr>
              <a:t> </a:t>
            </a:r>
            <a:r>
              <a:rPr lang="el-GR" dirty="0"/>
              <a:t>ζητούν </a:t>
            </a:r>
            <a:br>
              <a:rPr lang="el-GR" dirty="0"/>
            </a:br>
            <a:r>
              <a:rPr lang="el-GR" b="1" dirty="0">
                <a:effectLst>
                  <a:outerShdw blurRad="38100" dist="38100" dir="2700000" algn="tl">
                    <a:srgbClr val="000000">
                      <a:alpha val="43137"/>
                    </a:srgbClr>
                  </a:outerShdw>
                </a:effectLst>
              </a:rPr>
              <a:t>βοήθεια</a:t>
            </a:r>
            <a:r>
              <a:rPr lang="el-GR" dirty="0"/>
              <a:t> </a:t>
            </a:r>
            <a:br>
              <a:rPr lang="el-GR" dirty="0"/>
            </a:br>
            <a:r>
              <a:rPr lang="el-GR" dirty="0"/>
              <a:t>από το </a:t>
            </a:r>
            <a:r>
              <a:rPr lang="el-GR" b="1" dirty="0">
                <a:effectLst>
                  <a:outerShdw blurRad="38100" dist="38100" dir="2700000" algn="tl">
                    <a:srgbClr val="000000">
                      <a:alpha val="43137"/>
                    </a:srgbClr>
                  </a:outerShdw>
                </a:effectLst>
              </a:rPr>
              <a:t>Βυζάντιο</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9342" y="3867983"/>
            <a:ext cx="7128792" cy="2968122"/>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0" y="-171400"/>
            <a:ext cx="6240400"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3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509"/>
            <a:ext cx="9151120" cy="7320896"/>
          </a:xfrm>
        </p:spPr>
      </p:pic>
      <p:sp>
        <p:nvSpPr>
          <p:cNvPr id="2" name="Τίτλος 1"/>
          <p:cNvSpPr>
            <a:spLocks noGrp="1"/>
          </p:cNvSpPr>
          <p:nvPr>
            <p:ph type="title"/>
          </p:nvPr>
        </p:nvSpPr>
        <p:spPr>
          <a:xfrm>
            <a:off x="457200" y="274638"/>
            <a:ext cx="8229600" cy="1282154"/>
          </a:xfrm>
        </p:spPr>
        <p:txBody>
          <a:bodyPr>
            <a:normAutofit/>
          </a:bodyPr>
          <a:lstStyle/>
          <a:p>
            <a:r>
              <a:rPr lang="el-GR" sz="3400" dirty="0">
                <a:solidFill>
                  <a:schemeClr val="bg1"/>
                </a:solidFill>
              </a:rPr>
              <a:t>Έτσι, το Βυζάντιο στέλνει τους δύο αδερφούς </a:t>
            </a:r>
            <a:r>
              <a:rPr lang="el-GR" sz="3400" b="1" dirty="0">
                <a:solidFill>
                  <a:schemeClr val="accent6">
                    <a:lumMod val="75000"/>
                  </a:schemeClr>
                </a:solidFill>
                <a:effectLst>
                  <a:outerShdw blurRad="38100" dist="38100" dir="2700000" algn="tl">
                    <a:srgbClr val="000000">
                      <a:alpha val="43137"/>
                    </a:srgbClr>
                  </a:outerShdw>
                </a:effectLst>
              </a:rPr>
              <a:t>Κύριλλο</a:t>
            </a:r>
            <a:r>
              <a:rPr lang="el-GR" sz="3400" dirty="0">
                <a:solidFill>
                  <a:schemeClr val="accent6">
                    <a:lumMod val="75000"/>
                  </a:schemeClr>
                </a:solidFill>
              </a:rPr>
              <a:t> </a:t>
            </a:r>
            <a:r>
              <a:rPr lang="el-GR" sz="3400" dirty="0">
                <a:solidFill>
                  <a:schemeClr val="bg1"/>
                </a:solidFill>
              </a:rPr>
              <a:t>και </a:t>
            </a:r>
            <a:r>
              <a:rPr lang="el-GR" sz="3400" b="1" dirty="0">
                <a:solidFill>
                  <a:schemeClr val="accent6">
                    <a:lumMod val="75000"/>
                  </a:schemeClr>
                </a:solidFill>
                <a:effectLst>
                  <a:outerShdw blurRad="38100" dist="38100" dir="2700000" algn="tl">
                    <a:srgbClr val="000000">
                      <a:alpha val="43137"/>
                    </a:srgbClr>
                  </a:outerShdw>
                </a:effectLst>
              </a:rPr>
              <a:t>Μεθόδιο</a:t>
            </a:r>
            <a:r>
              <a:rPr lang="el-GR" sz="3400" dirty="0">
                <a:solidFill>
                  <a:schemeClr val="accent6">
                    <a:lumMod val="75000"/>
                  </a:schemeClr>
                </a:solidFill>
              </a:rPr>
              <a:t> </a:t>
            </a:r>
            <a:r>
              <a:rPr lang="el-GR" sz="3400" dirty="0">
                <a:solidFill>
                  <a:schemeClr val="bg1"/>
                </a:solidFill>
              </a:rPr>
              <a:t>στη Μοραβία</a:t>
            </a:r>
          </a:p>
        </p:txBody>
      </p:sp>
    </p:spTree>
    <p:extLst>
      <p:ext uri="{BB962C8B-B14F-4D97-AF65-F5344CB8AC3E}">
        <p14:creationId xmlns:p14="http://schemas.microsoft.com/office/powerpoint/2010/main" val="5938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9512" y="245407"/>
            <a:ext cx="4536504" cy="6379459"/>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07936" y="404664"/>
            <a:ext cx="3988534" cy="5982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8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98" y="0"/>
            <a:ext cx="9134455" cy="6858000"/>
          </a:xfrm>
        </p:spPr>
      </p:pic>
    </p:spTree>
    <p:extLst>
      <p:ext uri="{BB962C8B-B14F-4D97-AF65-F5344CB8AC3E}">
        <p14:creationId xmlns:p14="http://schemas.microsoft.com/office/powerpoint/2010/main" val="39679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34455" cy="6858000"/>
          </a:xfrm>
        </p:spPr>
      </p:pic>
    </p:spTree>
    <p:extLst>
      <p:ext uri="{BB962C8B-B14F-4D97-AF65-F5344CB8AC3E}">
        <p14:creationId xmlns:p14="http://schemas.microsoft.com/office/powerpoint/2010/main" val="346413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38" y="-11514"/>
            <a:ext cx="9149791" cy="6869514"/>
          </a:xfrm>
        </p:spPr>
      </p:pic>
    </p:spTree>
    <p:extLst>
      <p:ext uri="{BB962C8B-B14F-4D97-AF65-F5344CB8AC3E}">
        <p14:creationId xmlns:p14="http://schemas.microsoft.com/office/powerpoint/2010/main" val="39657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2008"/>
            <a:ext cx="8229600" cy="764704"/>
          </a:xfrm>
        </p:spPr>
        <p:txBody>
          <a:bodyPr>
            <a:normAutofit/>
          </a:bodyPr>
          <a:lstStyle/>
          <a:p>
            <a:r>
              <a:rPr lang="el-GR" sz="3800" b="1" dirty="0">
                <a:solidFill>
                  <a:srgbClr val="C00000"/>
                </a:solidFill>
                <a:effectLst>
                  <a:outerShdw blurRad="38100" dist="38100" dir="2700000" algn="tl">
                    <a:srgbClr val="000000">
                      <a:alpha val="43137"/>
                    </a:srgbClr>
                  </a:outerShdw>
                </a:effectLst>
              </a:rPr>
              <a:t>Τι</a:t>
            </a:r>
            <a:r>
              <a:rPr lang="el-GR" sz="3800" b="1" dirty="0">
                <a:effectLst>
                  <a:outerShdw blurRad="38100" dist="38100" dir="2700000" algn="tl">
                    <a:srgbClr val="000000">
                      <a:alpha val="43137"/>
                    </a:srgbClr>
                  </a:outerShdw>
                </a:effectLst>
              </a:rPr>
              <a:t> έκαναν οι δύο αδελφοί εκεί;</a:t>
            </a:r>
          </a:p>
        </p:txBody>
      </p:sp>
      <p:sp>
        <p:nvSpPr>
          <p:cNvPr id="3" name="Θέση περιεχομένου 2"/>
          <p:cNvSpPr>
            <a:spLocks noGrp="1"/>
          </p:cNvSpPr>
          <p:nvPr>
            <p:ph idx="1"/>
          </p:nvPr>
        </p:nvSpPr>
        <p:spPr>
          <a:xfrm>
            <a:off x="395536" y="980728"/>
            <a:ext cx="8229600" cy="2736304"/>
          </a:xfrm>
        </p:spPr>
        <p:txBody>
          <a:bodyPr>
            <a:normAutofit/>
          </a:bodyPr>
          <a:lstStyle/>
          <a:p>
            <a:r>
              <a:rPr lang="el-GR" dirty="0"/>
              <a:t>Δημιουργία </a:t>
            </a:r>
            <a:r>
              <a:rPr lang="el-GR" b="1" dirty="0" err="1">
                <a:solidFill>
                  <a:srgbClr val="C00000"/>
                </a:solidFill>
                <a:effectLst>
                  <a:outerShdw blurRad="38100" dist="38100" dir="2700000" algn="tl">
                    <a:srgbClr val="000000">
                      <a:alpha val="43137"/>
                    </a:srgbClr>
                  </a:outerShdw>
                </a:effectLst>
              </a:rPr>
              <a:t>γλαγολιτικού</a:t>
            </a:r>
            <a:r>
              <a:rPr lang="el-GR" dirty="0">
                <a:solidFill>
                  <a:schemeClr val="accent6">
                    <a:lumMod val="75000"/>
                  </a:schemeClr>
                </a:solidFill>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αλφαβήτου</a:t>
            </a:r>
          </a:p>
          <a:p>
            <a:r>
              <a:rPr lang="el-GR" b="1" dirty="0">
                <a:effectLst>
                  <a:outerShdw blurRad="38100" dist="38100" dir="2700000" algn="tl">
                    <a:srgbClr val="000000">
                      <a:alpha val="43137"/>
                    </a:srgbClr>
                  </a:outerShdw>
                </a:effectLst>
              </a:rPr>
              <a:t>Μετάφραση</a:t>
            </a:r>
            <a:r>
              <a:rPr lang="el-GR" dirty="0"/>
              <a:t> της </a:t>
            </a:r>
            <a:r>
              <a:rPr lang="el-GR" b="1" dirty="0">
                <a:effectLst>
                  <a:outerShdw blurRad="38100" dist="38100" dir="2700000" algn="tl">
                    <a:srgbClr val="000000">
                      <a:alpha val="43137"/>
                    </a:srgbClr>
                  </a:outerShdw>
                </a:effectLst>
              </a:rPr>
              <a:t>Αγίας Γραφής </a:t>
            </a:r>
            <a:r>
              <a:rPr lang="el-GR" dirty="0"/>
              <a:t>στα σλαβονικά</a:t>
            </a:r>
          </a:p>
          <a:p>
            <a:r>
              <a:rPr lang="el-GR" dirty="0"/>
              <a:t>Η </a:t>
            </a:r>
            <a:r>
              <a:rPr lang="el-GR" b="1" dirty="0">
                <a:effectLst>
                  <a:outerShdw blurRad="38100" dist="38100" dir="2700000" algn="tl">
                    <a:srgbClr val="000000">
                      <a:alpha val="43137"/>
                    </a:srgbClr>
                  </a:outerShdw>
                </a:effectLst>
              </a:rPr>
              <a:t>Λειτουργία</a:t>
            </a:r>
            <a:r>
              <a:rPr lang="el-GR" dirty="0"/>
              <a:t> και το </a:t>
            </a:r>
            <a:r>
              <a:rPr lang="el-GR" b="1" dirty="0">
                <a:effectLst>
                  <a:outerShdw blurRad="38100" dist="38100" dir="2700000" algn="tl">
                    <a:srgbClr val="000000">
                      <a:alpha val="43137"/>
                    </a:srgbClr>
                  </a:outerShdw>
                </a:effectLst>
              </a:rPr>
              <a:t>κήρυγμα</a:t>
            </a:r>
            <a:r>
              <a:rPr lang="el-GR" dirty="0"/>
              <a:t> άρχισαν να γίνονται στη σλαβονική γλώσσα</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111916"/>
            <a:ext cx="3815524" cy="1944216"/>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994320"/>
            <a:ext cx="3850564" cy="2558762"/>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786864"/>
            <a:ext cx="1872208" cy="802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31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867" y="-171400"/>
            <a:ext cx="9793088" cy="7344816"/>
          </a:xfrm>
        </p:spPr>
      </p:pic>
    </p:spTree>
    <p:extLst>
      <p:ext uri="{BB962C8B-B14F-4D97-AF65-F5344CB8AC3E}">
        <p14:creationId xmlns:p14="http://schemas.microsoft.com/office/powerpoint/2010/main" val="25451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92080" y="1916832"/>
            <a:ext cx="3482561" cy="4032448"/>
          </a:xfrm>
        </p:spPr>
        <p:txBody>
          <a:bodyPr>
            <a:normAutofit fontScale="90000"/>
          </a:bodyPr>
          <a:lstStyle/>
          <a:p>
            <a:r>
              <a:rPr lang="el-GR" dirty="0"/>
              <a:t>Πρώτη σελίδα του κατά Μάρκον Ευαγγελίου </a:t>
            </a:r>
            <a:br>
              <a:rPr lang="el-GR" dirty="0"/>
            </a:br>
            <a:r>
              <a:rPr lang="el-GR" dirty="0"/>
              <a:t>στη </a:t>
            </a:r>
            <a:r>
              <a:rPr lang="el-GR" dirty="0" err="1"/>
              <a:t>γλαγολιτική</a:t>
            </a:r>
            <a:r>
              <a:rPr lang="el-GR" dirty="0"/>
              <a:t> γραφή</a:t>
            </a:r>
          </a:p>
        </p:txBody>
      </p:sp>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5254" y="116632"/>
            <a:ext cx="4250762" cy="6758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02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686800" cy="1143000"/>
          </a:xfrm>
        </p:spPr>
        <p:txBody>
          <a:bodyPr>
            <a:normAutofit fontScale="90000"/>
          </a:bodyPr>
          <a:lstStyle/>
          <a:p>
            <a:r>
              <a:rPr lang="el-GR" sz="5300" b="1" dirty="0">
                <a:solidFill>
                  <a:srgbClr val="C00000"/>
                </a:solidFill>
                <a:effectLst>
                  <a:outerShdw blurRad="38100" dist="38100" dir="2700000" algn="tl">
                    <a:srgbClr val="000000">
                      <a:alpha val="43137"/>
                    </a:srgbClr>
                  </a:outerShdw>
                </a:effectLst>
              </a:rPr>
              <a:t>Ποιος</a:t>
            </a:r>
            <a:r>
              <a:rPr lang="el-GR" dirty="0"/>
              <a:t> </a:t>
            </a:r>
            <a:r>
              <a:rPr lang="el-GR" sz="3600" dirty="0"/>
              <a:t>επινόησε τη </a:t>
            </a:r>
            <a:r>
              <a:rPr lang="el-GR" sz="3600" b="1" dirty="0" err="1">
                <a:effectLst>
                  <a:outerShdw blurRad="38100" dist="38100" dir="2700000" algn="tl">
                    <a:srgbClr val="000000">
                      <a:alpha val="43137"/>
                    </a:srgbClr>
                  </a:outerShdw>
                </a:effectLst>
              </a:rPr>
              <a:t>γλαγολιτική</a:t>
            </a:r>
            <a:r>
              <a:rPr lang="el-GR" sz="3600" dirty="0">
                <a:effectLst>
                  <a:outerShdw blurRad="38100" dist="38100" dir="2700000" algn="tl">
                    <a:srgbClr val="000000">
                      <a:alpha val="43137"/>
                    </a:srgbClr>
                  </a:outerShdw>
                </a:effectLst>
              </a:rPr>
              <a:t> </a:t>
            </a:r>
            <a:r>
              <a:rPr lang="el-GR" sz="3600" dirty="0"/>
              <a:t>γραφή: </a:t>
            </a:r>
            <a:br>
              <a:rPr lang="el-GR" sz="3600" dirty="0"/>
            </a:br>
            <a:r>
              <a:rPr lang="el-GR" sz="3600" dirty="0"/>
              <a:t>                     ο </a:t>
            </a:r>
            <a:r>
              <a:rPr lang="el-GR" sz="3600" b="1" dirty="0">
                <a:effectLst>
                  <a:outerShdw blurRad="38100" dist="38100" dir="2700000" algn="tl">
                    <a:srgbClr val="000000">
                      <a:alpha val="43137"/>
                    </a:srgbClr>
                  </a:outerShdw>
                </a:effectLst>
              </a:rPr>
              <a:t>Κύριλλος</a:t>
            </a:r>
            <a:r>
              <a:rPr lang="el-GR" sz="3600" dirty="0"/>
              <a:t>, ο </a:t>
            </a:r>
            <a:r>
              <a:rPr lang="el-GR" sz="3600" b="1" dirty="0">
                <a:effectLst>
                  <a:outerShdw blurRad="38100" dist="38100" dir="2700000" algn="tl">
                    <a:srgbClr val="000000">
                      <a:alpha val="43137"/>
                    </a:srgbClr>
                  </a:outerShdw>
                </a:effectLst>
              </a:rPr>
              <a:t>Μεθόδιος</a:t>
            </a:r>
            <a:r>
              <a:rPr lang="el-GR" sz="3600" dirty="0"/>
              <a:t> ή </a:t>
            </a:r>
            <a:r>
              <a:rPr lang="el-GR" sz="3600" b="1" dirty="0">
                <a:effectLst>
                  <a:outerShdw blurRad="38100" dist="38100" dir="2700000" algn="tl">
                    <a:srgbClr val="000000">
                      <a:alpha val="43137"/>
                    </a:srgbClr>
                  </a:outerShdw>
                </a:effectLst>
              </a:rPr>
              <a:t>και οι δύο</a:t>
            </a:r>
            <a:r>
              <a:rPr lang="el-GR" sz="3600" dirty="0"/>
              <a:t>;</a:t>
            </a:r>
          </a:p>
        </p:txBody>
      </p:sp>
      <p:sp>
        <p:nvSpPr>
          <p:cNvPr id="3" name="Θέση περιεχομένου 2"/>
          <p:cNvSpPr>
            <a:spLocks noGrp="1"/>
          </p:cNvSpPr>
          <p:nvPr>
            <p:ph idx="1"/>
          </p:nvPr>
        </p:nvSpPr>
        <p:spPr>
          <a:xfrm>
            <a:off x="457200" y="1600201"/>
            <a:ext cx="8229600" cy="1180728"/>
          </a:xfrm>
        </p:spPr>
        <p:txBody>
          <a:bodyPr/>
          <a:lstStyle/>
          <a:p>
            <a:pPr marL="0" indent="0">
              <a:buNone/>
            </a:pPr>
            <a:r>
              <a:rPr lang="el-GR" dirty="0"/>
              <a:t>Ο </a:t>
            </a:r>
            <a:r>
              <a:rPr lang="el-GR" b="1" dirty="0">
                <a:effectLst>
                  <a:outerShdw blurRad="38100" dist="38100" dir="2700000" algn="tl">
                    <a:srgbClr val="000000">
                      <a:alpha val="43137"/>
                    </a:srgbClr>
                  </a:outerShdw>
                </a:effectLst>
              </a:rPr>
              <a:t>Κύριλλος</a:t>
            </a:r>
            <a:r>
              <a:rPr lang="el-GR" dirty="0"/>
              <a:t>. </a:t>
            </a:r>
          </a:p>
          <a:p>
            <a:pPr marL="0" indent="0">
              <a:buNone/>
            </a:pPr>
            <a:r>
              <a:rPr lang="el-GR" dirty="0"/>
              <a:t>Πώς αλλιώς λεγόταν;</a:t>
            </a:r>
          </a:p>
        </p:txBody>
      </p:sp>
      <p:sp>
        <p:nvSpPr>
          <p:cNvPr id="4" name="Θέση περιεχομένου 2"/>
          <p:cNvSpPr txBox="1">
            <a:spLocks/>
          </p:cNvSpPr>
          <p:nvPr/>
        </p:nvSpPr>
        <p:spPr>
          <a:xfrm>
            <a:off x="476788" y="2888997"/>
            <a:ext cx="324232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b="1" dirty="0">
                <a:effectLst>
                  <a:outerShdw blurRad="38100" dist="38100" dir="2700000" algn="tl">
                    <a:srgbClr val="000000">
                      <a:alpha val="43137"/>
                    </a:srgbClr>
                  </a:outerShdw>
                </a:effectLst>
              </a:rPr>
              <a:t>Κωνσταντίνος</a:t>
            </a:r>
          </a:p>
        </p:txBody>
      </p:sp>
      <p:pic>
        <p:nvPicPr>
          <p:cNvPr id="5" name="Εικόνα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2120" y="1844824"/>
            <a:ext cx="3291441" cy="5216624"/>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4824"/>
            <a:ext cx="1541329" cy="696786"/>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7544" y="3717032"/>
            <a:ext cx="4355192" cy="2958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77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26170"/>
          </a:xfrm>
        </p:spPr>
        <p:txBody>
          <a:bodyPr>
            <a:normAutofit fontScale="90000"/>
          </a:bodyPr>
          <a:lstStyle/>
          <a:p>
            <a:r>
              <a:rPr lang="el-GR" sz="3900" dirty="0"/>
              <a:t>Το </a:t>
            </a:r>
            <a:r>
              <a:rPr lang="el-GR" sz="3900" b="1" dirty="0">
                <a:solidFill>
                  <a:srgbClr val="C00000"/>
                </a:solidFill>
                <a:effectLst>
                  <a:outerShdw blurRad="38100" dist="38100" dir="2700000" algn="tl">
                    <a:srgbClr val="000000">
                      <a:alpha val="43137"/>
                    </a:srgbClr>
                  </a:outerShdw>
                </a:effectLst>
              </a:rPr>
              <a:t>Βυζάντιο</a:t>
            </a:r>
            <a:r>
              <a:rPr lang="el-GR" sz="3900" dirty="0">
                <a:solidFill>
                  <a:schemeClr val="accent6">
                    <a:lumMod val="75000"/>
                  </a:schemeClr>
                </a:solidFill>
              </a:rPr>
              <a:t> </a:t>
            </a:r>
            <a:r>
              <a:rPr lang="el-GR" sz="3900" dirty="0"/>
              <a:t>στράφηκε προς τα Βαλκάνια και διέδωσε τη </a:t>
            </a:r>
            <a:r>
              <a:rPr lang="el-GR" sz="3900" b="1" dirty="0">
                <a:solidFill>
                  <a:srgbClr val="C00000"/>
                </a:solidFill>
                <a:effectLst>
                  <a:outerShdw blurRad="38100" dist="38100" dir="2700000" algn="tl">
                    <a:srgbClr val="000000">
                      <a:alpha val="43137"/>
                    </a:srgbClr>
                  </a:outerShdw>
                </a:effectLst>
              </a:rPr>
              <a:t>Χριστιανική πίστη</a:t>
            </a:r>
            <a:r>
              <a:rPr lang="el-GR" sz="3900" dirty="0"/>
              <a:t>.</a:t>
            </a:r>
            <a:br>
              <a:rPr lang="el-GR" dirty="0"/>
            </a:b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523188"/>
            <a:ext cx="2604617" cy="1736411"/>
          </a:xfrm>
          <a:prstGeom prst="rect">
            <a:avLst/>
          </a:prstGeom>
          <a:ln>
            <a:noFill/>
          </a:ln>
          <a:effectLst>
            <a:outerShdw blurRad="292100" dist="139700" dir="2700000" algn="tl" rotWithShape="0">
              <a:srgbClr val="333333">
                <a:alpha val="65000"/>
              </a:srgbClr>
            </a:outerShdw>
          </a:effectLst>
        </p:spPr>
      </p:pic>
      <p:sp>
        <p:nvSpPr>
          <p:cNvPr id="5" name="Τίτλος 1"/>
          <p:cNvSpPr txBox="1">
            <a:spLocks/>
          </p:cNvSpPr>
          <p:nvPr/>
        </p:nvSpPr>
        <p:spPr>
          <a:xfrm>
            <a:off x="323528" y="2780928"/>
            <a:ext cx="8229600" cy="387444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l-GR" dirty="0"/>
            </a:br>
            <a:r>
              <a:rPr lang="el-GR" sz="3600" dirty="0"/>
              <a:t>Ο εκχριστιανισμός των τριών γειτονικών λαών του Βυζαντίου</a:t>
            </a:r>
            <a:br>
              <a:rPr lang="el-GR" sz="3600" dirty="0"/>
            </a:br>
            <a:r>
              <a:rPr lang="el-GR" sz="3600" dirty="0"/>
              <a:t>(</a:t>
            </a:r>
            <a:r>
              <a:rPr lang="el-GR" sz="3600" b="1" dirty="0">
                <a:effectLst>
                  <a:outerShdw blurRad="38100" dist="38100" dir="2700000" algn="tl">
                    <a:srgbClr val="000000">
                      <a:alpha val="43137"/>
                    </a:srgbClr>
                  </a:outerShdw>
                </a:effectLst>
              </a:rPr>
              <a:t>Σλάβων</a:t>
            </a:r>
            <a:r>
              <a:rPr lang="el-GR" sz="3600" dirty="0"/>
              <a:t>, </a:t>
            </a:r>
            <a:r>
              <a:rPr lang="el-GR" sz="3600" b="1" dirty="0">
                <a:effectLst>
                  <a:outerShdw blurRad="38100" dist="38100" dir="2700000" algn="tl">
                    <a:srgbClr val="000000">
                      <a:alpha val="43137"/>
                    </a:srgbClr>
                  </a:outerShdw>
                </a:effectLst>
              </a:rPr>
              <a:t>Βούλγαρων</a:t>
            </a:r>
            <a:r>
              <a:rPr lang="el-GR" sz="3600" dirty="0">
                <a:effectLst>
                  <a:outerShdw blurRad="38100" dist="38100" dir="2700000" algn="tl">
                    <a:srgbClr val="000000">
                      <a:alpha val="43137"/>
                    </a:srgbClr>
                  </a:outerShdw>
                </a:effectLst>
              </a:rPr>
              <a:t> </a:t>
            </a:r>
            <a:r>
              <a:rPr lang="el-GR" sz="3600" dirty="0"/>
              <a:t>και </a:t>
            </a:r>
            <a:r>
              <a:rPr lang="el-GR" sz="3600" b="1" dirty="0">
                <a:effectLst>
                  <a:outerShdw blurRad="38100" dist="38100" dir="2700000" algn="tl">
                    <a:srgbClr val="000000">
                      <a:alpha val="43137"/>
                    </a:srgbClr>
                  </a:outerShdw>
                </a:effectLst>
              </a:rPr>
              <a:t>Ρώσων</a:t>
            </a:r>
            <a:r>
              <a:rPr lang="el-GR" sz="3600" dirty="0"/>
              <a:t>)</a:t>
            </a:r>
            <a:br>
              <a:rPr lang="el-GR" sz="3600" dirty="0"/>
            </a:br>
            <a:r>
              <a:rPr lang="el-GR" sz="3600" dirty="0"/>
              <a:t>έπαιξε κορυφαίο ρόλο στις </a:t>
            </a:r>
            <a:r>
              <a:rPr lang="el-GR" sz="3600" b="1" dirty="0">
                <a:solidFill>
                  <a:srgbClr val="C00000"/>
                </a:solidFill>
                <a:effectLst>
                  <a:outerShdw blurRad="38100" dist="38100" dir="2700000" algn="tl">
                    <a:srgbClr val="000000">
                      <a:alpha val="43137"/>
                    </a:srgbClr>
                  </a:outerShdw>
                </a:effectLst>
              </a:rPr>
              <a:t>σχέσεις</a:t>
            </a:r>
            <a:r>
              <a:rPr lang="el-GR" sz="3600" b="1" dirty="0">
                <a:effectLst>
                  <a:outerShdw blurRad="38100" dist="38100" dir="2700000" algn="tl">
                    <a:srgbClr val="000000">
                      <a:alpha val="43137"/>
                    </a:srgbClr>
                  </a:outerShdw>
                </a:effectLst>
              </a:rPr>
              <a:t> των λαών </a:t>
            </a:r>
            <a:r>
              <a:rPr lang="el-GR" sz="3600" dirty="0"/>
              <a:t>αυτών με την αυτοκρατορία και στη </a:t>
            </a:r>
            <a:r>
              <a:rPr lang="el-GR" sz="3600" b="1" dirty="0">
                <a:effectLst>
                  <a:outerShdw blurRad="38100" dist="38100" dir="2700000" algn="tl">
                    <a:srgbClr val="000000">
                      <a:alpha val="43137"/>
                    </a:srgbClr>
                  </a:outerShdw>
                </a:effectLst>
              </a:rPr>
              <a:t>διαμόρφωση του </a:t>
            </a:r>
            <a:r>
              <a:rPr lang="el-GR" sz="3600" b="1" dirty="0">
                <a:solidFill>
                  <a:srgbClr val="C00000"/>
                </a:solidFill>
                <a:effectLst>
                  <a:outerShdw blurRad="38100" dist="38100" dir="2700000" algn="tl">
                    <a:srgbClr val="000000">
                      <a:alpha val="43137"/>
                    </a:srgbClr>
                  </a:outerShdw>
                </a:effectLst>
              </a:rPr>
              <a:t>πολιτιστικού</a:t>
            </a:r>
            <a:r>
              <a:rPr lang="el-GR" sz="3600" b="1" dirty="0">
                <a:effectLst>
                  <a:outerShdw blurRad="38100" dist="38100" dir="2700000" algn="tl">
                    <a:srgbClr val="000000">
                      <a:alpha val="43137"/>
                    </a:srgbClr>
                  </a:outerShdw>
                </a:effectLst>
              </a:rPr>
              <a:t> τοπίου </a:t>
            </a:r>
          </a:p>
          <a:p>
            <a:r>
              <a:rPr lang="el-GR" sz="3600" b="1" dirty="0">
                <a:effectLst>
                  <a:outerShdw blurRad="38100" dist="38100" dir="2700000" algn="tl">
                    <a:srgbClr val="000000">
                      <a:alpha val="43137"/>
                    </a:srgbClr>
                  </a:outerShdw>
                </a:effectLst>
              </a:rPr>
              <a:t>της Ευρώπης</a:t>
            </a:r>
            <a:r>
              <a:rPr lang="el-GR" sz="3600" dirty="0"/>
              <a:t>.</a:t>
            </a:r>
          </a:p>
        </p:txBody>
      </p:sp>
      <p:sp>
        <p:nvSpPr>
          <p:cNvPr id="7" name="Έλλειψη 6"/>
          <p:cNvSpPr/>
          <p:nvPr/>
        </p:nvSpPr>
        <p:spPr>
          <a:xfrm>
            <a:off x="5292080" y="1389026"/>
            <a:ext cx="2808312" cy="2004737"/>
          </a:xfrm>
          <a:prstGeom prst="ellipse">
            <a:avLst/>
          </a:prstGeom>
          <a:blipFill>
            <a:blip r:embed="rId3" cstate="print"/>
            <a:stretch>
              <a:fillRect/>
            </a:stretch>
          </a:blipFill>
          <a:ln>
            <a:solidFill>
              <a:schemeClr val="accent3">
                <a:lumMod val="50000"/>
              </a:schemeClr>
            </a:solidFill>
          </a:ln>
          <a:effectLst>
            <a:outerShdw blurRad="139700" dist="38100" dir="2700000" sx="104000" sy="104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Θέση περιεχομένου 3"/>
          <p:cNvPicPr>
            <a:picLocks noChangeAspect="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tretch>
            <a:fillRect/>
          </a:stretch>
        </p:blipFill>
        <p:spPr>
          <a:xfrm>
            <a:off x="7313696" y="1196752"/>
            <a:ext cx="1633015" cy="2220761"/>
          </a:xfrm>
          <a:prstGeom prst="rect">
            <a:avLst/>
          </a:prstGeom>
          <a:ln>
            <a:noFill/>
          </a:ln>
          <a:effectLst>
            <a:outerShdw blurRad="292100" dist="139700" dir="2700000" algn="tl" rotWithShape="0">
              <a:srgbClr val="333333">
                <a:alpha val="65000"/>
              </a:srgbClr>
            </a:outerShdw>
          </a:effectLst>
        </p:spPr>
      </p:pic>
      <p:cxnSp>
        <p:nvCxnSpPr>
          <p:cNvPr id="10" name="Ευθύγραμμο βέλος σύνδεσης 9"/>
          <p:cNvCxnSpPr/>
          <p:nvPr/>
        </p:nvCxnSpPr>
        <p:spPr>
          <a:xfrm>
            <a:off x="3433539" y="2341976"/>
            <a:ext cx="1642517" cy="0"/>
          </a:xfrm>
          <a:prstGeom prst="straightConnector1">
            <a:avLst/>
          </a:prstGeom>
          <a:ln w="63500">
            <a:solidFill>
              <a:schemeClr val="accent3">
                <a:lumMod val="50000"/>
              </a:schemeClr>
            </a:solidFill>
            <a:tailEnd type="arrow"/>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9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1520" y="188640"/>
            <a:ext cx="8694929" cy="4869160"/>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a:xfrm>
            <a:off x="611560" y="5445224"/>
            <a:ext cx="8229600" cy="1143000"/>
          </a:xfrm>
        </p:spPr>
        <p:txBody>
          <a:bodyPr>
            <a:normAutofit fontScale="90000"/>
          </a:bodyPr>
          <a:lstStyle/>
          <a:p>
            <a:r>
              <a:rPr lang="el-GR" dirty="0"/>
              <a:t>Το «</a:t>
            </a:r>
            <a:r>
              <a:rPr lang="el-GR" b="1" dirty="0">
                <a:solidFill>
                  <a:srgbClr val="C00000"/>
                </a:solidFill>
                <a:effectLst>
                  <a:outerShdw blurRad="38100" dist="38100" dir="2700000" algn="tl">
                    <a:srgbClr val="000000">
                      <a:alpha val="43137"/>
                    </a:srgbClr>
                  </a:outerShdw>
                </a:effectLst>
              </a:rPr>
              <a:t>Πάτερ </a:t>
            </a:r>
            <a:r>
              <a:rPr lang="el-GR" b="1" dirty="0" err="1">
                <a:solidFill>
                  <a:srgbClr val="C00000"/>
                </a:solidFill>
                <a:effectLst>
                  <a:outerShdw blurRad="38100" dist="38100" dir="2700000" algn="tl">
                    <a:srgbClr val="000000">
                      <a:alpha val="43137"/>
                    </a:srgbClr>
                  </a:outerShdw>
                </a:effectLst>
              </a:rPr>
              <a:t>ἡμῶν</a:t>
            </a:r>
            <a:r>
              <a:rPr lang="el-GR" dirty="0"/>
              <a:t>» </a:t>
            </a:r>
            <a:br>
              <a:rPr lang="el-GR" dirty="0"/>
            </a:br>
            <a:r>
              <a:rPr lang="el-GR" dirty="0"/>
              <a:t>στο </a:t>
            </a:r>
            <a:r>
              <a:rPr lang="el-GR" dirty="0" err="1"/>
              <a:t>γλαγολιτικό</a:t>
            </a:r>
            <a:r>
              <a:rPr lang="el-GR" dirty="0"/>
              <a:t> αλφάβητο</a:t>
            </a:r>
          </a:p>
        </p:txBody>
      </p:sp>
    </p:spTree>
    <p:extLst>
      <p:ext uri="{BB962C8B-B14F-4D97-AF65-F5344CB8AC3E}">
        <p14:creationId xmlns:p14="http://schemas.microsoft.com/office/powerpoint/2010/main" val="22742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7094"/>
            <a:ext cx="5544616" cy="1889910"/>
          </a:xfrm>
        </p:spPr>
        <p:txBody>
          <a:bodyPr>
            <a:normAutofit/>
          </a:bodyPr>
          <a:lstStyle/>
          <a:p>
            <a:r>
              <a:rPr lang="el-GR" sz="4800" b="1" dirty="0">
                <a:solidFill>
                  <a:srgbClr val="C00000"/>
                </a:solidFill>
                <a:effectLst>
                  <a:outerShdw blurRad="38100" dist="38100" dir="2700000" algn="tl">
                    <a:srgbClr val="000000">
                      <a:alpha val="43137"/>
                    </a:srgbClr>
                  </a:outerShdw>
                </a:effectLst>
              </a:rPr>
              <a:t>Γιατί</a:t>
            </a:r>
            <a:r>
              <a:rPr lang="el-GR" sz="4800" b="1" dirty="0">
                <a:solidFill>
                  <a:schemeClr val="accent6">
                    <a:lumMod val="75000"/>
                  </a:schemeClr>
                </a:solidFill>
                <a:effectLst>
                  <a:outerShdw blurRad="38100" dist="38100" dir="2700000" algn="tl">
                    <a:srgbClr val="000000">
                      <a:alpha val="43137"/>
                    </a:srgbClr>
                  </a:outerShdw>
                </a:effectLst>
              </a:rPr>
              <a:t> </a:t>
            </a:r>
            <a:r>
              <a:rPr lang="el-GR" sz="3200" b="1" dirty="0">
                <a:effectLst>
                  <a:outerShdw blurRad="38100" dist="38100" dir="2700000" algn="tl">
                    <a:srgbClr val="000000">
                      <a:alpha val="43137"/>
                    </a:srgbClr>
                  </a:outerShdw>
                </a:effectLst>
              </a:rPr>
              <a:t>είναι τόσο σημαντική η προσφορά των δύο αδερφών;</a:t>
            </a:r>
          </a:p>
        </p:txBody>
      </p:sp>
      <p:pic>
        <p:nvPicPr>
          <p:cNvPr id="4" name="Θέση περιεχομένου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3094" y="404664"/>
            <a:ext cx="3068821" cy="3772679"/>
          </a:xfrm>
          <a:prstGeom prst="rect">
            <a:avLst/>
          </a:prstGeom>
          <a:ln>
            <a:noFill/>
          </a:ln>
          <a:effectLst>
            <a:outerShdw blurRad="292100" dist="139700" dir="2700000" algn="tl" rotWithShape="0">
              <a:srgbClr val="333333">
                <a:alpha val="65000"/>
              </a:srgbClr>
            </a:outerShdw>
          </a:effectLst>
        </p:spPr>
      </p:pic>
      <p:sp>
        <p:nvSpPr>
          <p:cNvPr id="5" name="Θέση περιεχομένου 2"/>
          <p:cNvSpPr txBox="1">
            <a:spLocks/>
          </p:cNvSpPr>
          <p:nvPr/>
        </p:nvSpPr>
        <p:spPr>
          <a:xfrm>
            <a:off x="539552" y="2840452"/>
            <a:ext cx="5338936" cy="1148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t>Για πρώτη φορά </a:t>
            </a:r>
            <a:r>
              <a:rPr lang="el-GR" b="1" dirty="0">
                <a:solidFill>
                  <a:srgbClr val="C00000"/>
                </a:solidFill>
                <a:effectLst>
                  <a:outerShdw blurRad="38100" dist="38100" dir="2700000" algn="tl">
                    <a:srgbClr val="000000">
                      <a:alpha val="43137"/>
                    </a:srgbClr>
                  </a:outerShdw>
                </a:effectLst>
              </a:rPr>
              <a:t>ΓΡΑΦΤΗΚΕ</a:t>
            </a:r>
            <a:r>
              <a:rPr lang="el-GR" dirty="0"/>
              <a:t> η γλώσσα αυτή!</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340768"/>
            <a:ext cx="1515452" cy="1515452"/>
          </a:xfrm>
          <a:prstGeom prst="rect">
            <a:avLst/>
          </a:prstGeom>
          <a:ln>
            <a:noFill/>
          </a:ln>
          <a:effectLst>
            <a:outerShdw blurRad="292100" dist="139700" dir="2700000" algn="tl" rotWithShape="0">
              <a:srgbClr val="333333">
                <a:alpha val="65000"/>
              </a:srgbClr>
            </a:outerShdw>
          </a:effectLst>
        </p:spPr>
      </p:pic>
      <p:sp>
        <p:nvSpPr>
          <p:cNvPr id="8" name="Θέση περιεχομένου 2"/>
          <p:cNvSpPr txBox="1">
            <a:spLocks/>
          </p:cNvSpPr>
          <p:nvPr/>
        </p:nvSpPr>
        <p:spPr>
          <a:xfrm>
            <a:off x="3385510" y="5149197"/>
            <a:ext cx="6155042" cy="15121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t>Οι Σλάβοι οφείλουν τις απαρχές </a:t>
            </a:r>
          </a:p>
          <a:p>
            <a:pPr marL="0" indent="0">
              <a:buNone/>
            </a:pPr>
            <a:r>
              <a:rPr lang="el-GR" dirty="0"/>
              <a:t>    της </a:t>
            </a:r>
            <a:r>
              <a:rPr lang="el-GR" b="1" dirty="0">
                <a:solidFill>
                  <a:srgbClr val="C00000"/>
                </a:solidFill>
                <a:effectLst>
                  <a:outerShdw blurRad="38100" dist="38100" dir="2700000" algn="tl">
                    <a:srgbClr val="000000">
                      <a:alpha val="43137"/>
                    </a:srgbClr>
                  </a:outerShdw>
                </a:effectLst>
              </a:rPr>
              <a:t>εθνικής φιλολογίας</a:t>
            </a:r>
            <a:r>
              <a:rPr lang="el-GR" dirty="0">
                <a:solidFill>
                  <a:srgbClr val="C00000"/>
                </a:solidFill>
              </a:rPr>
              <a:t> </a:t>
            </a:r>
            <a:r>
              <a:rPr lang="el-GR" dirty="0"/>
              <a:t>τους </a:t>
            </a:r>
          </a:p>
          <a:p>
            <a:pPr marL="0" indent="0">
              <a:buNone/>
            </a:pPr>
            <a:r>
              <a:rPr lang="el-GR" dirty="0"/>
              <a:t>    στον Κύριλλο και τον Μεθόδιο!</a:t>
            </a:r>
          </a:p>
          <a:p>
            <a:endParaRPr lang="el-GR" dirty="0"/>
          </a:p>
        </p:txBody>
      </p:sp>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635641"/>
            <a:ext cx="1515452" cy="1515452"/>
          </a:xfrm>
          <a:prstGeom prst="rect">
            <a:avLst/>
          </a:prstGeom>
          <a:ln>
            <a:noFill/>
          </a:ln>
          <a:effectLst>
            <a:outerShdw blurRad="292100" dist="139700" dir="2700000" algn="tl" rotWithShape="0">
              <a:srgbClr val="333333">
                <a:alpha val="65000"/>
              </a:srgbClr>
            </a:outerShdw>
          </a:effectLst>
        </p:spPr>
      </p:pic>
      <p:pic>
        <p:nvPicPr>
          <p:cNvPr id="10" name="Θέση περιεχομένου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11" y="4077072"/>
            <a:ext cx="3047015" cy="1828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80">
                                          <p:stCondLst>
                                            <p:cond delay="0"/>
                                          </p:stCondLst>
                                        </p:cTn>
                                        <p:tgtEl>
                                          <p:spTgt spid="9"/>
                                        </p:tgtEl>
                                      </p:cBhvr>
                                    </p:animEffect>
                                    <p:anim calcmode="lin" valueType="num">
                                      <p:cBhvr>
                                        <p:cTn id="4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tgtEl>
                                      </p:cBhvr>
                                      <p:to x="100000" y="60000"/>
                                    </p:animScale>
                                    <p:animScale>
                                      <p:cBhvr>
                                        <p:cTn id="54" dur="166" decel="50000">
                                          <p:stCondLst>
                                            <p:cond delay="67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4717" y="0"/>
            <a:ext cx="10293434" cy="6858000"/>
          </a:xfrm>
          <a:prstGeom prst="rect">
            <a:avLst/>
          </a:prstGeom>
        </p:spPr>
      </p:pic>
    </p:spTree>
    <p:extLst>
      <p:ext uri="{BB962C8B-B14F-4D97-AF65-F5344CB8AC3E}">
        <p14:creationId xmlns:p14="http://schemas.microsoft.com/office/powerpoint/2010/main" val="35062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1" y="548680"/>
            <a:ext cx="7874831" cy="5976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3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509120"/>
            <a:ext cx="8229600" cy="1944216"/>
          </a:xfrm>
        </p:spPr>
        <p:txBody>
          <a:bodyPr>
            <a:normAutofit fontScale="90000"/>
          </a:bodyPr>
          <a:lstStyle/>
          <a:p>
            <a:r>
              <a:rPr lang="el-GR" dirty="0"/>
              <a:t>Διασπορά </a:t>
            </a:r>
            <a:br>
              <a:rPr lang="el-GR" dirty="0"/>
            </a:br>
            <a:r>
              <a:rPr lang="el-GR" dirty="0"/>
              <a:t>του </a:t>
            </a:r>
            <a:r>
              <a:rPr lang="el-GR" b="1" dirty="0">
                <a:effectLst>
                  <a:outerShdw blurRad="38100" dist="38100" dir="2700000" algn="tl">
                    <a:srgbClr val="000000">
                      <a:alpha val="43137"/>
                    </a:srgbClr>
                  </a:outerShdw>
                </a:effectLst>
              </a:rPr>
              <a:t>Κυριλλικού αλφαβήτου </a:t>
            </a:r>
            <a:br>
              <a:rPr lang="el-GR" dirty="0"/>
            </a:br>
            <a:r>
              <a:rPr lang="el-GR" dirty="0"/>
              <a:t>στον κόσμο</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049" y="260648"/>
            <a:ext cx="9441049"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0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9512" y="213693"/>
            <a:ext cx="4752528" cy="6339874"/>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rotWithShape="1">
          <a:blip r:embed="rId4" cstate="print">
            <a:extLst>
              <a:ext uri="{28A0092B-C50C-407E-A947-70E740481C1C}">
                <a14:useLocalDpi xmlns:a14="http://schemas.microsoft.com/office/drawing/2010/main" val="0"/>
              </a:ext>
            </a:extLst>
          </a:blip>
          <a:srcRect l="16873" t="8740" r="21376" b="5166"/>
          <a:stretch/>
        </p:blipFill>
        <p:spPr>
          <a:xfrm>
            <a:off x="5344882" y="235397"/>
            <a:ext cx="3420585" cy="6358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1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76" y="0"/>
            <a:ext cx="9920873" cy="6837810"/>
          </a:xfrm>
          <a:prstGeom prst="rect">
            <a:avLst/>
          </a:prstGeom>
        </p:spPr>
      </p:pic>
    </p:spTree>
    <p:extLst>
      <p:ext uri="{BB962C8B-B14F-4D97-AF65-F5344CB8AC3E}">
        <p14:creationId xmlns:p14="http://schemas.microsoft.com/office/powerpoint/2010/main" val="70948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σχέσεις εκκλησίας κράτους στο βυζάντιο"/>
          <p:cNvPicPr>
            <a:picLocks noChangeAspect="1" noChangeArrowheads="1"/>
          </p:cNvPicPr>
          <p:nvPr/>
        </p:nvPicPr>
        <p:blipFill>
          <a:blip r:embed="rId2" cstate="print"/>
          <a:srcRect l="5118" t="9974" r="5118" b="11549"/>
          <a:stretch>
            <a:fillRect/>
          </a:stretch>
        </p:blipFill>
        <p:spPr bwMode="auto">
          <a:xfrm>
            <a:off x="683568" y="308084"/>
            <a:ext cx="8164127" cy="5353164"/>
          </a:xfrm>
          <a:prstGeom prst="rect">
            <a:avLst/>
          </a:prstGeom>
          <a:ln>
            <a:noFill/>
          </a:ln>
          <a:effectLst>
            <a:outerShdw blurRad="292100" dist="139700" dir="2700000" algn="tl" rotWithShape="0">
              <a:srgbClr val="333333">
                <a:alpha val="65000"/>
              </a:srgbClr>
            </a:outerShdw>
          </a:effectLst>
        </p:spPr>
      </p:pic>
      <p:sp>
        <p:nvSpPr>
          <p:cNvPr id="3" name="Τίτλος 1"/>
          <p:cNvSpPr>
            <a:spLocks noGrp="1"/>
          </p:cNvSpPr>
          <p:nvPr>
            <p:ph type="title"/>
          </p:nvPr>
        </p:nvSpPr>
        <p:spPr>
          <a:xfrm>
            <a:off x="0" y="5814392"/>
            <a:ext cx="9144000" cy="926976"/>
          </a:xfrm>
        </p:spPr>
        <p:txBody>
          <a:bodyPr>
            <a:noAutofit/>
          </a:bodyPr>
          <a:lstStyle/>
          <a:p>
            <a:r>
              <a:rPr lang="el-GR" sz="2800" dirty="0"/>
              <a:t>Ο </a:t>
            </a:r>
            <a:r>
              <a:rPr lang="el-GR" sz="2800" b="1" dirty="0">
                <a:effectLst>
                  <a:outerShdw blurRad="38100" dist="38100" dir="2700000" algn="tl">
                    <a:srgbClr val="000000">
                      <a:alpha val="43137"/>
                    </a:srgbClr>
                  </a:outerShdw>
                </a:effectLst>
              </a:rPr>
              <a:t>Κύριλλος</a:t>
            </a:r>
            <a:r>
              <a:rPr lang="el-GR" sz="2800" dirty="0"/>
              <a:t> και ο </a:t>
            </a:r>
            <a:r>
              <a:rPr lang="el-GR" sz="2800" b="1" dirty="0">
                <a:effectLst>
                  <a:outerShdw blurRad="38100" dist="38100" dir="2700000" algn="tl">
                    <a:srgbClr val="000000">
                      <a:alpha val="43137"/>
                    </a:srgbClr>
                  </a:outerShdw>
                </a:effectLst>
              </a:rPr>
              <a:t>Μεθόδιος</a:t>
            </a:r>
            <a:br>
              <a:rPr lang="el-GR" sz="2800" dirty="0"/>
            </a:br>
            <a:r>
              <a:rPr lang="el-GR" sz="2800" dirty="0"/>
              <a:t>και το Κυριλλικό αλφάβητο (ζωγραφική αναπαράσταση)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0.05"/>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 calcmode="lin" valueType="num">
                                      <p:cBhvr>
                                        <p:cTn id="9" dur="500" fill="hold"/>
                                        <p:tgtEl>
                                          <p:spTgt spid="1026"/>
                                        </p:tgtEl>
                                        <p:attrNameLst>
                                          <p:attrName>ppt_x</p:attrName>
                                        </p:attrNameLst>
                                      </p:cBhvr>
                                      <p:tavLst>
                                        <p:tav tm="0">
                                          <p:val>
                                            <p:strVal val="#ppt_x-.2"/>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Τίτλος 1"/>
          <p:cNvSpPr>
            <a:spLocks noGrp="1"/>
          </p:cNvSpPr>
          <p:nvPr>
            <p:ph type="ctrTitle"/>
          </p:nvPr>
        </p:nvSpPr>
        <p:spPr>
          <a:xfrm>
            <a:off x="702820" y="1484784"/>
            <a:ext cx="7772400" cy="2090974"/>
          </a:xfrm>
        </p:spPr>
        <p:txBody>
          <a:bodyPr>
            <a:noAutofit/>
          </a:bodyPr>
          <a:lstStyle/>
          <a:p>
            <a:r>
              <a:rPr lang="el-GR" sz="5400" b="1" dirty="0">
                <a:solidFill>
                  <a:srgbClr val="FFE181"/>
                </a:solidFill>
                <a:effectLst>
                  <a:outerShdw blurRad="38100" dist="38100" dir="2700000" algn="tl">
                    <a:srgbClr val="000000">
                      <a:alpha val="43137"/>
                    </a:srgbClr>
                  </a:outerShdw>
                </a:effectLst>
              </a:rPr>
              <a:t>Ο εκχριστιανισμός των </a:t>
            </a:r>
            <a:r>
              <a:rPr lang="el-GR" sz="5400" b="1" dirty="0">
                <a:solidFill>
                  <a:schemeClr val="accent6">
                    <a:lumMod val="75000"/>
                  </a:schemeClr>
                </a:solidFill>
                <a:effectLst>
                  <a:outerShdw blurRad="38100" dist="38100" dir="2700000" algn="tl">
                    <a:srgbClr val="000000">
                      <a:alpha val="43137"/>
                    </a:srgbClr>
                  </a:outerShdw>
                </a:effectLst>
              </a:rPr>
              <a:t>Βουλγάρων</a:t>
            </a:r>
          </a:p>
        </p:txBody>
      </p:sp>
    </p:spTree>
    <p:extLst>
      <p:ext uri="{BB962C8B-B14F-4D97-AF65-F5344CB8AC3E}">
        <p14:creationId xmlns:p14="http://schemas.microsoft.com/office/powerpoint/2010/main" val="4565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90"/>
                                          </p:val>
                                        </p:tav>
                                        <p:tav tm="100000">
                                          <p:val>
                                            <p:fltVal val="0"/>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0" y="0"/>
            <a:ext cx="9166990" cy="7212375"/>
          </a:xfrm>
        </p:spPr>
      </p:pic>
      <p:cxnSp>
        <p:nvCxnSpPr>
          <p:cNvPr id="7" name="Ευθύγραμμο βέλος σύνδεσης 6"/>
          <p:cNvCxnSpPr/>
          <p:nvPr/>
        </p:nvCxnSpPr>
        <p:spPr>
          <a:xfrm flipV="1">
            <a:off x="4067944" y="4149080"/>
            <a:ext cx="1008112" cy="144016"/>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Έλλειψη 9"/>
          <p:cNvSpPr/>
          <p:nvPr/>
        </p:nvSpPr>
        <p:spPr>
          <a:xfrm>
            <a:off x="1348498" y="3645024"/>
            <a:ext cx="2865167" cy="1872585"/>
          </a:xfrm>
          <a:prstGeom prst="ellipse">
            <a:avLst/>
          </a:prstGeom>
          <a:solidFill>
            <a:schemeClr val="bg1">
              <a:alpha val="45000"/>
            </a:schemeClr>
          </a:solidFill>
          <a:ln w="12700">
            <a:solidFill>
              <a:schemeClr val="tx1"/>
            </a:solidFill>
          </a:ln>
          <a:effectLst>
            <a:outerShdw blurRad="139700" dist="38100" dir="2700000" sx="106000" sy="106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C00000"/>
                </a:solidFill>
                <a:effectLst>
                  <a:outerShdw blurRad="38100" dist="38100" dir="2700000" algn="tl">
                    <a:srgbClr val="000000">
                      <a:alpha val="43137"/>
                    </a:srgbClr>
                  </a:outerShdw>
                </a:effectLst>
              </a:rPr>
              <a:t>864 </a:t>
            </a:r>
            <a:r>
              <a:rPr lang="el-GR" sz="3600" b="1" dirty="0" err="1">
                <a:solidFill>
                  <a:srgbClr val="C00000"/>
                </a:solidFill>
                <a:effectLst>
                  <a:outerShdw blurRad="38100" dist="38100" dir="2700000" algn="tl">
                    <a:srgbClr val="000000">
                      <a:alpha val="43137"/>
                    </a:srgbClr>
                  </a:outerShdw>
                </a:effectLst>
              </a:rPr>
              <a:t>μ.Χ</a:t>
            </a:r>
            <a:r>
              <a:rPr lang="el-GR" sz="3600" b="1" dirty="0">
                <a:solidFill>
                  <a:srgbClr val="C00000"/>
                </a:solidFill>
                <a:effectLst>
                  <a:outerShdw blurRad="38100" dist="38100" dir="2700000" algn="tl">
                    <a:srgbClr val="000000">
                      <a:alpha val="43137"/>
                    </a:srgbClr>
                  </a:outerShdw>
                </a:effectLst>
              </a:rPr>
              <a:t>.</a:t>
            </a:r>
          </a:p>
          <a:p>
            <a:pPr algn="ctr"/>
            <a:r>
              <a:rPr lang="el-GR" sz="2000" b="1" dirty="0">
                <a:solidFill>
                  <a:schemeClr val="tx1"/>
                </a:solidFill>
                <a:effectLst>
                  <a:outerShdw blurRad="38100" dist="38100" dir="2700000" algn="tl">
                    <a:srgbClr val="000000">
                      <a:alpha val="43137"/>
                    </a:srgbClr>
                  </a:outerShdw>
                </a:effectLst>
              </a:rPr>
              <a:t>Εκχριστιανισμός των Βουλγάρων</a:t>
            </a:r>
          </a:p>
        </p:txBody>
      </p:sp>
      <p:sp>
        <p:nvSpPr>
          <p:cNvPr id="5" name="Έλλειψη 4"/>
          <p:cNvSpPr/>
          <p:nvPr/>
        </p:nvSpPr>
        <p:spPr>
          <a:xfrm>
            <a:off x="2915816" y="5013176"/>
            <a:ext cx="2304256" cy="1556792"/>
          </a:xfrm>
          <a:prstGeom prst="ellipse">
            <a:avLst/>
          </a:prstGeom>
          <a: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a:blipFill>
          <a:ln w="12700">
            <a:solidFill>
              <a:schemeClr val="tx1"/>
            </a:solidFill>
          </a:ln>
          <a:effectLst>
            <a:outerShdw blurRad="215900" dist="38100" dir="2700000" sx="106000" sy="106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651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8041" cy="6858000"/>
          </a:xfrm>
          <a:prstGeom prst="rect">
            <a:avLst/>
          </a:prstGeom>
        </p:spPr>
      </p:pic>
      <p:sp>
        <p:nvSpPr>
          <p:cNvPr id="2" name="Τίτλος 1"/>
          <p:cNvSpPr>
            <a:spLocks noGrp="1"/>
          </p:cNvSpPr>
          <p:nvPr>
            <p:ph type="ctrTitle"/>
          </p:nvPr>
        </p:nvSpPr>
        <p:spPr>
          <a:xfrm>
            <a:off x="702820" y="1628800"/>
            <a:ext cx="7772400" cy="2090974"/>
          </a:xfrm>
        </p:spPr>
        <p:txBody>
          <a:bodyPr>
            <a:noAutofit/>
          </a:bodyPr>
          <a:lstStyle/>
          <a:p>
            <a:r>
              <a:rPr lang="el-GR" sz="5400" b="1" dirty="0">
                <a:solidFill>
                  <a:schemeClr val="bg1"/>
                </a:solidFill>
                <a:effectLst>
                  <a:outerShdw blurRad="38100" dist="38100" dir="2700000" algn="tl">
                    <a:srgbClr val="000000">
                      <a:alpha val="43137"/>
                    </a:srgbClr>
                  </a:outerShdw>
                </a:effectLst>
              </a:rPr>
              <a:t>Ο εκχριστιανισμός </a:t>
            </a:r>
            <a:br>
              <a:rPr lang="el-GR" sz="5400" b="1" dirty="0">
                <a:solidFill>
                  <a:schemeClr val="bg1"/>
                </a:solidFill>
                <a:effectLst>
                  <a:outerShdw blurRad="38100" dist="38100" dir="2700000" algn="tl">
                    <a:srgbClr val="000000">
                      <a:alpha val="43137"/>
                    </a:srgbClr>
                  </a:outerShdw>
                </a:effectLst>
              </a:rPr>
            </a:br>
            <a:r>
              <a:rPr lang="el-GR" sz="5400" b="1" dirty="0">
                <a:solidFill>
                  <a:schemeClr val="bg1"/>
                </a:solidFill>
                <a:effectLst>
                  <a:outerShdw blurRad="38100" dist="38100" dir="2700000" algn="tl">
                    <a:srgbClr val="000000">
                      <a:alpha val="43137"/>
                    </a:srgbClr>
                  </a:outerShdw>
                </a:effectLst>
              </a:rPr>
              <a:t>των </a:t>
            </a:r>
            <a:r>
              <a:rPr lang="el-GR" sz="5400" b="1" dirty="0">
                <a:solidFill>
                  <a:schemeClr val="accent6">
                    <a:lumMod val="75000"/>
                  </a:schemeClr>
                </a:solidFill>
                <a:effectLst>
                  <a:outerShdw blurRad="38100" dist="38100" dir="2700000" algn="tl">
                    <a:srgbClr val="000000">
                      <a:alpha val="43137"/>
                    </a:srgbClr>
                  </a:outerShdw>
                </a:effectLst>
              </a:rPr>
              <a:t>Σλάβων</a:t>
            </a:r>
          </a:p>
        </p:txBody>
      </p:sp>
    </p:spTree>
    <p:extLst>
      <p:ext uri="{BB962C8B-B14F-4D97-AF65-F5344CB8AC3E}">
        <p14:creationId xmlns:p14="http://schemas.microsoft.com/office/powerpoint/2010/main" val="45993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500" fill="hold"/>
                                        <p:tgtEl>
                                          <p:spTgt spid="2"/>
                                        </p:tgtEl>
                                        <p:attrNameLst>
                                          <p:attrName>ppt_w</p:attrName>
                                        </p:attrNameLst>
                                      </p:cBhvr>
                                      <p:tavLst>
                                        <p:tav tm="0">
                                          <p:val>
                                            <p:fltVal val="0"/>
                                          </p:val>
                                        </p:tav>
                                        <p:tav tm="100000">
                                          <p:val>
                                            <p:strVal val="#ppt_w"/>
                                          </p:val>
                                        </p:tav>
                                      </p:tavLst>
                                    </p:anim>
                                    <p:anim calcmode="lin" valueType="num">
                                      <p:cBhvr>
                                        <p:cTn id="15" dur="1500" fill="hold"/>
                                        <p:tgtEl>
                                          <p:spTgt spid="2"/>
                                        </p:tgtEl>
                                        <p:attrNameLst>
                                          <p:attrName>ppt_h</p:attrName>
                                        </p:attrNameLst>
                                      </p:cBhvr>
                                      <p:tavLst>
                                        <p:tav tm="0">
                                          <p:val>
                                            <p:fltVal val="0"/>
                                          </p:val>
                                        </p:tav>
                                        <p:tav tm="100000">
                                          <p:val>
                                            <p:strVal val="#ppt_h"/>
                                          </p:val>
                                        </p:tav>
                                      </p:tavLst>
                                    </p:anim>
                                    <p:anim calcmode="lin" valueType="num">
                                      <p:cBhvr>
                                        <p:cTn id="16" dur="1500" fill="hold"/>
                                        <p:tgtEl>
                                          <p:spTgt spid="2"/>
                                        </p:tgtEl>
                                        <p:attrNameLst>
                                          <p:attrName>style.rotation</p:attrName>
                                        </p:attrNameLst>
                                      </p:cBhvr>
                                      <p:tavLst>
                                        <p:tav tm="0">
                                          <p:val>
                                            <p:fltVal val="90"/>
                                          </p:val>
                                        </p:tav>
                                        <p:tav tm="100000">
                                          <p:val>
                                            <p:fltVal val="0"/>
                                          </p:val>
                                        </p:tav>
                                      </p:tavLst>
                                    </p:anim>
                                    <p:animEffect transition="in" filter="fade">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29600" cy="4525963"/>
          </a:xfrm>
        </p:spPr>
        <p:txBody>
          <a:bodyPr/>
          <a:lstStyle/>
          <a:p>
            <a:r>
              <a:rPr lang="el-GR" dirty="0"/>
              <a:t>Οι </a:t>
            </a:r>
            <a:r>
              <a:rPr lang="el-GR" b="1" dirty="0">
                <a:effectLst>
                  <a:outerShdw blurRad="38100" dist="38100" dir="2700000" algn="tl">
                    <a:srgbClr val="000000">
                      <a:alpha val="43137"/>
                    </a:srgbClr>
                  </a:outerShdw>
                </a:effectLst>
              </a:rPr>
              <a:t>Βούλγαροι</a:t>
            </a:r>
            <a:r>
              <a:rPr lang="el-GR" dirty="0"/>
              <a:t> ζήτησαν από τον </a:t>
            </a:r>
            <a:r>
              <a:rPr lang="el-GR" b="1" dirty="0">
                <a:solidFill>
                  <a:srgbClr val="C00000"/>
                </a:solidFill>
                <a:effectLst>
                  <a:outerShdw blurRad="38100" dist="38100" dir="2700000" algn="tl">
                    <a:srgbClr val="000000">
                      <a:alpha val="43137"/>
                    </a:srgbClr>
                  </a:outerShdw>
                </a:effectLst>
              </a:rPr>
              <a:t>Πάπα</a:t>
            </a:r>
            <a:r>
              <a:rPr lang="el-GR" dirty="0"/>
              <a:t> να στείλει ιεραποστόλους στη Βουλγαρία.</a:t>
            </a:r>
          </a:p>
          <a:p>
            <a:r>
              <a:rPr lang="el-GR" dirty="0"/>
              <a:t>Τότε το Πατριαρχείο σε συνεργασία με τον αυτοκράτορα αντέδρασε δυναμικά.</a:t>
            </a:r>
          </a:p>
          <a:p>
            <a:r>
              <a:rPr lang="el-GR" dirty="0"/>
              <a:t>Πατριάρχης ήταν ο </a:t>
            </a:r>
            <a:r>
              <a:rPr lang="el-GR" b="1" dirty="0">
                <a:effectLst>
                  <a:outerShdw blurRad="38100" dist="38100" dir="2700000" algn="tl">
                    <a:srgbClr val="000000">
                      <a:alpha val="43137"/>
                    </a:srgbClr>
                  </a:outerShdw>
                </a:effectLst>
              </a:rPr>
              <a:t>Φώτιος</a:t>
            </a:r>
            <a:r>
              <a:rPr lang="el-GR" dirty="0"/>
              <a:t> και αυτοκράτωρ ο </a:t>
            </a:r>
            <a:r>
              <a:rPr lang="el-GR" b="1" dirty="0">
                <a:effectLst>
                  <a:outerShdw blurRad="38100" dist="38100" dir="2700000" algn="tl">
                    <a:srgbClr val="000000">
                      <a:alpha val="43137"/>
                    </a:srgbClr>
                  </a:outerShdw>
                </a:effectLst>
              </a:rPr>
              <a:t>Μιχαήλ Γ΄</a:t>
            </a:r>
            <a:r>
              <a:rPr lang="el-GR" dirty="0"/>
              <a:t>.</a:t>
            </a:r>
          </a:p>
        </p:txBody>
      </p:sp>
      <p:pic>
        <p:nvPicPr>
          <p:cNvPr id="1028" name="Picture 4" descr="http://www.slap.gr/wp-content/uploads/mihail_methisos_small.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04048" y="3501008"/>
            <a:ext cx="3240360"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1" y="3655105"/>
            <a:ext cx="2489297" cy="3202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5400" b="1" dirty="0">
                <a:solidFill>
                  <a:srgbClr val="C00000"/>
                </a:solidFill>
                <a:effectLst>
                  <a:outerShdw blurRad="38100" dist="38100" dir="2700000" algn="tl">
                    <a:srgbClr val="000000">
                      <a:alpha val="43137"/>
                    </a:srgbClr>
                  </a:outerShdw>
                </a:effectLst>
              </a:rPr>
              <a:t>Τι</a:t>
            </a:r>
            <a:r>
              <a:rPr lang="el-GR" dirty="0">
                <a:solidFill>
                  <a:srgbClr val="C00000"/>
                </a:solidFill>
              </a:rPr>
              <a:t> </a:t>
            </a:r>
            <a:r>
              <a:rPr lang="el-GR" dirty="0"/>
              <a:t>έκαναν οι Βυζαντινοί;</a:t>
            </a:r>
          </a:p>
        </p:txBody>
      </p:sp>
      <p:sp>
        <p:nvSpPr>
          <p:cNvPr id="3" name="Θέση περιεχομένου 2"/>
          <p:cNvSpPr>
            <a:spLocks noGrp="1"/>
          </p:cNvSpPr>
          <p:nvPr>
            <p:ph idx="1"/>
          </p:nvPr>
        </p:nvSpPr>
        <p:spPr>
          <a:xfrm>
            <a:off x="457200" y="1600200"/>
            <a:ext cx="8363272" cy="4525963"/>
          </a:xfrm>
        </p:spPr>
        <p:txBody>
          <a:bodyPr>
            <a:normAutofit lnSpcReduction="10000"/>
          </a:bodyPr>
          <a:lstStyle/>
          <a:p>
            <a:r>
              <a:rPr lang="el-GR" b="1" dirty="0">
                <a:effectLst>
                  <a:outerShdw blurRad="38100" dist="38100" dir="2700000" algn="tl">
                    <a:srgbClr val="000000">
                      <a:alpha val="43137"/>
                    </a:srgbClr>
                  </a:outerShdw>
                </a:effectLst>
              </a:rPr>
              <a:t>Στρατός και στόλος απέκλεισαν</a:t>
            </a:r>
            <a:r>
              <a:rPr lang="el-GR" dirty="0"/>
              <a:t> </a:t>
            </a:r>
          </a:p>
          <a:p>
            <a:pPr marL="0" indent="0">
              <a:buNone/>
            </a:pPr>
            <a:r>
              <a:rPr lang="el-GR" dirty="0"/>
              <a:t>    τα </a:t>
            </a:r>
            <a:r>
              <a:rPr lang="el-GR" b="1" dirty="0">
                <a:effectLst>
                  <a:outerShdw blurRad="38100" dist="38100" dir="2700000" algn="tl">
                    <a:srgbClr val="000000">
                      <a:alpha val="43137"/>
                    </a:srgbClr>
                  </a:outerShdw>
                </a:effectLst>
              </a:rPr>
              <a:t>σύνορα</a:t>
            </a:r>
            <a:r>
              <a:rPr lang="el-GR" dirty="0"/>
              <a:t> και τα </a:t>
            </a:r>
            <a:r>
              <a:rPr lang="el-GR" b="1" dirty="0">
                <a:effectLst>
                  <a:outerShdw blurRad="38100" dist="38100" dir="2700000" algn="tl">
                    <a:srgbClr val="000000">
                      <a:alpha val="43137"/>
                    </a:srgbClr>
                  </a:outerShdw>
                </a:effectLst>
              </a:rPr>
              <a:t>παράλια</a:t>
            </a:r>
            <a:r>
              <a:rPr lang="el-GR" dirty="0"/>
              <a:t> της Βουλγαρίας </a:t>
            </a:r>
          </a:p>
          <a:p>
            <a:pPr marL="0" indent="0">
              <a:buNone/>
            </a:pPr>
            <a:r>
              <a:rPr lang="el-GR" dirty="0">
                <a:sym typeface="Wingdings" pitchFamily="2" charset="2"/>
              </a:rPr>
              <a:t>      αναγκάστηκε ο Βούλγαρος ηγεμόνας </a:t>
            </a:r>
            <a:r>
              <a:rPr lang="el-GR" dirty="0" err="1">
                <a:sym typeface="Wingdings" pitchFamily="2" charset="2"/>
              </a:rPr>
              <a:t>Βόρης</a:t>
            </a:r>
            <a:r>
              <a:rPr lang="el-GR" dirty="0">
                <a:sym typeface="Wingdings" pitchFamily="2" charset="2"/>
              </a:rPr>
              <a:t> </a:t>
            </a:r>
          </a:p>
          <a:p>
            <a:pPr marL="0" indent="0">
              <a:buNone/>
            </a:pPr>
            <a:r>
              <a:rPr lang="el-GR" dirty="0">
                <a:sym typeface="Wingdings" pitchFamily="2" charset="2"/>
              </a:rPr>
              <a:t>           να ενδώσει.</a:t>
            </a:r>
          </a:p>
          <a:p>
            <a:r>
              <a:rPr lang="el-GR" sz="4000" b="1" dirty="0">
                <a:solidFill>
                  <a:srgbClr val="C00000"/>
                </a:solidFill>
                <a:effectLst>
                  <a:outerShdw blurRad="38100" dist="38100" dir="2700000" algn="tl">
                    <a:srgbClr val="000000">
                      <a:alpha val="43137"/>
                    </a:srgbClr>
                  </a:outerShdw>
                </a:effectLst>
                <a:sym typeface="Wingdings" pitchFamily="2" charset="2"/>
              </a:rPr>
              <a:t>864</a:t>
            </a:r>
            <a:r>
              <a:rPr lang="el-GR" dirty="0">
                <a:sym typeface="Wingdings" pitchFamily="2" charset="2"/>
              </a:rPr>
              <a:t> </a:t>
            </a:r>
            <a:r>
              <a:rPr lang="el-GR" dirty="0" err="1">
                <a:sym typeface="Wingdings" pitchFamily="2" charset="2"/>
              </a:rPr>
              <a:t>μ.Χ</a:t>
            </a:r>
            <a:r>
              <a:rPr lang="el-GR" dirty="0">
                <a:sym typeface="Wingdings" pitchFamily="2" charset="2"/>
              </a:rPr>
              <a:t>.  βαπτίστηκε στην Κωνσταντινούπολη.</a:t>
            </a:r>
          </a:p>
          <a:p>
            <a:pPr marL="0" indent="0">
              <a:buNone/>
            </a:pPr>
            <a:r>
              <a:rPr lang="el-GR" dirty="0">
                <a:sym typeface="Wingdings" pitchFamily="2" charset="2"/>
              </a:rPr>
              <a:t>    Ο </a:t>
            </a:r>
            <a:r>
              <a:rPr lang="el-GR" dirty="0" err="1">
                <a:sym typeface="Wingdings" pitchFamily="2" charset="2"/>
              </a:rPr>
              <a:t>Βόρης</a:t>
            </a:r>
            <a:r>
              <a:rPr lang="el-GR" dirty="0">
                <a:sym typeface="Wingdings" pitchFamily="2" charset="2"/>
              </a:rPr>
              <a:t> ονομάστηκε </a:t>
            </a:r>
            <a:r>
              <a:rPr lang="el-GR" b="1" dirty="0">
                <a:sym typeface="Wingdings" pitchFamily="2" charset="2"/>
              </a:rPr>
              <a:t>Μιχαήλ</a:t>
            </a:r>
            <a:r>
              <a:rPr lang="el-GR" dirty="0">
                <a:sym typeface="Wingdings" pitchFamily="2" charset="2"/>
              </a:rPr>
              <a:t>.</a:t>
            </a:r>
          </a:p>
          <a:p>
            <a:pPr marL="0" indent="0">
              <a:buNone/>
            </a:pPr>
            <a:r>
              <a:rPr lang="el-GR" dirty="0">
                <a:sym typeface="Wingdings" pitchFamily="2" charset="2"/>
              </a:rPr>
              <a:t>    Νονός του ο αυτοκράτορας </a:t>
            </a:r>
            <a:r>
              <a:rPr lang="el-GR" b="1" dirty="0">
                <a:sym typeface="Wingdings" pitchFamily="2" charset="2"/>
              </a:rPr>
              <a:t>Μιχαήλ Γ΄</a:t>
            </a:r>
            <a:r>
              <a:rPr lang="el-GR" dirty="0">
                <a:sym typeface="Wingdings" pitchFamily="2" charset="2"/>
              </a:rPr>
              <a:t>.</a:t>
            </a:r>
            <a:endParaRPr lang="el-GR" dirty="0"/>
          </a:p>
        </p:txBody>
      </p:sp>
      <p:pic>
        <p:nvPicPr>
          <p:cNvPr id="4" name="Εικόνα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2280" y="3455091"/>
            <a:ext cx="1847850"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9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725144"/>
            <a:ext cx="8229600" cy="1719064"/>
          </a:xfrm>
        </p:spPr>
        <p:txBody>
          <a:bodyPr>
            <a:normAutofit fontScale="90000"/>
          </a:bodyPr>
          <a:lstStyle/>
          <a:p>
            <a:r>
              <a:rPr lang="el-GR" sz="3000" dirty="0"/>
              <a:t>Η </a:t>
            </a:r>
            <a:r>
              <a:rPr lang="el-GR" b="1" dirty="0">
                <a:effectLst>
                  <a:outerShdw blurRad="38100" dist="38100" dir="2700000" algn="tl">
                    <a:srgbClr val="000000">
                      <a:alpha val="43137"/>
                    </a:srgbClr>
                  </a:outerShdw>
                </a:effectLst>
              </a:rPr>
              <a:t>βάπτιση</a:t>
            </a:r>
            <a:r>
              <a:rPr lang="el-GR" sz="3000" dirty="0"/>
              <a:t> </a:t>
            </a:r>
            <a:br>
              <a:rPr lang="el-GR" sz="3000" dirty="0"/>
            </a:br>
            <a:r>
              <a:rPr lang="el-GR" sz="3000" dirty="0"/>
              <a:t>του Βούλγαρου ηγεμόνα </a:t>
            </a:r>
            <a:r>
              <a:rPr lang="el-GR" b="1" dirty="0" err="1">
                <a:effectLst>
                  <a:outerShdw blurRad="38100" dist="38100" dir="2700000" algn="tl">
                    <a:srgbClr val="000000">
                      <a:alpha val="43137"/>
                    </a:srgbClr>
                  </a:outerShdw>
                </a:effectLst>
              </a:rPr>
              <a:t>Βόρη</a:t>
            </a:r>
            <a:r>
              <a:rPr lang="el-GR" sz="3000" dirty="0"/>
              <a:t>, </a:t>
            </a:r>
            <a:br>
              <a:rPr lang="el-GR" sz="3000" dirty="0"/>
            </a:br>
            <a:r>
              <a:rPr lang="el-GR" sz="5300" b="1" dirty="0">
                <a:solidFill>
                  <a:srgbClr val="C00000"/>
                </a:solidFill>
                <a:effectLst>
                  <a:outerShdw blurRad="38100" dist="38100" dir="2700000" algn="tl">
                    <a:srgbClr val="000000">
                      <a:alpha val="43137"/>
                    </a:srgbClr>
                  </a:outerShdw>
                </a:effectLst>
              </a:rPr>
              <a:t>864</a:t>
            </a:r>
            <a:r>
              <a:rPr lang="el-GR" sz="5300" b="1" dirty="0">
                <a:solidFill>
                  <a:schemeClr val="accent6">
                    <a:lumMod val="75000"/>
                  </a:schemeClr>
                </a:solidFill>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μ.Χ</a:t>
            </a:r>
            <a:r>
              <a:rPr lang="el-GR" b="1" dirty="0">
                <a:effectLst>
                  <a:outerShdw blurRad="38100" dist="38100" dir="2700000" algn="tl">
                    <a:srgbClr val="000000">
                      <a:alpha val="43137"/>
                    </a:srgbClr>
                  </a:outerShdw>
                </a:effectLst>
              </a:rPr>
              <a:t>. </a:t>
            </a:r>
            <a:br>
              <a:rPr lang="el-GR" sz="3000" dirty="0"/>
            </a:br>
            <a:r>
              <a:rPr lang="el-GR" sz="3000" dirty="0"/>
              <a:t>(μικρογραφία από το χρονικό του Ιωάννη </a:t>
            </a:r>
            <a:r>
              <a:rPr lang="el-GR" sz="3000" dirty="0" err="1"/>
              <a:t>Σκυλίτζη</a:t>
            </a:r>
            <a:r>
              <a:rPr lang="el-GR" sz="3000" dirty="0"/>
              <a:t>)</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32656"/>
            <a:ext cx="8418057" cy="410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1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effectLst>
                  <a:outerShdw blurRad="38100" dist="38100" dir="2700000" algn="tl">
                    <a:srgbClr val="000000">
                      <a:alpha val="43137"/>
                    </a:srgbClr>
                  </a:outerShdw>
                </a:effectLst>
              </a:rPr>
              <a:t>Ο ανταγωνισμός μεταξύ των δύο εκκλησιών και το </a:t>
            </a:r>
            <a:r>
              <a:rPr lang="el-GR" b="1" dirty="0">
                <a:solidFill>
                  <a:srgbClr val="C00000"/>
                </a:solidFill>
                <a:effectLst>
                  <a:outerShdw blurRad="38100" dist="38100" dir="2700000" algn="tl">
                    <a:srgbClr val="000000">
                      <a:alpha val="43137"/>
                    </a:srgbClr>
                  </a:outerShdw>
                </a:effectLst>
              </a:rPr>
              <a:t>Πρώτο Σχίσμα</a:t>
            </a:r>
          </a:p>
        </p:txBody>
      </p:sp>
      <p:sp>
        <p:nvSpPr>
          <p:cNvPr id="3" name="Θέση περιεχομένου 2"/>
          <p:cNvSpPr>
            <a:spLocks noGrp="1"/>
          </p:cNvSpPr>
          <p:nvPr>
            <p:ph idx="1"/>
          </p:nvPr>
        </p:nvSpPr>
        <p:spPr/>
        <p:txBody>
          <a:bodyPr>
            <a:normAutofit fontScale="92500"/>
          </a:bodyPr>
          <a:lstStyle/>
          <a:p>
            <a:r>
              <a:rPr lang="el-GR" dirty="0"/>
              <a:t>Μετά τη βάπτιση </a:t>
            </a:r>
            <a:r>
              <a:rPr lang="el-GR" dirty="0">
                <a:sym typeface="Wingdings" pitchFamily="2" charset="2"/>
              </a:rPr>
              <a:t> </a:t>
            </a:r>
            <a:r>
              <a:rPr lang="el-GR" b="1" dirty="0">
                <a:effectLst>
                  <a:outerShdw blurRad="38100" dist="38100" dir="2700000" algn="tl">
                    <a:srgbClr val="000000">
                      <a:alpha val="43137"/>
                    </a:srgbClr>
                  </a:outerShdw>
                </a:effectLst>
                <a:sym typeface="Wingdings" pitchFamily="2" charset="2"/>
              </a:rPr>
              <a:t>οργανώθηκε</a:t>
            </a:r>
            <a:r>
              <a:rPr lang="el-GR" dirty="0">
                <a:sym typeface="Wingdings" pitchFamily="2" charset="2"/>
              </a:rPr>
              <a:t> η βουλγαρική </a:t>
            </a:r>
            <a:r>
              <a:rPr lang="el-GR" b="1" dirty="0">
                <a:effectLst>
                  <a:outerShdw blurRad="38100" dist="38100" dir="2700000" algn="tl">
                    <a:srgbClr val="000000">
                      <a:alpha val="43137"/>
                    </a:srgbClr>
                  </a:outerShdw>
                </a:effectLst>
                <a:sym typeface="Wingdings" pitchFamily="2" charset="2"/>
              </a:rPr>
              <a:t>Εκκλησία</a:t>
            </a:r>
            <a:r>
              <a:rPr lang="el-GR" dirty="0">
                <a:sym typeface="Wingdings" pitchFamily="2" charset="2"/>
              </a:rPr>
              <a:t>, με τις υποδείξεις του Φωτίου.</a:t>
            </a:r>
          </a:p>
          <a:p>
            <a:r>
              <a:rPr lang="el-GR" dirty="0">
                <a:sym typeface="Wingdings" pitchFamily="2" charset="2"/>
              </a:rPr>
              <a:t>Οι </a:t>
            </a:r>
            <a:r>
              <a:rPr lang="el-GR" b="1" dirty="0" err="1">
                <a:effectLst>
                  <a:outerShdw blurRad="38100" dist="38100" dir="2700000" algn="tl">
                    <a:srgbClr val="000000">
                      <a:alpha val="43137"/>
                    </a:srgbClr>
                  </a:outerShdw>
                </a:effectLst>
                <a:sym typeface="Wingdings" pitchFamily="2" charset="2"/>
              </a:rPr>
              <a:t>βογιάροι</a:t>
            </a:r>
            <a:r>
              <a:rPr lang="el-GR" dirty="0">
                <a:effectLst>
                  <a:outerShdw blurRad="38100" dist="38100" dir="2700000" algn="tl">
                    <a:srgbClr val="000000">
                      <a:alpha val="43137"/>
                    </a:srgbClr>
                  </a:outerShdw>
                </a:effectLst>
                <a:sym typeface="Wingdings" pitchFamily="2" charset="2"/>
              </a:rPr>
              <a:t> </a:t>
            </a:r>
            <a:r>
              <a:rPr lang="el-GR" dirty="0">
                <a:sym typeface="Wingdings" pitchFamily="2" charset="2"/>
              </a:rPr>
              <a:t>(βούλγαροι ευγενείς) ήταν πιστοί στην εθνική θρησκεία  ο </a:t>
            </a:r>
            <a:r>
              <a:rPr lang="el-GR" dirty="0" err="1">
                <a:sym typeface="Wingdings" pitchFamily="2" charset="2"/>
              </a:rPr>
              <a:t>Βόρης</a:t>
            </a:r>
            <a:r>
              <a:rPr lang="el-GR" dirty="0">
                <a:sym typeface="Wingdings" pitchFamily="2" charset="2"/>
              </a:rPr>
              <a:t> συντρίβει την αντίστασή τους</a:t>
            </a:r>
          </a:p>
          <a:p>
            <a:r>
              <a:rPr lang="el-GR" dirty="0">
                <a:sym typeface="Wingdings" pitchFamily="2" charset="2"/>
              </a:rPr>
              <a:t>Η διοίκηση της βουλγαρικής Εκκλησίας ανατέθηκε σε </a:t>
            </a:r>
            <a:r>
              <a:rPr lang="el-GR" b="1" dirty="0">
                <a:effectLst>
                  <a:outerShdw blurRad="38100" dist="38100" dir="2700000" algn="tl">
                    <a:srgbClr val="000000">
                      <a:alpha val="43137"/>
                    </a:srgbClr>
                  </a:outerShdw>
                </a:effectLst>
                <a:sym typeface="Wingdings" pitchFamily="2" charset="2"/>
              </a:rPr>
              <a:t>Έλληνα επίσκοπο </a:t>
            </a:r>
            <a:r>
              <a:rPr lang="el-GR" dirty="0">
                <a:sym typeface="Wingdings" pitchFamily="2" charset="2"/>
              </a:rPr>
              <a:t> απογοήτευση </a:t>
            </a:r>
            <a:r>
              <a:rPr lang="el-GR" dirty="0" err="1">
                <a:sym typeface="Wingdings" pitchFamily="2" charset="2"/>
              </a:rPr>
              <a:t>Βόρη</a:t>
            </a:r>
            <a:r>
              <a:rPr lang="el-GR" dirty="0">
                <a:sym typeface="Wingdings" pitchFamily="2" charset="2"/>
              </a:rPr>
              <a:t>  ξανά στρέφεται στη </a:t>
            </a:r>
            <a:r>
              <a:rPr lang="el-GR" b="1" dirty="0">
                <a:effectLst>
                  <a:outerShdw blurRad="38100" dist="38100" dir="2700000" algn="tl">
                    <a:srgbClr val="000000">
                      <a:alpha val="43137"/>
                    </a:srgbClr>
                  </a:outerShdw>
                </a:effectLst>
                <a:sym typeface="Wingdings" pitchFamily="2" charset="2"/>
              </a:rPr>
              <a:t>Ρώμη</a:t>
            </a:r>
            <a:r>
              <a:rPr lang="el-GR" dirty="0">
                <a:sym typeface="Wingdings" pitchFamily="2" charset="2"/>
              </a:rPr>
              <a:t>.</a:t>
            </a:r>
          </a:p>
          <a:p>
            <a:r>
              <a:rPr lang="el-GR" dirty="0">
                <a:sym typeface="Wingdings" pitchFamily="2" charset="2"/>
              </a:rPr>
              <a:t>Ο </a:t>
            </a:r>
            <a:r>
              <a:rPr lang="el-GR" b="1" dirty="0">
                <a:effectLst>
                  <a:outerShdw blurRad="38100" dist="38100" dir="2700000" algn="tl">
                    <a:srgbClr val="000000">
                      <a:alpha val="43137"/>
                    </a:srgbClr>
                  </a:outerShdw>
                </a:effectLst>
                <a:sym typeface="Wingdings" pitchFamily="2" charset="2"/>
              </a:rPr>
              <a:t>Φώτιος</a:t>
            </a:r>
            <a:r>
              <a:rPr lang="el-GR" dirty="0">
                <a:sym typeface="Wingdings" pitchFamily="2" charset="2"/>
              </a:rPr>
              <a:t> </a:t>
            </a:r>
            <a:r>
              <a:rPr lang="el-GR" b="1" dirty="0">
                <a:effectLst>
                  <a:outerShdw blurRad="38100" dist="38100" dir="2700000" algn="tl">
                    <a:srgbClr val="000000">
                      <a:alpha val="43137"/>
                    </a:srgbClr>
                  </a:outerShdw>
                </a:effectLst>
                <a:sym typeface="Wingdings" pitchFamily="2" charset="2"/>
              </a:rPr>
              <a:t>αποκρούει</a:t>
            </a:r>
            <a:r>
              <a:rPr lang="el-GR" dirty="0">
                <a:sym typeface="Wingdings" pitchFamily="2" charset="2"/>
              </a:rPr>
              <a:t> τη νέα επέμβαση Ρώμης.</a:t>
            </a:r>
            <a:endParaRPr lang="el-GR" dirty="0"/>
          </a:p>
        </p:txBody>
      </p:sp>
    </p:spTree>
    <p:extLst>
      <p:ext uri="{BB962C8B-B14F-4D97-AF65-F5344CB8AC3E}">
        <p14:creationId xmlns:p14="http://schemas.microsoft.com/office/powerpoint/2010/main" val="2458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539552" y="0"/>
            <a:ext cx="8604448" cy="3672409"/>
          </a:xfrm>
        </p:spPr>
        <p:txBody>
          <a:bodyPr>
            <a:normAutofit/>
          </a:bodyPr>
          <a:lstStyle/>
          <a:p>
            <a:r>
              <a:rPr lang="el-GR" dirty="0"/>
              <a:t>Ο Φώτιος κατηγόρησε την Καθολική Εκκλησία για θέματα </a:t>
            </a:r>
            <a:r>
              <a:rPr lang="el-GR" b="1" dirty="0">
                <a:effectLst>
                  <a:outerShdw blurRad="38100" dist="38100" dir="2700000" algn="tl">
                    <a:srgbClr val="000000">
                      <a:alpha val="43137"/>
                    </a:srgbClr>
                  </a:outerShdw>
                </a:effectLst>
              </a:rPr>
              <a:t>λατρείας</a:t>
            </a:r>
            <a:r>
              <a:rPr lang="el-GR" dirty="0"/>
              <a:t> και </a:t>
            </a:r>
            <a:r>
              <a:rPr lang="el-GR" b="1" dirty="0">
                <a:effectLst>
                  <a:outerShdw blurRad="38100" dist="38100" dir="2700000" algn="tl">
                    <a:srgbClr val="000000">
                      <a:alpha val="43137"/>
                    </a:srgbClr>
                  </a:outerShdw>
                </a:effectLst>
              </a:rPr>
              <a:t>εκκλησιαστικής τάξης</a:t>
            </a:r>
            <a:r>
              <a:rPr lang="el-GR" dirty="0"/>
              <a:t>,</a:t>
            </a:r>
            <a:endParaRPr lang="en-US" dirty="0"/>
          </a:p>
          <a:p>
            <a:pPr marL="0" indent="0">
              <a:spcBef>
                <a:spcPts val="0"/>
              </a:spcBef>
              <a:buNone/>
            </a:pPr>
            <a:r>
              <a:rPr lang="en-US" dirty="0"/>
              <a:t>    </a:t>
            </a:r>
            <a:r>
              <a:rPr lang="el-GR" dirty="0"/>
              <a:t>κυρίως όμως για το δόγμα </a:t>
            </a:r>
            <a:r>
              <a:rPr lang="en-US" sz="4000" b="1" dirty="0" err="1">
                <a:solidFill>
                  <a:srgbClr val="C00000"/>
                </a:solidFill>
                <a:effectLst>
                  <a:outerShdw blurRad="38100" dist="38100" dir="2700000" algn="tl">
                    <a:srgbClr val="000000">
                      <a:alpha val="43137"/>
                    </a:srgbClr>
                  </a:outerShdw>
                </a:effectLst>
              </a:rPr>
              <a:t>filioque</a:t>
            </a:r>
            <a:r>
              <a:rPr lang="en-US" dirty="0"/>
              <a:t>.</a:t>
            </a:r>
          </a:p>
          <a:p>
            <a:r>
              <a:rPr lang="en-US" dirty="0"/>
              <a:t>T</a:t>
            </a:r>
            <a:r>
              <a:rPr lang="el-GR" dirty="0"/>
              <a:t>ο δόγμα αυτό απορρίφθηκε από τη Σύνοδο του </a:t>
            </a:r>
            <a:r>
              <a:rPr lang="el-GR" sz="4400" b="1" dirty="0">
                <a:effectLst>
                  <a:outerShdw blurRad="38100" dist="38100" dir="2700000" algn="tl">
                    <a:srgbClr val="000000">
                      <a:alpha val="43137"/>
                    </a:srgbClr>
                  </a:outerShdw>
                </a:effectLst>
              </a:rPr>
              <a:t>867</a:t>
            </a:r>
            <a:r>
              <a:rPr lang="el-GR" dirty="0"/>
              <a:t> </a:t>
            </a:r>
            <a:r>
              <a:rPr lang="el-GR" dirty="0" err="1"/>
              <a:t>μ.Χ</a:t>
            </a:r>
            <a:r>
              <a:rPr lang="el-GR" dirty="0"/>
              <a:t>.</a:t>
            </a:r>
          </a:p>
          <a:p>
            <a:r>
              <a:rPr lang="el-GR" dirty="0"/>
              <a:t>Ο </a:t>
            </a:r>
            <a:r>
              <a:rPr lang="el-GR" b="1" dirty="0">
                <a:effectLst>
                  <a:outerShdw blurRad="38100" dist="38100" dir="2700000" algn="tl">
                    <a:srgbClr val="000000">
                      <a:alpha val="43137"/>
                    </a:srgbClr>
                  </a:outerShdw>
                </a:effectLst>
              </a:rPr>
              <a:t>Πάπας</a:t>
            </a:r>
            <a:r>
              <a:rPr lang="el-GR" dirty="0"/>
              <a:t> Νικόλαος </a:t>
            </a:r>
            <a:r>
              <a:rPr lang="el-GR" dirty="0">
                <a:sym typeface="Wingdings" pitchFamily="2" charset="2"/>
              </a:rPr>
              <a:t> </a:t>
            </a:r>
            <a:r>
              <a:rPr lang="el-GR" b="1" dirty="0">
                <a:effectLst>
                  <a:outerShdw blurRad="38100" dist="38100" dir="2700000" algn="tl">
                    <a:srgbClr val="000000">
                      <a:alpha val="43137"/>
                    </a:srgbClr>
                  </a:outerShdw>
                </a:effectLst>
                <a:sym typeface="Wingdings" pitchFamily="2" charset="2"/>
              </a:rPr>
              <a:t>αναθεματίστηκε</a:t>
            </a:r>
          </a:p>
        </p:txBody>
      </p:sp>
      <p:sp>
        <p:nvSpPr>
          <p:cNvPr id="6" name="Θέση περιεχομένου 4"/>
          <p:cNvSpPr txBox="1">
            <a:spLocks/>
          </p:cNvSpPr>
          <p:nvPr/>
        </p:nvSpPr>
        <p:spPr>
          <a:xfrm>
            <a:off x="3131840" y="5122773"/>
            <a:ext cx="2073266"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b="1" dirty="0">
                <a:effectLst>
                  <a:outerShdw blurRad="38100" dist="38100" dir="2700000" algn="tl">
                    <a:srgbClr val="000000">
                      <a:alpha val="43137"/>
                    </a:srgbClr>
                  </a:outerShdw>
                </a:effectLst>
                <a:sym typeface="Wingdings" pitchFamily="2" charset="2"/>
              </a:rPr>
              <a:t>ΠΡΩΤΟ </a:t>
            </a:r>
          </a:p>
          <a:p>
            <a:pPr marL="0" indent="0" algn="ctr">
              <a:buNone/>
            </a:pPr>
            <a:r>
              <a:rPr lang="el-GR" b="1" dirty="0">
                <a:effectLst>
                  <a:outerShdw blurRad="38100" dist="38100" dir="2700000" algn="tl">
                    <a:srgbClr val="000000">
                      <a:alpha val="43137"/>
                    </a:srgbClr>
                  </a:outerShdw>
                </a:effectLst>
                <a:sym typeface="Wingdings" pitchFamily="2" charset="2"/>
              </a:rPr>
              <a:t>ΣΧΙΣΜΑ!</a:t>
            </a:r>
            <a:endParaRPr lang="el-GR" b="1" dirty="0">
              <a:effectLst>
                <a:outerShdw blurRad="38100" dist="38100" dir="2700000" algn="tl">
                  <a:srgbClr val="000000">
                    <a:alpha val="43137"/>
                  </a:srgbClr>
                </a:outerShdw>
              </a:effectLst>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761584"/>
            <a:ext cx="2031191" cy="2686760"/>
          </a:xfrm>
          <a:prstGeom prst="rect">
            <a:avLst/>
          </a:prstGeom>
          <a:ln>
            <a:noFill/>
          </a:ln>
          <a:effectLst>
            <a:outerShdw blurRad="292100" dist="139700" dir="2700000" algn="tl" rotWithShape="0">
              <a:srgbClr val="333333">
                <a:alpha val="65000"/>
              </a:srgbClr>
            </a:outerShdw>
          </a:effectLst>
        </p:spPr>
      </p:pic>
      <p:pic>
        <p:nvPicPr>
          <p:cNvPr id="8" name="Εικόνα 7"/>
          <p:cNvPicPr>
            <a:picLocks noChangeAspect="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580112" y="3550552"/>
            <a:ext cx="2776141" cy="2906400"/>
          </a:xfrm>
          <a:prstGeom prst="rect">
            <a:avLst/>
          </a:prstGeom>
        </p:spPr>
      </p:pic>
      <p:pic>
        <p:nvPicPr>
          <p:cNvPr id="9" name="Εικόνα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4585" y="3586006"/>
            <a:ext cx="1247775" cy="1276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90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99392"/>
            <a:ext cx="8579296" cy="1143000"/>
          </a:xfrm>
        </p:spPr>
        <p:txBody>
          <a:bodyPr>
            <a:normAutofit fontScale="90000"/>
          </a:bodyPr>
          <a:lstStyle/>
          <a:p>
            <a:r>
              <a:rPr lang="el-GR" sz="6000" b="1" dirty="0">
                <a:solidFill>
                  <a:srgbClr val="C00000"/>
                </a:solidFill>
                <a:effectLst>
                  <a:outerShdw blurRad="38100" dist="38100" dir="2700000" algn="tl">
                    <a:srgbClr val="000000">
                      <a:alpha val="43137"/>
                    </a:srgbClr>
                  </a:outerShdw>
                </a:effectLst>
              </a:rPr>
              <a:t>Πώς</a:t>
            </a:r>
            <a:r>
              <a:rPr lang="el-GR" sz="6000" b="1" dirty="0">
                <a:solidFill>
                  <a:schemeClr val="accent6">
                    <a:lumMod val="75000"/>
                  </a:schemeClr>
                </a:solidFill>
                <a:effectLst>
                  <a:outerShdw blurRad="38100" dist="38100" dir="2700000" algn="tl">
                    <a:srgbClr val="000000">
                      <a:alpha val="43137"/>
                    </a:srgbClr>
                  </a:outerShdw>
                </a:effectLst>
              </a:rPr>
              <a:t> </a:t>
            </a:r>
            <a:r>
              <a:rPr lang="el-GR" sz="3900" dirty="0"/>
              <a:t>διευθετήθηκε το </a:t>
            </a:r>
            <a:r>
              <a:rPr lang="el-GR" sz="3900" b="1" dirty="0">
                <a:effectLst>
                  <a:outerShdw blurRad="38100" dist="38100" dir="2700000" algn="tl">
                    <a:srgbClr val="000000">
                      <a:alpha val="43137"/>
                    </a:srgbClr>
                  </a:outerShdw>
                </a:effectLst>
              </a:rPr>
              <a:t>βουλγαρικό</a:t>
            </a:r>
            <a:r>
              <a:rPr lang="el-GR" sz="3900" dirty="0"/>
              <a:t> ζήτημα;</a:t>
            </a:r>
          </a:p>
        </p:txBody>
      </p:sp>
      <p:sp>
        <p:nvSpPr>
          <p:cNvPr id="3" name="Θέση περιεχομένου 2"/>
          <p:cNvSpPr>
            <a:spLocks noGrp="1"/>
          </p:cNvSpPr>
          <p:nvPr>
            <p:ph idx="1"/>
          </p:nvPr>
        </p:nvSpPr>
        <p:spPr>
          <a:xfrm>
            <a:off x="467544" y="980728"/>
            <a:ext cx="8229600" cy="2980928"/>
          </a:xfrm>
        </p:spPr>
        <p:txBody>
          <a:bodyPr/>
          <a:lstStyle/>
          <a:p>
            <a:r>
              <a:rPr lang="el-GR" dirty="0"/>
              <a:t>Έγινε Ιερά Σύνοδος στην Κωνσταντινούπολη το </a:t>
            </a:r>
            <a:r>
              <a:rPr lang="el-GR" sz="4400" b="1" dirty="0">
                <a:solidFill>
                  <a:srgbClr val="C00000"/>
                </a:solidFill>
                <a:effectLst>
                  <a:outerShdw blurRad="38100" dist="38100" dir="2700000" algn="tl">
                    <a:srgbClr val="000000">
                      <a:alpha val="43137"/>
                    </a:srgbClr>
                  </a:outerShdw>
                </a:effectLst>
              </a:rPr>
              <a:t>870</a:t>
            </a:r>
            <a:r>
              <a:rPr lang="el-GR" dirty="0"/>
              <a:t> </a:t>
            </a:r>
            <a:r>
              <a:rPr lang="el-GR" dirty="0" err="1"/>
              <a:t>μ.Χ</a:t>
            </a:r>
            <a:r>
              <a:rPr lang="el-GR" dirty="0"/>
              <a:t>.</a:t>
            </a:r>
          </a:p>
          <a:p>
            <a:r>
              <a:rPr lang="el-GR" dirty="0"/>
              <a:t>Η Βουλγαρία θα υπαγόταν πλέον στη </a:t>
            </a:r>
            <a:r>
              <a:rPr lang="el-GR" b="1" dirty="0">
                <a:effectLst>
                  <a:outerShdw blurRad="38100" dist="38100" dir="2700000" algn="tl">
                    <a:srgbClr val="000000">
                      <a:alpha val="43137"/>
                    </a:srgbClr>
                  </a:outerShdw>
                </a:effectLst>
              </a:rPr>
              <a:t>δικαιοδοσία του Πατριαρχείου της Κωνσταντινούπολης</a:t>
            </a:r>
            <a:r>
              <a:rPr lang="el-GR" dirty="0"/>
              <a:t>!</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7" y="4951725"/>
            <a:ext cx="3324225" cy="1266825"/>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4088" y="4077072"/>
            <a:ext cx="3324225" cy="924656"/>
          </a:xfrm>
          <a:prstGeom prst="rect">
            <a:avLst/>
          </a:prstGeom>
          <a:ln>
            <a:noFill/>
          </a:ln>
          <a:effectLst>
            <a:outerShdw blurRad="292100" dist="139700" dir="2700000" algn="tl" rotWithShape="0">
              <a:srgbClr val="333333">
                <a:alpha val="65000"/>
              </a:srgbClr>
            </a:outerShdw>
          </a:effectLst>
        </p:spPr>
      </p:pic>
      <p:sp>
        <p:nvSpPr>
          <p:cNvPr id="8" name="Έλλειψη 7"/>
          <p:cNvSpPr/>
          <p:nvPr/>
        </p:nvSpPr>
        <p:spPr>
          <a:xfrm>
            <a:off x="1043608" y="3861048"/>
            <a:ext cx="3450718" cy="2562675"/>
          </a:xfrm>
          <a:prstGeom prst="ellipse">
            <a:avLst/>
          </a:prstGeom>
          <a:blipFill>
            <a:blip r:embed="rId4" cstate="print"/>
            <a:stretch>
              <a:fillRect/>
            </a:stretch>
          </a:blipFill>
          <a:ln>
            <a:solidFill>
              <a:schemeClr val="accent3">
                <a:lumMod val="50000"/>
              </a:schemeClr>
            </a:solidFill>
          </a:ln>
          <a:effectLst>
            <a:outerShdw blurRad="152400" dist="38100" dir="27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112259">
            <a:off x="4503420" y="4837240"/>
            <a:ext cx="650433" cy="1277288"/>
          </a:xfrm>
          <a:prstGeom prst="rect">
            <a:avLst/>
          </a:prstGeom>
        </p:spPr>
      </p:pic>
    </p:spTree>
    <p:extLst>
      <p:ext uri="{BB962C8B-B14F-4D97-AF65-F5344CB8AC3E}">
        <p14:creationId xmlns:p14="http://schemas.microsoft.com/office/powerpoint/2010/main" val="34351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52120" y="1700808"/>
            <a:ext cx="3117032" cy="4023320"/>
          </a:xfrm>
        </p:spPr>
        <p:txBody>
          <a:bodyPr>
            <a:normAutofit/>
          </a:bodyPr>
          <a:lstStyle/>
          <a:p>
            <a:r>
              <a:rPr lang="el-GR" dirty="0"/>
              <a:t>Το πρώτο </a:t>
            </a:r>
            <a:br>
              <a:rPr lang="en-US" dirty="0"/>
            </a:br>
            <a:r>
              <a:rPr lang="el-GR" b="1" dirty="0">
                <a:effectLst>
                  <a:outerShdw blurRad="38100" dist="38100" dir="2700000" algn="tl">
                    <a:srgbClr val="000000">
                      <a:alpha val="43137"/>
                    </a:srgbClr>
                  </a:outerShdw>
                </a:effectLst>
              </a:rPr>
              <a:t>βουλγαρικό </a:t>
            </a:r>
            <a:r>
              <a:rPr lang="el-GR" b="1" dirty="0" err="1">
                <a:effectLst>
                  <a:outerShdw blurRad="38100" dist="38100" dir="2700000" algn="tl">
                    <a:srgbClr val="000000">
                      <a:alpha val="43137"/>
                    </a:srgbClr>
                  </a:outerShdw>
                </a:effectLst>
              </a:rPr>
              <a:t>γλαγολιτικό</a:t>
            </a:r>
            <a:r>
              <a:rPr lang="el-GR" b="1" dirty="0">
                <a:effectLst>
                  <a:outerShdw blurRad="38100" dist="38100" dir="2700000" algn="tl">
                    <a:srgbClr val="000000">
                      <a:alpha val="43137"/>
                    </a:srgbClr>
                  </a:outerShdw>
                </a:effectLst>
              </a:rPr>
              <a:t> Ευαγγέλιο</a:t>
            </a:r>
            <a:r>
              <a:rPr lang="el-GR" dirty="0"/>
              <a:t> (</a:t>
            </a:r>
            <a:r>
              <a:rPr lang="en-US" dirty="0" err="1"/>
              <a:t>Unesco</a:t>
            </a:r>
            <a:r>
              <a:rPr lang="en-US" dirty="0"/>
              <a:t>)</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99392"/>
            <a:ext cx="5093638" cy="7099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4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Τίτλος 1"/>
          <p:cNvSpPr>
            <a:spLocks noGrp="1"/>
          </p:cNvSpPr>
          <p:nvPr>
            <p:ph type="ctrTitle"/>
          </p:nvPr>
        </p:nvSpPr>
        <p:spPr>
          <a:xfrm>
            <a:off x="827584" y="4581128"/>
            <a:ext cx="7772400" cy="1584176"/>
          </a:xfrm>
          <a:solidFill>
            <a:schemeClr val="bg1">
              <a:alpha val="56000"/>
            </a:schemeClr>
          </a:solidFill>
          <a:effectLst>
            <a:outerShdw blurRad="139700" dir="9060000" sx="102000" sy="102000" algn="tl" rotWithShape="0">
              <a:prstClr val="black">
                <a:alpha val="56000"/>
              </a:prstClr>
            </a:outerShdw>
          </a:effectLst>
        </p:spPr>
        <p:txBody>
          <a:bodyPr>
            <a:noAutofit/>
          </a:bodyPr>
          <a:lstStyle/>
          <a:p>
            <a:r>
              <a:rPr lang="el-GR" sz="5400" b="1" dirty="0">
                <a:effectLst>
                  <a:outerShdw blurRad="38100" dist="38100" dir="2700000" algn="tl">
                    <a:srgbClr val="000000">
                      <a:alpha val="43137"/>
                    </a:srgbClr>
                  </a:outerShdw>
                </a:effectLst>
              </a:rPr>
              <a:t>Ο εκχριστιανισμός των </a:t>
            </a:r>
            <a:r>
              <a:rPr lang="el-GR" sz="5400" b="1" dirty="0">
                <a:solidFill>
                  <a:schemeClr val="accent6">
                    <a:lumMod val="75000"/>
                  </a:schemeClr>
                </a:solidFill>
                <a:effectLst>
                  <a:outerShdw blurRad="38100" dist="38100" dir="2700000" algn="tl">
                    <a:srgbClr val="000000">
                      <a:alpha val="43137"/>
                    </a:srgbClr>
                  </a:outerShdw>
                </a:effectLst>
              </a:rPr>
              <a:t>Ρώσων</a:t>
            </a:r>
          </a:p>
        </p:txBody>
      </p:sp>
    </p:spTree>
    <p:extLst>
      <p:ext uri="{BB962C8B-B14F-4D97-AF65-F5344CB8AC3E}">
        <p14:creationId xmlns:p14="http://schemas.microsoft.com/office/powerpoint/2010/main" val="325341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90"/>
                                          </p:val>
                                        </p:tav>
                                        <p:tav tm="100000">
                                          <p:val>
                                            <p:fltVal val="0"/>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0" y="0"/>
            <a:ext cx="9166990" cy="7212375"/>
          </a:xfrm>
        </p:spPr>
      </p:pic>
      <p:cxnSp>
        <p:nvCxnSpPr>
          <p:cNvPr id="7" name="Ευθύγραμμο βέλος σύνδεσης 6"/>
          <p:cNvCxnSpPr/>
          <p:nvPr/>
        </p:nvCxnSpPr>
        <p:spPr>
          <a:xfrm flipV="1">
            <a:off x="4067944" y="1484784"/>
            <a:ext cx="2016224" cy="2808312"/>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Έλλειψη 9"/>
          <p:cNvSpPr/>
          <p:nvPr/>
        </p:nvSpPr>
        <p:spPr>
          <a:xfrm>
            <a:off x="1348498" y="3645024"/>
            <a:ext cx="2865167" cy="1872585"/>
          </a:xfrm>
          <a:prstGeom prst="ellipse">
            <a:avLst/>
          </a:prstGeom>
          <a:solidFill>
            <a:schemeClr val="bg1">
              <a:alpha val="45000"/>
            </a:schemeClr>
          </a:solidFill>
          <a:effectLst>
            <a:outerShdw blurRad="139700" dist="38100" dir="2700000" sx="106000" sy="106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effectLst>
                  <a:outerShdw blurRad="38100" dist="38100" dir="2700000" algn="tl">
                    <a:srgbClr val="000000">
                      <a:alpha val="43137"/>
                    </a:srgbClr>
                  </a:outerShdw>
                </a:effectLst>
              </a:rPr>
              <a:t>988</a:t>
            </a:r>
            <a:r>
              <a:rPr lang="el-GR" sz="3600" b="1" dirty="0">
                <a:solidFill>
                  <a:srgbClr val="C00000"/>
                </a:solidFill>
                <a:effectLst>
                  <a:outerShdw blurRad="38100" dist="38100" dir="2700000" algn="tl">
                    <a:srgbClr val="000000">
                      <a:alpha val="43137"/>
                    </a:srgbClr>
                  </a:outerShdw>
                </a:effectLst>
              </a:rPr>
              <a:t> </a:t>
            </a:r>
            <a:r>
              <a:rPr lang="el-GR" sz="3600" b="1" dirty="0" err="1">
                <a:solidFill>
                  <a:srgbClr val="C00000"/>
                </a:solidFill>
                <a:effectLst>
                  <a:outerShdw blurRad="38100" dist="38100" dir="2700000" algn="tl">
                    <a:srgbClr val="000000">
                      <a:alpha val="43137"/>
                    </a:srgbClr>
                  </a:outerShdw>
                </a:effectLst>
              </a:rPr>
              <a:t>μ.Χ</a:t>
            </a:r>
            <a:r>
              <a:rPr lang="el-GR" sz="3600" b="1" dirty="0">
                <a:solidFill>
                  <a:srgbClr val="C00000"/>
                </a:solidFill>
                <a:effectLst>
                  <a:outerShdw blurRad="38100" dist="38100" dir="2700000" algn="tl">
                    <a:srgbClr val="000000">
                      <a:alpha val="43137"/>
                    </a:srgbClr>
                  </a:outerShdw>
                </a:effectLst>
              </a:rPr>
              <a:t>.</a:t>
            </a:r>
          </a:p>
          <a:p>
            <a:pPr algn="ctr"/>
            <a:r>
              <a:rPr lang="el-GR" sz="2000" b="1" dirty="0">
                <a:solidFill>
                  <a:schemeClr val="tx1"/>
                </a:solidFill>
                <a:effectLst>
                  <a:outerShdw blurRad="38100" dist="38100" dir="2700000" algn="tl">
                    <a:srgbClr val="000000">
                      <a:alpha val="43137"/>
                    </a:srgbClr>
                  </a:outerShdw>
                </a:effectLst>
              </a:rPr>
              <a:t>Εκχριστιανισμός των Ρώσων</a:t>
            </a:r>
          </a:p>
        </p:txBody>
      </p:sp>
      <p:sp>
        <p:nvSpPr>
          <p:cNvPr id="5" name="Έλλειψη 4"/>
          <p:cNvSpPr/>
          <p:nvPr/>
        </p:nvSpPr>
        <p:spPr>
          <a:xfrm>
            <a:off x="2915816" y="5013176"/>
            <a:ext cx="2304256" cy="1556792"/>
          </a:xfrm>
          <a:prstGeom prst="ellipse">
            <a:avLst/>
          </a:pr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effectLst>
            <a:outerShdw blurRad="215900" dist="38100" dir="2700000" sx="106000" sy="106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089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229600" cy="1143000"/>
          </a:xfrm>
        </p:spPr>
        <p:txBody>
          <a:bodyPr>
            <a:normAutofit fontScale="90000"/>
          </a:bodyPr>
          <a:lstStyle/>
          <a:p>
            <a:r>
              <a:rPr lang="el-GR" sz="4900" b="1" dirty="0">
                <a:effectLst>
                  <a:outerShdw blurRad="38100" dist="38100" dir="2700000" algn="tl">
                    <a:srgbClr val="000000">
                      <a:alpha val="43137"/>
                    </a:srgbClr>
                  </a:outerShdw>
                </a:effectLst>
              </a:rPr>
              <a:t>Πώς</a:t>
            </a:r>
            <a:r>
              <a:rPr lang="el-GR" dirty="0"/>
              <a:t> </a:t>
            </a:r>
            <a:r>
              <a:rPr lang="el-GR" sz="3900" b="1" dirty="0">
                <a:effectLst>
                  <a:outerShdw blurRad="38100" dist="38100" dir="2700000" algn="tl">
                    <a:srgbClr val="000000">
                      <a:alpha val="43137"/>
                    </a:srgbClr>
                  </a:outerShdw>
                </a:effectLst>
              </a:rPr>
              <a:t>έγινε ο εκχριστιανισμός στη </a:t>
            </a:r>
            <a:r>
              <a:rPr lang="el-GR" sz="4900" b="1" dirty="0">
                <a:solidFill>
                  <a:srgbClr val="C00000"/>
                </a:solidFill>
                <a:effectLst>
                  <a:outerShdw blurRad="38100" dist="38100" dir="2700000" algn="tl">
                    <a:srgbClr val="000000">
                      <a:alpha val="43137"/>
                    </a:srgbClr>
                  </a:outerShdw>
                </a:effectLst>
              </a:rPr>
              <a:t>Ρωσία</a:t>
            </a:r>
            <a:r>
              <a:rPr lang="el-GR" sz="3900" b="1" dirty="0">
                <a:effectLst>
                  <a:outerShdw blurRad="38100" dist="38100" dir="2700000" algn="tl">
                    <a:srgbClr val="000000">
                      <a:alpha val="43137"/>
                    </a:srgbClr>
                  </a:outerShdw>
                </a:effectLst>
              </a:rPr>
              <a:t>;</a:t>
            </a:r>
          </a:p>
        </p:txBody>
      </p:sp>
      <p:sp>
        <p:nvSpPr>
          <p:cNvPr id="3" name="Θέση περιεχομένου 2"/>
          <p:cNvSpPr>
            <a:spLocks noGrp="1"/>
          </p:cNvSpPr>
          <p:nvPr>
            <p:ph idx="1"/>
          </p:nvPr>
        </p:nvSpPr>
        <p:spPr>
          <a:xfrm>
            <a:off x="755576" y="3212976"/>
            <a:ext cx="8229600" cy="3529608"/>
          </a:xfrm>
        </p:spPr>
        <p:txBody>
          <a:bodyPr>
            <a:normAutofit/>
          </a:bodyPr>
          <a:lstStyle/>
          <a:p>
            <a:pPr marL="0" indent="0">
              <a:buNone/>
            </a:pPr>
            <a:r>
              <a:rPr lang="el-GR" sz="4800" b="1" dirty="0">
                <a:effectLst>
                  <a:outerShdw blurRad="38100" dist="38100" dir="2700000" algn="tl">
                    <a:srgbClr val="000000">
                      <a:alpha val="43137"/>
                    </a:srgbClr>
                  </a:outerShdw>
                </a:effectLst>
              </a:rPr>
              <a:t>860</a:t>
            </a:r>
            <a:r>
              <a:rPr lang="el-GR" dirty="0"/>
              <a:t> </a:t>
            </a:r>
            <a:r>
              <a:rPr lang="el-GR" dirty="0">
                <a:sym typeface="Wingdings" pitchFamily="2" charset="2"/>
              </a:rPr>
              <a:t> Ανεπιτυχής επίθεση των Ρώσων κατά της Κωνσταντινούπολης</a:t>
            </a:r>
          </a:p>
          <a:p>
            <a:pPr marL="0" indent="0">
              <a:buNone/>
            </a:pPr>
            <a:r>
              <a:rPr lang="el-GR" dirty="0">
                <a:sym typeface="Wingdings" panose="05000000000000000000" pitchFamily="2" charset="2"/>
              </a:rPr>
              <a:t> Οι βυζαντινοί ιεραπόστολοι εναποθέτουν τα </a:t>
            </a:r>
            <a:r>
              <a:rPr lang="el-GR" b="1" dirty="0">
                <a:sym typeface="Wingdings" panose="05000000000000000000" pitchFamily="2" charset="2"/>
              </a:rPr>
              <a:t>πρώτα σπέρματα του Χριστιανισμού </a:t>
            </a:r>
            <a:r>
              <a:rPr lang="el-GR" dirty="0">
                <a:sym typeface="Wingdings" panose="05000000000000000000" pitchFamily="2" charset="2"/>
              </a:rPr>
              <a:t>στο νεοσύστατο κράτος της Ρωσίας.</a:t>
            </a:r>
            <a:endParaRPr lang="el-GR" dirty="0"/>
          </a:p>
        </p:txBody>
      </p:sp>
      <p:sp>
        <p:nvSpPr>
          <p:cNvPr id="4" name="Arrow: Down 3">
            <a:extLst>
              <a:ext uri="{FF2B5EF4-FFF2-40B4-BE49-F238E27FC236}">
                <a16:creationId xmlns:a16="http://schemas.microsoft.com/office/drawing/2014/main" id="{2E956906-7D52-4F9B-9961-8B56BBA655D6}"/>
              </a:ext>
            </a:extLst>
          </p:cNvPr>
          <p:cNvSpPr/>
          <p:nvPr/>
        </p:nvSpPr>
        <p:spPr>
          <a:xfrm>
            <a:off x="3923928" y="1331640"/>
            <a:ext cx="1512168" cy="1953344"/>
          </a:xfrm>
          <a:prstGeom prst="downArrow">
            <a:avLst/>
          </a:prstGeom>
          <a:solidFill>
            <a:srgbClr val="92D050"/>
          </a:solidFill>
          <a:ln>
            <a:noFill/>
          </a:ln>
          <a:effectLst>
            <a:outerShdw blurRad="177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239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5417" y="-16779"/>
            <a:ext cx="8229600" cy="1143000"/>
          </a:xfrm>
        </p:spPr>
        <p:txBody>
          <a:bodyPr>
            <a:normAutofit/>
          </a:bodyPr>
          <a:lstStyle/>
          <a:p>
            <a:r>
              <a:rPr lang="el-GR" sz="4800" b="1" dirty="0">
                <a:solidFill>
                  <a:srgbClr val="C00000"/>
                </a:solidFill>
                <a:effectLst>
                  <a:outerShdw blurRad="38100" dist="38100" dir="2700000" algn="tl">
                    <a:srgbClr val="000000">
                      <a:alpha val="43137"/>
                    </a:srgbClr>
                  </a:outerShdw>
                </a:effectLst>
              </a:rPr>
              <a:t>Πότε</a:t>
            </a:r>
            <a:r>
              <a:rPr lang="el-GR" dirty="0"/>
              <a:t> </a:t>
            </a:r>
            <a:r>
              <a:rPr lang="el-GR" sz="3600" dirty="0"/>
              <a:t>εκχριστιανίζονται οι Σλάβοι;</a:t>
            </a:r>
          </a:p>
        </p:txBody>
      </p:sp>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0399" y="2924944"/>
            <a:ext cx="2710673" cy="3634767"/>
          </a:xfrm>
          <a:prstGeom prst="rect">
            <a:avLst/>
          </a:prstGeom>
          <a:ln>
            <a:noFill/>
          </a:ln>
          <a:effectLst>
            <a:outerShdw blurRad="292100" dist="139700" dir="2700000" algn="tl" rotWithShape="0">
              <a:srgbClr val="333333">
                <a:alpha val="65000"/>
              </a:srgbClr>
            </a:outerShdw>
          </a:effectLst>
        </p:spPr>
      </p:pic>
      <p:sp>
        <p:nvSpPr>
          <p:cNvPr id="5" name="Τίτλος 1"/>
          <p:cNvSpPr txBox="1">
            <a:spLocks/>
          </p:cNvSpPr>
          <p:nvPr/>
        </p:nvSpPr>
        <p:spPr>
          <a:xfrm>
            <a:off x="107504" y="980728"/>
            <a:ext cx="4176464" cy="194421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err="1"/>
              <a:t>Τήν</a:t>
            </a:r>
            <a:r>
              <a:rPr lang="el-GR" dirty="0"/>
              <a:t> </a:t>
            </a:r>
            <a:r>
              <a:rPr lang="el-GR" dirty="0" err="1"/>
              <a:t>ἐποχή</a:t>
            </a:r>
            <a:r>
              <a:rPr lang="el-GR" dirty="0"/>
              <a:t> </a:t>
            </a:r>
          </a:p>
          <a:p>
            <a:r>
              <a:rPr lang="el-GR" dirty="0"/>
              <a:t>πού </a:t>
            </a:r>
            <a:r>
              <a:rPr lang="el-GR" dirty="0" err="1"/>
              <a:t>ἦταν</a:t>
            </a:r>
            <a:r>
              <a:rPr lang="el-GR" dirty="0"/>
              <a:t> </a:t>
            </a:r>
            <a:r>
              <a:rPr lang="el-GR" dirty="0" err="1"/>
              <a:t>αὐτοκράτωρ</a:t>
            </a:r>
            <a:r>
              <a:rPr lang="el-GR" dirty="0"/>
              <a:t> </a:t>
            </a:r>
          </a:p>
          <a:p>
            <a:r>
              <a:rPr lang="el-GR" dirty="0"/>
              <a:t>ὁ </a:t>
            </a:r>
            <a:r>
              <a:rPr lang="el-GR" b="1" dirty="0">
                <a:solidFill>
                  <a:srgbClr val="C00000"/>
                </a:solidFill>
                <a:effectLst>
                  <a:outerShdw blurRad="38100" dist="38100" dir="2700000" algn="tl">
                    <a:srgbClr val="000000">
                      <a:alpha val="43137"/>
                    </a:srgbClr>
                  </a:outerShdw>
                </a:effectLst>
              </a:rPr>
              <a:t>Μιχαήλ Γ΄ </a:t>
            </a:r>
          </a:p>
          <a:p>
            <a:r>
              <a:rPr lang="el-GR" dirty="0"/>
              <a:t>(ὁ μέθυσος)</a:t>
            </a:r>
          </a:p>
        </p:txBody>
      </p:sp>
      <p:pic>
        <p:nvPicPr>
          <p:cNvPr id="6" name="Θέση περιεχομένου 3"/>
          <p:cNvPicPr>
            <a:picLocks noChangeAspect="1"/>
          </p:cNvPicPr>
          <p:nvPr/>
        </p:nvPicPr>
        <p:blipFill rotWithShape="1">
          <a:blip r:embed="rId4" cstate="print">
            <a:extLst>
              <a:ext uri="{28A0092B-C50C-407E-A947-70E740481C1C}">
                <a14:useLocalDpi xmlns:a14="http://schemas.microsoft.com/office/drawing/2010/main" val="0"/>
              </a:ext>
            </a:extLst>
          </a:blip>
          <a:srcRect l="8229" t="22988" r="3166" b="-2012"/>
          <a:stretch/>
        </p:blipFill>
        <p:spPr>
          <a:xfrm>
            <a:off x="4992658" y="1052736"/>
            <a:ext cx="3251750" cy="4488330"/>
          </a:xfrm>
          <a:prstGeom prst="rect">
            <a:avLst/>
          </a:prstGeom>
          <a:ln>
            <a:noFill/>
          </a:ln>
          <a:effectLst>
            <a:outerShdw blurRad="292100" dist="139700" dir="2700000" algn="tl" rotWithShape="0">
              <a:srgbClr val="333333">
                <a:alpha val="65000"/>
              </a:srgbClr>
            </a:outerShdw>
          </a:effectLst>
        </p:spPr>
      </p:pic>
      <p:sp>
        <p:nvSpPr>
          <p:cNvPr id="7" name="Τίτλος 1"/>
          <p:cNvSpPr txBox="1">
            <a:spLocks/>
          </p:cNvSpPr>
          <p:nvPr/>
        </p:nvSpPr>
        <p:spPr>
          <a:xfrm>
            <a:off x="4591525" y="5351010"/>
            <a:ext cx="4176464" cy="15343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300" b="1" dirty="0">
                <a:solidFill>
                  <a:srgbClr val="C00000"/>
                </a:solidFill>
                <a:effectLst>
                  <a:outerShdw blurRad="38100" dist="38100" dir="2700000" algn="tl">
                    <a:srgbClr val="000000">
                      <a:alpha val="43137"/>
                    </a:srgbClr>
                  </a:outerShdw>
                </a:effectLst>
              </a:rPr>
              <a:t>863 </a:t>
            </a:r>
            <a:r>
              <a:rPr lang="el-GR" sz="3500" b="1" dirty="0" err="1">
                <a:solidFill>
                  <a:srgbClr val="C00000"/>
                </a:solidFill>
                <a:effectLst>
                  <a:outerShdw blurRad="38100" dist="38100" dir="2700000" algn="tl">
                    <a:srgbClr val="000000">
                      <a:alpha val="43137"/>
                    </a:srgbClr>
                  </a:outerShdw>
                </a:effectLst>
              </a:rPr>
              <a:t>μ.Χ</a:t>
            </a:r>
            <a:r>
              <a:rPr lang="el-GR" sz="3500" b="1" dirty="0">
                <a:solidFill>
                  <a:srgbClr val="C00000"/>
                </a:solidFill>
                <a:effectLst>
                  <a:outerShdw blurRad="38100" dist="38100" dir="2700000" algn="tl">
                    <a:srgbClr val="000000">
                      <a:alpha val="43137"/>
                    </a:srgbClr>
                  </a:outerShdw>
                </a:effectLst>
              </a:rPr>
              <a:t>. </a:t>
            </a:r>
          </a:p>
          <a:p>
            <a:r>
              <a:rPr lang="el-GR" sz="3500" b="1" dirty="0">
                <a:effectLst>
                  <a:outerShdw blurRad="38100" dist="38100" dir="2700000" algn="tl">
                    <a:srgbClr val="000000">
                      <a:alpha val="43137"/>
                    </a:srgbClr>
                  </a:outerShdw>
                </a:effectLst>
              </a:rPr>
              <a:t>Κύριλλος</a:t>
            </a:r>
            <a:r>
              <a:rPr lang="el-GR" sz="3500" dirty="0"/>
              <a:t> &amp; </a:t>
            </a:r>
            <a:r>
              <a:rPr lang="el-GR" sz="3500" b="1" dirty="0">
                <a:effectLst>
                  <a:outerShdw blurRad="38100" dist="38100" dir="2700000" algn="tl">
                    <a:srgbClr val="000000">
                      <a:alpha val="43137"/>
                    </a:srgbClr>
                  </a:outerShdw>
                </a:effectLst>
              </a:rPr>
              <a:t>Μεθόδιος</a:t>
            </a:r>
          </a:p>
        </p:txBody>
      </p:sp>
    </p:spTree>
    <p:extLst>
      <p:ext uri="{BB962C8B-B14F-4D97-AF65-F5344CB8AC3E}">
        <p14:creationId xmlns:p14="http://schemas.microsoft.com/office/powerpoint/2010/main" val="32142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5576" y="836712"/>
            <a:ext cx="8229600" cy="5905872"/>
          </a:xfrm>
        </p:spPr>
        <p:txBody>
          <a:bodyPr>
            <a:normAutofit lnSpcReduction="10000"/>
          </a:bodyPr>
          <a:lstStyle/>
          <a:p>
            <a:pPr marL="0" indent="0">
              <a:buNone/>
            </a:pPr>
            <a:r>
              <a:rPr lang="el-GR" sz="4800" b="1" dirty="0">
                <a:effectLst>
                  <a:outerShdw blurRad="38100" dist="38100" dir="2700000" algn="tl">
                    <a:srgbClr val="000000">
                      <a:alpha val="43137"/>
                    </a:srgbClr>
                  </a:outerShdw>
                </a:effectLst>
              </a:rPr>
              <a:t>957</a:t>
            </a:r>
            <a:r>
              <a:rPr lang="el-GR" dirty="0"/>
              <a:t> </a:t>
            </a:r>
            <a:r>
              <a:rPr lang="el-GR" dirty="0">
                <a:sym typeface="Wingdings" pitchFamily="2" charset="2"/>
              </a:rPr>
              <a:t> Η ηγεμονίδα του Κιέβου </a:t>
            </a:r>
            <a:r>
              <a:rPr lang="el-GR" b="1" dirty="0">
                <a:effectLst>
                  <a:outerShdw blurRad="38100" dist="38100" dir="2700000" algn="tl">
                    <a:srgbClr val="000000">
                      <a:alpha val="43137"/>
                    </a:srgbClr>
                  </a:outerShdw>
                </a:effectLst>
                <a:sym typeface="Wingdings" pitchFamily="2" charset="2"/>
              </a:rPr>
              <a:t>Όλγα</a:t>
            </a:r>
            <a:r>
              <a:rPr lang="el-GR" dirty="0">
                <a:sym typeface="Wingdings" pitchFamily="2" charset="2"/>
              </a:rPr>
              <a:t> επισκέπτεται την Κωνσταντινούπολη</a:t>
            </a:r>
          </a:p>
          <a:p>
            <a:pPr marL="0" indent="0">
              <a:buNone/>
            </a:pPr>
            <a:r>
              <a:rPr lang="el-GR" dirty="0">
                <a:sym typeface="Wingdings" pitchFamily="2" charset="2"/>
              </a:rPr>
              <a:t>Μπαίνουν </a:t>
            </a:r>
            <a:r>
              <a:rPr lang="el-GR" b="1" dirty="0">
                <a:sym typeface="Wingdings" pitchFamily="2" charset="2"/>
              </a:rPr>
              <a:t>οι βάσεις εκχριστιανισμού </a:t>
            </a:r>
            <a:r>
              <a:rPr lang="el-GR" dirty="0">
                <a:sym typeface="Wingdings" pitchFamily="2" charset="2"/>
              </a:rPr>
              <a:t>Ρώσων.</a:t>
            </a:r>
          </a:p>
          <a:p>
            <a:pPr marL="0" indent="0">
              <a:buNone/>
            </a:pPr>
            <a:r>
              <a:rPr lang="el-GR" sz="3900" b="1" dirty="0">
                <a:solidFill>
                  <a:srgbClr val="C00000"/>
                </a:solidFill>
                <a:effectLst>
                  <a:outerShdw blurRad="38100" dist="38100" dir="2700000" algn="tl">
                    <a:srgbClr val="000000">
                      <a:alpha val="43137"/>
                    </a:srgbClr>
                  </a:outerShdw>
                </a:effectLst>
                <a:sym typeface="Wingdings" pitchFamily="2" charset="2"/>
              </a:rPr>
              <a:t>Τέλη</a:t>
            </a:r>
            <a:r>
              <a:rPr lang="el-GR" sz="4800" b="1" dirty="0">
                <a:solidFill>
                  <a:srgbClr val="C00000"/>
                </a:solidFill>
                <a:effectLst>
                  <a:outerShdw blurRad="38100" dist="38100" dir="2700000" algn="tl">
                    <a:srgbClr val="000000">
                      <a:alpha val="43137"/>
                    </a:srgbClr>
                  </a:outerShdw>
                </a:effectLst>
                <a:sym typeface="Wingdings" pitchFamily="2" charset="2"/>
              </a:rPr>
              <a:t> 10</a:t>
            </a:r>
            <a:r>
              <a:rPr lang="el-GR" sz="4800" b="1" baseline="30000" dirty="0">
                <a:solidFill>
                  <a:srgbClr val="C00000"/>
                </a:solidFill>
                <a:effectLst>
                  <a:outerShdw blurRad="38100" dist="38100" dir="2700000" algn="tl">
                    <a:srgbClr val="000000">
                      <a:alpha val="43137"/>
                    </a:srgbClr>
                  </a:outerShdw>
                </a:effectLst>
                <a:sym typeface="Wingdings" pitchFamily="2" charset="2"/>
              </a:rPr>
              <a:t>ου</a:t>
            </a:r>
            <a:r>
              <a:rPr lang="el-GR" sz="4800" b="1" dirty="0">
                <a:solidFill>
                  <a:srgbClr val="C00000"/>
                </a:solidFill>
                <a:effectLst>
                  <a:outerShdw blurRad="38100" dist="38100" dir="2700000" algn="tl">
                    <a:srgbClr val="000000">
                      <a:alpha val="43137"/>
                    </a:srgbClr>
                  </a:outerShdw>
                </a:effectLst>
                <a:sym typeface="Wingdings" pitchFamily="2" charset="2"/>
              </a:rPr>
              <a:t> αι. </a:t>
            </a:r>
            <a:r>
              <a:rPr lang="el-GR" dirty="0">
                <a:sym typeface="Wingdings" pitchFamily="2" charset="2"/>
              </a:rPr>
              <a:t>  Ο αυτοκράτωρ </a:t>
            </a:r>
            <a:r>
              <a:rPr lang="el-GR" b="1" dirty="0">
                <a:effectLst>
                  <a:outerShdw blurRad="38100" dist="38100" dir="2700000" algn="tl">
                    <a:srgbClr val="000000">
                      <a:alpha val="43137"/>
                    </a:srgbClr>
                  </a:outerShdw>
                </a:effectLst>
                <a:sym typeface="Wingdings" pitchFamily="2" charset="2"/>
              </a:rPr>
              <a:t>Βασίλειος Β΄ </a:t>
            </a:r>
            <a:r>
              <a:rPr lang="el-GR" dirty="0">
                <a:sym typeface="Wingdings" pitchFamily="2" charset="2"/>
              </a:rPr>
              <a:t>υπόσχεται να δώσει στον ρώσο ηγεμόνα </a:t>
            </a:r>
            <a:r>
              <a:rPr lang="el-GR" b="1" dirty="0">
                <a:effectLst>
                  <a:outerShdw blurRad="38100" dist="38100" dir="2700000" algn="tl">
                    <a:srgbClr val="000000">
                      <a:alpha val="43137"/>
                    </a:srgbClr>
                  </a:outerShdw>
                </a:effectLst>
                <a:sym typeface="Wingdings" pitchFamily="2" charset="2"/>
              </a:rPr>
              <a:t>Βλαδίμηρο</a:t>
            </a:r>
            <a:r>
              <a:rPr lang="el-GR" dirty="0">
                <a:sym typeface="Wingdings" pitchFamily="2" charset="2"/>
              </a:rPr>
              <a:t> ως σύζυγο την αδελφή του </a:t>
            </a:r>
            <a:r>
              <a:rPr lang="el-GR" b="1" dirty="0">
                <a:effectLst>
                  <a:outerShdw blurRad="38100" dist="38100" dir="2700000" algn="tl">
                    <a:srgbClr val="000000">
                      <a:alpha val="43137"/>
                    </a:srgbClr>
                  </a:outerShdw>
                </a:effectLst>
                <a:sym typeface="Wingdings" pitchFamily="2" charset="2"/>
              </a:rPr>
              <a:t>Άννα</a:t>
            </a:r>
            <a:r>
              <a:rPr lang="el-GR" dirty="0">
                <a:sym typeface="Wingdings" pitchFamily="2" charset="2"/>
              </a:rPr>
              <a:t>, </a:t>
            </a:r>
          </a:p>
          <a:p>
            <a:pPr marL="0" indent="0">
              <a:buNone/>
            </a:pPr>
            <a:r>
              <a:rPr lang="el-GR" dirty="0">
                <a:sym typeface="Wingdings" pitchFamily="2" charset="2"/>
              </a:rPr>
              <a:t>αν οι Ρώσοι ασπάζονταν τον Χριστιανισμό.</a:t>
            </a:r>
          </a:p>
          <a:p>
            <a:pPr marL="0" indent="0">
              <a:buNone/>
            </a:pPr>
            <a:r>
              <a:rPr lang="el-GR" dirty="0">
                <a:sym typeface="Wingdings" pitchFamily="2" charset="2"/>
              </a:rPr>
              <a:t>Εκείνος δέχθηκε.</a:t>
            </a:r>
          </a:p>
          <a:p>
            <a:pPr marL="0" indent="0">
              <a:buNone/>
            </a:pPr>
            <a:r>
              <a:rPr lang="el-GR" dirty="0">
                <a:sym typeface="Wingdings" pitchFamily="2" charset="2"/>
              </a:rPr>
              <a:t>Βαπτίσθηκε και ο ίδιος και το έθνος του,</a:t>
            </a:r>
          </a:p>
          <a:p>
            <a:pPr marL="0" indent="0">
              <a:buNone/>
            </a:pPr>
            <a:r>
              <a:rPr lang="el-GR" dirty="0">
                <a:sym typeface="Wingdings" pitchFamily="2" charset="2"/>
              </a:rPr>
              <a:t>πιθανότατα στη </a:t>
            </a:r>
            <a:r>
              <a:rPr lang="el-GR" b="1" dirty="0">
                <a:effectLst>
                  <a:outerShdw blurRad="38100" dist="38100" dir="2700000" algn="tl">
                    <a:srgbClr val="000000">
                      <a:alpha val="43137"/>
                    </a:srgbClr>
                  </a:outerShdw>
                </a:effectLst>
                <a:sym typeface="Wingdings" pitchFamily="2" charset="2"/>
              </a:rPr>
              <a:t>Χερσώνα</a:t>
            </a:r>
            <a:r>
              <a:rPr lang="el-GR" dirty="0">
                <a:sym typeface="Wingdings" pitchFamily="2" charset="2"/>
              </a:rPr>
              <a:t>.</a:t>
            </a:r>
            <a:endParaRPr lang="el-GR" dirty="0"/>
          </a:p>
        </p:txBody>
      </p:sp>
    </p:spTree>
    <p:extLst>
      <p:ext uri="{BB962C8B-B14F-4D97-AF65-F5344CB8AC3E}">
        <p14:creationId xmlns:p14="http://schemas.microsoft.com/office/powerpoint/2010/main" val="4043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lstStyle/>
          <a:p>
            <a:r>
              <a:rPr lang="el-GR" dirty="0"/>
              <a:t>Μια </a:t>
            </a:r>
            <a:r>
              <a:rPr lang="el-GR" b="1" dirty="0">
                <a:solidFill>
                  <a:srgbClr val="C00000"/>
                </a:solidFill>
                <a:effectLst>
                  <a:outerShdw blurRad="38100" dist="38100" dir="2700000" algn="tl">
                    <a:srgbClr val="000000">
                      <a:alpha val="43137"/>
                    </a:srgbClr>
                  </a:outerShdw>
                </a:effectLst>
              </a:rPr>
              <a:t>ρωσική παράδοση </a:t>
            </a:r>
            <a:r>
              <a:rPr lang="el-GR" dirty="0"/>
              <a:t>λέει…</a:t>
            </a:r>
          </a:p>
        </p:txBody>
      </p:sp>
      <p:sp>
        <p:nvSpPr>
          <p:cNvPr id="3" name="Θέση περιεχομένου 2"/>
          <p:cNvSpPr>
            <a:spLocks noGrp="1"/>
          </p:cNvSpPr>
          <p:nvPr>
            <p:ph idx="1"/>
          </p:nvPr>
        </p:nvSpPr>
        <p:spPr>
          <a:xfrm>
            <a:off x="457200" y="1268760"/>
            <a:ext cx="8229600" cy="5141168"/>
          </a:xfrm>
        </p:spPr>
        <p:txBody>
          <a:bodyPr>
            <a:normAutofit fontScale="85000" lnSpcReduction="20000"/>
          </a:bodyPr>
          <a:lstStyle/>
          <a:p>
            <a:pPr marL="0" indent="0" algn="just">
              <a:buNone/>
            </a:pPr>
            <a:r>
              <a:rPr lang="el-GR" dirty="0"/>
              <a:t>Μια φορά κι έναν καιρό… ο βασιλιάς της Ρωσίας Βλαδίμηρος έστειλε τους σοφούς του να επισκεφθούν όλες τις γειτονικές χώρες και να ανακαλύψουν </a:t>
            </a:r>
            <a:r>
              <a:rPr lang="el-GR" b="1" dirty="0">
                <a:effectLst>
                  <a:outerShdw blurRad="38100" dist="38100" dir="2700000" algn="tl">
                    <a:srgbClr val="000000">
                      <a:alpha val="43137"/>
                    </a:srgbClr>
                  </a:outerShdw>
                </a:effectLst>
              </a:rPr>
              <a:t>ποια θρησκεία είναι καλύτερη</a:t>
            </a:r>
            <a:r>
              <a:rPr lang="el-GR" dirty="0"/>
              <a:t>. </a:t>
            </a:r>
          </a:p>
          <a:p>
            <a:pPr algn="just"/>
            <a:r>
              <a:rPr lang="el-GR" dirty="0"/>
              <a:t>Για τους </a:t>
            </a:r>
            <a:r>
              <a:rPr lang="el-GR" b="1" dirty="0">
                <a:solidFill>
                  <a:srgbClr val="C00000"/>
                </a:solidFill>
                <a:effectLst>
                  <a:outerShdw blurRad="38100" dist="38100" dir="2700000" algn="tl">
                    <a:srgbClr val="000000">
                      <a:alpha val="43137"/>
                    </a:srgbClr>
                  </a:outerShdw>
                </a:effectLst>
              </a:rPr>
              <a:t>μουσουλμάνους</a:t>
            </a:r>
            <a:r>
              <a:rPr lang="el-GR" dirty="0"/>
              <a:t> Βουλγάρους του Βόλγα του είπαν ότι βασιλεύει η μιζέρια και η θλίψη, δεν τρώνε χοιρινό, δεν πίνουν οινοπνευματώδη. </a:t>
            </a:r>
          </a:p>
          <a:p>
            <a:pPr marL="0" indent="0" algn="just">
              <a:buNone/>
            </a:pPr>
            <a:r>
              <a:rPr lang="el-GR" dirty="0"/>
              <a:t>Αυτό του προκάλεσε έκπληξη και είπε:  «μα </a:t>
            </a:r>
            <a:r>
              <a:rPr lang="el-GR" b="1" dirty="0">
                <a:effectLst>
                  <a:outerShdw blurRad="38100" dist="38100" dir="2700000" algn="tl">
                    <a:srgbClr val="000000">
                      <a:alpha val="43137"/>
                    </a:srgbClr>
                  </a:outerShdw>
                </a:effectLst>
              </a:rPr>
              <a:t>το ποτό είναι η χαρά μας</a:t>
            </a:r>
            <a:r>
              <a:rPr lang="el-GR" dirty="0"/>
              <a:t>»!... </a:t>
            </a:r>
          </a:p>
          <a:p>
            <a:pPr algn="just"/>
            <a:r>
              <a:rPr lang="el-GR" dirty="0"/>
              <a:t>Μετά συμβουλεύθηκε κάποιους άλλους σοφούς,  </a:t>
            </a:r>
            <a:r>
              <a:rPr lang="el-GR" b="1" dirty="0" err="1">
                <a:solidFill>
                  <a:srgbClr val="C00000"/>
                </a:solidFill>
                <a:effectLst>
                  <a:outerShdw blurRad="38100" dist="38100" dir="2700000" algn="tl">
                    <a:srgbClr val="000000">
                      <a:alpha val="43137"/>
                    </a:srgbClr>
                  </a:outerShdw>
                </a:effectLst>
              </a:rPr>
              <a:t>ιουδαϊστές</a:t>
            </a:r>
            <a:r>
              <a:rPr lang="el-GR" dirty="0"/>
              <a:t> απεσταλμένους, πιθανότατα </a:t>
            </a:r>
            <a:r>
              <a:rPr lang="el-GR" dirty="0" err="1"/>
              <a:t>χαζάρους</a:t>
            </a:r>
            <a:r>
              <a:rPr lang="el-GR" dirty="0"/>
              <a:t>, </a:t>
            </a:r>
          </a:p>
          <a:p>
            <a:pPr marL="0" indent="0" algn="just">
              <a:buNone/>
            </a:pPr>
            <a:r>
              <a:rPr lang="el-GR" dirty="0"/>
              <a:t>αλλά απέρριψε τη θρησκεία τους με το αιτιολογικό πως </a:t>
            </a:r>
            <a:r>
              <a:rPr lang="el-GR" b="1" dirty="0">
                <a:effectLst>
                  <a:outerShdw blurRad="38100" dist="38100" dir="2700000" algn="tl">
                    <a:srgbClr val="000000">
                      <a:alpha val="43137"/>
                    </a:srgbClr>
                  </a:outerShdw>
                </a:effectLst>
              </a:rPr>
              <a:t>αν ο Θεός σάς υποστήριζε, δε θα χάνατε την Ιερουσαλήμ</a:t>
            </a:r>
            <a:r>
              <a:rPr lang="el-GR" dirty="0"/>
              <a:t>.</a:t>
            </a:r>
          </a:p>
          <a:p>
            <a:pPr algn="just"/>
            <a:endParaRPr lang="el-GR" dirty="0"/>
          </a:p>
          <a:p>
            <a:endParaRPr lang="el-GR" dirty="0"/>
          </a:p>
        </p:txBody>
      </p:sp>
    </p:spTree>
    <p:extLst>
      <p:ext uri="{BB962C8B-B14F-4D97-AF65-F5344CB8AC3E}">
        <p14:creationId xmlns:p14="http://schemas.microsoft.com/office/powerpoint/2010/main" val="30290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88640"/>
            <a:ext cx="8229600" cy="6264696"/>
          </a:xfrm>
        </p:spPr>
        <p:txBody>
          <a:bodyPr>
            <a:normAutofit lnSpcReduction="10000"/>
          </a:bodyPr>
          <a:lstStyle/>
          <a:p>
            <a:pPr algn="just"/>
            <a:r>
              <a:rPr lang="el-GR" dirty="0"/>
              <a:t>Τελικά ο Βλαδίμηρος αποφάσισε να υιοθετήσει το </a:t>
            </a:r>
            <a:r>
              <a:rPr lang="el-GR" b="1" dirty="0">
                <a:effectLst>
                  <a:outerShdw blurRad="38100" dist="38100" dir="2700000" algn="tl">
                    <a:srgbClr val="000000">
                      <a:alpha val="43137"/>
                    </a:srgbClr>
                  </a:outerShdw>
                </a:effectLst>
              </a:rPr>
              <a:t>χριστιανισμό</a:t>
            </a:r>
            <a:r>
              <a:rPr lang="el-GR" dirty="0"/>
              <a:t>. Στις </a:t>
            </a:r>
            <a:r>
              <a:rPr lang="el-GR" b="1" dirty="0">
                <a:effectLst>
                  <a:outerShdw blurRad="38100" dist="38100" dir="2700000" algn="tl">
                    <a:srgbClr val="000000">
                      <a:alpha val="43137"/>
                    </a:srgbClr>
                  </a:outerShdw>
                </a:effectLst>
              </a:rPr>
              <a:t>εκκλησίες</a:t>
            </a:r>
            <a:r>
              <a:rPr lang="el-GR" dirty="0"/>
              <a:t> των </a:t>
            </a:r>
            <a:r>
              <a:rPr lang="el-GR" b="1" dirty="0">
                <a:solidFill>
                  <a:srgbClr val="C00000"/>
                </a:solidFill>
                <a:effectLst>
                  <a:outerShdw blurRad="38100" dist="38100" dir="2700000" algn="tl">
                    <a:srgbClr val="000000">
                      <a:alpha val="43137"/>
                    </a:srgbClr>
                  </a:outerShdw>
                </a:effectLst>
              </a:rPr>
              <a:t>Γερμανών</a:t>
            </a:r>
            <a:r>
              <a:rPr lang="el-GR" dirty="0"/>
              <a:t> οι απεσταλμένοι δε βρήκαν </a:t>
            </a:r>
            <a:r>
              <a:rPr lang="el-GR" b="1" dirty="0">
                <a:effectLst>
                  <a:outerShdw blurRad="38100" dist="38100" dir="2700000" algn="tl">
                    <a:srgbClr val="000000">
                      <a:alpha val="43137"/>
                    </a:srgbClr>
                  </a:outerShdw>
                </a:effectLst>
              </a:rPr>
              <a:t>καμία ομορφιά</a:t>
            </a:r>
            <a:r>
              <a:rPr lang="el-GR" dirty="0"/>
              <a:t>, </a:t>
            </a:r>
          </a:p>
          <a:p>
            <a:pPr algn="just"/>
            <a:r>
              <a:rPr lang="el-GR" dirty="0"/>
              <a:t>αλλά στην </a:t>
            </a:r>
            <a:r>
              <a:rPr lang="el-GR" sz="4200" b="1" dirty="0">
                <a:solidFill>
                  <a:srgbClr val="C00000"/>
                </a:solidFill>
                <a:effectLst>
                  <a:outerShdw blurRad="38100" dist="38100" dir="2700000" algn="tl">
                    <a:srgbClr val="000000">
                      <a:alpha val="43137"/>
                    </a:srgbClr>
                  </a:outerShdw>
                </a:effectLst>
              </a:rPr>
              <a:t>Κωνσταντινούπολη</a:t>
            </a:r>
            <a:r>
              <a:rPr lang="el-GR" dirty="0">
                <a:effectLst>
                  <a:outerShdw blurRad="38100" dist="38100" dir="2700000" algn="tl">
                    <a:srgbClr val="000000">
                      <a:alpha val="43137"/>
                    </a:srgbClr>
                  </a:outerShdw>
                </a:effectLst>
              </a:rPr>
              <a:t> </a:t>
            </a:r>
            <a:r>
              <a:rPr lang="el-GR" dirty="0"/>
              <a:t>ανακάλυψαν αυτό που έψαχναν τόσον καιρό! </a:t>
            </a:r>
          </a:p>
          <a:p>
            <a:pPr algn="just"/>
            <a:r>
              <a:rPr lang="el-GR" dirty="0"/>
              <a:t>Περιγράφοντας τις εντυπώσεις τους από μια </a:t>
            </a:r>
            <a:r>
              <a:rPr lang="el-GR" b="1" dirty="0">
                <a:effectLst>
                  <a:outerShdw blurRad="38100" dist="38100" dir="2700000" algn="tl">
                    <a:srgbClr val="000000">
                      <a:alpha val="43137"/>
                    </a:srgbClr>
                  </a:outerShdw>
                </a:effectLst>
              </a:rPr>
              <a:t>Θεία Λειτουργία</a:t>
            </a:r>
            <a:r>
              <a:rPr lang="el-GR" dirty="0"/>
              <a:t> που παρακολούθησαν στην </a:t>
            </a:r>
            <a:r>
              <a:rPr lang="el-GR" b="1" dirty="0" err="1">
                <a:effectLst>
                  <a:outerShdw blurRad="38100" dist="38100" dir="2700000" algn="tl">
                    <a:srgbClr val="000000">
                      <a:alpha val="43137"/>
                    </a:srgbClr>
                  </a:outerShdw>
                </a:effectLst>
              </a:rPr>
              <a:t>Αγια</a:t>
            </a:r>
            <a:r>
              <a:rPr lang="el-GR" b="1" dirty="0">
                <a:effectLst>
                  <a:outerShdw blurRad="38100" dist="38100" dir="2700000" algn="tl">
                    <a:srgbClr val="000000">
                      <a:alpha val="43137"/>
                    </a:srgbClr>
                  </a:outerShdw>
                </a:effectLst>
              </a:rPr>
              <a:t>-</a:t>
            </a:r>
            <a:r>
              <a:rPr lang="el-GR" b="1" dirty="0" err="1">
                <a:effectLst>
                  <a:outerShdw blurRad="38100" dist="38100" dir="2700000" algn="tl">
                    <a:srgbClr val="000000">
                      <a:alpha val="43137"/>
                    </a:srgbClr>
                  </a:outerShdw>
                </a:effectLst>
              </a:rPr>
              <a:t>Σοφιά</a:t>
            </a:r>
            <a:r>
              <a:rPr lang="el-GR" dirty="0"/>
              <a:t>, ανέφεραν πως </a:t>
            </a:r>
            <a:r>
              <a:rPr lang="el-GR" b="1" dirty="0">
                <a:effectLst>
                  <a:outerShdw blurRad="38100" dist="38100" dir="2700000" algn="tl">
                    <a:srgbClr val="000000">
                      <a:alpha val="43137"/>
                    </a:srgbClr>
                  </a:outerShdw>
                </a:effectLst>
              </a:rPr>
              <a:t>«</a:t>
            </a:r>
            <a:r>
              <a:rPr lang="el-GR" b="1" i="1" dirty="0">
                <a:effectLst>
                  <a:outerShdw blurRad="38100" dist="38100" dir="2700000" algn="tl">
                    <a:srgbClr val="000000">
                      <a:alpha val="43137"/>
                    </a:srgbClr>
                  </a:outerShdw>
                </a:effectLst>
              </a:rPr>
              <a:t>δεν ξέραμε εάν βρισκόμαστε στη γη ή στον ουρανό. Δεν ξέρουμε πώς να το περιγράψουμε με λόγια»</a:t>
            </a:r>
            <a:r>
              <a:rPr lang="el-GR" b="1" dirty="0">
                <a:effectLst>
                  <a:outerShdw blurRad="38100" dist="38100" dir="2700000" algn="tl">
                    <a:srgbClr val="000000">
                      <a:alpha val="43137"/>
                    </a:srgbClr>
                  </a:outerShdw>
                </a:effectLst>
              </a:rPr>
              <a:t>. </a:t>
            </a:r>
          </a:p>
          <a:p>
            <a:pPr algn="just"/>
            <a:r>
              <a:rPr lang="el-GR" dirty="0"/>
              <a:t>Έτσι ο Βλαδίμηρος ζήτησε από το βυζαντινό αυτοκράτορα να τον βαπτίσει χριστιανό. </a:t>
            </a:r>
          </a:p>
          <a:p>
            <a:pPr algn="just"/>
            <a:endParaRPr lang="el-GR" dirty="0"/>
          </a:p>
        </p:txBody>
      </p:sp>
    </p:spTree>
    <p:extLst>
      <p:ext uri="{BB962C8B-B14F-4D97-AF65-F5344CB8AC3E}">
        <p14:creationId xmlns:p14="http://schemas.microsoft.com/office/powerpoint/2010/main" val="38677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996952"/>
            <a:ext cx="5429146" cy="3608784"/>
          </a:xfrm>
          <a:prstGeom prst="rect">
            <a:avLst/>
          </a:prstGeom>
          <a:ln>
            <a:noFill/>
          </a:ln>
          <a:effectLst>
            <a:outerShdw blurRad="292100" dist="139700" dir="2700000" algn="tl" rotWithShape="0">
              <a:srgbClr val="333333">
                <a:alpha val="65000"/>
              </a:srgbClr>
            </a:outerShdw>
          </a:effectLst>
        </p:spPr>
      </p:pic>
      <p:sp>
        <p:nvSpPr>
          <p:cNvPr id="5" name="Θέση περιεχομένου 2"/>
          <p:cNvSpPr txBox="1">
            <a:spLocks/>
          </p:cNvSpPr>
          <p:nvPr/>
        </p:nvSpPr>
        <p:spPr>
          <a:xfrm>
            <a:off x="609600" y="341040"/>
            <a:ext cx="8229600" cy="6264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dirty="0"/>
              <a:t>Καθώς περιέγραφαν οι Ρως τις εντυπώσεις τους από μια </a:t>
            </a:r>
            <a:r>
              <a:rPr lang="el-GR" b="1" dirty="0">
                <a:effectLst>
                  <a:outerShdw blurRad="38100" dist="38100" dir="2700000" algn="tl">
                    <a:srgbClr val="000000">
                      <a:alpha val="43137"/>
                    </a:srgbClr>
                  </a:outerShdw>
                </a:effectLst>
              </a:rPr>
              <a:t>Θεία Λειτουργία</a:t>
            </a:r>
            <a:r>
              <a:rPr lang="el-GR" dirty="0"/>
              <a:t> που παρακολούθησαν στην </a:t>
            </a:r>
            <a:r>
              <a:rPr lang="el-GR" b="1" dirty="0">
                <a:effectLst>
                  <a:outerShdw blurRad="38100" dist="38100" dir="2700000" algn="tl">
                    <a:srgbClr val="000000">
                      <a:alpha val="43137"/>
                    </a:srgbClr>
                  </a:outerShdw>
                </a:effectLst>
              </a:rPr>
              <a:t>Αγια-Σοφιά</a:t>
            </a:r>
            <a:r>
              <a:rPr lang="el-GR" dirty="0"/>
              <a:t>, ανέφεραν πως </a:t>
            </a:r>
            <a:r>
              <a:rPr lang="el-GR" b="1" dirty="0">
                <a:effectLst>
                  <a:outerShdw blurRad="38100" dist="38100" dir="2700000" algn="tl">
                    <a:srgbClr val="000000">
                      <a:alpha val="43137"/>
                    </a:srgbClr>
                  </a:outerShdw>
                </a:effectLst>
              </a:rPr>
              <a:t>«</a:t>
            </a:r>
            <a:r>
              <a:rPr lang="el-GR" b="1" i="1" dirty="0">
                <a:effectLst>
                  <a:outerShdw blurRad="38100" dist="38100" dir="2700000" algn="tl">
                    <a:srgbClr val="000000">
                      <a:alpha val="43137"/>
                    </a:srgbClr>
                  </a:outerShdw>
                </a:effectLst>
              </a:rPr>
              <a:t>δεν ξέραμε εάν βρισκόμαστε στη γη ή στον ουρανό. Δεν ξέρουμε πώς να το περιγράψουμε με λόγια»</a:t>
            </a:r>
            <a:r>
              <a:rPr lang="el-GR" b="1" dirty="0">
                <a:effectLst>
                  <a:outerShdw blurRad="38100" dist="38100" dir="2700000" algn="tl">
                    <a:srgbClr val="000000">
                      <a:alpha val="43137"/>
                    </a:srgbClr>
                  </a:outerShdw>
                </a:effectLst>
              </a:rPr>
              <a:t>. </a:t>
            </a:r>
          </a:p>
          <a:p>
            <a:pPr algn="just"/>
            <a:endParaRPr lang="el-GR" dirty="0"/>
          </a:p>
        </p:txBody>
      </p:sp>
    </p:spTree>
    <p:extLst>
      <p:ext uri="{BB962C8B-B14F-4D97-AF65-F5344CB8AC3E}">
        <p14:creationId xmlns:p14="http://schemas.microsoft.com/office/powerpoint/2010/main" val="26587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08104" y="194453"/>
            <a:ext cx="3152378" cy="2574442"/>
          </a:xfrm>
          <a:prstGeom prst="rect">
            <a:avLst/>
          </a:prstGeom>
          <a:ln>
            <a:noFill/>
          </a:ln>
          <a:effectLst>
            <a:outerShdw blurRad="292100" dist="139700" dir="2700000" algn="tl" rotWithShape="0">
              <a:srgbClr val="333333">
                <a:alpha val="65000"/>
              </a:srgbClr>
            </a:outerShdw>
          </a:effectLst>
        </p:spPr>
      </p:pic>
      <p:sp>
        <p:nvSpPr>
          <p:cNvPr id="4" name="Θέση περιεχομένου 2"/>
          <p:cNvSpPr txBox="1">
            <a:spLocks/>
          </p:cNvSpPr>
          <p:nvPr/>
        </p:nvSpPr>
        <p:spPr>
          <a:xfrm>
            <a:off x="251520" y="409938"/>
            <a:ext cx="4896544" cy="21434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dirty="0"/>
              <a:t>Έτσι ο </a:t>
            </a:r>
            <a:r>
              <a:rPr lang="el-GR" b="1" dirty="0">
                <a:effectLst>
                  <a:outerShdw blurRad="38100" dist="38100" dir="2700000" algn="tl">
                    <a:srgbClr val="000000">
                      <a:alpha val="43137"/>
                    </a:srgbClr>
                  </a:outerShdw>
                </a:effectLst>
              </a:rPr>
              <a:t>Βλαδίμηρος</a:t>
            </a:r>
            <a:r>
              <a:rPr lang="el-GR" dirty="0"/>
              <a:t> ζήτησε από τον βυζαντινό αυτοκράτορα, </a:t>
            </a:r>
          </a:p>
          <a:p>
            <a:pPr marL="0" indent="0" algn="ctr">
              <a:buNone/>
            </a:pPr>
            <a:r>
              <a:rPr lang="el-GR" b="1" dirty="0">
                <a:solidFill>
                  <a:srgbClr val="C00000"/>
                </a:solidFill>
                <a:effectLst>
                  <a:outerShdw blurRad="38100" dist="38100" dir="2700000" algn="tl">
                    <a:srgbClr val="000000">
                      <a:alpha val="43137"/>
                    </a:srgbClr>
                  </a:outerShdw>
                </a:effectLst>
              </a:rPr>
              <a:t>Βασίλειο Β΄</a:t>
            </a:r>
            <a:r>
              <a:rPr lang="el-GR" dirty="0"/>
              <a:t>, </a:t>
            </a:r>
          </a:p>
          <a:p>
            <a:pPr marL="0" indent="0" algn="ctr">
              <a:buNone/>
            </a:pPr>
            <a:r>
              <a:rPr lang="el-GR" dirty="0"/>
              <a:t>να τον </a:t>
            </a:r>
            <a:r>
              <a:rPr lang="el-GR" b="1" dirty="0">
                <a:effectLst>
                  <a:outerShdw blurRad="38100" dist="38100" dir="2700000" algn="tl">
                    <a:srgbClr val="000000">
                      <a:alpha val="43137"/>
                    </a:srgbClr>
                  </a:outerShdw>
                </a:effectLst>
              </a:rPr>
              <a:t>βαπτίσει χριστιανό</a:t>
            </a:r>
            <a:r>
              <a:rPr lang="el-GR" dirty="0"/>
              <a:t>. </a:t>
            </a:r>
          </a:p>
        </p:txBody>
      </p:sp>
      <p:pic>
        <p:nvPicPr>
          <p:cNvPr id="6" name="Θέση περιεχομένου 3"/>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7234" y="2924944"/>
            <a:ext cx="6771339" cy="374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85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520" y="9622"/>
            <a:ext cx="5533580" cy="6848378"/>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a:spLocks noGrp="1"/>
          </p:cNvSpPr>
          <p:nvPr>
            <p:ph idx="1"/>
          </p:nvPr>
        </p:nvSpPr>
        <p:spPr>
          <a:xfrm>
            <a:off x="5425060" y="9622"/>
            <a:ext cx="3718940" cy="7091786"/>
          </a:xfrm>
        </p:spPr>
        <p:txBody>
          <a:bodyPr>
            <a:normAutofit lnSpcReduction="10000"/>
          </a:bodyPr>
          <a:lstStyle/>
          <a:p>
            <a:pPr marL="0" indent="0" algn="ctr">
              <a:buNone/>
            </a:pPr>
            <a:r>
              <a:rPr lang="el-GR" sz="4700" b="1" dirty="0">
                <a:effectLst>
                  <a:outerShdw blurRad="38100" dist="38100" dir="2700000" algn="tl">
                    <a:srgbClr val="000000">
                      <a:alpha val="43137"/>
                    </a:srgbClr>
                  </a:outerShdw>
                </a:effectLst>
              </a:rPr>
              <a:t> </a:t>
            </a:r>
            <a:r>
              <a:rPr lang="el-GR" sz="4700" b="1" dirty="0">
                <a:solidFill>
                  <a:srgbClr val="C00000"/>
                </a:solidFill>
                <a:effectLst>
                  <a:outerShdw blurRad="38100" dist="38100" dir="2700000" algn="tl">
                    <a:srgbClr val="000000">
                      <a:alpha val="43137"/>
                    </a:srgbClr>
                  </a:outerShdw>
                </a:effectLst>
              </a:rPr>
              <a:t> 988 </a:t>
            </a:r>
            <a:r>
              <a:rPr lang="el-GR" dirty="0" err="1"/>
              <a:t>μ.Χ</a:t>
            </a:r>
            <a:r>
              <a:rPr lang="el-GR" dirty="0"/>
              <a:t>. </a:t>
            </a:r>
          </a:p>
          <a:p>
            <a:pPr marL="0" indent="0" algn="ctr">
              <a:buNone/>
            </a:pPr>
            <a:r>
              <a:rPr lang="el-GR" dirty="0"/>
              <a:t>Ο </a:t>
            </a:r>
            <a:r>
              <a:rPr lang="el-GR" b="1" dirty="0">
                <a:effectLst>
                  <a:outerShdw blurRad="38100" dist="38100" dir="2700000" algn="tl">
                    <a:srgbClr val="000000">
                      <a:alpha val="43137"/>
                    </a:srgbClr>
                  </a:outerShdw>
                </a:effectLst>
              </a:rPr>
              <a:t>Βασίλειος Β΄ </a:t>
            </a:r>
            <a:r>
              <a:rPr lang="el-GR" dirty="0"/>
              <a:t>βαπτίζει τον </a:t>
            </a:r>
            <a:r>
              <a:rPr lang="el-GR" b="1" dirty="0">
                <a:effectLst>
                  <a:outerShdw blurRad="38100" dist="38100" dir="2700000" algn="tl">
                    <a:srgbClr val="000000">
                      <a:alpha val="43137"/>
                    </a:srgbClr>
                  </a:outerShdw>
                </a:effectLst>
              </a:rPr>
              <a:t>Βλαδίμηρο</a:t>
            </a:r>
            <a:r>
              <a:rPr lang="el-GR" dirty="0"/>
              <a:t>!</a:t>
            </a:r>
          </a:p>
          <a:p>
            <a:pPr marL="0" indent="0" algn="ctr">
              <a:buNone/>
            </a:pPr>
            <a:r>
              <a:rPr lang="el-GR" sz="2600" dirty="0"/>
              <a:t>Η τελετή της βάπτισης του Βλαδίμηρου και των Ρώσων έγινε στη </a:t>
            </a:r>
            <a:r>
              <a:rPr lang="el-GR" sz="2600" b="1" dirty="0">
                <a:effectLst>
                  <a:outerShdw blurRad="38100" dist="38100" dir="2700000" algn="tl">
                    <a:srgbClr val="000000">
                      <a:alpha val="43137"/>
                    </a:srgbClr>
                  </a:outerShdw>
                </a:effectLst>
              </a:rPr>
              <a:t>Χερσώνα</a:t>
            </a:r>
            <a:r>
              <a:rPr lang="el-GR" sz="2600" dirty="0"/>
              <a:t> </a:t>
            </a:r>
          </a:p>
          <a:p>
            <a:pPr marL="0" indent="0" algn="ctr">
              <a:buNone/>
            </a:pPr>
            <a:r>
              <a:rPr lang="el-GR" sz="2600" dirty="0"/>
              <a:t>της Κριμαίας - ο Βλαδίμηρος έλαβε το χριστιανικό όνομα του νονού του (</a:t>
            </a:r>
            <a:r>
              <a:rPr lang="el-GR" sz="2600" b="1" dirty="0">
                <a:effectLst>
                  <a:outerShdw blurRad="38100" dist="38100" dir="2700000" algn="tl">
                    <a:srgbClr val="000000">
                      <a:alpha val="43137"/>
                    </a:srgbClr>
                  </a:outerShdw>
                </a:effectLst>
              </a:rPr>
              <a:t>Βασίλειος</a:t>
            </a:r>
            <a:r>
              <a:rPr lang="el-GR" sz="2600" dirty="0"/>
              <a:t>) </a:t>
            </a:r>
          </a:p>
          <a:p>
            <a:pPr marL="0" indent="0" algn="ctr">
              <a:buNone/>
            </a:pPr>
            <a:r>
              <a:rPr lang="el-GR" sz="2600" dirty="0"/>
              <a:t>και παντρεύτηκε την αδελφή του </a:t>
            </a:r>
            <a:r>
              <a:rPr lang="el-GR" sz="2600" b="1" dirty="0">
                <a:effectLst>
                  <a:outerShdw blurRad="38100" dist="38100" dir="2700000" algn="tl">
                    <a:srgbClr val="000000">
                      <a:alpha val="43137"/>
                    </a:srgbClr>
                  </a:outerShdw>
                </a:effectLst>
              </a:rPr>
              <a:t>Άννα</a:t>
            </a:r>
            <a:r>
              <a:rPr lang="el-GR" sz="2600" dirty="0"/>
              <a:t>, </a:t>
            </a:r>
          </a:p>
          <a:p>
            <a:pPr marL="0" indent="0" algn="ctr">
              <a:buNone/>
            </a:pPr>
            <a:r>
              <a:rPr lang="el-GR" sz="2600" dirty="0"/>
              <a:t>χωρίζοντας όλες τις άλλες γυναίκες του.</a:t>
            </a:r>
          </a:p>
          <a:p>
            <a:endParaRPr lang="el-GR" dirty="0"/>
          </a:p>
        </p:txBody>
      </p:sp>
    </p:spTree>
    <p:extLst>
      <p:ext uri="{BB962C8B-B14F-4D97-AF65-F5344CB8AC3E}">
        <p14:creationId xmlns:p14="http://schemas.microsoft.com/office/powerpoint/2010/main" val="1450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8229600" cy="2448271"/>
          </a:xfrm>
        </p:spPr>
        <p:txBody>
          <a:bodyPr>
            <a:normAutofit lnSpcReduction="10000"/>
          </a:bodyPr>
          <a:lstStyle/>
          <a:p>
            <a:pPr algn="just"/>
            <a:r>
              <a:rPr lang="el-GR" dirty="0"/>
              <a:t>Επιστρέφοντας θριαμβευτικά στο Κίεβο, ο νεοφώτιστος Βλαδίμηρος διέταξε τους </a:t>
            </a:r>
            <a:r>
              <a:rPr lang="el-GR" b="1" dirty="0">
                <a:effectLst>
                  <a:outerShdw blurRad="38100" dist="38100" dir="2700000" algn="tl">
                    <a:srgbClr val="000000">
                      <a:alpha val="43137"/>
                    </a:srgbClr>
                  </a:outerShdw>
                </a:effectLst>
              </a:rPr>
              <a:t>βογιάρους</a:t>
            </a:r>
            <a:r>
              <a:rPr lang="el-GR" dirty="0">
                <a:effectLst>
                  <a:outerShdw blurRad="38100" dist="38100" dir="2700000" algn="tl">
                    <a:srgbClr val="000000">
                      <a:alpha val="43137"/>
                    </a:srgbClr>
                  </a:outerShdw>
                </a:effectLst>
              </a:rPr>
              <a:t> </a:t>
            </a:r>
            <a:r>
              <a:rPr lang="el-GR" dirty="0"/>
              <a:t>(αριστοκράτες) και τους γιους τους να </a:t>
            </a:r>
            <a:r>
              <a:rPr lang="el-GR" b="1" dirty="0">
                <a:effectLst>
                  <a:outerShdw blurRad="38100" dist="38100" dir="2700000" algn="tl">
                    <a:srgbClr val="000000">
                      <a:alpha val="43137"/>
                    </a:srgbClr>
                  </a:outerShdw>
                </a:effectLst>
              </a:rPr>
              <a:t>προσέλθουν στο Δνείπερο για να βαπτισθούν χριστιανοί</a:t>
            </a:r>
            <a:r>
              <a:rPr lang="el-GR" dirty="0"/>
              <a:t>. </a:t>
            </a:r>
          </a:p>
          <a:p>
            <a:pPr algn="just"/>
            <a:endParaRPr lang="el-GR" dirty="0"/>
          </a:p>
        </p:txBody>
      </p:sp>
      <p:pic>
        <p:nvPicPr>
          <p:cNvPr id="4" name="Εικόνα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79712" y="2659564"/>
            <a:ext cx="5472608" cy="3873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4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764704"/>
            <a:ext cx="4896544" cy="4320480"/>
          </a:xfrm>
        </p:spPr>
        <p:txBody>
          <a:bodyPr>
            <a:normAutofit/>
          </a:bodyPr>
          <a:lstStyle/>
          <a:p>
            <a:pPr algn="just"/>
            <a:r>
              <a:rPr lang="el-GR" dirty="0"/>
              <a:t>Την επόμενη μέρα κάλεσε για τον ίδιο λόγο </a:t>
            </a:r>
            <a:r>
              <a:rPr lang="el-GR" b="1" dirty="0">
                <a:effectLst>
                  <a:outerShdw blurRad="38100" dist="38100" dir="2700000" algn="tl">
                    <a:srgbClr val="000000">
                      <a:alpha val="43137"/>
                    </a:srgbClr>
                  </a:outerShdw>
                </a:effectLst>
              </a:rPr>
              <a:t>όλους τους κατοίκους της πρωτεύουσας</a:t>
            </a:r>
            <a:r>
              <a:rPr lang="el-GR" dirty="0"/>
              <a:t>, πλούσιους και φτωχούς, ζητιάνους, ακόμα και σκλάβους, αλλιώς κινδύνευαν να γίνουν εχθροί του. </a:t>
            </a:r>
          </a:p>
        </p:txBody>
      </p:sp>
      <p:pic>
        <p:nvPicPr>
          <p:cNvPr id="2" name="Εικόνα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63961" y="15456"/>
            <a:ext cx="3428519" cy="4474217"/>
          </a:xfrm>
          <a:prstGeom prst="rect">
            <a:avLst/>
          </a:prstGeom>
          <a:ln>
            <a:noFill/>
          </a:ln>
          <a:effectLst>
            <a:outerShdw blurRad="292100" dist="139700" dir="2700000" algn="tl" rotWithShape="0">
              <a:srgbClr val="333333">
                <a:alpha val="65000"/>
              </a:srgbClr>
            </a:outerShdw>
          </a:effectLst>
        </p:spPr>
      </p:pic>
      <p:sp>
        <p:nvSpPr>
          <p:cNvPr id="4" name="Θέση περιεχομένου 2"/>
          <p:cNvSpPr txBox="1">
            <a:spLocks/>
          </p:cNvSpPr>
          <p:nvPr/>
        </p:nvSpPr>
        <p:spPr>
          <a:xfrm>
            <a:off x="179512" y="4755901"/>
            <a:ext cx="8352928" cy="22014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l-GR" dirty="0"/>
              <a:t>Στο σημείο της </a:t>
            </a:r>
            <a:r>
              <a:rPr lang="el-GR" b="1" dirty="0">
                <a:solidFill>
                  <a:srgbClr val="C00000"/>
                </a:solidFill>
                <a:effectLst>
                  <a:outerShdw blurRad="38100" dist="38100" dir="2700000" algn="tl">
                    <a:srgbClr val="000000">
                      <a:alpha val="43137"/>
                    </a:srgbClr>
                  </a:outerShdw>
                </a:effectLst>
              </a:rPr>
              <a:t>μαζικής βάπτισης </a:t>
            </a:r>
            <a:r>
              <a:rPr lang="el-GR" dirty="0"/>
              <a:t>ανήγειρε το </a:t>
            </a:r>
            <a:r>
              <a:rPr lang="el-GR" b="1" dirty="0">
                <a:effectLst>
                  <a:outerShdw blurRad="38100" dist="38100" dir="2700000" algn="tl">
                    <a:srgbClr val="000000">
                      <a:alpha val="43137"/>
                    </a:srgbClr>
                  </a:outerShdw>
                </a:effectLst>
              </a:rPr>
              <a:t>ναό της Κοιμήσεως της Θεοτόκου </a:t>
            </a:r>
            <a:r>
              <a:rPr lang="el-GR" dirty="0"/>
              <a:t>ή Ναό της </a:t>
            </a:r>
            <a:r>
              <a:rPr lang="el-GR" b="1" dirty="0">
                <a:effectLst>
                  <a:outerShdw blurRad="38100" dist="38100" dir="2700000" algn="tl">
                    <a:srgbClr val="000000">
                      <a:alpha val="43137"/>
                    </a:srgbClr>
                  </a:outerShdw>
                </a:effectLst>
              </a:rPr>
              <a:t>Δεκάτης</a:t>
            </a:r>
            <a:r>
              <a:rPr lang="el-GR" dirty="0"/>
              <a:t>, διότι διέθεσε για την κατασκευή της το 1/10 της περιουσίας του.</a:t>
            </a:r>
          </a:p>
        </p:txBody>
      </p:sp>
    </p:spTree>
    <p:extLst>
      <p:ext uri="{BB962C8B-B14F-4D97-AF65-F5344CB8AC3E}">
        <p14:creationId xmlns:p14="http://schemas.microsoft.com/office/powerpoint/2010/main" val="17691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3600"/>
            <a:ext cx="9175467" cy="6881600"/>
          </a:xfrm>
        </p:spPr>
      </p:pic>
    </p:spTree>
    <p:extLst>
      <p:ext uri="{BB962C8B-B14F-4D97-AF65-F5344CB8AC3E}">
        <p14:creationId xmlns:p14="http://schemas.microsoft.com/office/powerpoint/2010/main" val="1424924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1143000"/>
          </a:xfrm>
        </p:spPr>
        <p:txBody>
          <a:bodyPr/>
          <a:lstStyle/>
          <a:p>
            <a:r>
              <a:rPr lang="el-GR" b="1" dirty="0">
                <a:solidFill>
                  <a:srgbClr val="C00000"/>
                </a:solidFill>
                <a:effectLst>
                  <a:outerShdw blurRad="38100" dist="38100" dir="2700000" algn="tl">
                    <a:srgbClr val="000000">
                      <a:alpha val="43137"/>
                    </a:srgbClr>
                  </a:outerShdw>
                </a:effectLst>
              </a:rPr>
              <a:t>Μία άλλη εκδοχή…</a:t>
            </a:r>
          </a:p>
        </p:txBody>
      </p:sp>
      <p:sp>
        <p:nvSpPr>
          <p:cNvPr id="3" name="Θέση περιεχομένου 2"/>
          <p:cNvSpPr>
            <a:spLocks noGrp="1"/>
          </p:cNvSpPr>
          <p:nvPr>
            <p:ph idx="1"/>
          </p:nvPr>
        </p:nvSpPr>
        <p:spPr>
          <a:xfrm>
            <a:off x="457200" y="1052736"/>
            <a:ext cx="8229600" cy="5688632"/>
          </a:xfrm>
        </p:spPr>
        <p:txBody>
          <a:bodyPr>
            <a:normAutofit fontScale="85000" lnSpcReduction="20000"/>
          </a:bodyPr>
          <a:lstStyle/>
          <a:p>
            <a:r>
              <a:rPr lang="el-GR" dirty="0"/>
              <a:t>Οι Αραβικές πηγές της εποχής δίνουν μια διαφορετική εκδοχή. </a:t>
            </a:r>
          </a:p>
          <a:p>
            <a:pPr algn="just"/>
            <a:r>
              <a:rPr lang="el-GR" sz="5700" b="1" dirty="0">
                <a:solidFill>
                  <a:srgbClr val="C00000"/>
                </a:solidFill>
                <a:effectLst>
                  <a:outerShdw blurRad="38100" dist="38100" dir="2700000" algn="tl">
                    <a:srgbClr val="000000">
                      <a:alpha val="43137"/>
                    </a:srgbClr>
                  </a:outerShdw>
                </a:effectLst>
              </a:rPr>
              <a:t>987</a:t>
            </a:r>
            <a:r>
              <a:rPr lang="el-GR" sz="4700" b="1" dirty="0">
                <a:solidFill>
                  <a:srgbClr val="C00000"/>
                </a:solidFill>
                <a:effectLst>
                  <a:outerShdw blurRad="38100" dist="38100" dir="2700000" algn="tl">
                    <a:srgbClr val="000000">
                      <a:alpha val="43137"/>
                    </a:srgbClr>
                  </a:outerShdw>
                </a:effectLst>
              </a:rPr>
              <a:t>μ.Χ.</a:t>
            </a:r>
            <a:r>
              <a:rPr lang="el-GR" dirty="0">
                <a:solidFill>
                  <a:srgbClr val="C00000"/>
                </a:solidFill>
              </a:rPr>
              <a:t> </a:t>
            </a:r>
            <a:r>
              <a:rPr lang="el-GR" dirty="0"/>
              <a:t>Δύο βυζαντινοί στρατηγοί, ο </a:t>
            </a:r>
            <a:r>
              <a:rPr lang="el-GR" b="1" dirty="0">
                <a:effectLst>
                  <a:outerShdw blurRad="38100" dist="38100" dir="2700000" algn="tl">
                    <a:srgbClr val="000000">
                      <a:alpha val="43137"/>
                    </a:srgbClr>
                  </a:outerShdw>
                </a:effectLst>
              </a:rPr>
              <a:t>Βάρδας</a:t>
            </a:r>
            <a:r>
              <a:rPr lang="el-GR" b="1" u="sng"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Σκληρός</a:t>
            </a:r>
            <a:r>
              <a:rPr lang="el-GR" dirty="0"/>
              <a:t> και ο </a:t>
            </a:r>
            <a:r>
              <a:rPr lang="el-GR" b="1" dirty="0">
                <a:effectLst>
                  <a:outerShdw blurRad="38100" dist="38100" dir="2700000" algn="tl">
                    <a:srgbClr val="000000">
                      <a:alpha val="43137"/>
                    </a:srgbClr>
                  </a:outerShdw>
                </a:effectLst>
              </a:rPr>
              <a:t>Βάρδας Φωκάς</a:t>
            </a:r>
            <a:r>
              <a:rPr lang="el-GR" dirty="0"/>
              <a:t>, εξεγέρθηκαν εναντίον του Βασιλείου Β' του </a:t>
            </a:r>
            <a:r>
              <a:rPr lang="el-GR" dirty="0" err="1"/>
              <a:t>Βουλγαροκτόνου</a:t>
            </a:r>
            <a:r>
              <a:rPr lang="el-GR" dirty="0"/>
              <a:t> - ο Φωκάς μάλιστα αυτοανακηρύχθηκε αυτοκράτορας το φθινόπωρο του ιδίου έτους. </a:t>
            </a:r>
          </a:p>
          <a:p>
            <a:pPr algn="just"/>
            <a:r>
              <a:rPr lang="el-GR" dirty="0"/>
              <a:t>Ο Βασίλειος </a:t>
            </a:r>
            <a:r>
              <a:rPr lang="el-GR" b="1" dirty="0"/>
              <a:t>ζήτησε βοήθεια από τους Ρως </a:t>
            </a:r>
            <a:r>
              <a:rPr lang="el-GR" dirty="0"/>
              <a:t>και ο Βλαδίμηρος τού </a:t>
            </a:r>
            <a:r>
              <a:rPr lang="el-GR" b="1" dirty="0">
                <a:effectLst>
                  <a:outerShdw blurRad="38100" dist="38100" dir="2700000" algn="tl">
                    <a:srgbClr val="000000">
                      <a:alpha val="43137"/>
                    </a:srgbClr>
                  </a:outerShdw>
                </a:effectLst>
              </a:rPr>
              <a:t>έστειλε 6.000 άνδρες</a:t>
            </a:r>
            <a:r>
              <a:rPr lang="el-GR" dirty="0"/>
              <a:t>, με </a:t>
            </a:r>
            <a:r>
              <a:rPr lang="el-GR" b="1" dirty="0">
                <a:effectLst>
                  <a:outerShdw blurRad="38100" dist="38100" dir="2700000" algn="tl">
                    <a:srgbClr val="000000">
                      <a:alpha val="43137"/>
                    </a:srgbClr>
                  </a:outerShdw>
                </a:effectLst>
              </a:rPr>
              <a:t>αντάλλαγμα το χέρι</a:t>
            </a:r>
            <a:r>
              <a:rPr lang="el-GR" dirty="0"/>
              <a:t> της αδελφής του </a:t>
            </a:r>
            <a:r>
              <a:rPr lang="el-GR" b="1" dirty="0">
                <a:effectLst>
                  <a:outerShdw blurRad="38100" dist="38100" dir="2700000" algn="tl">
                    <a:srgbClr val="000000">
                      <a:alpha val="43137"/>
                    </a:srgbClr>
                  </a:outerShdw>
                </a:effectLst>
              </a:rPr>
              <a:t>Άννας</a:t>
            </a:r>
            <a:r>
              <a:rPr lang="el-GR" dirty="0"/>
              <a:t>. </a:t>
            </a:r>
          </a:p>
          <a:p>
            <a:pPr algn="just"/>
            <a:r>
              <a:rPr lang="el-GR" dirty="0"/>
              <a:t>Στο πλαίσιο αυτής </a:t>
            </a:r>
            <a:r>
              <a:rPr lang="el-GR" b="1" dirty="0">
                <a:solidFill>
                  <a:srgbClr val="C00000"/>
                </a:solidFill>
                <a:effectLst>
                  <a:outerShdw blurRad="38100" dist="38100" dir="2700000" algn="tl">
                    <a:srgbClr val="000000">
                      <a:alpha val="43137"/>
                    </a:srgbClr>
                  </a:outerShdw>
                </a:effectLst>
              </a:rPr>
              <a:t>της συμμαχίας </a:t>
            </a:r>
            <a:r>
              <a:rPr lang="el-GR" dirty="0"/>
              <a:t>συμφωνήθηκε να ασπασθούν οι Ρως το χριστιανισμό, ενώ ακόμα αρκετοί άνδρες από το εκστρατευτικό σώμα </a:t>
            </a:r>
            <a:r>
              <a:rPr lang="el-GR" b="1" dirty="0">
                <a:effectLst>
                  <a:outerShdw blurRad="38100" dist="38100" dir="2700000" algn="tl">
                    <a:srgbClr val="000000">
                      <a:alpha val="43137"/>
                    </a:srgbClr>
                  </a:outerShdw>
                </a:effectLst>
              </a:rPr>
              <a:t>εγκαταστάθηκαν μόνιμα στην Πόλη </a:t>
            </a:r>
            <a:r>
              <a:rPr lang="el-GR" dirty="0"/>
              <a:t>και εντάχθηκαν στην περίφημη </a:t>
            </a:r>
            <a:r>
              <a:rPr lang="el-GR" b="1" dirty="0">
                <a:solidFill>
                  <a:srgbClr val="C00000"/>
                </a:solidFill>
                <a:effectLst>
                  <a:outerShdw blurRad="38100" dist="38100" dir="2700000" algn="tl">
                    <a:srgbClr val="000000">
                      <a:alpha val="43137"/>
                    </a:srgbClr>
                  </a:outerShdw>
                </a:effectLst>
              </a:rPr>
              <a:t>Βαραγγική Φρουρά</a:t>
            </a:r>
            <a:r>
              <a:rPr lang="el-GR" dirty="0"/>
              <a:t>.</a:t>
            </a:r>
          </a:p>
          <a:p>
            <a:endParaRPr lang="el-GR" dirty="0"/>
          </a:p>
        </p:txBody>
      </p:sp>
    </p:spTree>
    <p:extLst>
      <p:ext uri="{BB962C8B-B14F-4D97-AF65-F5344CB8AC3E}">
        <p14:creationId xmlns:p14="http://schemas.microsoft.com/office/powerpoint/2010/main" val="37784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0" y="0"/>
            <a:ext cx="9166990" cy="7212375"/>
          </a:xfrm>
        </p:spPr>
      </p:pic>
      <p:cxnSp>
        <p:nvCxnSpPr>
          <p:cNvPr id="7" name="Ευθύγραμμο βέλος σύνδεσης 6"/>
          <p:cNvCxnSpPr/>
          <p:nvPr/>
        </p:nvCxnSpPr>
        <p:spPr>
          <a:xfrm flipV="1">
            <a:off x="4067944" y="3212976"/>
            <a:ext cx="648072" cy="108012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Έλλειψη 9"/>
          <p:cNvSpPr/>
          <p:nvPr/>
        </p:nvSpPr>
        <p:spPr>
          <a:xfrm>
            <a:off x="1348498" y="3645024"/>
            <a:ext cx="2865167" cy="1872585"/>
          </a:xfrm>
          <a:prstGeom prst="ellipse">
            <a:avLst/>
          </a:prstGeom>
          <a:solidFill>
            <a:schemeClr val="bg1">
              <a:alpha val="45000"/>
            </a:schemeClr>
          </a:solidFill>
          <a:effectLst>
            <a:outerShdw blurRad="139700" dist="38100" dir="2700000" sx="106000" sy="106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C00000"/>
                </a:solidFill>
                <a:effectLst>
                  <a:outerShdw blurRad="38100" dist="38100" dir="2700000" algn="tl">
                    <a:srgbClr val="000000">
                      <a:alpha val="43137"/>
                    </a:srgbClr>
                  </a:outerShdw>
                </a:effectLst>
              </a:rPr>
              <a:t>863 </a:t>
            </a:r>
            <a:r>
              <a:rPr lang="el-GR" sz="3600" b="1" dirty="0" err="1">
                <a:solidFill>
                  <a:srgbClr val="C00000"/>
                </a:solidFill>
                <a:effectLst>
                  <a:outerShdw blurRad="38100" dist="38100" dir="2700000" algn="tl">
                    <a:srgbClr val="000000">
                      <a:alpha val="43137"/>
                    </a:srgbClr>
                  </a:outerShdw>
                </a:effectLst>
              </a:rPr>
              <a:t>μ.Χ</a:t>
            </a:r>
            <a:r>
              <a:rPr lang="el-GR" sz="3600" b="1" dirty="0">
                <a:solidFill>
                  <a:srgbClr val="C00000"/>
                </a:solidFill>
                <a:effectLst>
                  <a:outerShdw blurRad="38100" dist="38100" dir="2700000" algn="tl">
                    <a:srgbClr val="000000">
                      <a:alpha val="43137"/>
                    </a:srgbClr>
                  </a:outerShdw>
                </a:effectLst>
              </a:rPr>
              <a:t>.</a:t>
            </a:r>
          </a:p>
          <a:p>
            <a:pPr algn="ctr"/>
            <a:r>
              <a:rPr lang="el-GR" sz="2000" b="1" dirty="0">
                <a:solidFill>
                  <a:schemeClr val="tx1"/>
                </a:solidFill>
                <a:effectLst>
                  <a:outerShdw blurRad="38100" dist="38100" dir="2700000" algn="tl">
                    <a:srgbClr val="000000">
                      <a:alpha val="43137"/>
                    </a:srgbClr>
                  </a:outerShdw>
                </a:effectLst>
              </a:rPr>
              <a:t>Εκχριστιανισμός των Σλάβων</a:t>
            </a:r>
          </a:p>
        </p:txBody>
      </p:sp>
      <p:sp>
        <p:nvSpPr>
          <p:cNvPr id="5" name="Έλλειψη 4"/>
          <p:cNvSpPr/>
          <p:nvPr/>
        </p:nvSpPr>
        <p:spPr>
          <a:xfrm>
            <a:off x="2915816" y="5157192"/>
            <a:ext cx="1800200" cy="1556792"/>
          </a:xfrm>
          <a:prstGeom prst="ellipse">
            <a:avLst/>
          </a:prstGeom>
          <a:blipFill>
            <a:blip r:embed="rId3" cstate="print"/>
            <a:stretch>
              <a:fillRect/>
            </a:stretch>
          </a:blipFill>
          <a:effectLst>
            <a:outerShdw blurRad="215900" dist="38100" dir="2700000" sx="106000" sy="106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651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5715000"/>
            <a:ext cx="8229600" cy="1143000"/>
          </a:xfrm>
        </p:spPr>
        <p:txBody>
          <a:bodyPr>
            <a:normAutofit/>
          </a:bodyPr>
          <a:lstStyle/>
          <a:p>
            <a:r>
              <a:rPr lang="el-GR" sz="3600" b="1" dirty="0">
                <a:effectLst>
                  <a:outerShdw blurRad="38100" dist="38100" dir="2700000" algn="tl">
                    <a:srgbClr val="000000">
                      <a:alpha val="43137"/>
                    </a:srgbClr>
                  </a:outerShdw>
                </a:effectLst>
              </a:rPr>
              <a:t>Βαράγγοι</a:t>
            </a:r>
            <a:r>
              <a:rPr lang="el-GR" sz="3600" dirty="0"/>
              <a:t> στην Πόλη</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332657"/>
            <a:ext cx="8191968" cy="5570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68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715000"/>
            <a:ext cx="8229600" cy="1143000"/>
          </a:xfrm>
        </p:spPr>
        <p:txBody>
          <a:bodyPr>
            <a:normAutofit/>
          </a:bodyPr>
          <a:lstStyle/>
          <a:p>
            <a:r>
              <a:rPr lang="el-GR" sz="3000" b="1" dirty="0">
                <a:effectLst>
                  <a:outerShdw blurRad="38100" dist="38100" dir="2700000" algn="tl">
                    <a:srgbClr val="000000">
                      <a:alpha val="43137"/>
                    </a:srgbClr>
                  </a:outerShdw>
                </a:effectLst>
              </a:rPr>
              <a:t>Φρουρά Βαράγγων</a:t>
            </a:r>
            <a:r>
              <a:rPr lang="el-GR" sz="3000" dirty="0"/>
              <a:t>, </a:t>
            </a:r>
            <a:br>
              <a:rPr lang="el-GR" sz="3000" dirty="0"/>
            </a:br>
            <a:r>
              <a:rPr lang="el-GR" sz="3000" dirty="0"/>
              <a:t>Χρονικό </a:t>
            </a:r>
            <a:r>
              <a:rPr lang="el-GR" sz="3000" dirty="0" err="1"/>
              <a:t>Σκυλίτζη</a:t>
            </a:r>
            <a:endParaRPr lang="el-GR" sz="3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293" y="353799"/>
            <a:ext cx="8123341" cy="5379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87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lstStyle/>
          <a:p>
            <a:r>
              <a:rPr lang="el-GR" sz="5400" b="1" dirty="0">
                <a:solidFill>
                  <a:srgbClr val="C00000"/>
                </a:solidFill>
                <a:effectLst>
                  <a:outerShdw blurRad="38100" dist="38100" dir="2700000" algn="tl">
                    <a:srgbClr val="000000">
                      <a:alpha val="43137"/>
                    </a:srgbClr>
                  </a:outerShdw>
                </a:effectLst>
              </a:rPr>
              <a:t>Τι </a:t>
            </a:r>
            <a:r>
              <a:rPr lang="el-GR" dirty="0"/>
              <a:t>πρέπει να ξέρω </a:t>
            </a:r>
            <a:r>
              <a:rPr lang="el-GR" dirty="0">
                <a:sym typeface="Wingdings" pitchFamily="2" charset="2"/>
              </a:rPr>
              <a:t> </a:t>
            </a:r>
            <a:r>
              <a:rPr lang="el-GR" dirty="0"/>
              <a:t>ερωτήσεις</a:t>
            </a:r>
          </a:p>
        </p:txBody>
      </p:sp>
      <p:sp>
        <p:nvSpPr>
          <p:cNvPr id="3" name="Θέση περιεχομένου 2"/>
          <p:cNvSpPr>
            <a:spLocks noGrp="1"/>
          </p:cNvSpPr>
          <p:nvPr>
            <p:ph idx="1"/>
          </p:nvPr>
        </p:nvSpPr>
        <p:spPr>
          <a:xfrm>
            <a:off x="395536" y="1456184"/>
            <a:ext cx="8435280" cy="5141168"/>
          </a:xfrm>
        </p:spPr>
        <p:txBody>
          <a:bodyPr>
            <a:normAutofit fontScale="85000" lnSpcReduction="10000"/>
          </a:bodyPr>
          <a:lstStyle/>
          <a:p>
            <a:r>
              <a:rPr lang="el-GR" dirty="0"/>
              <a:t>Ποια </a:t>
            </a:r>
            <a:r>
              <a:rPr lang="el-GR" b="1" dirty="0">
                <a:effectLst>
                  <a:outerShdw blurRad="38100" dist="38100" dir="2700000" algn="tl">
                    <a:srgbClr val="000000">
                      <a:alpha val="43137"/>
                    </a:srgbClr>
                  </a:outerShdw>
                </a:effectLst>
              </a:rPr>
              <a:t>ανάγκη</a:t>
            </a:r>
            <a:r>
              <a:rPr lang="el-GR" dirty="0"/>
              <a:t> επέβαλε στη βυζαντινή κυβέρνηση τον εκχριστιανισμό των Σλάβων και των Βουλγάρων;</a:t>
            </a:r>
          </a:p>
          <a:p>
            <a:r>
              <a:rPr lang="el-GR" b="1" dirty="0">
                <a:effectLst>
                  <a:outerShdw blurRad="38100" dist="38100" dir="2700000" algn="tl">
                    <a:srgbClr val="000000">
                      <a:alpha val="43137"/>
                    </a:srgbClr>
                  </a:outerShdw>
                </a:effectLst>
              </a:rPr>
              <a:t>Ποιοι</a:t>
            </a:r>
            <a:r>
              <a:rPr lang="el-GR" dirty="0">
                <a:effectLst>
                  <a:outerShdw blurRad="38100" dist="38100" dir="2700000" algn="tl">
                    <a:srgbClr val="000000">
                      <a:alpha val="43137"/>
                    </a:srgbClr>
                  </a:outerShdw>
                </a:effectLst>
              </a:rPr>
              <a:t> </a:t>
            </a:r>
            <a:r>
              <a:rPr lang="el-GR" dirty="0"/>
              <a:t>ανέλαβαν να εκχριστιανίσουν τους Σλάβους; </a:t>
            </a:r>
            <a:r>
              <a:rPr lang="el-GR" b="1" dirty="0">
                <a:effectLst>
                  <a:outerShdw blurRad="38100" dist="38100" dir="2700000" algn="tl">
                    <a:srgbClr val="000000">
                      <a:alpha val="43137"/>
                    </a:srgbClr>
                  </a:outerShdw>
                </a:effectLst>
              </a:rPr>
              <a:t>Γιατί</a:t>
            </a:r>
            <a:r>
              <a:rPr lang="el-GR" dirty="0"/>
              <a:t> επελέγησαν οι συγκεκριμένοι; Ποια ήταν η </a:t>
            </a:r>
            <a:r>
              <a:rPr lang="el-GR" b="1" dirty="0">
                <a:effectLst>
                  <a:outerShdw blurRad="38100" dist="38100" dir="2700000" algn="tl">
                    <a:srgbClr val="000000">
                      <a:alpha val="43137"/>
                    </a:srgbClr>
                  </a:outerShdw>
                </a:effectLst>
              </a:rPr>
              <a:t>δράση</a:t>
            </a:r>
            <a:r>
              <a:rPr lang="el-GR" dirty="0"/>
              <a:t> τους;</a:t>
            </a:r>
          </a:p>
          <a:p>
            <a:r>
              <a:rPr lang="el-GR" dirty="0"/>
              <a:t>Ποιες </a:t>
            </a:r>
            <a:r>
              <a:rPr lang="el-GR" b="1" dirty="0">
                <a:effectLst>
                  <a:outerShdw blurRad="38100" dist="38100" dir="2700000" algn="tl">
                    <a:srgbClr val="000000">
                      <a:alpha val="43137"/>
                    </a:srgbClr>
                  </a:outerShdw>
                </a:effectLst>
              </a:rPr>
              <a:t>συνέπειες</a:t>
            </a:r>
            <a:r>
              <a:rPr lang="el-GR" dirty="0">
                <a:effectLst>
                  <a:outerShdw blurRad="38100" dist="38100" dir="2700000" algn="tl">
                    <a:srgbClr val="000000">
                      <a:alpha val="43137"/>
                    </a:srgbClr>
                  </a:outerShdw>
                </a:effectLst>
              </a:rPr>
              <a:t> </a:t>
            </a:r>
            <a:r>
              <a:rPr lang="el-GR" dirty="0"/>
              <a:t>είχε ο εκχριστιανισμός των Σλάβων στη διαμόρφωση της πολιτιστικής τους ταυτότητας;</a:t>
            </a:r>
          </a:p>
          <a:p>
            <a:r>
              <a:rPr lang="el-GR" dirty="0"/>
              <a:t>Ποια </a:t>
            </a:r>
            <a:r>
              <a:rPr lang="el-GR" b="1" dirty="0">
                <a:effectLst>
                  <a:outerShdw blurRad="38100" dist="38100" dir="2700000" algn="tl">
                    <a:srgbClr val="000000">
                      <a:alpha val="43137"/>
                    </a:srgbClr>
                  </a:outerShdw>
                </a:effectLst>
              </a:rPr>
              <a:t>διαδικασία</a:t>
            </a:r>
            <a:r>
              <a:rPr lang="el-GR" dirty="0"/>
              <a:t> ακολουθήθηκε για τον εκχριστιανισμό των Σλάβων και ποια των Βουλγάρων;</a:t>
            </a:r>
          </a:p>
          <a:p>
            <a:r>
              <a:rPr lang="el-GR" dirty="0"/>
              <a:t>Ποια ήταν η </a:t>
            </a:r>
            <a:r>
              <a:rPr lang="el-GR" b="1" dirty="0">
                <a:effectLst>
                  <a:outerShdw blurRad="38100" dist="38100" dir="2700000" algn="tl">
                    <a:srgbClr val="000000">
                      <a:alpha val="43137"/>
                    </a:srgbClr>
                  </a:outerShdw>
                </a:effectLst>
              </a:rPr>
              <a:t>αντίδραση της Δύσης </a:t>
            </a:r>
            <a:r>
              <a:rPr lang="el-GR" dirty="0"/>
              <a:t>στον εκχριστιανισμό των Βουλγάρων (για ποιους λόγους υπήρξε αντίδραση);</a:t>
            </a:r>
          </a:p>
          <a:p>
            <a:r>
              <a:rPr lang="el-GR" dirty="0"/>
              <a:t>Πώς διαμορφώνεται </a:t>
            </a:r>
            <a:r>
              <a:rPr lang="el-GR" b="1" dirty="0">
                <a:effectLst>
                  <a:outerShdw blurRad="38100" dist="38100" dir="2700000" algn="tl">
                    <a:srgbClr val="000000">
                      <a:alpha val="43137"/>
                    </a:srgbClr>
                  </a:outerShdw>
                </a:effectLst>
              </a:rPr>
              <a:t>η εικόνα της Ευρώπης </a:t>
            </a:r>
            <a:r>
              <a:rPr lang="el-GR" dirty="0"/>
              <a:t>μετά τον εκχριστιανισμό των Σλάβων και των Βουλγάρων;</a:t>
            </a:r>
          </a:p>
        </p:txBody>
      </p:sp>
    </p:spTree>
    <p:extLst>
      <p:ext uri="{BB962C8B-B14F-4D97-AF65-F5344CB8AC3E}">
        <p14:creationId xmlns:p14="http://schemas.microsoft.com/office/powerpoint/2010/main" val="2276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72008"/>
            <a:ext cx="8229600" cy="908720"/>
          </a:xfrm>
        </p:spPr>
        <p:txBody>
          <a:bodyPr>
            <a:normAutofit/>
          </a:bodyPr>
          <a:lstStyle/>
          <a:p>
            <a:r>
              <a:rPr lang="el-GR" sz="4000" b="1" dirty="0">
                <a:solidFill>
                  <a:srgbClr val="C00000"/>
                </a:solidFill>
                <a:effectLst>
                  <a:outerShdw blurRad="38100" dist="38100" dir="2700000" algn="tl">
                    <a:srgbClr val="000000">
                      <a:alpha val="43137"/>
                    </a:srgbClr>
                  </a:outerShdw>
                </a:effectLst>
              </a:rPr>
              <a:t>Συμπεράσματα</a:t>
            </a:r>
          </a:p>
        </p:txBody>
      </p:sp>
      <p:sp>
        <p:nvSpPr>
          <p:cNvPr id="3" name="Θέση περιεχομένου 2"/>
          <p:cNvSpPr>
            <a:spLocks noGrp="1"/>
          </p:cNvSpPr>
          <p:nvPr>
            <p:ph idx="1"/>
          </p:nvPr>
        </p:nvSpPr>
        <p:spPr>
          <a:xfrm>
            <a:off x="457200" y="836712"/>
            <a:ext cx="8686800" cy="6264696"/>
          </a:xfrm>
        </p:spPr>
        <p:txBody>
          <a:bodyPr>
            <a:normAutofit fontScale="85000" lnSpcReduction="20000"/>
          </a:bodyPr>
          <a:lstStyle/>
          <a:p>
            <a:r>
              <a:rPr lang="el-GR" dirty="0"/>
              <a:t>Το βυζαντινό κράτος </a:t>
            </a:r>
            <a:r>
              <a:rPr lang="el-GR" b="1" dirty="0">
                <a:effectLst>
                  <a:outerShdw blurRad="38100" dist="38100" dir="2700000" algn="tl">
                    <a:srgbClr val="000000">
                      <a:alpha val="43137"/>
                    </a:srgbClr>
                  </a:outerShdw>
                </a:effectLst>
              </a:rPr>
              <a:t>συνδέεται πολιτισμικά </a:t>
            </a:r>
            <a:r>
              <a:rPr lang="el-GR" dirty="0"/>
              <a:t>με τους Σλάβους, τους Βούλγαρους και τους Ρώσους </a:t>
            </a:r>
          </a:p>
          <a:p>
            <a:pPr marL="0" indent="0">
              <a:buNone/>
            </a:pPr>
            <a:r>
              <a:rPr lang="el-GR" dirty="0">
                <a:sym typeface="Wingdings" pitchFamily="2" charset="2"/>
              </a:rPr>
              <a:t>     </a:t>
            </a:r>
            <a:r>
              <a:rPr lang="el-GR" b="1" dirty="0">
                <a:effectLst>
                  <a:outerShdw blurRad="38100" dist="38100" dir="2700000" algn="tl">
                    <a:srgbClr val="000000">
                      <a:alpha val="43137"/>
                    </a:srgbClr>
                  </a:outerShdw>
                </a:effectLst>
                <a:sym typeface="Wingdings" pitchFamily="2" charset="2"/>
              </a:rPr>
              <a:t>θεσμοί, στοιχεία κοινωνικής και πολιτικής </a:t>
            </a:r>
          </a:p>
          <a:p>
            <a:pPr marL="0" indent="0">
              <a:buNone/>
            </a:pPr>
            <a:r>
              <a:rPr lang="el-GR" b="1" dirty="0">
                <a:effectLst>
                  <a:outerShdw blurRad="38100" dist="38100" dir="2700000" algn="tl">
                    <a:srgbClr val="000000">
                      <a:alpha val="43137"/>
                    </a:srgbClr>
                  </a:outerShdw>
                </a:effectLst>
                <a:sym typeface="Wingdings" pitchFamily="2" charset="2"/>
              </a:rPr>
              <a:t>         οργάνωσης</a:t>
            </a:r>
            <a:r>
              <a:rPr lang="el-GR" dirty="0">
                <a:sym typeface="Wingdings" pitchFamily="2" charset="2"/>
              </a:rPr>
              <a:t>, η βυζαντινή </a:t>
            </a:r>
            <a:r>
              <a:rPr lang="el-GR" b="1" dirty="0">
                <a:effectLst>
                  <a:outerShdw blurRad="38100" dist="38100" dir="2700000" algn="tl">
                    <a:srgbClr val="000000">
                      <a:alpha val="43137"/>
                    </a:srgbClr>
                  </a:outerShdw>
                </a:effectLst>
                <a:sym typeface="Wingdings" pitchFamily="2" charset="2"/>
              </a:rPr>
              <a:t>τέχνη</a:t>
            </a:r>
            <a:r>
              <a:rPr lang="el-GR" dirty="0">
                <a:sym typeface="Wingdings" pitchFamily="2" charset="2"/>
              </a:rPr>
              <a:t> (γενικά ο πολιτισμός) </a:t>
            </a:r>
          </a:p>
          <a:p>
            <a:pPr marL="0" indent="0">
              <a:buNone/>
            </a:pPr>
            <a:r>
              <a:rPr lang="el-GR" dirty="0">
                <a:sym typeface="Wingdings" pitchFamily="2" charset="2"/>
              </a:rPr>
              <a:t>    βάση του πολιτισμού και των παραδόσεών τους</a:t>
            </a:r>
            <a:endParaRPr lang="el-GR" dirty="0"/>
          </a:p>
          <a:p>
            <a:r>
              <a:rPr lang="el-GR" b="1" dirty="0">
                <a:effectLst>
                  <a:outerShdw blurRad="38100" dist="38100" dir="2700000" algn="tl">
                    <a:srgbClr val="000000">
                      <a:alpha val="43137"/>
                    </a:srgbClr>
                  </a:outerShdw>
                </a:effectLst>
              </a:rPr>
              <a:t>Ασταθείς</a:t>
            </a:r>
            <a:r>
              <a:rPr lang="el-GR" dirty="0">
                <a:effectLst>
                  <a:outerShdw blurRad="38100" dist="38100" dir="2700000" algn="tl">
                    <a:srgbClr val="000000">
                      <a:alpha val="43137"/>
                    </a:srgbClr>
                  </a:outerShdw>
                </a:effectLst>
              </a:rPr>
              <a:t> </a:t>
            </a:r>
            <a:r>
              <a:rPr lang="el-GR" dirty="0"/>
              <a:t>οι σχέσεις με τη </a:t>
            </a:r>
            <a:r>
              <a:rPr lang="el-GR" b="1" dirty="0">
                <a:effectLst>
                  <a:outerShdw blurRad="38100" dist="38100" dir="2700000" algn="tl">
                    <a:srgbClr val="000000">
                      <a:alpha val="43137"/>
                    </a:srgbClr>
                  </a:outerShdw>
                </a:effectLst>
              </a:rPr>
              <a:t>Βουλγαρία</a:t>
            </a:r>
          </a:p>
          <a:p>
            <a:r>
              <a:rPr lang="el-GR" dirty="0"/>
              <a:t>Η γραφή της σλαβονικής γλώσσας επιταχύνει την ανάπτυξη της </a:t>
            </a:r>
            <a:r>
              <a:rPr lang="el-GR" b="1" dirty="0">
                <a:effectLst>
                  <a:outerShdw blurRad="38100" dist="38100" dir="2700000" algn="tl">
                    <a:srgbClr val="000000">
                      <a:alpha val="43137"/>
                    </a:srgbClr>
                  </a:outerShdw>
                </a:effectLst>
              </a:rPr>
              <a:t>Σλαβικής φιλολογίας </a:t>
            </a:r>
            <a:r>
              <a:rPr lang="el-GR" dirty="0"/>
              <a:t>και την </a:t>
            </a:r>
            <a:r>
              <a:rPr lang="el-GR" b="1" dirty="0">
                <a:effectLst>
                  <a:outerShdw blurRad="38100" dist="38100" dir="2700000" algn="tl">
                    <a:srgbClr val="000000">
                      <a:alpha val="43137"/>
                    </a:srgbClr>
                  </a:outerShdw>
                </a:effectLst>
              </a:rPr>
              <a:t>πνευματική χειραφέτηση </a:t>
            </a:r>
            <a:r>
              <a:rPr lang="el-GR" dirty="0"/>
              <a:t>αυτών των λαών</a:t>
            </a:r>
          </a:p>
          <a:p>
            <a:r>
              <a:rPr lang="el-GR" dirty="0"/>
              <a:t>Έρχεται </a:t>
            </a:r>
            <a:r>
              <a:rPr lang="el-GR" b="1" dirty="0">
                <a:effectLst>
                  <a:outerShdw blurRad="38100" dist="38100" dir="2700000" algn="tl">
                    <a:srgbClr val="000000">
                      <a:alpha val="43137"/>
                    </a:srgbClr>
                  </a:outerShdw>
                </a:effectLst>
              </a:rPr>
              <a:t>ρήξη</a:t>
            </a:r>
            <a:r>
              <a:rPr lang="el-GR" dirty="0"/>
              <a:t> στις σχέσεις </a:t>
            </a:r>
            <a:r>
              <a:rPr lang="el-GR" b="1" dirty="0">
                <a:effectLst>
                  <a:outerShdw blurRad="38100" dist="38100" dir="2700000" algn="tl">
                    <a:srgbClr val="000000">
                      <a:alpha val="43137"/>
                    </a:srgbClr>
                  </a:outerShdw>
                </a:effectLst>
              </a:rPr>
              <a:t>Ανατολικής και Δυτικής Εκκλησίας</a:t>
            </a:r>
            <a:r>
              <a:rPr lang="el-GR" dirty="0"/>
              <a:t>, αφού η Δύση διεκδικεί τον τίτλο του μοναδικού κληρονόμου της ρωμαϊκής αυτοκρατορίας και του υπερασπιστή της χριστιανοσύνης.</a:t>
            </a:r>
          </a:p>
          <a:p>
            <a:r>
              <a:rPr lang="el-GR" dirty="0"/>
              <a:t>Η </a:t>
            </a:r>
            <a:r>
              <a:rPr lang="el-GR" b="1" dirty="0">
                <a:effectLst>
                  <a:outerShdw blurRad="38100" dist="38100" dir="2700000" algn="tl">
                    <a:srgbClr val="000000">
                      <a:alpha val="43137"/>
                    </a:srgbClr>
                  </a:outerShdw>
                </a:effectLst>
              </a:rPr>
              <a:t>Ρωσία αποκτά διεθνές κύρος </a:t>
            </a:r>
            <a:r>
              <a:rPr lang="el-GR" dirty="0"/>
              <a:t>και όλα τα αγαθά που συνεπαγόταν η διάδοση της Ορθοδοξίας και του βυζαντινού πολιτισμού εκεί.</a:t>
            </a:r>
          </a:p>
          <a:p>
            <a:endParaRPr lang="el-GR" dirty="0"/>
          </a:p>
        </p:txBody>
      </p:sp>
    </p:spTree>
    <p:extLst>
      <p:ext uri="{BB962C8B-B14F-4D97-AF65-F5344CB8AC3E}">
        <p14:creationId xmlns:p14="http://schemas.microsoft.com/office/powerpoint/2010/main" val="42409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6">
                <a:lumMod val="40000"/>
                <a:lumOff val="60000"/>
              </a:schemeClr>
            </a:gs>
            <a:gs pos="100000">
              <a:schemeClr val="accent5">
                <a:lumMod val="75000"/>
              </a:schemeClr>
            </a:gs>
          </a:gsLst>
          <a:lin ang="5400000" scaled="0"/>
          <a:tileRect/>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725144"/>
            <a:ext cx="8229600" cy="1728192"/>
          </a:xfrm>
        </p:spPr>
        <p:txBody>
          <a:bodyPr>
            <a:normAutofit fontScale="90000"/>
          </a:bodyPr>
          <a:lstStyle/>
          <a:p>
            <a:r>
              <a:rPr lang="el-GR" dirty="0"/>
              <a:t>Την άλλη φορά θα δούμε την </a:t>
            </a:r>
            <a:r>
              <a:rPr lang="el-GR" b="1" dirty="0">
                <a:effectLst>
                  <a:outerShdw blurRad="38100" dist="38100" dir="2700000" algn="tl">
                    <a:srgbClr val="000000">
                      <a:alpha val="43137"/>
                    </a:srgbClr>
                  </a:outerShdw>
                </a:effectLst>
              </a:rPr>
              <a:t>κοινωνία</a:t>
            </a:r>
            <a:r>
              <a:rPr lang="el-GR" dirty="0"/>
              <a:t> του Βυζαντίου, τους </a:t>
            </a:r>
            <a:r>
              <a:rPr lang="el-GR" b="1" dirty="0">
                <a:solidFill>
                  <a:srgbClr val="002060"/>
                </a:solidFill>
                <a:effectLst>
                  <a:outerShdw blurRad="38100" dist="38100" dir="2700000" algn="tl">
                    <a:srgbClr val="000000">
                      <a:alpha val="43137"/>
                    </a:srgbClr>
                  </a:outerShdw>
                </a:effectLst>
              </a:rPr>
              <a:t>δυνατούς</a:t>
            </a:r>
            <a:r>
              <a:rPr lang="el-GR" dirty="0">
                <a:solidFill>
                  <a:srgbClr val="002060"/>
                </a:solidFill>
              </a:rPr>
              <a:t> </a:t>
            </a:r>
            <a:r>
              <a:rPr lang="el-GR" dirty="0"/>
              <a:t>και τους </a:t>
            </a:r>
            <a:r>
              <a:rPr lang="el-GR" b="1" dirty="0">
                <a:solidFill>
                  <a:srgbClr val="FFC000"/>
                </a:solidFill>
                <a:effectLst>
                  <a:outerShdw blurRad="38100" dist="38100" dir="2700000" algn="tl">
                    <a:srgbClr val="000000">
                      <a:alpha val="43137"/>
                    </a:srgbClr>
                  </a:outerShdw>
                </a:effectLst>
              </a:rPr>
              <a:t>δουλοπάροικους</a:t>
            </a:r>
            <a:r>
              <a:rPr lang="el-GR" dirty="0"/>
              <a:t>!</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332656"/>
            <a:ext cx="1827952" cy="2213256"/>
          </a:xfrm>
          <a:prstGeom prst="rect">
            <a:avLst/>
          </a:prstGeom>
          <a:ln>
            <a:noFill/>
          </a:ln>
          <a:effectLst>
            <a:outerShdw blurRad="292100" dist="139700" dir="2700000" algn="tl" rotWithShape="0">
              <a:srgbClr val="333333">
                <a:alpha val="65000"/>
              </a:srgbClr>
            </a:outerShdw>
          </a:effectLst>
        </p:spPr>
      </p:pic>
      <p:sp>
        <p:nvSpPr>
          <p:cNvPr id="5" name="Τίτλος 1"/>
          <p:cNvSpPr txBox="1">
            <a:spLocks/>
          </p:cNvSpPr>
          <p:nvPr/>
        </p:nvSpPr>
        <p:spPr>
          <a:xfrm>
            <a:off x="2267744" y="427038"/>
            <a:ext cx="6571456"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t>Αυτά για τον εκχριστιανισμό των βαλκανικών λαών.</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700808"/>
            <a:ext cx="3810000" cy="2543175"/>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348880"/>
            <a:ext cx="1332327" cy="2002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4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2536" y="-34774"/>
            <a:ext cx="6558267" cy="6912768"/>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57900" y="1412776"/>
            <a:ext cx="3086100" cy="4343400"/>
          </a:xfrm>
          <a:prstGeom prst="rect">
            <a:avLst/>
          </a:prstGeom>
          <a:ln>
            <a:noFill/>
          </a:ln>
          <a:effectLst>
            <a:outerShdw blurRad="292100" dist="139700" dir="2700000" algn="tl" rotWithShape="0">
              <a:srgbClr val="333333">
                <a:alpha val="65000"/>
              </a:srgbClr>
            </a:outerShdw>
          </a:effectLst>
        </p:spPr>
      </p:pic>
      <p:cxnSp>
        <p:nvCxnSpPr>
          <p:cNvPr id="8" name="Ευθύγραμμο βέλος σύνδεσης 7"/>
          <p:cNvCxnSpPr/>
          <p:nvPr/>
        </p:nvCxnSpPr>
        <p:spPr>
          <a:xfrm flipH="1" flipV="1">
            <a:off x="1979712" y="1988840"/>
            <a:ext cx="1872208" cy="2448272"/>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3131840" y="3717032"/>
            <a:ext cx="792088" cy="720080"/>
          </a:xfrm>
          <a:prstGeom prst="rect">
            <a:avLst/>
          </a:prstGeom>
          <a:blipFill>
            <a:blip r:embed="rId6" cstate="print"/>
            <a:stretch>
              <a:fillRect/>
            </a:stretch>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675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lstStyle/>
          <a:p>
            <a:r>
              <a:rPr lang="el-GR" b="1" dirty="0">
                <a:solidFill>
                  <a:srgbClr val="C00000"/>
                </a:solidFill>
                <a:effectLst>
                  <a:outerShdw blurRad="38100" dist="38100" dir="2700000" algn="tl">
                    <a:srgbClr val="000000">
                      <a:alpha val="43137"/>
                    </a:srgbClr>
                  </a:outerShdw>
                </a:effectLst>
              </a:rPr>
              <a:t>Τι</a:t>
            </a:r>
            <a:r>
              <a:rPr lang="el-GR" b="1" dirty="0">
                <a:solidFill>
                  <a:schemeClr val="accent6">
                    <a:lumMod val="75000"/>
                  </a:schemeClr>
                </a:solidFill>
                <a:effectLst>
                  <a:outerShdw blurRad="38100" dist="38100" dir="2700000" algn="tl">
                    <a:srgbClr val="000000">
                      <a:alpha val="43137"/>
                    </a:srgbClr>
                  </a:outerShdw>
                </a:effectLst>
              </a:rPr>
              <a:t> </a:t>
            </a:r>
            <a:r>
              <a:rPr lang="el-GR" sz="3500" dirty="0"/>
              <a:t>συμβαίνει στο Βυζάντιο τότε;</a:t>
            </a:r>
          </a:p>
        </p:txBody>
      </p:sp>
      <p:sp>
        <p:nvSpPr>
          <p:cNvPr id="3" name="Θέση περιεχομένου 2"/>
          <p:cNvSpPr>
            <a:spLocks noGrp="1"/>
          </p:cNvSpPr>
          <p:nvPr>
            <p:ph idx="1"/>
          </p:nvPr>
        </p:nvSpPr>
        <p:spPr>
          <a:xfrm>
            <a:off x="457200" y="980728"/>
            <a:ext cx="8229600" cy="5877272"/>
          </a:xfrm>
        </p:spPr>
        <p:txBody>
          <a:bodyPr>
            <a:normAutofit/>
          </a:bodyPr>
          <a:lstStyle/>
          <a:p>
            <a:pPr marL="0" indent="0">
              <a:buNone/>
            </a:pPr>
            <a:r>
              <a:rPr lang="el-GR" dirty="0"/>
              <a:t>Υπάρχει πρόοδος:</a:t>
            </a:r>
          </a:p>
          <a:p>
            <a:r>
              <a:rPr lang="el-GR" dirty="0"/>
              <a:t>της </a:t>
            </a:r>
            <a:r>
              <a:rPr lang="el-GR" b="1" dirty="0">
                <a:effectLst>
                  <a:outerShdw blurRad="38100" dist="38100" dir="2700000" algn="tl">
                    <a:srgbClr val="000000">
                      <a:alpha val="43137"/>
                    </a:srgbClr>
                  </a:outerShdw>
                </a:effectLst>
              </a:rPr>
              <a:t>παιδείας</a:t>
            </a:r>
          </a:p>
          <a:p>
            <a:r>
              <a:rPr lang="el-GR" dirty="0"/>
              <a:t>της </a:t>
            </a:r>
            <a:r>
              <a:rPr lang="el-GR" b="1" dirty="0">
                <a:effectLst>
                  <a:outerShdw blurRad="38100" dist="38100" dir="2700000" algn="tl">
                    <a:srgbClr val="000000">
                      <a:alpha val="43137"/>
                    </a:srgbClr>
                  </a:outerShdw>
                </a:effectLst>
              </a:rPr>
              <a:t>οικονομίας</a:t>
            </a:r>
          </a:p>
          <a:p>
            <a:endParaRPr lang="el-GR" b="1" dirty="0">
              <a:effectLst>
                <a:outerShdw blurRad="38100" dist="38100" dir="2700000" algn="tl">
                  <a:srgbClr val="000000">
                    <a:alpha val="43137"/>
                  </a:srgbClr>
                </a:outerShdw>
              </a:effectLst>
            </a:endParaRPr>
          </a:p>
          <a:p>
            <a:endParaRPr lang="el-GR" b="1" dirty="0">
              <a:effectLst>
                <a:outerShdw blurRad="38100" dist="38100" dir="2700000" algn="tl">
                  <a:srgbClr val="000000">
                    <a:alpha val="43137"/>
                  </a:srgbClr>
                </a:outerShdw>
              </a:effectLst>
            </a:endParaRPr>
          </a:p>
          <a:p>
            <a:endParaRPr lang="el-GR" b="1" dirty="0">
              <a:effectLst>
                <a:outerShdw blurRad="38100" dist="38100" dir="2700000" algn="tl">
                  <a:srgbClr val="000000">
                    <a:alpha val="43137"/>
                  </a:srgbClr>
                </a:outerShdw>
              </a:effectLst>
            </a:endParaRPr>
          </a:p>
          <a:p>
            <a:endParaRPr lang="el-GR" b="1" dirty="0">
              <a:effectLst>
                <a:outerShdw blurRad="38100" dist="38100" dir="2700000" algn="tl">
                  <a:srgbClr val="000000">
                    <a:alpha val="43137"/>
                  </a:srgbClr>
                </a:outerShdw>
              </a:effectLst>
            </a:endParaRPr>
          </a:p>
          <a:p>
            <a:r>
              <a:rPr lang="el-GR" dirty="0"/>
              <a:t>και </a:t>
            </a:r>
            <a:r>
              <a:rPr lang="el-GR" b="1" dirty="0">
                <a:effectLst>
                  <a:outerShdw blurRad="38100" dist="38100" dir="2700000" algn="tl">
                    <a:srgbClr val="000000">
                      <a:alpha val="43137"/>
                    </a:srgbClr>
                  </a:outerShdw>
                </a:effectLst>
              </a:rPr>
              <a:t>στρατιωτικές επιτυχίες</a:t>
            </a:r>
          </a:p>
          <a:p>
            <a:pPr marL="0" indent="0">
              <a:buNone/>
            </a:pPr>
            <a:r>
              <a:rPr lang="el-GR" dirty="0"/>
              <a:t>    κατά των </a:t>
            </a:r>
            <a:r>
              <a:rPr lang="el-GR" b="1" dirty="0">
                <a:effectLst>
                  <a:outerShdw blurRad="38100" dist="38100" dir="2700000" algn="tl">
                    <a:srgbClr val="000000">
                      <a:alpha val="43137"/>
                    </a:srgbClr>
                  </a:outerShdw>
                </a:effectLst>
              </a:rPr>
              <a:t>Αράβων</a:t>
            </a:r>
            <a:r>
              <a:rPr lang="el-GR" dirty="0"/>
              <a:t> </a:t>
            </a:r>
          </a:p>
          <a:p>
            <a:pPr marL="0" indent="0">
              <a:buNone/>
            </a:pPr>
            <a:r>
              <a:rPr lang="el-GR" dirty="0"/>
              <a:t>    στη Μ. Ασία</a:t>
            </a:r>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b="9384"/>
          <a:stretch/>
        </p:blipFill>
        <p:spPr>
          <a:xfrm>
            <a:off x="1331640" y="2780928"/>
            <a:ext cx="2264237" cy="2344842"/>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39952" y="1124744"/>
            <a:ext cx="2736304" cy="2269130"/>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6477" y="3393540"/>
            <a:ext cx="2376264" cy="3464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22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5300" b="1" dirty="0">
                <a:solidFill>
                  <a:srgbClr val="C00000"/>
                </a:solidFill>
                <a:effectLst>
                  <a:outerShdw blurRad="38100" dist="38100" dir="2700000" algn="tl">
                    <a:srgbClr val="000000">
                      <a:alpha val="43137"/>
                    </a:srgbClr>
                  </a:outerShdw>
                </a:effectLst>
              </a:rPr>
              <a:t>Γιατί</a:t>
            </a:r>
            <a:r>
              <a:rPr lang="el-GR" dirty="0">
                <a:effectLst>
                  <a:outerShdw blurRad="38100" dist="38100" dir="2700000" algn="tl">
                    <a:srgbClr val="000000">
                      <a:alpha val="43137"/>
                    </a:srgbClr>
                  </a:outerShdw>
                </a:effectLst>
              </a:rPr>
              <a:t> </a:t>
            </a:r>
            <a:r>
              <a:rPr lang="el-GR" dirty="0"/>
              <a:t>στρέφονται οι Βυζαντινοί προς τους Σλάβους;</a:t>
            </a:r>
          </a:p>
        </p:txBody>
      </p:sp>
      <p:sp>
        <p:nvSpPr>
          <p:cNvPr id="3" name="Θέση περιεχομένου 2"/>
          <p:cNvSpPr>
            <a:spLocks noGrp="1"/>
          </p:cNvSpPr>
          <p:nvPr>
            <p:ph idx="1"/>
          </p:nvPr>
        </p:nvSpPr>
        <p:spPr>
          <a:xfrm>
            <a:off x="457200" y="1927373"/>
            <a:ext cx="8229600" cy="4525963"/>
          </a:xfrm>
        </p:spPr>
        <p:txBody>
          <a:bodyPr>
            <a:normAutofit lnSpcReduction="10000"/>
          </a:bodyPr>
          <a:lstStyle/>
          <a:p>
            <a:r>
              <a:rPr lang="el-GR" dirty="0"/>
              <a:t>Για να </a:t>
            </a:r>
            <a:r>
              <a:rPr lang="el-GR" b="1" dirty="0">
                <a:effectLst>
                  <a:outerShdw blurRad="38100" dist="38100" dir="2700000" algn="tl">
                    <a:srgbClr val="000000">
                      <a:alpha val="43137"/>
                    </a:srgbClr>
                  </a:outerShdw>
                </a:effectLst>
              </a:rPr>
              <a:t>ισχυροποιήσουν τη θέση τους στα Βαλκάνια </a:t>
            </a:r>
            <a:r>
              <a:rPr lang="el-GR" dirty="0"/>
              <a:t>και να έχουν συμμάχους αντί εχθρούς</a:t>
            </a:r>
          </a:p>
          <a:p>
            <a:r>
              <a:rPr lang="el-GR" dirty="0"/>
              <a:t>Για να αποφύγουν τις επεμβάσεις της </a:t>
            </a:r>
            <a:r>
              <a:rPr lang="el-GR" b="1" dirty="0">
                <a:effectLst>
                  <a:outerShdw blurRad="38100" dist="38100" dir="2700000" algn="tl">
                    <a:srgbClr val="000000">
                      <a:alpha val="43137"/>
                    </a:srgbClr>
                  </a:outerShdw>
                </a:effectLst>
              </a:rPr>
              <a:t>παπικής Εκκλησίας </a:t>
            </a:r>
            <a:r>
              <a:rPr lang="el-GR" dirty="0"/>
              <a:t>στα Βαλκάνια</a:t>
            </a:r>
          </a:p>
          <a:p>
            <a:r>
              <a:rPr lang="el-GR" dirty="0"/>
              <a:t>Επειδή </a:t>
            </a:r>
            <a:r>
              <a:rPr lang="el-GR" b="1" dirty="0">
                <a:effectLst>
                  <a:outerShdw blurRad="38100" dist="38100" dir="2700000" algn="tl">
                    <a:srgbClr val="000000">
                      <a:alpha val="43137"/>
                    </a:srgbClr>
                  </a:outerShdw>
                </a:effectLst>
              </a:rPr>
              <a:t>τους κάλεσε ο ηγεμόνας </a:t>
            </a:r>
            <a:r>
              <a:rPr lang="el-GR" dirty="0"/>
              <a:t>τους.</a:t>
            </a:r>
          </a:p>
          <a:p>
            <a:pPr marL="0" indent="0">
              <a:buNone/>
            </a:pPr>
            <a:r>
              <a:rPr lang="el-GR" dirty="0"/>
              <a:t>(Γιατί τους κάλεσε; </a:t>
            </a:r>
            <a:r>
              <a:rPr lang="el-GR" dirty="0">
                <a:sym typeface="Wingdings" pitchFamily="2" charset="2"/>
              </a:rPr>
              <a:t> </a:t>
            </a:r>
            <a:r>
              <a:rPr lang="el-GR" b="1" dirty="0">
                <a:effectLst>
                  <a:outerShdw blurRad="38100" dist="38100" dir="2700000" algn="tl">
                    <a:srgbClr val="000000">
                      <a:alpha val="43137"/>
                    </a:srgbClr>
                  </a:outerShdw>
                </a:effectLst>
                <a:sym typeface="Wingdings" pitchFamily="2" charset="2"/>
              </a:rPr>
              <a:t>Αιτία</a:t>
            </a:r>
            <a:r>
              <a:rPr lang="el-GR" dirty="0">
                <a:sym typeface="Wingdings" pitchFamily="2" charset="2"/>
              </a:rPr>
              <a:t>: η απειλή των </a:t>
            </a:r>
            <a:r>
              <a:rPr lang="el-GR" b="1" dirty="0">
                <a:effectLst>
                  <a:outerShdw blurRad="38100" dist="38100" dir="2700000" algn="tl">
                    <a:srgbClr val="000000">
                      <a:alpha val="43137"/>
                    </a:srgbClr>
                  </a:outerShdw>
                </a:effectLst>
                <a:sym typeface="Wingdings" pitchFamily="2" charset="2"/>
              </a:rPr>
              <a:t>Γερμανών</a:t>
            </a:r>
            <a:r>
              <a:rPr lang="el-GR" dirty="0">
                <a:sym typeface="Wingdings" pitchFamily="2" charset="2"/>
              </a:rPr>
              <a:t> και των </a:t>
            </a:r>
            <a:r>
              <a:rPr lang="el-GR" b="1" dirty="0">
                <a:effectLst>
                  <a:outerShdw blurRad="38100" dist="38100" dir="2700000" algn="tl">
                    <a:srgbClr val="000000">
                      <a:alpha val="43137"/>
                    </a:srgbClr>
                  </a:outerShdw>
                </a:effectLst>
                <a:sym typeface="Wingdings" pitchFamily="2" charset="2"/>
              </a:rPr>
              <a:t>Βουλγάρων</a:t>
            </a:r>
            <a:r>
              <a:rPr lang="el-GR" dirty="0">
                <a:sym typeface="Wingdings" pitchFamily="2" charset="2"/>
              </a:rPr>
              <a:t> κατά των </a:t>
            </a:r>
            <a:r>
              <a:rPr lang="el-GR" dirty="0" err="1">
                <a:sym typeface="Wingdings" pitchFamily="2" charset="2"/>
              </a:rPr>
              <a:t>Μοραβών</a:t>
            </a:r>
            <a:r>
              <a:rPr lang="el-GR" dirty="0">
                <a:sym typeface="Wingdings" pitchFamily="2" charset="2"/>
              </a:rPr>
              <a:t>)</a:t>
            </a:r>
            <a:endParaRPr lang="el-GR" dirty="0"/>
          </a:p>
        </p:txBody>
      </p:sp>
    </p:spTree>
    <p:extLst>
      <p:ext uri="{BB962C8B-B14F-4D97-AF65-F5344CB8AC3E}">
        <p14:creationId xmlns:p14="http://schemas.microsoft.com/office/powerpoint/2010/main" val="12812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712968" cy="1656184"/>
          </a:xfrm>
        </p:spPr>
        <p:txBody>
          <a:bodyPr>
            <a:normAutofit fontScale="90000"/>
          </a:bodyPr>
          <a:lstStyle/>
          <a:p>
            <a:r>
              <a:rPr lang="el-GR" sz="3600" dirty="0"/>
              <a:t>Ο ηγεμόνας της Μοραβίας </a:t>
            </a:r>
            <a:br>
              <a:rPr lang="el-GR" sz="3600" dirty="0"/>
            </a:br>
            <a:r>
              <a:rPr lang="el-GR" sz="4900" b="1" dirty="0" err="1">
                <a:solidFill>
                  <a:srgbClr val="C00000"/>
                </a:solidFill>
                <a:effectLst>
                  <a:outerShdw blurRad="38100" dist="38100" dir="2700000" algn="tl">
                    <a:srgbClr val="000000">
                      <a:alpha val="43137"/>
                    </a:srgbClr>
                  </a:outerShdw>
                </a:effectLst>
              </a:rPr>
              <a:t>Ραστισλάβος</a:t>
            </a:r>
            <a:r>
              <a:rPr lang="el-GR" sz="3600" dirty="0"/>
              <a:t>  </a:t>
            </a:r>
            <a:br>
              <a:rPr lang="el-GR" sz="3600" dirty="0"/>
            </a:br>
            <a:r>
              <a:rPr lang="el-GR" sz="3600" dirty="0"/>
              <a:t>προσκαλεί τους Βυζαντινούς…</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44824"/>
            <a:ext cx="4413436" cy="4672154"/>
          </a:xfrm>
          <a:prstGeom prst="rect">
            <a:avLst/>
          </a:prstGeom>
          <a:ln>
            <a:noFill/>
          </a:ln>
          <a:effectLst>
            <a:outerShdw blurRad="292100" dist="139700" dir="2700000" algn="tl" rotWithShape="0">
              <a:srgbClr val="333333">
                <a:alpha val="65000"/>
              </a:srgbClr>
            </a:outerShdw>
          </a:effectLst>
        </p:spPr>
      </p:pic>
      <p:sp>
        <p:nvSpPr>
          <p:cNvPr id="5" name="Ορθογώνιο 4"/>
          <p:cNvSpPr/>
          <p:nvPr/>
        </p:nvSpPr>
        <p:spPr>
          <a:xfrm>
            <a:off x="5004048" y="1988840"/>
            <a:ext cx="3923928" cy="4832092"/>
          </a:xfrm>
          <a:prstGeom prst="rect">
            <a:avLst/>
          </a:prstGeom>
        </p:spPr>
        <p:txBody>
          <a:bodyPr wrap="square">
            <a:spAutoFit/>
          </a:bodyPr>
          <a:lstStyle/>
          <a:p>
            <a:pPr algn="ctr"/>
            <a:r>
              <a:rPr lang="el-GR" sz="2200" dirty="0"/>
              <a:t>«Αν και οι άνθρωποί μας έχουν απορρίψει τον παγανισμό και τηρούν χριστιανικό νόμο, </a:t>
            </a:r>
          </a:p>
          <a:p>
            <a:pPr algn="ctr"/>
            <a:r>
              <a:rPr lang="el-GR" sz="2200" b="1" dirty="0">
                <a:effectLst>
                  <a:outerShdw blurRad="38100" dist="38100" dir="2700000" algn="tl">
                    <a:srgbClr val="000000">
                      <a:alpha val="43137"/>
                    </a:srgbClr>
                  </a:outerShdw>
                </a:effectLst>
              </a:rPr>
              <a:t>δεν έχουμε έναν δάσκαλο που μπορεί να εξηγήσει σε εμάς </a:t>
            </a:r>
          </a:p>
          <a:p>
            <a:pPr algn="ctr"/>
            <a:r>
              <a:rPr lang="el-GR" sz="2200" b="1" dirty="0">
                <a:effectLst>
                  <a:outerShdw blurRad="38100" dist="38100" dir="2700000" algn="tl">
                    <a:srgbClr val="000000">
                      <a:alpha val="43137"/>
                    </a:srgbClr>
                  </a:outerShdw>
                </a:effectLst>
              </a:rPr>
              <a:t>στη γλώσσα μας</a:t>
            </a:r>
            <a:r>
              <a:rPr lang="el-GR" sz="2200" dirty="0"/>
              <a:t> </a:t>
            </a:r>
          </a:p>
          <a:p>
            <a:pPr algn="ctr"/>
            <a:r>
              <a:rPr lang="el-GR" sz="2200" dirty="0"/>
              <a:t>την αληθινή χριστιανική πίστη, έτσι ώστε άλλες χώρες που προσβλέπουν σε εμάς να μας μιμηθούν. Ως εκ τούτου στείλτε μας ένα τέτοιο επίσκοπο και δάσκαλο για το καλό μας και για άλλα καλά ζητήματα του δικαίου».</a:t>
            </a:r>
          </a:p>
        </p:txBody>
      </p:sp>
    </p:spTree>
    <p:extLst>
      <p:ext uri="{BB962C8B-B14F-4D97-AF65-F5344CB8AC3E}">
        <p14:creationId xmlns:p14="http://schemas.microsoft.com/office/powerpoint/2010/main" val="18704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1523</Words>
  <Application>Microsoft Office PowerPoint</Application>
  <PresentationFormat>On-screen Show (4:3)</PresentationFormat>
  <Paragraphs>146</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Θέμα του Office</vt:lpstr>
      <vt:lpstr>PowerPoint Presentation</vt:lpstr>
      <vt:lpstr>Το Βυζάντιο στράφηκε προς τα Βαλκάνια και διέδωσε τη Χριστιανική πίστη. </vt:lpstr>
      <vt:lpstr>Ο εκχριστιανισμός  των Σλάβων</vt:lpstr>
      <vt:lpstr>Πότε εκχριστιανίζονται οι Σλάβοι;</vt:lpstr>
      <vt:lpstr>PowerPoint Presentation</vt:lpstr>
      <vt:lpstr>PowerPoint Presentation</vt:lpstr>
      <vt:lpstr>Τι συμβαίνει στο Βυζάντιο τότε;</vt:lpstr>
      <vt:lpstr>Γιατί στρέφονται οι Βυζαντινοί προς τους Σλάβους;</vt:lpstr>
      <vt:lpstr>Ο ηγεμόνας της Μοραβίας  Ραστισλάβος   προσκαλεί τους Βυζαντινούς…</vt:lpstr>
      <vt:lpstr>Οι Μοραβοί ζητούν  βοήθεια  από το Βυζάντιο</vt:lpstr>
      <vt:lpstr>Έτσι, το Βυζάντιο στέλνει τους δύο αδερφούς Κύριλλο και Μεθόδιο στη Μοραβία</vt:lpstr>
      <vt:lpstr>PowerPoint Presentation</vt:lpstr>
      <vt:lpstr>PowerPoint Presentation</vt:lpstr>
      <vt:lpstr>PowerPoint Presentation</vt:lpstr>
      <vt:lpstr>PowerPoint Presentation</vt:lpstr>
      <vt:lpstr>Τι έκαναν οι δύο αδελφοί εκεί;</vt:lpstr>
      <vt:lpstr>PowerPoint Presentation</vt:lpstr>
      <vt:lpstr>Πρώτη σελίδα του κατά Μάρκον Ευαγγελίου  στη γλαγολιτική γραφή</vt:lpstr>
      <vt:lpstr>Ποιος επινόησε τη γλαγολιτική γραφή:                       ο Κύριλλος, ο Μεθόδιος ή και οι δύο;</vt:lpstr>
      <vt:lpstr>Το «Πάτερ ἡμῶν»  στο γλαγολιτικό αλφάβητο</vt:lpstr>
      <vt:lpstr>Γιατί είναι τόσο σημαντική η προσφορά των δύο αδερφών;</vt:lpstr>
      <vt:lpstr>PowerPoint Presentation</vt:lpstr>
      <vt:lpstr>PowerPoint Presentation</vt:lpstr>
      <vt:lpstr>Διασπορά  του Κυριλλικού αλφαβήτου  στον κόσμο</vt:lpstr>
      <vt:lpstr>PowerPoint Presentation</vt:lpstr>
      <vt:lpstr>PowerPoint Presentation</vt:lpstr>
      <vt:lpstr>Ο Κύριλλος και ο Μεθόδιος και το Κυριλλικό αλφάβητο (ζωγραφική αναπαράσταση)</vt:lpstr>
      <vt:lpstr>Ο εκχριστιανισμός των Βουλγάρων</vt:lpstr>
      <vt:lpstr>PowerPoint Presentation</vt:lpstr>
      <vt:lpstr>PowerPoint Presentation</vt:lpstr>
      <vt:lpstr>Τι έκαναν οι Βυζαντινοί;</vt:lpstr>
      <vt:lpstr>Η βάπτιση  του Βούλγαρου ηγεμόνα Βόρη,  864 μ.Χ.  (μικρογραφία από το χρονικό του Ιωάννη Σκυλίτζη)</vt:lpstr>
      <vt:lpstr>Ο ανταγωνισμός μεταξύ των δύο εκκλησιών και το Πρώτο Σχίσμα</vt:lpstr>
      <vt:lpstr>PowerPoint Presentation</vt:lpstr>
      <vt:lpstr>Πώς διευθετήθηκε το βουλγαρικό ζήτημα;</vt:lpstr>
      <vt:lpstr>Το πρώτο  βουλγαρικό γλαγολιτικό Ευαγγέλιο (Unesco)</vt:lpstr>
      <vt:lpstr>Ο εκχριστιανισμός των Ρώσων</vt:lpstr>
      <vt:lpstr>PowerPoint Presentation</vt:lpstr>
      <vt:lpstr>Πώς έγινε ο εκχριστιανισμός στη Ρωσία;</vt:lpstr>
      <vt:lpstr>PowerPoint Presentation</vt:lpstr>
      <vt:lpstr>Μια ρωσική παράδοση λέει…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Μία άλλη εκδοχή…</vt:lpstr>
      <vt:lpstr>Βαράγγοι στην Πόλη</vt:lpstr>
      <vt:lpstr>Φρουρά Βαράγγων,  Χρονικό Σκυλίτζη</vt:lpstr>
      <vt:lpstr>Τι πρέπει να ξέρω  ερωτήσεις</vt:lpstr>
      <vt:lpstr>Συμπεράσματα</vt:lpstr>
      <vt:lpstr>Την άλλη φορά θα δούμε την κοινωνία του Βυζαντίου, τους δυνατούς και τους δουλοπάροικους!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εκχριστιανισμός των Σλάβων</dc:title>
  <dc:creator>toshiba</dc:creator>
  <cp:lastModifiedBy>Flora</cp:lastModifiedBy>
  <cp:revision>83</cp:revision>
  <dcterms:created xsi:type="dcterms:W3CDTF">2014-10-29T15:04:05Z</dcterms:created>
  <dcterms:modified xsi:type="dcterms:W3CDTF">2022-11-16T04:11:39Z</dcterms:modified>
</cp:coreProperties>
</file>