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8" r:id="rId4"/>
    <p:sldId id="257" r:id="rId5"/>
    <p:sldId id="279" r:id="rId6"/>
    <p:sldId id="258" r:id="rId7"/>
    <p:sldId id="283" r:id="rId8"/>
    <p:sldId id="276" r:id="rId9"/>
    <p:sldId id="259" r:id="rId10"/>
    <p:sldId id="282" r:id="rId11"/>
    <p:sldId id="264" r:id="rId12"/>
    <p:sldId id="265" r:id="rId13"/>
    <p:sldId id="275" r:id="rId14"/>
    <p:sldId id="263" r:id="rId15"/>
    <p:sldId id="274" r:id="rId16"/>
    <p:sldId id="260" r:id="rId17"/>
    <p:sldId id="262" r:id="rId18"/>
    <p:sldId id="271" r:id="rId19"/>
    <p:sldId id="281" r:id="rId20"/>
    <p:sldId id="267" r:id="rId21"/>
    <p:sldId id="269" r:id="rId22"/>
    <p:sldId id="268" r:id="rId23"/>
    <p:sldId id="272" r:id="rId24"/>
    <p:sldId id="280" r:id="rId25"/>
    <p:sldId id="273" r:id="rId26"/>
    <p:sldId id="277"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764"/>
    <a:srgbClr val="FFCC00"/>
    <a:srgbClr val="FFCC66"/>
    <a:srgbClr val="663300"/>
    <a:srgbClr val="FFFF66"/>
    <a:srgbClr val="542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DB735B51-957C-4426-9D86-6B4D4F6C783C}" type="datetimeFigureOut">
              <a:rPr lang="el-GR" smtClean="0"/>
              <a:t>18/11/2020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231670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B735B51-957C-4426-9D86-6B4D4F6C783C}" type="datetimeFigureOut">
              <a:rPr lang="el-GR" smtClean="0"/>
              <a:t>18/11/2020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303163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B735B51-957C-4426-9D86-6B4D4F6C783C}" type="datetimeFigureOut">
              <a:rPr lang="el-GR" smtClean="0"/>
              <a:t>18/11/2020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369646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B735B51-957C-4426-9D86-6B4D4F6C783C}" type="datetimeFigureOut">
              <a:rPr lang="el-GR" smtClean="0"/>
              <a:t>18/11/2020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276549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B735B51-957C-4426-9D86-6B4D4F6C783C}" type="datetimeFigureOut">
              <a:rPr lang="el-GR" smtClean="0"/>
              <a:t>18/11/2020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69252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DB735B51-957C-4426-9D86-6B4D4F6C783C}" type="datetimeFigureOut">
              <a:rPr lang="el-GR" smtClean="0"/>
              <a:t>18/11/2020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86215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DB735B51-957C-4426-9D86-6B4D4F6C783C}" type="datetimeFigureOut">
              <a:rPr lang="el-GR" smtClean="0"/>
              <a:t>18/11/2020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113460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DB735B51-957C-4426-9D86-6B4D4F6C783C}" type="datetimeFigureOut">
              <a:rPr lang="el-GR" smtClean="0"/>
              <a:t>18/11/2020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17391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B735B51-957C-4426-9D86-6B4D4F6C783C}" type="datetimeFigureOut">
              <a:rPr lang="el-GR" smtClean="0"/>
              <a:t>18/11/2020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300899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B735B51-957C-4426-9D86-6B4D4F6C783C}" type="datetimeFigureOut">
              <a:rPr lang="el-GR" smtClean="0"/>
              <a:t>18/11/2020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200133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B735B51-957C-4426-9D86-6B4D4F6C783C}" type="datetimeFigureOut">
              <a:rPr lang="el-GR" smtClean="0"/>
              <a:t>18/11/2020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8AB662-413A-472B-B1A3-EDBF97A80CCF}" type="slidenum">
              <a:rPr lang="el-GR" smtClean="0"/>
              <a:t>‹#›</a:t>
            </a:fld>
            <a:endParaRPr lang="el-GR"/>
          </a:p>
        </p:txBody>
      </p:sp>
    </p:spTree>
    <p:extLst>
      <p:ext uri="{BB962C8B-B14F-4D97-AF65-F5344CB8AC3E}">
        <p14:creationId xmlns:p14="http://schemas.microsoft.com/office/powerpoint/2010/main" val="46539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35B51-957C-4426-9D86-6B4D4F6C783C}" type="datetimeFigureOut">
              <a:rPr lang="el-GR" smtClean="0"/>
              <a:t>18/11/2020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AB662-413A-472B-B1A3-EDBF97A80CCF}" type="slidenum">
              <a:rPr lang="el-GR" smtClean="0"/>
              <a:t>‹#›</a:t>
            </a:fld>
            <a:endParaRPr lang="el-GR"/>
          </a:p>
        </p:txBody>
      </p:sp>
    </p:spTree>
    <p:extLst>
      <p:ext uri="{BB962C8B-B14F-4D97-AF65-F5344CB8AC3E}">
        <p14:creationId xmlns:p14="http://schemas.microsoft.com/office/powerpoint/2010/main" val="279325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99592" y="1484784"/>
            <a:ext cx="7772400" cy="1032520"/>
          </a:xfrm>
        </p:spPr>
        <p:txBody>
          <a:bodyPr>
            <a:noAutofit/>
          </a:bodyPr>
          <a:lstStyle/>
          <a:p>
            <a:r>
              <a:rPr lang="en-US" sz="6600" b="1" dirty="0">
                <a:solidFill>
                  <a:schemeClr val="accent2">
                    <a:lumMod val="50000"/>
                  </a:schemeClr>
                </a:solidFill>
                <a:effectLst>
                  <a:outerShdw blurRad="38100" dist="38100" dir="2700000" algn="tl">
                    <a:srgbClr val="000000">
                      <a:alpha val="43137"/>
                    </a:srgbClr>
                  </a:outerShdw>
                </a:effectLst>
                <a:latin typeface="Genesis-Bold" pitchFamily="50" charset="-95"/>
              </a:rPr>
              <a:t>EIKONOMAXIA</a:t>
            </a:r>
            <a:endParaRPr lang="el-GR" sz="6600" b="1" dirty="0">
              <a:solidFill>
                <a:schemeClr val="accent2">
                  <a:lumMod val="50000"/>
                </a:schemeClr>
              </a:solidFill>
              <a:effectLst>
                <a:outerShdw blurRad="38100" dist="38100" dir="2700000" algn="tl">
                  <a:srgbClr val="000000">
                    <a:alpha val="43137"/>
                  </a:srgbClr>
                </a:outerShdw>
              </a:effectLst>
              <a:latin typeface="Genesis-Bold" pitchFamily="50" charset="-95"/>
            </a:endParaRPr>
          </a:p>
        </p:txBody>
      </p:sp>
      <p:sp>
        <p:nvSpPr>
          <p:cNvPr id="3" name="Υπότιτλος 2"/>
          <p:cNvSpPr>
            <a:spLocks noGrp="1"/>
          </p:cNvSpPr>
          <p:nvPr>
            <p:ph type="subTitle" idx="1"/>
          </p:nvPr>
        </p:nvSpPr>
        <p:spPr>
          <a:xfrm>
            <a:off x="1977480" y="2638019"/>
            <a:ext cx="5616624" cy="1032520"/>
          </a:xfrm>
        </p:spPr>
        <p:txBody>
          <a:bodyPr>
            <a:normAutofit/>
          </a:bodyPr>
          <a:lstStyle/>
          <a:p>
            <a:r>
              <a:rPr lang="en-US" sz="4400" b="1" dirty="0">
                <a:solidFill>
                  <a:srgbClr val="542804"/>
                </a:solidFill>
                <a:effectLst>
                  <a:outerShdw blurRad="38100" dist="38100" dir="2700000" algn="tl">
                    <a:srgbClr val="000000">
                      <a:alpha val="43137"/>
                    </a:srgbClr>
                  </a:outerShdw>
                </a:effectLst>
              </a:rPr>
              <a:t>726 – 843 </a:t>
            </a:r>
            <a:r>
              <a:rPr lang="el-GR" sz="4400" b="1" dirty="0" err="1">
                <a:solidFill>
                  <a:srgbClr val="542804"/>
                </a:solidFill>
                <a:effectLst>
                  <a:outerShdw blurRad="38100" dist="38100" dir="2700000" algn="tl">
                    <a:srgbClr val="000000">
                      <a:alpha val="43137"/>
                    </a:srgbClr>
                  </a:outerShdw>
                </a:effectLst>
              </a:rPr>
              <a:t>μ.Χ</a:t>
            </a:r>
            <a:r>
              <a:rPr lang="el-GR" sz="4400" b="1" dirty="0">
                <a:solidFill>
                  <a:srgbClr val="542804"/>
                </a:solidFill>
                <a:effectLst>
                  <a:outerShdw blurRad="38100" dist="38100" dir="2700000" algn="tl">
                    <a:srgbClr val="000000">
                      <a:alpha val="43137"/>
                    </a:srgbClr>
                  </a:outerShdw>
                </a:effectLst>
              </a:rPr>
              <a:t>.</a:t>
            </a:r>
          </a:p>
        </p:txBody>
      </p:sp>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275856" y="3645024"/>
            <a:ext cx="2556123" cy="2590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2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1074-9453-4BE3-A082-4D85E289ECE5}"/>
              </a:ext>
            </a:extLst>
          </p:cNvPr>
          <p:cNvSpPr>
            <a:spLocks noGrp="1"/>
          </p:cNvSpPr>
          <p:nvPr>
            <p:ph type="title"/>
          </p:nvPr>
        </p:nvSpPr>
        <p:spPr>
          <a:xfrm>
            <a:off x="5364088" y="396044"/>
            <a:ext cx="3466728" cy="5530626"/>
          </a:xfrm>
        </p:spPr>
        <p:txBody>
          <a:bodyPr>
            <a:normAutofit/>
          </a:bodyPr>
          <a:lstStyle/>
          <a:p>
            <a:r>
              <a:rPr lang="el-GR" sz="3200" dirty="0"/>
              <a:t>Παράδειγμα εικονομαχικής διακόσμησης</a:t>
            </a:r>
            <a:br>
              <a:rPr lang="el-GR" sz="3200" dirty="0"/>
            </a:br>
            <a:r>
              <a:rPr lang="el-GR" sz="3200" dirty="0"/>
              <a:t>Αγία Ειρήνη</a:t>
            </a:r>
            <a:br>
              <a:rPr lang="el-GR" sz="3200" dirty="0"/>
            </a:br>
            <a:r>
              <a:rPr lang="el-GR" sz="3200" dirty="0"/>
              <a:t>Κωνσταντινούπολη</a:t>
            </a:r>
          </a:p>
        </p:txBody>
      </p:sp>
      <p:pic>
        <p:nvPicPr>
          <p:cNvPr id="1026" name="Picture 2">
            <a:extLst>
              <a:ext uri="{FF2B5EF4-FFF2-40B4-BE49-F238E27FC236}">
                <a16:creationId xmlns:a16="http://schemas.microsoft.com/office/drawing/2014/main" id="{D622B6FE-F1F4-44AE-A3A1-FF4474DB2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6044"/>
            <a:ext cx="4493268" cy="6065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3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0612" y="116632"/>
            <a:ext cx="8722776" cy="6552728"/>
          </a:xfrm>
          <a:prstGeom prst="rect">
            <a:avLst/>
          </a:prstGeom>
        </p:spPr>
      </p:pic>
      <p:sp>
        <p:nvSpPr>
          <p:cNvPr id="2" name="Τίτλος 1"/>
          <p:cNvSpPr>
            <a:spLocks noGrp="1"/>
          </p:cNvSpPr>
          <p:nvPr>
            <p:ph type="title"/>
          </p:nvPr>
        </p:nvSpPr>
        <p:spPr/>
        <p:txBody>
          <a:bodyPr>
            <a:normAutofit/>
          </a:bodyPr>
          <a:lstStyle/>
          <a:p>
            <a:r>
              <a:rPr lang="el-GR" sz="4000" b="1" dirty="0">
                <a:solidFill>
                  <a:schemeClr val="accent2">
                    <a:lumMod val="50000"/>
                  </a:schemeClr>
                </a:solidFill>
                <a:effectLst>
                  <a:outerShdw blurRad="38100" dist="38100" dir="2700000" algn="tl">
                    <a:srgbClr val="000000">
                      <a:alpha val="43137"/>
                    </a:srgbClr>
                  </a:outerShdw>
                </a:effectLst>
                <a:latin typeface="Genesis-Bold" pitchFamily="50" charset="-95"/>
              </a:rPr>
              <a:t>Λήξη Α΄ φάσης </a:t>
            </a:r>
            <a:r>
              <a:rPr lang="el-GR" sz="4000" b="1" dirty="0" err="1">
                <a:solidFill>
                  <a:schemeClr val="accent2">
                    <a:lumMod val="50000"/>
                  </a:schemeClr>
                </a:solidFill>
                <a:effectLst>
                  <a:outerShdw blurRad="38100" dist="38100" dir="2700000" algn="tl">
                    <a:srgbClr val="000000">
                      <a:alpha val="43137"/>
                    </a:srgbClr>
                  </a:outerShdw>
                </a:effectLst>
                <a:latin typeface="Genesis-Bold" pitchFamily="50" charset="-95"/>
              </a:rPr>
              <a:t>Εἰκονομαχίας</a:t>
            </a:r>
            <a:endParaRPr lang="el-GR" sz="4000" b="1" dirty="0">
              <a:solidFill>
                <a:schemeClr val="accent2">
                  <a:lumMod val="50000"/>
                </a:schemeClr>
              </a:solidFill>
              <a:effectLst>
                <a:outerShdw blurRad="38100" dist="38100" dir="2700000" algn="tl">
                  <a:srgbClr val="000000">
                    <a:alpha val="43137"/>
                  </a:srgbClr>
                </a:outerShdw>
              </a:effectLst>
              <a:latin typeface="Genesis-Bold" pitchFamily="50" charset="-95"/>
            </a:endParaRPr>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8104" y="3692280"/>
            <a:ext cx="2481590" cy="2680117"/>
          </a:xfrm>
        </p:spPr>
      </p:pic>
      <p:sp>
        <p:nvSpPr>
          <p:cNvPr id="4" name="Ορθογώνιο 3"/>
          <p:cNvSpPr/>
          <p:nvPr/>
        </p:nvSpPr>
        <p:spPr>
          <a:xfrm>
            <a:off x="1115616" y="1368567"/>
            <a:ext cx="4392488" cy="4647426"/>
          </a:xfrm>
          <a:prstGeom prst="rect">
            <a:avLst/>
          </a:prstGeom>
        </p:spPr>
        <p:txBody>
          <a:bodyPr wrap="square">
            <a:spAutoFit/>
          </a:bodyPr>
          <a:lstStyle/>
          <a:p>
            <a:pPr algn="ctr"/>
            <a:r>
              <a:rPr lang="el-GR" sz="3200" b="1" dirty="0"/>
              <a:t>Το</a:t>
            </a:r>
            <a:r>
              <a:rPr lang="el-GR" sz="3200" b="1" dirty="0">
                <a:solidFill>
                  <a:srgbClr val="C00000"/>
                </a:solidFill>
              </a:rPr>
              <a:t> </a:t>
            </a:r>
            <a:r>
              <a:rPr lang="el-GR" sz="4000" b="1" dirty="0">
                <a:solidFill>
                  <a:srgbClr val="C00000"/>
                </a:solidFill>
                <a:effectLst>
                  <a:outerShdw blurRad="38100" dist="38100" dir="2700000" algn="tl">
                    <a:srgbClr val="000000">
                      <a:alpha val="43137"/>
                    </a:srgbClr>
                  </a:outerShdw>
                </a:effectLst>
              </a:rPr>
              <a:t>787</a:t>
            </a:r>
            <a:r>
              <a:rPr lang="el-GR" sz="3200" b="1" dirty="0">
                <a:solidFill>
                  <a:srgbClr val="C00000"/>
                </a:solidFill>
              </a:rPr>
              <a:t> </a:t>
            </a:r>
            <a:r>
              <a:rPr lang="el-GR" sz="3200" b="1" dirty="0" err="1"/>
              <a:t>μ.Χ</a:t>
            </a:r>
            <a:r>
              <a:rPr lang="el-GR" sz="3200" b="1" dirty="0"/>
              <a:t>. συγκλήθηκε από την  </a:t>
            </a:r>
          </a:p>
          <a:p>
            <a:pPr algn="ctr"/>
            <a:r>
              <a:rPr lang="el-GR" sz="3200" b="1" dirty="0">
                <a:solidFill>
                  <a:srgbClr val="C00000"/>
                </a:solidFill>
                <a:effectLst>
                  <a:outerShdw blurRad="38100" dist="38100" dir="2700000" algn="tl">
                    <a:srgbClr val="000000">
                      <a:alpha val="43137"/>
                    </a:srgbClr>
                  </a:outerShdw>
                </a:effectLst>
              </a:rPr>
              <a:t>Ειρήνη την Αθηναία </a:t>
            </a:r>
          </a:p>
          <a:p>
            <a:pPr algn="ctr"/>
            <a:r>
              <a:rPr lang="el-GR" sz="3200" b="1" dirty="0"/>
              <a:t>η</a:t>
            </a:r>
            <a:r>
              <a:rPr lang="el-GR" sz="3200" b="1" dirty="0">
                <a:solidFill>
                  <a:srgbClr val="990000"/>
                </a:solidFill>
              </a:rPr>
              <a:t> Ζ΄ Οικουμενική Σύνοδος</a:t>
            </a:r>
            <a:r>
              <a:rPr lang="el-GR" sz="3200" b="1" dirty="0"/>
              <a:t> </a:t>
            </a:r>
          </a:p>
          <a:p>
            <a:pPr algn="ctr"/>
            <a:r>
              <a:rPr lang="el-GR" sz="3200" b="1" dirty="0"/>
              <a:t>που </a:t>
            </a:r>
            <a:r>
              <a:rPr lang="el-GR" sz="3200" b="1" dirty="0">
                <a:effectLst>
                  <a:outerShdw blurRad="38100" dist="38100" dir="2700000" algn="tl">
                    <a:srgbClr val="000000">
                      <a:alpha val="43137"/>
                    </a:srgbClr>
                  </a:outerShdw>
                </a:effectLst>
              </a:rPr>
              <a:t>αναστήλωσε τις εικόνες </a:t>
            </a:r>
            <a:r>
              <a:rPr lang="el-GR" sz="3200" b="1" dirty="0"/>
              <a:t>και ακύρωσε </a:t>
            </a:r>
          </a:p>
          <a:p>
            <a:pPr algn="ctr"/>
            <a:r>
              <a:rPr lang="el-GR" sz="3200" b="1" dirty="0"/>
              <a:t>τις αποφάσεις </a:t>
            </a:r>
          </a:p>
          <a:p>
            <a:pPr algn="ctr"/>
            <a:r>
              <a:rPr lang="el-GR" sz="3200" b="1" dirty="0"/>
              <a:t>της συνόδου της Ιέρειας</a:t>
            </a:r>
            <a:r>
              <a:rPr lang="el-GR" sz="3200" dirty="0"/>
              <a:t> </a:t>
            </a:r>
          </a:p>
        </p:txBody>
      </p:sp>
    </p:spTree>
    <p:extLst>
      <p:ext uri="{BB962C8B-B14F-4D97-AF65-F5344CB8AC3E}">
        <p14:creationId xmlns:p14="http://schemas.microsoft.com/office/powerpoint/2010/main" val="16981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1305" y="-55850"/>
            <a:ext cx="5133403" cy="3490714"/>
          </a:xfrm>
        </p:spPr>
      </p:pic>
      <p:sp>
        <p:nvSpPr>
          <p:cNvPr id="4" name="Rectangle 2"/>
          <p:cNvSpPr txBox="1">
            <a:spLocks noChangeArrowheads="1"/>
          </p:cNvSpPr>
          <p:nvPr/>
        </p:nvSpPr>
        <p:spPr>
          <a:xfrm>
            <a:off x="251520" y="1628800"/>
            <a:ext cx="3672408" cy="23522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Ζ΄ οικουμενική Σύνοδος</a:t>
            </a:r>
          </a:p>
          <a:p>
            <a:r>
              <a:rPr lang="el-GR" b="1" dirty="0">
                <a:solidFill>
                  <a:srgbClr val="C00000"/>
                </a:solidFill>
                <a:effectLst>
                  <a:outerShdw blurRad="38100" dist="38100" dir="2700000" algn="tl">
                    <a:srgbClr val="000000">
                      <a:alpha val="43137"/>
                    </a:srgbClr>
                  </a:outerShdw>
                </a:effectLst>
                <a:latin typeface="Genesis-Bold" pitchFamily="50" charset="-95"/>
              </a:rPr>
              <a:t>787 μ.Χ</a:t>
            </a:r>
          </a:p>
          <a:p>
            <a:endParaRPr lang="el-GR" b="1" dirty="0">
              <a:solidFill>
                <a:srgbClr val="C00000"/>
              </a:solidFill>
              <a:effectLst>
                <a:outerShdw blurRad="38100" dist="38100" dir="2700000" algn="tl">
                  <a:srgbClr val="000000">
                    <a:alpha val="43137"/>
                  </a:srgbClr>
                </a:outerShdw>
              </a:effectLst>
              <a:latin typeface="Genesis-Bold" pitchFamily="50" charset="-95"/>
            </a:endParaRPr>
          </a:p>
        </p:txBody>
      </p:sp>
      <p:sp>
        <p:nvSpPr>
          <p:cNvPr id="5" name="Rectangle 3"/>
          <p:cNvSpPr txBox="1">
            <a:spLocks noChangeArrowheads="1"/>
          </p:cNvSpPr>
          <p:nvPr/>
        </p:nvSpPr>
        <p:spPr>
          <a:xfrm>
            <a:off x="323527" y="3981078"/>
            <a:ext cx="4594101" cy="34907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b="1" dirty="0"/>
              <a:t>Καταδίκασε την εικονομαχία ως αίρεση </a:t>
            </a:r>
          </a:p>
          <a:p>
            <a:r>
              <a:rPr lang="el-GR" b="1" dirty="0"/>
              <a:t>Διατύπωσε </a:t>
            </a:r>
            <a:r>
              <a:rPr lang="el-GR" b="1" dirty="0">
                <a:solidFill>
                  <a:srgbClr val="990000"/>
                </a:solidFill>
              </a:rPr>
              <a:t>όρο</a:t>
            </a:r>
            <a:r>
              <a:rPr lang="el-GR" b="1" dirty="0"/>
              <a:t>- δόγμα</a:t>
            </a:r>
          </a:p>
        </p:txBody>
      </p:sp>
      <p:sp>
        <p:nvSpPr>
          <p:cNvPr id="6" name="Rectangle 4"/>
          <p:cNvSpPr txBox="1">
            <a:spLocks noChangeArrowheads="1"/>
          </p:cNvSpPr>
          <p:nvPr/>
        </p:nvSpPr>
        <p:spPr>
          <a:xfrm>
            <a:off x="5082480" y="2698576"/>
            <a:ext cx="38100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l-GR" b="1" dirty="0">
              <a:effectLst>
                <a:outerShdw blurRad="38100" dist="38100" dir="2700000" algn="tl">
                  <a:srgbClr val="000000">
                    <a:alpha val="43137"/>
                  </a:srgbClr>
                </a:outerShdw>
              </a:effectLst>
            </a:endParaRPr>
          </a:p>
          <a:p>
            <a:endParaRPr lang="el-GR" b="1" dirty="0">
              <a:effectLst>
                <a:outerShdw blurRad="38100" dist="38100" dir="2700000" algn="tl">
                  <a:srgbClr val="000000">
                    <a:alpha val="43137"/>
                  </a:srgbClr>
                </a:outerShdw>
              </a:effectLst>
            </a:endParaRPr>
          </a:p>
          <a:p>
            <a:pPr marL="0" indent="0">
              <a:buNone/>
            </a:pPr>
            <a:r>
              <a:rPr lang="el-GR" sz="3600" b="1" dirty="0">
                <a:solidFill>
                  <a:srgbClr val="C00000"/>
                </a:solidFill>
                <a:effectLst>
                  <a:outerShdw blurRad="38100" dist="38100" dir="2700000" algn="tl">
                    <a:srgbClr val="000000">
                      <a:alpha val="43137"/>
                    </a:srgbClr>
                  </a:outerShdw>
                </a:effectLst>
                <a:latin typeface="Genesis-Bold" pitchFamily="50" charset="-95"/>
              </a:rPr>
              <a:t>«ἡ </a:t>
            </a:r>
            <a:r>
              <a:rPr lang="el-GR" sz="3600" b="1" dirty="0" err="1">
                <a:solidFill>
                  <a:srgbClr val="C00000"/>
                </a:solidFill>
                <a:effectLst>
                  <a:outerShdw blurRad="38100" dist="38100" dir="2700000" algn="tl">
                    <a:srgbClr val="000000">
                      <a:alpha val="43137"/>
                    </a:srgbClr>
                  </a:outerShdw>
                </a:effectLst>
                <a:latin typeface="Genesis-Bold" pitchFamily="50" charset="-95"/>
              </a:rPr>
              <a:t>γὰρ</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τῆς</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εἰκόνος</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τιμὴ</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ἐπί</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τὸ</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πρωτότυπον</a:t>
            </a:r>
            <a:r>
              <a:rPr lang="el-GR" sz="3600" b="1" dirty="0">
                <a:solidFill>
                  <a:srgbClr val="C00000"/>
                </a:solidFill>
                <a:effectLst>
                  <a:outerShdw blurRad="38100" dist="38100" dir="2700000" algn="tl">
                    <a:srgbClr val="000000">
                      <a:alpha val="43137"/>
                    </a:srgbClr>
                  </a:outerShdw>
                </a:effectLst>
                <a:latin typeface="Genesis-Bold" pitchFamily="50" charset="-95"/>
              </a:rPr>
              <a:t> διαβαίνει»</a:t>
            </a:r>
          </a:p>
        </p:txBody>
      </p:sp>
      <p:sp>
        <p:nvSpPr>
          <p:cNvPr id="7" name="Line 5"/>
          <p:cNvSpPr>
            <a:spLocks noChangeShapeType="1"/>
          </p:cNvSpPr>
          <p:nvPr/>
        </p:nvSpPr>
        <p:spPr bwMode="auto">
          <a:xfrm>
            <a:off x="2514600" y="5795392"/>
            <a:ext cx="2286000" cy="0"/>
          </a:xfrm>
          <a:prstGeom prst="line">
            <a:avLst/>
          </a:prstGeom>
          <a:noFill/>
          <a:ln w="57150" cmpd="thickThin">
            <a:solidFill>
              <a:srgbClr val="FFCC00"/>
            </a:solidFill>
            <a:round/>
            <a:headEnd/>
            <a:tailEnd type="triangle" w="med" len="med"/>
          </a:ln>
          <a:effectLst/>
        </p:spPr>
        <p:txBody>
          <a:bodyPr/>
          <a:lstStyle/>
          <a:p>
            <a:endParaRPr lang="el-GR"/>
          </a:p>
        </p:txBody>
      </p:sp>
    </p:spTree>
    <p:extLst>
      <p:ext uri="{BB962C8B-B14F-4D97-AF65-F5344CB8AC3E}">
        <p14:creationId xmlns:p14="http://schemas.microsoft.com/office/powerpoint/2010/main" val="4261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76056" y="2420888"/>
            <a:ext cx="3778188" cy="1143000"/>
          </a:xfrm>
        </p:spPr>
        <p:txBody>
          <a:bodyPr>
            <a:normAutofit fontScale="90000"/>
          </a:body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Εἰρήνη </a:t>
            </a:r>
            <a:b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br>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ἡ Ἀθηναία</a:t>
            </a:r>
          </a:p>
        </p:txBody>
      </p:sp>
      <p:pic>
        <p:nvPicPr>
          <p:cNvPr id="5" name="Εικόνα 4" descr="http://2.bp.blogspot.com/-TmLRPWBi2Lk/T01YCph254I/AAAAAAAAgOQ/cUTid9loalQ/s400/220px-Irina_(_Pala_d'Oro).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400"/>
            <a:ext cx="4708912" cy="689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76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328" y="7536"/>
            <a:ext cx="7772400" cy="1143000"/>
          </a:xfrm>
        </p:spPr>
        <p:txBody>
          <a:body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Β΄φάση (815 – 843 μ.Χ.)</a:t>
            </a:r>
          </a:p>
        </p:txBody>
      </p:sp>
      <p:sp>
        <p:nvSpPr>
          <p:cNvPr id="5" name="Rectangle 3"/>
          <p:cNvSpPr txBox="1">
            <a:spLocks noChangeArrowheads="1"/>
          </p:cNvSpPr>
          <p:nvPr/>
        </p:nvSpPr>
        <p:spPr>
          <a:xfrm>
            <a:off x="323528" y="1268760"/>
            <a:ext cx="4324672" cy="4611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3600" b="1" dirty="0">
                <a:solidFill>
                  <a:schemeClr val="accent2">
                    <a:lumMod val="50000"/>
                  </a:schemeClr>
                </a:solidFill>
                <a:effectLst>
                  <a:outerShdw blurRad="38100" dist="38100" dir="2700000" algn="tl">
                    <a:srgbClr val="000000">
                      <a:alpha val="43137"/>
                    </a:srgbClr>
                  </a:outerShdw>
                </a:effectLst>
                <a:latin typeface="Genesis-Bold" pitchFamily="50" charset="-95"/>
              </a:rPr>
              <a:t>Κατά των εικόνων</a:t>
            </a:r>
          </a:p>
          <a:p>
            <a:pPr marL="0" indent="0">
              <a:buNone/>
            </a:pPr>
            <a:endParaRPr lang="el-GR" b="1" dirty="0"/>
          </a:p>
          <a:p>
            <a:pPr marL="0" indent="0">
              <a:buNone/>
            </a:pPr>
            <a:r>
              <a:rPr lang="el-GR" b="1" dirty="0"/>
              <a:t>Ο αυτοκράτορας </a:t>
            </a:r>
          </a:p>
          <a:p>
            <a:pPr marL="0" indent="0">
              <a:buNone/>
            </a:pPr>
            <a:r>
              <a:rPr lang="el-GR" b="1" dirty="0">
                <a:solidFill>
                  <a:srgbClr val="C00000"/>
                </a:solidFill>
                <a:effectLst>
                  <a:outerShdw blurRad="38100" dist="38100" dir="2700000" algn="tl">
                    <a:srgbClr val="000000">
                      <a:alpha val="43137"/>
                    </a:srgbClr>
                  </a:outerShdw>
                </a:effectLst>
              </a:rPr>
              <a:t>Λέων Ε΄</a:t>
            </a:r>
            <a:r>
              <a:rPr lang="el-GR" b="1" dirty="0"/>
              <a:t>ο Αρμένιος</a:t>
            </a:r>
          </a:p>
          <a:p>
            <a:pPr marL="0" indent="0">
              <a:buNone/>
            </a:pPr>
            <a:endParaRPr lang="el-GR" b="1" dirty="0"/>
          </a:p>
          <a:p>
            <a:pPr marL="0" indent="0">
              <a:buNone/>
            </a:pPr>
            <a:r>
              <a:rPr lang="el-GR" b="1" dirty="0"/>
              <a:t>Ο αυτοκράτορας </a:t>
            </a:r>
            <a:r>
              <a:rPr lang="el-GR" b="1" dirty="0">
                <a:solidFill>
                  <a:srgbClr val="C00000"/>
                </a:solidFill>
                <a:effectLst>
                  <a:outerShdw blurRad="38100" dist="38100" dir="2700000" algn="tl">
                    <a:srgbClr val="000000">
                      <a:alpha val="43137"/>
                    </a:srgbClr>
                  </a:outerShdw>
                </a:effectLst>
              </a:rPr>
              <a:t>Θεόφιλος</a:t>
            </a:r>
          </a:p>
        </p:txBody>
      </p:sp>
      <p:sp>
        <p:nvSpPr>
          <p:cNvPr id="6" name="Rectangle 4"/>
          <p:cNvSpPr txBox="1">
            <a:spLocks noChangeArrowheads="1"/>
          </p:cNvSpPr>
          <p:nvPr/>
        </p:nvSpPr>
        <p:spPr>
          <a:xfrm>
            <a:off x="4514528" y="1268760"/>
            <a:ext cx="4521968" cy="53732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3600" b="1" dirty="0">
                <a:solidFill>
                  <a:schemeClr val="accent2">
                    <a:lumMod val="50000"/>
                  </a:schemeClr>
                </a:solidFill>
                <a:effectLst>
                  <a:outerShdw blurRad="38100" dist="38100" dir="2700000" algn="tl">
                    <a:srgbClr val="000000">
                      <a:alpha val="43137"/>
                    </a:srgbClr>
                  </a:outerShdw>
                </a:effectLst>
                <a:latin typeface="Genesis-Bold" pitchFamily="50" charset="-95"/>
              </a:rPr>
              <a:t>Υπέρ των εικόνων</a:t>
            </a:r>
            <a:endParaRPr lang="el-GR" b="1" dirty="0">
              <a:solidFill>
                <a:schemeClr val="accent2">
                  <a:lumMod val="50000"/>
                </a:schemeClr>
              </a:solidFill>
            </a:endParaRPr>
          </a:p>
          <a:p>
            <a:pPr marL="0" indent="0">
              <a:buNone/>
            </a:pPr>
            <a:r>
              <a:rPr lang="el-GR" b="1" dirty="0">
                <a:solidFill>
                  <a:srgbClr val="C00000"/>
                </a:solidFill>
                <a:effectLst>
                  <a:outerShdw blurRad="38100" dist="38100" dir="2700000" algn="tl">
                    <a:srgbClr val="000000">
                      <a:alpha val="43137"/>
                    </a:srgbClr>
                  </a:outerShdw>
                </a:effectLst>
              </a:rPr>
              <a:t>Θεόδωρος ο </a:t>
            </a:r>
            <a:r>
              <a:rPr lang="el-GR" b="1" dirty="0" err="1">
                <a:solidFill>
                  <a:srgbClr val="C00000"/>
                </a:solidFill>
                <a:effectLst>
                  <a:outerShdw blurRad="38100" dist="38100" dir="2700000" algn="tl">
                    <a:srgbClr val="000000">
                      <a:alpha val="43137"/>
                    </a:srgbClr>
                  </a:outerShdw>
                </a:effectLst>
              </a:rPr>
              <a:t>Στουδίτης</a:t>
            </a:r>
            <a:endParaRPr lang="el-GR" b="1" dirty="0">
              <a:solidFill>
                <a:srgbClr val="C00000"/>
              </a:solidFill>
              <a:effectLst>
                <a:outerShdw blurRad="38100" dist="38100" dir="2700000" algn="tl">
                  <a:srgbClr val="000000">
                    <a:alpha val="43137"/>
                  </a:srgbClr>
                </a:outerShdw>
              </a:effectLst>
            </a:endParaRPr>
          </a:p>
          <a:p>
            <a:pPr marL="0" indent="0">
              <a:buNone/>
            </a:pPr>
            <a:endParaRPr lang="el-GR" sz="800" b="1" dirty="0"/>
          </a:p>
          <a:p>
            <a:pPr marL="0" indent="0">
              <a:buNone/>
            </a:pPr>
            <a:r>
              <a:rPr lang="el-GR" b="1" dirty="0"/>
              <a:t>Η αυτοκράτειρα </a:t>
            </a:r>
            <a:r>
              <a:rPr lang="el-GR" b="1" dirty="0">
                <a:solidFill>
                  <a:srgbClr val="C00000"/>
                </a:solidFill>
                <a:effectLst>
                  <a:outerShdw blurRad="38100" dist="38100" dir="2700000" algn="tl">
                    <a:srgbClr val="000000">
                      <a:alpha val="43137"/>
                    </a:srgbClr>
                  </a:outerShdw>
                </a:effectLst>
              </a:rPr>
              <a:t>Θεοδώρα</a:t>
            </a:r>
            <a:r>
              <a:rPr lang="el-GR" b="1" dirty="0">
                <a:solidFill>
                  <a:srgbClr val="C00000"/>
                </a:solidFill>
              </a:rPr>
              <a:t> </a:t>
            </a:r>
            <a:r>
              <a:rPr lang="el-GR" b="1" dirty="0"/>
              <a:t>που επανέφερε τις εικόνες </a:t>
            </a:r>
          </a:p>
          <a:p>
            <a:pPr marL="0" indent="0">
              <a:buNone/>
            </a:pPr>
            <a:r>
              <a:rPr lang="el-GR" b="1" dirty="0"/>
              <a:t>με τη </a:t>
            </a:r>
          </a:p>
          <a:p>
            <a:pPr marL="0" indent="0">
              <a:buNone/>
            </a:pPr>
            <a:r>
              <a:rPr lang="el-GR" b="1" dirty="0">
                <a:solidFill>
                  <a:srgbClr val="C00000"/>
                </a:solidFill>
                <a:effectLst>
                  <a:outerShdw blurRad="38100" dist="38100" dir="2700000" algn="tl">
                    <a:srgbClr val="000000">
                      <a:alpha val="43137"/>
                    </a:srgbClr>
                  </a:outerShdw>
                </a:effectLst>
              </a:rPr>
              <a:t>Σύνοδο του 843 μ.Χ.</a:t>
            </a:r>
          </a:p>
          <a:p>
            <a:pPr marL="0" indent="0">
              <a:buNone/>
            </a:pPr>
            <a:endParaRPr lang="el-GR" sz="800" b="1" dirty="0">
              <a:effectLst>
                <a:outerShdw blurRad="38100" dist="38100" dir="2700000" algn="tl">
                  <a:srgbClr val="000000">
                    <a:alpha val="43137"/>
                  </a:srgbClr>
                </a:outerShdw>
              </a:effectLst>
            </a:endParaRPr>
          </a:p>
          <a:p>
            <a:pPr marL="0" indent="0">
              <a:buNone/>
            </a:pPr>
            <a:r>
              <a:rPr lang="el-GR" b="1" dirty="0">
                <a:effectLst>
                  <a:outerShdw blurRad="38100" dist="38100" dir="2700000" algn="tl">
                    <a:srgbClr val="000000">
                      <a:alpha val="43137"/>
                    </a:srgbClr>
                  </a:outerShdw>
                </a:effectLst>
              </a:rPr>
              <a:t>Συνεργάτες: </a:t>
            </a:r>
            <a:r>
              <a:rPr lang="el-GR" b="1" dirty="0">
                <a:solidFill>
                  <a:srgbClr val="C00000"/>
                </a:solidFill>
                <a:effectLst>
                  <a:outerShdw blurRad="38100" dist="38100" dir="2700000" algn="tl">
                    <a:srgbClr val="000000">
                      <a:alpha val="43137"/>
                    </a:srgbClr>
                  </a:outerShdw>
                </a:effectLst>
              </a:rPr>
              <a:t>Βάρδας, Θεόκτιστος</a:t>
            </a:r>
          </a:p>
        </p:txBody>
      </p:sp>
    </p:spTree>
    <p:extLst>
      <p:ext uri="{BB962C8B-B14F-4D97-AF65-F5344CB8AC3E}">
        <p14:creationId xmlns:p14="http://schemas.microsoft.com/office/powerpoint/2010/main" val="122189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5">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5">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5">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50" dur="5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p:cTn id="5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58" dur="500" fill="hold"/>
                                        <p:tgtEl>
                                          <p:spTgt spid="6">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65" dur="500" fill="hold"/>
                                        <p:tgtEl>
                                          <p:spTgt spid="6">
                                            <p:txEl>
                                              <p:pRg st="3" end="3"/>
                                            </p:txEl>
                                          </p:spTgt>
                                        </p:tgtEl>
                                        <p:attrNameLst>
                                          <p:attrName>ppt_x</p:attrName>
                                        </p:attrNameLst>
                                      </p:cBhvr>
                                      <p:tavLst>
                                        <p:tav tm="0">
                                          <p:val>
                                            <p:fltVal val="0.5"/>
                                          </p:val>
                                        </p:tav>
                                        <p:tav tm="100000">
                                          <p:val>
                                            <p:strVal val="#ppt_x"/>
                                          </p:val>
                                        </p:tav>
                                      </p:tavLst>
                                    </p:anim>
                                    <p:anim calcmode="lin" valueType="num">
                                      <p:cBhvr>
                                        <p:cTn id="66" dur="500" fill="hold"/>
                                        <p:tgtEl>
                                          <p:spTgt spid="6">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 calcmode="lin" valueType="num">
                                      <p:cBhvr>
                                        <p:cTn id="7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73" dur="500" fill="hold"/>
                                        <p:tgtEl>
                                          <p:spTgt spid="6">
                                            <p:txEl>
                                              <p:pRg st="4" end="4"/>
                                            </p:txEl>
                                          </p:spTgt>
                                        </p:tgtEl>
                                        <p:attrNameLst>
                                          <p:attrName>ppt_x</p:attrName>
                                        </p:attrNameLst>
                                      </p:cBhvr>
                                      <p:tavLst>
                                        <p:tav tm="0">
                                          <p:val>
                                            <p:fltVal val="0.5"/>
                                          </p:val>
                                        </p:tav>
                                        <p:tav tm="100000">
                                          <p:val>
                                            <p:strVal val="#ppt_x"/>
                                          </p:val>
                                        </p:tav>
                                      </p:tavLst>
                                    </p:anim>
                                    <p:anim calcmode="lin" valueType="num">
                                      <p:cBhvr>
                                        <p:cTn id="74" dur="500" fill="hold"/>
                                        <p:tgtEl>
                                          <p:spTgt spid="6">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 calcmode="lin" valueType="num">
                                      <p:cBhvr>
                                        <p:cTn id="7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81" dur="500" fill="hold"/>
                                        <p:tgtEl>
                                          <p:spTgt spid="6">
                                            <p:txEl>
                                              <p:pRg st="5" end="5"/>
                                            </p:txEl>
                                          </p:spTgt>
                                        </p:tgtEl>
                                        <p:attrNameLst>
                                          <p:attrName>ppt_x</p:attrName>
                                        </p:attrNameLst>
                                      </p:cBhvr>
                                      <p:tavLst>
                                        <p:tav tm="0">
                                          <p:val>
                                            <p:fltVal val="0.5"/>
                                          </p:val>
                                        </p:tav>
                                        <p:tav tm="100000">
                                          <p:val>
                                            <p:strVal val="#ppt_x"/>
                                          </p:val>
                                        </p:tav>
                                      </p:tavLst>
                                    </p:anim>
                                    <p:anim calcmode="lin" valueType="num">
                                      <p:cBhvr>
                                        <p:cTn id="82" dur="500" fill="hold"/>
                                        <p:tgtEl>
                                          <p:spTgt spid="6">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6">
                                            <p:txEl>
                                              <p:pRg st="7" end="7"/>
                                            </p:txEl>
                                          </p:spTgt>
                                        </p:tgtEl>
                                        <p:attrNameLst>
                                          <p:attrName>style.visibility</p:attrName>
                                        </p:attrNameLst>
                                      </p:cBhvr>
                                      <p:to>
                                        <p:strVal val="visible"/>
                                      </p:to>
                                    </p:set>
                                    <p:anim calcmode="lin" valueType="num">
                                      <p:cBhvr>
                                        <p:cTn id="8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88" dur="500" fill="hold"/>
                                        <p:tgtEl>
                                          <p:spTgt spid="6">
                                            <p:txEl>
                                              <p:pRg st="7" end="7"/>
                                            </p:txEl>
                                          </p:spTgt>
                                        </p:tgtEl>
                                        <p:attrNameLst>
                                          <p:attrName>ppt_h</p:attrName>
                                        </p:attrNameLst>
                                      </p:cBhvr>
                                      <p:tavLst>
                                        <p:tav tm="0">
                                          <p:val>
                                            <p:fltVal val="0"/>
                                          </p:val>
                                        </p:tav>
                                        <p:tav tm="100000">
                                          <p:val>
                                            <p:strVal val="#ppt_h"/>
                                          </p:val>
                                        </p:tav>
                                      </p:tavLst>
                                    </p:anim>
                                    <p:anim calcmode="lin" valueType="num">
                                      <p:cBhvr>
                                        <p:cTn id="89" dur="500" fill="hold"/>
                                        <p:tgtEl>
                                          <p:spTgt spid="6">
                                            <p:txEl>
                                              <p:pRg st="7" end="7"/>
                                            </p:txEl>
                                          </p:spTgt>
                                        </p:tgtEl>
                                        <p:attrNameLst>
                                          <p:attrName>ppt_x</p:attrName>
                                        </p:attrNameLst>
                                      </p:cBhvr>
                                      <p:tavLst>
                                        <p:tav tm="0">
                                          <p:val>
                                            <p:fltVal val="0.5"/>
                                          </p:val>
                                        </p:tav>
                                        <p:tav tm="100000">
                                          <p:val>
                                            <p:strVal val="#ppt_x"/>
                                          </p:val>
                                        </p:tav>
                                      </p:tavLst>
                                    </p:anim>
                                    <p:anim calcmode="lin" valueType="num">
                                      <p:cBhvr>
                                        <p:cTn id="90" dur="500" fill="hold"/>
                                        <p:tgtEl>
                                          <p:spTgt spid="6">
                                            <p:txEl>
                                              <p:pRg st="7" end="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P spid="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http://4.bp.blogspot.com/-z-7qVa7xHj4/T01MMXuhM9I/AAAAAAAAgN4/hAGzHS-WMzU/s400/theofilos-398.jpg"/>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64704"/>
            <a:ext cx="5616624" cy="3744416"/>
          </a:xfrm>
          <a:prstGeom prst="rect">
            <a:avLst/>
          </a:prstGeom>
          <a:ln>
            <a:noFill/>
          </a:ln>
          <a:effectLst>
            <a:outerShdw blurRad="292100" dist="139700" dir="2700000" algn="tl" rotWithShape="0">
              <a:srgbClr val="333333">
                <a:alpha val="65000"/>
              </a:srgbClr>
            </a:outerShdw>
          </a:effectLst>
        </p:spPr>
      </p:pic>
      <p:sp>
        <p:nvSpPr>
          <p:cNvPr id="4" name="Rectangle 2"/>
          <p:cNvSpPr>
            <a:spLocks noGrp="1" noChangeArrowheads="1"/>
          </p:cNvSpPr>
          <p:nvPr>
            <p:ph type="title"/>
          </p:nvPr>
        </p:nvSpPr>
        <p:spPr>
          <a:xfrm>
            <a:off x="685800" y="4725144"/>
            <a:ext cx="7772400" cy="1143000"/>
          </a:xfrm>
        </p:spPr>
        <p:txBody>
          <a:body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Θεοδώρα</a:t>
            </a:r>
          </a:p>
        </p:txBody>
      </p:sp>
    </p:spTree>
    <p:extLst>
      <p:ext uri="{BB962C8B-B14F-4D97-AF65-F5344CB8AC3E}">
        <p14:creationId xmlns:p14="http://schemas.microsoft.com/office/powerpoint/2010/main" val="41376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ιωα ο δαμσ  2"/>
          <p:cNvPicPr>
            <a:picLocks noChangeAspect="1" noChangeArrowheads="1"/>
          </p:cNvPicPr>
          <p:nvPr/>
        </p:nvPicPr>
        <p:blipFill>
          <a:blip r:embed="rId2"/>
          <a:srcRect/>
          <a:stretch>
            <a:fillRect/>
          </a:stretch>
        </p:blipFill>
        <p:spPr bwMode="auto">
          <a:xfrm>
            <a:off x="0" y="-1100"/>
            <a:ext cx="9144000" cy="6858000"/>
          </a:xfrm>
          <a:prstGeom prst="rect">
            <a:avLst/>
          </a:prstGeom>
          <a:noFill/>
        </p:spPr>
      </p:pic>
    </p:spTree>
    <p:extLst>
      <p:ext uri="{BB962C8B-B14F-4D97-AF65-F5344CB8AC3E}">
        <p14:creationId xmlns:p14="http://schemas.microsoft.com/office/powerpoint/2010/main" val="370263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Picture 5" descr="θεοδ  ο στουδ"/>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22189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1851" y="1043608"/>
            <a:ext cx="8885273" cy="5549697"/>
          </a:xfrm>
          <a:prstGeom prst="rect">
            <a:avLst/>
          </a:prstGeom>
        </p:spPr>
      </p:pic>
      <p:sp>
        <p:nvSpPr>
          <p:cNvPr id="3" name="Θέση περιεχομένου 2"/>
          <p:cNvSpPr>
            <a:spLocks noGrp="1"/>
          </p:cNvSpPr>
          <p:nvPr>
            <p:ph idx="1"/>
          </p:nvPr>
        </p:nvSpPr>
        <p:spPr>
          <a:xfrm>
            <a:off x="934326" y="1696761"/>
            <a:ext cx="7272808" cy="4896544"/>
          </a:xfrm>
        </p:spPr>
        <p:txBody>
          <a:bodyPr>
            <a:normAutofit fontScale="92500" lnSpcReduction="20000"/>
          </a:bodyPr>
          <a:lstStyle/>
          <a:p>
            <a:pPr lvl="0"/>
            <a:r>
              <a:rPr lang="el-GR" b="1" dirty="0">
                <a:effectLst>
                  <a:outerShdw blurRad="38100" dist="38100" dir="2700000" algn="tl">
                    <a:srgbClr val="000000">
                      <a:alpha val="43137"/>
                    </a:srgbClr>
                  </a:outerShdw>
                </a:effectLst>
              </a:rPr>
              <a:t>Υπερβολές</a:t>
            </a:r>
            <a:r>
              <a:rPr lang="el-GR" dirty="0">
                <a:effectLst>
                  <a:outerShdw blurRad="38100" dist="38100" dir="2700000" algn="tl">
                    <a:srgbClr val="000000">
                      <a:alpha val="43137"/>
                    </a:srgbClr>
                  </a:outerShdw>
                </a:effectLst>
              </a:rPr>
              <a:t> </a:t>
            </a:r>
            <a:r>
              <a:rPr lang="el-GR" dirty="0"/>
              <a:t>στην προσκύνηση τῶν εικόνων (λατρεία ξύλου - χρώματος), δεισιδαιμονίες, προλήψεις </a:t>
            </a:r>
            <a:r>
              <a:rPr lang="el-GR" dirty="0">
                <a:sym typeface="Wingdings" panose="05000000000000000000" pitchFamily="2" charset="2"/>
              </a:rPr>
              <a:t> </a:t>
            </a:r>
          </a:p>
          <a:p>
            <a:pPr marL="0" lvl="0" indent="0">
              <a:spcBef>
                <a:spcPts val="0"/>
              </a:spcBef>
              <a:buNone/>
            </a:pPr>
            <a:r>
              <a:rPr lang="el-GR" dirty="0">
                <a:sym typeface="Wingdings" panose="05000000000000000000" pitchFamily="2" charset="2"/>
              </a:rPr>
              <a:t>	Αυτά όλα είναι…</a:t>
            </a:r>
            <a:r>
              <a:rPr lang="el-GR" sz="3900" b="1" dirty="0">
                <a:solidFill>
                  <a:srgbClr val="C00000"/>
                </a:solidFill>
                <a:effectLst>
                  <a:outerShdw blurRad="38100" dist="38100" dir="2700000" algn="tl">
                    <a:srgbClr val="000000">
                      <a:alpha val="43137"/>
                    </a:srgbClr>
                  </a:outerShdw>
                </a:effectLst>
                <a:latin typeface="Genesis-Bold" pitchFamily="50" charset="-95"/>
                <a:sym typeface="Wingdings" panose="05000000000000000000" pitchFamily="2" charset="2"/>
              </a:rPr>
              <a:t>ΕΙΔΩΛΟΛΑΤΡΙΑ!</a:t>
            </a:r>
            <a:endParaRPr lang="el-GR" sz="3900" b="1" dirty="0">
              <a:solidFill>
                <a:srgbClr val="C00000"/>
              </a:solidFill>
              <a:effectLst>
                <a:outerShdw blurRad="38100" dist="38100" dir="2700000" algn="tl">
                  <a:srgbClr val="000000">
                    <a:alpha val="43137"/>
                  </a:srgbClr>
                </a:outerShdw>
              </a:effectLst>
              <a:latin typeface="Genesis-Bold" pitchFamily="50" charset="-95"/>
            </a:endParaRPr>
          </a:p>
          <a:p>
            <a:pPr marL="0" indent="0">
              <a:spcBef>
                <a:spcPts val="0"/>
              </a:spcBef>
              <a:buNone/>
            </a:pPr>
            <a:r>
              <a:rPr lang="el-GR" sz="900" dirty="0"/>
              <a:t> </a:t>
            </a:r>
          </a:p>
          <a:p>
            <a:pPr lvl="0"/>
            <a:r>
              <a:rPr lang="el-GR" dirty="0"/>
              <a:t>Τότε να προσκυνάμε και τις </a:t>
            </a:r>
            <a:r>
              <a:rPr lang="el-GR" b="1" dirty="0">
                <a:effectLst>
                  <a:outerShdw blurRad="38100" dist="38100" dir="2700000" algn="tl">
                    <a:srgbClr val="000000">
                      <a:alpha val="43137"/>
                    </a:srgbClr>
                  </a:outerShdw>
                </a:effectLst>
              </a:rPr>
              <a:t>φωτογραφίες</a:t>
            </a:r>
            <a:r>
              <a:rPr lang="el-GR" dirty="0"/>
              <a:t> των αγίων ή άλλων ανθρώπων, ακόμα και τους </a:t>
            </a:r>
            <a:r>
              <a:rPr lang="el-GR" b="1" dirty="0">
                <a:effectLst>
                  <a:outerShdw blurRad="38100" dist="38100" dir="2700000" algn="tl">
                    <a:srgbClr val="000000">
                      <a:alpha val="43137"/>
                    </a:srgbClr>
                  </a:outerShdw>
                </a:effectLst>
              </a:rPr>
              <a:t>πίνακες ζωγραφικής</a:t>
            </a:r>
            <a:r>
              <a:rPr lang="el-GR" dirty="0"/>
              <a:t>, που παρουσιάζουν κάτι σχετικό.</a:t>
            </a:r>
          </a:p>
          <a:p>
            <a:pPr marL="0" indent="0">
              <a:buNone/>
            </a:pPr>
            <a:endParaRPr lang="el-GR" sz="900" dirty="0"/>
          </a:p>
          <a:p>
            <a:pPr lvl="0"/>
            <a:r>
              <a:rPr lang="el-GR" b="1" dirty="0">
                <a:effectLst>
                  <a:outerShdw blurRad="38100" dist="38100" dir="2700000" algn="tl">
                    <a:srgbClr val="000000">
                      <a:alpha val="43137"/>
                    </a:srgbClr>
                  </a:outerShdw>
                </a:effectLst>
              </a:rPr>
              <a:t>Δεν χρειάζονται </a:t>
            </a:r>
            <a:r>
              <a:rPr lang="el-GR" dirty="0"/>
              <a:t>οι εικόνες. Γιατί να τις χρησιμοποιούμε; Έχουμε τον Θεό και τους αγίους στη </a:t>
            </a:r>
            <a:r>
              <a:rPr lang="el-GR" b="1" dirty="0">
                <a:effectLst>
                  <a:outerShdw blurRad="38100" dist="38100" dir="2700000" algn="tl">
                    <a:srgbClr val="000000">
                      <a:alpha val="43137"/>
                    </a:srgbClr>
                  </a:outerShdw>
                </a:effectLst>
              </a:rPr>
              <a:t>σκέψη</a:t>
            </a:r>
            <a:r>
              <a:rPr lang="el-GR" dirty="0"/>
              <a:t> μας.</a:t>
            </a:r>
          </a:p>
          <a:p>
            <a:pPr marL="0" indent="0">
              <a:buNone/>
            </a:pPr>
            <a:endParaRPr lang="el-GR" dirty="0"/>
          </a:p>
          <a:p>
            <a:endParaRPr lang="el-GR" dirty="0"/>
          </a:p>
          <a:p>
            <a:endParaRPr lang="el-GR" dirty="0"/>
          </a:p>
        </p:txBody>
      </p:sp>
      <p:sp>
        <p:nvSpPr>
          <p:cNvPr id="4" name="Τίτλος 1">
            <a:extLst>
              <a:ext uri="{FF2B5EF4-FFF2-40B4-BE49-F238E27FC236}">
                <a16:creationId xmlns:a16="http://schemas.microsoft.com/office/drawing/2014/main" id="{D3D07FAB-E607-4D8D-90E3-AC2A9913503A}"/>
              </a:ext>
            </a:extLst>
          </p:cNvPr>
          <p:cNvSpPr>
            <a:spLocks noGrp="1"/>
          </p:cNvSpPr>
          <p:nvPr>
            <p:ph type="title"/>
          </p:nvPr>
        </p:nvSpPr>
        <p:spPr>
          <a:xfrm>
            <a:off x="-1270" y="0"/>
            <a:ext cx="9144000" cy="1143000"/>
          </a:xfrm>
        </p:spPr>
        <p:txBody>
          <a:bodyPr>
            <a:normAutofit/>
          </a:bodyPr>
          <a:lstStyle/>
          <a:p>
            <a:r>
              <a:rPr lang="el-GR" sz="3800" b="1" dirty="0">
                <a:solidFill>
                  <a:schemeClr val="accent2">
                    <a:lumMod val="50000"/>
                  </a:schemeClr>
                </a:solidFill>
                <a:effectLst>
                  <a:outerShdw blurRad="38100" dist="38100" dir="2700000" algn="tl">
                    <a:srgbClr val="000000">
                      <a:alpha val="43137"/>
                    </a:srgbClr>
                  </a:outerShdw>
                </a:effectLst>
                <a:latin typeface="Genesis-Bold" pitchFamily="50" charset="-95"/>
              </a:rPr>
              <a:t>Επιχειρήματα </a:t>
            </a:r>
            <a:r>
              <a:rPr lang="el-GR" sz="3800" b="1" dirty="0">
                <a:solidFill>
                  <a:srgbClr val="C00000"/>
                </a:solidFill>
                <a:effectLst>
                  <a:outerShdw blurRad="38100" dist="38100" dir="2700000" algn="tl">
                    <a:srgbClr val="000000">
                      <a:alpha val="43137"/>
                    </a:srgbClr>
                  </a:outerShdw>
                </a:effectLst>
                <a:latin typeface="Genesis-Bold" pitchFamily="50" charset="-95"/>
              </a:rPr>
              <a:t>εναντίον</a:t>
            </a:r>
            <a:r>
              <a:rPr lang="el-GR" sz="3800" b="1" dirty="0">
                <a:solidFill>
                  <a:schemeClr val="accent2">
                    <a:lumMod val="50000"/>
                  </a:schemeClr>
                </a:solidFill>
                <a:effectLst>
                  <a:outerShdw blurRad="38100" dist="38100" dir="2700000" algn="tl">
                    <a:srgbClr val="000000">
                      <a:alpha val="43137"/>
                    </a:srgbClr>
                  </a:outerShdw>
                </a:effectLst>
                <a:latin typeface="Genesis-Bold" pitchFamily="50" charset="-95"/>
              </a:rPr>
              <a:t> των Εικόνων</a:t>
            </a:r>
          </a:p>
        </p:txBody>
      </p:sp>
    </p:spTree>
    <p:extLst>
      <p:ext uri="{BB962C8B-B14F-4D97-AF65-F5344CB8AC3E}">
        <p14:creationId xmlns:p14="http://schemas.microsoft.com/office/powerpoint/2010/main" val="9523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9511" y="404663"/>
            <a:ext cx="8885273" cy="6163541"/>
          </a:xfrm>
          <a:prstGeom prst="rect">
            <a:avLst/>
          </a:prstGeom>
        </p:spPr>
      </p:pic>
      <p:sp>
        <p:nvSpPr>
          <p:cNvPr id="3" name="Θέση περιεχομένου 2"/>
          <p:cNvSpPr>
            <a:spLocks noGrp="1"/>
          </p:cNvSpPr>
          <p:nvPr>
            <p:ph idx="1"/>
          </p:nvPr>
        </p:nvSpPr>
        <p:spPr>
          <a:xfrm>
            <a:off x="899592" y="908720"/>
            <a:ext cx="7272808" cy="5832648"/>
          </a:xfrm>
        </p:spPr>
        <p:txBody>
          <a:bodyPr>
            <a:normAutofit fontScale="92500" lnSpcReduction="20000"/>
          </a:bodyPr>
          <a:lstStyle/>
          <a:p>
            <a:pPr lvl="0"/>
            <a:r>
              <a:rPr lang="el-GR" dirty="0"/>
              <a:t>Ο </a:t>
            </a:r>
            <a:r>
              <a:rPr lang="el-GR" b="1" dirty="0">
                <a:effectLst>
                  <a:outerShdw blurRad="38100" dist="38100" dir="2700000" algn="tl">
                    <a:srgbClr val="000000">
                      <a:alpha val="43137"/>
                    </a:srgbClr>
                  </a:outerShdw>
                </a:effectLst>
              </a:rPr>
              <a:t>Θεός</a:t>
            </a:r>
            <a:r>
              <a:rPr lang="el-GR" dirty="0">
                <a:effectLst>
                  <a:outerShdw blurRad="38100" dist="38100" dir="2700000" algn="tl">
                    <a:srgbClr val="000000">
                      <a:alpha val="43137"/>
                    </a:srgbClr>
                  </a:outerShdw>
                </a:effectLst>
              </a:rPr>
              <a:t> </a:t>
            </a:r>
            <a:r>
              <a:rPr lang="el-GR" dirty="0"/>
              <a:t>δεν εικονίζεται γιατί </a:t>
            </a:r>
            <a:r>
              <a:rPr lang="el-GR" b="1" dirty="0">
                <a:solidFill>
                  <a:srgbClr val="C00000"/>
                </a:solidFill>
                <a:effectLst>
                  <a:outerShdw blurRad="38100" dist="38100" dir="2700000" algn="tl">
                    <a:srgbClr val="000000">
                      <a:alpha val="43137"/>
                    </a:srgbClr>
                  </a:outerShdw>
                </a:effectLst>
              </a:rPr>
              <a:t>είναι</a:t>
            </a:r>
            <a:r>
              <a:rPr lang="el-GR" dirty="0">
                <a:solidFill>
                  <a:srgbClr val="C00000"/>
                </a:solidFill>
              </a:rPr>
              <a:t> </a:t>
            </a:r>
            <a:r>
              <a:rPr lang="el-GR" b="1" dirty="0">
                <a:solidFill>
                  <a:srgbClr val="C00000"/>
                </a:solidFill>
                <a:effectLst>
                  <a:outerShdw blurRad="38100" dist="38100" dir="2700000" algn="tl">
                    <a:srgbClr val="000000">
                      <a:alpha val="43137"/>
                    </a:srgbClr>
                  </a:outerShdw>
                </a:effectLst>
              </a:rPr>
              <a:t>πνεύμα</a:t>
            </a:r>
            <a:r>
              <a:rPr lang="el-GR" dirty="0"/>
              <a:t>. Άλλωστε και η Παλαιά Διαθήκη απαγορεύει την </a:t>
            </a:r>
            <a:r>
              <a:rPr lang="el-GR" dirty="0" err="1"/>
              <a:t>εξεικόνιση</a:t>
            </a:r>
            <a:r>
              <a:rPr lang="el-GR" dirty="0"/>
              <a:t> του Θεού.</a:t>
            </a:r>
          </a:p>
          <a:p>
            <a:pPr marL="0" indent="0">
              <a:buNone/>
            </a:pPr>
            <a:endParaRPr lang="el-GR" sz="900" dirty="0"/>
          </a:p>
          <a:p>
            <a:r>
              <a:rPr lang="el-GR" dirty="0"/>
              <a:t>Ωραία! Να προσκυνάμε τον Θεό. Οι </a:t>
            </a:r>
            <a:r>
              <a:rPr lang="el-GR" b="1" dirty="0">
                <a:solidFill>
                  <a:srgbClr val="C00000"/>
                </a:solidFill>
              </a:rPr>
              <a:t>άγιοι</a:t>
            </a:r>
            <a:r>
              <a:rPr lang="el-GR" dirty="0"/>
              <a:t> όμως </a:t>
            </a:r>
            <a:r>
              <a:rPr lang="el-GR" b="1" dirty="0">
                <a:solidFill>
                  <a:srgbClr val="C00000"/>
                </a:solidFill>
              </a:rPr>
              <a:t>είναι άνθρωποι </a:t>
            </a:r>
            <a:r>
              <a:rPr lang="el-GR" dirty="0"/>
              <a:t>σαν κι εμάς. Γιατί να εικονίζουμε και να </a:t>
            </a:r>
            <a:r>
              <a:rPr lang="el-GR" b="1" dirty="0">
                <a:effectLst>
                  <a:outerShdw blurRad="38100" dist="38100" dir="2700000" algn="tl">
                    <a:srgbClr val="000000">
                      <a:alpha val="43137"/>
                    </a:srgbClr>
                  </a:outerShdw>
                </a:effectLst>
              </a:rPr>
              <a:t>προσκυνάμε</a:t>
            </a:r>
            <a:r>
              <a:rPr lang="el-GR" dirty="0"/>
              <a:t> και αυτούς; Αν το κάνουμε, είναι σαν να θεωρούμε τους </a:t>
            </a:r>
            <a:r>
              <a:rPr lang="el-GR" b="1" dirty="0">
                <a:effectLst>
                  <a:outerShdw blurRad="38100" dist="38100" dir="2700000" algn="tl">
                    <a:srgbClr val="000000">
                      <a:alpha val="43137"/>
                    </a:srgbClr>
                  </a:outerShdw>
                </a:effectLst>
              </a:rPr>
              <a:t>ανθρώπους Θεούς</a:t>
            </a:r>
            <a:r>
              <a:rPr lang="el-GR" dirty="0"/>
              <a:t>, αφού μόνο τον Θεό μπορούμε να λατρεύουμε.</a:t>
            </a:r>
          </a:p>
          <a:p>
            <a:pPr marL="0" indent="0">
              <a:buNone/>
            </a:pPr>
            <a:endParaRPr lang="el-GR" sz="900" dirty="0"/>
          </a:p>
          <a:p>
            <a:pPr lvl="0"/>
            <a:r>
              <a:rPr lang="el-GR" dirty="0"/>
              <a:t>Να έχουμε εικόνες, αλλά μόνο στις εκκλησίες και σε ψηλά σημεία ή σε μουσεία, να τις θαυμάζουμε σαν έργα τέχνης. Να </a:t>
            </a:r>
            <a:r>
              <a:rPr lang="el-GR" b="1" dirty="0">
                <a:effectLst>
                  <a:outerShdw blurRad="38100" dist="38100" dir="2700000" algn="tl">
                    <a:srgbClr val="000000">
                      <a:alpha val="43137"/>
                    </a:srgbClr>
                  </a:outerShdw>
                </a:effectLst>
              </a:rPr>
              <a:t>μην τις προσκυνάμε</a:t>
            </a:r>
            <a:r>
              <a:rPr lang="el-GR" dirty="0"/>
              <a:t> όμως.</a:t>
            </a:r>
          </a:p>
          <a:p>
            <a:pPr marL="0" indent="0">
              <a:buNone/>
            </a:pPr>
            <a:r>
              <a:rPr lang="el-GR" dirty="0"/>
              <a:t> </a:t>
            </a:r>
          </a:p>
          <a:p>
            <a:endParaRPr lang="el-GR" dirty="0"/>
          </a:p>
          <a:p>
            <a:endParaRPr lang="el-GR" dirty="0"/>
          </a:p>
        </p:txBody>
      </p:sp>
    </p:spTree>
    <p:extLst>
      <p:ext uri="{BB962C8B-B14F-4D97-AF65-F5344CB8AC3E}">
        <p14:creationId xmlns:p14="http://schemas.microsoft.com/office/powerpoint/2010/main" val="151453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143000"/>
          </a:xfrm>
        </p:spPr>
        <p:txBody>
          <a:body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Η διαμάχη για τις εικόνες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7483204" cy="4138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022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9512" y="836712"/>
            <a:ext cx="8712968" cy="6016453"/>
          </a:xfrm>
          <a:prstGeom prst="rect">
            <a:avLst/>
          </a:prstGeom>
        </p:spPr>
      </p:pic>
      <p:sp>
        <p:nvSpPr>
          <p:cNvPr id="3" name="Θέση περιεχομένου 2"/>
          <p:cNvSpPr>
            <a:spLocks noGrp="1"/>
          </p:cNvSpPr>
          <p:nvPr>
            <p:ph idx="1"/>
          </p:nvPr>
        </p:nvSpPr>
        <p:spPr>
          <a:xfrm>
            <a:off x="1115616" y="1228971"/>
            <a:ext cx="6984776" cy="5800429"/>
          </a:xfrm>
        </p:spPr>
        <p:txBody>
          <a:bodyPr>
            <a:normAutofit fontScale="85000" lnSpcReduction="20000"/>
          </a:bodyPr>
          <a:lstStyle/>
          <a:p>
            <a:pPr lvl="0"/>
            <a:r>
              <a:rPr lang="el-GR" dirty="0"/>
              <a:t>Οι εικόνες μας </a:t>
            </a:r>
            <a:r>
              <a:rPr lang="el-GR" b="1" dirty="0">
                <a:effectLst>
                  <a:outerShdw blurRad="38100" dist="38100" dir="2700000" algn="tl">
                    <a:srgbClr val="000000">
                      <a:alpha val="43137"/>
                    </a:srgbClr>
                  </a:outerShdw>
                </a:effectLst>
              </a:rPr>
              <a:t>διδάσκουν</a:t>
            </a:r>
            <a:r>
              <a:rPr lang="el-GR" dirty="0"/>
              <a:t> τις αλήθειες της πίστης μας (η ζωγραφισμένη εκκλησία </a:t>
            </a:r>
          </a:p>
          <a:p>
            <a:pPr marL="0" lvl="0" indent="0">
              <a:buNone/>
            </a:pPr>
            <a:r>
              <a:rPr lang="el-GR" dirty="0"/>
              <a:t>    είναι </a:t>
            </a:r>
            <a:r>
              <a:rPr lang="el-GR" b="1" dirty="0">
                <a:effectLst>
                  <a:outerShdw blurRad="38100" dist="38100" dir="2700000" algn="tl">
                    <a:srgbClr val="000000">
                      <a:alpha val="43137"/>
                    </a:srgbClr>
                  </a:outerShdw>
                </a:effectLst>
              </a:rPr>
              <a:t>μέσο κατήχησης</a:t>
            </a:r>
            <a:r>
              <a:rPr lang="el-GR" dirty="0"/>
              <a:t> των πιστών). </a:t>
            </a:r>
          </a:p>
          <a:p>
            <a:pPr marL="0" lvl="0" indent="0">
              <a:buNone/>
            </a:pPr>
            <a:endParaRPr lang="el-GR" sz="900" dirty="0"/>
          </a:p>
          <a:p>
            <a:pPr lvl="0"/>
            <a:r>
              <a:rPr lang="el-GR" dirty="0"/>
              <a:t>Είναι </a:t>
            </a:r>
            <a:r>
              <a:rPr lang="el-GR" b="1" dirty="0">
                <a:effectLst>
                  <a:outerShdw blurRad="38100" dist="38100" dir="2700000" algn="tl">
                    <a:srgbClr val="000000">
                      <a:alpha val="43137"/>
                    </a:srgbClr>
                  </a:outerShdw>
                </a:effectLst>
              </a:rPr>
              <a:t>μορφή τέχνης </a:t>
            </a:r>
            <a:r>
              <a:rPr lang="el-GR" dirty="0">
                <a:sym typeface="Wingdings" panose="05000000000000000000" pitchFamily="2" charset="2"/>
              </a:rPr>
              <a:t> </a:t>
            </a:r>
            <a:r>
              <a:rPr lang="el-GR" b="1" dirty="0">
                <a:effectLst>
                  <a:outerShdw blurRad="38100" dist="38100" dir="2700000" algn="tl">
                    <a:srgbClr val="000000">
                      <a:alpha val="43137"/>
                    </a:srgbClr>
                  </a:outerShdw>
                </a:effectLst>
                <a:sym typeface="Wingdings" panose="05000000000000000000" pitchFamily="2" charset="2"/>
              </a:rPr>
              <a:t>πολιτισμός</a:t>
            </a:r>
            <a:endParaRPr lang="el-GR" b="1" dirty="0">
              <a:effectLst>
                <a:outerShdw blurRad="38100" dist="38100" dir="2700000" algn="tl">
                  <a:srgbClr val="000000">
                    <a:alpha val="43137"/>
                  </a:srgbClr>
                </a:outerShdw>
              </a:effectLst>
            </a:endParaRPr>
          </a:p>
          <a:p>
            <a:pPr marL="0" indent="0">
              <a:buNone/>
            </a:pPr>
            <a:r>
              <a:rPr lang="el-GR" sz="900" dirty="0"/>
              <a:t> </a:t>
            </a:r>
          </a:p>
          <a:p>
            <a:pPr lvl="0"/>
            <a:r>
              <a:rPr lang="el-GR" dirty="0"/>
              <a:t>Οι υπερβολές στην προσκύνηση των εικόνων είναι απορριπτέες. Δεν προσκυνάμε το </a:t>
            </a:r>
            <a:r>
              <a:rPr lang="el-GR" b="1" dirty="0">
                <a:effectLst>
                  <a:outerShdw blurRad="38100" dist="38100" dir="2700000" algn="tl">
                    <a:srgbClr val="000000">
                      <a:alpha val="43137"/>
                    </a:srgbClr>
                  </a:outerShdw>
                </a:effectLst>
              </a:rPr>
              <a:t>υλικό</a:t>
            </a:r>
            <a:r>
              <a:rPr lang="el-GR" dirty="0"/>
              <a:t> τους αλλά τα </a:t>
            </a:r>
            <a:r>
              <a:rPr lang="el-GR" b="1" dirty="0">
                <a:effectLst>
                  <a:outerShdw blurRad="38100" dist="38100" dir="2700000" algn="tl">
                    <a:srgbClr val="000000">
                      <a:alpha val="43137"/>
                    </a:srgbClr>
                  </a:outerShdw>
                </a:effectLst>
              </a:rPr>
              <a:t>πρόσωπα</a:t>
            </a:r>
            <a:r>
              <a:rPr lang="el-GR" dirty="0">
                <a:effectLst>
                  <a:outerShdw blurRad="38100" dist="38100" dir="2700000" algn="tl">
                    <a:srgbClr val="000000">
                      <a:alpha val="43137"/>
                    </a:srgbClr>
                  </a:outerShdw>
                </a:effectLst>
              </a:rPr>
              <a:t> </a:t>
            </a:r>
            <a:r>
              <a:rPr lang="el-GR" dirty="0"/>
              <a:t>που εικονίζονται. Ούτε τις βλέπουμε σαν κάτι το μαγικό.</a:t>
            </a:r>
          </a:p>
          <a:p>
            <a:pPr lvl="0"/>
            <a:endParaRPr lang="el-GR" sz="1000" dirty="0"/>
          </a:p>
          <a:p>
            <a:pPr lvl="0"/>
            <a:r>
              <a:rPr lang="el-GR" dirty="0"/>
              <a:t>Πράγματι τον </a:t>
            </a:r>
            <a:r>
              <a:rPr lang="el-GR" b="1" dirty="0">
                <a:effectLst>
                  <a:outerShdw blurRad="38100" dist="38100" dir="2700000" algn="tl">
                    <a:srgbClr val="000000">
                      <a:alpha val="43137"/>
                    </a:srgbClr>
                  </a:outerShdw>
                </a:effectLst>
              </a:rPr>
              <a:t>Θεό Πατέρα </a:t>
            </a:r>
            <a:r>
              <a:rPr lang="el-GR" dirty="0"/>
              <a:t>και το </a:t>
            </a:r>
            <a:r>
              <a:rPr lang="el-GR" b="1" dirty="0">
                <a:effectLst>
                  <a:outerShdw blurRad="38100" dist="38100" dir="2700000" algn="tl">
                    <a:srgbClr val="000000">
                      <a:alpha val="43137"/>
                    </a:srgbClr>
                  </a:outerShdw>
                </a:effectLst>
              </a:rPr>
              <a:t>Άγιο Πνεύμα </a:t>
            </a:r>
            <a:r>
              <a:rPr lang="el-GR" dirty="0"/>
              <a:t>δεν τους εικονίζουμε. Μόνο τον </a:t>
            </a:r>
            <a:r>
              <a:rPr lang="el-GR" b="1" dirty="0">
                <a:effectLst>
                  <a:outerShdw blurRad="38100" dist="38100" dir="2700000" algn="tl">
                    <a:srgbClr val="000000">
                      <a:alpha val="43137"/>
                    </a:srgbClr>
                  </a:outerShdw>
                </a:effectLst>
              </a:rPr>
              <a:t>Χριστό</a:t>
            </a:r>
            <a:r>
              <a:rPr lang="el-GR" dirty="0"/>
              <a:t> εικονίζουμε, επειδή </a:t>
            </a:r>
            <a:r>
              <a:rPr lang="el-GR" b="1" dirty="0">
                <a:effectLst>
                  <a:outerShdw blurRad="38100" dist="38100" dir="2700000" algn="tl">
                    <a:srgbClr val="000000">
                      <a:alpha val="43137"/>
                    </a:srgbClr>
                  </a:outerShdw>
                </a:effectLst>
              </a:rPr>
              <a:t>έγινε άνθρωπος </a:t>
            </a:r>
            <a:r>
              <a:rPr lang="el-GR" dirty="0"/>
              <a:t>(δεν είναι ένα φανταστικό πρόσωπο), πήρε ιστορική ανθρώπινη σάρκα, όπως και οι Άγιοι που υπήρξαν αληθινά.</a:t>
            </a:r>
          </a:p>
          <a:p>
            <a:pPr marL="0" indent="0">
              <a:buNone/>
            </a:pPr>
            <a:endParaRPr lang="el-GR" dirty="0"/>
          </a:p>
          <a:p>
            <a:endParaRPr lang="el-GR" dirty="0"/>
          </a:p>
          <a:p>
            <a:endParaRPr lang="el-GR" dirty="0"/>
          </a:p>
        </p:txBody>
      </p:sp>
      <p:sp>
        <p:nvSpPr>
          <p:cNvPr id="4" name="Τίτλος 1"/>
          <p:cNvSpPr>
            <a:spLocks noGrp="1"/>
          </p:cNvSpPr>
          <p:nvPr>
            <p:ph type="title"/>
          </p:nvPr>
        </p:nvSpPr>
        <p:spPr>
          <a:xfrm>
            <a:off x="457200" y="-99392"/>
            <a:ext cx="8229600" cy="1143000"/>
          </a:xfrm>
        </p:spPr>
        <p:txBody>
          <a:bodyPr>
            <a:normAutofit/>
          </a:body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Επιχειρήματα </a:t>
            </a:r>
            <a:r>
              <a:rPr lang="el-GR" b="1" dirty="0">
                <a:solidFill>
                  <a:srgbClr val="C00000"/>
                </a:solidFill>
                <a:effectLst>
                  <a:outerShdw blurRad="38100" dist="38100" dir="2700000" algn="tl">
                    <a:srgbClr val="000000">
                      <a:alpha val="43137"/>
                    </a:srgbClr>
                  </a:outerShdw>
                </a:effectLst>
                <a:latin typeface="Genesis-Bold" pitchFamily="50" charset="-95"/>
              </a:rPr>
              <a:t>υπέρ</a:t>
            </a:r>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 των Εικόνων</a:t>
            </a:r>
          </a:p>
        </p:txBody>
      </p:sp>
    </p:spTree>
    <p:extLst>
      <p:ext uri="{BB962C8B-B14F-4D97-AF65-F5344CB8AC3E}">
        <p14:creationId xmlns:p14="http://schemas.microsoft.com/office/powerpoint/2010/main" val="31464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505" y="188640"/>
            <a:ext cx="8856984" cy="6669359"/>
          </a:xfrm>
          <a:prstGeom prst="rect">
            <a:avLst/>
          </a:prstGeom>
        </p:spPr>
      </p:pic>
      <p:sp>
        <p:nvSpPr>
          <p:cNvPr id="3" name="Θέση περιεχομένου 2"/>
          <p:cNvSpPr>
            <a:spLocks noGrp="1"/>
          </p:cNvSpPr>
          <p:nvPr>
            <p:ph idx="1"/>
          </p:nvPr>
        </p:nvSpPr>
        <p:spPr>
          <a:xfrm>
            <a:off x="827584" y="631776"/>
            <a:ext cx="7488832" cy="6237312"/>
          </a:xfrm>
        </p:spPr>
        <p:txBody>
          <a:bodyPr>
            <a:normAutofit fontScale="85000" lnSpcReduction="20000"/>
          </a:bodyPr>
          <a:lstStyle/>
          <a:p>
            <a:r>
              <a:rPr lang="el-GR" dirty="0"/>
              <a:t>Αποδίδουμε </a:t>
            </a:r>
            <a:r>
              <a:rPr lang="el-GR" b="1" dirty="0">
                <a:solidFill>
                  <a:srgbClr val="C00000"/>
                </a:solidFill>
                <a:effectLst>
                  <a:outerShdw blurRad="38100" dist="38100" dir="2700000" algn="tl">
                    <a:srgbClr val="000000">
                      <a:alpha val="43137"/>
                    </a:srgbClr>
                  </a:outerShdw>
                </a:effectLst>
              </a:rPr>
              <a:t>λατρεία μόνο στον Θεό</a:t>
            </a:r>
            <a:r>
              <a:rPr lang="el-GR" dirty="0"/>
              <a:t>. Τους Αγίους και την Παναγία μας τους προσκυνούμε </a:t>
            </a:r>
            <a:r>
              <a:rPr lang="el-GR" b="1" dirty="0">
                <a:solidFill>
                  <a:srgbClr val="C00000"/>
                </a:solidFill>
                <a:effectLst>
                  <a:outerShdw blurRad="38100" dist="38100" dir="2700000" algn="tl">
                    <a:srgbClr val="000000">
                      <a:alpha val="43137"/>
                    </a:srgbClr>
                  </a:outerShdw>
                </a:effectLst>
              </a:rPr>
              <a:t>τιμητικά</a:t>
            </a:r>
            <a:r>
              <a:rPr lang="el-GR" dirty="0"/>
              <a:t>, σαν ανθρώπους και φίλους του Θεού. Οι Άγιοι συμμετέχουν στην </a:t>
            </a:r>
            <a:r>
              <a:rPr lang="el-GR" b="1" dirty="0">
                <a:effectLst>
                  <a:outerShdw blurRad="38100" dist="38100" dir="2700000" algn="tl">
                    <a:srgbClr val="000000">
                      <a:alpha val="43137"/>
                    </a:srgbClr>
                  </a:outerShdw>
                </a:effectLst>
              </a:rPr>
              <a:t>αγιότητα του Θεού</a:t>
            </a:r>
            <a:r>
              <a:rPr lang="el-GR" dirty="0"/>
              <a:t>. Όταν προσκυνάμε τιμητικά τους Αγίους, </a:t>
            </a:r>
            <a:r>
              <a:rPr lang="el-GR" b="1" dirty="0">
                <a:effectLst>
                  <a:outerShdw blurRad="38100" dist="38100" dir="2700000" algn="tl">
                    <a:srgbClr val="000000">
                      <a:alpha val="43137"/>
                    </a:srgbClr>
                  </a:outerShdw>
                </a:effectLst>
              </a:rPr>
              <a:t>στην ουσία προσκυνάμε τον Θεό που τους χάρισε το φως Του και την δόξα Του </a:t>
            </a:r>
            <a:r>
              <a:rPr lang="el-GR" dirty="0"/>
              <a:t>(γι’ αυτό και οι Άγιοι στις εικόνες, έχουν το φωτοστέφανο).</a:t>
            </a:r>
          </a:p>
          <a:p>
            <a:pPr marL="0" indent="0">
              <a:buNone/>
            </a:pPr>
            <a:endParaRPr lang="el-GR" dirty="0"/>
          </a:p>
          <a:p>
            <a:pPr lvl="0"/>
            <a:r>
              <a:rPr lang="el-GR" b="1" dirty="0"/>
              <a:t>Χρειαζόμαστε τους αγίους και τον Θεό </a:t>
            </a:r>
            <a:r>
              <a:rPr lang="el-GR" b="1" dirty="0">
                <a:solidFill>
                  <a:srgbClr val="C00000"/>
                </a:solidFill>
                <a:effectLst>
                  <a:outerShdw blurRad="38100" dist="38100" dir="2700000" algn="tl">
                    <a:srgbClr val="000000">
                      <a:alpha val="43137"/>
                    </a:srgbClr>
                  </a:outerShdw>
                </a:effectLst>
              </a:rPr>
              <a:t>δίπλα μας </a:t>
            </a:r>
            <a:r>
              <a:rPr lang="el-GR" dirty="0"/>
              <a:t>κι όχι μακριά μας. Όπως τα αγαπημένα μας πρόσωπα. Συμπαραστάτες στη ζωή μας, στην καθημερινότητά μας. Μας ανάγουν στον Θεό. Μας </a:t>
            </a:r>
            <a:r>
              <a:rPr lang="el-GR" b="1" dirty="0"/>
              <a:t>καλούν να μάθουμε την αγία ζωή τους</a:t>
            </a:r>
            <a:r>
              <a:rPr lang="el-GR" dirty="0"/>
              <a:t>. Η εικόνα παρουσιάζει τους ανθρώπους (αγίους) και τη φύση ελευθερωμένους από τη φθορά και την αμαρτία, ανακαινισμένους.</a:t>
            </a:r>
          </a:p>
        </p:txBody>
      </p:sp>
    </p:spTree>
    <p:extLst>
      <p:ext uri="{BB962C8B-B14F-4D97-AF65-F5344CB8AC3E}">
        <p14:creationId xmlns:p14="http://schemas.microsoft.com/office/powerpoint/2010/main" val="331666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53957" y="101010"/>
            <a:ext cx="4271179" cy="5475871"/>
          </a:xfrm>
          <a:prstGeom prst="rect">
            <a:avLst/>
          </a:prstGeom>
          <a:ln>
            <a:noFill/>
          </a:ln>
          <a:effectLst>
            <a:outerShdw blurRad="292100" dist="139700" dir="2700000" algn="tl" rotWithShape="0">
              <a:srgbClr val="333333">
                <a:alpha val="65000"/>
              </a:srgbClr>
            </a:outerShdw>
          </a:effectLst>
        </p:spPr>
      </p:pic>
      <p:sp>
        <p:nvSpPr>
          <p:cNvPr id="7" name="Τίτλος 1"/>
          <p:cNvSpPr>
            <a:spLocks noGrp="1"/>
          </p:cNvSpPr>
          <p:nvPr>
            <p:ph type="title"/>
          </p:nvPr>
        </p:nvSpPr>
        <p:spPr>
          <a:xfrm>
            <a:off x="152400" y="764704"/>
            <a:ext cx="4067944" cy="2304256"/>
          </a:xfrm>
        </p:spPr>
        <p:txBody>
          <a:bodyPr>
            <a:normAutofit/>
          </a:bodyPr>
          <a:lstStyle/>
          <a:p>
            <a:r>
              <a:rPr lang="el-GR" sz="3600" b="1" dirty="0">
                <a:solidFill>
                  <a:srgbClr val="C00000"/>
                </a:solidFill>
                <a:effectLst>
                  <a:outerShdw blurRad="38100" dist="38100" dir="2700000" algn="tl">
                    <a:srgbClr val="000000">
                      <a:alpha val="43137"/>
                    </a:srgbClr>
                  </a:outerShdw>
                </a:effectLst>
                <a:latin typeface="Genesis-Bold" pitchFamily="50" charset="-95"/>
              </a:rPr>
              <a:t>Πότε γιορτάζουμε </a:t>
            </a:r>
            <a:r>
              <a:rPr lang="el-GR" sz="3600" b="1" dirty="0" err="1">
                <a:solidFill>
                  <a:srgbClr val="C00000"/>
                </a:solidFill>
                <a:effectLst>
                  <a:outerShdw blurRad="38100" dist="38100" dir="2700000" algn="tl">
                    <a:srgbClr val="000000">
                      <a:alpha val="43137"/>
                    </a:srgbClr>
                  </a:outerShdw>
                </a:effectLst>
                <a:latin typeface="Genesis-Bold" pitchFamily="50" charset="-95"/>
              </a:rPr>
              <a:t>τήν</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ἀναστήλωση</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τῶν</a:t>
            </a:r>
            <a:r>
              <a:rPr lang="el-GR" sz="3600" b="1" dirty="0">
                <a:solidFill>
                  <a:srgbClr val="C00000"/>
                </a:solidFill>
                <a:effectLst>
                  <a:outerShdw blurRad="38100" dist="38100" dir="2700000" algn="tl">
                    <a:srgbClr val="000000">
                      <a:alpha val="43137"/>
                    </a:srgbClr>
                  </a:outerShdw>
                </a:effectLst>
                <a:latin typeface="Genesis-Bold" pitchFamily="50" charset="-95"/>
              </a:rPr>
              <a:t> </a:t>
            </a:r>
            <a:r>
              <a:rPr lang="el-GR" sz="3600" b="1" dirty="0" err="1">
                <a:solidFill>
                  <a:srgbClr val="C00000"/>
                </a:solidFill>
                <a:effectLst>
                  <a:outerShdw blurRad="38100" dist="38100" dir="2700000" algn="tl">
                    <a:srgbClr val="000000">
                      <a:alpha val="43137"/>
                    </a:srgbClr>
                  </a:outerShdw>
                </a:effectLst>
                <a:latin typeface="Genesis-Bold" pitchFamily="50" charset="-95"/>
              </a:rPr>
              <a:t>εἰκόνων</a:t>
            </a:r>
            <a:r>
              <a:rPr lang="el-GR" sz="3600" b="1" dirty="0">
                <a:solidFill>
                  <a:srgbClr val="C00000"/>
                </a:solidFill>
                <a:effectLst>
                  <a:outerShdw blurRad="38100" dist="38100" dir="2700000" algn="tl">
                    <a:srgbClr val="000000">
                      <a:alpha val="43137"/>
                    </a:srgbClr>
                  </a:outerShdw>
                </a:effectLst>
                <a:latin typeface="Genesis-Bold" pitchFamily="50" charset="-95"/>
              </a:rPr>
              <a:t>;</a:t>
            </a:r>
          </a:p>
        </p:txBody>
      </p:sp>
      <p:sp>
        <p:nvSpPr>
          <p:cNvPr id="8" name="Τίτλος 1"/>
          <p:cNvSpPr txBox="1">
            <a:spLocks/>
          </p:cNvSpPr>
          <p:nvPr/>
        </p:nvSpPr>
        <p:spPr>
          <a:xfrm>
            <a:off x="395536" y="57150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a:solidFill>
                  <a:srgbClr val="C00000"/>
                </a:solidFill>
                <a:effectLst>
                  <a:outerShdw blurRad="38100" dist="38100" dir="2700000" algn="tl">
                    <a:srgbClr val="000000">
                      <a:alpha val="43137"/>
                    </a:srgbClr>
                  </a:outerShdw>
                </a:effectLst>
                <a:latin typeface="Genesis-Bold" pitchFamily="50" charset="-95"/>
              </a:rPr>
              <a:t>Κυριακή </a:t>
            </a:r>
            <a:r>
              <a:rPr lang="el-GR" b="1" dirty="0" err="1">
                <a:solidFill>
                  <a:srgbClr val="C00000"/>
                </a:solidFill>
                <a:effectLst>
                  <a:outerShdw blurRad="38100" dist="38100" dir="2700000" algn="tl">
                    <a:srgbClr val="000000">
                      <a:alpha val="43137"/>
                    </a:srgbClr>
                  </a:outerShdw>
                </a:effectLst>
                <a:latin typeface="Genesis-Bold" pitchFamily="50" charset="-95"/>
              </a:rPr>
              <a:t>τῆς</a:t>
            </a:r>
            <a:r>
              <a:rPr lang="el-GR" b="1" dirty="0">
                <a:solidFill>
                  <a:srgbClr val="C00000"/>
                </a:solidFill>
                <a:effectLst>
                  <a:outerShdw blurRad="38100" dist="38100" dir="2700000" algn="tl">
                    <a:srgbClr val="000000">
                      <a:alpha val="43137"/>
                    </a:srgbClr>
                  </a:outerShdw>
                </a:effectLst>
                <a:latin typeface="Genesis-Bold" pitchFamily="50" charset="-95"/>
              </a:rPr>
              <a:t> </a:t>
            </a:r>
            <a:r>
              <a:rPr lang="el-GR" b="1" dirty="0" err="1">
                <a:solidFill>
                  <a:srgbClr val="C00000"/>
                </a:solidFill>
                <a:effectLst>
                  <a:outerShdw blurRad="38100" dist="38100" dir="2700000" algn="tl">
                    <a:srgbClr val="000000">
                      <a:alpha val="43137"/>
                    </a:srgbClr>
                  </a:outerShdw>
                </a:effectLst>
                <a:latin typeface="Genesis-Bold" pitchFamily="50" charset="-95"/>
              </a:rPr>
              <a:t>Ὀρθοδοξίας</a:t>
            </a:r>
            <a:endParaRPr lang="el-GR" b="1" dirty="0">
              <a:solidFill>
                <a:srgbClr val="C00000"/>
              </a:solidFill>
              <a:effectLst>
                <a:outerShdw blurRad="38100" dist="38100" dir="2700000" algn="tl">
                  <a:srgbClr val="000000">
                    <a:alpha val="43137"/>
                  </a:srgbClr>
                </a:outerShdw>
              </a:effectLst>
              <a:latin typeface="Genesis-Bold" pitchFamily="50" charset="-95"/>
            </a:endParaRPr>
          </a:p>
        </p:txBody>
      </p:sp>
      <p:sp>
        <p:nvSpPr>
          <p:cNvPr id="9" name="Τίτλος 1"/>
          <p:cNvSpPr txBox="1">
            <a:spLocks/>
          </p:cNvSpPr>
          <p:nvPr/>
        </p:nvSpPr>
        <p:spPr>
          <a:xfrm>
            <a:off x="152400" y="2560638"/>
            <a:ext cx="4067944" cy="3154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a:effectLst>
                  <a:outerShdw blurRad="38100" dist="38100" dir="2700000" algn="tl">
                    <a:srgbClr val="000000">
                      <a:alpha val="43137"/>
                    </a:srgbClr>
                  </a:outerShdw>
                </a:effectLst>
                <a:latin typeface="Genesis-Bold" pitchFamily="50" charset="-95"/>
              </a:rPr>
              <a:t>Α΄ Κυριακή </a:t>
            </a:r>
            <a:r>
              <a:rPr lang="el-GR" sz="3600" b="1" dirty="0" err="1">
                <a:effectLst>
                  <a:outerShdw blurRad="38100" dist="38100" dir="2700000" algn="tl">
                    <a:srgbClr val="000000">
                      <a:alpha val="43137"/>
                    </a:srgbClr>
                  </a:outerShdw>
                </a:effectLst>
                <a:latin typeface="Genesis-Bold" pitchFamily="50" charset="-95"/>
              </a:rPr>
              <a:t>τῶν</a:t>
            </a:r>
            <a:r>
              <a:rPr lang="el-GR" sz="3600" b="1" dirty="0">
                <a:effectLst>
                  <a:outerShdw blurRad="38100" dist="38100" dir="2700000" algn="tl">
                    <a:srgbClr val="000000">
                      <a:alpha val="43137"/>
                    </a:srgbClr>
                  </a:outerShdw>
                </a:effectLst>
                <a:latin typeface="Genesis-Bold" pitchFamily="50" charset="-95"/>
              </a:rPr>
              <a:t> </a:t>
            </a:r>
            <a:r>
              <a:rPr lang="el-GR" sz="3600" b="1" dirty="0" err="1">
                <a:effectLst>
                  <a:outerShdw blurRad="38100" dist="38100" dir="2700000" algn="tl">
                    <a:srgbClr val="000000">
                      <a:alpha val="43137"/>
                    </a:srgbClr>
                  </a:outerShdw>
                </a:effectLst>
                <a:latin typeface="Genesis-Bold" pitchFamily="50" charset="-95"/>
              </a:rPr>
              <a:t>Νηστειῶν</a:t>
            </a:r>
            <a:endParaRPr lang="el-GR" sz="3600" b="1" dirty="0">
              <a:effectLst>
                <a:outerShdw blurRad="38100" dist="38100" dir="2700000" algn="tl">
                  <a:srgbClr val="000000">
                    <a:alpha val="43137"/>
                  </a:srgbClr>
                </a:outerShdw>
              </a:effectLst>
              <a:latin typeface="Genesis-Bold" pitchFamily="50" charset="-95"/>
            </a:endParaRPr>
          </a:p>
          <a:p>
            <a:r>
              <a:rPr lang="el-GR" sz="3600" b="1" dirty="0">
                <a:effectLst>
                  <a:outerShdw blurRad="38100" dist="38100" dir="2700000" algn="tl">
                    <a:srgbClr val="000000">
                      <a:alpha val="43137"/>
                    </a:srgbClr>
                  </a:outerShdw>
                </a:effectLst>
                <a:latin typeface="Genesis-Bold" pitchFamily="50" charset="-95"/>
              </a:rPr>
              <a:t>(</a:t>
            </a:r>
            <a:r>
              <a:rPr lang="el-GR" sz="3600" b="1" dirty="0" err="1">
                <a:effectLst>
                  <a:outerShdw blurRad="38100" dist="38100" dir="2700000" algn="tl">
                    <a:srgbClr val="000000">
                      <a:alpha val="43137"/>
                    </a:srgbClr>
                  </a:outerShdw>
                </a:effectLst>
                <a:latin typeface="Genesis-Bold" pitchFamily="50" charset="-95"/>
              </a:rPr>
              <a:t>γιὰ</a:t>
            </a:r>
            <a:r>
              <a:rPr lang="el-GR" sz="3600" b="1" dirty="0">
                <a:effectLst>
                  <a:outerShdw blurRad="38100" dist="38100" dir="2700000" algn="tl">
                    <a:srgbClr val="000000">
                      <a:alpha val="43137"/>
                    </a:srgbClr>
                  </a:outerShdw>
                </a:effectLst>
                <a:latin typeface="Genesis-Bold" pitchFamily="50" charset="-95"/>
              </a:rPr>
              <a:t> </a:t>
            </a:r>
            <a:r>
              <a:rPr lang="el-GR" sz="3600" b="1" dirty="0" err="1">
                <a:effectLst>
                  <a:outerShdw blurRad="38100" dist="38100" dir="2700000" algn="tl">
                    <a:srgbClr val="000000">
                      <a:alpha val="43137"/>
                    </a:srgbClr>
                  </a:outerShdw>
                </a:effectLst>
                <a:latin typeface="Genesis-Bold" pitchFamily="50" charset="-95"/>
              </a:rPr>
              <a:t>τὸ</a:t>
            </a:r>
            <a:r>
              <a:rPr lang="el-GR" sz="3600" b="1" dirty="0">
                <a:effectLst>
                  <a:outerShdw blurRad="38100" dist="38100" dir="2700000" algn="tl">
                    <a:srgbClr val="000000">
                      <a:alpha val="43137"/>
                    </a:srgbClr>
                  </a:outerShdw>
                </a:effectLst>
                <a:latin typeface="Genesis-Bold" pitchFamily="50" charset="-95"/>
              </a:rPr>
              <a:t> Πάσχα)</a:t>
            </a:r>
          </a:p>
        </p:txBody>
      </p:sp>
    </p:spTree>
    <p:extLst>
      <p:ext uri="{BB962C8B-B14F-4D97-AF65-F5344CB8AC3E}">
        <p14:creationId xmlns:p14="http://schemas.microsoft.com/office/powerpoint/2010/main" val="34582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00">
            <a:alpha val="41000"/>
          </a:srgbClr>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35983" y="0"/>
            <a:ext cx="521208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92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3">
            <a:extLst>
              <a:ext uri="{FF2B5EF4-FFF2-40B4-BE49-F238E27FC236}">
                <a16:creationId xmlns:a16="http://schemas.microsoft.com/office/drawing/2014/main" id="{39FFC4E5-4E8E-4198-BC30-06DA23524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332657"/>
            <a:ext cx="8280921" cy="6264696"/>
          </a:xfrm>
          <a:prstGeom prst="rect">
            <a:avLst/>
          </a:prstGeom>
        </p:spPr>
      </p:pic>
      <p:sp>
        <p:nvSpPr>
          <p:cNvPr id="10" name="Θέση περιεχομένου 2">
            <a:extLst>
              <a:ext uri="{FF2B5EF4-FFF2-40B4-BE49-F238E27FC236}">
                <a16:creationId xmlns:a16="http://schemas.microsoft.com/office/drawing/2014/main" id="{78F72B41-677E-42ED-8EAF-940E97D918B7}"/>
              </a:ext>
            </a:extLst>
          </p:cNvPr>
          <p:cNvSpPr>
            <a:spLocks noGrp="1"/>
          </p:cNvSpPr>
          <p:nvPr>
            <p:ph idx="1"/>
          </p:nvPr>
        </p:nvSpPr>
        <p:spPr>
          <a:xfrm>
            <a:off x="1259632" y="2852937"/>
            <a:ext cx="6984776" cy="3529528"/>
          </a:xfrm>
        </p:spPr>
        <p:txBody>
          <a:bodyPr>
            <a:noAutofit/>
          </a:bodyPr>
          <a:lstStyle/>
          <a:p>
            <a:pPr>
              <a:lnSpc>
                <a:spcPct val="90000"/>
              </a:lnSpc>
            </a:pPr>
            <a:r>
              <a:rPr lang="el-GR" sz="2800" b="1" dirty="0">
                <a:effectLst>
                  <a:outerShdw blurRad="38100" dist="38100" dir="2700000" algn="tl">
                    <a:srgbClr val="000000">
                      <a:alpha val="43137"/>
                    </a:srgbClr>
                  </a:outerShdw>
                </a:effectLst>
              </a:rPr>
              <a:t>Βασανιστήρια, εξορίες, δημεύσεις κλπ</a:t>
            </a:r>
          </a:p>
          <a:p>
            <a:pPr>
              <a:lnSpc>
                <a:spcPct val="90000"/>
              </a:lnSpc>
            </a:pPr>
            <a:r>
              <a:rPr lang="el-GR" sz="2800" b="1" dirty="0">
                <a:effectLst>
                  <a:outerShdw blurRad="38100" dist="38100" dir="2700000" algn="tl">
                    <a:srgbClr val="000000">
                      <a:alpha val="43137"/>
                    </a:srgbClr>
                  </a:outerShdw>
                </a:effectLst>
              </a:rPr>
              <a:t>Διχασμός των πιστών</a:t>
            </a:r>
          </a:p>
          <a:p>
            <a:pPr>
              <a:lnSpc>
                <a:spcPct val="90000"/>
              </a:lnSpc>
            </a:pPr>
            <a:r>
              <a:rPr lang="el-GR" sz="2800" b="1" dirty="0">
                <a:effectLst>
                  <a:outerShdw blurRad="38100" dist="38100" dir="2700000" algn="tl">
                    <a:srgbClr val="000000">
                      <a:alpha val="43137"/>
                    </a:srgbClr>
                  </a:outerShdw>
                </a:effectLst>
              </a:rPr>
              <a:t>Καταστροφή κειμηλίων, έργων τέχνης </a:t>
            </a:r>
          </a:p>
          <a:p>
            <a:pPr>
              <a:lnSpc>
                <a:spcPct val="90000"/>
              </a:lnSpc>
            </a:pPr>
            <a:r>
              <a:rPr lang="el-GR" sz="2800" b="1" dirty="0">
                <a:effectLst>
                  <a:outerShdw blurRad="38100" dist="38100" dir="2700000" algn="tl">
                    <a:srgbClr val="000000">
                      <a:alpha val="43137"/>
                    </a:srgbClr>
                  </a:outerShdw>
                </a:effectLst>
              </a:rPr>
              <a:t>Καταστροφή εικονομαχικών κειμένων</a:t>
            </a:r>
          </a:p>
          <a:p>
            <a:pPr>
              <a:lnSpc>
                <a:spcPct val="90000"/>
              </a:lnSpc>
            </a:pPr>
            <a:r>
              <a:rPr lang="el-GR" sz="2800" b="1" dirty="0">
                <a:effectLst>
                  <a:outerShdw blurRad="38100" dist="38100" dir="2700000" algn="tl">
                    <a:srgbClr val="000000">
                      <a:alpha val="43137"/>
                    </a:srgbClr>
                  </a:outerShdw>
                </a:effectLst>
              </a:rPr>
              <a:t>Ο πάπας δυσαρεστημένος στράφηκε προς τους Φράγκους – αρνητική συνέπεια στις σχέσεις της Αυτοκρατορίας με τη Δύση</a:t>
            </a:r>
            <a:endParaRPr lang="el-GR" sz="2800" dirty="0"/>
          </a:p>
        </p:txBody>
      </p:sp>
      <p:sp>
        <p:nvSpPr>
          <p:cNvPr id="11" name="Τίτλος 1">
            <a:extLst>
              <a:ext uri="{FF2B5EF4-FFF2-40B4-BE49-F238E27FC236}">
                <a16:creationId xmlns:a16="http://schemas.microsoft.com/office/drawing/2014/main" id="{C1EB9EED-CD6C-466D-836F-08A059242011}"/>
              </a:ext>
            </a:extLst>
          </p:cNvPr>
          <p:cNvSpPr>
            <a:spLocks noGrp="1"/>
          </p:cNvSpPr>
          <p:nvPr>
            <p:ph type="title"/>
          </p:nvPr>
        </p:nvSpPr>
        <p:spPr>
          <a:xfrm>
            <a:off x="457200" y="215960"/>
            <a:ext cx="8229600" cy="1628864"/>
          </a:xfrm>
        </p:spPr>
        <p:txBody>
          <a:bodyPr>
            <a:normAutofit/>
          </a:bodyPr>
          <a:lstStyle/>
          <a:p>
            <a:r>
              <a:rPr lang="el-GR" sz="5400" b="1" dirty="0">
                <a:solidFill>
                  <a:srgbClr val="C00000"/>
                </a:solidFill>
                <a:effectLst>
                  <a:outerShdw blurRad="38100" dist="38100" dir="2700000" algn="tl">
                    <a:srgbClr val="000000">
                      <a:alpha val="43137"/>
                    </a:srgbClr>
                  </a:outerShdw>
                </a:effectLst>
                <a:latin typeface="Genesis-Bold" pitchFamily="50" charset="-95"/>
              </a:rPr>
              <a:t>Συνέπειες</a:t>
            </a:r>
          </a:p>
        </p:txBody>
      </p:sp>
      <p:sp>
        <p:nvSpPr>
          <p:cNvPr id="12" name="Arrow: Down 11">
            <a:extLst>
              <a:ext uri="{FF2B5EF4-FFF2-40B4-BE49-F238E27FC236}">
                <a16:creationId xmlns:a16="http://schemas.microsoft.com/office/drawing/2014/main" id="{199740B8-B53D-403E-9C67-FF712D5D2884}"/>
              </a:ext>
            </a:extLst>
          </p:cNvPr>
          <p:cNvSpPr/>
          <p:nvPr/>
        </p:nvSpPr>
        <p:spPr>
          <a:xfrm>
            <a:off x="4103948" y="1556792"/>
            <a:ext cx="936104" cy="1080120"/>
          </a:xfrm>
          <a:prstGeom prst="downArrow">
            <a:avLst/>
          </a:prstGeom>
          <a:solidFill>
            <a:srgbClr val="C00000"/>
          </a:solidFill>
          <a:ln>
            <a:solidFill>
              <a:schemeClr val="tx1"/>
            </a:solidFill>
          </a:ln>
          <a:effectLst>
            <a:outerShdw blurRad="50800" dist="50800" dir="2880000" sx="102000" sy="102000" algn="ctr" rotWithShape="0">
              <a:srgbClr val="000000">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2636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extLst>
              <a:ext uri="{BEBA8EAE-BF5A-486C-A8C5-ECC9F3942E4B}">
                <a14:imgProps xmlns:a14="http://schemas.microsoft.com/office/drawing/2010/main">
                  <a14:imgLayer r:embed="rId3">
                    <a14:imgEffect>
                      <a14:saturation sat="156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Εικόνα 4" descr="http://1.bp.blogspot.com/-E94N8tqkAXI/T00-roVMWQI/AAAAAAAAgNs/XE0RIpfE8Q4/s400/14.jpg"/>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63688" y="764704"/>
            <a:ext cx="5616624" cy="5112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059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6EAEFEEF-633E-4E49-9B0E-BD8EB73507DC}"/>
              </a:ext>
            </a:extLst>
          </p:cNvPr>
          <p:cNvSpPr>
            <a:spLocks noGrp="1"/>
          </p:cNvSpPr>
          <p:nvPr>
            <p:ph type="title"/>
          </p:nvPr>
        </p:nvSpPr>
        <p:spPr>
          <a:xfrm>
            <a:off x="457200" y="-99392"/>
            <a:ext cx="8229600" cy="1143000"/>
          </a:xfrm>
        </p:spPr>
        <p:txBody>
          <a:bodyPr>
            <a:normAutofit/>
          </a:bodyPr>
          <a:lstStyle/>
          <a:p>
            <a:r>
              <a:rPr lang="el-GR" b="1" dirty="0">
                <a:solidFill>
                  <a:srgbClr val="C00000"/>
                </a:solidFill>
                <a:effectLst>
                  <a:outerShdw blurRad="38100" dist="38100" dir="2700000" algn="tl">
                    <a:srgbClr val="000000">
                      <a:alpha val="43137"/>
                    </a:srgbClr>
                  </a:outerShdw>
                </a:effectLst>
                <a:latin typeface="Genesis-Bold" pitchFamily="50" charset="-95"/>
              </a:rPr>
              <a:t>Λέξεις - Κλειδιά</a:t>
            </a:r>
          </a:p>
        </p:txBody>
      </p:sp>
      <p:sp>
        <p:nvSpPr>
          <p:cNvPr id="4" name="Τίτλος 1">
            <a:extLst>
              <a:ext uri="{FF2B5EF4-FFF2-40B4-BE49-F238E27FC236}">
                <a16:creationId xmlns:a16="http://schemas.microsoft.com/office/drawing/2014/main" id="{0D50012E-F3BF-467A-8E4B-AD3BFF5B1641}"/>
              </a:ext>
            </a:extLst>
          </p:cNvPr>
          <p:cNvSpPr txBox="1">
            <a:spLocks/>
          </p:cNvSpPr>
          <p:nvPr/>
        </p:nvSpPr>
        <p:spPr>
          <a:xfrm>
            <a:off x="202251" y="706851"/>
            <a:ext cx="8928992" cy="61206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l-GR" sz="2800" b="1" dirty="0">
                <a:solidFill>
                  <a:srgbClr val="C00000"/>
                </a:solidFill>
                <a:effectLst>
                  <a:outerShdw blurRad="38100" dist="38100" dir="2700000" algn="tl">
                    <a:srgbClr val="000000">
                      <a:alpha val="43137"/>
                    </a:srgbClr>
                  </a:outerShdw>
                </a:effectLst>
                <a:latin typeface="Genesis-Bold" pitchFamily="50" charset="-95"/>
              </a:rPr>
              <a:t>Ανεικονικές</a:t>
            </a:r>
            <a:r>
              <a:rPr lang="el-GR" sz="2800" b="1" dirty="0">
                <a:effectLst>
                  <a:outerShdw blurRad="38100" dist="38100" dir="2700000" algn="tl">
                    <a:srgbClr val="000000">
                      <a:alpha val="43137"/>
                    </a:srgbClr>
                  </a:outerShdw>
                </a:effectLst>
                <a:latin typeface="Genesis-Bold" pitchFamily="50" charset="-95"/>
              </a:rPr>
              <a:t> αντιλήψεις </a:t>
            </a:r>
            <a:r>
              <a:rPr lang="el-GR" sz="2800" b="1" dirty="0">
                <a:effectLst>
                  <a:outerShdw blurRad="38100" dist="38100" dir="2700000" algn="tl">
                    <a:srgbClr val="000000">
                      <a:alpha val="43137"/>
                    </a:srgbClr>
                  </a:outerShdw>
                </a:effectLst>
                <a:latin typeface="Genesis-Bold" pitchFamily="50" charset="-95"/>
                <a:sym typeface="Wingdings" panose="05000000000000000000" pitchFamily="2" charset="2"/>
              </a:rPr>
              <a:t> </a:t>
            </a:r>
            <a:r>
              <a:rPr lang="el-GR" sz="2800" b="1" dirty="0">
                <a:effectLst>
                  <a:outerShdw blurRad="38100" dist="38100" dir="2700000" algn="tl">
                    <a:srgbClr val="000000">
                      <a:alpha val="43137"/>
                    </a:srgbClr>
                  </a:outerShdw>
                </a:effectLst>
                <a:latin typeface="Genesis-Bold" pitchFamily="50" charset="-95"/>
              </a:rPr>
              <a:t>απαγόρευση παράστασης προσώπων</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Εικονομάχοι (εικονοκλάστες) - εικονολάτρες</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Ιωάννης Δαμασκηνός, Θεόδωρος Στουδίτης </a:t>
            </a:r>
            <a:r>
              <a:rPr lang="el-GR" sz="2800" b="1" dirty="0">
                <a:effectLst>
                  <a:outerShdw blurRad="38100" dist="38100" dir="2700000" algn="tl">
                    <a:srgbClr val="000000">
                      <a:alpha val="43137"/>
                    </a:srgbClr>
                  </a:outerShdw>
                </a:effectLst>
                <a:latin typeface="Genesis-Bold" pitchFamily="50" charset="-95"/>
                <a:sym typeface="Wingdings" panose="05000000000000000000" pitchFamily="2" charset="2"/>
              </a:rPr>
              <a:t> υπέρμαχοι των εικόνων</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sym typeface="Wingdings" panose="05000000000000000000" pitchFamily="2" charset="2"/>
              </a:rPr>
              <a:t>Λέων Γ΄, Κων/νος Ε, Λέων Ε΄, Θεόφιλος  εικονομάχοι</a:t>
            </a:r>
            <a:endParaRPr lang="el-GR" sz="2800" b="1" dirty="0">
              <a:effectLst>
                <a:outerShdw blurRad="38100" dist="38100" dir="2700000" algn="tl">
                  <a:srgbClr val="000000">
                    <a:alpha val="43137"/>
                  </a:srgbClr>
                </a:outerShdw>
              </a:effectLst>
              <a:latin typeface="Genesis-Bold" pitchFamily="50" charset="-95"/>
            </a:endParaRP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ΣΥΝΟΔΟΣ ΙΕΡΕΙΑΣ </a:t>
            </a:r>
            <a:r>
              <a:rPr lang="el-GR" sz="2800" b="1" dirty="0">
                <a:solidFill>
                  <a:srgbClr val="C00000"/>
                </a:solidFill>
                <a:effectLst>
                  <a:outerShdw blurRad="38100" dist="38100" dir="2700000" algn="tl">
                    <a:srgbClr val="000000">
                      <a:alpha val="43137"/>
                    </a:srgbClr>
                  </a:outerShdw>
                </a:effectLst>
                <a:latin typeface="Genesis-Bold" pitchFamily="50" charset="-95"/>
              </a:rPr>
              <a:t>754 μ.Χ.</a:t>
            </a:r>
            <a:r>
              <a:rPr lang="el-GR" sz="2800" b="1" dirty="0">
                <a:effectLst>
                  <a:outerShdw blurRad="38100" dist="38100" dir="2700000" algn="tl">
                    <a:srgbClr val="000000">
                      <a:alpha val="43137"/>
                    </a:srgbClr>
                  </a:outerShdw>
                </a:effectLst>
                <a:latin typeface="Genesis-Bold" pitchFamily="50" charset="-95"/>
              </a:rPr>
              <a:t> </a:t>
            </a:r>
            <a:r>
              <a:rPr lang="el-GR" sz="2800" b="1" dirty="0">
                <a:effectLst>
                  <a:outerShdw blurRad="38100" dist="38100" dir="2700000" algn="tl">
                    <a:srgbClr val="000000">
                      <a:alpha val="43137"/>
                    </a:srgbClr>
                  </a:outerShdw>
                </a:effectLst>
                <a:latin typeface="Genesis-Bold" pitchFamily="50" charset="-95"/>
                <a:sym typeface="Wingdings" panose="05000000000000000000" pitchFamily="2" charset="2"/>
              </a:rPr>
              <a:t> εικονομαχική σύνοδος</a:t>
            </a:r>
            <a:endParaRPr lang="el-GR" sz="2800" b="1" dirty="0">
              <a:effectLst>
                <a:outerShdw blurRad="38100" dist="38100" dir="2700000" algn="tl">
                  <a:srgbClr val="000000">
                    <a:alpha val="43137"/>
                  </a:srgbClr>
                </a:outerShdw>
              </a:effectLst>
              <a:latin typeface="Genesis-Bold" pitchFamily="50" charset="-95"/>
            </a:endParaRP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Ζ΄ ΟΙΚΟΥΜΕΝΙΚΗ ΣΥΝΟΔΟΣ </a:t>
            </a:r>
            <a:r>
              <a:rPr lang="el-GR" sz="2800" b="1" dirty="0">
                <a:solidFill>
                  <a:srgbClr val="C00000"/>
                </a:solidFill>
                <a:effectLst>
                  <a:outerShdw blurRad="38100" dist="38100" dir="2700000" algn="tl">
                    <a:srgbClr val="000000">
                      <a:alpha val="43137"/>
                    </a:srgbClr>
                  </a:outerShdw>
                </a:effectLst>
                <a:latin typeface="Genesis-Bold" pitchFamily="50" charset="-95"/>
              </a:rPr>
              <a:t>787 μ.Χ.</a:t>
            </a:r>
            <a:r>
              <a:rPr lang="el-GR" sz="2800" b="1" dirty="0">
                <a:effectLst>
                  <a:outerShdw blurRad="38100" dist="38100" dir="2700000" algn="tl">
                    <a:srgbClr val="000000">
                      <a:alpha val="43137"/>
                    </a:srgbClr>
                  </a:outerShdw>
                </a:effectLst>
                <a:latin typeface="Genesis-Bold" pitchFamily="50" charset="-95"/>
              </a:rPr>
              <a:t> </a:t>
            </a:r>
            <a:r>
              <a:rPr lang="el-GR" sz="2800" b="1" dirty="0">
                <a:effectLst>
                  <a:outerShdw blurRad="38100" dist="38100" dir="2700000" algn="tl">
                    <a:srgbClr val="000000">
                      <a:alpha val="43137"/>
                    </a:srgbClr>
                  </a:outerShdw>
                </a:effectLst>
                <a:latin typeface="Genesis-Bold" pitchFamily="50" charset="-95"/>
                <a:sym typeface="Wingdings" panose="05000000000000000000" pitchFamily="2" charset="2"/>
              </a:rPr>
              <a:t> Ειρήνη</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ΑΝΑΣΤΗΛΩΣΗ ΕΙΚΟΝΩΝ </a:t>
            </a:r>
            <a:r>
              <a:rPr lang="el-GR" sz="2800" b="1" dirty="0">
                <a:solidFill>
                  <a:srgbClr val="C00000"/>
                </a:solidFill>
                <a:effectLst>
                  <a:outerShdw blurRad="38100" dist="38100" dir="2700000" algn="tl">
                    <a:srgbClr val="000000">
                      <a:alpha val="43137"/>
                    </a:srgbClr>
                  </a:outerShdw>
                </a:effectLst>
                <a:latin typeface="Genesis-Bold" pitchFamily="50" charset="-95"/>
              </a:rPr>
              <a:t>843 μ.Χ. </a:t>
            </a:r>
            <a:r>
              <a:rPr lang="el-GR" sz="2800" b="1" dirty="0">
                <a:effectLst>
                  <a:outerShdw blurRad="38100" dist="38100" dir="2700000" algn="tl">
                    <a:srgbClr val="000000">
                      <a:alpha val="43137"/>
                    </a:srgbClr>
                  </a:outerShdw>
                </a:effectLst>
                <a:latin typeface="Genesis-Bold" pitchFamily="50" charset="-95"/>
                <a:sym typeface="Wingdings" panose="05000000000000000000" pitchFamily="2" charset="2"/>
              </a:rPr>
              <a:t> Θεοδώρα</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Τιμητική προσκύνηση</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Καταστροφή έργων τέχνης</a:t>
            </a:r>
          </a:p>
          <a:p>
            <a:pPr marL="571500" indent="-571500" algn="l">
              <a:buFont typeface="Arial" panose="020B0604020202020204" pitchFamily="34" charset="0"/>
              <a:buChar char="•"/>
            </a:pPr>
            <a:r>
              <a:rPr lang="el-GR" sz="2800" b="1" dirty="0">
                <a:effectLst>
                  <a:outerShdw blurRad="38100" dist="38100" dir="2700000" algn="tl">
                    <a:srgbClr val="000000">
                      <a:alpha val="43137"/>
                    </a:srgbClr>
                  </a:outerShdw>
                </a:effectLst>
                <a:latin typeface="Genesis-Bold" pitchFamily="50" charset="-95"/>
              </a:rPr>
              <a:t>Καταστροφή εικονομαχικών κειμένων</a:t>
            </a:r>
          </a:p>
        </p:txBody>
      </p:sp>
    </p:spTree>
    <p:extLst>
      <p:ext uri="{BB962C8B-B14F-4D97-AF65-F5344CB8AC3E}">
        <p14:creationId xmlns:p14="http://schemas.microsoft.com/office/powerpoint/2010/main" val="9754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3">
            <a:extLst>
              <a:ext uri="{FF2B5EF4-FFF2-40B4-BE49-F238E27FC236}">
                <a16:creationId xmlns:a16="http://schemas.microsoft.com/office/drawing/2014/main" id="{39FFC4E5-4E8E-4198-BC30-06DA235245E4}"/>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7543" y="332657"/>
            <a:ext cx="8280921" cy="6264696"/>
          </a:xfrm>
          <a:prstGeom prst="rect">
            <a:avLst/>
          </a:prstGeom>
        </p:spPr>
      </p:pic>
      <p:sp>
        <p:nvSpPr>
          <p:cNvPr id="10" name="Θέση περιεχομένου 2">
            <a:extLst>
              <a:ext uri="{FF2B5EF4-FFF2-40B4-BE49-F238E27FC236}">
                <a16:creationId xmlns:a16="http://schemas.microsoft.com/office/drawing/2014/main" id="{78F72B41-677E-42ED-8EAF-940E97D918B7}"/>
              </a:ext>
            </a:extLst>
          </p:cNvPr>
          <p:cNvSpPr>
            <a:spLocks noGrp="1"/>
          </p:cNvSpPr>
          <p:nvPr>
            <p:ph idx="1"/>
          </p:nvPr>
        </p:nvSpPr>
        <p:spPr>
          <a:xfrm>
            <a:off x="2051720" y="3429000"/>
            <a:ext cx="5472608" cy="3024336"/>
          </a:xfrm>
        </p:spPr>
        <p:txBody>
          <a:bodyPr>
            <a:noAutofit/>
          </a:bodyPr>
          <a:lstStyle/>
          <a:p>
            <a:pPr marL="0" indent="0" algn="ctr">
              <a:lnSpc>
                <a:spcPct val="90000"/>
              </a:lnSpc>
              <a:buNone/>
            </a:pPr>
            <a:r>
              <a:rPr lang="el-GR" sz="3600" b="1" dirty="0">
                <a:solidFill>
                  <a:srgbClr val="990000"/>
                </a:solidFill>
                <a:effectLst>
                  <a:outerShdw blurRad="38100" dist="38100" dir="2700000" algn="tl">
                    <a:srgbClr val="000000">
                      <a:alpha val="43137"/>
                    </a:srgbClr>
                  </a:outerShdw>
                </a:effectLst>
              </a:rPr>
              <a:t>Οι ανεικονικές αντιλήψεις!</a:t>
            </a:r>
          </a:p>
          <a:p>
            <a:pPr marL="0" indent="0" algn="ctr">
              <a:lnSpc>
                <a:spcPct val="90000"/>
              </a:lnSpc>
              <a:buNone/>
            </a:pPr>
            <a:r>
              <a:rPr lang="el-GR" sz="2800" b="1" dirty="0"/>
              <a:t>Η απεικόνιση του θείου με ανθρώπινη μορφή δεν συμβιβάζεται με τον χαρακτήρα του χριστιανισμού ως καθαρά πνευματικής θρησκείας</a:t>
            </a:r>
            <a:endParaRPr lang="el-GR" sz="2800" dirty="0"/>
          </a:p>
          <a:p>
            <a:endParaRPr lang="el-GR" sz="2800" dirty="0"/>
          </a:p>
        </p:txBody>
      </p:sp>
      <p:sp>
        <p:nvSpPr>
          <p:cNvPr id="11" name="Τίτλος 1">
            <a:extLst>
              <a:ext uri="{FF2B5EF4-FFF2-40B4-BE49-F238E27FC236}">
                <a16:creationId xmlns:a16="http://schemas.microsoft.com/office/drawing/2014/main" id="{C1EB9EED-CD6C-466D-836F-08A059242011}"/>
              </a:ext>
            </a:extLst>
          </p:cNvPr>
          <p:cNvSpPr>
            <a:spLocks noGrp="1"/>
          </p:cNvSpPr>
          <p:nvPr>
            <p:ph type="title"/>
          </p:nvPr>
        </p:nvSpPr>
        <p:spPr>
          <a:xfrm>
            <a:off x="457200" y="215960"/>
            <a:ext cx="8229600" cy="2132920"/>
          </a:xfrm>
        </p:spPr>
        <p:txBody>
          <a:bodyPr>
            <a:normAutofit/>
          </a:bodyPr>
          <a:lstStyle/>
          <a:p>
            <a:r>
              <a:rPr lang="el-GR" sz="5400" b="1" dirty="0">
                <a:solidFill>
                  <a:srgbClr val="C00000"/>
                </a:solidFill>
                <a:effectLst>
                  <a:outerShdw blurRad="38100" dist="38100" dir="2700000" algn="tl">
                    <a:srgbClr val="000000">
                      <a:alpha val="43137"/>
                    </a:srgbClr>
                  </a:outerShdw>
                </a:effectLst>
                <a:latin typeface="Genesis-Bold" pitchFamily="50" charset="-95"/>
              </a:rPr>
              <a:t>Ιδεολογική βάση</a:t>
            </a:r>
          </a:p>
        </p:txBody>
      </p:sp>
      <p:sp>
        <p:nvSpPr>
          <p:cNvPr id="12" name="Arrow: Down 11">
            <a:extLst>
              <a:ext uri="{FF2B5EF4-FFF2-40B4-BE49-F238E27FC236}">
                <a16:creationId xmlns:a16="http://schemas.microsoft.com/office/drawing/2014/main" id="{199740B8-B53D-403E-9C67-FF712D5D2884}"/>
              </a:ext>
            </a:extLst>
          </p:cNvPr>
          <p:cNvSpPr/>
          <p:nvPr/>
        </p:nvSpPr>
        <p:spPr>
          <a:xfrm>
            <a:off x="4283968" y="1844824"/>
            <a:ext cx="936104" cy="1584176"/>
          </a:xfrm>
          <a:prstGeom prst="downArrow">
            <a:avLst/>
          </a:prstGeom>
          <a:solidFill>
            <a:srgbClr val="C00000"/>
          </a:solidFill>
          <a:ln>
            <a:solidFill>
              <a:schemeClr val="tx1"/>
            </a:solidFill>
          </a:ln>
          <a:effectLst>
            <a:outerShdw blurRad="50800" dist="50800" dir="2880000" sx="102000" sy="102000" algn="ctr" rotWithShape="0">
              <a:srgbClr val="000000">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019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9512" y="-1528"/>
            <a:ext cx="8856983" cy="6857999"/>
          </a:xfrm>
          <a:prstGeom prst="rect">
            <a:avLst/>
          </a:prstGeom>
        </p:spPr>
      </p:pic>
      <p:sp>
        <p:nvSpPr>
          <p:cNvPr id="2" name="Τίτλος 1"/>
          <p:cNvSpPr>
            <a:spLocks noGrp="1"/>
          </p:cNvSpPr>
          <p:nvPr>
            <p:ph type="title"/>
          </p:nvPr>
        </p:nvSpPr>
        <p:spPr>
          <a:xfrm>
            <a:off x="457200" y="215960"/>
            <a:ext cx="8229600" cy="1143000"/>
          </a:xfrm>
        </p:spPr>
        <p:txBody>
          <a:bodyPr>
            <a:normAutofit/>
          </a:bodyPr>
          <a:lstStyle/>
          <a:p>
            <a:r>
              <a:rPr lang="el-GR" sz="5400" b="1" dirty="0">
                <a:solidFill>
                  <a:schemeClr val="accent2">
                    <a:lumMod val="50000"/>
                  </a:schemeClr>
                </a:solidFill>
                <a:effectLst>
                  <a:outerShdw blurRad="38100" dist="38100" dir="2700000" algn="tl">
                    <a:srgbClr val="000000">
                      <a:alpha val="43137"/>
                    </a:srgbClr>
                  </a:outerShdw>
                </a:effectLst>
                <a:latin typeface="Genesis-Bold" pitchFamily="50" charset="-95"/>
              </a:rPr>
              <a:t>Αίτια</a:t>
            </a:r>
          </a:p>
        </p:txBody>
      </p:sp>
      <p:sp>
        <p:nvSpPr>
          <p:cNvPr id="3" name="Θέση περιεχομένου 2"/>
          <p:cNvSpPr>
            <a:spLocks noGrp="1"/>
          </p:cNvSpPr>
          <p:nvPr>
            <p:ph idx="1"/>
          </p:nvPr>
        </p:nvSpPr>
        <p:spPr>
          <a:xfrm>
            <a:off x="1115616" y="1340768"/>
            <a:ext cx="7344816" cy="5112568"/>
          </a:xfrm>
        </p:spPr>
        <p:txBody>
          <a:bodyPr>
            <a:noAutofit/>
          </a:bodyPr>
          <a:lstStyle/>
          <a:p>
            <a:pPr marL="0" indent="0">
              <a:lnSpc>
                <a:spcPct val="90000"/>
              </a:lnSpc>
              <a:buNone/>
            </a:pPr>
            <a:r>
              <a:rPr lang="el-GR" sz="2800" b="1" dirty="0"/>
              <a:t>1. </a:t>
            </a:r>
            <a:r>
              <a:rPr lang="el-GR" sz="2800" b="1" dirty="0">
                <a:solidFill>
                  <a:srgbClr val="990000"/>
                </a:solidFill>
              </a:rPr>
              <a:t>Το Ισλάμ</a:t>
            </a:r>
            <a:r>
              <a:rPr lang="el-GR" sz="2800" b="1" dirty="0"/>
              <a:t> και ο </a:t>
            </a:r>
            <a:r>
              <a:rPr lang="el-GR" sz="2800" b="1" dirty="0">
                <a:solidFill>
                  <a:srgbClr val="990000"/>
                </a:solidFill>
              </a:rPr>
              <a:t>Ιουδαϊσμός</a:t>
            </a:r>
            <a:r>
              <a:rPr lang="el-GR" sz="2800" b="1" dirty="0"/>
              <a:t> που ήταν αντίθετοι στη χρήση εικόνων για το Θεό</a:t>
            </a:r>
          </a:p>
          <a:p>
            <a:pPr marL="0" indent="0">
              <a:lnSpc>
                <a:spcPct val="90000"/>
              </a:lnSpc>
              <a:buNone/>
            </a:pPr>
            <a:r>
              <a:rPr lang="el-GR" sz="2800" b="1" dirty="0"/>
              <a:t>2. </a:t>
            </a:r>
            <a:r>
              <a:rPr lang="el-GR" sz="2800" b="1" dirty="0">
                <a:solidFill>
                  <a:srgbClr val="990000"/>
                </a:solidFill>
              </a:rPr>
              <a:t>Οι αυτοκράτορες</a:t>
            </a:r>
            <a:r>
              <a:rPr lang="el-GR" sz="2800" b="1" dirty="0"/>
              <a:t> που κατάγονταν από τις </a:t>
            </a:r>
            <a:r>
              <a:rPr lang="el-GR" sz="2800" b="1" dirty="0">
                <a:solidFill>
                  <a:srgbClr val="990000"/>
                </a:solidFill>
              </a:rPr>
              <a:t>ανατολικές επαρχίες</a:t>
            </a:r>
          </a:p>
          <a:p>
            <a:pPr marL="0" indent="0">
              <a:lnSpc>
                <a:spcPct val="90000"/>
              </a:lnSpc>
              <a:buNone/>
            </a:pPr>
            <a:r>
              <a:rPr lang="el-GR" sz="2800" b="1" dirty="0"/>
              <a:t>3. </a:t>
            </a:r>
            <a:r>
              <a:rPr lang="el-GR" sz="2800" b="1" dirty="0">
                <a:solidFill>
                  <a:srgbClr val="990000"/>
                </a:solidFill>
              </a:rPr>
              <a:t>Η άγνοια και η δεισιδαιμονία</a:t>
            </a:r>
            <a:r>
              <a:rPr lang="el-GR" sz="2800" b="1" dirty="0"/>
              <a:t> πολλών πιστών </a:t>
            </a:r>
            <a:r>
              <a:rPr lang="el-GR" sz="2800" dirty="0"/>
              <a:t>(λαθεμένη προσκύνηση των εικόνων)</a:t>
            </a:r>
          </a:p>
          <a:p>
            <a:pPr marL="0" indent="0">
              <a:lnSpc>
                <a:spcPct val="90000"/>
              </a:lnSpc>
              <a:buNone/>
            </a:pPr>
            <a:r>
              <a:rPr lang="el-GR" sz="2800" b="1" dirty="0"/>
              <a:t>4. </a:t>
            </a:r>
            <a:r>
              <a:rPr lang="el-GR" sz="2800" b="1" dirty="0">
                <a:solidFill>
                  <a:srgbClr val="990000"/>
                </a:solidFill>
              </a:rPr>
              <a:t>Πολιτικά και κοινωνικά</a:t>
            </a:r>
            <a:r>
              <a:rPr lang="el-GR" sz="2800" b="1" dirty="0"/>
              <a:t> αίτια</a:t>
            </a:r>
            <a:r>
              <a:rPr lang="en-US" sz="2800" b="1" dirty="0"/>
              <a:t>                </a:t>
            </a:r>
            <a:r>
              <a:rPr lang="el-GR" sz="2800" b="1" dirty="0"/>
              <a:t> </a:t>
            </a:r>
            <a:r>
              <a:rPr lang="el-GR" sz="2800" dirty="0"/>
              <a:t>(εξάπλωση και </a:t>
            </a:r>
            <a:r>
              <a:rPr lang="el-GR" sz="2800" b="1" dirty="0"/>
              <a:t>επιρροή των μοναστηριών </a:t>
            </a:r>
            <a:r>
              <a:rPr lang="el-GR" sz="2800" dirty="0"/>
              <a:t>και επιθυμία περιορισμού τους από το κράτος, μεταρρυθμίσεις, οι </a:t>
            </a:r>
            <a:r>
              <a:rPr lang="el-GR" sz="2800" b="1" dirty="0"/>
              <a:t>αγρότες της Μ. Ασίας </a:t>
            </a:r>
            <a:r>
              <a:rPr lang="el-GR" sz="2800" dirty="0"/>
              <a:t>– επηρεασμένοι από τις </a:t>
            </a:r>
            <a:r>
              <a:rPr lang="el-GR" sz="2800" b="1" dirty="0"/>
              <a:t>ανεικονικές αντιλήψεις </a:t>
            </a:r>
            <a:r>
              <a:rPr lang="el-GR" sz="2800" dirty="0"/>
              <a:t>του Ισλάμ </a:t>
            </a:r>
            <a:r>
              <a:rPr lang="el-GR" sz="2800" dirty="0">
                <a:sym typeface="Wingdings" panose="05000000000000000000" pitchFamily="2" charset="2"/>
              </a:rPr>
              <a:t> </a:t>
            </a:r>
            <a:r>
              <a:rPr lang="el-GR" sz="2800" dirty="0"/>
              <a:t>απαραίτητοι για την αυτοκρατορία)  </a:t>
            </a:r>
          </a:p>
          <a:p>
            <a:endParaRPr lang="el-GR" sz="2800" dirty="0"/>
          </a:p>
        </p:txBody>
      </p:sp>
    </p:spTree>
    <p:extLst>
      <p:ext uri="{BB962C8B-B14F-4D97-AF65-F5344CB8AC3E}">
        <p14:creationId xmlns:p14="http://schemas.microsoft.com/office/powerpoint/2010/main" val="24840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9512" y="-1528"/>
            <a:ext cx="8856983" cy="6857999"/>
          </a:xfrm>
          <a:prstGeom prst="rect">
            <a:avLst/>
          </a:prstGeom>
        </p:spPr>
      </p:pic>
      <p:sp>
        <p:nvSpPr>
          <p:cNvPr id="2" name="Τίτλος 1"/>
          <p:cNvSpPr>
            <a:spLocks noGrp="1"/>
          </p:cNvSpPr>
          <p:nvPr>
            <p:ph type="title"/>
          </p:nvPr>
        </p:nvSpPr>
        <p:spPr>
          <a:xfrm>
            <a:off x="457200" y="215960"/>
            <a:ext cx="8229600" cy="1143000"/>
          </a:xfrm>
        </p:spPr>
        <p:txBody>
          <a:bodyPr>
            <a:normAutofit/>
          </a:bodyPr>
          <a:lstStyle/>
          <a:p>
            <a:r>
              <a:rPr lang="el-GR" sz="5400" b="1" dirty="0">
                <a:effectLst>
                  <a:outerShdw blurRad="38100" dist="38100" dir="2700000" algn="tl">
                    <a:srgbClr val="000000">
                      <a:alpha val="43137"/>
                    </a:srgbClr>
                  </a:outerShdw>
                </a:effectLst>
                <a:latin typeface="Genesis-Bold" pitchFamily="50" charset="-95"/>
              </a:rPr>
              <a:t>Κρίσιμη</a:t>
            </a:r>
            <a:r>
              <a:rPr lang="el-GR" sz="5400" b="1" dirty="0">
                <a:solidFill>
                  <a:srgbClr val="C00000"/>
                </a:solidFill>
                <a:effectLst>
                  <a:outerShdw blurRad="38100" dist="38100" dir="2700000" algn="tl">
                    <a:srgbClr val="000000">
                      <a:alpha val="43137"/>
                    </a:srgbClr>
                  </a:outerShdw>
                </a:effectLst>
                <a:latin typeface="Genesis-Bold" pitchFamily="50" charset="-95"/>
              </a:rPr>
              <a:t> κατάσταση</a:t>
            </a:r>
          </a:p>
        </p:txBody>
      </p:sp>
      <p:sp>
        <p:nvSpPr>
          <p:cNvPr id="3" name="Θέση περιεχομένου 2"/>
          <p:cNvSpPr>
            <a:spLocks noGrp="1"/>
          </p:cNvSpPr>
          <p:nvPr>
            <p:ph idx="1"/>
          </p:nvPr>
        </p:nvSpPr>
        <p:spPr>
          <a:xfrm>
            <a:off x="1619672" y="1412776"/>
            <a:ext cx="6192688" cy="2520280"/>
          </a:xfrm>
        </p:spPr>
        <p:txBody>
          <a:bodyPr>
            <a:noAutofit/>
          </a:bodyPr>
          <a:lstStyle/>
          <a:p>
            <a:pPr marL="0" indent="0">
              <a:lnSpc>
                <a:spcPct val="90000"/>
              </a:lnSpc>
              <a:buNone/>
            </a:pPr>
            <a:r>
              <a:rPr lang="el-GR" sz="2800" b="1" dirty="0"/>
              <a:t>1. </a:t>
            </a:r>
            <a:r>
              <a:rPr lang="el-GR" sz="2800" b="1" dirty="0">
                <a:solidFill>
                  <a:srgbClr val="990000"/>
                </a:solidFill>
              </a:rPr>
              <a:t>Αραβικά πλοία </a:t>
            </a:r>
            <a:r>
              <a:rPr lang="el-GR" sz="2800" b="1" dirty="0"/>
              <a:t>οργώνουν θάλασσες</a:t>
            </a:r>
          </a:p>
          <a:p>
            <a:pPr marL="0" indent="0">
              <a:lnSpc>
                <a:spcPct val="90000"/>
              </a:lnSpc>
              <a:buNone/>
            </a:pPr>
            <a:r>
              <a:rPr lang="el-GR" sz="2800" b="1" dirty="0">
                <a:solidFill>
                  <a:srgbClr val="990000"/>
                </a:solidFill>
              </a:rPr>
              <a:t>   </a:t>
            </a:r>
            <a:r>
              <a:rPr lang="el-GR" sz="2800" b="1" dirty="0"/>
              <a:t> και </a:t>
            </a:r>
            <a:r>
              <a:rPr lang="el-GR" sz="2800" b="1" dirty="0">
                <a:solidFill>
                  <a:srgbClr val="990000"/>
                </a:solidFill>
              </a:rPr>
              <a:t>λεηλατούν – παραλύει το εμπόριο</a:t>
            </a:r>
            <a:endParaRPr lang="el-GR" sz="2800" b="1" dirty="0"/>
          </a:p>
          <a:p>
            <a:pPr marL="0" indent="0">
              <a:lnSpc>
                <a:spcPct val="90000"/>
              </a:lnSpc>
              <a:buNone/>
            </a:pPr>
            <a:r>
              <a:rPr lang="el-GR" sz="2800" b="1" dirty="0"/>
              <a:t>2. </a:t>
            </a:r>
            <a:r>
              <a:rPr lang="el-GR" sz="2800" b="1" dirty="0">
                <a:solidFill>
                  <a:srgbClr val="990000"/>
                </a:solidFill>
              </a:rPr>
              <a:t>Οι βυζαντινές επαρχίες </a:t>
            </a:r>
            <a:r>
              <a:rPr lang="el-GR" sz="2800" b="1" dirty="0"/>
              <a:t>έχουν  </a:t>
            </a:r>
          </a:p>
          <a:p>
            <a:pPr marL="0" indent="0">
              <a:lnSpc>
                <a:spcPct val="90000"/>
              </a:lnSpc>
              <a:buNone/>
            </a:pPr>
            <a:r>
              <a:rPr lang="el-GR" sz="2800" b="1" dirty="0"/>
              <a:t>     κατακλυσθεί από </a:t>
            </a:r>
            <a:r>
              <a:rPr lang="el-GR" sz="2800" b="1" dirty="0">
                <a:solidFill>
                  <a:srgbClr val="990000"/>
                </a:solidFill>
              </a:rPr>
              <a:t>Σλάβους</a:t>
            </a:r>
          </a:p>
          <a:p>
            <a:pPr marL="0" indent="0">
              <a:lnSpc>
                <a:spcPct val="90000"/>
              </a:lnSpc>
              <a:buNone/>
            </a:pPr>
            <a:r>
              <a:rPr lang="el-GR" sz="2800" b="1" dirty="0"/>
              <a:t>3. </a:t>
            </a:r>
            <a:r>
              <a:rPr lang="el-GR" sz="2800" b="1" dirty="0">
                <a:solidFill>
                  <a:srgbClr val="990000"/>
                </a:solidFill>
              </a:rPr>
              <a:t>Επιδρομές Βουλγάρων</a:t>
            </a:r>
            <a:endParaRPr lang="el-GR" sz="2800" dirty="0"/>
          </a:p>
          <a:p>
            <a:endParaRPr lang="el-GR" sz="2800" dirty="0"/>
          </a:p>
        </p:txBody>
      </p:sp>
      <p:sp>
        <p:nvSpPr>
          <p:cNvPr id="6" name="Arrow: Down 5">
            <a:extLst>
              <a:ext uri="{FF2B5EF4-FFF2-40B4-BE49-F238E27FC236}">
                <a16:creationId xmlns:a16="http://schemas.microsoft.com/office/drawing/2014/main" id="{EA86AC23-0143-4A04-AAEF-9DD2A6EAF1B3}"/>
              </a:ext>
            </a:extLst>
          </p:cNvPr>
          <p:cNvSpPr/>
          <p:nvPr/>
        </p:nvSpPr>
        <p:spPr>
          <a:xfrm>
            <a:off x="3805064" y="3789040"/>
            <a:ext cx="936104" cy="965017"/>
          </a:xfrm>
          <a:prstGeom prst="downArrow">
            <a:avLst/>
          </a:prstGeom>
          <a:solidFill>
            <a:srgbClr val="C00000"/>
          </a:solidFill>
          <a:ln>
            <a:solidFill>
              <a:schemeClr val="tx1"/>
            </a:solidFill>
          </a:ln>
          <a:effectLst>
            <a:outerShdw blurRad="50800" dist="50800" dir="2880000" sx="102000" sy="102000" algn="ctr" rotWithShape="0">
              <a:srgbClr val="000000">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Θέση περιεχομένου 2">
            <a:extLst>
              <a:ext uri="{FF2B5EF4-FFF2-40B4-BE49-F238E27FC236}">
                <a16:creationId xmlns:a16="http://schemas.microsoft.com/office/drawing/2014/main" id="{44DF33E8-772F-4076-8117-AD02A08AE48F}"/>
              </a:ext>
            </a:extLst>
          </p:cNvPr>
          <p:cNvSpPr txBox="1">
            <a:spLocks/>
          </p:cNvSpPr>
          <p:nvPr/>
        </p:nvSpPr>
        <p:spPr>
          <a:xfrm>
            <a:off x="1331640" y="4754057"/>
            <a:ext cx="6912768" cy="1699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r>
              <a:rPr lang="el-GR" sz="3600" b="1" dirty="0">
                <a:solidFill>
                  <a:srgbClr val="990000"/>
                </a:solidFill>
                <a:effectLst>
                  <a:outerShdw blurRad="38100" dist="38100" dir="2700000" algn="tl">
                    <a:srgbClr val="000000">
                      <a:alpha val="43137"/>
                    </a:srgbClr>
                  </a:outerShdw>
                </a:effectLst>
              </a:rPr>
              <a:t>Η σωτηρία της αυτοκρατορίας...</a:t>
            </a:r>
          </a:p>
          <a:p>
            <a:pPr marL="0" indent="0" algn="ctr">
              <a:lnSpc>
                <a:spcPct val="90000"/>
              </a:lnSpc>
              <a:buFont typeface="Arial" panose="020B0604020202020204" pitchFamily="34" charset="0"/>
              <a:buNone/>
            </a:pPr>
            <a:r>
              <a:rPr lang="el-GR" sz="2400" b="1" dirty="0">
                <a:effectLst>
                  <a:outerShdw blurRad="38100" dist="38100" dir="2700000" algn="tl">
                    <a:srgbClr val="000000">
                      <a:alpha val="43137"/>
                    </a:srgbClr>
                  </a:outerShdw>
                </a:effectLst>
              </a:rPr>
              <a:t>εξαρτάται αποκλειστικά από τους αγροτικούς πληθυσμούς Μ. Ασίας που... απέρριπταν την αναπαράσταση του θείου!</a:t>
            </a:r>
            <a:endParaRPr lang="el-GR" sz="2400" dirty="0"/>
          </a:p>
          <a:p>
            <a:endParaRPr lang="el-GR" sz="2800" dirty="0"/>
          </a:p>
        </p:txBody>
      </p:sp>
    </p:spTree>
    <p:extLst>
      <p:ext uri="{BB962C8B-B14F-4D97-AF65-F5344CB8AC3E}">
        <p14:creationId xmlns:p14="http://schemas.microsoft.com/office/powerpoint/2010/main" val="29007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48882"/>
            <a:ext cx="8229600" cy="1143000"/>
          </a:xfrm>
        </p:spPr>
        <p:txBody>
          <a:body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Πότε ξεκίνησε;</a:t>
            </a:r>
          </a:p>
        </p:txBody>
      </p:sp>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80656" y="2082095"/>
            <a:ext cx="3541611" cy="42670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19232" y="1891883"/>
            <a:ext cx="4561424" cy="4647426"/>
          </a:xfrm>
          <a:prstGeom prst="rect">
            <a:avLst/>
          </a:prstGeom>
          <a:noFill/>
        </p:spPr>
        <p:txBody>
          <a:bodyPr wrap="square" rtlCol="0">
            <a:spAutoFit/>
          </a:bodyPr>
          <a:lstStyle/>
          <a:p>
            <a:r>
              <a:rPr lang="el-GR" sz="3200" b="1" dirty="0"/>
              <a:t>Ξεκίνησε το </a:t>
            </a:r>
            <a:r>
              <a:rPr lang="el-GR" sz="4000" b="1" dirty="0">
                <a:solidFill>
                  <a:srgbClr val="C00000"/>
                </a:solidFill>
                <a:effectLst>
                  <a:outerShdw blurRad="38100" dist="38100" dir="2700000" algn="tl">
                    <a:srgbClr val="000000">
                      <a:alpha val="43137"/>
                    </a:srgbClr>
                  </a:outerShdw>
                </a:effectLst>
              </a:rPr>
              <a:t>726</a:t>
            </a:r>
            <a:r>
              <a:rPr lang="el-GR" sz="3200" b="1" dirty="0"/>
              <a:t> μ.Χ. </a:t>
            </a:r>
          </a:p>
          <a:p>
            <a:r>
              <a:rPr lang="el-GR" sz="3200" b="1" dirty="0"/>
              <a:t>με τον </a:t>
            </a:r>
            <a:r>
              <a:rPr lang="el-GR" sz="3200" b="1" dirty="0">
                <a:solidFill>
                  <a:srgbClr val="C00000"/>
                </a:solidFill>
                <a:effectLst>
                  <a:outerShdw blurRad="38100" dist="38100" dir="2700000" algn="tl">
                    <a:srgbClr val="000000">
                      <a:alpha val="43137"/>
                    </a:srgbClr>
                  </a:outerShdw>
                </a:effectLst>
              </a:rPr>
              <a:t>Λέοντα Γ΄</a:t>
            </a:r>
            <a:r>
              <a:rPr lang="el-GR" sz="3200" b="1" dirty="0">
                <a:solidFill>
                  <a:srgbClr val="C00000"/>
                </a:solidFill>
              </a:rPr>
              <a:t> </a:t>
            </a:r>
            <a:r>
              <a:rPr lang="el-GR" sz="3200" b="1" dirty="0"/>
              <a:t>της δυναστείας </a:t>
            </a:r>
          </a:p>
          <a:p>
            <a:r>
              <a:rPr lang="el-GR" sz="3200" b="1" dirty="0"/>
              <a:t>των </a:t>
            </a:r>
            <a:r>
              <a:rPr lang="el-GR" sz="3200" b="1" dirty="0">
                <a:solidFill>
                  <a:srgbClr val="C00000"/>
                </a:solidFill>
                <a:effectLst>
                  <a:outerShdw blurRad="38100" dist="38100" dir="2700000" algn="tl">
                    <a:srgbClr val="000000">
                      <a:alpha val="43137"/>
                    </a:srgbClr>
                  </a:outerShdw>
                </a:effectLst>
              </a:rPr>
              <a:t>ΙΣΑΥΡΩΝ.</a:t>
            </a:r>
          </a:p>
          <a:p>
            <a:endParaRPr lang="el-GR" sz="3200" b="1" dirty="0"/>
          </a:p>
          <a:p>
            <a:r>
              <a:rPr lang="el-GR" sz="3200" b="1" dirty="0"/>
              <a:t>Αφαίρεσε από </a:t>
            </a:r>
          </a:p>
          <a:p>
            <a:r>
              <a:rPr lang="el-GR" sz="3200" b="1" dirty="0"/>
              <a:t>τη </a:t>
            </a:r>
            <a:r>
              <a:rPr lang="el-GR" sz="3200" b="1" dirty="0">
                <a:solidFill>
                  <a:srgbClr val="C00000"/>
                </a:solidFill>
                <a:effectLst>
                  <a:outerShdw blurRad="38100" dist="38100" dir="2700000" algn="tl">
                    <a:srgbClr val="000000">
                      <a:alpha val="43137"/>
                    </a:srgbClr>
                  </a:outerShdw>
                </a:effectLst>
              </a:rPr>
              <a:t>Χαλκή πύλη </a:t>
            </a:r>
          </a:p>
          <a:p>
            <a:r>
              <a:rPr lang="el-GR" sz="3200" b="1" dirty="0"/>
              <a:t>την εικόνα του Χριστού </a:t>
            </a:r>
          </a:p>
          <a:p>
            <a:r>
              <a:rPr lang="el-GR" sz="3200" b="1" dirty="0">
                <a:sym typeface="Wingdings" panose="05000000000000000000" pitchFamily="2" charset="2"/>
              </a:rPr>
              <a:t> οδομαχίες</a:t>
            </a:r>
            <a:endParaRPr lang="el-GR" sz="3200" b="1" dirty="0"/>
          </a:p>
        </p:txBody>
      </p:sp>
    </p:spTree>
    <p:extLst>
      <p:ext uri="{BB962C8B-B14F-4D97-AF65-F5344CB8AC3E}">
        <p14:creationId xmlns:p14="http://schemas.microsoft.com/office/powerpoint/2010/main" val="11067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Οδομαχίεσ ">
            <a:extLst>
              <a:ext uri="{FF2B5EF4-FFF2-40B4-BE49-F238E27FC236}">
                <a16:creationId xmlns:a16="http://schemas.microsoft.com/office/drawing/2014/main" id="{1525D74D-D6F9-4A04-895A-5649481AC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774"/>
            <a:ext cx="4619228" cy="3464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F2CB90D-1017-4189-86DE-54D55F04E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645024"/>
            <a:ext cx="4431700" cy="2865833"/>
          </a:xfrm>
          <a:prstGeom prst="rect">
            <a:avLst/>
          </a:prstGeom>
        </p:spPr>
      </p:pic>
    </p:spTree>
    <p:extLst>
      <p:ext uri="{BB962C8B-B14F-4D97-AF65-F5344CB8AC3E}">
        <p14:creationId xmlns:p14="http://schemas.microsoft.com/office/powerpoint/2010/main" val="15488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4376216"/>
            <a:ext cx="8856984" cy="2005112"/>
          </a:xfrm>
          <a:solidFill>
            <a:srgbClr val="F8A764">
              <a:alpha val="29000"/>
            </a:srgbClr>
          </a:solidFill>
        </p:spPr>
        <p:txBody>
          <a:bodyPr>
            <a:noAutofit/>
          </a:bodyPr>
          <a:lstStyle/>
          <a:p>
            <a:r>
              <a:rPr lang="el-GR" sz="2800" dirty="0"/>
              <a:t>Ο λαός πίστευε ότι οι </a:t>
            </a:r>
            <a:r>
              <a:rPr lang="el-GR" sz="2800" b="1" dirty="0"/>
              <a:t>εικόνες</a:t>
            </a:r>
            <a:r>
              <a:rPr lang="el-GR" sz="2800" dirty="0"/>
              <a:t> και τα </a:t>
            </a:r>
            <a:r>
              <a:rPr lang="el-GR" sz="2800" b="1" dirty="0"/>
              <a:t>ιερά λείψανα </a:t>
            </a:r>
            <a:r>
              <a:rPr lang="el-GR" sz="2800" dirty="0"/>
              <a:t>είχαν </a:t>
            </a:r>
            <a:r>
              <a:rPr lang="el-GR" sz="2800" b="1" dirty="0"/>
              <a:t>θαυματουργές</a:t>
            </a:r>
            <a:r>
              <a:rPr lang="el-GR" sz="2800" dirty="0"/>
              <a:t> ιδιότητες. Στη μικρογραφία πολεμιστές παρακινούνται από κληρικό να αγγίξουν γονατιστοί </a:t>
            </a:r>
            <a:r>
              <a:rPr lang="el-GR" sz="2800" b="1" dirty="0"/>
              <a:t>θήκη με τίμιο ξύλο</a:t>
            </a:r>
            <a:r>
              <a:rPr lang="el-GR" sz="2800" dirty="0"/>
              <a:t>, για να εμψυχωθούν ξεκινώντας τη μάχη. </a:t>
            </a:r>
          </a:p>
        </p:txBody>
      </p:sp>
      <p:pic>
        <p:nvPicPr>
          <p:cNvPr id="4" name="Εικόνα 3" descr="http://4.bp.blogspot.com/-CaNdId3haHw/T00sJ1Got7I/AAAAAAAAgM4/8JGWwoDPPF8/s400/12.jpg"/>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59632" y="476672"/>
            <a:ext cx="6768752" cy="3528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32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76504" y="260648"/>
            <a:ext cx="8466972" cy="6192689"/>
          </a:xfrm>
          <a:prstGeom prst="rect">
            <a:avLst/>
          </a:prstGeom>
        </p:spPr>
      </p:pic>
      <p:sp>
        <p:nvSpPr>
          <p:cNvPr id="4" name="Rectangle 2"/>
          <p:cNvSpPr txBox="1">
            <a:spLocks noChangeArrowheads="1"/>
          </p:cNvSpPr>
          <p:nvPr/>
        </p:nvSpPr>
        <p:spPr>
          <a:xfrm>
            <a:off x="685800" y="38100"/>
            <a:ext cx="7772400" cy="16627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a:solidFill>
                  <a:schemeClr val="accent2">
                    <a:lumMod val="50000"/>
                  </a:schemeClr>
                </a:solidFill>
                <a:effectLst>
                  <a:outerShdw blurRad="38100" dist="38100" dir="2700000" algn="tl">
                    <a:srgbClr val="000000">
                      <a:alpha val="43137"/>
                    </a:srgbClr>
                  </a:outerShdw>
                </a:effectLst>
                <a:latin typeface="Genesis-Bold" pitchFamily="50" charset="-95"/>
              </a:rPr>
              <a:t>Α΄ φάση (726-787 μ.Χ.)</a:t>
            </a:r>
          </a:p>
        </p:txBody>
      </p:sp>
      <p:sp>
        <p:nvSpPr>
          <p:cNvPr id="5" name="Rectangle 3"/>
          <p:cNvSpPr txBox="1">
            <a:spLocks noChangeArrowheads="1"/>
          </p:cNvSpPr>
          <p:nvPr/>
        </p:nvSpPr>
        <p:spPr>
          <a:xfrm>
            <a:off x="1187624" y="1340768"/>
            <a:ext cx="3528393" cy="51845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b="1" dirty="0">
                <a:solidFill>
                  <a:srgbClr val="C00000"/>
                </a:solidFill>
                <a:effectLst>
                  <a:outerShdw blurRad="38100" dist="38100" dir="2700000" algn="tl">
                    <a:srgbClr val="000000">
                      <a:alpha val="43137"/>
                    </a:srgbClr>
                  </a:outerShdw>
                </a:effectLst>
                <a:latin typeface="Genesis-Bold" pitchFamily="50" charset="-95"/>
              </a:rPr>
              <a:t>Κατά </a:t>
            </a:r>
            <a:r>
              <a:rPr lang="el-GR" b="1" dirty="0" err="1">
                <a:solidFill>
                  <a:srgbClr val="C00000"/>
                </a:solidFill>
                <a:effectLst>
                  <a:outerShdw blurRad="38100" dist="38100" dir="2700000" algn="tl">
                    <a:srgbClr val="000000">
                      <a:alpha val="43137"/>
                    </a:srgbClr>
                  </a:outerShdw>
                </a:effectLst>
                <a:latin typeface="Genesis-Bold" pitchFamily="50" charset="-95"/>
              </a:rPr>
              <a:t>τῶν</a:t>
            </a:r>
            <a:r>
              <a:rPr lang="el-GR" b="1" dirty="0">
                <a:solidFill>
                  <a:srgbClr val="C00000"/>
                </a:solidFill>
                <a:effectLst>
                  <a:outerShdw blurRad="38100" dist="38100" dir="2700000" algn="tl">
                    <a:srgbClr val="000000">
                      <a:alpha val="43137"/>
                    </a:srgbClr>
                  </a:outerShdw>
                </a:effectLst>
                <a:latin typeface="Genesis-Bold" pitchFamily="50" charset="-95"/>
              </a:rPr>
              <a:t> </a:t>
            </a:r>
            <a:r>
              <a:rPr lang="el-GR" b="1" dirty="0" err="1">
                <a:solidFill>
                  <a:srgbClr val="C00000"/>
                </a:solidFill>
                <a:effectLst>
                  <a:outerShdw blurRad="38100" dist="38100" dir="2700000" algn="tl">
                    <a:srgbClr val="000000">
                      <a:alpha val="43137"/>
                    </a:srgbClr>
                  </a:outerShdw>
                </a:effectLst>
                <a:latin typeface="Genesis-Bold" pitchFamily="50" charset="-95"/>
              </a:rPr>
              <a:t>εἰκόνων</a:t>
            </a:r>
            <a:endParaRPr lang="el-GR" b="1" dirty="0">
              <a:solidFill>
                <a:srgbClr val="C00000"/>
              </a:solidFill>
              <a:effectLst>
                <a:outerShdw blurRad="38100" dist="38100" dir="2700000" algn="tl">
                  <a:srgbClr val="000000">
                    <a:alpha val="43137"/>
                  </a:srgbClr>
                </a:outerShdw>
              </a:effectLst>
              <a:latin typeface="Genesis-Bold" pitchFamily="50" charset="-95"/>
            </a:endParaRPr>
          </a:p>
          <a:p>
            <a:pPr marL="0" indent="0">
              <a:buNone/>
            </a:pPr>
            <a:endParaRPr lang="el-GR" sz="2800" b="1" dirty="0"/>
          </a:p>
          <a:p>
            <a:pPr marL="0" indent="0">
              <a:buNone/>
            </a:pPr>
            <a:r>
              <a:rPr lang="el-GR" sz="2800" b="1" dirty="0"/>
              <a:t>Οι αυτοκράτορες </a:t>
            </a:r>
          </a:p>
          <a:p>
            <a:pPr marL="0" indent="0">
              <a:buNone/>
            </a:pPr>
            <a:r>
              <a:rPr lang="el-GR" sz="2800" b="1" dirty="0"/>
              <a:t>Λέων ο Γ΄ και Κωνσταντίνος ο Ε΄</a:t>
            </a:r>
          </a:p>
          <a:p>
            <a:pPr marL="0" indent="0">
              <a:buNone/>
            </a:pPr>
            <a:endParaRPr lang="el-GR" sz="2800" b="1" dirty="0"/>
          </a:p>
          <a:p>
            <a:pPr marL="0" indent="0">
              <a:buNone/>
            </a:pPr>
            <a:r>
              <a:rPr lang="el-GR" sz="2800" b="1" dirty="0"/>
              <a:t>Οι κάτοικοι των ανατολικών επαρχιών</a:t>
            </a:r>
          </a:p>
          <a:p>
            <a:pPr marL="0" indent="0">
              <a:buNone/>
            </a:pPr>
            <a:endParaRPr lang="el-GR" sz="2800" b="1" dirty="0"/>
          </a:p>
          <a:p>
            <a:pPr marL="0" indent="0">
              <a:buNone/>
            </a:pPr>
            <a:r>
              <a:rPr lang="el-GR" sz="2800" b="1" dirty="0"/>
              <a:t>Η Σύνοδος της Ιέρειας </a:t>
            </a:r>
          </a:p>
          <a:p>
            <a:pPr marL="0" indent="0">
              <a:buNone/>
            </a:pPr>
            <a:r>
              <a:rPr lang="el-GR" sz="3600" b="1" dirty="0">
                <a:solidFill>
                  <a:srgbClr val="C00000"/>
                </a:solidFill>
                <a:effectLst>
                  <a:outerShdw blurRad="38100" dist="38100" dir="2700000" algn="tl">
                    <a:srgbClr val="000000">
                      <a:alpha val="43137"/>
                    </a:srgbClr>
                  </a:outerShdw>
                </a:effectLst>
              </a:rPr>
              <a:t>754</a:t>
            </a:r>
            <a:r>
              <a:rPr lang="el-GR" sz="2800" b="1" dirty="0">
                <a:solidFill>
                  <a:srgbClr val="C00000"/>
                </a:solidFill>
                <a:effectLst>
                  <a:outerShdw blurRad="38100" dist="38100" dir="2700000" algn="tl">
                    <a:srgbClr val="000000">
                      <a:alpha val="43137"/>
                    </a:srgbClr>
                  </a:outerShdw>
                </a:effectLst>
              </a:rPr>
              <a:t> μ.Χ.</a:t>
            </a:r>
          </a:p>
        </p:txBody>
      </p:sp>
      <p:sp>
        <p:nvSpPr>
          <p:cNvPr id="6" name="Rectangle 4"/>
          <p:cNvSpPr txBox="1">
            <a:spLocks noChangeArrowheads="1"/>
          </p:cNvSpPr>
          <p:nvPr/>
        </p:nvSpPr>
        <p:spPr>
          <a:xfrm>
            <a:off x="4572000" y="1340768"/>
            <a:ext cx="4267200" cy="5184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l-GR" b="1" dirty="0" err="1">
                <a:solidFill>
                  <a:srgbClr val="C00000"/>
                </a:solidFill>
                <a:effectLst>
                  <a:outerShdw blurRad="38100" dist="38100" dir="2700000" algn="tl">
                    <a:srgbClr val="000000">
                      <a:alpha val="43137"/>
                    </a:srgbClr>
                  </a:outerShdw>
                </a:effectLst>
                <a:latin typeface="Genesis-Bold" pitchFamily="50" charset="-95"/>
              </a:rPr>
              <a:t>Ὑπέρ</a:t>
            </a:r>
            <a:r>
              <a:rPr lang="el-GR" b="1" dirty="0">
                <a:solidFill>
                  <a:srgbClr val="C00000"/>
                </a:solidFill>
                <a:effectLst>
                  <a:outerShdw blurRad="38100" dist="38100" dir="2700000" algn="tl">
                    <a:srgbClr val="000000">
                      <a:alpha val="43137"/>
                    </a:srgbClr>
                  </a:outerShdw>
                </a:effectLst>
                <a:latin typeface="Genesis-Bold" pitchFamily="50" charset="-95"/>
              </a:rPr>
              <a:t> </a:t>
            </a:r>
            <a:r>
              <a:rPr lang="el-GR" b="1" dirty="0" err="1">
                <a:solidFill>
                  <a:srgbClr val="C00000"/>
                </a:solidFill>
                <a:effectLst>
                  <a:outerShdw blurRad="38100" dist="38100" dir="2700000" algn="tl">
                    <a:srgbClr val="000000">
                      <a:alpha val="43137"/>
                    </a:srgbClr>
                  </a:outerShdw>
                </a:effectLst>
                <a:latin typeface="Genesis-Bold" pitchFamily="50" charset="-95"/>
              </a:rPr>
              <a:t>τῶν</a:t>
            </a:r>
            <a:r>
              <a:rPr lang="el-GR" b="1" dirty="0">
                <a:solidFill>
                  <a:srgbClr val="C00000"/>
                </a:solidFill>
                <a:effectLst>
                  <a:outerShdw blurRad="38100" dist="38100" dir="2700000" algn="tl">
                    <a:srgbClr val="000000">
                      <a:alpha val="43137"/>
                    </a:srgbClr>
                  </a:outerShdw>
                </a:effectLst>
                <a:latin typeface="Genesis-Bold" pitchFamily="50" charset="-95"/>
              </a:rPr>
              <a:t> </a:t>
            </a:r>
            <a:r>
              <a:rPr lang="el-GR" b="1" dirty="0" err="1">
                <a:solidFill>
                  <a:srgbClr val="C00000"/>
                </a:solidFill>
                <a:effectLst>
                  <a:outerShdw blurRad="38100" dist="38100" dir="2700000" algn="tl">
                    <a:srgbClr val="000000">
                      <a:alpha val="43137"/>
                    </a:srgbClr>
                  </a:outerShdw>
                </a:effectLst>
                <a:latin typeface="Genesis-Bold" pitchFamily="50" charset="-95"/>
              </a:rPr>
              <a:t>εἰκόνων</a:t>
            </a:r>
            <a:endParaRPr lang="el-GR" b="1" dirty="0">
              <a:solidFill>
                <a:srgbClr val="C00000"/>
              </a:solidFill>
              <a:effectLst>
                <a:outerShdw blurRad="38100" dist="38100" dir="2700000" algn="tl">
                  <a:srgbClr val="000000">
                    <a:alpha val="43137"/>
                  </a:srgbClr>
                </a:outerShdw>
              </a:effectLst>
              <a:latin typeface="Genesis-Bold" pitchFamily="50" charset="-95"/>
            </a:endParaRPr>
          </a:p>
          <a:p>
            <a:pPr marL="0" indent="0">
              <a:lnSpc>
                <a:spcPct val="90000"/>
              </a:lnSpc>
              <a:buNone/>
            </a:pPr>
            <a:r>
              <a:rPr lang="el-GR" sz="2000" b="1" dirty="0"/>
              <a:t> </a:t>
            </a:r>
          </a:p>
          <a:p>
            <a:pPr marL="0" indent="0">
              <a:lnSpc>
                <a:spcPct val="90000"/>
              </a:lnSpc>
              <a:buNone/>
            </a:pPr>
            <a:r>
              <a:rPr lang="el-GR" sz="2800" b="1" dirty="0"/>
              <a:t>Οι πατριάρχες</a:t>
            </a:r>
          </a:p>
          <a:p>
            <a:pPr marL="0" indent="0">
              <a:lnSpc>
                <a:spcPct val="90000"/>
              </a:lnSpc>
              <a:buNone/>
            </a:pPr>
            <a:endParaRPr lang="el-GR" sz="1000" b="1" dirty="0"/>
          </a:p>
          <a:p>
            <a:pPr marL="0" indent="0">
              <a:lnSpc>
                <a:spcPct val="90000"/>
              </a:lnSpc>
              <a:buNone/>
            </a:pPr>
            <a:r>
              <a:rPr lang="el-GR" sz="2800" b="1" dirty="0"/>
              <a:t>Ο πάπας της Ρώμης </a:t>
            </a:r>
          </a:p>
          <a:p>
            <a:pPr marL="0" indent="0">
              <a:lnSpc>
                <a:spcPct val="90000"/>
              </a:lnSpc>
              <a:buNone/>
            </a:pPr>
            <a:endParaRPr lang="el-GR" sz="1000" b="1" dirty="0"/>
          </a:p>
          <a:p>
            <a:pPr marL="0" indent="0">
              <a:lnSpc>
                <a:spcPct val="90000"/>
              </a:lnSpc>
              <a:buNone/>
            </a:pPr>
            <a:r>
              <a:rPr lang="el-GR" sz="2800" b="1" dirty="0"/>
              <a:t>Οι κάτοικοι της Ελλάδος (που επαναστάτησαν)</a:t>
            </a:r>
          </a:p>
          <a:p>
            <a:pPr marL="0" indent="0">
              <a:lnSpc>
                <a:spcPct val="90000"/>
              </a:lnSpc>
              <a:buNone/>
            </a:pPr>
            <a:endParaRPr lang="el-GR" sz="1000" b="1" dirty="0"/>
          </a:p>
          <a:p>
            <a:pPr marL="0" indent="0">
              <a:lnSpc>
                <a:spcPct val="90000"/>
              </a:lnSpc>
              <a:buNone/>
            </a:pPr>
            <a:r>
              <a:rPr lang="el-GR" sz="2800" b="1" dirty="0"/>
              <a:t>Οι μοναχοί</a:t>
            </a:r>
          </a:p>
          <a:p>
            <a:pPr marL="0" indent="0">
              <a:lnSpc>
                <a:spcPct val="90000"/>
              </a:lnSpc>
              <a:buNone/>
            </a:pPr>
            <a:endParaRPr lang="el-GR" sz="1100" b="1" dirty="0"/>
          </a:p>
          <a:p>
            <a:pPr marL="0" indent="0">
              <a:buNone/>
            </a:pPr>
            <a:r>
              <a:rPr lang="el-GR" sz="2800" b="1" dirty="0"/>
              <a:t>Η Ζ΄ Οικουμενική Σύνοδος</a:t>
            </a:r>
          </a:p>
          <a:p>
            <a:pPr marL="0" indent="0">
              <a:spcBef>
                <a:spcPts val="0"/>
              </a:spcBef>
              <a:buNone/>
            </a:pPr>
            <a:r>
              <a:rPr lang="el-GR" sz="3600" b="1" dirty="0">
                <a:solidFill>
                  <a:srgbClr val="C00000"/>
                </a:solidFill>
                <a:effectLst>
                  <a:outerShdw blurRad="38100" dist="38100" dir="2700000" algn="tl">
                    <a:srgbClr val="000000">
                      <a:alpha val="43137"/>
                    </a:srgbClr>
                  </a:outerShdw>
                </a:effectLst>
              </a:rPr>
              <a:t>757</a:t>
            </a:r>
            <a:r>
              <a:rPr lang="el-GR" sz="2800" b="1" dirty="0">
                <a:solidFill>
                  <a:srgbClr val="C00000"/>
                </a:solidFill>
                <a:effectLst>
                  <a:outerShdw blurRad="38100" dist="38100" dir="2700000" algn="tl">
                    <a:srgbClr val="000000">
                      <a:alpha val="43137"/>
                    </a:srgbClr>
                  </a:outerShdw>
                </a:effectLst>
              </a:rPr>
              <a:t> μ.Χ.</a:t>
            </a:r>
          </a:p>
          <a:p>
            <a:pPr marL="0" indent="0">
              <a:lnSpc>
                <a:spcPct val="90000"/>
              </a:lnSpc>
              <a:buNone/>
            </a:pPr>
            <a:endParaRPr lang="el-GR" sz="2800" b="1" dirty="0"/>
          </a:p>
        </p:txBody>
      </p:sp>
    </p:spTree>
    <p:extLst>
      <p:ext uri="{BB962C8B-B14F-4D97-AF65-F5344CB8AC3E}">
        <p14:creationId xmlns:p14="http://schemas.microsoft.com/office/powerpoint/2010/main" val="27848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954</Words>
  <Application>Microsoft Office PowerPoint</Application>
  <PresentationFormat>On-screen Show (4:3)</PresentationFormat>
  <Paragraphs>131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Genesis-Bold</vt:lpstr>
      <vt:lpstr>Θέμα του Office</vt:lpstr>
      <vt:lpstr>EIKONOMAXIA</vt:lpstr>
      <vt:lpstr>Η διαμάχη για τις εικόνες</vt:lpstr>
      <vt:lpstr>Ιδεολογική βάση</vt:lpstr>
      <vt:lpstr>Αίτια</vt:lpstr>
      <vt:lpstr>Κρίσιμη κατάσταση</vt:lpstr>
      <vt:lpstr>Πότε ξεκίνησε;</vt:lpstr>
      <vt:lpstr>PowerPoint Presentation</vt:lpstr>
      <vt:lpstr>Ο λαός πίστευε ότι οι εικόνες και τα ιερά λείψανα είχαν θαυματουργές ιδιότητες. Στη μικρογραφία πολεμιστές παρακινούνται από κληρικό να αγγίξουν γονατιστοί θήκη με τίμιο ξύλο, για να εμψυχωθούν ξεκινώντας τη μάχη. </vt:lpstr>
      <vt:lpstr>PowerPoint Presentation</vt:lpstr>
      <vt:lpstr>Παράδειγμα εικονομαχικής διακόσμησης Αγία Ειρήνη Κωνσταντινούπολη</vt:lpstr>
      <vt:lpstr>Λήξη Α΄ φάσης Εἰκονομαχίας</vt:lpstr>
      <vt:lpstr>PowerPoint Presentation</vt:lpstr>
      <vt:lpstr>Εἰρήνη  ἡ Ἀθηναία</vt:lpstr>
      <vt:lpstr>Β΄φάση (815 – 843 μ.Χ.)</vt:lpstr>
      <vt:lpstr>Θεοδώρα</vt:lpstr>
      <vt:lpstr>PowerPoint Presentation</vt:lpstr>
      <vt:lpstr>PowerPoint Presentation</vt:lpstr>
      <vt:lpstr>Επιχειρήματα εναντίον των Εικόνων</vt:lpstr>
      <vt:lpstr>PowerPoint Presentation</vt:lpstr>
      <vt:lpstr>Επιχειρήματα υπέρ των Εικόνων</vt:lpstr>
      <vt:lpstr>PowerPoint Presentation</vt:lpstr>
      <vt:lpstr>Πότε γιορτάζουμε τήν ἀναστήλωση τῶν εἰκόνων;</vt:lpstr>
      <vt:lpstr>PowerPoint Presentation</vt:lpstr>
      <vt:lpstr>Συνέπειες</vt:lpstr>
      <vt:lpstr>PowerPoint Presentation</vt:lpstr>
      <vt:lpstr>Λέξεις - Κλειδιά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EIKONOMAXIA</dc:title>
  <dc:creator>TOSHIBA</dc:creator>
  <cp:lastModifiedBy>Flora Vgontza</cp:lastModifiedBy>
  <cp:revision>44</cp:revision>
  <dcterms:created xsi:type="dcterms:W3CDTF">2013-10-29T22:17:30Z</dcterms:created>
  <dcterms:modified xsi:type="dcterms:W3CDTF">2020-11-18T21:23:10Z</dcterms:modified>
</cp:coreProperties>
</file>