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60" r:id="rId2"/>
    <p:sldId id="256" r:id="rId3"/>
    <p:sldId id="266" r:id="rId4"/>
    <p:sldId id="267" r:id="rId5"/>
    <p:sldId id="261" r:id="rId6"/>
    <p:sldId id="292" r:id="rId7"/>
    <p:sldId id="262" r:id="rId8"/>
    <p:sldId id="367" r:id="rId9"/>
    <p:sldId id="348" r:id="rId10"/>
    <p:sldId id="349" r:id="rId11"/>
    <p:sldId id="362" r:id="rId12"/>
    <p:sldId id="263" r:id="rId13"/>
    <p:sldId id="264" r:id="rId14"/>
    <p:sldId id="350" r:id="rId15"/>
    <p:sldId id="351" r:id="rId16"/>
    <p:sldId id="265" r:id="rId17"/>
    <p:sldId id="354" r:id="rId18"/>
    <p:sldId id="355" r:id="rId19"/>
    <p:sldId id="363" r:id="rId20"/>
    <p:sldId id="365" r:id="rId21"/>
    <p:sldId id="308" r:id="rId22"/>
    <p:sldId id="360" r:id="rId23"/>
    <p:sldId id="274" r:id="rId24"/>
    <p:sldId id="364" r:id="rId25"/>
    <p:sldId id="275" r:id="rId26"/>
    <p:sldId id="318" r:id="rId27"/>
    <p:sldId id="329" r:id="rId28"/>
    <p:sldId id="319" r:id="rId29"/>
    <p:sldId id="320" r:id="rId30"/>
    <p:sldId id="335" r:id="rId31"/>
    <p:sldId id="339" r:id="rId32"/>
    <p:sldId id="331" r:id="rId33"/>
    <p:sldId id="326" r:id="rId34"/>
    <p:sldId id="327" r:id="rId35"/>
    <p:sldId id="328" r:id="rId36"/>
    <p:sldId id="358" r:id="rId37"/>
    <p:sldId id="277" r:id="rId38"/>
    <p:sldId id="278" r:id="rId39"/>
    <p:sldId id="279" r:id="rId40"/>
    <p:sldId id="280" r:id="rId41"/>
    <p:sldId id="281" r:id="rId42"/>
    <p:sldId id="282" r:id="rId43"/>
    <p:sldId id="283" r:id="rId44"/>
    <p:sldId id="294" r:id="rId45"/>
    <p:sldId id="284" r:id="rId46"/>
    <p:sldId id="285" r:id="rId47"/>
    <p:sldId id="357" r:id="rId48"/>
    <p:sldId id="287" r:id="rId49"/>
    <p:sldId id="288" r:id="rId50"/>
    <p:sldId id="317" r:id="rId51"/>
    <p:sldId id="361" r:id="rId52"/>
    <p:sldId id="366" r:id="rId53"/>
    <p:sldId id="291" r:id="rId54"/>
    <p:sldId id="289" r:id="rId55"/>
    <p:sldId id="340" r:id="rId56"/>
    <p:sldId id="333" r:id="rId57"/>
    <p:sldId id="334" r:id="rId58"/>
    <p:sldId id="336" r:id="rId59"/>
    <p:sldId id="338" r:id="rId60"/>
    <p:sldId id="356" r:id="rId61"/>
    <p:sldId id="290" r:id="rId62"/>
    <p:sldId id="297" r:id="rId63"/>
    <p:sldId id="353" r:id="rId64"/>
    <p:sldId id="306" r:id="rId65"/>
    <p:sldId id="296" r:id="rId66"/>
    <p:sldId id="298" r:id="rId67"/>
    <p:sldId id="299" r:id="rId68"/>
    <p:sldId id="301" r:id="rId69"/>
    <p:sldId id="312" r:id="rId70"/>
    <p:sldId id="359" r:id="rId71"/>
    <p:sldId id="286" r:id="rId72"/>
    <p:sldId id="300" r:id="rId73"/>
    <p:sldId id="293" r:id="rId74"/>
    <p:sldId id="322" r:id="rId75"/>
    <p:sldId id="332" r:id="rId76"/>
    <p:sldId id="321" r:id="rId77"/>
    <p:sldId id="324" r:id="rId78"/>
    <p:sldId id="325" r:id="rId79"/>
    <p:sldId id="323" r:id="rId80"/>
    <p:sldId id="295" r:id="rId81"/>
    <p:sldId id="343" r:id="rId82"/>
    <p:sldId id="303" r:id="rId83"/>
    <p:sldId id="342" r:id="rId84"/>
    <p:sldId id="309" r:id="rId85"/>
    <p:sldId id="313" r:id="rId86"/>
    <p:sldId id="310" r:id="rId87"/>
    <p:sldId id="311" r:id="rId88"/>
    <p:sldId id="307" r:id="rId89"/>
    <p:sldId id="305" r:id="rId90"/>
    <p:sldId id="346" r:id="rId91"/>
    <p:sldId id="258" r:id="rId92"/>
    <p:sldId id="345" r:id="rId9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62" y="-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BB075-A0EC-49BA-B192-7857A7811721}" type="datetimeFigureOut">
              <a:rPr lang="el-GR" smtClean="0"/>
              <a:pPr/>
              <a:t>18/10/2020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F238B-85F7-4103-85D3-22617B28CAF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B1F238B-85F7-4103-85D3-22617B28CAFE}" type="slidenum">
              <a:rPr lang="el-GR" smtClean="0"/>
              <a:pPr/>
              <a:t>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B1F238B-85F7-4103-85D3-22617B28CAFE}" type="slidenum">
              <a:rPr lang="el-GR" smtClean="0"/>
              <a:pPr/>
              <a:t>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B1F238B-85F7-4103-85D3-22617B28CAFE}"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702858-B2CF-4F74-9D5F-C63F768DFB3F}" type="datetimeFigureOut">
              <a:rPr lang="el-GR" smtClean="0"/>
              <a:pPr/>
              <a:t>18/10/2020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17CD128-D12E-4C62-B2C9-4B76DDD8C10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46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02858-B2CF-4F74-9D5F-C63F768DFB3F}" type="datetimeFigureOut">
              <a:rPr lang="el-GR" smtClean="0"/>
              <a:pPr/>
              <a:t>18/10/2020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CD128-D12E-4C62-B2C9-4B76DDD8C10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ctrTitle"/>
          </p:nvPr>
        </p:nvSpPr>
        <p:spPr>
          <a:xfrm>
            <a:off x="0" y="-171400"/>
            <a:ext cx="4896544" cy="2520280"/>
          </a:xfrm>
          <a:noFill/>
        </p:spPr>
        <p:txBody>
          <a:bodyPr>
            <a:noAutofit/>
          </a:bodyPr>
          <a:lstStyle/>
          <a:p>
            <a:r>
              <a:rPr lang="en-US" sz="6000" b="1" dirty="0" smtClean="0"/>
              <a:t>H</a:t>
            </a:r>
            <a:r>
              <a:rPr lang="en-US" sz="6000" b="1" dirty="0" smtClean="0">
                <a:solidFill>
                  <a:srgbClr val="C00000"/>
                </a:solidFill>
                <a:effectLst>
                  <a:outerShdw blurRad="38100" dist="38100" dir="2700000" algn="tl">
                    <a:srgbClr val="000000">
                      <a:alpha val="43137"/>
                    </a:srgbClr>
                  </a:outerShdw>
                </a:effectLst>
              </a:rPr>
              <a:t> </a:t>
            </a:r>
            <a:r>
              <a:rPr lang="el-GR" sz="6000" b="1" dirty="0" smtClean="0">
                <a:solidFill>
                  <a:srgbClr val="C00000"/>
                </a:solidFill>
                <a:effectLst>
                  <a:outerShdw blurRad="38100" dist="38100" dir="2700000" algn="tl">
                    <a:srgbClr val="000000">
                      <a:alpha val="43137"/>
                    </a:srgbClr>
                  </a:outerShdw>
                </a:effectLst>
              </a:rPr>
              <a:t>Ρωμαϊκή</a:t>
            </a:r>
            <a:r>
              <a:rPr lang="el-GR" sz="6000" b="1" dirty="0" smtClean="0"/>
              <a:t> κοινωνία</a:t>
            </a:r>
            <a:endParaRPr lang="el-GR" sz="6000" b="1" dirty="0"/>
          </a:p>
        </p:txBody>
      </p:sp>
      <p:pic>
        <p:nvPicPr>
          <p:cNvPr id="3" name="2 - Εικόνα" descr="28482a8794fd9169f378f92f50c8fdc9.jpg"/>
          <p:cNvPicPr>
            <a:picLocks noChangeAspect="1"/>
          </p:cNvPicPr>
          <p:nvPr/>
        </p:nvPicPr>
        <p:blipFill>
          <a:blip r:embed="rId2" cstate="print">
            <a:clrChange>
              <a:clrFrom>
                <a:srgbClr val="FFFFEA"/>
              </a:clrFrom>
              <a:clrTo>
                <a:srgbClr val="FFFFEA">
                  <a:alpha val="0"/>
                </a:srgbClr>
              </a:clrTo>
            </a:clrChange>
            <a:lum bright="20000" contrast="20000"/>
          </a:blip>
          <a:stretch>
            <a:fillRect/>
          </a:stretch>
        </p:blipFill>
        <p:spPr>
          <a:xfrm>
            <a:off x="4903572" y="332656"/>
            <a:ext cx="3516669" cy="1512168"/>
          </a:xfrm>
          <a:prstGeom prst="rect">
            <a:avLst/>
          </a:prstGeom>
          <a:ln>
            <a:noFill/>
          </a:ln>
          <a:effectLst>
            <a:outerShdw blurRad="292100" dist="139700" dir="2700000" algn="tl" rotWithShape="0">
              <a:srgbClr val="333333">
                <a:alpha val="65000"/>
              </a:srgbClr>
            </a:outerShdw>
          </a:effectLst>
        </p:spPr>
      </p:pic>
      <p:pic>
        <p:nvPicPr>
          <p:cNvPr id="5" name="4 - Εικόνα" descr="28482a8794fd9169f378f92f50c8fdc9.jpg"/>
          <p:cNvPicPr>
            <a:picLocks noChangeAspect="1"/>
          </p:cNvPicPr>
          <p:nvPr/>
        </p:nvPicPr>
        <p:blipFill>
          <a:blip r:embed="rId3" cstate="print"/>
          <a:stretch>
            <a:fillRect/>
          </a:stretch>
        </p:blipFill>
        <p:spPr>
          <a:xfrm>
            <a:off x="179512" y="2276872"/>
            <a:ext cx="4104456" cy="2052228"/>
          </a:xfrm>
          <a:prstGeom prst="rect">
            <a:avLst/>
          </a:prstGeom>
          <a:ln>
            <a:noFill/>
          </a:ln>
          <a:effectLst>
            <a:outerShdw blurRad="292100" dist="139700" dir="2700000" algn="tl" rotWithShape="0">
              <a:srgbClr val="333333">
                <a:alpha val="65000"/>
              </a:srgbClr>
            </a:outerShdw>
          </a:effectLst>
        </p:spPr>
      </p:pic>
      <p:pic>
        <p:nvPicPr>
          <p:cNvPr id="6" name="5 - Εικόνα" descr="28482a8794fd9169f378f92f50c8fdc9.jpg"/>
          <p:cNvPicPr>
            <a:picLocks noChangeAspect="1"/>
          </p:cNvPicPr>
          <p:nvPr/>
        </p:nvPicPr>
        <p:blipFill>
          <a:blip r:embed="rId4" cstate="print"/>
          <a:stretch>
            <a:fillRect/>
          </a:stretch>
        </p:blipFill>
        <p:spPr>
          <a:xfrm>
            <a:off x="4716016" y="2204864"/>
            <a:ext cx="3520162" cy="2088232"/>
          </a:xfrm>
          <a:prstGeom prst="rect">
            <a:avLst/>
          </a:prstGeom>
          <a:ln>
            <a:noFill/>
          </a:ln>
          <a:effectLst>
            <a:outerShdw blurRad="292100" dist="139700" dir="2700000" algn="tl" rotWithShape="0">
              <a:srgbClr val="333333">
                <a:alpha val="65000"/>
              </a:srgbClr>
            </a:outerShdw>
          </a:effectLst>
        </p:spPr>
      </p:pic>
      <p:pic>
        <p:nvPicPr>
          <p:cNvPr id="7" name="6 - Εικόνα" descr="28482a8794fd9169f378f92f50c8fdc9.jpg"/>
          <p:cNvPicPr>
            <a:picLocks noChangeAspect="1"/>
          </p:cNvPicPr>
          <p:nvPr/>
        </p:nvPicPr>
        <p:blipFill>
          <a:blip r:embed="rId5" cstate="print"/>
          <a:stretch>
            <a:fillRect/>
          </a:stretch>
        </p:blipFill>
        <p:spPr>
          <a:xfrm>
            <a:off x="2627784" y="4509120"/>
            <a:ext cx="4697760" cy="23488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A Terrorist Plot in Ancient Rome: Uncovering the Catiline Conspiracy"/>
          <p:cNvPicPr>
            <a:picLocks noChangeAspect="1" noChangeArrowheads="1"/>
          </p:cNvPicPr>
          <p:nvPr/>
        </p:nvPicPr>
        <p:blipFill>
          <a:blip r:embed="rId2" cstate="print">
            <a:lum bright="10000"/>
          </a:blip>
          <a:srcRect/>
          <a:stretch>
            <a:fillRect/>
          </a:stretch>
        </p:blipFill>
        <p:spPr bwMode="auto">
          <a:xfrm>
            <a:off x="-252536" y="0"/>
            <a:ext cx="9607980" cy="68652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wipe(up)">
                                      <p:cBhvr>
                                        <p:cTn id="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
          <p:cNvPicPr>
            <a:picLocks noChangeAspect="1" noChangeArrowheads="1"/>
          </p:cNvPicPr>
          <p:nvPr/>
        </p:nvPicPr>
        <p:blipFill>
          <a:blip r:embed="rId2" cstate="print"/>
          <a:srcRect l="3036" r="13661"/>
          <a:stretch>
            <a:fillRect/>
          </a:stretch>
        </p:blipFill>
        <p:spPr bwMode="auto">
          <a:xfrm>
            <a:off x="79279" y="3921187"/>
            <a:ext cx="2175606" cy="2936813"/>
          </a:xfrm>
          <a:prstGeom prst="rect">
            <a:avLst/>
          </a:prstGeom>
          <a:ln>
            <a:noFill/>
          </a:ln>
          <a:effectLst>
            <a:outerShdw blurRad="292100" dist="139700" dir="2700000" algn="tl" rotWithShape="0">
              <a:srgbClr val="333333">
                <a:alpha val="65000"/>
              </a:srgbClr>
            </a:outerShdw>
          </a:effectLst>
        </p:spPr>
      </p:pic>
      <p:pic>
        <p:nvPicPr>
          <p:cNvPr id="5" name="Picture 4" descr=" "/>
          <p:cNvPicPr>
            <a:picLocks noChangeAspect="1" noChangeArrowheads="1"/>
          </p:cNvPicPr>
          <p:nvPr/>
        </p:nvPicPr>
        <p:blipFill>
          <a:blip r:embed="rId3" cstate="print"/>
          <a:srcRect l="15557" r="7321"/>
          <a:stretch>
            <a:fillRect/>
          </a:stretch>
        </p:blipFill>
        <p:spPr bwMode="auto">
          <a:xfrm>
            <a:off x="5770697" y="0"/>
            <a:ext cx="3080838" cy="6858000"/>
          </a:xfrm>
          <a:prstGeom prst="rect">
            <a:avLst/>
          </a:prstGeom>
          <a:ln>
            <a:noFill/>
          </a:ln>
          <a:effectLst>
            <a:outerShdw blurRad="292100" dist="139700" dir="2700000" algn="tl" rotWithShape="0">
              <a:srgbClr val="333333">
                <a:alpha val="65000"/>
              </a:srgbClr>
            </a:outerShdw>
          </a:effectLst>
        </p:spPr>
      </p:pic>
      <p:pic>
        <p:nvPicPr>
          <p:cNvPr id="109570" name="Picture 2" descr=" "/>
          <p:cNvPicPr>
            <a:picLocks noChangeAspect="1" noChangeArrowheads="1"/>
          </p:cNvPicPr>
          <p:nvPr/>
        </p:nvPicPr>
        <p:blipFill>
          <a:blip r:embed="rId4" cstate="print"/>
          <a:srcRect/>
          <a:stretch>
            <a:fillRect/>
          </a:stretch>
        </p:blipFill>
        <p:spPr bwMode="auto">
          <a:xfrm>
            <a:off x="2555776" y="1484785"/>
            <a:ext cx="3001325" cy="5373216"/>
          </a:xfrm>
          <a:prstGeom prst="rect">
            <a:avLst/>
          </a:prstGeom>
          <a:ln>
            <a:noFill/>
          </a:ln>
          <a:effectLst>
            <a:outerShdw blurRad="292100" dist="139700" dir="2700000" algn="tl" rotWithShape="0">
              <a:srgbClr val="333333">
                <a:alpha val="65000"/>
              </a:srgbClr>
            </a:outerShdw>
          </a:effectLst>
        </p:spPr>
      </p:pic>
      <p:sp>
        <p:nvSpPr>
          <p:cNvPr id="6" name="1 - Τίτλος"/>
          <p:cNvSpPr>
            <a:spLocks noGrp="1"/>
          </p:cNvSpPr>
          <p:nvPr/>
        </p:nvSpPr>
        <p:spPr>
          <a:xfrm>
            <a:off x="0" y="188640"/>
            <a:ext cx="57961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dirty="0" smtClean="0"/>
              <a:t>Οι </a:t>
            </a:r>
            <a:r>
              <a:rPr lang="el-GR" sz="3200" b="1" dirty="0" smtClean="0">
                <a:solidFill>
                  <a:srgbClr val="C00000"/>
                </a:solidFill>
                <a:effectLst>
                  <a:outerShdw blurRad="38100" dist="38100" dir="2700000" algn="tl">
                    <a:srgbClr val="000000">
                      <a:alpha val="43137"/>
                    </a:srgbClr>
                  </a:outerShdw>
                </a:effectLst>
              </a:rPr>
              <a:t>πατρικίες</a:t>
            </a:r>
            <a:r>
              <a:rPr lang="el-GR" sz="3200" dirty="0" smtClean="0">
                <a:effectLst>
                  <a:outerShdw blurRad="38100" dist="38100" dir="2700000" algn="tl">
                    <a:srgbClr val="000000">
                      <a:alpha val="43137"/>
                    </a:srgbClr>
                  </a:outerShdw>
                </a:effectLst>
              </a:rPr>
              <a:t> </a:t>
            </a:r>
            <a:r>
              <a:rPr lang="el-GR" sz="3200" dirty="0" smtClean="0"/>
              <a:t>ντυνόντουσαν πολύ ωραία. Ήταν πολύ κοκέτες!</a:t>
            </a:r>
            <a:endParaRPr lang="el-GR" sz="3200" b="1" dirty="0">
              <a:solidFill>
                <a:srgbClr val="C00000"/>
              </a:solidFill>
              <a:effectLst>
                <a:outerShdw blurRad="38100" dist="38100" dir="2700000" algn="tl">
                  <a:srgbClr val="000000">
                    <a:alpha val="43137"/>
                  </a:srgbClr>
                </a:outerShdw>
              </a:effectLst>
            </a:endParaRPr>
          </a:p>
        </p:txBody>
      </p:sp>
      <p:sp>
        <p:nvSpPr>
          <p:cNvPr id="7" name="1 - Τίτλος"/>
          <p:cNvSpPr>
            <a:spLocks noGrp="1"/>
          </p:cNvSpPr>
          <p:nvPr/>
        </p:nvSpPr>
        <p:spPr>
          <a:xfrm>
            <a:off x="251520" y="2060848"/>
            <a:ext cx="2232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t>Οι </a:t>
            </a:r>
            <a:r>
              <a:rPr lang="el-GR" sz="2800" b="1" dirty="0" smtClean="0">
                <a:solidFill>
                  <a:srgbClr val="C00000"/>
                </a:solidFill>
                <a:effectLst>
                  <a:outerShdw blurRad="38100" dist="38100" dir="2700000" algn="tl">
                    <a:srgbClr val="000000">
                      <a:alpha val="43137"/>
                    </a:srgbClr>
                  </a:outerShdw>
                </a:effectLst>
              </a:rPr>
              <a:t>γυναίκες του λαού </a:t>
            </a:r>
            <a:r>
              <a:rPr lang="el-GR" sz="2800" dirty="0" smtClean="0"/>
              <a:t>ντύνονταν πιο απλά </a:t>
            </a:r>
            <a:r>
              <a:rPr lang="el-GR" sz="2800" i="1" dirty="0" smtClean="0"/>
              <a:t>(αυτονόητο)</a:t>
            </a:r>
            <a:endParaRPr lang="el-GR" sz="2800" b="1" i="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1" nodeType="click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109570"/>
                                        </p:tgtEl>
                                        <p:attrNameLst>
                                          <p:attrName>style.visibility</p:attrName>
                                        </p:attrNameLst>
                                      </p:cBhvr>
                                      <p:to>
                                        <p:strVal val="visible"/>
                                      </p:to>
                                    </p:set>
                                    <p:animEffect transition="in" filter="wipe(up)">
                                      <p:cBhvr>
                                        <p:cTn id="17" dur="500"/>
                                        <p:tgtEl>
                                          <p:spTgt spid="109570"/>
                                        </p:tgtEl>
                                      </p:cBhvr>
                                    </p:animEffect>
                                  </p:childTnLst>
                                </p:cTn>
                              </p:par>
                              <p:par>
                                <p:cTn id="18" presetID="22"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7"/>
                                        </p:tgtEl>
                                        <p:attrNameLst>
                                          <p:attrName>fillcolor</p:attrName>
                                        </p:attrNameLst>
                                      </p:cBhvr>
                                      <p:tavLst>
                                        <p:tav tm="0">
                                          <p:val>
                                            <p:clrVal>
                                              <a:schemeClr val="accent2"/>
                                            </p:clrVal>
                                          </p:val>
                                        </p:tav>
                                        <p:tav tm="50000">
                                          <p:val>
                                            <p:clrVal>
                                              <a:schemeClr val="hlink"/>
                                            </p:clrVal>
                                          </p:val>
                                        </p:tav>
                                      </p:tavLst>
                                    </p:anim>
                                    <p:set>
                                      <p:cBhvr>
                                        <p:cTn id="27" dur="80"/>
                                        <p:tgtEl>
                                          <p:spTgt spid="7"/>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blindhorses.org/wp-content/uploads/2019/03/blind-horses-gray-large-1024x683.jpg"/>
          <p:cNvPicPr>
            <a:picLocks noChangeAspect="1" noChangeArrowheads="1"/>
          </p:cNvPicPr>
          <p:nvPr/>
        </p:nvPicPr>
        <p:blipFill>
          <a:blip r:embed="rId2" cstate="print">
            <a:lum bright="30000"/>
          </a:blip>
          <a:srcRect/>
          <a:stretch>
            <a:fillRect/>
          </a:stretch>
        </p:blipFill>
        <p:spPr bwMode="auto">
          <a:xfrm>
            <a:off x="0" y="0"/>
            <a:ext cx="10281976" cy="6858000"/>
          </a:xfrm>
          <a:prstGeom prst="rect">
            <a:avLst/>
          </a:prstGeom>
          <a:noFill/>
        </p:spPr>
      </p:pic>
      <p:sp>
        <p:nvSpPr>
          <p:cNvPr id="2" name="1 - Τίτλος"/>
          <p:cNvSpPr>
            <a:spLocks noGrp="1"/>
          </p:cNvSpPr>
          <p:nvPr>
            <p:ph type="title"/>
          </p:nvPr>
        </p:nvSpPr>
        <p:spPr>
          <a:xfrm>
            <a:off x="467544" y="0"/>
            <a:ext cx="8229600" cy="1143000"/>
          </a:xfrm>
        </p:spPr>
        <p:txBody>
          <a:bodyPr/>
          <a:lstStyle/>
          <a:p>
            <a:r>
              <a:rPr lang="el-GR" sz="5400" b="1" dirty="0" smtClean="0">
                <a:solidFill>
                  <a:srgbClr val="C00000"/>
                </a:solidFill>
                <a:effectLst>
                  <a:outerShdw blurRad="38100" dist="38100" dir="2700000" algn="tl">
                    <a:srgbClr val="000000">
                      <a:alpha val="43137"/>
                    </a:srgbClr>
                  </a:outerShdw>
                </a:effectLst>
              </a:rPr>
              <a:t>Ιππείς</a:t>
            </a:r>
            <a:endParaRPr lang="el-GR" sz="54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052736"/>
            <a:ext cx="8686800" cy="5472608"/>
          </a:xfrm>
          <a:solidFill>
            <a:schemeClr val="bg1">
              <a:alpha val="56000"/>
            </a:schemeClr>
          </a:solidFill>
        </p:spPr>
        <p:txBody>
          <a:bodyPr>
            <a:normAutofit fontScale="92500" lnSpcReduction="10000"/>
          </a:bodyPr>
          <a:lstStyle/>
          <a:p>
            <a:r>
              <a:rPr lang="el-GR" dirty="0" smtClean="0"/>
              <a:t>Οι πλούσιοι του </a:t>
            </a:r>
            <a:r>
              <a:rPr lang="el-GR" b="1" dirty="0" smtClean="0">
                <a:solidFill>
                  <a:srgbClr val="C00000"/>
                </a:solidFill>
                <a:effectLst>
                  <a:outerShdw blurRad="38100" dist="38100" dir="2700000" algn="tl">
                    <a:srgbClr val="000000">
                      <a:alpha val="43137"/>
                    </a:srgbClr>
                  </a:outerShdw>
                </a:effectLst>
              </a:rPr>
              <a:t>χρήματος</a:t>
            </a:r>
          </a:p>
          <a:p>
            <a:r>
              <a:rPr lang="el-GR" dirty="0" smtClean="0"/>
              <a:t>Είχαν τη δυνατότητα να εκτρέφουν </a:t>
            </a:r>
            <a:r>
              <a:rPr lang="el-GR" b="1" dirty="0" smtClean="0">
                <a:solidFill>
                  <a:srgbClr val="C00000"/>
                </a:solidFill>
                <a:effectLst>
                  <a:outerShdw blurRad="38100" dist="38100" dir="2700000" algn="tl">
                    <a:srgbClr val="000000">
                      <a:alpha val="43137"/>
                    </a:srgbClr>
                  </a:outerShdw>
                </a:effectLst>
              </a:rPr>
              <a:t>άλογο</a:t>
            </a:r>
            <a:r>
              <a:rPr lang="el-GR" dirty="0" smtClean="0">
                <a:effectLst>
                  <a:outerShdw blurRad="38100" dist="38100" dir="2700000" algn="tl">
                    <a:srgbClr val="000000">
                      <a:alpha val="43137"/>
                    </a:srgbClr>
                  </a:outerShdw>
                </a:effectLst>
              </a:rPr>
              <a:t> </a:t>
            </a:r>
            <a:r>
              <a:rPr lang="el-GR" dirty="0" smtClean="0"/>
              <a:t>για να πολεμούν έφιπποι</a:t>
            </a:r>
          </a:p>
          <a:p>
            <a:r>
              <a:rPr lang="el-GR" dirty="0" smtClean="0"/>
              <a:t>Επιχειρήσεις, εμπόριο, τοκογλυφία, ανάληψη δημόσιων έργων </a:t>
            </a:r>
            <a:r>
              <a:rPr lang="el-GR" dirty="0" smtClean="0">
                <a:sym typeface="Wingdings" pitchFamily="2" charset="2"/>
              </a:rPr>
              <a:t> </a:t>
            </a:r>
            <a:r>
              <a:rPr lang="el-GR" b="1" dirty="0" err="1" smtClean="0">
                <a:solidFill>
                  <a:srgbClr val="C00000"/>
                </a:solidFill>
                <a:effectLst>
                  <a:outerShdw blurRad="38100" dist="38100" dir="2700000" algn="tl">
                    <a:srgbClr val="000000">
                      <a:alpha val="43137"/>
                    </a:srgbClr>
                  </a:outerShdw>
                </a:effectLst>
                <a:sym typeface="Wingdings" pitchFamily="2" charset="2"/>
              </a:rPr>
              <a:t>δημοσιώνες</a:t>
            </a:r>
            <a:r>
              <a:rPr lang="el-GR" dirty="0" smtClean="0">
                <a:sym typeface="Wingdings" pitchFamily="2" charset="2"/>
              </a:rPr>
              <a:t>: αναλάμβαναν από το κράτος είσπραξη φόρων ή εκμετάλλευση μεταλλείων/λιμανιών) </a:t>
            </a:r>
          </a:p>
          <a:p>
            <a:r>
              <a:rPr lang="el-GR" dirty="0" smtClean="0">
                <a:sym typeface="Wingdings" pitchFamily="2" charset="2"/>
              </a:rPr>
              <a:t> </a:t>
            </a:r>
            <a:r>
              <a:rPr lang="el-GR" b="1" dirty="0" smtClean="0">
                <a:solidFill>
                  <a:srgbClr val="C00000"/>
                </a:solidFill>
                <a:effectLst>
                  <a:outerShdw blurRad="38100" dist="38100" dir="2700000" algn="tl">
                    <a:srgbClr val="000000">
                      <a:alpha val="43137"/>
                    </a:srgbClr>
                  </a:outerShdw>
                </a:effectLst>
                <a:sym typeface="Wingdings" pitchFamily="2" charset="2"/>
              </a:rPr>
              <a:t>τελώνες</a:t>
            </a:r>
            <a:r>
              <a:rPr lang="el-GR" dirty="0" smtClean="0">
                <a:sym typeface="Wingdings" pitchFamily="2" charset="2"/>
              </a:rPr>
              <a:t>: επιχειρηματίες επαρχιών που αναλαμβάνουν την είσπραξη φόρων (βλ. Καινή Διαθήκη)</a:t>
            </a:r>
          </a:p>
          <a:p>
            <a:r>
              <a:rPr lang="el-GR" b="1" dirty="0" smtClean="0">
                <a:solidFill>
                  <a:srgbClr val="C00000"/>
                </a:solidFill>
                <a:effectLst>
                  <a:outerShdw blurRad="38100" dist="38100" dir="2700000" algn="tl">
                    <a:srgbClr val="000000">
                      <a:alpha val="43137"/>
                    </a:srgbClr>
                  </a:outerShdw>
                </a:effectLst>
                <a:sym typeface="Wingdings" pitchFamily="2" charset="2"/>
              </a:rPr>
              <a:t>Δεν είχαν δυνατότητα </a:t>
            </a:r>
            <a:r>
              <a:rPr lang="el-GR" dirty="0" smtClean="0">
                <a:sym typeface="Wingdings" pitchFamily="2" charset="2"/>
              </a:rPr>
              <a:t>να καταλαμβάνουν </a:t>
            </a:r>
            <a:r>
              <a:rPr lang="el-GR" b="1" dirty="0" smtClean="0">
                <a:solidFill>
                  <a:srgbClr val="C00000"/>
                </a:solidFill>
                <a:effectLst>
                  <a:outerShdw blurRad="38100" dist="38100" dir="2700000" algn="tl">
                    <a:srgbClr val="000000">
                      <a:alpha val="43137"/>
                    </a:srgbClr>
                  </a:outerShdw>
                </a:effectLst>
                <a:sym typeface="Wingdings" pitchFamily="2" charset="2"/>
              </a:rPr>
              <a:t>δημόσια αξιώματα</a:t>
            </a:r>
            <a:r>
              <a:rPr lang="el-GR" dirty="0" smtClean="0">
                <a:sym typeface="Wingdings" pitchFamily="2" charset="2"/>
              </a:rPr>
              <a:t>  αντιπαράθεση με τους συγκλητικούς</a:t>
            </a:r>
            <a:endParaRPr 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dissolve">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randombar(horizontal)">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n ancient Rome, the lives of rich and poor people were very different. The poor lived in the dirtiest, noisiest, most crowded parts of the city. | The Life of the Poor | Kids Discover"/>
          <p:cNvPicPr>
            <a:picLocks noChangeAspect="1" noChangeArrowheads="1"/>
          </p:cNvPicPr>
          <p:nvPr/>
        </p:nvPicPr>
        <p:blipFill>
          <a:blip r:embed="rId2" cstate="print"/>
          <a:srcRect/>
          <a:stretch>
            <a:fillRect/>
          </a:stretch>
        </p:blipFill>
        <p:spPr bwMode="auto">
          <a:xfrm>
            <a:off x="-461893" y="0"/>
            <a:ext cx="9817033" cy="685800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1763688" y="188640"/>
            <a:ext cx="5760640" cy="1143000"/>
          </a:xfrm>
          <a:solidFill>
            <a:schemeClr val="bg1">
              <a:alpha val="48000"/>
            </a:schemeClr>
          </a:solidFill>
        </p:spPr>
        <p:txBody>
          <a:bodyPr>
            <a:normAutofit/>
          </a:bodyPr>
          <a:lstStyle/>
          <a:p>
            <a:r>
              <a:rPr lang="el-GR" sz="5400" b="1" dirty="0" smtClean="0">
                <a:solidFill>
                  <a:srgbClr val="C00000"/>
                </a:solidFill>
                <a:effectLst>
                  <a:outerShdw blurRad="38100" dist="38100" dir="2700000" algn="tl">
                    <a:srgbClr val="000000">
                      <a:alpha val="43137"/>
                    </a:srgbClr>
                  </a:outerShdw>
                </a:effectLst>
              </a:rPr>
              <a:t>Ρωμαϊκός όχλος</a:t>
            </a:r>
            <a:endParaRPr lang="el-GR" sz="54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solidFill>
            <a:schemeClr val="bg1">
              <a:alpha val="63000"/>
            </a:schemeClr>
          </a:solidFill>
        </p:spPr>
        <p:txBody>
          <a:bodyPr>
            <a:normAutofit lnSpcReduction="10000"/>
          </a:bodyPr>
          <a:lstStyle/>
          <a:p>
            <a:r>
              <a:rPr lang="el-GR" dirty="0" smtClean="0"/>
              <a:t>Ο κύριος όγκος του ρωμαϊκού λαού</a:t>
            </a:r>
          </a:p>
          <a:p>
            <a:r>
              <a:rPr lang="el-GR" b="1" dirty="0" smtClean="0">
                <a:solidFill>
                  <a:srgbClr val="C00000"/>
                </a:solidFill>
                <a:effectLst>
                  <a:outerShdw blurRad="38100" dist="38100" dir="2700000" algn="tl">
                    <a:srgbClr val="000000">
                      <a:alpha val="43137"/>
                    </a:srgbClr>
                  </a:outerShdw>
                </a:effectLst>
              </a:rPr>
              <a:t>Έχασαν</a:t>
            </a:r>
            <a:r>
              <a:rPr lang="el-GR" dirty="0" smtClean="0"/>
              <a:t> τη μικρή τους </a:t>
            </a:r>
            <a:r>
              <a:rPr lang="el-GR" b="1" dirty="0" smtClean="0">
                <a:solidFill>
                  <a:srgbClr val="C00000"/>
                </a:solidFill>
                <a:effectLst>
                  <a:outerShdw blurRad="38100" dist="38100" dir="2700000" algn="tl">
                    <a:srgbClr val="000000">
                      <a:alpha val="43137"/>
                    </a:srgbClr>
                  </a:outerShdw>
                </a:effectLst>
              </a:rPr>
              <a:t>περιουσία</a:t>
            </a:r>
            <a:r>
              <a:rPr lang="el-GR" dirty="0" smtClean="0">
                <a:effectLst>
                  <a:outerShdw blurRad="38100" dist="38100" dir="2700000" algn="tl">
                    <a:srgbClr val="000000">
                      <a:alpha val="43137"/>
                    </a:srgbClr>
                  </a:outerShdw>
                </a:effectLst>
              </a:rPr>
              <a:t> </a:t>
            </a:r>
            <a:r>
              <a:rPr lang="el-GR" dirty="0" smtClean="0">
                <a:sym typeface="Wingdings" pitchFamily="2" charset="2"/>
              </a:rPr>
              <a:t> συγκεντρώνονται στη Ρώμη σε αναζήτηση ευκαιριών</a:t>
            </a:r>
          </a:p>
          <a:p>
            <a:r>
              <a:rPr lang="el-GR" dirty="0" smtClean="0">
                <a:sym typeface="Wingdings" pitchFamily="2" charset="2"/>
              </a:rPr>
              <a:t>Μόνα εφόδια: η </a:t>
            </a:r>
            <a:r>
              <a:rPr lang="el-GR" b="1" dirty="0" smtClean="0">
                <a:solidFill>
                  <a:srgbClr val="C00000"/>
                </a:solidFill>
                <a:effectLst>
                  <a:outerShdw blurRad="38100" dist="38100" dir="2700000" algn="tl">
                    <a:srgbClr val="000000">
                      <a:alpha val="43137"/>
                    </a:srgbClr>
                  </a:outerShdw>
                </a:effectLst>
                <a:sym typeface="Wingdings" pitchFamily="2" charset="2"/>
              </a:rPr>
              <a:t>ψήφος</a:t>
            </a:r>
            <a:r>
              <a:rPr lang="el-GR" dirty="0" smtClean="0">
                <a:effectLst>
                  <a:outerShdw blurRad="38100" dist="38100" dir="2700000" algn="tl">
                    <a:srgbClr val="000000">
                      <a:alpha val="43137"/>
                    </a:srgbClr>
                  </a:outerShdw>
                </a:effectLst>
                <a:sym typeface="Wingdings" pitchFamily="2" charset="2"/>
              </a:rPr>
              <a:t> </a:t>
            </a:r>
            <a:r>
              <a:rPr lang="el-GR" dirty="0" smtClean="0">
                <a:sym typeface="Wingdings" pitchFamily="2" charset="2"/>
              </a:rPr>
              <a:t>+ η </a:t>
            </a:r>
            <a:r>
              <a:rPr lang="el-GR" b="1" dirty="0" smtClean="0">
                <a:solidFill>
                  <a:srgbClr val="C00000"/>
                </a:solidFill>
                <a:effectLst>
                  <a:outerShdw blurRad="38100" dist="38100" dir="2700000" algn="tl">
                    <a:srgbClr val="000000">
                      <a:alpha val="43137"/>
                    </a:srgbClr>
                  </a:outerShdw>
                </a:effectLst>
                <a:sym typeface="Wingdings" pitchFamily="2" charset="2"/>
              </a:rPr>
              <a:t>μαρτυρία στα δικαστήρια</a:t>
            </a:r>
          </a:p>
          <a:p>
            <a:r>
              <a:rPr lang="el-GR" dirty="0" smtClean="0">
                <a:sym typeface="Wingdings" pitchFamily="2" charset="2"/>
              </a:rPr>
              <a:t>Παρασιτούν εξαργυρώνοντας την ψήφο τους στους πλουσίους</a:t>
            </a:r>
          </a:p>
          <a:p>
            <a:r>
              <a:rPr lang="el-GR" dirty="0" smtClean="0">
                <a:sym typeface="Wingdings" pitchFamily="2" charset="2"/>
              </a:rPr>
              <a:t>Ανθρώπινη μάζα </a:t>
            </a:r>
            <a:r>
              <a:rPr lang="el-GR" b="1" dirty="0" smtClean="0">
                <a:solidFill>
                  <a:srgbClr val="C00000"/>
                </a:solidFill>
                <a:effectLst>
                  <a:outerShdw blurRad="38100" dist="38100" dir="2700000" algn="tl">
                    <a:srgbClr val="000000">
                      <a:alpha val="43137"/>
                    </a:srgbClr>
                  </a:outerShdw>
                </a:effectLst>
                <a:sym typeface="Wingdings" pitchFamily="2" charset="2"/>
              </a:rPr>
              <a:t>χωρίς συνείδηση</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randombar(horizontal)">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s://maerahades.files.wordpress.com/2014/12/ancient2.jpg"/>
          <p:cNvPicPr>
            <a:picLocks noChangeAspect="1" noChangeArrowheads="1"/>
          </p:cNvPicPr>
          <p:nvPr/>
        </p:nvPicPr>
        <p:blipFill>
          <a:blip r:embed="rId2" cstate="print">
            <a:clrChange>
              <a:clrFrom>
                <a:srgbClr val="FFF6E5"/>
              </a:clrFrom>
              <a:clrTo>
                <a:srgbClr val="FFF6E5">
                  <a:alpha val="0"/>
                </a:srgbClr>
              </a:clrTo>
            </a:clrChange>
          </a:blip>
          <a:srcRect l="4440" t="5026" r="4440" b="5026"/>
          <a:stretch>
            <a:fillRect/>
          </a:stretch>
        </p:blipFill>
        <p:spPr bwMode="auto">
          <a:xfrm>
            <a:off x="395536" y="3549593"/>
            <a:ext cx="3793605" cy="3308407"/>
          </a:xfrm>
          <a:prstGeom prst="rect">
            <a:avLst/>
          </a:prstGeom>
          <a:noFill/>
        </p:spPr>
      </p:pic>
      <p:pic>
        <p:nvPicPr>
          <p:cNvPr id="108552" name="Picture 8" descr="http://static.guim.co.uk/sys-images/Arts/Arts_/Pictures/2013/4/1/1364817414484/Plebs-011.jpg"/>
          <p:cNvPicPr>
            <a:picLocks noChangeAspect="1" noChangeArrowheads="1"/>
          </p:cNvPicPr>
          <p:nvPr/>
        </p:nvPicPr>
        <p:blipFill>
          <a:blip r:embed="rId3" cstate="print"/>
          <a:srcRect/>
          <a:stretch>
            <a:fillRect/>
          </a:stretch>
        </p:blipFill>
        <p:spPr bwMode="auto">
          <a:xfrm>
            <a:off x="4355976" y="0"/>
            <a:ext cx="4394852" cy="2636912"/>
          </a:xfrm>
          <a:prstGeom prst="rect">
            <a:avLst/>
          </a:prstGeom>
          <a:ln>
            <a:noFill/>
          </a:ln>
          <a:effectLst>
            <a:outerShdw blurRad="292100" dist="139700" dir="2700000" algn="tl" rotWithShape="0">
              <a:srgbClr val="333333">
                <a:alpha val="65000"/>
              </a:srgbClr>
            </a:outerShdw>
          </a:effectLst>
        </p:spPr>
      </p:pic>
      <p:pic>
        <p:nvPicPr>
          <p:cNvPr id="5" name="Picture 4" descr="https://cdn.thinglink.me/api/image/EfcLDC2cS9itrNbVj4Gk33BXwL49RQagDHkGHFsT3GpVCU3NUBHNaQthAxqGyzLXzgz6CDbKTgRzj6R5LXKEvx5MaDgzJ/320/320/scaledown"/>
          <p:cNvPicPr>
            <a:picLocks noChangeAspect="1" noChangeArrowheads="1"/>
          </p:cNvPicPr>
          <p:nvPr/>
        </p:nvPicPr>
        <p:blipFill>
          <a:blip r:embed="rId4" cstate="print">
            <a:clrChange>
              <a:clrFrom>
                <a:srgbClr val="FFFFFF"/>
              </a:clrFrom>
              <a:clrTo>
                <a:srgbClr val="FFFFFF">
                  <a:alpha val="0"/>
                </a:srgbClr>
              </a:clrTo>
            </a:clrChange>
            <a:lum bright="-10000"/>
          </a:blip>
          <a:srcRect/>
          <a:stretch>
            <a:fillRect/>
          </a:stretch>
        </p:blipFill>
        <p:spPr bwMode="auto">
          <a:xfrm>
            <a:off x="755576" y="260648"/>
            <a:ext cx="2909700" cy="3177831"/>
          </a:xfrm>
          <a:prstGeom prst="rect">
            <a:avLst/>
          </a:prstGeom>
          <a:noFill/>
        </p:spPr>
      </p:pic>
      <p:pic>
        <p:nvPicPr>
          <p:cNvPr id="108550" name="Picture 6" descr="https://media.gettyimages.com/illustrations/plebeian-costumes-at-the-time-of-the-republic-rome-italy-drawing-illustration-id700724675"/>
          <p:cNvPicPr>
            <a:picLocks noChangeAspect="1" noChangeArrowheads="1"/>
          </p:cNvPicPr>
          <p:nvPr/>
        </p:nvPicPr>
        <p:blipFill>
          <a:blip r:embed="rId5" cstate="print">
            <a:lum contrast="30000"/>
          </a:blip>
          <a:srcRect/>
          <a:stretch>
            <a:fillRect/>
          </a:stretch>
        </p:blipFill>
        <p:spPr bwMode="auto">
          <a:xfrm>
            <a:off x="4860032" y="2924944"/>
            <a:ext cx="3902328" cy="39330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8552"/>
                                        </p:tgtEl>
                                        <p:attrNameLst>
                                          <p:attrName>style.visibility</p:attrName>
                                        </p:attrNameLst>
                                      </p:cBhvr>
                                      <p:to>
                                        <p:strVal val="visible"/>
                                      </p:to>
                                    </p:set>
                                    <p:animEffect transition="in" filter="randombar(horizontal)">
                                      <p:cBhvr>
                                        <p:cTn id="10" dur="500"/>
                                        <p:tgtEl>
                                          <p:spTgt spid="108552"/>
                                        </p:tgtEl>
                                      </p:cBhvr>
                                    </p:animEffect>
                                  </p:childTnLst>
                                </p:cTn>
                              </p:par>
                              <p:par>
                                <p:cTn id="11" presetID="14" presetClass="entr" presetSubtype="10" fill="hold" nodeType="withEffect">
                                  <p:stCondLst>
                                    <p:cond delay="0"/>
                                  </p:stCondLst>
                                  <p:childTnLst>
                                    <p:set>
                                      <p:cBhvr>
                                        <p:cTn id="12" dur="1" fill="hold">
                                          <p:stCondLst>
                                            <p:cond delay="0"/>
                                          </p:stCondLst>
                                        </p:cTn>
                                        <p:tgtEl>
                                          <p:spTgt spid="108550"/>
                                        </p:tgtEl>
                                        <p:attrNameLst>
                                          <p:attrName>style.visibility</p:attrName>
                                        </p:attrNameLst>
                                      </p:cBhvr>
                                      <p:to>
                                        <p:strVal val="visible"/>
                                      </p:to>
                                    </p:set>
                                    <p:animEffect transition="in" filter="randombar(horizontal)">
                                      <p:cBhvr>
                                        <p:cTn id="13" dur="500"/>
                                        <p:tgtEl>
                                          <p:spTgt spid="1085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8548"/>
                                        </p:tgtEl>
                                        <p:attrNameLst>
                                          <p:attrName>style.visibility</p:attrName>
                                        </p:attrNameLst>
                                      </p:cBhvr>
                                      <p:to>
                                        <p:strVal val="visible"/>
                                      </p:to>
                                    </p:set>
                                    <p:animEffect transition="in" filter="randombar(horizontal)">
                                      <p:cBhvr>
                                        <p:cTn id="16"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img_4681.jpg"/>
          <p:cNvPicPr>
            <a:picLocks noChangeAspect="1" noChangeArrowheads="1"/>
          </p:cNvPicPr>
          <p:nvPr/>
        </p:nvPicPr>
        <p:blipFill>
          <a:blip r:embed="rId2" cstate="print"/>
          <a:srcRect/>
          <a:stretch>
            <a:fillRect/>
          </a:stretch>
        </p:blipFill>
        <p:spPr bwMode="auto">
          <a:xfrm>
            <a:off x="-972616" y="0"/>
            <a:ext cx="10644346"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randombar(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carolashby.com/wp-content/uploads/2016/08/Fragment-of-a-Fresco-Panel-with-a-Meal-Preparatio-Getty-00988701.jpg"/>
          <p:cNvPicPr>
            <a:picLocks noChangeAspect="1" noChangeArrowheads="1"/>
          </p:cNvPicPr>
          <p:nvPr/>
        </p:nvPicPr>
        <p:blipFill>
          <a:blip r:embed="rId2" cstate="print"/>
          <a:srcRect/>
          <a:stretch>
            <a:fillRect/>
          </a:stretch>
        </p:blipFill>
        <p:spPr bwMode="auto">
          <a:xfrm>
            <a:off x="-1980291" y="0"/>
            <a:ext cx="12808015" cy="7029400"/>
          </a:xfrm>
          <a:prstGeom prst="rect">
            <a:avLst/>
          </a:prstGeom>
          <a:noFill/>
        </p:spPr>
      </p:pic>
      <p:sp>
        <p:nvSpPr>
          <p:cNvPr id="2" name="1 - Τίτλος"/>
          <p:cNvSpPr>
            <a:spLocks noGrp="1"/>
          </p:cNvSpPr>
          <p:nvPr>
            <p:ph type="title"/>
          </p:nvPr>
        </p:nvSpPr>
        <p:spPr>
          <a:xfrm>
            <a:off x="467544" y="0"/>
            <a:ext cx="8229600" cy="1143000"/>
          </a:xfrm>
        </p:spPr>
        <p:txBody>
          <a:bodyPr/>
          <a:lstStyle/>
          <a:p>
            <a:r>
              <a:rPr lang="el-GR" sz="5400" b="1" dirty="0" smtClean="0">
                <a:solidFill>
                  <a:srgbClr val="C00000"/>
                </a:solidFill>
                <a:effectLst>
                  <a:outerShdw blurRad="38100" dist="38100" dir="2700000" algn="tl">
                    <a:srgbClr val="000000">
                      <a:alpha val="43137"/>
                    </a:srgbClr>
                  </a:outerShdw>
                </a:effectLst>
              </a:rPr>
              <a:t>Δούλοι</a:t>
            </a:r>
            <a:endParaRPr lang="el-GR" sz="54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67544" y="1196752"/>
            <a:ext cx="8460432" cy="5400600"/>
          </a:xfrm>
          <a:solidFill>
            <a:schemeClr val="bg1">
              <a:alpha val="61000"/>
            </a:schemeClr>
          </a:solidFill>
        </p:spPr>
        <p:txBody>
          <a:bodyPr>
            <a:normAutofit/>
          </a:bodyPr>
          <a:lstStyle/>
          <a:p>
            <a:r>
              <a:rPr lang="el-GR" b="1" dirty="0" smtClean="0">
                <a:solidFill>
                  <a:srgbClr val="C00000"/>
                </a:solidFill>
                <a:effectLst>
                  <a:outerShdw blurRad="38100" dist="38100" dir="2700000" algn="tl">
                    <a:srgbClr val="000000">
                      <a:alpha val="43137"/>
                    </a:srgbClr>
                  </a:outerShdw>
                </a:effectLst>
              </a:rPr>
              <a:t>Αιχμάλωτοι</a:t>
            </a:r>
            <a:r>
              <a:rPr lang="el-GR" dirty="0" smtClean="0">
                <a:effectLst>
                  <a:outerShdw blurRad="38100" dist="38100" dir="2700000" algn="tl">
                    <a:srgbClr val="000000">
                      <a:alpha val="43137"/>
                    </a:srgbClr>
                  </a:outerShdw>
                </a:effectLst>
              </a:rPr>
              <a:t> </a:t>
            </a:r>
            <a:r>
              <a:rPr lang="el-GR" dirty="0" smtClean="0"/>
              <a:t>από τις κατακτημένες περιοχές (χιλιάδες άνθρωποι) τους οποίους οι δουλέμποροι πουλούν στα σκλαβοπάζαρα</a:t>
            </a:r>
          </a:p>
          <a:p>
            <a:r>
              <a:rPr lang="el-GR" b="1" dirty="0" smtClean="0">
                <a:solidFill>
                  <a:srgbClr val="C00000"/>
                </a:solidFill>
                <a:effectLst>
                  <a:outerShdw blurRad="38100" dist="38100" dir="2700000" algn="tl">
                    <a:srgbClr val="000000">
                      <a:alpha val="43137"/>
                    </a:srgbClr>
                  </a:outerShdw>
                </a:effectLst>
              </a:rPr>
              <a:t>Αγοραπωλησία δούλων </a:t>
            </a:r>
            <a:r>
              <a:rPr lang="el-GR" dirty="0" smtClean="0"/>
              <a:t>διαδεδομένη στην </a:t>
            </a:r>
            <a:r>
              <a:rPr lang="el-GR" b="1" dirty="0" smtClean="0">
                <a:solidFill>
                  <a:srgbClr val="C00000"/>
                </a:solidFill>
                <a:effectLst>
                  <a:outerShdw blurRad="38100" dist="38100" dir="2700000" algn="tl">
                    <a:srgbClr val="000000">
                      <a:alpha val="43137"/>
                    </a:srgbClr>
                  </a:outerShdw>
                </a:effectLst>
              </a:rPr>
              <a:t>Ανατολή</a:t>
            </a:r>
            <a:r>
              <a:rPr lang="el-GR" dirty="0" smtClean="0"/>
              <a:t> </a:t>
            </a:r>
            <a:r>
              <a:rPr lang="el-GR" dirty="0" smtClean="0">
                <a:sym typeface="Wingdings" pitchFamily="2" charset="2"/>
              </a:rPr>
              <a:t> φτηνά εργατικά χέρια που χρειάζονται λόγω της ανάπτυξης επιχειρήσεων και γαιοκτησιών</a:t>
            </a:r>
          </a:p>
          <a:p>
            <a:r>
              <a:rPr lang="el-GR" dirty="0" smtClean="0">
                <a:sym typeface="Wingdings" pitchFamily="2" charset="2"/>
              </a:rPr>
              <a:t>Οι Ρωμαίοι τους συμπεριφέρονται σκληρά  παρουσιάζονται πολλές </a:t>
            </a:r>
            <a:r>
              <a:rPr lang="el-GR" b="1" dirty="0" smtClean="0">
                <a:solidFill>
                  <a:srgbClr val="C00000"/>
                </a:solidFill>
                <a:effectLst>
                  <a:outerShdw blurRad="38100" dist="38100" dir="2700000" algn="tl">
                    <a:srgbClr val="000000">
                      <a:alpha val="43137"/>
                    </a:srgbClr>
                  </a:outerShdw>
                </a:effectLst>
                <a:sym typeface="Wingdings" pitchFamily="2" charset="2"/>
              </a:rPr>
              <a:t>εξεγέρσεις δούλων </a:t>
            </a:r>
            <a:r>
              <a:rPr lang="el-GR" dirty="0" smtClean="0">
                <a:sym typeface="Wingdings" pitchFamily="2" charset="2"/>
              </a:rPr>
              <a:t> καταπνίγονται στο αίμα</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randombar(horizontal)">
                                      <p:cBhvr>
                                        <p:cTn id="7" dur="500"/>
                                        <p:tgtEl>
                                          <p:spTgt spid="819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randombar(horizontal)">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Slaves were bought and sold at auction."/>
          <p:cNvPicPr>
            <a:picLocks noChangeAspect="1" noChangeArrowheads="1"/>
          </p:cNvPicPr>
          <p:nvPr/>
        </p:nvPicPr>
        <p:blipFill>
          <a:blip r:embed="rId2" cstate="print">
            <a:lum contrast="20000"/>
          </a:blip>
          <a:srcRect/>
          <a:stretch>
            <a:fillRect/>
          </a:stretch>
        </p:blipFill>
        <p:spPr bwMode="auto">
          <a:xfrm>
            <a:off x="899592" y="-315416"/>
            <a:ext cx="7587352" cy="740264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wipe(left)">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Location of the Slave Market in Rome The location of the first Slave Market in Ancient Rome was situated in the area called the Graecostadium behind the Basilica Julia in the Roman Forum."/>
          <p:cNvPicPr>
            <a:picLocks noChangeAspect="1" noChangeArrowheads="1"/>
          </p:cNvPicPr>
          <p:nvPr/>
        </p:nvPicPr>
        <p:blipFill>
          <a:blip r:embed="rId2" cstate="print">
            <a:lum contrast="20000"/>
          </a:blip>
          <a:srcRect r="8847"/>
          <a:stretch>
            <a:fillRect/>
          </a:stretch>
        </p:blipFill>
        <p:spPr bwMode="auto">
          <a:xfrm>
            <a:off x="257825" y="174976"/>
            <a:ext cx="4170159" cy="5774304"/>
          </a:xfrm>
          <a:prstGeom prst="rect">
            <a:avLst/>
          </a:prstGeom>
          <a:ln>
            <a:noFill/>
          </a:ln>
          <a:effectLst>
            <a:outerShdw blurRad="292100" dist="139700" dir="2700000" algn="tl" rotWithShape="0">
              <a:srgbClr val="333333">
                <a:alpha val="65000"/>
              </a:srgbClr>
            </a:outerShdw>
          </a:effectLst>
        </p:spPr>
      </p:pic>
      <p:pic>
        <p:nvPicPr>
          <p:cNvPr id="116738" name="Picture 2" descr="Slaves"/>
          <p:cNvPicPr>
            <a:picLocks noChangeAspect="1" noChangeArrowheads="1"/>
          </p:cNvPicPr>
          <p:nvPr/>
        </p:nvPicPr>
        <p:blipFill>
          <a:blip r:embed="rId3" cstate="print"/>
          <a:srcRect b="6386"/>
          <a:stretch>
            <a:fillRect/>
          </a:stretch>
        </p:blipFill>
        <p:spPr bwMode="auto">
          <a:xfrm>
            <a:off x="4649093" y="936104"/>
            <a:ext cx="4315395" cy="57332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tatic.guim.co.uk/sys-images/Arts/Arts_/Pictures/2013/4/1/1364817414484/Plebs-011.jpg"/>
          <p:cNvPicPr>
            <a:picLocks noChangeAspect="1" noChangeArrowheads="1"/>
          </p:cNvPicPr>
          <p:nvPr/>
        </p:nvPicPr>
        <p:blipFill>
          <a:blip r:embed="rId2" cstate="print"/>
          <a:stretch>
            <a:fillRect/>
          </a:stretch>
        </p:blipFill>
        <p:spPr bwMode="auto">
          <a:xfrm>
            <a:off x="251520" y="1236885"/>
            <a:ext cx="8685776" cy="5621115"/>
          </a:xfrm>
          <a:prstGeom prst="rect">
            <a:avLst/>
          </a:prstGeom>
          <a:ln>
            <a:noFill/>
          </a:ln>
          <a:effectLst>
            <a:outerShdw blurRad="292100" dist="139700" dir="2700000" algn="tl" rotWithShape="0">
              <a:srgbClr val="333333">
                <a:alpha val="65000"/>
              </a:srgbClr>
            </a:outerShdw>
          </a:effectLst>
        </p:spPr>
      </p:pic>
      <p:sp>
        <p:nvSpPr>
          <p:cNvPr id="5" name="1 - Τίτλος"/>
          <p:cNvSpPr txBox="1">
            <a:spLocks/>
          </p:cNvSpPr>
          <p:nvPr/>
        </p:nvSpPr>
        <p:spPr>
          <a:xfrm>
            <a:off x="6228184" y="0"/>
            <a:ext cx="3059832" cy="6480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Αυτοκράτορας</a:t>
            </a:r>
            <a:endParaRPr kumimoji="0" lang="el-GR" sz="3000" b="1" i="0" u="none" strike="noStrike" kern="1200" cap="none" spc="0" normalizeH="0" baseline="0" noProof="0" dirty="0">
              <a:ln>
                <a:noFill/>
              </a:ln>
              <a:solidFill>
                <a:srgbClr val="C00000"/>
              </a:solidFill>
              <a:effectLst/>
              <a:uLnTx/>
              <a:uFillTx/>
              <a:latin typeface="+mj-lt"/>
              <a:ea typeface="+mj-ea"/>
              <a:cs typeface="+mj-cs"/>
            </a:endParaRPr>
          </a:p>
        </p:txBody>
      </p:sp>
      <p:sp>
        <p:nvSpPr>
          <p:cNvPr id="6" name="1 - Τίτλος"/>
          <p:cNvSpPr txBox="1">
            <a:spLocks/>
          </p:cNvSpPr>
          <p:nvPr/>
        </p:nvSpPr>
        <p:spPr>
          <a:xfrm>
            <a:off x="899592" y="404664"/>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smtClean="0">
                <a:ln>
                  <a:noFill/>
                </a:ln>
                <a:solidFill>
                  <a:schemeClr val="accent4">
                    <a:lumMod val="75000"/>
                  </a:schemeClr>
                </a:solidFill>
                <a:effectLst>
                  <a:outerShdw blurRad="38100" dist="38100" dir="2700000" algn="tl">
                    <a:srgbClr val="000000">
                      <a:alpha val="43137"/>
                    </a:srgbClr>
                  </a:outerShdw>
                </a:effectLst>
                <a:uLnTx/>
                <a:uFillTx/>
                <a:latin typeface="+mj-lt"/>
                <a:ea typeface="+mj-ea"/>
                <a:cs typeface="+mj-cs"/>
              </a:rPr>
              <a:t>Απελεύθεροι</a:t>
            </a:r>
            <a:endParaRPr kumimoji="0" lang="el-GR" sz="3000" b="1" i="0" u="none" strike="noStrike" kern="1200" cap="none" spc="0" normalizeH="0" baseline="0" noProof="0" dirty="0">
              <a:ln>
                <a:noFill/>
              </a:ln>
              <a:solidFill>
                <a:schemeClr val="accent4">
                  <a:lumMod val="75000"/>
                </a:schemeClr>
              </a:solidFill>
              <a:effectLst/>
              <a:uLnTx/>
              <a:uFillTx/>
              <a:latin typeface="+mj-lt"/>
              <a:ea typeface="+mj-ea"/>
              <a:cs typeface="+mj-cs"/>
            </a:endParaRPr>
          </a:p>
        </p:txBody>
      </p:sp>
      <p:sp>
        <p:nvSpPr>
          <p:cNvPr id="7" name="1 - Τίτλος"/>
          <p:cNvSpPr txBox="1">
            <a:spLocks/>
          </p:cNvSpPr>
          <p:nvPr/>
        </p:nvSpPr>
        <p:spPr>
          <a:xfrm>
            <a:off x="-252536" y="1340768"/>
            <a:ext cx="2736304"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smtClean="0">
                <a:ln>
                  <a:noFill/>
                </a:ln>
                <a:solidFill>
                  <a:schemeClr val="tx1">
                    <a:lumMod val="75000"/>
                    <a:lumOff val="25000"/>
                  </a:schemeClr>
                </a:solidFill>
                <a:effectLst>
                  <a:outerShdw blurRad="38100" dist="38100" dir="2700000" algn="tl">
                    <a:srgbClr val="000000">
                      <a:alpha val="43137"/>
                    </a:srgbClr>
                  </a:outerShdw>
                </a:effectLst>
                <a:uLnTx/>
                <a:uFillTx/>
                <a:latin typeface="+mj-lt"/>
                <a:ea typeface="+mj-ea"/>
                <a:cs typeface="+mj-cs"/>
              </a:rPr>
              <a:t>Δούλοι</a:t>
            </a:r>
            <a:endParaRPr kumimoji="0" lang="el-GR" sz="30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
        <p:nvSpPr>
          <p:cNvPr id="8" name="7 - Βέλος προς τα κάτω"/>
          <p:cNvSpPr/>
          <p:nvPr/>
        </p:nvSpPr>
        <p:spPr>
          <a:xfrm>
            <a:off x="4427984" y="1916832"/>
            <a:ext cx="432048" cy="1008112"/>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a:off x="7452320" y="620688"/>
            <a:ext cx="576064" cy="1296144"/>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971600" y="2276872"/>
            <a:ext cx="504056" cy="720080"/>
          </a:xfrm>
          <a:prstGeom prst="downArrow">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 - Τίτλος"/>
          <p:cNvSpPr txBox="1">
            <a:spLocks/>
          </p:cNvSpPr>
          <p:nvPr/>
        </p:nvSpPr>
        <p:spPr>
          <a:xfrm>
            <a:off x="3707904" y="188640"/>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Ευγενείς -</a:t>
            </a:r>
            <a:r>
              <a:rPr kumimoji="0" lang="el-GR" sz="3000" b="1"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 Ελίτ</a:t>
            </a:r>
            <a:endParaRPr kumimoji="0" lang="el-GR" sz="3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2" name="1 - Τίτλος"/>
          <p:cNvSpPr txBox="1">
            <a:spLocks/>
          </p:cNvSpPr>
          <p:nvPr/>
        </p:nvSpPr>
        <p:spPr>
          <a:xfrm>
            <a:off x="2771800" y="1052736"/>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mj-lt"/>
                <a:ea typeface="+mj-ea"/>
                <a:cs typeface="+mj-cs"/>
              </a:rPr>
              <a:t>Λαός</a:t>
            </a:r>
            <a:r>
              <a:rPr kumimoji="0" lang="el-GR" sz="3000" b="1" i="0" u="none" strike="noStrike" kern="1200" cap="none" spc="0" normalizeH="0" noProof="0" dirty="0" smtClean="0">
                <a:ln>
                  <a:noFill/>
                </a:ln>
                <a:solidFill>
                  <a:schemeClr val="accent6">
                    <a:lumMod val="75000"/>
                  </a:schemeClr>
                </a:solidFill>
                <a:effectLst>
                  <a:outerShdw blurRad="38100" dist="38100" dir="2700000" algn="tl">
                    <a:srgbClr val="000000">
                      <a:alpha val="43137"/>
                    </a:srgbClr>
                  </a:outerShdw>
                </a:effectLst>
                <a:uLnTx/>
                <a:uFillTx/>
                <a:latin typeface="+mj-lt"/>
                <a:ea typeface="+mj-ea"/>
                <a:cs typeface="+mj-cs"/>
              </a:rPr>
              <a:t> - όχλος</a:t>
            </a:r>
            <a:endParaRPr kumimoji="0" lang="el-GR" sz="30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13" name="12 - Βέλος προς τα κάτω"/>
          <p:cNvSpPr/>
          <p:nvPr/>
        </p:nvSpPr>
        <p:spPr>
          <a:xfrm>
            <a:off x="2195736" y="1124744"/>
            <a:ext cx="432048" cy="1008112"/>
          </a:xfrm>
          <a:prstGeom prst="down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a:off x="6300192" y="1124744"/>
            <a:ext cx="432048"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anim calcmode="lin" valueType="num">
                                      <p:cBhvr>
                                        <p:cTn id="49" dur="500" fill="hold"/>
                                        <p:tgtEl>
                                          <p:spTgt spid="6"/>
                                        </p:tgtEl>
                                        <p:attrNameLst>
                                          <p:attrName>ppt_x</p:attrName>
                                        </p:attrNameLst>
                                      </p:cBhvr>
                                      <p:tavLst>
                                        <p:tav tm="0">
                                          <p:val>
                                            <p:strVal val="#ppt_x"/>
                                          </p:val>
                                        </p:tav>
                                        <p:tav tm="100000">
                                          <p:val>
                                            <p:strVal val="#ppt_x"/>
                                          </p:val>
                                        </p:tav>
                                      </p:tavLst>
                                    </p:anim>
                                    <p:anim calcmode="lin" valueType="num">
                                      <p:cBhvr>
                                        <p:cTn id="50" dur="500" fill="hold"/>
                                        <p:tgtEl>
                                          <p:spTgt spid="6"/>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anim calcmode="lin" valueType="num">
                                      <p:cBhvr>
                                        <p:cTn id="61" dur="500" fill="hold"/>
                                        <p:tgtEl>
                                          <p:spTgt spid="7"/>
                                        </p:tgtEl>
                                        <p:attrNameLst>
                                          <p:attrName>ppt_x</p:attrName>
                                        </p:attrNameLst>
                                      </p:cBhvr>
                                      <p:tavLst>
                                        <p:tav tm="0">
                                          <p:val>
                                            <p:strVal val="#ppt_x"/>
                                          </p:val>
                                        </p:tav>
                                        <p:tav tm="100000">
                                          <p:val>
                                            <p:strVal val="#ppt_x"/>
                                          </p:val>
                                        </p:tav>
                                      </p:tavLst>
                                    </p:anim>
                                    <p:anim calcmode="lin" valueType="num">
                                      <p:cBhvr>
                                        <p:cTn id="62" dur="500" fill="hold"/>
                                        <p:tgtEl>
                                          <p:spTgt spid="7"/>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anim calcmode="lin" valueType="num">
                                      <p:cBhvr>
                                        <p:cTn id="66" dur="500" fill="hold"/>
                                        <p:tgtEl>
                                          <p:spTgt spid="10"/>
                                        </p:tgtEl>
                                        <p:attrNameLst>
                                          <p:attrName>ppt_x</p:attrName>
                                        </p:attrNameLst>
                                      </p:cBhvr>
                                      <p:tavLst>
                                        <p:tav tm="0">
                                          <p:val>
                                            <p:strVal val="#ppt_x"/>
                                          </p:val>
                                        </p:tav>
                                        <p:tav tm="100000">
                                          <p:val>
                                            <p:strVal val="#ppt_x"/>
                                          </p:val>
                                        </p:tav>
                                      </p:tavLst>
                                    </p:anim>
                                    <p:anim calcmode="lin" valueType="num">
                                      <p:cBhvr>
                                        <p:cTn id="6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P spid="11" grpId="0"/>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Roman-Society.jpg"/>
          <p:cNvPicPr>
            <a:picLocks noChangeAspect="1"/>
          </p:cNvPicPr>
          <p:nvPr/>
        </p:nvPicPr>
        <p:blipFill>
          <a:blip r:embed="rId2" cstate="print">
            <a:clrChange>
              <a:clrFrom>
                <a:srgbClr val="EFEFEF"/>
              </a:clrFrom>
              <a:clrTo>
                <a:srgbClr val="EFEFEF">
                  <a:alpha val="0"/>
                </a:srgbClr>
              </a:clrTo>
            </a:clrChange>
          </a:blip>
          <a:stretch>
            <a:fillRect/>
          </a:stretch>
        </p:blipFill>
        <p:spPr>
          <a:xfrm>
            <a:off x="0" y="2350244"/>
            <a:ext cx="9144000" cy="4679156"/>
          </a:xfrm>
          <a:prstGeom prst="rect">
            <a:avLst/>
          </a:prstGeom>
        </p:spPr>
      </p:pic>
      <p:sp>
        <p:nvSpPr>
          <p:cNvPr id="5" name="1 - Τίτλος"/>
          <p:cNvSpPr txBox="1">
            <a:spLocks/>
          </p:cNvSpPr>
          <p:nvPr/>
        </p:nvSpPr>
        <p:spPr>
          <a:xfrm>
            <a:off x="5831632" y="476672"/>
            <a:ext cx="3312368" cy="12241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Πληβείοι</a:t>
            </a:r>
            <a:endParaRPr kumimoji="0" lang="el-G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6" name="1 - Τίτλος"/>
          <p:cNvSpPr txBox="1">
            <a:spLocks/>
          </p:cNvSpPr>
          <p:nvPr/>
        </p:nvSpPr>
        <p:spPr>
          <a:xfrm>
            <a:off x="251520" y="0"/>
            <a:ext cx="3312368"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Πατρίκιοι</a:t>
            </a:r>
            <a:endParaRPr kumimoji="0" lang="el-GR" sz="44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7" name="1 - Τίτλος"/>
          <p:cNvSpPr txBox="1">
            <a:spLocks/>
          </p:cNvSpPr>
          <p:nvPr/>
        </p:nvSpPr>
        <p:spPr>
          <a:xfrm>
            <a:off x="3275856" y="1124744"/>
            <a:ext cx="2736304"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lumMod val="75000"/>
                    <a:lumOff val="25000"/>
                  </a:schemeClr>
                </a:solidFill>
                <a:effectLst>
                  <a:outerShdw blurRad="38100" dist="38100" dir="2700000" algn="tl">
                    <a:srgbClr val="000000">
                      <a:alpha val="43137"/>
                    </a:srgbClr>
                  </a:outerShdw>
                </a:effectLst>
                <a:uLnTx/>
                <a:uFillTx/>
                <a:latin typeface="+mj-lt"/>
                <a:ea typeface="+mj-ea"/>
                <a:cs typeface="+mj-cs"/>
              </a:rPr>
              <a:t>Δούλοι</a:t>
            </a:r>
            <a:endParaRPr kumimoji="0" lang="el-GR" sz="44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
        <p:nvSpPr>
          <p:cNvPr id="9" name="8 - Βέλος προς τα κάτω"/>
          <p:cNvSpPr/>
          <p:nvPr/>
        </p:nvSpPr>
        <p:spPr>
          <a:xfrm>
            <a:off x="1547664" y="1052736"/>
            <a:ext cx="576064" cy="18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7236296" y="1844824"/>
            <a:ext cx="576064" cy="1296144"/>
          </a:xfrm>
          <a:prstGeom prst="down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4355976" y="2276872"/>
            <a:ext cx="576064" cy="792088"/>
          </a:xfrm>
          <a:prstGeom prst="downArrow">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5400" b="1" dirty="0" smtClean="0">
                <a:solidFill>
                  <a:srgbClr val="C00000"/>
                </a:solidFill>
                <a:effectLst>
                  <a:outerShdw blurRad="38100" dist="38100" dir="2700000" algn="tl">
                    <a:srgbClr val="000000">
                      <a:alpha val="43137"/>
                    </a:srgbClr>
                  </a:outerShdw>
                </a:effectLst>
              </a:rPr>
              <a:t>Προλετάριος</a:t>
            </a:r>
            <a:endParaRPr lang="el-GR" sz="54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3501008"/>
            <a:ext cx="8229600" cy="2625155"/>
          </a:xfrm>
        </p:spPr>
        <p:txBody>
          <a:bodyPr/>
          <a:lstStyle/>
          <a:p>
            <a:r>
              <a:rPr lang="el-GR" dirty="0" smtClean="0"/>
              <a:t>Στην αρχαία Ρώμη χαρακτηριζόταν έτσι ο πολίτης που δεν ανήκε σε καμία αναγνωρισμένη τάξη και υπηρετούσε την πολιτεία μόνο μέσω των απογόνων του, τους οποίους έδινε στην πατρίδα ως στρατιώτες.</a:t>
            </a:r>
            <a:endParaRPr lang="el-GR" dirty="0"/>
          </a:p>
        </p:txBody>
      </p:sp>
      <p:sp>
        <p:nvSpPr>
          <p:cNvPr id="4" name="3 - Βέλος προς τα κάτω"/>
          <p:cNvSpPr/>
          <p:nvPr/>
        </p:nvSpPr>
        <p:spPr>
          <a:xfrm>
            <a:off x="3779912" y="1556792"/>
            <a:ext cx="1584176" cy="1872208"/>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251520" y="0"/>
            <a:ext cx="4662917" cy="6876191"/>
          </a:xfrm>
          <a:prstGeom prst="rect">
            <a:avLst/>
          </a:prstGeom>
          <a:ln>
            <a:noFill/>
          </a:ln>
          <a:effectLst>
            <a:outerShdw blurRad="292100" dist="139700" dir="2700000" algn="tl" rotWithShape="0">
              <a:srgbClr val="333333">
                <a:alpha val="65000"/>
              </a:srgbClr>
            </a:outerShdw>
          </a:effectLst>
        </p:spPr>
      </p:pic>
      <p:sp>
        <p:nvSpPr>
          <p:cNvPr id="4" name="1 - Τίτλος"/>
          <p:cNvSpPr txBox="1">
            <a:spLocks/>
          </p:cNvSpPr>
          <p:nvPr/>
        </p:nvSpPr>
        <p:spPr>
          <a:xfrm>
            <a:off x="5436096" y="0"/>
            <a:ext cx="3405064" cy="6453336"/>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7200" b="1" dirty="0" smtClean="0">
                <a:solidFill>
                  <a:srgbClr val="C00000"/>
                </a:solidFill>
                <a:effectLst>
                  <a:outerShdw blurRad="38100" dist="38100" dir="2700000" algn="tl">
                    <a:srgbClr val="000000">
                      <a:alpha val="43137"/>
                    </a:srgbClr>
                  </a:outerShdw>
                </a:effectLst>
                <a:latin typeface="+mj-lt"/>
                <a:ea typeface="+mj-ea"/>
                <a:cs typeface="+mj-cs"/>
              </a:rPr>
              <a:t>S</a:t>
            </a:r>
            <a:r>
              <a:rPr lang="en-US" sz="5400" b="1" dirty="0" smtClean="0">
                <a:solidFill>
                  <a:srgbClr val="C00000"/>
                </a:solidFill>
                <a:effectLst>
                  <a:outerShdw blurRad="38100" dist="38100" dir="2700000" algn="tl">
                    <a:srgbClr val="000000">
                      <a:alpha val="43137"/>
                    </a:srgbClr>
                  </a:outerShdw>
                </a:effectLst>
                <a:latin typeface="+mj-lt"/>
                <a:ea typeface="+mj-ea"/>
                <a:cs typeface="+mj-cs"/>
              </a:rPr>
              <a:t>  </a:t>
            </a:r>
            <a:r>
              <a:rPr lang="en-US" sz="5400" b="1" dirty="0" err="1" smtClean="0">
                <a:effectLst>
                  <a:outerShdw blurRad="38100" dist="38100" dir="2700000" algn="tl">
                    <a:srgbClr val="000000">
                      <a:alpha val="43137"/>
                    </a:srgbClr>
                  </a:outerShdw>
                </a:effectLst>
                <a:latin typeface="+mj-lt"/>
                <a:ea typeface="+mj-ea"/>
                <a:cs typeface="+mj-cs"/>
              </a:rPr>
              <a:t>enatus</a:t>
            </a:r>
            <a:endParaRPr lang="en-US" sz="5400" b="1" dirty="0" smtClean="0">
              <a:effectLst>
                <a:outerShdw blurRad="38100" dist="38100" dir="2700000" algn="tl">
                  <a:srgbClr val="000000">
                    <a:alpha val="43137"/>
                  </a:srgbClr>
                </a:outerShdw>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P</a:t>
            </a:r>
            <a:r>
              <a:rPr kumimoji="0" lang="en-US" sz="5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en-US" sz="5400" b="1" i="0" u="none" strike="noStrike" kern="1200" cap="none" spc="0" normalizeH="0" baseline="0" noProof="0" dirty="0" err="1" smtClean="0">
                <a:ln>
                  <a:noFill/>
                </a:ln>
                <a:effectLst>
                  <a:outerShdw blurRad="38100" dist="38100" dir="2700000" algn="tl">
                    <a:srgbClr val="000000">
                      <a:alpha val="43137"/>
                    </a:srgbClr>
                  </a:outerShdw>
                </a:effectLst>
                <a:uLnTx/>
                <a:uFillTx/>
                <a:latin typeface="+mj-lt"/>
                <a:ea typeface="+mj-ea"/>
                <a:cs typeface="+mj-cs"/>
              </a:rPr>
              <a:t>opulus</a:t>
            </a:r>
            <a:r>
              <a:rPr kumimoji="0" lang="en-US" sz="5400" b="1" i="0" u="none" strike="noStrike" kern="1200" cap="none" spc="0" normalizeH="0" noProof="0" dirty="0" smtClean="0">
                <a:ln>
                  <a:noFill/>
                </a:ln>
                <a:effectLst>
                  <a:outerShdw blurRad="38100" dist="38100" dir="2700000" algn="tl">
                    <a:srgbClr val="000000">
                      <a:alpha val="43137"/>
                    </a:srgbClr>
                  </a:outerShdw>
                </a:effectLst>
                <a:uLnTx/>
                <a:uFillTx/>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en-US" sz="7200" b="1" baseline="0" dirty="0" smtClean="0">
                <a:solidFill>
                  <a:srgbClr val="C00000"/>
                </a:solidFill>
                <a:effectLst>
                  <a:outerShdw blurRad="38100" dist="38100" dir="2700000" algn="tl">
                    <a:srgbClr val="000000">
                      <a:alpha val="43137"/>
                    </a:srgbClr>
                  </a:outerShdw>
                </a:effectLst>
                <a:latin typeface="+mj-lt"/>
                <a:ea typeface="+mj-ea"/>
                <a:cs typeface="+mj-cs"/>
              </a:rPr>
              <a:t>Q</a:t>
            </a:r>
            <a:r>
              <a:rPr lang="en-US" sz="5400" b="1" baseline="0" dirty="0" smtClean="0">
                <a:solidFill>
                  <a:srgbClr val="C00000"/>
                </a:solidFill>
                <a:effectLst>
                  <a:outerShdw blurRad="38100" dist="38100" dir="2700000" algn="tl">
                    <a:srgbClr val="000000">
                      <a:alpha val="43137"/>
                    </a:srgbClr>
                  </a:outerShdw>
                </a:effectLst>
                <a:latin typeface="+mj-lt"/>
                <a:ea typeface="+mj-ea"/>
                <a:cs typeface="+mj-cs"/>
              </a:rPr>
              <a:t>  </a:t>
            </a:r>
            <a:r>
              <a:rPr lang="en-US" sz="5400" b="1" baseline="0" dirty="0" err="1" smtClean="0">
                <a:effectLst>
                  <a:outerShdw blurRad="38100" dist="38100" dir="2700000" algn="tl">
                    <a:srgbClr val="000000">
                      <a:alpha val="43137"/>
                    </a:srgbClr>
                  </a:outerShdw>
                </a:effectLst>
                <a:latin typeface="+mj-lt"/>
                <a:ea typeface="+mj-ea"/>
                <a:cs typeface="+mj-cs"/>
              </a:rPr>
              <a:t>ue</a:t>
            </a:r>
            <a:endParaRPr lang="en-US" sz="5400" b="1" baseline="0" dirty="0" smtClean="0">
              <a:effectLst>
                <a:outerShdw blurRad="38100" dist="38100" dir="2700000" algn="tl">
                  <a:srgbClr val="000000">
                    <a:alpha val="43137"/>
                  </a:srgbClr>
                </a:outerShdw>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R</a:t>
            </a:r>
            <a:r>
              <a:rPr kumimoji="0" lang="en-US" sz="54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en-US" sz="5400" b="1" i="0" u="none" strike="noStrike" kern="1200" cap="none" spc="0" normalizeH="0" noProof="0" dirty="0" err="1" smtClean="0">
                <a:ln>
                  <a:noFill/>
                </a:ln>
                <a:effectLst>
                  <a:outerShdw blurRad="38100" dist="38100" dir="2700000" algn="tl">
                    <a:srgbClr val="000000">
                      <a:alpha val="43137"/>
                    </a:srgbClr>
                  </a:outerShdw>
                </a:effectLst>
                <a:uLnTx/>
                <a:uFillTx/>
                <a:latin typeface="+mj-lt"/>
                <a:ea typeface="+mj-ea"/>
                <a:cs typeface="+mj-cs"/>
              </a:rPr>
              <a:t>omanus</a:t>
            </a:r>
            <a:endParaRPr kumimoji="0" lang="el-GR" sz="54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 "/>
          <p:cNvPicPr>
            <a:picLocks noChangeAspect="1" noChangeArrowheads="1"/>
          </p:cNvPicPr>
          <p:nvPr/>
        </p:nvPicPr>
        <p:blipFill>
          <a:blip r:embed="rId2" cstate="print"/>
          <a:srcRect/>
          <a:stretch>
            <a:fillRect/>
          </a:stretch>
        </p:blipFill>
        <p:spPr bwMode="auto">
          <a:xfrm>
            <a:off x="827584" y="0"/>
            <a:ext cx="7533456" cy="75334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dissolve">
                                      <p:cBhvr>
                                        <p:cTn id="7" dur="5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892480" cy="1714202"/>
          </a:xfrm>
        </p:spPr>
        <p:txBody>
          <a:bodyPr>
            <a:normAutofit/>
          </a:bodyPr>
          <a:lstStyle/>
          <a:p>
            <a:r>
              <a:rPr lang="el-GR" dirty="0" smtClean="0"/>
              <a:t>Καθημερινή ζωή στη ρωμαϊκή αυτοκρατορία</a:t>
            </a:r>
            <a:endParaRPr lang="el-GR" dirty="0"/>
          </a:p>
        </p:txBody>
      </p:sp>
      <p:pic>
        <p:nvPicPr>
          <p:cNvPr id="44034" name="Picture 2" descr="Rome Life in Ancient Rome - HISTORY'S HISTORIESYou are history. We are the  future."/>
          <p:cNvPicPr>
            <a:picLocks noChangeAspect="1" noChangeArrowheads="1"/>
          </p:cNvPicPr>
          <p:nvPr/>
        </p:nvPicPr>
        <p:blipFill>
          <a:blip r:embed="rId2" cstate="print"/>
          <a:srcRect/>
          <a:stretch>
            <a:fillRect/>
          </a:stretch>
        </p:blipFill>
        <p:spPr bwMode="auto">
          <a:xfrm>
            <a:off x="0" y="2420888"/>
            <a:ext cx="9265276" cy="34563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 στίχος του </a:t>
            </a:r>
            <a:r>
              <a:rPr lang="el-GR" b="1" dirty="0" smtClean="0">
                <a:solidFill>
                  <a:srgbClr val="C00000"/>
                </a:solidFill>
                <a:effectLst>
                  <a:outerShdw blurRad="38100" dist="38100" dir="2700000" algn="tl">
                    <a:srgbClr val="000000">
                      <a:alpha val="43137"/>
                    </a:srgbClr>
                  </a:outerShdw>
                </a:effectLst>
              </a:rPr>
              <a:t>Οράτιου</a:t>
            </a:r>
            <a:r>
              <a:rPr lang="el-GR" dirty="0" smtClean="0">
                <a:effectLst>
                  <a:outerShdw blurRad="38100" dist="38100" dir="2700000" algn="tl">
                    <a:srgbClr val="000000">
                      <a:alpha val="43137"/>
                    </a:srgbClr>
                  </a:outerShdw>
                </a:effectLst>
              </a:rPr>
              <a:t> </a:t>
            </a:r>
            <a:r>
              <a:rPr lang="el-GR" dirty="0" smtClean="0"/>
              <a:t>που προβάλλει την κατάσταση εκείνης της εποχής:</a:t>
            </a:r>
            <a:endParaRPr lang="el-GR" dirty="0"/>
          </a:p>
        </p:txBody>
      </p:sp>
      <p:sp>
        <p:nvSpPr>
          <p:cNvPr id="3" name="2 - Θέση περιεχομένου"/>
          <p:cNvSpPr>
            <a:spLocks noGrp="1"/>
          </p:cNvSpPr>
          <p:nvPr>
            <p:ph idx="1"/>
          </p:nvPr>
        </p:nvSpPr>
        <p:spPr>
          <a:xfrm>
            <a:off x="457200" y="3717032"/>
            <a:ext cx="8229600" cy="2409131"/>
          </a:xfrm>
        </p:spPr>
        <p:txBody>
          <a:bodyPr>
            <a:normAutofit/>
          </a:bodyPr>
          <a:lstStyle/>
          <a:p>
            <a:pPr algn="ctr">
              <a:buNone/>
            </a:pPr>
            <a:r>
              <a:rPr lang="el-GR" sz="4000" dirty="0" smtClean="0"/>
              <a:t>Η ηττημένη </a:t>
            </a:r>
            <a:r>
              <a:rPr lang="el-GR" sz="4000" b="1" dirty="0" smtClean="0">
                <a:solidFill>
                  <a:srgbClr val="C00000"/>
                </a:solidFill>
                <a:effectLst>
                  <a:outerShdw blurRad="38100" dist="38100" dir="2700000" algn="tl">
                    <a:srgbClr val="000000">
                      <a:alpha val="43137"/>
                    </a:srgbClr>
                  </a:outerShdw>
                </a:effectLst>
              </a:rPr>
              <a:t>Ελλάδα</a:t>
            </a:r>
            <a:r>
              <a:rPr lang="el-GR" sz="4000" dirty="0" smtClean="0">
                <a:effectLst>
                  <a:outerShdw blurRad="38100" dist="38100" dir="2700000" algn="tl">
                    <a:srgbClr val="000000">
                      <a:alpha val="43137"/>
                    </a:srgbClr>
                  </a:outerShdw>
                </a:effectLst>
              </a:rPr>
              <a:t> </a:t>
            </a:r>
            <a:r>
              <a:rPr lang="el-GR" sz="4000" dirty="0" smtClean="0"/>
              <a:t>κατέκτησε το σκληρό νικητή και έφερε τις τέχνες και τα γράμματα στο αγροτικό Λάτιο</a:t>
            </a:r>
            <a:endParaRPr lang="el-GR" sz="4000" dirty="0"/>
          </a:p>
        </p:txBody>
      </p:sp>
      <p:sp>
        <p:nvSpPr>
          <p:cNvPr id="4" name="3 - Βέλος προς τα κάτω"/>
          <p:cNvSpPr/>
          <p:nvPr/>
        </p:nvSpPr>
        <p:spPr>
          <a:xfrm>
            <a:off x="3851920" y="1844824"/>
            <a:ext cx="1368152" cy="1656184"/>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1143000"/>
          </a:xfrm>
        </p:spPr>
        <p:txBody>
          <a:bodyPr>
            <a:normAutofit fontScale="90000"/>
          </a:bodyPr>
          <a:lstStyle/>
          <a:p>
            <a:r>
              <a:rPr lang="el-GR" dirty="0" smtClean="0"/>
              <a:t>Υποθετική αναπαράσταση </a:t>
            </a:r>
            <a:br>
              <a:rPr lang="el-GR" dirty="0" smtClean="0"/>
            </a:br>
            <a:r>
              <a:rPr lang="el-GR" dirty="0" smtClean="0"/>
              <a:t>της αρχαίας Ρώμης</a:t>
            </a:r>
            <a:endParaRPr lang="el-GR" dirty="0"/>
          </a:p>
        </p:txBody>
      </p:sp>
      <p:pic>
        <p:nvPicPr>
          <p:cNvPr id="4" name="Picture 2" descr="Picture"/>
          <p:cNvPicPr>
            <a:picLocks noChangeAspect="1" noChangeArrowheads="1"/>
          </p:cNvPicPr>
          <p:nvPr/>
        </p:nvPicPr>
        <p:blipFill>
          <a:blip r:embed="rId2" cstate="print"/>
          <a:stretch>
            <a:fillRect/>
          </a:stretch>
        </p:blipFill>
        <p:spPr bwMode="auto">
          <a:xfrm>
            <a:off x="621591" y="1268760"/>
            <a:ext cx="7550809" cy="55892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lstStyle/>
          <a:p>
            <a:r>
              <a:rPr lang="el-GR" dirty="0" smtClean="0"/>
              <a:t>Ρωμαϊκή </a:t>
            </a:r>
            <a:r>
              <a:rPr lang="el-GR" b="1" dirty="0" smtClean="0">
                <a:solidFill>
                  <a:srgbClr val="C00000"/>
                </a:solidFill>
                <a:effectLst>
                  <a:outerShdw blurRad="38100" dist="38100" dir="2700000" algn="tl">
                    <a:srgbClr val="000000">
                      <a:alpha val="43137"/>
                    </a:srgbClr>
                  </a:outerShdw>
                </a:effectLst>
              </a:rPr>
              <a:t>αγορά</a:t>
            </a:r>
            <a:r>
              <a:rPr lang="el-GR" dirty="0" smtClean="0">
                <a:effectLst>
                  <a:outerShdw blurRad="38100" dist="38100" dir="2700000" algn="tl">
                    <a:srgbClr val="000000">
                      <a:alpha val="43137"/>
                    </a:srgbClr>
                  </a:outerShdw>
                </a:effectLst>
              </a:rPr>
              <a:t> </a:t>
            </a:r>
            <a:r>
              <a:rPr lang="el-GR" dirty="0" smtClean="0"/>
              <a:t>(</a:t>
            </a:r>
            <a:r>
              <a:rPr lang="en-US" dirty="0" smtClean="0"/>
              <a:t>forum)</a:t>
            </a:r>
            <a:endParaRPr lang="el-GR" dirty="0"/>
          </a:p>
        </p:txBody>
      </p:sp>
      <p:pic>
        <p:nvPicPr>
          <p:cNvPr id="46082" name="Picture 2" descr="https://1.bp.blogspot.com/-RMuyps8vkno/WGucSTjHTPI/AAAAAAAAd-Q/vz6-fx7FBacl2o33bv6iBDn2F1yzIhlowCLcB/s1600/foro-romano.jpg"/>
          <p:cNvPicPr>
            <a:picLocks noChangeAspect="1" noChangeArrowheads="1"/>
          </p:cNvPicPr>
          <p:nvPr/>
        </p:nvPicPr>
        <p:blipFill>
          <a:blip r:embed="rId2" cstate="print"/>
          <a:srcRect/>
          <a:stretch>
            <a:fillRect/>
          </a:stretch>
        </p:blipFill>
        <p:spPr bwMode="auto">
          <a:xfrm>
            <a:off x="0" y="1844824"/>
            <a:ext cx="9144000" cy="44389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normAutofit fontScale="90000"/>
          </a:bodyPr>
          <a:lstStyle/>
          <a:p>
            <a:r>
              <a:rPr lang="el-GR" dirty="0" smtClean="0"/>
              <a:t>Ο χώρος συνάθροισης των Ρωμαίων</a:t>
            </a:r>
            <a:endParaRPr lang="el-GR" dirty="0"/>
          </a:p>
        </p:txBody>
      </p:sp>
      <p:pic>
        <p:nvPicPr>
          <p:cNvPr id="55298" name="Picture 2" descr=" "/>
          <p:cNvPicPr>
            <a:picLocks noChangeAspect="1" noChangeArrowheads="1"/>
          </p:cNvPicPr>
          <p:nvPr/>
        </p:nvPicPr>
        <p:blipFill>
          <a:blip r:embed="rId2" cstate="print">
            <a:lum contrast="30000"/>
          </a:blip>
          <a:srcRect/>
          <a:stretch>
            <a:fillRect/>
          </a:stretch>
        </p:blipFill>
        <p:spPr bwMode="auto">
          <a:xfrm>
            <a:off x="0" y="1196752"/>
            <a:ext cx="9144000" cy="53922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ancient rome | Ancient Rome….Taking a Step Back in Time"/>
          <p:cNvPicPr>
            <a:picLocks noChangeAspect="1" noChangeArrowheads="1"/>
          </p:cNvPicPr>
          <p:nvPr/>
        </p:nvPicPr>
        <p:blipFill>
          <a:blip r:embed="rId2" cstate="print">
            <a:lum bright="20000" contrast="40000"/>
          </a:blip>
          <a:srcRect/>
          <a:stretch>
            <a:fillRect/>
          </a:stretch>
        </p:blipFill>
        <p:spPr bwMode="auto">
          <a:xfrm>
            <a:off x="0" y="1124744"/>
            <a:ext cx="9224293" cy="51845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1.bp.blogspot.com/-CZKRm8iJIOE/Xv65F1vxq6I/AAAAAAAA1xw/sGSOEiMwq8IzYitLhU9wmzh2EZqwiOJBwCLcBGAsYHQ/s1600/foro-romano.jpg"/>
          <p:cNvPicPr>
            <a:picLocks noChangeAspect="1" noChangeArrowheads="1"/>
          </p:cNvPicPr>
          <p:nvPr/>
        </p:nvPicPr>
        <p:blipFill>
          <a:blip r:embed="rId2" cstate="print"/>
          <a:srcRect/>
          <a:stretch>
            <a:fillRect/>
          </a:stretch>
        </p:blipFill>
        <p:spPr bwMode="auto">
          <a:xfrm>
            <a:off x="0" y="620688"/>
            <a:ext cx="9188687" cy="522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solidFill>
                  <a:srgbClr val="C00000"/>
                </a:solidFill>
                <a:effectLst>
                  <a:outerShdw blurRad="38100" dist="38100" dir="2700000" algn="tl">
                    <a:srgbClr val="000000">
                      <a:alpha val="43137"/>
                    </a:srgbClr>
                  </a:outerShdw>
                </a:effectLst>
              </a:rPr>
              <a:t>Οικονομικές, κοινωνικές, πολιτιστικές αλλαγές</a:t>
            </a:r>
            <a:endParaRPr lang="el-GR"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229600" cy="5257800"/>
          </a:xfrm>
        </p:spPr>
        <p:txBody>
          <a:bodyPr>
            <a:normAutofit fontScale="92500" lnSpcReduction="20000"/>
          </a:bodyPr>
          <a:lstStyle/>
          <a:p>
            <a:r>
              <a:rPr lang="el-GR" dirty="0" smtClean="0"/>
              <a:t>Κύρια ασχολία των Ρωμαίων </a:t>
            </a:r>
            <a:r>
              <a:rPr lang="el-GR" dirty="0" smtClean="0">
                <a:sym typeface="Wingdings" pitchFamily="2" charset="2"/>
              </a:rPr>
              <a:t> </a:t>
            </a:r>
            <a:r>
              <a:rPr lang="el-GR" b="1" dirty="0" smtClean="0">
                <a:sym typeface="Wingdings" pitchFamily="2" charset="2"/>
              </a:rPr>
              <a:t>καλλιέργεια </a:t>
            </a:r>
            <a:r>
              <a:rPr lang="el-GR" b="1" dirty="0" smtClean="0">
                <a:solidFill>
                  <a:srgbClr val="C00000"/>
                </a:solidFill>
                <a:effectLst>
                  <a:outerShdw blurRad="38100" dist="38100" dir="2700000" algn="tl">
                    <a:srgbClr val="000000">
                      <a:alpha val="43137"/>
                    </a:srgbClr>
                  </a:outerShdw>
                </a:effectLst>
                <a:sym typeface="Wingdings" pitchFamily="2" charset="2"/>
              </a:rPr>
              <a:t>γης</a:t>
            </a:r>
            <a:r>
              <a:rPr lang="el-GR" dirty="0" smtClean="0">
                <a:sym typeface="Wingdings" pitchFamily="2" charset="2"/>
              </a:rPr>
              <a:t>!</a:t>
            </a:r>
          </a:p>
          <a:p>
            <a:r>
              <a:rPr lang="el-GR" dirty="0" smtClean="0">
                <a:sym typeface="Wingdings" pitchFamily="2" charset="2"/>
              </a:rPr>
              <a:t>Μετά τις κατακτήσεις  </a:t>
            </a:r>
            <a:r>
              <a:rPr lang="el-GR" b="1" dirty="0" smtClean="0">
                <a:sym typeface="Wingdings" pitchFamily="2" charset="2"/>
              </a:rPr>
              <a:t>εμπόριο, βιοτεχνία</a:t>
            </a:r>
            <a:r>
              <a:rPr lang="el-GR" dirty="0" smtClean="0">
                <a:sym typeface="Wingdings" pitchFamily="2" charset="2"/>
              </a:rPr>
              <a:t>, εργαστήρια κλπ.</a:t>
            </a:r>
          </a:p>
          <a:p>
            <a:r>
              <a:rPr lang="el-GR" dirty="0" smtClean="0">
                <a:sym typeface="Wingdings" pitchFamily="2" charset="2"/>
              </a:rPr>
              <a:t>Επικρατεί η </a:t>
            </a:r>
            <a:r>
              <a:rPr lang="el-GR" b="1" dirty="0" smtClean="0">
                <a:sym typeface="Wingdings" pitchFamily="2" charset="2"/>
              </a:rPr>
              <a:t>εργασία </a:t>
            </a:r>
            <a:r>
              <a:rPr lang="el-GR" b="1" dirty="0" smtClean="0">
                <a:solidFill>
                  <a:srgbClr val="C00000"/>
                </a:solidFill>
                <a:effectLst>
                  <a:outerShdw blurRad="38100" dist="38100" dir="2700000" algn="tl">
                    <a:srgbClr val="000000">
                      <a:alpha val="43137"/>
                    </a:srgbClr>
                  </a:outerShdw>
                </a:effectLst>
                <a:sym typeface="Wingdings" pitchFamily="2" charset="2"/>
              </a:rPr>
              <a:t>δούλων</a:t>
            </a:r>
            <a:r>
              <a:rPr lang="el-GR" b="1" dirty="0" smtClean="0">
                <a:effectLst>
                  <a:outerShdw blurRad="38100" dist="38100" dir="2700000" algn="tl">
                    <a:srgbClr val="000000">
                      <a:alpha val="43137"/>
                    </a:srgbClr>
                  </a:outerShdw>
                </a:effectLst>
                <a:sym typeface="Wingdings" pitchFamily="2" charset="2"/>
              </a:rPr>
              <a:t> </a:t>
            </a:r>
            <a:r>
              <a:rPr lang="el-GR" dirty="0" smtClean="0">
                <a:sym typeface="Wingdings" pitchFamily="2" charset="2"/>
              </a:rPr>
              <a:t> επειδή ήταν πολύ φθηνότερη.</a:t>
            </a:r>
          </a:p>
          <a:p>
            <a:r>
              <a:rPr lang="el-GR" b="1" dirty="0" smtClean="0">
                <a:sym typeface="Wingdings" pitchFamily="2" charset="2"/>
              </a:rPr>
              <a:t>Μικρές και μεσαίες επιχειρήσεις + μικρές ιδιοκτησίες εξαφανίστηκαν </a:t>
            </a:r>
            <a:r>
              <a:rPr lang="el-GR" dirty="0" smtClean="0">
                <a:sym typeface="Wingdings" pitchFamily="2" charset="2"/>
              </a:rPr>
              <a:t>βαθμιαία γιατί δεν άντεξαν στον ανταγωνισμό των μεγάλων </a:t>
            </a:r>
            <a:r>
              <a:rPr lang="el-GR" dirty="0" err="1" smtClean="0">
                <a:sym typeface="Wingdings" pitchFamily="2" charset="2"/>
              </a:rPr>
              <a:t>εργαστηρίων</a:t>
            </a:r>
            <a:r>
              <a:rPr lang="el-GR" dirty="0" smtClean="0">
                <a:sym typeface="Wingdings" pitchFamily="2" charset="2"/>
              </a:rPr>
              <a:t> δημιουργήθηκαν τα </a:t>
            </a:r>
            <a:r>
              <a:rPr lang="el-GR" b="1" dirty="0" smtClean="0">
                <a:solidFill>
                  <a:srgbClr val="C00000"/>
                </a:solidFill>
                <a:effectLst>
                  <a:outerShdw blurRad="38100" dist="38100" dir="2700000" algn="tl">
                    <a:srgbClr val="000000">
                      <a:alpha val="43137"/>
                    </a:srgbClr>
                  </a:outerShdw>
                </a:effectLst>
                <a:sym typeface="Wingdings" pitchFamily="2" charset="2"/>
              </a:rPr>
              <a:t>λατιφούντια</a:t>
            </a:r>
            <a:r>
              <a:rPr lang="el-GR" dirty="0" smtClean="0">
                <a:sym typeface="Wingdings" pitchFamily="2" charset="2"/>
              </a:rPr>
              <a:t> (= </a:t>
            </a:r>
            <a:r>
              <a:rPr lang="el-GR" b="1" dirty="0" smtClean="0">
                <a:solidFill>
                  <a:srgbClr val="C00000"/>
                </a:solidFill>
                <a:effectLst>
                  <a:outerShdw blurRad="38100" dist="38100" dir="2700000" algn="tl">
                    <a:srgbClr val="000000">
                      <a:alpha val="43137"/>
                    </a:srgbClr>
                  </a:outerShdw>
                </a:effectLst>
                <a:sym typeface="Wingdings" pitchFamily="2" charset="2"/>
              </a:rPr>
              <a:t>μεγάλα αγροκτήματα</a:t>
            </a:r>
            <a:r>
              <a:rPr lang="el-GR" dirty="0" smtClean="0">
                <a:sym typeface="Wingdings" pitchFamily="2" charset="2"/>
              </a:rPr>
              <a:t>, που είχαν ήδη δημιουργηθεί από την καταπάτηση γης και απορρόφησαν και τις μικρά </a:t>
            </a:r>
            <a:r>
              <a:rPr lang="el-GR" dirty="0" err="1" smtClean="0">
                <a:sym typeface="Wingdings" pitchFamily="2" charset="2"/>
              </a:rPr>
              <a:t>κτηματάκια</a:t>
            </a:r>
            <a:r>
              <a:rPr lang="el-GR" dirty="0" smtClean="0">
                <a:sym typeface="Wingdings" pitchFamily="2" charset="2"/>
              </a:rPr>
              <a:t> των ιδιωτών)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lum bright="-10000" contrast="20000"/>
          </a:blip>
          <a:stretch>
            <a:fillRect/>
          </a:stretch>
        </p:blipFill>
        <p:spPr>
          <a:xfrm>
            <a:off x="0" y="-2144"/>
            <a:ext cx="9143999" cy="686228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p:cNvPicPr>
            <a:picLocks noChangeAspect="1" noChangeArrowheads="1"/>
          </p:cNvPicPr>
          <p:nvPr/>
        </p:nvPicPr>
        <p:blipFill>
          <a:blip r:embed="rId2" cstate="print">
            <a:lum bright="20000" contrast="30000"/>
          </a:blip>
          <a:stretch>
            <a:fillRect/>
          </a:stretch>
        </p:blipFill>
        <p:spPr bwMode="auto">
          <a:xfrm>
            <a:off x="5520" y="597971"/>
            <a:ext cx="9138479" cy="570344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Our &quot;Wright&quot;-ing Pad: Encountering Jesus ~ &quot;Tell us plainly... Have you ..."/>
          <p:cNvPicPr>
            <a:picLocks noChangeAspect="1" noChangeArrowheads="1"/>
          </p:cNvPicPr>
          <p:nvPr/>
        </p:nvPicPr>
        <p:blipFill>
          <a:blip r:embed="rId2" cstate="print"/>
          <a:srcRect l="670"/>
          <a:stretch>
            <a:fillRect/>
          </a:stretch>
        </p:blipFill>
        <p:spPr bwMode="auto">
          <a:xfrm>
            <a:off x="876322" y="-186778"/>
            <a:ext cx="7224071" cy="785308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4.bp.blogspot.com/-GvWAXla5VMw/WhiDxLklFtI/AAAAAAAAj3c/kv0RaVV8cMYxQ6DbKMOh_jH79ulBF1-VACLcBGAs/s1600/foro-romano.jpg"/>
          <p:cNvPicPr>
            <a:picLocks noChangeAspect="1" noChangeArrowheads="1"/>
          </p:cNvPicPr>
          <p:nvPr/>
        </p:nvPicPr>
        <p:blipFill>
          <a:blip r:embed="rId2" cstate="print"/>
          <a:srcRect/>
          <a:stretch>
            <a:fillRect/>
          </a:stretch>
        </p:blipFill>
        <p:spPr bwMode="auto">
          <a:xfrm>
            <a:off x="1619672" y="0"/>
            <a:ext cx="6058051" cy="70053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ttps://4.bp.blogspot.com/-3SWCxgkn7Pg/WuRqcfD_PCI/AAAAAAAAl00/Kfa4PVdU-qsRRDhBVyQpmym63_yuajMPQCLcBGAs/s1600/foro%2Bromano.jpg"/>
          <p:cNvPicPr>
            <a:picLocks noChangeAspect="1" noChangeArrowheads="1"/>
          </p:cNvPicPr>
          <p:nvPr/>
        </p:nvPicPr>
        <p:blipFill>
          <a:blip r:embed="rId2" cstate="print"/>
          <a:srcRect/>
          <a:stretch>
            <a:fillRect/>
          </a:stretch>
        </p:blipFill>
        <p:spPr bwMode="auto">
          <a:xfrm>
            <a:off x="0" y="548680"/>
            <a:ext cx="9067674" cy="48965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1.bp.blogspot.com/--pJcJyqBMbk/XfXrVl-WBbI/AAAAAAAAx0Y/WIjZtNm8C7kRN1z4STegeeI9VYaWPLBhwCLcBGAsYHQ/s1600/foro-romano.jpg"/>
          <p:cNvPicPr>
            <a:picLocks noChangeAspect="1" noChangeArrowheads="1"/>
          </p:cNvPicPr>
          <p:nvPr/>
        </p:nvPicPr>
        <p:blipFill>
          <a:blip r:embed="rId2" cstate="print"/>
          <a:srcRect/>
          <a:stretch>
            <a:fillRect/>
          </a:stretch>
        </p:blipFill>
        <p:spPr bwMode="auto">
          <a:xfrm>
            <a:off x="323528" y="0"/>
            <a:ext cx="8382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 "/>
          <p:cNvPicPr>
            <a:picLocks noChangeAspect="1" noChangeArrowheads="1"/>
          </p:cNvPicPr>
          <p:nvPr/>
        </p:nvPicPr>
        <p:blipFill>
          <a:blip r:embed="rId2" cstate="print">
            <a:lum/>
          </a:blip>
          <a:srcRect b="3064"/>
          <a:stretch>
            <a:fillRect/>
          </a:stretch>
        </p:blipFill>
        <p:spPr bwMode="auto">
          <a:xfrm>
            <a:off x="-1640397" y="0"/>
            <a:ext cx="10784397"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496" y="341784"/>
            <a:ext cx="3466728" cy="1143000"/>
          </a:xfrm>
        </p:spPr>
        <p:txBody>
          <a:bodyPr/>
          <a:lstStyle/>
          <a:p>
            <a:r>
              <a:rPr lang="el-GR" b="1" dirty="0" smtClean="0"/>
              <a:t>Επαύλεις</a:t>
            </a:r>
            <a:endParaRPr lang="el-GR" b="1" dirty="0"/>
          </a:p>
        </p:txBody>
      </p:sp>
      <p:pic>
        <p:nvPicPr>
          <p:cNvPr id="4" name="Picture 2" descr="Picture"/>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1763688" y="220905"/>
            <a:ext cx="7380312" cy="66370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3322712" cy="1143000"/>
          </a:xfrm>
        </p:spPr>
        <p:txBody>
          <a:bodyPr/>
          <a:lstStyle/>
          <a:p>
            <a:r>
              <a:rPr lang="el-GR" b="1" dirty="0" smtClean="0"/>
              <a:t>συμπόσια</a:t>
            </a:r>
            <a:endParaRPr lang="el-GR" b="1" dirty="0"/>
          </a:p>
        </p:txBody>
      </p:sp>
      <p:pic>
        <p:nvPicPr>
          <p:cNvPr id="4" name="Picture 2" descr="Picture"/>
          <p:cNvPicPr>
            <a:picLocks noChangeAspect="1" noChangeArrowheads="1"/>
          </p:cNvPicPr>
          <p:nvPr/>
        </p:nvPicPr>
        <p:blipFill>
          <a:blip r:embed="rId2" cstate="print"/>
          <a:srcRect t="2842" b="1421"/>
          <a:stretch>
            <a:fillRect/>
          </a:stretch>
        </p:blipFill>
        <p:spPr bwMode="auto">
          <a:xfrm>
            <a:off x="3491880" y="260648"/>
            <a:ext cx="5436096" cy="4071663"/>
          </a:xfrm>
          <a:prstGeom prst="rect">
            <a:avLst/>
          </a:prstGeom>
          <a:ln>
            <a:noFill/>
          </a:ln>
          <a:effectLst>
            <a:outerShdw blurRad="292100" dist="139700" dir="2700000" algn="tl" rotWithShape="0">
              <a:srgbClr val="333333">
                <a:alpha val="65000"/>
              </a:srgbClr>
            </a:outerShdw>
          </a:effectLst>
        </p:spPr>
      </p:pic>
      <p:pic>
        <p:nvPicPr>
          <p:cNvPr id="5" name="Picture 2" descr="Picture"/>
          <p:cNvPicPr>
            <a:picLocks noChangeAspect="1" noChangeArrowheads="1"/>
          </p:cNvPicPr>
          <p:nvPr/>
        </p:nvPicPr>
        <p:blipFill>
          <a:blip r:embed="rId3" cstate="print">
            <a:clrChange>
              <a:clrFrom>
                <a:srgbClr val="FCFEFB"/>
              </a:clrFrom>
              <a:clrTo>
                <a:srgbClr val="FCFEFB">
                  <a:alpha val="0"/>
                </a:srgbClr>
              </a:clrTo>
            </a:clrChange>
          </a:blip>
          <a:stretch>
            <a:fillRect/>
          </a:stretch>
        </p:blipFill>
        <p:spPr bwMode="auto">
          <a:xfrm>
            <a:off x="-1" y="3573016"/>
            <a:ext cx="5490225" cy="32849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78098"/>
          </a:xfrm>
        </p:spPr>
        <p:txBody>
          <a:bodyPr>
            <a:normAutofit/>
          </a:bodyPr>
          <a:lstStyle/>
          <a:p>
            <a:r>
              <a:rPr lang="el-GR" b="1" dirty="0" err="1" smtClean="0"/>
              <a:t>Καπηλιά</a:t>
            </a:r>
            <a:r>
              <a:rPr lang="el-GR" b="1" dirty="0" smtClean="0"/>
              <a:t>, κρεοπωλεία</a:t>
            </a:r>
            <a:endParaRPr lang="el-GR" b="1" dirty="0"/>
          </a:p>
        </p:txBody>
      </p:sp>
      <p:pic>
        <p:nvPicPr>
          <p:cNvPr id="46084" name="Picture 4" descr="A thermopolium (tavern) with a butcher's shop in the background. | Roman  history, Ancient romans, Ancient"/>
          <p:cNvPicPr>
            <a:picLocks noChangeAspect="1" noChangeArrowheads="1"/>
          </p:cNvPicPr>
          <p:nvPr/>
        </p:nvPicPr>
        <p:blipFill>
          <a:blip r:embed="rId2" cstate="print"/>
          <a:srcRect/>
          <a:stretch>
            <a:fillRect/>
          </a:stretch>
        </p:blipFill>
        <p:spPr bwMode="auto">
          <a:xfrm>
            <a:off x="1331640" y="1339673"/>
            <a:ext cx="6372200" cy="55183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86210"/>
          </a:xfrm>
        </p:spPr>
        <p:txBody>
          <a:bodyPr>
            <a:normAutofit/>
          </a:bodyPr>
          <a:lstStyle/>
          <a:p>
            <a:r>
              <a:rPr lang="el-GR" dirty="0" smtClean="0"/>
              <a:t>Όλα αυτά επηρεάζουν </a:t>
            </a:r>
            <a:r>
              <a:rPr lang="en-US" dirty="0" smtClean="0"/>
              <a:t/>
            </a:r>
            <a:br>
              <a:rPr lang="en-US" dirty="0" smtClean="0"/>
            </a:br>
            <a:r>
              <a:rPr lang="el-GR" dirty="0" smtClean="0"/>
              <a:t>την </a:t>
            </a:r>
            <a:r>
              <a:rPr lang="el-GR" b="1" dirty="0" smtClean="0">
                <a:solidFill>
                  <a:srgbClr val="C00000"/>
                </a:solidFill>
              </a:rPr>
              <a:t>κοινωνία</a:t>
            </a:r>
            <a:r>
              <a:rPr lang="el-GR" dirty="0" smtClean="0"/>
              <a:t>!</a:t>
            </a:r>
            <a:endParaRPr lang="el-GR" dirty="0"/>
          </a:p>
        </p:txBody>
      </p:sp>
      <p:pic>
        <p:nvPicPr>
          <p:cNvPr id="90114" name="Picture 2" descr="https://tse4.mm.bing.net/th?id=OIP.YYly9hjTgIKYIlj2Xc67owHaDM&amp;pid=Api&amp;P=0&amp;w=410&amp;h=177"/>
          <p:cNvPicPr>
            <a:picLocks noChangeAspect="1" noChangeArrowheads="1"/>
          </p:cNvPicPr>
          <p:nvPr/>
        </p:nvPicPr>
        <p:blipFill>
          <a:blip r:embed="rId2" cstate="print"/>
          <a:srcRect/>
          <a:stretch>
            <a:fillRect/>
          </a:stretch>
        </p:blipFill>
        <p:spPr bwMode="auto">
          <a:xfrm>
            <a:off x="251520" y="2492896"/>
            <a:ext cx="8506703" cy="36724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0114"/>
                                        </p:tgtEl>
                                        <p:attrNameLst>
                                          <p:attrName>style.visibility</p:attrName>
                                        </p:attrNameLst>
                                      </p:cBhvr>
                                      <p:to>
                                        <p:strVal val="visible"/>
                                      </p:to>
                                    </p:set>
                                    <p:animEffect transition="in" filter="wipe(left)">
                                      <p:cBhvr>
                                        <p:cTn id="14"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ome 20.jpg 1.024×1.260 píxeles | Império romano, Roma antiga, Mundo antigo"/>
          <p:cNvPicPr>
            <a:picLocks noChangeAspect="1" noChangeArrowheads="1"/>
          </p:cNvPicPr>
          <p:nvPr/>
        </p:nvPicPr>
        <p:blipFill>
          <a:blip r:embed="rId2" cstate="print">
            <a:lum bright="-10000" contrast="30000"/>
          </a:blip>
          <a:srcRect/>
          <a:stretch>
            <a:fillRect/>
          </a:stretch>
        </p:blipFill>
        <p:spPr bwMode="auto">
          <a:xfrm>
            <a:off x="2627784" y="-949797"/>
            <a:ext cx="6345384" cy="7807797"/>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0" y="332656"/>
            <a:ext cx="3059832" cy="2592288"/>
          </a:xfrm>
        </p:spPr>
        <p:txBody>
          <a:bodyPr>
            <a:normAutofit/>
          </a:bodyPr>
          <a:lstStyle/>
          <a:p>
            <a:r>
              <a:rPr lang="el-GR" b="1" dirty="0" smtClean="0"/>
              <a:t>Κίνηση </a:t>
            </a:r>
            <a:br>
              <a:rPr lang="el-GR" b="1" dirty="0" smtClean="0"/>
            </a:br>
            <a:r>
              <a:rPr lang="el-GR" b="1" dirty="0" smtClean="0"/>
              <a:t>στους </a:t>
            </a:r>
            <a:br>
              <a:rPr lang="el-GR" b="1" dirty="0" smtClean="0"/>
            </a:br>
            <a:r>
              <a:rPr lang="el-GR" b="1" dirty="0" smtClean="0"/>
              <a:t>δρόμους</a:t>
            </a:r>
            <a:endParaRPr lang="el-G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1202"/>
                                        </p:tgtEl>
                                        <p:attrNameLst>
                                          <p:attrName>style.visibility</p:attrName>
                                        </p:attrNameLst>
                                      </p:cBhvr>
                                      <p:to>
                                        <p:strVal val="visible"/>
                                      </p:to>
                                    </p:set>
                                    <p:animEffect transition="in" filter="dissolve">
                                      <p:cBhvr>
                                        <p:cTn id="14"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Γκράφιτι</a:t>
            </a:r>
            <a:r>
              <a:rPr lang="el-GR" dirty="0" smtClean="0">
                <a:effectLst>
                  <a:outerShdw blurRad="38100" dist="38100" dir="2700000" algn="tl">
                    <a:srgbClr val="000000">
                      <a:alpha val="43137"/>
                    </a:srgbClr>
                  </a:outerShdw>
                </a:effectLst>
              </a:rPr>
              <a:t> </a:t>
            </a:r>
            <a:r>
              <a:rPr lang="el-GR" dirty="0" smtClean="0"/>
              <a:t>στους τοίχους</a:t>
            </a:r>
            <a:endParaRPr lang="el-GR" b="1" dirty="0"/>
          </a:p>
        </p:txBody>
      </p:sp>
      <p:pic>
        <p:nvPicPr>
          <p:cNvPr id="49154" name="Picture 2" descr="Roman House and Street - Pompeii"/>
          <p:cNvPicPr>
            <a:picLocks noChangeAspect="1" noChangeArrowheads="1"/>
          </p:cNvPicPr>
          <p:nvPr/>
        </p:nvPicPr>
        <p:blipFill>
          <a:blip r:embed="rId2" cstate="print"/>
          <a:srcRect/>
          <a:stretch>
            <a:fillRect/>
          </a:stretch>
        </p:blipFill>
        <p:spPr bwMode="auto">
          <a:xfrm>
            <a:off x="1382722" y="836712"/>
            <a:ext cx="6429638" cy="58618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9154"/>
                                        </p:tgtEl>
                                        <p:attrNameLst>
                                          <p:attrName>style.visibility</p:attrName>
                                        </p:attrNameLst>
                                      </p:cBhvr>
                                      <p:to>
                                        <p:strVal val="visible"/>
                                      </p:to>
                                    </p:set>
                                    <p:animEffect transition="in" filter="fade">
                                      <p:cBhvr>
                                        <p:cTn id="14" dur="500"/>
                                        <p:tgtEl>
                                          <p:spTgt spid="49154"/>
                                        </p:tgtEl>
                                      </p:cBhvr>
                                    </p:animEffect>
                                    <p:anim calcmode="lin" valueType="num">
                                      <p:cBhvr>
                                        <p:cTn id="15" dur="500" fill="hold"/>
                                        <p:tgtEl>
                                          <p:spTgt spid="49154"/>
                                        </p:tgtEl>
                                        <p:attrNameLst>
                                          <p:attrName>ppt_x</p:attrName>
                                        </p:attrNameLst>
                                      </p:cBhvr>
                                      <p:tavLst>
                                        <p:tav tm="0">
                                          <p:val>
                                            <p:strVal val="#ppt_x"/>
                                          </p:val>
                                        </p:tav>
                                        <p:tav tm="100000">
                                          <p:val>
                                            <p:strVal val="#ppt_x"/>
                                          </p:val>
                                        </p:tav>
                                      </p:tavLst>
                                    </p:anim>
                                    <p:anim calcmode="lin" valueType="num">
                                      <p:cBhvr>
                                        <p:cTn id="16" dur="500" fill="hold"/>
                                        <p:tgtEl>
                                          <p:spTgt spid="49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una-calle-del-barrio-de-subura-el-mc3a1s-pobre-y-conocido-de-roma-en-el-blog-imperio-romano-de-x…  | Ancient greek architecture, Roman drawings, Ancient architecture"/>
          <p:cNvPicPr>
            <a:picLocks noChangeAspect="1" noChangeArrowheads="1"/>
          </p:cNvPicPr>
          <p:nvPr/>
        </p:nvPicPr>
        <p:blipFill>
          <a:blip r:embed="rId2" cstate="print"/>
          <a:srcRect/>
          <a:stretch>
            <a:fillRect/>
          </a:stretch>
        </p:blipFill>
        <p:spPr bwMode="auto">
          <a:xfrm>
            <a:off x="0" y="0"/>
            <a:ext cx="9144000" cy="6991350"/>
          </a:xfrm>
          <a:prstGeom prst="rect">
            <a:avLst/>
          </a:prstGeom>
          <a:noFill/>
        </p:spPr>
      </p:pic>
      <p:sp>
        <p:nvSpPr>
          <p:cNvPr id="2" name="1 - Τίτλος"/>
          <p:cNvSpPr>
            <a:spLocks noGrp="1"/>
          </p:cNvSpPr>
          <p:nvPr>
            <p:ph type="title"/>
          </p:nvPr>
        </p:nvSpPr>
        <p:spPr>
          <a:xfrm>
            <a:off x="3347864" y="692696"/>
            <a:ext cx="6012160" cy="778098"/>
          </a:xfrm>
        </p:spPr>
        <p:txBody>
          <a:bodyPr>
            <a:normAutofit/>
          </a:bodyPr>
          <a:lstStyle/>
          <a:p>
            <a:r>
              <a:rPr lang="el-GR" b="1" dirty="0" smtClean="0"/>
              <a:t>Γκράφιτι</a:t>
            </a:r>
            <a:endParaRPr lang="el-G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0178"/>
                                        </p:tgtEl>
                                        <p:attrNameLst>
                                          <p:attrName>style.visibility</p:attrName>
                                        </p:attrNameLst>
                                      </p:cBhvr>
                                      <p:to>
                                        <p:strVal val="visible"/>
                                      </p:to>
                                    </p:set>
                                    <p:animEffect transition="in" filter="circle(in)">
                                      <p:cBhvr>
                                        <p:cTn id="14" dur="2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360024" cy="778098"/>
          </a:xfrm>
        </p:spPr>
        <p:txBody>
          <a:bodyPr>
            <a:normAutofit/>
          </a:bodyPr>
          <a:lstStyle/>
          <a:p>
            <a:r>
              <a:rPr lang="el-GR" sz="3600" b="1" dirty="0" smtClean="0"/>
              <a:t>Απλωμένα ρούχα στα σοκάκια</a:t>
            </a:r>
            <a:endParaRPr lang="el-GR" sz="3600" b="1" dirty="0"/>
          </a:p>
        </p:txBody>
      </p:sp>
      <p:pic>
        <p:nvPicPr>
          <p:cNvPr id="52226" name="Picture 2" descr="Web Resource Links - World History with Mrs. Bailey"/>
          <p:cNvPicPr>
            <a:picLocks noChangeAspect="1" noChangeArrowheads="1"/>
          </p:cNvPicPr>
          <p:nvPr/>
        </p:nvPicPr>
        <p:blipFill>
          <a:blip r:embed="rId2" cstate="print"/>
          <a:srcRect r="598"/>
          <a:stretch>
            <a:fillRect/>
          </a:stretch>
        </p:blipFill>
        <p:spPr bwMode="auto">
          <a:xfrm>
            <a:off x="683568" y="908719"/>
            <a:ext cx="7776864" cy="574394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2226"/>
                                        </p:tgtEl>
                                        <p:attrNameLst>
                                          <p:attrName>style.visibility</p:attrName>
                                        </p:attrNameLst>
                                      </p:cBhvr>
                                      <p:to>
                                        <p:strVal val="visible"/>
                                      </p:to>
                                    </p:set>
                                    <p:animEffect transition="in" filter="dissolve">
                                      <p:cBhvr>
                                        <p:cTn id="14"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lum bright="-20000" contrast="30000"/>
          </a:blip>
          <a:srcRect/>
          <a:stretch>
            <a:fillRect/>
          </a:stretch>
        </p:blipFill>
        <p:spPr bwMode="auto">
          <a:xfrm>
            <a:off x="2123728" y="-243408"/>
            <a:ext cx="5112568" cy="75371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Έτοιμο φαγητό</a:t>
            </a:r>
            <a:endParaRPr lang="el-GR" b="1" dirty="0">
              <a:solidFill>
                <a:srgbClr val="C00000"/>
              </a:solidFill>
              <a:effectLst>
                <a:outerShdw blurRad="38100" dist="38100" dir="2700000" algn="tl">
                  <a:srgbClr val="000000">
                    <a:alpha val="43137"/>
                  </a:srgbClr>
                </a:outerShdw>
              </a:effectLst>
            </a:endParaRPr>
          </a:p>
        </p:txBody>
      </p:sp>
      <p:pic>
        <p:nvPicPr>
          <p:cNvPr id="48130" name="Picture 2" descr="Thousands Of Roman Coins Found Across Europe Are Fake - Archaeologists Say  | Ancient Pages"/>
          <p:cNvPicPr>
            <a:picLocks noChangeAspect="1" noChangeArrowheads="1"/>
          </p:cNvPicPr>
          <p:nvPr/>
        </p:nvPicPr>
        <p:blipFill>
          <a:blip r:embed="rId2" cstate="print"/>
          <a:srcRect/>
          <a:stretch>
            <a:fillRect/>
          </a:stretch>
        </p:blipFill>
        <p:spPr bwMode="auto">
          <a:xfrm>
            <a:off x="1043608" y="1196752"/>
            <a:ext cx="6667500" cy="54578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8130"/>
                                        </p:tgtEl>
                                        <p:attrNameLst>
                                          <p:attrName>style.visibility</p:attrName>
                                        </p:attrNameLst>
                                      </p:cBhvr>
                                      <p:to>
                                        <p:strVal val="visible"/>
                                      </p:to>
                                    </p:set>
                                    <p:animEffect transition="in" filter="randombar(horizontal)">
                                      <p:cBhvr>
                                        <p:cTn id="14"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78098"/>
          </a:xfrm>
        </p:spPr>
        <p:txBody>
          <a:bodyPr>
            <a:normAutofit/>
          </a:bodyPr>
          <a:lstStyle/>
          <a:p>
            <a:r>
              <a:rPr lang="el-GR" dirty="0" smtClean="0"/>
              <a:t>Φρέσκο νερό από </a:t>
            </a:r>
            <a:r>
              <a:rPr lang="el-GR" b="1" dirty="0" smtClean="0">
                <a:solidFill>
                  <a:srgbClr val="C00000"/>
                </a:solidFill>
                <a:effectLst>
                  <a:outerShdw blurRad="38100" dist="38100" dir="2700000" algn="tl">
                    <a:srgbClr val="000000">
                      <a:alpha val="43137"/>
                    </a:srgbClr>
                  </a:outerShdw>
                </a:effectLst>
              </a:rPr>
              <a:t>δημόσιες κρήνες</a:t>
            </a:r>
            <a:endParaRPr lang="el-GR" b="1" dirty="0">
              <a:solidFill>
                <a:srgbClr val="C00000"/>
              </a:solidFill>
              <a:effectLst>
                <a:outerShdw blurRad="38100" dist="38100" dir="2700000" algn="tl">
                  <a:srgbClr val="000000">
                    <a:alpha val="43137"/>
                  </a:srgbClr>
                </a:outerShdw>
              </a:effectLst>
            </a:endParaRPr>
          </a:p>
        </p:txBody>
      </p:sp>
      <p:pic>
        <p:nvPicPr>
          <p:cNvPr id="46082" name="Picture 2" descr="Ancient Rome"/>
          <p:cNvPicPr>
            <a:picLocks noChangeAspect="1" noChangeArrowheads="1"/>
          </p:cNvPicPr>
          <p:nvPr/>
        </p:nvPicPr>
        <p:blipFill>
          <a:blip r:embed="rId2" cstate="print"/>
          <a:srcRect l="1027" t="1549" r="1027" b="6970"/>
          <a:stretch>
            <a:fillRect/>
          </a:stretch>
        </p:blipFill>
        <p:spPr bwMode="auto">
          <a:xfrm>
            <a:off x="179512" y="1196751"/>
            <a:ext cx="8712968" cy="53954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6082"/>
                                        </p:tgtEl>
                                        <p:attrNameLst>
                                          <p:attrName>style.visibility</p:attrName>
                                        </p:attrNameLst>
                                      </p:cBhvr>
                                      <p:to>
                                        <p:strVal val="visible"/>
                                      </p:to>
                                    </p:set>
                                    <p:animEffect transition="in" filter="wedge">
                                      <p:cBhvr>
                                        <p:cTn id="14"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30622"/>
            <a:ext cx="9144000" cy="778098"/>
          </a:xfrm>
        </p:spPr>
        <p:txBody>
          <a:bodyPr>
            <a:normAutofit/>
          </a:bodyPr>
          <a:lstStyle/>
          <a:p>
            <a:r>
              <a:rPr lang="el-GR" b="1" dirty="0" smtClean="0">
                <a:solidFill>
                  <a:srgbClr val="C00000"/>
                </a:solidFill>
                <a:effectLst>
                  <a:outerShdw blurRad="38100" dist="38100" dir="2700000" algn="tl">
                    <a:srgbClr val="000000">
                      <a:alpha val="43137"/>
                    </a:srgbClr>
                  </a:outerShdw>
                </a:effectLst>
              </a:rPr>
              <a:t>Σκλαβοπάζαρα</a:t>
            </a:r>
            <a:endParaRPr lang="el-GR" b="1" dirty="0">
              <a:solidFill>
                <a:srgbClr val="C00000"/>
              </a:solidFill>
              <a:effectLst>
                <a:outerShdw blurRad="38100" dist="38100" dir="2700000" algn="tl">
                  <a:srgbClr val="000000">
                    <a:alpha val="43137"/>
                  </a:srgbClr>
                </a:outerShdw>
              </a:effectLst>
            </a:endParaRPr>
          </a:p>
        </p:txBody>
      </p:sp>
      <p:pic>
        <p:nvPicPr>
          <p:cNvPr id="117762" name="Picture 2" descr=" "/>
          <p:cNvPicPr>
            <a:picLocks noChangeAspect="1" noChangeArrowheads="1"/>
          </p:cNvPicPr>
          <p:nvPr/>
        </p:nvPicPr>
        <p:blipFill>
          <a:blip r:embed="rId2" cstate="print"/>
          <a:srcRect/>
          <a:stretch>
            <a:fillRect/>
          </a:stretch>
        </p:blipFill>
        <p:spPr bwMode="auto">
          <a:xfrm>
            <a:off x="827584" y="980726"/>
            <a:ext cx="7200800" cy="56166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17762"/>
                                        </p:tgtEl>
                                        <p:attrNameLst>
                                          <p:attrName>style.visibility</p:attrName>
                                        </p:attrNameLst>
                                      </p:cBhvr>
                                      <p:to>
                                        <p:strVal val="visible"/>
                                      </p:to>
                                    </p:set>
                                    <p:animEffect transition="in" filter="checkerboard(across)">
                                      <p:cBhvr>
                                        <p:cTn id="14" dur="5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C00000"/>
                </a:solidFill>
                <a:effectLst>
                  <a:outerShdw blurRad="38100" dist="38100" dir="2700000" algn="tl">
                    <a:srgbClr val="000000">
                      <a:alpha val="43137"/>
                    </a:srgbClr>
                  </a:outerShdw>
                </a:effectLst>
              </a:rPr>
              <a:t>Πόλεις, κτίρια</a:t>
            </a:r>
            <a:endParaRPr lang="el-GR" dirty="0">
              <a:solidFill>
                <a:srgbClr val="C00000"/>
              </a:solidFill>
              <a:effectLst>
                <a:outerShdw blurRad="38100" dist="38100" dir="2700000" algn="tl">
                  <a:srgbClr val="000000">
                    <a:alpha val="43137"/>
                  </a:srgbClr>
                </a:outerShdw>
              </a:effectLst>
            </a:endParaRPr>
          </a:p>
        </p:txBody>
      </p:sp>
      <p:pic>
        <p:nvPicPr>
          <p:cNvPr id="45058" name="Picture 2" descr="Pin en Rome"/>
          <p:cNvPicPr>
            <a:picLocks noChangeAspect="1" noChangeArrowheads="1"/>
          </p:cNvPicPr>
          <p:nvPr/>
        </p:nvPicPr>
        <p:blipFill>
          <a:blip r:embed="rId2" cstate="print"/>
          <a:srcRect/>
          <a:stretch>
            <a:fillRect/>
          </a:stretch>
        </p:blipFill>
        <p:spPr bwMode="auto">
          <a:xfrm>
            <a:off x="0" y="1484784"/>
            <a:ext cx="9144000" cy="5067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5058"/>
                                        </p:tgtEl>
                                        <p:attrNameLst>
                                          <p:attrName>style.visibility</p:attrName>
                                        </p:attrNameLst>
                                      </p:cBhvr>
                                      <p:to>
                                        <p:strVal val="visible"/>
                                      </p:to>
                                    </p:set>
                                    <p:animEffect transition="in" filter="wipe(down)">
                                      <p:cBhvr>
                                        <p:cTn id="14"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51520" y="274638"/>
            <a:ext cx="4536504" cy="1642194"/>
          </a:xfrm>
        </p:spPr>
        <p:txBody>
          <a:bodyPr>
            <a:normAutofit/>
          </a:bodyPr>
          <a:lstStyle/>
          <a:p>
            <a:r>
              <a:rPr lang="el-GR" b="1" dirty="0" smtClean="0">
                <a:solidFill>
                  <a:srgbClr val="C00000"/>
                </a:solidFill>
                <a:effectLst>
                  <a:outerShdw blurRad="38100" dist="38100" dir="2700000" algn="tl">
                    <a:srgbClr val="000000">
                      <a:alpha val="43137"/>
                    </a:srgbClr>
                  </a:outerShdw>
                </a:effectLst>
              </a:rPr>
              <a:t>Δρόμοι, κατασκευές</a:t>
            </a:r>
            <a:endParaRPr lang="el-GR" b="1" dirty="0">
              <a:solidFill>
                <a:srgbClr val="C00000"/>
              </a:solidFill>
              <a:effectLst>
                <a:outerShdw blurRad="38100" dist="38100" dir="2700000" algn="tl">
                  <a:srgbClr val="000000">
                    <a:alpha val="43137"/>
                  </a:srgbClr>
                </a:outerShdw>
              </a:effectLst>
            </a:endParaRPr>
          </a:p>
        </p:txBody>
      </p:sp>
      <p:pic>
        <p:nvPicPr>
          <p:cNvPr id="6" name="Picture 2" descr="Picture"/>
          <p:cNvPicPr>
            <a:picLocks noChangeAspect="1" noChangeArrowheads="1"/>
          </p:cNvPicPr>
          <p:nvPr/>
        </p:nvPicPr>
        <p:blipFill>
          <a:blip r:embed="rId2" cstate="print"/>
          <a:srcRect/>
          <a:stretch>
            <a:fillRect/>
          </a:stretch>
        </p:blipFill>
        <p:spPr bwMode="auto">
          <a:xfrm>
            <a:off x="4355977" y="3068960"/>
            <a:ext cx="4788024" cy="3878152"/>
          </a:xfrm>
          <a:prstGeom prst="rect">
            <a:avLst/>
          </a:prstGeom>
          <a:noFill/>
        </p:spPr>
      </p:pic>
      <p:pic>
        <p:nvPicPr>
          <p:cNvPr id="7" name="Picture 4" descr="Picture"/>
          <p:cNvPicPr>
            <a:picLocks noChangeAspect="1" noChangeArrowheads="1"/>
          </p:cNvPicPr>
          <p:nvPr/>
        </p:nvPicPr>
        <p:blipFill>
          <a:blip r:embed="rId3" cstate="print"/>
          <a:srcRect/>
          <a:stretch>
            <a:fillRect/>
          </a:stretch>
        </p:blipFill>
        <p:spPr bwMode="auto">
          <a:xfrm>
            <a:off x="9540552" y="980728"/>
            <a:ext cx="4446215" cy="3312368"/>
          </a:xfrm>
          <a:prstGeom prst="rect">
            <a:avLst/>
          </a:prstGeom>
          <a:noFill/>
        </p:spPr>
      </p:pic>
      <p:pic>
        <p:nvPicPr>
          <p:cNvPr id="8" name="Picture 6" descr="Picture"/>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5220072" y="0"/>
            <a:ext cx="4122982" cy="3531974"/>
          </a:xfrm>
          <a:prstGeom prst="rect">
            <a:avLst/>
          </a:prstGeom>
          <a:noFill/>
        </p:spPr>
      </p:pic>
      <p:pic>
        <p:nvPicPr>
          <p:cNvPr id="9" name="Picture 8" descr="https://daskalemata.weebly.com/uploads/2/4/3/8/24387211/993924377_orig.jpg"/>
          <p:cNvPicPr>
            <a:picLocks noChangeAspect="1" noChangeArrowheads="1"/>
          </p:cNvPicPr>
          <p:nvPr/>
        </p:nvPicPr>
        <p:blipFill>
          <a:blip r:embed="rId5" cstate="print">
            <a:clrChange>
              <a:clrFrom>
                <a:srgbClr val="FFFFFF"/>
              </a:clrFrom>
              <a:clrTo>
                <a:srgbClr val="FFFFFF">
                  <a:alpha val="0"/>
                </a:srgbClr>
              </a:clrTo>
            </a:clrChange>
            <a:lum bright="-20000" contrast="30000"/>
          </a:blip>
          <a:srcRect/>
          <a:stretch>
            <a:fillRect/>
          </a:stretch>
        </p:blipFill>
        <p:spPr bwMode="auto">
          <a:xfrm>
            <a:off x="0" y="2564904"/>
            <a:ext cx="4487434" cy="4293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edge">
                                      <p:cBhvr>
                                        <p:cTn id="14" dur="2000"/>
                                        <p:tgtEl>
                                          <p:spTgt spid="9"/>
                                        </p:tgtEl>
                                      </p:cBhvr>
                                    </p:animEffect>
                                  </p:childTnLst>
                                </p:cTn>
                              </p:par>
                              <p:par>
                                <p:cTn id="15" presetID="2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par>
                                <p:cTn id="18" presetID="2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6948264" cy="2276872"/>
          </a:xfrm>
        </p:spPr>
        <p:txBody>
          <a:bodyPr>
            <a:normAutofit/>
          </a:bodyPr>
          <a:lstStyle/>
          <a:p>
            <a:r>
              <a:rPr lang="el-GR" sz="4000" dirty="0" smtClean="0"/>
              <a:t>Πώς διαμορφώνονται οι </a:t>
            </a:r>
            <a:br>
              <a:rPr lang="el-GR" sz="4000" dirty="0" smtClean="0"/>
            </a:br>
            <a:r>
              <a:rPr lang="el-GR" sz="4000" b="1" dirty="0" smtClean="0">
                <a:solidFill>
                  <a:srgbClr val="C00000"/>
                </a:solidFill>
                <a:effectLst>
                  <a:outerShdw blurRad="38100" dist="38100" dir="2700000" algn="tl">
                    <a:srgbClr val="000000">
                      <a:alpha val="43137"/>
                    </a:srgbClr>
                  </a:outerShdw>
                </a:effectLst>
              </a:rPr>
              <a:t>κοινωνικές τάξεις</a:t>
            </a:r>
            <a:r>
              <a:rPr lang="el-GR" sz="4000" dirty="0" smtClean="0">
                <a:solidFill>
                  <a:srgbClr val="C00000"/>
                </a:solidFill>
              </a:rPr>
              <a:t> </a:t>
            </a:r>
            <a:br>
              <a:rPr lang="el-GR" sz="4000" dirty="0" smtClean="0">
                <a:solidFill>
                  <a:srgbClr val="C00000"/>
                </a:solidFill>
              </a:rPr>
            </a:br>
            <a:r>
              <a:rPr lang="el-GR" sz="4000" dirty="0" smtClean="0"/>
              <a:t>μετά τις κατακτήσεις;</a:t>
            </a:r>
            <a:endParaRPr lang="el-GR" sz="4000" dirty="0"/>
          </a:p>
        </p:txBody>
      </p:sp>
      <p:sp>
        <p:nvSpPr>
          <p:cNvPr id="3" name="2 - Θέση περιεχομένου"/>
          <p:cNvSpPr>
            <a:spLocks noGrp="1"/>
          </p:cNvSpPr>
          <p:nvPr>
            <p:ph idx="1"/>
          </p:nvPr>
        </p:nvSpPr>
        <p:spPr>
          <a:xfrm>
            <a:off x="395536" y="2204864"/>
            <a:ext cx="7128792" cy="5102027"/>
          </a:xfrm>
        </p:spPr>
        <p:txBody>
          <a:bodyPr>
            <a:normAutofit/>
          </a:bodyPr>
          <a:lstStyle/>
          <a:p>
            <a:pPr marL="514350" indent="-514350">
              <a:buClr>
                <a:srgbClr val="C00000"/>
              </a:buClr>
              <a:buFont typeface="+mj-lt"/>
              <a:buAutoNum type="arabicPeriod"/>
            </a:pPr>
            <a:r>
              <a:rPr lang="el-GR" sz="3400" b="1" dirty="0" smtClean="0"/>
              <a:t>  Οι συγκλητικοί</a:t>
            </a:r>
          </a:p>
          <a:p>
            <a:pPr marL="514350" indent="-514350">
              <a:buClr>
                <a:srgbClr val="C00000"/>
              </a:buClr>
              <a:buFont typeface="+mj-lt"/>
              <a:buAutoNum type="arabicPeriod"/>
            </a:pPr>
            <a:endParaRPr lang="el-GR" sz="3400" b="1" dirty="0" smtClean="0"/>
          </a:p>
          <a:p>
            <a:pPr marL="514350" indent="-514350">
              <a:buClr>
                <a:srgbClr val="C00000"/>
              </a:buClr>
              <a:buFont typeface="+mj-lt"/>
              <a:buAutoNum type="arabicPeriod"/>
            </a:pPr>
            <a:r>
              <a:rPr lang="el-GR" sz="3400" b="1" dirty="0" smtClean="0"/>
              <a:t>  Οι ιππείς</a:t>
            </a:r>
          </a:p>
          <a:p>
            <a:pPr marL="514350" indent="-514350">
              <a:buClr>
                <a:srgbClr val="C00000"/>
              </a:buClr>
              <a:buFont typeface="+mj-lt"/>
              <a:buAutoNum type="arabicPeriod"/>
            </a:pPr>
            <a:endParaRPr lang="el-GR" sz="3400" b="1" dirty="0" smtClean="0"/>
          </a:p>
          <a:p>
            <a:pPr marL="514350" indent="-514350">
              <a:buClr>
                <a:srgbClr val="C00000"/>
              </a:buClr>
              <a:buFont typeface="+mj-lt"/>
              <a:buAutoNum type="arabicPeriod"/>
            </a:pPr>
            <a:r>
              <a:rPr lang="el-GR" sz="3400" b="1" dirty="0" smtClean="0"/>
              <a:t>  Ο ρωμαϊκός όχλος</a:t>
            </a:r>
          </a:p>
          <a:p>
            <a:pPr marL="514350" indent="-514350">
              <a:buClr>
                <a:srgbClr val="C00000"/>
              </a:buClr>
              <a:buFont typeface="+mj-lt"/>
              <a:buAutoNum type="arabicPeriod"/>
            </a:pPr>
            <a:endParaRPr lang="el-GR" sz="3400" b="1" dirty="0" smtClean="0"/>
          </a:p>
          <a:p>
            <a:pPr marL="514350" indent="-514350">
              <a:buClr>
                <a:srgbClr val="C00000"/>
              </a:buClr>
              <a:buFont typeface="+mj-lt"/>
              <a:buAutoNum type="arabicPeriod"/>
            </a:pPr>
            <a:r>
              <a:rPr lang="el-GR" sz="3400" b="1" dirty="0" smtClean="0"/>
              <a:t>  Οι δούλοι</a:t>
            </a:r>
            <a:endParaRPr lang="el-GR" sz="3400" b="1" dirty="0"/>
          </a:p>
        </p:txBody>
      </p:sp>
      <p:pic>
        <p:nvPicPr>
          <p:cNvPr id="4" name="Picture 2" descr=" "/>
          <p:cNvPicPr>
            <a:picLocks noChangeAspect="1" noChangeArrowheads="1"/>
          </p:cNvPicPr>
          <p:nvPr/>
        </p:nvPicPr>
        <p:blipFill>
          <a:blip r:embed="rId2" cstate="print"/>
          <a:srcRect l="10555" t="12500" r="3518" b="8824"/>
          <a:stretch>
            <a:fillRect/>
          </a:stretch>
        </p:blipFill>
        <p:spPr bwMode="auto">
          <a:xfrm>
            <a:off x="6444208" y="366304"/>
            <a:ext cx="2006100" cy="2510936"/>
          </a:xfrm>
          <a:prstGeom prst="rect">
            <a:avLst/>
          </a:prstGeom>
          <a:noFill/>
        </p:spPr>
      </p:pic>
      <p:pic>
        <p:nvPicPr>
          <p:cNvPr id="5" name="Picture 2" descr="A day at the chariot races with the cast of Plebs"/>
          <p:cNvPicPr>
            <a:picLocks noChangeAspect="1" noChangeArrowheads="1"/>
          </p:cNvPicPr>
          <p:nvPr/>
        </p:nvPicPr>
        <p:blipFill>
          <a:blip r:embed="rId3" cstate="print"/>
          <a:srcRect l="52659" r="12740"/>
          <a:stretch>
            <a:fillRect/>
          </a:stretch>
        </p:blipFill>
        <p:spPr bwMode="auto">
          <a:xfrm>
            <a:off x="4788024" y="2132856"/>
            <a:ext cx="1295596" cy="2541155"/>
          </a:xfrm>
          <a:prstGeom prst="rect">
            <a:avLst/>
          </a:prstGeom>
          <a:ln>
            <a:noFill/>
          </a:ln>
          <a:effectLst>
            <a:outerShdw blurRad="292100" dist="139700" dir="2700000" algn="tl" rotWithShape="0">
              <a:srgbClr val="333333">
                <a:alpha val="65000"/>
              </a:srgbClr>
            </a:outerShdw>
          </a:effectLst>
        </p:spPr>
      </p:pic>
      <p:pic>
        <p:nvPicPr>
          <p:cNvPr id="56322" name="Picture 2" descr="Los esforzados remeros de una trirreme, diría que también por Peter Dennis. Más en www.elgrancapitan.org/foro"/>
          <p:cNvPicPr>
            <a:picLocks noChangeAspect="1" noChangeArrowheads="1"/>
          </p:cNvPicPr>
          <p:nvPr/>
        </p:nvPicPr>
        <p:blipFill>
          <a:blip r:embed="rId4" cstate="print"/>
          <a:srcRect/>
          <a:stretch>
            <a:fillRect/>
          </a:stretch>
        </p:blipFill>
        <p:spPr bwMode="auto">
          <a:xfrm>
            <a:off x="4427984" y="5361482"/>
            <a:ext cx="2203748" cy="1496517"/>
          </a:xfrm>
          <a:prstGeom prst="rect">
            <a:avLst/>
          </a:prstGeom>
          <a:noFill/>
        </p:spPr>
      </p:pic>
      <p:pic>
        <p:nvPicPr>
          <p:cNvPr id="56324" name="Picture 4" descr="Plebs = The best thing ever!!"/>
          <p:cNvPicPr>
            <a:picLocks noChangeAspect="1" noChangeArrowheads="1"/>
          </p:cNvPicPr>
          <p:nvPr/>
        </p:nvPicPr>
        <p:blipFill>
          <a:blip r:embed="rId5" cstate="print"/>
          <a:srcRect/>
          <a:stretch>
            <a:fillRect/>
          </a:stretch>
        </p:blipFill>
        <p:spPr bwMode="auto">
          <a:xfrm>
            <a:off x="6804248" y="3428999"/>
            <a:ext cx="1633942" cy="24480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56324"/>
                                        </p:tgtEl>
                                        <p:attrNameLst>
                                          <p:attrName>style.visibility</p:attrName>
                                        </p:attrNameLst>
                                      </p:cBhvr>
                                      <p:to>
                                        <p:strVal val="visible"/>
                                      </p:to>
                                    </p:set>
                                    <p:animEffect transition="in" filter="dissolve">
                                      <p:cBhvr>
                                        <p:cTn id="46" dur="500"/>
                                        <p:tgtEl>
                                          <p:spTgt spid="5632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56322"/>
                                        </p:tgtEl>
                                        <p:attrNameLst>
                                          <p:attrName>style.visibility</p:attrName>
                                        </p:attrNameLst>
                                      </p:cBhvr>
                                      <p:to>
                                        <p:strVal val="visible"/>
                                      </p:to>
                                    </p:set>
                                    <p:animEffect transition="in" filter="circle(in)">
                                      <p:cBhvr>
                                        <p:cTn id="51" dur="5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395536" y="-4288"/>
            <a:ext cx="4048749" cy="6862288"/>
          </a:xfrm>
          <a:prstGeom prst="rect">
            <a:avLst/>
          </a:prstGeom>
          <a:ln>
            <a:noFill/>
          </a:ln>
          <a:effectLst>
            <a:outerShdw blurRad="292100" dist="139700" dir="2700000" algn="tl" rotWithShape="0">
              <a:srgbClr val="333333">
                <a:alpha val="65000"/>
              </a:srgbClr>
            </a:outerShdw>
          </a:effectLst>
        </p:spPr>
      </p:pic>
      <p:pic>
        <p:nvPicPr>
          <p:cNvPr id="4" name="3 - Εικόνα" descr="0211556acffb36f2389760699532d1f2.jpg"/>
          <p:cNvPicPr>
            <a:picLocks noChangeAspect="1"/>
          </p:cNvPicPr>
          <p:nvPr/>
        </p:nvPicPr>
        <p:blipFill>
          <a:blip r:embed="rId3" cstate="print"/>
          <a:stretch>
            <a:fillRect/>
          </a:stretch>
        </p:blipFill>
        <p:spPr>
          <a:xfrm>
            <a:off x="5580112" y="0"/>
            <a:ext cx="2776587" cy="68622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Archaeological Photography on Instagram: “📌 The Pont du Gard is an ancient Roman aqueduct bridge built in the first century A.D. to carry water over 50 km (31 mi) to the Roman…”"/>
          <p:cNvPicPr>
            <a:picLocks noChangeAspect="1" noChangeArrowheads="1"/>
          </p:cNvPicPr>
          <p:nvPr/>
        </p:nvPicPr>
        <p:blipFill>
          <a:blip r:embed="rId2" cstate="print"/>
          <a:srcRect/>
          <a:stretch>
            <a:fillRect/>
          </a:stretch>
        </p:blipFill>
        <p:spPr bwMode="auto">
          <a:xfrm>
            <a:off x="3657600" y="0"/>
            <a:ext cx="5486400" cy="685800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0" y="188640"/>
            <a:ext cx="3394720" cy="2520280"/>
          </a:xfrm>
        </p:spPr>
        <p:txBody>
          <a:bodyPr>
            <a:noAutofit/>
          </a:bodyPr>
          <a:lstStyle/>
          <a:p>
            <a:r>
              <a:rPr lang="el-GR" b="1" dirty="0" smtClean="0">
                <a:solidFill>
                  <a:srgbClr val="C00000"/>
                </a:solidFill>
                <a:effectLst>
                  <a:outerShdw blurRad="38100" dist="38100" dir="2700000" algn="tl">
                    <a:srgbClr val="000000">
                      <a:alpha val="43137"/>
                    </a:srgbClr>
                  </a:outerShdw>
                </a:effectLst>
              </a:rPr>
              <a:t>Υδραγωγεία</a:t>
            </a:r>
            <a:r>
              <a:rPr lang="el-GR" sz="2800" dirty="0" smtClean="0"/>
              <a:t/>
            </a:r>
            <a:br>
              <a:rPr lang="el-GR" sz="2800" dirty="0" smtClean="0"/>
            </a:br>
            <a:r>
              <a:rPr lang="el-GR" sz="2800" dirty="0" smtClean="0"/>
              <a:t>Στη Ρώμη το νερό έφθανε από 20-30 χιλιόμετρα μακριά!</a:t>
            </a:r>
            <a:endParaRPr lang="el-GR" sz="2800" dirty="0"/>
          </a:p>
        </p:txBody>
      </p:sp>
      <p:pic>
        <p:nvPicPr>
          <p:cNvPr id="108546" name="Picture 2" descr="afrikaiswoke_Civilizationd4bf466f108f6b50c13d28aa22cf8022-300x300"/>
          <p:cNvPicPr>
            <a:picLocks noChangeAspect="1" noChangeArrowheads="1"/>
          </p:cNvPicPr>
          <p:nvPr/>
        </p:nvPicPr>
        <p:blipFill>
          <a:blip r:embed="rId3" cstate="print"/>
          <a:srcRect/>
          <a:stretch>
            <a:fillRect/>
          </a:stretch>
        </p:blipFill>
        <p:spPr bwMode="auto">
          <a:xfrm>
            <a:off x="107504" y="3212976"/>
            <a:ext cx="3456384" cy="34563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8546"/>
                                        </p:tgtEl>
                                        <p:attrNameLst>
                                          <p:attrName>style.visibility</p:attrName>
                                        </p:attrNameLst>
                                      </p:cBhvr>
                                      <p:to>
                                        <p:strVal val="visible"/>
                                      </p:to>
                                    </p:set>
                                    <p:animEffect transition="in" filter="randombar(horizontal)">
                                      <p:cBhvr>
                                        <p:cTn id="14" dur="500"/>
                                        <p:tgtEl>
                                          <p:spTgt spid="108546"/>
                                        </p:tgtEl>
                                      </p:cBhvr>
                                    </p:animEffect>
                                  </p:childTnLst>
                                </p:cTn>
                              </p:par>
                              <p:par>
                                <p:cTn id="15" presetID="14" presetClass="entr" presetSubtype="10" fill="hold" nodeType="with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randombar(horizontal)">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5400" b="1" dirty="0" smtClean="0">
                <a:solidFill>
                  <a:srgbClr val="C00000"/>
                </a:solidFill>
                <a:effectLst>
                  <a:outerShdw blurRad="38100" dist="38100" dir="2700000" algn="tl">
                    <a:srgbClr val="000000">
                      <a:alpha val="43137"/>
                    </a:srgbClr>
                  </a:outerShdw>
                </a:effectLst>
              </a:rPr>
              <a:t>Θρίαμβος</a:t>
            </a:r>
            <a:endParaRPr lang="el-GR" sz="54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3501008"/>
            <a:ext cx="8229600" cy="3356992"/>
          </a:xfrm>
        </p:spPr>
        <p:txBody>
          <a:bodyPr>
            <a:normAutofit lnSpcReduction="10000"/>
          </a:bodyPr>
          <a:lstStyle/>
          <a:p>
            <a:r>
              <a:rPr lang="el-GR" dirty="0" smtClean="0"/>
              <a:t>Ρωμαϊκή τελετή κατά την οποία παρήλαυνε ο νικητής στρατηγός με τον στρατό του, ακολουθούμενος από αιχμαλώτους και λάφυρα που είχε συγκεντρώσει μετά από μία σημαντική νίκη. Τότε έφτιαχναν ειδικές «</a:t>
            </a:r>
            <a:r>
              <a:rPr lang="el-GR" b="1" dirty="0" smtClean="0">
                <a:solidFill>
                  <a:srgbClr val="C00000"/>
                </a:solidFill>
                <a:effectLst>
                  <a:outerShdw blurRad="38100" dist="38100" dir="2700000" algn="tl">
                    <a:srgbClr val="000000">
                      <a:alpha val="43137"/>
                    </a:srgbClr>
                  </a:outerShdw>
                </a:effectLst>
              </a:rPr>
              <a:t>Θριαμβικές αψίδες</a:t>
            </a:r>
            <a:r>
              <a:rPr lang="el-GR" dirty="0" smtClean="0"/>
              <a:t>» κάτω από τις οποίες περνούσε ο νικητής!</a:t>
            </a:r>
            <a:endParaRPr lang="el-GR" dirty="0"/>
          </a:p>
        </p:txBody>
      </p:sp>
      <p:sp>
        <p:nvSpPr>
          <p:cNvPr id="4" name="3 - Βέλος προς τα κάτω"/>
          <p:cNvSpPr/>
          <p:nvPr/>
        </p:nvSpPr>
        <p:spPr>
          <a:xfrm>
            <a:off x="3779912" y="1556792"/>
            <a:ext cx="1584176" cy="1872208"/>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Θριαμβικές αψίδες</a:t>
            </a:r>
            <a:endParaRPr lang="el-GR" dirty="0"/>
          </a:p>
        </p:txBody>
      </p:sp>
      <p:pic>
        <p:nvPicPr>
          <p:cNvPr id="4" name="Picture 2" descr="Picture"/>
          <p:cNvPicPr>
            <a:picLocks noChangeAspect="1" noChangeArrowheads="1"/>
          </p:cNvPicPr>
          <p:nvPr/>
        </p:nvPicPr>
        <p:blipFill>
          <a:blip r:embed="rId2" cstate="print"/>
          <a:stretch>
            <a:fillRect/>
          </a:stretch>
        </p:blipFill>
        <p:spPr bwMode="auto">
          <a:xfrm>
            <a:off x="804050" y="1556792"/>
            <a:ext cx="7127674" cy="53012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rewminate.com/wp-content/uploads/2017/12/120617-68-Architecture-Art-History-Rome.jpg"/>
          <p:cNvPicPr>
            <a:picLocks noChangeAspect="1" noChangeArrowheads="1"/>
          </p:cNvPicPr>
          <p:nvPr/>
        </p:nvPicPr>
        <p:blipFill>
          <a:blip r:embed="rId2" cstate="print"/>
          <a:srcRect/>
          <a:stretch>
            <a:fillRect/>
          </a:stretch>
        </p:blipFill>
        <p:spPr bwMode="auto">
          <a:xfrm>
            <a:off x="-180528" y="0"/>
            <a:ext cx="10093278" cy="7245424"/>
          </a:xfrm>
          <a:prstGeom prst="rect">
            <a:avLst/>
          </a:prstGeom>
          <a:noFill/>
        </p:spPr>
      </p:pic>
      <p:sp>
        <p:nvSpPr>
          <p:cNvPr id="5" name="4 - Τίτλος"/>
          <p:cNvSpPr>
            <a:spLocks noGrp="1"/>
          </p:cNvSpPr>
          <p:nvPr>
            <p:ph type="title"/>
          </p:nvPr>
        </p:nvSpPr>
        <p:spPr>
          <a:xfrm>
            <a:off x="5580112" y="116632"/>
            <a:ext cx="3898776" cy="1143000"/>
          </a:xfrm>
        </p:spPr>
        <p:txBody>
          <a:bodyPr/>
          <a:lstStyle/>
          <a:p>
            <a:r>
              <a:rPr lang="el-GR" dirty="0" smtClean="0"/>
              <a:t>Υδραγωγεία</a:t>
            </a:r>
            <a:endParaRPr lang="el-GR" dirty="0"/>
          </a:p>
        </p:txBody>
      </p:sp>
      <p:pic>
        <p:nvPicPr>
          <p:cNvPr id="7" name="Picture 4" descr="Picture"/>
          <p:cNvPicPr>
            <a:picLocks noChangeAspect="1" noChangeArrowheads="1"/>
          </p:cNvPicPr>
          <p:nvPr/>
        </p:nvPicPr>
        <p:blipFill>
          <a:blip r:embed="rId3" cstate="print"/>
          <a:srcRect/>
          <a:stretch>
            <a:fillRect/>
          </a:stretch>
        </p:blipFill>
        <p:spPr bwMode="auto">
          <a:xfrm>
            <a:off x="9540552" y="980728"/>
            <a:ext cx="4446215" cy="3312368"/>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ncient Roman Baths - Thermae, Baths of - Caracalla, Diocletian, Trajan - Varna #ancientgreekarchitecture"/>
          <p:cNvPicPr>
            <a:picLocks noChangeAspect="1" noChangeArrowheads="1"/>
          </p:cNvPicPr>
          <p:nvPr/>
        </p:nvPicPr>
        <p:blipFill>
          <a:blip r:embed="rId2" cstate="print"/>
          <a:srcRect/>
          <a:stretch>
            <a:fillRect/>
          </a:stretch>
        </p:blipFill>
        <p:spPr bwMode="auto">
          <a:xfrm>
            <a:off x="-913151" y="-25087"/>
            <a:ext cx="10057151" cy="6883087"/>
          </a:xfrm>
          <a:prstGeom prst="rect">
            <a:avLst/>
          </a:prstGeom>
          <a:noFill/>
        </p:spPr>
      </p:pic>
      <p:sp>
        <p:nvSpPr>
          <p:cNvPr id="2" name="1 - Τίτλος"/>
          <p:cNvSpPr>
            <a:spLocks noGrp="1"/>
          </p:cNvSpPr>
          <p:nvPr>
            <p:ph type="title"/>
          </p:nvPr>
        </p:nvSpPr>
        <p:spPr>
          <a:xfrm>
            <a:off x="179512" y="4797152"/>
            <a:ext cx="8229600" cy="1143000"/>
          </a:xfrm>
        </p:spPr>
        <p:txBody>
          <a:bodyPr/>
          <a:lstStyle/>
          <a:p>
            <a:r>
              <a:rPr lang="el-GR" b="1" dirty="0" smtClean="0">
                <a:solidFill>
                  <a:schemeClr val="bg1"/>
                </a:solidFill>
                <a:effectLst>
                  <a:outerShdw blurRad="38100" dist="38100" dir="2700000" algn="tl">
                    <a:srgbClr val="000000">
                      <a:alpha val="43137"/>
                    </a:srgbClr>
                  </a:outerShdw>
                </a:effectLst>
              </a:rPr>
              <a:t>Λουτρά</a:t>
            </a:r>
            <a:endParaRPr lang="el-GR"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16632"/>
            <a:ext cx="4402832" cy="994122"/>
          </a:xfrm>
        </p:spPr>
        <p:txBody>
          <a:bodyPr>
            <a:normAutofit/>
          </a:bodyPr>
          <a:lstStyle/>
          <a:p>
            <a:r>
              <a:rPr lang="el-GR" b="1" dirty="0" smtClean="0">
                <a:solidFill>
                  <a:srgbClr val="C00000"/>
                </a:solidFill>
                <a:effectLst>
                  <a:outerShdw blurRad="38100" dist="38100" dir="2700000" algn="tl">
                    <a:srgbClr val="000000">
                      <a:alpha val="43137"/>
                    </a:srgbClr>
                  </a:outerShdw>
                </a:effectLst>
              </a:rPr>
              <a:t>Θέρμες</a:t>
            </a:r>
            <a:endParaRPr lang="el-GR" b="1" dirty="0">
              <a:solidFill>
                <a:srgbClr val="C00000"/>
              </a:solidFill>
              <a:effectLst>
                <a:outerShdw blurRad="38100" dist="38100" dir="2700000" algn="tl">
                  <a:srgbClr val="000000">
                    <a:alpha val="43137"/>
                  </a:srgbClr>
                </a:outerShdw>
              </a:effectLst>
            </a:endParaRPr>
          </a:p>
        </p:txBody>
      </p:sp>
      <p:pic>
        <p:nvPicPr>
          <p:cNvPr id="91138" name="Picture 2" descr="Roman Empire: Leptis Magna (Libya)"/>
          <p:cNvPicPr>
            <a:picLocks noChangeAspect="1" noChangeArrowheads="1"/>
          </p:cNvPicPr>
          <p:nvPr/>
        </p:nvPicPr>
        <p:blipFill>
          <a:blip r:embed="rId2" cstate="print"/>
          <a:srcRect/>
          <a:stretch>
            <a:fillRect/>
          </a:stretch>
        </p:blipFill>
        <p:spPr bwMode="auto">
          <a:xfrm>
            <a:off x="4860032" y="-49717"/>
            <a:ext cx="3849613" cy="6907717"/>
          </a:xfrm>
          <a:prstGeom prst="rect">
            <a:avLst/>
          </a:prstGeom>
          <a:ln>
            <a:noFill/>
          </a:ln>
          <a:effectLst>
            <a:outerShdw blurRad="292100" dist="139700" dir="2700000" algn="tl" rotWithShape="0">
              <a:srgbClr val="333333">
                <a:alpha val="65000"/>
              </a:srgbClr>
            </a:outerShdw>
          </a:effectLst>
        </p:spPr>
      </p:pic>
      <p:pic>
        <p:nvPicPr>
          <p:cNvPr id="91140" name="Picture 4" descr=" "/>
          <p:cNvPicPr>
            <a:picLocks noChangeAspect="1" noChangeArrowheads="1"/>
          </p:cNvPicPr>
          <p:nvPr/>
        </p:nvPicPr>
        <p:blipFill>
          <a:blip r:embed="rId3" cstate="print"/>
          <a:srcRect l="4021" t="4021" r="4523" b="2681"/>
          <a:stretch>
            <a:fillRect/>
          </a:stretch>
        </p:blipFill>
        <p:spPr bwMode="auto">
          <a:xfrm>
            <a:off x="683568" y="1340768"/>
            <a:ext cx="3491754" cy="534291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94122"/>
          </a:xfrm>
        </p:spPr>
        <p:txBody>
          <a:bodyPr>
            <a:normAutofit/>
          </a:bodyPr>
          <a:lstStyle/>
          <a:p>
            <a:r>
              <a:rPr lang="el-GR" b="1" dirty="0" smtClean="0">
                <a:solidFill>
                  <a:srgbClr val="C00000"/>
                </a:solidFill>
                <a:effectLst>
                  <a:outerShdw blurRad="38100" dist="38100" dir="2700000" algn="tl">
                    <a:srgbClr val="000000">
                      <a:alpha val="43137"/>
                    </a:srgbClr>
                  </a:outerShdw>
                </a:effectLst>
              </a:rPr>
              <a:t>Θέρμες του </a:t>
            </a:r>
            <a:r>
              <a:rPr lang="el-GR" b="1" dirty="0" err="1" smtClean="0">
                <a:solidFill>
                  <a:srgbClr val="C00000"/>
                </a:solidFill>
                <a:effectLst>
                  <a:outerShdw blurRad="38100" dist="38100" dir="2700000" algn="tl">
                    <a:srgbClr val="000000">
                      <a:alpha val="43137"/>
                    </a:srgbClr>
                  </a:outerShdw>
                </a:effectLst>
              </a:rPr>
              <a:t>Καρακάλλα</a:t>
            </a:r>
            <a:endParaRPr lang="el-GR" b="1" dirty="0">
              <a:solidFill>
                <a:srgbClr val="C00000"/>
              </a:solidFill>
              <a:effectLst>
                <a:outerShdw blurRad="38100" dist="38100" dir="2700000" algn="tl">
                  <a:srgbClr val="000000">
                    <a:alpha val="43137"/>
                  </a:srgbClr>
                </a:outerShdw>
              </a:effectLst>
            </a:endParaRPr>
          </a:p>
        </p:txBody>
      </p:sp>
      <p:pic>
        <p:nvPicPr>
          <p:cNvPr id="92162" name="Picture 2" descr="Axiometric view Thermae Caracalla"/>
          <p:cNvPicPr>
            <a:picLocks noChangeAspect="1" noChangeArrowheads="1"/>
          </p:cNvPicPr>
          <p:nvPr/>
        </p:nvPicPr>
        <p:blipFill>
          <a:blip r:embed="rId2" cstate="print"/>
          <a:srcRect/>
          <a:stretch>
            <a:fillRect/>
          </a:stretch>
        </p:blipFill>
        <p:spPr bwMode="auto">
          <a:xfrm>
            <a:off x="-35797" y="1046139"/>
            <a:ext cx="9179797" cy="655932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94122"/>
          </a:xfrm>
        </p:spPr>
        <p:txBody>
          <a:bodyPr>
            <a:normAutofit/>
          </a:bodyPr>
          <a:lstStyle/>
          <a:p>
            <a:r>
              <a:rPr lang="el-GR" b="1" dirty="0" smtClean="0">
                <a:solidFill>
                  <a:srgbClr val="C00000"/>
                </a:solidFill>
                <a:effectLst>
                  <a:outerShdw blurRad="38100" dist="38100" dir="2700000" algn="tl">
                    <a:srgbClr val="000000">
                      <a:alpha val="43137"/>
                    </a:srgbClr>
                  </a:outerShdw>
                </a:effectLst>
              </a:rPr>
              <a:t>Θέρμες του </a:t>
            </a:r>
            <a:r>
              <a:rPr lang="el-GR" b="1" dirty="0" err="1" smtClean="0">
                <a:solidFill>
                  <a:srgbClr val="C00000"/>
                </a:solidFill>
                <a:effectLst>
                  <a:outerShdw blurRad="38100" dist="38100" dir="2700000" algn="tl">
                    <a:srgbClr val="000000">
                      <a:alpha val="43137"/>
                    </a:srgbClr>
                  </a:outerShdw>
                </a:effectLst>
              </a:rPr>
              <a:t>Διοκλητιανού</a:t>
            </a:r>
            <a:endParaRPr lang="el-GR" b="1" dirty="0">
              <a:solidFill>
                <a:srgbClr val="C00000"/>
              </a:solidFill>
              <a:effectLst>
                <a:outerShdw blurRad="38100" dist="38100" dir="2700000" algn="tl">
                  <a:srgbClr val="000000">
                    <a:alpha val="43137"/>
                  </a:srgbClr>
                </a:outerShdw>
              </a:effectLst>
            </a:endParaRPr>
          </a:p>
        </p:txBody>
      </p:sp>
      <p:pic>
        <p:nvPicPr>
          <p:cNvPr id="94210" name="Picture 2" descr="https://1.bp.blogspot.com/-tsa7hCEFrU0/XoeviZaAA7I/AAAAAAAA0TU/6Jt9SF5lDLgLKqE3-4uQKmrJ--p9ECIzACLcBGAsYHQ/s1600/terme-di-diocleziano1.jpg"/>
          <p:cNvPicPr>
            <a:picLocks noChangeAspect="1" noChangeArrowheads="1"/>
          </p:cNvPicPr>
          <p:nvPr/>
        </p:nvPicPr>
        <p:blipFill>
          <a:blip r:embed="rId2" cstate="print"/>
          <a:srcRect/>
          <a:stretch>
            <a:fillRect/>
          </a:stretch>
        </p:blipFill>
        <p:spPr bwMode="auto">
          <a:xfrm>
            <a:off x="-180528" y="953344"/>
            <a:ext cx="10509906" cy="590465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4.bp.blogspot.com/-RBR00rI4mVM/Wvbwmq8MwZI/AAAAAAAAmHQ/kzwvUZ5dCjADeduw2_t0pLdKzPsENIk8ACLcBGAs/s1600/terme-di-diocleziano1.jpg"/>
          <p:cNvPicPr>
            <a:picLocks noChangeAspect="1" noChangeArrowheads="1"/>
          </p:cNvPicPr>
          <p:nvPr/>
        </p:nvPicPr>
        <p:blipFill>
          <a:blip r:embed="rId2" cstate="print"/>
          <a:srcRect/>
          <a:stretch>
            <a:fillRect/>
          </a:stretch>
        </p:blipFill>
        <p:spPr bwMode="auto">
          <a:xfrm>
            <a:off x="4932040" y="-281930"/>
            <a:ext cx="3797835" cy="7139930"/>
          </a:xfrm>
          <a:prstGeom prst="rect">
            <a:avLst/>
          </a:prstGeom>
          <a:ln>
            <a:noFill/>
          </a:ln>
          <a:effectLst>
            <a:outerShdw blurRad="292100" dist="139700" dir="2700000" algn="tl" rotWithShape="0">
              <a:srgbClr val="333333">
                <a:alpha val="65000"/>
              </a:srgbClr>
            </a:outerShdw>
          </a:effectLst>
        </p:spPr>
      </p:pic>
      <p:pic>
        <p:nvPicPr>
          <p:cNvPr id="96260" name="Picture 4" descr="https://3.bp.blogspot.com/-MVIWY3tR90k/Wvbw0VJQ9EI/AAAAAAAAmHY/QgM69yqyoJI5zrSleFCvkSgHgZrA-VD4wCLcBGAs/s1600/terme-di-diocleziano3.jpg"/>
          <p:cNvPicPr>
            <a:picLocks noChangeAspect="1" noChangeArrowheads="1"/>
          </p:cNvPicPr>
          <p:nvPr/>
        </p:nvPicPr>
        <p:blipFill>
          <a:blip r:embed="rId3" cstate="print"/>
          <a:srcRect/>
          <a:stretch>
            <a:fillRect/>
          </a:stretch>
        </p:blipFill>
        <p:spPr bwMode="auto">
          <a:xfrm>
            <a:off x="395536" y="-327090"/>
            <a:ext cx="4032448" cy="71850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Cicero was the Roman Socrates, a man who stood for the community over time, rather than the community of the moment. Like his Greek ancestor, Cicero died a martyr."/>
          <p:cNvPicPr>
            <a:picLocks noChangeAspect="1" noChangeArrowheads="1"/>
          </p:cNvPicPr>
          <p:nvPr/>
        </p:nvPicPr>
        <p:blipFill>
          <a:blip r:embed="rId3" cstate="print"/>
          <a:srcRect/>
          <a:stretch>
            <a:fillRect/>
          </a:stretch>
        </p:blipFill>
        <p:spPr bwMode="auto">
          <a:xfrm>
            <a:off x="5397987" y="0"/>
            <a:ext cx="3746013" cy="2105472"/>
          </a:xfrm>
          <a:prstGeom prst="rect">
            <a:avLst/>
          </a:prstGeom>
          <a:noFill/>
        </p:spPr>
      </p:pic>
      <p:sp>
        <p:nvSpPr>
          <p:cNvPr id="7" name="6 - TextBox"/>
          <p:cNvSpPr txBox="1"/>
          <p:nvPr/>
        </p:nvSpPr>
        <p:spPr>
          <a:xfrm>
            <a:off x="0" y="6021288"/>
            <a:ext cx="1331640" cy="923330"/>
          </a:xfrm>
          <a:prstGeom prst="rect">
            <a:avLst/>
          </a:prstGeom>
          <a:solidFill>
            <a:schemeClr val="bg1"/>
          </a:solidFill>
        </p:spPr>
        <p:txBody>
          <a:bodyPr wrap="square" rtlCol="0">
            <a:spAutoFit/>
          </a:bodyPr>
          <a:lstStyle/>
          <a:p>
            <a:pPr algn="ctr"/>
            <a:r>
              <a:rPr lang="el-GR" b="1" dirty="0" smtClean="0"/>
              <a:t>ΔΟΥΛΟΙ</a:t>
            </a:r>
          </a:p>
          <a:p>
            <a:pPr algn="ctr"/>
            <a:endParaRPr lang="el-GR" b="1" dirty="0" smtClean="0"/>
          </a:p>
          <a:p>
            <a:pPr algn="ctr"/>
            <a:endParaRPr lang="el-GR" b="1" dirty="0"/>
          </a:p>
        </p:txBody>
      </p:sp>
      <p:sp>
        <p:nvSpPr>
          <p:cNvPr id="10" name="9 - TextBox"/>
          <p:cNvSpPr txBox="1"/>
          <p:nvPr/>
        </p:nvSpPr>
        <p:spPr>
          <a:xfrm>
            <a:off x="2987824" y="4077072"/>
            <a:ext cx="2232248" cy="1918667"/>
          </a:xfrm>
          <a:prstGeom prst="rect">
            <a:avLst/>
          </a:prstGeom>
          <a:solidFill>
            <a:schemeClr val="bg1"/>
          </a:solid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rPr>
              <a:t>ΠΛΗΒΕΙΟΙ</a:t>
            </a:r>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a:p>
        </p:txBody>
      </p:sp>
      <p:sp>
        <p:nvSpPr>
          <p:cNvPr id="12" name="11 - TextBox"/>
          <p:cNvSpPr txBox="1"/>
          <p:nvPr/>
        </p:nvSpPr>
        <p:spPr>
          <a:xfrm>
            <a:off x="6804248" y="2060848"/>
            <a:ext cx="2339752" cy="7663636"/>
          </a:xfrm>
          <a:prstGeom prst="rect">
            <a:avLst/>
          </a:prstGeom>
          <a:solidFill>
            <a:schemeClr val="bg1"/>
          </a:solid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rPr>
              <a:t>ΣΥΓΚΛΗΤΙΚΟΙ</a:t>
            </a:r>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a:p>
        </p:txBody>
      </p:sp>
      <p:sp>
        <p:nvSpPr>
          <p:cNvPr id="9" name="8 - TextBox"/>
          <p:cNvSpPr txBox="1"/>
          <p:nvPr/>
        </p:nvSpPr>
        <p:spPr>
          <a:xfrm>
            <a:off x="1331640" y="5380672"/>
            <a:ext cx="1872208" cy="1477328"/>
          </a:xfrm>
          <a:prstGeom prst="rect">
            <a:avLst/>
          </a:prstGeom>
          <a:solidFill>
            <a:schemeClr val="bg1"/>
          </a:solidFill>
        </p:spPr>
        <p:txBody>
          <a:bodyPr wrap="square" rtlCol="0">
            <a:spAutoFit/>
          </a:bodyPr>
          <a:lstStyle/>
          <a:p>
            <a:pPr algn="ctr"/>
            <a:r>
              <a:rPr lang="el-GR" b="1" dirty="0" smtClean="0"/>
              <a:t>ΑΠΕΛΕΥΘΕΡΟΙ</a:t>
            </a:r>
          </a:p>
          <a:p>
            <a:pPr algn="ctr"/>
            <a:endParaRPr lang="el-GR" b="1" dirty="0" smtClean="0"/>
          </a:p>
          <a:p>
            <a:pPr algn="ctr"/>
            <a:endParaRPr lang="el-GR" b="1" dirty="0" smtClean="0"/>
          </a:p>
          <a:p>
            <a:pPr algn="ctr"/>
            <a:endParaRPr lang="el-GR" b="1" dirty="0" smtClean="0"/>
          </a:p>
          <a:p>
            <a:pPr algn="ctr"/>
            <a:endParaRPr lang="el-GR" b="1" dirty="0"/>
          </a:p>
        </p:txBody>
      </p:sp>
      <p:sp>
        <p:nvSpPr>
          <p:cNvPr id="11" name="10 - TextBox"/>
          <p:cNvSpPr txBox="1"/>
          <p:nvPr/>
        </p:nvSpPr>
        <p:spPr>
          <a:xfrm>
            <a:off x="5148064" y="3645024"/>
            <a:ext cx="1800200" cy="5447645"/>
          </a:xfrm>
          <a:prstGeom prst="rect">
            <a:avLst/>
          </a:prstGeom>
          <a:solidFill>
            <a:schemeClr val="bg1"/>
          </a:solid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rPr>
              <a:t>ΕΥΓΕΝΕΙΣ</a:t>
            </a:r>
            <a:endParaRPr lang="en-US" sz="2400" b="1" dirty="0" smtClean="0">
              <a:solidFill>
                <a:srgbClr val="C00000"/>
              </a:solidFill>
              <a:effectLst>
                <a:outerShdw blurRad="38100" dist="38100" dir="2700000" algn="tl">
                  <a:srgbClr val="000000">
                    <a:alpha val="43137"/>
                  </a:srgbClr>
                </a:outerShdw>
              </a:effectLst>
            </a:endParaRPr>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smtClean="0"/>
          </a:p>
          <a:p>
            <a:pPr algn="ctr"/>
            <a:endParaRPr lang="el-GR" b="1" dirty="0"/>
          </a:p>
        </p:txBody>
      </p:sp>
      <p:pic>
        <p:nvPicPr>
          <p:cNvPr id="13" name="Picture 2" descr="Location of the Slave Market in Rome The location of the first Slave Market in Ancient Rome was situated in the area called the Graecostadium behind the Basilica Julia in the Roman Forum."/>
          <p:cNvPicPr>
            <a:picLocks noChangeAspect="1" noChangeArrowheads="1"/>
          </p:cNvPicPr>
          <p:nvPr/>
        </p:nvPicPr>
        <p:blipFill>
          <a:blip r:embed="rId4" cstate="print">
            <a:lum contrast="20000"/>
          </a:blip>
          <a:srcRect l="22118" r="30965" b="14019"/>
          <a:stretch>
            <a:fillRect/>
          </a:stretch>
        </p:blipFill>
        <p:spPr bwMode="auto">
          <a:xfrm>
            <a:off x="0" y="2924944"/>
            <a:ext cx="1330633" cy="3077943"/>
          </a:xfrm>
          <a:prstGeom prst="rect">
            <a:avLst/>
          </a:prstGeom>
          <a:ln>
            <a:noFill/>
          </a:ln>
          <a:effectLst>
            <a:outerShdw blurRad="292100" dist="139700" dir="2700000" algn="tl" rotWithShape="0">
              <a:srgbClr val="333333">
                <a:alpha val="65000"/>
              </a:srgbClr>
            </a:outerShdw>
          </a:effectLst>
        </p:spPr>
      </p:pic>
      <p:sp>
        <p:nvSpPr>
          <p:cNvPr id="5" name="4 - Επεξήγηση με παραλληλόγραμμο"/>
          <p:cNvSpPr/>
          <p:nvPr/>
        </p:nvSpPr>
        <p:spPr>
          <a:xfrm>
            <a:off x="539552" y="764704"/>
            <a:ext cx="2592288" cy="1224136"/>
          </a:xfrm>
          <a:prstGeom prst="wedgeRectCallout">
            <a:avLst>
              <a:gd name="adj1" fmla="val -3468"/>
              <a:gd name="adj2" fmla="val 233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ΔΕΝ ΕΙΝΑΙ ΠΟΛΙΤΕΣ ΤΗΣ ΡΩΜΗΣ</a:t>
            </a:r>
            <a:endParaRPr lang="el-GR" sz="2400" b="1" dirty="0"/>
          </a:p>
        </p:txBody>
      </p:sp>
      <p:pic>
        <p:nvPicPr>
          <p:cNvPr id="88074" name="Picture 10" descr="http://i.ytimg.com/vi/lR-GDAZLfMI/maxresdefault.jpg"/>
          <p:cNvPicPr>
            <a:picLocks noChangeAspect="1" noChangeArrowheads="1"/>
          </p:cNvPicPr>
          <p:nvPr/>
        </p:nvPicPr>
        <p:blipFill>
          <a:blip r:embed="rId5" cstate="print"/>
          <a:srcRect l="42815" r="14026"/>
          <a:stretch>
            <a:fillRect/>
          </a:stretch>
        </p:blipFill>
        <p:spPr bwMode="auto">
          <a:xfrm>
            <a:off x="5148064" y="1484784"/>
            <a:ext cx="1657246" cy="2160240"/>
          </a:xfrm>
          <a:prstGeom prst="rect">
            <a:avLst/>
          </a:prstGeom>
          <a:noFill/>
        </p:spPr>
      </p:pic>
      <p:pic>
        <p:nvPicPr>
          <p:cNvPr id="88076" name="Picture 12" descr="http://digitalspyuk.cdnds.net/14/39/1600x800/landscape_uktv-tom-rosenthal-plebs-3.jpg"/>
          <p:cNvPicPr>
            <a:picLocks noChangeAspect="1" noChangeArrowheads="1"/>
          </p:cNvPicPr>
          <p:nvPr/>
        </p:nvPicPr>
        <p:blipFill>
          <a:blip r:embed="rId6" cstate="print"/>
          <a:srcRect l="31936" t="19377" r="28065"/>
          <a:stretch>
            <a:fillRect/>
          </a:stretch>
        </p:blipFill>
        <p:spPr bwMode="auto">
          <a:xfrm>
            <a:off x="2960832" y="4581129"/>
            <a:ext cx="2259240" cy="2276872"/>
          </a:xfrm>
          <a:prstGeom prst="rect">
            <a:avLst/>
          </a:prstGeom>
          <a:noFill/>
        </p:spPr>
      </p:pic>
      <p:pic>
        <p:nvPicPr>
          <p:cNvPr id="19" name="Picture 8" descr="http://ancientroman2.weebly.com/uploads/4/8/1/6/48161991/9835847_orig.jpg"/>
          <p:cNvPicPr>
            <a:picLocks noChangeAspect="1" noChangeArrowheads="1"/>
          </p:cNvPicPr>
          <p:nvPr/>
        </p:nvPicPr>
        <p:blipFill>
          <a:blip r:embed="rId7" cstate="print"/>
          <a:srcRect l="56273"/>
          <a:stretch>
            <a:fillRect/>
          </a:stretch>
        </p:blipFill>
        <p:spPr bwMode="auto">
          <a:xfrm>
            <a:off x="2987824" y="1536118"/>
            <a:ext cx="2232248" cy="2552702"/>
          </a:xfrm>
          <a:prstGeom prst="rect">
            <a:avLst/>
          </a:prstGeom>
          <a:noFill/>
        </p:spPr>
      </p:pic>
      <p:sp>
        <p:nvSpPr>
          <p:cNvPr id="6" name="5 - Επεξήγηση με παραλληλόγραμμο"/>
          <p:cNvSpPr/>
          <p:nvPr/>
        </p:nvSpPr>
        <p:spPr>
          <a:xfrm>
            <a:off x="3491880" y="188640"/>
            <a:ext cx="2592288" cy="1008112"/>
          </a:xfrm>
          <a:prstGeom prst="wedgeRectCallout">
            <a:avLst>
              <a:gd name="adj1" fmla="val 18782"/>
              <a:gd name="adj2" fmla="val 215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ΕΙΝΑΙ ΠΟΛΙΤΕΣ ΤΗΣ ΡΩΜΗΣ</a:t>
            </a:r>
            <a:endParaRPr lang="el-GR" sz="2400" b="1" dirty="0"/>
          </a:p>
        </p:txBody>
      </p:sp>
      <p:pic>
        <p:nvPicPr>
          <p:cNvPr id="88072" name="Picture 8" descr="http://ancientroman2.weebly.com/uploads/4/8/1/6/48161991/9835847_orig.jpg"/>
          <p:cNvPicPr>
            <a:picLocks noChangeAspect="1" noChangeArrowheads="1"/>
          </p:cNvPicPr>
          <p:nvPr/>
        </p:nvPicPr>
        <p:blipFill>
          <a:blip r:embed="rId8" cstate="print"/>
          <a:srcRect r="68305"/>
          <a:stretch>
            <a:fillRect/>
          </a:stretch>
        </p:blipFill>
        <p:spPr bwMode="auto">
          <a:xfrm>
            <a:off x="1835696" y="2780928"/>
            <a:ext cx="902875" cy="2608366"/>
          </a:xfrm>
          <a:prstGeom prst="rect">
            <a:avLst/>
          </a:prstGeom>
          <a:noFill/>
        </p:spPr>
      </p:pic>
      <p:pic>
        <p:nvPicPr>
          <p:cNvPr id="15" name="14 - Εικόνα" descr="197-1971498_roman-c-ancient-roman-people.png"/>
          <p:cNvPicPr>
            <a:picLocks noChangeAspect="1"/>
          </p:cNvPicPr>
          <p:nvPr/>
        </p:nvPicPr>
        <p:blipFill>
          <a:blip r:embed="rId9" cstate="print"/>
          <a:srcRect l="1281"/>
          <a:stretch>
            <a:fillRect/>
          </a:stretch>
        </p:blipFill>
        <p:spPr>
          <a:xfrm>
            <a:off x="5211442" y="4797152"/>
            <a:ext cx="3932559" cy="2363140"/>
          </a:xfrm>
          <a:prstGeom prst="rect">
            <a:avLst/>
          </a:prstGeom>
        </p:spPr>
      </p:pic>
      <p:pic>
        <p:nvPicPr>
          <p:cNvPr id="16" name="15 - Εικόνα" descr="197-1971498_roman-c-ancient-roman-people.png"/>
          <p:cNvPicPr>
            <a:picLocks noChangeAspect="1"/>
          </p:cNvPicPr>
          <p:nvPr/>
        </p:nvPicPr>
        <p:blipFill>
          <a:blip r:embed="rId10" cstate="print"/>
          <a:srcRect l="17254" t="1500" r="18898" b="3999"/>
          <a:stretch>
            <a:fillRect/>
          </a:stretch>
        </p:blipFill>
        <p:spPr>
          <a:xfrm>
            <a:off x="7053858" y="2492896"/>
            <a:ext cx="1835231"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070"/>
                                        </p:tgtEl>
                                        <p:attrNameLst>
                                          <p:attrName>style.visibility</p:attrName>
                                        </p:attrNameLst>
                                      </p:cBhvr>
                                      <p:to>
                                        <p:strVal val="visible"/>
                                      </p:to>
                                    </p:set>
                                    <p:animEffect transition="in" filter="wipe(up)">
                                      <p:cBhvr>
                                        <p:cTn id="7" dur="500"/>
                                        <p:tgtEl>
                                          <p:spTgt spid="8807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8074"/>
                                        </p:tgtEl>
                                        <p:attrNameLst>
                                          <p:attrName>style.visibility</p:attrName>
                                        </p:attrNameLst>
                                      </p:cBhvr>
                                      <p:to>
                                        <p:strVal val="visible"/>
                                      </p:to>
                                    </p:set>
                                    <p:animEffect transition="in" filter="wipe(up)">
                                      <p:cBhvr>
                                        <p:cTn id="28" dur="500"/>
                                        <p:tgtEl>
                                          <p:spTgt spid="8807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88076"/>
                                        </p:tgtEl>
                                        <p:attrNameLst>
                                          <p:attrName>style.visibility</p:attrName>
                                        </p:attrNameLst>
                                      </p:cBhvr>
                                      <p:to>
                                        <p:strVal val="visible"/>
                                      </p:to>
                                    </p:set>
                                    <p:animEffect transition="in" filter="dissolve">
                                      <p:cBhvr>
                                        <p:cTn id="43" dur="500"/>
                                        <p:tgtEl>
                                          <p:spTgt spid="8807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8072"/>
                                        </p:tgtEl>
                                        <p:attrNameLst>
                                          <p:attrName>style.visibility</p:attrName>
                                        </p:attrNameLst>
                                      </p:cBhvr>
                                      <p:to>
                                        <p:strVal val="visible"/>
                                      </p:to>
                                    </p:set>
                                    <p:animEffect transition="in" filter="randombar(horizontal)">
                                      <p:cBhvr>
                                        <p:cTn id="48" dur="500"/>
                                        <p:tgtEl>
                                          <p:spTgt spid="88072"/>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up)">
                                      <p:cBhvr>
                                        <p:cTn id="56" dur="500"/>
                                        <p:tgtEl>
                                          <p:spTgt spid="13"/>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down)">
                                      <p:cBhvr>
                                        <p:cTn id="64" dur="580">
                                          <p:stCondLst>
                                            <p:cond delay="0"/>
                                          </p:stCondLst>
                                        </p:cTn>
                                        <p:tgtEl>
                                          <p:spTgt spid="5"/>
                                        </p:tgtEl>
                                      </p:cBhvr>
                                    </p:animEffect>
                                    <p:anim calcmode="lin" valueType="num">
                                      <p:cBhvr>
                                        <p:cTn id="6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0" dur="26">
                                          <p:stCondLst>
                                            <p:cond delay="650"/>
                                          </p:stCondLst>
                                        </p:cTn>
                                        <p:tgtEl>
                                          <p:spTgt spid="5"/>
                                        </p:tgtEl>
                                      </p:cBhvr>
                                      <p:to x="100000" y="60000"/>
                                    </p:animScale>
                                    <p:animScale>
                                      <p:cBhvr>
                                        <p:cTn id="71" dur="166" decel="50000">
                                          <p:stCondLst>
                                            <p:cond delay="676"/>
                                          </p:stCondLst>
                                        </p:cTn>
                                        <p:tgtEl>
                                          <p:spTgt spid="5"/>
                                        </p:tgtEl>
                                      </p:cBhvr>
                                      <p:to x="100000" y="100000"/>
                                    </p:animScale>
                                    <p:animScale>
                                      <p:cBhvr>
                                        <p:cTn id="72" dur="26">
                                          <p:stCondLst>
                                            <p:cond delay="1312"/>
                                          </p:stCondLst>
                                        </p:cTn>
                                        <p:tgtEl>
                                          <p:spTgt spid="5"/>
                                        </p:tgtEl>
                                      </p:cBhvr>
                                      <p:to x="100000" y="80000"/>
                                    </p:animScale>
                                    <p:animScale>
                                      <p:cBhvr>
                                        <p:cTn id="73" dur="166" decel="50000">
                                          <p:stCondLst>
                                            <p:cond delay="1338"/>
                                          </p:stCondLst>
                                        </p:cTn>
                                        <p:tgtEl>
                                          <p:spTgt spid="5"/>
                                        </p:tgtEl>
                                      </p:cBhvr>
                                      <p:to x="100000" y="100000"/>
                                    </p:animScale>
                                    <p:animScale>
                                      <p:cBhvr>
                                        <p:cTn id="74" dur="26">
                                          <p:stCondLst>
                                            <p:cond delay="1642"/>
                                          </p:stCondLst>
                                        </p:cTn>
                                        <p:tgtEl>
                                          <p:spTgt spid="5"/>
                                        </p:tgtEl>
                                      </p:cBhvr>
                                      <p:to x="100000" y="90000"/>
                                    </p:animScale>
                                    <p:animScale>
                                      <p:cBhvr>
                                        <p:cTn id="75" dur="166" decel="50000">
                                          <p:stCondLst>
                                            <p:cond delay="1668"/>
                                          </p:stCondLst>
                                        </p:cTn>
                                        <p:tgtEl>
                                          <p:spTgt spid="5"/>
                                        </p:tgtEl>
                                      </p:cBhvr>
                                      <p:to x="100000" y="100000"/>
                                    </p:animScale>
                                    <p:animScale>
                                      <p:cBhvr>
                                        <p:cTn id="76" dur="26">
                                          <p:stCondLst>
                                            <p:cond delay="1808"/>
                                          </p:stCondLst>
                                        </p:cTn>
                                        <p:tgtEl>
                                          <p:spTgt spid="5"/>
                                        </p:tgtEl>
                                      </p:cBhvr>
                                      <p:to x="100000" y="95000"/>
                                    </p:animScale>
                                    <p:animScale>
                                      <p:cBhvr>
                                        <p:cTn id="77" dur="166" decel="50000">
                                          <p:stCondLst>
                                            <p:cond delay="1834"/>
                                          </p:stCondLst>
                                        </p:cTn>
                                        <p:tgtEl>
                                          <p:spTgt spid="5"/>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down)">
                                      <p:cBhvr>
                                        <p:cTn id="82" dur="580">
                                          <p:stCondLst>
                                            <p:cond delay="0"/>
                                          </p:stCondLst>
                                        </p:cTn>
                                        <p:tgtEl>
                                          <p:spTgt spid="6"/>
                                        </p:tgtEl>
                                      </p:cBhvr>
                                    </p:animEffect>
                                    <p:anim calcmode="lin" valueType="num">
                                      <p:cBhvr>
                                        <p:cTn id="8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8" dur="26">
                                          <p:stCondLst>
                                            <p:cond delay="650"/>
                                          </p:stCondLst>
                                        </p:cTn>
                                        <p:tgtEl>
                                          <p:spTgt spid="6"/>
                                        </p:tgtEl>
                                      </p:cBhvr>
                                      <p:to x="100000" y="60000"/>
                                    </p:animScale>
                                    <p:animScale>
                                      <p:cBhvr>
                                        <p:cTn id="89" dur="166" decel="50000">
                                          <p:stCondLst>
                                            <p:cond delay="676"/>
                                          </p:stCondLst>
                                        </p:cTn>
                                        <p:tgtEl>
                                          <p:spTgt spid="6"/>
                                        </p:tgtEl>
                                      </p:cBhvr>
                                      <p:to x="100000" y="100000"/>
                                    </p:animScale>
                                    <p:animScale>
                                      <p:cBhvr>
                                        <p:cTn id="90" dur="26">
                                          <p:stCondLst>
                                            <p:cond delay="1312"/>
                                          </p:stCondLst>
                                        </p:cTn>
                                        <p:tgtEl>
                                          <p:spTgt spid="6"/>
                                        </p:tgtEl>
                                      </p:cBhvr>
                                      <p:to x="100000" y="80000"/>
                                    </p:animScale>
                                    <p:animScale>
                                      <p:cBhvr>
                                        <p:cTn id="91" dur="166" decel="50000">
                                          <p:stCondLst>
                                            <p:cond delay="1338"/>
                                          </p:stCondLst>
                                        </p:cTn>
                                        <p:tgtEl>
                                          <p:spTgt spid="6"/>
                                        </p:tgtEl>
                                      </p:cBhvr>
                                      <p:to x="100000" y="100000"/>
                                    </p:animScale>
                                    <p:animScale>
                                      <p:cBhvr>
                                        <p:cTn id="92" dur="26">
                                          <p:stCondLst>
                                            <p:cond delay="1642"/>
                                          </p:stCondLst>
                                        </p:cTn>
                                        <p:tgtEl>
                                          <p:spTgt spid="6"/>
                                        </p:tgtEl>
                                      </p:cBhvr>
                                      <p:to x="100000" y="90000"/>
                                    </p:animScale>
                                    <p:animScale>
                                      <p:cBhvr>
                                        <p:cTn id="93" dur="166" decel="50000">
                                          <p:stCondLst>
                                            <p:cond delay="1668"/>
                                          </p:stCondLst>
                                        </p:cTn>
                                        <p:tgtEl>
                                          <p:spTgt spid="6"/>
                                        </p:tgtEl>
                                      </p:cBhvr>
                                      <p:to x="100000" y="100000"/>
                                    </p:animScale>
                                    <p:animScale>
                                      <p:cBhvr>
                                        <p:cTn id="94" dur="26">
                                          <p:stCondLst>
                                            <p:cond delay="1808"/>
                                          </p:stCondLst>
                                        </p:cTn>
                                        <p:tgtEl>
                                          <p:spTgt spid="6"/>
                                        </p:tgtEl>
                                      </p:cBhvr>
                                      <p:to x="100000" y="95000"/>
                                    </p:animScale>
                                    <p:animScale>
                                      <p:cBhvr>
                                        <p:cTn id="9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9" grpId="0" animBg="1"/>
      <p:bldP spid="11"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143000"/>
          </a:xfrm>
        </p:spPr>
        <p:txBody>
          <a:bodyPr>
            <a:normAutofit fontScale="90000"/>
          </a:bodyPr>
          <a:lstStyle/>
          <a:p>
            <a:r>
              <a:rPr lang="el-GR" dirty="0" smtClean="0"/>
              <a:t>Θερμαινόταν το νερό με ένα σύστημα που λεγόταν </a:t>
            </a:r>
            <a:r>
              <a:rPr lang="el-GR" b="1" dirty="0" err="1" smtClean="0">
                <a:solidFill>
                  <a:srgbClr val="C00000"/>
                </a:solidFill>
                <a:effectLst>
                  <a:outerShdw blurRad="38100" dist="38100" dir="2700000" algn="tl">
                    <a:srgbClr val="000000">
                      <a:alpha val="43137"/>
                    </a:srgbClr>
                  </a:outerShdw>
                </a:effectLst>
              </a:rPr>
              <a:t>υπόκαυστο</a:t>
            </a:r>
            <a:endParaRPr lang="el-GR" b="1" dirty="0">
              <a:solidFill>
                <a:srgbClr val="C00000"/>
              </a:solidFill>
              <a:effectLst>
                <a:outerShdw blurRad="38100" dist="38100" dir="2700000" algn="tl">
                  <a:srgbClr val="000000">
                    <a:alpha val="43137"/>
                  </a:srgbClr>
                </a:outerShdw>
              </a:effectLst>
            </a:endParaRPr>
          </a:p>
        </p:txBody>
      </p:sp>
      <p:pic>
        <p:nvPicPr>
          <p:cNvPr id="115714" name="Picture 2" descr="Slaves feed the furnace for the hypocaust."/>
          <p:cNvPicPr>
            <a:picLocks noChangeAspect="1" noChangeArrowheads="1"/>
          </p:cNvPicPr>
          <p:nvPr/>
        </p:nvPicPr>
        <p:blipFill>
          <a:blip r:embed="rId2" cstate="print">
            <a:lum contrast="20000"/>
          </a:blip>
          <a:srcRect/>
          <a:stretch>
            <a:fillRect/>
          </a:stretch>
        </p:blipFill>
        <p:spPr bwMode="auto">
          <a:xfrm>
            <a:off x="1325921" y="1484784"/>
            <a:ext cx="6558447" cy="52565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C00000"/>
                </a:solidFill>
                <a:effectLst>
                  <a:outerShdw blurRad="38100" dist="38100" dir="2700000" algn="tl">
                    <a:srgbClr val="000000">
                      <a:alpha val="43137"/>
                    </a:srgbClr>
                  </a:outerShdw>
                </a:effectLst>
              </a:rPr>
              <a:t>Δημόσια</a:t>
            </a:r>
            <a:r>
              <a:rPr lang="el-GR" dirty="0" smtClean="0">
                <a:solidFill>
                  <a:srgbClr val="C00000"/>
                </a:solidFill>
                <a:effectLst>
                  <a:outerShdw blurRad="38100" dist="38100" dir="2700000" algn="tl">
                    <a:srgbClr val="000000">
                      <a:alpha val="43137"/>
                    </a:srgbClr>
                  </a:outerShdw>
                </a:effectLst>
              </a:rPr>
              <a:t> αποχωρητήρια</a:t>
            </a:r>
            <a:endParaRPr lang="el-GR" dirty="0">
              <a:solidFill>
                <a:srgbClr val="C00000"/>
              </a:solidFill>
              <a:effectLst>
                <a:outerShdw blurRad="38100" dist="38100" dir="2700000" algn="tl">
                  <a:srgbClr val="000000">
                    <a:alpha val="43137"/>
                  </a:srgbClr>
                </a:outerShdw>
              </a:effectLst>
            </a:endParaRPr>
          </a:p>
        </p:txBody>
      </p:sp>
      <p:pic>
        <p:nvPicPr>
          <p:cNvPr id="4" name="Picture 2" descr="Picture"/>
          <p:cNvPicPr>
            <a:picLocks noChangeAspect="1" noChangeArrowheads="1"/>
          </p:cNvPicPr>
          <p:nvPr/>
        </p:nvPicPr>
        <p:blipFill>
          <a:blip r:embed="rId2" cstate="print"/>
          <a:stretch>
            <a:fillRect/>
          </a:stretch>
        </p:blipFill>
        <p:spPr bwMode="auto">
          <a:xfrm>
            <a:off x="-276359" y="1700808"/>
            <a:ext cx="9420359" cy="494206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Autofit/>
          </a:bodyPr>
          <a:lstStyle/>
          <a:p>
            <a:r>
              <a:rPr lang="el-GR" sz="3000" dirty="0" smtClean="0"/>
              <a:t>Χωρούσαν μέχρι και 12 άτομα, που συζητούσαν και οι συνθήκες εκεί ήταν πιο άνετες από </a:t>
            </a:r>
            <a:r>
              <a:rPr lang="el-GR" sz="3000" dirty="0" err="1" smtClean="0"/>
              <a:t>ό,τι</a:t>
            </a:r>
            <a:r>
              <a:rPr lang="el-GR" sz="3000" dirty="0" smtClean="0"/>
              <a:t> στα σπίτια τους.</a:t>
            </a:r>
            <a:endParaRPr lang="el-GR" sz="3000" dirty="0"/>
          </a:p>
        </p:txBody>
      </p:sp>
      <p:pic>
        <p:nvPicPr>
          <p:cNvPr id="4" name="Picture 2" descr="Picture"/>
          <p:cNvPicPr>
            <a:picLocks noChangeAspect="1" noChangeArrowheads="1"/>
          </p:cNvPicPr>
          <p:nvPr/>
        </p:nvPicPr>
        <p:blipFill>
          <a:blip r:embed="rId2" cstate="print"/>
          <a:stretch>
            <a:fillRect/>
          </a:stretch>
        </p:blipFill>
        <p:spPr bwMode="auto">
          <a:xfrm>
            <a:off x="1259632" y="1060334"/>
            <a:ext cx="6840760" cy="57976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Latin lovers: (l-r) Stylax (Joel Fry), Marcus (Tom Rosenthal) and Grumio (Ryan Sampson) in Plebs."/>
          <p:cNvPicPr>
            <a:picLocks noChangeAspect="1" noChangeArrowheads="1"/>
          </p:cNvPicPr>
          <p:nvPr/>
        </p:nvPicPr>
        <p:blipFill>
          <a:blip r:embed="rId2" cstate="print"/>
          <a:srcRect/>
          <a:stretch>
            <a:fillRect/>
          </a:stretch>
        </p:blipFill>
        <p:spPr bwMode="auto">
          <a:xfrm>
            <a:off x="755576" y="1700808"/>
            <a:ext cx="7824869" cy="4694922"/>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0" y="0"/>
            <a:ext cx="9144000" cy="1143000"/>
          </a:xfrm>
        </p:spPr>
        <p:txBody>
          <a:bodyPr>
            <a:noAutofit/>
          </a:bodyPr>
          <a:lstStyle/>
          <a:p>
            <a:r>
              <a:rPr lang="el-GR" sz="3000" dirty="0" smtClean="0"/>
              <a:t>Εκεί συζητούσαν, έλεγαν τα νέα τους κλπ. </a:t>
            </a:r>
            <a:br>
              <a:rPr lang="el-GR" sz="3000" dirty="0" smtClean="0"/>
            </a:br>
            <a:r>
              <a:rPr lang="el-GR" sz="3000" dirty="0" smtClean="0"/>
              <a:t>Ήταν δηλαδή ένας δημόσιος χώρος… επικοινωνίας!</a:t>
            </a:r>
            <a:endParaRPr lang="el-GR"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lum contrast="30000"/>
          </a:blip>
          <a:stretch>
            <a:fillRect/>
          </a:stretch>
        </p:blipFill>
        <p:spPr>
          <a:xfrm>
            <a:off x="2073779" y="1"/>
            <a:ext cx="5003767"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lum bright="-20000" contrast="30000"/>
          </a:blip>
          <a:srcRect/>
          <a:stretch>
            <a:fillRect/>
          </a:stretch>
        </p:blipFill>
        <p:spPr bwMode="auto">
          <a:xfrm>
            <a:off x="2195736" y="-59383"/>
            <a:ext cx="6948264" cy="6917383"/>
          </a:xfrm>
          <a:prstGeom prst="rect">
            <a:avLst/>
          </a:prstGeom>
          <a:noFill/>
        </p:spPr>
      </p:pic>
      <p:sp>
        <p:nvSpPr>
          <p:cNvPr id="2" name="1 - Τίτλος"/>
          <p:cNvSpPr>
            <a:spLocks noGrp="1"/>
          </p:cNvSpPr>
          <p:nvPr>
            <p:ph type="title"/>
          </p:nvPr>
        </p:nvSpPr>
        <p:spPr>
          <a:xfrm>
            <a:off x="-324544" y="836712"/>
            <a:ext cx="3312368" cy="1944216"/>
          </a:xfrm>
        </p:spPr>
        <p:txBody>
          <a:bodyPr>
            <a:normAutofit fontScale="90000"/>
          </a:bodyPr>
          <a:lstStyle/>
          <a:p>
            <a:r>
              <a:rPr lang="el-GR" dirty="0" smtClean="0"/>
              <a:t>Τα σπίτια </a:t>
            </a:r>
            <a:br>
              <a:rPr lang="el-GR" dirty="0" smtClean="0"/>
            </a:br>
            <a:r>
              <a:rPr lang="el-GR" dirty="0" smtClean="0"/>
              <a:t>των </a:t>
            </a:r>
            <a:br>
              <a:rPr lang="el-GR" dirty="0" smtClean="0"/>
            </a:br>
            <a:r>
              <a:rPr lang="el-GR" dirty="0" smtClean="0"/>
              <a:t>Ρωμαίων</a:t>
            </a:r>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stretch>
            <a:fillRect/>
          </a:stretch>
        </p:blipFill>
        <p:spPr bwMode="auto">
          <a:xfrm>
            <a:off x="4048195" y="0"/>
            <a:ext cx="5095805" cy="6917383"/>
          </a:xfrm>
          <a:prstGeom prst="rect">
            <a:avLst/>
          </a:prstGeom>
          <a:noFill/>
        </p:spPr>
      </p:pic>
      <p:sp>
        <p:nvSpPr>
          <p:cNvPr id="2" name="1 - Τίτλος"/>
          <p:cNvSpPr>
            <a:spLocks noGrp="1"/>
          </p:cNvSpPr>
          <p:nvPr>
            <p:ph type="title"/>
          </p:nvPr>
        </p:nvSpPr>
        <p:spPr>
          <a:xfrm>
            <a:off x="0" y="764704"/>
            <a:ext cx="4176464" cy="1944216"/>
          </a:xfrm>
        </p:spPr>
        <p:txBody>
          <a:bodyPr>
            <a:normAutofit/>
          </a:bodyPr>
          <a:lstStyle/>
          <a:p>
            <a:r>
              <a:rPr lang="el-GR" dirty="0" err="1" smtClean="0"/>
              <a:t>Πλουσιόσπιτα</a:t>
            </a:r>
            <a:endParaRPr lang="el-G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stretch>
            <a:fillRect/>
          </a:stretch>
        </p:blipFill>
        <p:spPr bwMode="auto">
          <a:xfrm>
            <a:off x="4132641" y="0"/>
            <a:ext cx="5011359" cy="7035949"/>
          </a:xfrm>
          <a:prstGeom prst="rect">
            <a:avLst/>
          </a:prstGeom>
          <a:noFill/>
        </p:spPr>
      </p:pic>
      <p:sp>
        <p:nvSpPr>
          <p:cNvPr id="2" name="1 - Τίτλος"/>
          <p:cNvSpPr>
            <a:spLocks noGrp="1"/>
          </p:cNvSpPr>
          <p:nvPr>
            <p:ph type="title"/>
          </p:nvPr>
        </p:nvSpPr>
        <p:spPr>
          <a:xfrm>
            <a:off x="251520" y="764704"/>
            <a:ext cx="3924944" cy="4824536"/>
          </a:xfrm>
        </p:spPr>
        <p:txBody>
          <a:bodyPr>
            <a:normAutofit fontScale="90000"/>
          </a:bodyPr>
          <a:lstStyle/>
          <a:p>
            <a:r>
              <a:rPr lang="el-GR" dirty="0" smtClean="0"/>
              <a:t>Βίλες με το απαραίτητο «</a:t>
            </a:r>
            <a:r>
              <a:rPr lang="el-GR" b="1" dirty="0" smtClean="0"/>
              <a:t>αίθριο</a:t>
            </a:r>
            <a:r>
              <a:rPr lang="el-GR" dirty="0" smtClean="0"/>
              <a:t>», στο οποίο υπήρχε πισίνα όπου έπεφταν τα νερά της βροχής</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36912"/>
            <a:ext cx="3178696" cy="1143000"/>
          </a:xfrm>
        </p:spPr>
        <p:txBody>
          <a:bodyPr>
            <a:normAutofit fontScale="90000"/>
          </a:bodyPr>
          <a:lstStyle/>
          <a:p>
            <a:r>
              <a:rPr lang="el-GR" dirty="0" smtClean="0"/>
              <a:t>Γλυπτά, πολυτέλεια…</a:t>
            </a:r>
            <a:endParaRPr lang="el-GR" dirty="0"/>
          </a:p>
        </p:txBody>
      </p:sp>
      <p:pic>
        <p:nvPicPr>
          <p:cNvPr id="4" name="Picture 2" descr="Picture"/>
          <p:cNvPicPr>
            <a:picLocks noChangeAspect="1" noChangeArrowheads="1"/>
          </p:cNvPicPr>
          <p:nvPr/>
        </p:nvPicPr>
        <p:blipFill>
          <a:blip r:embed="rId2" cstate="print">
            <a:lum bright="-20000" contrast="20000"/>
          </a:blip>
          <a:stretch>
            <a:fillRect/>
          </a:stretch>
        </p:blipFill>
        <p:spPr bwMode="auto">
          <a:xfrm>
            <a:off x="3491880" y="0"/>
            <a:ext cx="5292080" cy="69142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construction of the Villa of Livia Drusilla - Domus Liviae Drusiilae a Prima Porta."/>
          <p:cNvPicPr>
            <a:picLocks noChangeAspect="1" noChangeArrowheads="1"/>
          </p:cNvPicPr>
          <p:nvPr/>
        </p:nvPicPr>
        <p:blipFill>
          <a:blip r:embed="rId2" cstate="print"/>
          <a:srcRect/>
          <a:stretch>
            <a:fillRect/>
          </a:stretch>
        </p:blipFill>
        <p:spPr bwMode="auto">
          <a:xfrm>
            <a:off x="3563888" y="0"/>
            <a:ext cx="4972873" cy="6862566"/>
          </a:xfrm>
          <a:prstGeom prst="rect">
            <a:avLst/>
          </a:prstGeom>
          <a:ln>
            <a:noFill/>
          </a:ln>
          <a:effectLst>
            <a:outerShdw blurRad="292100" dist="139700" dir="2700000" algn="tl" rotWithShape="0">
              <a:srgbClr val="333333">
                <a:alpha val="65000"/>
              </a:srgbClr>
            </a:outerShdw>
          </a:effectLst>
        </p:spPr>
      </p:pic>
      <p:sp>
        <p:nvSpPr>
          <p:cNvPr id="4" name="1 - Τίτλος"/>
          <p:cNvSpPr txBox="1">
            <a:spLocks/>
          </p:cNvSpPr>
          <p:nvPr/>
        </p:nvSpPr>
        <p:spPr>
          <a:xfrm>
            <a:off x="251520" y="2780928"/>
            <a:ext cx="3178696"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Τοιχογραφίες,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μάρμαρα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 "/>
          <p:cNvPicPr>
            <a:picLocks noChangeAspect="1" noChangeArrowheads="1"/>
          </p:cNvPicPr>
          <p:nvPr/>
        </p:nvPicPr>
        <p:blipFill>
          <a:blip r:embed="rId2" cstate="print">
            <a:lum bright="20000"/>
          </a:blip>
          <a:srcRect/>
          <a:stretch>
            <a:fillRect/>
          </a:stretch>
        </p:blipFill>
        <p:spPr bwMode="auto">
          <a:xfrm>
            <a:off x="-468560" y="0"/>
            <a:ext cx="11901268" cy="6858000"/>
          </a:xfrm>
          <a:prstGeom prst="rect">
            <a:avLst/>
          </a:prstGeom>
          <a:noFill/>
        </p:spPr>
      </p:pic>
      <p:sp>
        <p:nvSpPr>
          <p:cNvPr id="2" name="1 - Τίτλος"/>
          <p:cNvSpPr>
            <a:spLocks noGrp="1"/>
          </p:cNvSpPr>
          <p:nvPr>
            <p:ph type="title"/>
          </p:nvPr>
        </p:nvSpPr>
        <p:spPr/>
        <p:txBody>
          <a:bodyPr/>
          <a:lstStyle/>
          <a:p>
            <a:r>
              <a:rPr lang="el-GR" sz="5400" b="1" dirty="0" smtClean="0">
                <a:solidFill>
                  <a:srgbClr val="C00000"/>
                </a:solidFill>
                <a:effectLst>
                  <a:outerShdw blurRad="38100" dist="38100" dir="2700000" algn="tl">
                    <a:srgbClr val="000000">
                      <a:alpha val="43137"/>
                    </a:srgbClr>
                  </a:outerShdw>
                </a:effectLst>
              </a:rPr>
              <a:t>Συγκλητικοί</a:t>
            </a:r>
            <a:endParaRPr lang="el-GR" sz="5400" b="1"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solidFill>
            <a:schemeClr val="bg1">
              <a:alpha val="65000"/>
            </a:schemeClr>
          </a:solidFill>
        </p:spPr>
        <p:txBody>
          <a:bodyPr>
            <a:normAutofit fontScale="92500" lnSpcReduction="10000"/>
          </a:bodyPr>
          <a:lstStyle/>
          <a:p>
            <a:r>
              <a:rPr lang="el-GR" dirty="0" smtClean="0"/>
              <a:t>Νέα </a:t>
            </a:r>
            <a:r>
              <a:rPr lang="el-GR" b="1" dirty="0" smtClean="0">
                <a:solidFill>
                  <a:srgbClr val="C00000"/>
                </a:solidFill>
                <a:effectLst>
                  <a:outerShdw blurRad="38100" dist="38100" dir="2700000" algn="tl">
                    <a:srgbClr val="000000">
                      <a:alpha val="43137"/>
                    </a:srgbClr>
                  </a:outerShdw>
                </a:effectLst>
              </a:rPr>
              <a:t>αριστοκρατική τάξη </a:t>
            </a:r>
            <a:r>
              <a:rPr lang="el-GR" dirty="0" smtClean="0">
                <a:sym typeface="Wingdings" pitchFamily="2" charset="2"/>
              </a:rPr>
              <a:t> οι πρόγονοί τους κάποτε είχαν καταλάβει κάποιο ανώτατο αξίωμα</a:t>
            </a:r>
          </a:p>
          <a:p>
            <a:r>
              <a:rPr lang="el-GR" dirty="0" smtClean="0">
                <a:sym typeface="Wingdings" pitchFamily="2" charset="2"/>
              </a:rPr>
              <a:t>Δεν ασχολούνταν με επιχειρήσεις</a:t>
            </a:r>
          </a:p>
          <a:p>
            <a:r>
              <a:rPr lang="el-GR" dirty="0" smtClean="0">
                <a:sym typeface="Wingdings" pitchFamily="2" charset="2"/>
              </a:rPr>
              <a:t>Είχαν </a:t>
            </a:r>
            <a:r>
              <a:rPr lang="el-GR" b="1" dirty="0" smtClean="0">
                <a:solidFill>
                  <a:srgbClr val="C00000"/>
                </a:solidFill>
                <a:effectLst>
                  <a:outerShdw blurRad="38100" dist="38100" dir="2700000" algn="tl">
                    <a:srgbClr val="000000">
                      <a:alpha val="43137"/>
                    </a:srgbClr>
                  </a:outerShdw>
                </a:effectLst>
                <a:sym typeface="Wingdings" pitchFamily="2" charset="2"/>
              </a:rPr>
              <a:t>αγροκτήματα</a:t>
            </a:r>
          </a:p>
          <a:p>
            <a:r>
              <a:rPr lang="el-GR" dirty="0" smtClean="0">
                <a:sym typeface="Wingdings" pitchFamily="2" charset="2"/>
              </a:rPr>
              <a:t>Απόκτηση </a:t>
            </a:r>
            <a:r>
              <a:rPr lang="el-GR" b="1" dirty="0" smtClean="0">
                <a:solidFill>
                  <a:srgbClr val="C00000"/>
                </a:solidFill>
                <a:effectLst>
                  <a:outerShdw blurRad="38100" dist="38100" dir="2700000" algn="tl">
                    <a:srgbClr val="000000">
                      <a:alpha val="43137"/>
                    </a:srgbClr>
                  </a:outerShdw>
                </a:effectLst>
                <a:sym typeface="Wingdings" pitchFamily="2" charset="2"/>
              </a:rPr>
              <a:t>αξιωμάτων</a:t>
            </a:r>
            <a:r>
              <a:rPr lang="el-GR" dirty="0" smtClean="0">
                <a:effectLst>
                  <a:outerShdw blurRad="38100" dist="38100" dir="2700000" algn="tl">
                    <a:srgbClr val="000000">
                      <a:alpha val="43137"/>
                    </a:srgbClr>
                  </a:outerShdw>
                </a:effectLst>
                <a:sym typeface="Wingdings" pitchFamily="2" charset="2"/>
              </a:rPr>
              <a:t> </a:t>
            </a:r>
            <a:r>
              <a:rPr lang="el-GR" dirty="0" smtClean="0">
                <a:sym typeface="Wingdings" pitchFamily="2" charset="2"/>
              </a:rPr>
              <a:t>με εκλογές. Είχαν ανάγκη την ψήφο του λαού</a:t>
            </a:r>
          </a:p>
          <a:p>
            <a:r>
              <a:rPr lang="el-GR" b="1" dirty="0" smtClean="0">
                <a:solidFill>
                  <a:srgbClr val="C00000"/>
                </a:solidFill>
                <a:effectLst>
                  <a:outerShdw blurRad="38100" dist="38100" dir="2700000" algn="tl">
                    <a:srgbClr val="000000">
                      <a:alpha val="43137"/>
                    </a:srgbClr>
                  </a:outerShdw>
                </a:effectLst>
                <a:sym typeface="Wingdings" pitchFamily="2" charset="2"/>
              </a:rPr>
              <a:t>Κλειστή</a:t>
            </a:r>
            <a:r>
              <a:rPr lang="el-GR" dirty="0" smtClean="0">
                <a:effectLst>
                  <a:outerShdw blurRad="38100" dist="38100" dir="2700000" algn="tl">
                    <a:srgbClr val="000000">
                      <a:alpha val="43137"/>
                    </a:srgbClr>
                  </a:outerShdw>
                </a:effectLst>
                <a:sym typeface="Wingdings" pitchFamily="2" charset="2"/>
              </a:rPr>
              <a:t> </a:t>
            </a:r>
            <a:r>
              <a:rPr lang="el-GR" dirty="0" smtClean="0">
                <a:sym typeface="Wingdings" pitchFamily="2" charset="2"/>
              </a:rPr>
              <a:t>κοινωνική ομάδα.</a:t>
            </a:r>
          </a:p>
          <a:p>
            <a:r>
              <a:rPr lang="el-GR" dirty="0" smtClean="0">
                <a:sym typeface="Wingdings" pitchFamily="2" charset="2"/>
              </a:rPr>
              <a:t>Το προαπαιτούμενο </a:t>
            </a:r>
            <a:r>
              <a:rPr lang="el-GR" b="1" dirty="0" smtClean="0">
                <a:solidFill>
                  <a:srgbClr val="C00000"/>
                </a:solidFill>
                <a:effectLst>
                  <a:outerShdw blurRad="38100" dist="38100" dir="2700000" algn="tl">
                    <a:srgbClr val="000000">
                      <a:alpha val="43137"/>
                    </a:srgbClr>
                  </a:outerShdw>
                </a:effectLst>
                <a:sym typeface="Wingdings" pitchFamily="2" charset="2"/>
              </a:rPr>
              <a:t>τίμημα</a:t>
            </a:r>
            <a:r>
              <a:rPr lang="el-GR" dirty="0" smtClean="0">
                <a:effectLst>
                  <a:outerShdw blurRad="38100" dist="38100" dir="2700000" algn="tl">
                    <a:srgbClr val="000000">
                      <a:alpha val="43137"/>
                    </a:srgbClr>
                  </a:outerShdw>
                </a:effectLst>
                <a:sym typeface="Wingdings" pitchFamily="2" charset="2"/>
              </a:rPr>
              <a:t> </a:t>
            </a:r>
            <a:r>
              <a:rPr lang="el-GR" dirty="0" smtClean="0">
                <a:sym typeface="Wingdings" pitchFamily="2" charset="2"/>
              </a:rPr>
              <a:t>για την ένταξη στην τάξη αυτή ήταν </a:t>
            </a:r>
            <a:r>
              <a:rPr lang="el-GR" b="1" dirty="0" smtClean="0">
                <a:solidFill>
                  <a:srgbClr val="C00000"/>
                </a:solidFill>
                <a:effectLst>
                  <a:outerShdw blurRad="38100" dist="38100" dir="2700000" algn="tl">
                    <a:srgbClr val="000000">
                      <a:alpha val="43137"/>
                    </a:srgbClr>
                  </a:outerShdw>
                </a:effectLst>
                <a:sym typeface="Wingdings" pitchFamily="2" charset="2"/>
              </a:rPr>
              <a:t>1 εκατομμύριο </a:t>
            </a:r>
            <a:r>
              <a:rPr lang="el-GR" b="1" dirty="0" err="1" smtClean="0">
                <a:solidFill>
                  <a:srgbClr val="C00000"/>
                </a:solidFill>
                <a:effectLst>
                  <a:outerShdw blurRad="38100" dist="38100" dir="2700000" algn="tl">
                    <a:srgbClr val="000000">
                      <a:alpha val="43137"/>
                    </a:srgbClr>
                  </a:outerShdw>
                </a:effectLst>
                <a:sym typeface="Wingdings" pitchFamily="2" charset="2"/>
              </a:rPr>
              <a:t>σηστέρτια</a:t>
            </a:r>
            <a:r>
              <a:rPr lang="el-GR" b="1" dirty="0" smtClean="0">
                <a:solidFill>
                  <a:srgbClr val="C00000"/>
                </a:solidFill>
                <a:effectLst>
                  <a:outerShdw blurRad="38100" dist="38100" dir="2700000" algn="tl">
                    <a:srgbClr val="000000">
                      <a:alpha val="43137"/>
                    </a:srgbClr>
                  </a:outerShdw>
                </a:effectLst>
                <a:sym typeface="Wingdings" pitchFamily="2" charset="2"/>
              </a:rPr>
              <a:t>.</a:t>
            </a:r>
            <a:endParaRPr lang="el-GR"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randombar(horizontal)">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srcRect/>
          <a:stretch>
            <a:fillRect/>
          </a:stretch>
        </p:blipFill>
        <p:spPr bwMode="auto">
          <a:xfrm>
            <a:off x="4371975" y="0"/>
            <a:ext cx="4772025" cy="6981826"/>
          </a:xfrm>
          <a:prstGeom prst="rect">
            <a:avLst/>
          </a:prstGeom>
          <a:ln>
            <a:noFill/>
          </a:ln>
          <a:effectLst>
            <a:outerShdw blurRad="292100" dist="139700" dir="2700000" algn="tl" rotWithShape="0">
              <a:srgbClr val="333333">
                <a:alpha val="65000"/>
              </a:srgbClr>
            </a:outerShdw>
          </a:effectLst>
        </p:spPr>
      </p:pic>
      <p:sp>
        <p:nvSpPr>
          <p:cNvPr id="3" name="1 - Τίτλος"/>
          <p:cNvSpPr txBox="1">
            <a:spLocks/>
          </p:cNvSpPr>
          <p:nvPr/>
        </p:nvSpPr>
        <p:spPr>
          <a:xfrm>
            <a:off x="403920" y="2933328"/>
            <a:ext cx="3178696" cy="11430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Σε κάθε σπίτι υπήρχε μικρό  ιερό</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για τους Λάρητες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dissolv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274638"/>
            <a:ext cx="4114800" cy="1143000"/>
          </a:xfrm>
        </p:spPr>
        <p:txBody>
          <a:bodyPr>
            <a:normAutofit fontScale="90000"/>
          </a:bodyPr>
          <a:lstStyle/>
          <a:p>
            <a:r>
              <a:rPr lang="el-GR" dirty="0" smtClean="0"/>
              <a:t>Συμπόσια, χοροί, </a:t>
            </a:r>
            <a:br>
              <a:rPr lang="el-GR" dirty="0" smtClean="0"/>
            </a:br>
            <a:r>
              <a:rPr lang="el-GR" dirty="0" smtClean="0"/>
              <a:t>διασκεδάσεις</a:t>
            </a:r>
            <a:endParaRPr lang="el-GR" dirty="0"/>
          </a:p>
        </p:txBody>
      </p:sp>
      <p:pic>
        <p:nvPicPr>
          <p:cNvPr id="4" name="Picture 2" descr="Picture"/>
          <p:cNvPicPr>
            <a:picLocks noChangeAspect="1" noChangeArrowheads="1"/>
          </p:cNvPicPr>
          <p:nvPr/>
        </p:nvPicPr>
        <p:blipFill>
          <a:blip r:embed="rId2" cstate="print"/>
          <a:stretch>
            <a:fillRect/>
          </a:stretch>
        </p:blipFill>
        <p:spPr bwMode="auto">
          <a:xfrm>
            <a:off x="3275856" y="2060848"/>
            <a:ext cx="5251999" cy="41490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ISTORIA Y ROMA ANTIGUA en Twitter: &quot;Partes de una casa griega.… &quot;"/>
          <p:cNvPicPr>
            <a:picLocks noChangeAspect="1" noChangeArrowheads="1"/>
          </p:cNvPicPr>
          <p:nvPr/>
        </p:nvPicPr>
        <p:blipFill>
          <a:blip r:embed="rId2" cstate="print"/>
          <a:srcRect l="2731"/>
          <a:stretch>
            <a:fillRect/>
          </a:stretch>
        </p:blipFill>
        <p:spPr bwMode="auto">
          <a:xfrm>
            <a:off x="2483768" y="0"/>
            <a:ext cx="6399435" cy="685800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0" y="620688"/>
            <a:ext cx="2411760" cy="4824536"/>
          </a:xfrm>
        </p:spPr>
        <p:txBody>
          <a:bodyPr>
            <a:normAutofit/>
          </a:bodyPr>
          <a:lstStyle/>
          <a:p>
            <a:r>
              <a:rPr lang="el-GR" dirty="0" smtClean="0"/>
              <a:t>Τα </a:t>
            </a:r>
            <a:br>
              <a:rPr lang="el-GR" dirty="0" smtClean="0"/>
            </a:br>
            <a:r>
              <a:rPr lang="el-GR" dirty="0" smtClean="0"/>
              <a:t>σπίτια </a:t>
            </a:r>
            <a:br>
              <a:rPr lang="el-GR" dirty="0" smtClean="0"/>
            </a:br>
            <a:r>
              <a:rPr lang="el-GR" dirty="0" smtClean="0"/>
              <a:t>των </a:t>
            </a:r>
            <a:br>
              <a:rPr lang="el-GR" dirty="0" smtClean="0"/>
            </a:br>
            <a:r>
              <a:rPr lang="el-GR" dirty="0" smtClean="0"/>
              <a:t>φτωχών</a:t>
            </a:r>
            <a:endParaRPr lang="el-G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Web Resource Links - World History with Mrs. Bailey"/>
          <p:cNvPicPr>
            <a:picLocks noChangeAspect="1" noChangeArrowheads="1"/>
          </p:cNvPicPr>
          <p:nvPr/>
        </p:nvPicPr>
        <p:blipFill>
          <a:blip r:embed="rId2" cstate="print"/>
          <a:stretch>
            <a:fillRect/>
          </a:stretch>
        </p:blipFill>
        <p:spPr bwMode="auto">
          <a:xfrm>
            <a:off x="1835696" y="1114053"/>
            <a:ext cx="5604820" cy="5743947"/>
          </a:xfrm>
          <a:prstGeom prst="rect">
            <a:avLst/>
          </a:prstGeom>
          <a:ln>
            <a:noFill/>
          </a:ln>
          <a:effectLst>
            <a:outerShdw blurRad="292100" dist="139700" dir="2700000" algn="tl" rotWithShape="0">
              <a:srgbClr val="333333">
                <a:alpha val="65000"/>
              </a:srgbClr>
            </a:outerShdw>
          </a:effectLst>
        </p:spPr>
      </p:pic>
      <p:sp>
        <p:nvSpPr>
          <p:cNvPr id="4" name="3 - Τίτλος"/>
          <p:cNvSpPr>
            <a:spLocks noGrp="1"/>
          </p:cNvSpPr>
          <p:nvPr>
            <p:ph type="title"/>
          </p:nvPr>
        </p:nvSpPr>
        <p:spPr>
          <a:xfrm>
            <a:off x="467544" y="0"/>
            <a:ext cx="8229600" cy="1143000"/>
          </a:xfrm>
        </p:spPr>
        <p:txBody>
          <a:bodyPr>
            <a:normAutofit/>
          </a:bodyPr>
          <a:lstStyle/>
          <a:p>
            <a:r>
              <a:rPr lang="en-US" dirty="0" err="1" smtClean="0"/>
              <a:t>Insulae</a:t>
            </a:r>
            <a:r>
              <a:rPr lang="el-GR" dirty="0" smtClean="0"/>
              <a:t>: </a:t>
            </a:r>
            <a:r>
              <a:rPr lang="el-GR" b="1" dirty="0" smtClean="0">
                <a:solidFill>
                  <a:srgbClr val="C00000"/>
                </a:solidFill>
                <a:effectLst>
                  <a:outerShdw blurRad="38100" dist="38100" dir="2700000" algn="tl">
                    <a:srgbClr val="000000">
                      <a:alpha val="43137"/>
                    </a:srgbClr>
                  </a:outerShdw>
                </a:effectLst>
              </a:rPr>
              <a:t>Νησίδες</a:t>
            </a:r>
            <a:r>
              <a:rPr lang="el-GR" dirty="0" smtClean="0">
                <a:effectLst>
                  <a:outerShdw blurRad="38100" dist="38100" dir="2700000" algn="tl">
                    <a:srgbClr val="000000">
                      <a:alpha val="43137"/>
                    </a:srgbClr>
                  </a:outerShdw>
                </a:effectLst>
              </a:rPr>
              <a:t> </a:t>
            </a:r>
            <a:r>
              <a:rPr lang="el-GR" dirty="0" smtClean="0"/>
              <a:t>(= πολυκατοικίες)</a:t>
            </a:r>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ito dedicato alla vita, ai fasti, alle vittorie e sconfitte dell'Impero Romano."/>
          <p:cNvPicPr>
            <a:picLocks noChangeAspect="1" noChangeArrowheads="1"/>
          </p:cNvPicPr>
          <p:nvPr/>
        </p:nvPicPr>
        <p:blipFill>
          <a:blip r:embed="rId2" cstate="print"/>
          <a:srcRect/>
          <a:stretch>
            <a:fillRect/>
          </a:stretch>
        </p:blipFill>
        <p:spPr bwMode="auto">
          <a:xfrm>
            <a:off x="-324544" y="0"/>
            <a:ext cx="9536906" cy="6858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 "/>
          <p:cNvPicPr>
            <a:picLocks noChangeAspect="1" noChangeArrowheads="1"/>
          </p:cNvPicPr>
          <p:nvPr/>
        </p:nvPicPr>
        <p:blipFill>
          <a:blip r:embed="rId2" cstate="print"/>
          <a:srcRect/>
          <a:stretch>
            <a:fillRect/>
          </a:stretch>
        </p:blipFill>
        <p:spPr bwMode="auto">
          <a:xfrm>
            <a:off x="1187625" y="0"/>
            <a:ext cx="6971912" cy="71449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srcRect/>
          <a:stretch>
            <a:fillRect/>
          </a:stretch>
        </p:blipFill>
        <p:spPr bwMode="auto">
          <a:xfrm>
            <a:off x="971600" y="-45377"/>
            <a:ext cx="7200800" cy="6903377"/>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omus cross-section ~ Romans, Usborne publishing Ltd, London, 2003"/>
          <p:cNvPicPr>
            <a:picLocks noChangeAspect="1" noChangeArrowheads="1"/>
          </p:cNvPicPr>
          <p:nvPr/>
        </p:nvPicPr>
        <p:blipFill>
          <a:blip r:embed="rId2" cstate="print">
            <a:lum bright="-20000" contrast="20000"/>
          </a:blip>
          <a:srcRect/>
          <a:stretch>
            <a:fillRect/>
          </a:stretch>
        </p:blipFill>
        <p:spPr bwMode="auto">
          <a:xfrm>
            <a:off x="1979712" y="-57150"/>
            <a:ext cx="5372100" cy="6915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Domus cross-section ~ Encyclopedia of the Roman World, Usborne publishing 2001"/>
          <p:cNvPicPr>
            <a:picLocks noChangeAspect="1" noChangeArrowheads="1"/>
          </p:cNvPicPr>
          <p:nvPr/>
        </p:nvPicPr>
        <p:blipFill>
          <a:blip r:embed="rId2" cstate="print">
            <a:lum bright="-30000" contrast="40000"/>
          </a:blip>
          <a:srcRect/>
          <a:stretch>
            <a:fillRect/>
          </a:stretch>
        </p:blipFill>
        <p:spPr bwMode="auto">
          <a:xfrm>
            <a:off x="1835696" y="-1"/>
            <a:ext cx="5616624" cy="68913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Model: Tenement or &quot;Insula&quot; - Delenda Est - Wildfire Games Community Forums"/>
          <p:cNvPicPr>
            <a:picLocks noChangeAspect="1" noChangeArrowheads="1"/>
          </p:cNvPicPr>
          <p:nvPr/>
        </p:nvPicPr>
        <p:blipFill>
          <a:blip r:embed="rId2" cstate="print"/>
          <a:srcRect/>
          <a:stretch>
            <a:fillRect/>
          </a:stretch>
        </p:blipFill>
        <p:spPr bwMode="auto">
          <a:xfrm>
            <a:off x="467544" y="-85080"/>
            <a:ext cx="7560840" cy="69430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 "/>
          <p:cNvPicPr>
            <a:picLocks noChangeAspect="1" noChangeArrowheads="1"/>
          </p:cNvPicPr>
          <p:nvPr/>
        </p:nvPicPr>
        <p:blipFill>
          <a:blip r:embed="rId3" cstate="print"/>
          <a:srcRect l="16022" r="13968"/>
          <a:stretch>
            <a:fillRect/>
          </a:stretch>
        </p:blipFill>
        <p:spPr bwMode="auto">
          <a:xfrm>
            <a:off x="1763688" y="620688"/>
            <a:ext cx="5049760" cy="5927130"/>
          </a:xfrm>
          <a:prstGeom prst="rect">
            <a:avLst/>
          </a:prstGeom>
          <a:ln>
            <a:noFill/>
          </a:ln>
          <a:effectLst>
            <a:outerShdw blurRad="292100" dist="139700" dir="2700000" algn="tl" rotWithShape="0">
              <a:srgbClr val="333333">
                <a:alpha val="65000"/>
              </a:srgbClr>
            </a:outerShdw>
          </a:effectLst>
        </p:spPr>
      </p:pic>
      <p:cxnSp>
        <p:nvCxnSpPr>
          <p:cNvPr id="5" name="4 - Ευθύγραμμο βέλος σύνδεσης"/>
          <p:cNvCxnSpPr/>
          <p:nvPr/>
        </p:nvCxnSpPr>
        <p:spPr>
          <a:xfrm>
            <a:off x="4067944" y="620688"/>
            <a:ext cx="1224136" cy="21602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1 - Τίτλος"/>
          <p:cNvSpPr>
            <a:spLocks noGrp="1"/>
          </p:cNvSpPr>
          <p:nvPr/>
        </p:nvSpPr>
        <p:spPr>
          <a:xfrm>
            <a:off x="0" y="0"/>
            <a:ext cx="8820472" cy="548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t>Χαρακτηριστική η ρίγα με το μωβ χρώμα για τους συγκλητικούς</a:t>
            </a:r>
            <a:endParaRPr lang="el-GR" sz="2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checkerboard(across)">
                                      <p:cBhvr>
                                        <p:cTn id="7" dur="500"/>
                                        <p:tgtEl>
                                          <p:spTgt spid="1064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taway illustration of an apartment block"/>
          <p:cNvPicPr>
            <a:picLocks noChangeAspect="1" noChangeArrowheads="1"/>
          </p:cNvPicPr>
          <p:nvPr/>
        </p:nvPicPr>
        <p:blipFill>
          <a:blip r:embed="rId2" cstate="print">
            <a:lum bright="-10000" contrast="20000"/>
          </a:blip>
          <a:srcRect/>
          <a:stretch>
            <a:fillRect/>
          </a:stretch>
        </p:blipFill>
        <p:spPr bwMode="auto">
          <a:xfrm>
            <a:off x="0" y="620688"/>
            <a:ext cx="9384713" cy="55576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http://4.bp.blogspot.com/-vDGZgKJXD74/Ug9FKQ8IxyI/AAAAAAAAXz0/3wkXTJpkWWw/s1600/Horses+Wallpapers.jpg"/>
          <p:cNvPicPr>
            <a:picLocks noChangeAspect="1" noChangeArrowheads="1"/>
          </p:cNvPicPr>
          <p:nvPr/>
        </p:nvPicPr>
        <p:blipFill>
          <a:blip r:embed="rId2" cstate="print">
            <a:lum bright="10000"/>
          </a:blip>
          <a:srcRect/>
          <a:stretch>
            <a:fillRect/>
          </a:stretch>
        </p:blipFill>
        <p:spPr bwMode="auto">
          <a:xfrm>
            <a:off x="0" y="-459432"/>
            <a:ext cx="10369152" cy="7776864"/>
          </a:xfrm>
          <a:prstGeom prst="rect">
            <a:avLst/>
          </a:prstGeom>
          <a:noFill/>
        </p:spPr>
      </p:pic>
      <p:sp>
        <p:nvSpPr>
          <p:cNvPr id="2" name="1 - Τίτλος"/>
          <p:cNvSpPr>
            <a:spLocks noGrp="1"/>
          </p:cNvSpPr>
          <p:nvPr>
            <p:ph type="title"/>
          </p:nvPr>
        </p:nvSpPr>
        <p:spPr>
          <a:xfrm>
            <a:off x="3419872" y="3645024"/>
            <a:ext cx="3528392" cy="1143000"/>
          </a:xfrm>
        </p:spPr>
        <p:txBody>
          <a:bodyPr/>
          <a:lstStyle/>
          <a:p>
            <a:r>
              <a:rPr lang="el-GR" b="1" dirty="0" smtClean="0">
                <a:solidFill>
                  <a:srgbClr val="C00000"/>
                </a:solidFill>
                <a:effectLst>
                  <a:outerShdw blurRad="38100" dist="38100" dir="2700000" algn="tl">
                    <a:srgbClr val="000000">
                      <a:alpha val="43137"/>
                    </a:srgbClr>
                  </a:outerShdw>
                </a:effectLst>
              </a:rPr>
              <a:t>Ιππόδρομος</a:t>
            </a:r>
            <a:endParaRPr lang="el-GR" b="1" dirty="0">
              <a:solidFill>
                <a:srgbClr val="C00000"/>
              </a:solidFill>
              <a:effectLst>
                <a:outerShdw blurRad="38100" dist="38100" dir="2700000" algn="tl">
                  <a:srgbClr val="000000">
                    <a:alpha val="43137"/>
                  </a:srgbClr>
                </a:outerShdw>
              </a:effectLst>
            </a:endParaRPr>
          </a:p>
        </p:txBody>
      </p:sp>
      <p:pic>
        <p:nvPicPr>
          <p:cNvPr id="101378" name="Picture 2" descr="Sito dedicato alla vita, ai fasti, alle vittorie e sconfitte dell'Impero Roman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1036940">
            <a:off x="3121272" y="4139595"/>
            <a:ext cx="4537202" cy="28924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wedge">
                                      <p:cBhvr>
                                        <p:cTn id="7" dur="2000"/>
                                        <p:tgtEl>
                                          <p:spTgt spid="1013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1378"/>
                                        </p:tgtEl>
                                        <p:attrNameLst>
                                          <p:attrName>style.visibility</p:attrName>
                                        </p:attrNameLst>
                                      </p:cBhvr>
                                      <p:to>
                                        <p:strVal val="visible"/>
                                      </p:to>
                                    </p:set>
                                    <p:animEffect transition="in" filter="fade">
                                      <p:cBhvr>
                                        <p:cTn id="19" dur="1000"/>
                                        <p:tgtEl>
                                          <p:spTgt spid="101378"/>
                                        </p:tgtEl>
                                      </p:cBhvr>
                                    </p:animEffect>
                                    <p:anim calcmode="lin" valueType="num">
                                      <p:cBhvr>
                                        <p:cTn id="20" dur="1000" fill="hold"/>
                                        <p:tgtEl>
                                          <p:spTgt spid="101378"/>
                                        </p:tgtEl>
                                        <p:attrNameLst>
                                          <p:attrName>ppt_x</p:attrName>
                                        </p:attrNameLst>
                                      </p:cBhvr>
                                      <p:tavLst>
                                        <p:tav tm="0">
                                          <p:val>
                                            <p:strVal val="#ppt_x"/>
                                          </p:val>
                                        </p:tav>
                                        <p:tav tm="100000">
                                          <p:val>
                                            <p:strVal val="#ppt_x"/>
                                          </p:val>
                                        </p:tav>
                                      </p:tavLst>
                                    </p:anim>
                                    <p:anim calcmode="lin" valueType="num">
                                      <p:cBhvr>
                                        <p:cTn id="21" dur="1000" fill="hold"/>
                                        <p:tgtEl>
                                          <p:spTgt spid="1013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0" y="1718554"/>
            <a:ext cx="9144000" cy="5139446"/>
          </a:xfrm>
          <a:prstGeom prst="rect">
            <a:avLst/>
          </a:prstGeom>
          <a:ln>
            <a:noFill/>
          </a:ln>
          <a:effectLst>
            <a:outerShdw blurRad="292100" dist="139700" dir="2700000" algn="tl" rotWithShape="0">
              <a:srgbClr val="333333">
                <a:alpha val="65000"/>
              </a:srgbClr>
            </a:outerShdw>
          </a:effectLst>
        </p:spPr>
      </p:pic>
      <p:pic>
        <p:nvPicPr>
          <p:cNvPr id="4" name="Picture 2" descr="Circo Massimo"/>
          <p:cNvPicPr>
            <a:picLocks noChangeAspect="1" noChangeArrowheads="1"/>
          </p:cNvPicPr>
          <p:nvPr/>
        </p:nvPicPr>
        <p:blipFill>
          <a:blip r:embed="rId3" cstate="print"/>
          <a:srcRect/>
          <a:stretch>
            <a:fillRect/>
          </a:stretch>
        </p:blipFill>
        <p:spPr bwMode="auto">
          <a:xfrm>
            <a:off x="5220072" y="188640"/>
            <a:ext cx="3694995" cy="236592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0356" name="Picture 4" descr="NASCAR and Chariot Racing: Are They Really That Different? #NASCAR #chariotracing #ancientrome #romanempire #romanhistory #horseracing #harness #harnessracing #horse #horse"/>
          <p:cNvPicPr>
            <a:picLocks noChangeAspect="1" noChangeArrowheads="1"/>
          </p:cNvPicPr>
          <p:nvPr/>
        </p:nvPicPr>
        <p:blipFill>
          <a:blip r:embed="rId2" cstate="print"/>
          <a:srcRect/>
          <a:stretch>
            <a:fillRect/>
          </a:stretch>
        </p:blipFill>
        <p:spPr bwMode="auto">
          <a:xfrm>
            <a:off x="-757719" y="0"/>
            <a:ext cx="9901719"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dissolve">
                                      <p:cBhvr>
                                        <p:cTn id="7"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828600" y="0"/>
            <a:ext cx="10611045" cy="6840760"/>
          </a:xfrm>
          <a:prstGeom prst="rect">
            <a:avLst/>
          </a:prstGeom>
        </p:spPr>
      </p:pic>
      <p:sp>
        <p:nvSpPr>
          <p:cNvPr id="4" name="1 - Τίτλος"/>
          <p:cNvSpPr txBox="1">
            <a:spLocks/>
          </p:cNvSpPr>
          <p:nvPr/>
        </p:nvSpPr>
        <p:spPr>
          <a:xfrm>
            <a:off x="2699792" y="2502024"/>
            <a:ext cx="3528392"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b="1" noProof="0" dirty="0" smtClean="0">
                <a:solidFill>
                  <a:srgbClr val="C00000"/>
                </a:solidFill>
                <a:effectLst>
                  <a:outerShdw blurRad="38100" dist="38100" dir="2700000" algn="tl">
                    <a:srgbClr val="000000">
                      <a:alpha val="43137"/>
                    </a:srgbClr>
                  </a:outerShdw>
                </a:effectLst>
                <a:latin typeface="+mj-lt"/>
                <a:ea typeface="+mj-ea"/>
                <a:cs typeface="+mj-cs"/>
              </a:rPr>
              <a:t>Θέατρο</a:t>
            </a:r>
            <a:endParaRPr kumimoji="0" lang="el-G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628122" y="0"/>
            <a:ext cx="10210089" cy="6840760"/>
          </a:xfrm>
          <a:prstGeom prst="rect">
            <a:avLst/>
          </a:prstGeom>
        </p:spPr>
      </p:pic>
      <p:sp>
        <p:nvSpPr>
          <p:cNvPr id="4" name="1 - Τίτλος"/>
          <p:cNvSpPr txBox="1">
            <a:spLocks/>
          </p:cNvSpPr>
          <p:nvPr/>
        </p:nvSpPr>
        <p:spPr>
          <a:xfrm>
            <a:off x="1907704" y="476672"/>
            <a:ext cx="4176464"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j-lt"/>
                <a:ea typeface="+mj-ea"/>
                <a:cs typeface="+mj-cs"/>
              </a:rPr>
              <a:t>Κολοσσαίο</a:t>
            </a:r>
            <a:endParaRPr kumimoji="0" lang="el-GR"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
          <p:cNvPicPr>
            <a:picLocks noChangeAspect="1" noChangeArrowheads="1"/>
          </p:cNvPicPr>
          <p:nvPr/>
        </p:nvPicPr>
        <p:blipFill>
          <a:blip r:embed="rId2" cstate="print"/>
          <a:srcRect/>
          <a:stretch>
            <a:fillRect/>
          </a:stretch>
        </p:blipFill>
        <p:spPr bwMode="auto">
          <a:xfrm>
            <a:off x="-612576" y="0"/>
            <a:ext cx="1080422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324544" y="620688"/>
            <a:ext cx="9633154" cy="541708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1835696" y="-18191"/>
            <a:ext cx="5500952" cy="687619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28995" y="1"/>
            <a:ext cx="920931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 "/>
          <p:cNvPicPr>
            <a:picLocks noChangeAspect="1" noChangeArrowheads="1"/>
          </p:cNvPicPr>
          <p:nvPr/>
        </p:nvPicPr>
        <p:blipFill>
          <a:blip r:embed="rId3" cstate="print"/>
          <a:srcRect t="3489" b="2326"/>
          <a:stretch>
            <a:fillRect/>
          </a:stretch>
        </p:blipFill>
        <p:spPr bwMode="auto">
          <a:xfrm>
            <a:off x="4427984" y="757876"/>
            <a:ext cx="4633112" cy="5695460"/>
          </a:xfrm>
          <a:prstGeom prst="rect">
            <a:avLst/>
          </a:prstGeom>
          <a:ln>
            <a:noFill/>
          </a:ln>
          <a:effectLst>
            <a:outerShdw blurRad="292100" dist="139700" dir="2700000" algn="tl" rotWithShape="0">
              <a:srgbClr val="333333">
                <a:alpha val="65000"/>
              </a:srgbClr>
            </a:outerShdw>
          </a:effectLst>
        </p:spPr>
      </p:pic>
      <p:pic>
        <p:nvPicPr>
          <p:cNvPr id="106500" name="Picture 4" descr=" "/>
          <p:cNvPicPr>
            <a:picLocks noChangeAspect="1" noChangeArrowheads="1"/>
          </p:cNvPicPr>
          <p:nvPr/>
        </p:nvPicPr>
        <p:blipFill>
          <a:blip r:embed="rId4" cstate="print"/>
          <a:srcRect l="2062" t="1885" r="2577" b="1508"/>
          <a:stretch>
            <a:fillRect/>
          </a:stretch>
        </p:blipFill>
        <p:spPr bwMode="auto">
          <a:xfrm>
            <a:off x="107504" y="764704"/>
            <a:ext cx="4106819" cy="56886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checkerboard(across)">
                                      <p:cBhvr>
                                        <p:cTn id="7" dur="500"/>
                                        <p:tgtEl>
                                          <p:spTgt spid="106500"/>
                                        </p:tgtEl>
                                      </p:cBhvr>
                                    </p:animEffect>
                                  </p:childTnLst>
                                </p:cTn>
                              </p:par>
                              <p:par>
                                <p:cTn id="8" presetID="5" presetClass="entr" presetSubtype="10" fill="hold" nodeType="withEffect">
                                  <p:stCondLst>
                                    <p:cond delay="0"/>
                                  </p:stCondLst>
                                  <p:childTnLst>
                                    <p:set>
                                      <p:cBhvr>
                                        <p:cTn id="9" dur="1" fill="hold">
                                          <p:stCondLst>
                                            <p:cond delay="0"/>
                                          </p:stCondLst>
                                        </p:cTn>
                                        <p:tgtEl>
                                          <p:spTgt spid="106498"/>
                                        </p:tgtEl>
                                        <p:attrNameLst>
                                          <p:attrName>style.visibility</p:attrName>
                                        </p:attrNameLst>
                                      </p:cBhvr>
                                      <p:to>
                                        <p:strVal val="visible"/>
                                      </p:to>
                                    </p:set>
                                    <p:animEffect transition="in" filter="checkerboard(across)">
                                      <p:cBhvr>
                                        <p:cTn id="10"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 Θέση περιεχομένου" descr="dbcad9dd3903b53c39a102a3387a3d7a.jpg"/>
          <p:cNvPicPr>
            <a:picLocks noChangeAspect="1"/>
          </p:cNvPicPr>
          <p:nvPr/>
        </p:nvPicPr>
        <p:blipFill>
          <a:blip r:embed="rId2" cstate="print"/>
          <a:stretch>
            <a:fillRect/>
          </a:stretch>
        </p:blipFill>
        <p:spPr>
          <a:xfrm>
            <a:off x="4716016" y="3956459"/>
            <a:ext cx="3934293" cy="2901541"/>
          </a:xfrm>
          <a:prstGeom prst="rect">
            <a:avLst/>
          </a:prstGeom>
          <a:ln>
            <a:noFill/>
          </a:ln>
          <a:effectLst>
            <a:outerShdw blurRad="292100" dist="139700" dir="2700000" algn="tl" rotWithShape="0">
              <a:srgbClr val="333333">
                <a:alpha val="65000"/>
              </a:srgbClr>
            </a:outerShdw>
          </a:effectLst>
        </p:spPr>
      </p:pic>
      <p:pic>
        <p:nvPicPr>
          <p:cNvPr id="104450" name="Picture 2" descr=" "/>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6667137" cy="44644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dissolve">
                                      <p:cBhvr>
                                        <p:cTn id="7" dur="500"/>
                                        <p:tgtEl>
                                          <p:spTgt spid="104450"/>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lum contrast="30000"/>
          </a:blip>
          <a:stretch>
            <a:fillRect/>
          </a:stretch>
        </p:blipFill>
        <p:spPr>
          <a:xfrm>
            <a:off x="0" y="283723"/>
            <a:ext cx="9144000" cy="62905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0211556acffb36f2389760699532d1f2.jpg"/>
          <p:cNvPicPr>
            <a:picLocks noChangeAspect="1"/>
          </p:cNvPicPr>
          <p:nvPr/>
        </p:nvPicPr>
        <p:blipFill>
          <a:blip r:embed="rId2" cstate="print"/>
          <a:stretch>
            <a:fillRect/>
          </a:stretch>
        </p:blipFill>
        <p:spPr>
          <a:xfrm>
            <a:off x="1331639" y="0"/>
            <a:ext cx="6463619" cy="687619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TotalTime>
  <Words>623</Words>
  <Application>Microsoft Office PowerPoint</Application>
  <PresentationFormat>Προβολή στην οθόνη (4:3)</PresentationFormat>
  <Paragraphs>155</Paragraphs>
  <Slides>92</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92</vt:i4>
      </vt:variant>
    </vt:vector>
  </HeadingPairs>
  <TitlesOfParts>
    <vt:vector size="93" baseType="lpstr">
      <vt:lpstr>Θέμα του Office</vt:lpstr>
      <vt:lpstr>H Ρωμαϊκή κοινωνία</vt:lpstr>
      <vt:lpstr>Διαφάνεια 2</vt:lpstr>
      <vt:lpstr>Οικονομικές, κοινωνικές, πολιτιστικές αλλαγές</vt:lpstr>
      <vt:lpstr>Όλα αυτά επηρεάζουν  την κοινωνία!</vt:lpstr>
      <vt:lpstr>Πώς διαμορφώνονται οι  κοινωνικές τάξεις  μετά τις κατακτήσεις;</vt:lpstr>
      <vt:lpstr>Διαφάνεια 6</vt:lpstr>
      <vt:lpstr>Συγκλητικοί</vt:lpstr>
      <vt:lpstr>Διαφάνεια 8</vt:lpstr>
      <vt:lpstr>Διαφάνεια 9</vt:lpstr>
      <vt:lpstr>Διαφάνεια 10</vt:lpstr>
      <vt:lpstr>Διαφάνεια 11</vt:lpstr>
      <vt:lpstr>Ιππείς</vt:lpstr>
      <vt:lpstr>Ρωμαϊκός όχλος</vt:lpstr>
      <vt:lpstr>Διαφάνεια 14</vt:lpstr>
      <vt:lpstr>Διαφάνεια 15</vt:lpstr>
      <vt:lpstr>Δούλοι</vt:lpstr>
      <vt:lpstr>Διαφάνεια 17</vt:lpstr>
      <vt:lpstr>Διαφάνεια 18</vt:lpstr>
      <vt:lpstr>Διαφάνεια 19</vt:lpstr>
      <vt:lpstr>Προλετάριος</vt:lpstr>
      <vt:lpstr>Διαφάνεια 21</vt:lpstr>
      <vt:lpstr>Διαφάνεια 22</vt:lpstr>
      <vt:lpstr>Καθημερινή ζωή στη ρωμαϊκή αυτοκρατορία</vt:lpstr>
      <vt:lpstr>Ο στίχος του Οράτιου που προβάλλει την κατάσταση εκείνης της εποχής:</vt:lpstr>
      <vt:lpstr>Υποθετική αναπαράσταση  της αρχαίας Ρώμης</vt:lpstr>
      <vt:lpstr>Ρωμαϊκή αγορά (forum)</vt:lpstr>
      <vt:lpstr>Ο χώρος συνάθροισης των Ρωμαίων</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Επαύλεις</vt:lpstr>
      <vt:lpstr>συμπόσια</vt:lpstr>
      <vt:lpstr>Καπηλιά, κρεοπωλεία</vt:lpstr>
      <vt:lpstr>Κίνηση  στους  δρόμους</vt:lpstr>
      <vt:lpstr>Γκράφιτι στους τοίχους</vt:lpstr>
      <vt:lpstr>Γκράφιτι</vt:lpstr>
      <vt:lpstr>Απλωμένα ρούχα στα σοκάκια</vt:lpstr>
      <vt:lpstr>Διαφάνεια 44</vt:lpstr>
      <vt:lpstr>Έτοιμο φαγητό</vt:lpstr>
      <vt:lpstr>Φρέσκο νερό από δημόσιες κρήνες</vt:lpstr>
      <vt:lpstr>Σκλαβοπάζαρα</vt:lpstr>
      <vt:lpstr>Πόλεις, κτίρια</vt:lpstr>
      <vt:lpstr>Δρόμοι, κατασκευές</vt:lpstr>
      <vt:lpstr>Διαφάνεια 50</vt:lpstr>
      <vt:lpstr>Υδραγωγεία Στη Ρώμη το νερό έφθανε από 20-30 χιλιόμετρα μακριά!</vt:lpstr>
      <vt:lpstr>Θρίαμβος</vt:lpstr>
      <vt:lpstr>Θριαμβικές αψίδες</vt:lpstr>
      <vt:lpstr>Υδραγωγεία</vt:lpstr>
      <vt:lpstr>Λουτρά</vt:lpstr>
      <vt:lpstr>Θέρμες</vt:lpstr>
      <vt:lpstr>Θέρμες του Καρακάλλα</vt:lpstr>
      <vt:lpstr>Θέρμες του Διοκλητιανού</vt:lpstr>
      <vt:lpstr>Διαφάνεια 59</vt:lpstr>
      <vt:lpstr>Θερμαινόταν το νερό με ένα σύστημα που λεγόταν υπόκαυστο</vt:lpstr>
      <vt:lpstr>Δημόσια αποχωρητήρια</vt:lpstr>
      <vt:lpstr>Χωρούσαν μέχρι και 12 άτομα, που συζητούσαν και οι συνθήκες εκεί ήταν πιο άνετες από ό,τι στα σπίτια τους.</vt:lpstr>
      <vt:lpstr>Εκεί συζητούσαν, έλεγαν τα νέα τους κλπ.  Ήταν δηλαδή ένας δημόσιος χώρος… επικοινωνίας!</vt:lpstr>
      <vt:lpstr>Διαφάνεια 64</vt:lpstr>
      <vt:lpstr>Τα σπίτια  των  Ρωμαίων</vt:lpstr>
      <vt:lpstr>Πλουσιόσπιτα</vt:lpstr>
      <vt:lpstr>Βίλες με το απαραίτητο «αίθριο», στο οποίο υπήρχε πισίνα όπου έπεφταν τα νερά της βροχής</vt:lpstr>
      <vt:lpstr>Γλυπτά, πολυτέλεια…</vt:lpstr>
      <vt:lpstr>Διαφάνεια 69</vt:lpstr>
      <vt:lpstr>Διαφάνεια 70</vt:lpstr>
      <vt:lpstr>Συμπόσια, χοροί,  διασκεδάσεις</vt:lpstr>
      <vt:lpstr>Τα  σπίτια  των  φτωχών</vt:lpstr>
      <vt:lpstr>Insulae: Νησίδες (= πολυκατοικίες)</vt:lpstr>
      <vt:lpstr>Διαφάνεια 74</vt:lpstr>
      <vt:lpstr>Διαφάνεια 75</vt:lpstr>
      <vt:lpstr>Διαφάνεια 76</vt:lpstr>
      <vt:lpstr>Διαφάνεια 77</vt:lpstr>
      <vt:lpstr>Διαφάνεια 78</vt:lpstr>
      <vt:lpstr>Διαφάνεια 79</vt:lpstr>
      <vt:lpstr>Διαφάνεια 80</vt:lpstr>
      <vt:lpstr>Ιππόδρομος</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Ρωμαϊκή κοινωνία</dc:title>
  <dc:creator>Toshiba</dc:creator>
  <cp:lastModifiedBy>Toshiba</cp:lastModifiedBy>
  <cp:revision>125</cp:revision>
  <dcterms:created xsi:type="dcterms:W3CDTF">2020-10-12T19:39:32Z</dcterms:created>
  <dcterms:modified xsi:type="dcterms:W3CDTF">2020-10-18T20:22:33Z</dcterms:modified>
</cp:coreProperties>
</file>