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4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E774D-9D8A-4874-80E3-1F2DE61C1661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A2D55-1996-4042-8EE1-E4093FA516D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A2D55-1996-4042-8EE1-E4093FA516DB}" type="slidenum">
              <a:rPr lang="el-GR" smtClean="0"/>
              <a:t>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A68-D76E-404A-8293-E604BA4D0732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E152C3-329E-407A-8EF3-2C87337D3D50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A68-D76E-404A-8293-E604BA4D0732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52C3-329E-407A-8EF3-2C87337D3D50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AE152C3-329E-407A-8EF3-2C87337D3D50}" type="slidenum">
              <a:rPr lang="el-GR" smtClean="0"/>
              <a:t>‹#›</a:t>
            </a:fld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A68-D76E-404A-8293-E604BA4D0732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A68-D76E-404A-8293-E604BA4D0732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AE152C3-329E-407A-8EF3-2C87337D3D50}" type="slidenum">
              <a:rPr lang="el-GR" smtClean="0"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A68-D76E-404A-8293-E604BA4D0732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E152C3-329E-407A-8EF3-2C87337D3D50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DC5BA68-D76E-404A-8293-E604BA4D0732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52C3-329E-407A-8EF3-2C87337D3D50}" type="slidenum">
              <a:rPr lang="el-GR" smtClean="0"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A68-D76E-404A-8293-E604BA4D0732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AE152C3-329E-407A-8EF3-2C87337D3D50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A68-D76E-404A-8293-E604BA4D0732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AE152C3-329E-407A-8EF3-2C87337D3D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A68-D76E-404A-8293-E604BA4D0732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E152C3-329E-407A-8EF3-2C87337D3D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E152C3-329E-407A-8EF3-2C87337D3D50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A68-D76E-404A-8293-E604BA4D0732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AE152C3-329E-407A-8EF3-2C87337D3D50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DC5BA68-D76E-404A-8293-E604BA4D0732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DC5BA68-D76E-404A-8293-E604BA4D0732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E152C3-329E-407A-8EF3-2C87337D3D50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LINKING WORDS &amp; PHRASES</a:t>
            </a:r>
            <a:br>
              <a:rPr lang="en-US" dirty="0" smtClean="0"/>
            </a:br>
            <a:endParaRPr lang="el-GR" dirty="0"/>
          </a:p>
        </p:txBody>
      </p:sp>
      <p:pic>
        <p:nvPicPr>
          <p:cNvPr id="1026" name="Picture 2" descr="C:\Users\dark angel\AppData\Local\Microsoft\Windows\INetCache\IE\WN2KAWPX\WebSearch_link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505200"/>
            <a:ext cx="2857500" cy="2362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Text Organizers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850392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Adding a point</a:t>
            </a:r>
            <a:endParaRPr lang="en-US" dirty="0" smtClean="0"/>
          </a:p>
          <a:p>
            <a:pPr>
              <a:buNone/>
            </a:pPr>
            <a:r>
              <a:rPr lang="en-US" sz="2000" u="sng" dirty="0" smtClean="0"/>
              <a:t>As well as </a:t>
            </a:r>
            <a:r>
              <a:rPr lang="en-US" sz="2000" dirty="0" smtClean="0"/>
              <a:t>the obvious dangers, there was the weather to be considered.</a:t>
            </a:r>
          </a:p>
          <a:p>
            <a:pPr>
              <a:buNone/>
            </a:pPr>
            <a:r>
              <a:rPr lang="en-US" sz="2000" u="sng" dirty="0" smtClean="0"/>
              <a:t>In addition to </a:t>
            </a:r>
            <a:r>
              <a:rPr lang="en-US" sz="2000" dirty="0" smtClean="0"/>
              <a:t>the obvious dangers,……..</a:t>
            </a:r>
          </a:p>
          <a:p>
            <a:pPr>
              <a:buNone/>
            </a:pPr>
            <a:r>
              <a:rPr lang="en-US" sz="2000" u="sng" dirty="0" smtClean="0"/>
              <a:t>Not only</a:t>
            </a:r>
            <a:r>
              <a:rPr lang="en-US" sz="2000" dirty="0" smtClean="0"/>
              <a:t> were there the obvious dangers, but there was </a:t>
            </a:r>
            <a:r>
              <a:rPr lang="en-US" sz="2000" u="sng" dirty="0" smtClean="0"/>
              <a:t>also </a:t>
            </a:r>
            <a:r>
              <a:rPr lang="en-US" sz="2000" dirty="0" smtClean="0"/>
              <a:t>the weather to be considered.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400" dirty="0" smtClean="0"/>
              <a:t>Developing a point</a:t>
            </a:r>
          </a:p>
          <a:p>
            <a:pPr>
              <a:buNone/>
            </a:pPr>
            <a:r>
              <a:rPr lang="en-US" sz="2000" u="sng" dirty="0" smtClean="0"/>
              <a:t>Besides/Furthermore/In addition/Indeed/Moreover/What’s more/On top of that/To make matters worse,</a:t>
            </a:r>
            <a:r>
              <a:rPr lang="en-US" sz="2000" dirty="0" smtClean="0"/>
              <a:t> smoking has been directly linked to lung cancer.</a:t>
            </a:r>
          </a:p>
          <a:p>
            <a:pPr>
              <a:buNone/>
            </a:pPr>
            <a:r>
              <a:rPr lang="en-US" sz="2000" dirty="0" smtClean="0"/>
              <a:t>I quite often see Mary. </a:t>
            </a:r>
            <a:r>
              <a:rPr lang="en-US" sz="2000" u="sng" dirty="0" smtClean="0"/>
              <a:t>In fact/As a matter of fact,</a:t>
            </a:r>
            <a:r>
              <a:rPr lang="en-US" sz="2000" dirty="0" smtClean="0"/>
              <a:t> she came to see me yesterday.</a:t>
            </a:r>
          </a:p>
          <a:p>
            <a:pPr>
              <a:buNone/>
            </a:pPr>
            <a:r>
              <a:rPr lang="en-US" sz="2400" dirty="0" smtClean="0"/>
              <a:t>Explaining a point</a:t>
            </a:r>
          </a:p>
          <a:p>
            <a:pPr>
              <a:buNone/>
            </a:pPr>
            <a:r>
              <a:rPr lang="en-US" sz="2000" dirty="0" smtClean="0"/>
              <a:t>The exercise rate decreases in proportion to age. </a:t>
            </a:r>
            <a:r>
              <a:rPr lang="en-US" sz="2000" u="sng" dirty="0" smtClean="0"/>
              <a:t>To put it in another way, </a:t>
            </a:r>
            <a:r>
              <a:rPr lang="en-US" sz="2000" dirty="0" smtClean="0"/>
              <a:t>the older you are, the less exercise you tend to take.</a:t>
            </a:r>
            <a:endParaRPr lang="en-US" sz="2000" u="sng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503920" cy="5410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3400" dirty="0" smtClean="0"/>
              <a:t>Contrast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600" dirty="0" smtClean="0"/>
              <a:t>The identity of the attacker is known to the police. </a:t>
            </a:r>
          </a:p>
          <a:p>
            <a:pPr>
              <a:buNone/>
            </a:pPr>
            <a:r>
              <a:rPr lang="en-US" sz="2600" u="sng" dirty="0" smtClean="0"/>
              <a:t> However/Nevertheless/All the same </a:t>
            </a:r>
            <a:r>
              <a:rPr lang="en-US" sz="2600" dirty="0" smtClean="0"/>
              <a:t>no name has been released.</a:t>
            </a:r>
          </a:p>
          <a:p>
            <a:pPr>
              <a:buNone/>
            </a:pPr>
            <a:r>
              <a:rPr lang="en-US" sz="2600" dirty="0" smtClean="0"/>
              <a:t>The identity …..No name has, </a:t>
            </a:r>
            <a:r>
              <a:rPr lang="en-US" sz="2600" u="sng" dirty="0" smtClean="0"/>
              <a:t>however/all the same , </a:t>
            </a:r>
            <a:r>
              <a:rPr lang="en-US" sz="2600" dirty="0" smtClean="0"/>
              <a:t>been released.</a:t>
            </a:r>
          </a:p>
          <a:p>
            <a:pPr>
              <a:buNone/>
            </a:pPr>
            <a:r>
              <a:rPr lang="en-US" sz="2600" u="sng" dirty="0" smtClean="0"/>
              <a:t>(Al)though/While/Even though/Despite the fact that </a:t>
            </a:r>
            <a:r>
              <a:rPr lang="en-US" sz="2600" dirty="0" smtClean="0"/>
              <a:t>the identity of the attacker is known to the police, no name has been released.</a:t>
            </a:r>
          </a:p>
          <a:p>
            <a:pPr>
              <a:buNone/>
            </a:pPr>
            <a:r>
              <a:rPr lang="en-US" sz="2600" dirty="0" smtClean="0"/>
              <a:t>The identity…..A name has </a:t>
            </a:r>
            <a:r>
              <a:rPr lang="en-US" sz="2600" u="sng" dirty="0" smtClean="0"/>
              <a:t>nevertheless/none the less  </a:t>
            </a:r>
            <a:r>
              <a:rPr lang="en-US" sz="2600" dirty="0" smtClean="0"/>
              <a:t>still not been released.</a:t>
            </a:r>
          </a:p>
          <a:p>
            <a:pPr>
              <a:buNone/>
            </a:pPr>
            <a:r>
              <a:rPr lang="en-US" sz="2600" dirty="0" smtClean="0"/>
              <a:t>No, I didn’t say you were wrong</a:t>
            </a:r>
            <a:r>
              <a:rPr lang="en-US" sz="2600" u="sng" dirty="0" smtClean="0"/>
              <a:t>. On the contrary, </a:t>
            </a:r>
            <a:r>
              <a:rPr lang="en-US" sz="2600" dirty="0" smtClean="0"/>
              <a:t>you handled the situation superbly.</a:t>
            </a:r>
          </a:p>
          <a:p>
            <a:pPr>
              <a:buNone/>
            </a:pPr>
            <a:r>
              <a:rPr lang="en-US" sz="2600" u="sng" dirty="0" smtClean="0"/>
              <a:t>On the one hand, </a:t>
            </a:r>
            <a:r>
              <a:rPr lang="en-US" sz="2600" dirty="0" smtClean="0"/>
              <a:t>the new road would cause traffic congestion, but </a:t>
            </a:r>
            <a:r>
              <a:rPr lang="en-US" sz="2600" u="sng" dirty="0" smtClean="0"/>
              <a:t>on the other hand, </a:t>
            </a:r>
            <a:r>
              <a:rPr lang="en-US" sz="2600" dirty="0" smtClean="0"/>
              <a:t>it would destroy our forest.</a:t>
            </a:r>
          </a:p>
          <a:p>
            <a:pPr>
              <a:buNone/>
            </a:pPr>
            <a:r>
              <a:rPr lang="en-US" sz="2600" dirty="0" smtClean="0"/>
              <a:t>I prefer city life </a:t>
            </a:r>
            <a:r>
              <a:rPr lang="en-US" sz="2600" u="sng" dirty="0" smtClean="0"/>
              <a:t>as opposed to </a:t>
            </a:r>
            <a:r>
              <a:rPr lang="en-US" sz="2600" dirty="0" smtClean="0"/>
              <a:t> country life.</a:t>
            </a:r>
          </a:p>
          <a:p>
            <a:pPr>
              <a:buNone/>
            </a:pPr>
            <a:r>
              <a:rPr lang="en-US" sz="2600" dirty="0" smtClean="0"/>
              <a:t>I prefer city life, </a:t>
            </a:r>
            <a:r>
              <a:rPr lang="en-US" sz="2600" u="sng" dirty="0" smtClean="0"/>
              <a:t> whereas </a:t>
            </a:r>
            <a:r>
              <a:rPr lang="en-US" sz="2600" dirty="0" smtClean="0"/>
              <a:t>John prefers country life.</a:t>
            </a:r>
          </a:p>
          <a:p>
            <a:pPr>
              <a:buNone/>
            </a:pPr>
            <a:r>
              <a:rPr lang="en-US" sz="2600" dirty="0" smtClean="0"/>
              <a:t>David established his reputation as a novelist. </a:t>
            </a:r>
            <a:r>
              <a:rPr lang="en-US" sz="2600" u="sng" dirty="0" smtClean="0"/>
              <a:t>In contrast, </a:t>
            </a:r>
            <a:r>
              <a:rPr lang="en-US" sz="2600" dirty="0" smtClean="0"/>
              <a:t>his new book is a non-fiction work.</a:t>
            </a:r>
            <a:endParaRPr lang="en-US" sz="2600" u="sng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</a:t>
            </a:r>
          </a:p>
          <a:p>
            <a:pPr>
              <a:buNone/>
            </a:pPr>
            <a:endParaRPr lang="el-GR" sz="20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99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Explaining reasons</a:t>
            </a:r>
          </a:p>
          <a:p>
            <a:pPr>
              <a:buNone/>
            </a:pPr>
            <a:r>
              <a:rPr lang="en-US" sz="2000" dirty="0" smtClean="0"/>
              <a:t>The government does not intend to cause any  further provocation. </a:t>
            </a:r>
            <a:r>
              <a:rPr lang="en-US" sz="2000" u="sng" dirty="0" smtClean="0"/>
              <a:t>As a result/Accordingly/Thus/Hence/Consequently/For that reason, </a:t>
            </a:r>
            <a:r>
              <a:rPr lang="en-US" sz="2000" dirty="0" smtClean="0"/>
              <a:t>all troops have been withdrawn.</a:t>
            </a:r>
          </a:p>
          <a:p>
            <a:pPr>
              <a:buNone/>
            </a:pPr>
            <a:r>
              <a:rPr lang="en-US" sz="2000" dirty="0" smtClean="0"/>
              <a:t>The employers have promised to investigate these complaints, and we </a:t>
            </a:r>
            <a:r>
              <a:rPr lang="en-US" sz="2000" u="sng" dirty="0" smtClean="0"/>
              <a:t>in</a:t>
            </a:r>
            <a:r>
              <a:rPr lang="en-US" sz="2000" dirty="0" smtClean="0"/>
              <a:t> </a:t>
            </a:r>
            <a:r>
              <a:rPr lang="en-US" sz="2000" u="sng" dirty="0" smtClean="0"/>
              <a:t>turn</a:t>
            </a:r>
            <a:r>
              <a:rPr lang="en-US" sz="2000" dirty="0" smtClean="0"/>
              <a:t> have agreed to end the strike.</a:t>
            </a:r>
          </a:p>
          <a:p>
            <a:pPr>
              <a:buNone/>
            </a:pPr>
            <a:r>
              <a:rPr lang="en-US" sz="2000" u="sng" dirty="0" smtClean="0"/>
              <a:t>Owing to </a:t>
            </a:r>
            <a:r>
              <a:rPr lang="en-US" sz="2000" dirty="0" smtClean="0"/>
              <a:t>the strike, some trains have been cancelled.</a:t>
            </a:r>
          </a:p>
          <a:p>
            <a:pPr>
              <a:buNone/>
            </a:pPr>
            <a:endParaRPr lang="en-US" sz="2000" u="sng" dirty="0" smtClean="0"/>
          </a:p>
          <a:p>
            <a:pPr>
              <a:buNone/>
            </a:pPr>
            <a:r>
              <a:rPr lang="en-US" sz="2400" dirty="0" smtClean="0"/>
              <a:t>Making generalizations</a:t>
            </a:r>
          </a:p>
          <a:p>
            <a:pPr>
              <a:buNone/>
            </a:pPr>
            <a:r>
              <a:rPr lang="en-US" sz="2000" u="sng" dirty="0" smtClean="0"/>
              <a:t>Broadly speaking/Generally speaking/On the whole/By and large/To a large/some/a certain extent, </a:t>
            </a:r>
            <a:r>
              <a:rPr lang="en-US" sz="2000" dirty="0" smtClean="0"/>
              <a:t>this has been an encouraging year for the company.</a:t>
            </a:r>
          </a:p>
          <a:p>
            <a:pPr>
              <a:buNone/>
            </a:pPr>
            <a:r>
              <a:rPr lang="en-US" sz="2400" dirty="0" smtClean="0"/>
              <a:t>Starting</a:t>
            </a:r>
          </a:p>
          <a:p>
            <a:pPr>
              <a:buNone/>
            </a:pPr>
            <a:r>
              <a:rPr lang="en-US" sz="2000" dirty="0" smtClean="0"/>
              <a:t>That’s absurd! </a:t>
            </a:r>
            <a:r>
              <a:rPr lang="en-US" sz="2000" u="sng" dirty="0" smtClean="0"/>
              <a:t>For a start/First of all/In the first place/For one thing/To start with, </a:t>
            </a:r>
            <a:r>
              <a:rPr lang="en-US" sz="2000" dirty="0" smtClean="0"/>
              <a:t>it was Jane who said that, not me!</a:t>
            </a:r>
          </a:p>
          <a:p>
            <a:pPr>
              <a:buNone/>
            </a:pPr>
            <a:endParaRPr lang="en-US" sz="2000" u="sng" dirty="0" smtClean="0"/>
          </a:p>
          <a:p>
            <a:pPr>
              <a:buNone/>
            </a:pPr>
            <a:endParaRPr lang="en-US" sz="2000" u="sng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503920" cy="5562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Giving new information</a:t>
            </a:r>
          </a:p>
          <a:p>
            <a:pPr>
              <a:buNone/>
            </a:pPr>
            <a:r>
              <a:rPr lang="en-US" sz="2000" dirty="0" smtClean="0"/>
              <a:t>She then turned to Harry, who </a:t>
            </a:r>
            <a:r>
              <a:rPr lang="en-US" sz="2000" u="sng" dirty="0" smtClean="0"/>
              <a:t>incidentally/by the way </a:t>
            </a:r>
            <a:r>
              <a:rPr lang="en-US" sz="2000" dirty="0" smtClean="0"/>
              <a:t>is now about two meters tall, and said…</a:t>
            </a:r>
          </a:p>
          <a:p>
            <a:pPr>
              <a:buNone/>
            </a:pPr>
            <a:r>
              <a:rPr lang="en-US" sz="2000" u="sng" dirty="0" smtClean="0"/>
              <a:t>By the way/Incidentally, </a:t>
            </a:r>
            <a:r>
              <a:rPr lang="en-US" sz="2000" dirty="0" smtClean="0"/>
              <a:t> do you remember an old friend of ours called </a:t>
            </a:r>
            <a:r>
              <a:rPr lang="en-US" sz="2000" dirty="0" smtClean="0"/>
              <a:t>Papadatos</a:t>
            </a:r>
            <a:r>
              <a:rPr lang="en-US" sz="2000" dirty="0" smtClean="0"/>
              <a:t>?</a:t>
            </a:r>
            <a:endParaRPr lang="en-US" sz="2000" dirty="0" smtClean="0"/>
          </a:p>
          <a:p>
            <a:pPr>
              <a:buNone/>
            </a:pPr>
            <a:r>
              <a:rPr lang="en-US" sz="2400" dirty="0" smtClean="0"/>
              <a:t>Concession /Qualification</a:t>
            </a:r>
          </a:p>
          <a:p>
            <a:pPr>
              <a:buNone/>
            </a:pPr>
            <a:r>
              <a:rPr lang="en-US" sz="2000" dirty="0" smtClean="0"/>
              <a:t>OK, so you two have had a few problems. </a:t>
            </a:r>
            <a:r>
              <a:rPr lang="en-US" sz="2000" u="sng" dirty="0" smtClean="0"/>
              <a:t>Even so/All the same </a:t>
            </a:r>
            <a:r>
              <a:rPr lang="en-US" sz="2000" dirty="0" smtClean="0"/>
              <a:t>you don’t have to fight, do you?</a:t>
            </a:r>
          </a:p>
          <a:p>
            <a:pPr>
              <a:buNone/>
            </a:pPr>
            <a:r>
              <a:rPr lang="en-US" sz="2000" dirty="0" smtClean="0"/>
              <a:t>Larry is a man of great personal integrity. </a:t>
            </a:r>
            <a:r>
              <a:rPr lang="en-US" sz="2000" u="sng" dirty="0" smtClean="0"/>
              <a:t>Anyway/At any rate/Having said that/Even so/All the same, </a:t>
            </a:r>
            <a:r>
              <a:rPr lang="en-US" sz="2000" dirty="0" smtClean="0"/>
              <a:t>I don’t think he would make a good president.</a:t>
            </a:r>
          </a:p>
          <a:p>
            <a:pPr>
              <a:buNone/>
            </a:pPr>
            <a:r>
              <a:rPr lang="en-US" sz="2000" dirty="0" smtClean="0"/>
              <a:t>The economic outlook is improving. At least, it is beginning to show signs of improvement.</a:t>
            </a:r>
          </a:p>
          <a:p>
            <a:pPr>
              <a:buNone/>
            </a:pPr>
            <a:r>
              <a:rPr lang="en-US" sz="2400" dirty="0" smtClean="0"/>
              <a:t>Giving a personal opinion</a:t>
            </a:r>
          </a:p>
          <a:p>
            <a:pPr>
              <a:buNone/>
            </a:pPr>
            <a:r>
              <a:rPr lang="en-US" sz="2000" dirty="0" smtClean="0"/>
              <a:t>What do you think of Bob?</a:t>
            </a:r>
          </a:p>
          <a:p>
            <a:pPr>
              <a:buNone/>
            </a:pPr>
            <a:r>
              <a:rPr lang="en-US" sz="2000" u="sng" dirty="0" smtClean="0"/>
              <a:t>To be (perfectly) honest/To tell the truth, </a:t>
            </a:r>
            <a:r>
              <a:rPr lang="en-US" sz="2000" dirty="0" smtClean="0"/>
              <a:t>I can’t stand him!</a:t>
            </a:r>
            <a:endParaRPr lang="en-US" sz="2000" u="sng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138</TotalTime>
  <Words>526</Words>
  <Application>Microsoft Office PowerPoint</Application>
  <PresentationFormat>On-screen Show (4:3)</PresentationFormat>
  <Paragraphs>51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LINKING WORDS &amp; PHRASES </vt:lpstr>
      <vt:lpstr>Text Organizers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LINKING WORDS &amp; PHRASES</dc:title>
  <dc:creator>dark angel</dc:creator>
  <cp:lastModifiedBy>dark angel</cp:lastModifiedBy>
  <cp:revision>15</cp:revision>
  <dcterms:created xsi:type="dcterms:W3CDTF">2020-03-21T15:46:58Z</dcterms:created>
  <dcterms:modified xsi:type="dcterms:W3CDTF">2020-03-21T18:05:40Z</dcterms:modified>
</cp:coreProperties>
</file>