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6" r:id="rId4"/>
    <p:sldId id="258"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1AA6EFBF-8632-430C-99A7-61F63A780A9C}" type="datetimeFigureOut">
              <a:rPr lang="el-GR" smtClean="0"/>
              <a:t>23/12/24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21597935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A6EFBF-8632-430C-99A7-61F63A780A9C}" type="datetimeFigureOut">
              <a:rPr lang="el-GR" smtClean="0"/>
              <a:t>23/12/24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681038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A6EFBF-8632-430C-99A7-61F63A780A9C}" type="datetimeFigureOut">
              <a:rPr lang="el-GR" smtClean="0"/>
              <a:t>23/12/24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2686076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1AA6EFBF-8632-430C-99A7-61F63A780A9C}" type="datetimeFigureOut">
              <a:rPr lang="el-GR" smtClean="0"/>
              <a:t>23/12/24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26381572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1AA6EFBF-8632-430C-99A7-61F63A780A9C}" type="datetimeFigureOut">
              <a:rPr lang="el-GR" smtClean="0"/>
              <a:t>23/12/24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2621790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1AA6EFBF-8632-430C-99A7-61F63A780A9C}" type="datetimeFigureOut">
              <a:rPr lang="el-GR" smtClean="0"/>
              <a:t>23/12/24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35150223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1AA6EFBF-8632-430C-99A7-61F63A780A9C}" type="datetimeFigureOut">
              <a:rPr lang="el-GR" smtClean="0"/>
              <a:t>23/12/24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2166574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1AA6EFBF-8632-430C-99A7-61F63A780A9C}" type="datetimeFigureOut">
              <a:rPr lang="el-GR" smtClean="0"/>
              <a:t>23/12/24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3245564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AA6EFBF-8632-430C-99A7-61F63A780A9C}" type="datetimeFigureOut">
              <a:rPr lang="el-GR" smtClean="0"/>
              <a:t>23/12/24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2147527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AA6EFBF-8632-430C-99A7-61F63A780A9C}" type="datetimeFigureOut">
              <a:rPr lang="el-GR" smtClean="0"/>
              <a:t>23/12/24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1317578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1AA6EFBF-8632-430C-99A7-61F63A780A9C}" type="datetimeFigureOut">
              <a:rPr lang="el-GR" smtClean="0"/>
              <a:t>23/12/24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F8D5393-2022-446C-B0A6-E8F6AE43625C}" type="slidenum">
              <a:rPr lang="el-GR" smtClean="0"/>
              <a:t>‹#›</a:t>
            </a:fld>
            <a:endParaRPr lang="el-GR"/>
          </a:p>
        </p:txBody>
      </p:sp>
    </p:spTree>
    <p:extLst>
      <p:ext uri="{BB962C8B-B14F-4D97-AF65-F5344CB8AC3E}">
        <p14:creationId xmlns:p14="http://schemas.microsoft.com/office/powerpoint/2010/main" val="336290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6EFBF-8632-430C-99A7-61F63A780A9C}" type="datetimeFigureOut">
              <a:rPr lang="el-GR" smtClean="0"/>
              <a:t>23/12/24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D5393-2022-446C-B0A6-E8F6AE43625C}" type="slidenum">
              <a:rPr lang="el-GR" smtClean="0"/>
              <a:t>‹#›</a:t>
            </a:fld>
            <a:endParaRPr lang="el-GR"/>
          </a:p>
        </p:txBody>
      </p:sp>
    </p:spTree>
    <p:extLst>
      <p:ext uri="{BB962C8B-B14F-4D97-AF65-F5344CB8AC3E}">
        <p14:creationId xmlns:p14="http://schemas.microsoft.com/office/powerpoint/2010/main" val="2091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1AC3B9C-99A1-1196-9161-65890FCDBD2E}"/>
              </a:ext>
            </a:extLst>
          </p:cNvPr>
          <p:cNvSpPr txBox="1"/>
          <p:nvPr/>
        </p:nvSpPr>
        <p:spPr>
          <a:xfrm>
            <a:off x="3667561" y="2522070"/>
            <a:ext cx="1828800" cy="1828800"/>
          </a:xfrm>
          <a:prstGeom prst="rect">
            <a:avLst/>
          </a:prstGeom>
          <a:noFill/>
        </p:spPr>
        <p:txBody>
          <a:bodyPr wrap="square" rtlCol="0">
            <a:spAutoFit/>
          </a:bodyPr>
          <a:lstStyle/>
          <a:p>
            <a:pPr algn="l"/>
            <a:endParaRPr lang="el-GR" dirty="0"/>
          </a:p>
        </p:txBody>
      </p:sp>
    </p:spTree>
    <p:extLst>
      <p:ext uri="{BB962C8B-B14F-4D97-AF65-F5344CB8AC3E}">
        <p14:creationId xmlns:p14="http://schemas.microsoft.com/office/powerpoint/2010/main" val="21900736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211960" y="12612"/>
            <a:ext cx="360040" cy="684538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6">
                  <a:lumMod val="50000"/>
                </a:schemeClr>
              </a:solidFill>
            </a:endParaRPr>
          </a:p>
        </p:txBody>
      </p:sp>
    </p:spTree>
    <p:extLst>
      <p:ext uri="{BB962C8B-B14F-4D97-AF65-F5344CB8AC3E}">
        <p14:creationId xmlns:p14="http://schemas.microsoft.com/office/powerpoint/2010/main" val="3421482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16"/>
            <a:ext cx="9144000" cy="6858000"/>
          </a:xfrm>
          <a:prstGeom prst="rect">
            <a:avLst/>
          </a:prstGeom>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8946"/>
            <a:ext cx="1487472" cy="198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04664"/>
            <a:ext cx="1486020" cy="198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404664"/>
            <a:ext cx="1486020" cy="198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393939"/>
            <a:ext cx="1486020" cy="198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49" y="3767540"/>
            <a:ext cx="1494185" cy="195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0840" y="3763274"/>
            <a:ext cx="1472494" cy="195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9450" y="3763274"/>
            <a:ext cx="1472494" cy="195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2349" y="3767540"/>
            <a:ext cx="1486020" cy="19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14654" y="2647363"/>
            <a:ext cx="2121288" cy="307777"/>
          </a:xfrm>
          <a:prstGeom prst="rect">
            <a:avLst/>
          </a:prstGeom>
          <a:noFill/>
        </p:spPr>
        <p:txBody>
          <a:bodyPr wrap="square" rtlCol="0">
            <a:spAutoFit/>
          </a:bodyPr>
          <a:lstStyle/>
          <a:p>
            <a:r>
              <a:rPr lang="en-US" sz="1400" dirty="0" err="1">
                <a:latin typeface="Algerian" pitchFamily="82" charset="0"/>
              </a:rPr>
              <a:t>Liesel</a:t>
            </a:r>
            <a:r>
              <a:rPr lang="en-US" sz="1400" dirty="0">
                <a:latin typeface="Algerian" pitchFamily="82" charset="0"/>
              </a:rPr>
              <a:t> </a:t>
            </a:r>
            <a:r>
              <a:rPr lang="en-US" sz="1400" dirty="0" err="1">
                <a:latin typeface="Algerian" pitchFamily="82" charset="0"/>
              </a:rPr>
              <a:t>Meminger</a:t>
            </a:r>
            <a:endParaRPr lang="el-GR" sz="1400" dirty="0"/>
          </a:p>
        </p:txBody>
      </p:sp>
      <p:sp>
        <p:nvSpPr>
          <p:cNvPr id="10" name="TextBox 9"/>
          <p:cNvSpPr txBox="1"/>
          <p:nvPr/>
        </p:nvSpPr>
        <p:spPr>
          <a:xfrm>
            <a:off x="2699792" y="2647362"/>
            <a:ext cx="2016224" cy="307777"/>
          </a:xfrm>
          <a:prstGeom prst="rect">
            <a:avLst/>
          </a:prstGeom>
          <a:noFill/>
        </p:spPr>
        <p:txBody>
          <a:bodyPr wrap="square" rtlCol="0">
            <a:spAutoFit/>
          </a:bodyPr>
          <a:lstStyle/>
          <a:p>
            <a:r>
              <a:rPr lang="en-US" sz="1400" dirty="0">
                <a:latin typeface="Algerian" pitchFamily="82" charset="0"/>
              </a:rPr>
              <a:t>Hans </a:t>
            </a:r>
            <a:r>
              <a:rPr lang="en-US" sz="1400" dirty="0" err="1">
                <a:latin typeface="Algerian" pitchFamily="82" charset="0"/>
              </a:rPr>
              <a:t>Hubermann</a:t>
            </a:r>
            <a:endParaRPr lang="el-GR" sz="1400" dirty="0"/>
          </a:p>
        </p:txBody>
      </p:sp>
      <p:sp>
        <p:nvSpPr>
          <p:cNvPr id="11" name="TextBox 10"/>
          <p:cNvSpPr txBox="1"/>
          <p:nvPr/>
        </p:nvSpPr>
        <p:spPr>
          <a:xfrm>
            <a:off x="5069450" y="2647361"/>
            <a:ext cx="1878814" cy="307777"/>
          </a:xfrm>
          <a:prstGeom prst="rect">
            <a:avLst/>
          </a:prstGeom>
          <a:noFill/>
        </p:spPr>
        <p:txBody>
          <a:bodyPr wrap="square" rtlCol="0">
            <a:spAutoFit/>
          </a:bodyPr>
          <a:lstStyle/>
          <a:p>
            <a:r>
              <a:rPr lang="en-US" sz="1400" dirty="0">
                <a:latin typeface="Algerian" pitchFamily="82" charset="0"/>
              </a:rPr>
              <a:t>Rosa </a:t>
            </a:r>
            <a:r>
              <a:rPr lang="en-US" sz="1400" dirty="0" err="1">
                <a:latin typeface="Algerian" pitchFamily="82" charset="0"/>
              </a:rPr>
              <a:t>Hubermann</a:t>
            </a:r>
            <a:endParaRPr lang="el-GR" sz="1400" dirty="0"/>
          </a:p>
        </p:txBody>
      </p:sp>
      <p:sp>
        <p:nvSpPr>
          <p:cNvPr id="12" name="TextBox 11"/>
          <p:cNvSpPr txBox="1"/>
          <p:nvPr/>
        </p:nvSpPr>
        <p:spPr>
          <a:xfrm>
            <a:off x="7188416" y="2647363"/>
            <a:ext cx="2016224" cy="307777"/>
          </a:xfrm>
          <a:prstGeom prst="rect">
            <a:avLst/>
          </a:prstGeom>
          <a:noFill/>
        </p:spPr>
        <p:txBody>
          <a:bodyPr wrap="square" rtlCol="0">
            <a:spAutoFit/>
          </a:bodyPr>
          <a:lstStyle/>
          <a:p>
            <a:r>
              <a:rPr lang="en-US" sz="1400" dirty="0">
                <a:latin typeface="Algerian" pitchFamily="82" charset="0"/>
              </a:rPr>
              <a:t>Max </a:t>
            </a:r>
            <a:r>
              <a:rPr lang="en-US" sz="1400" dirty="0" err="1">
                <a:latin typeface="Algerian" pitchFamily="82" charset="0"/>
              </a:rPr>
              <a:t>Vanderberg</a:t>
            </a:r>
            <a:endParaRPr lang="el-GR" sz="1400" dirty="0"/>
          </a:p>
        </p:txBody>
      </p:sp>
      <p:sp>
        <p:nvSpPr>
          <p:cNvPr id="13" name="TextBox 12"/>
          <p:cNvSpPr txBox="1"/>
          <p:nvPr/>
        </p:nvSpPr>
        <p:spPr>
          <a:xfrm>
            <a:off x="546449" y="5970185"/>
            <a:ext cx="1494185" cy="307777"/>
          </a:xfrm>
          <a:prstGeom prst="rect">
            <a:avLst/>
          </a:prstGeom>
          <a:noFill/>
        </p:spPr>
        <p:txBody>
          <a:bodyPr wrap="square" rtlCol="0">
            <a:spAutoFit/>
          </a:bodyPr>
          <a:lstStyle/>
          <a:p>
            <a:r>
              <a:rPr lang="en-US" sz="1400" dirty="0">
                <a:latin typeface="Algerian" pitchFamily="82" charset="0"/>
              </a:rPr>
              <a:t>Rudy Steiner</a:t>
            </a:r>
            <a:endParaRPr lang="el-GR" sz="1400" dirty="0"/>
          </a:p>
        </p:txBody>
      </p:sp>
      <p:sp>
        <p:nvSpPr>
          <p:cNvPr id="14" name="TextBox 13"/>
          <p:cNvSpPr txBox="1"/>
          <p:nvPr/>
        </p:nvSpPr>
        <p:spPr>
          <a:xfrm>
            <a:off x="2520272" y="5970184"/>
            <a:ext cx="2086934" cy="307777"/>
          </a:xfrm>
          <a:prstGeom prst="rect">
            <a:avLst/>
          </a:prstGeom>
          <a:noFill/>
        </p:spPr>
        <p:txBody>
          <a:bodyPr wrap="square" rtlCol="0">
            <a:spAutoFit/>
          </a:bodyPr>
          <a:lstStyle/>
          <a:p>
            <a:r>
              <a:rPr lang="en-US" sz="1400" dirty="0">
                <a:latin typeface="Algerian" pitchFamily="82" charset="0"/>
              </a:rPr>
              <a:t>Franz </a:t>
            </a:r>
            <a:r>
              <a:rPr lang="en-US" sz="1400" dirty="0" err="1">
                <a:latin typeface="Algerian" pitchFamily="82" charset="0"/>
              </a:rPr>
              <a:t>Deutscher</a:t>
            </a:r>
            <a:endParaRPr lang="el-GR" sz="1400" dirty="0"/>
          </a:p>
        </p:txBody>
      </p:sp>
      <p:sp>
        <p:nvSpPr>
          <p:cNvPr id="15" name="TextBox 14"/>
          <p:cNvSpPr txBox="1"/>
          <p:nvPr/>
        </p:nvSpPr>
        <p:spPr>
          <a:xfrm>
            <a:off x="5055924" y="5939407"/>
            <a:ext cx="1486020" cy="369332"/>
          </a:xfrm>
          <a:prstGeom prst="rect">
            <a:avLst/>
          </a:prstGeom>
          <a:noFill/>
        </p:spPr>
        <p:txBody>
          <a:bodyPr wrap="square" rtlCol="0">
            <a:spAutoFit/>
          </a:bodyPr>
          <a:lstStyle/>
          <a:p>
            <a:r>
              <a:rPr lang="en-US" dirty="0"/>
              <a:t> </a:t>
            </a:r>
            <a:r>
              <a:rPr lang="en-US" sz="1400" dirty="0" err="1">
                <a:latin typeface="Algerian" pitchFamily="82" charset="0"/>
              </a:rPr>
              <a:t>Ilsa</a:t>
            </a:r>
            <a:r>
              <a:rPr lang="en-US" sz="1400" dirty="0">
                <a:latin typeface="Algerian" pitchFamily="82" charset="0"/>
              </a:rPr>
              <a:t> Hermann</a:t>
            </a:r>
            <a:endParaRPr lang="el-GR" sz="1400" dirty="0"/>
          </a:p>
        </p:txBody>
      </p:sp>
      <p:sp>
        <p:nvSpPr>
          <p:cNvPr id="16" name="TextBox 15"/>
          <p:cNvSpPr txBox="1"/>
          <p:nvPr/>
        </p:nvSpPr>
        <p:spPr>
          <a:xfrm>
            <a:off x="7053372" y="5970185"/>
            <a:ext cx="1986681" cy="307777"/>
          </a:xfrm>
          <a:prstGeom prst="rect">
            <a:avLst/>
          </a:prstGeom>
          <a:noFill/>
        </p:spPr>
        <p:txBody>
          <a:bodyPr wrap="square" rtlCol="0">
            <a:spAutoFit/>
          </a:bodyPr>
          <a:lstStyle/>
          <a:p>
            <a:r>
              <a:rPr lang="en-US" sz="1400" dirty="0">
                <a:latin typeface="Algerian" pitchFamily="82" charset="0"/>
              </a:rPr>
              <a:t>Paula </a:t>
            </a:r>
            <a:r>
              <a:rPr lang="en-US" sz="1400" dirty="0" err="1">
                <a:latin typeface="Algerian" pitchFamily="82" charset="0"/>
              </a:rPr>
              <a:t>Meminger</a:t>
            </a:r>
            <a:endParaRPr lang="el-GR" sz="1400" dirty="0"/>
          </a:p>
        </p:txBody>
      </p:sp>
    </p:spTree>
    <p:extLst>
      <p:ext uri="{BB962C8B-B14F-4D97-AF65-F5344CB8AC3E}">
        <p14:creationId xmlns:p14="http://schemas.microsoft.com/office/powerpoint/2010/main" val="9630362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5" y="-5644"/>
            <a:ext cx="9144000" cy="6858000"/>
          </a:xfrm>
          <a:prstGeom prst="rect">
            <a:avLst/>
          </a:prstGeom>
        </p:spPr>
      </p:pic>
      <p:sp>
        <p:nvSpPr>
          <p:cNvPr id="3" name="TextBox 2"/>
          <p:cNvSpPr txBox="1"/>
          <p:nvPr/>
        </p:nvSpPr>
        <p:spPr>
          <a:xfrm>
            <a:off x="251520" y="499478"/>
            <a:ext cx="3960440" cy="5847755"/>
          </a:xfrm>
          <a:prstGeom prst="rect">
            <a:avLst/>
          </a:prstGeom>
          <a:noFill/>
        </p:spPr>
        <p:txBody>
          <a:bodyPr wrap="square" rtlCol="0">
            <a:spAutoFit/>
          </a:bodyPr>
          <a:lstStyle/>
          <a:p>
            <a:r>
              <a:rPr lang="en-US" sz="1100" b="1" i="1" dirty="0"/>
              <a:t>Rosa </a:t>
            </a:r>
            <a:r>
              <a:rPr lang="en-US" sz="1100" b="1" i="1" dirty="0" err="1"/>
              <a:t>Hubermann</a:t>
            </a:r>
            <a:r>
              <a:rPr lang="en-US" sz="1100" b="1" i="1" dirty="0"/>
              <a:t> is a pivotal character in The Book Thief, a novel by Markus </a:t>
            </a:r>
            <a:r>
              <a:rPr lang="en-US" sz="1100" b="1" i="1" dirty="0" err="1"/>
              <a:t>Zusak</a:t>
            </a:r>
            <a:r>
              <a:rPr lang="en-US" sz="1100" b="1" i="1" dirty="0"/>
              <a:t>. She is </a:t>
            </a:r>
            <a:r>
              <a:rPr lang="en-US" sz="1100" b="1" i="1" dirty="0" err="1"/>
              <a:t>Liesel</a:t>
            </a:r>
            <a:r>
              <a:rPr lang="en-US" sz="1100" b="1" i="1" dirty="0"/>
              <a:t> </a:t>
            </a:r>
            <a:r>
              <a:rPr lang="en-US" sz="1100" b="1" i="1" dirty="0" err="1"/>
              <a:t>Meminger's</a:t>
            </a:r>
            <a:r>
              <a:rPr lang="en-US" sz="1100" b="1" i="1" dirty="0"/>
              <a:t> foster mother, a blunt, tough, and fiercely protective woman. Though she often appears harsh and abrasive, with a sharp tongue and a no-nonsense attitude, Rosa's love for </a:t>
            </a:r>
            <a:r>
              <a:rPr lang="en-US" sz="1100" b="1" i="1" dirty="0" err="1"/>
              <a:t>Liesel</a:t>
            </a:r>
            <a:r>
              <a:rPr lang="en-US" sz="1100" b="1" i="1" dirty="0"/>
              <a:t> and her family runs deep. She serves as a stabilizing force during the turbulent years of World War II in Nazi Germany. Despite her rough exterior, Rosa demonstrates immense loyalty and courage, especially when protecting </a:t>
            </a:r>
            <a:r>
              <a:rPr lang="en-US" sz="1100" b="1" i="1" dirty="0" err="1"/>
              <a:t>Liesel</a:t>
            </a:r>
            <a:r>
              <a:rPr lang="en-US" sz="1100" b="1" i="1" dirty="0"/>
              <a:t> and hiding Max </a:t>
            </a:r>
            <a:r>
              <a:rPr lang="en-US" sz="1100" b="1" i="1" dirty="0" err="1"/>
              <a:t>Vandenburg</a:t>
            </a:r>
            <a:r>
              <a:rPr lang="en-US" sz="1100" b="1" i="1" dirty="0"/>
              <a:t>, a Jewish man, in their basement. Her character is complex and multifaceted, combining moments of comic relief with profound emotional depth, showing that love and sacrifice can come in unexpected forms. Rosa is described as a middle-aged, stocky woman with a broad face and a no-nonsense demeanor. She has a gruff, somewhat intimidating presence, often scowling or frowning, with a voice that matches her appearance: sharp, loud, and demanding. She wears her hair in a tightly-wound bun, and her facial expressions rarely suggest warmth, though this is just a facade for the deeper affection she holds for her family. Despite her outward toughness, she can also have moments of vulnerability, especially when she's alone or in private with those she cares about. </a:t>
            </a:r>
          </a:p>
          <a:p>
            <a:r>
              <a:rPr lang="en-US" sz="1100" b="1" i="1" dirty="0"/>
              <a:t>When </a:t>
            </a:r>
            <a:r>
              <a:rPr lang="en-US" sz="1100" b="1" i="1" dirty="0" err="1"/>
              <a:t>Liesel</a:t>
            </a:r>
            <a:r>
              <a:rPr lang="en-US" sz="1100" b="1" i="1" dirty="0"/>
              <a:t> is placed with the </a:t>
            </a:r>
            <a:r>
              <a:rPr lang="en-US" sz="1100" b="1" i="1" dirty="0" err="1"/>
              <a:t>Hubermanns</a:t>
            </a:r>
            <a:r>
              <a:rPr lang="en-US" sz="1100" b="1" i="1" dirty="0"/>
              <a:t> after the death of her brother and the disappearance of her mother, Rosa’s stern manner makes </a:t>
            </a:r>
            <a:r>
              <a:rPr lang="en-US" sz="1100" b="1" i="1" dirty="0" err="1"/>
              <a:t>Liesel’s</a:t>
            </a:r>
            <a:r>
              <a:rPr lang="en-US" sz="1100" b="1" i="1" dirty="0"/>
              <a:t> transition difficult. Rosa is strict with </a:t>
            </a:r>
            <a:r>
              <a:rPr lang="en-US" sz="1100" b="1" i="1" dirty="0" err="1"/>
              <a:t>Liesel</a:t>
            </a:r>
            <a:r>
              <a:rPr lang="en-US" sz="1100" b="1" i="1" dirty="0"/>
              <a:t>, often berating her, but the two develop a strong, if unspoken, bond. Rosa acts as a mother figure in her own way—her affection for </a:t>
            </a:r>
            <a:r>
              <a:rPr lang="en-US" sz="1100" b="1" i="1" dirty="0" err="1"/>
              <a:t>Liesel</a:t>
            </a:r>
            <a:r>
              <a:rPr lang="en-US" sz="1100" b="1" i="1" dirty="0"/>
              <a:t> is shown in actions rather than words, from making sure </a:t>
            </a:r>
            <a:r>
              <a:rPr lang="en-US" sz="1100" b="1" i="1" dirty="0" err="1"/>
              <a:t>Liesel</a:t>
            </a:r>
            <a:r>
              <a:rPr lang="en-US" sz="1100" b="1" i="1" dirty="0"/>
              <a:t> has food and clothes to, later in the story, sacrificing her own safety to protect her. </a:t>
            </a:r>
          </a:p>
          <a:p>
            <a:r>
              <a:rPr lang="en-US" sz="1100" b="1" i="1" dirty="0"/>
              <a:t>Rosa is married to Hans </a:t>
            </a:r>
            <a:r>
              <a:rPr lang="en-US" sz="1100" b="1" i="1" dirty="0" err="1"/>
              <a:t>Hubermann</a:t>
            </a:r>
            <a:r>
              <a:rPr lang="en-US" sz="1100" b="1" i="1" dirty="0"/>
              <a:t>, the kinder, gentler of the two, who teaches </a:t>
            </a:r>
            <a:r>
              <a:rPr lang="en-US" sz="1100" b="1" i="1" dirty="0" err="1"/>
              <a:t>Liesel</a:t>
            </a:r>
            <a:r>
              <a:rPr lang="en-US" sz="1100" b="1" i="1" dirty="0"/>
              <a:t> to read and acts as a calming influence. However, Rosa’s role in their partnership is equally vital. She helps keep their household afloat, running a small</a:t>
            </a:r>
            <a:endParaRPr lang="el-GR" sz="1100" b="1" i="1" dirty="0"/>
          </a:p>
        </p:txBody>
      </p:sp>
      <p:sp>
        <p:nvSpPr>
          <p:cNvPr id="4" name="TextBox 3"/>
          <p:cNvSpPr txBox="1"/>
          <p:nvPr/>
        </p:nvSpPr>
        <p:spPr>
          <a:xfrm>
            <a:off x="4903440" y="332656"/>
            <a:ext cx="4032448" cy="6355586"/>
          </a:xfrm>
          <a:prstGeom prst="rect">
            <a:avLst/>
          </a:prstGeom>
          <a:noFill/>
        </p:spPr>
        <p:txBody>
          <a:bodyPr wrap="square" rtlCol="0">
            <a:spAutoFit/>
          </a:bodyPr>
          <a:lstStyle/>
          <a:p>
            <a:r>
              <a:rPr lang="en-US" sz="1100" b="1" i="1" dirty="0"/>
              <a:t>laundry business and dealing with the financial burdens of World War II. While Hans is more idealistic and compassionate, Rosa’s pragmatism and strength balance their relationship. Rosa’s practicality allows them to survive in a world that is increasingly dangerous for Jews and dissidents.</a:t>
            </a:r>
          </a:p>
          <a:p>
            <a:r>
              <a:rPr lang="en-US" sz="1100" b="1" i="1" dirty="0"/>
              <a:t>One of the most significant ways Rosa demonstrates her loyalty and courage is through her protection of Max </a:t>
            </a:r>
            <a:r>
              <a:rPr lang="en-US" sz="1100" b="1" i="1" dirty="0" err="1"/>
              <a:t>Vandenburg</a:t>
            </a:r>
            <a:r>
              <a:rPr lang="en-US" sz="1100" b="1" i="1" dirty="0"/>
              <a:t>, the Jewish man whom the </a:t>
            </a:r>
            <a:r>
              <a:rPr lang="en-US" sz="1100" b="1" i="1" dirty="0" err="1"/>
              <a:t>Hubermanns</a:t>
            </a:r>
            <a:r>
              <a:rPr lang="en-US" sz="1100" b="1" i="1" dirty="0"/>
              <a:t> hide in their basement during the war. The risks they take by sheltering Max, especially with the Gestapo prowling for Jews, are enormous. Rosa, despite her complaints and frustrations, plays a vital role in ensuring Max’s safety, providing him with food and a place to stay even as the family faces mounting pressure from the war and from the Nazis. Her relationship with Max is one of quiet mutual respect and understanding, as she silently bears the immense strain of their secret.</a:t>
            </a:r>
          </a:p>
          <a:p>
            <a:r>
              <a:rPr lang="en-US" sz="1100" b="1" i="1" dirty="0"/>
              <a:t> Rosa’s courage is not always loud or obvious, but it’s steady and unwavering. She endures daily hardships—the threat of Nazi persecution, the grief of living in a war-torn world, and the constant fear for the lives of those she loves. Her role as a mother and protector, though uncelebrated, is crucial to the survival of her family.</a:t>
            </a:r>
          </a:p>
          <a:p>
            <a:r>
              <a:rPr lang="en-US" sz="1100" b="1" i="1" dirty="0"/>
              <a:t>While Rosa can be blunt and scolding, her character also provides moments of humor and warmth in the story. Her verbal sparring with Hans, often filled with sarcasm, is one of the lighter aspects of the novel, and it reveals the deeply intertwined affection between the two. Her tough-love approach to </a:t>
            </a:r>
            <a:r>
              <a:rPr lang="en-US" sz="1100" b="1" i="1" dirty="0" err="1"/>
              <a:t>Liesel</a:t>
            </a:r>
            <a:r>
              <a:rPr lang="en-US" sz="1100" b="1" i="1" dirty="0"/>
              <a:t> and Hans shows that, though she might not express her emotions conventionally, she is at the emotional center of the household.</a:t>
            </a:r>
          </a:p>
          <a:p>
            <a:r>
              <a:rPr lang="en-US" sz="1100" b="1" i="1" dirty="0"/>
              <a:t>In conclusion, Rosa </a:t>
            </a:r>
            <a:r>
              <a:rPr lang="en-US" sz="1100" b="1" i="1" dirty="0" err="1"/>
              <a:t>Hubermann</a:t>
            </a:r>
            <a:r>
              <a:rPr lang="en-US" sz="1100" b="1" i="1" dirty="0"/>
              <a:t> is a character of immense emotional depth. Though she is tough, scornful, and even abrasive, she is also one of the most loving, loyal, and courageous figures in The Book Thief. Her evolution from an intimidating figure to a fierce protector reflects the complexity of human relationships in times of crisis, and her presence helps to ground the story in themes of sacrifice, family, and the quiet heroism found in everyday actions</a:t>
            </a:r>
            <a:r>
              <a:rPr lang="en-US" sz="1100" dirty="0"/>
              <a:t>.</a:t>
            </a:r>
          </a:p>
        </p:txBody>
      </p:sp>
    </p:spTree>
    <p:extLst>
      <p:ext uri="{BB962C8B-B14F-4D97-AF65-F5344CB8AC3E}">
        <p14:creationId xmlns:p14="http://schemas.microsoft.com/office/powerpoint/2010/main" val="535156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55976" cy="6858000"/>
          </a:xfrm>
          <a:prstGeom prst="rect">
            <a:avLst/>
          </a:prstGeom>
        </p:spPr>
      </p:pic>
      <p:sp>
        <p:nvSpPr>
          <p:cNvPr id="3" name="Ορθογώνιο 2"/>
          <p:cNvSpPr/>
          <p:nvPr/>
        </p:nvSpPr>
        <p:spPr>
          <a:xfrm>
            <a:off x="4355976" y="0"/>
            <a:ext cx="504056"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6">
                  <a:lumMod val="50000"/>
                </a:schemeClr>
              </a:solidFill>
            </a:endParaRPr>
          </a:p>
        </p:txBody>
      </p:sp>
      <p:sp>
        <p:nvSpPr>
          <p:cNvPr id="4" name="TextBox 3"/>
          <p:cNvSpPr txBox="1"/>
          <p:nvPr/>
        </p:nvSpPr>
        <p:spPr>
          <a:xfrm>
            <a:off x="5615608" y="1556792"/>
            <a:ext cx="3528392" cy="2800767"/>
          </a:xfrm>
          <a:prstGeom prst="rect">
            <a:avLst/>
          </a:prstGeom>
          <a:noFill/>
        </p:spPr>
        <p:txBody>
          <a:bodyPr wrap="square" rtlCol="0">
            <a:spAutoFit/>
          </a:bodyPr>
          <a:lstStyle/>
          <a:p>
            <a:r>
              <a:rPr lang="en-US" sz="8800" dirty="0">
                <a:latin typeface="Blackadder ITC" pitchFamily="82" charset="0"/>
              </a:rPr>
              <a:t>THE </a:t>
            </a:r>
          </a:p>
          <a:p>
            <a:r>
              <a:rPr lang="en-US" sz="8800" dirty="0">
                <a:latin typeface="Blackadder ITC" pitchFamily="82" charset="0"/>
              </a:rPr>
              <a:t>END</a:t>
            </a:r>
            <a:endParaRPr lang="el-GR" sz="8800" dirty="0"/>
          </a:p>
        </p:txBody>
      </p:sp>
      <p:sp>
        <p:nvSpPr>
          <p:cNvPr id="5" name="TextBox 4"/>
          <p:cNvSpPr txBox="1"/>
          <p:nvPr/>
        </p:nvSpPr>
        <p:spPr>
          <a:xfrm>
            <a:off x="7740352" y="6453336"/>
            <a:ext cx="2016224" cy="246221"/>
          </a:xfrm>
          <a:prstGeom prst="rect">
            <a:avLst/>
          </a:prstGeom>
          <a:noFill/>
        </p:spPr>
        <p:txBody>
          <a:bodyPr wrap="square" rtlCol="0">
            <a:spAutoFit/>
          </a:bodyPr>
          <a:lstStyle/>
          <a:p>
            <a:r>
              <a:rPr lang="el-GR" sz="1000" dirty="0"/>
              <a:t>ΣΠΑΝΙΔΗΣ ΑΓΓΕΛΟΣ Γ’4</a:t>
            </a:r>
          </a:p>
        </p:txBody>
      </p:sp>
    </p:spTree>
    <p:extLst>
      <p:ext uri="{BB962C8B-B14F-4D97-AF65-F5344CB8AC3E}">
        <p14:creationId xmlns:p14="http://schemas.microsoft.com/office/powerpoint/2010/main" val="2133261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807</Words>
  <Application>Microsoft Office PowerPoint</Application>
  <PresentationFormat>Προβολή στην οθόνη (4:3)</PresentationFormat>
  <Paragraphs>19</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Chrysoula Spanidi</dc:creator>
  <cp:lastModifiedBy>aggelosspan19@gmail.com</cp:lastModifiedBy>
  <cp:revision>13</cp:revision>
  <dcterms:created xsi:type="dcterms:W3CDTF">2024-12-19T22:24:48Z</dcterms:created>
  <dcterms:modified xsi:type="dcterms:W3CDTF">2024-12-23T19:58:33Z</dcterms:modified>
</cp:coreProperties>
</file>