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ata" panose="020B0604020202020204" charset="0"/>
      <p:regular r:id="rId17"/>
    </p:embeddedFont>
    <p:embeddedFont>
      <p:font typeface="Raleway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3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3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B1C1D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18408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The Legacy of Louis Vuitton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3899297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Dive into the captivating history and global influence of the iconic luxury brand, Louis Vuitton. From its humble beginnings as a luggage maker to its status as a high-fashion powerhouse, this presentation will explore the key milestones that have shaped the Louis Vuitton legacy.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6280190" y="5648563"/>
            <a:ext cx="3089910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CFCBBF"/>
                </a:solidFill>
                <a:latin typeface="Prata" panose="020B0604020202020204" charset="0"/>
                <a:ea typeface="Raleway Bold" pitchFamily="34" charset="-122"/>
                <a:cs typeface="Raleway Bold" pitchFamily="34" charset="-120"/>
              </a:rPr>
              <a:t>by Stathis Kotsopoulos</a:t>
            </a:r>
            <a:endParaRPr lang="en-US" sz="2200" dirty="0">
              <a:latin typeface="Prata" panose="020B0604020202020204" charset="0"/>
            </a:endParaRPr>
          </a:p>
        </p:txBody>
      </p:sp>
      <p:pic>
        <p:nvPicPr>
          <p:cNvPr id="9" name="Graphic 8" descr="Stop">
            <a:extLst>
              <a:ext uri="{FF2B5EF4-FFF2-40B4-BE49-F238E27FC236}">
                <a16:creationId xmlns:a16="http://schemas.microsoft.com/office/drawing/2014/main" id="{6A85F7CE-D24F-4B85-BFCA-051E4A8651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33849" y="7434469"/>
            <a:ext cx="2435089" cy="8647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645813"/>
            <a:ext cx="1034903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The Future of the Louis Vuitton Brand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150+</a:t>
            </a:r>
            <a:endParaRPr lang="en-US" sz="5850" dirty="0"/>
          </a:p>
        </p:txBody>
      </p:sp>
      <p:sp>
        <p:nvSpPr>
          <p:cNvPr id="5" name="Text 2"/>
          <p:cNvSpPr/>
          <p:nvPr/>
        </p:nvSpPr>
        <p:spPr>
          <a:xfrm>
            <a:off x="1436489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Global Presence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93790" y="63303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has over 150 stores worldwide, with plans for continued international expansion.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254704" y="4808101"/>
            <a:ext cx="4120872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$18B</a:t>
            </a:r>
            <a:endParaRPr lang="en-US" sz="5850" dirty="0"/>
          </a:p>
        </p:txBody>
      </p:sp>
      <p:sp>
        <p:nvSpPr>
          <p:cNvPr id="8" name="Text 5"/>
          <p:cNvSpPr/>
          <p:nvPr/>
        </p:nvSpPr>
        <p:spPr>
          <a:xfrm>
            <a:off x="5753695" y="5839897"/>
            <a:ext cx="312277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Financial Performance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254704" y="6330315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brand's parent company, LVMH, reported revenue of over $18 billion in 2022, showcasing its financial strength</a:t>
            </a:r>
            <a:r>
              <a:rPr lang="en-US" sz="175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9715738" y="4808101"/>
            <a:ext cx="4120753" cy="7484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850"/>
              </a:lnSpc>
              <a:buNone/>
            </a:pPr>
            <a:r>
              <a:rPr lang="en-US" sz="58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5%</a:t>
            </a:r>
            <a:endParaRPr lang="en-US" sz="5850" dirty="0"/>
          </a:p>
        </p:txBody>
      </p:sp>
      <p:sp>
        <p:nvSpPr>
          <p:cNvPr id="11" name="Text 8"/>
          <p:cNvSpPr/>
          <p:nvPr/>
        </p:nvSpPr>
        <p:spPr>
          <a:xfrm>
            <a:off x="10358438" y="58398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Sustainability Goals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9715738" y="6330315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aims to reduce its carbon emissions by 5% annually, as part of its commitment to sustainability.</a:t>
            </a:r>
            <a:endParaRPr lang="en-US" sz="1750" dirty="0">
              <a:latin typeface="Prata" panose="020B0604020202020204" charset="0"/>
            </a:endParaRPr>
          </a:p>
        </p:txBody>
      </p:sp>
      <p:pic>
        <p:nvPicPr>
          <p:cNvPr id="14" name="Graphic 13" descr="Stop">
            <a:extLst>
              <a:ext uri="{FF2B5EF4-FFF2-40B4-BE49-F238E27FC236}">
                <a16:creationId xmlns:a16="http://schemas.microsoft.com/office/drawing/2014/main" id="{CC0C773A-6BDE-40C2-AA55-F00AFBD51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94096" y="7419023"/>
            <a:ext cx="253447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753177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Founding and Early History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1854: The Beginning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opens his first luggage workshop in Paris, pioneering flat-topped trunks to prevent water damage.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Early Innovations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Vuitton's trunks are recognized for their quality craftsmanship and unique designs, establishing the brand's reputation.</a:t>
            </a:r>
            <a:endParaRPr lang="en-US" sz="1750" dirty="0">
              <a:latin typeface="Prata" panose="020B0604020202020204" charset="0"/>
            </a:endParaRPr>
          </a:p>
        </p:txBody>
      </p:sp>
      <p:pic>
        <p:nvPicPr>
          <p:cNvPr id="8" name="Graphic 7" descr="Stop">
            <a:extLst>
              <a:ext uri="{FF2B5EF4-FFF2-40B4-BE49-F238E27FC236}">
                <a16:creationId xmlns:a16="http://schemas.microsoft.com/office/drawing/2014/main" id="{3DF64E67-358C-444E-8712-6D7CD18AE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73609" y="7494106"/>
            <a:ext cx="2435087" cy="824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488" y="1655088"/>
            <a:ext cx="4919424" cy="491942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860947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The Iconic Monogram Canvas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18667"/>
            <a:ext cx="3664863" cy="3050490"/>
          </a:xfrm>
          <a:prstGeom prst="roundRect">
            <a:avLst>
              <a:gd name="adj" fmla="val 1237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1020604" y="3845481"/>
            <a:ext cx="3211235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1896: Monogram Creation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0604" y="4690229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iconic LV monogram canvas is introduced, becoming an instantly recognizable symbol of luxury.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3618667"/>
            <a:ext cx="3664863" cy="2414385"/>
          </a:xfrm>
          <a:prstGeom prst="roundRect">
            <a:avLst>
              <a:gd name="adj" fmla="val 1237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4912281" y="384548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Signature Design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2281" y="4335899"/>
            <a:ext cx="321123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interlocking L and V pattern, along with the quatrefoils and flowers, become the brand's signature.</a:t>
            </a:r>
            <a:endParaRPr lang="en-US" sz="1750" dirty="0">
              <a:latin typeface="Prata" panose="020B0604020202020204" charset="0"/>
            </a:endParaRPr>
          </a:p>
        </p:txBody>
      </p:sp>
      <p:pic>
        <p:nvPicPr>
          <p:cNvPr id="11" name="Graphic 10" descr="Stop">
            <a:extLst>
              <a:ext uri="{FF2B5EF4-FFF2-40B4-BE49-F238E27FC236}">
                <a16:creationId xmlns:a16="http://schemas.microsoft.com/office/drawing/2014/main" id="{00F8EB80-5829-4523-A508-00835D80B0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354339" y="7454348"/>
            <a:ext cx="2514600" cy="8845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9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085" y="2963585"/>
            <a:ext cx="9413438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Expanding into Accessories and Fashion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0085" y="5778579"/>
            <a:ext cx="13270230" cy="22860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5" name="Shape 2"/>
          <p:cNvSpPr/>
          <p:nvPr/>
        </p:nvSpPr>
        <p:spPr>
          <a:xfrm>
            <a:off x="3937635" y="5098494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6" name="Shape 3"/>
          <p:cNvSpPr/>
          <p:nvPr/>
        </p:nvSpPr>
        <p:spPr>
          <a:xfrm>
            <a:off x="3730466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7" name="Text 4"/>
          <p:cNvSpPr/>
          <p:nvPr/>
        </p:nvSpPr>
        <p:spPr>
          <a:xfrm>
            <a:off x="3898702" y="5632847"/>
            <a:ext cx="10060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734508" y="3862268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1901: Handbags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74395" y="4282440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begins producing leather handbags, expanding beyond its core luggage business.</a:t>
            </a:r>
            <a:endParaRPr lang="en-US" sz="1500" dirty="0">
              <a:latin typeface="Prata" panose="020B060402020202020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303770" y="5778579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11" name="Shape 8"/>
          <p:cNvSpPr/>
          <p:nvPr/>
        </p:nvSpPr>
        <p:spPr>
          <a:xfrm>
            <a:off x="7096601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2" name="Text 9"/>
          <p:cNvSpPr/>
          <p:nvPr/>
        </p:nvSpPr>
        <p:spPr>
          <a:xfrm>
            <a:off x="7225784" y="5632847"/>
            <a:ext cx="17871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6047184" y="6652974"/>
            <a:ext cx="2536031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1930s: Ready-to-Wear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4240530" y="7073146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 introduces its first ready-to-wear clothing line, solidifying its position in the fashion industry.</a:t>
            </a:r>
            <a:endParaRPr lang="en-US" sz="1500" dirty="0">
              <a:latin typeface="Prata" panose="020B060402020202020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669905" y="5098494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62736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7" name="Text 14"/>
          <p:cNvSpPr/>
          <p:nvPr/>
        </p:nvSpPr>
        <p:spPr>
          <a:xfrm>
            <a:off x="10590967" y="5632847"/>
            <a:ext cx="18073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9466778" y="3862268"/>
            <a:ext cx="242899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1997: Marc Jacobs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606665" y="4282440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appoints Marc Jacobs as its first Artistic Director, further elevating the brand's fashion credentials</a:t>
            </a:r>
            <a:r>
              <a:rPr lang="en-US" sz="1500" dirty="0">
                <a:solidFill>
                  <a:srgbClr val="CFCBBF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.</a:t>
            </a:r>
            <a:endParaRPr lang="en-US" sz="1500" dirty="0"/>
          </a:p>
        </p:txBody>
      </p:sp>
      <p:pic>
        <p:nvPicPr>
          <p:cNvPr id="21" name="Graphic 20" descr="Stop">
            <a:extLst>
              <a:ext uri="{FF2B5EF4-FFF2-40B4-BE49-F238E27FC236}">
                <a16:creationId xmlns:a16="http://schemas.microsoft.com/office/drawing/2014/main" id="{14BE20CB-A33B-49EF-8558-A0A6E86621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44187" y="7384018"/>
            <a:ext cx="2764507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60651" y="530900"/>
            <a:ext cx="7073384" cy="6019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Innovations in Luggage Design</a:t>
            </a:r>
            <a:endParaRPr lang="en-US" sz="37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0651" y="1421844"/>
            <a:ext cx="481608" cy="48160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160651" y="2096095"/>
            <a:ext cx="240827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Locks</a:t>
            </a:r>
            <a:endParaRPr lang="en-US" sz="1850" dirty="0"/>
          </a:p>
        </p:txBody>
      </p:sp>
      <p:sp>
        <p:nvSpPr>
          <p:cNvPr id="6" name="Text 2"/>
          <p:cNvSpPr/>
          <p:nvPr/>
        </p:nvSpPr>
        <p:spPr>
          <a:xfrm>
            <a:off x="6160651" y="2512576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Vuitton's innovative luggage locks become a signature feature, ensuring the security of travelers' belongings.</a:t>
            </a:r>
            <a:endParaRPr lang="en-US" sz="1500" dirty="0">
              <a:latin typeface="Prata" panose="020B060402020202020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0651" y="3706773"/>
            <a:ext cx="481608" cy="48160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160651" y="4381024"/>
            <a:ext cx="240827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Zippers</a:t>
            </a:r>
            <a:endParaRPr lang="en-US" sz="1850" dirty="0"/>
          </a:p>
        </p:txBody>
      </p:sp>
      <p:sp>
        <p:nvSpPr>
          <p:cNvPr id="9" name="Text 4"/>
          <p:cNvSpPr/>
          <p:nvPr/>
        </p:nvSpPr>
        <p:spPr>
          <a:xfrm>
            <a:off x="6160651" y="4797504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 introduces zipper closures on its luggage, improving functionality and convenience for customers.</a:t>
            </a:r>
            <a:endParaRPr lang="en-US" sz="1500" dirty="0">
              <a:latin typeface="Prata" panose="020B060402020202020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651" y="5991701"/>
            <a:ext cx="481608" cy="48160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160651" y="6665952"/>
            <a:ext cx="2408277" cy="3009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Wheels</a:t>
            </a:r>
            <a:endParaRPr lang="en-US" sz="1850" dirty="0"/>
          </a:p>
        </p:txBody>
      </p:sp>
      <p:sp>
        <p:nvSpPr>
          <p:cNvPr id="12" name="Text 6"/>
          <p:cNvSpPr/>
          <p:nvPr/>
        </p:nvSpPr>
        <p:spPr>
          <a:xfrm>
            <a:off x="6168980" y="7051238"/>
            <a:ext cx="7795498" cy="616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pioneers the use of wheels on luggage, making it easier for travelers to navigate airports and city streets.</a:t>
            </a:r>
            <a:endParaRPr lang="en-US" sz="1500" dirty="0">
              <a:latin typeface="Prata" panose="020B0604020202020204" charset="0"/>
            </a:endParaRPr>
          </a:p>
        </p:txBody>
      </p:sp>
      <p:pic>
        <p:nvPicPr>
          <p:cNvPr id="14" name="Graphic 13" descr="Stop">
            <a:extLst>
              <a:ext uri="{FF2B5EF4-FFF2-40B4-BE49-F238E27FC236}">
                <a16:creationId xmlns:a16="http://schemas.microsoft.com/office/drawing/2014/main" id="{EE220A2D-0F8F-4392-A1E0-048C3BA6F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53729" y="7513983"/>
            <a:ext cx="2415209" cy="79098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28994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0085" y="2963585"/>
            <a:ext cx="7652504" cy="6072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Louis Vuitton's Global Expansion</a:t>
            </a:r>
            <a:endParaRPr lang="en-US" sz="3800" dirty="0"/>
          </a:p>
        </p:txBody>
      </p:sp>
      <p:sp>
        <p:nvSpPr>
          <p:cNvPr id="4" name="Shape 1"/>
          <p:cNvSpPr/>
          <p:nvPr/>
        </p:nvSpPr>
        <p:spPr>
          <a:xfrm>
            <a:off x="680085" y="5778579"/>
            <a:ext cx="13270230" cy="22860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5" name="Shape 2"/>
          <p:cNvSpPr/>
          <p:nvPr/>
        </p:nvSpPr>
        <p:spPr>
          <a:xfrm>
            <a:off x="3937635" y="5098494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6" name="Shape 3"/>
          <p:cNvSpPr/>
          <p:nvPr/>
        </p:nvSpPr>
        <p:spPr>
          <a:xfrm>
            <a:off x="3730466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7" name="Text 4"/>
          <p:cNvSpPr/>
          <p:nvPr/>
        </p:nvSpPr>
        <p:spPr>
          <a:xfrm>
            <a:off x="3898702" y="5632847"/>
            <a:ext cx="100608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250" dirty="0"/>
          </a:p>
        </p:txBody>
      </p:sp>
      <p:sp>
        <p:nvSpPr>
          <p:cNvPr id="8" name="Text 5"/>
          <p:cNvSpPr/>
          <p:nvPr/>
        </p:nvSpPr>
        <p:spPr>
          <a:xfrm>
            <a:off x="2255044" y="3862268"/>
            <a:ext cx="3387923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1914: First International Store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74395" y="4282440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opens its first international store in London, marking the beginning of the brand's global expansion.</a:t>
            </a:r>
            <a:endParaRPr lang="en-US" sz="1500" dirty="0">
              <a:latin typeface="Prata" panose="020B060402020202020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303770" y="5778579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11" name="Shape 8"/>
          <p:cNvSpPr/>
          <p:nvPr/>
        </p:nvSpPr>
        <p:spPr>
          <a:xfrm>
            <a:off x="7096601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2" name="Text 9"/>
          <p:cNvSpPr/>
          <p:nvPr/>
        </p:nvSpPr>
        <p:spPr>
          <a:xfrm>
            <a:off x="7225784" y="5632847"/>
            <a:ext cx="178713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250" dirty="0"/>
          </a:p>
        </p:txBody>
      </p:sp>
      <p:sp>
        <p:nvSpPr>
          <p:cNvPr id="13" name="Text 10"/>
          <p:cNvSpPr/>
          <p:nvPr/>
        </p:nvSpPr>
        <p:spPr>
          <a:xfrm>
            <a:off x="6097072" y="6652974"/>
            <a:ext cx="2436257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1980s: Rapid Growth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4240530" y="7073146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 rapidly expands its retail presence worldwide, establishing a strong global footprint.</a:t>
            </a:r>
            <a:endParaRPr lang="en-US" sz="1500" dirty="0">
              <a:latin typeface="Prata" panose="020B0604020202020204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10669905" y="5098494"/>
            <a:ext cx="22860" cy="680085"/>
          </a:xfrm>
          <a:prstGeom prst="roundRect">
            <a:avLst>
              <a:gd name="adj" fmla="val 127511"/>
            </a:avLst>
          </a:prstGeom>
          <a:solidFill>
            <a:srgbClr val="535455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62736" y="5559981"/>
            <a:ext cx="437198" cy="437198"/>
          </a:xfrm>
          <a:prstGeom prst="roundRect">
            <a:avLst>
              <a:gd name="adj" fmla="val 6667"/>
            </a:avLst>
          </a:prstGeom>
          <a:solidFill>
            <a:srgbClr val="3A3B3C"/>
          </a:solidFill>
          <a:ln/>
        </p:spPr>
      </p:sp>
      <p:sp>
        <p:nvSpPr>
          <p:cNvPr id="17" name="Text 14"/>
          <p:cNvSpPr/>
          <p:nvPr/>
        </p:nvSpPr>
        <p:spPr>
          <a:xfrm>
            <a:off x="10590967" y="5632847"/>
            <a:ext cx="18073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250" dirty="0"/>
          </a:p>
        </p:txBody>
      </p:sp>
      <p:sp>
        <p:nvSpPr>
          <p:cNvPr id="18" name="Text 15"/>
          <p:cNvSpPr/>
          <p:nvPr/>
        </p:nvSpPr>
        <p:spPr>
          <a:xfrm>
            <a:off x="9098994" y="3862268"/>
            <a:ext cx="3164562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9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2000s: Luxury Dominance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7606665" y="4282440"/>
            <a:ext cx="6149340" cy="6217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solidifies its position as a leading luxury brand, with stores in major cities around the world.</a:t>
            </a:r>
            <a:endParaRPr lang="en-US" sz="1500" dirty="0">
              <a:latin typeface="Prata" panose="020B0604020202020204" charset="0"/>
            </a:endParaRPr>
          </a:p>
        </p:txBody>
      </p:sp>
      <p:pic>
        <p:nvPicPr>
          <p:cNvPr id="21" name="Graphic 20" descr="Stop">
            <a:extLst>
              <a:ext uri="{FF2B5EF4-FFF2-40B4-BE49-F238E27FC236}">
                <a16:creationId xmlns:a16="http://schemas.microsoft.com/office/drawing/2014/main" id="{761076D7-4951-428B-861F-91C3556C1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185373" y="7384018"/>
            <a:ext cx="2763078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0680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The Luxury Brand's Allure and Exclusivity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119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A3B3C"/>
          </a:solidFill>
          <a:ln/>
        </p:spPr>
      </p:sp>
      <p:sp>
        <p:nvSpPr>
          <p:cNvPr id="5" name="Text 2"/>
          <p:cNvSpPr/>
          <p:nvPr/>
        </p:nvSpPr>
        <p:spPr>
          <a:xfrm>
            <a:off x="1417439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Perceived Quality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74232" y="3590329"/>
            <a:ext cx="304121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is renowned for its exceptional craftsmanship, high-quality materials, and attention to detail.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4685467" y="3119676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A3B3C"/>
          </a:solidFill>
          <a:ln/>
        </p:spPr>
      </p:sp>
      <p:sp>
        <p:nvSpPr>
          <p:cNvPr id="8" name="Text 5"/>
          <p:cNvSpPr/>
          <p:nvPr/>
        </p:nvSpPr>
        <p:spPr>
          <a:xfrm>
            <a:off x="5309116" y="3119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Aspirational Status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09116" y="3610094"/>
            <a:ext cx="304121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Owning a Louis Vuitton product is often seen as a symbol of wealth, success, and social status.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793790" y="5906572"/>
            <a:ext cx="396835" cy="396835"/>
          </a:xfrm>
          <a:prstGeom prst="roundRect">
            <a:avLst>
              <a:gd name="adj" fmla="val 8574"/>
            </a:avLst>
          </a:prstGeom>
          <a:solidFill>
            <a:srgbClr val="3A3B3C"/>
          </a:solidFill>
          <a:ln/>
        </p:spPr>
      </p:sp>
      <p:sp>
        <p:nvSpPr>
          <p:cNvPr id="11" name="Text 8"/>
          <p:cNvSpPr/>
          <p:nvPr/>
        </p:nvSpPr>
        <p:spPr>
          <a:xfrm>
            <a:off x="1417439" y="59065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Limited Availability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17439" y="6396990"/>
            <a:ext cx="693277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brand's exclusivity is maintained through carefully controlled distribution and limited product availability.</a:t>
            </a:r>
            <a:endParaRPr lang="en-US" sz="1750" dirty="0">
              <a:latin typeface="Prata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931485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Collaborations and Diversification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Collaborations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has partnered with renowned artists, designers, and brands to create exclusive, limited-edition collections.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7599521" y="3815715"/>
            <a:ext cx="315991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Product Diversification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599521" y="4396859"/>
            <a:ext cx="624470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 has expanded beyond its core luggage and handbag offerings, diversifying into various product categories like accessories, fragrances, and watches.</a:t>
            </a:r>
            <a:endParaRPr lang="en-US" sz="1750" dirty="0">
              <a:latin typeface="Prata" panose="020B0604020202020204" charset="0"/>
            </a:endParaRPr>
          </a:p>
        </p:txBody>
      </p:sp>
      <p:pic>
        <p:nvPicPr>
          <p:cNvPr id="8" name="Graphic 7" descr="Stop">
            <a:extLst>
              <a:ext uri="{FF2B5EF4-FFF2-40B4-BE49-F238E27FC236}">
                <a16:creationId xmlns:a16="http://schemas.microsoft.com/office/drawing/2014/main" id="{9047F14D-4604-4858-A115-BEC611C1F3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344399" y="7414591"/>
            <a:ext cx="2544417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72145"/>
            <a:ext cx="1188898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E782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Sustainability and Environmental Initiatives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34553"/>
            <a:ext cx="2152055" cy="1669852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5382" y="2959179"/>
            <a:ext cx="97869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1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5357217" y="2361367"/>
            <a:ext cx="295358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Sustainable Materials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851785"/>
            <a:ext cx="825257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is committed to using more eco-friendly materials in its products, such as recycled polyester and organic cotton.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87077" y="3817501"/>
            <a:ext cx="8592860" cy="15240"/>
          </a:xfrm>
          <a:prstGeom prst="roundRect">
            <a:avLst>
              <a:gd name="adj" fmla="val 223256"/>
            </a:avLst>
          </a:prstGeom>
          <a:solidFill>
            <a:srgbClr val="535455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861078"/>
            <a:ext cx="4304109" cy="1669852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967520" y="4469249"/>
            <a:ext cx="173712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2</a:t>
            </a:r>
            <a:endParaRPr lang="en-US" sz="2200" dirty="0"/>
          </a:p>
        </p:txBody>
      </p:sp>
      <p:sp>
        <p:nvSpPr>
          <p:cNvPr id="10" name="Text 6"/>
          <p:cNvSpPr/>
          <p:nvPr/>
        </p:nvSpPr>
        <p:spPr>
          <a:xfrm>
            <a:off x="6433304" y="4087892"/>
            <a:ext cx="377368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Responsible Manufacturing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578310"/>
            <a:ext cx="717649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The brand has implemented initiatives to reduce waste and energy consumption in its production processes.</a:t>
            </a:r>
            <a:endParaRPr lang="en-US" sz="1750" dirty="0">
              <a:latin typeface="Prata" panose="020B060402020202020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6263164" y="5544026"/>
            <a:ext cx="7516773" cy="15240"/>
          </a:xfrm>
          <a:prstGeom prst="roundRect">
            <a:avLst>
              <a:gd name="adj" fmla="val 223256"/>
            </a:avLst>
          </a:prstGeom>
          <a:solidFill>
            <a:srgbClr val="535455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5587603"/>
            <a:ext cx="6456164" cy="1669852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966448" y="6195774"/>
            <a:ext cx="175736" cy="4535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5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3</a:t>
            </a:r>
            <a:endParaRPr lang="en-US" sz="2200" dirty="0"/>
          </a:p>
        </p:txBody>
      </p:sp>
      <p:sp>
        <p:nvSpPr>
          <p:cNvPr id="15" name="Text 10"/>
          <p:cNvSpPr/>
          <p:nvPr/>
        </p:nvSpPr>
        <p:spPr>
          <a:xfrm>
            <a:off x="7509272" y="5814417"/>
            <a:ext cx="34069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CFCBB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Environmental Advocacy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6304836"/>
            <a:ext cx="610052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CFCBBF"/>
                </a:solidFill>
                <a:latin typeface="Prata" panose="020B0604020202020204" charset="0"/>
                <a:ea typeface="Raleway" pitchFamily="34" charset="-122"/>
                <a:cs typeface="Raleway" pitchFamily="34" charset="-120"/>
              </a:rPr>
              <a:t>Louis Vuitton supports various environmental conservation and climate change mitigation efforts.</a:t>
            </a:r>
            <a:endParaRPr lang="en-US" sz="1750" dirty="0">
              <a:latin typeface="Prata" panose="020B0604020202020204" charset="0"/>
            </a:endParaRPr>
          </a:p>
        </p:txBody>
      </p:sp>
      <p:pic>
        <p:nvPicPr>
          <p:cNvPr id="18" name="Graphic 17" descr="Stop">
            <a:extLst>
              <a:ext uri="{FF2B5EF4-FFF2-40B4-BE49-F238E27FC236}">
                <a16:creationId xmlns:a16="http://schemas.microsoft.com/office/drawing/2014/main" id="{89DFD805-4605-4503-8E71-0833C2DD96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22678" y="7367805"/>
            <a:ext cx="2574235" cy="914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612</Words>
  <Application>Microsoft Office PowerPoint</Application>
  <PresentationFormat>Custom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Prata</vt:lpstr>
      <vt:lpstr>Raleway</vt:lpstr>
      <vt:lpstr>Calibri</vt:lpstr>
      <vt:lpstr>Arial</vt:lpstr>
      <vt:lpstr>Raleway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Giannis Kotsopoulos</cp:lastModifiedBy>
  <cp:revision>5</cp:revision>
  <dcterms:created xsi:type="dcterms:W3CDTF">2024-12-01T17:36:51Z</dcterms:created>
  <dcterms:modified xsi:type="dcterms:W3CDTF">2024-12-01T18:09:59Z</dcterms:modified>
</cp:coreProperties>
</file>