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9" r:id="rId4"/>
    <p:sldId id="258" r:id="rId5"/>
    <p:sldId id="261" r:id="rId6"/>
    <p:sldId id="262" r:id="rId7"/>
    <p:sldId id="297" r:id="rId8"/>
    <p:sldId id="287" r:id="rId9"/>
    <p:sldId id="263" r:id="rId10"/>
    <p:sldId id="279" r:id="rId11"/>
    <p:sldId id="289" r:id="rId12"/>
    <p:sldId id="264" r:id="rId13"/>
    <p:sldId id="300" r:id="rId14"/>
    <p:sldId id="290" r:id="rId15"/>
    <p:sldId id="265" r:id="rId16"/>
    <p:sldId id="298" r:id="rId17"/>
    <p:sldId id="266" r:id="rId18"/>
    <p:sldId id="267" r:id="rId19"/>
    <p:sldId id="268" r:id="rId20"/>
    <p:sldId id="272" r:id="rId21"/>
    <p:sldId id="291" r:id="rId22"/>
    <p:sldId id="273" r:id="rId23"/>
    <p:sldId id="294" r:id="rId24"/>
    <p:sldId id="274" r:id="rId25"/>
    <p:sldId id="269" r:id="rId26"/>
    <p:sldId id="280" r:id="rId27"/>
    <p:sldId id="299" r:id="rId2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7" d="100"/>
          <a:sy n="157" d="100"/>
        </p:scale>
        <p:origin x="-22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CB983-1178-4576-BC23-C2CADF5F1487}" type="datetimeFigureOut">
              <a:rPr lang="el-GR" smtClean="0"/>
              <a:pPr/>
              <a:t>18/3/2021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A2CF86-E270-48BF-801E-516ED5E13B5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8467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FBB0A6-2B46-4AC2-98A4-E1D2F1DDEDB2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73B7-B5FB-4E7C-ABFF-68849279F3D2}" type="datetimeFigureOut">
              <a:rPr lang="el-GR" smtClean="0"/>
              <a:pPr/>
              <a:t>18/3/2021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B915-114C-425D-AA70-59C7C4BD122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25317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73B7-B5FB-4E7C-ABFF-68849279F3D2}" type="datetimeFigureOut">
              <a:rPr lang="el-GR" smtClean="0"/>
              <a:pPr/>
              <a:t>18/3/2021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B915-114C-425D-AA70-59C7C4BD122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22468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73B7-B5FB-4E7C-ABFF-68849279F3D2}" type="datetimeFigureOut">
              <a:rPr lang="el-GR" smtClean="0"/>
              <a:pPr/>
              <a:t>18/3/2021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B915-114C-425D-AA70-59C7C4BD122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03548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AF72223-7A7D-4FEE-B0DF-94B8B025425D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79173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73B7-B5FB-4E7C-ABFF-68849279F3D2}" type="datetimeFigureOut">
              <a:rPr lang="el-GR" smtClean="0"/>
              <a:pPr/>
              <a:t>18/3/2021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B915-114C-425D-AA70-59C7C4BD122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52626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73B7-B5FB-4E7C-ABFF-68849279F3D2}" type="datetimeFigureOut">
              <a:rPr lang="el-GR" smtClean="0"/>
              <a:pPr/>
              <a:t>18/3/2021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B915-114C-425D-AA70-59C7C4BD122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026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73B7-B5FB-4E7C-ABFF-68849279F3D2}" type="datetimeFigureOut">
              <a:rPr lang="el-GR" smtClean="0"/>
              <a:pPr/>
              <a:t>18/3/2021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B915-114C-425D-AA70-59C7C4BD122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95727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73B7-B5FB-4E7C-ABFF-68849279F3D2}" type="datetimeFigureOut">
              <a:rPr lang="el-GR" smtClean="0"/>
              <a:pPr/>
              <a:t>18/3/2021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B915-114C-425D-AA70-59C7C4BD122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10144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73B7-B5FB-4E7C-ABFF-68849279F3D2}" type="datetimeFigureOut">
              <a:rPr lang="el-GR" smtClean="0"/>
              <a:pPr/>
              <a:t>18/3/2021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B915-114C-425D-AA70-59C7C4BD122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76762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73B7-B5FB-4E7C-ABFF-68849279F3D2}" type="datetimeFigureOut">
              <a:rPr lang="el-GR" smtClean="0"/>
              <a:pPr/>
              <a:t>18/3/2021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B915-114C-425D-AA70-59C7C4BD122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15804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73B7-B5FB-4E7C-ABFF-68849279F3D2}" type="datetimeFigureOut">
              <a:rPr lang="el-GR" smtClean="0"/>
              <a:pPr/>
              <a:t>18/3/2021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B915-114C-425D-AA70-59C7C4BD122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929355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373B7-B5FB-4E7C-ABFF-68849279F3D2}" type="datetimeFigureOut">
              <a:rPr lang="el-GR" smtClean="0"/>
              <a:pPr/>
              <a:t>18/3/2021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B915-114C-425D-AA70-59C7C4BD122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525854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373B7-B5FB-4E7C-ABFF-68849279F3D2}" type="datetimeFigureOut">
              <a:rPr lang="el-GR" smtClean="0"/>
              <a:pPr/>
              <a:t>18/3/2021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DB915-114C-425D-AA70-59C7C4BD122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73690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blogs.sch.gr/labos/2010/12/06/%cf%83%cf%87%ce%b5%cf%84%ce%b9%ce%ba%ce%ac-%ce%bc%ce%b5-%cf%84%ce%b7%ce%bd-%ce%b1%ce%bd%ce%b1%cf%80%ce%b1%cf%81%ce%b1%ce%b3%cf%89%ce%b3%ce%ae-%cf%83%cf%84%ce%bf%ce%bd-%ce%ac%ce%bd%ce%b8%cf%81%cf%89/%ce%b3%cf%85%ce%bd%ce%b1%ce%b9%ce%ba%ce%b5%ce%b9%ce%bf-%ce%b1%ce%bd%ce%b1%cf%80%ce%b1%cf%81-%cf%83%cf%85%cf%83%cf%84%ce%b7%ce%bc%ce%b1/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470025"/>
          </a:xfr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l-GR" b="1" dirty="0"/>
              <a:t>ΔΟΜΗ ΚΑΙ ΛΕΙΤΟΥΡΓΙΑ ΤΟΥ ΑΝΑΠΑΡΑΓΩΓΙΚΟΥ ΣΥΣΤΗΜΑΤΟΣ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11560" y="4941168"/>
            <a:ext cx="7848872" cy="936104"/>
          </a:xfrm>
        </p:spPr>
        <p:txBody>
          <a:bodyPr>
            <a:normAutofit/>
          </a:bodyPr>
          <a:lstStyle/>
          <a:p>
            <a:r>
              <a:rPr lang="el-GR" sz="2400" dirty="0">
                <a:solidFill>
                  <a:schemeClr val="tx2">
                    <a:lumMod val="75000"/>
                  </a:schemeClr>
                </a:solidFill>
              </a:rPr>
              <a:t>Το αναπαραγωγικό 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σύστημα </a:t>
            </a:r>
            <a:r>
              <a:rPr lang="el-GR" sz="2400" dirty="0">
                <a:solidFill>
                  <a:schemeClr val="tx2">
                    <a:lumMod val="75000"/>
                  </a:schemeClr>
                </a:solidFill>
              </a:rPr>
              <a:t>κάθε φύλου έχει ιδιαίτερα 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</a:rPr>
              <a:t>ανατομικά και </a:t>
            </a:r>
            <a:r>
              <a:rPr lang="el-GR" sz="2400" dirty="0">
                <a:solidFill>
                  <a:schemeClr val="tx2">
                    <a:lumMod val="75000"/>
                  </a:schemeClr>
                </a:solidFill>
              </a:rPr>
              <a:t>λειτουργικά χαρακτηριστικά.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1" y="3717032"/>
            <a:ext cx="41814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4850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blogs.sch.gr/labos/files/2010/12/ανδρικο-αναπαρ.-συστημα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53" t="3154" r="6589" b="9786"/>
          <a:stretch/>
        </p:blipFill>
        <p:spPr bwMode="auto">
          <a:xfrm>
            <a:off x="683568" y="77881"/>
            <a:ext cx="7920880" cy="673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4233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5763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sz="3600" dirty="0" smtClean="0"/>
              <a:t>Προστάτης – Ο ανδρικός αδένας.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836713"/>
            <a:ext cx="6480720" cy="309634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000" dirty="0" smtClean="0"/>
              <a:t>Είναι </a:t>
            </a:r>
            <a:r>
              <a:rPr lang="el-GR" sz="2000" dirty="0" smtClean="0">
                <a:solidFill>
                  <a:srgbClr val="C00000"/>
                </a:solidFill>
              </a:rPr>
              <a:t>αδένας </a:t>
            </a:r>
            <a:r>
              <a:rPr lang="el-GR" sz="2000" dirty="0" smtClean="0"/>
              <a:t>που υπάρχει μόνο στο γεννητικό  σύστημα των ανδρών.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000" dirty="0" smtClean="0"/>
              <a:t>Αποτελείται από πολλούς σωληνοκυψελοειδείς αδένες, που εκβάλλουν στην ουρήθρα.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000" dirty="0" smtClean="0"/>
              <a:t>Το προστατικό υγρό αποτελεί  το 30% του σπερματικού υγρού και περιέχει πρωτεολυτικά ένζυμα.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000" dirty="0" smtClean="0"/>
              <a:t>Τα πρωτεολυτικά ένζυμα του προστατικού υγρού χρησιμεύουν στην </a:t>
            </a:r>
            <a:r>
              <a:rPr lang="el-GR" sz="2000" dirty="0" smtClean="0">
                <a:solidFill>
                  <a:srgbClr val="C00000"/>
                </a:solidFill>
              </a:rPr>
              <a:t>ρευστοποίηση του σπέρματος </a:t>
            </a:r>
            <a:r>
              <a:rPr lang="el-GR" sz="2000" dirty="0" smtClean="0"/>
              <a:t>κατά την εκσπερμάτωση.</a:t>
            </a:r>
          </a:p>
        </p:txBody>
      </p:sp>
      <p:pic>
        <p:nvPicPr>
          <p:cNvPr id="2458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804248" y="1052736"/>
            <a:ext cx="1809750" cy="2524125"/>
          </a:xfr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51520" y="4081636"/>
            <a:ext cx="4427984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 smtClean="0">
                <a:solidFill>
                  <a:srgbClr val="C00000"/>
                </a:solidFill>
              </a:rPr>
              <a:t>Καρκίνος του προστάτη</a:t>
            </a:r>
          </a:p>
        </p:txBody>
      </p:sp>
      <p:sp>
        <p:nvSpPr>
          <p:cNvPr id="2" name="Ορθογώνιο 1"/>
          <p:cNvSpPr/>
          <p:nvPr/>
        </p:nvSpPr>
        <p:spPr>
          <a:xfrm>
            <a:off x="395535" y="4511998"/>
            <a:ext cx="84961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dirty="0"/>
              <a:t>Ο καρκίνος του προστάτη είναι σήμερα ο συχνότερος καρκίνος που διαγιγνώσκεται στους άνδρες, αποτελεί δε την δεύτερη αιτία θανάτου από κακοήθεια μετά τον καρκίνο του </a:t>
            </a:r>
            <a:r>
              <a:rPr lang="el-GR" dirty="0" err="1"/>
              <a:t>πνεύμονος</a:t>
            </a:r>
            <a:r>
              <a:rPr lang="el-GR" dirty="0"/>
              <a:t>. 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373391" y="5434340"/>
            <a:ext cx="8518276" cy="1229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l-GR" sz="1800" dirty="0" smtClean="0"/>
              <a:t>Αφορά κυρίως άνδρες 50-80 ετών, συχνά δε παραμένει κλινικά </a:t>
            </a:r>
            <a:r>
              <a:rPr lang="el-GR" sz="1800" dirty="0" err="1" smtClean="0"/>
              <a:t>ασυμπτωματικός</a:t>
            </a:r>
            <a:r>
              <a:rPr lang="el-GR" sz="1800" dirty="0" smtClean="0"/>
              <a:t> μέχρις ότου φθάσει σε προχωρημένα στάδια. Αν όμως διαγνωσθεί σε αρχικά στάδια, οι θεραπευτικές επιλογές είναι πολλές και η επιβίωση του ασθενούς στην 5ετία πλησιάζει το 100%.</a:t>
            </a:r>
          </a:p>
          <a:p>
            <a:pPr>
              <a:defRPr/>
            </a:pP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xmlns="" val="1237459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539552" y="116632"/>
            <a:ext cx="7776864" cy="8309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atin typeface="+mj-lt"/>
                <a:ea typeface="+mj-ea"/>
                <a:cs typeface="+mj-cs"/>
              </a:rPr>
              <a:t>3. </a:t>
            </a:r>
            <a:r>
              <a:rPr lang="el-GR" sz="4800" b="1" dirty="0" smtClean="0">
                <a:latin typeface="+mj-lt"/>
                <a:ea typeface="+mj-ea"/>
                <a:cs typeface="+mj-cs"/>
              </a:rPr>
              <a:t>Το </a:t>
            </a:r>
            <a:r>
              <a:rPr lang="el-GR" sz="4800" b="1" dirty="0">
                <a:latin typeface="+mj-lt"/>
                <a:ea typeface="+mj-ea"/>
                <a:cs typeface="+mj-cs"/>
              </a:rPr>
              <a:t>πέος </a:t>
            </a:r>
          </a:p>
        </p:txBody>
      </p:sp>
      <p:pic>
        <p:nvPicPr>
          <p:cNvPr id="4" name="Picture 4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4919" y="2743200"/>
            <a:ext cx="4570442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35496" y="1057960"/>
            <a:ext cx="90364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/>
              <a:t>Το </a:t>
            </a:r>
            <a:r>
              <a:rPr lang="el-GR" sz="2400" b="1" dirty="0"/>
              <a:t>πέος </a:t>
            </a:r>
            <a:r>
              <a:rPr lang="el-GR" sz="2400" dirty="0"/>
              <a:t>αποτελείται </a:t>
            </a:r>
            <a:endParaRPr lang="el-GR" sz="2400" dirty="0" smtClean="0"/>
          </a:p>
          <a:p>
            <a:pPr marL="361950" indent="-361950">
              <a:buFont typeface="Arial" pitchFamily="34" charset="0"/>
              <a:buChar char="•"/>
            </a:pPr>
            <a:r>
              <a:rPr lang="el-GR" sz="2400" dirty="0" smtClean="0"/>
              <a:t>από </a:t>
            </a:r>
            <a:r>
              <a:rPr lang="el-GR" sz="2400" dirty="0"/>
              <a:t>τρία σηραγγώδη σώματα, </a:t>
            </a:r>
            <a:endParaRPr lang="el-GR" sz="2400" dirty="0" smtClean="0"/>
          </a:p>
          <a:p>
            <a:pPr marL="361950" indent="-361950">
              <a:buFont typeface="Arial" pitchFamily="34" charset="0"/>
              <a:buChar char="•"/>
              <a:defRPr/>
            </a:pPr>
            <a:r>
              <a:rPr lang="el-GR" sz="2400" dirty="0"/>
              <a:t>Την πόσθη-κοινό δερμάτινο περίβλημα των σηραγγωδών σωμάτων.</a:t>
            </a:r>
          </a:p>
          <a:p>
            <a:pPr marL="361950" indent="-361950">
              <a:buFont typeface="Arial" pitchFamily="34" charset="0"/>
              <a:buChar char="•"/>
              <a:defRPr/>
            </a:pPr>
            <a:r>
              <a:rPr lang="el-GR" sz="2400" dirty="0"/>
              <a:t>Την </a:t>
            </a:r>
            <a:r>
              <a:rPr lang="el-GR" sz="2400" dirty="0" smtClean="0"/>
              <a:t>βάλανο, το </a:t>
            </a:r>
            <a:r>
              <a:rPr lang="el-GR" sz="2400" dirty="0"/>
              <a:t>διογκωμένο άκρο του σηραγγώδους σώματος της ουρήθρας. 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221471" y="4221088"/>
            <a:ext cx="42719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Κατά </a:t>
            </a:r>
            <a:r>
              <a:rPr lang="el-GR" dirty="0"/>
              <a:t>την ερωτική διέγερση </a:t>
            </a:r>
            <a:r>
              <a:rPr lang="el-GR" dirty="0" smtClean="0"/>
              <a:t>(στύση) υπάρχει διαστολή </a:t>
            </a:r>
            <a:r>
              <a:rPr lang="el-GR" dirty="0"/>
              <a:t>των αρτηριών και συγκέντρωση μεγάλης ποσότητας αίματος στα σηραγγώδη σώματα του </a:t>
            </a:r>
            <a:r>
              <a:rPr lang="el-GR" dirty="0" smtClean="0"/>
              <a:t>πέους.</a:t>
            </a:r>
          </a:p>
        </p:txBody>
      </p:sp>
    </p:spTree>
    <p:extLst>
      <p:ext uri="{BB962C8B-B14F-4D97-AF65-F5344CB8AC3E}">
        <p14:creationId xmlns:p14="http://schemas.microsoft.com/office/powerpoint/2010/main" xmlns="" val="343245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8533"/>
            <a:ext cx="8424936" cy="6188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4500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52478" y="1052736"/>
            <a:ext cx="856799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Το </a:t>
            </a:r>
            <a:r>
              <a:rPr lang="el-GR" sz="2000" dirty="0"/>
              <a:t>τμήμα της πόσθης που </a:t>
            </a:r>
            <a:r>
              <a:rPr lang="el-GR" sz="2000" dirty="0" smtClean="0"/>
              <a:t>καλύπτει τη </a:t>
            </a:r>
            <a:r>
              <a:rPr lang="el-GR" sz="2000" dirty="0"/>
              <a:t>βάλανο (</a:t>
            </a:r>
            <a:r>
              <a:rPr lang="el-GR" sz="2000" dirty="0" err="1"/>
              <a:t>ακροποσθία</a:t>
            </a:r>
            <a:r>
              <a:rPr lang="el-GR" sz="2000" dirty="0"/>
              <a:t>) κατά την ούρηση </a:t>
            </a:r>
            <a:r>
              <a:rPr lang="el-GR" sz="2000" dirty="0" smtClean="0"/>
              <a:t>και κυρίως </a:t>
            </a:r>
            <a:r>
              <a:rPr lang="el-GR" sz="2000" dirty="0"/>
              <a:t>κατά τη στύση τραβιέται προς τα </a:t>
            </a:r>
            <a:r>
              <a:rPr lang="el-GR" sz="2000" dirty="0" smtClean="0"/>
              <a:t>πίσω</a:t>
            </a:r>
            <a:r>
              <a:rPr lang="el-GR" sz="2000" dirty="0"/>
              <a:t>. Όταν η </a:t>
            </a:r>
            <a:r>
              <a:rPr lang="el-GR" sz="2000" dirty="0" err="1"/>
              <a:t>ακροποσθία</a:t>
            </a:r>
            <a:r>
              <a:rPr lang="el-GR" sz="2000" dirty="0"/>
              <a:t> έχει πολύ </a:t>
            </a:r>
            <a:r>
              <a:rPr lang="el-GR" sz="2000" dirty="0" smtClean="0"/>
              <a:t>στενό άνοιγμα</a:t>
            </a:r>
            <a:r>
              <a:rPr lang="el-GR" sz="2000" dirty="0"/>
              <a:t>, δεν μπορεί να τραβηχτεί προς τα </a:t>
            </a:r>
            <a:r>
              <a:rPr lang="el-GR" sz="2000" dirty="0" smtClean="0"/>
              <a:t>πίσω </a:t>
            </a:r>
            <a:r>
              <a:rPr lang="el-GR" sz="2000" dirty="0"/>
              <a:t>και προκαλείται πόνος. </a:t>
            </a:r>
            <a:endParaRPr lang="el-GR" sz="2000" dirty="0" smtClean="0"/>
          </a:p>
          <a:p>
            <a:endParaRPr lang="el-GR" sz="2000" dirty="0"/>
          </a:p>
          <a:p>
            <a:r>
              <a:rPr lang="el-GR" sz="2000" dirty="0" smtClean="0"/>
              <a:t>Σ</a:t>
            </a:r>
            <a:r>
              <a:rPr lang="el-GR" sz="2000" dirty="0"/>
              <a:t>' αυτή την </a:t>
            </a:r>
            <a:r>
              <a:rPr lang="el-GR" sz="2000" dirty="0" smtClean="0"/>
              <a:t>περίπτωση </a:t>
            </a:r>
            <a:r>
              <a:rPr lang="el-GR" sz="2000" dirty="0"/>
              <a:t>αφαιρείται χειρουργικά με περιτομή.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411760" y="274638"/>
            <a:ext cx="3672408" cy="5620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600" b="1" dirty="0" smtClean="0"/>
              <a:t>Περιτομή 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252478" y="3002199"/>
            <a:ext cx="85679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/>
              <a:t>Περιτομή</a:t>
            </a:r>
            <a:r>
              <a:rPr lang="el-GR" dirty="0"/>
              <a:t> ονομάζεται </a:t>
            </a:r>
            <a:r>
              <a:rPr lang="el-GR" dirty="0" smtClean="0"/>
              <a:t>η </a:t>
            </a:r>
            <a:r>
              <a:rPr lang="el-GR" dirty="0"/>
              <a:t>αποκοπή (αφαίρεση) της πόσθης ή </a:t>
            </a:r>
            <a:r>
              <a:rPr lang="el-GR" dirty="0" err="1" smtClean="0"/>
              <a:t>ακροποσθίας</a:t>
            </a:r>
            <a:r>
              <a:rPr lang="el-GR" dirty="0" smtClean="0"/>
              <a:t>, </a:t>
            </a:r>
            <a:r>
              <a:rPr lang="el-GR" dirty="0"/>
              <a:t>της πτύχωσης δηλαδή του δέρματος που καλύπτει τη βάλανο του </a:t>
            </a:r>
            <a:r>
              <a:rPr lang="el-GR" dirty="0" smtClean="0"/>
              <a:t>πέους. </a:t>
            </a:r>
          </a:p>
          <a:p>
            <a:r>
              <a:rPr lang="el-GR" dirty="0" smtClean="0"/>
              <a:t>Η </a:t>
            </a:r>
            <a:r>
              <a:rPr lang="el-GR" dirty="0"/>
              <a:t>περιτομή εξυπηρετεί κατά μία άποψη λόγους υγιεινής: με την αφαίρεση της πόσθης μειώνονται οι πιθανότητες μόλυνσης από τη συσσώρευση μικροοργανισμών ή ξένων σωμάτων (σκόνης, σμήγματος κλπ)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305550" y="4479527"/>
            <a:ext cx="2381250" cy="1552575"/>
          </a:xfrm>
          <a:prstGeom prst="rect">
            <a:avLst/>
          </a:prstGeom>
          <a:noFill/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649189" y="6032102"/>
            <a:ext cx="35283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l-GR" sz="1400" dirty="0">
                <a:latin typeface="Calibri" pitchFamily="34" charset="0"/>
              </a:rPr>
              <a:t>Αρχαία Αιγυπτιακή αναπαράσταση περιτομής σε σπήλαιο στο Λούξορ (</a:t>
            </a:r>
            <a:r>
              <a:rPr lang="el-GR" sz="1400" dirty="0" err="1">
                <a:latin typeface="Calibri" pitchFamily="34" charset="0"/>
              </a:rPr>
              <a:t>περ</a:t>
            </a:r>
            <a:r>
              <a:rPr lang="el-GR" sz="1400" dirty="0">
                <a:latin typeface="Calibri" pitchFamily="34" charset="0"/>
              </a:rPr>
              <a:t>. 1360 </a:t>
            </a:r>
            <a:r>
              <a:rPr lang="el-GR" sz="1400" dirty="0" err="1" smtClean="0">
                <a:latin typeface="Calibri" pitchFamily="34" charset="0"/>
              </a:rPr>
              <a:t>π.Χ</a:t>
            </a:r>
            <a:r>
              <a:rPr lang="el-GR" sz="1400" dirty="0" err="1">
                <a:latin typeface="Calibri" pitchFamily="34" charset="0"/>
              </a:rPr>
              <a:t>.</a:t>
            </a:r>
            <a:r>
              <a:rPr lang="el-GR" sz="1400" dirty="0">
                <a:latin typeface="Calibri" pitchFamily="34" charset="0"/>
              </a:rPr>
              <a:t>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9512" y="5013176"/>
            <a:ext cx="3672408" cy="39891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b="1" dirty="0" smtClean="0"/>
              <a:t>Περιτομή και θρησκεία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8160" y="5341049"/>
            <a:ext cx="5637676" cy="1382106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l-GR" sz="1600" dirty="0" smtClean="0"/>
              <a:t>Αν και η περιτομή δε συνδέεται μόνο με τη θρησκεία και σε χώρες όπως οι ΗΠΑ εφαρμόζεται σε πολλά νεογέννητα άσχετα με το θρήσκευμα, στην </a:t>
            </a:r>
            <a:r>
              <a:rPr lang="el-GR" sz="1600" b="1" dirty="0" smtClean="0">
                <a:solidFill>
                  <a:srgbClr val="C00000"/>
                </a:solidFill>
              </a:rPr>
              <a:t>εβραϊκή</a:t>
            </a:r>
            <a:r>
              <a:rPr lang="el-GR" sz="1600" dirty="0" smtClean="0">
                <a:solidFill>
                  <a:srgbClr val="C00000"/>
                </a:solidFill>
              </a:rPr>
              <a:t> </a:t>
            </a:r>
            <a:r>
              <a:rPr lang="el-GR" sz="1600" dirty="0" smtClean="0"/>
              <a:t>και στη </a:t>
            </a:r>
            <a:r>
              <a:rPr lang="el-GR" sz="1600" b="1" dirty="0" smtClean="0">
                <a:solidFill>
                  <a:srgbClr val="C00000"/>
                </a:solidFill>
              </a:rPr>
              <a:t>μουσουλμανική</a:t>
            </a:r>
            <a:r>
              <a:rPr lang="el-GR" sz="1600" dirty="0" smtClean="0"/>
              <a:t> θρησκεία οι γονείς οφείλουν να περιτέμνουν τα άρρενα βρέφη τους, σύμφωνα με τους θρησκευτικούς κανόνες. 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xmlns="" val="15163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820324" y="372315"/>
            <a:ext cx="80001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/>
              <a:t>Οι όρχεις είναι μεικτοί αδένες. </a:t>
            </a:r>
            <a:endParaRPr lang="el-GR" sz="24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l-GR" sz="2400" dirty="0" smtClean="0"/>
              <a:t>η εξωκρινής </a:t>
            </a:r>
            <a:r>
              <a:rPr lang="el-GR" sz="2400" dirty="0"/>
              <a:t>μοίρα τους παράγει τα σπερματοζωάρια</a:t>
            </a:r>
            <a:r>
              <a:rPr lang="el-GR" sz="2400" dirty="0" smtClean="0"/>
              <a:t>, και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l-GR" sz="2400" dirty="0" smtClean="0"/>
              <a:t>η </a:t>
            </a:r>
            <a:r>
              <a:rPr lang="el-GR" sz="2400" dirty="0"/>
              <a:t>ενδοκρινής </a:t>
            </a:r>
            <a:r>
              <a:rPr lang="el-GR" sz="2400" dirty="0" smtClean="0"/>
              <a:t>αντρικές ορμόνες - σημαντικότερη η </a:t>
            </a:r>
            <a:r>
              <a:rPr lang="el-GR" sz="2400" b="1" dirty="0" smtClean="0"/>
              <a:t>τεστοστερόνη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3" name="Ορθογώνιο 2"/>
          <p:cNvSpPr/>
          <p:nvPr/>
        </p:nvSpPr>
        <p:spPr>
          <a:xfrm>
            <a:off x="835030" y="2204864"/>
            <a:ext cx="80721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/>
              <a:t>Η έκκριση τεστοστερόνης αυξάνεται </a:t>
            </a:r>
            <a:r>
              <a:rPr lang="el-GR" sz="2400" dirty="0" smtClean="0"/>
              <a:t>σημαντικά </a:t>
            </a:r>
            <a:r>
              <a:rPr lang="el-GR" sz="2400" dirty="0"/>
              <a:t>κατά την εφηβεία (</a:t>
            </a:r>
            <a:r>
              <a:rPr lang="el-GR" sz="2400" dirty="0" smtClean="0"/>
              <a:t>13</a:t>
            </a:r>
            <a:r>
              <a:rPr lang="el-GR" sz="2400" baseline="30000" dirty="0" smtClean="0"/>
              <a:t>ο</a:t>
            </a:r>
            <a:r>
              <a:rPr lang="en-US" sz="2400" dirty="0" smtClean="0"/>
              <a:t> </a:t>
            </a:r>
            <a:r>
              <a:rPr lang="el-GR" sz="2400" dirty="0" smtClean="0"/>
              <a:t> </a:t>
            </a:r>
            <a:r>
              <a:rPr lang="el-GR" sz="2400" dirty="0"/>
              <a:t>με </a:t>
            </a:r>
            <a:r>
              <a:rPr lang="el-GR" sz="2400" dirty="0" smtClean="0"/>
              <a:t>15</a:t>
            </a:r>
            <a:r>
              <a:rPr lang="el-GR" sz="2400" baseline="30000" dirty="0" smtClean="0"/>
              <a:t>ο</a:t>
            </a:r>
            <a:r>
              <a:rPr lang="en-US" sz="2400" dirty="0" smtClean="0"/>
              <a:t> </a:t>
            </a:r>
            <a:r>
              <a:rPr lang="el-GR" sz="2400" dirty="0" smtClean="0"/>
              <a:t> έτος της </a:t>
            </a:r>
            <a:r>
              <a:rPr lang="el-GR" sz="2400" dirty="0"/>
              <a:t>ηλικίας</a:t>
            </a:r>
            <a:r>
              <a:rPr lang="el-GR" sz="2400" dirty="0" smtClean="0"/>
              <a:t>).</a:t>
            </a:r>
          </a:p>
        </p:txBody>
      </p:sp>
      <p:sp>
        <p:nvSpPr>
          <p:cNvPr id="4" name="Ραβδωτό δεξιό βέλος 3"/>
          <p:cNvSpPr/>
          <p:nvPr/>
        </p:nvSpPr>
        <p:spPr>
          <a:xfrm>
            <a:off x="0" y="323622"/>
            <a:ext cx="792088" cy="608413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Ραβδωτό δεξιό βέλος 4"/>
          <p:cNvSpPr/>
          <p:nvPr/>
        </p:nvSpPr>
        <p:spPr>
          <a:xfrm>
            <a:off x="28236" y="2112472"/>
            <a:ext cx="792088" cy="608413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971600" y="3356992"/>
            <a:ext cx="81003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/>
              <a:t>Η τεστοστερόνη είναι υπεύθυνη για </a:t>
            </a:r>
            <a:endParaRPr lang="el-GR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l-GR" sz="2400" dirty="0" smtClean="0"/>
              <a:t>τη </a:t>
            </a:r>
            <a:r>
              <a:rPr lang="el-GR" sz="2400" dirty="0"/>
              <a:t>φυσιολογική ανάπτυξη και λειτουργία των γεννητικών οργάνων </a:t>
            </a:r>
            <a:r>
              <a:rPr lang="el-GR" sz="2400" dirty="0" smtClean="0"/>
              <a:t>(τελική </a:t>
            </a:r>
            <a:r>
              <a:rPr lang="el-GR" sz="2400" dirty="0"/>
              <a:t>διαμόρφωση του πέους, </a:t>
            </a:r>
            <a:r>
              <a:rPr lang="el-GR" sz="2400" dirty="0" smtClean="0"/>
              <a:t>ωρίμανση </a:t>
            </a:r>
            <a:r>
              <a:rPr lang="el-GR" sz="2400" dirty="0"/>
              <a:t>των όρχεων και </a:t>
            </a:r>
            <a:r>
              <a:rPr lang="el-GR" sz="2400" dirty="0" smtClean="0"/>
              <a:t> </a:t>
            </a:r>
            <a:r>
              <a:rPr lang="el-GR" sz="2400" dirty="0"/>
              <a:t>παραγωγή σπέρματος. </a:t>
            </a:r>
            <a:endParaRPr lang="el-GR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l-GR" sz="2400" dirty="0" smtClean="0"/>
              <a:t>για </a:t>
            </a:r>
            <a:r>
              <a:rPr lang="el-GR" sz="2400" dirty="0"/>
              <a:t>τα δευτερεύοντα χαρακτηριστικά του φύλου που εμφανίζονται επίσης κατά την εφηβεία: γενειάδα, τριχοφυΐα στις μασχάλες και στην περιοχή των γεννητικών οργάνων, μεγαλύτερη ανάπτυξη των μυών και επιμήκυνση των φωνητικών χορδών, που προκαλεί αλλαγή στη φωνή.</a:t>
            </a:r>
          </a:p>
        </p:txBody>
      </p:sp>
      <p:sp>
        <p:nvSpPr>
          <p:cNvPr id="9" name="Ραβδωτό δεξιό βέλος 8"/>
          <p:cNvSpPr/>
          <p:nvPr/>
        </p:nvSpPr>
        <p:spPr>
          <a:xfrm>
            <a:off x="42942" y="3324643"/>
            <a:ext cx="792088" cy="608413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445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stas\Documents\05 ΒΙΟΛΟΓΙΑ\09 ΚΕΦ 12 ΑΝΑΠΑΡΑΓΩΓΗ ΚΑΙ ΑΝΑΠΤΥΞΗ\αναπαραγωγικό σύστημα αντρ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531" y="260648"/>
            <a:ext cx="8317497" cy="623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811255" y="1772816"/>
            <a:ext cx="309634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887591" y="4132751"/>
            <a:ext cx="1236137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1220282" y="2692591"/>
            <a:ext cx="151216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5756786" y="4525449"/>
            <a:ext cx="209157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6267534" y="3284984"/>
            <a:ext cx="172819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882241" y="5533561"/>
            <a:ext cx="1060613" cy="312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 8"/>
          <p:cNvSpPr/>
          <p:nvPr/>
        </p:nvSpPr>
        <p:spPr>
          <a:xfrm>
            <a:off x="1665515" y="5628590"/>
            <a:ext cx="1138943" cy="3639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2288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539552" y="1700808"/>
            <a:ext cx="777686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l-GR" sz="3200" b="1" dirty="0"/>
              <a:t>Το αναπαραγωγικό σύστημα </a:t>
            </a:r>
            <a:r>
              <a:rPr lang="el-GR" sz="3200" b="1" dirty="0" smtClean="0"/>
              <a:t>της</a:t>
            </a:r>
            <a:r>
              <a:rPr lang="en-US" sz="3200" b="1" dirty="0" smtClean="0"/>
              <a:t> </a:t>
            </a:r>
            <a:r>
              <a:rPr lang="el-GR" sz="3200" b="1" dirty="0" smtClean="0"/>
              <a:t>γυναίκας</a:t>
            </a:r>
            <a:endParaRPr lang="el-GR" sz="32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356992"/>
            <a:ext cx="1905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7268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395536" y="620688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/>
              <a:t>Το αναπαραγωγικό σύστημα της </a:t>
            </a:r>
            <a:r>
              <a:rPr lang="el-GR" sz="2800" dirty="0" smtClean="0"/>
              <a:t>γυναίκας αποτελείται </a:t>
            </a:r>
            <a:r>
              <a:rPr lang="el-GR" sz="2800" dirty="0"/>
              <a:t>από </a:t>
            </a:r>
            <a:endParaRPr lang="el-GR" sz="2800" dirty="0" smtClean="0"/>
          </a:p>
          <a:p>
            <a:endParaRPr lang="el-GR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l-GR" sz="2800" dirty="0" smtClean="0"/>
              <a:t>τις </a:t>
            </a:r>
            <a:r>
              <a:rPr lang="el-GR" sz="2800" dirty="0"/>
              <a:t>δύο ωοθήκες, </a:t>
            </a:r>
            <a:endParaRPr lang="el-GR" sz="2800" dirty="0" smtClean="0"/>
          </a:p>
          <a:p>
            <a:pPr marL="457200" indent="-457200">
              <a:buFont typeface="Arial" pitchFamily="34" charset="0"/>
              <a:buChar char="•"/>
            </a:pPr>
            <a:endParaRPr lang="el-GR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l-GR" sz="2800" dirty="0" smtClean="0"/>
              <a:t>τους δύο ωαγωγούς </a:t>
            </a:r>
            <a:r>
              <a:rPr lang="el-GR" sz="2800" dirty="0"/>
              <a:t>(ή σάλπιγγες), </a:t>
            </a:r>
            <a:endParaRPr lang="el-GR" sz="2800" dirty="0" smtClean="0"/>
          </a:p>
          <a:p>
            <a:pPr marL="457200" indent="-457200">
              <a:buFont typeface="Arial" pitchFamily="34" charset="0"/>
              <a:buChar char="•"/>
            </a:pPr>
            <a:endParaRPr lang="el-GR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l-GR" sz="2800" dirty="0" smtClean="0"/>
              <a:t>τη </a:t>
            </a:r>
            <a:r>
              <a:rPr lang="el-GR" sz="2800" dirty="0"/>
              <a:t>μήτρα, </a:t>
            </a:r>
            <a:endParaRPr lang="el-GR" sz="2800" dirty="0" smtClean="0"/>
          </a:p>
          <a:p>
            <a:pPr marL="457200" indent="-457200">
              <a:buFont typeface="Arial" pitchFamily="34" charset="0"/>
              <a:buChar char="•"/>
            </a:pPr>
            <a:endParaRPr lang="el-GR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l-GR" sz="2800" dirty="0" smtClean="0"/>
              <a:t>τον κόλπο </a:t>
            </a:r>
            <a:r>
              <a:rPr lang="el-GR" sz="2800" dirty="0"/>
              <a:t>και </a:t>
            </a:r>
            <a:endParaRPr lang="el-GR" sz="2800" dirty="0" smtClean="0"/>
          </a:p>
          <a:p>
            <a:pPr marL="457200" indent="-457200">
              <a:buFont typeface="Arial" pitchFamily="34" charset="0"/>
              <a:buChar char="•"/>
            </a:pPr>
            <a:endParaRPr lang="el-GR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l-GR" sz="2800" dirty="0" smtClean="0"/>
              <a:t>το </a:t>
            </a:r>
            <a:r>
              <a:rPr lang="el-GR" sz="2800" dirty="0"/>
              <a:t>αιδοίο</a:t>
            </a:r>
          </a:p>
        </p:txBody>
      </p:sp>
      <p:pic>
        <p:nvPicPr>
          <p:cNvPr id="8194" name="Picture 2" descr="http://blogs.sch.gr/labos/files/2010/12/γυναικειο-αναπαρ.-συστημα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673730"/>
            <a:ext cx="54864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7821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4048"/>
            <a:ext cx="8352928" cy="6269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9656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539552" y="1700808"/>
            <a:ext cx="777686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l-GR" sz="3200" b="1" dirty="0"/>
              <a:t>Το αναπαραγωγικό σύστημα </a:t>
            </a:r>
            <a:r>
              <a:rPr lang="el-GR" sz="3200" b="1" dirty="0" smtClean="0"/>
              <a:t>του</a:t>
            </a:r>
            <a:r>
              <a:rPr lang="en-US" sz="3200" b="1" dirty="0" smtClean="0"/>
              <a:t> </a:t>
            </a:r>
            <a:r>
              <a:rPr lang="el-GR" sz="3200" b="1" dirty="0" smtClean="0"/>
              <a:t>άντρα</a:t>
            </a:r>
            <a:endParaRPr lang="el-GR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5484" y="3508450"/>
            <a:ext cx="19050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5714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95935" y="836712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/>
              <a:t>Οι </a:t>
            </a:r>
            <a:r>
              <a:rPr lang="el-GR" sz="2000" b="1" dirty="0"/>
              <a:t>ωοθήκες </a:t>
            </a:r>
            <a:r>
              <a:rPr lang="el-GR" sz="2000" dirty="0"/>
              <a:t>έχουν σχήμα αμυγδάλου </a:t>
            </a:r>
            <a:r>
              <a:rPr lang="el-GR" sz="2000" dirty="0" smtClean="0"/>
              <a:t>και βρίσκονται </a:t>
            </a:r>
            <a:r>
              <a:rPr lang="el-GR" sz="2000" dirty="0"/>
              <a:t>μία σε κάθε πλευρά στο </a:t>
            </a:r>
            <a:r>
              <a:rPr lang="el-GR" sz="2000" dirty="0" smtClean="0"/>
              <a:t>πάνω μέρος </a:t>
            </a:r>
            <a:r>
              <a:rPr lang="el-GR" sz="2000" dirty="0"/>
              <a:t>της </a:t>
            </a:r>
            <a:r>
              <a:rPr lang="el-GR" sz="2000" dirty="0" smtClean="0"/>
              <a:t>λεκάνης δεξιά και αριστερά από τη μήτρα. </a:t>
            </a:r>
            <a:endParaRPr lang="el-GR" sz="2000" dirty="0"/>
          </a:p>
        </p:txBody>
      </p:sp>
      <p:pic>
        <p:nvPicPr>
          <p:cNvPr id="3" name="Content Placeholder 6" descr="WO8HKES 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967499" y="2051913"/>
            <a:ext cx="3643313" cy="4508500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7092280" y="5183691"/>
            <a:ext cx="1944216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l-GR" dirty="0" smtClean="0"/>
              <a:t>Έχουν 3 εκ. μήκος, </a:t>
            </a:r>
          </a:p>
          <a:p>
            <a:r>
              <a:rPr lang="el-GR" dirty="0" smtClean="0"/>
              <a:t>1,5 εκ. πλάτος και </a:t>
            </a:r>
          </a:p>
          <a:p>
            <a:r>
              <a:rPr lang="el-GR" dirty="0" smtClean="0"/>
              <a:t>1 εκ. πάχους. </a:t>
            </a:r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183869" y="4060306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l-GR" sz="2000" dirty="0" smtClean="0"/>
              <a:t>Κάθε </a:t>
            </a:r>
            <a:r>
              <a:rPr lang="el-GR" sz="2000" dirty="0"/>
              <a:t>μήνα, κατά τον </a:t>
            </a:r>
            <a:r>
              <a:rPr lang="el-GR" sz="2000" dirty="0" err="1"/>
              <a:t>εμμηνορυσιακό</a:t>
            </a:r>
            <a:r>
              <a:rPr lang="el-GR" sz="2000" dirty="0"/>
              <a:t> κύκλο, ένα </a:t>
            </a:r>
            <a:r>
              <a:rPr lang="el-GR" sz="2000" b="1" dirty="0"/>
              <a:t>ωάριο</a:t>
            </a:r>
            <a:r>
              <a:rPr lang="el-GR" sz="2000" dirty="0"/>
              <a:t>, σπανιότερα δύο, παράγεται από τις ωοθήκες (</a:t>
            </a:r>
            <a:r>
              <a:rPr lang="el-GR" sz="2000" dirty="0" err="1"/>
              <a:t>ωοθυλακιορρηξία</a:t>
            </a:r>
            <a:r>
              <a:rPr lang="el-GR" sz="2000" dirty="0" smtClean="0"/>
              <a:t>). </a:t>
            </a:r>
            <a:r>
              <a:rPr lang="el-GR" sz="2000" dirty="0"/>
              <a:t>Το ωάριο ταξιδεύει, δια μέσω των </a:t>
            </a:r>
            <a:r>
              <a:rPr lang="el-GR" sz="2000" dirty="0" err="1"/>
              <a:t>σαλπιγγών</a:t>
            </a:r>
            <a:r>
              <a:rPr lang="el-GR" sz="2000" dirty="0"/>
              <a:t> στη μήτρα και εμφυτεύεται σε περίπτωση γονιμοποίησης </a:t>
            </a:r>
            <a:r>
              <a:rPr lang="el-GR" sz="2000" dirty="0" smtClean="0"/>
              <a:t>του</a:t>
            </a:r>
            <a:r>
              <a:rPr lang="en-US" sz="2000" dirty="0" smtClean="0"/>
              <a:t>.</a:t>
            </a:r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28508" y="2051913"/>
            <a:ext cx="4572000" cy="1231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l-GR" sz="2000" dirty="0" smtClean="0">
                <a:effectLst/>
              </a:rPr>
              <a:t>Η κύρια λειτουργία των ωοθηκών είναι η </a:t>
            </a:r>
            <a:endParaRPr lang="en-US" sz="2000" dirty="0" smtClean="0">
              <a:effectLst/>
            </a:endParaRPr>
          </a:p>
          <a:p>
            <a:r>
              <a:rPr lang="en-US" sz="2700" dirty="0">
                <a:solidFill>
                  <a:srgbClr val="0070C0"/>
                </a:solidFill>
              </a:rPr>
              <a:t>1. </a:t>
            </a:r>
            <a:r>
              <a:rPr lang="el-GR" sz="2700" dirty="0" smtClean="0">
                <a:solidFill>
                  <a:srgbClr val="0070C0"/>
                </a:solidFill>
              </a:rPr>
              <a:t>παραγωγή </a:t>
            </a:r>
            <a:r>
              <a:rPr lang="el-GR" sz="2700" dirty="0">
                <a:solidFill>
                  <a:srgbClr val="0070C0"/>
                </a:solidFill>
              </a:rPr>
              <a:t>των ωαρίων και </a:t>
            </a:r>
            <a:endParaRPr lang="en-US" sz="2700" dirty="0" smtClean="0">
              <a:solidFill>
                <a:srgbClr val="0070C0"/>
              </a:solidFill>
            </a:endParaRPr>
          </a:p>
          <a:p>
            <a:r>
              <a:rPr lang="en-US" sz="2700" dirty="0" smtClean="0">
                <a:solidFill>
                  <a:srgbClr val="0070C0"/>
                </a:solidFill>
              </a:rPr>
              <a:t>2. </a:t>
            </a:r>
            <a:r>
              <a:rPr lang="el-GR" sz="2700" dirty="0" smtClean="0">
                <a:solidFill>
                  <a:srgbClr val="0070C0"/>
                </a:solidFill>
              </a:rPr>
              <a:t>η </a:t>
            </a:r>
            <a:r>
              <a:rPr lang="el-GR" sz="2700" dirty="0">
                <a:solidFill>
                  <a:srgbClr val="0070C0"/>
                </a:solidFill>
              </a:rPr>
              <a:t>έκκριση ορμονών.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2469869" y="101824"/>
            <a:ext cx="26849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1. </a:t>
            </a:r>
            <a:r>
              <a:rPr lang="el-GR" sz="3200" b="1" dirty="0" smtClean="0"/>
              <a:t>Οι </a:t>
            </a:r>
            <a:r>
              <a:rPr lang="el-GR" sz="3200" b="1" dirty="0"/>
              <a:t>ωοθήκες </a:t>
            </a:r>
          </a:p>
        </p:txBody>
      </p:sp>
    </p:spTree>
    <p:extLst>
      <p:ext uri="{BB962C8B-B14F-4D97-AF65-F5344CB8AC3E}">
        <p14:creationId xmlns:p14="http://schemas.microsoft.com/office/powerpoint/2010/main" xmlns="" val="52461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364504" y="245775"/>
            <a:ext cx="8208912" cy="313932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l-GR" dirty="0" smtClean="0"/>
              <a:t>Στην εμβρυϊκή </a:t>
            </a:r>
            <a:r>
              <a:rPr lang="el-GR" dirty="0"/>
              <a:t>ζωή </a:t>
            </a:r>
            <a:r>
              <a:rPr lang="el-GR" dirty="0" smtClean="0"/>
              <a:t>– αναπτύσσονται 4-5 </a:t>
            </a:r>
            <a:r>
              <a:rPr lang="el-GR" dirty="0" err="1" smtClean="0"/>
              <a:t>εκατομ</a:t>
            </a:r>
            <a:r>
              <a:rPr lang="el-GR" dirty="0" smtClean="0"/>
              <a:t> </a:t>
            </a:r>
            <a:r>
              <a:rPr lang="el-GR" dirty="0"/>
              <a:t>γεννητικά </a:t>
            </a:r>
            <a:r>
              <a:rPr lang="el-GR" dirty="0" smtClean="0"/>
              <a:t>κύτταρα (</a:t>
            </a:r>
            <a:r>
              <a:rPr lang="el-GR" dirty="0"/>
              <a:t>ωάρια </a:t>
            </a:r>
            <a:r>
              <a:rPr lang="el-GR" dirty="0" smtClean="0"/>
              <a:t>).</a:t>
            </a:r>
            <a:endParaRPr lang="el-GR" dirty="0"/>
          </a:p>
          <a:p>
            <a:endParaRPr lang="el-GR" dirty="0" smtClean="0"/>
          </a:p>
          <a:p>
            <a:r>
              <a:rPr lang="el-GR" dirty="0" smtClean="0"/>
              <a:t>Στις </a:t>
            </a:r>
            <a:r>
              <a:rPr lang="el-GR" dirty="0"/>
              <a:t>ωοθήκες κατά τη γέννηση της γυναίκας υπάρχουν </a:t>
            </a:r>
            <a:r>
              <a:rPr lang="el-GR" dirty="0" smtClean="0"/>
              <a:t>περίπου </a:t>
            </a:r>
            <a:r>
              <a:rPr lang="el-GR" dirty="0"/>
              <a:t>1 εκατομμύριο </a:t>
            </a:r>
            <a:r>
              <a:rPr lang="el-GR" dirty="0" smtClean="0"/>
              <a:t>ωάρια </a:t>
            </a:r>
            <a:r>
              <a:rPr lang="el-GR" dirty="0"/>
              <a:t>(τα υπόλοιπα </a:t>
            </a:r>
            <a:r>
              <a:rPr lang="el-GR" dirty="0" smtClean="0"/>
              <a:t>εκφυλίζονται). </a:t>
            </a:r>
          </a:p>
          <a:p>
            <a:endParaRPr lang="el-GR" dirty="0"/>
          </a:p>
          <a:p>
            <a:r>
              <a:rPr lang="el-GR" dirty="0" smtClean="0"/>
              <a:t>Κατά </a:t>
            </a:r>
            <a:r>
              <a:rPr lang="el-GR" dirty="0"/>
              <a:t>την εφηβική ηλικία όμως η γυναίκα έχει στις δύο ωοθήκες 400.000 περίπου ωάρια, από τα </a:t>
            </a:r>
            <a:r>
              <a:rPr lang="el-GR" dirty="0" smtClean="0"/>
              <a:t>οποία, 400 - 500 </a:t>
            </a:r>
            <a:r>
              <a:rPr lang="el-GR" dirty="0"/>
              <a:t>περίπου θα απελευθερωθούν στις σάλπιγγες κατά την αναπαραγωγική της ηλικία. </a:t>
            </a:r>
            <a:endParaRPr lang="el-GR" dirty="0" smtClean="0"/>
          </a:p>
          <a:p>
            <a:endParaRPr lang="el-GR" dirty="0"/>
          </a:p>
          <a:p>
            <a:r>
              <a:rPr lang="el-GR" dirty="0" smtClean="0"/>
              <a:t>Η </a:t>
            </a:r>
            <a:r>
              <a:rPr lang="el-GR" dirty="0"/>
              <a:t>αναπαραγωγική αυτή ηλικία της γυναίκας αρχίζει με την εφηβεία και σταματά στην ηλικία των </a:t>
            </a:r>
            <a:r>
              <a:rPr lang="el-GR" dirty="0" smtClean="0"/>
              <a:t>46 </a:t>
            </a:r>
            <a:r>
              <a:rPr lang="el-GR" dirty="0"/>
              <a:t>– 54 ετών, οπότε η γυναίκα μπαίνει στην </a:t>
            </a:r>
            <a:r>
              <a:rPr lang="el-GR" b="1" dirty="0"/>
              <a:t>εμμηνόπαυση</a:t>
            </a:r>
            <a:r>
              <a:rPr lang="el-GR" dirty="0"/>
              <a:t>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8750" y="3879994"/>
            <a:ext cx="4114800" cy="52946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800" dirty="0" smtClean="0"/>
              <a:t>Πότε προκύπτουν δίδυμα;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7713" y="3470837"/>
            <a:ext cx="2120791" cy="1326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64992" y="4409455"/>
            <a:ext cx="7571104" cy="244854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  <a:defRPr/>
            </a:pPr>
            <a:r>
              <a:rPr lang="el-GR" sz="2000" dirty="0" smtClean="0"/>
              <a:t>Γενικά κάθε μία από τις δύο ωοθήκες προετοιμάζουν τον ίδιο αριθμό ώριμων ωαρίων και εναλλάσσονται στην παραγωγή τους (μερικές φορές η ίδια ωοθήκη παρουσιάζει διαδοχικές ωορρηξίες).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l-GR" sz="2000" dirty="0" smtClean="0"/>
              <a:t>Σπανίως μπορεί να ωριμάζουν ταυτοχρόνως περισσότερα από ένα ωοθυλάκια, είτε από την ίδια, είτε από τι δύο ωοθήκες.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l-GR" sz="2000" dirty="0" smtClean="0"/>
              <a:t>Γονιμοποίηση αυτών των ωαρίων οδηγεί σε </a:t>
            </a:r>
            <a:r>
              <a:rPr lang="el-GR" sz="2000" dirty="0" smtClean="0">
                <a:solidFill>
                  <a:srgbClr val="C00000"/>
                </a:solidFill>
              </a:rPr>
              <a:t>δίδυμες ή και </a:t>
            </a:r>
            <a:r>
              <a:rPr lang="el-GR" sz="2000" dirty="0" err="1" smtClean="0">
                <a:solidFill>
                  <a:srgbClr val="C00000"/>
                </a:solidFill>
              </a:rPr>
              <a:t>πολύδυμες</a:t>
            </a:r>
            <a:r>
              <a:rPr lang="el-GR" sz="2000" dirty="0" smtClean="0">
                <a:solidFill>
                  <a:srgbClr val="C00000"/>
                </a:solidFill>
              </a:rPr>
              <a:t> κυήσεις.</a:t>
            </a:r>
          </a:p>
          <a:p>
            <a:pPr>
              <a:defRPr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410194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60103" y="812421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/>
              <a:t>Οι </a:t>
            </a:r>
            <a:r>
              <a:rPr lang="el-GR" sz="2000" b="1" dirty="0"/>
              <a:t>ωαγωγοί </a:t>
            </a:r>
            <a:r>
              <a:rPr lang="el-GR" sz="2000" b="1" dirty="0" smtClean="0"/>
              <a:t>(σάλπιγγες) </a:t>
            </a:r>
            <a:r>
              <a:rPr lang="el-GR" sz="2000" dirty="0" smtClean="0"/>
              <a:t>εκτείνονται από </a:t>
            </a:r>
            <a:r>
              <a:rPr lang="el-GR" sz="2000" dirty="0"/>
              <a:t>τις ωοθήκες προς τη μήτρα.</a:t>
            </a:r>
          </a:p>
        </p:txBody>
      </p:sp>
      <p:pic>
        <p:nvPicPr>
          <p:cNvPr id="3" name="Picture 5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64831" y="1916832"/>
            <a:ext cx="4177482" cy="4202875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188095" y="1916832"/>
            <a:ext cx="4104456" cy="380187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l-GR" sz="2000" b="1" dirty="0" smtClean="0"/>
              <a:t>Οι σάλπιγγες</a:t>
            </a:r>
            <a:r>
              <a:rPr lang="el-GR" sz="2000" dirty="0" smtClean="0"/>
              <a:t> είναι δύο λεπτά μυϊκά κανάλια, που εξέρχονται στα πλάγια  της μήτρας και καταλήγουν  στις ωοθήκες. Έχουν μήκος </a:t>
            </a:r>
            <a:r>
              <a:rPr lang="en-US" sz="2000" dirty="0" smtClean="0"/>
              <a:t>10 – 14 cm</a:t>
            </a:r>
            <a:r>
              <a:rPr lang="el-GR" sz="2000" dirty="0" smtClean="0"/>
              <a:t>. Η εσωτερική τους διάμετρο είναι περίπου ένα χιλιοστό. </a:t>
            </a:r>
            <a:r>
              <a:rPr lang="el-GR" sz="2000" dirty="0" smtClean="0">
                <a:solidFill>
                  <a:srgbClr val="C00000"/>
                </a:solidFill>
              </a:rPr>
              <a:t>Ο σκοπός τους είναι να μεταφέρουν το ωάριο από τις ωοθήκες στη μήτρα. </a:t>
            </a:r>
            <a:r>
              <a:rPr lang="el-GR" sz="2000" dirty="0" smtClean="0"/>
              <a:t>Δια μέσω των σαλπίγγων, μεταφέρονται τα σπερματοζωάρια για να φτάσουν το ωράριο. </a:t>
            </a:r>
            <a:endParaRPr lang="el-GR" sz="2000" dirty="0"/>
          </a:p>
        </p:txBody>
      </p:sp>
      <p:sp>
        <p:nvSpPr>
          <p:cNvPr id="5" name="Ορθογώνιο 4"/>
          <p:cNvSpPr/>
          <p:nvPr/>
        </p:nvSpPr>
        <p:spPr>
          <a:xfrm>
            <a:off x="2088518" y="116631"/>
            <a:ext cx="48236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2. </a:t>
            </a:r>
            <a:r>
              <a:rPr lang="el-GR" sz="3200" b="1" dirty="0" smtClean="0"/>
              <a:t>Οι </a:t>
            </a:r>
            <a:r>
              <a:rPr lang="el-GR" sz="3200" b="1" dirty="0"/>
              <a:t>ωαγωγοί (σάλπιγγες) </a:t>
            </a:r>
          </a:p>
        </p:txBody>
      </p:sp>
    </p:spTree>
    <p:extLst>
      <p:ext uri="{BB962C8B-B14F-4D97-AF65-F5344CB8AC3E}">
        <p14:creationId xmlns:p14="http://schemas.microsoft.com/office/powerpoint/2010/main" xmlns="" val="140825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Εξωμήτρια κύηση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4525963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l-GR" sz="2400" dirty="0" smtClean="0"/>
              <a:t>Σε σπάνιες περιπτώσεις το γονιμοποιημένο ωάριο παραμένει μέσα στη σάλπιγγα.    (</a:t>
            </a:r>
            <a:r>
              <a:rPr lang="el-GR" b="1" dirty="0" smtClean="0"/>
              <a:t>Εξωμήτρια κύηση).</a:t>
            </a:r>
          </a:p>
          <a:p>
            <a:pPr marL="0" indent="0">
              <a:buNone/>
              <a:defRPr/>
            </a:pPr>
            <a:endParaRPr lang="el-GR" b="1" dirty="0" smtClean="0"/>
          </a:p>
          <a:p>
            <a:pPr>
              <a:defRPr/>
            </a:pPr>
            <a:r>
              <a:rPr lang="el-GR" sz="2400" dirty="0" smtClean="0"/>
              <a:t>Σε αυτή την περίπτωση η ανάπτυξη του εμβρύου μπορεί να είναι επικίνδυνη για την υγεία της γυναίκας  </a:t>
            </a:r>
            <a:r>
              <a:rPr lang="el-GR" sz="2200" dirty="0" smtClean="0">
                <a:solidFill>
                  <a:srgbClr val="C00000"/>
                </a:solidFill>
              </a:rPr>
              <a:t>(ρήξη σάλπιγγας σε εξωμήτρια κύηση προκαλεί σοβαρή εσωτερική αιμορραγία).</a:t>
            </a:r>
            <a:endParaRPr lang="el-GR" sz="2200" dirty="0">
              <a:solidFill>
                <a:srgbClr val="C00000"/>
              </a:solidFill>
            </a:endParaRPr>
          </a:p>
        </p:txBody>
      </p:sp>
      <p:pic>
        <p:nvPicPr>
          <p:cNvPr id="4915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004048" y="1124744"/>
            <a:ext cx="3671888" cy="4895850"/>
          </a:xfrm>
          <a:noFill/>
        </p:spPr>
      </p:pic>
    </p:spTree>
    <p:extLst>
      <p:ext uri="{BB962C8B-B14F-4D97-AF65-F5344CB8AC3E}">
        <p14:creationId xmlns:p14="http://schemas.microsoft.com/office/powerpoint/2010/main" xmlns="" val="192674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51520" y="558834"/>
            <a:ext cx="80384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/>
              <a:t>Η </a:t>
            </a:r>
            <a:r>
              <a:rPr lang="el-GR" sz="2000" b="1" dirty="0"/>
              <a:t>μήτρα </a:t>
            </a:r>
            <a:r>
              <a:rPr lang="el-GR" sz="2000" dirty="0" smtClean="0"/>
              <a:t>είναι </a:t>
            </a:r>
            <a:r>
              <a:rPr lang="el-GR" sz="2000" dirty="0"/>
              <a:t>ένα κοίλο μυώδες </a:t>
            </a:r>
            <a:r>
              <a:rPr lang="el-GR" sz="2000" dirty="0" smtClean="0"/>
              <a:t>όργανο </a:t>
            </a:r>
            <a:r>
              <a:rPr lang="el-GR" sz="2000" dirty="0"/>
              <a:t>που έχει περίπου το </a:t>
            </a:r>
            <a:r>
              <a:rPr lang="el-GR" sz="2000" dirty="0" smtClean="0"/>
              <a:t>μέγεθος και </a:t>
            </a:r>
            <a:r>
              <a:rPr lang="el-GR" sz="2000" dirty="0"/>
              <a:t>το σχήμα ενός ανεστραμμένου αχλαδιού</a:t>
            </a:r>
            <a:r>
              <a:rPr lang="el-GR" sz="2000" dirty="0" smtClean="0"/>
              <a:t>, με </a:t>
            </a:r>
            <a:r>
              <a:rPr lang="el-GR" sz="2000" dirty="0"/>
              <a:t>παχιά τοιχώματα από μυϊκό ιστό. Η </a:t>
            </a:r>
            <a:r>
              <a:rPr lang="el-GR" sz="2000" dirty="0" smtClean="0"/>
              <a:t>μήτρα περιβάλλεται </a:t>
            </a:r>
            <a:r>
              <a:rPr lang="el-GR" sz="2000" dirty="0"/>
              <a:t>εσωτερικά από βλεννογόνο, </a:t>
            </a:r>
            <a:r>
              <a:rPr lang="el-GR" sz="2000" dirty="0" smtClean="0"/>
              <a:t>το ενδομήτριο</a:t>
            </a:r>
            <a:r>
              <a:rPr lang="el-GR" sz="2000" dirty="0"/>
              <a:t>.</a:t>
            </a:r>
          </a:p>
        </p:txBody>
      </p:sp>
      <p:pic>
        <p:nvPicPr>
          <p:cNvPr id="3" name="Content Placeholder 9" descr="ytery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294811" y="2188996"/>
            <a:ext cx="3661054" cy="3588154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2918345" y="6009042"/>
            <a:ext cx="4572000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l-GR" dirty="0" smtClean="0"/>
              <a:t>Οι διαστάσεις της είναι: Μήκος 6-8 cm, Πλάτος 5 cm, Πάχος 2-3 cm </a:t>
            </a:r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107503" y="2038724"/>
            <a:ext cx="318730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dirty="0">
                <a:solidFill>
                  <a:srgbClr val="C00000"/>
                </a:solidFill>
              </a:rPr>
              <a:t>Σκοπός της μήτρας είναι να φιλοξενήσει το έμβρυο κατά την εγκυμοσύνη. </a:t>
            </a:r>
            <a:r>
              <a:rPr lang="el-GR" dirty="0"/>
              <a:t>Είναι τοποθετημένη μεταξύ της ουροδόχου κύστεως, εμπρός, και του </a:t>
            </a:r>
            <a:r>
              <a:rPr lang="el-GR" dirty="0" err="1"/>
              <a:t>παχέως</a:t>
            </a:r>
            <a:r>
              <a:rPr lang="el-GR" dirty="0"/>
              <a:t> εντέρου, πίσω. Το χαμηλότερο και στενότερο μέρος της μήτρας ονομάζεται </a:t>
            </a:r>
            <a:r>
              <a:rPr lang="el-GR" b="1" dirty="0">
                <a:solidFill>
                  <a:srgbClr val="C00000"/>
                </a:solidFill>
              </a:rPr>
              <a:t>τράχηλος</a:t>
            </a:r>
            <a:r>
              <a:rPr lang="el-GR" dirty="0">
                <a:solidFill>
                  <a:srgbClr val="C00000"/>
                </a:solidFill>
              </a:rPr>
              <a:t> </a:t>
            </a:r>
            <a:r>
              <a:rPr lang="el-GR" dirty="0"/>
              <a:t>και προεξέχει, στον κόλπο. Το κανάλι του κόλπου συνδέει τα έξω γεννητικά όργανα (αιδοίο</a:t>
            </a:r>
            <a:r>
              <a:rPr lang="el-GR" dirty="0" smtClean="0"/>
              <a:t>), με </a:t>
            </a:r>
            <a:r>
              <a:rPr lang="el-GR" dirty="0"/>
              <a:t>τη μήτρα. Δεξιά και αριστερά της μήτρας εξέρχονται οι σάλπιγγες.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24113" y="1469807"/>
            <a:ext cx="2411760" cy="498352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l-GR" sz="1600" dirty="0" smtClean="0"/>
              <a:t>Η μήτρα αποτελείται από τρία στρώματα</a:t>
            </a:r>
          </a:p>
          <a:p>
            <a:pPr marL="274320" indent="-274320">
              <a:spcBef>
                <a:spcPts val="0"/>
              </a:spcBef>
              <a:buFont typeface="Wingdings"/>
              <a:buChar char=""/>
              <a:defRPr/>
            </a:pPr>
            <a:r>
              <a:rPr lang="el-GR" sz="1600" dirty="0" smtClean="0"/>
              <a:t> </a:t>
            </a:r>
            <a:r>
              <a:rPr lang="el-GR" sz="1600" b="1" dirty="0" smtClean="0"/>
              <a:t>Το ενδομήτριο</a:t>
            </a:r>
            <a:r>
              <a:rPr lang="el-GR" sz="1600" dirty="0" smtClean="0"/>
              <a:t>. είναι η εσωτερική επένδυση της μήτρας, που δέχεται την κυκλική επίδραση των ορμονών σε κάθε κύκλο. Σε περίπτωση μη γονιμοποίησης του ωάριου δημιουργεί την περίοδο.</a:t>
            </a:r>
          </a:p>
          <a:p>
            <a:pPr marL="274320" indent="-274320">
              <a:spcBef>
                <a:spcPts val="0"/>
              </a:spcBef>
              <a:buFont typeface="Wingdings"/>
              <a:buChar char=""/>
              <a:defRPr/>
            </a:pPr>
            <a:r>
              <a:rPr lang="el-GR" sz="1600" b="1" dirty="0" smtClean="0"/>
              <a:t>Το μυομήτριο</a:t>
            </a:r>
            <a:r>
              <a:rPr lang="el-GR" sz="1600" dirty="0" smtClean="0"/>
              <a:t>. Είναι το κυρίως τοίχωμα της μήτρας και αποτελείται από μυϊκό ιστό.</a:t>
            </a:r>
          </a:p>
          <a:p>
            <a:pPr marL="274320" indent="-274320">
              <a:spcBef>
                <a:spcPts val="0"/>
              </a:spcBef>
              <a:buFont typeface="Wingdings"/>
              <a:buChar char=""/>
              <a:defRPr/>
            </a:pPr>
            <a:r>
              <a:rPr lang="el-GR" sz="1600" b="1" dirty="0" smtClean="0"/>
              <a:t>Το περιμήτριο</a:t>
            </a:r>
            <a:r>
              <a:rPr lang="el-GR" sz="1600" dirty="0" smtClean="0"/>
              <a:t>. Είναι η εξωτερική λεπτή επένδυση της μήτρας.</a:t>
            </a:r>
            <a:endParaRPr lang="el-GR" sz="1600" dirty="0"/>
          </a:p>
        </p:txBody>
      </p:sp>
      <p:sp>
        <p:nvSpPr>
          <p:cNvPr id="7" name="Ορθογώνιο 6"/>
          <p:cNvSpPr/>
          <p:nvPr/>
        </p:nvSpPr>
        <p:spPr>
          <a:xfrm>
            <a:off x="681959" y="35614"/>
            <a:ext cx="18696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3. </a:t>
            </a:r>
            <a:r>
              <a:rPr lang="el-GR" sz="2800" b="1" dirty="0" smtClean="0"/>
              <a:t>Η </a:t>
            </a:r>
            <a:r>
              <a:rPr lang="el-GR" sz="2800" b="1" dirty="0"/>
              <a:t>μήτρα </a:t>
            </a:r>
          </a:p>
        </p:txBody>
      </p:sp>
    </p:spTree>
    <p:extLst>
      <p:ext uri="{BB962C8B-B14F-4D97-AF65-F5344CB8AC3E}">
        <p14:creationId xmlns:p14="http://schemas.microsoft.com/office/powerpoint/2010/main" xmlns="" val="389723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251520" y="660758"/>
            <a:ext cx="80384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/>
              <a:t>Το κάτω μέρος της μήτρας </a:t>
            </a:r>
            <a:r>
              <a:rPr lang="el-GR" sz="2000" dirty="0" smtClean="0"/>
              <a:t>καταλήγει </a:t>
            </a:r>
            <a:r>
              <a:rPr lang="el-GR" sz="2000" dirty="0"/>
              <a:t>στον </a:t>
            </a:r>
            <a:r>
              <a:rPr lang="el-GR" sz="2000" b="1" dirty="0"/>
              <a:t>κόλπο.</a:t>
            </a:r>
            <a:endParaRPr lang="el-GR" sz="2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9388" y="1071563"/>
            <a:ext cx="5114925" cy="278948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l-GR" sz="2000" b="1" dirty="0"/>
              <a:t>Ο κόλπος </a:t>
            </a:r>
            <a:r>
              <a:rPr lang="el-GR" sz="2000" dirty="0"/>
              <a:t>είναι ένας μυώδης σωλήνας μήκους 8 </a:t>
            </a:r>
            <a:r>
              <a:rPr lang="el-GR" sz="2000" dirty="0" smtClean="0"/>
              <a:t>– 9 </a:t>
            </a:r>
            <a:r>
              <a:rPr lang="el-GR" sz="2000" dirty="0"/>
              <a:t>εκ., </a:t>
            </a:r>
            <a:r>
              <a:rPr lang="el-GR" sz="2000" dirty="0" smtClean="0"/>
              <a:t>που συνδέει τη μήτρα με τα έξω γεννητικά όργανα (αιδοίο) και υποδέχεται </a:t>
            </a:r>
            <a:r>
              <a:rPr lang="el-GR" sz="2000" dirty="0"/>
              <a:t>το σπέρμα κατά τη σεξουαλική </a:t>
            </a:r>
            <a:r>
              <a:rPr lang="el-GR" sz="2000" dirty="0" smtClean="0"/>
              <a:t>επαφή. Λειτουργία της είναι:</a:t>
            </a:r>
          </a:p>
          <a:p>
            <a:pPr>
              <a:defRPr/>
            </a:pPr>
            <a:r>
              <a:rPr lang="el-GR" sz="2000" dirty="0" smtClean="0"/>
              <a:t>Εκροή του αίματος της περιόδου.</a:t>
            </a:r>
          </a:p>
          <a:p>
            <a:pPr>
              <a:defRPr/>
            </a:pPr>
            <a:r>
              <a:rPr lang="el-GR" sz="2000" dirty="0" smtClean="0"/>
              <a:t>Συμμετοχή στον τοκετό.</a:t>
            </a:r>
          </a:p>
          <a:p>
            <a:pPr>
              <a:defRPr/>
            </a:pPr>
            <a:r>
              <a:rPr lang="el-GR" sz="2000" dirty="0" smtClean="0"/>
              <a:t>Οι κολπικές εκκρίσεις</a:t>
            </a:r>
          </a:p>
        </p:txBody>
      </p:sp>
      <p:pic>
        <p:nvPicPr>
          <p:cNvPr id="8" name="Picture 2" descr="C:\Documents and Settings\sa\Επιφάνεια εργασίας\Φάκελος (3)\adam_gyn_0902.jpg"/>
          <p:cNvPicPr>
            <a:picLocks noChangeAspect="1" noChangeArrowheads="1"/>
          </p:cNvPicPr>
          <p:nvPr/>
        </p:nvPicPr>
        <p:blipFill rotWithShape="1">
          <a:blip r:embed="rId2" cstate="print"/>
          <a:srcRect b="53554"/>
          <a:stretch/>
        </p:blipFill>
        <p:spPr>
          <a:xfrm>
            <a:off x="5294313" y="1102031"/>
            <a:ext cx="3638550" cy="2224493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1907704" y="44624"/>
            <a:ext cx="19411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4. </a:t>
            </a:r>
            <a:r>
              <a:rPr lang="el-GR" sz="2800" b="1" dirty="0" smtClean="0"/>
              <a:t>Ο κόλπος</a:t>
            </a:r>
            <a:endParaRPr lang="el-GR" sz="2800" b="1" dirty="0"/>
          </a:p>
        </p:txBody>
      </p:sp>
      <p:sp>
        <p:nvSpPr>
          <p:cNvPr id="9" name="Ορθογώνιο 8"/>
          <p:cNvSpPr/>
          <p:nvPr/>
        </p:nvSpPr>
        <p:spPr>
          <a:xfrm>
            <a:off x="4644008" y="44624"/>
            <a:ext cx="19586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/>
              <a:t>5</a:t>
            </a:r>
            <a:r>
              <a:rPr lang="en-US" sz="2800" b="1" dirty="0" smtClean="0"/>
              <a:t>. </a:t>
            </a:r>
            <a:r>
              <a:rPr lang="el-GR" sz="2800" b="1" dirty="0" smtClean="0"/>
              <a:t>Το αιδοίο</a:t>
            </a:r>
            <a:endParaRPr lang="el-GR" sz="2800" b="1" dirty="0"/>
          </a:p>
        </p:txBody>
      </p:sp>
      <p:sp>
        <p:nvSpPr>
          <p:cNvPr id="2" name="Ορθογώνιο 1"/>
          <p:cNvSpPr/>
          <p:nvPr/>
        </p:nvSpPr>
        <p:spPr>
          <a:xfrm>
            <a:off x="206390" y="4149080"/>
            <a:ext cx="85272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/>
              <a:t>Το στόμιο του κόλπου φράσσεται μερικώς από μια μεμβράνη, </a:t>
            </a:r>
            <a:r>
              <a:rPr lang="el-GR" sz="1600" b="1" dirty="0"/>
              <a:t>τον παρθενικό υμένα</a:t>
            </a:r>
            <a:r>
              <a:rPr lang="el-GR" sz="1600" dirty="0"/>
              <a:t>, που μπορεί να έχει ένα ή περισσότερα μικρά ανοίγματα προς τα έξω. Ο παρθενικός υμένας συνήθως σπάζει κατά την πρώτη σεξουαλική επαφή .</a:t>
            </a:r>
          </a:p>
        </p:txBody>
      </p:sp>
      <p:sp>
        <p:nvSpPr>
          <p:cNvPr id="10" name="Ορθογώνιο 9"/>
          <p:cNvSpPr/>
          <p:nvPr/>
        </p:nvSpPr>
        <p:spPr>
          <a:xfrm>
            <a:off x="251519" y="5589240"/>
            <a:ext cx="86813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/>
              <a:t>Τα εξωτερικά γεννητικά </a:t>
            </a:r>
            <a:r>
              <a:rPr lang="el-GR" sz="2000" dirty="0" smtClean="0"/>
              <a:t>όργανα αποτελούν </a:t>
            </a:r>
            <a:r>
              <a:rPr lang="el-GR" sz="2000" dirty="0"/>
              <a:t>το </a:t>
            </a:r>
            <a:r>
              <a:rPr lang="el-GR" sz="2000" b="1" dirty="0"/>
              <a:t>αιδοίο, </a:t>
            </a:r>
            <a:r>
              <a:rPr lang="el-GR" sz="2000" dirty="0"/>
              <a:t>το οποίο </a:t>
            </a:r>
            <a:r>
              <a:rPr lang="el-GR" sz="2000" dirty="0" smtClean="0"/>
              <a:t>περιλαμβάνει το </a:t>
            </a:r>
            <a:r>
              <a:rPr lang="el-GR" sz="2000" dirty="0"/>
              <a:t>εφηβαίο, που καλύπτεται από τρίχωμα, </a:t>
            </a:r>
            <a:r>
              <a:rPr lang="el-GR" sz="2000" dirty="0" smtClean="0"/>
              <a:t>τα μεγάλα </a:t>
            </a:r>
            <a:r>
              <a:rPr lang="el-GR" sz="2000" dirty="0"/>
              <a:t>και τα μικρά χείλη και την κλειτορίδα.</a:t>
            </a:r>
          </a:p>
        </p:txBody>
      </p:sp>
    </p:spTree>
    <p:extLst>
      <p:ext uri="{BB962C8B-B14F-4D97-AF65-F5344CB8AC3E}">
        <p14:creationId xmlns:p14="http://schemas.microsoft.com/office/powerpoint/2010/main" xmlns="" val="108991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820324" y="372315"/>
            <a:ext cx="80001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/>
              <a:t>Οι ωοθήκες (όπως και οι όρχεις) είναι μεικτοί αδένες. Η εξωκρινής μοίρα τους παράγει τα ωάρια και η ενδοκρινής τις ορμόνες</a:t>
            </a:r>
            <a:r>
              <a:rPr lang="el-GR" sz="2400" dirty="0" smtClean="0"/>
              <a:t>. </a:t>
            </a:r>
            <a:r>
              <a:rPr lang="el-GR" sz="2400" dirty="0"/>
              <a:t>Οιστρογόνα και προγεστερόνη είναι οι σημαντικότερες. </a:t>
            </a:r>
          </a:p>
        </p:txBody>
      </p:sp>
      <p:sp>
        <p:nvSpPr>
          <p:cNvPr id="4" name="Ραβδωτό δεξιό βέλος 3"/>
          <p:cNvSpPr/>
          <p:nvPr/>
        </p:nvSpPr>
        <p:spPr>
          <a:xfrm>
            <a:off x="0" y="323622"/>
            <a:ext cx="792088" cy="608413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Ραβδωτό δεξιό βέλος 4"/>
          <p:cNvSpPr/>
          <p:nvPr/>
        </p:nvSpPr>
        <p:spPr>
          <a:xfrm>
            <a:off x="28236" y="2844266"/>
            <a:ext cx="792088" cy="608413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863080" y="2891593"/>
            <a:ext cx="79573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/>
              <a:t>Κατά την εφηβεία (</a:t>
            </a:r>
            <a:r>
              <a:rPr lang="el-GR" sz="2400" dirty="0" smtClean="0"/>
              <a:t>11</a:t>
            </a:r>
            <a:r>
              <a:rPr lang="el-GR" sz="2400" baseline="30000" dirty="0" smtClean="0"/>
              <a:t>ο</a:t>
            </a:r>
            <a:r>
              <a:rPr lang="el-GR" sz="2400" dirty="0" smtClean="0"/>
              <a:t>  </a:t>
            </a:r>
            <a:r>
              <a:rPr lang="el-GR" sz="2400" dirty="0"/>
              <a:t>με </a:t>
            </a:r>
            <a:r>
              <a:rPr lang="el-GR" sz="2400" dirty="0" smtClean="0"/>
              <a:t>13</a:t>
            </a:r>
            <a:r>
              <a:rPr lang="el-GR" sz="2400" baseline="30000" dirty="0" smtClean="0"/>
              <a:t>ο</a:t>
            </a:r>
            <a:r>
              <a:rPr lang="el-GR" sz="2400" dirty="0" smtClean="0"/>
              <a:t>  </a:t>
            </a:r>
            <a:r>
              <a:rPr lang="el-GR" sz="2400" dirty="0"/>
              <a:t>έτος της </a:t>
            </a:r>
            <a:r>
              <a:rPr lang="el-GR" sz="2400" dirty="0" smtClean="0"/>
              <a:t>ηλικίας</a:t>
            </a:r>
            <a:r>
              <a:rPr lang="el-GR" sz="2400" dirty="0"/>
              <a:t>), οι ωοθήκες αρχίζουν να παράγουν </a:t>
            </a:r>
            <a:r>
              <a:rPr lang="el-GR" sz="2400" b="1" dirty="0" smtClean="0"/>
              <a:t>οιστρογόνα </a:t>
            </a:r>
            <a:r>
              <a:rPr lang="el-GR" sz="2400" dirty="0"/>
              <a:t>και </a:t>
            </a:r>
            <a:r>
              <a:rPr lang="el-GR" sz="2400" b="1" dirty="0"/>
              <a:t>προγεστερόνη, </a:t>
            </a:r>
            <a:r>
              <a:rPr lang="el-GR" sz="2400" dirty="0"/>
              <a:t>ορμόνες </a:t>
            </a:r>
            <a:r>
              <a:rPr lang="el-GR" sz="2400" dirty="0" smtClean="0"/>
              <a:t>οι οποίες </a:t>
            </a:r>
            <a:r>
              <a:rPr lang="el-GR" sz="2400" dirty="0"/>
              <a:t>παίζουν σημαντικό ρόλο στον </a:t>
            </a:r>
            <a:r>
              <a:rPr lang="el-GR" sz="2400" dirty="0" err="1" smtClean="0"/>
              <a:t>εμμηνορρυσιακό</a:t>
            </a:r>
            <a:r>
              <a:rPr lang="el-GR" sz="2400" dirty="0" smtClean="0"/>
              <a:t> </a:t>
            </a:r>
            <a:r>
              <a:rPr lang="el-GR" sz="2400" dirty="0"/>
              <a:t>κύκλο και προκαλούν την </a:t>
            </a:r>
            <a:r>
              <a:rPr lang="el-GR" sz="2400" dirty="0" smtClean="0"/>
              <a:t>ανάπτυξη </a:t>
            </a:r>
            <a:r>
              <a:rPr lang="el-GR" sz="2400" dirty="0"/>
              <a:t>του στήθους. Τα οιστρογόνα, κυρίως</a:t>
            </a:r>
            <a:r>
              <a:rPr lang="el-GR" sz="2400" dirty="0" smtClean="0"/>
              <a:t>, είναι </a:t>
            </a:r>
            <a:r>
              <a:rPr lang="el-GR" sz="2400" dirty="0"/>
              <a:t>υπεύθυνα για την εμφάνιση των </a:t>
            </a:r>
            <a:r>
              <a:rPr lang="el-GR" sz="2400" dirty="0" err="1" smtClean="0"/>
              <a:t>δευτερεύοντων</a:t>
            </a:r>
            <a:r>
              <a:rPr lang="el-GR" sz="2400" dirty="0" smtClean="0"/>
              <a:t> </a:t>
            </a:r>
            <a:r>
              <a:rPr lang="el-GR" sz="2400" dirty="0"/>
              <a:t>φυλετικών χαρακτηριστικών, </a:t>
            </a:r>
            <a:r>
              <a:rPr lang="el-GR" sz="2400" dirty="0" smtClean="0"/>
              <a:t>όπως είναι </a:t>
            </a:r>
            <a:r>
              <a:rPr lang="el-GR" sz="2400" dirty="0"/>
              <a:t>η αναπτυγμένη </a:t>
            </a:r>
            <a:r>
              <a:rPr lang="el-GR" sz="2400" dirty="0" smtClean="0"/>
              <a:t>λεκάνη, η φωνή </a:t>
            </a:r>
            <a:r>
              <a:rPr lang="el-GR" sz="2400" dirty="0"/>
              <a:t>και η </a:t>
            </a:r>
            <a:r>
              <a:rPr lang="el-GR" sz="2400" dirty="0" smtClean="0"/>
              <a:t>συσσώρευση </a:t>
            </a:r>
            <a:r>
              <a:rPr lang="el-GR" sz="2400" dirty="0"/>
              <a:t>υποδόριου λίπους, που δίνει τις </a:t>
            </a:r>
            <a:r>
              <a:rPr lang="el-GR" sz="2400" dirty="0" smtClean="0"/>
              <a:t>χαρακτηριστικές </a:t>
            </a:r>
            <a:r>
              <a:rPr lang="el-GR" sz="2400" dirty="0"/>
              <a:t>καμπύλες στο γυναικείο σώμα.</a:t>
            </a:r>
          </a:p>
        </p:txBody>
      </p:sp>
    </p:spTree>
    <p:extLst>
      <p:ext uri="{BB962C8B-B14F-4D97-AF65-F5344CB8AC3E}">
        <p14:creationId xmlns:p14="http://schemas.microsoft.com/office/powerpoint/2010/main" xmlns="" val="41048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ostas\Documents\05 ΒΙΟΛΟΓΙΑ\09 ΚΕΦ 12 ΑΝΑΠΑΡΑΓΩΓΗ ΚΑΙ ΑΝΑΠΤΥΞΗ\αναπαραγωγικό σύστημα γυναίκα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681" y="332656"/>
            <a:ext cx="8256917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1327365" y="2589929"/>
            <a:ext cx="1187317" cy="440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6804248" y="3933056"/>
            <a:ext cx="1728192" cy="440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1361231" y="4869160"/>
            <a:ext cx="1262607" cy="3902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6397848" y="1596256"/>
            <a:ext cx="1984152" cy="440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 8"/>
          <p:cNvSpPr/>
          <p:nvPr/>
        </p:nvSpPr>
        <p:spPr>
          <a:xfrm>
            <a:off x="6554358" y="5373216"/>
            <a:ext cx="993988" cy="440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7060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51520" y="1340768"/>
            <a:ext cx="85689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/>
              <a:t>Το αναπαραγωγικό σύστημα του </a:t>
            </a:r>
            <a:r>
              <a:rPr lang="el-GR" sz="2800" dirty="0" smtClean="0"/>
              <a:t>άντρα</a:t>
            </a:r>
            <a:r>
              <a:rPr lang="en-US" sz="2800" dirty="0" smtClean="0"/>
              <a:t> </a:t>
            </a:r>
            <a:r>
              <a:rPr lang="el-GR" sz="2800" dirty="0" smtClean="0"/>
              <a:t>αποτελείται </a:t>
            </a:r>
            <a:r>
              <a:rPr lang="el-GR" sz="2800" dirty="0"/>
              <a:t>από </a:t>
            </a:r>
            <a:endParaRPr lang="en-US" sz="2800" dirty="0" smtClean="0"/>
          </a:p>
          <a:p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l-GR" sz="2800" dirty="0" smtClean="0"/>
              <a:t>τους </a:t>
            </a:r>
            <a:r>
              <a:rPr lang="el-GR" sz="2800" dirty="0"/>
              <a:t>δύο όρχεις, </a:t>
            </a: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l-GR" sz="2800" dirty="0" smtClean="0"/>
              <a:t>την εκφορητική </a:t>
            </a:r>
            <a:r>
              <a:rPr lang="el-GR" sz="2800" dirty="0"/>
              <a:t>οδό του σπέρματος και </a:t>
            </a: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l-GR" sz="2800" dirty="0" smtClean="0"/>
              <a:t>το</a:t>
            </a:r>
            <a:r>
              <a:rPr lang="en-US" sz="2800" dirty="0" smtClean="0"/>
              <a:t> </a:t>
            </a:r>
            <a:r>
              <a:rPr lang="el-GR" sz="2800" dirty="0" smtClean="0"/>
              <a:t>πέος</a:t>
            </a:r>
            <a:r>
              <a:rPr lang="el-G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43674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8533"/>
            <a:ext cx="8424936" cy="6188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4500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0"/>
            <a:ext cx="8352928" cy="706090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US" sz="4800" b="1" dirty="0" smtClean="0"/>
              <a:t>1. </a:t>
            </a:r>
            <a:r>
              <a:rPr lang="el-GR" sz="4800" b="1" dirty="0" smtClean="0"/>
              <a:t>Όρχεις</a:t>
            </a:r>
            <a:endParaRPr lang="el-GR" sz="48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830288"/>
            <a:ext cx="5616624" cy="31683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dirty="0" smtClean="0"/>
              <a:t>Οι </a:t>
            </a:r>
            <a:r>
              <a:rPr lang="el-GR" b="1" dirty="0" smtClean="0"/>
              <a:t>όρχεις</a:t>
            </a:r>
            <a:r>
              <a:rPr lang="el-GR" dirty="0" smtClean="0"/>
              <a:t> είναι ζεύγος γεννητικών αδένων και μέρος των γεννητικών οργάνων του αρσενικού. Βρίσκονται σε όλα τα θηλαστικά και έχουν δύο λειτουργίες: 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l-GR" dirty="0" smtClean="0">
                <a:solidFill>
                  <a:srgbClr val="0070C0"/>
                </a:solidFill>
              </a:rPr>
              <a:t>την παραγωγή σπερματοζωαρίων  </a:t>
            </a:r>
            <a:endParaRPr lang="en-US" dirty="0" smtClean="0">
              <a:solidFill>
                <a:srgbClr val="0070C0"/>
              </a:solidFill>
            </a:endParaRPr>
          </a:p>
          <a:p>
            <a:pPr marL="514350" indent="-514350">
              <a:buAutoNum type="arabicPeriod"/>
            </a:pPr>
            <a:r>
              <a:rPr lang="el-GR" dirty="0" smtClean="0">
                <a:solidFill>
                  <a:srgbClr val="0070C0"/>
                </a:solidFill>
              </a:rPr>
              <a:t>την παραγωγή ανδρικών ορμονών (κυρίως τεστοστερόνης).</a:t>
            </a:r>
            <a:endParaRPr lang="el-GR" dirty="0">
              <a:solidFill>
                <a:srgbClr val="0070C0"/>
              </a:solidFill>
            </a:endParaRPr>
          </a:p>
        </p:txBody>
      </p:sp>
      <p:pic>
        <p:nvPicPr>
          <p:cNvPr id="5" name="Content Placeholder 4" descr="C:\Documents and Settings\heliana\Τα έγγραφά μου\Οι εικόνες μου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300192" y="764704"/>
            <a:ext cx="2579064" cy="3233936"/>
          </a:xfrm>
          <a:prstGeom prst="rect">
            <a:avLst/>
          </a:prstGeom>
        </p:spPr>
      </p:pic>
      <p:sp>
        <p:nvSpPr>
          <p:cNvPr id="6" name="2 - Θέση περιεχομένου"/>
          <p:cNvSpPr txBox="1">
            <a:spLocks/>
          </p:cNvSpPr>
          <p:nvPr/>
        </p:nvSpPr>
        <p:spPr>
          <a:xfrm>
            <a:off x="29404" y="4181427"/>
            <a:ext cx="9007091" cy="267657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l-GR" sz="2000" dirty="0"/>
              <a:t>Βρίσκονται μέσα σε δερμάτινο περίβλημα, </a:t>
            </a:r>
            <a:r>
              <a:rPr lang="el-GR" sz="2000" b="1" dirty="0">
                <a:solidFill>
                  <a:srgbClr val="C00000"/>
                </a:solidFill>
              </a:rPr>
              <a:t>το όσχεο</a:t>
            </a:r>
            <a:r>
              <a:rPr lang="el-GR" sz="2000" dirty="0"/>
              <a:t>, και συνδέονται με το υπόλοιπο σώμα μέσω των σπερματικών πόρων. </a:t>
            </a:r>
          </a:p>
          <a:p>
            <a:pPr>
              <a:spcBef>
                <a:spcPts val="0"/>
              </a:spcBef>
            </a:pPr>
            <a:r>
              <a:rPr lang="el-GR" sz="2000" dirty="0" smtClean="0"/>
              <a:t>Οι όρχεις είναι </a:t>
            </a:r>
            <a:r>
              <a:rPr lang="el-GR" sz="2000" b="1" dirty="0" smtClean="0">
                <a:solidFill>
                  <a:srgbClr val="C00000"/>
                </a:solidFill>
              </a:rPr>
              <a:t>εξωτερικοί</a:t>
            </a:r>
            <a:r>
              <a:rPr lang="el-GR" sz="2000" dirty="0" smtClean="0"/>
              <a:t>, κυρίως επειδή τα σπερματοζωάρια παράγονται καλύτερα σε θερμοκρασία χαμηλότερη από αυτήν του σώματος </a:t>
            </a:r>
            <a:r>
              <a:rPr lang="en-US" sz="2000" dirty="0" smtClean="0"/>
              <a:t>(</a:t>
            </a:r>
            <a:r>
              <a:rPr lang="en-US" sz="2000" dirty="0"/>
              <a:t>34°C)</a:t>
            </a:r>
            <a:r>
              <a:rPr lang="el-GR" sz="2000" dirty="0" smtClean="0"/>
              <a:t>. 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l-GR" sz="2000" dirty="0" smtClean="0"/>
              <a:t>Ο κάθε όρχις ζυγίζει 20-30 </a:t>
            </a:r>
            <a:r>
              <a:rPr lang="en-US" sz="2000" dirty="0" smtClean="0"/>
              <a:t>g</a:t>
            </a:r>
            <a:r>
              <a:rPr lang="el-GR" sz="2000" dirty="0" smtClean="0"/>
              <a:t>. και έχει όγκο 15-25 ml. Παρ’ όλο που είναι έξω από το σώμα, θεωρούνται </a:t>
            </a:r>
            <a:r>
              <a:rPr lang="el-GR" sz="2000" b="1" dirty="0" smtClean="0">
                <a:solidFill>
                  <a:srgbClr val="C00000"/>
                </a:solidFill>
              </a:rPr>
              <a:t>εσωτερικά όργανα </a:t>
            </a:r>
            <a:r>
              <a:rPr lang="el-GR" sz="2000" dirty="0" smtClean="0"/>
              <a:t>και είναι ιδιαίτερα ευαίσθητοι.</a:t>
            </a:r>
            <a:endParaRPr lang="en-US" sz="2000" dirty="0" smtClean="0"/>
          </a:p>
          <a:p>
            <a:pPr>
              <a:spcBef>
                <a:spcPts val="0"/>
              </a:spcBef>
              <a:defRPr/>
            </a:pPr>
            <a:r>
              <a:rPr lang="el-GR" sz="2000" dirty="0"/>
              <a:t>Κατά την εμβρυϊκή ζωή οι όρχεις βρίσκονται στην κοιλιακή περιοχή.</a:t>
            </a:r>
          </a:p>
          <a:p>
            <a:pPr>
              <a:spcBef>
                <a:spcPts val="0"/>
              </a:spcBef>
              <a:defRPr/>
            </a:pPr>
            <a:r>
              <a:rPr lang="el-GR" sz="2000" dirty="0"/>
              <a:t>Τον </a:t>
            </a:r>
            <a:r>
              <a:rPr lang="el-GR" sz="2000" dirty="0" smtClean="0"/>
              <a:t>7</a:t>
            </a:r>
            <a:r>
              <a:rPr lang="el-GR" sz="2000" baseline="30000" dirty="0" smtClean="0"/>
              <a:t>ο</a:t>
            </a:r>
            <a:r>
              <a:rPr lang="en-US" sz="2000" dirty="0" smtClean="0"/>
              <a:t> </a:t>
            </a:r>
            <a:r>
              <a:rPr lang="el-GR" sz="2000" dirty="0" smtClean="0"/>
              <a:t> </a:t>
            </a:r>
            <a:r>
              <a:rPr lang="el-GR" sz="2000" dirty="0"/>
              <a:t>με </a:t>
            </a:r>
            <a:r>
              <a:rPr lang="el-GR" sz="2000" dirty="0" smtClean="0"/>
              <a:t>8</a:t>
            </a:r>
            <a:r>
              <a:rPr lang="el-GR" sz="2000" baseline="30000" dirty="0" smtClean="0"/>
              <a:t>ο</a:t>
            </a:r>
            <a:r>
              <a:rPr lang="en-US" sz="2000" dirty="0" smtClean="0"/>
              <a:t> </a:t>
            </a:r>
            <a:r>
              <a:rPr lang="el-GR" sz="2000" dirty="0" smtClean="0"/>
              <a:t> </a:t>
            </a:r>
            <a:r>
              <a:rPr lang="el-GR" sz="2000" dirty="0"/>
              <a:t>μήνα της κύησης κατεβαίνουν και </a:t>
            </a:r>
            <a:r>
              <a:rPr lang="el-GR" sz="2000" dirty="0" smtClean="0"/>
              <a:t>εγκαθίστανται </a:t>
            </a:r>
            <a:r>
              <a:rPr lang="el-GR" sz="2000" dirty="0"/>
              <a:t>στο όσχεο.</a:t>
            </a:r>
          </a:p>
          <a:p>
            <a:pPr>
              <a:lnSpc>
                <a:spcPct val="120000"/>
              </a:lnSpc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2516888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3608" y="749859"/>
            <a:ext cx="4283968" cy="347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988862" y="44624"/>
            <a:ext cx="4756730" cy="6698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4000" b="1" dirty="0" smtClean="0"/>
              <a:t>        δομή όρχεως</a:t>
            </a:r>
          </a:p>
        </p:txBody>
      </p:sp>
      <p:sp>
        <p:nvSpPr>
          <p:cNvPr id="7" name="Shape 47"/>
          <p:cNvSpPr txBox="1"/>
          <p:nvPr/>
        </p:nvSpPr>
        <p:spPr>
          <a:xfrm>
            <a:off x="102300" y="858459"/>
            <a:ext cx="5083875" cy="3074597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546100" marR="0" lvl="0" indent="-34290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6666"/>
              <a:buFont typeface="Arial" pitchFamily="34" charset="0"/>
              <a:buChar char="•"/>
            </a:pP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Κάθε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ea typeface="Arial"/>
                <a:cs typeface="Arial"/>
                <a:sym typeface="Arial"/>
              </a:rPr>
              <a:t>όρχις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χωρίζετ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αι σε </a:t>
            </a:r>
            <a:r>
              <a:rPr lang="en-US" sz="2000" b="1" dirty="0" smtClean="0">
                <a:solidFill>
                  <a:srgbClr val="C00000"/>
                </a:solidFill>
                <a:ea typeface="Arial"/>
                <a:cs typeface="Arial"/>
                <a:sym typeface="Arial"/>
              </a:rPr>
              <a:t>λοβούς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546100" lvl="0" indent="-342900">
              <a:lnSpc>
                <a:spcPct val="120138"/>
              </a:lnSpc>
              <a:spcBef>
                <a:spcPts val="365"/>
              </a:spcBef>
              <a:buClr>
                <a:srgbClr val="000000"/>
              </a:buClr>
              <a:buSzPct val="166666"/>
              <a:buFont typeface="Arial" pitchFamily="34" charset="0"/>
              <a:buChar char="•"/>
            </a:pP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Κάθε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λο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βός έχει 1-3 </a:t>
            </a:r>
            <a:r>
              <a:rPr lang="el-GR" sz="2000" dirty="0"/>
              <a:t>περιελιγμένα </a:t>
            </a:r>
            <a:r>
              <a:rPr lang="en-US" sz="2000" b="1" dirty="0" smtClean="0">
                <a:solidFill>
                  <a:srgbClr val="C00000"/>
                </a:solidFill>
                <a:ea typeface="Arial"/>
                <a:cs typeface="Arial"/>
                <a:sym typeface="Arial"/>
              </a:rPr>
              <a:t>σπ</a:t>
            </a:r>
            <a:r>
              <a:rPr lang="en-US" sz="2000" b="1" dirty="0" err="1" smtClean="0">
                <a:solidFill>
                  <a:srgbClr val="C00000"/>
                </a:solidFill>
                <a:ea typeface="Arial"/>
                <a:cs typeface="Arial"/>
                <a:sym typeface="Arial"/>
              </a:rPr>
              <a:t>ερμ</a:t>
            </a:r>
            <a:r>
              <a:rPr lang="en-US" sz="2000" b="1" dirty="0" smtClean="0">
                <a:solidFill>
                  <a:srgbClr val="C00000"/>
                </a:solidFill>
                <a:ea typeface="Arial"/>
                <a:cs typeface="Arial"/>
                <a:sym typeface="Arial"/>
              </a:rPr>
              <a:t>ατικά σωληνάρια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 τα οποί</a:t>
            </a:r>
            <a:r>
              <a:rPr lang="el-GR" sz="20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α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 παράγουν σπερματοζωάρια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546100" lvl="0" indent="-342900">
              <a:lnSpc>
                <a:spcPct val="120138"/>
              </a:lnSpc>
              <a:spcBef>
                <a:spcPts val="365"/>
              </a:spcBef>
              <a:buClr>
                <a:srgbClr val="000000"/>
              </a:buClr>
              <a:buSzPct val="166666"/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Τα σπ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ερμ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ατοζωάρια </a:t>
            </a:r>
            <a:r>
              <a:rPr lang="el-GR" sz="2000" dirty="0"/>
              <a:t>ωριμάζουν </a:t>
            </a:r>
            <a:r>
              <a:rPr lang="el-GR" sz="2000" dirty="0" smtClean="0"/>
              <a:t>και 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απ</a:t>
            </a:r>
            <a:r>
              <a:rPr lang="en-US" sz="2000" dirty="0" err="1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οθηκεύοντ</a:t>
            </a:r>
            <a:r>
              <a:rPr lang="en-US" sz="2000" dirty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t>αι στην </a:t>
            </a:r>
            <a:r>
              <a:rPr lang="en-US" sz="2000" b="1" dirty="0" smtClean="0">
                <a:solidFill>
                  <a:srgbClr val="C00000"/>
                </a:solidFill>
                <a:ea typeface="Arial"/>
                <a:cs typeface="Arial"/>
                <a:sym typeface="Arial"/>
              </a:rPr>
              <a:t>επιδιδυμίδα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 smtClean="0">
              <a:solidFill>
                <a:srgbClr val="C00000"/>
              </a:solidFill>
              <a:ea typeface="Arial"/>
              <a:cs typeface="Arial"/>
              <a:sym typeface="Arial"/>
            </a:endParaRPr>
          </a:p>
          <a:p>
            <a:pPr marL="546100" marR="0" lvl="0" indent="-342900" algn="l">
              <a:lnSpc>
                <a:spcPct val="120138"/>
              </a:lnSpc>
              <a:spcBef>
                <a:spcPts val="365"/>
              </a:spcBef>
              <a:spcAft>
                <a:spcPts val="0"/>
              </a:spcAft>
              <a:buClr>
                <a:srgbClr val="000000"/>
              </a:buClr>
              <a:buSzPct val="166666"/>
              <a:buFont typeface="Arial" pitchFamily="34" charset="0"/>
              <a:buChar char="•"/>
            </a:pPr>
            <a:endParaRPr lang="en-US" sz="2000" b="1" dirty="0">
              <a:solidFill>
                <a:srgbClr val="C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35496" y="4077072"/>
            <a:ext cx="8772498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6100" lvl="0" indent="-342900">
              <a:lnSpc>
                <a:spcPct val="120138"/>
              </a:lnSpc>
              <a:spcBef>
                <a:spcPts val="365"/>
              </a:spcBef>
              <a:buClr>
                <a:srgbClr val="000000"/>
              </a:buClr>
              <a:buSzPct val="166666"/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Η επ</a:t>
            </a:r>
            <a:r>
              <a:rPr lang="en-US" sz="2000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ιδιδυμίδ</a:t>
            </a:r>
            <a:r>
              <a:rPr lang="en-US" sz="20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α συνδέεται με τον σπερματικό πόρο που ενώνεται με την </a:t>
            </a:r>
            <a:r>
              <a:rPr lang="en-US" sz="2000" b="1" dirty="0">
                <a:solidFill>
                  <a:srgbClr val="C00000"/>
                </a:solidFill>
                <a:ea typeface="Arial"/>
                <a:cs typeface="Arial"/>
                <a:sym typeface="Arial"/>
              </a:rPr>
              <a:t>ουρήθρα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>
              <a:solidFill>
                <a:srgbClr val="C00000"/>
              </a:solidFill>
              <a:ea typeface="Arial"/>
              <a:cs typeface="Arial"/>
              <a:sym typeface="Arial"/>
            </a:endParaRPr>
          </a:p>
          <a:p>
            <a:pPr marL="546100" lvl="0" indent="-342900">
              <a:lnSpc>
                <a:spcPct val="120138"/>
              </a:lnSpc>
              <a:spcBef>
                <a:spcPts val="365"/>
              </a:spcBef>
              <a:buClr>
                <a:srgbClr val="000000"/>
              </a:buClr>
              <a:buSzPct val="166666"/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Η </a:t>
            </a:r>
            <a:r>
              <a:rPr lang="en-US" sz="2000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ουρήθρ</a:t>
            </a:r>
            <a:r>
              <a:rPr lang="en-US" sz="20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α περνάει από τον </a:t>
            </a:r>
            <a:r>
              <a:rPr lang="en-US" sz="2000" b="1" dirty="0">
                <a:solidFill>
                  <a:srgbClr val="C00000"/>
                </a:solidFill>
                <a:ea typeface="Arial"/>
                <a:cs typeface="Arial"/>
                <a:sym typeface="Arial"/>
              </a:rPr>
              <a:t>προστάτη </a:t>
            </a:r>
            <a:r>
              <a:rPr lang="en-US" sz="20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και καταλήγει στον </a:t>
            </a:r>
            <a:r>
              <a:rPr lang="en-US" sz="2000" b="1" dirty="0">
                <a:solidFill>
                  <a:srgbClr val="C00000"/>
                </a:solidFill>
                <a:ea typeface="Arial"/>
                <a:cs typeface="Arial"/>
                <a:sym typeface="Arial"/>
              </a:rPr>
              <a:t>βάλανο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>
              <a:solidFill>
                <a:srgbClr val="C00000"/>
              </a:solidFill>
              <a:ea typeface="Arial"/>
              <a:cs typeface="Arial"/>
              <a:sym typeface="Arial"/>
            </a:endParaRPr>
          </a:p>
          <a:p>
            <a:pPr marL="546100" lvl="0" indent="-342900">
              <a:lnSpc>
                <a:spcPct val="120138"/>
              </a:lnSpc>
              <a:spcBef>
                <a:spcPts val="365"/>
              </a:spcBef>
              <a:buClr>
                <a:srgbClr val="000000"/>
              </a:buClr>
              <a:buSzPct val="166666"/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Ο </a:t>
            </a:r>
            <a:r>
              <a:rPr lang="en-US" sz="2000" b="1" dirty="0">
                <a:solidFill>
                  <a:srgbClr val="C00000"/>
                </a:solidFill>
                <a:ea typeface="Arial"/>
                <a:cs typeface="Arial"/>
                <a:sym typeface="Arial"/>
              </a:rPr>
              <a:t>π</a:t>
            </a:r>
            <a:r>
              <a:rPr lang="en-US" sz="2000" b="1" dirty="0" err="1">
                <a:solidFill>
                  <a:srgbClr val="C00000"/>
                </a:solidFill>
                <a:ea typeface="Arial"/>
                <a:cs typeface="Arial"/>
                <a:sym typeface="Arial"/>
              </a:rPr>
              <a:t>ροστάτης</a:t>
            </a:r>
            <a:r>
              <a:rPr lang="en-US" sz="20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Arial"/>
                <a:cs typeface="Arial"/>
                <a:sym typeface="Arial"/>
              </a:rPr>
              <a:t>οι</a:t>
            </a:r>
            <a:r>
              <a:rPr lang="en-US" sz="20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000" b="1" dirty="0">
                <a:solidFill>
                  <a:srgbClr val="C00000"/>
                </a:solidFill>
                <a:ea typeface="Arial"/>
                <a:cs typeface="Arial"/>
                <a:sym typeface="Arial"/>
              </a:rPr>
              <a:t>β</a:t>
            </a:r>
            <a:r>
              <a:rPr lang="en-US" sz="2000" b="1" dirty="0" err="1">
                <a:solidFill>
                  <a:srgbClr val="C00000"/>
                </a:solidFill>
                <a:ea typeface="Arial"/>
                <a:cs typeface="Arial"/>
                <a:sym typeface="Arial"/>
              </a:rPr>
              <a:t>ολ</a:t>
            </a:r>
            <a:r>
              <a:rPr lang="en-US" sz="2000" b="1" dirty="0">
                <a:solidFill>
                  <a:srgbClr val="C00000"/>
                </a:solidFill>
                <a:ea typeface="Arial"/>
                <a:cs typeface="Arial"/>
                <a:sym typeface="Arial"/>
              </a:rPr>
              <a:t>βουρηθραίοι αδένες </a:t>
            </a:r>
            <a:r>
              <a:rPr lang="en-US" sz="20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και η </a:t>
            </a:r>
            <a:r>
              <a:rPr lang="en-US" sz="2000" b="1" dirty="0">
                <a:solidFill>
                  <a:srgbClr val="C00000"/>
                </a:solidFill>
                <a:ea typeface="Arial"/>
                <a:cs typeface="Arial"/>
                <a:sym typeface="Arial"/>
              </a:rPr>
              <a:t>σπερματοδόχος κύστη </a:t>
            </a:r>
            <a:r>
              <a:rPr lang="en-US" sz="2000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εκκρίνουν ουσίες και μαζί με τα σπερματοζωάρια φτιάχνουν το </a:t>
            </a:r>
            <a:r>
              <a:rPr lang="en-US" sz="2000" b="1" dirty="0">
                <a:solidFill>
                  <a:srgbClr val="C00000"/>
                </a:solidFill>
                <a:ea typeface="Arial"/>
                <a:cs typeface="Arial"/>
                <a:sym typeface="Arial"/>
              </a:rPr>
              <a:t>σπέρμα 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247264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FBFD-8B72-4F55-B20B-4DC15F01CF58}" type="slidenum">
              <a:rPr lang="el-GR"/>
              <a:pPr/>
              <a:t>7</a:t>
            </a:fld>
            <a:endParaRPr lang="el-GR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260649"/>
            <a:ext cx="3528393" cy="576064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l-GR" sz="3600" b="1" dirty="0"/>
              <a:t>Επιδιδυμίδα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124744"/>
            <a:ext cx="6048672" cy="3096344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l-GR" sz="2400" dirty="0" smtClean="0"/>
              <a:t>Παράγεται </a:t>
            </a:r>
            <a:r>
              <a:rPr lang="el-GR" sz="2400" dirty="0"/>
              <a:t>το έκκριμα για τη θρέψη και την ωρίμανση των σπερματοζωαρίων. </a:t>
            </a:r>
          </a:p>
          <a:p>
            <a:pPr>
              <a:buFontTx/>
              <a:buNone/>
            </a:pPr>
            <a:r>
              <a:rPr lang="el-GR" sz="2400" dirty="0"/>
              <a:t>Γίνεται αποθήκευση των σπερματοζωαρίων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32059" y="5589240"/>
            <a:ext cx="9118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/>
              <a:t>Η επιδιδυμίδα είναι ένας σφικτά περιελιγμένος σωλήνας μήκους 5-6 m στο πίσω μέρος κάθε όρχεως.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92896"/>
            <a:ext cx="3528392" cy="285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- Έλλειψη"/>
          <p:cNvSpPr/>
          <p:nvPr/>
        </p:nvSpPr>
        <p:spPr>
          <a:xfrm rot="2179608">
            <a:off x="2805688" y="2932346"/>
            <a:ext cx="606338" cy="1771995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0164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600" dirty="0"/>
              <a:t>Παράγοντες που επηρεάζουν την λειτουργία των όρχεων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061047"/>
          </a:xfrm>
        </p:spPr>
        <p:txBody>
          <a:bodyPr rtlCol="0">
            <a:normAutofit fontScale="85000" lnSpcReduction="20000"/>
          </a:bodyPr>
          <a:lstStyle/>
          <a:p>
            <a:pPr marL="571500" indent="-571500" eaLnBrk="1" fontAlgn="auto" hangingPunct="1">
              <a:spcAft>
                <a:spcPts val="0"/>
              </a:spcAft>
              <a:buFont typeface="+mj-lt"/>
              <a:buAutoNum type="romanUcPeriod"/>
              <a:defRPr/>
            </a:pPr>
            <a:r>
              <a:rPr lang="el-GR" b="1" dirty="0" smtClean="0"/>
              <a:t>Η ηλικία </a:t>
            </a:r>
            <a:r>
              <a:rPr lang="el-GR" dirty="0" smtClean="0"/>
              <a:t>–Κατά την εφηβεία τα διάμεσα κύτταρα των όρχεων αυξάνονται σε αριθμό και αρχίζουν να παράγουν τεστοστερόνη.                           Η ορμόνη αυτή είναι υπεύθυνη για τα δευτερεύοντα φυλετικά χαρακτηριστικά.</a:t>
            </a:r>
            <a:endParaRPr lang="en-US" dirty="0" smtClean="0"/>
          </a:p>
          <a:p>
            <a:pPr marL="571500" indent="-571500">
              <a:buNone/>
              <a:defRPr/>
            </a:pPr>
            <a:r>
              <a:rPr lang="el-GR" b="1" dirty="0"/>
              <a:t>ΙΙ</a:t>
            </a:r>
            <a:r>
              <a:rPr lang="el-GR" b="1" dirty="0" smtClean="0"/>
              <a:t>.</a:t>
            </a:r>
            <a:r>
              <a:rPr lang="en-US" dirty="0" smtClean="0"/>
              <a:t>	</a:t>
            </a:r>
            <a:r>
              <a:rPr lang="el-GR" b="1" dirty="0" smtClean="0"/>
              <a:t>Η </a:t>
            </a:r>
            <a:r>
              <a:rPr lang="el-GR" b="1" dirty="0"/>
              <a:t>κακή διατροφή</a:t>
            </a:r>
          </a:p>
          <a:p>
            <a:pPr marL="571500" indent="-571500">
              <a:buNone/>
              <a:defRPr/>
            </a:pPr>
            <a:r>
              <a:rPr lang="el-GR" b="1" dirty="0"/>
              <a:t>ΙΙΙ</a:t>
            </a:r>
            <a:r>
              <a:rPr lang="el-GR" b="1" dirty="0" smtClean="0"/>
              <a:t>.</a:t>
            </a:r>
            <a:r>
              <a:rPr lang="en-US" b="1" dirty="0" smtClean="0"/>
              <a:t>	</a:t>
            </a:r>
            <a:r>
              <a:rPr lang="el-GR" b="1" dirty="0" smtClean="0"/>
              <a:t>Ο </a:t>
            </a:r>
            <a:r>
              <a:rPr lang="el-GR" b="1" dirty="0"/>
              <a:t>αλκοολισμός.</a:t>
            </a:r>
          </a:p>
          <a:p>
            <a:pPr marL="571500" indent="-571500" eaLnBrk="1" fontAlgn="auto" hangingPunct="1">
              <a:spcAft>
                <a:spcPts val="0"/>
              </a:spcAft>
              <a:buFont typeface="+mj-lt"/>
              <a:buAutoNum type="romanUcPeriod"/>
              <a:defRPr/>
            </a:pP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85000" lnSpcReduction="20000"/>
          </a:bodyPr>
          <a:lstStyle/>
          <a:p>
            <a:pPr marL="571500" indent="-5715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b="1" dirty="0" smtClean="0"/>
              <a:t>Ι</a:t>
            </a:r>
            <a:r>
              <a:rPr lang="en-US" b="1" dirty="0" smtClean="0"/>
              <a:t>V.</a:t>
            </a:r>
            <a:r>
              <a:rPr lang="en-US" dirty="0" smtClean="0"/>
              <a:t>	</a:t>
            </a:r>
            <a:r>
              <a:rPr lang="en-US" b="1" dirty="0" smtClean="0"/>
              <a:t>H </a:t>
            </a:r>
            <a:r>
              <a:rPr lang="el-GR" b="1" dirty="0" smtClean="0"/>
              <a:t>επίδραση κάποιων φαρμάκων.</a:t>
            </a:r>
          </a:p>
          <a:p>
            <a:pPr marL="571500" indent="-5715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V.</a:t>
            </a:r>
            <a:r>
              <a:rPr lang="el-GR" b="1" dirty="0" smtClean="0"/>
              <a:t> </a:t>
            </a:r>
            <a:r>
              <a:rPr lang="en-US" b="1" dirty="0" smtClean="0"/>
              <a:t>	</a:t>
            </a:r>
            <a:r>
              <a:rPr lang="el-GR" b="1" dirty="0" smtClean="0"/>
              <a:t>Το κάπνισμα.</a:t>
            </a:r>
          </a:p>
          <a:p>
            <a:pPr marL="571500" indent="-5715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VI. 	</a:t>
            </a:r>
            <a:r>
              <a:rPr lang="el-GR" b="1" dirty="0" smtClean="0"/>
              <a:t>Ναρκωτικά </a:t>
            </a:r>
            <a:r>
              <a:rPr lang="el-GR" dirty="0" smtClean="0"/>
              <a:t>π.χ. αμφεταμίνες,</a:t>
            </a:r>
            <a:r>
              <a:rPr lang="en-US" dirty="0" smtClean="0"/>
              <a:t> </a:t>
            </a:r>
            <a:r>
              <a:rPr lang="el-GR" dirty="0" smtClean="0"/>
              <a:t>ηρωίνη, κοκαΐνη.</a:t>
            </a:r>
          </a:p>
          <a:p>
            <a:pPr marL="571500" indent="-5715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VII.</a:t>
            </a:r>
            <a:r>
              <a:rPr lang="en-US" dirty="0" smtClean="0"/>
              <a:t>	</a:t>
            </a:r>
            <a:r>
              <a:rPr lang="el-GR" b="1" dirty="0" smtClean="0"/>
              <a:t>Αναβολικά</a:t>
            </a:r>
            <a:r>
              <a:rPr lang="el-GR" dirty="0" smtClean="0"/>
              <a:t> π.χ. τα στεροειδή.</a:t>
            </a:r>
          </a:p>
          <a:p>
            <a:pPr marL="571500" indent="-5715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VIII</a:t>
            </a:r>
            <a:r>
              <a:rPr lang="el-GR" b="1" dirty="0" smtClean="0"/>
              <a:t>.</a:t>
            </a:r>
            <a:r>
              <a:rPr lang="en-US" dirty="0" smtClean="0"/>
              <a:t>	</a:t>
            </a:r>
            <a:r>
              <a:rPr lang="el-GR" b="1" dirty="0" smtClean="0"/>
              <a:t>Χημικές ουσίες </a:t>
            </a:r>
            <a:r>
              <a:rPr lang="el-GR" dirty="0" smtClean="0"/>
              <a:t>όπως παρασιτοκτόνα , εντομοκτόνα </a:t>
            </a:r>
            <a:r>
              <a:rPr lang="el-GR" dirty="0" err="1" smtClean="0"/>
              <a:t>κ.λ.π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47338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86930" y="116632"/>
            <a:ext cx="8949566" cy="701731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4400" b="1" dirty="0" smtClean="0">
                <a:latin typeface="+mj-lt"/>
                <a:ea typeface="+mj-ea"/>
                <a:cs typeface="+mj-cs"/>
              </a:rPr>
              <a:t>2. </a:t>
            </a:r>
            <a:r>
              <a:rPr lang="el-GR" sz="4400" b="1" dirty="0" smtClean="0">
                <a:latin typeface="+mj-lt"/>
                <a:ea typeface="+mj-ea"/>
                <a:cs typeface="+mj-cs"/>
              </a:rPr>
              <a:t>Η </a:t>
            </a:r>
            <a:r>
              <a:rPr lang="el-GR" sz="4400" b="1" dirty="0">
                <a:latin typeface="+mj-lt"/>
                <a:ea typeface="+mj-ea"/>
                <a:cs typeface="+mj-cs"/>
              </a:rPr>
              <a:t>εκφορητική οδός του σπέρματος</a:t>
            </a:r>
          </a:p>
        </p:txBody>
      </p:sp>
      <p:pic>
        <p:nvPicPr>
          <p:cNvPr id="6" name="Picture 5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4383" y="1196752"/>
            <a:ext cx="6222111" cy="4833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251520" y="1052736"/>
            <a:ext cx="6624736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400" dirty="0"/>
              <a:t>Η εκφορητική οδός του σπέρματος περιλαμβάνει 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421" y="1927373"/>
            <a:ext cx="6511888" cy="2869779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l-GR" sz="2400" dirty="0" smtClean="0"/>
              <a:t>Την επιδιδυμίδα</a:t>
            </a:r>
          </a:p>
          <a:p>
            <a:pPr>
              <a:defRPr/>
            </a:pPr>
            <a:r>
              <a:rPr lang="el-GR" sz="2400" dirty="0" smtClean="0"/>
              <a:t>Τον σπερματικό πόρο, </a:t>
            </a:r>
            <a:endParaRPr lang="en-US" sz="2400" dirty="0" smtClean="0"/>
          </a:p>
          <a:p>
            <a:pPr marL="0" indent="361950">
              <a:buNone/>
              <a:defRPr/>
            </a:pPr>
            <a:r>
              <a:rPr lang="el-GR" sz="2400" dirty="0" smtClean="0"/>
              <a:t>σωλήνα μήκους 40</a:t>
            </a:r>
            <a:r>
              <a:rPr lang="en-US" sz="2400" dirty="0" smtClean="0"/>
              <a:t>cm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pPr>
              <a:defRPr/>
            </a:pPr>
            <a:r>
              <a:rPr lang="el-GR" sz="2400" dirty="0" smtClean="0"/>
              <a:t>Την σπερματοδόχο κύστη</a:t>
            </a:r>
          </a:p>
          <a:p>
            <a:pPr>
              <a:defRPr/>
            </a:pPr>
            <a:r>
              <a:rPr lang="el-GR" sz="2400" dirty="0" smtClean="0"/>
              <a:t>Τον προστάτη</a:t>
            </a:r>
            <a:r>
              <a:rPr lang="en-US" sz="2400" dirty="0" smtClean="0"/>
              <a:t> </a:t>
            </a:r>
            <a:r>
              <a:rPr lang="el-GR" sz="2400" dirty="0" smtClean="0"/>
              <a:t>(αδένας)</a:t>
            </a:r>
          </a:p>
          <a:p>
            <a:pPr>
              <a:defRPr/>
            </a:pPr>
            <a:r>
              <a:rPr lang="el-GR" sz="2400" dirty="0" smtClean="0"/>
              <a:t>Την ουρήθρα.</a:t>
            </a:r>
            <a:endParaRPr lang="el-GR" sz="2400" dirty="0"/>
          </a:p>
        </p:txBody>
      </p:sp>
      <p:sp>
        <p:nvSpPr>
          <p:cNvPr id="8" name="Ορθογώνιο 7"/>
          <p:cNvSpPr/>
          <p:nvPr/>
        </p:nvSpPr>
        <p:spPr>
          <a:xfrm>
            <a:off x="86933" y="6011614"/>
            <a:ext cx="8949563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2000" dirty="0" smtClean="0"/>
              <a:t>Ο προστάτης</a:t>
            </a:r>
            <a:r>
              <a:rPr lang="el-GR" sz="2000" dirty="0"/>
              <a:t>, η σπερματοδόχος </a:t>
            </a:r>
            <a:r>
              <a:rPr lang="el-GR" sz="2000" dirty="0" smtClean="0"/>
              <a:t>κύστη</a:t>
            </a:r>
            <a:r>
              <a:rPr lang="en-US" sz="2000" dirty="0" smtClean="0"/>
              <a:t> </a:t>
            </a:r>
            <a:r>
              <a:rPr lang="el-GR" sz="2000" dirty="0" smtClean="0"/>
              <a:t>και κάποιοι άλλοι  αδένες εκκρίνουν ουσίες</a:t>
            </a:r>
            <a:r>
              <a:rPr lang="el-GR" sz="2000" dirty="0"/>
              <a:t>, που μαζί με τα </a:t>
            </a:r>
            <a:r>
              <a:rPr lang="el-GR" sz="2000" dirty="0" smtClean="0"/>
              <a:t>σπερματοζωάρια αποτελούν</a:t>
            </a:r>
            <a:r>
              <a:rPr lang="en-US" sz="2000" dirty="0" smtClean="0"/>
              <a:t> </a:t>
            </a:r>
            <a:r>
              <a:rPr lang="el-GR" sz="2000" dirty="0" smtClean="0"/>
              <a:t>το </a:t>
            </a:r>
            <a:r>
              <a:rPr lang="el-GR" sz="2000" b="1" dirty="0"/>
              <a:t>σπέρμα.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22055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2110</TotalTime>
  <Words>1578</Words>
  <Application>Microsoft Office PowerPoint</Application>
  <PresentationFormat>Προβολή στην οθόνη (4:3)</PresentationFormat>
  <Paragraphs>142</Paragraphs>
  <Slides>27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28" baseType="lpstr">
      <vt:lpstr>Θέμα του Office</vt:lpstr>
      <vt:lpstr>ΔΟΜΗ ΚΑΙ ΛΕΙΤΟΥΡΓΙΑ ΤΟΥ ΑΝΑΠΑΡΑΓΩΓΙΚΟΥ ΣΥΣΤΗΜΑΤΟΣ</vt:lpstr>
      <vt:lpstr>Διαφάνεια 2</vt:lpstr>
      <vt:lpstr>Διαφάνεια 3</vt:lpstr>
      <vt:lpstr>Διαφάνεια 4</vt:lpstr>
      <vt:lpstr>1. Όρχεις</vt:lpstr>
      <vt:lpstr>Διαφάνεια 6</vt:lpstr>
      <vt:lpstr>Επιδιδυμίδα</vt:lpstr>
      <vt:lpstr>Παράγοντες που επηρεάζουν την λειτουργία των όρχεων</vt:lpstr>
      <vt:lpstr>Διαφάνεια 9</vt:lpstr>
      <vt:lpstr>Διαφάνεια 10</vt:lpstr>
      <vt:lpstr>Προστάτης – Ο ανδρικός αδένας.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Εξωμήτρια κύηση</vt:lpstr>
      <vt:lpstr>Διαφάνεια 24</vt:lpstr>
      <vt:lpstr>Διαφάνεια 25</vt:lpstr>
      <vt:lpstr>Διαφάνεια 26</vt:lpstr>
      <vt:lpstr>Διαφάνεια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ΔΟΜΗ ΚΑΙ ΛΕΙΤΟΥΡΓΙΑ ΤΟΥ ΑΝΑΠΑΡΑΓΩΓΙΚΟΥ ΣΥΣΤΗΜΑΤΟΣ</dc:title>
  <dc:creator>kx</dc:creator>
  <cp:lastModifiedBy>admin</cp:lastModifiedBy>
  <cp:revision>59</cp:revision>
  <dcterms:created xsi:type="dcterms:W3CDTF">2012-04-17T21:58:44Z</dcterms:created>
  <dcterms:modified xsi:type="dcterms:W3CDTF">2021-03-18T06:43:23Z</dcterms:modified>
</cp:coreProperties>
</file>