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76" r:id="rId7"/>
    <p:sldId id="277" r:id="rId8"/>
    <p:sldId id="261" r:id="rId9"/>
    <p:sldId id="262" r:id="rId10"/>
    <p:sldId id="279" r:id="rId11"/>
    <p:sldId id="280" r:id="rId12"/>
    <p:sldId id="278" r:id="rId13"/>
    <p:sldId id="281" r:id="rId14"/>
    <p:sldId id="282" r:id="rId15"/>
    <p:sldId id="263" r:id="rId16"/>
    <p:sldId id="283" r:id="rId17"/>
    <p:sldId id="264" r:id="rId18"/>
    <p:sldId id="265" r:id="rId19"/>
    <p:sldId id="284" r:id="rId20"/>
    <p:sldId id="267" r:id="rId21"/>
    <p:sldId id="287" r:id="rId22"/>
    <p:sldId id="285" r:id="rId23"/>
    <p:sldId id="286" r:id="rId24"/>
    <p:sldId id="269" r:id="rId25"/>
    <p:sldId id="293" r:id="rId26"/>
    <p:sldId id="294" r:id="rId27"/>
    <p:sldId id="270" r:id="rId28"/>
    <p:sldId id="271" r:id="rId29"/>
    <p:sldId id="272" r:id="rId30"/>
    <p:sldId id="273" r:id="rId31"/>
    <p:sldId id="274" r:id="rId32"/>
    <p:sldId id="275" r:id="rId33"/>
    <p:sldId id="288" r:id="rId34"/>
    <p:sldId id="289" r:id="rId35"/>
    <p:sldId id="290" r:id="rId36"/>
    <p:sldId id="291" r:id="rId37"/>
    <p:sldId id="292"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5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A67F0D-1CCF-4700-8B53-4BDF43ABBC7F}" type="datetimeFigureOut">
              <a:rPr lang="el-GR" smtClean="0"/>
              <a:t>31/3/2014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B9933-D483-4AB5-8078-0B151A7BBBEC}" type="slidenum">
              <a:rPr lang="el-GR" smtClean="0"/>
              <a:t>‹#›</a:t>
            </a:fld>
            <a:endParaRPr lang="el-GR"/>
          </a:p>
        </p:txBody>
      </p:sp>
    </p:spTree>
    <p:extLst>
      <p:ext uri="{BB962C8B-B14F-4D97-AF65-F5344CB8AC3E}">
        <p14:creationId xmlns:p14="http://schemas.microsoft.com/office/powerpoint/2010/main" val="2191044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5950BEF5-EF92-4E51-A8AC-7FB8EB407DDA}" type="datetimeFigureOut">
              <a:rPr lang="el-GR" smtClean="0"/>
              <a:t>31/3/2014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EAA1E0-90B5-4C01-BEB9-5EB9B86BEF9B}" type="slidenum">
              <a:rPr lang="el-GR" smtClean="0"/>
              <a:t>‹#›</a:t>
            </a:fld>
            <a:endParaRPr lang="el-GR"/>
          </a:p>
        </p:txBody>
      </p:sp>
    </p:spTree>
    <p:extLst>
      <p:ext uri="{BB962C8B-B14F-4D97-AF65-F5344CB8AC3E}">
        <p14:creationId xmlns:p14="http://schemas.microsoft.com/office/powerpoint/2010/main" val="252322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950BEF5-EF92-4E51-A8AC-7FB8EB407DDA}" type="datetimeFigureOut">
              <a:rPr lang="el-GR" smtClean="0"/>
              <a:t>31/3/2014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EAA1E0-90B5-4C01-BEB9-5EB9B86BEF9B}" type="slidenum">
              <a:rPr lang="el-GR" smtClean="0"/>
              <a:t>‹#›</a:t>
            </a:fld>
            <a:endParaRPr lang="el-GR"/>
          </a:p>
        </p:txBody>
      </p:sp>
    </p:spTree>
    <p:extLst>
      <p:ext uri="{BB962C8B-B14F-4D97-AF65-F5344CB8AC3E}">
        <p14:creationId xmlns:p14="http://schemas.microsoft.com/office/powerpoint/2010/main" val="238662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950BEF5-EF92-4E51-A8AC-7FB8EB407DDA}" type="datetimeFigureOut">
              <a:rPr lang="el-GR" smtClean="0"/>
              <a:t>31/3/2014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EAA1E0-90B5-4C01-BEB9-5EB9B86BEF9B}" type="slidenum">
              <a:rPr lang="el-GR" smtClean="0"/>
              <a:t>‹#›</a:t>
            </a:fld>
            <a:endParaRPr lang="el-GR"/>
          </a:p>
        </p:txBody>
      </p:sp>
    </p:spTree>
    <p:extLst>
      <p:ext uri="{BB962C8B-B14F-4D97-AF65-F5344CB8AC3E}">
        <p14:creationId xmlns:p14="http://schemas.microsoft.com/office/powerpoint/2010/main" val="420371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950BEF5-EF92-4E51-A8AC-7FB8EB407DDA}" type="datetimeFigureOut">
              <a:rPr lang="el-GR" smtClean="0"/>
              <a:t>31/3/2014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EAA1E0-90B5-4C01-BEB9-5EB9B86BEF9B}" type="slidenum">
              <a:rPr lang="el-GR" smtClean="0"/>
              <a:t>‹#›</a:t>
            </a:fld>
            <a:endParaRPr lang="el-GR"/>
          </a:p>
        </p:txBody>
      </p:sp>
    </p:spTree>
    <p:extLst>
      <p:ext uri="{BB962C8B-B14F-4D97-AF65-F5344CB8AC3E}">
        <p14:creationId xmlns:p14="http://schemas.microsoft.com/office/powerpoint/2010/main" val="416454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950BEF5-EF92-4E51-A8AC-7FB8EB407DDA}" type="datetimeFigureOut">
              <a:rPr lang="el-GR" smtClean="0"/>
              <a:t>31/3/2014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EAA1E0-90B5-4C01-BEB9-5EB9B86BEF9B}" type="slidenum">
              <a:rPr lang="el-GR" smtClean="0"/>
              <a:t>‹#›</a:t>
            </a:fld>
            <a:endParaRPr lang="el-GR"/>
          </a:p>
        </p:txBody>
      </p:sp>
    </p:spTree>
    <p:extLst>
      <p:ext uri="{BB962C8B-B14F-4D97-AF65-F5344CB8AC3E}">
        <p14:creationId xmlns:p14="http://schemas.microsoft.com/office/powerpoint/2010/main" val="49738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950BEF5-EF92-4E51-A8AC-7FB8EB407DDA}" type="datetimeFigureOut">
              <a:rPr lang="el-GR" smtClean="0"/>
              <a:t>31/3/2014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0EAA1E0-90B5-4C01-BEB9-5EB9B86BEF9B}" type="slidenum">
              <a:rPr lang="el-GR" smtClean="0"/>
              <a:t>‹#›</a:t>
            </a:fld>
            <a:endParaRPr lang="el-GR"/>
          </a:p>
        </p:txBody>
      </p:sp>
    </p:spTree>
    <p:extLst>
      <p:ext uri="{BB962C8B-B14F-4D97-AF65-F5344CB8AC3E}">
        <p14:creationId xmlns:p14="http://schemas.microsoft.com/office/powerpoint/2010/main" val="114988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950BEF5-EF92-4E51-A8AC-7FB8EB407DDA}" type="datetimeFigureOut">
              <a:rPr lang="el-GR" smtClean="0"/>
              <a:t>31/3/2014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0EAA1E0-90B5-4C01-BEB9-5EB9B86BEF9B}" type="slidenum">
              <a:rPr lang="el-GR" smtClean="0"/>
              <a:t>‹#›</a:t>
            </a:fld>
            <a:endParaRPr lang="el-GR"/>
          </a:p>
        </p:txBody>
      </p:sp>
    </p:spTree>
    <p:extLst>
      <p:ext uri="{BB962C8B-B14F-4D97-AF65-F5344CB8AC3E}">
        <p14:creationId xmlns:p14="http://schemas.microsoft.com/office/powerpoint/2010/main" val="123422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950BEF5-EF92-4E51-A8AC-7FB8EB407DDA}" type="datetimeFigureOut">
              <a:rPr lang="el-GR" smtClean="0"/>
              <a:t>31/3/2014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0EAA1E0-90B5-4C01-BEB9-5EB9B86BEF9B}" type="slidenum">
              <a:rPr lang="el-GR" smtClean="0"/>
              <a:t>‹#›</a:t>
            </a:fld>
            <a:endParaRPr lang="el-GR"/>
          </a:p>
        </p:txBody>
      </p:sp>
    </p:spTree>
    <p:extLst>
      <p:ext uri="{BB962C8B-B14F-4D97-AF65-F5344CB8AC3E}">
        <p14:creationId xmlns:p14="http://schemas.microsoft.com/office/powerpoint/2010/main" val="91095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950BEF5-EF92-4E51-A8AC-7FB8EB407DDA}" type="datetimeFigureOut">
              <a:rPr lang="el-GR" smtClean="0"/>
              <a:t>31/3/2014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0EAA1E0-90B5-4C01-BEB9-5EB9B86BEF9B}" type="slidenum">
              <a:rPr lang="el-GR" smtClean="0"/>
              <a:t>‹#›</a:t>
            </a:fld>
            <a:endParaRPr lang="el-GR"/>
          </a:p>
        </p:txBody>
      </p:sp>
    </p:spTree>
    <p:extLst>
      <p:ext uri="{BB962C8B-B14F-4D97-AF65-F5344CB8AC3E}">
        <p14:creationId xmlns:p14="http://schemas.microsoft.com/office/powerpoint/2010/main" val="352100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950BEF5-EF92-4E51-A8AC-7FB8EB407DDA}" type="datetimeFigureOut">
              <a:rPr lang="el-GR" smtClean="0"/>
              <a:t>31/3/2014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0EAA1E0-90B5-4C01-BEB9-5EB9B86BEF9B}" type="slidenum">
              <a:rPr lang="el-GR" smtClean="0"/>
              <a:t>‹#›</a:t>
            </a:fld>
            <a:endParaRPr lang="el-GR"/>
          </a:p>
        </p:txBody>
      </p:sp>
    </p:spTree>
    <p:extLst>
      <p:ext uri="{BB962C8B-B14F-4D97-AF65-F5344CB8AC3E}">
        <p14:creationId xmlns:p14="http://schemas.microsoft.com/office/powerpoint/2010/main" val="1050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950BEF5-EF92-4E51-A8AC-7FB8EB407DDA}" type="datetimeFigureOut">
              <a:rPr lang="el-GR" smtClean="0"/>
              <a:t>31/3/2014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0EAA1E0-90B5-4C01-BEB9-5EB9B86BEF9B}" type="slidenum">
              <a:rPr lang="el-GR" smtClean="0"/>
              <a:t>‹#›</a:t>
            </a:fld>
            <a:endParaRPr lang="el-GR"/>
          </a:p>
        </p:txBody>
      </p:sp>
    </p:spTree>
    <p:extLst>
      <p:ext uri="{BB962C8B-B14F-4D97-AF65-F5344CB8AC3E}">
        <p14:creationId xmlns:p14="http://schemas.microsoft.com/office/powerpoint/2010/main" val="253046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0BEF5-EF92-4E51-A8AC-7FB8EB407DDA}" type="datetimeFigureOut">
              <a:rPr lang="el-GR" smtClean="0"/>
              <a:t>31/3/2014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AA1E0-90B5-4C01-BEB9-5EB9B86BEF9B}" type="slidenum">
              <a:rPr lang="el-GR" smtClean="0"/>
              <a:t>‹#›</a:t>
            </a:fld>
            <a:endParaRPr lang="el-GR"/>
          </a:p>
        </p:txBody>
      </p:sp>
    </p:spTree>
    <p:extLst>
      <p:ext uri="{BB962C8B-B14F-4D97-AF65-F5344CB8AC3E}">
        <p14:creationId xmlns:p14="http://schemas.microsoft.com/office/powerpoint/2010/main" val="2206296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620688"/>
            <a:ext cx="7772400" cy="1470025"/>
          </a:xfrm>
        </p:spPr>
        <p:txBody>
          <a:bodyPr/>
          <a:lstStyle/>
          <a:p>
            <a:r>
              <a:rPr lang="el-GR" b="1" dirty="0"/>
              <a:t>Ανάπτυξη του εμβρύου</a:t>
            </a:r>
            <a:endParaRPr lang="el-GR" dirty="0"/>
          </a:p>
        </p:txBody>
      </p:sp>
      <p:sp>
        <p:nvSpPr>
          <p:cNvPr id="3" name="TextBox 2"/>
          <p:cNvSpPr txBox="1"/>
          <p:nvPr/>
        </p:nvSpPr>
        <p:spPr>
          <a:xfrm>
            <a:off x="7596336" y="6042142"/>
            <a:ext cx="1063112" cy="369332"/>
          </a:xfrm>
          <a:prstGeom prst="rect">
            <a:avLst/>
          </a:prstGeom>
          <a:noFill/>
        </p:spPr>
        <p:txBody>
          <a:bodyPr wrap="none" rtlCol="0">
            <a:spAutoFit/>
          </a:bodyPr>
          <a:lstStyle/>
          <a:p>
            <a:r>
              <a:rPr lang="en-US" dirty="0" smtClean="0"/>
              <a:t>217 - 218</a:t>
            </a:r>
            <a:endParaRPr lang="el-GR" dirty="0"/>
          </a:p>
        </p:txBody>
      </p:sp>
      <p:sp>
        <p:nvSpPr>
          <p:cNvPr id="4" name="Shape 21"/>
          <p:cNvSpPr/>
          <p:nvPr/>
        </p:nvSpPr>
        <p:spPr>
          <a:xfrm>
            <a:off x="2555776" y="2267469"/>
            <a:ext cx="3608900" cy="3947574"/>
          </a:xfrm>
          <a:prstGeom prst="rect">
            <a:avLst/>
          </a:prstGeom>
          <a:blipFill>
            <a:blip r:embed="rId2"/>
            <a:stretch>
              <a:fillRect/>
            </a:stretch>
          </a:blipFill>
        </p:spPr>
      </p:sp>
    </p:spTree>
    <p:extLst>
      <p:ext uri="{BB962C8B-B14F-4D97-AF65-F5344CB8AC3E}">
        <p14:creationId xmlns:p14="http://schemas.microsoft.com/office/powerpoint/2010/main" val="1726763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829800" y="836712"/>
            <a:ext cx="8062680" cy="923330"/>
          </a:xfrm>
          <a:prstGeom prst="rect">
            <a:avLst/>
          </a:prstGeom>
        </p:spPr>
        <p:txBody>
          <a:bodyPr wrap="square">
            <a:spAutoFit/>
          </a:bodyPr>
          <a:lstStyle/>
          <a:p>
            <a:pPr lvl="0"/>
            <a:r>
              <a:rPr lang="el-GR" dirty="0"/>
              <a:t>Από </a:t>
            </a:r>
            <a:r>
              <a:rPr lang="el-GR" b="1" dirty="0">
                <a:solidFill>
                  <a:srgbClr val="C00000"/>
                </a:solidFill>
              </a:rPr>
              <a:t>δύο διαφορετικά ωοκύτταρα </a:t>
            </a:r>
            <a:r>
              <a:rPr lang="el-GR" dirty="0"/>
              <a:t>που βρέθηκαν μέσα στον ωαγωγό και γονιμοποιήθηκαν από δύο διαφορετικά σπερματοζωάρια δίνοντας </a:t>
            </a:r>
            <a:r>
              <a:rPr lang="el-GR" b="1" dirty="0">
                <a:solidFill>
                  <a:srgbClr val="C00000"/>
                </a:solidFill>
              </a:rPr>
              <a:t>δύο διαφορετικά </a:t>
            </a:r>
            <a:r>
              <a:rPr lang="el-GR" b="1" dirty="0" err="1">
                <a:solidFill>
                  <a:srgbClr val="C00000"/>
                </a:solidFill>
              </a:rPr>
              <a:t>ζυγωτά</a:t>
            </a:r>
            <a:r>
              <a:rPr lang="el-GR" dirty="0"/>
              <a:t>. </a:t>
            </a:r>
            <a:endParaRPr lang="el-GR" dirty="0" smtClean="0"/>
          </a:p>
        </p:txBody>
      </p:sp>
      <p:sp>
        <p:nvSpPr>
          <p:cNvPr id="4" name="Ορθογώνιο 3"/>
          <p:cNvSpPr/>
          <p:nvPr/>
        </p:nvSpPr>
        <p:spPr>
          <a:xfrm>
            <a:off x="179512" y="332656"/>
            <a:ext cx="3505960" cy="369332"/>
          </a:xfrm>
          <a:prstGeom prst="rect">
            <a:avLst/>
          </a:prstGeom>
          <a:solidFill>
            <a:schemeClr val="bg2"/>
          </a:solidFill>
        </p:spPr>
        <p:txBody>
          <a:bodyPr wrap="none">
            <a:spAutoFit/>
          </a:bodyPr>
          <a:lstStyle/>
          <a:p>
            <a:r>
              <a:rPr lang="el-GR" b="1" dirty="0"/>
              <a:t>Τα δίδυμα </a:t>
            </a:r>
            <a:r>
              <a:rPr lang="el-GR" dirty="0"/>
              <a:t>μπορεί να προέρχονται:</a:t>
            </a:r>
          </a:p>
        </p:txBody>
      </p:sp>
      <p:pic>
        <p:nvPicPr>
          <p:cNvPr id="5" name="Εικόνα 4" descr="http://blogs.sch.gr/labos/files/2010/12/%CE%B4%CE%B9%CE%B6%CF%85%CE%B3%CF%89%CF%84%CE%B9%CE%BA%CE%B1.jpg"/>
          <p:cNvPicPr/>
          <p:nvPr/>
        </p:nvPicPr>
        <p:blipFill>
          <a:blip r:embed="rId2">
            <a:extLst>
              <a:ext uri="{28A0092B-C50C-407E-A947-70E740481C1C}">
                <a14:useLocalDpi xmlns:a14="http://schemas.microsoft.com/office/drawing/2010/main" val="0"/>
              </a:ext>
            </a:extLst>
          </a:blip>
          <a:srcRect/>
          <a:stretch>
            <a:fillRect/>
          </a:stretch>
        </p:blipFill>
        <p:spPr bwMode="auto">
          <a:xfrm>
            <a:off x="826424" y="1760042"/>
            <a:ext cx="7509254" cy="2808312"/>
          </a:xfrm>
          <a:prstGeom prst="rect">
            <a:avLst/>
          </a:prstGeom>
          <a:noFill/>
          <a:ln>
            <a:noFill/>
          </a:ln>
        </p:spPr>
      </p:pic>
      <p:sp>
        <p:nvSpPr>
          <p:cNvPr id="6" name="Ορθογώνιο 5"/>
          <p:cNvSpPr/>
          <p:nvPr/>
        </p:nvSpPr>
        <p:spPr>
          <a:xfrm>
            <a:off x="432243" y="4785102"/>
            <a:ext cx="8485032" cy="1477328"/>
          </a:xfrm>
          <a:prstGeom prst="rect">
            <a:avLst/>
          </a:prstGeom>
        </p:spPr>
        <p:txBody>
          <a:bodyPr wrap="square">
            <a:spAutoFit/>
          </a:bodyPr>
          <a:lstStyle/>
          <a:p>
            <a:pPr lvl="0"/>
            <a:r>
              <a:rPr lang="el-GR" dirty="0"/>
              <a:t>Τα </a:t>
            </a:r>
            <a:r>
              <a:rPr lang="el-GR" dirty="0" err="1"/>
              <a:t>ζυγωτά</a:t>
            </a:r>
            <a:r>
              <a:rPr lang="el-GR" dirty="0"/>
              <a:t> αυτά αναπτύσσονται συγχρόνως μέσα σε διαφορετικούς αμνιακούς σάκους και έχουν διαφορετικούς πλακούντες στη μήτρα. </a:t>
            </a:r>
          </a:p>
          <a:p>
            <a:pPr lvl="0"/>
            <a:r>
              <a:rPr lang="el-GR" dirty="0"/>
              <a:t>Τα δίδυμα που σχηματίζονται έχουν τέτοιες ατομικές διαφορές και ομοιότητες όπως δύο συνηθισμένα αδέλφια, ενώ μπορεί να είναι του ιδίου ή διαφορετικού φύλου. Τα δίδυμα αυτά ονομάζονται </a:t>
            </a:r>
            <a:r>
              <a:rPr lang="el-GR" b="1" dirty="0" err="1">
                <a:solidFill>
                  <a:srgbClr val="C00000"/>
                </a:solidFill>
              </a:rPr>
              <a:t>διζυγωτικά</a:t>
            </a:r>
            <a:r>
              <a:rPr lang="el-GR" b="1" dirty="0">
                <a:solidFill>
                  <a:srgbClr val="C00000"/>
                </a:solidFill>
              </a:rPr>
              <a:t> ή </a:t>
            </a:r>
            <a:r>
              <a:rPr lang="el-GR" b="1" dirty="0" err="1">
                <a:solidFill>
                  <a:srgbClr val="C00000"/>
                </a:solidFill>
              </a:rPr>
              <a:t>διωικά</a:t>
            </a:r>
            <a:r>
              <a:rPr lang="el-GR" dirty="0"/>
              <a:t>.</a:t>
            </a:r>
          </a:p>
        </p:txBody>
      </p:sp>
      <p:sp>
        <p:nvSpPr>
          <p:cNvPr id="7" name="TextBox 6"/>
          <p:cNvSpPr txBox="1"/>
          <p:nvPr/>
        </p:nvSpPr>
        <p:spPr>
          <a:xfrm>
            <a:off x="200449" y="1038607"/>
            <a:ext cx="463588" cy="523220"/>
          </a:xfrm>
          <a:prstGeom prst="rect">
            <a:avLst/>
          </a:prstGeom>
          <a:noFill/>
        </p:spPr>
        <p:txBody>
          <a:bodyPr wrap="none" rtlCol="0">
            <a:spAutoFit/>
          </a:bodyPr>
          <a:lstStyle/>
          <a:p>
            <a:r>
              <a:rPr lang="el-GR" sz="2800" b="1" dirty="0" smtClean="0"/>
              <a:t>1.</a:t>
            </a:r>
            <a:endParaRPr lang="el-GR" sz="2800" b="1" dirty="0"/>
          </a:p>
        </p:txBody>
      </p:sp>
      <p:sp>
        <p:nvSpPr>
          <p:cNvPr id="8" name="Ορθογώνιο 7"/>
          <p:cNvSpPr/>
          <p:nvPr/>
        </p:nvSpPr>
        <p:spPr>
          <a:xfrm>
            <a:off x="2946372" y="6310481"/>
            <a:ext cx="6090124" cy="430887"/>
          </a:xfrm>
          <a:prstGeom prst="rect">
            <a:avLst/>
          </a:prstGeom>
        </p:spPr>
        <p:txBody>
          <a:bodyPr wrap="square">
            <a:spAutoFit/>
          </a:bodyPr>
          <a:lstStyle/>
          <a:p>
            <a:pPr fontAlgn="base"/>
            <a:r>
              <a:rPr lang="el-GR" sz="1100" dirty="0"/>
              <a:t>Τα </a:t>
            </a:r>
            <a:r>
              <a:rPr lang="el-GR" sz="1100" b="1" dirty="0" err="1"/>
              <a:t>διζυγωτικά</a:t>
            </a:r>
            <a:r>
              <a:rPr lang="el-GR" sz="1100" b="1" dirty="0"/>
              <a:t> δίδυμα</a:t>
            </a:r>
            <a:r>
              <a:rPr lang="el-GR" sz="1100" dirty="0"/>
              <a:t> μπορεί, σε μια ακραία περίπτωση, να έχουν διαφορετικό πατέρα, αν ωρίμασαν δύο ωάρια στη μητέρα  και αυτή ήρθε σε επαφή με δύο άνδρες σε σύντομο χρονικό διάστημα.</a:t>
            </a:r>
          </a:p>
        </p:txBody>
      </p:sp>
    </p:spTree>
    <p:extLst>
      <p:ext uri="{BB962C8B-B14F-4D97-AF65-F5344CB8AC3E}">
        <p14:creationId xmlns:p14="http://schemas.microsoft.com/office/powerpoint/2010/main" val="1063899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7584" y="548680"/>
            <a:ext cx="7848872" cy="1477328"/>
          </a:xfrm>
          <a:prstGeom prst="rect">
            <a:avLst/>
          </a:prstGeom>
        </p:spPr>
        <p:txBody>
          <a:bodyPr wrap="square">
            <a:spAutoFit/>
          </a:bodyPr>
          <a:lstStyle/>
          <a:p>
            <a:pPr lvl="0"/>
            <a:r>
              <a:rPr lang="el-GR" dirty="0"/>
              <a:t>Από </a:t>
            </a:r>
            <a:r>
              <a:rPr lang="el-GR" b="1" dirty="0">
                <a:solidFill>
                  <a:srgbClr val="C00000"/>
                </a:solidFill>
              </a:rPr>
              <a:t>ένα μόνο γονιμοποιημένο ωοκύτταρο </a:t>
            </a:r>
            <a:r>
              <a:rPr lang="el-GR" dirty="0"/>
              <a:t>που κατά την εξέλιξή του </a:t>
            </a:r>
            <a:r>
              <a:rPr lang="el-GR" b="1" dirty="0">
                <a:solidFill>
                  <a:srgbClr val="C00000"/>
                </a:solidFill>
              </a:rPr>
              <a:t>χωρίζεται στα δύο </a:t>
            </a:r>
            <a:r>
              <a:rPr lang="el-GR" dirty="0"/>
              <a:t>με αποτέλεσμα να υπάρχουν δύο έμβρυα. Τα άτομα που προκύπτουν στην περίπτωση αυτή είναι πανομοιότυπα (έχουν πανομοιότυπο κληρονομικό υλικό), ανήκουν υποχρεωτικά στο ίδιο φύλο και </a:t>
            </a:r>
            <a:r>
              <a:rPr lang="el-GR" dirty="0" smtClean="0"/>
              <a:t>ονομάζονται </a:t>
            </a:r>
            <a:r>
              <a:rPr lang="el-GR" b="1" dirty="0" err="1" smtClean="0"/>
              <a:t>μονοζυγωτικά</a:t>
            </a:r>
            <a:r>
              <a:rPr lang="el-GR" b="1" dirty="0" smtClean="0"/>
              <a:t> ή </a:t>
            </a:r>
            <a:r>
              <a:rPr lang="el-GR" b="1" dirty="0" err="1" smtClean="0"/>
              <a:t>μονοωικά</a:t>
            </a:r>
            <a:r>
              <a:rPr lang="el-GR" dirty="0" smtClean="0"/>
              <a:t>.</a:t>
            </a:r>
            <a:r>
              <a:rPr lang="el-GR" dirty="0"/>
              <a:t> </a:t>
            </a:r>
          </a:p>
        </p:txBody>
      </p:sp>
      <p:sp>
        <p:nvSpPr>
          <p:cNvPr id="3" name="TextBox 2"/>
          <p:cNvSpPr txBox="1"/>
          <p:nvPr/>
        </p:nvSpPr>
        <p:spPr>
          <a:xfrm>
            <a:off x="200449" y="1038607"/>
            <a:ext cx="463588" cy="523220"/>
          </a:xfrm>
          <a:prstGeom prst="rect">
            <a:avLst/>
          </a:prstGeom>
          <a:noFill/>
        </p:spPr>
        <p:txBody>
          <a:bodyPr wrap="none" rtlCol="0">
            <a:spAutoFit/>
          </a:bodyPr>
          <a:lstStyle/>
          <a:p>
            <a:r>
              <a:rPr lang="el-GR" sz="2800" b="1" dirty="0" smtClean="0"/>
              <a:t>2.</a:t>
            </a:r>
            <a:endParaRPr lang="el-GR" sz="2800" b="1" dirty="0"/>
          </a:p>
        </p:txBody>
      </p:sp>
      <p:pic>
        <p:nvPicPr>
          <p:cNvPr id="4" name="Picture 2" descr="http://i118.photobucket.com/albums/o88/ritakom/periodiko/TWIN.jpg"/>
          <p:cNvPicPr>
            <a:picLocks noChangeAspect="1" noChangeArrowheads="1"/>
          </p:cNvPicPr>
          <p:nvPr/>
        </p:nvPicPr>
        <p:blipFill>
          <a:blip r:embed="rId2" cstate="print"/>
          <a:srcRect/>
          <a:stretch>
            <a:fillRect/>
          </a:stretch>
        </p:blipFill>
        <p:spPr bwMode="auto">
          <a:xfrm>
            <a:off x="3059832" y="2357365"/>
            <a:ext cx="2935228" cy="3768798"/>
          </a:xfrm>
          <a:prstGeom prst="rect">
            <a:avLst/>
          </a:prstGeom>
          <a:noFill/>
        </p:spPr>
      </p:pic>
    </p:spTree>
    <p:extLst>
      <p:ext uri="{BB962C8B-B14F-4D97-AF65-F5344CB8AC3E}">
        <p14:creationId xmlns:p14="http://schemas.microsoft.com/office/powerpoint/2010/main" val="3110095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067393" y="1982144"/>
            <a:ext cx="3076607" cy="646331"/>
          </a:xfrm>
          <a:prstGeom prst="rect">
            <a:avLst/>
          </a:prstGeom>
        </p:spPr>
        <p:txBody>
          <a:bodyPr wrap="square">
            <a:spAutoFit/>
          </a:bodyPr>
          <a:lstStyle/>
          <a:p>
            <a:r>
              <a:rPr lang="el-GR" dirty="0" smtClean="0"/>
              <a:t>Διαφορετικοί αμνιακοί σάκοι και διαφορετικοί πλακούντες. </a:t>
            </a:r>
            <a:endParaRPr lang="el-GR" dirty="0"/>
          </a:p>
        </p:txBody>
      </p:sp>
      <p:sp>
        <p:nvSpPr>
          <p:cNvPr id="4" name="Ορθογώνιο 3"/>
          <p:cNvSpPr/>
          <p:nvPr/>
        </p:nvSpPr>
        <p:spPr>
          <a:xfrm>
            <a:off x="136165" y="275329"/>
            <a:ext cx="8352928" cy="369332"/>
          </a:xfrm>
          <a:prstGeom prst="rect">
            <a:avLst/>
          </a:prstGeom>
          <a:solidFill>
            <a:srgbClr val="FFC000"/>
          </a:solidFill>
        </p:spPr>
        <p:txBody>
          <a:bodyPr wrap="square">
            <a:spAutoFit/>
          </a:bodyPr>
          <a:lstStyle/>
          <a:p>
            <a:r>
              <a:rPr lang="el-GR" b="1" dirty="0"/>
              <a:t>Τα </a:t>
            </a:r>
            <a:r>
              <a:rPr lang="el-GR" b="1" dirty="0" err="1"/>
              <a:t>μονοζυγωτικά</a:t>
            </a:r>
            <a:r>
              <a:rPr lang="el-GR" b="1" dirty="0"/>
              <a:t> μπορεί να προκύψουν με τρεις τρόπους:</a:t>
            </a:r>
          </a:p>
        </p:txBody>
      </p:sp>
      <p:sp>
        <p:nvSpPr>
          <p:cNvPr id="5" name="Ορθογώνιο 4"/>
          <p:cNvSpPr/>
          <p:nvPr/>
        </p:nvSpPr>
        <p:spPr>
          <a:xfrm>
            <a:off x="106528" y="1124744"/>
            <a:ext cx="8929967" cy="369332"/>
          </a:xfrm>
          <a:prstGeom prst="rect">
            <a:avLst/>
          </a:prstGeom>
        </p:spPr>
        <p:txBody>
          <a:bodyPr wrap="square">
            <a:spAutoFit/>
          </a:bodyPr>
          <a:lstStyle/>
          <a:p>
            <a:r>
              <a:rPr lang="el-GR" b="1" dirty="0"/>
              <a:t>α) Ο χωρισμός γίνεται κατά την πρώτη </a:t>
            </a:r>
            <a:r>
              <a:rPr lang="el-GR" b="1" dirty="0" err="1"/>
              <a:t>μιτωτική</a:t>
            </a:r>
            <a:r>
              <a:rPr lang="el-GR" b="1" dirty="0"/>
              <a:t> διαίρεση του </a:t>
            </a:r>
            <a:r>
              <a:rPr lang="el-GR" b="1" dirty="0" err="1" smtClean="0"/>
              <a:t>ζυγωτού</a:t>
            </a:r>
            <a:r>
              <a:rPr lang="el-GR" b="1" dirty="0" smtClean="0"/>
              <a:t> (πριν την 5</a:t>
            </a:r>
            <a:r>
              <a:rPr lang="el-GR" b="1" baseline="30000" dirty="0" smtClean="0"/>
              <a:t>η</a:t>
            </a:r>
            <a:r>
              <a:rPr lang="el-GR" b="1" dirty="0" smtClean="0"/>
              <a:t> ημέρα).</a:t>
            </a:r>
            <a:endParaRPr lang="el-GR" b="1" dirty="0"/>
          </a:p>
        </p:txBody>
      </p:sp>
      <p:pic>
        <p:nvPicPr>
          <p:cNvPr id="6" name="Εικόνα 5" descr="http://blogs.sch.gr/labos/files/2010/12/%CE%BC%CE%BF%CE%BD%CE%BF%CE%B6%CF%85%CE%B3%CF%89%CF%84%CE%B9%CE%BA%CE%B11.jpg"/>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94076"/>
            <a:ext cx="5383825" cy="2237105"/>
          </a:xfrm>
          <a:prstGeom prst="rect">
            <a:avLst/>
          </a:prstGeom>
          <a:noFill/>
          <a:ln>
            <a:noFill/>
          </a:ln>
        </p:spPr>
      </p:pic>
      <p:sp>
        <p:nvSpPr>
          <p:cNvPr id="7" name="Ορθογώνιο 6"/>
          <p:cNvSpPr/>
          <p:nvPr/>
        </p:nvSpPr>
        <p:spPr>
          <a:xfrm>
            <a:off x="173338" y="3787255"/>
            <a:ext cx="8719142" cy="369332"/>
          </a:xfrm>
          <a:prstGeom prst="rect">
            <a:avLst/>
          </a:prstGeom>
        </p:spPr>
        <p:txBody>
          <a:bodyPr wrap="square">
            <a:spAutoFit/>
          </a:bodyPr>
          <a:lstStyle/>
          <a:p>
            <a:r>
              <a:rPr lang="el-GR" b="1" dirty="0"/>
              <a:t>β) Ο χωρισμός γίνεται πριν τη δημιουργία του αμνιακού </a:t>
            </a:r>
            <a:r>
              <a:rPr lang="el-GR" b="1" dirty="0" smtClean="0"/>
              <a:t>σάκου (από την </a:t>
            </a:r>
            <a:r>
              <a:rPr lang="el-GR" b="1" dirty="0"/>
              <a:t>5</a:t>
            </a:r>
            <a:r>
              <a:rPr lang="el-GR" b="1" baseline="30000" dirty="0"/>
              <a:t>η</a:t>
            </a:r>
            <a:r>
              <a:rPr lang="el-GR" b="1" dirty="0"/>
              <a:t> </a:t>
            </a:r>
            <a:r>
              <a:rPr lang="el-GR" b="1" dirty="0" smtClean="0"/>
              <a:t>-9</a:t>
            </a:r>
            <a:r>
              <a:rPr lang="el-GR" b="1" baseline="30000" dirty="0" smtClean="0"/>
              <a:t>η</a:t>
            </a:r>
            <a:r>
              <a:rPr lang="el-GR" b="1" dirty="0" smtClean="0"/>
              <a:t> ημέρα).</a:t>
            </a:r>
            <a:endParaRPr lang="el-GR" b="1" dirty="0"/>
          </a:p>
        </p:txBody>
      </p:sp>
      <p:pic>
        <p:nvPicPr>
          <p:cNvPr id="8" name="Εικόνα 7" descr="http://blogs.sch.gr/labos/files/2010/12/%CE%BC%CE%BF%CE%BD%CE%BF%CE%B6%CF%85%CE%B3%CF%89%CF%84%CE%B9%CE%BA%CE%B12.jpg"/>
          <p:cNvPicPr/>
          <p:nvPr/>
        </p:nvPicPr>
        <p:blipFill>
          <a:blip r:embed="rId3">
            <a:extLst>
              <a:ext uri="{28A0092B-C50C-407E-A947-70E740481C1C}">
                <a14:useLocalDpi xmlns:a14="http://schemas.microsoft.com/office/drawing/2010/main" val="0"/>
              </a:ext>
            </a:extLst>
          </a:blip>
          <a:srcRect/>
          <a:stretch>
            <a:fillRect/>
          </a:stretch>
        </p:blipFill>
        <p:spPr bwMode="auto">
          <a:xfrm>
            <a:off x="696180" y="4365104"/>
            <a:ext cx="5433060" cy="2237105"/>
          </a:xfrm>
          <a:prstGeom prst="rect">
            <a:avLst/>
          </a:prstGeom>
          <a:noFill/>
          <a:ln>
            <a:noFill/>
          </a:ln>
        </p:spPr>
      </p:pic>
      <p:sp>
        <p:nvSpPr>
          <p:cNvPr id="9" name="TextBox 8"/>
          <p:cNvSpPr txBox="1"/>
          <p:nvPr/>
        </p:nvSpPr>
        <p:spPr>
          <a:xfrm>
            <a:off x="6660232" y="2787267"/>
            <a:ext cx="1443024" cy="369332"/>
          </a:xfrm>
          <a:prstGeom prst="rect">
            <a:avLst/>
          </a:prstGeom>
          <a:noFill/>
          <a:ln>
            <a:solidFill>
              <a:srgbClr val="FF0000"/>
            </a:solidFill>
          </a:ln>
        </p:spPr>
        <p:txBody>
          <a:bodyPr wrap="none" rtlCol="0">
            <a:spAutoFit/>
          </a:bodyPr>
          <a:lstStyle/>
          <a:p>
            <a:r>
              <a:rPr lang="el-GR" dirty="0" smtClean="0"/>
              <a:t>Περίπου 33%</a:t>
            </a:r>
            <a:endParaRPr lang="el-GR" dirty="0"/>
          </a:p>
        </p:txBody>
      </p:sp>
      <p:sp>
        <p:nvSpPr>
          <p:cNvPr id="10" name="Ορθογώνιο 9"/>
          <p:cNvSpPr/>
          <p:nvPr/>
        </p:nvSpPr>
        <p:spPr>
          <a:xfrm>
            <a:off x="6084168" y="4869160"/>
            <a:ext cx="3076607" cy="646331"/>
          </a:xfrm>
          <a:prstGeom prst="rect">
            <a:avLst/>
          </a:prstGeom>
        </p:spPr>
        <p:txBody>
          <a:bodyPr wrap="square">
            <a:spAutoFit/>
          </a:bodyPr>
          <a:lstStyle/>
          <a:p>
            <a:r>
              <a:rPr lang="el-GR" dirty="0" smtClean="0"/>
              <a:t>Διαφορετικοί αμνιακοί σάκοι και κοινός πλακούντας. </a:t>
            </a:r>
            <a:endParaRPr lang="el-GR" dirty="0"/>
          </a:p>
        </p:txBody>
      </p:sp>
      <p:sp>
        <p:nvSpPr>
          <p:cNvPr id="11" name="TextBox 10"/>
          <p:cNvSpPr txBox="1"/>
          <p:nvPr/>
        </p:nvSpPr>
        <p:spPr>
          <a:xfrm>
            <a:off x="6677007" y="5674283"/>
            <a:ext cx="1443024" cy="369332"/>
          </a:xfrm>
          <a:prstGeom prst="rect">
            <a:avLst/>
          </a:prstGeom>
          <a:noFill/>
          <a:ln>
            <a:solidFill>
              <a:srgbClr val="FF0000"/>
            </a:solidFill>
          </a:ln>
        </p:spPr>
        <p:txBody>
          <a:bodyPr wrap="none" rtlCol="0">
            <a:spAutoFit/>
          </a:bodyPr>
          <a:lstStyle/>
          <a:p>
            <a:r>
              <a:rPr lang="el-GR" dirty="0" smtClean="0"/>
              <a:t>Περίπου 66%</a:t>
            </a:r>
            <a:endParaRPr lang="el-GR" dirty="0"/>
          </a:p>
        </p:txBody>
      </p:sp>
    </p:spTree>
    <p:extLst>
      <p:ext uri="{BB962C8B-B14F-4D97-AF65-F5344CB8AC3E}">
        <p14:creationId xmlns:p14="http://schemas.microsoft.com/office/powerpoint/2010/main" val="4164675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20" y="404664"/>
            <a:ext cx="8712968" cy="369332"/>
          </a:xfrm>
          <a:prstGeom prst="rect">
            <a:avLst/>
          </a:prstGeom>
        </p:spPr>
        <p:txBody>
          <a:bodyPr wrap="square">
            <a:spAutoFit/>
          </a:bodyPr>
          <a:lstStyle/>
          <a:p>
            <a:r>
              <a:rPr lang="el-GR" b="1" dirty="0"/>
              <a:t>γ) Ο χωρισμός γίνεται μετά τη δημιουργία του αμνιακού </a:t>
            </a:r>
            <a:r>
              <a:rPr lang="el-GR" b="1" dirty="0" smtClean="0"/>
              <a:t>σάκου</a:t>
            </a:r>
            <a:r>
              <a:rPr lang="el-GR" b="1" dirty="0"/>
              <a:t> </a:t>
            </a:r>
            <a:r>
              <a:rPr lang="el-GR" b="1" dirty="0" smtClean="0"/>
              <a:t>(μετά από την 9</a:t>
            </a:r>
            <a:r>
              <a:rPr lang="el-GR" b="1" baseline="30000" dirty="0" smtClean="0"/>
              <a:t>η</a:t>
            </a:r>
            <a:r>
              <a:rPr lang="el-GR" b="1" dirty="0" smtClean="0"/>
              <a:t> </a:t>
            </a:r>
            <a:r>
              <a:rPr lang="el-GR" b="1" dirty="0"/>
              <a:t>ημέρα</a:t>
            </a:r>
            <a:r>
              <a:rPr lang="el-GR" b="1" dirty="0" smtClean="0"/>
              <a:t>).</a:t>
            </a:r>
            <a:endParaRPr lang="el-GR" b="1" dirty="0"/>
          </a:p>
        </p:txBody>
      </p:sp>
      <p:pic>
        <p:nvPicPr>
          <p:cNvPr id="3" name="Εικόνα 2" descr="http://blogs.sch.gr/labos/files/2010/12/%CE%BC%CE%BF%CE%BD%CE%BF%CE%B6%CF%85%CE%B3%CF%89%CF%84%CE%B9%CE%BA%CE%B13.jpg"/>
          <p:cNvPicPr/>
          <p:nvPr/>
        </p:nvPicPr>
        <p:blipFill>
          <a:blip r:embed="rId2">
            <a:extLst>
              <a:ext uri="{28A0092B-C50C-407E-A947-70E740481C1C}">
                <a14:useLocalDpi xmlns:a14="http://schemas.microsoft.com/office/drawing/2010/main" val="0"/>
              </a:ext>
            </a:extLst>
          </a:blip>
          <a:srcRect/>
          <a:stretch>
            <a:fillRect/>
          </a:stretch>
        </p:blipFill>
        <p:spPr bwMode="auto">
          <a:xfrm>
            <a:off x="239177" y="980728"/>
            <a:ext cx="5433060" cy="2237105"/>
          </a:xfrm>
          <a:prstGeom prst="rect">
            <a:avLst/>
          </a:prstGeom>
          <a:noFill/>
          <a:ln>
            <a:noFill/>
          </a:ln>
        </p:spPr>
      </p:pic>
      <p:sp>
        <p:nvSpPr>
          <p:cNvPr id="4" name="Ορθογώνιο 3"/>
          <p:cNvSpPr/>
          <p:nvPr/>
        </p:nvSpPr>
        <p:spPr>
          <a:xfrm>
            <a:off x="251520" y="5048016"/>
            <a:ext cx="8712968" cy="1477328"/>
          </a:xfrm>
          <a:prstGeom prst="rect">
            <a:avLst/>
          </a:prstGeom>
          <a:solidFill>
            <a:schemeClr val="bg2"/>
          </a:solidFill>
          <a:ln>
            <a:solidFill>
              <a:srgbClr val="FF0000"/>
            </a:solidFill>
          </a:ln>
        </p:spPr>
        <p:txBody>
          <a:bodyPr wrap="square">
            <a:spAutoFit/>
          </a:bodyPr>
          <a:lstStyle/>
          <a:p>
            <a:r>
              <a:rPr lang="el-GR" dirty="0"/>
              <a:t>Οι </a:t>
            </a:r>
            <a:r>
              <a:rPr lang="el-GR" dirty="0" smtClean="0"/>
              <a:t>περιπτώσεις </a:t>
            </a:r>
            <a:r>
              <a:rPr lang="el-GR" b="1" dirty="0" err="1" smtClean="0"/>
              <a:t>πολυδυμίας</a:t>
            </a:r>
            <a:r>
              <a:rPr lang="el-GR" b="1" dirty="0"/>
              <a:t> </a:t>
            </a:r>
            <a:r>
              <a:rPr lang="el-GR" dirty="0"/>
              <a:t>είναι σπάνιες. Σήμερα όμως σε πολλές γυναίκες που δυσκολεύονται να τεκνοποιήσουν χορηγούνται ορμόνες, πολλές φορές σε υπερβολικές δόσεις, που προκαλούν πολλαπλή ωρίμανση ωαρίων και πολλαπλές ωορρηξίες. Το φαινόμενο αυτό έχει ως αποτέλεσμα να αυξάνονται οι πιθανότητες για πολλαπλές κυήσεις.</a:t>
            </a:r>
          </a:p>
        </p:txBody>
      </p:sp>
      <p:sp>
        <p:nvSpPr>
          <p:cNvPr id="5" name="Ορθογώνιο 4"/>
          <p:cNvSpPr/>
          <p:nvPr/>
        </p:nvSpPr>
        <p:spPr>
          <a:xfrm>
            <a:off x="5875001" y="1370706"/>
            <a:ext cx="3076607" cy="646331"/>
          </a:xfrm>
          <a:prstGeom prst="rect">
            <a:avLst/>
          </a:prstGeom>
        </p:spPr>
        <p:txBody>
          <a:bodyPr wrap="square">
            <a:spAutoFit/>
          </a:bodyPr>
          <a:lstStyle/>
          <a:p>
            <a:r>
              <a:rPr lang="el-GR" dirty="0" smtClean="0"/>
              <a:t>Κοινός αμνιακός σάκος και κοινός πλακούντας. </a:t>
            </a:r>
            <a:endParaRPr lang="el-GR" dirty="0"/>
          </a:p>
        </p:txBody>
      </p:sp>
      <p:sp>
        <p:nvSpPr>
          <p:cNvPr id="6" name="TextBox 5"/>
          <p:cNvSpPr txBox="1"/>
          <p:nvPr/>
        </p:nvSpPr>
        <p:spPr>
          <a:xfrm>
            <a:off x="6627469" y="2214502"/>
            <a:ext cx="1326004" cy="369332"/>
          </a:xfrm>
          <a:prstGeom prst="rect">
            <a:avLst/>
          </a:prstGeom>
          <a:noFill/>
          <a:ln>
            <a:solidFill>
              <a:srgbClr val="FF0000"/>
            </a:solidFill>
          </a:ln>
        </p:spPr>
        <p:txBody>
          <a:bodyPr wrap="none" rtlCol="0">
            <a:spAutoFit/>
          </a:bodyPr>
          <a:lstStyle/>
          <a:p>
            <a:r>
              <a:rPr lang="el-GR" dirty="0" smtClean="0"/>
              <a:t>Περίπου 1%</a:t>
            </a:r>
            <a:endParaRPr lang="el-GR" dirty="0"/>
          </a:p>
        </p:txBody>
      </p:sp>
      <p:sp>
        <p:nvSpPr>
          <p:cNvPr id="7" name="TextBox 6"/>
          <p:cNvSpPr txBox="1"/>
          <p:nvPr/>
        </p:nvSpPr>
        <p:spPr>
          <a:xfrm>
            <a:off x="5875001" y="2859110"/>
            <a:ext cx="2949525" cy="369332"/>
          </a:xfrm>
          <a:prstGeom prst="rect">
            <a:avLst/>
          </a:prstGeom>
          <a:noFill/>
        </p:spPr>
        <p:txBody>
          <a:bodyPr wrap="none" rtlCol="0">
            <a:spAutoFit/>
          </a:bodyPr>
          <a:lstStyle/>
          <a:p>
            <a:r>
              <a:rPr lang="el-GR" dirty="0" smtClean="0"/>
              <a:t>Κίνδυνος για σιαμαία δίδυμα</a:t>
            </a:r>
            <a:endParaRPr lang="el-GR" dirty="0"/>
          </a:p>
        </p:txBody>
      </p:sp>
    </p:spTree>
    <p:extLst>
      <p:ext uri="{BB962C8B-B14F-4D97-AF65-F5344CB8AC3E}">
        <p14:creationId xmlns:p14="http://schemas.microsoft.com/office/powerpoint/2010/main" val="3406519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ntonislazaris68.files.wordpress.com/2014/01/ceb5cebcceb2cf81cf85cebfcebbcebfceb3ceafceb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600950" cy="574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594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3568" y="1484784"/>
            <a:ext cx="7920880" cy="2800767"/>
          </a:xfrm>
          <a:prstGeom prst="rect">
            <a:avLst/>
          </a:prstGeom>
        </p:spPr>
        <p:txBody>
          <a:bodyPr vert="horz" lIns="91440" tIns="45720" rIns="91440" bIns="45720" rtlCol="0" anchor="ctr">
            <a:normAutofit/>
          </a:bodyPr>
          <a:lstStyle/>
          <a:p>
            <a:pPr algn="ctr">
              <a:spcBef>
                <a:spcPct val="0"/>
              </a:spcBef>
            </a:pPr>
            <a:r>
              <a:rPr lang="el-GR" sz="4400" b="1" dirty="0">
                <a:latin typeface="+mj-lt"/>
                <a:ea typeface="+mj-ea"/>
                <a:cs typeface="+mj-cs"/>
              </a:rPr>
              <a:t>Παράγοντες που επηρεάζουν την</a:t>
            </a:r>
          </a:p>
          <a:p>
            <a:pPr algn="ctr">
              <a:spcBef>
                <a:spcPct val="0"/>
              </a:spcBef>
            </a:pPr>
            <a:r>
              <a:rPr lang="el-GR" sz="4400" b="1" dirty="0">
                <a:latin typeface="+mj-lt"/>
                <a:ea typeface="+mj-ea"/>
                <a:cs typeface="+mj-cs"/>
              </a:rPr>
              <a:t>υγεία μητέρας και εμβρύου</a:t>
            </a:r>
          </a:p>
        </p:txBody>
      </p:sp>
      <p:sp>
        <p:nvSpPr>
          <p:cNvPr id="3" name="TextBox 2"/>
          <p:cNvSpPr txBox="1"/>
          <p:nvPr/>
        </p:nvSpPr>
        <p:spPr>
          <a:xfrm>
            <a:off x="7596336" y="6042142"/>
            <a:ext cx="1063112" cy="369332"/>
          </a:xfrm>
          <a:prstGeom prst="rect">
            <a:avLst/>
          </a:prstGeom>
          <a:noFill/>
        </p:spPr>
        <p:txBody>
          <a:bodyPr wrap="none" rtlCol="0">
            <a:spAutoFit/>
          </a:bodyPr>
          <a:lstStyle/>
          <a:p>
            <a:r>
              <a:rPr lang="en-US" dirty="0" smtClean="0"/>
              <a:t>220 - 222</a:t>
            </a:r>
            <a:endParaRPr lang="el-GR" dirty="0"/>
          </a:p>
        </p:txBody>
      </p:sp>
    </p:spTree>
    <p:extLst>
      <p:ext uri="{BB962C8B-B14F-4D97-AF65-F5344CB8AC3E}">
        <p14:creationId xmlns:p14="http://schemas.microsoft.com/office/powerpoint/2010/main" val="120240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2220" y="332656"/>
            <a:ext cx="8214235" cy="707886"/>
          </a:xfrm>
          <a:prstGeom prst="rect">
            <a:avLst/>
          </a:prstGeom>
        </p:spPr>
        <p:txBody>
          <a:bodyPr wrap="square">
            <a:spAutoFit/>
          </a:bodyPr>
          <a:lstStyle/>
          <a:p>
            <a:r>
              <a:rPr lang="el-GR" sz="2000" dirty="0"/>
              <a:t>Η σωστή ανάπτυξη του εμβρύου </a:t>
            </a:r>
            <a:r>
              <a:rPr lang="el-GR" sz="2000" dirty="0" smtClean="0"/>
              <a:t>επηρεάζεται </a:t>
            </a:r>
            <a:r>
              <a:rPr lang="el-GR" sz="2000" dirty="0"/>
              <a:t>από πολλούς παράγοντες, </a:t>
            </a:r>
            <a:r>
              <a:rPr lang="el-GR" sz="2000" b="1" dirty="0" smtClean="0">
                <a:solidFill>
                  <a:srgbClr val="C00000"/>
                </a:solidFill>
              </a:rPr>
              <a:t>περιβαλλοντικούς</a:t>
            </a:r>
            <a:r>
              <a:rPr lang="el-GR" sz="2000" dirty="0" smtClean="0">
                <a:solidFill>
                  <a:srgbClr val="C00000"/>
                </a:solidFill>
              </a:rPr>
              <a:t> </a:t>
            </a:r>
            <a:r>
              <a:rPr lang="el-GR" sz="2000" dirty="0"/>
              <a:t>και </a:t>
            </a:r>
            <a:r>
              <a:rPr lang="el-GR" sz="2000" b="1" dirty="0">
                <a:solidFill>
                  <a:srgbClr val="C00000"/>
                </a:solidFill>
              </a:rPr>
              <a:t>κληρονομικούς</a:t>
            </a:r>
            <a:r>
              <a:rPr lang="el-GR" sz="2000" dirty="0"/>
              <a:t>,</a:t>
            </a:r>
          </a:p>
        </p:txBody>
      </p:sp>
      <p:sp>
        <p:nvSpPr>
          <p:cNvPr id="3" name="TextBox 2"/>
          <p:cNvSpPr txBox="1"/>
          <p:nvPr/>
        </p:nvSpPr>
        <p:spPr>
          <a:xfrm>
            <a:off x="323528" y="2101234"/>
            <a:ext cx="3007683" cy="369332"/>
          </a:xfrm>
          <a:prstGeom prst="rect">
            <a:avLst/>
          </a:prstGeom>
          <a:solidFill>
            <a:srgbClr val="FFC000"/>
          </a:solidFill>
        </p:spPr>
        <p:txBody>
          <a:bodyPr wrap="none" rtlCol="0">
            <a:spAutoFit/>
          </a:bodyPr>
          <a:lstStyle/>
          <a:p>
            <a:r>
              <a:rPr lang="el-GR" b="1" dirty="0" smtClean="0"/>
              <a:t>Περιβαλλοντικοί παράγοντες</a:t>
            </a:r>
            <a:endParaRPr lang="el-GR" b="1" dirty="0"/>
          </a:p>
        </p:txBody>
      </p:sp>
      <p:sp>
        <p:nvSpPr>
          <p:cNvPr id="4" name="Ορθογώνιο 3"/>
          <p:cNvSpPr/>
          <p:nvPr/>
        </p:nvSpPr>
        <p:spPr>
          <a:xfrm>
            <a:off x="3563888" y="1268760"/>
            <a:ext cx="4572000" cy="1938992"/>
          </a:xfrm>
          <a:prstGeom prst="rect">
            <a:avLst/>
          </a:prstGeom>
        </p:spPr>
        <p:txBody>
          <a:bodyPr>
            <a:spAutoFit/>
          </a:bodyPr>
          <a:lstStyle/>
          <a:p>
            <a:pPr marL="285750" indent="-285750">
              <a:lnSpc>
                <a:spcPct val="150000"/>
              </a:lnSpc>
              <a:buFont typeface="Wingdings" pitchFamily="2" charset="2"/>
              <a:buChar char="Ø"/>
            </a:pPr>
            <a:r>
              <a:rPr lang="el-GR" sz="2000" dirty="0"/>
              <a:t>χημικές </a:t>
            </a:r>
            <a:r>
              <a:rPr lang="el-GR" sz="2000" dirty="0" smtClean="0"/>
              <a:t>τοξικές ουσίες</a:t>
            </a:r>
            <a:r>
              <a:rPr lang="el-GR" sz="2000" dirty="0"/>
              <a:t>, </a:t>
            </a:r>
            <a:endParaRPr lang="el-GR" sz="2000" dirty="0" smtClean="0"/>
          </a:p>
          <a:p>
            <a:pPr marL="285750" indent="-285750">
              <a:lnSpc>
                <a:spcPct val="150000"/>
              </a:lnSpc>
              <a:buFont typeface="Wingdings" pitchFamily="2" charset="2"/>
              <a:buChar char="Ø"/>
            </a:pPr>
            <a:r>
              <a:rPr lang="el-GR" sz="2000" dirty="0" smtClean="0"/>
              <a:t>ακτινοβολίες</a:t>
            </a:r>
          </a:p>
          <a:p>
            <a:pPr marL="285750" indent="-285750">
              <a:lnSpc>
                <a:spcPct val="150000"/>
              </a:lnSpc>
              <a:buFont typeface="Wingdings" pitchFamily="2" charset="2"/>
              <a:buChar char="Ø"/>
            </a:pPr>
            <a:r>
              <a:rPr lang="el-GR" sz="2000" dirty="0" smtClean="0"/>
              <a:t>παθογόνοι </a:t>
            </a:r>
            <a:r>
              <a:rPr lang="el-GR" sz="2000" dirty="0"/>
              <a:t>μικροοργανισμοί, </a:t>
            </a:r>
            <a:endParaRPr lang="el-GR" sz="2000" dirty="0" smtClean="0"/>
          </a:p>
          <a:p>
            <a:pPr marL="285750" indent="-285750">
              <a:lnSpc>
                <a:spcPct val="150000"/>
              </a:lnSpc>
              <a:buFont typeface="Wingdings" pitchFamily="2" charset="2"/>
              <a:buChar char="Ø"/>
            </a:pPr>
            <a:r>
              <a:rPr lang="el-GR" sz="2000" dirty="0" smtClean="0"/>
              <a:t>τρόπος ζωής </a:t>
            </a:r>
            <a:r>
              <a:rPr lang="el-GR" sz="2000" dirty="0"/>
              <a:t>της εγκύου.</a:t>
            </a:r>
          </a:p>
        </p:txBody>
      </p:sp>
      <p:sp>
        <p:nvSpPr>
          <p:cNvPr id="5" name="TextBox 4"/>
          <p:cNvSpPr txBox="1"/>
          <p:nvPr/>
        </p:nvSpPr>
        <p:spPr>
          <a:xfrm>
            <a:off x="323528" y="4221088"/>
            <a:ext cx="2725554" cy="369332"/>
          </a:xfrm>
          <a:prstGeom prst="rect">
            <a:avLst/>
          </a:prstGeom>
          <a:solidFill>
            <a:srgbClr val="FFC000"/>
          </a:solidFill>
        </p:spPr>
        <p:txBody>
          <a:bodyPr wrap="none" rtlCol="0">
            <a:spAutoFit/>
          </a:bodyPr>
          <a:lstStyle/>
          <a:p>
            <a:r>
              <a:rPr lang="el-GR" b="1" dirty="0" smtClean="0"/>
              <a:t>Κληρονομικοί παράγοντες</a:t>
            </a:r>
            <a:endParaRPr lang="el-GR" b="1" dirty="0"/>
          </a:p>
        </p:txBody>
      </p:sp>
      <p:sp>
        <p:nvSpPr>
          <p:cNvPr id="6" name="TextBox 5"/>
          <p:cNvSpPr txBox="1"/>
          <p:nvPr/>
        </p:nvSpPr>
        <p:spPr>
          <a:xfrm>
            <a:off x="3571064" y="3861048"/>
            <a:ext cx="3809248" cy="1015663"/>
          </a:xfrm>
          <a:prstGeom prst="rect">
            <a:avLst/>
          </a:prstGeom>
          <a:noFill/>
        </p:spPr>
        <p:txBody>
          <a:bodyPr wrap="none" rtlCol="0">
            <a:spAutoFit/>
          </a:bodyPr>
          <a:lstStyle/>
          <a:p>
            <a:pPr marL="285750" indent="-285750">
              <a:lnSpc>
                <a:spcPct val="150000"/>
              </a:lnSpc>
              <a:buFont typeface="Wingdings" pitchFamily="2" charset="2"/>
              <a:buChar char="Ø"/>
            </a:pPr>
            <a:r>
              <a:rPr lang="el-GR" sz="2000" dirty="0" smtClean="0"/>
              <a:t>κληρονομικές ασθένειες γονιών</a:t>
            </a:r>
          </a:p>
          <a:p>
            <a:pPr marL="285750" indent="-285750">
              <a:lnSpc>
                <a:spcPct val="150000"/>
              </a:lnSpc>
              <a:buFont typeface="Wingdings" pitchFamily="2" charset="2"/>
              <a:buChar char="Ø"/>
            </a:pPr>
            <a:r>
              <a:rPr lang="el-GR" sz="2000" dirty="0" smtClean="0"/>
              <a:t>ηλικία μητέρας</a:t>
            </a:r>
            <a:endParaRPr lang="el-GR" sz="2000" dirty="0"/>
          </a:p>
        </p:txBody>
      </p:sp>
    </p:spTree>
    <p:extLst>
      <p:ext uri="{BB962C8B-B14F-4D97-AF65-F5344CB8AC3E}">
        <p14:creationId xmlns:p14="http://schemas.microsoft.com/office/powerpoint/2010/main" val="863996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20" y="116632"/>
            <a:ext cx="8568952" cy="646331"/>
          </a:xfrm>
          <a:prstGeom prst="rect">
            <a:avLst/>
          </a:prstGeom>
          <a:solidFill>
            <a:schemeClr val="bg2">
              <a:lumMod val="90000"/>
            </a:schemeClr>
          </a:solidFill>
        </p:spPr>
        <p:txBody>
          <a:bodyPr wrap="square">
            <a:spAutoFit/>
          </a:bodyPr>
          <a:lstStyle/>
          <a:p>
            <a:r>
              <a:rPr lang="el-GR" b="1" dirty="0" smtClean="0"/>
              <a:t>Παραδείγματα χημικών </a:t>
            </a:r>
            <a:r>
              <a:rPr lang="el-GR" b="1" dirty="0"/>
              <a:t>ουσιών που προκαλούν προβλήματα στην εμβρυϊκή ανάπτυξη και ανωμαλίες και βλάβες στο έμβρυο.</a:t>
            </a:r>
          </a:p>
        </p:txBody>
      </p:sp>
      <p:sp>
        <p:nvSpPr>
          <p:cNvPr id="3" name="Ορθογώνιο 2"/>
          <p:cNvSpPr/>
          <p:nvPr/>
        </p:nvSpPr>
        <p:spPr>
          <a:xfrm>
            <a:off x="251520" y="836712"/>
            <a:ext cx="8712968" cy="1754326"/>
          </a:xfrm>
          <a:prstGeom prst="rect">
            <a:avLst/>
          </a:prstGeom>
        </p:spPr>
        <p:txBody>
          <a:bodyPr wrap="square">
            <a:spAutoFit/>
          </a:bodyPr>
          <a:lstStyle/>
          <a:p>
            <a:pPr marL="342900" lvl="0" indent="-342900">
              <a:buFont typeface="Wingdings" pitchFamily="2" charset="2"/>
              <a:buChar char="ü"/>
            </a:pPr>
            <a:r>
              <a:rPr lang="el-GR" dirty="0"/>
              <a:t>Η θαλιδομίδη που αποτελεί ένα ήπιο ηρεμιστικό ευθύνεται για τη γέννηση παιδιών με σοβαρές παραμορφώσεις στα άκρα τους όταν οι μητέρες τους έπαιρναν το φάρμακο αυτό κατά τη διάρκεια της εγκυμοσύνης.</a:t>
            </a:r>
          </a:p>
          <a:p>
            <a:pPr marL="342900" lvl="0" indent="-342900">
              <a:buFont typeface="Wingdings" pitchFamily="2" charset="2"/>
              <a:buChar char="ü"/>
            </a:pPr>
            <a:r>
              <a:rPr lang="el-GR" dirty="0"/>
              <a:t>Ορισμένα παράγωγα της βιταμίνης Α μπορεί επίσης να προκαλέσουν αποβολές ή βλάβες στο έμβρυο.</a:t>
            </a:r>
          </a:p>
          <a:p>
            <a:pPr marL="342900" lvl="0" indent="-342900">
              <a:buFont typeface="Wingdings" pitchFamily="2" charset="2"/>
              <a:buChar char="ü"/>
            </a:pPr>
            <a:r>
              <a:rPr lang="el-GR" dirty="0"/>
              <a:t>Επίσης, εντομοκτόνα, ναρκωτικές ουσίες κ.ά.</a:t>
            </a:r>
          </a:p>
        </p:txBody>
      </p:sp>
      <p:sp>
        <p:nvSpPr>
          <p:cNvPr id="5" name="Ορθογώνιο 4"/>
          <p:cNvSpPr/>
          <p:nvPr/>
        </p:nvSpPr>
        <p:spPr>
          <a:xfrm>
            <a:off x="279976" y="2852936"/>
            <a:ext cx="8540496" cy="646331"/>
          </a:xfrm>
          <a:prstGeom prst="rect">
            <a:avLst/>
          </a:prstGeom>
          <a:solidFill>
            <a:schemeClr val="bg2">
              <a:lumMod val="90000"/>
            </a:schemeClr>
          </a:solidFill>
        </p:spPr>
        <p:txBody>
          <a:bodyPr wrap="square">
            <a:spAutoFit/>
          </a:bodyPr>
          <a:lstStyle/>
          <a:p>
            <a:r>
              <a:rPr lang="el-GR" b="1" dirty="0"/>
              <a:t>Ποιες είναι οι συνέπειες στο νεογνό σε περίπτωση που η έγκυος προσβληθεί από τον ιό της ερυθράς;</a:t>
            </a:r>
          </a:p>
        </p:txBody>
      </p:sp>
      <p:sp>
        <p:nvSpPr>
          <p:cNvPr id="6" name="Ορθογώνιο 5"/>
          <p:cNvSpPr/>
          <p:nvPr/>
        </p:nvSpPr>
        <p:spPr>
          <a:xfrm>
            <a:off x="251520" y="3573016"/>
            <a:ext cx="8568952" cy="923330"/>
          </a:xfrm>
          <a:prstGeom prst="rect">
            <a:avLst/>
          </a:prstGeom>
        </p:spPr>
        <p:txBody>
          <a:bodyPr wrap="square">
            <a:spAutoFit/>
          </a:bodyPr>
          <a:lstStyle/>
          <a:p>
            <a:r>
              <a:rPr lang="el-GR" dirty="0"/>
              <a:t>Ιδιαίτερα κατά τους πρώτους μήνες της κύησης, προκαλούνται σοβαρές βλάβες στα σχηματιζόμενα όργανα του εμβρύου. Έτσι μπορεί το βρέφος, όταν γεννηθεί να έχει κώφωση, καταρράκτη κ.ά.</a:t>
            </a:r>
          </a:p>
        </p:txBody>
      </p:sp>
      <p:sp>
        <p:nvSpPr>
          <p:cNvPr id="7" name="Ορθογώνιο 6"/>
          <p:cNvSpPr/>
          <p:nvPr/>
        </p:nvSpPr>
        <p:spPr>
          <a:xfrm>
            <a:off x="332102" y="4578175"/>
            <a:ext cx="8488370" cy="369332"/>
          </a:xfrm>
          <a:prstGeom prst="rect">
            <a:avLst/>
          </a:prstGeom>
          <a:solidFill>
            <a:schemeClr val="bg2">
              <a:lumMod val="90000"/>
            </a:schemeClr>
          </a:solidFill>
        </p:spPr>
        <p:txBody>
          <a:bodyPr wrap="square">
            <a:spAutoFit/>
          </a:bodyPr>
          <a:lstStyle/>
          <a:p>
            <a:r>
              <a:rPr lang="el-GR" b="1" dirty="0"/>
              <a:t>Ποιες είναι οι συνέπειες στο νεογνό όταν η έγκυος καπνίζει;</a:t>
            </a:r>
          </a:p>
        </p:txBody>
      </p:sp>
      <p:sp>
        <p:nvSpPr>
          <p:cNvPr id="8" name="Ορθογώνιο 7"/>
          <p:cNvSpPr/>
          <p:nvPr/>
        </p:nvSpPr>
        <p:spPr>
          <a:xfrm>
            <a:off x="279976" y="4951942"/>
            <a:ext cx="8494440" cy="923330"/>
          </a:xfrm>
          <a:prstGeom prst="rect">
            <a:avLst/>
          </a:prstGeom>
        </p:spPr>
        <p:txBody>
          <a:bodyPr wrap="square">
            <a:spAutoFit/>
          </a:bodyPr>
          <a:lstStyle/>
          <a:p>
            <a:r>
              <a:rPr lang="el-GR" dirty="0"/>
              <a:t>Ο καπνός που εισπνέει η έγκυος περιέχει </a:t>
            </a:r>
            <a:r>
              <a:rPr lang="en-US" dirty="0"/>
              <a:t>CO</a:t>
            </a:r>
            <a:r>
              <a:rPr lang="el-GR" dirty="0"/>
              <a:t> και άλλες επιβλαβείς ουσίες για το έμβρυο. Νεογνά που γεννιούνται από γονείς καπνιστές έχουν συνήθως μειωμένο βάρος και συχνά παρουσιάζουν σπασμούς.</a:t>
            </a:r>
          </a:p>
        </p:txBody>
      </p:sp>
    </p:spTree>
    <p:extLst>
      <p:ext uri="{BB962C8B-B14F-4D97-AF65-F5344CB8AC3E}">
        <p14:creationId xmlns:p14="http://schemas.microsoft.com/office/powerpoint/2010/main" val="248460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323528" y="188640"/>
            <a:ext cx="8424936" cy="369332"/>
          </a:xfrm>
          <a:prstGeom prst="rect">
            <a:avLst/>
          </a:prstGeom>
          <a:solidFill>
            <a:schemeClr val="bg2">
              <a:lumMod val="90000"/>
            </a:schemeClr>
          </a:solidFill>
        </p:spPr>
        <p:txBody>
          <a:bodyPr wrap="square">
            <a:spAutoFit/>
          </a:bodyPr>
          <a:lstStyle/>
          <a:p>
            <a:r>
              <a:rPr lang="el-GR" b="1" dirty="0"/>
              <a:t>Γιατί πρέπει να αποφεύγονται κατά την εγκυμοσύνη οι ακτινογραφίες;</a:t>
            </a:r>
          </a:p>
        </p:txBody>
      </p:sp>
      <p:sp>
        <p:nvSpPr>
          <p:cNvPr id="7" name="Ορθογώνιο 6"/>
          <p:cNvSpPr/>
          <p:nvPr/>
        </p:nvSpPr>
        <p:spPr>
          <a:xfrm>
            <a:off x="313131" y="663174"/>
            <a:ext cx="8423564" cy="369332"/>
          </a:xfrm>
          <a:prstGeom prst="rect">
            <a:avLst/>
          </a:prstGeom>
        </p:spPr>
        <p:txBody>
          <a:bodyPr wrap="square">
            <a:spAutoFit/>
          </a:bodyPr>
          <a:lstStyle/>
          <a:p>
            <a:r>
              <a:rPr lang="el-GR" dirty="0"/>
              <a:t>Διότι οι ακτίνες X μπορούν να προκαλέσουν μεταλλάξεις στο έμβρυο</a:t>
            </a:r>
          </a:p>
        </p:txBody>
      </p:sp>
      <p:sp>
        <p:nvSpPr>
          <p:cNvPr id="8" name="Ορθογώνιο 7"/>
          <p:cNvSpPr/>
          <p:nvPr/>
        </p:nvSpPr>
        <p:spPr>
          <a:xfrm>
            <a:off x="395535" y="1124744"/>
            <a:ext cx="8408881" cy="646331"/>
          </a:xfrm>
          <a:prstGeom prst="rect">
            <a:avLst/>
          </a:prstGeom>
          <a:solidFill>
            <a:schemeClr val="bg2">
              <a:lumMod val="90000"/>
            </a:schemeClr>
          </a:solidFill>
        </p:spPr>
        <p:txBody>
          <a:bodyPr wrap="square">
            <a:spAutoFit/>
          </a:bodyPr>
          <a:lstStyle/>
          <a:p>
            <a:r>
              <a:rPr lang="el-GR" b="1" dirty="0"/>
              <a:t>Ποια είναι η σημασία της ισορροπημένης διατροφής για την έγκυο και το έμβρυο που κυοφορεί;</a:t>
            </a:r>
          </a:p>
        </p:txBody>
      </p:sp>
      <p:sp>
        <p:nvSpPr>
          <p:cNvPr id="9" name="Ορθογώνιο 8"/>
          <p:cNvSpPr/>
          <p:nvPr/>
        </p:nvSpPr>
        <p:spPr>
          <a:xfrm>
            <a:off x="409184" y="1850048"/>
            <a:ext cx="8483296" cy="1754326"/>
          </a:xfrm>
          <a:prstGeom prst="rect">
            <a:avLst/>
          </a:prstGeom>
        </p:spPr>
        <p:txBody>
          <a:bodyPr wrap="square">
            <a:spAutoFit/>
          </a:bodyPr>
          <a:lstStyle/>
          <a:p>
            <a:r>
              <a:rPr lang="el-GR" dirty="0"/>
              <a:t>Η ισορροπημένη διατροφή είναι πολύ σημαντική για την έγκυο και το έμβρυο. Οι θρεπτικές ουσίες της τροφής συμβάλλουν αφενός στην ανάπτυξη του εμβρύου και αφετέρου βοηθούν τη μητέρα να παραμείνει υγιής. </a:t>
            </a:r>
            <a:endParaRPr lang="el-GR" dirty="0" smtClean="0"/>
          </a:p>
          <a:p>
            <a:r>
              <a:rPr lang="el-GR" dirty="0" smtClean="0"/>
              <a:t>Σε </a:t>
            </a:r>
            <a:r>
              <a:rPr lang="el-GR" dirty="0"/>
              <a:t>μερικές εγκύους παρου­σιάζονται προβλήματα στα οστά και στα δόντια, γιατί ο οργανισμός τους αντλεί απ' αυτά τα απαραίτητα άλατα, για να τροφοδοτήσει το έμβρυο.</a:t>
            </a:r>
          </a:p>
        </p:txBody>
      </p:sp>
      <p:sp>
        <p:nvSpPr>
          <p:cNvPr id="10" name="Ορθογώνιο 9"/>
          <p:cNvSpPr/>
          <p:nvPr/>
        </p:nvSpPr>
        <p:spPr>
          <a:xfrm>
            <a:off x="395534" y="4040197"/>
            <a:ext cx="8408881" cy="646331"/>
          </a:xfrm>
          <a:prstGeom prst="rect">
            <a:avLst/>
          </a:prstGeom>
          <a:solidFill>
            <a:schemeClr val="bg2">
              <a:lumMod val="90000"/>
            </a:schemeClr>
          </a:solidFill>
        </p:spPr>
        <p:txBody>
          <a:bodyPr wrap="square">
            <a:spAutoFit/>
          </a:bodyPr>
          <a:lstStyle/>
          <a:p>
            <a:r>
              <a:rPr lang="el-GR" b="1" dirty="0"/>
              <a:t>Ποιες ενέργειες χρειάζεται να κάνουν οι μελλοντικοί γονείς προκειμένου να ελαχιστοποιηθεί η πιθανότητα γέννησης παιδιού με κληρονομική ασθένεια;</a:t>
            </a:r>
          </a:p>
        </p:txBody>
      </p:sp>
      <p:sp>
        <p:nvSpPr>
          <p:cNvPr id="11" name="Ορθογώνιο 10"/>
          <p:cNvSpPr/>
          <p:nvPr/>
        </p:nvSpPr>
        <p:spPr>
          <a:xfrm>
            <a:off x="388710" y="4725144"/>
            <a:ext cx="8503769" cy="1754326"/>
          </a:xfrm>
          <a:prstGeom prst="rect">
            <a:avLst/>
          </a:prstGeom>
        </p:spPr>
        <p:txBody>
          <a:bodyPr wrap="square">
            <a:spAutoFit/>
          </a:bodyPr>
          <a:lstStyle/>
          <a:p>
            <a:r>
              <a:rPr lang="el-GR" dirty="0"/>
              <a:t>Πρέπει να ελέγχονται για να διαπιστώσουν αν είναι φορείς κάποιας κληρονο­μικής ασθένειας, όπως είναι η μεσογειακή, η δρεπανοκυτταρική αναιμία κ.ά.</a:t>
            </a:r>
          </a:p>
          <a:p>
            <a:r>
              <a:rPr lang="el-GR" dirty="0"/>
              <a:t>Μπορούν ακόμη να ζητήσουν γενετική συμβουλή, ειδικά αν υπάρχουν περιπτώσεις κληρονομικών ασθενειών στο οικογενειακό περιβάλλον τους ή αν η μητέρα είναι σε σχετικά μεγάλη ηλικία, οπότε και είναι αυξημένη η πιθανότητα να γεννηθεί παιδί με σύνδρομο </a:t>
            </a:r>
            <a:r>
              <a:rPr lang="en-US" dirty="0"/>
              <a:t>Down</a:t>
            </a:r>
            <a:r>
              <a:rPr lang="el-GR" dirty="0"/>
              <a:t>.</a:t>
            </a:r>
          </a:p>
        </p:txBody>
      </p:sp>
    </p:spTree>
    <p:extLst>
      <p:ext uri="{BB962C8B-B14F-4D97-AF65-F5344CB8AC3E}">
        <p14:creationId xmlns:p14="http://schemas.microsoft.com/office/powerpoint/2010/main" val="2947806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5536" y="404664"/>
            <a:ext cx="8352928" cy="2862322"/>
          </a:xfrm>
          <a:prstGeom prst="rect">
            <a:avLst/>
          </a:prstGeom>
        </p:spPr>
        <p:txBody>
          <a:bodyPr wrap="square">
            <a:spAutoFit/>
          </a:bodyPr>
          <a:lstStyle/>
          <a:p>
            <a:r>
              <a:rPr lang="el-GR" sz="2000" dirty="0"/>
              <a:t>Η ηθελημένη διακοπή της κύησης </a:t>
            </a:r>
            <a:r>
              <a:rPr lang="el-GR" sz="2000" dirty="0" smtClean="0"/>
              <a:t>ονομάζεται </a:t>
            </a:r>
            <a:r>
              <a:rPr lang="el-GR" sz="2000" b="1" dirty="0">
                <a:solidFill>
                  <a:srgbClr val="C00000"/>
                </a:solidFill>
              </a:rPr>
              <a:t>έκτρωση</a:t>
            </a:r>
            <a:r>
              <a:rPr lang="el-GR" sz="2000" dirty="0">
                <a:solidFill>
                  <a:srgbClr val="C00000"/>
                </a:solidFill>
              </a:rPr>
              <a:t> </a:t>
            </a:r>
            <a:r>
              <a:rPr lang="el-GR" sz="2000" dirty="0"/>
              <a:t>και γίνεται είτε με </a:t>
            </a:r>
            <a:r>
              <a:rPr lang="el-GR" sz="2000" dirty="0" smtClean="0"/>
              <a:t>απόξεση είτε </a:t>
            </a:r>
            <a:r>
              <a:rPr lang="el-GR" sz="2000" dirty="0"/>
              <a:t>με αναρρόφηση του εμβρύου. </a:t>
            </a:r>
            <a:endParaRPr lang="el-GR" sz="2000" dirty="0" smtClean="0"/>
          </a:p>
          <a:p>
            <a:endParaRPr lang="el-GR" sz="2000" dirty="0"/>
          </a:p>
          <a:p>
            <a:pPr marL="342900" indent="-342900">
              <a:buFont typeface="Arial" pitchFamily="34" charset="0"/>
              <a:buChar char="•"/>
            </a:pPr>
            <a:r>
              <a:rPr lang="el-GR" sz="2000" dirty="0" smtClean="0"/>
              <a:t>Σύμφωνα </a:t>
            </a:r>
            <a:r>
              <a:rPr lang="el-GR" sz="2000" dirty="0"/>
              <a:t>με στοιχεία της Εταιρείας </a:t>
            </a:r>
            <a:r>
              <a:rPr lang="el-GR" sz="2000" dirty="0" smtClean="0"/>
              <a:t>Οικογενειακού </a:t>
            </a:r>
            <a:r>
              <a:rPr lang="el-GR" sz="2000" dirty="0"/>
              <a:t>προγραμματισμού στην </a:t>
            </a:r>
            <a:r>
              <a:rPr lang="el-GR" sz="2000" dirty="0" smtClean="0"/>
              <a:t>Ελλάδα γίνονται </a:t>
            </a:r>
            <a:r>
              <a:rPr lang="el-GR" sz="2000" dirty="0"/>
              <a:t>150.000 εκτρώσεις το χρόνο, </a:t>
            </a:r>
            <a:r>
              <a:rPr lang="el-GR" sz="2000" dirty="0" smtClean="0"/>
              <a:t>ενώ το </a:t>
            </a:r>
            <a:r>
              <a:rPr lang="el-GR" sz="2000" dirty="0"/>
              <a:t>σύνολο των τοκετών είναι 100.000. </a:t>
            </a:r>
            <a:endParaRPr lang="el-GR" sz="2000" dirty="0" smtClean="0"/>
          </a:p>
          <a:p>
            <a:endParaRPr lang="el-GR" sz="2000" dirty="0"/>
          </a:p>
          <a:p>
            <a:pPr marL="342900" indent="-342900">
              <a:buFont typeface="Arial" pitchFamily="34" charset="0"/>
              <a:buChar char="•"/>
            </a:pPr>
            <a:r>
              <a:rPr lang="el-GR" sz="2000" dirty="0" smtClean="0"/>
              <a:t>Μέσα </a:t>
            </a:r>
            <a:r>
              <a:rPr lang="el-GR" sz="2000" dirty="0"/>
              <a:t>σε 20 χρόνια οι εκτρώσεις έχουν </a:t>
            </a:r>
            <a:r>
              <a:rPr lang="el-GR" sz="2000" dirty="0" smtClean="0"/>
              <a:t>διπλασιαστεί </a:t>
            </a:r>
            <a:r>
              <a:rPr lang="el-GR" sz="2000" dirty="0"/>
              <a:t>σε κοπέλες κάτω των 18 ετών. </a:t>
            </a:r>
            <a:r>
              <a:rPr lang="el-GR" sz="2000" dirty="0" smtClean="0"/>
              <a:t>Κάθε </a:t>
            </a:r>
            <a:r>
              <a:rPr lang="el-GR" sz="2000" dirty="0"/>
              <a:t>χρόνο γίνονται 10.000 τοκετοί από </a:t>
            </a:r>
            <a:r>
              <a:rPr lang="el-GR" sz="2000" dirty="0" smtClean="0"/>
              <a:t>ανήλικες </a:t>
            </a:r>
            <a:r>
              <a:rPr lang="el-GR" sz="2000" dirty="0"/>
              <a:t>μητέρες.</a:t>
            </a:r>
          </a:p>
        </p:txBody>
      </p:sp>
      <p:pic>
        <p:nvPicPr>
          <p:cNvPr id="3074" name="Picture 2" descr="http://1.bp.blogspot.com/-FSLOTri8ji0/UUoRIiLAqvI/AAAAAAAAA8M/ovhVx0C2fRc/s640/Abortion_diagram_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266986"/>
            <a:ext cx="4776192" cy="35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92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95536" y="548680"/>
            <a:ext cx="5542928" cy="400110"/>
          </a:xfrm>
          <a:prstGeom prst="rect">
            <a:avLst/>
          </a:prstGeom>
          <a:solidFill>
            <a:srgbClr val="FFC000"/>
          </a:solidFill>
        </p:spPr>
        <p:txBody>
          <a:bodyPr wrap="none">
            <a:spAutoFit/>
          </a:bodyPr>
          <a:lstStyle/>
          <a:p>
            <a:r>
              <a:rPr lang="el-GR" sz="2000" b="1" dirty="0" smtClean="0"/>
              <a:t>Αλλαγές κατά </a:t>
            </a:r>
            <a:r>
              <a:rPr lang="el-GR" sz="2000" b="1" dirty="0"/>
              <a:t>τη διάρκεια του δεύτερου τριμήνου</a:t>
            </a:r>
          </a:p>
        </p:txBody>
      </p:sp>
      <p:sp>
        <p:nvSpPr>
          <p:cNvPr id="5" name="Ορθογώνιο 4"/>
          <p:cNvSpPr/>
          <p:nvPr/>
        </p:nvSpPr>
        <p:spPr>
          <a:xfrm>
            <a:off x="395536" y="1196752"/>
            <a:ext cx="8352928" cy="3785652"/>
          </a:xfrm>
          <a:prstGeom prst="rect">
            <a:avLst/>
          </a:prstGeom>
        </p:spPr>
        <p:txBody>
          <a:bodyPr wrap="square">
            <a:spAutoFit/>
          </a:bodyPr>
          <a:lstStyle/>
          <a:p>
            <a:pPr marL="285750" indent="-285750">
              <a:buFont typeface="Wingdings" pitchFamily="2" charset="2"/>
              <a:buChar char="ü"/>
            </a:pPr>
            <a:r>
              <a:rPr lang="el-GR" sz="2000" dirty="0"/>
              <a:t>το έμβρυο αποκτά μαλλιά, φρύδια, </a:t>
            </a:r>
            <a:r>
              <a:rPr lang="el-GR" sz="2000" dirty="0" smtClean="0"/>
              <a:t>βλεφαρίδες </a:t>
            </a:r>
            <a:r>
              <a:rPr lang="el-GR" sz="2000" dirty="0"/>
              <a:t>και </a:t>
            </a:r>
            <a:r>
              <a:rPr lang="el-GR" sz="2000" dirty="0" smtClean="0"/>
              <a:t>νύχια</a:t>
            </a:r>
          </a:p>
          <a:p>
            <a:pPr marL="285750" indent="-285750">
              <a:buFont typeface="Wingdings" pitchFamily="2" charset="2"/>
              <a:buChar char="ü"/>
            </a:pPr>
            <a:r>
              <a:rPr lang="el-GR" sz="2000" dirty="0" smtClean="0"/>
              <a:t>ο </a:t>
            </a:r>
            <a:r>
              <a:rPr lang="el-GR" sz="2000" dirty="0"/>
              <a:t>χόνδρινος σκελετός του </a:t>
            </a:r>
            <a:r>
              <a:rPr lang="el-GR" sz="2000" dirty="0" smtClean="0"/>
              <a:t>αρχίζει </a:t>
            </a:r>
            <a:r>
              <a:rPr lang="el-GR" sz="2000" dirty="0"/>
              <a:t>να αντικαθίσταται από οστίτη </a:t>
            </a:r>
            <a:r>
              <a:rPr lang="el-GR" sz="2000" dirty="0" smtClean="0"/>
              <a:t>ιστό</a:t>
            </a:r>
          </a:p>
          <a:p>
            <a:pPr marL="285750" indent="-285750">
              <a:buFont typeface="Wingdings" pitchFamily="2" charset="2"/>
              <a:buChar char="ü"/>
            </a:pPr>
            <a:r>
              <a:rPr lang="el-GR" sz="2000" dirty="0" smtClean="0"/>
              <a:t>το έμβρυο </a:t>
            </a:r>
            <a:r>
              <a:rPr lang="el-GR" sz="2000" dirty="0"/>
              <a:t>θηλάζει το δάκτυλο του, </a:t>
            </a:r>
            <a:endParaRPr lang="el-GR" sz="2000" dirty="0" smtClean="0"/>
          </a:p>
          <a:p>
            <a:pPr marL="285750" indent="-285750">
              <a:buFont typeface="Wingdings" pitchFamily="2" charset="2"/>
              <a:buChar char="ü"/>
            </a:pPr>
            <a:r>
              <a:rPr lang="el-GR" sz="2000" dirty="0" smtClean="0"/>
              <a:t>ουρεί </a:t>
            </a:r>
            <a:r>
              <a:rPr lang="el-GR" sz="2000" dirty="0"/>
              <a:t>στο </a:t>
            </a:r>
            <a:r>
              <a:rPr lang="el-GR" sz="2000" dirty="0" smtClean="0"/>
              <a:t>αμνιακό </a:t>
            </a:r>
            <a:r>
              <a:rPr lang="el-GR" sz="2000" dirty="0"/>
              <a:t>υγρό και κλωτσάει. </a:t>
            </a:r>
            <a:endParaRPr lang="el-GR" sz="2000" dirty="0" smtClean="0"/>
          </a:p>
          <a:p>
            <a:endParaRPr lang="el-GR" sz="2000" dirty="0"/>
          </a:p>
          <a:p>
            <a:r>
              <a:rPr lang="el-GR" sz="2000" dirty="0" smtClean="0"/>
              <a:t>Στην </a:t>
            </a:r>
            <a:r>
              <a:rPr lang="el-GR" sz="2000" dirty="0"/>
              <a:t>αρχή του </a:t>
            </a:r>
            <a:r>
              <a:rPr lang="el-GR" sz="2000" dirty="0" smtClean="0"/>
              <a:t>5</a:t>
            </a:r>
            <a:r>
              <a:rPr lang="el-GR" sz="2000" baseline="30000" dirty="0" smtClean="0"/>
              <a:t>ου</a:t>
            </a:r>
            <a:r>
              <a:rPr lang="el-GR" sz="2000" dirty="0" smtClean="0"/>
              <a:t> μήνα </a:t>
            </a:r>
            <a:r>
              <a:rPr lang="el-GR" sz="2000" dirty="0"/>
              <a:t>ζυγίζει περίπου 450 </a:t>
            </a:r>
            <a:r>
              <a:rPr lang="el-GR" sz="2000" dirty="0" err="1"/>
              <a:t>gr</a:t>
            </a:r>
            <a:r>
              <a:rPr lang="el-GR" sz="2000" dirty="0"/>
              <a:t> και έχει μήκος </a:t>
            </a:r>
            <a:r>
              <a:rPr lang="el-GR" sz="2000" dirty="0" smtClean="0"/>
              <a:t>20 </a:t>
            </a:r>
            <a:r>
              <a:rPr lang="el-GR" sz="2000" dirty="0" err="1" smtClean="0"/>
              <a:t>cm</a:t>
            </a:r>
            <a:r>
              <a:rPr lang="el-GR" sz="2000" dirty="0"/>
              <a:t>. </a:t>
            </a:r>
            <a:endParaRPr lang="el-GR" sz="2000" dirty="0" smtClean="0"/>
          </a:p>
          <a:p>
            <a:pPr marL="342900" indent="-342900">
              <a:buFont typeface="Wingdings" pitchFamily="2" charset="2"/>
              <a:buChar char="ü"/>
            </a:pPr>
            <a:r>
              <a:rPr lang="el-GR" sz="2000" dirty="0" smtClean="0"/>
              <a:t>σχηματίζεται </a:t>
            </a:r>
            <a:r>
              <a:rPr lang="el-GR" sz="2000" dirty="0"/>
              <a:t>το δέρμα του, το οποίο </a:t>
            </a:r>
            <a:r>
              <a:rPr lang="el-GR" sz="2000" dirty="0" smtClean="0"/>
              <a:t>αρχικά </a:t>
            </a:r>
            <a:r>
              <a:rPr lang="el-GR" sz="2000" dirty="0"/>
              <a:t>εμφανίζεται ρυτιδωμένο, λόγω </a:t>
            </a:r>
            <a:r>
              <a:rPr lang="el-GR" sz="2000" dirty="0" smtClean="0"/>
              <a:t>έλλειψης λίπους </a:t>
            </a:r>
            <a:r>
              <a:rPr lang="el-GR" sz="2000" dirty="0"/>
              <a:t>και προοδευτικά γίνεται ροζ, </a:t>
            </a:r>
            <a:r>
              <a:rPr lang="el-GR" sz="2000" dirty="0" smtClean="0"/>
              <a:t>καθώς τα </a:t>
            </a:r>
            <a:r>
              <a:rPr lang="el-GR" sz="2000" dirty="0"/>
              <a:t>αγγεία του γεμίζουν με αίμα, το οποίο </a:t>
            </a:r>
            <a:r>
              <a:rPr lang="el-GR" sz="2000" dirty="0" smtClean="0"/>
              <a:t>παράγεται </a:t>
            </a:r>
            <a:r>
              <a:rPr lang="el-GR" sz="2000" dirty="0"/>
              <a:t>στο ήπαρ. </a:t>
            </a:r>
            <a:endParaRPr lang="el-GR" sz="2000" dirty="0" smtClean="0"/>
          </a:p>
          <a:p>
            <a:endParaRPr lang="el-GR" sz="2000" dirty="0"/>
          </a:p>
          <a:p>
            <a:r>
              <a:rPr lang="el-GR" sz="2000" dirty="0" smtClean="0"/>
              <a:t>Στο </a:t>
            </a:r>
            <a:r>
              <a:rPr lang="el-GR" sz="2000" dirty="0"/>
              <a:t>τέλος του </a:t>
            </a:r>
            <a:r>
              <a:rPr lang="el-GR" sz="2000" dirty="0" smtClean="0"/>
              <a:t>2</a:t>
            </a:r>
            <a:r>
              <a:rPr lang="el-GR" sz="2000" baseline="30000" dirty="0" smtClean="0"/>
              <a:t>ου</a:t>
            </a:r>
            <a:r>
              <a:rPr lang="el-GR" sz="2000" dirty="0" smtClean="0"/>
              <a:t> τριμήνου </a:t>
            </a:r>
            <a:r>
              <a:rPr lang="el-GR" sz="2000" dirty="0"/>
              <a:t>το έμβρυο ζυγίζει περίπου 640 </a:t>
            </a:r>
            <a:r>
              <a:rPr lang="el-GR" sz="2000" dirty="0" err="1"/>
              <a:t>gr</a:t>
            </a:r>
            <a:r>
              <a:rPr lang="el-GR" sz="2000" dirty="0"/>
              <a:t>, </a:t>
            </a:r>
            <a:r>
              <a:rPr lang="el-GR" sz="2000" dirty="0" smtClean="0"/>
              <a:t>έχει μήκος </a:t>
            </a:r>
            <a:r>
              <a:rPr lang="el-GR" sz="2000" dirty="0"/>
              <a:t>25 cm και η μητέρα του το </a:t>
            </a:r>
            <a:r>
              <a:rPr lang="el-GR" sz="2000" dirty="0" smtClean="0"/>
              <a:t>αισθάνεται καθαρά </a:t>
            </a:r>
            <a:r>
              <a:rPr lang="el-GR" sz="2000" dirty="0"/>
              <a:t>να </a:t>
            </a:r>
            <a:r>
              <a:rPr lang="el-GR" sz="2000" b="1" dirty="0">
                <a:solidFill>
                  <a:srgbClr val="C00000"/>
                </a:solidFill>
              </a:rPr>
              <a:t>«κλωτσάει».</a:t>
            </a:r>
          </a:p>
        </p:txBody>
      </p:sp>
    </p:spTree>
    <p:extLst>
      <p:ext uri="{BB962C8B-B14F-4D97-AF65-F5344CB8AC3E}">
        <p14:creationId xmlns:p14="http://schemas.microsoft.com/office/powerpoint/2010/main" val="1299864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981130" y="1317239"/>
            <a:ext cx="2624052" cy="769441"/>
          </a:xfrm>
          <a:prstGeom prst="rect">
            <a:avLst/>
          </a:prstGeom>
        </p:spPr>
        <p:txBody>
          <a:bodyPr vert="horz" lIns="91440" tIns="45720" rIns="91440" bIns="45720" rtlCol="0" anchor="ctr">
            <a:normAutofit/>
          </a:bodyPr>
          <a:lstStyle/>
          <a:p>
            <a:pPr algn="ctr">
              <a:spcBef>
                <a:spcPct val="0"/>
              </a:spcBef>
            </a:pPr>
            <a:r>
              <a:rPr lang="el-GR" sz="4400" b="1" dirty="0">
                <a:latin typeface="+mj-lt"/>
                <a:ea typeface="+mj-ea"/>
                <a:cs typeface="+mj-cs"/>
              </a:rPr>
              <a:t>Θηλασμός</a:t>
            </a:r>
          </a:p>
        </p:txBody>
      </p:sp>
      <p:sp>
        <p:nvSpPr>
          <p:cNvPr id="3" name="TextBox 2"/>
          <p:cNvSpPr txBox="1"/>
          <p:nvPr/>
        </p:nvSpPr>
        <p:spPr>
          <a:xfrm>
            <a:off x="7596336" y="6042142"/>
            <a:ext cx="1063112" cy="369332"/>
          </a:xfrm>
          <a:prstGeom prst="rect">
            <a:avLst/>
          </a:prstGeom>
          <a:noFill/>
        </p:spPr>
        <p:txBody>
          <a:bodyPr wrap="none" rtlCol="0">
            <a:spAutoFit/>
          </a:bodyPr>
          <a:lstStyle/>
          <a:p>
            <a:r>
              <a:rPr lang="en-US" dirty="0" smtClean="0"/>
              <a:t>22</a:t>
            </a:r>
            <a:r>
              <a:rPr lang="el-GR" dirty="0" smtClean="0"/>
              <a:t>2</a:t>
            </a:r>
            <a:r>
              <a:rPr lang="en-US" dirty="0" smtClean="0"/>
              <a:t> - 22</a:t>
            </a:r>
            <a:r>
              <a:rPr lang="el-GR" dirty="0" smtClean="0"/>
              <a:t>4</a:t>
            </a:r>
            <a:endParaRPr lang="el-GR" dirty="0"/>
          </a:p>
        </p:txBody>
      </p:sp>
      <p:sp>
        <p:nvSpPr>
          <p:cNvPr id="4" name="Shape 21"/>
          <p:cNvSpPr/>
          <p:nvPr/>
        </p:nvSpPr>
        <p:spPr>
          <a:xfrm>
            <a:off x="2972104" y="2793068"/>
            <a:ext cx="3249074" cy="3249074"/>
          </a:xfrm>
          <a:prstGeom prst="rect">
            <a:avLst/>
          </a:prstGeom>
          <a:blipFill>
            <a:blip r:embed="rId2"/>
            <a:stretch>
              <a:fillRect/>
            </a:stretch>
          </a:blipFill>
        </p:spPr>
      </p:sp>
    </p:spTree>
    <p:extLst>
      <p:ext uri="{BB962C8B-B14F-4D97-AF65-F5344CB8AC3E}">
        <p14:creationId xmlns:p14="http://schemas.microsoft.com/office/powerpoint/2010/main" val="1696124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cientificlib.com/gr/Iatriki/Anatomia/TomiMast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384" y="548680"/>
            <a:ext cx="4890120" cy="566031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10165" y="764704"/>
            <a:ext cx="4572000" cy="707886"/>
          </a:xfrm>
          <a:prstGeom prst="rect">
            <a:avLst/>
          </a:prstGeom>
        </p:spPr>
        <p:txBody>
          <a:bodyPr>
            <a:spAutoFit/>
          </a:bodyPr>
          <a:lstStyle/>
          <a:p>
            <a:r>
              <a:rPr lang="el-GR" sz="2000" dirty="0"/>
              <a:t>Ο μαστός στις γυναίκες έχει σχήμα </a:t>
            </a:r>
            <a:r>
              <a:rPr lang="el-GR" sz="2000" dirty="0" smtClean="0"/>
              <a:t>ημισφαιρικό.</a:t>
            </a:r>
            <a:endParaRPr lang="el-GR" sz="2000" dirty="0"/>
          </a:p>
        </p:txBody>
      </p:sp>
      <p:sp>
        <p:nvSpPr>
          <p:cNvPr id="5" name="Ορθογώνιο 4"/>
          <p:cNvSpPr/>
          <p:nvPr/>
        </p:nvSpPr>
        <p:spPr>
          <a:xfrm>
            <a:off x="251520" y="324865"/>
            <a:ext cx="2701893" cy="400110"/>
          </a:xfrm>
          <a:prstGeom prst="rect">
            <a:avLst/>
          </a:prstGeom>
          <a:solidFill>
            <a:schemeClr val="bg2">
              <a:lumMod val="90000"/>
            </a:schemeClr>
          </a:solidFill>
        </p:spPr>
        <p:txBody>
          <a:bodyPr wrap="none">
            <a:spAutoFit/>
          </a:bodyPr>
          <a:lstStyle/>
          <a:p>
            <a:r>
              <a:rPr lang="el-GR" sz="2000" b="1" dirty="0" smtClean="0"/>
              <a:t>Περιγραφή του μαστού</a:t>
            </a:r>
            <a:endParaRPr lang="el-GR" sz="2000" b="1" dirty="0"/>
          </a:p>
        </p:txBody>
      </p:sp>
      <p:sp>
        <p:nvSpPr>
          <p:cNvPr id="4" name="Ορθογώνιο 3"/>
          <p:cNvSpPr/>
          <p:nvPr/>
        </p:nvSpPr>
        <p:spPr>
          <a:xfrm>
            <a:off x="6090592" y="6280901"/>
            <a:ext cx="1470018" cy="369332"/>
          </a:xfrm>
          <a:prstGeom prst="rect">
            <a:avLst/>
          </a:prstGeom>
        </p:spPr>
        <p:txBody>
          <a:bodyPr wrap="none">
            <a:spAutoFit/>
          </a:bodyPr>
          <a:lstStyle/>
          <a:p>
            <a:r>
              <a:rPr lang="el-GR" dirty="0"/>
              <a:t>Τομή </a:t>
            </a:r>
            <a:r>
              <a:rPr lang="el-GR" dirty="0" smtClean="0"/>
              <a:t>μαστού </a:t>
            </a:r>
            <a:endParaRPr lang="el-GR" dirty="0"/>
          </a:p>
        </p:txBody>
      </p:sp>
      <p:sp>
        <p:nvSpPr>
          <p:cNvPr id="7" name="Ορθογώνιο 6"/>
          <p:cNvSpPr/>
          <p:nvPr/>
        </p:nvSpPr>
        <p:spPr>
          <a:xfrm>
            <a:off x="4706109" y="524920"/>
            <a:ext cx="2119491" cy="369332"/>
          </a:xfrm>
          <a:prstGeom prst="rect">
            <a:avLst/>
          </a:prstGeom>
        </p:spPr>
        <p:txBody>
          <a:bodyPr wrap="none">
            <a:spAutoFit/>
          </a:bodyPr>
          <a:lstStyle/>
          <a:p>
            <a:r>
              <a:rPr lang="el-GR" dirty="0"/>
              <a:t>Μεσοπλεύριοι μύες </a:t>
            </a:r>
          </a:p>
        </p:txBody>
      </p:sp>
      <p:sp>
        <p:nvSpPr>
          <p:cNvPr id="8" name="Ορθογώνιο 7"/>
          <p:cNvSpPr/>
          <p:nvPr/>
        </p:nvSpPr>
        <p:spPr>
          <a:xfrm>
            <a:off x="4248804" y="1141073"/>
            <a:ext cx="1697772" cy="369332"/>
          </a:xfrm>
          <a:prstGeom prst="rect">
            <a:avLst/>
          </a:prstGeom>
        </p:spPr>
        <p:txBody>
          <a:bodyPr wrap="none">
            <a:spAutoFit/>
          </a:bodyPr>
          <a:lstStyle/>
          <a:p>
            <a:r>
              <a:rPr lang="el-GR" dirty="0"/>
              <a:t>Θωρακικοί μύες</a:t>
            </a:r>
          </a:p>
        </p:txBody>
      </p:sp>
      <p:sp>
        <p:nvSpPr>
          <p:cNvPr id="9" name="Ορθογώνιο 8"/>
          <p:cNvSpPr/>
          <p:nvPr/>
        </p:nvSpPr>
        <p:spPr>
          <a:xfrm>
            <a:off x="3056651" y="1700808"/>
            <a:ext cx="2709203" cy="369332"/>
          </a:xfrm>
          <a:prstGeom prst="rect">
            <a:avLst/>
          </a:prstGeom>
        </p:spPr>
        <p:txBody>
          <a:bodyPr wrap="none">
            <a:spAutoFit/>
          </a:bodyPr>
          <a:lstStyle/>
          <a:p>
            <a:r>
              <a:rPr lang="el-GR" dirty="0"/>
              <a:t>Λοβοί του μαστικού αδένα</a:t>
            </a:r>
          </a:p>
        </p:txBody>
      </p:sp>
      <p:sp>
        <p:nvSpPr>
          <p:cNvPr id="11" name="Ορθογώνιο 10"/>
          <p:cNvSpPr/>
          <p:nvPr/>
        </p:nvSpPr>
        <p:spPr>
          <a:xfrm>
            <a:off x="3664761" y="2388369"/>
            <a:ext cx="691215" cy="369332"/>
          </a:xfrm>
          <a:prstGeom prst="rect">
            <a:avLst/>
          </a:prstGeom>
        </p:spPr>
        <p:txBody>
          <a:bodyPr wrap="none">
            <a:spAutoFit/>
          </a:bodyPr>
          <a:lstStyle/>
          <a:p>
            <a:r>
              <a:rPr lang="el-GR" dirty="0">
                <a:solidFill>
                  <a:prstClr val="black"/>
                </a:solidFill>
              </a:rPr>
              <a:t>Θηλή</a:t>
            </a:r>
            <a:endParaRPr lang="el-GR" sz="1600" dirty="0"/>
          </a:p>
        </p:txBody>
      </p:sp>
      <p:sp>
        <p:nvSpPr>
          <p:cNvPr id="12" name="Ορθογώνιο 11"/>
          <p:cNvSpPr/>
          <p:nvPr/>
        </p:nvSpPr>
        <p:spPr>
          <a:xfrm>
            <a:off x="2717974" y="4653136"/>
            <a:ext cx="1435265" cy="369332"/>
          </a:xfrm>
          <a:prstGeom prst="rect">
            <a:avLst/>
          </a:prstGeom>
        </p:spPr>
        <p:txBody>
          <a:bodyPr wrap="none">
            <a:spAutoFit/>
          </a:bodyPr>
          <a:lstStyle/>
          <a:p>
            <a:r>
              <a:rPr lang="el-GR" dirty="0">
                <a:solidFill>
                  <a:prstClr val="black"/>
                </a:solidFill>
              </a:rPr>
              <a:t>Θηλαία άλως</a:t>
            </a:r>
            <a:endParaRPr lang="el-GR" sz="1600" dirty="0"/>
          </a:p>
        </p:txBody>
      </p:sp>
      <p:sp>
        <p:nvSpPr>
          <p:cNvPr id="13" name="Ορθογώνιο 12"/>
          <p:cNvSpPr/>
          <p:nvPr/>
        </p:nvSpPr>
        <p:spPr>
          <a:xfrm>
            <a:off x="2535402" y="5219908"/>
            <a:ext cx="2612662" cy="369332"/>
          </a:xfrm>
          <a:prstGeom prst="rect">
            <a:avLst/>
          </a:prstGeom>
        </p:spPr>
        <p:txBody>
          <a:bodyPr wrap="square">
            <a:spAutoFit/>
          </a:bodyPr>
          <a:lstStyle/>
          <a:p>
            <a:r>
              <a:rPr lang="el-GR" dirty="0">
                <a:solidFill>
                  <a:prstClr val="black"/>
                </a:solidFill>
              </a:rPr>
              <a:t>Γαλακτοφόροι πόροι </a:t>
            </a:r>
            <a:endParaRPr lang="el-GR" sz="1600" dirty="0"/>
          </a:p>
        </p:txBody>
      </p:sp>
      <p:sp>
        <p:nvSpPr>
          <p:cNvPr id="14" name="Ορθογώνιο 13"/>
          <p:cNvSpPr/>
          <p:nvPr/>
        </p:nvSpPr>
        <p:spPr>
          <a:xfrm>
            <a:off x="3294112" y="5795972"/>
            <a:ext cx="2286000" cy="369332"/>
          </a:xfrm>
          <a:prstGeom prst="rect">
            <a:avLst/>
          </a:prstGeom>
        </p:spPr>
        <p:txBody>
          <a:bodyPr>
            <a:spAutoFit/>
          </a:bodyPr>
          <a:lstStyle/>
          <a:p>
            <a:pPr lvl="0"/>
            <a:r>
              <a:rPr lang="el-GR" dirty="0" err="1">
                <a:solidFill>
                  <a:prstClr val="black"/>
                </a:solidFill>
              </a:rPr>
              <a:t>Περιμαστικό</a:t>
            </a:r>
            <a:r>
              <a:rPr lang="el-GR" dirty="0">
                <a:solidFill>
                  <a:prstClr val="black"/>
                </a:solidFill>
              </a:rPr>
              <a:t> λίπος</a:t>
            </a:r>
            <a:endParaRPr lang="el-GR" dirty="0">
              <a:solidFill>
                <a:prstClr val="black"/>
              </a:solidFill>
            </a:endParaRPr>
          </a:p>
        </p:txBody>
      </p:sp>
      <p:sp>
        <p:nvSpPr>
          <p:cNvPr id="15" name="Ορθογώνιο 14"/>
          <p:cNvSpPr/>
          <p:nvPr/>
        </p:nvSpPr>
        <p:spPr>
          <a:xfrm>
            <a:off x="56084" y="2148369"/>
            <a:ext cx="3060948" cy="2308324"/>
          </a:xfrm>
          <a:prstGeom prst="rect">
            <a:avLst/>
          </a:prstGeom>
        </p:spPr>
        <p:txBody>
          <a:bodyPr wrap="square">
            <a:spAutoFit/>
          </a:bodyPr>
          <a:lstStyle/>
          <a:p>
            <a:r>
              <a:rPr lang="el-GR" b="1" dirty="0">
                <a:solidFill>
                  <a:srgbClr val="FF0000"/>
                </a:solidFill>
              </a:rPr>
              <a:t>Εσωτερικά</a:t>
            </a:r>
            <a:r>
              <a:rPr lang="el-GR" dirty="0">
                <a:solidFill>
                  <a:srgbClr val="FF0000"/>
                </a:solidFill>
              </a:rPr>
              <a:t> </a:t>
            </a:r>
            <a:r>
              <a:rPr lang="el-GR" dirty="0"/>
              <a:t>ο μαστός αποτελείται από τον </a:t>
            </a:r>
            <a:r>
              <a:rPr lang="el-GR" b="1" dirty="0"/>
              <a:t>μαστικό </a:t>
            </a:r>
            <a:r>
              <a:rPr lang="el-GR" b="1" dirty="0" smtClean="0"/>
              <a:t>αδένα</a:t>
            </a:r>
            <a:r>
              <a:rPr lang="el-GR" dirty="0" smtClean="0"/>
              <a:t> </a:t>
            </a:r>
            <a:r>
              <a:rPr lang="el-GR" dirty="0"/>
              <a:t>και το </a:t>
            </a:r>
            <a:r>
              <a:rPr lang="el-GR" b="1" dirty="0" err="1"/>
              <a:t>περιμαστικό</a:t>
            </a:r>
            <a:r>
              <a:rPr lang="el-GR" b="1" dirty="0"/>
              <a:t> </a:t>
            </a:r>
            <a:r>
              <a:rPr lang="el-GR" b="1" dirty="0" smtClean="0"/>
              <a:t>λίπος</a:t>
            </a:r>
            <a:r>
              <a:rPr lang="el-GR" dirty="0" smtClean="0"/>
              <a:t>. Ο </a:t>
            </a:r>
            <a:r>
              <a:rPr lang="el-GR" dirty="0"/>
              <a:t>μαστικός αδένας αποτελείται από 15-25 λοβούς οι οποίοι μέσω των </a:t>
            </a:r>
            <a:r>
              <a:rPr lang="el-GR" b="1" dirty="0"/>
              <a:t>γαλακτοφόρων πόρων </a:t>
            </a:r>
            <a:r>
              <a:rPr lang="el-GR" dirty="0"/>
              <a:t>εκβάλλουν στη θηλή</a:t>
            </a:r>
            <a:r>
              <a:rPr lang="el-GR" dirty="0" smtClean="0"/>
              <a:t>.</a:t>
            </a:r>
            <a:endParaRPr lang="el-GR" dirty="0"/>
          </a:p>
        </p:txBody>
      </p:sp>
      <p:sp>
        <p:nvSpPr>
          <p:cNvPr id="16" name="Ορθογώνιο 15"/>
          <p:cNvSpPr/>
          <p:nvPr/>
        </p:nvSpPr>
        <p:spPr>
          <a:xfrm>
            <a:off x="49624" y="4730080"/>
            <a:ext cx="2204170" cy="1200329"/>
          </a:xfrm>
          <a:prstGeom prst="rect">
            <a:avLst/>
          </a:prstGeom>
        </p:spPr>
        <p:txBody>
          <a:bodyPr wrap="square">
            <a:spAutoFit/>
          </a:bodyPr>
          <a:lstStyle/>
          <a:p>
            <a:r>
              <a:rPr lang="el-GR" b="1" dirty="0" smtClean="0">
                <a:solidFill>
                  <a:srgbClr val="FF0000"/>
                </a:solidFill>
              </a:rPr>
              <a:t>Εξωτερικά</a:t>
            </a:r>
            <a:r>
              <a:rPr lang="el-GR" dirty="0" smtClean="0">
                <a:solidFill>
                  <a:srgbClr val="FF0000"/>
                </a:solidFill>
              </a:rPr>
              <a:t> </a:t>
            </a:r>
            <a:r>
              <a:rPr lang="el-GR" dirty="0" smtClean="0"/>
              <a:t>ο μαστός </a:t>
            </a:r>
            <a:r>
              <a:rPr lang="el-GR" dirty="0"/>
              <a:t>περιλαμβάνει την </a:t>
            </a:r>
            <a:r>
              <a:rPr lang="el-GR" b="1" dirty="0" smtClean="0"/>
              <a:t>θηλή</a:t>
            </a:r>
            <a:r>
              <a:rPr lang="el-GR" dirty="0" smtClean="0"/>
              <a:t> και </a:t>
            </a:r>
            <a:r>
              <a:rPr lang="el-GR" dirty="0"/>
              <a:t>την </a:t>
            </a:r>
            <a:r>
              <a:rPr lang="el-GR" b="1" dirty="0"/>
              <a:t>θηλαία </a:t>
            </a:r>
            <a:r>
              <a:rPr lang="el-GR" b="1" dirty="0" smtClean="0"/>
              <a:t>άλω</a:t>
            </a:r>
            <a:r>
              <a:rPr lang="el-GR" dirty="0" smtClean="0"/>
              <a:t>.</a:t>
            </a:r>
            <a:endParaRPr lang="el-GR" dirty="0"/>
          </a:p>
        </p:txBody>
      </p:sp>
      <p:sp>
        <p:nvSpPr>
          <p:cNvPr id="17" name="TextBox 16"/>
          <p:cNvSpPr txBox="1"/>
          <p:nvPr/>
        </p:nvSpPr>
        <p:spPr>
          <a:xfrm>
            <a:off x="5508104" y="5745743"/>
            <a:ext cx="1440160" cy="369332"/>
          </a:xfrm>
          <a:prstGeom prst="rect">
            <a:avLst/>
          </a:prstGeom>
          <a:solidFill>
            <a:schemeClr val="bg1"/>
          </a:solidFill>
        </p:spPr>
        <p:txBody>
          <a:bodyPr wrap="square" rtlCol="0">
            <a:spAutoFit/>
          </a:bodyPr>
          <a:lstStyle/>
          <a:p>
            <a:endParaRPr lang="el-GR" dirty="0"/>
          </a:p>
        </p:txBody>
      </p:sp>
    </p:spTree>
    <p:extLst>
      <p:ext uri="{BB962C8B-B14F-4D97-AF65-F5344CB8AC3E}">
        <p14:creationId xmlns:p14="http://schemas.microsoft.com/office/powerpoint/2010/main" val="2228036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artinoi.gr/forum/upload-8/stith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049397"/>
            <a:ext cx="3870117" cy="266740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78672" y="373305"/>
            <a:ext cx="4609352" cy="369332"/>
          </a:xfrm>
          <a:prstGeom prst="rect">
            <a:avLst/>
          </a:prstGeom>
          <a:solidFill>
            <a:schemeClr val="bg2">
              <a:lumMod val="90000"/>
            </a:schemeClr>
          </a:solidFill>
        </p:spPr>
        <p:txBody>
          <a:bodyPr wrap="square">
            <a:spAutoFit/>
          </a:bodyPr>
          <a:lstStyle/>
          <a:p>
            <a:r>
              <a:rPr lang="el-GR" b="1" dirty="0" smtClean="0"/>
              <a:t>Αλλαγές κατά </a:t>
            </a:r>
            <a:r>
              <a:rPr lang="el-GR" b="1" dirty="0"/>
              <a:t>τη διάρκεια της </a:t>
            </a:r>
            <a:r>
              <a:rPr lang="el-GR" b="1" dirty="0" smtClean="0"/>
              <a:t>εγκυμοσύνης</a:t>
            </a:r>
            <a:endParaRPr lang="el-GR" b="1" dirty="0"/>
          </a:p>
        </p:txBody>
      </p:sp>
      <p:sp>
        <p:nvSpPr>
          <p:cNvPr id="4" name="Ορθογώνιο 3"/>
          <p:cNvSpPr/>
          <p:nvPr/>
        </p:nvSpPr>
        <p:spPr>
          <a:xfrm>
            <a:off x="4773983" y="264896"/>
            <a:ext cx="3851920" cy="646331"/>
          </a:xfrm>
          <a:prstGeom prst="rect">
            <a:avLst/>
          </a:prstGeom>
        </p:spPr>
        <p:txBody>
          <a:bodyPr wrap="square">
            <a:spAutoFit/>
          </a:bodyPr>
          <a:lstStyle/>
          <a:p>
            <a:pPr lvl="0"/>
            <a:r>
              <a:rPr lang="el-GR" dirty="0"/>
              <a:t>Οι λοβοί του μαστικού αδένα αυξάνονται σε αριθμό και σε μέγεθος.</a:t>
            </a:r>
          </a:p>
        </p:txBody>
      </p:sp>
      <p:sp>
        <p:nvSpPr>
          <p:cNvPr id="2" name="Ορθογώνιο 1"/>
          <p:cNvSpPr/>
          <p:nvPr/>
        </p:nvSpPr>
        <p:spPr>
          <a:xfrm>
            <a:off x="258287" y="1556792"/>
            <a:ext cx="1890710" cy="369332"/>
          </a:xfrm>
          <a:prstGeom prst="rect">
            <a:avLst/>
          </a:prstGeom>
          <a:solidFill>
            <a:schemeClr val="bg2">
              <a:lumMod val="90000"/>
            </a:schemeClr>
          </a:solidFill>
        </p:spPr>
        <p:txBody>
          <a:bodyPr wrap="none">
            <a:spAutoFit/>
          </a:bodyPr>
          <a:lstStyle/>
          <a:p>
            <a:r>
              <a:rPr lang="el-GR" b="1" dirty="0" smtClean="0"/>
              <a:t>Μετά τον </a:t>
            </a:r>
            <a:r>
              <a:rPr lang="el-GR" b="1" dirty="0"/>
              <a:t>τοκετό </a:t>
            </a:r>
          </a:p>
        </p:txBody>
      </p:sp>
      <p:sp>
        <p:nvSpPr>
          <p:cNvPr id="5" name="Ορθογώνιο 4"/>
          <p:cNvSpPr/>
          <p:nvPr/>
        </p:nvSpPr>
        <p:spPr>
          <a:xfrm>
            <a:off x="195620" y="1890518"/>
            <a:ext cx="4736420" cy="923330"/>
          </a:xfrm>
          <a:prstGeom prst="rect">
            <a:avLst/>
          </a:prstGeom>
        </p:spPr>
        <p:txBody>
          <a:bodyPr wrap="square">
            <a:spAutoFit/>
          </a:bodyPr>
          <a:lstStyle/>
          <a:p>
            <a:pPr lvl="0"/>
            <a:r>
              <a:rPr lang="el-GR" dirty="0"/>
              <a:t>η υπόφυση παράγει σε μεγαλύτερα </a:t>
            </a:r>
            <a:r>
              <a:rPr lang="el-GR" dirty="0" smtClean="0"/>
              <a:t>ποσά την ορμόνη </a:t>
            </a:r>
            <a:r>
              <a:rPr lang="el-GR" b="1" dirty="0" err="1">
                <a:solidFill>
                  <a:srgbClr val="C00000"/>
                </a:solidFill>
              </a:rPr>
              <a:t>προλακτίνη</a:t>
            </a:r>
            <a:r>
              <a:rPr lang="el-GR" dirty="0"/>
              <a:t>, η οποία ενεργοποιεί τη διαδικασία παραγωγής </a:t>
            </a:r>
            <a:r>
              <a:rPr lang="el-GR" dirty="0" smtClean="0"/>
              <a:t>γάλακτος</a:t>
            </a:r>
            <a:endParaRPr lang="el-GR" dirty="0"/>
          </a:p>
        </p:txBody>
      </p:sp>
      <p:sp>
        <p:nvSpPr>
          <p:cNvPr id="7" name="TextBox 6"/>
          <p:cNvSpPr txBox="1"/>
          <p:nvPr/>
        </p:nvSpPr>
        <p:spPr>
          <a:xfrm>
            <a:off x="175296" y="3070471"/>
            <a:ext cx="4612728" cy="646331"/>
          </a:xfrm>
          <a:prstGeom prst="rect">
            <a:avLst/>
          </a:prstGeom>
          <a:solidFill>
            <a:schemeClr val="bg2">
              <a:lumMod val="90000"/>
            </a:schemeClr>
          </a:solidFill>
        </p:spPr>
        <p:txBody>
          <a:bodyPr wrap="square" rtlCol="0">
            <a:spAutoFit/>
          </a:bodyPr>
          <a:lstStyle/>
          <a:p>
            <a:r>
              <a:rPr lang="el-GR" b="1" dirty="0" smtClean="0"/>
              <a:t>Κατά τον θηλασμό του μωρού – ρόλος της </a:t>
            </a:r>
            <a:r>
              <a:rPr lang="el-GR" b="1" dirty="0" err="1" smtClean="0"/>
              <a:t>ωκυτοκίνης</a:t>
            </a:r>
            <a:endParaRPr lang="el-GR" b="1" dirty="0"/>
          </a:p>
        </p:txBody>
      </p:sp>
      <p:sp>
        <p:nvSpPr>
          <p:cNvPr id="8" name="Ορθογώνιο 7"/>
          <p:cNvSpPr/>
          <p:nvPr/>
        </p:nvSpPr>
        <p:spPr>
          <a:xfrm>
            <a:off x="161104" y="3888875"/>
            <a:ext cx="8737154" cy="2585323"/>
          </a:xfrm>
          <a:prstGeom prst="rect">
            <a:avLst/>
          </a:prstGeom>
        </p:spPr>
        <p:txBody>
          <a:bodyPr wrap="square">
            <a:spAutoFit/>
          </a:bodyPr>
          <a:lstStyle/>
          <a:p>
            <a:pPr lvl="0"/>
            <a:r>
              <a:rPr lang="el-GR" dirty="0"/>
              <a:t>Όταν το μωρό θηλάζει, </a:t>
            </a:r>
            <a:endParaRPr lang="el-GR" dirty="0" smtClean="0"/>
          </a:p>
          <a:p>
            <a:pPr marL="285750" lvl="0" indent="-285750">
              <a:buFont typeface="Arial" pitchFamily="34" charset="0"/>
              <a:buChar char="•"/>
            </a:pPr>
            <a:r>
              <a:rPr lang="el-GR" dirty="0" smtClean="0"/>
              <a:t>οι </a:t>
            </a:r>
            <a:r>
              <a:rPr lang="el-GR" dirty="0"/>
              <a:t>νευρικές απολήξεις στη θηλαία άλω ερεθίζονται και </a:t>
            </a:r>
            <a:endParaRPr lang="el-GR" dirty="0" smtClean="0"/>
          </a:p>
          <a:p>
            <a:pPr marL="285750" lvl="0" indent="-285750">
              <a:buFont typeface="Arial" pitchFamily="34" charset="0"/>
              <a:buChar char="•"/>
            </a:pPr>
            <a:r>
              <a:rPr lang="el-GR" dirty="0" smtClean="0"/>
              <a:t>στέλνουν </a:t>
            </a:r>
            <a:r>
              <a:rPr lang="el-GR" dirty="0"/>
              <a:t>νευρικά μηνύματα στον </a:t>
            </a:r>
            <a:r>
              <a:rPr lang="el-GR" b="1" dirty="0"/>
              <a:t>υποθάλαμο</a:t>
            </a:r>
            <a:r>
              <a:rPr lang="el-GR" dirty="0"/>
              <a:t>, </a:t>
            </a:r>
            <a:endParaRPr lang="el-GR" dirty="0" smtClean="0"/>
          </a:p>
          <a:p>
            <a:pPr marL="285750" lvl="0" indent="-285750">
              <a:buFont typeface="Arial" pitchFamily="34" charset="0"/>
              <a:buChar char="•"/>
            </a:pPr>
            <a:r>
              <a:rPr lang="el-GR" dirty="0" smtClean="0"/>
              <a:t>ο </a:t>
            </a:r>
            <a:r>
              <a:rPr lang="el-GR" dirty="0"/>
              <a:t>οποίος διεγείρει την </a:t>
            </a:r>
            <a:r>
              <a:rPr lang="el-GR" b="1" dirty="0"/>
              <a:t>υπόφυση</a:t>
            </a:r>
            <a:r>
              <a:rPr lang="el-GR" dirty="0"/>
              <a:t> για </a:t>
            </a:r>
            <a:endParaRPr lang="el-GR" dirty="0" smtClean="0"/>
          </a:p>
          <a:p>
            <a:pPr marL="285750" lvl="0" indent="-285750">
              <a:buFont typeface="Arial" pitchFamily="34" charset="0"/>
              <a:buChar char="•"/>
            </a:pPr>
            <a:r>
              <a:rPr lang="el-GR" dirty="0" smtClean="0"/>
              <a:t>την </a:t>
            </a:r>
            <a:r>
              <a:rPr lang="el-GR" dirty="0"/>
              <a:t>παραγωγή της </a:t>
            </a:r>
            <a:r>
              <a:rPr lang="el-GR" b="1" dirty="0" err="1">
                <a:solidFill>
                  <a:srgbClr val="C00000"/>
                </a:solidFill>
              </a:rPr>
              <a:t>ωκυτοκίνης</a:t>
            </a:r>
            <a:r>
              <a:rPr lang="el-GR" dirty="0"/>
              <a:t>. </a:t>
            </a:r>
            <a:endParaRPr lang="el-GR" dirty="0" smtClean="0"/>
          </a:p>
          <a:p>
            <a:pPr lvl="0"/>
            <a:endParaRPr lang="el-GR" dirty="0" smtClean="0"/>
          </a:p>
          <a:p>
            <a:pPr lvl="0"/>
            <a:r>
              <a:rPr lang="el-GR" dirty="0" smtClean="0"/>
              <a:t>Η </a:t>
            </a:r>
            <a:r>
              <a:rPr lang="el-GR" dirty="0"/>
              <a:t>ορμόνη αυτή φτάνει με το αίμα στους μαστούς και προκαλεί </a:t>
            </a:r>
            <a:r>
              <a:rPr lang="el-GR" b="1" dirty="0"/>
              <a:t>σύσπαση των λοβών</a:t>
            </a:r>
            <a:r>
              <a:rPr lang="el-GR" dirty="0"/>
              <a:t>. Έτσι το γάλα ρέει μέσω των γαλακτοφόρων πόρων στη θηλή και στη συνέχεια στο νεογνό. </a:t>
            </a:r>
          </a:p>
          <a:p>
            <a:pPr lvl="0"/>
            <a:r>
              <a:rPr lang="el-GR" dirty="0"/>
              <a:t>Όσο περισσότερο θηλάζει το </a:t>
            </a:r>
            <a:r>
              <a:rPr lang="el-GR" dirty="0" smtClean="0"/>
              <a:t>νεογνό τόσο </a:t>
            </a:r>
            <a:r>
              <a:rPr lang="el-GR" dirty="0"/>
              <a:t>περισσότερη </a:t>
            </a:r>
            <a:r>
              <a:rPr lang="el-GR" dirty="0" err="1"/>
              <a:t>ωκυτοκίνη</a:t>
            </a:r>
            <a:r>
              <a:rPr lang="el-GR" dirty="0"/>
              <a:t> εκκρίνεται.</a:t>
            </a:r>
          </a:p>
        </p:txBody>
      </p:sp>
      <p:pic>
        <p:nvPicPr>
          <p:cNvPr id="6148" name="Picture 4" descr="http://www.scientificlib.com/gr/Iatriki/Anatomia/BreastFeed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144"/>
          <a:stretch/>
        </p:blipFill>
        <p:spPr bwMode="auto">
          <a:xfrm>
            <a:off x="6516216" y="3789040"/>
            <a:ext cx="1555541" cy="1756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742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7416" y="980728"/>
            <a:ext cx="8568952" cy="5355312"/>
          </a:xfrm>
          <a:prstGeom prst="rect">
            <a:avLst/>
          </a:prstGeom>
          <a:solidFill>
            <a:schemeClr val="bg2">
              <a:lumMod val="90000"/>
            </a:schemeClr>
          </a:solidFill>
        </p:spPr>
        <p:txBody>
          <a:bodyPr wrap="square">
            <a:spAutoFit/>
          </a:bodyPr>
          <a:lstStyle/>
          <a:p>
            <a:pPr marL="177800" indent="-177800"/>
            <a:r>
              <a:rPr lang="el-GR" dirty="0" smtClean="0"/>
              <a:t>• </a:t>
            </a:r>
            <a:r>
              <a:rPr lang="el-GR" dirty="0"/>
              <a:t>Ο θηλασμός είναι ένας οικονομικός, πρακτικός και εύκολος τρόπος </a:t>
            </a:r>
            <a:r>
              <a:rPr lang="el-GR" dirty="0" smtClean="0"/>
              <a:t>να ταΐζεις </a:t>
            </a:r>
            <a:r>
              <a:rPr lang="el-GR" dirty="0"/>
              <a:t>το μωρό. Δε χρειάζεται πολλές προετοιμασίες, όπως μέτρημα </a:t>
            </a:r>
            <a:r>
              <a:rPr lang="el-GR" dirty="0" smtClean="0"/>
              <a:t>της δόσης</a:t>
            </a:r>
            <a:r>
              <a:rPr lang="el-GR" dirty="0"/>
              <a:t>, βράσιμο του νερού, καθαρισμό και αποστείρωση των μπουκαλιών.</a:t>
            </a:r>
          </a:p>
          <a:p>
            <a:pPr indent="177800"/>
            <a:r>
              <a:rPr lang="el-GR" dirty="0"/>
              <a:t>Το γάλα της μητέρας είναι διαθέσιμο όποτε χρειαστεί και στη </a:t>
            </a:r>
            <a:r>
              <a:rPr lang="el-GR" dirty="0" smtClean="0"/>
              <a:t>σωστή θερμοκρασία.</a:t>
            </a:r>
          </a:p>
          <a:p>
            <a:pPr indent="177800"/>
            <a:endParaRPr lang="el-GR" dirty="0"/>
          </a:p>
          <a:p>
            <a:pPr marL="177800" indent="-177800"/>
            <a:r>
              <a:rPr lang="el-GR" dirty="0"/>
              <a:t>• Το μητρικό γάλα έχει όλα τα συστατικά που χρειάζεται το μωρό και </a:t>
            </a:r>
            <a:r>
              <a:rPr lang="el-GR" dirty="0" smtClean="0"/>
              <a:t>στις σωστές αναλογίες</a:t>
            </a:r>
            <a:r>
              <a:rPr lang="el-GR" dirty="0"/>
              <a:t>. Είναι πιο εύπεπτο και αφομοιώνεται πιο </a:t>
            </a:r>
            <a:r>
              <a:rPr lang="el-GR" dirty="0" smtClean="0"/>
              <a:t>αποτελεσματικά από </a:t>
            </a:r>
            <a:r>
              <a:rPr lang="el-GR" dirty="0"/>
              <a:t>το νεογέννητο. Γι' αυτό τα μωρά που θηλάζουν τρώνε πιο συχνά </a:t>
            </a:r>
            <a:r>
              <a:rPr lang="el-GR" dirty="0" smtClean="0"/>
              <a:t>από αυτά </a:t>
            </a:r>
            <a:r>
              <a:rPr lang="el-GR" dirty="0"/>
              <a:t>που τρέφονται με τεχνητό γάλα</a:t>
            </a:r>
            <a:r>
              <a:rPr lang="el-GR" dirty="0" smtClean="0"/>
              <a:t>.</a:t>
            </a:r>
          </a:p>
          <a:p>
            <a:pPr marL="177800" indent="-177800"/>
            <a:endParaRPr lang="el-GR" dirty="0"/>
          </a:p>
          <a:p>
            <a:pPr marL="177800" indent="-177800"/>
            <a:r>
              <a:rPr lang="el-GR" dirty="0"/>
              <a:t>• Το μητρικό γάλα περιέχει αντισώματα. Έρευνες έδειξαν ότι τα μωρά </a:t>
            </a:r>
            <a:r>
              <a:rPr lang="el-GR" dirty="0" smtClean="0"/>
              <a:t>που θηλάζουν </a:t>
            </a:r>
            <a:r>
              <a:rPr lang="el-GR" dirty="0"/>
              <a:t>εμφανίζουν σπανιότερα γαστρεντερικές και </a:t>
            </a:r>
            <a:r>
              <a:rPr lang="el-GR" dirty="0" smtClean="0"/>
              <a:t>αναπνευστικές μολύνσεις.</a:t>
            </a:r>
          </a:p>
          <a:p>
            <a:pPr marL="177800" indent="-177800"/>
            <a:endParaRPr lang="el-GR" dirty="0"/>
          </a:p>
          <a:p>
            <a:pPr marL="177800" indent="-177800"/>
            <a:r>
              <a:rPr lang="el-GR" dirty="0"/>
              <a:t>• Ο θηλασμός συμβάλλει στην ανάπτυξη ενός στενότερου δεσμού μεταξύ </a:t>
            </a:r>
            <a:r>
              <a:rPr lang="el-GR" dirty="0" smtClean="0"/>
              <a:t>της μητέρας </a:t>
            </a:r>
            <a:r>
              <a:rPr lang="el-GR" dirty="0"/>
              <a:t>και του μωρού. Το μωρό που θηλάζει νιώθει περισσότερη </a:t>
            </a:r>
            <a:r>
              <a:rPr lang="el-GR" dirty="0" smtClean="0"/>
              <a:t>ζεστασιά και </a:t>
            </a:r>
            <a:r>
              <a:rPr lang="el-GR" dirty="0"/>
              <a:t>ασφάλεια</a:t>
            </a:r>
            <a:r>
              <a:rPr lang="el-GR" dirty="0" smtClean="0"/>
              <a:t>.</a:t>
            </a:r>
          </a:p>
          <a:p>
            <a:pPr marL="177800" indent="-177800"/>
            <a:endParaRPr lang="el-GR" dirty="0"/>
          </a:p>
          <a:p>
            <a:pPr marL="177800" indent="-177800"/>
            <a:r>
              <a:rPr lang="el-GR" dirty="0"/>
              <a:t>• Ο θηλασμός προσφέρει πλεονεκτήματα και στη μητέρα. Πράγματι, κατά </a:t>
            </a:r>
            <a:r>
              <a:rPr lang="el-GR" dirty="0" smtClean="0"/>
              <a:t>τη διάρκεια </a:t>
            </a:r>
            <a:r>
              <a:rPr lang="el-GR" dirty="0"/>
              <a:t>του θηλασμού εκκρίνονται ορμόνες. Αυτές προκαλούν </a:t>
            </a:r>
            <a:r>
              <a:rPr lang="el-GR" dirty="0" smtClean="0"/>
              <a:t>συσπάσεις στη </a:t>
            </a:r>
            <a:r>
              <a:rPr lang="el-GR" dirty="0"/>
              <a:t>μήτρα, οι οποίες συμβάλλουν στο να αποκτήσει ταχύτερα το </a:t>
            </a:r>
            <a:r>
              <a:rPr lang="el-GR" dirty="0" smtClean="0"/>
              <a:t>αρχικό της </a:t>
            </a:r>
            <a:r>
              <a:rPr lang="el-GR" dirty="0"/>
              <a:t>μέγεθος.</a:t>
            </a:r>
          </a:p>
        </p:txBody>
      </p:sp>
      <p:sp>
        <p:nvSpPr>
          <p:cNvPr id="3" name="Ορθογώνιο 2"/>
          <p:cNvSpPr/>
          <p:nvPr/>
        </p:nvSpPr>
        <p:spPr>
          <a:xfrm>
            <a:off x="307416" y="404664"/>
            <a:ext cx="3431773" cy="369332"/>
          </a:xfrm>
          <a:prstGeom prst="rect">
            <a:avLst/>
          </a:prstGeom>
          <a:solidFill>
            <a:schemeClr val="bg2">
              <a:lumMod val="90000"/>
            </a:schemeClr>
          </a:solidFill>
        </p:spPr>
        <p:txBody>
          <a:bodyPr wrap="none">
            <a:spAutoFit/>
          </a:bodyPr>
          <a:lstStyle/>
          <a:p>
            <a:r>
              <a:rPr lang="el-GR" b="1" dirty="0"/>
              <a:t>Τα πλεονεκτήματα του θηλασμού</a:t>
            </a:r>
          </a:p>
        </p:txBody>
      </p:sp>
    </p:spTree>
    <p:extLst>
      <p:ext uri="{BB962C8B-B14F-4D97-AF65-F5344CB8AC3E}">
        <p14:creationId xmlns:p14="http://schemas.microsoft.com/office/powerpoint/2010/main" val="3070674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63096" y="908720"/>
            <a:ext cx="8568952" cy="1200329"/>
          </a:xfrm>
          <a:prstGeom prst="rect">
            <a:avLst/>
          </a:prstGeom>
        </p:spPr>
        <p:txBody>
          <a:bodyPr wrap="square">
            <a:spAutoFit/>
          </a:bodyPr>
          <a:lstStyle/>
          <a:p>
            <a:pPr lvl="0"/>
            <a:r>
              <a:rPr lang="el-GR" dirty="0" smtClean="0"/>
              <a:t>Στους μαστούς </a:t>
            </a:r>
            <a:r>
              <a:rPr lang="el-GR" dirty="0"/>
              <a:t>ενδέχεται να δημιουργηθούν όγκοι, καλοήθεις ή κακοήθεις</a:t>
            </a:r>
            <a:r>
              <a:rPr lang="el-GR" dirty="0" smtClean="0"/>
              <a:t>. Μια γυναίκα επιβάλλεται </a:t>
            </a:r>
            <a:r>
              <a:rPr lang="el-GR" dirty="0"/>
              <a:t>να </a:t>
            </a:r>
            <a:r>
              <a:rPr lang="el-GR" dirty="0" err="1"/>
              <a:t>αυτοεξετάζει</a:t>
            </a:r>
            <a:r>
              <a:rPr lang="el-GR" dirty="0"/>
              <a:t> συχνά τους μαστούς της, κι αν είναι </a:t>
            </a:r>
            <a:r>
              <a:rPr lang="el-GR" dirty="0" smtClean="0"/>
              <a:t>σε ηλικία άνω </a:t>
            </a:r>
            <a:r>
              <a:rPr lang="el-GR" dirty="0"/>
              <a:t>των σαράντα ετών, να κάνει περιοδικά </a:t>
            </a:r>
            <a:r>
              <a:rPr lang="el-GR" b="1" dirty="0"/>
              <a:t>μαστογραφία</a:t>
            </a:r>
            <a:r>
              <a:rPr lang="el-GR" dirty="0"/>
              <a:t>. Χρειάζεται </a:t>
            </a:r>
            <a:r>
              <a:rPr lang="el-GR" dirty="0" smtClean="0"/>
              <a:t>επίσης </a:t>
            </a:r>
            <a:r>
              <a:rPr lang="el-GR" b="1" dirty="0"/>
              <a:t>τεστ Παπανικολάου </a:t>
            </a:r>
            <a:r>
              <a:rPr lang="el-GR" dirty="0"/>
              <a:t>για έλεγχο της μήτρας.</a:t>
            </a:r>
          </a:p>
        </p:txBody>
      </p:sp>
      <p:pic>
        <p:nvPicPr>
          <p:cNvPr id="8194" name="Picture 2" descr="http://www.mastology.gr/images/mastos_9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04" y="3284984"/>
            <a:ext cx="2114550" cy="269557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555776" y="4635791"/>
            <a:ext cx="4572000" cy="923330"/>
          </a:xfrm>
          <a:prstGeom prst="rect">
            <a:avLst/>
          </a:prstGeom>
        </p:spPr>
        <p:txBody>
          <a:bodyPr>
            <a:spAutoFit/>
          </a:bodyPr>
          <a:lstStyle/>
          <a:p>
            <a:r>
              <a:rPr lang="el-GR" dirty="0"/>
              <a:t>Μαστογραφία καρκίνου. Παρατηρήστε το ανώμαλο περίγραμμα που θυμίζει ακτινωτό άστρο.</a:t>
            </a:r>
          </a:p>
        </p:txBody>
      </p:sp>
      <p:sp>
        <p:nvSpPr>
          <p:cNvPr id="6" name="TextBox 5"/>
          <p:cNvSpPr txBox="1"/>
          <p:nvPr/>
        </p:nvSpPr>
        <p:spPr>
          <a:xfrm>
            <a:off x="263096" y="476672"/>
            <a:ext cx="1750607" cy="369332"/>
          </a:xfrm>
          <a:prstGeom prst="rect">
            <a:avLst/>
          </a:prstGeom>
          <a:solidFill>
            <a:schemeClr val="bg2">
              <a:lumMod val="90000"/>
            </a:schemeClr>
          </a:solidFill>
        </p:spPr>
        <p:txBody>
          <a:bodyPr wrap="none" rtlCol="0">
            <a:spAutoFit/>
          </a:bodyPr>
          <a:lstStyle/>
          <a:p>
            <a:r>
              <a:rPr lang="el-GR" b="1" dirty="0" smtClean="0"/>
              <a:t>Έλεγχος μαστών</a:t>
            </a:r>
            <a:endParaRPr lang="el-GR" b="1" dirty="0"/>
          </a:p>
        </p:txBody>
      </p:sp>
      <p:pic>
        <p:nvPicPr>
          <p:cNvPr id="8196" name="Picture 4" descr="https://encrypted-tbn0.gstatic.com/images?q=tbn:ANd9GcToDLJ8PSKvwObqDMHyNPisf4xhibGNcA60iYvYVcEFgObZO9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937143"/>
            <a:ext cx="2095500"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825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idx="4294967295"/>
          </p:nvPr>
        </p:nvSpPr>
        <p:spPr>
          <a:xfrm>
            <a:off x="359607" y="188640"/>
            <a:ext cx="8114017" cy="1043302"/>
          </a:xfrm>
          <a:prstGeom prst="rect">
            <a:avLst/>
          </a:prstGeom>
        </p:spPr>
        <p:txBody>
          <a:bodyPr lIns="34290" tIns="34290" rIns="34290" bIns="34290" anchor="ctr" anchorCtr="0">
            <a:noAutofit/>
          </a:bodyPr>
          <a:lstStyle/>
          <a:p>
            <a:pPr algn="l">
              <a:lnSpc>
                <a:spcPct val="120000"/>
              </a:lnSpc>
              <a:spcBef>
                <a:spcPts val="0"/>
              </a:spcBef>
            </a:pPr>
            <a:r>
              <a:rPr lang="en-US" sz="4000" dirty="0">
                <a:solidFill>
                  <a:srgbClr val="424456"/>
                </a:solidFill>
                <a:latin typeface="Arial"/>
                <a:ea typeface="Arial"/>
                <a:cs typeface="Arial"/>
                <a:sym typeface="Arial"/>
              </a:rPr>
              <a:t>ΑΥΤΟΕΞΕΤΑΣΗ </a:t>
            </a:r>
          </a:p>
        </p:txBody>
      </p:sp>
      <p:sp>
        <p:nvSpPr>
          <p:cNvPr id="45" name="Shape 45"/>
          <p:cNvSpPr/>
          <p:nvPr/>
        </p:nvSpPr>
        <p:spPr>
          <a:xfrm>
            <a:off x="298376" y="1556792"/>
            <a:ext cx="8640960" cy="4326625"/>
          </a:xfrm>
          <a:prstGeom prst="rect">
            <a:avLst/>
          </a:prstGeom>
          <a:blipFill>
            <a:blip r:embed="rId3"/>
            <a:stretch>
              <a:fillRect/>
            </a:stretch>
          </a:blipFill>
        </p:spPr>
      </p:sp>
    </p:spTree>
    <p:extLst>
      <p:ext uri="{BB962C8B-B14F-4D97-AF65-F5344CB8AC3E}">
        <p14:creationId xmlns:p14="http://schemas.microsoft.com/office/powerpoint/2010/main" val="4253463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p:nvPr/>
        </p:nvSpPr>
        <p:spPr>
          <a:xfrm>
            <a:off x="251520" y="764704"/>
            <a:ext cx="4608512" cy="5616624"/>
          </a:xfrm>
          <a:prstGeom prst="rect">
            <a:avLst/>
          </a:prstGeom>
          <a:blipFill>
            <a:blip r:embed="rId3"/>
            <a:stretch>
              <a:fillRect/>
            </a:stretch>
          </a:blipFill>
        </p:spPr>
      </p:sp>
      <p:sp>
        <p:nvSpPr>
          <p:cNvPr id="51" name="Shape 51"/>
          <p:cNvSpPr/>
          <p:nvPr/>
        </p:nvSpPr>
        <p:spPr>
          <a:xfrm>
            <a:off x="5076056" y="764704"/>
            <a:ext cx="3960440" cy="5616624"/>
          </a:xfrm>
          <a:prstGeom prst="rect">
            <a:avLst/>
          </a:prstGeom>
          <a:blipFill>
            <a:blip r:embed="rId4"/>
            <a:stretch>
              <a:fillRect/>
            </a:stretch>
          </a:blipFill>
        </p:spPr>
      </p:sp>
    </p:spTree>
    <p:extLst>
      <p:ext uri="{BB962C8B-B14F-4D97-AF65-F5344CB8AC3E}">
        <p14:creationId xmlns:p14="http://schemas.microsoft.com/office/powerpoint/2010/main" val="13140173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843808" y="2204864"/>
            <a:ext cx="2763835" cy="769441"/>
          </a:xfrm>
          <a:prstGeom prst="rect">
            <a:avLst/>
          </a:prstGeom>
        </p:spPr>
        <p:txBody>
          <a:bodyPr vert="horz" lIns="91440" tIns="45720" rIns="91440" bIns="45720" rtlCol="0" anchor="ctr">
            <a:normAutofit/>
          </a:bodyPr>
          <a:lstStyle/>
          <a:p>
            <a:pPr algn="ctr">
              <a:spcBef>
                <a:spcPct val="0"/>
              </a:spcBef>
            </a:pPr>
            <a:r>
              <a:rPr lang="el-GR" sz="4400" b="1" dirty="0">
                <a:latin typeface="+mj-lt"/>
                <a:ea typeface="+mj-ea"/>
                <a:cs typeface="+mj-cs"/>
              </a:rPr>
              <a:t>Στειρότητα</a:t>
            </a:r>
          </a:p>
        </p:txBody>
      </p:sp>
      <p:sp>
        <p:nvSpPr>
          <p:cNvPr id="3" name="TextBox 2"/>
          <p:cNvSpPr txBox="1"/>
          <p:nvPr/>
        </p:nvSpPr>
        <p:spPr>
          <a:xfrm>
            <a:off x="7596336" y="6042142"/>
            <a:ext cx="1063112" cy="369332"/>
          </a:xfrm>
          <a:prstGeom prst="rect">
            <a:avLst/>
          </a:prstGeom>
          <a:noFill/>
        </p:spPr>
        <p:txBody>
          <a:bodyPr wrap="none" rtlCol="0">
            <a:spAutoFit/>
          </a:bodyPr>
          <a:lstStyle/>
          <a:p>
            <a:r>
              <a:rPr lang="en-US" dirty="0" smtClean="0"/>
              <a:t>22</a:t>
            </a:r>
            <a:r>
              <a:rPr lang="el-GR" dirty="0" smtClean="0"/>
              <a:t>4</a:t>
            </a:r>
            <a:r>
              <a:rPr lang="en-US" dirty="0" smtClean="0"/>
              <a:t> - 22</a:t>
            </a:r>
            <a:r>
              <a:rPr lang="el-GR" dirty="0" smtClean="0"/>
              <a:t>5</a:t>
            </a:r>
            <a:endParaRPr lang="el-GR" dirty="0"/>
          </a:p>
        </p:txBody>
      </p:sp>
    </p:spTree>
    <p:extLst>
      <p:ext uri="{BB962C8B-B14F-4D97-AF65-F5344CB8AC3E}">
        <p14:creationId xmlns:p14="http://schemas.microsoft.com/office/powerpoint/2010/main" val="66350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68528" y="4149080"/>
            <a:ext cx="8352928" cy="646331"/>
          </a:xfrm>
          <a:prstGeom prst="rect">
            <a:avLst/>
          </a:prstGeom>
        </p:spPr>
        <p:txBody>
          <a:bodyPr wrap="square">
            <a:spAutoFit/>
          </a:bodyPr>
          <a:lstStyle/>
          <a:p>
            <a:r>
              <a:rPr lang="el-GR" dirty="0" smtClean="0"/>
              <a:t>α) ανεπάρκεια </a:t>
            </a:r>
            <a:r>
              <a:rPr lang="el-GR" dirty="0"/>
              <a:t>παραγωγής ωαρίων </a:t>
            </a:r>
            <a:endParaRPr lang="el-GR" dirty="0" smtClean="0"/>
          </a:p>
          <a:p>
            <a:r>
              <a:rPr lang="el-GR" dirty="0" smtClean="0"/>
              <a:t>β) απόφραξη </a:t>
            </a:r>
            <a:r>
              <a:rPr lang="el-GR" dirty="0"/>
              <a:t>των σαλπίγγων</a:t>
            </a:r>
            <a:r>
              <a:rPr lang="el-GR" dirty="0" smtClean="0"/>
              <a:t>.</a:t>
            </a:r>
            <a:endParaRPr lang="el-GR" dirty="0"/>
          </a:p>
        </p:txBody>
      </p:sp>
      <p:sp>
        <p:nvSpPr>
          <p:cNvPr id="3" name="Ορθογώνιο 2"/>
          <p:cNvSpPr/>
          <p:nvPr/>
        </p:nvSpPr>
        <p:spPr>
          <a:xfrm>
            <a:off x="323527" y="260648"/>
            <a:ext cx="8505899" cy="646331"/>
          </a:xfrm>
          <a:prstGeom prst="rect">
            <a:avLst/>
          </a:prstGeom>
          <a:solidFill>
            <a:schemeClr val="bg2">
              <a:lumMod val="90000"/>
            </a:schemeClr>
          </a:solidFill>
        </p:spPr>
        <p:txBody>
          <a:bodyPr wrap="square">
            <a:spAutoFit/>
          </a:bodyPr>
          <a:lstStyle/>
          <a:p>
            <a:pPr lvl="0"/>
            <a:r>
              <a:rPr lang="el-GR" b="1" dirty="0" smtClean="0">
                <a:solidFill>
                  <a:prstClr val="black"/>
                </a:solidFill>
              </a:rPr>
              <a:t>Η</a:t>
            </a:r>
            <a:r>
              <a:rPr lang="en-US" b="1" dirty="0" smtClean="0">
                <a:solidFill>
                  <a:prstClr val="black"/>
                </a:solidFill>
              </a:rPr>
              <a:t> </a:t>
            </a:r>
            <a:r>
              <a:rPr lang="el-GR" b="1" dirty="0" smtClean="0">
                <a:solidFill>
                  <a:prstClr val="black"/>
                </a:solidFill>
              </a:rPr>
              <a:t>αδυναμία </a:t>
            </a:r>
            <a:r>
              <a:rPr lang="el-GR" b="1" dirty="0">
                <a:solidFill>
                  <a:prstClr val="black"/>
                </a:solidFill>
              </a:rPr>
              <a:t>τεκνοποίησης (στειρότητα) που αντιμετω­πίζουν πολλά </a:t>
            </a:r>
            <a:r>
              <a:rPr lang="el-GR" b="1" dirty="0" smtClean="0">
                <a:solidFill>
                  <a:prstClr val="black"/>
                </a:solidFill>
              </a:rPr>
              <a:t>ζευγάρια</a:t>
            </a:r>
            <a:r>
              <a:rPr lang="en-US" b="1" dirty="0" smtClean="0">
                <a:solidFill>
                  <a:prstClr val="black"/>
                </a:solidFill>
              </a:rPr>
              <a:t> </a:t>
            </a:r>
            <a:r>
              <a:rPr lang="el-GR" b="1" dirty="0" smtClean="0">
                <a:solidFill>
                  <a:prstClr val="black"/>
                </a:solidFill>
              </a:rPr>
              <a:t>οφείλεται </a:t>
            </a:r>
            <a:r>
              <a:rPr lang="el-GR" b="1" dirty="0">
                <a:solidFill>
                  <a:prstClr val="black"/>
                </a:solidFill>
              </a:rPr>
              <a:t>σε προβλήματα που αφορούν </a:t>
            </a:r>
            <a:r>
              <a:rPr lang="el-GR" b="1" dirty="0" smtClean="0">
                <a:solidFill>
                  <a:prstClr val="black"/>
                </a:solidFill>
              </a:rPr>
              <a:t>είτε τον </a:t>
            </a:r>
            <a:r>
              <a:rPr lang="el-GR" b="1" dirty="0">
                <a:solidFill>
                  <a:prstClr val="black"/>
                </a:solidFill>
              </a:rPr>
              <a:t>άντρα </a:t>
            </a:r>
            <a:r>
              <a:rPr lang="el-GR" b="1" dirty="0" smtClean="0">
                <a:solidFill>
                  <a:prstClr val="black"/>
                </a:solidFill>
              </a:rPr>
              <a:t>είτε </a:t>
            </a:r>
            <a:r>
              <a:rPr lang="el-GR" b="1" dirty="0">
                <a:solidFill>
                  <a:prstClr val="black"/>
                </a:solidFill>
              </a:rPr>
              <a:t>τη γυναίκα.</a:t>
            </a:r>
          </a:p>
        </p:txBody>
      </p:sp>
      <p:sp>
        <p:nvSpPr>
          <p:cNvPr id="5" name="Ορθογώνιο 4"/>
          <p:cNvSpPr/>
          <p:nvPr/>
        </p:nvSpPr>
        <p:spPr>
          <a:xfrm>
            <a:off x="354359" y="1283030"/>
            <a:ext cx="2073132" cy="369332"/>
          </a:xfrm>
          <a:prstGeom prst="rect">
            <a:avLst/>
          </a:prstGeom>
          <a:solidFill>
            <a:srgbClr val="FFC000"/>
          </a:solidFill>
        </p:spPr>
        <p:txBody>
          <a:bodyPr wrap="none">
            <a:spAutoFit/>
          </a:bodyPr>
          <a:lstStyle/>
          <a:p>
            <a:r>
              <a:rPr lang="el-GR" b="1" dirty="0">
                <a:solidFill>
                  <a:prstClr val="black"/>
                </a:solidFill>
              </a:rPr>
              <a:t>αντρική </a:t>
            </a:r>
            <a:r>
              <a:rPr lang="el-GR" b="1" dirty="0" smtClean="0">
                <a:solidFill>
                  <a:prstClr val="black"/>
                </a:solidFill>
              </a:rPr>
              <a:t>στειρότητα</a:t>
            </a:r>
            <a:endParaRPr lang="el-GR" dirty="0"/>
          </a:p>
        </p:txBody>
      </p:sp>
      <p:sp>
        <p:nvSpPr>
          <p:cNvPr id="6" name="Ορθογώνιο 5"/>
          <p:cNvSpPr/>
          <p:nvPr/>
        </p:nvSpPr>
        <p:spPr>
          <a:xfrm>
            <a:off x="323526" y="1670166"/>
            <a:ext cx="8505899" cy="646331"/>
          </a:xfrm>
          <a:prstGeom prst="rect">
            <a:avLst/>
          </a:prstGeom>
        </p:spPr>
        <p:txBody>
          <a:bodyPr wrap="square">
            <a:spAutoFit/>
          </a:bodyPr>
          <a:lstStyle/>
          <a:p>
            <a:pPr lvl="0"/>
            <a:r>
              <a:rPr lang="el-GR" dirty="0" smtClean="0">
                <a:solidFill>
                  <a:prstClr val="black"/>
                </a:solidFill>
              </a:rPr>
              <a:t>α) </a:t>
            </a:r>
            <a:r>
              <a:rPr lang="el-GR" dirty="0">
                <a:solidFill>
                  <a:prstClr val="black"/>
                </a:solidFill>
              </a:rPr>
              <a:t>ανεπαρκή παραγωγή σπερματοζωαρίων </a:t>
            </a:r>
            <a:endParaRPr lang="el-GR" dirty="0" smtClean="0">
              <a:solidFill>
                <a:prstClr val="black"/>
              </a:solidFill>
            </a:endParaRPr>
          </a:p>
          <a:p>
            <a:pPr lvl="0"/>
            <a:r>
              <a:rPr lang="el-GR" dirty="0" smtClean="0">
                <a:solidFill>
                  <a:prstClr val="black"/>
                </a:solidFill>
              </a:rPr>
              <a:t>β) παραγωγή </a:t>
            </a:r>
            <a:r>
              <a:rPr lang="el-GR" dirty="0">
                <a:solidFill>
                  <a:prstClr val="black"/>
                </a:solidFill>
              </a:rPr>
              <a:t>μεγάλου πο­σοστού ανώμαλων σπερματοζωαρίων. </a:t>
            </a:r>
          </a:p>
        </p:txBody>
      </p:sp>
      <p:sp>
        <p:nvSpPr>
          <p:cNvPr id="7" name="Ορθογώνιο 6"/>
          <p:cNvSpPr/>
          <p:nvPr/>
        </p:nvSpPr>
        <p:spPr>
          <a:xfrm>
            <a:off x="2843808" y="2316497"/>
            <a:ext cx="5662596" cy="1200329"/>
          </a:xfrm>
          <a:prstGeom prst="rect">
            <a:avLst/>
          </a:prstGeom>
        </p:spPr>
        <p:txBody>
          <a:bodyPr wrap="square">
            <a:spAutoFit/>
          </a:bodyPr>
          <a:lstStyle/>
          <a:p>
            <a:pPr marL="285750" lvl="0" indent="-285750">
              <a:buFont typeface="Arial" pitchFamily="34" charset="0"/>
              <a:buChar char="•"/>
            </a:pPr>
            <a:r>
              <a:rPr lang="el-GR" dirty="0" smtClean="0">
                <a:solidFill>
                  <a:prstClr val="black"/>
                </a:solidFill>
              </a:rPr>
              <a:t>οι </a:t>
            </a:r>
            <a:r>
              <a:rPr lang="el-GR" dirty="0">
                <a:solidFill>
                  <a:prstClr val="black"/>
                </a:solidFill>
              </a:rPr>
              <a:t>ακτινο­βολίες, </a:t>
            </a:r>
            <a:endParaRPr lang="el-GR" dirty="0" smtClean="0">
              <a:solidFill>
                <a:prstClr val="black"/>
              </a:solidFill>
            </a:endParaRPr>
          </a:p>
          <a:p>
            <a:pPr marL="285750" lvl="0" indent="-285750">
              <a:buFont typeface="Arial" pitchFamily="34" charset="0"/>
              <a:buChar char="•"/>
            </a:pPr>
            <a:r>
              <a:rPr lang="el-GR" dirty="0" smtClean="0">
                <a:solidFill>
                  <a:prstClr val="black"/>
                </a:solidFill>
              </a:rPr>
              <a:t>η </a:t>
            </a:r>
            <a:r>
              <a:rPr lang="el-GR" dirty="0">
                <a:solidFill>
                  <a:prstClr val="black"/>
                </a:solidFill>
              </a:rPr>
              <a:t>υψηλή θερμοκρασία στην περιοχή των όρχεων, </a:t>
            </a:r>
            <a:endParaRPr lang="el-GR" dirty="0" smtClean="0">
              <a:solidFill>
                <a:prstClr val="black"/>
              </a:solidFill>
            </a:endParaRPr>
          </a:p>
          <a:p>
            <a:pPr marL="285750" lvl="0" indent="-285750">
              <a:buFont typeface="Arial" pitchFamily="34" charset="0"/>
              <a:buChar char="•"/>
            </a:pPr>
            <a:r>
              <a:rPr lang="el-GR" dirty="0" smtClean="0">
                <a:solidFill>
                  <a:prstClr val="black"/>
                </a:solidFill>
              </a:rPr>
              <a:t>χημικές </a:t>
            </a:r>
            <a:r>
              <a:rPr lang="el-GR" dirty="0" smtClean="0">
                <a:solidFill>
                  <a:prstClr val="black"/>
                </a:solidFill>
              </a:rPr>
              <a:t>ουσίες (ενώσεις) </a:t>
            </a:r>
            <a:r>
              <a:rPr lang="el-GR" dirty="0">
                <a:solidFill>
                  <a:prstClr val="black"/>
                </a:solidFill>
              </a:rPr>
              <a:t>και </a:t>
            </a:r>
            <a:endParaRPr lang="el-GR" dirty="0" smtClean="0">
              <a:solidFill>
                <a:prstClr val="black"/>
              </a:solidFill>
            </a:endParaRPr>
          </a:p>
          <a:p>
            <a:pPr marL="285750" lvl="0" indent="-285750">
              <a:buFont typeface="Arial" pitchFamily="34" charset="0"/>
              <a:buChar char="•"/>
            </a:pPr>
            <a:r>
              <a:rPr lang="el-GR" dirty="0" smtClean="0">
                <a:solidFill>
                  <a:prstClr val="black"/>
                </a:solidFill>
              </a:rPr>
              <a:t>διάφορες </a:t>
            </a:r>
            <a:r>
              <a:rPr lang="el-GR" dirty="0">
                <a:solidFill>
                  <a:prstClr val="black"/>
                </a:solidFill>
              </a:rPr>
              <a:t>ασθένειες, π.χ. </a:t>
            </a:r>
            <a:r>
              <a:rPr lang="el-GR" dirty="0" smtClean="0">
                <a:solidFill>
                  <a:prstClr val="black"/>
                </a:solidFill>
              </a:rPr>
              <a:t>παρωτίτιδα</a:t>
            </a:r>
            <a:r>
              <a:rPr lang="el-GR" dirty="0">
                <a:solidFill>
                  <a:prstClr val="black"/>
                </a:solidFill>
              </a:rPr>
              <a:t> </a:t>
            </a:r>
            <a:r>
              <a:rPr lang="el-GR" dirty="0" smtClean="0">
                <a:solidFill>
                  <a:prstClr val="black"/>
                </a:solidFill>
              </a:rPr>
              <a:t>(στην εφηβεία)</a:t>
            </a:r>
            <a:endParaRPr lang="el-GR" dirty="0">
              <a:solidFill>
                <a:prstClr val="black"/>
              </a:solidFill>
            </a:endParaRPr>
          </a:p>
        </p:txBody>
      </p:sp>
      <p:sp>
        <p:nvSpPr>
          <p:cNvPr id="8" name="Ορθογώνιο 7"/>
          <p:cNvSpPr/>
          <p:nvPr/>
        </p:nvSpPr>
        <p:spPr>
          <a:xfrm>
            <a:off x="1835696" y="2660801"/>
            <a:ext cx="803132" cy="369332"/>
          </a:xfrm>
          <a:prstGeom prst="rect">
            <a:avLst/>
          </a:prstGeom>
          <a:solidFill>
            <a:srgbClr val="00B0F0"/>
          </a:solidFill>
        </p:spPr>
        <p:txBody>
          <a:bodyPr wrap="square">
            <a:spAutoFit/>
          </a:bodyPr>
          <a:lstStyle/>
          <a:p>
            <a:r>
              <a:rPr lang="el-GR" b="1" dirty="0" smtClean="0">
                <a:solidFill>
                  <a:prstClr val="black"/>
                </a:solidFill>
              </a:rPr>
              <a:t>αίτια</a:t>
            </a:r>
            <a:endParaRPr lang="el-GR" b="1" dirty="0"/>
          </a:p>
        </p:txBody>
      </p:sp>
      <p:sp>
        <p:nvSpPr>
          <p:cNvPr id="9" name="Ορθογώνιο 8"/>
          <p:cNvSpPr/>
          <p:nvPr/>
        </p:nvSpPr>
        <p:spPr>
          <a:xfrm>
            <a:off x="368528" y="3692565"/>
            <a:ext cx="2273443" cy="369332"/>
          </a:xfrm>
          <a:prstGeom prst="rect">
            <a:avLst/>
          </a:prstGeom>
          <a:solidFill>
            <a:srgbClr val="FFC000"/>
          </a:solidFill>
        </p:spPr>
        <p:txBody>
          <a:bodyPr wrap="none">
            <a:spAutoFit/>
          </a:bodyPr>
          <a:lstStyle/>
          <a:p>
            <a:r>
              <a:rPr lang="el-GR" b="1" dirty="0">
                <a:solidFill>
                  <a:prstClr val="black"/>
                </a:solidFill>
              </a:rPr>
              <a:t>γυναικεία στειρότητα</a:t>
            </a:r>
          </a:p>
        </p:txBody>
      </p:sp>
      <p:sp>
        <p:nvSpPr>
          <p:cNvPr id="10" name="Ορθογώνιο 9"/>
          <p:cNvSpPr/>
          <p:nvPr/>
        </p:nvSpPr>
        <p:spPr>
          <a:xfrm>
            <a:off x="368528" y="5085184"/>
            <a:ext cx="8460898" cy="923330"/>
          </a:xfrm>
          <a:prstGeom prst="rect">
            <a:avLst/>
          </a:prstGeom>
          <a:ln>
            <a:solidFill>
              <a:schemeClr val="tx2"/>
            </a:solidFill>
          </a:ln>
        </p:spPr>
        <p:txBody>
          <a:bodyPr wrap="square">
            <a:spAutoFit/>
          </a:bodyPr>
          <a:lstStyle/>
          <a:p>
            <a:r>
              <a:rPr lang="el-GR" dirty="0"/>
              <a:t>Σε ορισμένες περιπτώσεις μπορούν να αντιμετωπιστούν χειρουργικά ή φαρ­μακευτικά. Υπάρχει επίσης η δυνατότητα χορήγησης ορμονών με σκοπό την πρόκληση πολλαπλής </a:t>
            </a:r>
            <a:r>
              <a:rPr lang="el-GR" dirty="0" err="1"/>
              <a:t>ωοθυλακιορρηξίας</a:t>
            </a:r>
            <a:r>
              <a:rPr lang="el-GR" dirty="0"/>
              <a:t>, με πιθανή συνέπεια την πολλαπλή κύηση.</a:t>
            </a:r>
          </a:p>
        </p:txBody>
      </p:sp>
    </p:spTree>
    <p:extLst>
      <p:ext uri="{BB962C8B-B14F-4D97-AF65-F5344CB8AC3E}">
        <p14:creationId xmlns:p14="http://schemas.microsoft.com/office/powerpoint/2010/main" val="111271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5231" y="548680"/>
            <a:ext cx="8352928" cy="2308324"/>
          </a:xfrm>
          <a:prstGeom prst="rect">
            <a:avLst/>
          </a:prstGeom>
        </p:spPr>
        <p:txBody>
          <a:bodyPr wrap="square">
            <a:spAutoFit/>
          </a:bodyPr>
          <a:lstStyle/>
          <a:p>
            <a:r>
              <a:rPr lang="el-GR" b="1" dirty="0"/>
              <a:t>Ποιες διαδικασίες περιλαμβάνει η τεχνητή γονιμοποίηση;</a:t>
            </a:r>
          </a:p>
          <a:p>
            <a:pPr marL="285750" indent="-285750">
              <a:buFont typeface="Arial" pitchFamily="34" charset="0"/>
              <a:buChar char="•"/>
            </a:pPr>
            <a:r>
              <a:rPr lang="el-GR" dirty="0" smtClean="0"/>
              <a:t>αρχικά </a:t>
            </a:r>
            <a:r>
              <a:rPr lang="el-GR" dirty="0"/>
              <a:t>διεγείρονται ορμονικά οι ωοθήκες για να παράγουν πολλά ωάρια.</a:t>
            </a:r>
          </a:p>
          <a:p>
            <a:pPr marL="285750" indent="-285750">
              <a:buFont typeface="Arial" pitchFamily="34" charset="0"/>
              <a:buChar char="•"/>
            </a:pPr>
            <a:r>
              <a:rPr lang="el-GR" dirty="0" smtClean="0"/>
              <a:t>στη </a:t>
            </a:r>
            <a:r>
              <a:rPr lang="el-GR" dirty="0"/>
              <a:t>συνέχεια αφαιρούνται τεχνητά τα ωάρια και </a:t>
            </a:r>
            <a:endParaRPr lang="el-GR" dirty="0" smtClean="0"/>
          </a:p>
          <a:p>
            <a:pPr marL="285750" indent="-285750">
              <a:buFont typeface="Arial" pitchFamily="34" charset="0"/>
              <a:buChar char="•"/>
            </a:pPr>
            <a:r>
              <a:rPr lang="el-GR" dirty="0" smtClean="0"/>
              <a:t>γονιμοποιούνται </a:t>
            </a:r>
            <a:r>
              <a:rPr lang="el-GR" dirty="0"/>
              <a:t>σε δοκιμα­στικό σωλήνα έξω από το σώμα της γυναίκας (εξωσωματική γονιμοποίηση). </a:t>
            </a:r>
            <a:endParaRPr lang="el-GR" dirty="0" smtClean="0"/>
          </a:p>
          <a:p>
            <a:pPr marL="285750" indent="-285750">
              <a:buFont typeface="Arial" pitchFamily="34" charset="0"/>
              <a:buChar char="•"/>
            </a:pPr>
            <a:r>
              <a:rPr lang="el-GR" dirty="0" smtClean="0"/>
              <a:t>τελικά</a:t>
            </a:r>
            <a:r>
              <a:rPr lang="el-GR" dirty="0"/>
              <a:t>, συνήθως ένα με δύο γονιμοποιημένα ωάρια επιλέγονται και τοποθε­τούνται στη μήτρα της μέλλουσας μητέρας για να ξεκινήσει και να </a:t>
            </a:r>
            <a:r>
              <a:rPr lang="el-GR" dirty="0" smtClean="0"/>
              <a:t>ολοκληρωθεί φυσιολογικά </a:t>
            </a:r>
            <a:r>
              <a:rPr lang="el-GR" dirty="0"/>
              <a:t>η κύηση (</a:t>
            </a:r>
            <a:r>
              <a:rPr lang="el-GR" dirty="0" smtClean="0"/>
              <a:t>παιδιά </a:t>
            </a:r>
            <a:r>
              <a:rPr lang="el-GR" dirty="0"/>
              <a:t>του </a:t>
            </a:r>
            <a:r>
              <a:rPr lang="el-GR" dirty="0" smtClean="0"/>
              <a:t>σωλήνα).</a:t>
            </a:r>
            <a:endParaRPr lang="el-GR" dirty="0"/>
          </a:p>
        </p:txBody>
      </p:sp>
      <p:pic>
        <p:nvPicPr>
          <p:cNvPr id="8194" name="Picture 2" descr="http://www.tovima.gr/oldPhotos/franklin/79813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30130"/>
            <a:ext cx="4782920" cy="3012705"/>
          </a:xfrm>
          <a:prstGeom prst="rect">
            <a:avLst/>
          </a:prstGeom>
          <a:noFill/>
          <a:extLst>
            <a:ext uri="{909E8E84-426E-40DD-AFC4-6F175D3DCCD1}">
              <a14:hiddenFill xmlns:a14="http://schemas.microsoft.com/office/drawing/2010/main">
                <a:solidFill>
                  <a:srgbClr val="FFFFFF"/>
                </a:solidFill>
              </a14:hiddenFill>
            </a:ext>
          </a:extLst>
        </p:spPr>
      </p:pic>
      <p:sp>
        <p:nvSpPr>
          <p:cNvPr id="4" name="Shape 70"/>
          <p:cNvSpPr/>
          <p:nvPr/>
        </p:nvSpPr>
        <p:spPr>
          <a:xfrm>
            <a:off x="5792432" y="2627242"/>
            <a:ext cx="3351568" cy="3818482"/>
          </a:xfrm>
          <a:prstGeom prst="rect">
            <a:avLst/>
          </a:prstGeom>
          <a:blipFill>
            <a:blip r:embed="rId3"/>
            <a:stretch>
              <a:fillRect/>
            </a:stretch>
          </a:blipFill>
        </p:spPr>
      </p:sp>
      <p:sp>
        <p:nvSpPr>
          <p:cNvPr id="5" name="Shape 68"/>
          <p:cNvSpPr txBox="1">
            <a:spLocks/>
          </p:cNvSpPr>
          <p:nvPr/>
        </p:nvSpPr>
        <p:spPr>
          <a:xfrm>
            <a:off x="2188737" y="185979"/>
            <a:ext cx="4030195" cy="289806"/>
          </a:xfrm>
          <a:prstGeom prst="rect">
            <a:avLst/>
          </a:prstGeom>
        </p:spPr>
        <p:txBody>
          <a:bodyPr lIns="38100" tIns="38100" rIns="38100" bIns="3810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0"/>
              </a:spcBef>
            </a:pPr>
            <a:r>
              <a:rPr lang="en-US" sz="1800" b="1" smtClean="0">
                <a:solidFill>
                  <a:srgbClr val="C00000"/>
                </a:solidFill>
                <a:latin typeface="Arial"/>
                <a:ea typeface="Arial"/>
                <a:cs typeface="Arial"/>
                <a:sym typeface="Arial"/>
              </a:rPr>
              <a:t>ΕΞΩΣΩΜΑΤΙΚΗ ΓΟΝΙΜΟΠΟΙΗΣΗ</a:t>
            </a:r>
            <a:endParaRPr lang="en-US" sz="1800" b="1"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329613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5536" y="548680"/>
            <a:ext cx="5198924" cy="400110"/>
          </a:xfrm>
          <a:prstGeom prst="rect">
            <a:avLst/>
          </a:prstGeom>
          <a:solidFill>
            <a:srgbClr val="FFC000"/>
          </a:solidFill>
        </p:spPr>
        <p:txBody>
          <a:bodyPr wrap="none">
            <a:spAutoFit/>
          </a:bodyPr>
          <a:lstStyle/>
          <a:p>
            <a:r>
              <a:rPr lang="el-GR" sz="2000" b="1" dirty="0" smtClean="0"/>
              <a:t>Αλλαγές κατά </a:t>
            </a:r>
            <a:r>
              <a:rPr lang="el-GR" sz="2000" b="1" dirty="0"/>
              <a:t>τη διάρκεια του </a:t>
            </a:r>
            <a:r>
              <a:rPr lang="el-GR" sz="2000" b="1" dirty="0" smtClean="0"/>
              <a:t>τρίτου </a:t>
            </a:r>
            <a:r>
              <a:rPr lang="el-GR" sz="2000" b="1" dirty="0"/>
              <a:t>τριμήνου</a:t>
            </a:r>
          </a:p>
        </p:txBody>
      </p:sp>
      <p:sp>
        <p:nvSpPr>
          <p:cNvPr id="3" name="Ορθογώνιο 2"/>
          <p:cNvSpPr/>
          <p:nvPr/>
        </p:nvSpPr>
        <p:spPr>
          <a:xfrm>
            <a:off x="409576" y="1242031"/>
            <a:ext cx="8338887" cy="1323439"/>
          </a:xfrm>
          <a:prstGeom prst="rect">
            <a:avLst/>
          </a:prstGeom>
        </p:spPr>
        <p:txBody>
          <a:bodyPr wrap="square">
            <a:spAutoFit/>
          </a:bodyPr>
          <a:lstStyle/>
          <a:p>
            <a:r>
              <a:rPr lang="el-GR" sz="2000" dirty="0"/>
              <a:t>Στο </a:t>
            </a:r>
            <a:r>
              <a:rPr lang="el-GR" sz="2000" dirty="0" smtClean="0"/>
              <a:t>3</a:t>
            </a:r>
            <a:r>
              <a:rPr lang="el-GR" sz="2000" baseline="30000" dirty="0" smtClean="0"/>
              <a:t>ο</a:t>
            </a:r>
            <a:r>
              <a:rPr lang="el-GR" sz="2000" dirty="0" smtClean="0"/>
              <a:t> και </a:t>
            </a:r>
            <a:r>
              <a:rPr lang="el-GR" sz="2000" dirty="0"/>
              <a:t>τελευταίο τρίμηνο τα </a:t>
            </a:r>
            <a:r>
              <a:rPr lang="el-GR" sz="2000" dirty="0" smtClean="0"/>
              <a:t>όργανα αναπτύσσονται </a:t>
            </a:r>
            <a:r>
              <a:rPr lang="el-GR" sz="2000" dirty="0"/>
              <a:t>και τελειοποιούνται, ενώ </a:t>
            </a:r>
            <a:r>
              <a:rPr lang="el-GR" sz="2000" dirty="0" smtClean="0"/>
              <a:t>κάτω </a:t>
            </a:r>
            <a:r>
              <a:rPr lang="el-GR" sz="2000" dirty="0"/>
              <a:t>από το δέρμα σχηματίζεται μία </a:t>
            </a:r>
            <a:r>
              <a:rPr lang="el-GR" sz="2000" dirty="0" smtClean="0"/>
              <a:t>στιβάδα λίπους</a:t>
            </a:r>
            <a:r>
              <a:rPr lang="el-GR" sz="2000" dirty="0"/>
              <a:t>. </a:t>
            </a:r>
            <a:endParaRPr lang="el-GR" sz="2000" dirty="0" smtClean="0"/>
          </a:p>
          <a:p>
            <a:endParaRPr lang="el-GR" sz="2000" dirty="0"/>
          </a:p>
          <a:p>
            <a:r>
              <a:rPr lang="el-GR" sz="2000" b="1" dirty="0" smtClean="0">
                <a:solidFill>
                  <a:srgbClr val="C00000"/>
                </a:solidFill>
              </a:rPr>
              <a:t>Τελευταία </a:t>
            </a:r>
            <a:r>
              <a:rPr lang="el-GR" sz="2000" b="1" dirty="0">
                <a:solidFill>
                  <a:srgbClr val="C00000"/>
                </a:solidFill>
              </a:rPr>
              <a:t>ωριμάζουν το πεπτικό </a:t>
            </a:r>
            <a:r>
              <a:rPr lang="el-GR" sz="2000" b="1" dirty="0" smtClean="0">
                <a:solidFill>
                  <a:srgbClr val="C00000"/>
                </a:solidFill>
              </a:rPr>
              <a:t>σύστημα </a:t>
            </a:r>
            <a:r>
              <a:rPr lang="el-GR" sz="2000" b="1" dirty="0">
                <a:solidFill>
                  <a:srgbClr val="C00000"/>
                </a:solidFill>
              </a:rPr>
              <a:t>και οι πνεύμονες.</a:t>
            </a:r>
          </a:p>
        </p:txBody>
      </p:sp>
      <p:sp>
        <p:nvSpPr>
          <p:cNvPr id="4" name="Ορθογώνιο 3"/>
          <p:cNvSpPr/>
          <p:nvPr/>
        </p:nvSpPr>
        <p:spPr>
          <a:xfrm>
            <a:off x="4579018" y="3140968"/>
            <a:ext cx="3665390" cy="646331"/>
          </a:xfrm>
          <a:prstGeom prst="rect">
            <a:avLst/>
          </a:prstGeom>
        </p:spPr>
        <p:txBody>
          <a:bodyPr wrap="square">
            <a:spAutoFit/>
          </a:bodyPr>
          <a:lstStyle/>
          <a:p>
            <a:r>
              <a:rPr lang="el-GR" dirty="0"/>
              <a:t>265 μέρες μετά τη γονιμοποίηση </a:t>
            </a:r>
            <a:r>
              <a:rPr lang="el-GR" dirty="0" smtClean="0"/>
              <a:t>ένα βρέφος </a:t>
            </a:r>
            <a:r>
              <a:rPr lang="el-GR" dirty="0"/>
              <a:t>είναι έτοιμο να γεννηθεί.</a:t>
            </a:r>
          </a:p>
        </p:txBody>
      </p:sp>
      <p:sp>
        <p:nvSpPr>
          <p:cNvPr id="5" name="Δεξιό βέλος 4"/>
          <p:cNvSpPr/>
          <p:nvPr/>
        </p:nvSpPr>
        <p:spPr>
          <a:xfrm>
            <a:off x="3088403" y="3140968"/>
            <a:ext cx="856922" cy="64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32122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05497" y="908720"/>
            <a:ext cx="6696744" cy="2800767"/>
          </a:xfrm>
          <a:prstGeom prst="rect">
            <a:avLst/>
          </a:prstGeom>
        </p:spPr>
        <p:txBody>
          <a:bodyPr vert="horz" lIns="91440" tIns="45720" rIns="91440" bIns="45720" rtlCol="0" anchor="ctr">
            <a:normAutofit/>
          </a:bodyPr>
          <a:lstStyle/>
          <a:p>
            <a:pPr algn="ctr">
              <a:spcBef>
                <a:spcPct val="0"/>
              </a:spcBef>
            </a:pPr>
            <a:r>
              <a:rPr lang="el-GR" sz="4400" b="1" dirty="0" smtClean="0">
                <a:latin typeface="+mj-lt"/>
                <a:ea typeface="+mj-ea"/>
                <a:cs typeface="+mj-cs"/>
              </a:rPr>
              <a:t>Έλεγχος </a:t>
            </a:r>
            <a:r>
              <a:rPr lang="el-GR" sz="4400" b="1" dirty="0">
                <a:latin typeface="+mj-lt"/>
                <a:ea typeface="+mj-ea"/>
                <a:cs typeface="+mj-cs"/>
              </a:rPr>
              <a:t>γεννήσεων - Οικογενειακός προγραμματισμός</a:t>
            </a:r>
          </a:p>
        </p:txBody>
      </p:sp>
      <p:sp>
        <p:nvSpPr>
          <p:cNvPr id="3" name="TextBox 2"/>
          <p:cNvSpPr txBox="1"/>
          <p:nvPr/>
        </p:nvSpPr>
        <p:spPr>
          <a:xfrm>
            <a:off x="7596336" y="6042142"/>
            <a:ext cx="1063112" cy="369332"/>
          </a:xfrm>
          <a:prstGeom prst="rect">
            <a:avLst/>
          </a:prstGeom>
          <a:noFill/>
        </p:spPr>
        <p:txBody>
          <a:bodyPr wrap="none" rtlCol="0">
            <a:spAutoFit/>
          </a:bodyPr>
          <a:lstStyle/>
          <a:p>
            <a:r>
              <a:rPr lang="en-US" dirty="0" smtClean="0"/>
              <a:t>22</a:t>
            </a:r>
            <a:r>
              <a:rPr lang="el-GR" dirty="0" smtClean="0"/>
              <a:t>6</a:t>
            </a:r>
            <a:r>
              <a:rPr lang="en-US" dirty="0" smtClean="0"/>
              <a:t> - 22</a:t>
            </a:r>
            <a:r>
              <a:rPr lang="el-GR" dirty="0" smtClean="0"/>
              <a:t>7</a:t>
            </a:r>
            <a:endParaRPr lang="el-GR" dirty="0"/>
          </a:p>
        </p:txBody>
      </p:sp>
      <p:pic>
        <p:nvPicPr>
          <p:cNvPr id="2050" name="Picture 2" descr="http://www.nsph.gr/files/020KentraEnimerosis/Images/antisilip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813400"/>
            <a:ext cx="5347693" cy="241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467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i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761" y="5178821"/>
            <a:ext cx="2032039" cy="1451458"/>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323529" y="404664"/>
            <a:ext cx="2952328" cy="400110"/>
          </a:xfrm>
          <a:prstGeom prst="rect">
            <a:avLst/>
          </a:prstGeom>
          <a:solidFill>
            <a:srgbClr val="FFC000"/>
          </a:solidFill>
        </p:spPr>
        <p:txBody>
          <a:bodyPr wrap="square">
            <a:spAutoFit/>
          </a:bodyPr>
          <a:lstStyle/>
          <a:p>
            <a:r>
              <a:rPr lang="el-GR" sz="2000" b="1" dirty="0" smtClean="0">
                <a:solidFill>
                  <a:prstClr val="black"/>
                </a:solidFill>
              </a:rPr>
              <a:t>Μέθοδοι αντισύλληψης </a:t>
            </a:r>
            <a:endParaRPr lang="el-GR" sz="2000" b="1" dirty="0"/>
          </a:p>
        </p:txBody>
      </p:sp>
      <p:sp>
        <p:nvSpPr>
          <p:cNvPr id="4" name="Ορθογώνιο 3"/>
          <p:cNvSpPr/>
          <p:nvPr/>
        </p:nvSpPr>
        <p:spPr>
          <a:xfrm>
            <a:off x="339246" y="805788"/>
            <a:ext cx="7833153" cy="400110"/>
          </a:xfrm>
          <a:prstGeom prst="rect">
            <a:avLst/>
          </a:prstGeom>
        </p:spPr>
        <p:txBody>
          <a:bodyPr wrap="square">
            <a:spAutoFit/>
          </a:bodyPr>
          <a:lstStyle/>
          <a:p>
            <a:r>
              <a:rPr lang="el-GR" sz="2000" dirty="0" smtClean="0">
                <a:solidFill>
                  <a:prstClr val="black"/>
                </a:solidFill>
              </a:rPr>
              <a:t>φυσικές</a:t>
            </a:r>
            <a:r>
              <a:rPr lang="el-GR" sz="2000" dirty="0">
                <a:solidFill>
                  <a:prstClr val="black"/>
                </a:solidFill>
              </a:rPr>
              <a:t>, μηχανικές, ορμονικές, χημικές και χειρουργικές</a:t>
            </a:r>
            <a:endParaRPr lang="el-GR" sz="2000" dirty="0"/>
          </a:p>
        </p:txBody>
      </p:sp>
      <p:sp>
        <p:nvSpPr>
          <p:cNvPr id="6" name="Ορθογώνιο 5"/>
          <p:cNvSpPr/>
          <p:nvPr/>
        </p:nvSpPr>
        <p:spPr>
          <a:xfrm>
            <a:off x="2794874" y="1768952"/>
            <a:ext cx="6025598" cy="1200329"/>
          </a:xfrm>
          <a:prstGeom prst="rect">
            <a:avLst/>
          </a:prstGeom>
        </p:spPr>
        <p:txBody>
          <a:bodyPr wrap="square">
            <a:spAutoFit/>
          </a:bodyPr>
          <a:lstStyle/>
          <a:p>
            <a:pPr marL="285750" indent="-285750">
              <a:buFont typeface="Arial" pitchFamily="34" charset="0"/>
              <a:buChar char="•"/>
            </a:pPr>
            <a:r>
              <a:rPr lang="el-GR" b="1" dirty="0">
                <a:solidFill>
                  <a:prstClr val="black"/>
                </a:solidFill>
              </a:rPr>
              <a:t>διακεκομμένη συνουσία </a:t>
            </a:r>
            <a:endParaRPr lang="el-GR" b="1" dirty="0"/>
          </a:p>
          <a:p>
            <a:pPr marL="261938"/>
            <a:r>
              <a:rPr lang="el-GR" dirty="0" smtClean="0">
                <a:solidFill>
                  <a:prstClr val="black"/>
                </a:solidFill>
              </a:rPr>
              <a:t>(</a:t>
            </a:r>
            <a:r>
              <a:rPr lang="el-GR" dirty="0">
                <a:solidFill>
                  <a:prstClr val="black"/>
                </a:solidFill>
              </a:rPr>
              <a:t>ημερολογιακή μέθοδος) </a:t>
            </a:r>
            <a:r>
              <a:rPr lang="el-GR" dirty="0" smtClean="0">
                <a:solidFill>
                  <a:prstClr val="black"/>
                </a:solidFill>
              </a:rPr>
              <a:t>-  </a:t>
            </a:r>
            <a:r>
              <a:rPr lang="el-GR" dirty="0">
                <a:solidFill>
                  <a:prstClr val="black"/>
                </a:solidFill>
              </a:rPr>
              <a:t>αποτελεί την </a:t>
            </a:r>
            <a:r>
              <a:rPr lang="el-GR" dirty="0" smtClean="0">
                <a:solidFill>
                  <a:prstClr val="black"/>
                </a:solidFill>
              </a:rPr>
              <a:t>πιο απλή </a:t>
            </a:r>
            <a:r>
              <a:rPr lang="el-GR" dirty="0">
                <a:solidFill>
                  <a:prstClr val="black"/>
                </a:solidFill>
              </a:rPr>
              <a:t>αλλά και την πιο αναξιόπιστη </a:t>
            </a:r>
            <a:r>
              <a:rPr lang="el-GR" dirty="0" smtClean="0">
                <a:solidFill>
                  <a:prstClr val="black"/>
                </a:solidFill>
              </a:rPr>
              <a:t>μέθοδο (π.χ. διακυμάνσεις του κύκλου της γυναίκας)</a:t>
            </a:r>
            <a:endParaRPr lang="el-GR" dirty="0"/>
          </a:p>
        </p:txBody>
      </p:sp>
      <p:sp>
        <p:nvSpPr>
          <p:cNvPr id="7" name="Ορθογώνιο 6"/>
          <p:cNvSpPr/>
          <p:nvPr/>
        </p:nvSpPr>
        <p:spPr>
          <a:xfrm>
            <a:off x="308719" y="1768952"/>
            <a:ext cx="2059603" cy="400110"/>
          </a:xfrm>
          <a:prstGeom prst="rect">
            <a:avLst/>
          </a:prstGeom>
          <a:solidFill>
            <a:schemeClr val="bg2">
              <a:lumMod val="75000"/>
            </a:schemeClr>
          </a:solidFill>
        </p:spPr>
        <p:txBody>
          <a:bodyPr wrap="none">
            <a:spAutoFit/>
          </a:bodyPr>
          <a:lstStyle/>
          <a:p>
            <a:r>
              <a:rPr lang="el-GR" sz="2000" b="1" dirty="0" smtClean="0">
                <a:solidFill>
                  <a:prstClr val="black"/>
                </a:solidFill>
              </a:rPr>
              <a:t>φυσικές μέθοδοι </a:t>
            </a:r>
            <a:endParaRPr lang="el-GR" sz="2000" b="1" dirty="0"/>
          </a:p>
        </p:txBody>
      </p:sp>
      <p:sp>
        <p:nvSpPr>
          <p:cNvPr id="8" name="Ορθογώνιο 7"/>
          <p:cNvSpPr/>
          <p:nvPr/>
        </p:nvSpPr>
        <p:spPr>
          <a:xfrm>
            <a:off x="370280" y="3429000"/>
            <a:ext cx="2265300" cy="400110"/>
          </a:xfrm>
          <a:prstGeom prst="rect">
            <a:avLst/>
          </a:prstGeom>
          <a:solidFill>
            <a:schemeClr val="bg2">
              <a:lumMod val="75000"/>
            </a:schemeClr>
          </a:solidFill>
        </p:spPr>
        <p:txBody>
          <a:bodyPr wrap="none">
            <a:spAutoFit/>
          </a:bodyPr>
          <a:lstStyle/>
          <a:p>
            <a:r>
              <a:rPr lang="el-GR" sz="2000" b="1" dirty="0">
                <a:solidFill>
                  <a:prstClr val="black"/>
                </a:solidFill>
              </a:rPr>
              <a:t>μηχανικές </a:t>
            </a:r>
            <a:r>
              <a:rPr lang="el-GR" sz="2000" b="1" dirty="0" smtClean="0">
                <a:solidFill>
                  <a:prstClr val="black"/>
                </a:solidFill>
              </a:rPr>
              <a:t>μέθοδοι </a:t>
            </a:r>
            <a:endParaRPr lang="el-GR" sz="2000" b="1" dirty="0">
              <a:solidFill>
                <a:prstClr val="black"/>
              </a:solidFill>
            </a:endParaRPr>
          </a:p>
        </p:txBody>
      </p:sp>
      <p:sp>
        <p:nvSpPr>
          <p:cNvPr id="9" name="Ορθογώνιο 8"/>
          <p:cNvSpPr/>
          <p:nvPr/>
        </p:nvSpPr>
        <p:spPr>
          <a:xfrm>
            <a:off x="2794874" y="3397250"/>
            <a:ext cx="4081382" cy="1477328"/>
          </a:xfrm>
          <a:prstGeom prst="rect">
            <a:avLst/>
          </a:prstGeom>
        </p:spPr>
        <p:txBody>
          <a:bodyPr wrap="square">
            <a:spAutoFit/>
          </a:bodyPr>
          <a:lstStyle/>
          <a:p>
            <a:pPr marL="285750" indent="-285750">
              <a:buFont typeface="Arial" pitchFamily="34" charset="0"/>
              <a:buChar char="•"/>
            </a:pPr>
            <a:r>
              <a:rPr lang="el-GR" b="1" dirty="0" smtClean="0">
                <a:solidFill>
                  <a:prstClr val="black"/>
                </a:solidFill>
              </a:rPr>
              <a:t>διάφραγμα</a:t>
            </a:r>
          </a:p>
          <a:p>
            <a:pPr marL="285750" indent="-285750">
              <a:buFont typeface="Arial" pitchFamily="34" charset="0"/>
              <a:buChar char="•"/>
            </a:pPr>
            <a:r>
              <a:rPr lang="el-GR" b="1" dirty="0" smtClean="0">
                <a:solidFill>
                  <a:prstClr val="black"/>
                </a:solidFill>
              </a:rPr>
              <a:t>αυχενικό κάλυμμα</a:t>
            </a:r>
          </a:p>
          <a:p>
            <a:pPr marL="285750" indent="-285750">
              <a:buFont typeface="Arial" pitchFamily="34" charset="0"/>
              <a:buChar char="•"/>
            </a:pPr>
            <a:r>
              <a:rPr lang="el-GR" b="1" dirty="0" smtClean="0">
                <a:solidFill>
                  <a:prstClr val="black"/>
                </a:solidFill>
              </a:rPr>
              <a:t>προφυλακτικό </a:t>
            </a:r>
            <a:r>
              <a:rPr lang="el-GR" b="1" dirty="0">
                <a:solidFill>
                  <a:prstClr val="black"/>
                </a:solidFill>
              </a:rPr>
              <a:t>(αντρικό και γυναικείο) </a:t>
            </a:r>
            <a:r>
              <a:rPr lang="el-GR" b="1" dirty="0" smtClean="0">
                <a:solidFill>
                  <a:prstClr val="black"/>
                </a:solidFill>
              </a:rPr>
              <a:t>και</a:t>
            </a:r>
          </a:p>
          <a:p>
            <a:pPr marL="285750" indent="-285750">
              <a:buFont typeface="Arial" pitchFamily="34" charset="0"/>
              <a:buChar char="•"/>
            </a:pPr>
            <a:r>
              <a:rPr lang="el-GR" b="1" dirty="0" smtClean="0">
                <a:solidFill>
                  <a:prstClr val="black"/>
                </a:solidFill>
              </a:rPr>
              <a:t>οι ενδομήτριες </a:t>
            </a:r>
            <a:r>
              <a:rPr lang="el-GR" b="1" dirty="0">
                <a:solidFill>
                  <a:prstClr val="black"/>
                </a:solidFill>
              </a:rPr>
              <a:t>συσκευές </a:t>
            </a:r>
            <a:r>
              <a:rPr lang="el-GR" b="1" dirty="0" smtClean="0">
                <a:solidFill>
                  <a:prstClr val="black"/>
                </a:solidFill>
              </a:rPr>
              <a:t>(π.χ. </a:t>
            </a:r>
            <a:r>
              <a:rPr lang="en-US" b="1" dirty="0" smtClean="0">
                <a:solidFill>
                  <a:prstClr val="black"/>
                </a:solidFill>
              </a:rPr>
              <a:t>spiral</a:t>
            </a:r>
            <a:r>
              <a:rPr lang="el-GR" b="1" dirty="0" smtClean="0">
                <a:solidFill>
                  <a:prstClr val="black"/>
                </a:solidFill>
              </a:rPr>
              <a:t>). </a:t>
            </a:r>
            <a:endParaRPr lang="el-GR" b="1" dirty="0"/>
          </a:p>
        </p:txBody>
      </p:sp>
      <p:sp>
        <p:nvSpPr>
          <p:cNvPr id="10" name="TextBox 9"/>
          <p:cNvSpPr txBox="1"/>
          <p:nvPr/>
        </p:nvSpPr>
        <p:spPr>
          <a:xfrm>
            <a:off x="6696439" y="3505944"/>
            <a:ext cx="2411760" cy="584775"/>
          </a:xfrm>
          <a:prstGeom prst="rect">
            <a:avLst/>
          </a:prstGeom>
          <a:noFill/>
        </p:spPr>
        <p:txBody>
          <a:bodyPr wrap="square" rtlCol="0">
            <a:spAutoFit/>
          </a:bodyPr>
          <a:lstStyle/>
          <a:p>
            <a:r>
              <a:rPr lang="el-GR" sz="1600" dirty="0" smtClean="0"/>
              <a:t>εμποδίζουν την είσοδο σπερματοζωαρίων</a:t>
            </a:r>
            <a:endParaRPr lang="el-GR" sz="1600" dirty="0"/>
          </a:p>
        </p:txBody>
      </p:sp>
      <p:cxnSp>
        <p:nvCxnSpPr>
          <p:cNvPr id="12" name="Ευθύγραμμο βέλος σύνδεσης 11"/>
          <p:cNvCxnSpPr/>
          <p:nvPr/>
        </p:nvCxnSpPr>
        <p:spPr>
          <a:xfrm>
            <a:off x="5220072" y="3505944"/>
            <a:ext cx="1476367" cy="36126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5372472" y="3829110"/>
            <a:ext cx="1323967" cy="76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flipV="1">
            <a:off x="5958255" y="3905310"/>
            <a:ext cx="738184" cy="24696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Ορθογώνιο 22"/>
          <p:cNvSpPr/>
          <p:nvPr/>
        </p:nvSpPr>
        <p:spPr>
          <a:xfrm>
            <a:off x="5807673" y="5124839"/>
            <a:ext cx="3075240" cy="830997"/>
          </a:xfrm>
          <a:prstGeom prst="rect">
            <a:avLst/>
          </a:prstGeom>
        </p:spPr>
        <p:txBody>
          <a:bodyPr wrap="square">
            <a:spAutoFit/>
          </a:bodyPr>
          <a:lstStyle/>
          <a:p>
            <a:r>
              <a:rPr lang="el-GR" sz="1600" dirty="0" smtClean="0"/>
              <a:t>αποτρέπουν </a:t>
            </a:r>
            <a:r>
              <a:rPr lang="el-GR" sz="1600" dirty="0"/>
              <a:t>την εμφύτευση στη μήτρα ενός γονιμοποιημένου ωαρίου</a:t>
            </a:r>
          </a:p>
        </p:txBody>
      </p:sp>
      <p:cxnSp>
        <p:nvCxnSpPr>
          <p:cNvPr id="24" name="Ευθύγραμμο βέλος σύνδεσης 23"/>
          <p:cNvCxnSpPr>
            <a:endCxn id="23" idx="1"/>
          </p:cNvCxnSpPr>
          <p:nvPr/>
        </p:nvCxnSpPr>
        <p:spPr>
          <a:xfrm>
            <a:off x="4483706" y="4836478"/>
            <a:ext cx="1323967" cy="70386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Ορθογώνιο 25"/>
          <p:cNvSpPr/>
          <p:nvPr/>
        </p:nvSpPr>
        <p:spPr>
          <a:xfrm>
            <a:off x="3553642" y="6212506"/>
            <a:ext cx="702180" cy="369332"/>
          </a:xfrm>
          <a:prstGeom prst="rect">
            <a:avLst/>
          </a:prstGeom>
        </p:spPr>
        <p:txBody>
          <a:bodyPr wrap="none">
            <a:spAutoFit/>
          </a:bodyPr>
          <a:lstStyle/>
          <a:p>
            <a:r>
              <a:rPr lang="en-US" b="1" dirty="0">
                <a:solidFill>
                  <a:prstClr val="black"/>
                </a:solidFill>
              </a:rPr>
              <a:t>spiral</a:t>
            </a:r>
            <a:endParaRPr lang="el-GR" dirty="0"/>
          </a:p>
        </p:txBody>
      </p:sp>
      <p:pic>
        <p:nvPicPr>
          <p:cNvPr id="1028" name="Picture 4" descr="http://ebooks.edu.gr/modules/ebook/show.php/DSGL-A105/321/2155,7815/images/img12_2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45" t="26445" r="3916" b="42624"/>
          <a:stretch/>
        </p:blipFill>
        <p:spPr bwMode="auto">
          <a:xfrm>
            <a:off x="94166" y="5126852"/>
            <a:ext cx="3343576" cy="150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8514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23270" y="2420888"/>
            <a:ext cx="5741218" cy="923330"/>
          </a:xfrm>
          <a:prstGeom prst="rect">
            <a:avLst/>
          </a:prstGeom>
        </p:spPr>
        <p:txBody>
          <a:bodyPr wrap="square">
            <a:spAutoFit/>
          </a:bodyPr>
          <a:lstStyle/>
          <a:p>
            <a:pPr lvl="0"/>
            <a:r>
              <a:rPr lang="el-GR" dirty="0" smtClean="0"/>
              <a:t>περιέχουν συνθετικές </a:t>
            </a:r>
            <a:r>
              <a:rPr lang="el-GR" dirty="0"/>
              <a:t>ορμόνες (οιστρογόνα ή και προγεστερόνη) και διακόπτουν την </a:t>
            </a:r>
            <a:r>
              <a:rPr lang="el-GR" dirty="0" smtClean="0"/>
              <a:t>ωορρηξία </a:t>
            </a:r>
            <a:r>
              <a:rPr lang="el-GR" dirty="0"/>
              <a:t>ή αποτρέπουν την εμφύτευση του γονιμοποιημένου ωαρίου</a:t>
            </a:r>
            <a:r>
              <a:rPr lang="el-GR" dirty="0" smtClean="0"/>
              <a:t>.</a:t>
            </a:r>
            <a:endParaRPr lang="el-GR" dirty="0"/>
          </a:p>
        </p:txBody>
      </p:sp>
      <p:sp>
        <p:nvSpPr>
          <p:cNvPr id="3" name="Ορθογώνιο 2"/>
          <p:cNvSpPr/>
          <p:nvPr/>
        </p:nvSpPr>
        <p:spPr>
          <a:xfrm>
            <a:off x="323528" y="534472"/>
            <a:ext cx="1998689" cy="400110"/>
          </a:xfrm>
          <a:prstGeom prst="rect">
            <a:avLst/>
          </a:prstGeom>
          <a:solidFill>
            <a:schemeClr val="bg2">
              <a:lumMod val="75000"/>
            </a:schemeClr>
          </a:solidFill>
        </p:spPr>
        <p:txBody>
          <a:bodyPr wrap="none">
            <a:spAutoFit/>
          </a:bodyPr>
          <a:lstStyle/>
          <a:p>
            <a:r>
              <a:rPr lang="el-GR" sz="2000" b="1" dirty="0">
                <a:solidFill>
                  <a:prstClr val="black"/>
                </a:solidFill>
              </a:rPr>
              <a:t>χημικές μέθοδοι </a:t>
            </a:r>
          </a:p>
        </p:txBody>
      </p:sp>
      <p:sp>
        <p:nvSpPr>
          <p:cNvPr id="4" name="Ορθογώνιο 3"/>
          <p:cNvSpPr/>
          <p:nvPr/>
        </p:nvSpPr>
        <p:spPr>
          <a:xfrm>
            <a:off x="2843808" y="533054"/>
            <a:ext cx="2880320" cy="369332"/>
          </a:xfrm>
          <a:prstGeom prst="rect">
            <a:avLst/>
          </a:prstGeom>
        </p:spPr>
        <p:txBody>
          <a:bodyPr wrap="square">
            <a:spAutoFit/>
          </a:bodyPr>
          <a:lstStyle/>
          <a:p>
            <a:pPr marL="285750" indent="-285750">
              <a:buFont typeface="Arial" pitchFamily="34" charset="0"/>
              <a:buChar char="•"/>
            </a:pPr>
            <a:r>
              <a:rPr lang="el-GR" b="1" dirty="0">
                <a:solidFill>
                  <a:prstClr val="black"/>
                </a:solidFill>
              </a:rPr>
              <a:t>χημικά </a:t>
            </a:r>
            <a:r>
              <a:rPr lang="el-GR" b="1" dirty="0" err="1" smtClean="0">
                <a:solidFill>
                  <a:prstClr val="black"/>
                </a:solidFill>
              </a:rPr>
              <a:t>σπερματοκτόνα</a:t>
            </a:r>
            <a:endParaRPr lang="el-GR" b="1" dirty="0">
              <a:solidFill>
                <a:prstClr val="black"/>
              </a:solidFill>
            </a:endParaRPr>
          </a:p>
        </p:txBody>
      </p:sp>
      <p:sp>
        <p:nvSpPr>
          <p:cNvPr id="5" name="Ορθογώνιο 4"/>
          <p:cNvSpPr/>
          <p:nvPr/>
        </p:nvSpPr>
        <p:spPr>
          <a:xfrm>
            <a:off x="323528" y="2132856"/>
            <a:ext cx="2274405" cy="400110"/>
          </a:xfrm>
          <a:prstGeom prst="rect">
            <a:avLst/>
          </a:prstGeom>
          <a:solidFill>
            <a:schemeClr val="bg2">
              <a:lumMod val="75000"/>
            </a:schemeClr>
          </a:solidFill>
        </p:spPr>
        <p:txBody>
          <a:bodyPr wrap="none">
            <a:spAutoFit/>
          </a:bodyPr>
          <a:lstStyle/>
          <a:p>
            <a:r>
              <a:rPr lang="el-GR" sz="2000" b="1" dirty="0">
                <a:solidFill>
                  <a:prstClr val="black"/>
                </a:solidFill>
              </a:rPr>
              <a:t>ορμονικές μέθοδοι </a:t>
            </a:r>
          </a:p>
        </p:txBody>
      </p:sp>
      <p:sp>
        <p:nvSpPr>
          <p:cNvPr id="6" name="Ορθογώνιο 5"/>
          <p:cNvSpPr/>
          <p:nvPr/>
        </p:nvSpPr>
        <p:spPr>
          <a:xfrm>
            <a:off x="3131840" y="836712"/>
            <a:ext cx="5832648" cy="923330"/>
          </a:xfrm>
          <a:prstGeom prst="rect">
            <a:avLst/>
          </a:prstGeom>
        </p:spPr>
        <p:txBody>
          <a:bodyPr wrap="square">
            <a:spAutoFit/>
          </a:bodyPr>
          <a:lstStyle/>
          <a:p>
            <a:r>
              <a:rPr lang="el-GR" dirty="0" smtClean="0">
                <a:solidFill>
                  <a:prstClr val="black"/>
                </a:solidFill>
              </a:rPr>
              <a:t>εισάγονται </a:t>
            </a:r>
            <a:r>
              <a:rPr lang="el-GR" dirty="0">
                <a:solidFill>
                  <a:prstClr val="black"/>
                </a:solidFill>
              </a:rPr>
              <a:t>στον κόλπο πριν </a:t>
            </a:r>
            <a:r>
              <a:rPr lang="el-GR" dirty="0" smtClean="0">
                <a:solidFill>
                  <a:prstClr val="black"/>
                </a:solidFill>
              </a:rPr>
              <a:t>από την συνουσία </a:t>
            </a:r>
            <a:r>
              <a:rPr lang="el-GR" dirty="0">
                <a:solidFill>
                  <a:prstClr val="black"/>
                </a:solidFill>
              </a:rPr>
              <a:t>με τη μορφή κρέμας, αφρού ή ζελέ και χρησιμοποιούνται </a:t>
            </a:r>
            <a:r>
              <a:rPr lang="el-GR" dirty="0" smtClean="0">
                <a:solidFill>
                  <a:prstClr val="black"/>
                </a:solidFill>
              </a:rPr>
              <a:t>συνήθως σε συνδυασμό </a:t>
            </a:r>
            <a:r>
              <a:rPr lang="el-GR" dirty="0">
                <a:solidFill>
                  <a:prstClr val="black"/>
                </a:solidFill>
              </a:rPr>
              <a:t>με κάποια από τις μηχανικές μεθόδους.</a:t>
            </a:r>
          </a:p>
        </p:txBody>
      </p:sp>
      <p:sp>
        <p:nvSpPr>
          <p:cNvPr id="7" name="Ορθογώνιο 6"/>
          <p:cNvSpPr/>
          <p:nvPr/>
        </p:nvSpPr>
        <p:spPr>
          <a:xfrm>
            <a:off x="2915816" y="2123564"/>
            <a:ext cx="3245842" cy="369332"/>
          </a:xfrm>
          <a:prstGeom prst="rect">
            <a:avLst/>
          </a:prstGeom>
        </p:spPr>
        <p:txBody>
          <a:bodyPr wrap="square">
            <a:spAutoFit/>
          </a:bodyPr>
          <a:lstStyle/>
          <a:p>
            <a:pPr marL="285750" indent="-285750">
              <a:buFont typeface="Arial" pitchFamily="34" charset="0"/>
              <a:buChar char="•"/>
            </a:pPr>
            <a:r>
              <a:rPr lang="el-GR" b="1" dirty="0" smtClean="0">
                <a:solidFill>
                  <a:prstClr val="black"/>
                </a:solidFill>
              </a:rPr>
              <a:t>αντισυλληπτικά χάπια </a:t>
            </a:r>
            <a:endParaRPr lang="el-GR" b="1" dirty="0">
              <a:solidFill>
                <a:prstClr val="black"/>
              </a:solidFill>
            </a:endParaRPr>
          </a:p>
        </p:txBody>
      </p:sp>
      <p:sp>
        <p:nvSpPr>
          <p:cNvPr id="8" name="Ορθογώνιο 7"/>
          <p:cNvSpPr/>
          <p:nvPr/>
        </p:nvSpPr>
        <p:spPr>
          <a:xfrm>
            <a:off x="3243656" y="3344218"/>
            <a:ext cx="5720832" cy="646331"/>
          </a:xfrm>
          <a:prstGeom prst="rect">
            <a:avLst/>
          </a:prstGeom>
          <a:solidFill>
            <a:schemeClr val="accent1">
              <a:lumMod val="60000"/>
              <a:lumOff val="40000"/>
            </a:schemeClr>
          </a:solidFill>
        </p:spPr>
        <p:txBody>
          <a:bodyPr wrap="square">
            <a:spAutoFit/>
          </a:bodyPr>
          <a:lstStyle/>
          <a:p>
            <a:pPr lvl="0"/>
            <a:r>
              <a:rPr lang="el-GR" dirty="0" smtClean="0">
                <a:solidFill>
                  <a:prstClr val="black"/>
                </a:solidFill>
              </a:rPr>
              <a:t>Ενοχοποιούνται </a:t>
            </a:r>
            <a:r>
              <a:rPr lang="el-GR" dirty="0">
                <a:solidFill>
                  <a:prstClr val="black"/>
                </a:solidFill>
              </a:rPr>
              <a:t>για τη δημιουργία προβλημάτων στο κυκλοφορικό - καρκινογενέσεις κ.ά.</a:t>
            </a:r>
          </a:p>
        </p:txBody>
      </p:sp>
      <p:pic>
        <p:nvPicPr>
          <p:cNvPr id="4098" name="Picture 2" descr="http://www.babyspace.gr/files/Image/mama/h%20zwi%20tis%20mamas/resized/shutterstock_24309406_200_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67437"/>
            <a:ext cx="3024213" cy="22681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karasavvidou.gr/files/page_gallery/adcf1cbf85cacf59dece3b172afc3700/extralarge-stop.jpg"/>
          <p:cNvPicPr>
            <a:picLocks noChangeAspect="1" noChangeArrowheads="1"/>
          </p:cNvPicPr>
          <p:nvPr/>
        </p:nvPicPr>
        <p:blipFill rotWithShape="1">
          <a:blip r:embed="rId3">
            <a:extLst>
              <a:ext uri="{28A0092B-C50C-407E-A947-70E740481C1C}">
                <a14:useLocalDpi xmlns:a14="http://schemas.microsoft.com/office/drawing/2010/main" val="0"/>
              </a:ext>
            </a:extLst>
          </a:blip>
          <a:srcRect l="30910" t="30366" r="30528" b="30597"/>
          <a:stretch/>
        </p:blipFill>
        <p:spPr bwMode="auto">
          <a:xfrm>
            <a:off x="4071777" y="4357401"/>
            <a:ext cx="4218434" cy="217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246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52229" y="1484784"/>
            <a:ext cx="8064896" cy="3477875"/>
          </a:xfrm>
          <a:prstGeom prst="rect">
            <a:avLst/>
          </a:prstGeom>
        </p:spPr>
        <p:txBody>
          <a:bodyPr vert="horz" lIns="91440" tIns="45720" rIns="91440" bIns="45720" rtlCol="0" anchor="ctr">
            <a:normAutofit/>
          </a:bodyPr>
          <a:lstStyle/>
          <a:p>
            <a:pPr algn="ctr">
              <a:spcBef>
                <a:spcPct val="0"/>
              </a:spcBef>
            </a:pPr>
            <a:r>
              <a:rPr lang="el-GR" sz="4400" b="1" dirty="0">
                <a:latin typeface="+mj-lt"/>
                <a:ea typeface="+mj-ea"/>
                <a:cs typeface="+mj-cs"/>
              </a:rPr>
              <a:t>Επίδραση του τρόπου ζωής στη</a:t>
            </a:r>
          </a:p>
          <a:p>
            <a:pPr algn="ctr">
              <a:spcBef>
                <a:spcPct val="0"/>
              </a:spcBef>
            </a:pPr>
            <a:r>
              <a:rPr lang="el-GR" sz="4400" b="1" dirty="0">
                <a:latin typeface="+mj-lt"/>
                <a:ea typeface="+mj-ea"/>
                <a:cs typeface="+mj-cs"/>
              </a:rPr>
              <a:t>λειτουργία του αναπαραγωγικού</a:t>
            </a:r>
          </a:p>
          <a:p>
            <a:pPr algn="ctr">
              <a:spcBef>
                <a:spcPct val="0"/>
              </a:spcBef>
            </a:pPr>
            <a:r>
              <a:rPr lang="el-GR" sz="4400" b="1" dirty="0">
                <a:latin typeface="+mj-lt"/>
                <a:ea typeface="+mj-ea"/>
                <a:cs typeface="+mj-cs"/>
              </a:rPr>
              <a:t>συστήματος</a:t>
            </a:r>
          </a:p>
        </p:txBody>
      </p:sp>
    </p:spTree>
    <p:extLst>
      <p:ext uri="{BB962C8B-B14F-4D97-AF65-F5344CB8AC3E}">
        <p14:creationId xmlns:p14="http://schemas.microsoft.com/office/powerpoint/2010/main" val="3460048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28" y="332656"/>
            <a:ext cx="5760640" cy="400110"/>
          </a:xfrm>
          <a:prstGeom prst="rect">
            <a:avLst/>
          </a:prstGeom>
          <a:solidFill>
            <a:srgbClr val="FFC000"/>
          </a:solidFill>
        </p:spPr>
        <p:txBody>
          <a:bodyPr wrap="square">
            <a:spAutoFit/>
          </a:bodyPr>
          <a:lstStyle/>
          <a:p>
            <a:r>
              <a:rPr lang="el-GR" sz="2000" b="1" dirty="0">
                <a:solidFill>
                  <a:prstClr val="black"/>
                </a:solidFill>
              </a:rPr>
              <a:t>σεξουαλικά μεταδιδόμενα ή αφροδίσια νοσήματα</a:t>
            </a:r>
          </a:p>
        </p:txBody>
      </p:sp>
      <p:sp>
        <p:nvSpPr>
          <p:cNvPr id="3" name="Ορθογώνιο 2"/>
          <p:cNvSpPr/>
          <p:nvPr/>
        </p:nvSpPr>
        <p:spPr>
          <a:xfrm>
            <a:off x="3203848" y="1143878"/>
            <a:ext cx="5400600" cy="2031325"/>
          </a:xfrm>
          <a:prstGeom prst="rect">
            <a:avLst/>
          </a:prstGeom>
        </p:spPr>
        <p:txBody>
          <a:bodyPr wrap="square">
            <a:spAutoFit/>
          </a:bodyPr>
          <a:lstStyle/>
          <a:p>
            <a:pPr marL="285750" indent="-285750">
              <a:buFont typeface="Arial" pitchFamily="34" charset="0"/>
              <a:buChar char="•"/>
            </a:pPr>
            <a:r>
              <a:rPr lang="el-GR" dirty="0" smtClean="0"/>
              <a:t>πόνος </a:t>
            </a:r>
            <a:r>
              <a:rPr lang="el-GR" dirty="0"/>
              <a:t>ή </a:t>
            </a:r>
            <a:r>
              <a:rPr lang="el-GR" dirty="0" smtClean="0"/>
              <a:t>ερεθισμός </a:t>
            </a:r>
            <a:r>
              <a:rPr lang="el-GR" dirty="0"/>
              <a:t>στη γενετική περιοχή, </a:t>
            </a:r>
            <a:endParaRPr lang="el-GR" dirty="0" smtClean="0"/>
          </a:p>
          <a:p>
            <a:pPr marL="285750" indent="-285750">
              <a:buFont typeface="Arial" pitchFamily="34" charset="0"/>
              <a:buChar char="•"/>
            </a:pPr>
            <a:r>
              <a:rPr lang="el-GR" dirty="0" smtClean="0"/>
              <a:t>τσούξιμο κατά την </a:t>
            </a:r>
            <a:r>
              <a:rPr lang="el-GR" dirty="0"/>
              <a:t>ούρηση, </a:t>
            </a:r>
            <a:endParaRPr lang="el-GR" dirty="0" smtClean="0"/>
          </a:p>
          <a:p>
            <a:pPr marL="285750" indent="-285750">
              <a:buFont typeface="Arial" pitchFamily="34" charset="0"/>
              <a:buChar char="•"/>
            </a:pPr>
            <a:r>
              <a:rPr lang="el-GR" dirty="0" smtClean="0"/>
              <a:t>διογκωμένοι </a:t>
            </a:r>
            <a:r>
              <a:rPr lang="el-GR" dirty="0"/>
              <a:t>αδένες, </a:t>
            </a:r>
            <a:endParaRPr lang="el-GR" dirty="0" smtClean="0"/>
          </a:p>
          <a:p>
            <a:pPr marL="285750" indent="-285750">
              <a:buFont typeface="Arial" pitchFamily="34" charset="0"/>
              <a:buChar char="•"/>
            </a:pPr>
            <a:r>
              <a:rPr lang="el-GR" dirty="0" smtClean="0"/>
              <a:t>μη φυσιολογικά </a:t>
            </a:r>
            <a:r>
              <a:rPr lang="el-GR" dirty="0"/>
              <a:t>εκκρίματα από τον κόλπο ή </a:t>
            </a:r>
            <a:r>
              <a:rPr lang="el-GR" dirty="0" smtClean="0"/>
              <a:t>από το </a:t>
            </a:r>
            <a:r>
              <a:rPr lang="el-GR" dirty="0"/>
              <a:t>πέος, </a:t>
            </a:r>
            <a:endParaRPr lang="el-GR" dirty="0" smtClean="0"/>
          </a:p>
          <a:p>
            <a:pPr marL="285750" indent="-285750">
              <a:buFont typeface="Arial" pitchFamily="34" charset="0"/>
              <a:buChar char="•"/>
            </a:pPr>
            <a:r>
              <a:rPr lang="el-GR" dirty="0" smtClean="0"/>
              <a:t>πληγές</a:t>
            </a:r>
            <a:r>
              <a:rPr lang="el-GR" dirty="0"/>
              <a:t>, </a:t>
            </a:r>
            <a:endParaRPr lang="el-GR" dirty="0" smtClean="0"/>
          </a:p>
          <a:p>
            <a:pPr marL="285750" indent="-285750">
              <a:buFont typeface="Arial" pitchFamily="34" charset="0"/>
              <a:buChar char="•"/>
            </a:pPr>
            <a:r>
              <a:rPr lang="el-GR" dirty="0" smtClean="0"/>
              <a:t>φουσκάλες </a:t>
            </a:r>
            <a:r>
              <a:rPr lang="el-GR" dirty="0"/>
              <a:t>στη </a:t>
            </a:r>
            <a:r>
              <a:rPr lang="el-GR" dirty="0" smtClean="0"/>
              <a:t>γεννητική περιοχή </a:t>
            </a:r>
            <a:r>
              <a:rPr lang="el-GR" dirty="0"/>
              <a:t>ή στο </a:t>
            </a:r>
            <a:r>
              <a:rPr lang="el-GR" dirty="0" smtClean="0"/>
              <a:t>στόμα</a:t>
            </a:r>
            <a:endParaRPr lang="el-GR" dirty="0"/>
          </a:p>
        </p:txBody>
      </p:sp>
      <p:sp>
        <p:nvSpPr>
          <p:cNvPr id="4" name="Ορθογώνιο 3"/>
          <p:cNvSpPr/>
          <p:nvPr/>
        </p:nvSpPr>
        <p:spPr>
          <a:xfrm>
            <a:off x="251520" y="1677471"/>
            <a:ext cx="2752420" cy="646331"/>
          </a:xfrm>
          <a:prstGeom prst="rect">
            <a:avLst/>
          </a:prstGeom>
        </p:spPr>
        <p:txBody>
          <a:bodyPr wrap="none">
            <a:spAutoFit/>
          </a:bodyPr>
          <a:lstStyle/>
          <a:p>
            <a:r>
              <a:rPr lang="el-GR" b="1" dirty="0" smtClean="0">
                <a:solidFill>
                  <a:prstClr val="black"/>
                </a:solidFill>
              </a:rPr>
              <a:t>Συμπτώματα </a:t>
            </a:r>
            <a:r>
              <a:rPr lang="el-GR" b="1" dirty="0" smtClean="0"/>
              <a:t>που </a:t>
            </a:r>
            <a:r>
              <a:rPr lang="el-GR" b="1" dirty="0"/>
              <a:t>οδηγούν</a:t>
            </a:r>
          </a:p>
          <a:p>
            <a:r>
              <a:rPr lang="el-GR" b="1" dirty="0" smtClean="0"/>
              <a:t>στον </a:t>
            </a:r>
            <a:r>
              <a:rPr lang="el-GR" b="1" dirty="0"/>
              <a:t>ειδικό </a:t>
            </a:r>
            <a:r>
              <a:rPr lang="el-GR" b="1" dirty="0" smtClean="0"/>
              <a:t>γιατρό</a:t>
            </a:r>
            <a:r>
              <a:rPr lang="el-GR" b="1" dirty="0" smtClean="0">
                <a:solidFill>
                  <a:prstClr val="black"/>
                </a:solidFill>
              </a:rPr>
              <a:t> </a:t>
            </a:r>
            <a:endParaRPr lang="el-GR" b="1" dirty="0"/>
          </a:p>
        </p:txBody>
      </p:sp>
      <p:sp>
        <p:nvSpPr>
          <p:cNvPr id="5" name="Ορθογώνιο 4"/>
          <p:cNvSpPr/>
          <p:nvPr/>
        </p:nvSpPr>
        <p:spPr>
          <a:xfrm>
            <a:off x="2771800" y="4149080"/>
            <a:ext cx="6264696" cy="1200329"/>
          </a:xfrm>
          <a:prstGeom prst="rect">
            <a:avLst/>
          </a:prstGeom>
        </p:spPr>
        <p:txBody>
          <a:bodyPr wrap="square">
            <a:spAutoFit/>
          </a:bodyPr>
          <a:lstStyle/>
          <a:p>
            <a:pPr marL="285750" indent="-285750">
              <a:buFont typeface="Wingdings" pitchFamily="2" charset="2"/>
              <a:buChar char="Ø"/>
            </a:pPr>
            <a:r>
              <a:rPr lang="el-GR" dirty="0" smtClean="0"/>
              <a:t>σοβαρή βλάβη </a:t>
            </a:r>
            <a:r>
              <a:rPr lang="el-GR" dirty="0"/>
              <a:t>των αναπαραγωγικών </a:t>
            </a:r>
            <a:r>
              <a:rPr lang="el-GR" dirty="0" smtClean="0"/>
              <a:t>οργάνων και </a:t>
            </a:r>
            <a:r>
              <a:rPr lang="el-GR" dirty="0"/>
              <a:t>ενδεχόμενο επιπλοκών με σοβαρές </a:t>
            </a:r>
            <a:r>
              <a:rPr lang="el-GR" dirty="0" smtClean="0"/>
              <a:t>επιπτώσεις </a:t>
            </a:r>
            <a:r>
              <a:rPr lang="el-GR" dirty="0"/>
              <a:t>στην υγεία του ατόμου. </a:t>
            </a:r>
            <a:endParaRPr lang="el-GR" dirty="0" smtClean="0"/>
          </a:p>
          <a:p>
            <a:pPr marL="285750" indent="-285750">
              <a:buFont typeface="Wingdings" pitchFamily="2" charset="2"/>
              <a:buChar char="Ø"/>
            </a:pPr>
            <a:r>
              <a:rPr lang="el-GR" dirty="0" smtClean="0"/>
              <a:t>μετάδοσης της ασθένειας ακόμα </a:t>
            </a:r>
            <a:r>
              <a:rPr lang="el-GR" dirty="0"/>
              <a:t>και στους απογόνους.</a:t>
            </a:r>
          </a:p>
        </p:txBody>
      </p:sp>
      <p:sp>
        <p:nvSpPr>
          <p:cNvPr id="6" name="Ορθογώνιο 5"/>
          <p:cNvSpPr/>
          <p:nvPr/>
        </p:nvSpPr>
        <p:spPr>
          <a:xfrm>
            <a:off x="1406109" y="4540827"/>
            <a:ext cx="1013034" cy="369332"/>
          </a:xfrm>
          <a:prstGeom prst="rect">
            <a:avLst/>
          </a:prstGeom>
        </p:spPr>
        <p:txBody>
          <a:bodyPr wrap="none">
            <a:spAutoFit/>
          </a:bodyPr>
          <a:lstStyle/>
          <a:p>
            <a:r>
              <a:rPr lang="el-GR" b="1" dirty="0" smtClean="0"/>
              <a:t>κίνδυνοι</a:t>
            </a:r>
            <a:endParaRPr lang="el-GR" b="1" dirty="0"/>
          </a:p>
        </p:txBody>
      </p:sp>
      <p:sp>
        <p:nvSpPr>
          <p:cNvPr id="7" name="Ορθογώνιο 6"/>
          <p:cNvSpPr/>
          <p:nvPr/>
        </p:nvSpPr>
        <p:spPr>
          <a:xfrm>
            <a:off x="251520" y="5800498"/>
            <a:ext cx="8568952" cy="646331"/>
          </a:xfrm>
          <a:prstGeom prst="rect">
            <a:avLst/>
          </a:prstGeom>
          <a:solidFill>
            <a:schemeClr val="bg2">
              <a:lumMod val="75000"/>
            </a:schemeClr>
          </a:solidFill>
        </p:spPr>
        <p:txBody>
          <a:bodyPr wrap="square">
            <a:spAutoFit/>
          </a:bodyPr>
          <a:lstStyle/>
          <a:p>
            <a:r>
              <a:rPr lang="el-GR" b="1" dirty="0"/>
              <a:t>Εκτός από το θανατηφόρο AIDS όλα </a:t>
            </a:r>
            <a:r>
              <a:rPr lang="el-GR" b="1" dirty="0" smtClean="0"/>
              <a:t>τα άλλα </a:t>
            </a:r>
            <a:r>
              <a:rPr lang="el-GR" b="1" dirty="0"/>
              <a:t>αφροδίσια νοσήματα αντιμετωπίζονται</a:t>
            </a:r>
          </a:p>
          <a:p>
            <a:r>
              <a:rPr lang="el-GR" b="1" dirty="0"/>
              <a:t>σχετικά εύκολα στα αρχικά τους </a:t>
            </a:r>
            <a:r>
              <a:rPr lang="el-GR" b="1" dirty="0" smtClean="0"/>
              <a:t>στάδια  (</a:t>
            </a:r>
            <a:r>
              <a:rPr lang="el-GR" b="1" dirty="0" smtClean="0">
                <a:solidFill>
                  <a:srgbClr val="FF0000"/>
                </a:solidFill>
              </a:rPr>
              <a:t>χρήση προφυλακτικού</a:t>
            </a:r>
            <a:r>
              <a:rPr lang="el-GR" dirty="0" smtClean="0"/>
              <a:t>).</a:t>
            </a:r>
            <a:endParaRPr lang="el-GR" b="1" dirty="0"/>
          </a:p>
        </p:txBody>
      </p:sp>
    </p:spTree>
    <p:extLst>
      <p:ext uri="{BB962C8B-B14F-4D97-AF65-F5344CB8AC3E}">
        <p14:creationId xmlns:p14="http://schemas.microsoft.com/office/powerpoint/2010/main" val="175086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844" t="13078" r="63628" b="6366"/>
          <a:stretch/>
        </p:blipFill>
        <p:spPr bwMode="auto">
          <a:xfrm>
            <a:off x="1827350" y="-12959"/>
            <a:ext cx="4896544" cy="6870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syphili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97" y="2876680"/>
            <a:ext cx="1718053" cy="109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ea2_04_img03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747" y="2442834"/>
            <a:ext cx="1967781" cy="195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My Documents\Θωμαΐς\ΓΟΝΟΚΟΚΚΙΚΗ ΟΥΡΗΘΡΙΤΙΔΑ\gonorrhe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87526" y="836713"/>
            <a:ext cx="1739824" cy="1159882"/>
          </a:xfrm>
          <a:prstGeom prst="rect">
            <a:avLst/>
          </a:prstGeom>
          <a:noFill/>
        </p:spPr>
      </p:pic>
      <p:pic>
        <p:nvPicPr>
          <p:cNvPr id="5125" name="Picture 5" descr="http://www.newsit.com.cy/files/Image/2013/March/06/afrodisia/vlenori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750875"/>
            <a:ext cx="2134764" cy="1400406"/>
          </a:xfrm>
          <a:prstGeom prst="rect">
            <a:avLst/>
          </a:prstGeom>
          <a:noFill/>
          <a:extLst>
            <a:ext uri="{909E8E84-426E-40DD-AFC4-6F175D3DCCD1}">
              <a14:hiddenFill xmlns:a14="http://schemas.microsoft.com/office/drawing/2010/main">
                <a:solidFill>
                  <a:srgbClr val="FFFFFF"/>
                </a:solidFill>
              </a14:hiddenFill>
            </a:ext>
          </a:extLst>
        </p:spPr>
      </p:pic>
      <p:sp>
        <p:nvSpPr>
          <p:cNvPr id="7" name="Shape 109"/>
          <p:cNvSpPr/>
          <p:nvPr/>
        </p:nvSpPr>
        <p:spPr>
          <a:xfrm>
            <a:off x="7164288" y="4621204"/>
            <a:ext cx="1589964" cy="2120164"/>
          </a:xfrm>
          <a:prstGeom prst="rect">
            <a:avLst/>
          </a:prstGeom>
          <a:blipFill>
            <a:blip r:embed="rId7"/>
            <a:stretch>
              <a:fillRect/>
            </a:stretch>
          </a:blipFill>
        </p:spPr>
      </p:sp>
    </p:spTree>
    <p:extLst>
      <p:ext uri="{BB962C8B-B14F-4D97-AF65-F5344CB8AC3E}">
        <p14:creationId xmlns:p14="http://schemas.microsoft.com/office/powerpoint/2010/main" val="6937925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32" t="11573" r="63976" b="7871"/>
          <a:stretch/>
        </p:blipFill>
        <p:spPr bwMode="auto">
          <a:xfrm>
            <a:off x="1662417" y="0"/>
            <a:ext cx="48338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www.in2life.gr/wellbeing/health/article/215553/516070_CP3BsVUj7ek.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04" y="620688"/>
            <a:ext cx="1509946" cy="14046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newsit.com.cy/files/Image/2013/March/06/afrodisia/kondilom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462729"/>
            <a:ext cx="2372199" cy="155510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newsit.com.cy/files/Image/2013/March/06/afrodisia/erpi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2147230"/>
            <a:ext cx="2300191" cy="1486642"/>
          </a:xfrm>
          <a:prstGeom prst="rect">
            <a:avLst/>
          </a:prstGeom>
          <a:noFill/>
          <a:extLst>
            <a:ext uri="{909E8E84-426E-40DD-AFC4-6F175D3DCCD1}">
              <a14:hiddenFill xmlns:a14="http://schemas.microsoft.com/office/drawing/2010/main">
                <a:solidFill>
                  <a:srgbClr val="FFFFFF"/>
                </a:solidFill>
              </a14:hiddenFill>
            </a:ext>
          </a:extLst>
        </p:spPr>
      </p:pic>
      <p:sp>
        <p:nvSpPr>
          <p:cNvPr id="6" name="Shape 130"/>
          <p:cNvSpPr/>
          <p:nvPr/>
        </p:nvSpPr>
        <p:spPr>
          <a:xfrm>
            <a:off x="7157238" y="4077072"/>
            <a:ext cx="1306177" cy="2480418"/>
          </a:xfrm>
          <a:prstGeom prst="rect">
            <a:avLst/>
          </a:prstGeom>
          <a:blipFill>
            <a:blip r:embed="rId6"/>
            <a:stretch>
              <a:fillRect/>
            </a:stretch>
          </a:blipFill>
        </p:spPr>
      </p:sp>
    </p:spTree>
    <p:extLst>
      <p:ext uri="{BB962C8B-B14F-4D97-AF65-F5344CB8AC3E}">
        <p14:creationId xmlns:p14="http://schemas.microsoft.com/office/powerpoint/2010/main" val="748897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83" t="22454" r="63629" b="46759"/>
          <a:stretch/>
        </p:blipFill>
        <p:spPr bwMode="auto">
          <a:xfrm>
            <a:off x="1135667" y="516464"/>
            <a:ext cx="5262296" cy="284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http://www.newsit.com.cy/files/Image/2013/March/06/afrodisia/mikites.jpg"/>
          <p:cNvPicPr>
            <a:picLocks noChangeAspect="1" noChangeArrowheads="1"/>
          </p:cNvPicPr>
          <p:nvPr/>
        </p:nvPicPr>
        <p:blipFill rotWithShape="1">
          <a:blip r:embed="rId3">
            <a:extLst>
              <a:ext uri="{28A0092B-C50C-407E-A947-70E740481C1C}">
                <a14:useLocalDpi xmlns:a14="http://schemas.microsoft.com/office/drawing/2010/main" val="0"/>
              </a:ext>
            </a:extLst>
          </a:blip>
          <a:srcRect l="19257" r="38154" b="50000"/>
          <a:stretch/>
        </p:blipFill>
        <p:spPr bwMode="auto">
          <a:xfrm>
            <a:off x="6679781" y="1052736"/>
            <a:ext cx="2117386" cy="1398274"/>
          </a:xfrm>
          <a:prstGeom prst="rect">
            <a:avLst/>
          </a:prstGeom>
          <a:noFill/>
          <a:extLst>
            <a:ext uri="{909E8E84-426E-40DD-AFC4-6F175D3DCCD1}">
              <a14:hiddenFill xmlns:a14="http://schemas.microsoft.com/office/drawing/2010/main">
                <a:solidFill>
                  <a:srgbClr val="FFFFFF"/>
                </a:solidFill>
              </a14:hiddenFill>
            </a:ext>
          </a:extLst>
        </p:spPr>
      </p:pic>
      <p:sp>
        <p:nvSpPr>
          <p:cNvPr id="4" name="Shape 137"/>
          <p:cNvSpPr/>
          <p:nvPr/>
        </p:nvSpPr>
        <p:spPr>
          <a:xfrm>
            <a:off x="6711458" y="2653241"/>
            <a:ext cx="1764617" cy="1889406"/>
          </a:xfrm>
          <a:prstGeom prst="rect">
            <a:avLst/>
          </a:prstGeom>
          <a:blipFill>
            <a:blip r:embed="rId4"/>
            <a:stretch>
              <a:fillRect/>
            </a:stretch>
          </a:blipFill>
        </p:spPr>
      </p:sp>
    </p:spTree>
    <p:extLst>
      <p:ext uri="{BB962C8B-B14F-4D97-AF65-F5344CB8AC3E}">
        <p14:creationId xmlns:p14="http://schemas.microsoft.com/office/powerpoint/2010/main" val="2803190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Τοκετός</a:t>
            </a:r>
            <a:endParaRPr lang="el-GR" dirty="0"/>
          </a:p>
        </p:txBody>
      </p:sp>
      <p:sp>
        <p:nvSpPr>
          <p:cNvPr id="3" name="TextBox 2"/>
          <p:cNvSpPr txBox="1"/>
          <p:nvPr/>
        </p:nvSpPr>
        <p:spPr>
          <a:xfrm>
            <a:off x="7596336" y="6042142"/>
            <a:ext cx="535724" cy="369332"/>
          </a:xfrm>
          <a:prstGeom prst="rect">
            <a:avLst/>
          </a:prstGeom>
          <a:noFill/>
        </p:spPr>
        <p:txBody>
          <a:bodyPr wrap="none" rtlCol="0">
            <a:spAutoFit/>
          </a:bodyPr>
          <a:lstStyle/>
          <a:p>
            <a:r>
              <a:rPr lang="en-US" dirty="0" smtClean="0"/>
              <a:t>218</a:t>
            </a:r>
            <a:endParaRPr lang="el-GR" dirty="0"/>
          </a:p>
        </p:txBody>
      </p:sp>
    </p:spTree>
    <p:extLst>
      <p:ext uri="{BB962C8B-B14F-4D97-AF65-F5344CB8AC3E}">
        <p14:creationId xmlns:p14="http://schemas.microsoft.com/office/powerpoint/2010/main" val="1998434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19672" y="836712"/>
            <a:ext cx="7344816" cy="2308324"/>
          </a:xfrm>
          <a:prstGeom prst="rect">
            <a:avLst/>
          </a:prstGeom>
          <a:ln>
            <a:solidFill>
              <a:srgbClr val="FF0000"/>
            </a:solidFill>
          </a:ln>
        </p:spPr>
        <p:txBody>
          <a:bodyPr wrap="square">
            <a:spAutoFit/>
          </a:bodyPr>
          <a:lstStyle/>
          <a:p>
            <a:pPr marL="342900" indent="-342900">
              <a:buFont typeface="Arial" pitchFamily="34" charset="0"/>
              <a:buChar char="•"/>
            </a:pPr>
            <a:r>
              <a:rPr lang="el-GR" dirty="0" smtClean="0"/>
              <a:t>Γίνεται διαστολή του στομίου του τραχήλου </a:t>
            </a:r>
            <a:r>
              <a:rPr lang="el-GR" dirty="0"/>
              <a:t>της μήτρας. </a:t>
            </a:r>
            <a:endParaRPr lang="el-GR" dirty="0" smtClean="0"/>
          </a:p>
          <a:p>
            <a:pPr marL="342900" indent="-342900">
              <a:buFont typeface="Arial" pitchFamily="34" charset="0"/>
              <a:buChar char="•"/>
            </a:pPr>
            <a:r>
              <a:rPr lang="el-GR" dirty="0" smtClean="0"/>
              <a:t>Η γυναίκα </a:t>
            </a:r>
            <a:r>
              <a:rPr lang="el-GR" dirty="0"/>
              <a:t>αισθάνεται ελαφριές περιοδικές </a:t>
            </a:r>
            <a:r>
              <a:rPr lang="el-GR" b="1" dirty="0" smtClean="0"/>
              <a:t>συσπάσεις</a:t>
            </a:r>
            <a:r>
              <a:rPr lang="el-GR" dirty="0" smtClean="0"/>
              <a:t> (η </a:t>
            </a:r>
            <a:r>
              <a:rPr lang="el-GR" dirty="0"/>
              <a:t>μήτρα συστέλλεται κάθε 10-20 </a:t>
            </a:r>
            <a:r>
              <a:rPr lang="el-GR" dirty="0" smtClean="0"/>
              <a:t>λεπτά και προοδευτικά οι </a:t>
            </a:r>
            <a:r>
              <a:rPr lang="el-GR" dirty="0"/>
              <a:t>συσπάσεις γίνονται πιο έντονες και πιο </a:t>
            </a:r>
            <a:r>
              <a:rPr lang="el-GR" dirty="0" smtClean="0"/>
              <a:t>συχνές) και </a:t>
            </a:r>
            <a:r>
              <a:rPr lang="el-GR" b="1" dirty="0"/>
              <a:t>πόνους</a:t>
            </a:r>
            <a:r>
              <a:rPr lang="el-GR" dirty="0"/>
              <a:t> στο κατώτερο τμήμα </a:t>
            </a:r>
            <a:r>
              <a:rPr lang="el-GR" dirty="0" smtClean="0"/>
              <a:t>της κοιλιάς</a:t>
            </a:r>
            <a:r>
              <a:rPr lang="el-GR" dirty="0"/>
              <a:t>. </a:t>
            </a:r>
          </a:p>
          <a:p>
            <a:pPr marL="342900" indent="-342900">
              <a:buFont typeface="Arial" pitchFamily="34" charset="0"/>
              <a:buChar char="•"/>
            </a:pPr>
            <a:r>
              <a:rPr lang="el-GR" dirty="0"/>
              <a:t>Σε κάθε σύσπαση το έμβρυο πιέζει το </a:t>
            </a:r>
            <a:r>
              <a:rPr lang="el-GR" dirty="0" smtClean="0"/>
              <a:t>στόμιο του </a:t>
            </a:r>
            <a:r>
              <a:rPr lang="el-GR" dirty="0"/>
              <a:t>τραχήλου, ο οποίος διαστέλλεται </a:t>
            </a:r>
            <a:r>
              <a:rPr lang="el-GR" dirty="0" smtClean="0"/>
              <a:t>ακόμα περισσότερο</a:t>
            </a:r>
            <a:r>
              <a:rPr lang="el-GR" dirty="0"/>
              <a:t>. </a:t>
            </a:r>
            <a:endParaRPr lang="el-GR" dirty="0" smtClean="0"/>
          </a:p>
          <a:p>
            <a:pPr marL="342900" indent="-342900">
              <a:buFont typeface="Arial" pitchFamily="34" charset="0"/>
              <a:buChar char="•"/>
            </a:pPr>
            <a:r>
              <a:rPr lang="el-GR" dirty="0" smtClean="0"/>
              <a:t>Ενδεχομένως </a:t>
            </a:r>
            <a:r>
              <a:rPr lang="el-GR" dirty="0"/>
              <a:t>να «σπάσουν </a:t>
            </a:r>
            <a:r>
              <a:rPr lang="el-GR" dirty="0" smtClean="0"/>
              <a:t>τα νερά</a:t>
            </a:r>
            <a:r>
              <a:rPr lang="el-GR" dirty="0"/>
              <a:t>», δηλαδή να γίνει ρήξη του </a:t>
            </a:r>
            <a:r>
              <a:rPr lang="el-GR" dirty="0" smtClean="0"/>
              <a:t>αμνιακού σάκου </a:t>
            </a:r>
            <a:r>
              <a:rPr lang="el-GR" dirty="0"/>
              <a:t>και να φύγει το αμνιακό υγρό.</a:t>
            </a:r>
          </a:p>
        </p:txBody>
      </p:sp>
      <p:sp>
        <p:nvSpPr>
          <p:cNvPr id="3" name="TextBox 2"/>
          <p:cNvSpPr txBox="1"/>
          <p:nvPr/>
        </p:nvSpPr>
        <p:spPr>
          <a:xfrm>
            <a:off x="323528" y="260648"/>
            <a:ext cx="2806794" cy="400110"/>
          </a:xfrm>
          <a:prstGeom prst="rect">
            <a:avLst/>
          </a:prstGeom>
          <a:solidFill>
            <a:srgbClr val="FFC000"/>
          </a:solidFill>
        </p:spPr>
        <p:txBody>
          <a:bodyPr wrap="none" rtlCol="0">
            <a:spAutoFit/>
          </a:bodyPr>
          <a:lstStyle/>
          <a:p>
            <a:r>
              <a:rPr lang="el-GR" sz="2000" b="1" dirty="0" smtClean="0"/>
              <a:t>Τα 3 στάδια του τοκετού</a:t>
            </a:r>
            <a:endParaRPr lang="el-GR" sz="2000" b="1" dirty="0"/>
          </a:p>
        </p:txBody>
      </p:sp>
      <p:sp>
        <p:nvSpPr>
          <p:cNvPr id="5" name="TextBox 4"/>
          <p:cNvSpPr txBox="1"/>
          <p:nvPr/>
        </p:nvSpPr>
        <p:spPr>
          <a:xfrm>
            <a:off x="319166" y="1916832"/>
            <a:ext cx="1202189" cy="400110"/>
          </a:xfrm>
          <a:prstGeom prst="rect">
            <a:avLst/>
          </a:prstGeom>
          <a:solidFill>
            <a:srgbClr val="00B0F0"/>
          </a:solidFill>
        </p:spPr>
        <p:txBody>
          <a:bodyPr wrap="none" rtlCol="0">
            <a:spAutoFit/>
          </a:bodyPr>
          <a:lstStyle/>
          <a:p>
            <a:r>
              <a:rPr lang="el-GR" sz="2000" b="1" dirty="0" smtClean="0"/>
              <a:t>1</a:t>
            </a:r>
            <a:r>
              <a:rPr lang="el-GR" sz="2000" b="1" baseline="30000" dirty="0" smtClean="0"/>
              <a:t>ο</a:t>
            </a:r>
            <a:r>
              <a:rPr lang="el-GR" sz="2000" b="1" dirty="0" smtClean="0"/>
              <a:t> στάδιο</a:t>
            </a:r>
            <a:endParaRPr lang="el-GR" sz="2000" b="1" dirty="0"/>
          </a:p>
        </p:txBody>
      </p:sp>
      <p:pic>
        <p:nvPicPr>
          <p:cNvPr id="9" name="Picture 4" descr="Toketos 1στά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16476" y="3284984"/>
            <a:ext cx="4975228" cy="30301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Ορθογώνιο 9"/>
          <p:cNvSpPr/>
          <p:nvPr/>
        </p:nvSpPr>
        <p:spPr>
          <a:xfrm>
            <a:off x="1615634" y="6381328"/>
            <a:ext cx="6723053" cy="369332"/>
          </a:xfrm>
          <a:prstGeom prst="rect">
            <a:avLst/>
          </a:prstGeom>
        </p:spPr>
        <p:txBody>
          <a:bodyPr wrap="square">
            <a:spAutoFit/>
          </a:bodyPr>
          <a:lstStyle/>
          <a:p>
            <a:r>
              <a:rPr lang="el-GR" dirty="0" smtClean="0"/>
              <a:t>Οι συσπάσεις προκύπτουν από τους μυς </a:t>
            </a:r>
            <a:r>
              <a:rPr lang="el-GR" dirty="0"/>
              <a:t>της μήτρας  και της κοιλιάς </a:t>
            </a:r>
          </a:p>
        </p:txBody>
      </p:sp>
    </p:spTree>
    <p:extLst>
      <p:ext uri="{BB962C8B-B14F-4D97-AF65-F5344CB8AC3E}">
        <p14:creationId xmlns:p14="http://schemas.microsoft.com/office/powerpoint/2010/main" val="2545663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19672" y="260648"/>
            <a:ext cx="7344816" cy="2308324"/>
          </a:xfrm>
          <a:prstGeom prst="rect">
            <a:avLst/>
          </a:prstGeom>
          <a:ln>
            <a:solidFill>
              <a:srgbClr val="FF0000"/>
            </a:solidFill>
          </a:ln>
        </p:spPr>
        <p:txBody>
          <a:bodyPr wrap="square">
            <a:spAutoFit/>
          </a:bodyPr>
          <a:lstStyle/>
          <a:p>
            <a:pPr marL="285750" indent="-285750">
              <a:buFont typeface="Arial" pitchFamily="34" charset="0"/>
              <a:buChar char="•"/>
            </a:pPr>
            <a:r>
              <a:rPr lang="el-GR" dirty="0" smtClean="0">
                <a:solidFill>
                  <a:prstClr val="black"/>
                </a:solidFill>
              </a:rPr>
              <a:t>Γίνεται η γέννηση.  </a:t>
            </a:r>
          </a:p>
          <a:p>
            <a:pPr marL="285750" indent="-285750">
              <a:buFont typeface="Arial" pitchFamily="34" charset="0"/>
              <a:buChar char="•"/>
            </a:pPr>
            <a:r>
              <a:rPr lang="el-GR" dirty="0" smtClean="0"/>
              <a:t>Οι συσπάσεις της μήτρας </a:t>
            </a:r>
            <a:r>
              <a:rPr lang="el-GR" dirty="0"/>
              <a:t>παρουσιάζονται κάθε 1-2 λεπτά </a:t>
            </a:r>
            <a:r>
              <a:rPr lang="el-GR" dirty="0" smtClean="0"/>
              <a:t>και συνοδεύονται </a:t>
            </a:r>
            <a:r>
              <a:rPr lang="el-GR" dirty="0"/>
              <a:t>από έντονη επιθυμία της </a:t>
            </a:r>
            <a:r>
              <a:rPr lang="el-GR" dirty="0" smtClean="0"/>
              <a:t>γυναίκας </a:t>
            </a:r>
            <a:r>
              <a:rPr lang="el-GR" dirty="0"/>
              <a:t>«να σπρώξει». </a:t>
            </a:r>
            <a:endParaRPr lang="el-GR" dirty="0" smtClean="0"/>
          </a:p>
          <a:p>
            <a:pPr marL="285750" indent="-285750">
              <a:buFont typeface="Arial" pitchFamily="34" charset="0"/>
              <a:buChar char="•"/>
            </a:pPr>
            <a:r>
              <a:rPr lang="el-GR" dirty="0" smtClean="0"/>
              <a:t>Στο </a:t>
            </a:r>
            <a:r>
              <a:rPr lang="el-GR" dirty="0"/>
              <a:t>φυσιολογικό </a:t>
            </a:r>
            <a:r>
              <a:rPr lang="el-GR" dirty="0" smtClean="0"/>
              <a:t>τοκετό προβάλλει </a:t>
            </a:r>
            <a:r>
              <a:rPr lang="el-GR" dirty="0"/>
              <a:t>πρώτο το κεφάλι του </a:t>
            </a:r>
            <a:r>
              <a:rPr lang="el-GR" dirty="0" smtClean="0"/>
              <a:t>νεογνού, στη </a:t>
            </a:r>
            <a:r>
              <a:rPr lang="el-GR" dirty="0"/>
              <a:t>συνέχεια </a:t>
            </a:r>
            <a:r>
              <a:rPr lang="el-GR" dirty="0" smtClean="0"/>
              <a:t>οι ώμοι και </a:t>
            </a:r>
            <a:r>
              <a:rPr lang="el-GR" dirty="0"/>
              <a:t>μετά </a:t>
            </a:r>
            <a:r>
              <a:rPr lang="el-GR" dirty="0" smtClean="0"/>
              <a:t>το </a:t>
            </a:r>
            <a:r>
              <a:rPr lang="el-GR" dirty="0"/>
              <a:t>υπόλοιπο </a:t>
            </a:r>
            <a:r>
              <a:rPr lang="el-GR" dirty="0" smtClean="0"/>
              <a:t>σώμα </a:t>
            </a:r>
            <a:r>
              <a:rPr lang="el-GR" dirty="0"/>
              <a:t>του νεογνού βγαίνει εύκολα. </a:t>
            </a:r>
            <a:endParaRPr lang="el-GR" dirty="0" smtClean="0"/>
          </a:p>
          <a:p>
            <a:pPr marL="285750" indent="-285750">
              <a:buFont typeface="Arial" pitchFamily="34" charset="0"/>
              <a:buChar char="•"/>
            </a:pPr>
            <a:r>
              <a:rPr lang="el-GR" dirty="0" smtClean="0"/>
              <a:t>Μόλις το νεογνό </a:t>
            </a:r>
            <a:r>
              <a:rPr lang="el-GR" dirty="0"/>
              <a:t>αρχίσει να αναπνέει κανονικά, ο </a:t>
            </a:r>
            <a:r>
              <a:rPr lang="el-GR" dirty="0" smtClean="0"/>
              <a:t>γιατρός </a:t>
            </a:r>
            <a:r>
              <a:rPr lang="el-GR" dirty="0"/>
              <a:t>δένει και κόβει τον ομφάλιο λώρο</a:t>
            </a:r>
            <a:r>
              <a:rPr lang="el-GR" dirty="0" smtClean="0"/>
              <a:t>. </a:t>
            </a:r>
            <a:endParaRPr lang="el-GR" dirty="0">
              <a:solidFill>
                <a:prstClr val="black"/>
              </a:solidFill>
            </a:endParaRPr>
          </a:p>
        </p:txBody>
      </p:sp>
      <p:sp>
        <p:nvSpPr>
          <p:cNvPr id="3" name="TextBox 2"/>
          <p:cNvSpPr txBox="1"/>
          <p:nvPr/>
        </p:nvSpPr>
        <p:spPr>
          <a:xfrm>
            <a:off x="323528" y="1196752"/>
            <a:ext cx="1202189" cy="400110"/>
          </a:xfrm>
          <a:prstGeom prst="rect">
            <a:avLst/>
          </a:prstGeom>
          <a:solidFill>
            <a:srgbClr val="00B0F0"/>
          </a:solidFill>
        </p:spPr>
        <p:txBody>
          <a:bodyPr wrap="none" rtlCol="0">
            <a:spAutoFit/>
          </a:bodyPr>
          <a:lstStyle/>
          <a:p>
            <a:r>
              <a:rPr lang="el-GR" sz="2000" b="1" dirty="0" smtClean="0"/>
              <a:t>2</a:t>
            </a:r>
            <a:r>
              <a:rPr lang="el-GR" sz="2000" b="1" baseline="30000" dirty="0" smtClean="0"/>
              <a:t>ο</a:t>
            </a:r>
            <a:r>
              <a:rPr lang="el-GR" sz="2000" b="1" dirty="0" smtClean="0"/>
              <a:t> στάδιο</a:t>
            </a:r>
            <a:endParaRPr lang="el-GR" sz="2000" b="1" dirty="0"/>
          </a:p>
        </p:txBody>
      </p:sp>
      <p:sp>
        <p:nvSpPr>
          <p:cNvPr id="4" name="Ορθογώνιο 3"/>
          <p:cNvSpPr/>
          <p:nvPr/>
        </p:nvSpPr>
        <p:spPr>
          <a:xfrm>
            <a:off x="1619672" y="6020706"/>
            <a:ext cx="7344816" cy="646331"/>
          </a:xfrm>
          <a:prstGeom prst="rect">
            <a:avLst/>
          </a:prstGeom>
          <a:ln>
            <a:solidFill>
              <a:srgbClr val="FF0000"/>
            </a:solidFill>
          </a:ln>
        </p:spPr>
        <p:txBody>
          <a:bodyPr wrap="square">
            <a:spAutoFit/>
          </a:bodyPr>
          <a:lstStyle/>
          <a:p>
            <a:pPr marL="285750" indent="-285750">
              <a:buFont typeface="Arial" pitchFamily="34" charset="0"/>
              <a:buChar char="•"/>
            </a:pPr>
            <a:r>
              <a:rPr lang="el-GR" dirty="0" smtClean="0">
                <a:solidFill>
                  <a:prstClr val="black"/>
                </a:solidFill>
              </a:rPr>
              <a:t>Αποβάλλεται ο </a:t>
            </a:r>
            <a:r>
              <a:rPr lang="el-GR" dirty="0">
                <a:solidFill>
                  <a:prstClr val="black"/>
                </a:solidFill>
              </a:rPr>
              <a:t>πλακούντας </a:t>
            </a:r>
            <a:r>
              <a:rPr lang="el-GR" dirty="0" smtClean="0">
                <a:solidFill>
                  <a:prstClr val="black"/>
                </a:solidFill>
              </a:rPr>
              <a:t>(από </a:t>
            </a:r>
            <a:r>
              <a:rPr lang="el-GR" dirty="0" smtClean="0"/>
              <a:t>συσπάσεις της μήτρας) </a:t>
            </a:r>
            <a:r>
              <a:rPr lang="el-GR" dirty="0" smtClean="0">
                <a:solidFill>
                  <a:prstClr val="black"/>
                </a:solidFill>
              </a:rPr>
              <a:t>και </a:t>
            </a:r>
            <a:r>
              <a:rPr lang="el-GR" dirty="0">
                <a:solidFill>
                  <a:prstClr val="black"/>
                </a:solidFill>
              </a:rPr>
              <a:t>οι </a:t>
            </a:r>
            <a:r>
              <a:rPr lang="el-GR" dirty="0" err="1">
                <a:solidFill>
                  <a:prstClr val="black"/>
                </a:solidFill>
              </a:rPr>
              <a:t>εξωεμβρυϊκές</a:t>
            </a:r>
            <a:r>
              <a:rPr lang="el-GR" dirty="0">
                <a:solidFill>
                  <a:prstClr val="black"/>
                </a:solidFill>
              </a:rPr>
              <a:t> </a:t>
            </a:r>
            <a:r>
              <a:rPr lang="el-GR" dirty="0" smtClean="0">
                <a:solidFill>
                  <a:prstClr val="black"/>
                </a:solidFill>
              </a:rPr>
              <a:t>μεμβράνες</a:t>
            </a:r>
            <a:endParaRPr lang="el-GR" dirty="0">
              <a:solidFill>
                <a:prstClr val="black"/>
              </a:solidFill>
            </a:endParaRPr>
          </a:p>
        </p:txBody>
      </p:sp>
      <p:sp>
        <p:nvSpPr>
          <p:cNvPr id="5" name="TextBox 4"/>
          <p:cNvSpPr txBox="1"/>
          <p:nvPr/>
        </p:nvSpPr>
        <p:spPr>
          <a:xfrm>
            <a:off x="323528" y="6125234"/>
            <a:ext cx="1202189" cy="400110"/>
          </a:xfrm>
          <a:prstGeom prst="rect">
            <a:avLst/>
          </a:prstGeom>
          <a:solidFill>
            <a:srgbClr val="00B0F0"/>
          </a:solidFill>
        </p:spPr>
        <p:txBody>
          <a:bodyPr wrap="none" rtlCol="0">
            <a:spAutoFit/>
          </a:bodyPr>
          <a:lstStyle/>
          <a:p>
            <a:r>
              <a:rPr lang="el-GR" sz="2000" b="1" dirty="0" smtClean="0"/>
              <a:t>3</a:t>
            </a:r>
            <a:r>
              <a:rPr lang="el-GR" sz="2000" b="1" baseline="30000" dirty="0" smtClean="0"/>
              <a:t>ο</a:t>
            </a:r>
            <a:r>
              <a:rPr lang="el-GR" sz="2000" b="1" dirty="0" smtClean="0"/>
              <a:t> στάδιο</a:t>
            </a:r>
            <a:endParaRPr lang="el-GR" sz="2000" b="1" dirty="0"/>
          </a:p>
        </p:txBody>
      </p:sp>
      <p:pic>
        <p:nvPicPr>
          <p:cNvPr id="6" name="Picture 5" descr="Toketo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929982" y="2708920"/>
            <a:ext cx="4608512" cy="284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71304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844824"/>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l-GR" sz="3600" dirty="0" smtClean="0">
                <a:latin typeface="+mn-lt"/>
              </a:rPr>
              <a:t>… ακολουθεί η ανάπτυξη παιδιού (</a:t>
            </a:r>
            <a:r>
              <a:rPr lang="el-GR" sz="3600" dirty="0" smtClean="0">
                <a:latin typeface="+mn-lt"/>
                <a:ea typeface="Arial Unicode MS" pitchFamily="34" charset="-128"/>
                <a:cs typeface="Arial Unicode MS" pitchFamily="34" charset="-128"/>
              </a:rPr>
              <a:t>♂ ή ♀)</a:t>
            </a:r>
          </a:p>
        </p:txBody>
      </p:sp>
      <p:pic>
        <p:nvPicPr>
          <p:cNvPr id="1030" name="Picture 6" descr="https://encrypted-tbn3.gstatic.com/images?q=tbn:ANd9GcS1FAg0vnUGxhmjbnoarNkjBpeOTTQYJfF18VmpcLh5k-SNgWTc_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253" y="3284984"/>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97573" y="3997686"/>
            <a:ext cx="1765933" cy="369332"/>
          </a:xfrm>
          <a:prstGeom prst="rect">
            <a:avLst/>
          </a:prstGeom>
          <a:noFill/>
        </p:spPr>
        <p:txBody>
          <a:bodyPr wrap="none" rtlCol="0">
            <a:spAutoFit/>
          </a:bodyPr>
          <a:lstStyle/>
          <a:p>
            <a:r>
              <a:rPr lang="el-GR" dirty="0" smtClean="0"/>
              <a:t>με σωστές αρχές</a:t>
            </a:r>
            <a:endParaRPr lang="el-GR" dirty="0"/>
          </a:p>
        </p:txBody>
      </p:sp>
    </p:spTree>
    <p:extLst>
      <p:ext uri="{BB962C8B-B14F-4D97-AF65-F5344CB8AC3E}">
        <p14:creationId xmlns:p14="http://schemas.microsoft.com/office/powerpoint/2010/main" val="2242414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a:t>Πολλαπλή κύηση</a:t>
            </a:r>
            <a:endParaRPr lang="el-GR" dirty="0"/>
          </a:p>
        </p:txBody>
      </p:sp>
      <p:sp>
        <p:nvSpPr>
          <p:cNvPr id="3" name="TextBox 2"/>
          <p:cNvSpPr txBox="1"/>
          <p:nvPr/>
        </p:nvSpPr>
        <p:spPr>
          <a:xfrm>
            <a:off x="7596336" y="6042142"/>
            <a:ext cx="1063112" cy="369332"/>
          </a:xfrm>
          <a:prstGeom prst="rect">
            <a:avLst/>
          </a:prstGeom>
          <a:noFill/>
        </p:spPr>
        <p:txBody>
          <a:bodyPr wrap="none" rtlCol="0">
            <a:spAutoFit/>
          </a:bodyPr>
          <a:lstStyle/>
          <a:p>
            <a:r>
              <a:rPr lang="en-US" dirty="0" smtClean="0"/>
              <a:t>219 - 220</a:t>
            </a:r>
            <a:endParaRPr lang="el-GR" dirty="0"/>
          </a:p>
        </p:txBody>
      </p:sp>
    </p:spTree>
    <p:extLst>
      <p:ext uri="{BB962C8B-B14F-4D97-AF65-F5344CB8AC3E}">
        <p14:creationId xmlns:p14="http://schemas.microsoft.com/office/powerpoint/2010/main" val="63217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4107" y="908720"/>
            <a:ext cx="6864157" cy="523220"/>
          </a:xfrm>
          <a:prstGeom prst="rect">
            <a:avLst/>
          </a:prstGeom>
          <a:solidFill>
            <a:schemeClr val="accent6">
              <a:lumMod val="20000"/>
              <a:lumOff val="80000"/>
            </a:schemeClr>
          </a:solidFill>
          <a:ln>
            <a:noFill/>
          </a:ln>
          <a:effectLs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l-GR" sz="2400" dirty="0" smtClean="0">
                <a:solidFill>
                  <a:schemeClr val="tx2">
                    <a:lumMod val="50000"/>
                  </a:schemeClr>
                </a:solidFill>
                <a:latin typeface="+mn-lt"/>
              </a:rPr>
              <a:t>1 ωάριο            1 σπερματοζωάριο              1 </a:t>
            </a:r>
            <a:r>
              <a:rPr lang="el-GR" sz="2400" dirty="0" err="1" smtClean="0">
                <a:solidFill>
                  <a:schemeClr val="tx2">
                    <a:lumMod val="50000"/>
                  </a:schemeClr>
                </a:solidFill>
                <a:latin typeface="+mn-lt"/>
              </a:rPr>
              <a:t>ζυγωτό</a:t>
            </a:r>
            <a:r>
              <a:rPr lang="el-GR" sz="2800" dirty="0" smtClean="0">
                <a:solidFill>
                  <a:schemeClr val="tx2">
                    <a:lumMod val="50000"/>
                  </a:schemeClr>
                </a:solidFill>
                <a:latin typeface="+mn-lt"/>
              </a:rPr>
              <a:t> </a:t>
            </a:r>
            <a:endParaRPr lang="el-GR" sz="2800" dirty="0">
              <a:solidFill>
                <a:schemeClr val="tx2">
                  <a:lumMod val="50000"/>
                </a:schemeClr>
              </a:solidFill>
              <a:latin typeface="+mn-lt"/>
            </a:endParaRPr>
          </a:p>
        </p:txBody>
      </p:sp>
      <p:sp>
        <p:nvSpPr>
          <p:cNvPr id="3" name="PubCross"/>
          <p:cNvSpPr>
            <a:spLocks noEditPoints="1" noChangeArrowheads="1"/>
          </p:cNvSpPr>
          <p:nvPr/>
        </p:nvSpPr>
        <p:spPr bwMode="auto">
          <a:xfrm>
            <a:off x="1403648" y="982924"/>
            <a:ext cx="431800" cy="360363"/>
          </a:xfrm>
          <a:custGeom>
            <a:avLst/>
            <a:gdLst>
              <a:gd name="T0" fmla="*/ 215900 w 21600"/>
              <a:gd name="T1" fmla="*/ 0 h 21600"/>
              <a:gd name="T2" fmla="*/ 0 w 21600"/>
              <a:gd name="T3" fmla="*/ 180182 h 21600"/>
              <a:gd name="T4" fmla="*/ 215900 w 21600"/>
              <a:gd name="T5" fmla="*/ 360363 h 21600"/>
              <a:gd name="T6" fmla="*/ 431800 w 21600"/>
              <a:gd name="T7" fmla="*/ 180182 h 21600"/>
              <a:gd name="T8" fmla="*/ 0 60000 65536"/>
              <a:gd name="T9" fmla="*/ 0 60000 65536"/>
              <a:gd name="T10" fmla="*/ 0 60000 65536"/>
              <a:gd name="T11" fmla="*/ 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0"/>
                </a:moveTo>
                <a:lnTo>
                  <a:pt x="5400" y="5400"/>
                </a:lnTo>
                <a:lnTo>
                  <a:pt x="0" y="5400"/>
                </a:lnTo>
                <a:lnTo>
                  <a:pt x="0" y="16200"/>
                </a:lnTo>
                <a:lnTo>
                  <a:pt x="5400" y="16200"/>
                </a:lnTo>
                <a:lnTo>
                  <a:pt x="5400" y="21600"/>
                </a:lnTo>
                <a:lnTo>
                  <a:pt x="16200" y="21600"/>
                </a:lnTo>
                <a:lnTo>
                  <a:pt x="16200" y="16200"/>
                </a:lnTo>
                <a:lnTo>
                  <a:pt x="21600" y="16200"/>
                </a:lnTo>
                <a:lnTo>
                  <a:pt x="21600" y="5400"/>
                </a:lnTo>
                <a:lnTo>
                  <a:pt x="16200" y="5400"/>
                </a:lnTo>
                <a:lnTo>
                  <a:pt x="16200" y="0"/>
                </a:lnTo>
                <a:lnTo>
                  <a:pt x="5400" y="0"/>
                </a:lnTo>
                <a:close/>
              </a:path>
            </a:pathLst>
          </a:custGeom>
          <a:solidFill>
            <a:schemeClr val="accent1"/>
          </a:solidFill>
          <a:ln w="9525">
            <a:solidFill>
              <a:srgbClr val="F8E818"/>
            </a:solidFill>
            <a:miter lim="800000"/>
            <a:headEnd/>
            <a:tailEnd/>
          </a:ln>
          <a:effectLst>
            <a:outerShdw blurRad="50800" dist="38100" dir="5400000" algn="t" rotWithShape="0">
              <a:prstClr val="black">
                <a:alpha val="40000"/>
              </a:prstClr>
            </a:outerShdw>
          </a:effectLst>
        </p:spPr>
        <p:txBody>
          <a:bodyPr/>
          <a:lstStyle/>
          <a:p>
            <a:endParaRPr lang="el-GR"/>
          </a:p>
        </p:txBody>
      </p:sp>
      <p:sp>
        <p:nvSpPr>
          <p:cNvPr id="4" name="Δεξιό βέλος 3"/>
          <p:cNvSpPr/>
          <p:nvPr/>
        </p:nvSpPr>
        <p:spPr>
          <a:xfrm>
            <a:off x="4571151" y="1013267"/>
            <a:ext cx="576064" cy="360363"/>
          </a:xfrm>
          <a:prstGeom prst="rightArrow">
            <a:avLst/>
          </a:prstGeom>
          <a:ln w="3175">
            <a:solidFill>
              <a:srgbClr val="FF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effectLst>
                <a:outerShdw blurRad="38100" dist="38100" dir="2700000" algn="tl">
                  <a:srgbClr val="000000">
                    <a:alpha val="43137"/>
                  </a:srgbClr>
                </a:outerShdw>
              </a:effectLst>
            </a:endParaRPr>
          </a:p>
        </p:txBody>
      </p:sp>
      <p:sp>
        <p:nvSpPr>
          <p:cNvPr id="5" name="Ορθογώνιο 4"/>
          <p:cNvSpPr/>
          <p:nvPr/>
        </p:nvSpPr>
        <p:spPr>
          <a:xfrm>
            <a:off x="249822" y="188640"/>
            <a:ext cx="7178060" cy="646331"/>
          </a:xfrm>
          <a:prstGeom prst="rect">
            <a:avLst/>
          </a:prstGeom>
        </p:spPr>
        <p:txBody>
          <a:bodyPr wrap="square">
            <a:spAutoFit/>
          </a:bodyPr>
          <a:lstStyle/>
          <a:p>
            <a:r>
              <a:rPr lang="el-GR" dirty="0" smtClean="0"/>
              <a:t>Σε μια γυναίκα </a:t>
            </a:r>
            <a:r>
              <a:rPr lang="el-GR" dirty="0"/>
              <a:t>ωριμάζει </a:t>
            </a:r>
            <a:r>
              <a:rPr lang="el-GR" b="1" dirty="0"/>
              <a:t>συνήθως</a:t>
            </a:r>
            <a:r>
              <a:rPr lang="el-GR" dirty="0"/>
              <a:t> ένα </a:t>
            </a:r>
            <a:r>
              <a:rPr lang="el-GR" dirty="0" smtClean="0"/>
              <a:t>ωάριο </a:t>
            </a:r>
            <a:r>
              <a:rPr lang="el-GR" dirty="0"/>
              <a:t>κάθε μήνα, εναλλάξ από κάθε ωοθήκη</a:t>
            </a:r>
            <a:r>
              <a:rPr lang="el-GR" dirty="0" smtClean="0"/>
              <a:t>, και </a:t>
            </a:r>
            <a:r>
              <a:rPr lang="el-GR" dirty="0"/>
              <a:t>γι' αυτά γεννιέται ένα βρέφος ανά τοκετό.</a:t>
            </a:r>
          </a:p>
        </p:txBody>
      </p:sp>
      <p:pic>
        <p:nvPicPr>
          <p:cNvPr id="6" name="Picture 7" descr="eggspe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88640"/>
            <a:ext cx="1718854" cy="144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Ορθογώνιο 6"/>
          <p:cNvSpPr/>
          <p:nvPr/>
        </p:nvSpPr>
        <p:spPr>
          <a:xfrm>
            <a:off x="233015" y="3605791"/>
            <a:ext cx="8676272" cy="923330"/>
          </a:xfrm>
          <a:prstGeom prst="rect">
            <a:avLst/>
          </a:prstGeom>
        </p:spPr>
        <p:txBody>
          <a:bodyPr wrap="square">
            <a:spAutoFit/>
          </a:bodyPr>
          <a:lstStyle/>
          <a:p>
            <a:r>
              <a:rPr lang="el-GR" dirty="0" smtClean="0"/>
              <a:t>Τα </a:t>
            </a:r>
            <a:r>
              <a:rPr lang="el-GR" dirty="0"/>
              <a:t>έμβρυα ονομάζονται </a:t>
            </a:r>
            <a:r>
              <a:rPr lang="el-GR" b="1" dirty="0" err="1">
                <a:solidFill>
                  <a:srgbClr val="C00000"/>
                </a:solidFill>
              </a:rPr>
              <a:t>ετεροζυγωτικά</a:t>
            </a:r>
            <a:r>
              <a:rPr lang="el-GR" dirty="0">
                <a:solidFill>
                  <a:srgbClr val="C00000"/>
                </a:solidFill>
              </a:rPr>
              <a:t> </a:t>
            </a:r>
            <a:r>
              <a:rPr lang="el-GR" dirty="0"/>
              <a:t>εάν προέρχονται από </a:t>
            </a:r>
            <a:r>
              <a:rPr lang="el-GR" b="1" dirty="0">
                <a:solidFill>
                  <a:srgbClr val="C00000"/>
                </a:solidFill>
              </a:rPr>
              <a:t>διαφορετικά ωάρια </a:t>
            </a:r>
            <a:r>
              <a:rPr lang="el-GR" dirty="0" smtClean="0"/>
              <a:t>(</a:t>
            </a:r>
            <a:r>
              <a:rPr lang="el-GR" dirty="0" smtClean="0">
                <a:solidFill>
                  <a:prstClr val="black"/>
                </a:solidFill>
              </a:rPr>
              <a:t>2 </a:t>
            </a:r>
            <a:r>
              <a:rPr lang="el-GR" dirty="0">
                <a:solidFill>
                  <a:prstClr val="black"/>
                </a:solidFill>
              </a:rPr>
              <a:t>ή </a:t>
            </a:r>
            <a:r>
              <a:rPr lang="el-GR" dirty="0" smtClean="0">
                <a:solidFill>
                  <a:prstClr val="black"/>
                </a:solidFill>
              </a:rPr>
              <a:t>περισσότερα) </a:t>
            </a:r>
            <a:r>
              <a:rPr lang="el-GR" dirty="0" smtClean="0"/>
              <a:t>και </a:t>
            </a:r>
            <a:r>
              <a:rPr lang="el-GR" dirty="0"/>
              <a:t>μοιάζουν μεταξύ τους σαν αδέρφια από διαφορετικές κυήσεις. Μπορεί να ανήκουν και σε διαφορετικά φύλα. </a:t>
            </a:r>
          </a:p>
        </p:txBody>
      </p:sp>
      <p:sp>
        <p:nvSpPr>
          <p:cNvPr id="9" name="Ορθογώνιο 8"/>
          <p:cNvSpPr/>
          <p:nvPr/>
        </p:nvSpPr>
        <p:spPr>
          <a:xfrm>
            <a:off x="249822" y="2636912"/>
            <a:ext cx="2149371" cy="400110"/>
          </a:xfrm>
          <a:prstGeom prst="rect">
            <a:avLst/>
          </a:prstGeom>
          <a:solidFill>
            <a:srgbClr val="FFC000"/>
          </a:solidFill>
        </p:spPr>
        <p:txBody>
          <a:bodyPr wrap="none">
            <a:spAutoFit/>
          </a:bodyPr>
          <a:lstStyle/>
          <a:p>
            <a:pPr lvl="0"/>
            <a:r>
              <a:rPr lang="el-GR" sz="2000" b="1" dirty="0">
                <a:solidFill>
                  <a:prstClr val="black"/>
                </a:solidFill>
              </a:rPr>
              <a:t>πολλαπλή </a:t>
            </a:r>
            <a:r>
              <a:rPr lang="el-GR" sz="2000" b="1" dirty="0" smtClean="0">
                <a:solidFill>
                  <a:prstClr val="black"/>
                </a:solidFill>
              </a:rPr>
              <a:t>κύηση </a:t>
            </a:r>
            <a:endParaRPr lang="el-GR" sz="2000" b="1" dirty="0">
              <a:solidFill>
                <a:prstClr val="black"/>
              </a:solidFill>
            </a:endParaRPr>
          </a:p>
        </p:txBody>
      </p:sp>
      <p:sp>
        <p:nvSpPr>
          <p:cNvPr id="11" name="Ορθογώνιο 10"/>
          <p:cNvSpPr/>
          <p:nvPr/>
        </p:nvSpPr>
        <p:spPr>
          <a:xfrm>
            <a:off x="2506522" y="2513801"/>
            <a:ext cx="6371182" cy="646331"/>
          </a:xfrm>
          <a:prstGeom prst="rect">
            <a:avLst/>
          </a:prstGeom>
        </p:spPr>
        <p:txBody>
          <a:bodyPr wrap="square">
            <a:spAutoFit/>
          </a:bodyPr>
          <a:lstStyle/>
          <a:p>
            <a:r>
              <a:rPr lang="el-GR" dirty="0"/>
              <a:t>Μερικές φορές, πιθανόν λόγω κληρονομικής προδιάθεσης, είναι δυνατόν να γεννηθούν </a:t>
            </a:r>
            <a:r>
              <a:rPr lang="el-GR" b="1" dirty="0"/>
              <a:t>δίδυμα </a:t>
            </a:r>
            <a:r>
              <a:rPr lang="el-GR" dirty="0"/>
              <a:t>ή </a:t>
            </a:r>
            <a:r>
              <a:rPr lang="el-GR" dirty="0" smtClean="0"/>
              <a:t>ακόμα </a:t>
            </a:r>
            <a:r>
              <a:rPr lang="el-GR" b="1" dirty="0" smtClean="0"/>
              <a:t>τρίδυμα </a:t>
            </a:r>
            <a:r>
              <a:rPr lang="el-GR" dirty="0" smtClean="0"/>
              <a:t>και </a:t>
            </a:r>
            <a:r>
              <a:rPr lang="el-GR" b="1" dirty="0" smtClean="0"/>
              <a:t>τετράδυμα</a:t>
            </a:r>
            <a:r>
              <a:rPr lang="el-GR" dirty="0"/>
              <a:t>.</a:t>
            </a:r>
          </a:p>
        </p:txBody>
      </p:sp>
      <p:sp>
        <p:nvSpPr>
          <p:cNvPr id="14" name="Ορθογώνιο 13"/>
          <p:cNvSpPr/>
          <p:nvPr/>
        </p:nvSpPr>
        <p:spPr>
          <a:xfrm>
            <a:off x="251520" y="4809926"/>
            <a:ext cx="8676272" cy="646331"/>
          </a:xfrm>
          <a:prstGeom prst="rect">
            <a:avLst/>
          </a:prstGeom>
        </p:spPr>
        <p:txBody>
          <a:bodyPr wrap="square">
            <a:spAutoFit/>
          </a:bodyPr>
          <a:lstStyle/>
          <a:p>
            <a:r>
              <a:rPr lang="el-GR" dirty="0" smtClean="0"/>
              <a:t>Τα </a:t>
            </a:r>
            <a:r>
              <a:rPr lang="el-GR" dirty="0"/>
              <a:t>έμβρυα ονομάζονται </a:t>
            </a:r>
            <a:r>
              <a:rPr lang="el-GR" b="1" dirty="0" err="1">
                <a:solidFill>
                  <a:srgbClr val="C00000"/>
                </a:solidFill>
              </a:rPr>
              <a:t>ομοζ</a:t>
            </a:r>
            <a:r>
              <a:rPr lang="el-GR" b="1" dirty="0" err="1" smtClean="0">
                <a:solidFill>
                  <a:srgbClr val="C00000"/>
                </a:solidFill>
              </a:rPr>
              <a:t>υγωτικά</a:t>
            </a:r>
            <a:r>
              <a:rPr lang="el-GR" dirty="0" smtClean="0">
                <a:solidFill>
                  <a:srgbClr val="C00000"/>
                </a:solidFill>
              </a:rPr>
              <a:t> </a:t>
            </a:r>
            <a:r>
              <a:rPr lang="el-GR" dirty="0"/>
              <a:t>εάν προέρχονται από </a:t>
            </a:r>
            <a:r>
              <a:rPr lang="el-GR" b="1" dirty="0" smtClean="0">
                <a:solidFill>
                  <a:srgbClr val="C00000"/>
                </a:solidFill>
              </a:rPr>
              <a:t>το ίδιο ωάριο</a:t>
            </a:r>
            <a:r>
              <a:rPr lang="el-GR" dirty="0" smtClean="0">
                <a:solidFill>
                  <a:prstClr val="black"/>
                </a:solidFill>
              </a:rPr>
              <a:t> </a:t>
            </a:r>
            <a:r>
              <a:rPr lang="el-GR" dirty="0" smtClean="0"/>
              <a:t>και </a:t>
            </a:r>
            <a:r>
              <a:rPr lang="el-GR" dirty="0"/>
              <a:t>μοιάζουν </a:t>
            </a:r>
            <a:r>
              <a:rPr lang="el-GR" dirty="0" smtClean="0"/>
              <a:t>απολύτως μεταξύ τους. Ανήκουν υποχρεωτικά στο ίδιο φύλο. </a:t>
            </a:r>
            <a:endParaRPr lang="el-GR" dirty="0"/>
          </a:p>
        </p:txBody>
      </p:sp>
    </p:spTree>
    <p:extLst>
      <p:ext uri="{BB962C8B-B14F-4D97-AF65-F5344CB8AC3E}">
        <p14:creationId xmlns:p14="http://schemas.microsoft.com/office/powerpoint/2010/main" val="2660323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TotalTime>
  <Words>2002</Words>
  <Application>Microsoft Office PowerPoint</Application>
  <PresentationFormat>Προβολή στην οθόνη (4:3)</PresentationFormat>
  <Paragraphs>198</Paragraphs>
  <Slides>37</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Θέμα του Office</vt:lpstr>
      <vt:lpstr>Ανάπτυξη του εμβρύου</vt:lpstr>
      <vt:lpstr>Παρουσίαση του PowerPoint</vt:lpstr>
      <vt:lpstr>Παρουσίαση του PowerPoint</vt:lpstr>
      <vt:lpstr>Τοκετός</vt:lpstr>
      <vt:lpstr>Παρουσίαση του PowerPoint</vt:lpstr>
      <vt:lpstr>Παρουσίαση του PowerPoint</vt:lpstr>
      <vt:lpstr>Παρουσίαση του PowerPoint</vt:lpstr>
      <vt:lpstr>Πολλαπλή κύηση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ΑΥΤΟΕΞΕΤΑΣΗ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Ανάπτυξη του εμβρύου</dc:title>
  <dc:creator>Kostas</dc:creator>
  <cp:lastModifiedBy>Kostas</cp:lastModifiedBy>
  <cp:revision>46</cp:revision>
  <dcterms:created xsi:type="dcterms:W3CDTF">2014-03-20T21:52:24Z</dcterms:created>
  <dcterms:modified xsi:type="dcterms:W3CDTF">2014-03-31T21:27:44Z</dcterms:modified>
</cp:coreProperties>
</file>