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56" r:id="rId2"/>
    <p:sldId id="266" r:id="rId3"/>
    <p:sldId id="257" r:id="rId4"/>
    <p:sldId id="258" r:id="rId5"/>
    <p:sldId id="259" r:id="rId6"/>
    <p:sldId id="264" r:id="rId7"/>
    <p:sldId id="265" r:id="rId8"/>
    <p:sldId id="261" r:id="rId9"/>
    <p:sldId id="262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F2EC3-15DE-47BE-BB31-09AF7BABBE93}" type="datetimeFigureOut">
              <a:rPr lang="el-GR" smtClean="0"/>
              <a:t>9/3/2026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170F8-9157-4113-998D-908F4026950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867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1170F8-9157-4113-998D-908F4026950D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8308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E0F436A-687C-4AFE-B48E-05C6B1741A09}" type="datetimeFigureOut">
              <a:rPr lang="el-GR" smtClean="0"/>
              <a:pPr/>
              <a:t>9/3/2026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642A42-C9E9-419C-9ABB-D16ECF11280F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langlia.blogspot.com/2016_02_01_archive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nd/3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1230288"/>
            <a:ext cx="6400800" cy="614536"/>
          </a:xfrm>
        </p:spPr>
        <p:txBody>
          <a:bodyPr/>
          <a:lstStyle/>
          <a:p>
            <a:r>
              <a:rPr lang="en-GB" dirty="0">
                <a:solidFill>
                  <a:srgbClr val="00B050"/>
                </a:solidFill>
              </a:rPr>
              <a:t>WHAT IF…</a:t>
            </a:r>
            <a:endParaRPr lang="el-GR" dirty="0">
              <a:solidFill>
                <a:srgbClr val="00B050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414592" cy="84928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7030A0"/>
                </a:solidFill>
              </a:rPr>
              <a:t>Conditionals </a:t>
            </a:r>
            <a:endParaRPr lang="el-GR" sz="4000" b="1" dirty="0">
              <a:solidFill>
                <a:srgbClr val="7030A0"/>
              </a:solidFill>
            </a:endParaRPr>
          </a:p>
        </p:txBody>
      </p:sp>
      <p:pic>
        <p:nvPicPr>
          <p:cNvPr id="5" name="Εικόνα 4" descr="Εικόνα που περιέχει κείμενο, στιγμιότυπο οθόνης, γραμματοσειρά, αριθμός&#10;&#10;Η περιγραφή δημιουργήθηκε αυτόματα">
            <a:extLst>
              <a:ext uri="{FF2B5EF4-FFF2-40B4-BE49-F238E27FC236}">
                <a16:creationId xmlns:a16="http://schemas.microsoft.com/office/drawing/2014/main" id="{1C9EE09E-A155-4E75-885A-1B6E55BF8C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700808"/>
            <a:ext cx="9144000" cy="48965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FE7029-C15A-4D2D-A476-722173B87A3D}"/>
              </a:ext>
            </a:extLst>
          </p:cNvPr>
          <p:cNvSpPr txBox="1"/>
          <p:nvPr/>
        </p:nvSpPr>
        <p:spPr>
          <a:xfrm>
            <a:off x="0" y="6858000"/>
            <a:ext cx="9144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>
                <a:hlinkClick r:id="rId3" tooltip="https://valanglia.blogspot.com/2016_02_01_archive.html"/>
              </a:rPr>
              <a:t>Αυτή η φωτογραφία</a:t>
            </a:r>
            <a:r>
              <a:rPr lang="el-GR" sz="900"/>
              <a:t> από Άγνωστος συντάκτης με άδεια χρήσης </a:t>
            </a:r>
            <a:r>
              <a:rPr lang="el-GR" sz="900">
                <a:hlinkClick r:id="rId4" tooltip="https://creativecommons.org/licenses/by-nc-nd/3.0/"/>
              </a:rPr>
              <a:t>CC BY-NC-ND</a:t>
            </a:r>
            <a:endParaRPr lang="el-GR" sz="9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1AB891-8AD2-4EDD-8503-58248D5FB6AD}"/>
              </a:ext>
            </a:extLst>
          </p:cNvPr>
          <p:cNvSpPr txBox="1"/>
          <p:nvPr/>
        </p:nvSpPr>
        <p:spPr>
          <a:xfrm>
            <a:off x="215516" y="458088"/>
            <a:ext cx="871296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0 type:  </a:t>
            </a:r>
          </a:p>
          <a:p>
            <a:r>
              <a:rPr lang="en-US" sz="2400" b="1" dirty="0"/>
              <a:t>If / When + Simple Present       Simple Present</a:t>
            </a:r>
          </a:p>
          <a:p>
            <a:endParaRPr lang="en-US" sz="2400" b="1" dirty="0"/>
          </a:p>
          <a:p>
            <a:endParaRPr lang="en-US" sz="2400" b="1" dirty="0"/>
          </a:p>
          <a:p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1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st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</a:t>
            </a:r>
            <a:r>
              <a:rPr lang="en-US" sz="2400" b="1" dirty="0">
                <a:solidFill>
                  <a:srgbClr val="C00000"/>
                </a:solidFill>
              </a:rPr>
              <a:t>: </a:t>
            </a:r>
          </a:p>
          <a:p>
            <a:r>
              <a:rPr lang="en-US" sz="2400" b="1" dirty="0"/>
              <a:t>If + Simple Present        Simple Future (will + </a:t>
            </a:r>
            <a:r>
              <a:rPr lang="el-GR" sz="2400" b="1" dirty="0"/>
              <a:t>απαρ.</a:t>
            </a:r>
            <a:r>
              <a:rPr lang="en-US" sz="2400" b="1" dirty="0"/>
              <a:t>) 					/can, may / </a:t>
            </a:r>
            <a:r>
              <a:rPr lang="el-GR" sz="2400" b="1" dirty="0"/>
              <a:t>προστακτική</a:t>
            </a:r>
            <a:endParaRPr lang="en-US" sz="2400" b="1" dirty="0"/>
          </a:p>
          <a:p>
            <a:endParaRPr lang="en-US" sz="2400" b="1" dirty="0"/>
          </a:p>
          <a:p>
            <a:pPr>
              <a:buNone/>
            </a:pP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2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nd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</a:t>
            </a: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</a:t>
            </a:r>
            <a:endParaRPr lang="en-US" sz="2400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pPr>
              <a:buNone/>
            </a:pPr>
            <a:r>
              <a:rPr lang="el-GR" sz="2400" b="1" dirty="0"/>
              <a:t>Ιf + Simple Past    would / could / might + απαρέμφατο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3</a:t>
            </a:r>
            <a:r>
              <a:rPr lang="en-US" sz="2400" b="1" baseline="30000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rd</a:t>
            </a:r>
            <a:r>
              <a:rPr lang="en-US" sz="24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Calibri Light" panose="020F0302020204030204" pitchFamily="34" charset="0"/>
              </a:rPr>
              <a:t> type: </a:t>
            </a:r>
          </a:p>
          <a:p>
            <a:pPr marL="0" indent="0">
              <a:buNone/>
            </a:pPr>
            <a:r>
              <a:rPr lang="en-US" sz="2400" b="1" dirty="0"/>
              <a:t>If + Past Perfect        would / could / might </a:t>
            </a:r>
          </a:p>
          <a:p>
            <a:pPr marL="0" indent="0">
              <a:buNone/>
            </a:pPr>
            <a:r>
              <a:rPr lang="en-US" sz="2400" b="1" dirty="0"/>
              <a:t>			        + perfect infinitive (have done)</a:t>
            </a:r>
          </a:p>
          <a:p>
            <a:pPr lvl="8"/>
            <a:endParaRPr lang="en-US" sz="2400" b="1" dirty="0"/>
          </a:p>
          <a:p>
            <a:endParaRPr lang="en-US" b="1" dirty="0">
              <a:solidFill>
                <a:srgbClr val="C0000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Calibri Light" panose="020F0302020204030204" pitchFamily="34" charset="0"/>
            </a:endParaRPr>
          </a:p>
          <a:p>
            <a:endParaRPr lang="en-US" b="1" dirty="0"/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id="{3B74EFBD-CB60-4E61-9C9A-0F96E53355BB}"/>
              </a:ext>
            </a:extLst>
          </p:cNvPr>
          <p:cNvCxnSpPr>
            <a:cxnSpLocks/>
          </p:cNvCxnSpPr>
          <p:nvPr/>
        </p:nvCxnSpPr>
        <p:spPr>
          <a:xfrm>
            <a:off x="4644008" y="105273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2712FF81-0D56-4D70-B21F-05B3445B97B6}"/>
              </a:ext>
            </a:extLst>
          </p:cNvPr>
          <p:cNvCxnSpPr>
            <a:cxnSpLocks/>
          </p:cNvCxnSpPr>
          <p:nvPr/>
        </p:nvCxnSpPr>
        <p:spPr>
          <a:xfrm>
            <a:off x="3491880" y="249289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5C7C8246-DFBE-4543-A821-31384BC010FB}"/>
              </a:ext>
            </a:extLst>
          </p:cNvPr>
          <p:cNvCxnSpPr/>
          <p:nvPr/>
        </p:nvCxnSpPr>
        <p:spPr>
          <a:xfrm>
            <a:off x="2771800" y="4005064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F2ADD6F3-C536-4806-B8C6-6F3AA60DAC11}"/>
              </a:ext>
            </a:extLst>
          </p:cNvPr>
          <p:cNvCxnSpPr/>
          <p:nvPr/>
        </p:nvCxnSpPr>
        <p:spPr>
          <a:xfrm>
            <a:off x="2843808" y="5445224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79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0040" y="1988840"/>
            <a:ext cx="8503920" cy="4998296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Οι υποθετικές προτάσεις χωρίζονται σε δύο μέρη. Το πρώτο μέρος ονομάζεται </a:t>
            </a:r>
            <a:r>
              <a:rPr lang="el-GR" b="1" dirty="0"/>
              <a:t>υπόθεση</a:t>
            </a:r>
            <a:r>
              <a:rPr lang="el-GR" dirty="0"/>
              <a:t>  (If clause)</a:t>
            </a:r>
            <a:r>
              <a:rPr lang="en-US" dirty="0"/>
              <a:t> </a:t>
            </a:r>
            <a:r>
              <a:rPr lang="el-GR" dirty="0"/>
              <a:t>και το δεύτερο </a:t>
            </a:r>
            <a:r>
              <a:rPr lang="el-GR" b="1" dirty="0"/>
              <a:t>απόδοση</a:t>
            </a:r>
            <a:r>
              <a:rPr lang="el-GR" dirty="0"/>
              <a:t> </a:t>
            </a:r>
            <a:r>
              <a:rPr lang="en-US" dirty="0"/>
              <a:t>-</a:t>
            </a:r>
            <a:r>
              <a:rPr lang="el-GR" dirty="0"/>
              <a:t>συμπέρασμα (Main clause). </a:t>
            </a:r>
            <a:endParaRPr lang="en-US" dirty="0"/>
          </a:p>
          <a:p>
            <a:r>
              <a:rPr lang="el-GR" dirty="0"/>
              <a:t>Τα δύο αυτά μέρη χωρίζονται μεταξύ τους με κόμμα (,) </a:t>
            </a:r>
            <a:br>
              <a:rPr lang="el-GR" dirty="0"/>
            </a:br>
            <a:r>
              <a:rPr lang="en-US" i="1" dirty="0"/>
              <a:t>e.g.</a:t>
            </a:r>
            <a:r>
              <a:rPr lang="el-GR" i="1" dirty="0"/>
              <a:t>  If you study hard, you will pass your exams.</a:t>
            </a:r>
            <a:br>
              <a:rPr lang="el-GR" i="1" dirty="0"/>
            </a:br>
            <a:br>
              <a:rPr lang="el-GR" dirty="0"/>
            </a:br>
            <a:r>
              <a:rPr lang="el-GR" dirty="0"/>
              <a:t>Πολλές φορές όμως, μπορεί η απόδοση να προηγείται της υπόθεσης. Σε αυτή την περίπτωση το κόμμα παραλείπεται. </a:t>
            </a:r>
            <a:br>
              <a:rPr lang="el-GR" dirty="0"/>
            </a:br>
            <a:r>
              <a:rPr lang="el-GR" i="1" dirty="0"/>
              <a:t>e.g. You will pass your exams if you study hard.</a:t>
            </a:r>
            <a:endParaRPr lang="en-US" i="1" dirty="0"/>
          </a:p>
          <a:p>
            <a:endParaRPr lang="en-US" dirty="0"/>
          </a:p>
          <a:p>
            <a:r>
              <a:rPr lang="el-GR" dirty="0"/>
              <a:t>Ο υποθετικός λόγος στα Αγγλικά έχει 4 τύπους. Από το μηδέν έως το 3. </a:t>
            </a:r>
          </a:p>
          <a:p>
            <a:pPr>
              <a:buNone/>
            </a:pP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Zero Conditional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If / When + Simple Present       Simple Present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  <a:p>
            <a:r>
              <a:rPr lang="el-GR" dirty="0"/>
              <a:t>Χρησιμοποιούμε το </a:t>
            </a:r>
            <a:r>
              <a:rPr lang="en-US" dirty="0"/>
              <a:t>Zero Conditional </a:t>
            </a:r>
            <a:r>
              <a:rPr lang="el-GR" dirty="0"/>
              <a:t>για γενικές αλήθειες</a:t>
            </a:r>
            <a:r>
              <a:rPr lang="en-US" dirty="0"/>
              <a:t> </a:t>
            </a:r>
            <a:r>
              <a:rPr lang="el-GR" dirty="0"/>
              <a:t> και νόμους της φύσης. Για γεγονότα που ισχύουν πάντα! Με βάση την υπόθεση, η απόδοση είναι σίγουρη και πάντα η ίδια!</a:t>
            </a:r>
          </a:p>
          <a:p>
            <a:pPr>
              <a:buNone/>
            </a:pPr>
            <a:br>
              <a:rPr lang="el-GR" dirty="0"/>
            </a:br>
            <a:endParaRPr lang="el-GR" dirty="0"/>
          </a:p>
          <a:p>
            <a:r>
              <a:rPr lang="en-US" dirty="0"/>
              <a:t>If / When you </a:t>
            </a:r>
            <a:r>
              <a:rPr lang="en-US" b="1" dirty="0"/>
              <a:t>mix</a:t>
            </a:r>
            <a:r>
              <a:rPr lang="en-US" dirty="0"/>
              <a:t> blue and yellow, you </a:t>
            </a:r>
            <a:r>
              <a:rPr lang="en-US" b="1" dirty="0"/>
              <a:t>get</a:t>
            </a:r>
            <a:r>
              <a:rPr lang="en-US" dirty="0"/>
              <a:t> green.</a:t>
            </a:r>
          </a:p>
          <a:p>
            <a:pPr>
              <a:buNone/>
            </a:pPr>
            <a:br>
              <a:rPr lang="en-US" dirty="0"/>
            </a:br>
            <a:endParaRPr lang="el-GR" dirty="0"/>
          </a:p>
          <a:p>
            <a:r>
              <a:rPr lang="en-US" dirty="0"/>
              <a:t>If you </a:t>
            </a:r>
            <a:r>
              <a:rPr lang="en-US" b="1" dirty="0"/>
              <a:t>heat</a:t>
            </a:r>
            <a:r>
              <a:rPr lang="en-US" dirty="0"/>
              <a:t> water, it </a:t>
            </a:r>
            <a:r>
              <a:rPr lang="en-US" b="1" dirty="0"/>
              <a:t>boils</a:t>
            </a:r>
            <a:r>
              <a:rPr lang="en-US" dirty="0"/>
              <a:t>.</a:t>
            </a:r>
          </a:p>
          <a:p>
            <a:endParaRPr lang="el-GR" dirty="0"/>
          </a:p>
        </p:txBody>
      </p:sp>
      <p:sp>
        <p:nvSpPr>
          <p:cNvPr id="6" name="Βέλος: Δεξιό 5">
            <a:extLst>
              <a:ext uri="{FF2B5EF4-FFF2-40B4-BE49-F238E27FC236}">
                <a16:creationId xmlns:a16="http://schemas.microsoft.com/office/drawing/2014/main" id="{9F62B39B-8172-4AAE-B525-DF82DFDDD230}"/>
              </a:ext>
            </a:extLst>
          </p:cNvPr>
          <p:cNvSpPr/>
          <p:nvPr/>
        </p:nvSpPr>
        <p:spPr>
          <a:xfrm>
            <a:off x="5220072" y="1628800"/>
            <a:ext cx="288032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784976" cy="4614264"/>
          </a:xfrm>
        </p:spPr>
        <p:txBody>
          <a:bodyPr>
            <a:normAutofit fontScale="92500"/>
          </a:bodyPr>
          <a:lstStyle/>
          <a:p>
            <a:r>
              <a:rPr lang="en-US" b="1" dirty="0"/>
              <a:t>If + Simple Present      Simple Future (will + </a:t>
            </a:r>
            <a:r>
              <a:rPr lang="el-GR" b="1" dirty="0"/>
              <a:t>απαρ.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l-GR" b="1" dirty="0"/>
              <a:t>				   </a:t>
            </a:r>
            <a:r>
              <a:rPr lang="en-US" b="1" dirty="0"/>
              <a:t>/can, may/ </a:t>
            </a:r>
            <a:r>
              <a:rPr lang="el-GR" b="1" dirty="0"/>
              <a:t>προστακτική</a:t>
            </a:r>
            <a:r>
              <a:rPr lang="en-US" b="1" dirty="0"/>
              <a:t>	 		</a:t>
            </a:r>
          </a:p>
          <a:p>
            <a:r>
              <a:rPr lang="el-GR" dirty="0"/>
              <a:t>Χρησιμοποιούμε το </a:t>
            </a:r>
            <a:r>
              <a:rPr lang="en-US" dirty="0"/>
              <a:t>First Conditional </a:t>
            </a:r>
            <a:r>
              <a:rPr lang="el-GR" dirty="0"/>
              <a:t>για κάτι πολύ πιθανό να συμβεί στο παρόν ή το μέλλον. Με βάση την υπόθεση, η απόδοση είναι πολύ πιθανή.</a:t>
            </a:r>
          </a:p>
          <a:p>
            <a:r>
              <a:rPr lang="en-US" dirty="0"/>
              <a:t>If you </a:t>
            </a:r>
            <a:r>
              <a:rPr lang="en-US" b="1" dirty="0"/>
              <a:t>study</a:t>
            </a:r>
            <a:r>
              <a:rPr lang="en-US" dirty="0"/>
              <a:t> hard, you </a:t>
            </a:r>
            <a:r>
              <a:rPr lang="en-US" b="1" dirty="0"/>
              <a:t>will pass</a:t>
            </a:r>
            <a:r>
              <a:rPr lang="en-US" dirty="0"/>
              <a:t> the exam.</a:t>
            </a:r>
          </a:p>
          <a:p>
            <a:r>
              <a:rPr lang="en-US" dirty="0"/>
              <a:t>If you </a:t>
            </a:r>
            <a:r>
              <a:rPr lang="en-US" b="1" dirty="0"/>
              <a:t>eat</a:t>
            </a:r>
            <a:r>
              <a:rPr lang="en-US" dirty="0"/>
              <a:t> fruit, you </a:t>
            </a:r>
            <a:r>
              <a:rPr lang="en-US" b="1" dirty="0"/>
              <a:t>will be</a:t>
            </a:r>
            <a:r>
              <a:rPr lang="en-US" dirty="0"/>
              <a:t> healthy.</a:t>
            </a:r>
          </a:p>
          <a:p>
            <a:r>
              <a:rPr lang="en-US" dirty="0"/>
              <a:t>If you drop it, it can /may break.</a:t>
            </a:r>
          </a:p>
          <a:p>
            <a:r>
              <a:rPr lang="en-US" dirty="0"/>
              <a:t>If you come to Kozani, give me a call!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First Conditional </a:t>
            </a:r>
            <a:endParaRPr lang="el-GR" dirty="0"/>
          </a:p>
        </p:txBody>
      </p:sp>
      <p:sp>
        <p:nvSpPr>
          <p:cNvPr id="5" name="Βέλος: Δεξιό 4">
            <a:extLst>
              <a:ext uri="{FF2B5EF4-FFF2-40B4-BE49-F238E27FC236}">
                <a16:creationId xmlns:a16="http://schemas.microsoft.com/office/drawing/2014/main" id="{ED19C050-72C7-4ABC-A0D0-F182B767914C}"/>
              </a:ext>
            </a:extLst>
          </p:cNvPr>
          <p:cNvSpPr/>
          <p:nvPr/>
        </p:nvSpPr>
        <p:spPr>
          <a:xfrm>
            <a:off x="3779912" y="1628800"/>
            <a:ext cx="288032" cy="1910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Second Conditional 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600" b="1" dirty="0"/>
              <a:t>Ιf + Simple Past    would / could / might + απαρέμφ.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Χρησιμοποιούμε το Second Conditional για κάτι υποθετικό, φανταστικό ή πολύ δύσκολο να συμβεί στο παρόν ή το μέλλον. </a:t>
            </a:r>
          </a:p>
          <a:p>
            <a:r>
              <a:rPr lang="el-GR" sz="2600" dirty="0"/>
              <a:t>If I </a:t>
            </a:r>
            <a:r>
              <a:rPr lang="el-GR" sz="2600" b="1" dirty="0"/>
              <a:t>were</a:t>
            </a:r>
            <a:r>
              <a:rPr lang="el-GR" sz="2600" dirty="0"/>
              <a:t> famous, I </a:t>
            </a:r>
            <a:r>
              <a:rPr lang="el-GR" sz="2600" b="1" dirty="0"/>
              <a:t>would be</a:t>
            </a:r>
            <a:r>
              <a:rPr lang="el-GR" sz="2600" dirty="0"/>
              <a:t> happy.</a:t>
            </a:r>
          </a:p>
          <a:p>
            <a:pPr>
              <a:buNone/>
            </a:pPr>
            <a:endParaRPr lang="el-GR" sz="2600" dirty="0"/>
          </a:p>
          <a:p>
            <a:r>
              <a:rPr lang="el-GR" sz="2600" dirty="0"/>
              <a:t>If I </a:t>
            </a:r>
            <a:r>
              <a:rPr lang="el-GR" sz="2600" b="1" dirty="0"/>
              <a:t>had</a:t>
            </a:r>
            <a:r>
              <a:rPr lang="el-GR" sz="2600" dirty="0"/>
              <a:t> a lot of money, I c</a:t>
            </a:r>
            <a:r>
              <a:rPr lang="el-GR" sz="2600" b="1" dirty="0"/>
              <a:t>ould buy</a:t>
            </a:r>
            <a:r>
              <a:rPr lang="el-GR" sz="2600" dirty="0"/>
              <a:t> a mansion.</a:t>
            </a:r>
          </a:p>
          <a:p>
            <a:endParaRPr lang="el-GR" dirty="0"/>
          </a:p>
        </p:txBody>
      </p:sp>
      <p:sp>
        <p:nvSpPr>
          <p:cNvPr id="4" name="Βέλος: Δεξιό 3">
            <a:extLst>
              <a:ext uri="{FF2B5EF4-FFF2-40B4-BE49-F238E27FC236}">
                <a16:creationId xmlns:a16="http://schemas.microsoft.com/office/drawing/2014/main" id="{2900DB86-E935-442F-9C02-A6026A72A80C}"/>
              </a:ext>
            </a:extLst>
          </p:cNvPr>
          <p:cNvSpPr/>
          <p:nvPr/>
        </p:nvSpPr>
        <p:spPr>
          <a:xfrm>
            <a:off x="2987824" y="1700808"/>
            <a:ext cx="216024" cy="21602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964488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 If + Past Perfect        would / could / might </a:t>
            </a:r>
          </a:p>
          <a:p>
            <a:pPr marL="0" indent="0">
              <a:buNone/>
            </a:pPr>
            <a:r>
              <a:rPr lang="en-US" b="1" dirty="0"/>
              <a:t>			        + perfect infinitive (have done)</a:t>
            </a:r>
          </a:p>
          <a:p>
            <a:pPr lvl="8"/>
            <a:endParaRPr lang="en-US" b="1" dirty="0"/>
          </a:p>
          <a:p>
            <a:r>
              <a:rPr lang="el-GR" dirty="0"/>
              <a:t>Χρησιμοποιούμε το </a:t>
            </a:r>
            <a:r>
              <a:rPr lang="en-US" dirty="0"/>
              <a:t>Third Conditional </a:t>
            </a:r>
            <a:r>
              <a:rPr lang="el-GR" dirty="0"/>
              <a:t>για να εκφράσουμε κάτι αντίθετο σε αυτό που έχει ήδη συμβεί στο παρελθόν. </a:t>
            </a:r>
          </a:p>
          <a:p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hadn’t run</a:t>
            </a:r>
            <a:r>
              <a:rPr lang="en-US" dirty="0"/>
              <a:t> down the stairs, I</a:t>
            </a:r>
            <a:r>
              <a:rPr lang="en-US" b="1" dirty="0"/>
              <a:t> wouldn’t have broken </a:t>
            </a:r>
            <a:r>
              <a:rPr lang="en-US" dirty="0"/>
              <a:t>my hand. </a:t>
            </a:r>
            <a:r>
              <a:rPr lang="en-US" sz="2200" i="1" dirty="0"/>
              <a:t>(But I actually ran down the stairs and I broke my arm.)</a:t>
            </a:r>
          </a:p>
          <a:p>
            <a:pPr>
              <a:buNone/>
            </a:pPr>
            <a:endParaRPr lang="el-GR" dirty="0"/>
          </a:p>
          <a:p>
            <a:r>
              <a:rPr lang="en-US" dirty="0"/>
              <a:t>If I </a:t>
            </a:r>
            <a:r>
              <a:rPr lang="en-US" b="1" dirty="0"/>
              <a:t>had studied</a:t>
            </a:r>
            <a:r>
              <a:rPr lang="en-US" dirty="0"/>
              <a:t> harder, I </a:t>
            </a:r>
            <a:r>
              <a:rPr lang="en-US" b="1" dirty="0"/>
              <a:t>would have passed</a:t>
            </a:r>
            <a:r>
              <a:rPr lang="en-US" dirty="0"/>
              <a:t> the exams.</a:t>
            </a:r>
          </a:p>
          <a:p>
            <a:endParaRPr lang="el-GR" dirty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Third Conditional </a:t>
            </a:r>
            <a:endParaRPr lang="el-GR" dirty="0"/>
          </a:p>
        </p:txBody>
      </p:sp>
      <p:sp>
        <p:nvSpPr>
          <p:cNvPr id="2" name="Βέλος: Δεξιό 1">
            <a:extLst>
              <a:ext uri="{FF2B5EF4-FFF2-40B4-BE49-F238E27FC236}">
                <a16:creationId xmlns:a16="http://schemas.microsoft.com/office/drawing/2014/main" id="{81C82055-5341-46BC-8BB9-C032DB264E51}"/>
              </a:ext>
            </a:extLst>
          </p:cNvPr>
          <p:cNvSpPr/>
          <p:nvPr/>
        </p:nvSpPr>
        <p:spPr>
          <a:xfrm>
            <a:off x="3131840" y="1700808"/>
            <a:ext cx="360040" cy="196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2128"/>
          </a:xfrm>
        </p:spPr>
        <p:txBody>
          <a:bodyPr>
            <a:noAutofit/>
          </a:bodyPr>
          <a:lstStyle/>
          <a:p>
            <a:r>
              <a:rPr lang="el-GR" sz="2800" b="1" dirty="0">
                <a:solidFill>
                  <a:schemeClr val="tx1"/>
                </a:solidFill>
              </a:rPr>
              <a:t>Εκτός από το </a:t>
            </a:r>
            <a:r>
              <a:rPr lang="en-US" sz="2800" b="1" dirty="0">
                <a:solidFill>
                  <a:schemeClr val="tx1"/>
                </a:solidFill>
              </a:rPr>
              <a:t>if </a:t>
            </a:r>
            <a:r>
              <a:rPr lang="el-GR" sz="2800" b="1" dirty="0">
                <a:solidFill>
                  <a:schemeClr val="tx1"/>
                </a:solidFill>
              </a:rPr>
              <a:t>υπάρχουν και κάποιες άλλες λέξεις που έχουν υποθετική σημασία όπως: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6678" y="620688"/>
            <a:ext cx="8534400" cy="6237312"/>
          </a:xfrm>
        </p:spPr>
        <p:txBody>
          <a:bodyPr>
            <a:noAutofit/>
          </a:bodyPr>
          <a:lstStyle/>
          <a:p>
            <a:pPr>
              <a:buNone/>
            </a:pP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unless = if not</a:t>
            </a:r>
            <a:br>
              <a:rPr lang="en-US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even if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ακόμη και αν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provided/providing that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as/so long as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on condition that = 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με την προϋπόθεση να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in case (of)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σε περίπτωση που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suppose/supposing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υποθέτοντας</a:t>
            </a:r>
            <a:br>
              <a:rPr lang="el-GR" sz="2000" b="1" dirty="0">
                <a:latin typeface="Calibri" pitchFamily="34" charset="0"/>
                <a:cs typeface="Calibri" pitchFamily="34" charset="0"/>
              </a:rPr>
            </a:br>
            <a:r>
              <a:rPr lang="en-US" sz="2000" b="1" dirty="0">
                <a:latin typeface="Calibri" pitchFamily="34" charset="0"/>
                <a:cs typeface="Calibri" pitchFamily="34" charset="0"/>
              </a:rPr>
              <a:t>but for = 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εξαιτίας/αν δεν υπήρχε (η βοήθεια σου)</a:t>
            </a:r>
            <a:br>
              <a:rPr lang="el-GR" sz="2000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won't get fit unless you go on a diet. (... if you don't go on a diet)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Even if you say sorry, they won't forgive you.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take my car provided/providing that you drive carefully.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I'll tell you my password as/so long as you don't reveal it.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You can stay up late on condition that you wash the dishes first.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Take a pair of gloves with you in case it gets cold.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e.g. Suppose/supposing you don't pass the exams, will you give it up?</a:t>
            </a:r>
            <a:br>
              <a:rPr lang="en-US" sz="2000" i="1" dirty="0">
                <a:latin typeface="Calibri" pitchFamily="34" charset="0"/>
                <a:cs typeface="Calibri" pitchFamily="34" charset="0"/>
              </a:rPr>
            </a:br>
            <a:r>
              <a:rPr lang="en-US" sz="2000" i="1" dirty="0">
                <a:latin typeface="Calibri" pitchFamily="34" charset="0"/>
                <a:cs typeface="Calibri" pitchFamily="34" charset="0"/>
              </a:rPr>
              <a:t>e.</a:t>
            </a:r>
            <a:r>
              <a:rPr lang="en-US" sz="2000" i="1">
                <a:latin typeface="Calibri" pitchFamily="34" charset="0"/>
                <a:cs typeface="Calibri" pitchFamily="34" charset="0"/>
              </a:rPr>
              <a:t>g. But </a:t>
            </a:r>
            <a:r>
              <a:rPr lang="en-US" sz="2000" i="1" dirty="0">
                <a:latin typeface="Calibri" pitchFamily="34" charset="0"/>
                <a:cs typeface="Calibri" pitchFamily="34" charset="0"/>
              </a:rPr>
              <a:t>for my seat belt, I would have been seriously injured. (= If it hadn't been for my seat belt,....)</a:t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l-GR" sz="2000" b="1" dirty="0">
                <a:latin typeface="Calibri" pitchFamily="34" charset="0"/>
                <a:cs typeface="Calibri" pitchFamily="34" charset="0"/>
              </a:rPr>
              <a:t>ΝΟΤΕ: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 Μετά από τις παραπάνω λέξεις δεν ακολουθεί 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ποτέ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will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 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αλλά συνήθως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present simple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000" dirty="0">
                <a:latin typeface="Calibri" pitchFamily="34" charset="0"/>
                <a:cs typeface="Calibri" pitchFamily="34" charset="0"/>
              </a:rPr>
              <a:t>ή</a:t>
            </a:r>
            <a:r>
              <a:rPr lang="el-GR" sz="2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past simple.</a:t>
            </a:r>
            <a:br>
              <a:rPr lang="en-US" sz="2000" dirty="0"/>
            </a:br>
            <a:endParaRPr lang="el-GR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987552"/>
          </a:xfrm>
        </p:spPr>
        <p:txBody>
          <a:bodyPr>
            <a:normAutofit fontScale="90000"/>
          </a:bodyPr>
          <a:lstStyle/>
          <a:p>
            <a:br>
              <a:rPr lang="el-GR" b="1" dirty="0">
                <a:solidFill>
                  <a:schemeClr val="tx1"/>
                </a:solidFill>
              </a:rPr>
            </a:br>
            <a:r>
              <a:rPr lang="el-GR" b="1" dirty="0">
                <a:solidFill>
                  <a:schemeClr val="tx1"/>
                </a:solidFill>
              </a:rPr>
              <a:t>MIXED CONDITIONALS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Σε ορισμένες περιστάσεις μπορεί να θέλουμε να εκφράσουμε μια σύνθετη υπόθεση, η οποία ίσως συνδέει παρελθόν και μέλλον. Θέλουμε, δηλαδή να αναφερθούμε σε μια πράξη που συνέβη στο παρελθόν και τα αποτελέσματά της είναι ορατά στο παρόν.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Ιf he had married Kate, he would be happy now. ( Υπόθεση 3ου - Απόδοση 2ου)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he knew people there, I would have moved to the area.(Υπόθεση 2ου - Απόδοση 3ου)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e.g.</a:t>
            </a:r>
            <a:r>
              <a:rPr lang="en-US" dirty="0"/>
              <a:t> </a:t>
            </a:r>
            <a:r>
              <a:rPr lang="el-GR" dirty="0"/>
              <a:t>If the ambulance had arrived earlier, the man would be alive now. (Υπόθεση 3ου - Απόδοση 2ου)</a:t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145</Words>
  <Application>Microsoft Office PowerPoint</Application>
  <PresentationFormat>Προβολή στην οθόνη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6" baseType="lpstr">
      <vt:lpstr>Calibri</vt:lpstr>
      <vt:lpstr>Calibri Light</vt:lpstr>
      <vt:lpstr>Georgia</vt:lpstr>
      <vt:lpstr>Segoe UI Black</vt:lpstr>
      <vt:lpstr>Wingdings</vt:lpstr>
      <vt:lpstr>Wingdings 2</vt:lpstr>
      <vt:lpstr>Δημοτικός</vt:lpstr>
      <vt:lpstr>Conditionals </vt:lpstr>
      <vt:lpstr>Παρουσίαση του PowerPoint</vt:lpstr>
      <vt:lpstr>Παρουσίαση του PowerPoint</vt:lpstr>
      <vt:lpstr>Zero Conditional</vt:lpstr>
      <vt:lpstr>First Conditional </vt:lpstr>
      <vt:lpstr>Second Conditional </vt:lpstr>
      <vt:lpstr>Third Conditional </vt:lpstr>
      <vt:lpstr>Εκτός από το if υπάρχουν και κάποιες άλλες λέξεις που έχουν υποθετική σημασία όπως:</vt:lpstr>
      <vt:lpstr> MIXED CONDITIONALS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admin</dc:creator>
  <cp:lastModifiedBy>Paraskevi Christou</cp:lastModifiedBy>
  <cp:revision>31</cp:revision>
  <dcterms:created xsi:type="dcterms:W3CDTF">2021-03-30T08:22:18Z</dcterms:created>
  <dcterms:modified xsi:type="dcterms:W3CDTF">2026-03-08T22:25:11Z</dcterms:modified>
</cp:coreProperties>
</file>