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713" autoAdjust="0"/>
  </p:normalViewPr>
  <p:slideViewPr>
    <p:cSldViewPr>
      <p:cViewPr varScale="1">
        <p:scale>
          <a:sx n="110" d="100"/>
          <a:sy n="110" d="100"/>
        </p:scale>
        <p:origin x="-9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E943E0-B11A-40FD-8111-7D2EAD499AD8}" type="datetimeFigureOut">
              <a:rPr lang="el-GR" smtClean="0"/>
              <a:t>28/1/2024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712167-D9A4-4D5B-82D5-2986C28AC0F6}"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16" name="15 - Θέση αριθμού διαφάνειας"/>
          <p:cNvSpPr>
            <a:spLocks noGrp="1"/>
          </p:cNvSpPr>
          <p:nvPr>
            <p:ph type="sldNum" sz="quarter" idx="11"/>
          </p:nvPr>
        </p:nvSpPr>
        <p:spPr/>
        <p:txBody>
          <a:bodyPr/>
          <a:lstStyle/>
          <a:p>
            <a:fld id="{E27EECCB-285C-4259-AB2E-84A0AAA9945F}" type="slidenum">
              <a:rPr lang="el-GR" smtClean="0"/>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7EECCB-285C-4259-AB2E-84A0AAA9945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7EECCB-285C-4259-AB2E-84A0AAA9945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7E6CA2D7-0589-4F26-B8C9-6F0D2E748083}" type="datetimeFigureOut">
              <a:rPr lang="el-GR" smtClean="0"/>
              <a:t>28/1/2024</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E27EECCB-285C-4259-AB2E-84A0AAA9945F}" type="slidenum">
              <a:rPr lang="el-GR" smtClean="0"/>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7EECCB-285C-4259-AB2E-84A0AAA9945F}" type="slidenum">
              <a:rPr lang="el-GR" smtClean="0"/>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7EECCB-285C-4259-AB2E-84A0AAA9945F}"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E27EECCB-285C-4259-AB2E-84A0AAA9945F}" type="slidenum">
              <a:rPr lang="el-GR" smtClean="0"/>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27EECCB-285C-4259-AB2E-84A0AAA9945F}"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27EECCB-285C-4259-AB2E-84A0AAA9945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7E6CA2D7-0589-4F26-B8C9-6F0D2E748083}" type="datetimeFigureOut">
              <a:rPr lang="el-GR" smtClean="0"/>
              <a:t>28/1/2024</a:t>
            </a:fld>
            <a:endParaRPr lang="el-GR"/>
          </a:p>
        </p:txBody>
      </p:sp>
      <p:sp>
        <p:nvSpPr>
          <p:cNvPr id="9" name="8 - Θέση αριθμού διαφάνειας"/>
          <p:cNvSpPr>
            <a:spLocks noGrp="1"/>
          </p:cNvSpPr>
          <p:nvPr>
            <p:ph type="sldNum" sz="quarter" idx="15"/>
          </p:nvPr>
        </p:nvSpPr>
        <p:spPr/>
        <p:txBody>
          <a:bodyPr/>
          <a:lstStyle/>
          <a:p>
            <a:fld id="{E27EECCB-285C-4259-AB2E-84A0AAA9945F}" type="slidenum">
              <a:rPr lang="el-GR" smtClean="0"/>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7E6CA2D7-0589-4F26-B8C9-6F0D2E748083}" type="datetimeFigureOut">
              <a:rPr lang="el-GR" smtClean="0"/>
              <a:t>28/1/2024</a:t>
            </a:fld>
            <a:endParaRPr lang="el-GR"/>
          </a:p>
        </p:txBody>
      </p:sp>
      <p:sp>
        <p:nvSpPr>
          <p:cNvPr id="9" name="8 - Θέση αριθμού διαφάνειας"/>
          <p:cNvSpPr>
            <a:spLocks noGrp="1"/>
          </p:cNvSpPr>
          <p:nvPr>
            <p:ph type="sldNum" sz="quarter" idx="11"/>
          </p:nvPr>
        </p:nvSpPr>
        <p:spPr/>
        <p:txBody>
          <a:bodyPr/>
          <a:lstStyle/>
          <a:p>
            <a:fld id="{E27EECCB-285C-4259-AB2E-84A0AAA9945F}" type="slidenum">
              <a:rPr lang="el-GR" smtClean="0"/>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E6CA2D7-0589-4F26-B8C9-6F0D2E748083}" type="datetimeFigureOut">
              <a:rPr lang="el-GR" smtClean="0"/>
              <a:t>28/1/2024</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27EECCB-285C-4259-AB2E-84A0AAA9945F}" type="slidenum">
              <a:rPr lang="el-GR" smtClean="0"/>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sansimera.gr/almanac/1504"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B%CE%AF%CE%B6%CE%B1_%CE%BD%CF%84%CE%B5%CE%BB_%CE%A4%CE%B6%CE%BF%CE%BA%CF%8C%CE%BD%CF%84%CE%BF" TargetMode="External"/><Relationship Id="rId2" Type="http://schemas.openxmlformats.org/officeDocument/2006/relationships/hyperlink" Target="https://el.wikipedia.org/wiki/%CE%A0%CF%81%CE%BF%CF%83%CF%89%CF%80%CE%BF%CE%B3%CF%81%CE%B1%CF%86%CE%AF%CE%B1" TargetMode="External"/><Relationship Id="rId1" Type="http://schemas.openxmlformats.org/officeDocument/2006/relationships/slideLayout" Target="../slideLayouts/slideLayout9.xml"/><Relationship Id="rId5" Type="http://schemas.openxmlformats.org/officeDocument/2006/relationships/image" Target="../media/image6.jpeg"/><Relationship Id="rId4" Type="http://schemas.openxmlformats.org/officeDocument/2006/relationships/hyperlink" Target="https://el.wikipedia.org/wiki/%CE%A4%CE%BF%CF%83%CE%BA%CE%AC%CE%BD%CE%B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l.wikipedia.org/wiki/%CE%A4%CE%BF%CE%B9%CF%87%CE%BF%CE%B3%CF%81%CE%B1%CF%86%CE%AF%CE%B1"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s://el.wikipedia.org/wiki/%CE%9B%CE%BF%CF%85%CE%B4%CE%BF%CE%B2%CE%AF%CE%BA%CE%BF%CF%82_%CE%A3%CF%86%CF%8C%CF%81%CF%84%CF%83%CE%B1" TargetMode="External"/><Relationship Id="rId5" Type="http://schemas.openxmlformats.org/officeDocument/2006/relationships/hyperlink" Target="https://el.wikipedia.org/wiki/%CE%A3%CE%AC%CE%BD%CF%84%CE%B1_%CE%9C%CE%B1%CF%81%CE%AF%CE%B1_%CE%BD%CF%84%CE%AD%CE%BB%CE%BB%CE%B5_%CE%93%CE%BA%CF%81%CE%AC%CF%84%CF%83%CE%B9%CE%B5_(%CE%9C%CE%B9%CE%BB%CE%AC%CE%BD%CE%BF)" TargetMode="External"/><Relationship Id="rId4" Type="http://schemas.openxmlformats.org/officeDocument/2006/relationships/hyperlink" Target="https://el.wikipedia.org/wiki/%CE%9C%CE%B9%CE%BB%CE%AC%CE%BD%CE%B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sansimera.gr/biographies/3095" TargetMode="External"/><Relationship Id="rId2" Type="http://schemas.openxmlformats.org/officeDocument/2006/relationships/hyperlink" Target="https://www.sansimera.gr/almanac/050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b="1"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Leonardo </a:t>
            </a:r>
            <a:r>
              <a:rPr lang="en-US" b="1" spc="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Da</a:t>
            </a:r>
            <a:r>
              <a:rPr lang="en-US" b="1"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Vinci</a:t>
            </a:r>
            <a:endParaRPr lang="el-GR" b="1"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14" name="13 - Θέση περιεχομένου" descr="αρχείο λήψης.jpg"/>
          <p:cNvPicPr>
            <a:picLocks noGrp="1" noChangeAspect="1"/>
          </p:cNvPicPr>
          <p:nvPr>
            <p:ph sz="half" idx="1"/>
          </p:nvPr>
        </p:nvPicPr>
        <p:blipFill>
          <a:blip r:embed="rId2" cstate="print"/>
          <a:stretch>
            <a:fillRect/>
          </a:stretch>
        </p:blipFill>
        <p:spPr>
          <a:xfrm>
            <a:off x="5500694" y="3286124"/>
            <a:ext cx="2019300" cy="22669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7" name="16 - Θέση περιεχομένου" descr="leonardo-da-vinci.jpg!Portrait.jpg"/>
          <p:cNvPicPr>
            <a:picLocks noGrp="1" noChangeAspect="1"/>
          </p:cNvPicPr>
          <p:nvPr>
            <p:ph sz="half" idx="2"/>
          </p:nvPr>
        </p:nvPicPr>
        <p:blipFill>
          <a:blip r:embed="rId3" cstate="print"/>
          <a:stretch>
            <a:fillRect/>
          </a:stretch>
        </p:blipFill>
        <p:spPr>
          <a:xfrm>
            <a:off x="1928794" y="2000240"/>
            <a:ext cx="2428875" cy="38100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1219200"/>
          </a:xfrm>
        </p:spPr>
        <p:txBody>
          <a:bodyPr/>
          <a:lstStyle/>
          <a:p>
            <a:r>
              <a:rPr lang="en-US" b="1"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LEONARDO WHO?</a:t>
            </a:r>
            <a:endParaRPr lang="el-GR"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sp>
        <p:nvSpPr>
          <p:cNvPr id="3" name="2 - Θέση περιεχομένου"/>
          <p:cNvSpPr>
            <a:spLocks noGrp="1"/>
          </p:cNvSpPr>
          <p:nvPr>
            <p:ph sz="half" idx="1"/>
          </p:nvPr>
        </p:nvSpPr>
        <p:spPr>
          <a:xfrm>
            <a:off x="457200" y="1714488"/>
            <a:ext cx="3900486" cy="4381512"/>
          </a:xfrm>
        </p:spPr>
        <p:txBody>
          <a:bodyPr>
            <a:normAutofit/>
          </a:bodyPr>
          <a:lstStyle/>
          <a:p>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 Λεονάρντο ντα Βίντσι (1452 —1519) ήταν Ιταλός αρχιτέκτονας, ζωγράφος, γλύπτης, μουσικός, εφευρέτης, μηχανικός, ανατόμος, γεωμέτρης και επιστήμονας που έζησε την περίοδο της Αναγέννησης</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Νόθος γιος του δικηγόρου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Πιέρο</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ντα Βίντσι και της χωρικής Κατερίνας, γεννήθηκε στις </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2"/>
              </a:rPr>
              <a:t>15 Απριλίου</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του 1452 στην πόλη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Αντσιάνο</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κοντά στο Βίντσι της Ιταλίας. Το πλήρες όνομα του ήταν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Leonardo</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di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ser</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Piero</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da</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Vinci</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Θεωρείται </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ιδιοφυής προσωπικότητα της Αναγέννησης</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ξιος</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τιμητής του τίτλου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Homo</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Universalis</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(που σημαίνει συνολικός, καθολικός άνθρωπος</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el-G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endParaRPr lang="el-G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4 - Θέση περιεχομένου" descr="collage-gfe40328e7_1280.jpg"/>
          <p:cNvPicPr>
            <a:picLocks noGrp="1" noChangeAspect="1"/>
          </p:cNvPicPr>
          <p:nvPr>
            <p:ph sz="half" idx="2"/>
          </p:nvPr>
        </p:nvPicPr>
        <p:blipFill>
          <a:blip r:embed="rId3" cstate="print"/>
          <a:stretch>
            <a:fillRect/>
          </a:stretch>
        </p:blipFill>
        <p:spPr>
          <a:xfrm>
            <a:off x="4357686" y="1714488"/>
            <a:ext cx="4206876" cy="4143403"/>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5572132" y="357166"/>
            <a:ext cx="2928958" cy="1143008"/>
          </a:xfrm>
        </p:spPr>
        <p:txBody>
          <a:bodyPr>
            <a:normAutofit/>
          </a:bodyPr>
          <a:lstStyle/>
          <a:p>
            <a:r>
              <a:rPr lang="en-US" sz="28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famous MONA LISA</a:t>
            </a:r>
            <a:endParaRPr lang="el-GR" sz="28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 Θέση κειμένου"/>
          <p:cNvSpPr>
            <a:spLocks noGrp="1"/>
          </p:cNvSpPr>
          <p:nvPr>
            <p:ph type="body" sz="half" idx="2"/>
          </p:nvPr>
        </p:nvSpPr>
        <p:spPr>
          <a:xfrm>
            <a:off x="5572132" y="1600200"/>
            <a:ext cx="3114668" cy="4419600"/>
          </a:xfrm>
        </p:spPr>
        <p:txBody>
          <a:bodyPr>
            <a:noAutofit/>
          </a:bodyPr>
          <a:lstStyle/>
          <a:p>
            <a:r>
              <a:rPr lang="el-GR" sz="1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Η </a:t>
            </a:r>
            <a:r>
              <a:rPr lang="el-GR" sz="1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Μόνα </a:t>
            </a:r>
            <a:r>
              <a:rPr lang="el-GR" sz="1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Λίζα</a:t>
            </a: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γνωστή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και ως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Τζιοκόντα</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ή Πορτραίτο της Λίζα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Γκεραρντίνι</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συζύγου του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Φρανσέσκο</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ντελ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Τζιοκόντο</a:t>
            </a: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είναι</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2" tooltip="Προσωπογραφία"/>
              </a:rPr>
              <a:t>προσωπογραφία</a:t>
            </a: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Ο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πίνακας πήρε το όνομά του από τη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3" tooltip="Λίζα ντελ Τζοκόντο"/>
              </a:rPr>
              <a:t>Λίζα ντελ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3" tooltip="Λίζα ντελ Τζοκόντο"/>
              </a:rPr>
              <a:t>Τζοκόντο</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που ήταν μέλος της οικογένειας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Γκεραρντίνι</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από τη Φλωρεντία και την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4" tooltip="Τοσκάνη"/>
              </a:rPr>
              <a:t>Τοσκάνη</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και σύζυγος του εύπορου έμπορου μεταξιού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Φρανσέσκο</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ντελ </a:t>
            </a:r>
            <a:r>
              <a:rPr lang="el-GR"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Τζιοκόντο.Ο</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πίνακας ήταν παραγγελία για το καινούριο τους σπίτι και για να γιορτάσουν τη γέννηση του δεύτερου γιου τους, Αντρέα.</a:t>
            </a:r>
            <a:endParaRPr lang="el-GR" sz="1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6" name="15 - Θέση εικόνας" descr="144196.jpg"/>
          <p:cNvPicPr>
            <a:picLocks noGrp="1" noChangeAspect="1"/>
          </p:cNvPicPr>
          <p:nvPr>
            <p:ph type="pic" idx="1"/>
          </p:nvPr>
        </p:nvPicPr>
        <p:blipFill>
          <a:blip r:embed="rId5" cstate="print"/>
          <a:srcRect t="15348" b="15348"/>
          <a:stretch>
            <a:fillRect/>
          </a:stretch>
        </p:blipFill>
        <p:spPr>
          <a:xfrm>
            <a:off x="428596" y="1071546"/>
            <a:ext cx="4947816" cy="457203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15 - Θέση περιεχομένου" descr="4p68t1619788374174.jpg"/>
          <p:cNvPicPr>
            <a:picLocks noGrp="1" noChangeAspect="1"/>
          </p:cNvPicPr>
          <p:nvPr>
            <p:ph idx="1"/>
          </p:nvPr>
        </p:nvPicPr>
        <p:blipFill>
          <a:blip r:embed="rId2" cstate="print"/>
          <a:stretch>
            <a:fillRect/>
          </a:stretch>
        </p:blipFill>
        <p:spPr>
          <a:xfrm>
            <a:off x="1214414" y="571480"/>
            <a:ext cx="6286519" cy="3528833"/>
          </a:xfrm>
          <a:prstGeom prst="ellipse">
            <a:avLst/>
          </a:prstGeom>
          <a:ln>
            <a:noFill/>
          </a:ln>
          <a:effectLst>
            <a:softEdge rad="112500"/>
          </a:effectLst>
        </p:spPr>
      </p:pic>
      <p:sp>
        <p:nvSpPr>
          <p:cNvPr id="14" name="13 - Τίτλος"/>
          <p:cNvSpPr>
            <a:spLocks noGrp="1"/>
          </p:cNvSpPr>
          <p:nvPr>
            <p:ph type="title"/>
          </p:nvPr>
        </p:nvSpPr>
        <p:spPr>
          <a:xfrm>
            <a:off x="428596" y="4929198"/>
            <a:ext cx="8229600" cy="1214446"/>
          </a:xfrm>
        </p:spPr>
        <p:txBody>
          <a:bodyPr>
            <a:noAutofit/>
          </a:bodyPr>
          <a:lstStyle/>
          <a:p>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Ο Μυστικός Δείπνος (</a:t>
            </a:r>
            <a:r>
              <a:rPr lang="el-GR" sz="1600" i="1"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Cenacolo</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ή </a:t>
            </a:r>
            <a:r>
              <a:rPr lang="el-GR" sz="1600" i="1"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L'Ultima</a:t>
            </a:r>
            <a:r>
              <a:rPr lang="el-GR" sz="1600" i="1"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i="1"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Cena</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είναι </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3" tooltip="Τοιχογραφία"/>
              </a:rPr>
              <a:t>τοιχογραφία</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του 15ου αιώνα. Βρίσκεται στο </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4" tooltip="Μιλάνο"/>
              </a:rPr>
              <a:t>Μιλάνο</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της Ιταλίας, στην τραπεζαρία του μοναστηριού </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5" tooltip="Σάντα Μαρία ντέλλε Γκράτσιε (Μιλάνο)"/>
              </a:rPr>
              <a:t>Σάντα Μαρία </a:t>
            </a:r>
            <a:r>
              <a:rPr lang="el-GR" sz="1600"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5" tooltip="Σάντα Μαρία ντέλλε Γκράτσιε (Μιλάνο)"/>
              </a:rPr>
              <a:t>ντέλλε</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5" tooltip="Σάντα Μαρία ντέλλε Γκράτσιε (Μιλάνο)"/>
              </a:rPr>
              <a:t> </a:t>
            </a:r>
            <a:r>
              <a:rPr lang="el-GR" sz="1600"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5" tooltip="Σάντα Μαρία ντέλλε Γκράτσιε (Μιλάνο)"/>
              </a:rPr>
              <a:t>Γκράτσιε</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Santa</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Maria</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delle</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1600"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Grazie</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Παναγία της Χάριτος), αν και η δημιουργία του έγινε ως παραγγελία από τον δούκα </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6" tooltip="Λουδοβίκος Σφόρτσα"/>
              </a:rPr>
              <a:t>Λουδοβίκο </a:t>
            </a:r>
            <a:r>
              <a:rPr lang="el-GR" sz="1600"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6" tooltip="Λουδοβίκος Σφόρτσα"/>
              </a:rPr>
              <a:t>Σφόρτσα</a:t>
            </a:r>
            <a:r>
              <a:rPr lang="el-GR" sz="16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που επιθυμούσε αρχικά το κτήριο να αποτελέσει το μαυσωλείο της οικογένειάς του. Αποτελεί, το μεγαλύτερο έργο του Λεονάρντο και τη μοναδική νωπογραφία του που μας έχει σωθεί.. Ένα από τα σημαντικότερα και πολυτιμότερα έργα στην ιστορία της τέχνης και ένα από τα πλέον αναγνωρίσιμα και αναπαραχθέντα έργα ζωγραφικής.</a:t>
            </a:r>
            <a:endParaRPr lang="el-GR" sz="1600"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28596" y="1357298"/>
            <a:ext cx="8229600" cy="4572000"/>
          </a:xfrm>
        </p:spPr>
        <p:txBody>
          <a:bodyPr>
            <a:normAutofit fontScale="62500" lnSpcReduction="20000"/>
          </a:bodyPr>
          <a:lstStyle/>
          <a:p>
            <a:pPr>
              <a:buNone/>
            </a:pP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Ο Λεονάρντο μεγάλωσε με τον πατέρα του στην πόλη της Φλωρεντίας, όπου από πολύ μικρή ηλικία έδειξε δείγματα της ευφυΐας και του καλλιτεχνικού του ταλέντου. Σε ηλικία δεκατεσσάρων ετών στάλθηκε ως μαθητευόμενος στο εργαστήριο του </a:t>
            </a:r>
            <a:r>
              <a:rPr lang="el-GR" sz="31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φλωρεντίνου</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ζωγράφου και </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αρχιτέκτονα  </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Αντρέα ντελ </a:t>
            </a:r>
            <a:r>
              <a:rPr lang="el-GR" sz="31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Βερόκιο</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στο πλάι του οποίου παρέμεινε έως το 1480</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Αυτή την περίοδο έγιναν και οι πρώτες δημιουργίες του, στις οποίες αναδεικνύεται το ταλέντο του στο σχέδιο, αλλά και η πειθαρχημένη προσοχή του στη λεπτομέρεια. Χαρακτηριστικό είναι το πρώτο σχέδιό του, που απεικονίζει ένα τοπίο απ’ την κοιλάδα του ποταμού Άρνου και ολοκληρώθηκε στις </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hlinkClick r:id="rId2"/>
              </a:rPr>
              <a:t>5 Αυγούστου</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του 1473</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Οι πρώτοι πίνακες του Λεονάρντο δείχνουν πως δεχόταν αρχικά μικρές παραγγελίες. Την ίδια περίοδο που ο ντα Βίντσι ξεκινούσε την πορεία του, ζωγράφοι όπως ο Μποτιτσέλι ή ο </a:t>
            </a:r>
            <a:r>
              <a:rPr lang="el-GR" sz="31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Ντομένικο</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a:t>
            </a:r>
            <a:r>
              <a:rPr lang="el-GR" sz="31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Γκιρλαντάγιο</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(δάσκαλος του </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hlinkClick r:id="rId3"/>
              </a:rPr>
              <a:t>Μιχαήλ Άγγελου</a:t>
            </a:r>
            <a:r>
              <a:rPr lang="el-GR" sz="3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βρίσκονταν στο αποκορύφωμα της καριέρας τους.</a:t>
            </a:r>
            <a:r>
              <a:rPr lang="el-G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
            </a:r>
            <a:br>
              <a:rPr lang="el-G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br>
            <a:endPar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ndParaRPr>
          </a:p>
        </p:txBody>
      </p:sp>
      <p:sp>
        <p:nvSpPr>
          <p:cNvPr id="4" name="3 - Τίτλος"/>
          <p:cNvSpPr>
            <a:spLocks noGrp="1"/>
          </p:cNvSpPr>
          <p:nvPr>
            <p:ph type="title"/>
          </p:nvPr>
        </p:nvSpPr>
        <p:spPr/>
        <p:txBody>
          <a:bodyPr/>
          <a:lstStyle/>
          <a:p>
            <a:endParaRPr lang="el-GR" dirty="0"/>
          </a:p>
        </p:txBody>
      </p:sp>
    </p:spTree>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79</TotalTime>
  <Words>165</Words>
  <Application>Microsoft Office PowerPoint</Application>
  <PresentationFormat>Προβολή στην οθόνη (4:3)</PresentationFormat>
  <Paragraphs>7</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Χαρτί</vt:lpstr>
      <vt:lpstr>Leonardo Da Vinci</vt:lpstr>
      <vt:lpstr>LEONARDO WHO?</vt:lpstr>
      <vt:lpstr>The famous MONA LISA</vt:lpstr>
      <vt:lpstr>Ο Μυστικός Δείπνος (Cenacolo ή L'Ultima Cena) είναι τοιχογραφία του 15ου αιώνα. Βρίσκεται στο Μιλάνο της Ιταλίας, στην τραπεζαρία του μοναστηριού Σάντα Μαρία ντέλλε Γκράτσιε (Santa Maria delle Grazie - Παναγία της Χάριτος), αν και η δημιουργία του έγινε ως παραγγελία από τον δούκα Λουδοβίκο Σφόρτσα, που επιθυμούσε αρχικά το κτήριο να αποτελέσει το μαυσωλείο της οικογένειάς του. Αποτελεί, το μεγαλύτερο έργο του Λεονάρντο και τη μοναδική νωπογραφία του που μας έχει σωθεί.. Ένα από τα σημαντικότερα και πολυτιμότερα έργα στην ιστορία της τέχνης και ένα από τα πλέον αναγνωρίσιμα και αναπαραχθέντα έργα ζωγραφικής.</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Leonardo Da Vinci</dc:title>
  <dc:creator>User</dc:creator>
  <cp:lastModifiedBy>User</cp:lastModifiedBy>
  <cp:revision>8</cp:revision>
  <dcterms:created xsi:type="dcterms:W3CDTF">2024-01-28T19:50:59Z</dcterms:created>
  <dcterms:modified xsi:type="dcterms:W3CDTF">2024-01-28T21:10:19Z</dcterms:modified>
</cp:coreProperties>
</file>