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2000" spc="-1" strike="noStrike"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1400" spc="-1" strike="noStrike">
                <a:latin typeface="Times New Roman"/>
              </a:rPr>
              <a:t>&lt;κεφαλίδα&gt;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l-GR" sz="1400" spc="-1" strike="noStrike">
                <a:latin typeface="Times New Roman"/>
              </a:rPr>
              <a:t>&lt;ημερομηνία/ώρα&gt;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l-GR" sz="1400" spc="-1" strike="noStrike">
                <a:latin typeface="Times New Roman"/>
              </a:rPr>
              <a:t>&lt;υποσέλιδο&gt;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F52C53BF-56C8-4EF6-9879-BEB0B5FC21EB}" type="slidenum">
              <a:rPr b="0" lang="el-GR" sz="1400" spc="-1" strike="noStrike">
                <a:latin typeface="Times New Roman"/>
              </a:rPr>
              <a:t>&lt;αριθμός&gt;</a:t>
            </a:fld>
            <a:endParaRPr b="0" lang="el-G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6A4190EF-B833-48DC-9C59-49C407D8A731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93618449-F8B5-459F-9137-591C0584CAC6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9FE1A95E-2D2A-4EA9-A92A-82AA7F1585BD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69345EEB-6F86-42E5-BC5C-A223CBAB937F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C1D2719C-EA6B-4D15-8F1F-78B958689633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233E92FC-AB35-45DB-851A-1997F8EE9E36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BB2F1625-BACC-4239-A3E7-7B7D0A3148C5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BF0C8672-DF8B-4AD6-AABC-547D680BF170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028581A7-C108-4A8B-96D6-8E0C53E777A2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BE457D8B-E889-44BC-A704-32DA6739E3E6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6C5CEE35-42D2-4430-A4ED-DA6AF6730D3E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7D85C023-4722-4805-9790-6C73866D13E6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8000" cy="16380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168840" y="21240"/>
            <a:ext cx="1701360" cy="170136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40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880" y="1054440"/>
            <a:ext cx="1125000" cy="1101960"/>
          </a:xfrm>
          <a:prstGeom prst="donut">
            <a:avLst>
              <a:gd name="adj" fmla="val 11833"/>
            </a:avLst>
          </a:prstGeom>
          <a:gradFill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500000" dist="15000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30240" cy="685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2360" cy="685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00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1600" y="1413720"/>
            <a:ext cx="209520" cy="209520"/>
          </a:xfrm>
          <a:prstGeom prst="ellipse">
            <a:avLst/>
          </a:prstGeom>
          <a:gradFill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157040" y="1344960"/>
            <a:ext cx="63360" cy="6336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36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l-GR" sz="18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815760" y="-815760"/>
            <a:ext cx="1638000" cy="16380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168840" y="21240"/>
            <a:ext cx="1701360" cy="170136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40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 rot="2315400">
            <a:off x="182880" y="1054440"/>
            <a:ext cx="1125000" cy="1101960"/>
          </a:xfrm>
          <a:prstGeom prst="donut">
            <a:avLst>
              <a:gd name="adj" fmla="val 11833"/>
            </a:avLst>
          </a:prstGeom>
          <a:gradFill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500000" dist="15000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1013040" y="0"/>
            <a:ext cx="8130240" cy="685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4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1014840" y="0"/>
            <a:ext cx="72360" cy="685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00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259640" y="360000"/>
            <a:ext cx="7578720" cy="147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el-GR" sz="4400" spc="-1" strike="noStrike">
                <a:solidFill>
                  <a:srgbClr val="572314"/>
                </a:solidFill>
                <a:latin typeface="Gill Sans MT"/>
              </a:rPr>
              <a:t>ΤΕΧΝΟΛΟΓΙΑ Γ΄ ΓΥΜΝΑΣΙΟΥ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03640" y="2565000"/>
            <a:ext cx="740592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3"/>
          <p:cNvSpPr/>
          <p:nvPr/>
        </p:nvSpPr>
        <p:spPr>
          <a:xfrm>
            <a:off x="1152000" y="6120000"/>
            <a:ext cx="7350120" cy="54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200" spc="-1" strike="noStrike">
                <a:solidFill>
                  <a:srgbClr val="000000"/>
                </a:solidFill>
                <a:latin typeface="Gill Sans MT"/>
              </a:rPr>
              <a:t>10ο ΓΥΜΝΑΣΙΟ ΙΛΙΟΥ                                                                        ΚΑΜΑΡΙΩΤΑΚΗ ΕΥΑΓΓΕΛΙΑ </a:t>
            </a:r>
            <a:endParaRPr b="0" lang="el-G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200" spc="-1" strike="noStrike">
                <a:solidFill>
                  <a:srgbClr val="000000"/>
                </a:solidFill>
                <a:latin typeface="Gill Sans MT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b="0" lang="el-GR" sz="1200" spc="-1" strike="noStrike">
                <a:solidFill>
                  <a:srgbClr val="000000"/>
                </a:solidFill>
                <a:latin typeface="Gill Sans MT"/>
              </a:rPr>
              <a:t>ΠΟΛΙΤΙΚΟΣ ΜΗΧΑΝΙΚΟΣ                                                                                                  </a:t>
            </a:r>
            <a:endParaRPr b="0" lang="el-GR" sz="1200" spc="-1" strike="noStrike">
              <a:latin typeface="Arial"/>
            </a:endParaRPr>
          </a:p>
        </p:txBody>
      </p:sp>
      <p:pic>
        <p:nvPicPr>
          <p:cNvPr id="96" name="Picture 3" descr=""/>
          <p:cNvPicPr/>
          <p:nvPr/>
        </p:nvPicPr>
        <p:blipFill>
          <a:blip r:embed="rId1"/>
          <a:stretch/>
        </p:blipFill>
        <p:spPr>
          <a:xfrm>
            <a:off x="2913480" y="3398760"/>
            <a:ext cx="3815640" cy="2384640"/>
          </a:xfrm>
          <a:prstGeom prst="rect">
            <a:avLst/>
          </a:prstGeom>
          <a:ln>
            <a:noFill/>
          </a:ln>
        </p:spPr>
      </p:pic>
      <p:sp>
        <p:nvSpPr>
          <p:cNvPr id="97" name="TextShape 4"/>
          <p:cNvSpPr txBox="1"/>
          <p:nvPr/>
        </p:nvSpPr>
        <p:spPr>
          <a:xfrm>
            <a:off x="792000" y="1800000"/>
            <a:ext cx="8161920" cy="174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360" algn="ctr">
              <a:lnSpc>
                <a:spcPct val="100000"/>
              </a:lnSpc>
              <a:spcBef>
                <a:spcPts val="601"/>
              </a:spcBef>
            </a:pPr>
            <a:r>
              <a:rPr b="1" lang="el-GR" sz="4400" spc="-1" strike="noStrike">
                <a:solidFill>
                  <a:srgbClr val="361309"/>
                </a:solidFill>
                <a:latin typeface="Gill Sans MT"/>
              </a:rPr>
              <a:t>Έρευνα και</a:t>
            </a:r>
            <a:endParaRPr b="0" lang="el-GR" sz="4400" spc="-1" strike="noStrike">
              <a:latin typeface="Arial"/>
            </a:endParaRPr>
          </a:p>
          <a:p>
            <a:pPr marL="27360" algn="ctr">
              <a:lnSpc>
                <a:spcPct val="100000"/>
              </a:lnSpc>
              <a:spcBef>
                <a:spcPts val="601"/>
              </a:spcBef>
            </a:pPr>
            <a:r>
              <a:rPr b="1" lang="el-GR" sz="4400" spc="-1" strike="noStrike">
                <a:solidFill>
                  <a:srgbClr val="361309"/>
                </a:solidFill>
                <a:latin typeface="Gill Sans MT"/>
              </a:rPr>
              <a:t> </a:t>
            </a:r>
            <a:r>
              <a:rPr b="1" lang="el-GR" sz="4400" spc="-1" strike="noStrike">
                <a:solidFill>
                  <a:srgbClr val="361309"/>
                </a:solidFill>
                <a:latin typeface="Gill Sans MT"/>
              </a:rPr>
              <a:t>Πειραματισμός</a:t>
            </a:r>
            <a:endParaRPr b="0" lang="el-GR" sz="4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403640" y="0"/>
            <a:ext cx="749736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Διαφορές πειραματικής και περιγραφικής  έρευνας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5220000" y="1124640"/>
            <a:ext cx="374364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r>
              <a:rPr b="1" lang="el-GR" sz="3100" spc="-1" strike="noStrike">
                <a:solidFill>
                  <a:srgbClr val="000000"/>
                </a:solidFill>
                <a:latin typeface="Gill Sans MT"/>
              </a:rPr>
              <a:t>Περιγραφική έρευνα</a:t>
            </a:r>
            <a:endParaRPr b="0" lang="el-GR" sz="3100" spc="-1" strike="noStrike">
              <a:latin typeface="Arial"/>
            </a:endParaRPr>
          </a:p>
          <a:p>
            <a:r>
              <a:rPr b="1" lang="el-GR" sz="3100" spc="-1" strike="noStrike">
                <a:solidFill>
                  <a:srgbClr val="000000"/>
                </a:solidFill>
                <a:latin typeface="Gill Sans MT"/>
              </a:rPr>
              <a:t>Ο ερευνητής:</a:t>
            </a:r>
            <a:endParaRPr b="0" lang="el-GR" sz="3100" spc="-1" strike="noStrike">
              <a:latin typeface="Arial"/>
            </a:endParaRPr>
          </a:p>
          <a:p>
            <a:endParaRPr b="0" lang="el-GR" sz="31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δεν επηρεάζει καμία μεταβλητή 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προσπαθεί να βρει την ποσοτική σχέση μεταξύ μεταβλητών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Οι «τρίτοι» παράγοντες κατά τον χρόνο που παρατηρούμε την ανεξάρτητη και εξαρτημένη μεταβλητή,  αφήνονται ελεύθεροι να συνυπάρχουν και να επιδρούν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4"/>
          <p:cNvSpPr/>
          <p:nvPr/>
        </p:nvSpPr>
        <p:spPr>
          <a:xfrm>
            <a:off x="1187640" y="1052640"/>
            <a:ext cx="374364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  <a:ea typeface="DejaVu Sans"/>
              </a:rPr>
              <a:t>Πειραματική έρευνα</a:t>
            </a:r>
            <a:endParaRPr b="0" lang="el-GR" sz="2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  <a:ea typeface="DejaVu Sans"/>
              </a:rPr>
              <a:t>Ο ερευνητής:</a:t>
            </a:r>
            <a:endParaRPr b="0" lang="el-GR" sz="2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  <a:ea typeface="DejaVu Sans"/>
              </a:rPr>
              <a:t>Επενεργεί σε μια μεταβλητή (την ανεξάρτητη)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  <a:ea typeface="DejaVu Sans"/>
              </a:rPr>
              <a:t>Παρατηρεί και μετράει με ακρίβεια και προσπαθεί να βρει τη  ποσοτική σχέση ανάμεσα στην ανεξάρτητη και την εξαρτημένη μεταβλητή. 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  <a:ea typeface="DejaVu Sans"/>
              </a:rPr>
              <a:t>Διατηρεί σταθερές τις ελεγχόμενες μεταβλητές</a:t>
            </a:r>
            <a:endParaRPr b="0" lang="el-GR" sz="2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2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2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2200" spc="-1" strike="noStrike">
              <a:latin typeface="Arial"/>
            </a:endParaRPr>
          </a:p>
        </p:txBody>
      </p:sp>
    </p:spTree>
  </p:cSld>
  <p:timing>
    <p:tnLst>
      <p:par>
        <p:cTn id="359" dur="indefinite" restart="never" nodeType="tmRoot">
          <p:childTnLst>
            <p:seq>
              <p:cTn id="360" dur="indefinite" nodeType="mainSeq">
                <p:childTnLst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5" dur="2000"/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2000"/>
                            </p:stCondLst>
                            <p:childTnLst>
                              <p:par>
                                <p:cTn id="367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9" dur="2000"/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4" dur="2000"/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7" dur="2000"/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2" dur="2000"/>
                                        <p:tgtEl>
                                          <p:spTgt spid="124">
                                            <p:txEl>
                                              <p:pRg st="255" end="2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5" dur="2000"/>
                                        <p:tgtEl>
                                          <p:spTgt spid="122">
                                            <p:txEl>
                                              <p:pRg st="268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Τίτλος  έρευνας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el-GR" sz="3200" spc="-1" strike="noStrike" u="sng">
                <a:solidFill>
                  <a:srgbClr val="000000"/>
                </a:solidFill>
                <a:uFillTx/>
                <a:latin typeface="Gill Sans MT"/>
              </a:rPr>
              <a:t>Βασικά χαρακτηριστικά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 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Να είναι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σύντομος, ακριβής και περιεκτικός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Να περιλαμβάνει τις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μεταβλητές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που πρόκειται να μελετηθούν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 </a:t>
            </a:r>
            <a:r>
              <a:rPr b="1" lang="el-GR" sz="3200" spc="-1" strike="noStrike" u="sng">
                <a:solidFill>
                  <a:srgbClr val="000000"/>
                </a:solidFill>
                <a:uFillTx/>
                <a:latin typeface="Gill Sans MT"/>
              </a:rPr>
              <a:t>Τυπική διατύπωση ενός τίτλου: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 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Ποια είναι η επίδραση του/της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θερμοκρασίας   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στο/στη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μήκος μεταλλικής ράβδου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Σε ποιο βαθμό ο/η/το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χρώμα ενός υλικού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επηρεάζει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την απορρόφηση της ηλιακής ακτινοβολίας 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Ποια/ποιες/ποιοι 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οικιακοί ηλεκτρικοί λαμπτήρες 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(ρήμα)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ακτινοβολούν περισσότερο φως    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.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</a:rPr>
              <a:t>Πειραματική σύγκριση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   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</a:rPr>
              <a:t>της αντοχής σε κάμψη, αμφιερείστων δοκών, διαφόρων διατομών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</p:txBody>
      </p:sp>
    </p:spTree>
  </p:cSld>
  <p:timing>
    <p:tnLst>
      <p:par>
        <p:cTn id="386" dur="indefinite" restart="never" nodeType="tmRoot">
          <p:childTnLst>
            <p:seq>
              <p:cTn id="387" dur="indefinite" nodeType="mainSeq">
                <p:childTnLst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2" dur="2000" fill="hold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2000" fill="hold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2000"/>
                            </p:stCondLst>
                            <p:childTnLst>
                              <p:par>
                                <p:cTn id="395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7" dur="2000" fill="hold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8" dur="2000" fill="hold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03" dur="2000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07" dur="2000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4000"/>
                            </p:stCondLst>
                            <p:childTnLst>
                              <p:par>
                                <p:cTn id="409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11" dur="2000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6000"/>
                            </p:stCondLst>
                            <p:childTnLst>
                              <p:par>
                                <p:cTn id="413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15" dur="2000"/>
                                        <p:tgtEl>
                                          <p:spTgt spid="126">
                                            <p:txEl>
                                              <p:pRg st="524" end="5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br/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Διαμόρφωση της υπόθεσης</a:t>
            </a:r>
            <a:br/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Οι υποθέσεις πρέπει: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 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Να είναι διατυπωμένες με σαφήνεια</a:t>
            </a:r>
            <a:endParaRPr b="0" lang="el-GR" sz="28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  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Να μπορούμε να τις ελέγξουμε, να διαπιστώσουμε δηλαδή αν είναι αληθείς ή ψευδείς. </a:t>
            </a:r>
            <a:endParaRPr b="0" lang="el-GR" sz="28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 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Να εκφράζουν δήλωση σχέσεων μεταξύ μεταβλητών </a:t>
            </a: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800" spc="-1" strike="noStrike">
              <a:latin typeface="Arial"/>
            </a:endParaRPr>
          </a:p>
        </p:txBody>
      </p:sp>
    </p:spTree>
  </p:cSld>
  <p:timing>
    <p:tnLst>
      <p:par>
        <p:cTn id="416" dur="indefinite" restart="never" nodeType="tmRoot">
          <p:childTnLst>
            <p:seq>
              <p:cTn id="417" dur="indefinite" nodeType="mainSeq">
                <p:childTnLst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2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3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2000"/>
                            </p:stCondLst>
                            <p:childTnLst>
                              <p:par>
                                <p:cTn id="425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7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8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4000"/>
                            </p:stCondLst>
                            <p:childTnLst>
                              <p:par>
                                <p:cTn id="430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2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3" dur="2000" fill="hold"/>
                                        <p:tgtEl>
                                          <p:spTgt spid="128">
                                            <p:txEl>
                                              <p:p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br/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Παραδείγματα  διατύπωσης υπόθεσης</a:t>
            </a:r>
            <a:br/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403640" y="1124640"/>
            <a:ext cx="388764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 algn="ctr">
              <a:lnSpc>
                <a:spcPct val="100000"/>
              </a:lnSpc>
              <a:spcBef>
                <a:spcPts val="601"/>
              </a:spcBef>
            </a:pPr>
            <a:r>
              <a:rPr b="1" lang="el-GR" sz="4200" spc="-1" strike="noStrike">
                <a:solidFill>
                  <a:srgbClr val="000000"/>
                </a:solidFill>
                <a:latin typeface="Gill Sans MT"/>
              </a:rPr>
              <a:t>ΤΙΤΛΟΣ ΕΡΕΥΝΑΣ</a:t>
            </a:r>
            <a:endParaRPr b="0" lang="el-GR" sz="4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4000" spc="-1" strike="noStrike">
                <a:solidFill>
                  <a:srgbClr val="000000"/>
                </a:solidFill>
                <a:latin typeface="Gill Sans MT"/>
              </a:rPr>
              <a:t>1) Να ερευνηθεί αν η θερμοκρασία μπορεί να επηρεάσει το μήκος μιας μεταλλικής ράβδου.</a:t>
            </a: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4000" spc="-1" strike="noStrike">
                <a:solidFill>
                  <a:srgbClr val="000000"/>
                </a:solidFill>
                <a:latin typeface="Gill Sans MT"/>
              </a:rPr>
              <a:t>2)  Να ερευνηθεί αν η διάρκεια ζωής μιας μπαταρίας επηρεάζεται από τη θερμοκρασία  στην οποία φυλάσσεται.</a:t>
            </a: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4000" spc="-1" strike="noStrike">
                <a:solidFill>
                  <a:srgbClr val="000000"/>
                </a:solidFill>
                <a:latin typeface="Gill Sans MT"/>
              </a:rPr>
              <a:t>3) Να ερευνηθεί αν ο αριθμός των πτερυγίων μιας ανεμογεννήτριας επηρεάζει την ταχύτητα περιστροφής της.</a:t>
            </a: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</a:pP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</a:pPr>
            <a:endParaRPr b="0" lang="el-GR" sz="40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</a:pPr>
            <a:endParaRPr b="0" lang="el-GR" sz="4000" spc="-1" strike="noStrike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4"/>
          <p:cNvSpPr/>
          <p:nvPr/>
        </p:nvSpPr>
        <p:spPr>
          <a:xfrm>
            <a:off x="5076000" y="1124640"/>
            <a:ext cx="4067280" cy="489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 algn="ctr">
              <a:lnSpc>
                <a:spcPct val="100000"/>
              </a:lnSpc>
              <a:spcBef>
                <a:spcPts val="601"/>
              </a:spcBef>
            </a:pPr>
            <a:r>
              <a:rPr b="1" lang="el-GR" sz="4200" spc="-1" strike="noStrike">
                <a:solidFill>
                  <a:srgbClr val="000000"/>
                </a:solidFill>
                <a:latin typeface="Gill Sans MT"/>
                <a:ea typeface="DejaVu Sans"/>
              </a:rPr>
              <a:t>ΥΠΟΘΕΣΗ</a:t>
            </a:r>
            <a:endParaRPr b="0" lang="el-GR" sz="4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Εάν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η θερμοκρασία σχετίζεται με το μήκος μιας μεταλλικής ράβδου,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τότε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 αυξάνοντας την θερμοκρασία αυξάνεται και το μήκος της ράβδου.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Εάν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η διάρκεια ζωής μιας μπαταρίας σχετίζεται με την θερμοκρασία, </a:t>
            </a:r>
            <a:r>
              <a:rPr b="1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τότε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 οι μπαταρίες που φυλάσσονται σε θερμοκρασία 10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  <a:ea typeface="DejaVu Sans"/>
              </a:rPr>
              <a:t>ο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C  θα διαρκέσουν περισσότερο από εκείνες που θα φυλαχτούν σε θερμοκρασία 25 </a:t>
            </a:r>
            <a:r>
              <a:rPr b="0" lang="el-GR" sz="3200" spc="-1" strike="noStrike" baseline="30000">
                <a:solidFill>
                  <a:srgbClr val="000000"/>
                </a:solidFill>
                <a:latin typeface="Gill Sans MT"/>
                <a:ea typeface="DejaVu Sans"/>
              </a:rPr>
              <a:t>Οc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Εάν </a:t>
            </a:r>
            <a:r>
              <a:rPr b="0" lang="el-GR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ο αριθμός των πτερυγίων μιας ανεμογεννήτριας σχετίζεται με την ταχύτητα περιστροφής της, τότε όσο πιο πολλά πτερύγια έχει μια ανεμογεννήτρια τόσο πιο γρήγορα θα περιστρέφεται.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l-GR" sz="3200" spc="-1" strike="noStrike">
              <a:latin typeface="Arial"/>
            </a:endParaRPr>
          </a:p>
        </p:txBody>
      </p:sp>
    </p:spTree>
  </p:cSld>
  <p:timing>
    <p:tnLst>
      <p:par>
        <p:cTn id="434" dur="indefinite" restart="never" nodeType="tmRoot">
          <p:childTnLst>
            <p:seq>
              <p:cTn id="435" dur="indefinite" nodeType="mainSeq">
                <p:childTnLst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0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1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43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522" end="5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45" dur="2000"/>
                                        <p:tgtEl>
                                          <p:spTgt spid="132">
                                            <p:txEl>
                                              <p:pRg st="522" end="5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0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1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2000"/>
                            </p:stCondLst>
                            <p:childTnLst>
                              <p:par>
                                <p:cTn id="453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523" end="5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55" dur="2000"/>
                                        <p:tgtEl>
                                          <p:spTgt spid="132">
                                            <p:txEl>
                                              <p:pRg st="523" end="5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0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1" dur="2000" fill="hold"/>
                                        <p:tgtEl>
                                          <p:spTgt spid="130">
                                            <p:txEl>
                                              <p:pRg st="316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2000"/>
                            </p:stCondLst>
                            <p:childTnLst>
                              <p:par>
                                <p:cTn id="463" nodeType="after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523" end="5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65" dur="2000"/>
                                        <p:tgtEl>
                                          <p:spTgt spid="132">
                                            <p:txEl>
                                              <p:pRg st="523" end="5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Έρευνα και Πειραματισμός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Οι μαθητές στην Γ΄ Γυμνασίου θα εφαρμόσουν τη μέθοδο «Έρευνα και Πειραματισμός» σε τεχνολογικά θέματα της </a:t>
            </a: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επιλογής</a:t>
            </a: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 τους.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Οι μαθητές εκτελούν στο εργαστήριο </a:t>
            </a: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ατομικά ή ομαδικά </a:t>
            </a: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μια έρευνα σχετικά με ένα τεχνολογικό θέμα.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Για να πραγματοποιηθεί η έρευνα θα χρειαστούν </a:t>
            </a: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εργαλεία, μηχανήματα και υλικά</a:t>
            </a: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 και θα απαιτηθεί η </a:t>
            </a: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κατασκευή ομοιωμάτων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4"/>
          <p:cNvSpPr/>
          <p:nvPr/>
        </p:nvSpPr>
        <p:spPr>
          <a:xfrm>
            <a:off x="1152000" y="6027480"/>
            <a:ext cx="7350120" cy="54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99">
                                            <p:txEl>
                                              <p:pRg st="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99">
                                            <p:txEl>
                                              <p:pRg st="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2000" fill="hold"/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99">
                                            <p:txEl>
                                              <p:pRg st="336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Πορεία εργασιών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Συλλογή πληροφοριών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Σχεδιασμός πειραμάτων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Κατασκευή δοκιμίων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Υλοποίηση πειραμάτων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Συγκέντρωση πειραματικών στοιχείων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Επεξεργασία δεδομένων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Συμπεράσματα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Ολοκλήρωση γραπτής εργασίας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Παρουσίαση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1649880" y="6008400"/>
            <a:ext cx="7350120" cy="54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2000" fill="hold"/>
                                        <p:tgtEl>
                                          <p:spTgt spid="10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2000" fill="hold"/>
                                        <p:tgtEl>
                                          <p:spTgt spid="10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2000" fill="hold"/>
                                        <p:tgtEl>
                                          <p:spTgt spid="103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Ενότητες γραπτής εργασίας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331640" y="692640"/>
            <a:ext cx="7497360" cy="554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Τίτλος της έρευνας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Διατύπωση του προβλήματος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Παρουσίαση του σκοπού της έρευνας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Παρουσίαση των κοινωνικών αναγκών που εξυπηρετεί 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Διαμόρφωση της υπόθεσης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Περιγραφή των μεταβλητών και σταθερών της έρευνας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Ανάλυση των παραμέτρων που θεωρήθηκαν ότι δεν επηρεάζουν τα αποτελέσματα της έρευνας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Περιορισμοί- Όρια της έρευνας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Περιγραφή της διαδικασίας που ακολούθησε ο ερευνητής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Ορισμοί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Εξαγωγή βασικών συμπερασμάτων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Διατύπωση προτάσεων για συμπληρωματική έρευνα</a:t>
            </a:r>
            <a:endParaRPr b="0" lang="el-GR" sz="1800" spc="-1" strike="noStrike">
              <a:latin typeface="Arial"/>
            </a:endParaRPr>
          </a:p>
          <a:p>
            <a:pPr lvl="2" marL="365760" indent="-282600">
              <a:lnSpc>
                <a:spcPct val="12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1800" spc="-1" strike="noStrike">
                <a:solidFill>
                  <a:srgbClr val="000000"/>
                </a:solidFill>
                <a:latin typeface="Gill Sans MT"/>
              </a:rPr>
              <a:t>Πηγές που χρησιμοποιήθηκαν- Βιβλιογραφία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9" dur="indefinite" restart="never" nodeType="tmRoot">
          <p:childTnLst>
            <p:seq>
              <p:cTn id="80" dur="indefinite" nodeType="mainSeq">
                <p:childTnLst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2000" fill="hold"/>
                                        <p:tgtEl>
                                          <p:spTgt spid="106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2000" fill="hold"/>
                                        <p:tgtEl>
                                          <p:spTgt spid="106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000"/>
                            </p:stCondLst>
                            <p:childTnLst>
                              <p:par>
                                <p:cTn id="10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8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0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1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3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5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2000" fill="hold"/>
                                        <p:tgtEl>
                                          <p:spTgt spid="106">
                                            <p:txEl>
                                              <p:pRg st="496" end="4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403640" y="188640"/>
            <a:ext cx="7497360" cy="71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Άξονες – Θεματικές ενότητες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435680" y="1447920"/>
            <a:ext cx="7497360" cy="479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1.Τα χαρακτηριστικά και το πεδίο εφαρμογής της τεχνολογίας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2. Οι βασικές έννοιες της τεχνολογίας…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5. Οι επιδράσεις της τεχνολογίας στο περιβάλλον…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14. Ιατρικές τεχνολογίες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15. Αγροτικές και συνδεόμενες βιοτεχνολογίες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16. Τεχνολογίες ενέργειας και ισχύος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17. Πληροφόρηση και επικοινωνίες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18. Τεχνολογίες μεταφορών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0" lang="el-GR" sz="3200" spc="-1" strike="noStrike">
                <a:solidFill>
                  <a:srgbClr val="000000"/>
                </a:solidFill>
                <a:latin typeface="Gill Sans MT"/>
              </a:rPr>
              <a:t>19. Τεχνολογίες παραγωγής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3" dur="2000" fill="hold"/>
                                        <p:tgtEl>
                                          <p:spTgt spid="109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2000" fill="hold"/>
                                        <p:tgtEl>
                                          <p:spTgt spid="109">
                                            <p:txEl>
                                              <p:p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8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9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000"/>
                            </p:stCondLst>
                            <p:childTnLst>
                              <p:par>
                                <p:cTn id="161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3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4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8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9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8000"/>
                            </p:stCondLst>
                            <p:childTnLst>
                              <p:par>
                                <p:cTn id="171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3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4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8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9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1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3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8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9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1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3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4" dur="2000" fill="hold"/>
                                        <p:tgtEl>
                                          <p:spTgt spid="109">
                                            <p:txEl>
                                              <p:pRg st="339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5680" y="274680"/>
            <a:ext cx="74973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Σε τι μας βοηθάει η έρευνα;</a:t>
            </a:r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403640" y="1124640"/>
            <a:ext cx="7497360" cy="479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Συντελεί στην καλύτερη αξιοποίηση των πρώτων υλών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Αναπτύσσει συνθετικά υλικά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Βελτιώνει τις συνθήκες εργασίας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Προσπαθεί να βρει λύσεις σε διάφορα προβλήματα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Ελαχιστοποιεί το κόστος παραγωγής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Συμβάλλει στη σχεδίαση νέων προϊόντων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Βελτιώνει όλο το φάσμα δραστηριοτήτων της βιομηχανίας ή της επιχείρησης.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Συμβάλλει στην καταπολέμηση ασθενειών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Δημιουργεί ανθεκτικές ποικιλίες φυτών σε έντομα ή ζιζάνια</a:t>
            </a:r>
            <a:endParaRPr b="0" lang="el-GR" sz="24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Βελτιώνει τις σύγχρονες κατασκευές </a:t>
            </a:r>
            <a:endParaRPr b="0" lang="el-GR" sz="24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400" spc="-1" strike="noStrike">
                <a:solidFill>
                  <a:srgbClr val="000000"/>
                </a:solidFill>
                <a:latin typeface="Gill Sans MT"/>
              </a:rPr>
              <a:t>Μπορεί να μας οδηγήσει σε εφευρέσεις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95" dur="indefinite" restart="never" nodeType="tmRoot">
          <p:childTnLst>
            <p:seq>
              <p:cTn id="196" dur="indefinite" nodeType="mainSeq">
                <p:childTnLst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1" dur="2000" fill="hold"/>
                                        <p:tgtEl>
                                          <p:spTgt spid="112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2" dur="2000" fill="hold"/>
                                        <p:tgtEl>
                                          <p:spTgt spid="112">
                                            <p:txEl>
                                              <p:p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6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7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000"/>
                            </p:stCondLst>
                            <p:childTnLst>
                              <p:par>
                                <p:cTn id="209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1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2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000"/>
                            </p:stCondLst>
                            <p:childTnLst>
                              <p:par>
                                <p:cTn id="214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6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7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8000"/>
                            </p:stCondLst>
                            <p:childTnLst>
                              <p:par>
                                <p:cTn id="219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1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2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4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6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7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9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1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2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6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7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9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1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2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4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6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7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9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1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2" dur="2000" fill="hold"/>
                                        <p:tgtEl>
                                          <p:spTgt spid="112">
                                            <p:txEl>
                                              <p:pRg st="470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Είδη έρευνας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Βιβλιογραφική έρευνα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Π.χ. Έρευνα για τα σύγχρονα επαγγέλματα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Δημοσκόπηση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Π.χ. Με τι ασχολούνται οι νέοι τον ελεύθερο χρόνο τους , ανάλογα με το φύλο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Περιγραφική έρευνα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Π.χ. Να ερευνηθεί η σχέση του αριθμού των διαφημίσεων με την τηλεθέαση</a:t>
            </a:r>
            <a:endParaRPr b="0" lang="el-GR" sz="22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200" spc="-1" strike="noStrike">
                <a:solidFill>
                  <a:srgbClr val="000000"/>
                </a:solidFill>
                <a:latin typeface="Gill Sans MT"/>
              </a:rPr>
              <a:t>Πειραματική έρευνα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Π.χ.</a:t>
            </a:r>
            <a:r>
              <a:rPr b="1" lang="el-GR" sz="20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0" lang="el-GR" sz="2200" spc="-1" strike="noStrike">
                <a:solidFill>
                  <a:srgbClr val="000000"/>
                </a:solidFill>
                <a:latin typeface="Gill Sans MT"/>
              </a:rPr>
              <a:t>Πώς το χρώμα επιδρά στην απορρόφηση της θερμικής ακτινοβολίας μιας φωτεινής ηλεκτρικής πηγής;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200" spc="-1" strike="noStrike">
              <a:latin typeface="Arial"/>
            </a:endParaRPr>
          </a:p>
        </p:txBody>
      </p:sp>
      <p:sp>
        <p:nvSpPr>
          <p:cNvPr id="115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53" dur="indefinite" restart="never" nodeType="tmRoot">
          <p:childTnLst>
            <p:seq>
              <p:cTn id="254" dur="indefinite" nodeType="mainSeq">
                <p:childTnLst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9" dur="2000" fill="hold"/>
                                        <p:tgtEl>
                                          <p:spTgt spid="114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0" dur="2000" fill="hold"/>
                                        <p:tgtEl>
                                          <p:spTgt spid="114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3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4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9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0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3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4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9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3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4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9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0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3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4" dur="2000" fill="hold"/>
                                        <p:tgtEl>
                                          <p:spTgt spid="114">
                                            <p:txEl>
                                              <p:pRg st="360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403640" y="188640"/>
            <a:ext cx="7497360" cy="87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7360" algn="ctr">
              <a:lnSpc>
                <a:spcPct val="100000"/>
              </a:lnSpc>
              <a:spcBef>
                <a:spcPts val="601"/>
              </a:spcBef>
            </a:pPr>
            <a:br/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Στάδια  έρευνας</a:t>
            </a:r>
            <a:br/>
            <a:br/>
            <a:endParaRPr b="0" lang="el-GR" sz="32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1403640" y="1124640"/>
            <a:ext cx="749736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Προσδιορισμός του προβλήματος</a:t>
            </a:r>
            <a:endParaRPr b="0" lang="el-GR" sz="28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Συλλογή δεδομένων</a:t>
            </a:r>
            <a:endParaRPr b="0" lang="el-GR" sz="28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Ανάλυση δεδομένων με τη χρήση στατιστικής.</a:t>
            </a:r>
            <a:endParaRPr b="0" lang="el-GR" sz="2800" spc="-1" strike="noStrike">
              <a:latin typeface="Arial"/>
            </a:endParaRPr>
          </a:p>
          <a:p>
            <a:pPr lvl="2"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Ερμηνεία των αποτελεσμάτων</a:t>
            </a: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800" spc="-1" strike="noStrike">
              <a:latin typeface="Arial"/>
            </a:endParaRPr>
          </a:p>
        </p:txBody>
      </p:sp>
    </p:spTree>
  </p:cSld>
  <p:timing>
    <p:tnLst>
      <p:par>
        <p:cTn id="295" dur="indefinite" restart="never" nodeType="tmRoot">
          <p:childTnLst>
            <p:seq>
              <p:cTn id="29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1435680" y="274680"/>
            <a:ext cx="74973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572314"/>
                </a:solidFill>
                <a:latin typeface="Gill Sans MT"/>
              </a:rPr>
              <a:t>Τι είναι οι σταθερές και οι μεταβλητές στην ερευνητική ορολογία; 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435680" y="1447920"/>
            <a:ext cx="7497360" cy="479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el-GR" sz="3200" spc="-1" strike="noStrike" u="sng">
                <a:solidFill>
                  <a:srgbClr val="000000"/>
                </a:solidFill>
                <a:uFillTx/>
                <a:latin typeface="Gill Sans MT"/>
              </a:rPr>
              <a:t>Σταθερές: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Είναι τα χαρακτηριστικά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  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ή οι παράγοντες που παραμένουν στην ίδια κατάσταση για όλες τις παρατηρήσεις της συγκεκριμένης έρευνας.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b="1" lang="el-GR" sz="3200" spc="-1" strike="noStrike" u="sng">
                <a:solidFill>
                  <a:srgbClr val="000000"/>
                </a:solidFill>
                <a:uFillTx/>
                <a:latin typeface="Gill Sans MT"/>
              </a:rPr>
              <a:t>Μεταβλητές:</a:t>
            </a:r>
            <a:endParaRPr b="0" lang="el-GR" sz="32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Είναι τα χαρακτηριστικά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  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ή οι παράγοντες που μεταβάλλονται.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Παράδειγμα έρευνας :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Μελετάται το </a:t>
            </a:r>
            <a:r>
              <a:rPr b="1" lang="el-GR" sz="2800" spc="-1" strike="noStrike">
                <a:solidFill>
                  <a:srgbClr val="922222"/>
                </a:solidFill>
                <a:latin typeface="Gill Sans MT"/>
              </a:rPr>
              <a:t>ύψος των μαθητών 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της </a:t>
            </a:r>
            <a:r>
              <a:rPr b="1" lang="el-GR" sz="2800" spc="-1" strike="noStrike">
                <a:solidFill>
                  <a:srgbClr val="2a6d7d"/>
                </a:solidFill>
                <a:latin typeface="Gill Sans MT"/>
              </a:rPr>
              <a:t>Γ΄  Γυμνασίου 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, 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ανάλογα με το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 </a:t>
            </a:r>
            <a:r>
              <a:rPr b="1" lang="el-GR" sz="2800" spc="-1" strike="noStrike">
                <a:solidFill>
                  <a:srgbClr val="425519"/>
                </a:solidFill>
                <a:latin typeface="Gill Sans MT"/>
              </a:rPr>
              <a:t>φύλο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Σταθερά:  </a:t>
            </a:r>
            <a:r>
              <a:rPr b="1" lang="el-GR" sz="2800" spc="-1" strike="noStrike">
                <a:solidFill>
                  <a:srgbClr val="2a6d7d"/>
                </a:solidFill>
                <a:latin typeface="Gill Sans MT"/>
              </a:rPr>
              <a:t>τάξη</a:t>
            </a:r>
            <a:r>
              <a:rPr b="0" lang="el-GR" sz="2800" spc="-1" strike="noStrike">
                <a:solidFill>
                  <a:srgbClr val="000000"/>
                </a:solidFill>
                <a:latin typeface="Gill Sans MT"/>
              </a:rPr>
              <a:t>  (</a:t>
            </a:r>
            <a:r>
              <a:rPr b="1" lang="el-GR" sz="2800" spc="-1" strike="noStrike">
                <a:solidFill>
                  <a:srgbClr val="2a6d7d"/>
                </a:solidFill>
                <a:latin typeface="Gill Sans MT"/>
              </a:rPr>
              <a:t>Γ΄  Γυμνασίου </a:t>
            </a: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)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Μεταβλητές : </a:t>
            </a:r>
            <a:r>
              <a:rPr b="1" lang="el-GR" sz="2800" spc="-1" strike="noStrike">
                <a:solidFill>
                  <a:srgbClr val="922222"/>
                </a:solidFill>
                <a:latin typeface="Gill Sans MT"/>
              </a:rPr>
              <a:t>ύψος των μαθητών  (εξαρτημένη) 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1" lang="el-GR" sz="2800" spc="-1" strike="noStrike">
                <a:solidFill>
                  <a:srgbClr val="922222"/>
                </a:solidFill>
                <a:latin typeface="Gill Sans MT"/>
              </a:rPr>
              <a:t>                                    </a:t>
            </a:r>
            <a:r>
              <a:rPr b="1" lang="el-GR" sz="2800" spc="-1" strike="noStrike">
                <a:solidFill>
                  <a:srgbClr val="425519"/>
                </a:solidFill>
                <a:latin typeface="Gill Sans MT"/>
              </a:rPr>
              <a:t>φύλο (ανεξάρτητη)</a:t>
            </a:r>
            <a:endParaRPr b="0" lang="el-GR" sz="28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"/>
            </a:pPr>
            <a:r>
              <a:rPr b="1" lang="el-GR" sz="2900" spc="-1" strike="noStrike">
                <a:solidFill>
                  <a:srgbClr val="000000"/>
                </a:solidFill>
                <a:latin typeface="Gill Sans MT"/>
              </a:rPr>
              <a:t>Άλλοι παράγοντες: </a:t>
            </a:r>
            <a:r>
              <a:rPr b="1" lang="el-GR" sz="2900" spc="-1" strike="noStrike">
                <a:solidFill>
                  <a:srgbClr val="703204"/>
                </a:solidFill>
                <a:latin typeface="Gill Sans MT"/>
              </a:rPr>
              <a:t>κληρονομικότητα, διατροφή, περιοχή </a:t>
            </a:r>
            <a:r>
              <a:rPr b="1" lang="el-GR" sz="2900" spc="-1" strike="noStrike">
                <a:solidFill>
                  <a:srgbClr val="000000"/>
                </a:solidFill>
                <a:latin typeface="Gill Sans MT"/>
              </a:rPr>
              <a:t>κ.α.</a:t>
            </a:r>
            <a:endParaRPr b="0" lang="el-GR" sz="2900" spc="-1" strike="noStrike">
              <a:latin typeface="Arial"/>
            </a:endParaRPr>
          </a:p>
          <a:p>
            <a:pPr marL="365760" indent="-282600">
              <a:lnSpc>
                <a:spcPct val="100000"/>
              </a:lnSpc>
              <a:spcBef>
                <a:spcPts val="601"/>
              </a:spcBef>
            </a:pPr>
            <a:r>
              <a:rPr b="1" lang="el-GR" sz="2800" spc="-1" strike="noStrike">
                <a:solidFill>
                  <a:srgbClr val="000000"/>
                </a:solidFill>
                <a:latin typeface="Gill Sans MT"/>
              </a:rPr>
              <a:t>(ελεγχόμενες μεταβλητές)</a:t>
            </a:r>
            <a:endParaRPr b="0" lang="el-GR" sz="2800" spc="-1" strike="noStrike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1187640" y="6305400"/>
            <a:ext cx="7422120" cy="47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97" dur="indefinite" restart="never" nodeType="tmRoot">
          <p:childTnLst>
            <p:seq>
              <p:cTn id="298" dur="indefinite" nodeType="mainSeq">
                <p:childTnLst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3" dur="2000" fill="hold"/>
                                        <p:tgtEl>
                                          <p:spTgt spid="119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4" dur="2000" fill="hold"/>
                                        <p:tgtEl>
                                          <p:spTgt spid="119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000"/>
                            </p:stCondLst>
                            <p:childTnLst>
                              <p:par>
                                <p:cTn id="30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35" end="4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8" dur="2000" fill="hold"/>
                                        <p:tgtEl>
                                          <p:spTgt spid="119">
                                            <p:txEl>
                                              <p:pRg st="435" end="4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9" dur="2000" fill="hold"/>
                                        <p:tgtEl>
                                          <p:spTgt spid="119">
                                            <p:txEl>
                                              <p:pRg st="435" end="4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1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3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4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6000"/>
                            </p:stCondLst>
                            <p:childTnLst>
                              <p:par>
                                <p:cTn id="316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8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9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4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5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000"/>
                            </p:stCondLst>
                            <p:childTnLst>
                              <p:par>
                                <p:cTn id="327" nodeType="after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9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0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5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1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2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7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8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3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4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7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8" dur="2000" fill="hold"/>
                                        <p:tgtEl>
                                          <p:spTgt spid="119">
                                            <p:txEl>
                                              <p:pRg st="518" end="5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Application>LibreOffice/5.4.3.2$Windows_x86 LibreOffice_project/92a7159f7e4af62137622921e809f8546db437e5</Application>
  <Words>793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EYI</dc:creator>
  <dc:description/>
  <dc:language>el-GR</dc:language>
  <cp:lastModifiedBy/>
  <dcterms:modified xsi:type="dcterms:W3CDTF">2020-08-29T15:48:18Z</dcterms:modified>
  <cp:revision>39</cp:revision>
  <dc:subject/>
  <dc:title>ΤΕΧΝΟΛΟΓΙΑ Γ΄ ΓΥΜΝΑΣΙΟΥ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