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0AB099A-8A40-4A7F-B280-9356F2CCD5B5}" type="datetimeFigureOut">
              <a:rPr lang="el-GR" smtClean="0"/>
              <a:t>24/3/2021</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C5C1B84-C9E3-4A5B-9BC5-C2D297EED1BE}"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0AB099A-8A40-4A7F-B280-9356F2CCD5B5}" type="datetimeFigureOut">
              <a:rPr lang="el-GR" smtClean="0"/>
              <a:t>24/3/2021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C5C1B84-C9E3-4A5B-9BC5-C2D297EED1B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30AB099A-8A40-4A7F-B280-9356F2CCD5B5}" type="datetimeFigureOut">
              <a:rPr lang="el-GR" smtClean="0"/>
              <a:t>24/3/2021</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C5C1B84-C9E3-4A5B-9BC5-C2D297EED1B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0AB099A-8A40-4A7F-B280-9356F2CCD5B5}" type="datetimeFigureOut">
              <a:rPr lang="el-GR" smtClean="0"/>
              <a:t>24/3/2021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AC5C1B84-C9E3-4A5B-9BC5-C2D297EED1B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0AB099A-8A40-4A7F-B280-9356F2CCD5B5}" type="datetimeFigureOut">
              <a:rPr lang="el-GR" smtClean="0"/>
              <a:t>24/3/2021</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AC5C1B84-C9E3-4A5B-9BC5-C2D297EED1BE}"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0AB099A-8A40-4A7F-B280-9356F2CCD5B5}" type="datetimeFigureOut">
              <a:rPr lang="el-GR" smtClean="0"/>
              <a:t>24/3/2021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AC5C1B84-C9E3-4A5B-9BC5-C2D297EED1BE}"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30AB099A-8A40-4A7F-B280-9356F2CCD5B5}" type="datetimeFigureOut">
              <a:rPr lang="el-GR" smtClean="0"/>
              <a:t>24/3/2021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AC5C1B84-C9E3-4A5B-9BC5-C2D297EED1B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30AB099A-8A40-4A7F-B280-9356F2CCD5B5}" type="datetimeFigureOut">
              <a:rPr lang="el-GR" smtClean="0"/>
              <a:t>24/3/2021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AC5C1B84-C9E3-4A5B-9BC5-C2D297EED1B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30AB099A-8A40-4A7F-B280-9356F2CCD5B5}" type="datetimeFigureOut">
              <a:rPr lang="el-GR" smtClean="0"/>
              <a:t>24/3/2021</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AC5C1B84-C9E3-4A5B-9BC5-C2D297EED1B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0AB099A-8A40-4A7F-B280-9356F2CCD5B5}" type="datetimeFigureOut">
              <a:rPr lang="el-GR" smtClean="0"/>
              <a:t>24/3/2021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AC5C1B84-C9E3-4A5B-9BC5-C2D297EED1B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30AB099A-8A40-4A7F-B280-9356F2CCD5B5}" type="datetimeFigureOut">
              <a:rPr lang="el-GR" smtClean="0"/>
              <a:t>24/3/2021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AC5C1B84-C9E3-4A5B-9BC5-C2D297EED1BE}" type="slidenum">
              <a:rPr lang="el-GR" smtClean="0"/>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0AB099A-8A40-4A7F-B280-9356F2CCD5B5}" type="datetimeFigureOut">
              <a:rPr lang="el-GR" smtClean="0"/>
              <a:t>24/3/2021</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C5C1B84-C9E3-4A5B-9BC5-C2D297EED1B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High_Renaissance" TargetMode="External"/><Relationship Id="rId7" Type="http://schemas.openxmlformats.org/officeDocument/2006/relationships/hyperlink" Target="https://en.wikipedia.org/wiki/Leonardo_da_Vinci" TargetMode="External"/><Relationship Id="rId2" Type="http://schemas.openxmlformats.org/officeDocument/2006/relationships/hyperlink" Target="https://en.wikipedia.org/wiki/Italians" TargetMode="External"/><Relationship Id="rId1" Type="http://schemas.openxmlformats.org/officeDocument/2006/relationships/slideLayout" Target="../slideLayouts/slideLayout2.xml"/><Relationship Id="rId6" Type="http://schemas.openxmlformats.org/officeDocument/2006/relationships/hyperlink" Target="https://en.wikipedia.org/wiki/Renaissance_man" TargetMode="External"/><Relationship Id="rId5" Type="http://schemas.openxmlformats.org/officeDocument/2006/relationships/hyperlink" Target="https://en.wikipedia.org/wiki/Western_art" TargetMode="External"/><Relationship Id="rId4" Type="http://schemas.openxmlformats.org/officeDocument/2006/relationships/hyperlink" Target="https://en.wikipedia.org/wiki/Republic_of_Florenc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Lorenzo_de%27_Medici" TargetMode="External"/><Relationship Id="rId3" Type="http://schemas.openxmlformats.org/officeDocument/2006/relationships/hyperlink" Target="https://en.wikipedia.org/wiki/Grammar" TargetMode="External"/><Relationship Id="rId7" Type="http://schemas.openxmlformats.org/officeDocument/2006/relationships/hyperlink" Target="https://en.wikipedia.org/wiki/Michelangelo" TargetMode="External"/><Relationship Id="rId2" Type="http://schemas.openxmlformats.org/officeDocument/2006/relationships/hyperlink" Target="https://en.wikipedia.org/wiki/Florence" TargetMode="External"/><Relationship Id="rId1" Type="http://schemas.openxmlformats.org/officeDocument/2006/relationships/slideLayout" Target="../slideLayouts/slideLayout2.xml"/><Relationship Id="rId6" Type="http://schemas.openxmlformats.org/officeDocument/2006/relationships/hyperlink" Target="https://en.wikipedia.org/wiki/Domenico_Ghirlandaio" TargetMode="External"/><Relationship Id="rId5" Type="http://schemas.openxmlformats.org/officeDocument/2006/relationships/hyperlink" Target="https://en.wikipedia.org/wiki/Sistine_Chapel" TargetMode="External"/><Relationship Id="rId4" Type="http://schemas.openxmlformats.org/officeDocument/2006/relationships/hyperlink" Target="https://en.wikipedia.org/wiki/Renaissance_Humanism" TargetMode="External"/><Relationship Id="rId9" Type="http://schemas.openxmlformats.org/officeDocument/2006/relationships/hyperlink" Target="https://en.wikipedia.org/wiki/Francesco_Granacci"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Bertoldo_di_Giovanni" TargetMode="External"/><Relationship Id="rId3" Type="http://schemas.openxmlformats.org/officeDocument/2006/relationships/hyperlink" Target="https://en.wikipedia.org/wiki/Marsilio_Ficino" TargetMode="External"/><Relationship Id="rId7" Type="http://schemas.openxmlformats.org/officeDocument/2006/relationships/hyperlink" Target="https://en.wikipedia.org/wiki/Battle_of_the_Centaurs_(Michelangelo)" TargetMode="External"/><Relationship Id="rId2" Type="http://schemas.openxmlformats.org/officeDocument/2006/relationships/hyperlink" Target="https://en.wikipedia.org/wiki/Platonic_Academy_(Florence)" TargetMode="External"/><Relationship Id="rId1" Type="http://schemas.openxmlformats.org/officeDocument/2006/relationships/slideLayout" Target="../slideLayouts/slideLayout2.xml"/><Relationship Id="rId6" Type="http://schemas.openxmlformats.org/officeDocument/2006/relationships/hyperlink" Target="https://en.wikipedia.org/wiki/Madonna_of_the_Steps" TargetMode="External"/><Relationship Id="rId11" Type="http://schemas.openxmlformats.org/officeDocument/2006/relationships/hyperlink" Target="https://en.wikipedia.org/wiki/Madonna_of_the_Stairs" TargetMode="External"/><Relationship Id="rId5" Type="http://schemas.openxmlformats.org/officeDocument/2006/relationships/hyperlink" Target="https://en.wikipedia.org/wiki/Poliziano" TargetMode="External"/><Relationship Id="rId10" Type="http://schemas.openxmlformats.org/officeDocument/2006/relationships/image" Target="../media/image4.jpeg"/><Relationship Id="rId4" Type="http://schemas.openxmlformats.org/officeDocument/2006/relationships/hyperlink" Target="https://en.wikipedia.org/wiki/Pico_della_Mirandola" TargetMode="External"/><Relationship Id="rId9" Type="http://schemas.openxmlformats.org/officeDocument/2006/relationships/hyperlink" Target="https://en.wikipedia.org/wiki/Pietro_Torrigiano"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Michelangelo" TargetMode="External"/><Relationship Id="rId2" Type="http://schemas.openxmlformats.org/officeDocument/2006/relationships/hyperlink" Target="https://en.wikipedia.org/wiki/Ascanio_Condivi" TargetMode="External"/><Relationship Id="rId1" Type="http://schemas.openxmlformats.org/officeDocument/2006/relationships/slideLayout" Target="../slideLayouts/slideLayout2.xml"/><Relationship Id="rId6" Type="http://schemas.openxmlformats.org/officeDocument/2006/relationships/hyperlink" Target="https://en.wikipedia.org/wiki/Sistine_Chapel_ceiling" TargetMode="External"/><Relationship Id="rId5" Type="http://schemas.openxmlformats.org/officeDocument/2006/relationships/image" Target="../media/image5.jpeg"/><Relationship Id="rId4" Type="http://schemas.openxmlformats.org/officeDocument/2006/relationships/hyperlink" Target="https://en.wikipedia.org/wiki/Paolo_Giovio"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Book_of_Genesis" TargetMode="External"/><Relationship Id="rId3" Type="http://schemas.openxmlformats.org/officeDocument/2006/relationships/hyperlink" Target="https://en.wikipedia.org/wiki/Fresco" TargetMode="External"/><Relationship Id="rId7" Type="http://schemas.openxmlformats.org/officeDocument/2006/relationships/hyperlink" Target="https://en.wikipedia.org/wiki/Genesis_creation_narrative" TargetMode="External"/><Relationship Id="rId12" Type="http://schemas.openxmlformats.org/officeDocument/2006/relationships/image" Target="../media/image6.jpeg"/><Relationship Id="rId2" Type="http://schemas.openxmlformats.org/officeDocument/2006/relationships/hyperlink" Target="https://en.wikipedia.org/wiki/Italian_language" TargetMode="External"/><Relationship Id="rId1" Type="http://schemas.openxmlformats.org/officeDocument/2006/relationships/slideLayout" Target="../slideLayouts/slideLayout2.xml"/><Relationship Id="rId6" Type="http://schemas.openxmlformats.org/officeDocument/2006/relationships/hyperlink" Target="https://en.wikipedia.org/wiki/Bible" TargetMode="External"/><Relationship Id="rId11" Type="http://schemas.openxmlformats.org/officeDocument/2006/relationships/hyperlink" Target="https://en.wikipedia.org/wiki/Man" TargetMode="External"/><Relationship Id="rId5" Type="http://schemas.openxmlformats.org/officeDocument/2006/relationships/hyperlink" Target="https://en.wikipedia.org/wiki/Sistine_Chapel_ceiling" TargetMode="External"/><Relationship Id="rId10" Type="http://schemas.openxmlformats.org/officeDocument/2006/relationships/hyperlink" Target="https://en.wikipedia.org/wiki/Adam" TargetMode="External"/><Relationship Id="rId4" Type="http://schemas.openxmlformats.org/officeDocument/2006/relationships/hyperlink" Target="https://en.wikipedia.org/wiki/Michelangelo" TargetMode="External"/><Relationship Id="rId9" Type="http://schemas.openxmlformats.org/officeDocument/2006/relationships/hyperlink" Target="https://en.wikipedia.org/wiki/God_the_Fathe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Holy_Trinity" TargetMode="External"/><Relationship Id="rId2" Type="http://schemas.openxmlformats.org/officeDocument/2006/relationships/hyperlink" Target="https://en.wikipedia.org/wiki/Masaccio" TargetMode="External"/><Relationship Id="rId1" Type="http://schemas.openxmlformats.org/officeDocument/2006/relationships/slideLayout" Target="../slideLayouts/slideLayout2.xml"/><Relationship Id="rId6" Type="http://schemas.openxmlformats.org/officeDocument/2006/relationships/hyperlink" Target="https://en.wikipedia.org/wiki/Tiberio_Calcagni" TargetMode="External"/><Relationship Id="rId5" Type="http://schemas.openxmlformats.org/officeDocument/2006/relationships/hyperlink" Target="https://en.wikipedia.org/wiki/Nicodemus" TargetMode="External"/><Relationship Id="rId4" Type="http://schemas.openxmlformats.org/officeDocument/2006/relationships/hyperlink" Target="https://en.wikipedia.org/wiki/Basilica_of_Santa_Maria_Novella"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Basilica_of_Santa_Croce,_Florence" TargetMode="External"/><Relationship Id="rId2" Type="http://schemas.openxmlformats.org/officeDocument/2006/relationships/hyperlink" Target="https://en.wikipedia.org/wiki/Rondanini_Piet%C3%A0"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en.wikipedia.org/wiki/Flore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772400" cy="1470025"/>
          </a:xfrm>
        </p:spPr>
        <p:txBody>
          <a:bodyPr/>
          <a:lstStyle/>
          <a:p>
            <a:r>
              <a:rPr lang="el-GR" dirty="0" smtClean="0"/>
              <a:t>ΜΙΧΑΗΛ ΑΓΓΕΛΟΣ</a:t>
            </a:r>
            <a:endParaRPr lang="el-GR" dirty="0"/>
          </a:p>
        </p:txBody>
      </p:sp>
      <p:pic>
        <p:nvPicPr>
          <p:cNvPr id="4" name="3 - Εικόνα" descr="mi.jpg"/>
          <p:cNvPicPr>
            <a:picLocks noChangeAspect="1"/>
          </p:cNvPicPr>
          <p:nvPr/>
        </p:nvPicPr>
        <p:blipFill>
          <a:blip r:embed="rId2"/>
          <a:stretch>
            <a:fillRect/>
          </a:stretch>
        </p:blipFill>
        <p:spPr>
          <a:xfrm>
            <a:off x="4500562" y="2714620"/>
            <a:ext cx="4033586" cy="3548062"/>
          </a:xfrm>
          <a:prstGeom prst="rect">
            <a:avLst/>
          </a:prstGeom>
          <a:ln>
            <a:noFill/>
          </a:ln>
          <a:effectLst>
            <a:softEdge rad="112500"/>
          </a:effectLst>
        </p:spPr>
      </p:pic>
      <p:pic>
        <p:nvPicPr>
          <p:cNvPr id="5" name="4 - Εικόνα" descr="αρχείο λήψης.jpg"/>
          <p:cNvPicPr>
            <a:picLocks noChangeAspect="1"/>
          </p:cNvPicPr>
          <p:nvPr/>
        </p:nvPicPr>
        <p:blipFill>
          <a:blip r:embed="rId3"/>
          <a:stretch>
            <a:fillRect/>
          </a:stretch>
        </p:blipFill>
        <p:spPr>
          <a:xfrm>
            <a:off x="0" y="1428736"/>
            <a:ext cx="2500330" cy="2643206"/>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idx="1"/>
          </p:nvPr>
        </p:nvSpPr>
        <p:spPr>
          <a:xfrm>
            <a:off x="285750" y="357188"/>
            <a:ext cx="7239000" cy="6072187"/>
          </a:xfrm>
        </p:spPr>
        <p:txBody>
          <a:bodyPr>
            <a:normAutofit/>
          </a:bodyPr>
          <a:lstStyle/>
          <a:p>
            <a:r>
              <a:rPr lang="en-US" b="1" dirty="0" smtClean="0"/>
              <a:t>Michelangelo </a:t>
            </a:r>
            <a:r>
              <a:rPr lang="en-US" b="1" dirty="0" err="1" smtClean="0"/>
              <a:t>di</a:t>
            </a:r>
            <a:r>
              <a:rPr lang="en-US" b="1" dirty="0" smtClean="0"/>
              <a:t> </a:t>
            </a:r>
            <a:r>
              <a:rPr lang="en-US" b="1" dirty="0" err="1" smtClean="0"/>
              <a:t>Lodovico</a:t>
            </a:r>
            <a:r>
              <a:rPr lang="en-US" b="1" dirty="0" smtClean="0"/>
              <a:t> </a:t>
            </a:r>
            <a:r>
              <a:rPr lang="en-US" b="1" dirty="0" err="1" smtClean="0"/>
              <a:t>Buonarroti</a:t>
            </a:r>
            <a:r>
              <a:rPr lang="en-US" b="1" dirty="0" smtClean="0"/>
              <a:t> </a:t>
            </a:r>
            <a:r>
              <a:rPr lang="en-US" b="1" dirty="0" err="1" smtClean="0"/>
              <a:t>Simoni</a:t>
            </a:r>
            <a:r>
              <a:rPr lang="en-US" dirty="0" smtClean="0"/>
              <a:t> </a:t>
            </a:r>
            <a:r>
              <a:rPr lang="en-US" dirty="0" smtClean="0"/>
              <a:t> , </a:t>
            </a:r>
            <a:r>
              <a:rPr lang="en-US" dirty="0" smtClean="0"/>
              <a:t>known simply as </a:t>
            </a:r>
            <a:r>
              <a:rPr lang="en-US" b="1" dirty="0" smtClean="0"/>
              <a:t>Michelangelo</a:t>
            </a:r>
            <a:r>
              <a:rPr lang="en-US" dirty="0" smtClean="0"/>
              <a:t> </a:t>
            </a:r>
            <a:r>
              <a:rPr lang="en-US" dirty="0" smtClean="0"/>
              <a:t>,</a:t>
            </a:r>
            <a:r>
              <a:rPr lang="en-US" dirty="0" smtClean="0"/>
              <a:t> </a:t>
            </a:r>
            <a:r>
              <a:rPr lang="en-US" dirty="0" smtClean="0"/>
              <a:t>was </a:t>
            </a:r>
            <a:r>
              <a:rPr lang="en-US" dirty="0" smtClean="0"/>
              <a:t>an </a:t>
            </a:r>
            <a:r>
              <a:rPr lang="en-US" u="sng" dirty="0" smtClean="0">
                <a:hlinkClick r:id="rId2"/>
              </a:rPr>
              <a:t>Italian</a:t>
            </a:r>
            <a:r>
              <a:rPr lang="en-US" dirty="0" smtClean="0"/>
              <a:t> sculptor, painter, architect and poet of the </a:t>
            </a:r>
            <a:r>
              <a:rPr lang="en-US" dirty="0" smtClean="0">
                <a:hlinkClick r:id="rId3" tooltip="High Renaissance"/>
              </a:rPr>
              <a:t>High Renaissance</a:t>
            </a:r>
            <a:r>
              <a:rPr lang="en-US" dirty="0" smtClean="0"/>
              <a:t> born in the </a:t>
            </a:r>
            <a:r>
              <a:rPr lang="en-US" dirty="0" smtClean="0">
                <a:hlinkClick r:id="rId4" tooltip="Republic of Florence"/>
              </a:rPr>
              <a:t>Republic of Florence</a:t>
            </a:r>
            <a:r>
              <a:rPr lang="en-US" dirty="0" smtClean="0"/>
              <a:t>, who exerted an unparalleled influence on the development of </a:t>
            </a:r>
            <a:r>
              <a:rPr lang="en-US" dirty="0" smtClean="0">
                <a:hlinkClick r:id="rId5" tooltip="Western art"/>
              </a:rPr>
              <a:t>Western art</a:t>
            </a:r>
            <a:r>
              <a:rPr lang="en-US" dirty="0" smtClean="0"/>
              <a:t>. His artistic versatility was of such a high order that he is often considered a contender for the title of the archetypal </a:t>
            </a:r>
            <a:r>
              <a:rPr lang="en-US" dirty="0" smtClean="0">
                <a:hlinkClick r:id="rId6" tooltip="Renaissance man"/>
              </a:rPr>
              <a:t>Renaissance man</a:t>
            </a:r>
            <a:r>
              <a:rPr lang="en-US" dirty="0" smtClean="0"/>
              <a:t>, along with his rival, the fellow Florentine, </a:t>
            </a:r>
            <a:r>
              <a:rPr lang="en-US" dirty="0" smtClean="0">
                <a:hlinkClick r:id="rId7" tooltip="Leonardo da Vinci"/>
              </a:rPr>
              <a:t>Leonardo </a:t>
            </a:r>
            <a:r>
              <a:rPr lang="en-US" dirty="0" err="1" smtClean="0">
                <a:hlinkClick r:id="rId7" tooltip="Leonardo da Vinci"/>
              </a:rPr>
              <a:t>da</a:t>
            </a:r>
            <a:r>
              <a:rPr lang="en-US" dirty="0" smtClean="0">
                <a:hlinkClick r:id="rId7" tooltip="Leonardo da Vinci"/>
              </a:rPr>
              <a:t> </a:t>
            </a:r>
            <a:r>
              <a:rPr lang="en-US" dirty="0" err="1" smtClean="0">
                <a:hlinkClick r:id="rId7" tooltip="Leonardo da Vinci"/>
              </a:rPr>
              <a:t>Vinci</a:t>
            </a:r>
            <a:r>
              <a:rPr lang="en-US" dirty="0" err="1" smtClean="0"/>
              <a:t>.Several</a:t>
            </a:r>
            <a:r>
              <a:rPr lang="en-US" dirty="0" smtClean="0"/>
              <a:t> </a:t>
            </a:r>
            <a:r>
              <a:rPr lang="en-US" dirty="0" smtClean="0"/>
              <a:t>scholars have described Michelangelo as the greatest artist of his age and even as the greatest artist of all time</a:t>
            </a:r>
            <a:r>
              <a:rPr lang="en-US"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Apprenticeships, 1488–1492</a:t>
            </a:r>
            <a:br>
              <a:rPr lang="en-US" dirty="0" smtClean="0"/>
            </a:br>
            <a:endParaRPr lang="el-GR" dirty="0"/>
          </a:p>
        </p:txBody>
      </p:sp>
      <p:sp>
        <p:nvSpPr>
          <p:cNvPr id="3" name="2 - Θέση περιεχομένου"/>
          <p:cNvSpPr>
            <a:spLocks noGrp="1"/>
          </p:cNvSpPr>
          <p:nvPr>
            <p:ph idx="1"/>
          </p:nvPr>
        </p:nvSpPr>
        <p:spPr>
          <a:solidFill>
            <a:schemeClr val="bg1"/>
          </a:solidFill>
        </p:spPr>
        <p:txBody>
          <a:bodyPr>
            <a:normAutofit/>
          </a:bodyPr>
          <a:lstStyle/>
          <a:p>
            <a:r>
              <a:rPr lang="en-US" sz="1600" dirty="0" smtClean="0"/>
              <a:t>As a young boy, Michelangelo was sent to </a:t>
            </a:r>
            <a:r>
              <a:rPr lang="en-US" sz="1600" dirty="0" smtClean="0">
                <a:hlinkClick r:id="rId2" tooltip="Florence"/>
              </a:rPr>
              <a:t>Florence</a:t>
            </a:r>
            <a:r>
              <a:rPr lang="en-US" sz="1600" dirty="0" smtClean="0"/>
              <a:t> to study </a:t>
            </a:r>
            <a:r>
              <a:rPr lang="en-US" sz="1600" dirty="0" smtClean="0">
                <a:hlinkClick r:id="rId3" tooltip="Grammar"/>
              </a:rPr>
              <a:t>grammar</a:t>
            </a:r>
            <a:r>
              <a:rPr lang="en-US" sz="1600" dirty="0" smtClean="0"/>
              <a:t> under the </a:t>
            </a:r>
            <a:r>
              <a:rPr lang="en-US" sz="1600" dirty="0" smtClean="0">
                <a:hlinkClick r:id="rId4" tooltip="Renaissance Humanism"/>
              </a:rPr>
              <a:t>Humanist</a:t>
            </a:r>
            <a:r>
              <a:rPr lang="en-US" sz="1600" dirty="0" smtClean="0"/>
              <a:t> Francesco </a:t>
            </a:r>
            <a:r>
              <a:rPr lang="en-US" sz="1600" dirty="0" err="1" smtClean="0"/>
              <a:t>da</a:t>
            </a:r>
            <a:r>
              <a:rPr lang="en-US" sz="1600" dirty="0" smtClean="0"/>
              <a:t> </a:t>
            </a:r>
            <a:r>
              <a:rPr lang="en-US" sz="1600" dirty="0" err="1" smtClean="0"/>
              <a:t>Urbino</a:t>
            </a:r>
            <a:r>
              <a:rPr lang="en-US" sz="1600" dirty="0" smtClean="0"/>
              <a:t>.</a:t>
            </a:r>
            <a:r>
              <a:rPr lang="en-US" sz="1600" dirty="0" smtClean="0"/>
              <a:t> However, he showed no interest in his schooling, preferring to copy paintings from churches and seek the company of other painters</a:t>
            </a:r>
            <a:r>
              <a:rPr lang="en-US" dirty="0" smtClean="0"/>
              <a:t>.</a:t>
            </a:r>
            <a:r>
              <a:rPr lang="en-US" dirty="0" smtClean="0"/>
              <a:t> </a:t>
            </a:r>
            <a:r>
              <a:rPr lang="en-US" sz="1600" dirty="0" smtClean="0"/>
              <a:t>During Michelangelo's childhood, a team of painters had been called from Florence to the Vatican to decorate the walls of the </a:t>
            </a:r>
            <a:r>
              <a:rPr lang="en-US" sz="1600" dirty="0" smtClean="0">
                <a:hlinkClick r:id="rId5" tooltip="Sistine Chapel"/>
              </a:rPr>
              <a:t>Sistine Chapel</a:t>
            </a:r>
            <a:r>
              <a:rPr lang="en-US" sz="1600" dirty="0" smtClean="0"/>
              <a:t>. Among them was </a:t>
            </a:r>
            <a:r>
              <a:rPr lang="en-US" sz="1600" dirty="0" err="1" smtClean="0">
                <a:hlinkClick r:id="rId6" tooltip="Domenico Ghirlandaio"/>
              </a:rPr>
              <a:t>Domenico</a:t>
            </a:r>
            <a:r>
              <a:rPr lang="en-US" sz="1600" dirty="0" smtClean="0">
                <a:hlinkClick r:id="rId6" tooltip="Domenico Ghirlandaio"/>
              </a:rPr>
              <a:t> Ghirlandaio</a:t>
            </a:r>
            <a:r>
              <a:rPr lang="en-US" sz="1600" dirty="0" smtClean="0"/>
              <a:t>, a master in fresco painting, perspective, figure drawing and portraiture who had the largest workshop in Florence.</a:t>
            </a:r>
            <a:r>
              <a:rPr lang="en-US" sz="1600" baseline="30000" dirty="0" smtClean="0">
                <a:hlinkClick r:id="rId7"/>
              </a:rPr>
              <a:t>[15]</a:t>
            </a:r>
            <a:r>
              <a:rPr lang="en-US" sz="1600" dirty="0" smtClean="0"/>
              <a:t> In 1488, at age 13, Michelangelo was apprenticed to Ghirlandaio.</a:t>
            </a:r>
            <a:r>
              <a:rPr lang="en-US" sz="1600" baseline="30000" dirty="0" smtClean="0">
                <a:hlinkClick r:id="rId7"/>
              </a:rPr>
              <a:t>[19]</a:t>
            </a:r>
            <a:r>
              <a:rPr lang="en-US" sz="1600" dirty="0" smtClean="0"/>
              <a:t> The next year, his father persuaded Ghirlandaio to pay Michelangelo as an artist, which was rare for someone of fourteen</a:t>
            </a:r>
            <a:r>
              <a:rPr lang="en-US" sz="1600" dirty="0" smtClean="0"/>
              <a:t>.</a:t>
            </a:r>
            <a:r>
              <a:rPr lang="en-US" sz="1600" dirty="0" smtClean="0"/>
              <a:t> When in 1489, </a:t>
            </a:r>
            <a:r>
              <a:rPr lang="en-US" sz="1600" dirty="0" smtClean="0">
                <a:hlinkClick r:id="rId8" tooltip="Lorenzo de' Medici"/>
              </a:rPr>
              <a:t>Lorenzo de' Medici</a:t>
            </a:r>
            <a:r>
              <a:rPr lang="en-US" sz="1600" dirty="0" smtClean="0"/>
              <a:t>, de facto ruler of Florence, asked Ghirlandaio for his two best pupils, Ghirlandaio sent Michelangelo and </a:t>
            </a:r>
            <a:r>
              <a:rPr lang="en-US" sz="1600" dirty="0" smtClean="0">
                <a:hlinkClick r:id="rId9" tooltip="Francesco Granacci"/>
              </a:rPr>
              <a:t>Francesco </a:t>
            </a:r>
            <a:r>
              <a:rPr lang="en-US" sz="1600" dirty="0" err="1" smtClean="0">
                <a:hlinkClick r:id="rId9" tooltip="Francesco Granacci"/>
              </a:rPr>
              <a:t>Granacci</a:t>
            </a:r>
            <a:r>
              <a:rPr lang="en-US" dirty="0" smtClean="0"/>
              <a:t>.</a:t>
            </a:r>
            <a:endParaRPr lang="en-US"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idx="1"/>
          </p:nvPr>
        </p:nvSpPr>
        <p:spPr>
          <a:xfrm>
            <a:off x="457200" y="357166"/>
            <a:ext cx="7239000" cy="6098570"/>
          </a:xfrm>
        </p:spPr>
        <p:txBody>
          <a:bodyPr>
            <a:normAutofit/>
          </a:bodyPr>
          <a:lstStyle/>
          <a:p>
            <a:r>
              <a:rPr lang="en-US" sz="1600" dirty="0" smtClean="0"/>
              <a:t>From 1490 to 1492, Michelangelo attended the </a:t>
            </a:r>
            <a:r>
              <a:rPr lang="en-US" sz="1600" dirty="0" smtClean="0">
                <a:hlinkClick r:id="rId2" tooltip="Platonic Academy (Florence)"/>
              </a:rPr>
              <a:t>Platonic Academy</a:t>
            </a:r>
            <a:r>
              <a:rPr lang="en-US" sz="1600" dirty="0" smtClean="0"/>
              <a:t>, a Humanist academy founded by the Medici. There, his work and outlook were influenced by many of the most prominent philosophers and writers of the day, including </a:t>
            </a:r>
            <a:r>
              <a:rPr lang="en-US" sz="1600" dirty="0" err="1" smtClean="0">
                <a:hlinkClick r:id="rId3" tooltip="Marsilio Ficino"/>
              </a:rPr>
              <a:t>Marsilio</a:t>
            </a:r>
            <a:r>
              <a:rPr lang="en-US" sz="1600" dirty="0" smtClean="0">
                <a:hlinkClick r:id="rId3" tooltip="Marsilio Ficino"/>
              </a:rPr>
              <a:t> </a:t>
            </a:r>
            <a:r>
              <a:rPr lang="en-US" sz="1600" dirty="0" err="1" smtClean="0">
                <a:hlinkClick r:id="rId3" tooltip="Marsilio Ficino"/>
              </a:rPr>
              <a:t>Ficino</a:t>
            </a:r>
            <a:r>
              <a:rPr lang="en-US" sz="1600" dirty="0" smtClean="0"/>
              <a:t>, </a:t>
            </a:r>
            <a:r>
              <a:rPr lang="en-US" sz="1600" dirty="0" smtClean="0">
                <a:hlinkClick r:id="rId4" tooltip="Pico della Mirandola"/>
              </a:rPr>
              <a:t>Pico </a:t>
            </a:r>
            <a:r>
              <a:rPr lang="en-US" sz="1600" dirty="0" err="1" smtClean="0">
                <a:hlinkClick r:id="rId4" tooltip="Pico della Mirandola"/>
              </a:rPr>
              <a:t>della</a:t>
            </a:r>
            <a:r>
              <a:rPr lang="en-US" sz="1600" dirty="0" smtClean="0">
                <a:hlinkClick r:id="rId4" tooltip="Pico della Mirandola"/>
              </a:rPr>
              <a:t> </a:t>
            </a:r>
            <a:r>
              <a:rPr lang="en-US" sz="1600" dirty="0" err="1" smtClean="0">
                <a:hlinkClick r:id="rId4" tooltip="Pico della Mirandola"/>
              </a:rPr>
              <a:t>Mirandola</a:t>
            </a:r>
            <a:r>
              <a:rPr lang="en-US" sz="1600" dirty="0" smtClean="0"/>
              <a:t> and </a:t>
            </a:r>
            <a:r>
              <a:rPr lang="en-US" sz="1600" dirty="0" err="1" smtClean="0">
                <a:hlinkClick r:id="rId5" tooltip="Poliziano"/>
              </a:rPr>
              <a:t>Poliziano</a:t>
            </a:r>
            <a:r>
              <a:rPr lang="en-US" sz="1600" dirty="0" err="1" smtClean="0"/>
              <a:t>.At</a:t>
            </a:r>
            <a:r>
              <a:rPr lang="en-US" sz="1600" dirty="0" smtClean="0"/>
              <a:t> </a:t>
            </a:r>
            <a:r>
              <a:rPr lang="en-US" sz="1600" dirty="0" smtClean="0"/>
              <a:t>this time, Michelangelo sculpted the reliefs </a:t>
            </a:r>
            <a:r>
              <a:rPr lang="en-US" sz="1600" i="1" dirty="0" smtClean="0">
                <a:hlinkClick r:id="rId6" tooltip="Madonna of the Steps"/>
              </a:rPr>
              <a:t>Madonna of the Steps</a:t>
            </a:r>
            <a:r>
              <a:rPr lang="en-US" sz="1600" dirty="0" smtClean="0"/>
              <a:t> (1490–1492) and </a:t>
            </a:r>
            <a:r>
              <a:rPr lang="en-US" sz="1600" i="1" dirty="0" smtClean="0">
                <a:hlinkClick r:id="rId7" tooltip="Battle of the Centaurs (Michelangelo)"/>
              </a:rPr>
              <a:t>Battle of the Centaurs</a:t>
            </a:r>
            <a:r>
              <a:rPr lang="en-US" sz="1600" dirty="0" smtClean="0"/>
              <a:t> (1491–1492</a:t>
            </a:r>
            <a:r>
              <a:rPr lang="en-US" sz="1600" dirty="0" smtClean="0"/>
              <a:t>), the </a:t>
            </a:r>
            <a:r>
              <a:rPr lang="en-US" sz="1600" dirty="0" smtClean="0"/>
              <a:t>latter based on a theme suggested by </a:t>
            </a:r>
            <a:r>
              <a:rPr lang="en-US" sz="1600" dirty="0" err="1" smtClean="0"/>
              <a:t>Poliziano</a:t>
            </a:r>
            <a:r>
              <a:rPr lang="en-US" sz="1600" dirty="0" smtClean="0"/>
              <a:t> and commissioned by Lorenzo de Medici</a:t>
            </a:r>
            <a:r>
              <a:rPr lang="en-US" sz="1600" dirty="0" smtClean="0"/>
              <a:t>.</a:t>
            </a:r>
            <a:r>
              <a:rPr lang="en-US" sz="1600" dirty="0" smtClean="0"/>
              <a:t> Michelangelo worked for a time with the sculptor </a:t>
            </a:r>
            <a:r>
              <a:rPr lang="en-US" sz="1600" dirty="0" err="1" smtClean="0">
                <a:hlinkClick r:id="rId8" tooltip="Bertoldo di Giovanni"/>
              </a:rPr>
              <a:t>Bertoldo</a:t>
            </a:r>
            <a:r>
              <a:rPr lang="en-US" sz="1600" dirty="0" smtClean="0">
                <a:hlinkClick r:id="rId8" tooltip="Bertoldo di Giovanni"/>
              </a:rPr>
              <a:t> </a:t>
            </a:r>
            <a:r>
              <a:rPr lang="en-US" sz="1600" dirty="0" err="1" smtClean="0">
                <a:hlinkClick r:id="rId8" tooltip="Bertoldo di Giovanni"/>
              </a:rPr>
              <a:t>di</a:t>
            </a:r>
            <a:r>
              <a:rPr lang="en-US" sz="1600" dirty="0" smtClean="0">
                <a:hlinkClick r:id="rId8" tooltip="Bertoldo di Giovanni"/>
              </a:rPr>
              <a:t> Giovanni</a:t>
            </a:r>
            <a:r>
              <a:rPr lang="en-US" sz="1600" dirty="0" smtClean="0"/>
              <a:t>. When he was seventeen, another pupil, </a:t>
            </a:r>
            <a:r>
              <a:rPr lang="en-US" sz="1600" dirty="0" err="1" smtClean="0">
                <a:hlinkClick r:id="rId9" tooltip="Pietro Torrigiano"/>
              </a:rPr>
              <a:t>Pietro</a:t>
            </a:r>
            <a:r>
              <a:rPr lang="en-US" sz="1600" dirty="0" smtClean="0">
                <a:hlinkClick r:id="rId9" tooltip="Pietro Torrigiano"/>
              </a:rPr>
              <a:t> </a:t>
            </a:r>
            <a:r>
              <a:rPr lang="en-US" sz="1600" dirty="0" err="1" smtClean="0">
                <a:hlinkClick r:id="rId9" tooltip="Pietro Torrigiano"/>
              </a:rPr>
              <a:t>Torrigiano</a:t>
            </a:r>
            <a:r>
              <a:rPr lang="en-US" sz="1600" dirty="0" smtClean="0"/>
              <a:t>, struck him on the nose, causing the disfigurement that is conspicuous in the portraits of Michelangelo</a:t>
            </a:r>
            <a:r>
              <a:rPr lang="en-US" dirty="0" smtClean="0"/>
              <a:t>.</a:t>
            </a:r>
            <a:r>
              <a:rPr lang="en-US" dirty="0" smtClean="0"/>
              <a:t> </a:t>
            </a:r>
            <a:endParaRPr lang="el-GR" sz="1400" dirty="0" smtClean="0"/>
          </a:p>
        </p:txBody>
      </p:sp>
      <p:pic>
        <p:nvPicPr>
          <p:cNvPr id="5" name="4 - Εικόνα" descr="170px-Buonarotti-scala.jpg"/>
          <p:cNvPicPr>
            <a:picLocks noChangeAspect="1"/>
          </p:cNvPicPr>
          <p:nvPr/>
        </p:nvPicPr>
        <p:blipFill>
          <a:blip r:embed="rId10"/>
          <a:stretch>
            <a:fillRect/>
          </a:stretch>
        </p:blipFill>
        <p:spPr>
          <a:xfrm>
            <a:off x="4214810" y="3357562"/>
            <a:ext cx="2159000" cy="3060700"/>
          </a:xfrm>
          <a:prstGeom prst="rect">
            <a:avLst/>
          </a:prstGeom>
        </p:spPr>
      </p:pic>
      <p:sp>
        <p:nvSpPr>
          <p:cNvPr id="6" name="5 - TextBox"/>
          <p:cNvSpPr txBox="1"/>
          <p:nvPr/>
        </p:nvSpPr>
        <p:spPr>
          <a:xfrm>
            <a:off x="1643042" y="5357826"/>
            <a:ext cx="2928958" cy="1200329"/>
          </a:xfrm>
          <a:prstGeom prst="rect">
            <a:avLst/>
          </a:prstGeom>
          <a:noFill/>
        </p:spPr>
        <p:txBody>
          <a:bodyPr wrap="square" rtlCol="0">
            <a:spAutoFit/>
          </a:bodyPr>
          <a:lstStyle/>
          <a:p>
            <a:r>
              <a:rPr lang="en-US" dirty="0"/>
              <a:t>The </a:t>
            </a:r>
            <a:r>
              <a:rPr lang="en-US" i="1" dirty="0">
                <a:hlinkClick r:id="rId11" tooltip="Madonna of the Stairs"/>
              </a:rPr>
              <a:t>Madonna of the Stairs</a:t>
            </a:r>
            <a:r>
              <a:rPr lang="en-US" dirty="0"/>
              <a:t> (1490–1492), Michelangelo's earliest known work in marble</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58072" cy="751506"/>
          </a:xfrm>
        </p:spPr>
        <p:txBody>
          <a:bodyPr>
            <a:normAutofit fontScale="90000"/>
          </a:bodyPr>
          <a:lstStyle/>
          <a:p>
            <a:r>
              <a:rPr lang="en-US" dirty="0" smtClean="0"/>
              <a:t>Personal habits</a:t>
            </a:r>
            <a:br>
              <a:rPr lang="en-US" dirty="0" smtClean="0"/>
            </a:br>
            <a:endParaRPr lang="el-GR" dirty="0"/>
          </a:p>
        </p:txBody>
      </p:sp>
      <p:sp>
        <p:nvSpPr>
          <p:cNvPr id="3" name="2 - Θέση περιεχομένου"/>
          <p:cNvSpPr>
            <a:spLocks noGrp="1"/>
          </p:cNvSpPr>
          <p:nvPr>
            <p:ph idx="1"/>
          </p:nvPr>
        </p:nvSpPr>
        <p:spPr>
          <a:xfrm>
            <a:off x="357158" y="571480"/>
            <a:ext cx="7358114" cy="5884256"/>
          </a:xfrm>
        </p:spPr>
        <p:txBody>
          <a:bodyPr>
            <a:normAutofit/>
          </a:bodyPr>
          <a:lstStyle/>
          <a:p>
            <a:r>
              <a:rPr lang="en-US" sz="1600" dirty="0" smtClean="0"/>
              <a:t>Michelangelo was a devout Catholic whose faith deepened at the end of his life</a:t>
            </a:r>
            <a:r>
              <a:rPr lang="en-US" sz="1600" dirty="0" smtClean="0"/>
              <a:t>.</a:t>
            </a:r>
            <a:r>
              <a:rPr lang="en-US" sz="1600" dirty="0" smtClean="0"/>
              <a:t> His poetry includes the following closing lines from what is known as poem 285 (written in 1554); </a:t>
            </a:r>
            <a:r>
              <a:rPr lang="en-US" sz="1600" i="1" dirty="0" smtClean="0"/>
              <a:t>"Neither painting nor sculpture will be able any longer to calm my soul, now turned toward that divine love that opened his arms on the cross to take us in</a:t>
            </a:r>
            <a:r>
              <a:rPr lang="en-US" sz="1600" i="1" dirty="0" smtClean="0"/>
              <a:t>.</a:t>
            </a:r>
            <a:endParaRPr lang="el-GR" sz="1600" i="1" dirty="0" smtClean="0"/>
          </a:p>
          <a:p>
            <a:r>
              <a:rPr lang="en-US" sz="1600" dirty="0" smtClean="0"/>
              <a:t>Michelangelo was abstemious in his personal life, and once told his apprentice, </a:t>
            </a:r>
            <a:r>
              <a:rPr lang="en-US" sz="1600" dirty="0" err="1" smtClean="0">
                <a:hlinkClick r:id="rId2" tooltip="Ascanio Condivi"/>
              </a:rPr>
              <a:t>Ascanio</a:t>
            </a:r>
            <a:r>
              <a:rPr lang="en-US" sz="1600" dirty="0" smtClean="0">
                <a:hlinkClick r:id="rId2" tooltip="Ascanio Condivi"/>
              </a:rPr>
              <a:t> </a:t>
            </a:r>
            <a:r>
              <a:rPr lang="en-US" sz="1600" dirty="0" err="1" smtClean="0">
                <a:hlinkClick r:id="rId2" tooltip="Ascanio Condivi"/>
              </a:rPr>
              <a:t>Condivi</a:t>
            </a:r>
            <a:r>
              <a:rPr lang="en-US" sz="1600" dirty="0" smtClean="0"/>
              <a:t>: "However rich I may have been, I have always lived like a poor man</a:t>
            </a:r>
            <a:r>
              <a:rPr lang="en-US" sz="1600" dirty="0" smtClean="0"/>
              <a:t>."</a:t>
            </a:r>
            <a:r>
              <a:rPr lang="en-US" sz="1600" dirty="0" smtClean="0"/>
              <a:t> </a:t>
            </a:r>
            <a:r>
              <a:rPr lang="en-US" sz="1600" dirty="0" err="1" smtClean="0"/>
              <a:t>Condivi</a:t>
            </a:r>
            <a:r>
              <a:rPr lang="en-US" sz="1600" dirty="0" smtClean="0"/>
              <a:t> said he was indifferent to food and drink, eating "more out of necessity than of pleasure"</a:t>
            </a:r>
            <a:r>
              <a:rPr lang="en-US" sz="1600" baseline="30000" dirty="0" smtClean="0">
                <a:hlinkClick r:id="rId3"/>
              </a:rPr>
              <a:t>[72]</a:t>
            </a:r>
            <a:r>
              <a:rPr lang="en-US" sz="1600" dirty="0" smtClean="0"/>
              <a:t> and that he "often slept in his clothes and ... boots."</a:t>
            </a:r>
            <a:r>
              <a:rPr lang="en-US" sz="1600" baseline="30000" dirty="0" smtClean="0">
                <a:hlinkClick r:id="rId3"/>
              </a:rPr>
              <a:t>[72]</a:t>
            </a:r>
            <a:r>
              <a:rPr lang="en-US" sz="1600" dirty="0" smtClean="0"/>
              <a:t> His biographer </a:t>
            </a:r>
            <a:r>
              <a:rPr lang="en-US" sz="1600" dirty="0" smtClean="0">
                <a:hlinkClick r:id="rId4" tooltip="Paolo Giovio"/>
              </a:rPr>
              <a:t>Paolo </a:t>
            </a:r>
            <a:r>
              <a:rPr lang="en-US" sz="1600" dirty="0" err="1" smtClean="0">
                <a:hlinkClick r:id="rId4" tooltip="Paolo Giovio"/>
              </a:rPr>
              <a:t>Giovio</a:t>
            </a:r>
            <a:r>
              <a:rPr lang="en-US" sz="1600" dirty="0" smtClean="0"/>
              <a:t> says, "His nature was so rough and uncouth that his domestic habits were incredibly squalid, and deprived posterity of any pupils who might have followed him</a:t>
            </a:r>
            <a:r>
              <a:rPr lang="en-US" sz="1600" dirty="0" smtClean="0"/>
              <a:t>."This</a:t>
            </a:r>
            <a:r>
              <a:rPr lang="en-US" sz="1600" dirty="0" smtClean="0"/>
              <a:t>, however, may not have affected him, as he was by nature a solitary and melancholy person, </a:t>
            </a:r>
            <a:r>
              <a:rPr lang="en-US" sz="1600" i="1" dirty="0" err="1" smtClean="0"/>
              <a:t>bizzarro</a:t>
            </a:r>
            <a:r>
              <a:rPr lang="en-US" sz="1600" i="1" dirty="0" smtClean="0"/>
              <a:t> e </a:t>
            </a:r>
            <a:r>
              <a:rPr lang="en-US" sz="1600" i="1" dirty="0" err="1" smtClean="0"/>
              <a:t>fantastico</a:t>
            </a:r>
            <a:r>
              <a:rPr lang="en-US" sz="1600" dirty="0" smtClean="0"/>
              <a:t>, a man who "withdrew himself from the company of men</a:t>
            </a:r>
            <a:r>
              <a:rPr lang="en-US" sz="1600" dirty="0" smtClean="0"/>
              <a:t>."</a:t>
            </a:r>
            <a:endParaRPr lang="el-GR" sz="1600" dirty="0"/>
          </a:p>
        </p:txBody>
      </p:sp>
      <p:pic>
        <p:nvPicPr>
          <p:cNvPr id="4" name="3 - Εικόνα" descr="220px-Michelangelo,_ignudo_01.jpg"/>
          <p:cNvPicPr>
            <a:picLocks noChangeAspect="1"/>
          </p:cNvPicPr>
          <p:nvPr/>
        </p:nvPicPr>
        <p:blipFill>
          <a:blip r:embed="rId5"/>
          <a:stretch>
            <a:fillRect/>
          </a:stretch>
        </p:blipFill>
        <p:spPr>
          <a:xfrm>
            <a:off x="5572131" y="4214818"/>
            <a:ext cx="1589805" cy="2500330"/>
          </a:xfrm>
          <a:prstGeom prst="rect">
            <a:avLst/>
          </a:prstGeom>
        </p:spPr>
      </p:pic>
      <p:sp>
        <p:nvSpPr>
          <p:cNvPr id="5" name="4 - TextBox"/>
          <p:cNvSpPr txBox="1"/>
          <p:nvPr/>
        </p:nvSpPr>
        <p:spPr>
          <a:xfrm>
            <a:off x="1000100" y="5643578"/>
            <a:ext cx="3429024" cy="646331"/>
          </a:xfrm>
          <a:prstGeom prst="rect">
            <a:avLst/>
          </a:prstGeom>
          <a:noFill/>
        </p:spPr>
        <p:txBody>
          <a:bodyPr wrap="square" rtlCol="0">
            <a:spAutoFit/>
          </a:bodyPr>
          <a:lstStyle/>
          <a:p>
            <a:r>
              <a:rPr lang="en-US" i="1" dirty="0" err="1">
                <a:hlinkClick r:id="rId6" tooltip="Sistine Chapel ceiling"/>
              </a:rPr>
              <a:t>Ignudo</a:t>
            </a:r>
            <a:r>
              <a:rPr lang="en-US" dirty="0"/>
              <a:t> fresco from 1509 on the </a:t>
            </a:r>
            <a:r>
              <a:rPr lang="en-US" dirty="0">
                <a:hlinkClick r:id="rId6" tooltip="Sistine Chapel ceiling"/>
              </a:rPr>
              <a:t>Sistine Chapel ceiling</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186634" cy="680068"/>
          </a:xfrm>
        </p:spPr>
        <p:txBody>
          <a:bodyPr>
            <a:normAutofit fontScale="90000"/>
          </a:bodyPr>
          <a:lstStyle/>
          <a:p>
            <a:r>
              <a:rPr lang="en-US" b="0" i="1" dirty="0" smtClean="0"/>
              <a:t>The Creation of Adam</a:t>
            </a:r>
            <a:r>
              <a:rPr lang="en-US" b="0" dirty="0" smtClean="0"/>
              <a:t/>
            </a:r>
            <a:br>
              <a:rPr lang="en-US" b="0" dirty="0" smtClean="0"/>
            </a:br>
            <a:endParaRPr lang="el-GR" dirty="0"/>
          </a:p>
        </p:txBody>
      </p:sp>
      <p:sp>
        <p:nvSpPr>
          <p:cNvPr id="3" name="2 - Θέση περιεχομένου"/>
          <p:cNvSpPr>
            <a:spLocks noGrp="1"/>
          </p:cNvSpPr>
          <p:nvPr>
            <p:ph idx="1"/>
          </p:nvPr>
        </p:nvSpPr>
        <p:spPr>
          <a:xfrm>
            <a:off x="428596" y="714356"/>
            <a:ext cx="7143800" cy="5786478"/>
          </a:xfrm>
        </p:spPr>
        <p:txBody>
          <a:bodyPr>
            <a:normAutofit/>
          </a:bodyPr>
          <a:lstStyle/>
          <a:p>
            <a:r>
              <a:rPr lang="en-US" sz="1400" b="1" i="1" dirty="0" smtClean="0"/>
              <a:t>The Creation of Adam</a:t>
            </a:r>
            <a:r>
              <a:rPr lang="en-US" sz="1400" dirty="0" smtClean="0"/>
              <a:t> (</a:t>
            </a:r>
            <a:r>
              <a:rPr lang="en-US" sz="1400" dirty="0" smtClean="0">
                <a:hlinkClick r:id="rId2" tooltip="Italian language"/>
              </a:rPr>
              <a:t>Italian</a:t>
            </a:r>
            <a:r>
              <a:rPr lang="en-US" sz="1400" dirty="0" smtClean="0"/>
              <a:t>: </a:t>
            </a:r>
            <a:r>
              <a:rPr lang="en-US" sz="1400" b="1" i="1" dirty="0" err="1" smtClean="0"/>
              <a:t>Creazione</a:t>
            </a:r>
            <a:r>
              <a:rPr lang="en-US" sz="1400" b="1" i="1" dirty="0" smtClean="0"/>
              <a:t> </a:t>
            </a:r>
            <a:r>
              <a:rPr lang="en-US" sz="1400" b="1" i="1" dirty="0" err="1" smtClean="0"/>
              <a:t>di</a:t>
            </a:r>
            <a:r>
              <a:rPr lang="en-US" sz="1400" b="1" i="1" dirty="0" smtClean="0"/>
              <a:t> </a:t>
            </a:r>
            <a:r>
              <a:rPr lang="en-US" sz="1400" b="1" i="1" dirty="0" err="1" smtClean="0"/>
              <a:t>Adamo</a:t>
            </a:r>
            <a:r>
              <a:rPr lang="en-US" sz="1400" dirty="0" smtClean="0"/>
              <a:t>) is a </a:t>
            </a:r>
            <a:r>
              <a:rPr lang="en-US" sz="1400" dirty="0" smtClean="0">
                <a:hlinkClick r:id="rId3" tooltip="Fresco"/>
              </a:rPr>
              <a:t>fresco</a:t>
            </a:r>
            <a:r>
              <a:rPr lang="en-US" sz="1400" dirty="0" smtClean="0"/>
              <a:t> painting by Italian artist </a:t>
            </a:r>
            <a:r>
              <a:rPr lang="en-US" sz="1400" dirty="0" smtClean="0">
                <a:hlinkClick r:id="rId4" tooltip="Michelangelo"/>
              </a:rPr>
              <a:t>Michelangelo</a:t>
            </a:r>
            <a:r>
              <a:rPr lang="en-US" sz="1400" dirty="0" smtClean="0"/>
              <a:t>, which forms part of the </a:t>
            </a:r>
            <a:r>
              <a:rPr lang="en-US" sz="1400" dirty="0" smtClean="0">
                <a:hlinkClick r:id="rId5" tooltip="Sistine Chapel ceiling"/>
              </a:rPr>
              <a:t>Sistine Chapel's ceiling</a:t>
            </a:r>
            <a:r>
              <a:rPr lang="en-US" sz="1400" dirty="0" smtClean="0"/>
              <a:t>, painted c. 1508–1512. It illustrates the </a:t>
            </a:r>
            <a:r>
              <a:rPr lang="en-US" sz="1400" dirty="0" smtClean="0">
                <a:hlinkClick r:id="rId6" tooltip="Bible"/>
              </a:rPr>
              <a:t>Biblical</a:t>
            </a:r>
            <a:r>
              <a:rPr lang="en-US" sz="1400" dirty="0" smtClean="0"/>
              <a:t> </a:t>
            </a:r>
            <a:r>
              <a:rPr lang="en-US" sz="1400" dirty="0" smtClean="0">
                <a:hlinkClick r:id="rId7" tooltip="Genesis creation narrative"/>
              </a:rPr>
              <a:t>creation narrative</a:t>
            </a:r>
            <a:r>
              <a:rPr lang="en-US" sz="1400" dirty="0" smtClean="0"/>
              <a:t> from the </a:t>
            </a:r>
            <a:r>
              <a:rPr lang="en-US" sz="1400" dirty="0" smtClean="0">
                <a:hlinkClick r:id="rId8" tooltip="Book of Genesis"/>
              </a:rPr>
              <a:t>Book of Genesis</a:t>
            </a:r>
            <a:r>
              <a:rPr lang="en-US" sz="1400" dirty="0" smtClean="0"/>
              <a:t> in which </a:t>
            </a:r>
            <a:r>
              <a:rPr lang="en-US" sz="1400" dirty="0" smtClean="0">
                <a:hlinkClick r:id="rId9" tooltip="God the Father"/>
              </a:rPr>
              <a:t>God</a:t>
            </a:r>
            <a:r>
              <a:rPr lang="en-US" sz="1400" dirty="0" smtClean="0"/>
              <a:t> gives life to </a:t>
            </a:r>
            <a:r>
              <a:rPr lang="en-US" sz="1400" dirty="0" smtClean="0">
                <a:hlinkClick r:id="rId10" tooltip="Adam"/>
              </a:rPr>
              <a:t>Adam</a:t>
            </a:r>
            <a:r>
              <a:rPr lang="en-US" sz="1400" dirty="0" smtClean="0"/>
              <a:t>, the first </a:t>
            </a:r>
            <a:r>
              <a:rPr lang="en-US" sz="1400" dirty="0" smtClean="0">
                <a:hlinkClick r:id="rId11" tooltip="Man"/>
              </a:rPr>
              <a:t>man</a:t>
            </a:r>
            <a:r>
              <a:rPr lang="en-US" sz="1400" dirty="0" smtClean="0"/>
              <a:t>. The fresco is part of a complex iconographic scheme and is chronologically the fourth in the series of panels depicting episodes from Genesis.</a:t>
            </a:r>
          </a:p>
          <a:p>
            <a:r>
              <a:rPr lang="en-US" sz="1400" dirty="0" smtClean="0"/>
              <a:t>The painting has been reproduced in countless imitations and parodies</a:t>
            </a:r>
            <a:r>
              <a:rPr lang="en-US" sz="1400" dirty="0" smtClean="0"/>
              <a:t>.</a:t>
            </a:r>
            <a:r>
              <a:rPr lang="en-US" sz="1400" dirty="0" smtClean="0"/>
              <a:t> Michelangelo's </a:t>
            </a:r>
            <a:r>
              <a:rPr lang="en-US" sz="1400" i="1" dirty="0" smtClean="0"/>
              <a:t>Creation of Adam</a:t>
            </a:r>
            <a:r>
              <a:rPr lang="en-US" sz="1400" dirty="0" smtClean="0"/>
              <a:t> is one of the most replicated religious paintings of all time</a:t>
            </a:r>
            <a:r>
              <a:rPr lang="en-US" sz="1400" dirty="0" smtClean="0"/>
              <a:t>.</a:t>
            </a:r>
            <a:endParaRPr lang="el-GR" sz="1400" dirty="0" smtClean="0"/>
          </a:p>
          <a:p>
            <a:r>
              <a:rPr lang="en-US" sz="1400" dirty="0" smtClean="0"/>
              <a:t>Several hypotheses have been put forward about the meaning of </a:t>
            </a:r>
            <a:r>
              <a:rPr lang="en-US" sz="1400" i="1" dirty="0" smtClean="0"/>
              <a:t>The Creation of Adam'</a:t>
            </a:r>
            <a:r>
              <a:rPr lang="en-US" sz="1400" dirty="0" smtClean="0"/>
              <a:t>s highly original composition, many of them taking Michelangelo's well-documented expertise in human anatomy as their starting point.</a:t>
            </a:r>
          </a:p>
          <a:p>
            <a:endParaRPr lang="el-GR" sz="1400" dirty="0"/>
          </a:p>
        </p:txBody>
      </p:sp>
      <p:pic>
        <p:nvPicPr>
          <p:cNvPr id="4" name="3 - Εικόνα" descr="600px-'Adam's_Creation_Sistine_Chapel_ceiling'_by_Michelangelo_JBU33cut.jpg"/>
          <p:cNvPicPr>
            <a:picLocks noChangeAspect="1"/>
          </p:cNvPicPr>
          <p:nvPr/>
        </p:nvPicPr>
        <p:blipFill>
          <a:blip r:embed="rId12"/>
          <a:stretch>
            <a:fillRect/>
          </a:stretch>
        </p:blipFill>
        <p:spPr>
          <a:xfrm>
            <a:off x="428596" y="3551849"/>
            <a:ext cx="7215238" cy="3210781"/>
          </a:xfrm>
          <a:prstGeom prst="ellipse">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115196" cy="537192"/>
          </a:xfrm>
        </p:spPr>
        <p:txBody>
          <a:bodyPr>
            <a:normAutofit fontScale="90000"/>
          </a:bodyPr>
          <a:lstStyle/>
          <a:p>
            <a:r>
              <a:rPr lang="en-US" dirty="0" smtClean="0"/>
              <a:t>Final years</a:t>
            </a:r>
            <a:endParaRPr lang="el-GR" dirty="0"/>
          </a:p>
        </p:txBody>
      </p:sp>
      <p:sp>
        <p:nvSpPr>
          <p:cNvPr id="3" name="2 - Θέση περιεχομένου"/>
          <p:cNvSpPr>
            <a:spLocks noGrp="1"/>
          </p:cNvSpPr>
          <p:nvPr>
            <p:ph idx="1"/>
          </p:nvPr>
        </p:nvSpPr>
        <p:spPr>
          <a:xfrm>
            <a:off x="428596" y="1000108"/>
            <a:ext cx="7358114" cy="5643602"/>
          </a:xfrm>
        </p:spPr>
        <p:txBody>
          <a:bodyPr>
            <a:noAutofit/>
          </a:bodyPr>
          <a:lstStyle/>
          <a:p>
            <a:r>
              <a:rPr lang="en-US" sz="1600" dirty="0" smtClean="0"/>
              <a:t>In his old age, Michelangelo created a number of </a:t>
            </a:r>
            <a:r>
              <a:rPr lang="en-US" sz="1600" i="1" dirty="0" err="1" smtClean="0"/>
              <a:t>Pietàs</a:t>
            </a:r>
            <a:r>
              <a:rPr lang="en-US" sz="1600" dirty="0" smtClean="0"/>
              <a:t> in which he apparently reflects upon mortality. They are heralded by the </a:t>
            </a:r>
            <a:r>
              <a:rPr lang="en-US" sz="1600" i="1" dirty="0" smtClean="0"/>
              <a:t>Victory</a:t>
            </a:r>
            <a:r>
              <a:rPr lang="en-US" sz="1600" dirty="0" smtClean="0"/>
              <a:t>, perhaps created for the tomb of Pope Julius II but left unfinished. In this group, the youthful victor overcomes an older hooded figure, with the features of Michelangelo.</a:t>
            </a:r>
          </a:p>
          <a:p>
            <a:r>
              <a:rPr lang="en-US" sz="1600" dirty="0" smtClean="0"/>
              <a:t>The </a:t>
            </a:r>
            <a:r>
              <a:rPr lang="en-US" sz="1600" i="1" dirty="0" err="1" smtClean="0"/>
              <a:t>Pietà</a:t>
            </a:r>
            <a:r>
              <a:rPr lang="en-US" sz="1600" i="1" dirty="0" smtClean="0"/>
              <a:t> of </a:t>
            </a:r>
            <a:r>
              <a:rPr lang="en-US" sz="1600" i="1" dirty="0" err="1" smtClean="0"/>
              <a:t>Vittoria</a:t>
            </a:r>
            <a:r>
              <a:rPr lang="en-US" sz="1600" i="1" dirty="0" smtClean="0"/>
              <a:t> Colonna</a:t>
            </a:r>
            <a:r>
              <a:rPr lang="en-US" sz="1600" dirty="0" smtClean="0"/>
              <a:t> is a chalk drawing of a type described as "presentation drawings", as they might be given as a gift by an artist, and were not necessarily studies towards a painted work. In this image, Mary's upraise arms and upraised hands are indicative of her prophetic role. The frontal aspect is reminiscent of </a:t>
            </a:r>
            <a:r>
              <a:rPr lang="en-US" sz="1600" dirty="0" smtClean="0">
                <a:hlinkClick r:id="rId2" tooltip="Masaccio"/>
              </a:rPr>
              <a:t>Masaccio</a:t>
            </a:r>
            <a:r>
              <a:rPr lang="en-US" sz="1600" dirty="0" smtClean="0"/>
              <a:t>'s fresco of the </a:t>
            </a:r>
            <a:r>
              <a:rPr lang="en-US" sz="1600" dirty="0" smtClean="0">
                <a:hlinkClick r:id="rId3" tooltip="Holy Trinity"/>
              </a:rPr>
              <a:t>Holy Trinity</a:t>
            </a:r>
            <a:r>
              <a:rPr lang="en-US" sz="1600" dirty="0" smtClean="0"/>
              <a:t> in the </a:t>
            </a:r>
            <a:r>
              <a:rPr lang="en-US" sz="1600" dirty="0" smtClean="0">
                <a:hlinkClick r:id="rId4" tooltip="Basilica of Santa Maria Novella"/>
              </a:rPr>
              <a:t>Basilica of Santa Maria Novella</a:t>
            </a:r>
            <a:r>
              <a:rPr lang="en-US" sz="1600" dirty="0" smtClean="0"/>
              <a:t>, Florence.</a:t>
            </a:r>
          </a:p>
          <a:p>
            <a:r>
              <a:rPr lang="en-US" sz="1600" dirty="0" smtClean="0"/>
              <a:t>In the </a:t>
            </a:r>
            <a:r>
              <a:rPr lang="en-US" sz="1600" i="1" dirty="0" smtClean="0"/>
              <a:t>Florentine </a:t>
            </a:r>
            <a:r>
              <a:rPr lang="en-US" sz="1600" i="1" dirty="0" err="1" smtClean="0"/>
              <a:t>Pietà</a:t>
            </a:r>
            <a:r>
              <a:rPr lang="en-US" sz="1600" dirty="0" smtClean="0"/>
              <a:t>, Michelangelo again depicts himself, this time as the aged </a:t>
            </a:r>
            <a:r>
              <a:rPr lang="en-US" sz="1600" dirty="0" smtClean="0">
                <a:hlinkClick r:id="rId5" tooltip="Nicodemus"/>
              </a:rPr>
              <a:t>Nicodemus</a:t>
            </a:r>
            <a:r>
              <a:rPr lang="en-US" sz="1600" dirty="0" smtClean="0"/>
              <a:t> lowering the body of Jesus from the cross into the arms of Mary his mother and Mary Magdalene. Michelangelo smashed the left arm and leg of the figure of Jesus. His pupil </a:t>
            </a:r>
            <a:r>
              <a:rPr lang="en-US" sz="1600" dirty="0" err="1" smtClean="0">
                <a:hlinkClick r:id="rId6" tooltip="Tiberio Calcagni"/>
              </a:rPr>
              <a:t>Tiberio</a:t>
            </a:r>
            <a:r>
              <a:rPr lang="en-US" sz="1600" dirty="0" smtClean="0">
                <a:hlinkClick r:id="rId6" tooltip="Tiberio Calcagni"/>
              </a:rPr>
              <a:t> </a:t>
            </a:r>
            <a:r>
              <a:rPr lang="en-US" sz="1600" dirty="0" err="1" smtClean="0">
                <a:hlinkClick r:id="rId6" tooltip="Tiberio Calcagni"/>
              </a:rPr>
              <a:t>Calcagni</a:t>
            </a:r>
            <a:r>
              <a:rPr lang="en-US" sz="1600" dirty="0" smtClean="0"/>
              <a:t> repaired the arm and drilled a hole in which to fix a replacement leg which was not subsequently attached. He also worked on the figure of Mary Magdalene</a:t>
            </a:r>
            <a:r>
              <a:rPr lang="en-US" sz="1600" dirty="0" smtClean="0"/>
              <a:t>.</a:t>
            </a:r>
            <a:endParaRPr lang="en-US" sz="16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idx="1"/>
          </p:nvPr>
        </p:nvSpPr>
        <p:spPr>
          <a:xfrm>
            <a:off x="457200" y="357166"/>
            <a:ext cx="7239000" cy="6098570"/>
          </a:xfrm>
        </p:spPr>
        <p:txBody>
          <a:bodyPr>
            <a:normAutofit/>
          </a:bodyPr>
          <a:lstStyle/>
          <a:p>
            <a:r>
              <a:rPr lang="en-US" sz="1600" dirty="0" smtClean="0"/>
              <a:t>The last sculpture that Michelangelo worked on (six days before his death), the </a:t>
            </a:r>
            <a:r>
              <a:rPr lang="en-US" sz="1600" i="1" dirty="0" err="1" smtClean="0">
                <a:hlinkClick r:id="rId2" tooltip="Rondanini Pietà"/>
              </a:rPr>
              <a:t>Rondanini</a:t>
            </a:r>
            <a:r>
              <a:rPr lang="en-US" sz="1600" i="1" dirty="0" smtClean="0">
                <a:hlinkClick r:id="rId2" tooltip="Rondanini Pietà"/>
              </a:rPr>
              <a:t> </a:t>
            </a:r>
            <a:r>
              <a:rPr lang="en-US" sz="1600" i="1" dirty="0" err="1" smtClean="0">
                <a:hlinkClick r:id="rId2" tooltip="Rondanini Pietà"/>
              </a:rPr>
              <a:t>Pietà</a:t>
            </a:r>
            <a:r>
              <a:rPr lang="en-US" sz="1600" dirty="0" smtClean="0"/>
              <a:t> could never be completed because Michelangelo carved it away until there was insufficient stone. The legs and a detached arm remain from a previous stage of the work. As it remains, the sculpture has an abstract quality, in keeping with 20th-century concepts of sculpture</a:t>
            </a:r>
            <a:r>
              <a:rPr lang="en-US" sz="1600" dirty="0" smtClean="0"/>
              <a:t>.</a:t>
            </a:r>
            <a:endParaRPr lang="en-US" sz="1600" dirty="0" smtClean="0"/>
          </a:p>
          <a:p>
            <a:r>
              <a:rPr lang="en-US" sz="1600" dirty="0" smtClean="0"/>
              <a:t>Michelangelo died in Rome in 1564, at the age of 88 (three weeks before his 89th birthday). His body was taken from Rome for interment at the </a:t>
            </a:r>
            <a:r>
              <a:rPr lang="en-US" sz="1600" dirty="0" smtClean="0">
                <a:hlinkClick r:id="rId3" tooltip="Basilica of Santa Croce, Florence"/>
              </a:rPr>
              <a:t>Basilica of Santa Croce</a:t>
            </a:r>
            <a:r>
              <a:rPr lang="en-US" sz="1600" dirty="0" smtClean="0"/>
              <a:t>, fulfilling the maestro's last request to be buried in his beloved </a:t>
            </a:r>
            <a:r>
              <a:rPr lang="en-US" sz="1600" dirty="0" smtClean="0">
                <a:hlinkClick r:id="rId4" tooltip="Florence"/>
              </a:rPr>
              <a:t>Florence</a:t>
            </a:r>
            <a:r>
              <a:rPr lang="en-US" sz="1600" dirty="0" smtClean="0"/>
              <a:t>.</a:t>
            </a:r>
            <a:endParaRPr lang="en-US" sz="1600" dirty="0" smtClean="0"/>
          </a:p>
        </p:txBody>
      </p:sp>
      <p:pic>
        <p:nvPicPr>
          <p:cNvPr id="6" name="5 - Εικόνα" descr="150px-Michelangelo_pietà_rondanini.jpg"/>
          <p:cNvPicPr>
            <a:picLocks noChangeAspect="1"/>
          </p:cNvPicPr>
          <p:nvPr/>
        </p:nvPicPr>
        <p:blipFill>
          <a:blip r:embed="rId5"/>
          <a:stretch>
            <a:fillRect/>
          </a:stretch>
        </p:blipFill>
        <p:spPr>
          <a:xfrm>
            <a:off x="785786" y="3286124"/>
            <a:ext cx="1905000" cy="2540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40</TotalTime>
  <Words>81</Words>
  <Application>Microsoft Office PowerPoint</Application>
  <PresentationFormat>Προβολή στην οθόνη (4:3)</PresentationFormat>
  <Paragraphs>20</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Αφθονία</vt:lpstr>
      <vt:lpstr>ΜΙΧΑΗΛ ΑΓΓΕΛΟΣ</vt:lpstr>
      <vt:lpstr>Διαφάνεια 2</vt:lpstr>
      <vt:lpstr>Apprenticeships, 1488–1492 </vt:lpstr>
      <vt:lpstr>Διαφάνεια 4</vt:lpstr>
      <vt:lpstr>Personal habits </vt:lpstr>
      <vt:lpstr>The Creation of Adam </vt:lpstr>
      <vt:lpstr>Final years</vt:lpstr>
      <vt:lpstr>Διαφάνεια 8</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ΜΙΧΑΗΛ ΑΓΓΕΛΟΣ</dc:title>
  <dc:creator>Corporate Edition</dc:creator>
  <cp:lastModifiedBy>Corporate Edition</cp:lastModifiedBy>
  <cp:revision>5</cp:revision>
  <dcterms:created xsi:type="dcterms:W3CDTF">2021-03-24T09:19:37Z</dcterms:created>
  <dcterms:modified xsi:type="dcterms:W3CDTF">2021-03-24T10:00:01Z</dcterms:modified>
</cp:coreProperties>
</file>