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34"/>
  </p:notesMasterIdLst>
  <p:handoutMasterIdLst>
    <p:handoutMasterId r:id="rId35"/>
  </p:handoutMasterIdLst>
  <p:sldIdLst>
    <p:sldId id="267" r:id="rId5"/>
    <p:sldId id="283" r:id="rId6"/>
    <p:sldId id="278" r:id="rId7"/>
    <p:sldId id="269" r:id="rId8"/>
    <p:sldId id="279" r:id="rId9"/>
    <p:sldId id="285" r:id="rId10"/>
    <p:sldId id="307" r:id="rId11"/>
    <p:sldId id="260" r:id="rId12"/>
    <p:sldId id="261" r:id="rId13"/>
    <p:sldId id="259" r:id="rId14"/>
    <p:sldId id="287" r:id="rId15"/>
    <p:sldId id="288" r:id="rId16"/>
    <p:sldId id="293" r:id="rId17"/>
    <p:sldId id="289" r:id="rId18"/>
    <p:sldId id="290" r:id="rId19"/>
    <p:sldId id="295" r:id="rId20"/>
    <p:sldId id="291" r:id="rId21"/>
    <p:sldId id="292" r:id="rId22"/>
    <p:sldId id="298" r:id="rId23"/>
    <p:sldId id="300" r:id="rId24"/>
    <p:sldId id="301" r:id="rId25"/>
    <p:sldId id="302" r:id="rId26"/>
    <p:sldId id="309" r:id="rId27"/>
    <p:sldId id="303" r:id="rId28"/>
    <p:sldId id="304" r:id="rId29"/>
    <p:sldId id="305" r:id="rId30"/>
    <p:sldId id="306" r:id="rId31"/>
    <p:sldId id="296" r:id="rId32"/>
    <p:sldId id="297" r:id="rId33"/>
  </p:sldIdLst>
  <p:sldSz cx="12188825" cy="6858000"/>
  <p:notesSz cx="6858000" cy="9144000"/>
  <p:defaultTextStyle>
    <a:defPPr rtl="0">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599" autoAdjust="0"/>
  </p:normalViewPr>
  <p:slideViewPr>
    <p:cSldViewPr>
      <p:cViewPr varScale="1">
        <p:scale>
          <a:sx n="114" d="100"/>
          <a:sy n="114" d="100"/>
        </p:scale>
        <p:origin x="474" y="114"/>
      </p:cViewPr>
      <p:guideLst>
        <p:guide pos="3839"/>
        <p:guide orient="horz" pos="216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97" d="100"/>
          <a:sy n="97" d="100"/>
        </p:scale>
        <p:origin x="353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8A8682DD-3859-46BF-9BBB-49548B3C2FF1}" type="datetime1">
              <a:rPr lang="el-GR" smtClean="0"/>
              <a:t>18/4/2021</a:t>
            </a:fld>
            <a:endParaRPr lang="el-GR" dirty="0"/>
          </a:p>
        </p:txBody>
      </p:sp>
      <p:sp>
        <p:nvSpPr>
          <p:cNvPr id="4" name="Σύμβολο κράτησης θέσης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l-GR" dirty="0"/>
          </a:p>
        </p:txBody>
      </p:sp>
      <p:sp>
        <p:nvSpPr>
          <p:cNvPr id="5" name="Σύμβολο κράτησης θέσης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01114579-D02A-4B51-B5DF-8EC449F77AC7}" type="slidenum">
              <a:rPr lang="el-GR"/>
              <a:pPr algn="r" rtl="0"/>
              <a:t>‹#›</a:t>
            </a:fld>
            <a:endParaRPr lang="el-GR"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Σύμβολο κράτησης θέσης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el-GR" dirty="0"/>
          </a:p>
        </p:txBody>
      </p:sp>
      <p:sp>
        <p:nvSpPr>
          <p:cNvPr id="3" name="Σύμβολο κράτησης θέσης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lvl1pPr>
          </a:lstStyle>
          <a:p>
            <a:fld id="{589A8E19-AA08-40E2-BAE9-96891777FA70}" type="datetime1">
              <a:rPr lang="el-GR" smtClean="0"/>
              <a:pPr/>
              <a:t>18/4/2021</a:t>
            </a:fld>
            <a:endParaRPr lang="el-GR" dirty="0"/>
          </a:p>
        </p:txBody>
      </p:sp>
      <p:sp>
        <p:nvSpPr>
          <p:cNvPr id="4" name="Σύμβολο κράτησης θέσης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el-GR" dirty="0"/>
          </a:p>
        </p:txBody>
      </p:sp>
      <p:sp>
        <p:nvSpPr>
          <p:cNvPr id="5" name="Σύμβολο κράτησης θέσης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el-GR" dirty="0"/>
              <a:t>Στυλ υποδείγματος κειμένου</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6" name="Σύμβολο κράτησης θέσης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el-GR" dirty="0"/>
          </a:p>
        </p:txBody>
      </p:sp>
      <p:sp>
        <p:nvSpPr>
          <p:cNvPr id="7" name="Σύμβολο κράτησης θέσης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lvl1pPr>
          </a:lstStyle>
          <a:p>
            <a:fld id="{C6074690-7256-4BB9-AC0F-97AEAE8CDEC2}" type="slidenum">
              <a:rPr lang="el-GR" smtClean="0"/>
              <a:pPr/>
              <a:t>‹#›</a:t>
            </a:fld>
            <a:endParaRPr lang="el-GR"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1</a:t>
            </a:fld>
            <a:endParaRPr lang="el-GR" dirty="0"/>
          </a:p>
        </p:txBody>
      </p:sp>
    </p:spTree>
    <p:extLst>
      <p:ext uri="{BB962C8B-B14F-4D97-AF65-F5344CB8AC3E}">
        <p14:creationId xmlns:p14="http://schemas.microsoft.com/office/powerpoint/2010/main" val="1531687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3</a:t>
            </a:fld>
            <a:endParaRPr lang="el-GR" dirty="0"/>
          </a:p>
        </p:txBody>
      </p:sp>
    </p:spTree>
    <p:extLst>
      <p:ext uri="{BB962C8B-B14F-4D97-AF65-F5344CB8AC3E}">
        <p14:creationId xmlns:p14="http://schemas.microsoft.com/office/powerpoint/2010/main" val="319703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4</a:t>
            </a:fld>
            <a:endParaRPr lang="el-GR" dirty="0"/>
          </a:p>
        </p:txBody>
      </p:sp>
    </p:spTree>
    <p:extLst>
      <p:ext uri="{BB962C8B-B14F-4D97-AF65-F5344CB8AC3E}">
        <p14:creationId xmlns:p14="http://schemas.microsoft.com/office/powerpoint/2010/main" val="3728941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C6074690-7256-4BB9-AC0F-97AEAE8CDEC2}" type="slidenum">
              <a:rPr lang="el-GR" smtClean="0"/>
              <a:pPr/>
              <a:t>5</a:t>
            </a:fld>
            <a:endParaRPr lang="el-GR" dirty="0"/>
          </a:p>
        </p:txBody>
      </p:sp>
    </p:spTree>
    <p:extLst>
      <p:ext uri="{BB962C8B-B14F-4D97-AF65-F5344CB8AC3E}">
        <p14:creationId xmlns:p14="http://schemas.microsoft.com/office/powerpoint/2010/main" val="1667258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el-GR"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l-GR"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234812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074690-7256-4BB9-AC0F-97AEAE8CDEC2}" type="slidenum">
              <a:rPr kumimoji="0" lang="el-GR" sz="1200" b="0" i="0" u="none" strike="noStrike" kern="1200" cap="none" spc="0" normalizeH="0" baseline="0" noProof="0" smtClean="0">
                <a:ln>
                  <a:noFill/>
                </a:ln>
                <a:solidFill>
                  <a:srgbClr val="6A3A20"/>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l-GR" sz="1200" b="0" i="0" u="none" strike="noStrike" kern="1200" cap="none" spc="0" normalizeH="0" baseline="0" noProof="0" dirty="0">
              <a:ln>
                <a:noFill/>
              </a:ln>
              <a:solidFill>
                <a:srgbClr val="6A3A20"/>
              </a:solidFill>
              <a:effectLst/>
              <a:uLnTx/>
              <a:uFillTx/>
              <a:latin typeface="Constantia"/>
              <a:ea typeface="+mn-ea"/>
              <a:cs typeface="+mn-cs"/>
            </a:endParaRPr>
          </a:p>
        </p:txBody>
      </p:sp>
    </p:spTree>
    <p:extLst>
      <p:ext uri="{BB962C8B-B14F-4D97-AF65-F5344CB8AC3E}">
        <p14:creationId xmlns:p14="http://schemas.microsoft.com/office/powerpoint/2010/main" val="135000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3">
        <a:schemeClr val="bg1"/>
      </p:bgRef>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376792" y="1905003"/>
            <a:ext cx="9435241" cy="1625599"/>
          </a:xfrm>
        </p:spPr>
        <p:txBody>
          <a:bodyPr rtlCol="0">
            <a:normAutofit/>
          </a:bodyPr>
          <a:lstStyle>
            <a:lvl1pPr algn="ctr" rtl="0">
              <a:lnSpc>
                <a:spcPct val="90000"/>
              </a:lnSpc>
              <a:defRPr sz="4800">
                <a:solidFill>
                  <a:schemeClr val="tx2"/>
                </a:solidFill>
              </a:defRPr>
            </a:lvl1pPr>
          </a:lstStyle>
          <a:p>
            <a:pPr rtl="0"/>
            <a:r>
              <a:rPr lang="el-GR"/>
              <a:t>Κάντε κλικ για να επεξεργαστείτε τον τίτλο υποδείγματος</a:t>
            </a:r>
            <a:endParaRPr lang="el-GR" dirty="0"/>
          </a:p>
        </p:txBody>
      </p:sp>
      <p:sp>
        <p:nvSpPr>
          <p:cNvPr id="3" name="Υπότιτλος 2"/>
          <p:cNvSpPr>
            <a:spLocks noGrp="1"/>
          </p:cNvSpPr>
          <p:nvPr>
            <p:ph type="subTitle" idx="1" hasCustomPrompt="1"/>
          </p:nvPr>
        </p:nvSpPr>
        <p:spPr>
          <a:xfrm>
            <a:off x="1382103" y="3657123"/>
            <a:ext cx="9429931" cy="991077"/>
          </a:xfrm>
        </p:spPr>
        <p:txBody>
          <a:bodyPr rtlCol="0">
            <a:normAutofit/>
          </a:bodyPr>
          <a:lstStyle>
            <a:lvl1pPr marL="0" indent="0" algn="ctr" rtl="0">
              <a:spcBef>
                <a:spcPts val="0"/>
              </a:spcBef>
              <a:buNone/>
              <a:defRPr sz="2000" cap="all" baseline="0">
                <a:solidFill>
                  <a:schemeClr val="tx2"/>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r>
              <a:rPr lang="el-GR" dirty="0"/>
              <a:t>Στυλ κύριου υπότιτλου</a:t>
            </a:r>
          </a:p>
        </p:txBody>
      </p:sp>
      <p:sp>
        <p:nvSpPr>
          <p:cNvPr id="5" name="Σύμβολο κράτησης θέσης υποσέλιδου 4"/>
          <p:cNvSpPr>
            <a:spLocks noGrp="1"/>
          </p:cNvSpPr>
          <p:nvPr>
            <p:ph type="ftr" sz="quarter" idx="11"/>
          </p:nvPr>
        </p:nvSpPr>
        <p:spPr/>
        <p:txBody>
          <a:bodyPr rtlCol="0"/>
          <a:lstStyle>
            <a:lvl1pPr algn="l" rtl="0">
              <a:defRPr>
                <a:solidFill>
                  <a:schemeClr val="tx2"/>
                </a:solidFill>
              </a:defRPr>
            </a:lvl1pPr>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lgn="r" rtl="0">
              <a:defRPr>
                <a:solidFill>
                  <a:schemeClr val="tx2"/>
                </a:solidFill>
              </a:defRPr>
            </a:lvl1pPr>
          </a:lstStyle>
          <a:p>
            <a:fld id="{80CB15B7-FD96-4FFE-A12B-6DAEC465A748}" type="datetime1">
              <a:rPr lang="el-GR" smtClean="0"/>
              <a:pPr/>
              <a:t>18/4/2021</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lvl1pPr algn="r" rtl="0">
              <a:defRPr>
                <a:solidFill>
                  <a:schemeClr val="tx2"/>
                </a:solidFill>
              </a:defRPr>
            </a:lvl1pPr>
          </a:lstStyle>
          <a:p>
            <a:fld id="{DF28FB93-0A08-4E7D-8E63-9EFA29F1E093}" type="slidenum">
              <a:rPr lang="el-GR" smtClean="0"/>
              <a:pPr/>
              <a:t>‹#›</a:t>
            </a:fld>
            <a:endParaRPr lang="el-GR" dirty="0"/>
          </a:p>
        </p:txBody>
      </p:sp>
      <p:grpSp>
        <p:nvGrpSpPr>
          <p:cNvPr id="7" name="Ομάδα 6"/>
          <p:cNvGrpSpPr/>
          <p:nvPr/>
        </p:nvGrpSpPr>
        <p:grpSpPr>
          <a:xfrm>
            <a:off x="1218882" y="1600200"/>
            <a:ext cx="9739746" cy="73152"/>
            <a:chOff x="914400" y="1200150"/>
            <a:chExt cx="7306712" cy="54864"/>
          </a:xfrm>
        </p:grpSpPr>
        <p:sp>
          <p:nvSpPr>
            <p:cNvPr id="8" name="Έλλειψη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9" name="Έλλειψη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nvGrpSpPr>
            <p:cNvPr id="10" name="Ομάδα 9"/>
            <p:cNvGrpSpPr/>
            <p:nvPr/>
          </p:nvGrpSpPr>
          <p:grpSpPr>
            <a:xfrm>
              <a:off x="1036847" y="1207626"/>
              <a:ext cx="7074290" cy="38998"/>
              <a:chOff x="2141408" y="1752956"/>
              <a:chExt cx="7315200" cy="38998"/>
            </a:xfrm>
            <a:solidFill>
              <a:schemeClr val="tx2"/>
            </a:solidFill>
          </p:grpSpPr>
          <p:cxnSp>
            <p:nvCxnSpPr>
              <p:cNvPr id="11" name="Ευθεία γραμμή σύνδεσης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Ευθεία γραμμή σύνδεσης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Ομάδα 12"/>
          <p:cNvGrpSpPr/>
          <p:nvPr/>
        </p:nvGrpSpPr>
        <p:grpSpPr>
          <a:xfrm>
            <a:off x="1218882" y="4851400"/>
            <a:ext cx="9739746" cy="73152"/>
            <a:chOff x="914400" y="3638550"/>
            <a:chExt cx="7306712" cy="54864"/>
          </a:xfrm>
        </p:grpSpPr>
        <p:sp>
          <p:nvSpPr>
            <p:cNvPr id="14" name="Έλλειψη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sp>
          <p:nvSpPr>
            <p:cNvPr id="15" name="Έλλειψη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l-GR" dirty="0"/>
            </a:p>
          </p:txBody>
        </p:sp>
        <p:grpSp>
          <p:nvGrpSpPr>
            <p:cNvPr id="16" name="Ομάδα 15"/>
            <p:cNvGrpSpPr/>
            <p:nvPr/>
          </p:nvGrpSpPr>
          <p:grpSpPr>
            <a:xfrm>
              <a:off x="1036847" y="3646026"/>
              <a:ext cx="7074290" cy="38998"/>
              <a:chOff x="2141408" y="1752956"/>
              <a:chExt cx="7315200" cy="38998"/>
            </a:xfrm>
            <a:solidFill>
              <a:schemeClr val="tx2"/>
            </a:solidFill>
          </p:grpSpPr>
          <p:cxnSp>
            <p:nvCxnSpPr>
              <p:cNvPr id="17" name="Ευθεία γραμμή σύνδεσης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Ευθεία γραμμή σύνδεσης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κατακόρυφου κειμένου 2"/>
          <p:cNvSpPr>
            <a:spLocks noGrp="1"/>
          </p:cNvSpPr>
          <p:nvPr>
            <p:ph type="body" orient="vert" idx="1"/>
          </p:nvPr>
        </p:nvSpPr>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867BB203-B372-478C-861B-B15BFC02ECD1}" type="datetime1">
              <a:rPr lang="el-GR" smtClean="0"/>
              <a:pPr/>
              <a:t>18/4/2021</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9834563" y="434975"/>
            <a:ext cx="1168400" cy="5661025"/>
          </a:xfrm>
        </p:spPr>
        <p:txBody>
          <a:bodyPr vert="eaVert"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κατακόρυφου κειμένου 2"/>
          <p:cNvSpPr>
            <a:spLocks noGrp="1"/>
          </p:cNvSpPr>
          <p:nvPr>
            <p:ph type="body" orient="vert" idx="1"/>
          </p:nvPr>
        </p:nvSpPr>
        <p:spPr>
          <a:xfrm>
            <a:off x="1217613" y="434975"/>
            <a:ext cx="8413750" cy="5661025"/>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D103C3F5-8526-4535-9CCD-15CCA70F0818}" type="datetime1">
              <a:rPr lang="el-GR" smtClean="0"/>
              <a:pPr/>
              <a:t>18/4/2021</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περιεχομένου 2"/>
          <p:cNvSpPr>
            <a:spLocks noGrp="1"/>
          </p:cNvSpPr>
          <p:nvPr>
            <p:ph idx="1"/>
          </p:nvPr>
        </p:nvSpPr>
        <p:spPr/>
        <p:txBody>
          <a:bodyPr rtlCol="0"/>
          <a:lstStyle>
            <a:lvl5pPr algn="l" rtl="0">
              <a:defRPr/>
            </a:lvl5pPr>
            <a:lvl6pPr algn="l" rtl="0">
              <a:defRPr/>
            </a:lvl6pPr>
            <a:lvl7pPr algn="l" rtl="0">
              <a:defRPr/>
            </a:lvl7pPr>
            <a:lvl8pPr algn="l" rtl="0">
              <a:defRPr/>
            </a:lvl8pPr>
            <a:lvl9pPr algn="l" rtl="0">
              <a:defRPr/>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5A062B79-5FF4-44B5-8B94-724CBFFD11B0}" type="datetime1">
              <a:rPr lang="el-GR" smtClean="0"/>
              <a:pPr/>
              <a:t>18/4/2021</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1422030" y="990599"/>
            <a:ext cx="9344765" cy="2235203"/>
          </a:xfrm>
        </p:spPr>
        <p:txBody>
          <a:bodyPr rtlCol="0" anchor="b">
            <a:normAutofit/>
          </a:bodyPr>
          <a:lstStyle>
            <a:lvl1pPr algn="ctr" rtl="0">
              <a:lnSpc>
                <a:spcPct val="90000"/>
              </a:lnSpc>
              <a:defRPr sz="4800" b="0" cap="none" baseline="0"/>
            </a:lvl1pPr>
          </a:lstStyle>
          <a:p>
            <a:pPr rtl="0"/>
            <a:r>
              <a:rPr lang="el-GR"/>
              <a:t>Κάντε κλικ για να επεξεργαστείτε τον τίτλο υποδείγματος</a:t>
            </a:r>
            <a:endParaRPr lang="el-GR" dirty="0"/>
          </a:p>
        </p:txBody>
      </p:sp>
      <p:sp>
        <p:nvSpPr>
          <p:cNvPr id="3" name="Σύμβολο κράτησης θέσης κειμένου 2"/>
          <p:cNvSpPr>
            <a:spLocks noGrp="1"/>
          </p:cNvSpPr>
          <p:nvPr>
            <p:ph type="body" idx="1"/>
          </p:nvPr>
        </p:nvSpPr>
        <p:spPr>
          <a:xfrm>
            <a:off x="1422030" y="3733800"/>
            <a:ext cx="9344765" cy="1219200"/>
          </a:xfrm>
        </p:spPr>
        <p:txBody>
          <a:bodyPr rtlCol="0" anchor="t"/>
          <a:lstStyle>
            <a:lvl1pPr marL="0" indent="0" algn="ctr" rtl="0">
              <a:spcBef>
                <a:spcPts val="0"/>
              </a:spcBef>
              <a:buNone/>
              <a:defRPr sz="2000" cap="all" baseline="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rtl="0"/>
            <a:r>
              <a:rPr lang="el-GR"/>
              <a:t>Στυλ κειμένου υποδείγματος</a:t>
            </a:r>
          </a:p>
        </p:txBody>
      </p:sp>
      <p:sp>
        <p:nvSpPr>
          <p:cNvPr id="5" name="Σύμβολο κράτησης θέσης υποσέλιδου 4"/>
          <p:cNvSpPr>
            <a:spLocks noGrp="1"/>
          </p:cNvSpPr>
          <p:nvPr>
            <p:ph type="ftr" sz="quarter" idx="11"/>
          </p:nvPr>
        </p:nvSpPr>
        <p:spPr/>
        <p:txBody>
          <a:bodyPr rtlCol="0"/>
          <a:lstStyle/>
          <a:p>
            <a:pPr rtl="0"/>
            <a:endParaRPr lang="el-GR" dirty="0"/>
          </a:p>
        </p:txBody>
      </p:sp>
      <p:sp>
        <p:nvSpPr>
          <p:cNvPr id="4" name="Σύμβολο κράτησης θέσης ημερομηνίας 3"/>
          <p:cNvSpPr>
            <a:spLocks noGrp="1"/>
          </p:cNvSpPr>
          <p:nvPr>
            <p:ph type="dt" sz="half" idx="10"/>
          </p:nvPr>
        </p:nvSpPr>
        <p:spPr/>
        <p:txBody>
          <a:bodyPr rtlCol="0"/>
          <a:lstStyle>
            <a:lvl1pPr>
              <a:defRPr/>
            </a:lvl1pPr>
          </a:lstStyle>
          <a:p>
            <a:fld id="{F12F4732-C463-4953-BB68-7C595745D5E5}" type="datetime1">
              <a:rPr lang="el-GR" smtClean="0"/>
              <a:pPr/>
              <a:t>18/4/2021</a:t>
            </a:fld>
            <a:endParaRPr lang="el-GR" dirty="0"/>
          </a:p>
        </p:txBody>
      </p:sp>
      <p:sp>
        <p:nvSpPr>
          <p:cNvPr id="6" name="Σύμβολο κράτησης θέσης αριθμού διαφάνειας 5"/>
          <p:cNvSpPr>
            <a:spLocks noGrp="1"/>
          </p:cNvSpPr>
          <p:nvPr>
            <p:ph type="sldNum" sz="quarter" idx="12"/>
          </p:nvPr>
        </p:nvSpPr>
        <p:spPr/>
        <p:txBody>
          <a:bodyPr rtlCol="0"/>
          <a:lstStyle/>
          <a:p>
            <a:pPr rtl="0"/>
            <a:fld id="{DF28FB93-0A08-4E7D-8E63-9EFA29F1E093}" type="slidenum">
              <a:rPr lang="el-GR"/>
              <a:pPr/>
              <a:t>‹#›</a:t>
            </a:fld>
            <a:endParaRPr lang="el-GR" dirty="0"/>
          </a:p>
        </p:txBody>
      </p:sp>
      <p:grpSp>
        <p:nvGrpSpPr>
          <p:cNvPr id="13" name="Ομάδα 12"/>
          <p:cNvGrpSpPr/>
          <p:nvPr/>
        </p:nvGrpSpPr>
        <p:grpSpPr>
          <a:xfrm>
            <a:off x="3273781" y="3475736"/>
            <a:ext cx="5641265" cy="54864"/>
            <a:chOff x="2455975" y="2588441"/>
            <a:chExt cx="4232051" cy="41148"/>
          </a:xfrm>
        </p:grpSpPr>
        <p:sp>
          <p:nvSpPr>
            <p:cNvPr id="14" name="Έλλειψη 13"/>
            <p:cNvSpPr/>
            <p:nvPr/>
          </p:nvSpPr>
          <p:spPr>
            <a:xfrm>
              <a:off x="6642306"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dirty="0">
                <a:ln>
                  <a:noFill/>
                </a:ln>
                <a:solidFill>
                  <a:sysClr val="window" lastClr="FFFFFF"/>
                </a:solidFill>
                <a:effectLst/>
                <a:uLnTx/>
                <a:uFillTx/>
                <a:latin typeface="Constantia"/>
                <a:ea typeface="+mn-ea"/>
                <a:cs typeface="+mn-cs"/>
              </a:endParaRPr>
            </a:p>
          </p:txBody>
        </p:sp>
        <p:sp>
          <p:nvSpPr>
            <p:cNvPr id="15" name="Έλλειψη 14"/>
            <p:cNvSpPr/>
            <p:nvPr/>
          </p:nvSpPr>
          <p:spPr>
            <a:xfrm>
              <a:off x="245597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dirty="0">
                <a:ln>
                  <a:noFill/>
                </a:ln>
                <a:solidFill>
                  <a:sysClr val="window" lastClr="FFFFFF"/>
                </a:solidFill>
                <a:effectLst/>
                <a:uLnTx/>
                <a:uFillTx/>
                <a:latin typeface="Constantia"/>
                <a:ea typeface="+mn-ea"/>
                <a:cs typeface="+mn-cs"/>
              </a:endParaRPr>
            </a:p>
          </p:txBody>
        </p:sp>
        <p:grpSp>
          <p:nvGrpSpPr>
            <p:cNvPr id="16" name="Ομάδα 15"/>
            <p:cNvGrpSpPr/>
            <p:nvPr/>
          </p:nvGrpSpPr>
          <p:grpSpPr>
            <a:xfrm>
              <a:off x="2563229" y="2594391"/>
              <a:ext cx="4023360" cy="29249"/>
              <a:chOff x="2550323" y="3458731"/>
              <a:chExt cx="4023360" cy="38998"/>
            </a:xfrm>
          </p:grpSpPr>
          <p:cxnSp>
            <p:nvCxnSpPr>
              <p:cNvPr id="17" name="Ευθεία γραμμή σύνδεσης 16"/>
              <p:cNvCxnSpPr/>
              <p:nvPr/>
            </p:nvCxnSpPr>
            <p:spPr>
              <a:xfrm>
                <a:off x="2550323" y="3458731"/>
                <a:ext cx="4023360" cy="0"/>
              </a:xfrm>
              <a:prstGeom prst="line">
                <a:avLst/>
              </a:prstGeom>
              <a:noFill/>
              <a:ln w="12700" cap="flat" cmpd="sng" algn="ctr">
                <a:solidFill>
                  <a:schemeClr val="tx1"/>
                </a:solidFill>
                <a:prstDash val="solid"/>
              </a:ln>
              <a:effectLst/>
            </p:spPr>
          </p:cxnSp>
          <p:cxnSp>
            <p:nvCxnSpPr>
              <p:cNvPr id="18" name="Ευθεία γραμμή σύνδεσης 17"/>
              <p:cNvCxnSpPr/>
              <p:nvPr/>
            </p:nvCxnSpPr>
            <p:spPr>
              <a:xfrm>
                <a:off x="2550323" y="3497729"/>
                <a:ext cx="4023360"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περιεχομένου 2"/>
          <p:cNvSpPr>
            <a:spLocks noGrp="1"/>
          </p:cNvSpPr>
          <p:nvPr>
            <p:ph sz="half" idx="1"/>
          </p:nvPr>
        </p:nvSpPr>
        <p:spPr>
          <a:xfrm>
            <a:off x="1218883"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a:lvl8pPr>
            <a:lvl9pPr algn="l" rtl="0">
              <a:defRPr sz="18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Σύμβολο κράτησης θέσης περιεχομένου 3"/>
          <p:cNvSpPr>
            <a:spLocks noGrp="1"/>
          </p:cNvSpPr>
          <p:nvPr>
            <p:ph sz="half" idx="2"/>
          </p:nvPr>
        </p:nvSpPr>
        <p:spPr>
          <a:xfrm>
            <a:off x="6195986"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baseline="0"/>
            </a:lvl8pPr>
            <a:lvl9pPr algn="l" rtl="0">
              <a:defRPr sz="1800" baseline="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DC7D04BE-4701-4F37-909D-1AA314B163AA}" type="datetime1">
              <a:rPr lang="el-GR" smtClean="0"/>
              <a:pPr/>
              <a:t>18/4/2021</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algn="l" rtl="0">
              <a:defRPr/>
            </a:lvl1pPr>
          </a:lstStyle>
          <a:p>
            <a:pPr rtl="0"/>
            <a:r>
              <a:rPr lang="el-GR"/>
              <a:t>Κάντε κλικ για να επεξεργαστείτε τον τίτλο υποδείγματος</a:t>
            </a:r>
            <a:endParaRPr lang="el-GR" dirty="0"/>
          </a:p>
        </p:txBody>
      </p:sp>
      <p:sp>
        <p:nvSpPr>
          <p:cNvPr id="3" name="Σύμβολο κράτησης θέσης κειμένου 2"/>
          <p:cNvSpPr>
            <a:spLocks noGrp="1"/>
          </p:cNvSpPr>
          <p:nvPr>
            <p:ph type="body" idx="1"/>
          </p:nvPr>
        </p:nvSpPr>
        <p:spPr>
          <a:xfrm>
            <a:off x="1222945"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l-GR"/>
              <a:t>Στυλ κειμένου υποδείγματος</a:t>
            </a:r>
          </a:p>
        </p:txBody>
      </p:sp>
      <p:sp>
        <p:nvSpPr>
          <p:cNvPr id="4" name="Σύμβολο κράτησης θέσης περιεχομένου 3"/>
          <p:cNvSpPr>
            <a:spLocks noGrp="1"/>
          </p:cNvSpPr>
          <p:nvPr>
            <p:ph sz="half" idx="2"/>
          </p:nvPr>
        </p:nvSpPr>
        <p:spPr>
          <a:xfrm>
            <a:off x="1218883"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5" name="Σύμβολο κράτησης θέσης κειμένου 4"/>
          <p:cNvSpPr>
            <a:spLocks noGrp="1"/>
          </p:cNvSpPr>
          <p:nvPr>
            <p:ph type="body" sz="quarter" idx="3"/>
          </p:nvPr>
        </p:nvSpPr>
        <p:spPr>
          <a:xfrm>
            <a:off x="6200049"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l-GR"/>
              <a:t>Στυλ κειμένου υποδείγματος</a:t>
            </a:r>
          </a:p>
        </p:txBody>
      </p:sp>
      <p:sp>
        <p:nvSpPr>
          <p:cNvPr id="6" name="Σύμβολο κράτησης θέσης περιεχομένου 5"/>
          <p:cNvSpPr>
            <a:spLocks noGrp="1"/>
          </p:cNvSpPr>
          <p:nvPr>
            <p:ph sz="quarter" idx="4"/>
          </p:nvPr>
        </p:nvSpPr>
        <p:spPr>
          <a:xfrm>
            <a:off x="6195986"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8" name="Σύμβολο κράτησης θέσης υποσέλιδου 7"/>
          <p:cNvSpPr>
            <a:spLocks noGrp="1"/>
          </p:cNvSpPr>
          <p:nvPr>
            <p:ph type="ftr" sz="quarter" idx="11"/>
          </p:nvPr>
        </p:nvSpPr>
        <p:spPr/>
        <p:txBody>
          <a:bodyPr rtlCol="0"/>
          <a:lstStyle/>
          <a:p>
            <a:pPr rtl="0"/>
            <a:endParaRPr lang="el-GR" dirty="0"/>
          </a:p>
        </p:txBody>
      </p:sp>
      <p:sp>
        <p:nvSpPr>
          <p:cNvPr id="7" name="Σύμβολο κράτησης θέσης ημερομηνίας 6"/>
          <p:cNvSpPr>
            <a:spLocks noGrp="1"/>
          </p:cNvSpPr>
          <p:nvPr>
            <p:ph type="dt" sz="half" idx="10"/>
          </p:nvPr>
        </p:nvSpPr>
        <p:spPr/>
        <p:txBody>
          <a:bodyPr rtlCol="0"/>
          <a:lstStyle>
            <a:lvl1pPr>
              <a:defRPr/>
            </a:lvl1pPr>
          </a:lstStyle>
          <a:p>
            <a:fld id="{AD7B6C39-0BDE-47A4-88C6-772962123580}" type="datetime1">
              <a:rPr lang="el-GR" smtClean="0"/>
              <a:pPr/>
              <a:t>18/4/2021</a:t>
            </a:fld>
            <a:endParaRPr lang="el-GR" dirty="0"/>
          </a:p>
        </p:txBody>
      </p:sp>
      <p:sp>
        <p:nvSpPr>
          <p:cNvPr id="9" name="Σύμβολο κράτησης θέσης αριθμού διαφάνειας 8"/>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lstStyle>
            <a:lvl1pPr rtl="0">
              <a:defRPr/>
            </a:lvl1pPr>
          </a:lstStyle>
          <a:p>
            <a:pPr rtl="0"/>
            <a:r>
              <a:rPr lang="el-GR"/>
              <a:t>Κάντε κλικ για να επεξεργαστείτε τον τίτλο υποδείγματος</a:t>
            </a:r>
            <a:endParaRPr lang="el-GR" dirty="0"/>
          </a:p>
        </p:txBody>
      </p:sp>
      <p:sp>
        <p:nvSpPr>
          <p:cNvPr id="4" name="Σύμβολο κράτησης θέσης υποσέλιδου 3"/>
          <p:cNvSpPr>
            <a:spLocks noGrp="1"/>
          </p:cNvSpPr>
          <p:nvPr>
            <p:ph type="ftr" sz="quarter" idx="11"/>
          </p:nvPr>
        </p:nvSpPr>
        <p:spPr/>
        <p:txBody>
          <a:bodyPr rtlCol="0"/>
          <a:lstStyle/>
          <a:p>
            <a:pPr rtl="0"/>
            <a:endParaRPr lang="el-GR" dirty="0"/>
          </a:p>
        </p:txBody>
      </p:sp>
      <p:sp>
        <p:nvSpPr>
          <p:cNvPr id="3" name="Σύμβολο κράτησης θέσης ημερομηνίας 2"/>
          <p:cNvSpPr>
            <a:spLocks noGrp="1"/>
          </p:cNvSpPr>
          <p:nvPr>
            <p:ph type="dt" sz="half" idx="10"/>
          </p:nvPr>
        </p:nvSpPr>
        <p:spPr/>
        <p:txBody>
          <a:bodyPr rtlCol="0"/>
          <a:lstStyle>
            <a:lvl1pPr>
              <a:defRPr/>
            </a:lvl1pPr>
          </a:lstStyle>
          <a:p>
            <a:fld id="{AE388DFB-36CE-4FC7-A023-E286A10CB636}" type="datetime1">
              <a:rPr lang="el-GR" smtClean="0"/>
              <a:pPr/>
              <a:t>18/4/2021</a:t>
            </a:fld>
            <a:endParaRPr lang="el-GR" dirty="0"/>
          </a:p>
        </p:txBody>
      </p:sp>
      <p:sp>
        <p:nvSpPr>
          <p:cNvPr id="5" name="Σύμβολο κράτησης θέσης αριθμού διαφάνειας 4"/>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3" name="Σύμβολο κράτησης θέσης υποσέλιδου 2"/>
          <p:cNvSpPr>
            <a:spLocks noGrp="1"/>
          </p:cNvSpPr>
          <p:nvPr>
            <p:ph type="ftr" sz="quarter" idx="11"/>
          </p:nvPr>
        </p:nvSpPr>
        <p:spPr/>
        <p:txBody>
          <a:bodyPr rtlCol="0"/>
          <a:lstStyle/>
          <a:p>
            <a:pPr rtl="0"/>
            <a:endParaRPr lang="el-GR" dirty="0"/>
          </a:p>
        </p:txBody>
      </p:sp>
      <p:sp>
        <p:nvSpPr>
          <p:cNvPr id="2" name="Σύμβολο κράτησης θέσης ημερομηνίας 1"/>
          <p:cNvSpPr>
            <a:spLocks noGrp="1"/>
          </p:cNvSpPr>
          <p:nvPr>
            <p:ph type="dt" sz="half" idx="10"/>
          </p:nvPr>
        </p:nvSpPr>
        <p:spPr/>
        <p:txBody>
          <a:bodyPr rtlCol="0"/>
          <a:lstStyle>
            <a:lvl1pPr>
              <a:defRPr/>
            </a:lvl1pPr>
          </a:lstStyle>
          <a:p>
            <a:fld id="{01A5037D-A933-4F78-B53C-3041954DC65F}" type="datetime1">
              <a:rPr lang="el-GR" smtClean="0"/>
              <a:pPr/>
              <a:t>18/4/2021</a:t>
            </a:fld>
            <a:endParaRPr lang="el-GR" dirty="0"/>
          </a:p>
        </p:txBody>
      </p:sp>
      <p:sp>
        <p:nvSpPr>
          <p:cNvPr id="4" name="Σύμβολο κράτησης θέσης αριθμού διαφάνειας 3"/>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chor="b">
            <a:normAutofit/>
          </a:bodyPr>
          <a:lstStyle>
            <a:lvl1pPr algn="l" rtl="0">
              <a:defRPr sz="3200" b="0"/>
            </a:lvl1pPr>
          </a:lstStyle>
          <a:p>
            <a:pPr rtl="0"/>
            <a:r>
              <a:rPr lang="el-GR"/>
              <a:t>Κάντε κλικ για να επεξεργαστείτε τον τίτλο υποδείγματος</a:t>
            </a:r>
            <a:endParaRPr lang="el-GR" dirty="0"/>
          </a:p>
        </p:txBody>
      </p:sp>
      <p:sp>
        <p:nvSpPr>
          <p:cNvPr id="3" name="Σύμβολο κράτησης θέσης περιεχομένου 2"/>
          <p:cNvSpPr>
            <a:spLocks noGrp="1"/>
          </p:cNvSpPr>
          <p:nvPr>
            <p:ph idx="1"/>
          </p:nvPr>
        </p:nvSpPr>
        <p:spPr>
          <a:xfrm>
            <a:off x="1218883" y="1803400"/>
            <a:ext cx="6602281" cy="4267201"/>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baseline="0"/>
            </a:lvl8pPr>
            <a:lvl9pPr algn="l" rtl="0">
              <a:defRPr sz="1600" baseline="0"/>
            </a:lvl9pPr>
          </a:lstStyle>
          <a:p>
            <a:pPr lvl="0" rtl="0"/>
            <a:r>
              <a:rPr lang="el-GR"/>
              <a:t>Στυλ κειμένου υποδείγματος</a:t>
            </a:r>
          </a:p>
          <a:p>
            <a:pPr lvl="1" rtl="0"/>
            <a:r>
              <a:rPr lang="el-GR"/>
              <a:t>Δεύτερο επίπεδο</a:t>
            </a:r>
          </a:p>
          <a:p>
            <a:pPr lvl="2" rtl="0"/>
            <a:r>
              <a:rPr lang="el-GR"/>
              <a:t>Τρίτο επίπεδο</a:t>
            </a:r>
          </a:p>
          <a:p>
            <a:pPr lvl="3" rtl="0"/>
            <a:r>
              <a:rPr lang="el-GR"/>
              <a:t>Τέταρτο επίπεδο</a:t>
            </a:r>
          </a:p>
          <a:p>
            <a:pPr lvl="4" rtl="0"/>
            <a:r>
              <a:rPr lang="el-GR"/>
              <a:t>Πέμπτο επίπεδο</a:t>
            </a:r>
            <a:endParaRPr lang="el-GR" dirty="0"/>
          </a:p>
        </p:txBody>
      </p:sp>
      <p:sp>
        <p:nvSpPr>
          <p:cNvPr id="4" name="Σύμβολο κράτησης θέσης κειμένου 3"/>
          <p:cNvSpPr>
            <a:spLocks noGrp="1"/>
          </p:cNvSpPr>
          <p:nvPr>
            <p:ph type="body" sz="half" idx="2"/>
          </p:nvPr>
        </p:nvSpPr>
        <p:spPr>
          <a:xfrm>
            <a:off x="8125883" y="1803400"/>
            <a:ext cx="2844060" cy="4267201"/>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l-GR"/>
              <a:t>Στυλ κειμένου υποδείγματος</a:t>
            </a:r>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33F130DB-8FB3-493A-80AD-764818D4813C}" type="datetime1">
              <a:rPr lang="el-GR" smtClean="0"/>
              <a:pPr/>
              <a:t>18/4/2021</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chor="b">
            <a:normAutofit/>
          </a:bodyPr>
          <a:lstStyle>
            <a:lvl1pPr algn="l" rtl="0">
              <a:defRPr sz="3200" b="0"/>
            </a:lvl1pPr>
          </a:lstStyle>
          <a:p>
            <a:pPr rtl="0"/>
            <a:r>
              <a:rPr lang="el-GR"/>
              <a:t>Κάντε κλικ για να επεξεργαστείτε τον τίτλο υποδείγματος</a:t>
            </a:r>
            <a:endParaRPr lang="el-GR" dirty="0"/>
          </a:p>
        </p:txBody>
      </p:sp>
      <p:sp>
        <p:nvSpPr>
          <p:cNvPr id="8" name="Ορθογώνιο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3" name="Σύμβολο κράτησης θέσης εικόνας 2" descr="Ένα κενό πλαίσιο κράτησης θέσης για να προσθέσετε μια εικόνα. Κάντε κλικ στο πλαίσιο κράτησης θέσης και επιλέξτε την εικόνα που θέλετε να προσθέσετε."/>
          <p:cNvSpPr>
            <a:spLocks noGrp="1"/>
          </p:cNvSpPr>
          <p:nvPr>
            <p:ph type="pic" idx="1"/>
          </p:nvPr>
        </p:nvSpPr>
        <p:spPr>
          <a:xfrm>
            <a:off x="1338739" y="1925320"/>
            <a:ext cx="6362567" cy="4023360"/>
          </a:xfrm>
          <a:solidFill>
            <a:schemeClr val="bg2"/>
          </a:solidFill>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l-GR"/>
              <a:t>Κάντε κλικ στο εικονίδιο για να προσθέσετε εικόνα</a:t>
            </a:r>
            <a:endParaRPr lang="el-GR" dirty="0"/>
          </a:p>
        </p:txBody>
      </p:sp>
      <p:sp>
        <p:nvSpPr>
          <p:cNvPr id="4" name="Σύμβολο κράτησης θέσης κειμένου 3"/>
          <p:cNvSpPr>
            <a:spLocks noGrp="1"/>
          </p:cNvSpPr>
          <p:nvPr>
            <p:ph type="body" sz="half" idx="2" hasCustomPrompt="1"/>
          </p:nvPr>
        </p:nvSpPr>
        <p:spPr>
          <a:xfrm>
            <a:off x="8125883" y="1803401"/>
            <a:ext cx="2844060" cy="4165600"/>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rtl="0"/>
            <a:r>
              <a:rPr lang="el-GR" dirty="0"/>
              <a:t>Στυλ υποδείγματος κειμένου</a:t>
            </a:r>
          </a:p>
        </p:txBody>
      </p:sp>
      <p:sp>
        <p:nvSpPr>
          <p:cNvPr id="6" name="Σύμβολο κράτησης θέσης υποσέλιδου 5"/>
          <p:cNvSpPr>
            <a:spLocks noGrp="1"/>
          </p:cNvSpPr>
          <p:nvPr>
            <p:ph type="ftr" sz="quarter" idx="11"/>
          </p:nvPr>
        </p:nvSpPr>
        <p:spPr/>
        <p:txBody>
          <a:bodyPr rtlCol="0"/>
          <a:lstStyle/>
          <a:p>
            <a:pPr rtl="0"/>
            <a:endParaRPr lang="el-GR" dirty="0"/>
          </a:p>
        </p:txBody>
      </p:sp>
      <p:sp>
        <p:nvSpPr>
          <p:cNvPr id="5" name="Σύμβολο κράτησης θέσης ημερομηνίας 4"/>
          <p:cNvSpPr>
            <a:spLocks noGrp="1"/>
          </p:cNvSpPr>
          <p:nvPr>
            <p:ph type="dt" sz="half" idx="10"/>
          </p:nvPr>
        </p:nvSpPr>
        <p:spPr/>
        <p:txBody>
          <a:bodyPr rtlCol="0"/>
          <a:lstStyle>
            <a:lvl1pPr>
              <a:defRPr/>
            </a:lvl1pPr>
          </a:lstStyle>
          <a:p>
            <a:fld id="{0CE87B43-326D-421A-91D8-C9F2F54DBF19}" type="datetime1">
              <a:rPr lang="el-GR" smtClean="0"/>
              <a:pPr/>
              <a:t>18/4/2021</a:t>
            </a:fld>
            <a:endParaRPr lang="el-GR" dirty="0"/>
          </a:p>
        </p:txBody>
      </p:sp>
      <p:sp>
        <p:nvSpPr>
          <p:cNvPr id="7" name="Σύμβολο κράτησης θέσης αριθμού διαφάνειας 6"/>
          <p:cNvSpPr>
            <a:spLocks noGrp="1"/>
          </p:cNvSpPr>
          <p:nvPr>
            <p:ph type="sldNum" sz="quarter" idx="12"/>
          </p:nvPr>
        </p:nvSpPr>
        <p:spPr/>
        <p:txBody>
          <a:bodyPr rtlCol="0"/>
          <a:lstStyle/>
          <a:p>
            <a:pPr rtl="0"/>
            <a:fld id="{DF28FB93-0A08-4E7D-8E63-9EFA29F1E093}" type="slidenum">
              <a:rPr lang="el-GR"/>
              <a:pPr/>
              <a:t>‹#›</a:t>
            </a:fld>
            <a:endParaRPr lang="el-GR"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Ορθογώνιο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rtl="0"/>
            <a:endParaRPr lang="el-GR" sz="2400" dirty="0"/>
          </a:p>
        </p:txBody>
      </p:sp>
      <p:sp>
        <p:nvSpPr>
          <p:cNvPr id="8" name="Στρογγυλεμένο ορθογώνιο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el-GR" dirty="0"/>
          </a:p>
        </p:txBody>
      </p:sp>
      <p:sp>
        <p:nvSpPr>
          <p:cNvPr id="2" name="Σύμβολο κράτησης θέσης τίτλου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pPr rtl="0"/>
            <a:r>
              <a:rPr lang="el-GR" dirty="0"/>
              <a:t>Στυλ κύριου τίτλου</a:t>
            </a:r>
          </a:p>
        </p:txBody>
      </p:sp>
      <p:sp>
        <p:nvSpPr>
          <p:cNvPr id="3" name="Σύμβολο κράτησης θέσης κειμένου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rtl="0"/>
            <a:r>
              <a:rPr lang="el-GR" dirty="0"/>
              <a:t>Στυλ υποδείγματος κειμένου</a:t>
            </a:r>
          </a:p>
          <a:p>
            <a:pPr lvl="1" rtl="0"/>
            <a:r>
              <a:rPr lang="el-GR" dirty="0"/>
              <a:t>Δεύτερου επιπέδου</a:t>
            </a:r>
          </a:p>
          <a:p>
            <a:pPr lvl="2" rtl="0"/>
            <a:r>
              <a:rPr lang="el-GR" dirty="0"/>
              <a:t>Τρίτου επιπέδου</a:t>
            </a:r>
          </a:p>
          <a:p>
            <a:pPr lvl="3" rtl="0"/>
            <a:r>
              <a:rPr lang="el-GR" dirty="0"/>
              <a:t>Τέταρτου επιπέδου</a:t>
            </a:r>
          </a:p>
          <a:p>
            <a:pPr lvl="4" rtl="0"/>
            <a:r>
              <a:rPr lang="el-GR" dirty="0"/>
              <a:t>Πέμπτου επιπέδου</a:t>
            </a:r>
          </a:p>
        </p:txBody>
      </p:sp>
      <p:sp>
        <p:nvSpPr>
          <p:cNvPr id="5" name="Σύμβολο κράτησης θέσης υποσέλιδου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rtl="0">
              <a:defRPr sz="1100">
                <a:solidFill>
                  <a:schemeClr val="tx1"/>
                </a:solidFill>
              </a:defRPr>
            </a:lvl1pPr>
          </a:lstStyle>
          <a:p>
            <a:pPr rtl="0"/>
            <a:endParaRPr lang="el-GR" dirty="0"/>
          </a:p>
        </p:txBody>
      </p:sp>
      <p:sp>
        <p:nvSpPr>
          <p:cNvPr id="4" name="Σύμβολο κράτησης θέσης ημερομηνίας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rtl="0">
              <a:defRPr sz="1100">
                <a:solidFill>
                  <a:schemeClr val="tx1"/>
                </a:solidFill>
              </a:defRPr>
            </a:lvl1pPr>
          </a:lstStyle>
          <a:p>
            <a:fld id="{87A4DE5E-E1E8-4EE6-9048-C408D0FC48F8}" type="datetime1">
              <a:rPr lang="el-GR" smtClean="0"/>
              <a:pPr/>
              <a:t>18/4/2021</a:t>
            </a:fld>
            <a:endParaRPr lang="el-GR" dirty="0"/>
          </a:p>
        </p:txBody>
      </p:sp>
      <p:sp>
        <p:nvSpPr>
          <p:cNvPr id="6" name="Σύμβολο κράτησης θέσης αριθμού διαφάνειας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r" rtl="0">
              <a:defRPr sz="1100">
                <a:solidFill>
                  <a:schemeClr val="tx1"/>
                </a:solidFill>
              </a:defRPr>
            </a:lvl1pPr>
          </a:lstStyle>
          <a:p>
            <a:fld id="{DF28FB93-0A08-4E7D-8E63-9EFA29F1E093}" type="slidenum">
              <a:rPr lang="el-GR" smtClean="0"/>
              <a:pPr/>
              <a:t>‹#›</a:t>
            </a:fld>
            <a:endParaRPr lang="el-GR"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s://www.theartstory.org/artist/el-greco/life-and-legacy/" TargetMode="External"/><Relationship Id="rId13" Type="http://schemas.openxmlformats.org/officeDocument/2006/relationships/hyperlink" Target="https://www.theartstory.org/artist/el-greco/artworks/" TargetMode="External"/><Relationship Id="rId3" Type="http://schemas.openxmlformats.org/officeDocument/2006/relationships/hyperlink" Target="https://www.youtube.com/watch?v=8daGqy3Jles" TargetMode="External"/><Relationship Id="rId7" Type="http://schemas.openxmlformats.org/officeDocument/2006/relationships/hyperlink" Target="https://www.britannica.com/biography/El-Greco/Later-life-and-works" TargetMode="External"/><Relationship Id="rId12" Type="http://schemas.openxmlformats.org/officeDocument/2006/relationships/hyperlink" Target="https://greekherald.com.au/culture/el-greco-the-renaissance-painter-with-a-rebellious-streak/" TargetMode="External"/><Relationship Id="rId2" Type="http://schemas.openxmlformats.org/officeDocument/2006/relationships/hyperlink" Target="https://www.el-greco-foundation.org/the-complete-works.html?pageno=7" TargetMode="External"/><Relationship Id="rId16" Type="http://schemas.openxmlformats.org/officeDocument/2006/relationships/hyperlink" Target="https://www.biography.com/artist/el-greco" TargetMode="External"/><Relationship Id="rId1" Type="http://schemas.openxmlformats.org/officeDocument/2006/relationships/slideLayout" Target="../slideLayouts/slideLayout7.xml"/><Relationship Id="rId6" Type="http://schemas.openxmlformats.org/officeDocument/2006/relationships/hyperlink" Target="https://www.metmuseum.org/toah/hd/grec/hd_grec.htm" TargetMode="External"/><Relationship Id="rId11" Type="http://schemas.openxmlformats.org/officeDocument/2006/relationships/hyperlink" Target="https://www.nga.gov/features/slideshows/el-greco-spanish-1541-1614.html" TargetMode="External"/><Relationship Id="rId5" Type="http://schemas.openxmlformats.org/officeDocument/2006/relationships/hyperlink" Target="https://www.greeka.com/crete/chania/history/famous-people/el-greco-chania/" TargetMode="External"/><Relationship Id="rId15" Type="http://schemas.openxmlformats.org/officeDocument/2006/relationships/hyperlink" Target="https://www.nndb.com/people/687/000084435/" TargetMode="External"/><Relationship Id="rId10" Type="http://schemas.openxmlformats.org/officeDocument/2006/relationships/hyperlink" Target="https://www.el-greco-foundation.org/biography.html" TargetMode="External"/><Relationship Id="rId4" Type="http://schemas.openxmlformats.org/officeDocument/2006/relationships/hyperlink" Target="https://greekreporter.com/2019/11/08/el-greco-the-greek-who-changed-the-art-world/" TargetMode="External"/><Relationship Id="rId9" Type="http://schemas.openxmlformats.org/officeDocument/2006/relationships/hyperlink" Target="https://artandcrafter.com/artists/el-greco-biography/" TargetMode="External"/><Relationship Id="rId14" Type="http://schemas.openxmlformats.org/officeDocument/2006/relationships/hyperlink" Target="https://www.artble.com/artists/el_grec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0D49D269-194E-434F-8216-829391D85F36}"/>
              </a:ext>
            </a:extLst>
          </p:cNvPr>
          <p:cNvPicPr>
            <a:picLocks noChangeAspect="1"/>
          </p:cNvPicPr>
          <p:nvPr/>
        </p:nvPicPr>
        <p:blipFill>
          <a:blip r:embed="rId3"/>
          <a:stretch>
            <a:fillRect/>
          </a:stretch>
        </p:blipFill>
        <p:spPr>
          <a:xfrm>
            <a:off x="4864133" y="1916832"/>
            <a:ext cx="2448272" cy="2711462"/>
          </a:xfrm>
          <a:prstGeom prst="ellipse">
            <a:avLst/>
          </a:prstGeom>
          <a:ln>
            <a:noFill/>
          </a:ln>
          <a:effectLst>
            <a:softEdge rad="112500"/>
          </a:effectLst>
        </p:spPr>
      </p:pic>
      <p:sp>
        <p:nvSpPr>
          <p:cNvPr id="2" name="Τίτλος 1"/>
          <p:cNvSpPr>
            <a:spLocks noGrp="1"/>
          </p:cNvSpPr>
          <p:nvPr>
            <p:ph type="ctrTitle"/>
          </p:nvPr>
        </p:nvSpPr>
        <p:spPr>
          <a:xfrm>
            <a:off x="4687184" y="836649"/>
            <a:ext cx="2814455" cy="661352"/>
          </a:xfrm>
        </p:spPr>
        <p:txBody>
          <a:bodyPr rtlCol="0">
            <a:normAutofit fontScale="90000"/>
          </a:bodyPr>
          <a:lstStyle/>
          <a:p>
            <a:pPr rtl="0"/>
            <a:r>
              <a:rPr lang="en-US" sz="4000" dirty="0">
                <a:latin typeface="Lucida Calligraphy" panose="03010101010101010101" pitchFamily="66" charset="0"/>
              </a:rPr>
              <a:t>EL GRECO</a:t>
            </a:r>
            <a:endParaRPr lang="el-GR" sz="4000" dirty="0"/>
          </a:p>
        </p:txBody>
      </p:sp>
      <p:sp>
        <p:nvSpPr>
          <p:cNvPr id="3" name="Υπότιτλος 2"/>
          <p:cNvSpPr>
            <a:spLocks noGrp="1"/>
          </p:cNvSpPr>
          <p:nvPr>
            <p:ph type="subTitle" idx="1"/>
          </p:nvPr>
        </p:nvSpPr>
        <p:spPr>
          <a:xfrm>
            <a:off x="4679461" y="5517232"/>
            <a:ext cx="2974366" cy="747809"/>
          </a:xfrm>
        </p:spPr>
        <p:txBody>
          <a:bodyPr rtlCol="0">
            <a:normAutofit fontScale="85000" lnSpcReduction="20000"/>
          </a:bodyPr>
          <a:lstStyle/>
          <a:p>
            <a:pPr rtl="0"/>
            <a:r>
              <a:rPr lang="en-US" sz="1400" dirty="0">
                <a:latin typeface="Bahnschrift" panose="020B0502040204020203" pitchFamily="34" charset="0"/>
              </a:rPr>
              <a:t>ANASTASOPOULOU </a:t>
            </a:r>
            <a:r>
              <a:rPr lang="en-US" sz="1400" dirty="0" err="1">
                <a:latin typeface="Bahnschrift" panose="020B0502040204020203" pitchFamily="34" charset="0"/>
              </a:rPr>
              <a:t>jOANNA</a:t>
            </a:r>
            <a:endParaRPr lang="el-GR" sz="1400" dirty="0">
              <a:latin typeface="Bahnschrift" panose="020B0502040204020203" pitchFamily="34" charset="0"/>
            </a:endParaRPr>
          </a:p>
          <a:p>
            <a:pPr rtl="0"/>
            <a:r>
              <a:rPr lang="en-US" sz="1400" dirty="0" err="1">
                <a:latin typeface="Bahnschrift" panose="020B0502040204020203" pitchFamily="34" charset="0"/>
              </a:rPr>
              <a:t>Babayoyi</a:t>
            </a:r>
            <a:r>
              <a:rPr lang="en-US" sz="1400" dirty="0">
                <a:latin typeface="Bahnschrift" panose="020B0502040204020203" pitchFamily="34" charset="0"/>
              </a:rPr>
              <a:t> </a:t>
            </a:r>
            <a:r>
              <a:rPr lang="en-US" sz="1400" dirty="0" err="1">
                <a:latin typeface="Bahnschrift" panose="020B0502040204020203" pitchFamily="34" charset="0"/>
              </a:rPr>
              <a:t>elessa</a:t>
            </a:r>
            <a:endParaRPr lang="el-GR" sz="1400" dirty="0">
              <a:latin typeface="Bahnschrift" panose="020B0502040204020203" pitchFamily="34" charset="0"/>
            </a:endParaRPr>
          </a:p>
          <a:p>
            <a:pPr rtl="0"/>
            <a:r>
              <a:rPr lang="en-US" sz="1400" dirty="0" err="1">
                <a:latin typeface="Bahnschrift" panose="020B0502040204020203" pitchFamily="34" charset="0"/>
              </a:rPr>
              <a:t>Spyridakou</a:t>
            </a:r>
            <a:r>
              <a:rPr lang="en-US" sz="1400" dirty="0">
                <a:latin typeface="Bahnschrift" panose="020B0502040204020203" pitchFamily="34" charset="0"/>
              </a:rPr>
              <a:t> – </a:t>
            </a:r>
            <a:r>
              <a:rPr lang="en-US" sz="1400" dirty="0" err="1">
                <a:latin typeface="Bahnschrift" panose="020B0502040204020203" pitchFamily="34" charset="0"/>
              </a:rPr>
              <a:t>Kanelli</a:t>
            </a:r>
            <a:r>
              <a:rPr lang="en-US" sz="1400" dirty="0">
                <a:latin typeface="Bahnschrift" panose="020B0502040204020203" pitchFamily="34" charset="0"/>
              </a:rPr>
              <a:t> Lydia</a:t>
            </a:r>
          </a:p>
          <a:p>
            <a:pPr rtl="0"/>
            <a:r>
              <a:rPr lang="en-US" sz="1400" dirty="0">
                <a:latin typeface="Bahnschrift" panose="020B0502040204020203" pitchFamily="34" charset="0"/>
              </a:rPr>
              <a:t>Teacher : </a:t>
            </a:r>
            <a:r>
              <a:rPr lang="en-US" sz="1400" dirty="0" err="1">
                <a:latin typeface="Bahnschrift" panose="020B0502040204020203" pitchFamily="34" charset="0"/>
              </a:rPr>
              <a:t>amvrazi</a:t>
            </a:r>
            <a:r>
              <a:rPr lang="en-US" sz="1400" dirty="0">
                <a:latin typeface="Bahnschrift" panose="020B0502040204020203" pitchFamily="34" charset="0"/>
              </a:rPr>
              <a:t> </a:t>
            </a:r>
            <a:r>
              <a:rPr lang="en-US" sz="1400" dirty="0" err="1">
                <a:latin typeface="Bahnschrift" panose="020B0502040204020203" pitchFamily="34" charset="0"/>
              </a:rPr>
              <a:t>vassiliki</a:t>
            </a:r>
            <a:endParaRPr lang="en-US" sz="1400" dirty="0">
              <a:latin typeface="Bahnschrift" panose="020B0502040204020203" pitchFamily="34" charset="0"/>
            </a:endParaRPr>
          </a:p>
          <a:p>
            <a:pPr rtl="0"/>
            <a:r>
              <a:rPr lang="en-US" sz="1400" dirty="0">
                <a:latin typeface="Bahnschrift" panose="020B0502040204020203" pitchFamily="34" charset="0"/>
              </a:rPr>
              <a:t>SUBJECT :</a:t>
            </a:r>
            <a:r>
              <a:rPr lang="el-GR" sz="1400" dirty="0">
                <a:latin typeface="Bahnschrift" panose="020B0502040204020203" pitchFamily="34" charset="0"/>
              </a:rPr>
              <a:t> </a:t>
            </a:r>
            <a:r>
              <a:rPr lang="en-US" sz="1400" dirty="0">
                <a:latin typeface="Bahnschrift" panose="020B0502040204020203" pitchFamily="34" charset="0"/>
              </a:rPr>
              <a:t>ENGLISH</a:t>
            </a:r>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DDFF5-BABC-45D4-84EF-CC8E69E47CF5}"/>
              </a:ext>
            </a:extLst>
          </p:cNvPr>
          <p:cNvSpPr>
            <a:spLocks noGrp="1"/>
          </p:cNvSpPr>
          <p:nvPr>
            <p:ph type="title"/>
          </p:nvPr>
        </p:nvSpPr>
        <p:spPr/>
        <p:txBody>
          <a:bodyPr/>
          <a:lstStyle/>
          <a:p>
            <a:r>
              <a:rPr lang="en-US" dirty="0"/>
              <a:t>  The use of light</a:t>
            </a:r>
          </a:p>
        </p:txBody>
      </p:sp>
      <p:sp>
        <p:nvSpPr>
          <p:cNvPr id="3" name="Content Placeholder 2">
            <a:extLst>
              <a:ext uri="{FF2B5EF4-FFF2-40B4-BE49-F238E27FC236}">
                <a16:creationId xmlns:a16="http://schemas.microsoft.com/office/drawing/2014/main" id="{3676B499-DD99-4DEC-8881-21CC21302E3F}"/>
              </a:ext>
            </a:extLst>
          </p:cNvPr>
          <p:cNvSpPr>
            <a:spLocks noGrp="1"/>
          </p:cNvSpPr>
          <p:nvPr>
            <p:ph sz="half" idx="1"/>
          </p:nvPr>
        </p:nvSpPr>
        <p:spPr/>
        <p:txBody>
          <a:bodyPr/>
          <a:lstStyle/>
          <a:p>
            <a:pPr algn="just"/>
            <a:r>
              <a:rPr lang="en-US" dirty="0"/>
              <a:t>Another characteristic of El Greco's mature style is the use of light. As Jonathan Brown notes, "each figure seems to carry its own light within or reflects the light that emanates from an unseen source"</a:t>
            </a:r>
          </a:p>
        </p:txBody>
      </p:sp>
      <p:pic>
        <p:nvPicPr>
          <p:cNvPr id="5" name="Content Placeholder 4">
            <a:extLst>
              <a:ext uri="{FF2B5EF4-FFF2-40B4-BE49-F238E27FC236}">
                <a16:creationId xmlns:a16="http://schemas.microsoft.com/office/drawing/2014/main" id="{16038566-ED9D-4589-B629-7EDEAF972FE9}"/>
              </a:ext>
            </a:extLst>
          </p:cNvPr>
          <p:cNvPicPr>
            <a:picLocks noGrp="1" noChangeAspect="1"/>
          </p:cNvPicPr>
          <p:nvPr>
            <p:ph sz="half" idx="2"/>
          </p:nvPr>
        </p:nvPicPr>
        <p:blipFill>
          <a:blip r:embed="rId2"/>
          <a:stretch>
            <a:fillRect/>
          </a:stretch>
        </p:blipFill>
        <p:spPr>
          <a:xfrm>
            <a:off x="7351385" y="1826043"/>
            <a:ext cx="2856756" cy="3380494"/>
          </a:xfrm>
          <a:prstGeom prst="rect">
            <a:avLst/>
          </a:prstGeom>
        </p:spPr>
      </p:pic>
    </p:spTree>
    <p:extLst>
      <p:ext uri="{BB962C8B-B14F-4D97-AF65-F5344CB8AC3E}">
        <p14:creationId xmlns:p14="http://schemas.microsoft.com/office/powerpoint/2010/main" val="101739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80">
                                          <p:stCondLst>
                                            <p:cond delay="0"/>
                                          </p:stCondLst>
                                        </p:cTn>
                                        <p:tgtEl>
                                          <p:spTgt spid="5"/>
                                        </p:tgtEl>
                                      </p:cBhvr>
                                    </p:animEffect>
                                    <p:anim calcmode="lin" valueType="num">
                                      <p:cBhvr>
                                        <p:cTn id="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5" dur="26">
                                          <p:stCondLst>
                                            <p:cond delay="650"/>
                                          </p:stCondLst>
                                        </p:cTn>
                                        <p:tgtEl>
                                          <p:spTgt spid="5"/>
                                        </p:tgtEl>
                                      </p:cBhvr>
                                      <p:to x="100000" y="60000"/>
                                    </p:animScale>
                                    <p:animScale>
                                      <p:cBhvr>
                                        <p:cTn id="26" dur="166" decel="50000">
                                          <p:stCondLst>
                                            <p:cond delay="676"/>
                                          </p:stCondLst>
                                        </p:cTn>
                                        <p:tgtEl>
                                          <p:spTgt spid="5"/>
                                        </p:tgtEl>
                                      </p:cBhvr>
                                      <p:to x="100000" y="100000"/>
                                    </p:animScale>
                                    <p:animScale>
                                      <p:cBhvr>
                                        <p:cTn id="27" dur="26">
                                          <p:stCondLst>
                                            <p:cond delay="1312"/>
                                          </p:stCondLst>
                                        </p:cTn>
                                        <p:tgtEl>
                                          <p:spTgt spid="5"/>
                                        </p:tgtEl>
                                      </p:cBhvr>
                                      <p:to x="100000" y="80000"/>
                                    </p:animScale>
                                    <p:animScale>
                                      <p:cBhvr>
                                        <p:cTn id="28" dur="166" decel="50000">
                                          <p:stCondLst>
                                            <p:cond delay="1338"/>
                                          </p:stCondLst>
                                        </p:cTn>
                                        <p:tgtEl>
                                          <p:spTgt spid="5"/>
                                        </p:tgtEl>
                                      </p:cBhvr>
                                      <p:to x="100000" y="100000"/>
                                    </p:animScale>
                                    <p:animScale>
                                      <p:cBhvr>
                                        <p:cTn id="29" dur="26">
                                          <p:stCondLst>
                                            <p:cond delay="1642"/>
                                          </p:stCondLst>
                                        </p:cTn>
                                        <p:tgtEl>
                                          <p:spTgt spid="5"/>
                                        </p:tgtEl>
                                      </p:cBhvr>
                                      <p:to x="100000" y="90000"/>
                                    </p:animScale>
                                    <p:animScale>
                                      <p:cBhvr>
                                        <p:cTn id="30" dur="166" decel="50000">
                                          <p:stCondLst>
                                            <p:cond delay="1668"/>
                                          </p:stCondLst>
                                        </p:cTn>
                                        <p:tgtEl>
                                          <p:spTgt spid="5"/>
                                        </p:tgtEl>
                                      </p:cBhvr>
                                      <p:to x="100000" y="100000"/>
                                    </p:animScale>
                                    <p:animScale>
                                      <p:cBhvr>
                                        <p:cTn id="31" dur="26">
                                          <p:stCondLst>
                                            <p:cond delay="1808"/>
                                          </p:stCondLst>
                                        </p:cTn>
                                        <p:tgtEl>
                                          <p:spTgt spid="5"/>
                                        </p:tgtEl>
                                      </p:cBhvr>
                                      <p:to x="100000" y="95000"/>
                                    </p:animScale>
                                    <p:animScale>
                                      <p:cBhvr>
                                        <p:cTn id="3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729816" y="2605683"/>
            <a:ext cx="10729192" cy="792088"/>
          </a:xfrm>
        </p:spPr>
        <p:txBody>
          <a:bodyPr rtlCol="0">
            <a:normAutofit/>
          </a:bodyPr>
          <a:lstStyle/>
          <a:p>
            <a:pPr rtl="0"/>
            <a:r>
              <a:rPr lang="en-US" dirty="0"/>
              <a:t>Art</a:t>
            </a:r>
            <a:endParaRPr lang="el-GR" dirty="0"/>
          </a:p>
        </p:txBody>
      </p:sp>
    </p:spTree>
    <p:extLst>
      <p:ext uri="{BB962C8B-B14F-4D97-AF65-F5344CB8AC3E}">
        <p14:creationId xmlns:p14="http://schemas.microsoft.com/office/powerpoint/2010/main" val="134264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25258F-8C14-40DE-B39F-D2E3DA5BC1EE}"/>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Christ healing the Blind</a:t>
            </a:r>
            <a:endParaRPr lang="el-GR" dirty="0">
              <a:effectLst>
                <a:outerShdw blurRad="38100" dist="38100" dir="2700000" algn="tl">
                  <a:srgbClr val="000000">
                    <a:alpha val="43137"/>
                  </a:srgbClr>
                </a:outerShdw>
              </a:effectLst>
            </a:endParaRPr>
          </a:p>
        </p:txBody>
      </p:sp>
      <p:pic>
        <p:nvPicPr>
          <p:cNvPr id="5" name="Θέση εικόνας 4">
            <a:extLst>
              <a:ext uri="{FF2B5EF4-FFF2-40B4-BE49-F238E27FC236}">
                <a16:creationId xmlns:a16="http://schemas.microsoft.com/office/drawing/2014/main" id="{5399048F-4108-459F-8CA7-E9ACECBB64C6}"/>
              </a:ext>
            </a:extLst>
          </p:cNvPr>
          <p:cNvPicPr>
            <a:picLocks noGrp="1" noChangeAspect="1"/>
          </p:cNvPicPr>
          <p:nvPr>
            <p:ph type="pic" idx="1"/>
          </p:nvPr>
        </p:nvPicPr>
        <p:blipFill>
          <a:blip r:embed="rId2"/>
          <a:srcRect t="11371" b="11371"/>
          <a:stretch>
            <a:fillRect/>
          </a:stretch>
        </p:blipFill>
        <p:spPr>
          <a:prstGeom prst="rect">
            <a:avLst/>
          </a:prstGeom>
        </p:spPr>
      </p:pic>
      <p:sp>
        <p:nvSpPr>
          <p:cNvPr id="4" name="Θέση κειμένου 3">
            <a:extLst>
              <a:ext uri="{FF2B5EF4-FFF2-40B4-BE49-F238E27FC236}">
                <a16:creationId xmlns:a16="http://schemas.microsoft.com/office/drawing/2014/main" id="{DC6D96AE-F331-4900-9B2C-F68A5D5E0D81}"/>
              </a:ext>
            </a:extLst>
          </p:cNvPr>
          <p:cNvSpPr>
            <a:spLocks noGrp="1"/>
          </p:cNvSpPr>
          <p:nvPr>
            <p:ph type="body" sz="half" idx="2"/>
          </p:nvPr>
        </p:nvSpPr>
        <p:spPr>
          <a:xfrm>
            <a:off x="7966620" y="2712864"/>
            <a:ext cx="3633002" cy="2448272"/>
          </a:xfrm>
        </p:spPr>
        <p:style>
          <a:lnRef idx="2">
            <a:schemeClr val="accent1"/>
          </a:lnRef>
          <a:fillRef idx="1">
            <a:schemeClr val="lt1"/>
          </a:fillRef>
          <a:effectRef idx="0">
            <a:schemeClr val="accent1"/>
          </a:effectRef>
          <a:fontRef idx="minor">
            <a:schemeClr val="dk1"/>
          </a:fontRef>
        </p:style>
        <p:txBody>
          <a:bodyPr>
            <a:normAutofit fontScale="77500" lnSpcReduction="20000"/>
          </a:bodyPr>
          <a:lstStyle/>
          <a:p>
            <a:pPr marL="457200" indent="-457200" algn="just">
              <a:buFont typeface="Arial" panose="020B0604020202020204" pitchFamily="34" charset="0"/>
              <a:buChar char="•"/>
            </a:pPr>
            <a:r>
              <a:rPr lang="en-US" sz="2600" dirty="0"/>
              <a:t>El Greco painted this masterpiece of dramatic storytelling either in Venice or in Rome, where he worked after leaving Crete in 1567 and before moving to Spain in 1576.</a:t>
            </a:r>
          </a:p>
          <a:p>
            <a:pPr marL="457200" indent="-457200" algn="just">
              <a:buFont typeface="Arial" panose="020B0604020202020204" pitchFamily="34" charset="0"/>
              <a:buChar char="•"/>
            </a:pPr>
            <a:r>
              <a:rPr lang="en-US" sz="2600" dirty="0"/>
              <a:t>Date: 1570</a:t>
            </a:r>
          </a:p>
          <a:p>
            <a:pPr marL="457200" indent="-457200" algn="just">
              <a:buFont typeface="Arial" panose="020B0604020202020204" pitchFamily="34" charset="0"/>
              <a:buChar char="•"/>
            </a:pPr>
            <a:r>
              <a:rPr lang="en-US" sz="2600" dirty="0"/>
              <a:t>Oil on canvas</a:t>
            </a:r>
          </a:p>
          <a:p>
            <a:endParaRPr lang="en-US" dirty="0"/>
          </a:p>
          <a:p>
            <a:endParaRPr lang="el-GR" dirty="0"/>
          </a:p>
        </p:txBody>
      </p:sp>
    </p:spTree>
    <p:extLst>
      <p:ext uri="{BB962C8B-B14F-4D97-AF65-F5344CB8AC3E}">
        <p14:creationId xmlns:p14="http://schemas.microsoft.com/office/powerpoint/2010/main" val="17214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barn(inVertical)">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barn(inVertical)">
                                      <p:cBhvr>
                                        <p:cTn id="48" dur="500"/>
                                        <p:tgtEl>
                                          <p:spTgt spid="4">
                                            <p:txEl>
                                              <p:pRg st="1" end="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barn(inVertical)">
                                      <p:cBhvr>
                                        <p:cTn id="5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2CAFDD-6569-47ED-8389-A41885AF503F}"/>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The Nobleman With his Hand on his Chest</a:t>
            </a:r>
            <a:endParaRPr lang="el-GR" dirty="0">
              <a:effectLst>
                <a:outerShdw blurRad="38100" dist="38100" dir="2700000" algn="tl">
                  <a:srgbClr val="000000">
                    <a:alpha val="43137"/>
                  </a:srgbClr>
                </a:outerShdw>
              </a:effectLst>
            </a:endParaRPr>
          </a:p>
        </p:txBody>
      </p:sp>
      <p:sp>
        <p:nvSpPr>
          <p:cNvPr id="4" name="Θέση κειμένου 3">
            <a:extLst>
              <a:ext uri="{FF2B5EF4-FFF2-40B4-BE49-F238E27FC236}">
                <a16:creationId xmlns:a16="http://schemas.microsoft.com/office/drawing/2014/main" id="{E0FC7BB3-92EC-49F7-A74F-7CA53D8DF04A}"/>
              </a:ext>
            </a:extLst>
          </p:cNvPr>
          <p:cNvSpPr>
            <a:spLocks noGrp="1"/>
          </p:cNvSpPr>
          <p:nvPr>
            <p:ph type="body" sz="half" idx="2"/>
          </p:nvPr>
        </p:nvSpPr>
        <p:spPr>
          <a:xfrm>
            <a:off x="8107226" y="1803401"/>
            <a:ext cx="3171762" cy="4145879"/>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342900" indent="-342900" algn="just">
              <a:buFont typeface="Arial" panose="020B0604020202020204" pitchFamily="34" charset="0"/>
              <a:buChar char="•"/>
            </a:pPr>
            <a:r>
              <a:rPr lang="en-US" sz="2400" dirty="0">
                <a:solidFill>
                  <a:schemeClr val="tx1"/>
                </a:solidFill>
              </a:rPr>
              <a:t>This painting is a portrait of a nobleman or knight around the age of 30, whose real name is unknown. He is dressed</a:t>
            </a:r>
            <a:r>
              <a:rPr lang="el-GR" sz="2400" dirty="0">
                <a:solidFill>
                  <a:schemeClr val="tx1"/>
                </a:solidFill>
              </a:rPr>
              <a:t> </a:t>
            </a:r>
            <a:r>
              <a:rPr lang="en-US" sz="2400" dirty="0">
                <a:solidFill>
                  <a:schemeClr val="tx1"/>
                </a:solidFill>
              </a:rPr>
              <a:t>in traditional Spanish clothing holding a sword in one hand while the other is poised</a:t>
            </a:r>
            <a:r>
              <a:rPr lang="el-GR" sz="2400" dirty="0">
                <a:solidFill>
                  <a:schemeClr val="tx1"/>
                </a:solidFill>
              </a:rPr>
              <a:t> </a:t>
            </a:r>
            <a:r>
              <a:rPr lang="en-US" sz="2400" dirty="0">
                <a:solidFill>
                  <a:schemeClr val="tx1"/>
                </a:solidFill>
              </a:rPr>
              <a:t>over his heart. </a:t>
            </a:r>
          </a:p>
          <a:p>
            <a:pPr marL="342900" indent="-342900">
              <a:buFont typeface="Arial" panose="020B0604020202020204" pitchFamily="34" charset="0"/>
              <a:buChar char="•"/>
            </a:pPr>
            <a:r>
              <a:rPr lang="en-US" dirty="0"/>
              <a:t>Date: 1580</a:t>
            </a:r>
          </a:p>
          <a:p>
            <a:pPr marL="342900" indent="-342900">
              <a:buFont typeface="Arial" panose="020B0604020202020204" pitchFamily="34" charset="0"/>
              <a:buChar char="•"/>
            </a:pPr>
            <a:r>
              <a:rPr lang="en-US" dirty="0"/>
              <a:t>Oil on canvas</a:t>
            </a:r>
          </a:p>
          <a:p>
            <a:endParaRPr lang="el-GR" dirty="0"/>
          </a:p>
        </p:txBody>
      </p:sp>
      <p:pic>
        <p:nvPicPr>
          <p:cNvPr id="5" name="Εικόνα 4">
            <a:extLst>
              <a:ext uri="{FF2B5EF4-FFF2-40B4-BE49-F238E27FC236}">
                <a16:creationId xmlns:a16="http://schemas.microsoft.com/office/drawing/2014/main" id="{AA6FFAC3-B870-4E6C-8C4D-64B53B33BA91}"/>
              </a:ext>
            </a:extLst>
          </p:cNvPr>
          <p:cNvPicPr>
            <a:picLocks noChangeAspect="1"/>
          </p:cNvPicPr>
          <p:nvPr/>
        </p:nvPicPr>
        <p:blipFill>
          <a:blip r:embed="rId2"/>
          <a:stretch>
            <a:fillRect/>
          </a:stretch>
        </p:blipFill>
        <p:spPr>
          <a:xfrm>
            <a:off x="3084512" y="1981201"/>
            <a:ext cx="3009900" cy="3810000"/>
          </a:xfrm>
          <a:prstGeom prst="rect">
            <a:avLst/>
          </a:prstGeom>
        </p:spPr>
      </p:pic>
    </p:spTree>
    <p:extLst>
      <p:ext uri="{BB962C8B-B14F-4D97-AF65-F5344CB8AC3E}">
        <p14:creationId xmlns:p14="http://schemas.microsoft.com/office/powerpoint/2010/main" val="276131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barn(inVertical)">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barn(inVertical)">
                                      <p:cBhvr>
                                        <p:cTn id="48" dur="500"/>
                                        <p:tgtEl>
                                          <p:spTgt spid="4">
                                            <p:txEl>
                                              <p:pRg st="1" end="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barn(inVertical)">
                                      <p:cBhvr>
                                        <p:cTn id="5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9F022D-266B-4272-9396-4D83C8D3D25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Christ carrying the Cross</a:t>
            </a:r>
            <a:endParaRPr lang="el-GR" dirty="0">
              <a:effectLst>
                <a:outerShdw blurRad="38100" dist="38100" dir="2700000" algn="tl">
                  <a:srgbClr val="000000">
                    <a:alpha val="43137"/>
                  </a:srgbClr>
                </a:outerShdw>
              </a:effectLst>
            </a:endParaRPr>
          </a:p>
        </p:txBody>
      </p:sp>
      <p:sp>
        <p:nvSpPr>
          <p:cNvPr id="4" name="Θέση κειμένου 3">
            <a:extLst>
              <a:ext uri="{FF2B5EF4-FFF2-40B4-BE49-F238E27FC236}">
                <a16:creationId xmlns:a16="http://schemas.microsoft.com/office/drawing/2014/main" id="{2C6C098C-EC3D-4E7B-AEC7-1C130B1A299E}"/>
              </a:ext>
            </a:extLst>
          </p:cNvPr>
          <p:cNvSpPr>
            <a:spLocks noGrp="1"/>
          </p:cNvSpPr>
          <p:nvPr>
            <p:ph type="body" sz="half" idx="2"/>
          </p:nvPr>
        </p:nvSpPr>
        <p:spPr>
          <a:xfrm>
            <a:off x="8141619" y="1993281"/>
            <a:ext cx="2844060" cy="3785839"/>
          </a:xfrm>
        </p:spPr>
        <p:style>
          <a:lnRef idx="2">
            <a:schemeClr val="dk1"/>
          </a:lnRef>
          <a:fillRef idx="1">
            <a:schemeClr val="lt1"/>
          </a:fillRef>
          <a:effectRef idx="0">
            <a:schemeClr val="dk1"/>
          </a:effectRef>
          <a:fontRef idx="minor">
            <a:schemeClr val="dk1"/>
          </a:fontRef>
        </p:style>
        <p:txBody>
          <a:bodyPr>
            <a:normAutofit fontScale="70000" lnSpcReduction="20000"/>
          </a:bodyPr>
          <a:lstStyle/>
          <a:p>
            <a:pPr marL="342900" indent="-342900" algn="just">
              <a:buFont typeface="Arial" panose="020B0604020202020204" pitchFamily="34" charset="0"/>
              <a:buChar char="•"/>
            </a:pPr>
            <a:r>
              <a:rPr lang="en-US" dirty="0"/>
              <a:t>During his long career in Spain, El Greco produced numerous paintings of Christ carrying the cross. </a:t>
            </a:r>
          </a:p>
          <a:p>
            <a:pPr marL="342900" indent="-342900" algn="just">
              <a:buFont typeface="Arial" panose="020B0604020202020204" pitchFamily="34" charset="0"/>
              <a:buChar char="•"/>
            </a:pPr>
            <a:r>
              <a:rPr lang="en-US" dirty="0"/>
              <a:t>His earliest version of the subject, is not a narrative scene: no other figures are represented and the setting is not recognizable. </a:t>
            </a:r>
          </a:p>
          <a:p>
            <a:pPr marL="342900" indent="-342900" algn="just">
              <a:buFont typeface="Arial" panose="020B0604020202020204" pitchFamily="34" charset="0"/>
              <a:buChar char="•"/>
            </a:pPr>
            <a:r>
              <a:rPr lang="en-US" dirty="0"/>
              <a:t>Instead, it is a devotional image of haunting immediacy and resonant with pathos. Christ's willing sacrifice for mankind is expressed through his gentle embrace of the cross and his heavenward gaze. </a:t>
            </a:r>
          </a:p>
          <a:p>
            <a:pPr marL="342900" indent="-342900" algn="just">
              <a:buFont typeface="Arial" panose="020B0604020202020204" pitchFamily="34" charset="0"/>
              <a:buChar char="•"/>
            </a:pPr>
            <a:r>
              <a:rPr lang="en-US" dirty="0"/>
              <a:t>Date: 1577–87</a:t>
            </a:r>
          </a:p>
          <a:p>
            <a:pPr marL="342900" indent="-342900" algn="just">
              <a:buFont typeface="Arial" panose="020B0604020202020204" pitchFamily="34" charset="0"/>
              <a:buChar char="•"/>
            </a:pPr>
            <a:r>
              <a:rPr lang="en-US" dirty="0"/>
              <a:t>Oil on canvas</a:t>
            </a:r>
            <a:endParaRPr lang="el-GR" dirty="0"/>
          </a:p>
        </p:txBody>
      </p:sp>
      <p:pic>
        <p:nvPicPr>
          <p:cNvPr id="5" name="Εικόνα 4">
            <a:extLst>
              <a:ext uri="{FF2B5EF4-FFF2-40B4-BE49-F238E27FC236}">
                <a16:creationId xmlns:a16="http://schemas.microsoft.com/office/drawing/2014/main" id="{D13E3DBF-88F7-4C8C-BEAD-4FC448662C08}"/>
              </a:ext>
            </a:extLst>
          </p:cNvPr>
          <p:cNvPicPr>
            <a:picLocks noChangeAspect="1"/>
          </p:cNvPicPr>
          <p:nvPr/>
        </p:nvPicPr>
        <p:blipFill>
          <a:blip r:embed="rId2"/>
          <a:stretch>
            <a:fillRect/>
          </a:stretch>
        </p:blipFill>
        <p:spPr>
          <a:xfrm>
            <a:off x="2998068" y="1920261"/>
            <a:ext cx="2844060" cy="3931880"/>
          </a:xfrm>
          <a:prstGeom prst="rect">
            <a:avLst/>
          </a:prstGeom>
        </p:spPr>
      </p:pic>
    </p:spTree>
    <p:extLst>
      <p:ext uri="{BB962C8B-B14F-4D97-AF65-F5344CB8AC3E}">
        <p14:creationId xmlns:p14="http://schemas.microsoft.com/office/powerpoint/2010/main" val="143554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barn(inVertical)">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barn(inVertical)">
                                      <p:cBhvr>
                                        <p:cTn id="48" dur="500"/>
                                        <p:tgtEl>
                                          <p:spTgt spid="4">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barn(inVertical)">
                                      <p:cBhvr>
                                        <p:cTn id="53" dur="500"/>
                                        <p:tgtEl>
                                          <p:spTgt spid="4">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
                                            <p:txEl>
                                              <p:pRg st="3" end="3"/>
                                            </p:txEl>
                                          </p:spTgt>
                                        </p:tgtEl>
                                        <p:attrNameLst>
                                          <p:attrName>style.visibility</p:attrName>
                                        </p:attrNameLst>
                                      </p:cBhvr>
                                      <p:to>
                                        <p:strVal val="visible"/>
                                      </p:to>
                                    </p:set>
                                    <p:animEffect transition="in" filter="barn(inVertical)">
                                      <p:cBhvr>
                                        <p:cTn id="58" dur="500"/>
                                        <p:tgtEl>
                                          <p:spTgt spid="4">
                                            <p:txEl>
                                              <p:pRg st="3" end="3"/>
                                            </p:txEl>
                                          </p:spTgt>
                                        </p:tgtEl>
                                      </p:cBhvr>
                                    </p:animEffect>
                                  </p:childTnLst>
                                </p:cTn>
                              </p:par>
                              <p:par>
                                <p:cTn id="59" presetID="16" presetClass="entr" presetSubtype="21" fill="hold" nodeType="with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Effect transition="in" filter="barn(inVertical)">
                                      <p:cBhvr>
                                        <p:cTn id="6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5F3E78-B55B-4617-9667-0EC9C370DD4B}"/>
              </a:ext>
            </a:extLst>
          </p:cNvPr>
          <p:cNvSpPr>
            <a:spLocks noGrp="1"/>
          </p:cNvSpPr>
          <p:nvPr>
            <p:ph type="title"/>
          </p:nvPr>
        </p:nvSpPr>
        <p:spPr>
          <a:xfrm>
            <a:off x="1218882" y="431800"/>
            <a:ext cx="9988097" cy="764952"/>
          </a:xfrm>
        </p:spPr>
        <p:txBody>
          <a:bodyPr/>
          <a:lstStyle/>
          <a:p>
            <a:r>
              <a:rPr lang="en-US" dirty="0">
                <a:effectLst>
                  <a:outerShdw blurRad="38100" dist="38100" dir="2700000" algn="tl">
                    <a:srgbClr val="000000">
                      <a:alpha val="43137"/>
                    </a:srgbClr>
                  </a:outerShdw>
                </a:effectLst>
              </a:rPr>
              <a:t>Madonna and Child with Saint Martina and Saint Agnes</a:t>
            </a:r>
            <a:endParaRPr lang="el-GR" dirty="0">
              <a:effectLst>
                <a:outerShdw blurRad="38100" dist="38100" dir="2700000" algn="tl">
                  <a:srgbClr val="000000">
                    <a:alpha val="43137"/>
                  </a:srgbClr>
                </a:outerShdw>
              </a:effectLst>
            </a:endParaRPr>
          </a:p>
        </p:txBody>
      </p:sp>
      <p:sp>
        <p:nvSpPr>
          <p:cNvPr id="4" name="Θέση κειμένου 3">
            <a:extLst>
              <a:ext uri="{FF2B5EF4-FFF2-40B4-BE49-F238E27FC236}">
                <a16:creationId xmlns:a16="http://schemas.microsoft.com/office/drawing/2014/main" id="{345C66AD-B0C4-4A1A-A1C3-3B4E379AC2A9}"/>
              </a:ext>
            </a:extLst>
          </p:cNvPr>
          <p:cNvSpPr>
            <a:spLocks noGrp="1"/>
          </p:cNvSpPr>
          <p:nvPr>
            <p:ph type="body" sz="half" idx="2"/>
          </p:nvPr>
        </p:nvSpPr>
        <p:spPr>
          <a:xfrm>
            <a:off x="8110636" y="1803401"/>
            <a:ext cx="2844060" cy="4165600"/>
          </a:xfrm>
        </p:spPr>
        <p:style>
          <a:lnRef idx="2">
            <a:schemeClr val="dk1"/>
          </a:lnRef>
          <a:fillRef idx="1">
            <a:schemeClr val="lt1"/>
          </a:fillRef>
          <a:effectRef idx="0">
            <a:schemeClr val="dk1"/>
          </a:effectRef>
          <a:fontRef idx="minor">
            <a:schemeClr val="dk1"/>
          </a:fontRef>
        </p:style>
        <p:txBody>
          <a:bodyPr>
            <a:normAutofit lnSpcReduction="10000"/>
          </a:bodyPr>
          <a:lstStyle/>
          <a:p>
            <a:pPr marL="342900" indent="-342900" algn="just">
              <a:buFont typeface="Arial" panose="020B0604020202020204" pitchFamily="34" charset="0"/>
              <a:buChar char="•"/>
            </a:pPr>
            <a:r>
              <a:rPr lang="en-US" dirty="0"/>
              <a:t>Madonna and Child with Saint Martina and Saint Agnes depicts Mary and the baby Jesus seated on clouds in heaven, accompanied by Saint Agnes holding a lamb on the bottom right and Saint Martina on the bottom left.</a:t>
            </a:r>
          </a:p>
          <a:p>
            <a:pPr marL="342900" indent="-342900" algn="just">
              <a:buFont typeface="Arial" panose="020B0604020202020204" pitchFamily="34" charset="0"/>
              <a:buChar char="•"/>
            </a:pPr>
            <a:r>
              <a:rPr lang="en-US" dirty="0"/>
              <a:t>Date: 1597  - 1599</a:t>
            </a:r>
          </a:p>
          <a:p>
            <a:pPr marL="342900" indent="-342900" algn="just">
              <a:buFont typeface="Arial" panose="020B0604020202020204" pitchFamily="34" charset="0"/>
              <a:buChar char="•"/>
            </a:pPr>
            <a:r>
              <a:rPr lang="en-US" dirty="0"/>
              <a:t>Oil on canvas</a:t>
            </a:r>
            <a:endParaRPr lang="el-GR" dirty="0"/>
          </a:p>
        </p:txBody>
      </p:sp>
      <p:pic>
        <p:nvPicPr>
          <p:cNvPr id="14" name="Εικόνα 13">
            <a:extLst>
              <a:ext uri="{FF2B5EF4-FFF2-40B4-BE49-F238E27FC236}">
                <a16:creationId xmlns:a16="http://schemas.microsoft.com/office/drawing/2014/main" id="{95299B01-59FD-4A69-9ED7-7E80952B6015}"/>
              </a:ext>
            </a:extLst>
          </p:cNvPr>
          <p:cNvPicPr>
            <a:picLocks noChangeAspect="1"/>
          </p:cNvPicPr>
          <p:nvPr/>
        </p:nvPicPr>
        <p:blipFill>
          <a:blip r:embed="rId2"/>
          <a:stretch>
            <a:fillRect/>
          </a:stretch>
        </p:blipFill>
        <p:spPr>
          <a:xfrm>
            <a:off x="3502124" y="1977989"/>
            <a:ext cx="2065508" cy="3816424"/>
          </a:xfrm>
          <a:prstGeom prst="rect">
            <a:avLst/>
          </a:prstGeom>
        </p:spPr>
      </p:pic>
    </p:spTree>
    <p:extLst>
      <p:ext uri="{BB962C8B-B14F-4D97-AF65-F5344CB8AC3E}">
        <p14:creationId xmlns:p14="http://schemas.microsoft.com/office/powerpoint/2010/main" val="339194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80">
                                          <p:stCondLst>
                                            <p:cond delay="0"/>
                                          </p:stCondLst>
                                        </p:cTn>
                                        <p:tgtEl>
                                          <p:spTgt spid="14"/>
                                        </p:tgtEl>
                                      </p:cBhvr>
                                    </p:animEffect>
                                    <p:anim calcmode="lin" valueType="num">
                                      <p:cBhvr>
                                        <p:cTn id="2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1" dur="26">
                                          <p:stCondLst>
                                            <p:cond delay="650"/>
                                          </p:stCondLst>
                                        </p:cTn>
                                        <p:tgtEl>
                                          <p:spTgt spid="14"/>
                                        </p:tgtEl>
                                      </p:cBhvr>
                                      <p:to x="100000" y="60000"/>
                                    </p:animScale>
                                    <p:animScale>
                                      <p:cBhvr>
                                        <p:cTn id="32" dur="166" decel="50000">
                                          <p:stCondLst>
                                            <p:cond delay="676"/>
                                          </p:stCondLst>
                                        </p:cTn>
                                        <p:tgtEl>
                                          <p:spTgt spid="14"/>
                                        </p:tgtEl>
                                      </p:cBhvr>
                                      <p:to x="100000" y="100000"/>
                                    </p:animScale>
                                    <p:animScale>
                                      <p:cBhvr>
                                        <p:cTn id="33" dur="26">
                                          <p:stCondLst>
                                            <p:cond delay="1312"/>
                                          </p:stCondLst>
                                        </p:cTn>
                                        <p:tgtEl>
                                          <p:spTgt spid="14"/>
                                        </p:tgtEl>
                                      </p:cBhvr>
                                      <p:to x="100000" y="80000"/>
                                    </p:animScale>
                                    <p:animScale>
                                      <p:cBhvr>
                                        <p:cTn id="34" dur="166" decel="50000">
                                          <p:stCondLst>
                                            <p:cond delay="1338"/>
                                          </p:stCondLst>
                                        </p:cTn>
                                        <p:tgtEl>
                                          <p:spTgt spid="14"/>
                                        </p:tgtEl>
                                      </p:cBhvr>
                                      <p:to x="100000" y="100000"/>
                                    </p:animScale>
                                    <p:animScale>
                                      <p:cBhvr>
                                        <p:cTn id="35" dur="26">
                                          <p:stCondLst>
                                            <p:cond delay="1642"/>
                                          </p:stCondLst>
                                        </p:cTn>
                                        <p:tgtEl>
                                          <p:spTgt spid="14"/>
                                        </p:tgtEl>
                                      </p:cBhvr>
                                      <p:to x="100000" y="90000"/>
                                    </p:animScale>
                                    <p:animScale>
                                      <p:cBhvr>
                                        <p:cTn id="36" dur="166" decel="50000">
                                          <p:stCondLst>
                                            <p:cond delay="1668"/>
                                          </p:stCondLst>
                                        </p:cTn>
                                        <p:tgtEl>
                                          <p:spTgt spid="14"/>
                                        </p:tgtEl>
                                      </p:cBhvr>
                                      <p:to x="100000" y="100000"/>
                                    </p:animScale>
                                    <p:animScale>
                                      <p:cBhvr>
                                        <p:cTn id="37" dur="26">
                                          <p:stCondLst>
                                            <p:cond delay="1808"/>
                                          </p:stCondLst>
                                        </p:cTn>
                                        <p:tgtEl>
                                          <p:spTgt spid="14"/>
                                        </p:tgtEl>
                                      </p:cBhvr>
                                      <p:to x="100000" y="95000"/>
                                    </p:animScale>
                                    <p:animScale>
                                      <p:cBhvr>
                                        <p:cTn id="38" dur="166" decel="50000">
                                          <p:stCondLst>
                                            <p:cond delay="1834"/>
                                          </p:stCondLst>
                                        </p:cTn>
                                        <p:tgtEl>
                                          <p:spTgt spid="14"/>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barn(inVertical)">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barn(inVertical)">
                                      <p:cBhvr>
                                        <p:cTn id="48" dur="500"/>
                                        <p:tgtEl>
                                          <p:spTgt spid="4">
                                            <p:txEl>
                                              <p:pRg st="1" end="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barn(inVertical)">
                                      <p:cBhvr>
                                        <p:cTn id="5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3E6144-8CC0-4C46-96BB-F2346FEC315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View of Toledo</a:t>
            </a:r>
            <a:endParaRPr lang="el-GR" dirty="0">
              <a:effectLst>
                <a:outerShdw blurRad="38100" dist="38100" dir="2700000" algn="tl">
                  <a:srgbClr val="000000">
                    <a:alpha val="43137"/>
                  </a:srgbClr>
                </a:outerShdw>
              </a:effectLst>
            </a:endParaRPr>
          </a:p>
        </p:txBody>
      </p:sp>
      <p:pic>
        <p:nvPicPr>
          <p:cNvPr id="5" name="Θέση εικόνας 4">
            <a:extLst>
              <a:ext uri="{FF2B5EF4-FFF2-40B4-BE49-F238E27FC236}">
                <a16:creationId xmlns:a16="http://schemas.microsoft.com/office/drawing/2014/main" id="{2CA85EB7-2736-4D81-BD4C-7F3503370B37}"/>
              </a:ext>
            </a:extLst>
          </p:cNvPr>
          <p:cNvPicPr>
            <a:picLocks noGrp="1" noChangeAspect="1"/>
          </p:cNvPicPr>
          <p:nvPr>
            <p:ph type="pic" idx="1"/>
          </p:nvPr>
        </p:nvPicPr>
        <p:blipFill>
          <a:blip r:embed="rId2"/>
          <a:srcRect t="21918" b="21918"/>
          <a:stretch>
            <a:fillRect/>
          </a:stretch>
        </p:blipFill>
        <p:spPr>
          <a:prstGeom prst="rect">
            <a:avLst/>
          </a:prstGeom>
        </p:spPr>
      </p:pic>
      <p:sp>
        <p:nvSpPr>
          <p:cNvPr id="4" name="Θέση κειμένου 3">
            <a:extLst>
              <a:ext uri="{FF2B5EF4-FFF2-40B4-BE49-F238E27FC236}">
                <a16:creationId xmlns:a16="http://schemas.microsoft.com/office/drawing/2014/main" id="{4D6F6759-7719-4D86-A325-AA8FB2D00FFB}"/>
              </a:ext>
            </a:extLst>
          </p:cNvPr>
          <p:cNvSpPr>
            <a:spLocks noGrp="1"/>
          </p:cNvSpPr>
          <p:nvPr>
            <p:ph type="body" sz="half" idx="2"/>
          </p:nvPr>
        </p:nvSpPr>
        <p:spPr>
          <a:xfrm>
            <a:off x="8110636" y="2692152"/>
            <a:ext cx="3081097" cy="2489695"/>
          </a:xfrm>
        </p:spPr>
        <p:style>
          <a:lnRef idx="2">
            <a:schemeClr val="dk1"/>
          </a:lnRef>
          <a:fillRef idx="1">
            <a:schemeClr val="lt1"/>
          </a:fillRef>
          <a:effectRef idx="0">
            <a:schemeClr val="dk1"/>
          </a:effectRef>
          <a:fontRef idx="minor">
            <a:schemeClr val="dk1"/>
          </a:fontRef>
        </p:style>
        <p:txBody>
          <a:bodyPr>
            <a:normAutofit/>
          </a:bodyPr>
          <a:lstStyle/>
          <a:p>
            <a:pPr marL="342900" indent="-342900" algn="just">
              <a:buFont typeface="Arial" panose="020B0604020202020204" pitchFamily="34" charset="0"/>
              <a:buChar char="•"/>
            </a:pPr>
            <a:r>
              <a:rPr lang="en-US" dirty="0"/>
              <a:t>In this, his greatest surviving landscape, El Greco portrays the city he lived and worked in for most of his life. </a:t>
            </a:r>
          </a:p>
          <a:p>
            <a:pPr marL="342900" indent="-342900" algn="just">
              <a:buFont typeface="Arial" panose="020B0604020202020204" pitchFamily="34" charset="0"/>
              <a:buChar char="•"/>
            </a:pPr>
            <a:r>
              <a:rPr lang="en-US" dirty="0"/>
              <a:t>Date: 1599–1600</a:t>
            </a:r>
          </a:p>
          <a:p>
            <a:pPr marL="342900" indent="-342900" algn="just">
              <a:buFont typeface="Arial" panose="020B0604020202020204" pitchFamily="34" charset="0"/>
              <a:buChar char="•"/>
            </a:pPr>
            <a:r>
              <a:rPr lang="en-US" dirty="0"/>
              <a:t>Oil on canvas</a:t>
            </a:r>
          </a:p>
        </p:txBody>
      </p:sp>
    </p:spTree>
    <p:extLst>
      <p:ext uri="{BB962C8B-B14F-4D97-AF65-F5344CB8AC3E}">
        <p14:creationId xmlns:p14="http://schemas.microsoft.com/office/powerpoint/2010/main" val="240047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barn(inVertical)">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barn(inVertical)">
                                      <p:cBhvr>
                                        <p:cTn id="48" dur="500"/>
                                        <p:tgtEl>
                                          <p:spTgt spid="4">
                                            <p:txEl>
                                              <p:pRg st="1" end="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barn(inVertical)">
                                      <p:cBhvr>
                                        <p:cTn id="5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1E122D-3DF5-4B77-9862-ABF4EAD40BF5}"/>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Christ blessing</a:t>
            </a:r>
            <a:endParaRPr lang="el-GR" dirty="0">
              <a:effectLst>
                <a:outerShdw blurRad="38100" dist="38100" dir="2700000" algn="tl">
                  <a:srgbClr val="000000">
                    <a:alpha val="43137"/>
                  </a:srgbClr>
                </a:outerShdw>
              </a:effectLst>
            </a:endParaRPr>
          </a:p>
        </p:txBody>
      </p:sp>
      <p:sp>
        <p:nvSpPr>
          <p:cNvPr id="4" name="Θέση κειμένου 3">
            <a:extLst>
              <a:ext uri="{FF2B5EF4-FFF2-40B4-BE49-F238E27FC236}">
                <a16:creationId xmlns:a16="http://schemas.microsoft.com/office/drawing/2014/main" id="{4971471B-05CE-41B0-B2D0-CE7E85BFAD11}"/>
              </a:ext>
            </a:extLst>
          </p:cNvPr>
          <p:cNvSpPr>
            <a:spLocks noGrp="1"/>
          </p:cNvSpPr>
          <p:nvPr>
            <p:ph type="body" sz="half" idx="2"/>
          </p:nvPr>
        </p:nvSpPr>
        <p:spPr>
          <a:xfrm>
            <a:off x="8125883" y="1995836"/>
            <a:ext cx="2844060" cy="3956572"/>
          </a:xfrm>
        </p:spPr>
        <p:style>
          <a:lnRef idx="2">
            <a:schemeClr val="dk1"/>
          </a:lnRef>
          <a:fillRef idx="1">
            <a:schemeClr val="lt1"/>
          </a:fillRef>
          <a:effectRef idx="0">
            <a:schemeClr val="dk1"/>
          </a:effectRef>
          <a:fontRef idx="minor">
            <a:schemeClr val="dk1"/>
          </a:fontRef>
        </p:style>
        <p:txBody>
          <a:bodyPr>
            <a:normAutofit lnSpcReduction="10000"/>
          </a:bodyPr>
          <a:lstStyle/>
          <a:p>
            <a:pPr marL="342900" indent="-342900" algn="just">
              <a:buFont typeface="Arial" panose="020B0604020202020204" pitchFamily="34" charset="0"/>
              <a:buChar char="•"/>
            </a:pPr>
            <a:r>
              <a:rPr lang="en-US" dirty="0"/>
              <a:t>This painting depicts Christ holding one hand on a blue globe and gesturing to heaven with the other. There is a white light shining either from behind him or from within him, acting as a halo against the black dark background.</a:t>
            </a:r>
          </a:p>
          <a:p>
            <a:pPr marL="342900" indent="-342900">
              <a:buFont typeface="Arial" panose="020B0604020202020204" pitchFamily="34" charset="0"/>
              <a:buChar char="•"/>
            </a:pPr>
            <a:r>
              <a:rPr lang="en-US" dirty="0"/>
              <a:t>Date : 1600</a:t>
            </a:r>
          </a:p>
          <a:p>
            <a:pPr marL="342900" indent="-342900">
              <a:buFont typeface="Arial" panose="020B0604020202020204" pitchFamily="34" charset="0"/>
              <a:buChar char="•"/>
            </a:pPr>
            <a:r>
              <a:rPr lang="en-US" dirty="0"/>
              <a:t>Oil on canvas</a:t>
            </a:r>
          </a:p>
        </p:txBody>
      </p:sp>
      <p:pic>
        <p:nvPicPr>
          <p:cNvPr id="12" name="Εικόνα 11">
            <a:extLst>
              <a:ext uri="{FF2B5EF4-FFF2-40B4-BE49-F238E27FC236}">
                <a16:creationId xmlns:a16="http://schemas.microsoft.com/office/drawing/2014/main" id="{5FC8E89B-135B-43DA-8C4B-FFD66C007311}"/>
              </a:ext>
            </a:extLst>
          </p:cNvPr>
          <p:cNvPicPr>
            <a:picLocks noChangeAspect="1"/>
          </p:cNvPicPr>
          <p:nvPr/>
        </p:nvPicPr>
        <p:blipFill>
          <a:blip r:embed="rId2"/>
          <a:stretch>
            <a:fillRect/>
          </a:stretch>
        </p:blipFill>
        <p:spPr>
          <a:xfrm>
            <a:off x="3085989" y="1995836"/>
            <a:ext cx="3007232" cy="3956572"/>
          </a:xfrm>
          <a:prstGeom prst="rect">
            <a:avLst/>
          </a:prstGeom>
        </p:spPr>
      </p:pic>
    </p:spTree>
    <p:extLst>
      <p:ext uri="{BB962C8B-B14F-4D97-AF65-F5344CB8AC3E}">
        <p14:creationId xmlns:p14="http://schemas.microsoft.com/office/powerpoint/2010/main" val="234110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barn(inVertical)">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barn(inVertical)">
                                      <p:cBhvr>
                                        <p:cTn id="48" dur="500"/>
                                        <p:tgtEl>
                                          <p:spTgt spid="4">
                                            <p:txEl>
                                              <p:pRg st="1" end="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barn(inVertical)">
                                      <p:cBhvr>
                                        <p:cTn id="5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E5B50E-BF06-47A4-AC24-CBA222BE2A4A}"/>
              </a:ext>
            </a:extLst>
          </p:cNvPr>
          <p:cNvSpPr>
            <a:spLocks noGrp="1"/>
          </p:cNvSpPr>
          <p:nvPr>
            <p:ph type="title"/>
          </p:nvPr>
        </p:nvSpPr>
        <p:spPr/>
        <p:txBody>
          <a:bodyPr/>
          <a:lstStyle/>
          <a:p>
            <a:r>
              <a:rPr lang="fr-FR" dirty="0">
                <a:effectLst>
                  <a:outerShdw blurRad="38100" dist="38100" dir="2700000" algn="tl">
                    <a:srgbClr val="000000">
                      <a:alpha val="43137"/>
                    </a:srgbClr>
                  </a:outerShdw>
                </a:effectLst>
              </a:rPr>
              <a:t>Saint </a:t>
            </a:r>
            <a:r>
              <a:rPr lang="fr-FR" dirty="0" err="1">
                <a:effectLst>
                  <a:outerShdw blurRad="38100" dist="38100" dir="2700000" algn="tl">
                    <a:srgbClr val="000000">
                      <a:alpha val="43137"/>
                    </a:srgbClr>
                  </a:outerShdw>
                </a:effectLst>
              </a:rPr>
              <a:t>Jerome</a:t>
            </a:r>
            <a:r>
              <a:rPr lang="fr-FR" dirty="0">
                <a:effectLst>
                  <a:outerShdw blurRad="38100" dist="38100" dir="2700000" algn="tl">
                    <a:srgbClr val="000000">
                      <a:alpha val="43137"/>
                    </a:srgbClr>
                  </a:outerShdw>
                </a:effectLst>
              </a:rPr>
              <a:t> as Scholar</a:t>
            </a:r>
            <a:endParaRPr lang="el-GR" dirty="0">
              <a:effectLst>
                <a:outerShdw blurRad="38100" dist="38100" dir="2700000" algn="tl">
                  <a:srgbClr val="000000">
                    <a:alpha val="43137"/>
                  </a:srgbClr>
                </a:outerShdw>
              </a:effectLst>
            </a:endParaRPr>
          </a:p>
        </p:txBody>
      </p:sp>
      <p:sp>
        <p:nvSpPr>
          <p:cNvPr id="4" name="Θέση κειμένου 3">
            <a:extLst>
              <a:ext uri="{FF2B5EF4-FFF2-40B4-BE49-F238E27FC236}">
                <a16:creationId xmlns:a16="http://schemas.microsoft.com/office/drawing/2014/main" id="{7D6A17AF-46AE-412A-9E22-EF0932B71AE8}"/>
              </a:ext>
            </a:extLst>
          </p:cNvPr>
          <p:cNvSpPr>
            <a:spLocks noGrp="1"/>
          </p:cNvSpPr>
          <p:nvPr>
            <p:ph type="body" sz="half" idx="2"/>
          </p:nvPr>
        </p:nvSpPr>
        <p:spPr>
          <a:xfrm>
            <a:off x="8114122" y="1988840"/>
            <a:ext cx="2844060" cy="3905672"/>
          </a:xfrm>
        </p:spPr>
        <p:style>
          <a:lnRef idx="2">
            <a:schemeClr val="dk1"/>
          </a:lnRef>
          <a:fillRef idx="1">
            <a:schemeClr val="lt1"/>
          </a:fillRef>
          <a:effectRef idx="0">
            <a:schemeClr val="dk1"/>
          </a:effectRef>
          <a:fontRef idx="minor">
            <a:schemeClr val="dk1"/>
          </a:fontRef>
        </p:style>
        <p:txBody>
          <a:bodyPr>
            <a:normAutofit/>
          </a:bodyPr>
          <a:lstStyle/>
          <a:p>
            <a:pPr marL="342900" indent="-342900" algn="just">
              <a:buFont typeface="Arial" panose="020B0604020202020204" pitchFamily="34" charset="0"/>
              <a:buChar char="•"/>
            </a:pPr>
            <a:r>
              <a:rPr lang="en-US" dirty="0"/>
              <a:t>El Greco executed at least five paintings of Saint Jerome. In this version, from the last years of the painter's life, the saint is shown in the red vestments of a cardinal, seated before an open book.</a:t>
            </a:r>
          </a:p>
          <a:p>
            <a:pPr marL="342900" indent="-342900" algn="just">
              <a:buFont typeface="Arial" panose="020B0604020202020204" pitchFamily="34" charset="0"/>
              <a:buChar char="•"/>
            </a:pPr>
            <a:r>
              <a:rPr lang="fr-FR" dirty="0"/>
              <a:t>Date: 1610</a:t>
            </a:r>
          </a:p>
          <a:p>
            <a:pPr marL="342900" indent="-342900">
              <a:buFont typeface="Arial" panose="020B0604020202020204" pitchFamily="34" charset="0"/>
              <a:buChar char="•"/>
            </a:pPr>
            <a:r>
              <a:rPr lang="fr-FR" dirty="0" err="1"/>
              <a:t>Oil</a:t>
            </a:r>
            <a:r>
              <a:rPr lang="fr-FR" dirty="0"/>
              <a:t> on </a:t>
            </a:r>
            <a:r>
              <a:rPr lang="fr-FR" dirty="0" err="1"/>
              <a:t>canvas</a:t>
            </a:r>
            <a:endParaRPr lang="fr-FR" dirty="0"/>
          </a:p>
          <a:p>
            <a:pPr marL="342900" indent="-342900">
              <a:buFont typeface="Arial" panose="020B0604020202020204" pitchFamily="34" charset="0"/>
              <a:buChar char="•"/>
            </a:pPr>
            <a:endParaRPr lang="el-GR" dirty="0"/>
          </a:p>
        </p:txBody>
      </p:sp>
      <p:pic>
        <p:nvPicPr>
          <p:cNvPr id="8" name="Εικόνα 7">
            <a:extLst>
              <a:ext uri="{FF2B5EF4-FFF2-40B4-BE49-F238E27FC236}">
                <a16:creationId xmlns:a16="http://schemas.microsoft.com/office/drawing/2014/main" id="{1F9C3F0F-FF12-4499-A860-06F2284B846B}"/>
              </a:ext>
            </a:extLst>
          </p:cNvPr>
          <p:cNvPicPr>
            <a:picLocks noChangeAspect="1"/>
          </p:cNvPicPr>
          <p:nvPr/>
        </p:nvPicPr>
        <p:blipFill>
          <a:blip r:embed="rId2"/>
          <a:stretch>
            <a:fillRect/>
          </a:stretch>
        </p:blipFill>
        <p:spPr>
          <a:xfrm>
            <a:off x="2895425" y="1988840"/>
            <a:ext cx="3222179" cy="3905672"/>
          </a:xfrm>
          <a:prstGeom prst="rect">
            <a:avLst/>
          </a:prstGeom>
        </p:spPr>
      </p:pic>
    </p:spTree>
    <p:extLst>
      <p:ext uri="{BB962C8B-B14F-4D97-AF65-F5344CB8AC3E}">
        <p14:creationId xmlns:p14="http://schemas.microsoft.com/office/powerpoint/2010/main" val="306624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Effect transition="in" filter="barn(inVertical)">
                                      <p:cBhvr>
                                        <p:cTn id="43" dur="500"/>
                                        <p:tgtEl>
                                          <p:spTgt spid="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
                                            <p:txEl>
                                              <p:pRg st="1" end="1"/>
                                            </p:txEl>
                                          </p:spTgt>
                                        </p:tgtEl>
                                        <p:attrNameLst>
                                          <p:attrName>style.visibility</p:attrName>
                                        </p:attrNameLst>
                                      </p:cBhvr>
                                      <p:to>
                                        <p:strVal val="visible"/>
                                      </p:to>
                                    </p:set>
                                    <p:animEffect transition="in" filter="barn(inVertical)">
                                      <p:cBhvr>
                                        <p:cTn id="48" dur="500"/>
                                        <p:tgtEl>
                                          <p:spTgt spid="4">
                                            <p:txEl>
                                              <p:pRg st="1" end="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animEffect transition="in" filter="barn(inVertical)">
                                      <p:cBhvr>
                                        <p:cTn id="5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52F3DE-4236-4C60-B5C1-36C1000A12DE}"/>
              </a:ext>
            </a:extLst>
          </p:cNvPr>
          <p:cNvSpPr>
            <a:spLocks noGrp="1"/>
          </p:cNvSpPr>
          <p:nvPr>
            <p:ph type="title"/>
          </p:nvPr>
        </p:nvSpPr>
        <p:spPr/>
        <p:txBody>
          <a:bodyPr/>
          <a:lstStyle/>
          <a:p>
            <a:r>
              <a:rPr lang="en-US" dirty="0"/>
              <a:t>Death &amp; Legacy</a:t>
            </a:r>
            <a:endParaRPr lang="el-GR" dirty="0"/>
          </a:p>
        </p:txBody>
      </p:sp>
    </p:spTree>
    <p:extLst>
      <p:ext uri="{BB962C8B-B14F-4D97-AF65-F5344CB8AC3E}">
        <p14:creationId xmlns:p14="http://schemas.microsoft.com/office/powerpoint/2010/main" val="30351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FC87832-E33D-49A0-8B0B-0F0E806D44EC}"/>
              </a:ext>
            </a:extLst>
          </p:cNvPr>
          <p:cNvSpPr>
            <a:spLocks noGrp="1"/>
          </p:cNvSpPr>
          <p:nvPr>
            <p:ph idx="1"/>
          </p:nvPr>
        </p:nvSpPr>
        <p:spPr>
          <a:xfrm>
            <a:off x="693812" y="620688"/>
            <a:ext cx="10873208" cy="5832648"/>
          </a:xfrm>
        </p:spPr>
        <p:txBody>
          <a:bodyPr>
            <a:normAutofit/>
          </a:bodyPr>
          <a:lstStyle/>
          <a:p>
            <a:pPr algn="just"/>
            <a:r>
              <a:rPr lang="en-US" dirty="0"/>
              <a:t>El Greco is one of the best-known artists in the entire history of Western art, as his unique, romantic and awe-inspiring works have influenced a great number of painters over the past five centuries.</a:t>
            </a:r>
          </a:p>
          <a:p>
            <a:pPr algn="just"/>
            <a:r>
              <a:rPr lang="en-US" dirty="0"/>
              <a:t>Even though his Byzantine-inspired style was very specific and personal, his work had an impact on Realist, Impressionist, Cubist, and Abstract painters, as well, including Picasso, Van Gogh, Cezanne, Botticelli, Vermeer and Jackson Pollock. All of them praised the masterpieces of the Greek painter.</a:t>
            </a:r>
          </a:p>
          <a:p>
            <a:pPr algn="just"/>
            <a:r>
              <a:rPr lang="en-US" dirty="0"/>
              <a:t>The brilliant Greek painter is also known as the “Grandfather of Expressionism.”</a:t>
            </a:r>
            <a:endParaRPr lang="el-GR" dirty="0"/>
          </a:p>
        </p:txBody>
      </p:sp>
      <p:pic>
        <p:nvPicPr>
          <p:cNvPr id="5" name="Εικόνα 4">
            <a:extLst>
              <a:ext uri="{FF2B5EF4-FFF2-40B4-BE49-F238E27FC236}">
                <a16:creationId xmlns:a16="http://schemas.microsoft.com/office/drawing/2014/main" id="{AFD61F6E-1592-4CE8-AE2D-D60991647276}"/>
              </a:ext>
            </a:extLst>
          </p:cNvPr>
          <p:cNvPicPr>
            <a:picLocks noChangeAspect="1"/>
          </p:cNvPicPr>
          <p:nvPr/>
        </p:nvPicPr>
        <p:blipFill>
          <a:blip r:embed="rId2"/>
          <a:stretch>
            <a:fillRect/>
          </a:stretch>
        </p:blipFill>
        <p:spPr>
          <a:xfrm>
            <a:off x="2208212" y="4437112"/>
            <a:ext cx="7772400" cy="990600"/>
          </a:xfrm>
          <a:prstGeom prst="rect">
            <a:avLst/>
          </a:prstGeom>
        </p:spPr>
      </p:pic>
      <p:sp>
        <p:nvSpPr>
          <p:cNvPr id="6" name="Ορθογώνιο 5">
            <a:extLst>
              <a:ext uri="{FF2B5EF4-FFF2-40B4-BE49-F238E27FC236}">
                <a16:creationId xmlns:a16="http://schemas.microsoft.com/office/drawing/2014/main" id="{E97FE8EC-D413-4DC8-ADF6-92078FB78343}"/>
              </a:ext>
            </a:extLst>
          </p:cNvPr>
          <p:cNvSpPr/>
          <p:nvPr/>
        </p:nvSpPr>
        <p:spPr>
          <a:xfrm>
            <a:off x="2349996" y="5427713"/>
            <a:ext cx="7772400" cy="276999"/>
          </a:xfrm>
          <a:prstGeom prst="rect">
            <a:avLst/>
          </a:prstGeom>
          <a:noFill/>
        </p:spPr>
        <p:txBody>
          <a:bodyPr wrap="square" lIns="91440" tIns="45720" rIns="91440" bIns="45720">
            <a:spAutoFit/>
          </a:bodyPr>
          <a:lstStyle/>
          <a:p>
            <a:r>
              <a:rPr lang="en-US" sz="1200" b="0" cap="none" spc="0" dirty="0">
                <a:ln w="0"/>
                <a:solidFill>
                  <a:schemeClr val="tx1"/>
                </a:solidFill>
                <a:effectLst>
                  <a:outerShdw blurRad="38100" dist="19050" dir="2700000" algn="tl" rotWithShape="0">
                    <a:schemeClr val="dk1">
                      <a:alpha val="40000"/>
                    </a:schemeClr>
                  </a:outerShdw>
                </a:effectLst>
              </a:rPr>
              <a:t>1540            1550          1560            1570           1580           1590          1600            1610             1620           1630             1640  </a:t>
            </a:r>
            <a:endParaRPr lang="el-GR" sz="12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57118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p:cTn id="4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4BDF89C-196B-45A9-9196-96A45D698F7C}"/>
              </a:ext>
            </a:extLst>
          </p:cNvPr>
          <p:cNvSpPr>
            <a:spLocks noGrp="1"/>
          </p:cNvSpPr>
          <p:nvPr>
            <p:ph idx="1"/>
          </p:nvPr>
        </p:nvSpPr>
        <p:spPr>
          <a:xfrm>
            <a:off x="1136367" y="1293895"/>
            <a:ext cx="9998605" cy="1938992"/>
          </a:xfrm>
        </p:spPr>
        <p:txBody>
          <a:bodyPr>
            <a:normAutofit/>
          </a:bodyPr>
          <a:lstStyle/>
          <a:p>
            <a:pPr algn="just"/>
            <a:r>
              <a:rPr lang="en-US" dirty="0"/>
              <a:t>He </a:t>
            </a:r>
            <a:r>
              <a:rPr lang="gl-ES" dirty="0"/>
              <a:t>passed away </a:t>
            </a:r>
            <a:r>
              <a:rPr lang="en-US" dirty="0"/>
              <a:t>on the 7th of April 1614 (aged 73) due to an illness, and the date of his death is one of the very few certain facts which we have respecting him. The record informs us that he made no will, that he received the sacraments, and was buried in the church of Santo Domingo.</a:t>
            </a:r>
            <a:endParaRPr lang="el-GR" dirty="0"/>
          </a:p>
        </p:txBody>
      </p:sp>
      <p:sp>
        <p:nvSpPr>
          <p:cNvPr id="6" name="TextBox 5">
            <a:extLst>
              <a:ext uri="{FF2B5EF4-FFF2-40B4-BE49-F238E27FC236}">
                <a16:creationId xmlns:a16="http://schemas.microsoft.com/office/drawing/2014/main" id="{3C74795F-1BF0-4C0B-8F5E-08F495F0E473}"/>
              </a:ext>
            </a:extLst>
          </p:cNvPr>
          <p:cNvSpPr txBox="1"/>
          <p:nvPr/>
        </p:nvSpPr>
        <p:spPr>
          <a:xfrm>
            <a:off x="1136367" y="3625113"/>
            <a:ext cx="9916091" cy="1938992"/>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t>El Greco is generally considered one of the leading figures of the Spanish Renaissance that defined the 15th and 16th centuries. He is now considered to be one of the "select members of the modern pantheon of great painters," as claimed by art historian Keith Christiansen, and is regarded as a true visionary artist that lived well ahead of his time. </a:t>
            </a:r>
            <a:endParaRPr lang="el-GR" sz="2400" dirty="0"/>
          </a:p>
        </p:txBody>
      </p:sp>
    </p:spTree>
    <p:extLst>
      <p:ext uri="{BB962C8B-B14F-4D97-AF65-F5344CB8AC3E}">
        <p14:creationId xmlns:p14="http://schemas.microsoft.com/office/powerpoint/2010/main" val="230460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54E7850-D2EE-44A9-A2B9-E008F4F55536}"/>
              </a:ext>
            </a:extLst>
          </p:cNvPr>
          <p:cNvSpPr>
            <a:spLocks noGrp="1"/>
          </p:cNvSpPr>
          <p:nvPr>
            <p:ph idx="1"/>
          </p:nvPr>
        </p:nvSpPr>
        <p:spPr>
          <a:xfrm>
            <a:off x="1125860" y="1052736"/>
            <a:ext cx="10153128" cy="4968552"/>
          </a:xfrm>
        </p:spPr>
        <p:txBody>
          <a:bodyPr>
            <a:normAutofit fontScale="92500"/>
          </a:bodyPr>
          <a:lstStyle/>
          <a:p>
            <a:pPr algn="just"/>
            <a:r>
              <a:rPr lang="en-US" dirty="0"/>
              <a:t>His work found great appreciation in the 19th century, when a group of collectors, writers, and artists, especially the Romantic artists that admired his passionate eccentricity, brought it into a new light.</a:t>
            </a:r>
          </a:p>
          <a:p>
            <a:pPr algn="just"/>
            <a:r>
              <a:rPr lang="en-US" dirty="0"/>
              <a:t>Fascinated by his imagination, sense of personal visual style, and overall composition, El Greco's work established a foundation for the development of Cubism, a movement in which artists began to abandon a single viewpoint perspective to play with geometric shapes and interlocking planes. </a:t>
            </a:r>
          </a:p>
          <a:p>
            <a:pPr algn="just"/>
            <a:r>
              <a:rPr lang="en-US" dirty="0"/>
              <a:t>El Greco’s later works are marked by exaggerated, and often distorted, figures, stretching beyond the realities of the human body (which is what modern viewers generally have found so appealing). Among them are The Adoration of the Shepherds (1599), Concert of Angels (1610) and The Opening of the Fifth Seal (1614). Fifth Seal, in particular, went on to spark great debate, as it has been suggested that it was an influence on Pablo Picasso’s Les Demoiselles </a:t>
            </a:r>
            <a:r>
              <a:rPr lang="en-US" dirty="0" err="1"/>
              <a:t>d'Avignon</a:t>
            </a:r>
            <a:r>
              <a:rPr lang="en-US" dirty="0"/>
              <a:t>, often considered the first cubist painting.</a:t>
            </a:r>
            <a:endParaRPr lang="el-GR" dirty="0"/>
          </a:p>
        </p:txBody>
      </p:sp>
    </p:spTree>
    <p:extLst>
      <p:ext uri="{BB962C8B-B14F-4D97-AF65-F5344CB8AC3E}">
        <p14:creationId xmlns:p14="http://schemas.microsoft.com/office/powerpoint/2010/main" val="276219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3D5FF12-F0A1-4574-88BD-9C18D744BCD5}"/>
              </a:ext>
            </a:extLst>
          </p:cNvPr>
          <p:cNvSpPr>
            <a:spLocks noGrp="1"/>
          </p:cNvSpPr>
          <p:nvPr>
            <p:ph idx="1"/>
          </p:nvPr>
        </p:nvSpPr>
        <p:spPr>
          <a:xfrm>
            <a:off x="513792" y="1520788"/>
            <a:ext cx="11161240" cy="3816424"/>
          </a:xfrm>
        </p:spPr>
        <p:txBody>
          <a:bodyPr/>
          <a:lstStyle/>
          <a:p>
            <a:pPr algn="just"/>
            <a:r>
              <a:rPr lang="en-US" b="0" dirty="0">
                <a:solidFill>
                  <a:srgbClr val="101010"/>
                </a:solidFill>
                <a:effectLst/>
                <a:latin typeface="Roboto"/>
              </a:rPr>
              <a:t> </a:t>
            </a:r>
            <a:r>
              <a:rPr lang="en-US" sz="2200" dirty="0"/>
              <a:t>He exerted a major influence on Pablo Picasso, who studied some of his works intensively and saw in El Greco's language a 'modern' approach to art. Picasso's painting entitled Portrait of a Painter, after El Greco (1950) can be interpreted as a tribute to the early master.</a:t>
            </a:r>
          </a:p>
          <a:p>
            <a:pPr algn="just"/>
            <a:r>
              <a:rPr lang="en-US" sz="2200" dirty="0"/>
              <a:t>In a broad way, El Greco can be further seen as a precursor to the canon of modern art, leading the path away from traditional naturalistic approaches into a new artistic dialogue which emphasized culling from emotion, inner drama, and bold new renditions of color and free flowing figuration.</a:t>
            </a:r>
          </a:p>
          <a:p>
            <a:pPr algn="just"/>
            <a:r>
              <a:rPr lang="en-US" dirty="0"/>
              <a:t>We can see a direct link to El Greco in many Expressionist landscapes that utilized a more organic approach to color and form like in the works of Vincent van Gogh.</a:t>
            </a:r>
            <a:endParaRPr lang="el-GR" dirty="0"/>
          </a:p>
        </p:txBody>
      </p:sp>
    </p:spTree>
    <p:extLst>
      <p:ext uri="{BB962C8B-B14F-4D97-AF65-F5344CB8AC3E}">
        <p14:creationId xmlns:p14="http://schemas.microsoft.com/office/powerpoint/2010/main" val="30755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D45477F-E39B-44F7-8FF4-0B8020728587}"/>
              </a:ext>
            </a:extLst>
          </p:cNvPr>
          <p:cNvSpPr>
            <a:spLocks noGrp="1"/>
          </p:cNvSpPr>
          <p:nvPr>
            <p:ph type="title"/>
          </p:nvPr>
        </p:nvSpPr>
        <p:spPr/>
        <p:txBody>
          <a:bodyPr/>
          <a:lstStyle/>
          <a:p>
            <a:r>
              <a:rPr lang="en-US" sz="4800" b="0" cap="none" spc="0" dirty="0">
                <a:ln w="0"/>
                <a:solidFill>
                  <a:schemeClr val="tx1"/>
                </a:solidFill>
              </a:rPr>
              <a:t>Works of art mentioned</a:t>
            </a:r>
            <a:endParaRPr lang="el-GR" dirty="0"/>
          </a:p>
        </p:txBody>
      </p:sp>
    </p:spTree>
    <p:extLst>
      <p:ext uri="{BB962C8B-B14F-4D97-AF65-F5344CB8AC3E}">
        <p14:creationId xmlns:p14="http://schemas.microsoft.com/office/powerpoint/2010/main" val="325209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A4415D-88D0-4D12-A9D6-6998CF789C48}"/>
              </a:ext>
            </a:extLst>
          </p:cNvPr>
          <p:cNvSpPr>
            <a:spLocks noGrp="1"/>
          </p:cNvSpPr>
          <p:nvPr>
            <p:ph type="title"/>
          </p:nvPr>
        </p:nvSpPr>
        <p:spPr>
          <a:xfrm rot="833419">
            <a:off x="5081135" y="2874291"/>
            <a:ext cx="6264696" cy="720080"/>
          </a:xfrm>
        </p:spPr>
        <p:txBody>
          <a:bodyPr>
            <a:normAutofit fontScale="90000"/>
          </a:bodyPr>
          <a:lstStyle/>
          <a:p>
            <a:pPr algn="ctr"/>
            <a:r>
              <a:rPr lang="en-US" sz="3600" dirty="0">
                <a:effectLst>
                  <a:outerShdw blurRad="38100" dist="38100" dir="2700000" algn="tl">
                    <a:srgbClr val="000000">
                      <a:alpha val="43137"/>
                    </a:srgbClr>
                  </a:outerShdw>
                </a:effectLst>
              </a:rPr>
              <a:t>The Adoration of the Shepherds </a:t>
            </a:r>
            <a:endParaRPr lang="el-GR" sz="3600" dirty="0">
              <a:effectLst>
                <a:outerShdw blurRad="38100" dist="38100" dir="2700000" algn="tl">
                  <a:srgbClr val="000000">
                    <a:alpha val="43137"/>
                  </a:srgbClr>
                </a:outerShdw>
              </a:effectLst>
            </a:endParaRPr>
          </a:p>
        </p:txBody>
      </p:sp>
      <p:pic>
        <p:nvPicPr>
          <p:cNvPr id="6" name="Εικόνα 5">
            <a:extLst>
              <a:ext uri="{FF2B5EF4-FFF2-40B4-BE49-F238E27FC236}">
                <a16:creationId xmlns:a16="http://schemas.microsoft.com/office/drawing/2014/main" id="{AFE4917E-B2F1-4D2D-99F5-72C08A3A0E5E}"/>
              </a:ext>
            </a:extLst>
          </p:cNvPr>
          <p:cNvPicPr>
            <a:picLocks noChangeAspect="1"/>
          </p:cNvPicPr>
          <p:nvPr/>
        </p:nvPicPr>
        <p:blipFill>
          <a:blip r:embed="rId2"/>
          <a:stretch>
            <a:fillRect/>
          </a:stretch>
        </p:blipFill>
        <p:spPr>
          <a:xfrm>
            <a:off x="405780" y="412491"/>
            <a:ext cx="3816424" cy="6033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864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360"/>
                                          </p:val>
                                        </p:tav>
                                        <p:tav tm="100000">
                                          <p:val>
                                            <p:fltVal val="0"/>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847F10-E370-446B-B446-A7EB4F75194F}"/>
              </a:ext>
            </a:extLst>
          </p:cNvPr>
          <p:cNvSpPr>
            <a:spLocks noGrp="1"/>
          </p:cNvSpPr>
          <p:nvPr>
            <p:ph type="title"/>
          </p:nvPr>
        </p:nvSpPr>
        <p:spPr/>
        <p:txBody>
          <a:bodyPr>
            <a:normAutofit/>
          </a:bodyPr>
          <a:lstStyle/>
          <a:p>
            <a:pPr algn="ctr"/>
            <a:r>
              <a:rPr lang="gl-ES" sz="5400" dirty="0">
                <a:effectLst>
                  <a:outerShdw blurRad="38100" dist="38100" dir="2700000" algn="tl">
                    <a:srgbClr val="000000">
                      <a:alpha val="43137"/>
                    </a:srgbClr>
                  </a:outerShdw>
                </a:effectLst>
              </a:rPr>
              <a:t>Concert of Angels </a:t>
            </a:r>
            <a:endParaRPr lang="el-GR" sz="5400" dirty="0">
              <a:effectLst>
                <a:outerShdw blurRad="38100" dist="38100" dir="2700000" algn="tl">
                  <a:srgbClr val="000000">
                    <a:alpha val="43137"/>
                  </a:srgbClr>
                </a:outerShdw>
              </a:effectLst>
            </a:endParaRPr>
          </a:p>
        </p:txBody>
      </p:sp>
      <p:pic>
        <p:nvPicPr>
          <p:cNvPr id="1026" name="Picture 2" descr="Concert of Angels, c.1610 - El Greco - WikiArt.org">
            <a:extLst>
              <a:ext uri="{FF2B5EF4-FFF2-40B4-BE49-F238E27FC236}">
                <a16:creationId xmlns:a16="http://schemas.microsoft.com/office/drawing/2014/main" id="{ECCAB982-4F67-4EC4-B530-89891F487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944" y="1600200"/>
            <a:ext cx="8424936" cy="46597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92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360"/>
                                          </p:val>
                                        </p:tav>
                                        <p:tav tm="100000">
                                          <p:val>
                                            <p:fltVal val="0"/>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4FD7C3-B7C2-42B8-B560-E492A800082E}"/>
              </a:ext>
            </a:extLst>
          </p:cNvPr>
          <p:cNvSpPr>
            <a:spLocks noGrp="1"/>
          </p:cNvSpPr>
          <p:nvPr>
            <p:ph type="title"/>
          </p:nvPr>
        </p:nvSpPr>
        <p:spPr>
          <a:xfrm rot="752340">
            <a:off x="5881804" y="3096828"/>
            <a:ext cx="5760640" cy="664344"/>
          </a:xfrm>
        </p:spPr>
        <p:txBody>
          <a:bodyPr/>
          <a:lstStyle/>
          <a:p>
            <a:r>
              <a:rPr lang="en-US" dirty="0">
                <a:effectLst>
                  <a:outerShdw blurRad="38100" dist="38100" dir="2700000" algn="tl">
                    <a:srgbClr val="000000">
                      <a:alpha val="43137"/>
                    </a:srgbClr>
                  </a:outerShdw>
                </a:effectLst>
              </a:rPr>
              <a:t>The Opening of the Fifth Seal </a:t>
            </a:r>
            <a:endParaRPr lang="el-GR" dirty="0">
              <a:effectLst>
                <a:outerShdw blurRad="38100" dist="38100" dir="2700000" algn="tl">
                  <a:srgbClr val="000000">
                    <a:alpha val="43137"/>
                  </a:srgbClr>
                </a:outerShdw>
              </a:effectLst>
            </a:endParaRPr>
          </a:p>
        </p:txBody>
      </p:sp>
      <p:pic>
        <p:nvPicPr>
          <p:cNvPr id="2050" name="Picture 2" descr="Opening of the Fifth Seal - Wikipedia">
            <a:extLst>
              <a:ext uri="{FF2B5EF4-FFF2-40B4-BE49-F238E27FC236}">
                <a16:creationId xmlns:a16="http://schemas.microsoft.com/office/drawing/2014/main" id="{5D507E33-8973-47B0-A280-BA7FFFFF22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780" y="526492"/>
            <a:ext cx="5117014" cy="5805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183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360"/>
                                          </p:val>
                                        </p:tav>
                                        <p:tav tm="100000">
                                          <p:val>
                                            <p:fltVal val="0"/>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5C890D-D3AC-40BA-B966-91E757FAA6D6}"/>
              </a:ext>
            </a:extLst>
          </p:cNvPr>
          <p:cNvSpPr>
            <a:spLocks noGrp="1"/>
          </p:cNvSpPr>
          <p:nvPr>
            <p:ph type="title"/>
          </p:nvPr>
        </p:nvSpPr>
        <p:spPr>
          <a:xfrm rot="924026">
            <a:off x="6339672" y="2600907"/>
            <a:ext cx="5544616" cy="1512168"/>
          </a:xfrm>
        </p:spPr>
        <p:txBody>
          <a:bodyPr>
            <a:normAutofit/>
          </a:bodyPr>
          <a:lstStyle/>
          <a:p>
            <a:r>
              <a:rPr lang="en-US" sz="3600" dirty="0">
                <a:effectLst>
                  <a:outerShdw blurRad="38100" dist="38100" dir="2700000" algn="tl">
                    <a:srgbClr val="000000">
                      <a:alpha val="43137"/>
                    </a:srgbClr>
                  </a:outerShdw>
                </a:effectLst>
              </a:rPr>
              <a:t>Les Demoiselles </a:t>
            </a:r>
            <a:r>
              <a:rPr lang="en-US" sz="3600" dirty="0" err="1">
                <a:effectLst>
                  <a:outerShdw blurRad="38100" dist="38100" dir="2700000" algn="tl">
                    <a:srgbClr val="000000">
                      <a:alpha val="43137"/>
                    </a:srgbClr>
                  </a:outerShdw>
                </a:effectLst>
              </a:rPr>
              <a:t>d'Avignon</a:t>
            </a:r>
            <a:endParaRPr lang="el-GR" sz="3600" dirty="0">
              <a:effectLst>
                <a:outerShdw blurRad="38100" dist="38100" dir="2700000" algn="tl">
                  <a:srgbClr val="000000">
                    <a:alpha val="43137"/>
                  </a:srgbClr>
                </a:outerShdw>
              </a:effectLst>
            </a:endParaRPr>
          </a:p>
        </p:txBody>
      </p:sp>
      <p:pic>
        <p:nvPicPr>
          <p:cNvPr id="3074" name="Picture 2" descr="Pablo Picasso. Les Demoiselles d'Avignon. Paris, June-July 1907 | MoMA">
            <a:extLst>
              <a:ext uri="{FF2B5EF4-FFF2-40B4-BE49-F238E27FC236}">
                <a16:creationId xmlns:a16="http://schemas.microsoft.com/office/drawing/2014/main" id="{F3345592-1B95-448C-8749-88D860AA1D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181" y="404664"/>
            <a:ext cx="5683231"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288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 calcmode="lin" valueType="num">
                                      <p:cBhvr>
                                        <p:cTn id="27" dur="500" fill="hold"/>
                                        <p:tgtEl>
                                          <p:spTgt spid="2"/>
                                        </p:tgtEl>
                                        <p:attrNameLst>
                                          <p:attrName>style.rotation</p:attrName>
                                        </p:attrNameLst>
                                      </p:cBhvr>
                                      <p:tavLst>
                                        <p:tav tm="0">
                                          <p:val>
                                            <p:fltVal val="360"/>
                                          </p:val>
                                        </p:tav>
                                        <p:tav tm="100000">
                                          <p:val>
                                            <p:fltVal val="0"/>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Σύμβολο κράτησης θέσης περιεχομένου 9"/>
          <p:cNvSpPr>
            <a:spLocks noGrp="1"/>
          </p:cNvSpPr>
          <p:nvPr>
            <p:ph type="subTitle" idx="1"/>
          </p:nvPr>
        </p:nvSpPr>
        <p:spPr>
          <a:xfrm>
            <a:off x="1072633" y="3181230"/>
            <a:ext cx="10043558" cy="495539"/>
          </a:xfrm>
        </p:spPr>
        <p:txBody>
          <a:bodyPr rtlCol="0">
            <a:normAutofit fontScale="92500"/>
          </a:bodyPr>
          <a:lstStyle/>
          <a:p>
            <a:pPr rtl="0">
              <a:spcAft>
                <a:spcPts val="600"/>
              </a:spcAft>
            </a:pPr>
            <a:r>
              <a:rPr lang="en-US" dirty="0">
                <a:latin typeface="Lucida Calligraphy" panose="03010101010101010101" pitchFamily="66" charset="0"/>
              </a:rPr>
              <a:t>“I paint because the spirits whisper madly inside my head”</a:t>
            </a:r>
          </a:p>
          <a:p>
            <a:pPr rtl="0">
              <a:spcAft>
                <a:spcPts val="600"/>
              </a:spcAft>
            </a:pPr>
            <a:endParaRPr lang="el-GR" dirty="0"/>
          </a:p>
        </p:txBody>
      </p:sp>
    </p:spTree>
    <p:extLst>
      <p:ext uri="{BB962C8B-B14F-4D97-AF65-F5344CB8AC3E}">
        <p14:creationId xmlns:p14="http://schemas.microsoft.com/office/powerpoint/2010/main" val="366983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1AFEE98D-C31B-4446-910C-D8F55E5754DD}"/>
              </a:ext>
            </a:extLst>
          </p:cNvPr>
          <p:cNvSpPr/>
          <p:nvPr/>
        </p:nvSpPr>
        <p:spPr>
          <a:xfrm>
            <a:off x="667989" y="706391"/>
            <a:ext cx="476002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6A3A20"/>
                </a:solidFill>
                <a:effectLst>
                  <a:outerShdw blurRad="38100" dist="19050" dir="2700000" algn="tl" rotWithShape="0">
                    <a:srgbClr val="6A3A20">
                      <a:alpha val="40000"/>
                    </a:srgbClr>
                  </a:outerShdw>
                </a:effectLst>
                <a:uLnTx/>
                <a:uFillTx/>
                <a:latin typeface="Constantia"/>
                <a:ea typeface="+mn-ea"/>
                <a:cs typeface="+mn-cs"/>
              </a:rPr>
              <a:t>Useful material</a:t>
            </a:r>
            <a:endParaRPr kumimoji="0" lang="el-GR" sz="5400" b="0" i="0" u="none" strike="noStrike" kern="1200" cap="none" spc="0" normalizeH="0" baseline="0" noProof="0" dirty="0">
              <a:ln w="0"/>
              <a:solidFill>
                <a:srgbClr val="6A3A20"/>
              </a:solidFill>
              <a:effectLst>
                <a:outerShdw blurRad="38100" dist="19050" dir="2700000" algn="tl" rotWithShape="0">
                  <a:srgbClr val="6A3A20">
                    <a:alpha val="40000"/>
                  </a:srgbClr>
                </a:outerShdw>
              </a:effectLst>
              <a:uLnTx/>
              <a:uFillTx/>
              <a:latin typeface="Constantia"/>
              <a:ea typeface="+mn-ea"/>
              <a:cs typeface="+mn-cs"/>
            </a:endParaRPr>
          </a:p>
        </p:txBody>
      </p:sp>
      <p:sp>
        <p:nvSpPr>
          <p:cNvPr id="7" name="TextBox 6">
            <a:extLst>
              <a:ext uri="{FF2B5EF4-FFF2-40B4-BE49-F238E27FC236}">
                <a16:creationId xmlns:a16="http://schemas.microsoft.com/office/drawing/2014/main" id="{B546E3BC-FAE6-49FF-A0E5-2D3615D90E65}"/>
              </a:ext>
            </a:extLst>
          </p:cNvPr>
          <p:cNvSpPr txBox="1"/>
          <p:nvPr/>
        </p:nvSpPr>
        <p:spPr>
          <a:xfrm>
            <a:off x="1463823" y="1772816"/>
            <a:ext cx="3168352"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A3A20"/>
                </a:solidFill>
                <a:effectLst/>
                <a:uLnTx/>
                <a:uFillTx/>
                <a:latin typeface="Constantia"/>
                <a:ea typeface="+mn-ea"/>
                <a:cs typeface="+mn-cs"/>
                <a:hlinkClick r:id="rId2"/>
              </a:rPr>
              <a:t>El Greco: The complete works</a:t>
            </a:r>
            <a:endParaRPr kumimoji="0" lang="en-US" sz="18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A3A20"/>
                </a:solidFill>
                <a:effectLst/>
                <a:uLnTx/>
                <a:uFillTx/>
                <a:latin typeface="Constantia"/>
                <a:ea typeface="+mn-ea"/>
                <a:cs typeface="+mn-cs"/>
                <a:hlinkClick r:id="rId3"/>
              </a:rPr>
              <a:t>El Greco paintings</a:t>
            </a:r>
            <a:endParaRPr kumimoji="0" lang="en-US" sz="1800" b="0" i="0" u="none" strike="noStrike" kern="1200" cap="none" spc="0" normalizeH="0" baseline="0" noProof="0" dirty="0">
              <a:ln>
                <a:noFill/>
              </a:ln>
              <a:solidFill>
                <a:srgbClr val="6A3A20"/>
              </a:solidFill>
              <a:effectLst/>
              <a:uLnTx/>
              <a:uFillTx/>
              <a:latin typeface="Constantia"/>
              <a:ea typeface="+mn-ea"/>
              <a:cs typeface="+mn-cs"/>
            </a:endParaRPr>
          </a:p>
        </p:txBody>
      </p:sp>
      <p:sp>
        <p:nvSpPr>
          <p:cNvPr id="9" name="TextBox 8">
            <a:extLst>
              <a:ext uri="{FF2B5EF4-FFF2-40B4-BE49-F238E27FC236}">
                <a16:creationId xmlns:a16="http://schemas.microsoft.com/office/drawing/2014/main" id="{23E5B4B6-1F9F-4E18-A890-FFB9E6D07467}"/>
              </a:ext>
            </a:extLst>
          </p:cNvPr>
          <p:cNvSpPr txBox="1"/>
          <p:nvPr/>
        </p:nvSpPr>
        <p:spPr>
          <a:xfrm>
            <a:off x="7318548" y="706391"/>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6A3A20"/>
                </a:solidFill>
                <a:effectLst>
                  <a:outerShdw blurRad="38100" dist="38100" dir="2700000" algn="tl">
                    <a:srgbClr val="000000">
                      <a:alpha val="43137"/>
                    </a:srgbClr>
                  </a:outerShdw>
                </a:effectLst>
                <a:uLnTx/>
                <a:uFillTx/>
                <a:latin typeface="Constantia"/>
                <a:ea typeface="+mn-ea"/>
                <a:cs typeface="+mn-cs"/>
              </a:rPr>
              <a:t>References</a:t>
            </a:r>
            <a:endParaRPr kumimoji="0" lang="el-GR" sz="5400" b="0" i="0" u="none" strike="noStrike" kern="1200" cap="none" spc="0" normalizeH="0" baseline="0" noProof="0" dirty="0">
              <a:ln>
                <a:noFill/>
              </a:ln>
              <a:solidFill>
                <a:srgbClr val="6A3A20"/>
              </a:solidFill>
              <a:effectLst>
                <a:outerShdw blurRad="38100" dist="38100" dir="2700000" algn="tl">
                  <a:srgbClr val="000000">
                    <a:alpha val="43137"/>
                  </a:srgbClr>
                </a:outerShdw>
              </a:effectLst>
              <a:uLnTx/>
              <a:uFillTx/>
              <a:latin typeface="Constantia"/>
              <a:ea typeface="+mn-ea"/>
              <a:cs typeface="+mn-cs"/>
            </a:endParaRPr>
          </a:p>
        </p:txBody>
      </p:sp>
      <p:sp>
        <p:nvSpPr>
          <p:cNvPr id="11" name="Σύμβολο κράτησης θέσης κειμένου 3">
            <a:extLst>
              <a:ext uri="{FF2B5EF4-FFF2-40B4-BE49-F238E27FC236}">
                <a16:creationId xmlns:a16="http://schemas.microsoft.com/office/drawing/2014/main" id="{96E27E55-1F03-45A9-8E3B-4768D127C710}"/>
              </a:ext>
            </a:extLst>
          </p:cNvPr>
          <p:cNvSpPr txBox="1">
            <a:spLocks/>
          </p:cNvSpPr>
          <p:nvPr/>
        </p:nvSpPr>
        <p:spPr>
          <a:xfrm>
            <a:off x="7246540" y="1629720"/>
            <a:ext cx="4392488" cy="4823615"/>
          </a:xfrm>
          <a:prstGeom prst="rect">
            <a:avLst/>
          </a:prstGeom>
          <a:ln>
            <a:solidFill>
              <a:schemeClr val="accent1"/>
            </a:solidFill>
          </a:ln>
        </p:spPr>
        <p:txBody>
          <a:bodyPr rtlCol="0">
            <a:normAutofit fontScale="40000" lnSpcReduction="20000"/>
          </a:bodyPr>
          <a:lst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4"/>
              </a:rPr>
              <a:t>https://greekreporter.com/2019/11/08/el-greco-the-greek-who-changed-the-art-world/</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5"/>
              </a:rPr>
              <a:t>https://www.greeka.com/crete/chania/history/famous-people/el-greco-chania/</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6"/>
              </a:rPr>
              <a:t>https://www.metmuseum.org/toah/hd/grec/hd_grec.htm</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7"/>
              </a:rPr>
              <a:t>https://www.britannica.com/biography/El-Greco/Later-life-and-works</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8"/>
              </a:rPr>
              <a:t>https://www.theartstory.org/artist/el-greco/life-and-legacy/</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9"/>
              </a:rPr>
              <a:t>https://artandcrafter.com/artists/el-greco-biography/</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10"/>
              </a:rPr>
              <a:t>https://www.el-greco-foundation.org/biography.html</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11"/>
              </a:rPr>
              <a:t>https://www.nga.gov/features/slideshows/el-greco-spanish-1541-1614.html</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12"/>
              </a:rPr>
              <a:t>https://greekherald.com.au/culture/el-greco-the-renaissance-painter-with-a-rebellious-streak/</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13"/>
              </a:rPr>
              <a:t>https://www.theartstory.org/artist/el-greco/artworks/</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14"/>
              </a:rPr>
              <a:t>https://www.artble.com/artists/el_greco</a:t>
            </a:r>
            <a:endParaRPr kumimoji="0" lang="fr-FR" sz="2400" b="0" i="0" u="none" strike="noStrike" kern="1200" cap="none" spc="0" normalizeH="0" baseline="0" noProof="0" dirty="0">
              <a:ln>
                <a:noFill/>
              </a:ln>
              <a:solidFill>
                <a:srgbClr val="6A3A20"/>
              </a:solidFill>
              <a:effectLst/>
              <a:uLnTx/>
              <a:uFillTx/>
              <a:latin typeface="Constantia"/>
              <a:ea typeface="+mn-ea"/>
              <a:cs typeface="+mn-cs"/>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15"/>
              </a:rPr>
              <a:t>https://www.nndb.com/people/687/000084435/</a:t>
            </a:r>
            <a:endParaRPr lang="fr-FR" dirty="0">
              <a:solidFill>
                <a:srgbClr val="6A3A20"/>
              </a:solidFill>
              <a:latin typeface="Constantia"/>
            </a:endParaRPr>
          </a:p>
          <a:p>
            <a:pPr marL="0" marR="0" lvl="0" indent="0" algn="l" defTabSz="914400" rtl="0" eaLnBrk="1" fontAlgn="auto" latinLnBrk="0" hangingPunct="1">
              <a:lnSpc>
                <a:spcPct val="90000"/>
              </a:lnSpc>
              <a:spcBef>
                <a:spcPts val="1800"/>
              </a:spcBef>
              <a:spcAft>
                <a:spcPts val="0"/>
              </a:spcAft>
              <a:buClr>
                <a:srgbClr val="6A3A20"/>
              </a:buClr>
              <a:buSzTx/>
              <a:buFont typeface="Arial" pitchFamily="34" charset="0"/>
              <a:buNone/>
              <a:tabLst/>
              <a:defRPr/>
            </a:pPr>
            <a:r>
              <a:rPr kumimoji="0" lang="fr-FR" sz="2400" b="0" i="0" u="none" strike="noStrike" kern="1200" cap="none" spc="0" normalizeH="0" baseline="0" noProof="0" dirty="0">
                <a:ln>
                  <a:noFill/>
                </a:ln>
                <a:solidFill>
                  <a:srgbClr val="6A3A20"/>
                </a:solidFill>
                <a:effectLst/>
                <a:uLnTx/>
                <a:uFillTx/>
                <a:latin typeface="Constantia"/>
                <a:ea typeface="+mn-ea"/>
                <a:cs typeface="+mn-cs"/>
                <a:hlinkClick r:id="rId16"/>
              </a:rPr>
              <a:t>https://www.biography.com/artist/el-greco</a:t>
            </a:r>
            <a:endParaRPr lang="fr-FR" dirty="0">
              <a:solidFill>
                <a:srgbClr val="6A3A20"/>
              </a:solidFill>
              <a:latin typeface="Constantia"/>
            </a:endParaRPr>
          </a:p>
        </p:txBody>
      </p:sp>
    </p:spTree>
    <p:extLst>
      <p:ext uri="{BB962C8B-B14F-4D97-AF65-F5344CB8AC3E}">
        <p14:creationId xmlns:p14="http://schemas.microsoft.com/office/powerpoint/2010/main" val="104903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Τίτλος 12"/>
          <p:cNvSpPr>
            <a:spLocks noGrp="1"/>
          </p:cNvSpPr>
          <p:nvPr>
            <p:ph type="title"/>
          </p:nvPr>
        </p:nvSpPr>
        <p:spPr>
          <a:xfrm>
            <a:off x="5060803" y="440928"/>
            <a:ext cx="2067217" cy="692944"/>
          </a:xfrm>
        </p:spPr>
        <p:txBody>
          <a:bodyPr rtlCol="0">
            <a:normAutofit fontScale="90000"/>
          </a:bodyPr>
          <a:lstStyle/>
          <a:p>
            <a:pPr rtl="0"/>
            <a:r>
              <a:rPr lang="en-US" b="1" dirty="0"/>
              <a:t>Biography</a:t>
            </a:r>
            <a:endParaRPr lang="el-GR" b="1" dirty="0"/>
          </a:p>
        </p:txBody>
      </p:sp>
      <p:sp>
        <p:nvSpPr>
          <p:cNvPr id="14" name="Σύμβολο κράτησης θέσης περιεχομένου 13"/>
          <p:cNvSpPr>
            <a:spLocks noGrp="1"/>
          </p:cNvSpPr>
          <p:nvPr>
            <p:ph idx="1"/>
          </p:nvPr>
        </p:nvSpPr>
        <p:spPr>
          <a:xfrm>
            <a:off x="677211" y="1803400"/>
            <a:ext cx="5273186" cy="4613672"/>
          </a:xfrm>
        </p:spPr>
        <p:txBody>
          <a:bodyPr rtlCol="0">
            <a:normAutofit fontScale="62500" lnSpcReduction="20000"/>
          </a:bodyPr>
          <a:lstStyle/>
          <a:p>
            <a:pPr algn="just" rtl="0"/>
            <a:r>
              <a:rPr lang="en-US" dirty="0"/>
              <a:t>El Greco (“The Greek”), also known as </a:t>
            </a:r>
            <a:r>
              <a:rPr lang="en-US" dirty="0" err="1"/>
              <a:t>Domenikos</a:t>
            </a:r>
            <a:r>
              <a:rPr lang="en-US" dirty="0"/>
              <a:t> </a:t>
            </a:r>
            <a:r>
              <a:rPr lang="en-US" dirty="0" err="1"/>
              <a:t>Theotokopoulos</a:t>
            </a:r>
            <a:r>
              <a:rPr lang="en-US" dirty="0"/>
              <a:t>, was born on October 1, 1541 in either the village of </a:t>
            </a:r>
            <a:r>
              <a:rPr lang="en-US" dirty="0" err="1"/>
              <a:t>Fodele</a:t>
            </a:r>
            <a:r>
              <a:rPr lang="en-US" dirty="0"/>
              <a:t> or Candia (the Venetian name of </a:t>
            </a:r>
            <a:r>
              <a:rPr lang="en-US" dirty="0" err="1"/>
              <a:t>Chandax</a:t>
            </a:r>
            <a:r>
              <a:rPr lang="en-US" dirty="0"/>
              <a:t>, present day </a:t>
            </a:r>
            <a:r>
              <a:rPr lang="en-US" dirty="0" err="1"/>
              <a:t>Herakion</a:t>
            </a:r>
            <a:r>
              <a:rPr lang="en-US" dirty="0"/>
              <a:t> in Crete. </a:t>
            </a:r>
          </a:p>
          <a:p>
            <a:pPr algn="just" rtl="0"/>
            <a:r>
              <a:rPr lang="en-US" dirty="0"/>
              <a:t>He came from a prosperous , urban family. Specifically, his father was a merchant and tax collector. However, nothing is known about his mother.</a:t>
            </a:r>
          </a:p>
          <a:p>
            <a:pPr algn="just" rtl="0"/>
            <a:r>
              <a:rPr lang="en-US" dirty="0"/>
              <a:t>El Greco moved to Rome from Venice after a time, remaining from 1570 to 1576, staying in the palace of one of the most influential and wealthy individuals in Rome. </a:t>
            </a:r>
          </a:p>
          <a:p>
            <a:pPr algn="just" rtl="0"/>
            <a:r>
              <a:rPr lang="en-US" dirty="0"/>
              <a:t>In 1572, El Greco joined the painters’ academy and established a workplace, but success would prove elusive, as El Greco had criticized Michelangelo’s artistic abilities, which likely led to him being ostracized by the Roman art establishment. </a:t>
            </a:r>
          </a:p>
          <a:p>
            <a:pPr algn="just" rtl="0"/>
            <a:r>
              <a:rPr lang="en-US" dirty="0"/>
              <a:t>He left Rome for Spain in 1576. From Madrid, he moved to Toledo, where he finally began to find the success history would remember and where he would paint his masterpieces…</a:t>
            </a:r>
          </a:p>
        </p:txBody>
      </p:sp>
      <p:pic>
        <p:nvPicPr>
          <p:cNvPr id="2" name="Εικόνα 1">
            <a:extLst>
              <a:ext uri="{FF2B5EF4-FFF2-40B4-BE49-F238E27FC236}">
                <a16:creationId xmlns:a16="http://schemas.microsoft.com/office/drawing/2014/main" id="{F6E0BFB7-7A80-4FFE-A9A9-EB2EF3296737}"/>
              </a:ext>
            </a:extLst>
          </p:cNvPr>
          <p:cNvPicPr>
            <a:picLocks noChangeAspect="1"/>
          </p:cNvPicPr>
          <p:nvPr/>
        </p:nvPicPr>
        <p:blipFill>
          <a:blip r:embed="rId3"/>
          <a:stretch>
            <a:fillRect/>
          </a:stretch>
        </p:blipFill>
        <p:spPr>
          <a:xfrm>
            <a:off x="6135352" y="1626869"/>
            <a:ext cx="5273186" cy="4509120"/>
          </a:xfrm>
          <a:prstGeom prst="rect">
            <a:avLst/>
          </a:prstGeom>
        </p:spPr>
      </p:pic>
      <p:sp>
        <p:nvSpPr>
          <p:cNvPr id="3" name="Ορθογώνιο 2">
            <a:extLst>
              <a:ext uri="{FF2B5EF4-FFF2-40B4-BE49-F238E27FC236}">
                <a16:creationId xmlns:a16="http://schemas.microsoft.com/office/drawing/2014/main" id="{3E30F9E0-1040-4DCA-835E-FB94533322DC}"/>
              </a:ext>
            </a:extLst>
          </p:cNvPr>
          <p:cNvSpPr/>
          <p:nvPr/>
        </p:nvSpPr>
        <p:spPr>
          <a:xfrm>
            <a:off x="7153395" y="5335235"/>
            <a:ext cx="2327451" cy="276999"/>
          </a:xfrm>
          <a:prstGeom prst="rect">
            <a:avLst/>
          </a:prstGeom>
          <a:noFill/>
        </p:spPr>
        <p:txBody>
          <a:bodyPr wrap="square" lIns="91440" tIns="45720" rIns="91440" bIns="45720">
            <a:spAutoFit/>
          </a:bodyPr>
          <a:lstStyle/>
          <a:p>
            <a:pPr algn="ctr"/>
            <a:r>
              <a:rPr lang="en-US" sz="1200" dirty="0">
                <a:ln w="0"/>
                <a:effectLst>
                  <a:outerShdw blurRad="38100" dist="19050" dir="2700000" algn="tl" rotWithShape="0">
                    <a:schemeClr val="dk1">
                      <a:alpha val="40000"/>
                    </a:schemeClr>
                  </a:outerShdw>
                </a:effectLst>
              </a:rPr>
              <a:t>Rome</a:t>
            </a:r>
            <a:endParaRPr lang="el-GR" sz="2000" dirty="0">
              <a:ln w="0"/>
              <a:effectLst>
                <a:outerShdw blurRad="38100" dist="19050" dir="2700000" algn="tl" rotWithShape="0">
                  <a:schemeClr val="dk1">
                    <a:alpha val="40000"/>
                  </a:schemeClr>
                </a:outerShdw>
              </a:effectLst>
            </a:endParaRPr>
          </a:p>
        </p:txBody>
      </p:sp>
      <p:sp>
        <p:nvSpPr>
          <p:cNvPr id="4" name="Οβάλ 3">
            <a:extLst>
              <a:ext uri="{FF2B5EF4-FFF2-40B4-BE49-F238E27FC236}">
                <a16:creationId xmlns:a16="http://schemas.microsoft.com/office/drawing/2014/main" id="{3AE8A37E-1D7B-4B15-B8D0-1B24805EE75D}"/>
              </a:ext>
            </a:extLst>
          </p:cNvPr>
          <p:cNvSpPr/>
          <p:nvPr/>
        </p:nvSpPr>
        <p:spPr>
          <a:xfrm>
            <a:off x="8182644" y="522920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βάλ 4">
            <a:extLst>
              <a:ext uri="{FF2B5EF4-FFF2-40B4-BE49-F238E27FC236}">
                <a16:creationId xmlns:a16="http://schemas.microsoft.com/office/drawing/2014/main" id="{F96F50CE-1A5A-4967-AB19-33FBBDF27C15}"/>
              </a:ext>
            </a:extLst>
          </p:cNvPr>
          <p:cNvSpPr/>
          <p:nvPr/>
        </p:nvSpPr>
        <p:spPr>
          <a:xfrm>
            <a:off x="8212720" y="4833156"/>
            <a:ext cx="45719"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AFDCB101-A96B-4DE2-A4BD-BBB22C5AAD85}"/>
              </a:ext>
            </a:extLst>
          </p:cNvPr>
          <p:cNvSpPr/>
          <p:nvPr/>
        </p:nvSpPr>
        <p:spPr>
          <a:xfrm>
            <a:off x="8169129" y="4839206"/>
            <a:ext cx="624017" cy="276999"/>
          </a:xfrm>
          <a:prstGeom prst="rect">
            <a:avLst/>
          </a:prstGeom>
          <a:noFill/>
        </p:spPr>
        <p:txBody>
          <a:bodyPr wrap="none" lIns="91440" tIns="45720" rIns="91440" bIns="45720">
            <a:spAutoFit/>
          </a:bodyPr>
          <a:lstStyle/>
          <a:p>
            <a:pPr algn="ctr"/>
            <a:r>
              <a:rPr lang="en-US" sz="1200" dirty="0">
                <a:ln w="0"/>
                <a:effectLst>
                  <a:outerShdw blurRad="38100" dist="19050" dir="2700000" algn="tl" rotWithShape="0">
                    <a:schemeClr val="dk1">
                      <a:alpha val="40000"/>
                    </a:schemeClr>
                  </a:outerShdw>
                </a:effectLst>
              </a:rPr>
              <a:t>Venice</a:t>
            </a:r>
            <a:endParaRPr lang="el-GR" sz="5400" b="0" cap="none" spc="0" dirty="0">
              <a:ln w="0"/>
              <a:solidFill>
                <a:schemeClr val="tx1"/>
              </a:solidFill>
              <a:effectLst>
                <a:outerShdw blurRad="38100" dist="19050" dir="2700000" algn="tl" rotWithShape="0">
                  <a:schemeClr val="dk1">
                    <a:alpha val="40000"/>
                  </a:schemeClr>
                </a:outerShdw>
              </a:effectLst>
            </a:endParaRPr>
          </a:p>
        </p:txBody>
      </p:sp>
      <p:sp>
        <p:nvSpPr>
          <p:cNvPr id="7" name="Ορθογώνιο 6">
            <a:extLst>
              <a:ext uri="{FF2B5EF4-FFF2-40B4-BE49-F238E27FC236}">
                <a16:creationId xmlns:a16="http://schemas.microsoft.com/office/drawing/2014/main" id="{60501CC2-C5EC-497D-A6D5-E6017DFAF975}"/>
              </a:ext>
            </a:extLst>
          </p:cNvPr>
          <p:cNvSpPr/>
          <p:nvPr/>
        </p:nvSpPr>
        <p:spPr>
          <a:xfrm>
            <a:off x="9427435" y="5686258"/>
            <a:ext cx="849079" cy="276999"/>
          </a:xfrm>
          <a:prstGeom prst="rect">
            <a:avLst/>
          </a:prstGeom>
          <a:noFill/>
        </p:spPr>
        <p:txBody>
          <a:bodyPr wrap="none" lIns="91440" tIns="45720" rIns="91440" bIns="45720">
            <a:spAutoFit/>
          </a:bodyPr>
          <a:lstStyle/>
          <a:p>
            <a:pPr algn="ctr"/>
            <a:r>
              <a:rPr lang="en-US" sz="1200" dirty="0">
                <a:ln w="0"/>
                <a:effectLst>
                  <a:outerShdw blurRad="38100" dist="19050" dir="2700000" algn="tl" rotWithShape="0">
                    <a:schemeClr val="dk1">
                      <a:alpha val="40000"/>
                    </a:schemeClr>
                  </a:outerShdw>
                </a:effectLst>
              </a:rPr>
              <a:t>Heraklion</a:t>
            </a:r>
            <a:endParaRPr lang="el-GR" sz="1200" b="0" cap="none" spc="0" dirty="0">
              <a:ln w="0"/>
              <a:solidFill>
                <a:schemeClr val="tx1"/>
              </a:solidFill>
              <a:effectLst>
                <a:outerShdw blurRad="38100" dist="19050" dir="2700000" algn="tl" rotWithShape="0">
                  <a:schemeClr val="dk1">
                    <a:alpha val="40000"/>
                  </a:schemeClr>
                </a:outerShdw>
              </a:effectLst>
            </a:endParaRPr>
          </a:p>
        </p:txBody>
      </p:sp>
      <p:sp>
        <p:nvSpPr>
          <p:cNvPr id="8" name="Ορθογώνιο 7">
            <a:extLst>
              <a:ext uri="{FF2B5EF4-FFF2-40B4-BE49-F238E27FC236}">
                <a16:creationId xmlns:a16="http://schemas.microsoft.com/office/drawing/2014/main" id="{0407D9AA-6318-4761-9B47-569A0FE76969}"/>
              </a:ext>
            </a:extLst>
          </p:cNvPr>
          <p:cNvSpPr/>
          <p:nvPr/>
        </p:nvSpPr>
        <p:spPr>
          <a:xfrm>
            <a:off x="6382197" y="5477339"/>
            <a:ext cx="636007" cy="276999"/>
          </a:xfrm>
          <a:prstGeom prst="rect">
            <a:avLst/>
          </a:prstGeom>
          <a:noFill/>
        </p:spPr>
        <p:txBody>
          <a:bodyPr wrap="non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Toledo</a:t>
            </a:r>
            <a:endParaRPr lang="el-GR" sz="1200" b="0" cap="none" spc="0" dirty="0">
              <a:ln w="0"/>
              <a:solidFill>
                <a:schemeClr val="tx1"/>
              </a:solidFill>
              <a:effectLst>
                <a:outerShdw blurRad="38100" dist="19050" dir="2700000" algn="tl" rotWithShape="0">
                  <a:schemeClr val="dk1">
                    <a:alpha val="40000"/>
                  </a:schemeClr>
                </a:outerShdw>
              </a:effectLst>
            </a:endParaRPr>
          </a:p>
        </p:txBody>
      </p:sp>
      <p:sp>
        <p:nvSpPr>
          <p:cNvPr id="9" name="Οβάλ 8">
            <a:extLst>
              <a:ext uri="{FF2B5EF4-FFF2-40B4-BE49-F238E27FC236}">
                <a16:creationId xmlns:a16="http://schemas.microsoft.com/office/drawing/2014/main" id="{301AE500-3E90-4DBF-9F53-D176CFB020E7}"/>
              </a:ext>
            </a:extLst>
          </p:cNvPr>
          <p:cNvSpPr/>
          <p:nvPr/>
        </p:nvSpPr>
        <p:spPr>
          <a:xfrm>
            <a:off x="9455170" y="5891249"/>
            <a:ext cx="51353"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Οβάλ 9">
            <a:extLst>
              <a:ext uri="{FF2B5EF4-FFF2-40B4-BE49-F238E27FC236}">
                <a16:creationId xmlns:a16="http://schemas.microsoft.com/office/drawing/2014/main" id="{3588C9D0-6599-44BA-B545-07F095F61B21}"/>
              </a:ext>
            </a:extLst>
          </p:cNvPr>
          <p:cNvSpPr/>
          <p:nvPr/>
        </p:nvSpPr>
        <p:spPr>
          <a:xfrm>
            <a:off x="6622977" y="5418407"/>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7" name="Ευθύγραμμο βέλος σύνδεσης 16">
            <a:extLst>
              <a:ext uri="{FF2B5EF4-FFF2-40B4-BE49-F238E27FC236}">
                <a16:creationId xmlns:a16="http://schemas.microsoft.com/office/drawing/2014/main" id="{786BCC4F-2E15-4AF0-8300-F251FC41672F}"/>
              </a:ext>
            </a:extLst>
          </p:cNvPr>
          <p:cNvCxnSpPr>
            <a:cxnSpLocks/>
            <a:endCxn id="4" idx="1"/>
          </p:cNvCxnSpPr>
          <p:nvPr/>
        </p:nvCxnSpPr>
        <p:spPr>
          <a:xfrm flipH="1">
            <a:off x="8193189" y="4920635"/>
            <a:ext cx="42392" cy="319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Ευθύγραμμο βέλος σύνδεσης 21">
            <a:extLst>
              <a:ext uri="{FF2B5EF4-FFF2-40B4-BE49-F238E27FC236}">
                <a16:creationId xmlns:a16="http://schemas.microsoft.com/office/drawing/2014/main" id="{C9DC383D-11E5-4B25-9BC4-44A4AC0BB090}"/>
              </a:ext>
            </a:extLst>
          </p:cNvPr>
          <p:cNvCxnSpPr>
            <a:cxnSpLocks/>
          </p:cNvCxnSpPr>
          <p:nvPr/>
        </p:nvCxnSpPr>
        <p:spPr>
          <a:xfrm flipH="1" flipV="1">
            <a:off x="8278712" y="4869160"/>
            <a:ext cx="1202134" cy="10220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Εικόνα 25">
            <a:extLst>
              <a:ext uri="{FF2B5EF4-FFF2-40B4-BE49-F238E27FC236}">
                <a16:creationId xmlns:a16="http://schemas.microsoft.com/office/drawing/2014/main" id="{D29226B6-599A-48B0-B25F-7BF865BE08BC}"/>
              </a:ext>
            </a:extLst>
          </p:cNvPr>
          <p:cNvPicPr>
            <a:picLocks noChangeAspect="1"/>
          </p:cNvPicPr>
          <p:nvPr/>
        </p:nvPicPr>
        <p:blipFill>
          <a:blip r:embed="rId4"/>
          <a:stretch>
            <a:fillRect/>
          </a:stretch>
        </p:blipFill>
        <p:spPr>
          <a:xfrm>
            <a:off x="6763186" y="5224288"/>
            <a:ext cx="45719" cy="50799"/>
          </a:xfrm>
          <a:prstGeom prst="rect">
            <a:avLst/>
          </a:prstGeom>
        </p:spPr>
      </p:pic>
      <p:sp>
        <p:nvSpPr>
          <p:cNvPr id="27" name="Ορθογώνιο 26">
            <a:extLst>
              <a:ext uri="{FF2B5EF4-FFF2-40B4-BE49-F238E27FC236}">
                <a16:creationId xmlns:a16="http://schemas.microsoft.com/office/drawing/2014/main" id="{818A7EC0-BB8D-4195-BA40-A41E697E4E81}"/>
              </a:ext>
            </a:extLst>
          </p:cNvPr>
          <p:cNvSpPr/>
          <p:nvPr/>
        </p:nvSpPr>
        <p:spPr>
          <a:xfrm>
            <a:off x="6414754" y="4960715"/>
            <a:ext cx="672427" cy="276999"/>
          </a:xfrm>
          <a:prstGeom prst="rect">
            <a:avLst/>
          </a:prstGeom>
          <a:noFill/>
        </p:spPr>
        <p:txBody>
          <a:bodyPr wrap="non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Madrid</a:t>
            </a:r>
            <a:endParaRPr lang="el-GR" sz="5400" b="0" cap="none" spc="0" dirty="0">
              <a:ln w="0"/>
              <a:solidFill>
                <a:schemeClr val="tx1"/>
              </a:solidFill>
              <a:effectLst>
                <a:outerShdw blurRad="38100" dist="19050" dir="2700000" algn="tl" rotWithShape="0">
                  <a:schemeClr val="dk1">
                    <a:alpha val="40000"/>
                  </a:schemeClr>
                </a:outerShdw>
              </a:effectLst>
            </a:endParaRPr>
          </a:p>
        </p:txBody>
      </p:sp>
      <p:cxnSp>
        <p:nvCxnSpPr>
          <p:cNvPr id="29" name="Ευθύγραμμο βέλος σύνδεσης 28">
            <a:extLst>
              <a:ext uri="{FF2B5EF4-FFF2-40B4-BE49-F238E27FC236}">
                <a16:creationId xmlns:a16="http://schemas.microsoft.com/office/drawing/2014/main" id="{07C948F9-B231-4014-A43A-D5FBECA7F546}"/>
              </a:ext>
            </a:extLst>
          </p:cNvPr>
          <p:cNvCxnSpPr>
            <a:cxnSpLocks/>
          </p:cNvCxnSpPr>
          <p:nvPr/>
        </p:nvCxnSpPr>
        <p:spPr>
          <a:xfrm flipH="1">
            <a:off x="6845217" y="4908583"/>
            <a:ext cx="1287600" cy="343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Ευθύγραμμο βέλος σύνδεσης 33">
            <a:extLst>
              <a:ext uri="{FF2B5EF4-FFF2-40B4-BE49-F238E27FC236}">
                <a16:creationId xmlns:a16="http://schemas.microsoft.com/office/drawing/2014/main" id="{79A51038-F917-437E-8D7B-64A2AE3A37C3}"/>
              </a:ext>
            </a:extLst>
          </p:cNvPr>
          <p:cNvCxnSpPr>
            <a:cxnSpLocks/>
          </p:cNvCxnSpPr>
          <p:nvPr/>
        </p:nvCxnSpPr>
        <p:spPr>
          <a:xfrm flipH="1">
            <a:off x="6668812" y="5289619"/>
            <a:ext cx="132988" cy="115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fade">
                                      <p:cBhvr>
                                        <p:cTn id="33" dur="500"/>
                                        <p:tgtEl>
                                          <p:spTgt spid="1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 calcmode="lin" valueType="num">
                                      <p:cBhvr>
                                        <p:cTn id="4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4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46" dur="1000"/>
                                        <p:tgtEl>
                                          <p:spTgt spid="7">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xEl>
                                              <p:pRg st="1" end="1"/>
                                            </p:txEl>
                                          </p:spTgt>
                                        </p:tgtEl>
                                        <p:attrNameLst>
                                          <p:attrName>style.visibility</p:attrName>
                                        </p:attrNameLst>
                                      </p:cBhvr>
                                      <p:to>
                                        <p:strVal val="visible"/>
                                      </p:to>
                                    </p:set>
                                    <p:animEffect transition="in" filter="fade">
                                      <p:cBhvr>
                                        <p:cTn id="51" dur="500"/>
                                        <p:tgtEl>
                                          <p:spTgt spid="14">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
                                            <p:txEl>
                                              <p:pRg st="2" end="2"/>
                                            </p:txEl>
                                          </p:spTgt>
                                        </p:tgtEl>
                                        <p:attrNameLst>
                                          <p:attrName>style.visibility</p:attrName>
                                        </p:attrNameLst>
                                      </p:cBhvr>
                                      <p:to>
                                        <p:strVal val="visible"/>
                                      </p:to>
                                    </p:set>
                                    <p:animEffect transition="in" filter="fade">
                                      <p:cBhvr>
                                        <p:cTn id="56" dur="500"/>
                                        <p:tgtEl>
                                          <p:spTgt spid="14">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fade">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 calcmode="lin" valueType="num">
                                      <p:cBhvr>
                                        <p:cTn id="7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75" dur="500"/>
                                        <p:tgtEl>
                                          <p:spTgt spid="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 calcmode="lin" valueType="num">
                                      <p:cBhvr>
                                        <p:cTn id="80" dur="500" fill="hold"/>
                                        <p:tgtEl>
                                          <p:spTgt spid="17"/>
                                        </p:tgtEl>
                                        <p:attrNameLst>
                                          <p:attrName>ppt_w</p:attrName>
                                        </p:attrNameLst>
                                      </p:cBhvr>
                                      <p:tavLst>
                                        <p:tav tm="0">
                                          <p:val>
                                            <p:fltVal val="0"/>
                                          </p:val>
                                        </p:tav>
                                        <p:tav tm="100000">
                                          <p:val>
                                            <p:strVal val="#ppt_w"/>
                                          </p:val>
                                        </p:tav>
                                      </p:tavLst>
                                    </p:anim>
                                    <p:anim calcmode="lin" valueType="num">
                                      <p:cBhvr>
                                        <p:cTn id="81" dur="500" fill="hold"/>
                                        <p:tgtEl>
                                          <p:spTgt spid="17"/>
                                        </p:tgtEl>
                                        <p:attrNameLst>
                                          <p:attrName>ppt_h</p:attrName>
                                        </p:attrNameLst>
                                      </p:cBhvr>
                                      <p:tavLst>
                                        <p:tav tm="0">
                                          <p:val>
                                            <p:fltVal val="0"/>
                                          </p:val>
                                        </p:tav>
                                        <p:tav tm="100000">
                                          <p:val>
                                            <p:strVal val="#ppt_h"/>
                                          </p:val>
                                        </p:tav>
                                      </p:tavLst>
                                    </p:anim>
                                    <p:animEffect transition="in" filter="fade">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fade">
                                      <p:cBhvr>
                                        <p:cTn id="87" dur="500"/>
                                        <p:tgtEl>
                                          <p:spTgt spid="4"/>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3">
                                            <p:txEl>
                                              <p:pRg st="0" end="0"/>
                                            </p:txEl>
                                          </p:spTgt>
                                        </p:tgtEl>
                                        <p:attrNameLst>
                                          <p:attrName>style.visibility</p:attrName>
                                        </p:attrNameLst>
                                      </p:cBhvr>
                                      <p:to>
                                        <p:strVal val="visible"/>
                                      </p:to>
                                    </p:set>
                                    <p:anim calcmode="lin" valueType="num">
                                      <p:cBhvr>
                                        <p:cTn id="9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9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4" dur="500"/>
                                        <p:tgtEl>
                                          <p:spTgt spid="3">
                                            <p:txEl>
                                              <p:pRg st="0" end="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4">
                                            <p:txEl>
                                              <p:pRg st="3" end="3"/>
                                            </p:txEl>
                                          </p:spTgt>
                                        </p:tgtEl>
                                        <p:attrNameLst>
                                          <p:attrName>style.visibility</p:attrName>
                                        </p:attrNameLst>
                                      </p:cBhvr>
                                      <p:to>
                                        <p:strVal val="visible"/>
                                      </p:to>
                                    </p:set>
                                    <p:animEffect transition="in" filter="fade">
                                      <p:cBhvr>
                                        <p:cTn id="99" dur="500"/>
                                        <p:tgtEl>
                                          <p:spTgt spid="14">
                                            <p:txEl>
                                              <p:pRg st="3" end="3"/>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14">
                                            <p:txEl>
                                              <p:pRg st="4" end="4"/>
                                            </p:txEl>
                                          </p:spTgt>
                                        </p:tgtEl>
                                        <p:attrNameLst>
                                          <p:attrName>style.visibility</p:attrName>
                                        </p:attrNameLst>
                                      </p:cBhvr>
                                      <p:to>
                                        <p:strVal val="visible"/>
                                      </p:to>
                                    </p:set>
                                    <p:animEffect transition="in" filter="fade">
                                      <p:cBhvr>
                                        <p:cTn id="104" dur="500"/>
                                        <p:tgtEl>
                                          <p:spTgt spid="14">
                                            <p:txEl>
                                              <p:pRg st="4" end="4"/>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29"/>
                                        </p:tgtEl>
                                        <p:attrNameLst>
                                          <p:attrName>style.visibility</p:attrName>
                                        </p:attrNameLst>
                                      </p:cBhvr>
                                      <p:to>
                                        <p:strVal val="visible"/>
                                      </p:to>
                                    </p:set>
                                    <p:anim calcmode="lin" valueType="num">
                                      <p:cBhvr>
                                        <p:cTn id="109" dur="500" fill="hold"/>
                                        <p:tgtEl>
                                          <p:spTgt spid="29"/>
                                        </p:tgtEl>
                                        <p:attrNameLst>
                                          <p:attrName>ppt_w</p:attrName>
                                        </p:attrNameLst>
                                      </p:cBhvr>
                                      <p:tavLst>
                                        <p:tav tm="0">
                                          <p:val>
                                            <p:fltVal val="0"/>
                                          </p:val>
                                        </p:tav>
                                        <p:tav tm="100000">
                                          <p:val>
                                            <p:strVal val="#ppt_w"/>
                                          </p:val>
                                        </p:tav>
                                      </p:tavLst>
                                    </p:anim>
                                    <p:anim calcmode="lin" valueType="num">
                                      <p:cBhvr>
                                        <p:cTn id="110" dur="500" fill="hold"/>
                                        <p:tgtEl>
                                          <p:spTgt spid="29"/>
                                        </p:tgtEl>
                                        <p:attrNameLst>
                                          <p:attrName>ppt_h</p:attrName>
                                        </p:attrNameLst>
                                      </p:cBhvr>
                                      <p:tavLst>
                                        <p:tav tm="0">
                                          <p:val>
                                            <p:fltVal val="0"/>
                                          </p:val>
                                        </p:tav>
                                        <p:tav tm="100000">
                                          <p:val>
                                            <p:strVal val="#ppt_h"/>
                                          </p:val>
                                        </p:tav>
                                      </p:tavLst>
                                    </p:anim>
                                    <p:animEffect transition="in" filter="fade">
                                      <p:cBhvr>
                                        <p:cTn id="111" dur="500"/>
                                        <p:tgtEl>
                                          <p:spTgt spid="29"/>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10"/>
                                        </p:tgtEl>
                                        <p:attrNameLst>
                                          <p:attrName>style.visibility</p:attrName>
                                        </p:attrNameLst>
                                      </p:cBhvr>
                                      <p:to>
                                        <p:strVal val="visible"/>
                                      </p:to>
                                    </p:set>
                                    <p:animEffect transition="in" filter="fade">
                                      <p:cBhvr>
                                        <p:cTn id="116" dur="500"/>
                                        <p:tgtEl>
                                          <p:spTgt spid="10"/>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27">
                                            <p:txEl>
                                              <p:pRg st="0" end="0"/>
                                            </p:txEl>
                                          </p:spTgt>
                                        </p:tgtEl>
                                        <p:attrNameLst>
                                          <p:attrName>style.visibility</p:attrName>
                                        </p:attrNameLst>
                                      </p:cBhvr>
                                      <p:to>
                                        <p:strVal val="visible"/>
                                      </p:to>
                                    </p:set>
                                    <p:anim calcmode="lin" valueType="num">
                                      <p:cBhvr>
                                        <p:cTn id="121"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27">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34"/>
                                        </p:tgtEl>
                                        <p:attrNameLst>
                                          <p:attrName>style.visibility</p:attrName>
                                        </p:attrNameLst>
                                      </p:cBhvr>
                                      <p:to>
                                        <p:strVal val="visible"/>
                                      </p:to>
                                    </p:set>
                                    <p:anim calcmode="lin" valueType="num">
                                      <p:cBhvr>
                                        <p:cTn id="128" dur="500" fill="hold"/>
                                        <p:tgtEl>
                                          <p:spTgt spid="34"/>
                                        </p:tgtEl>
                                        <p:attrNameLst>
                                          <p:attrName>ppt_w</p:attrName>
                                        </p:attrNameLst>
                                      </p:cBhvr>
                                      <p:tavLst>
                                        <p:tav tm="0">
                                          <p:val>
                                            <p:fltVal val="0"/>
                                          </p:val>
                                        </p:tav>
                                        <p:tav tm="100000">
                                          <p:val>
                                            <p:strVal val="#ppt_w"/>
                                          </p:val>
                                        </p:tav>
                                      </p:tavLst>
                                    </p:anim>
                                    <p:anim calcmode="lin" valueType="num">
                                      <p:cBhvr>
                                        <p:cTn id="129" dur="500" fill="hold"/>
                                        <p:tgtEl>
                                          <p:spTgt spid="34"/>
                                        </p:tgtEl>
                                        <p:attrNameLst>
                                          <p:attrName>ppt_h</p:attrName>
                                        </p:attrNameLst>
                                      </p:cBhvr>
                                      <p:tavLst>
                                        <p:tav tm="0">
                                          <p:val>
                                            <p:fltVal val="0"/>
                                          </p:val>
                                        </p:tav>
                                        <p:tav tm="100000">
                                          <p:val>
                                            <p:strVal val="#ppt_h"/>
                                          </p:val>
                                        </p:tav>
                                      </p:tavLst>
                                    </p:anim>
                                    <p:animEffect transition="in" filter="fade">
                                      <p:cBhvr>
                                        <p:cTn id="130" dur="500"/>
                                        <p:tgtEl>
                                          <p:spTgt spid="34"/>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500"/>
                                        <p:tgtEl>
                                          <p:spTgt spid="26"/>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nodeType="clickEffect">
                                  <p:stCondLst>
                                    <p:cond delay="0"/>
                                  </p:stCondLst>
                                  <p:childTnLst>
                                    <p:set>
                                      <p:cBhvr>
                                        <p:cTn id="139" dur="1" fill="hold">
                                          <p:stCondLst>
                                            <p:cond delay="0"/>
                                          </p:stCondLst>
                                        </p:cTn>
                                        <p:tgtEl>
                                          <p:spTgt spid="8">
                                            <p:txEl>
                                              <p:pRg st="0" end="0"/>
                                            </p:txEl>
                                          </p:spTgt>
                                        </p:tgtEl>
                                        <p:attrNameLst>
                                          <p:attrName>style.visibility</p:attrName>
                                        </p:attrNameLst>
                                      </p:cBhvr>
                                      <p:to>
                                        <p:strVal val="visible"/>
                                      </p:to>
                                    </p:set>
                                    <p:anim calcmode="lin" valueType="num">
                                      <p:cBhvr>
                                        <p:cTn id="140"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1"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4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Τίτλος 9"/>
          <p:cNvSpPr>
            <a:spLocks noGrp="1"/>
          </p:cNvSpPr>
          <p:nvPr>
            <p:ph type="title"/>
          </p:nvPr>
        </p:nvSpPr>
        <p:spPr>
          <a:xfrm>
            <a:off x="729816" y="2605683"/>
            <a:ext cx="10729192" cy="792088"/>
          </a:xfrm>
        </p:spPr>
        <p:txBody>
          <a:bodyPr rtlCol="0">
            <a:normAutofit/>
          </a:bodyPr>
          <a:lstStyle/>
          <a:p>
            <a:pPr rtl="0"/>
            <a:r>
              <a:rPr lang="en-US" dirty="0"/>
              <a:t>Childhood/ Education  / Early training</a:t>
            </a:r>
            <a:endParaRPr lang="el-GR" dirty="0"/>
          </a:p>
        </p:txBody>
      </p:sp>
    </p:spTree>
    <p:extLst>
      <p:ext uri="{BB962C8B-B14F-4D97-AF65-F5344CB8AC3E}">
        <p14:creationId xmlns:p14="http://schemas.microsoft.com/office/powerpoint/2010/main" val="103924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CE9041C3-B8AC-43F7-814F-D69FA9D7329F}"/>
              </a:ext>
            </a:extLst>
          </p:cNvPr>
          <p:cNvSpPr>
            <a:spLocks noGrp="1"/>
          </p:cNvSpPr>
          <p:nvPr>
            <p:ph idx="1"/>
          </p:nvPr>
        </p:nvSpPr>
        <p:spPr>
          <a:xfrm>
            <a:off x="1377888" y="1628800"/>
            <a:ext cx="9433048" cy="3600400"/>
          </a:xfrm>
        </p:spPr>
        <p:txBody>
          <a:bodyPr>
            <a:normAutofit fontScale="92500" lnSpcReduction="20000"/>
          </a:bodyPr>
          <a:lstStyle/>
          <a:p>
            <a:pPr algn="just"/>
            <a:r>
              <a:rPr lang="en-US" sz="3200" dirty="0"/>
              <a:t>Little is known of his childhood, other than the fact that he chose to be an artist at a very young age.</a:t>
            </a:r>
          </a:p>
          <a:p>
            <a:pPr algn="just"/>
            <a:r>
              <a:rPr lang="en-US" sz="3200" dirty="0"/>
              <a:t>In his hometown, </a:t>
            </a:r>
            <a:r>
              <a:rPr lang="en-US" sz="3200" dirty="0" err="1"/>
              <a:t>Theotokópoulos</a:t>
            </a:r>
            <a:r>
              <a:rPr lang="en-US" sz="3200" dirty="0"/>
              <a:t> trained as an icon painter. The portraiture style was a popular means of depicting religious subjects in a static, devotional way. By the time the young artist was 22 years of age, he had become a master of this post-Byzantine type of art. </a:t>
            </a:r>
          </a:p>
          <a:p>
            <a:pPr algn="just"/>
            <a:r>
              <a:rPr lang="en-US" sz="3200" dirty="0"/>
              <a:t>In the years following his studies, he was hired to paint alter pieces for the local Orthodox churches.</a:t>
            </a:r>
          </a:p>
        </p:txBody>
      </p:sp>
    </p:spTree>
    <p:extLst>
      <p:ext uri="{BB962C8B-B14F-4D97-AF65-F5344CB8AC3E}">
        <p14:creationId xmlns:p14="http://schemas.microsoft.com/office/powerpoint/2010/main" val="171184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D4A3994-30EA-4882-92EE-33B6978F7493}"/>
              </a:ext>
            </a:extLst>
          </p:cNvPr>
          <p:cNvSpPr>
            <a:spLocks noGrp="1"/>
          </p:cNvSpPr>
          <p:nvPr>
            <p:ph idx="1"/>
          </p:nvPr>
        </p:nvSpPr>
        <p:spPr>
          <a:xfrm>
            <a:off x="1218882" y="1606116"/>
            <a:ext cx="9751060" cy="3645768"/>
          </a:xfrm>
        </p:spPr>
        <p:txBody>
          <a:bodyPr/>
          <a:lstStyle/>
          <a:p>
            <a:pPr algn="just"/>
            <a:r>
              <a:rPr lang="en-US" dirty="0"/>
              <a:t>At the age of 26, </a:t>
            </a:r>
            <a:r>
              <a:rPr lang="en-US" dirty="0" err="1"/>
              <a:t>Theotokópoulos</a:t>
            </a:r>
            <a:r>
              <a:rPr lang="en-US" dirty="0"/>
              <a:t> traveled to Venice to pursue his artistic dreams, following in the footsteps of the artists that came before him. In Venice he found the inspiration he needed, surrounded not only by Byzantine art but also by the Italian Renaissance. </a:t>
            </a:r>
          </a:p>
          <a:p>
            <a:pPr algn="just"/>
            <a:r>
              <a:rPr lang="en-US" dirty="0"/>
              <a:t>He began studying elements of Renaissance painting, especially perspective and figural construction, to learn how to depict complex narratives. However, as a young foreign painter his work was not well received.</a:t>
            </a:r>
          </a:p>
          <a:p>
            <a:endParaRPr lang="el-GR" dirty="0"/>
          </a:p>
        </p:txBody>
      </p:sp>
    </p:spTree>
    <p:extLst>
      <p:ext uri="{BB962C8B-B14F-4D97-AF65-F5344CB8AC3E}">
        <p14:creationId xmlns:p14="http://schemas.microsoft.com/office/powerpoint/2010/main" val="368202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9FD14E-CAA2-48BA-A46C-0D5FDCC0917B}"/>
              </a:ext>
            </a:extLst>
          </p:cNvPr>
          <p:cNvSpPr>
            <a:spLocks noGrp="1"/>
          </p:cNvSpPr>
          <p:nvPr>
            <p:ph type="title"/>
          </p:nvPr>
        </p:nvSpPr>
        <p:spPr>
          <a:xfrm>
            <a:off x="1218883" y="431800"/>
            <a:ext cx="9751060" cy="1168400"/>
          </a:xfrm>
        </p:spPr>
        <p:txBody>
          <a:bodyPr anchor="b">
            <a:normAutofit/>
          </a:bodyPr>
          <a:lstStyle/>
          <a:p>
            <a:r>
              <a:rPr lang="en-US" dirty="0"/>
              <a:t>  Toledo</a:t>
            </a:r>
          </a:p>
        </p:txBody>
      </p:sp>
      <p:pic>
        <p:nvPicPr>
          <p:cNvPr id="2" name="Εικόνα 1" descr="Εικόνα που περιέχει υπαίθριος, νερό, ουρανός, φύση&#10;&#10;Περιγραφή που δημιουργήθηκε αυτόματα">
            <a:extLst>
              <a:ext uri="{FF2B5EF4-FFF2-40B4-BE49-F238E27FC236}">
                <a16:creationId xmlns:a16="http://schemas.microsoft.com/office/drawing/2014/main" id="{8F5E853A-4538-48DD-B1DB-7A2CAB85375C}"/>
              </a:ext>
            </a:extLst>
          </p:cNvPr>
          <p:cNvPicPr>
            <a:picLocks noChangeAspect="1"/>
          </p:cNvPicPr>
          <p:nvPr/>
        </p:nvPicPr>
        <p:blipFill rotWithShape="1">
          <a:blip r:embed="rId2"/>
          <a:srcRect t="9696" r="-3" b="5988"/>
          <a:stretch/>
        </p:blipFill>
        <p:spPr>
          <a:xfrm>
            <a:off x="1338739" y="1925320"/>
            <a:ext cx="6362567" cy="4023360"/>
          </a:xfrm>
          <a:prstGeom prst="rect">
            <a:avLst/>
          </a:prstGeom>
          <a:noFill/>
        </p:spPr>
      </p:pic>
      <p:sp>
        <p:nvSpPr>
          <p:cNvPr id="3" name="Content Placeholder 2">
            <a:extLst>
              <a:ext uri="{FF2B5EF4-FFF2-40B4-BE49-F238E27FC236}">
                <a16:creationId xmlns:a16="http://schemas.microsoft.com/office/drawing/2014/main" id="{BBBD1F39-1887-4E60-8ACB-E7E64847F86B}"/>
              </a:ext>
            </a:extLst>
          </p:cNvPr>
          <p:cNvSpPr>
            <a:spLocks noGrp="1"/>
          </p:cNvSpPr>
          <p:nvPr>
            <p:ph type="body" sz="half" idx="2"/>
          </p:nvPr>
        </p:nvSpPr>
        <p:spPr>
          <a:xfrm>
            <a:off x="8125883" y="2008076"/>
            <a:ext cx="2844060" cy="3857847"/>
          </a:xfrm>
        </p:spPr>
        <p:style>
          <a:lnRef idx="2">
            <a:schemeClr val="dk1"/>
          </a:lnRef>
          <a:fillRef idx="1">
            <a:schemeClr val="lt1"/>
          </a:fillRef>
          <a:effectRef idx="0">
            <a:schemeClr val="dk1"/>
          </a:effectRef>
          <a:fontRef idx="minor">
            <a:schemeClr val="dk1"/>
          </a:fontRef>
        </p:style>
        <p:txBody>
          <a:bodyPr>
            <a:normAutofit/>
          </a:bodyPr>
          <a:lstStyle/>
          <a:p>
            <a:pPr algn="just"/>
            <a:r>
              <a:rPr lang="en-US" sz="1600" dirty="0"/>
              <a:t>Many scholars believe that El Greco's time in Toledo was central to the development of his mature style and showcased his ability to adapt it according to his surroundings.</a:t>
            </a:r>
          </a:p>
          <a:p>
            <a:pPr algn="just"/>
            <a:r>
              <a:rPr lang="en-US" sz="1600" dirty="0"/>
              <a:t>Harold </a:t>
            </a:r>
            <a:r>
              <a:rPr lang="en-US" sz="1600" dirty="0" err="1"/>
              <a:t>Wethey</a:t>
            </a:r>
            <a:r>
              <a:rPr lang="en-US" sz="1600" dirty="0"/>
              <a:t> asserts that "although Greek by descent and Italian by artistic preparation, the artist became so immersed in the religious environment of Spain that he became the most vital visual representative of Spanish mysticism"</a:t>
            </a:r>
          </a:p>
        </p:txBody>
      </p:sp>
    </p:spTree>
    <p:extLst>
      <p:ext uri="{BB962C8B-B14F-4D97-AF65-F5344CB8AC3E}">
        <p14:creationId xmlns:p14="http://schemas.microsoft.com/office/powerpoint/2010/main" val="1718950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Scale>
                                      <p:cBhvr>
                                        <p:cTn id="2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6"/>
                                        </p:tgtEl>
                                        <p:attrNameLst>
                                          <p:attrName>ppt_x</p:attrName>
                                          <p:attrName>ppt_y</p:attrName>
                                        </p:attrNameLst>
                                      </p:cBhvr>
                                    </p:animMotion>
                                    <p:animEffect transition="in" filter="fade">
                                      <p:cBhvr>
                                        <p:cTn id="27" dur="1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F79F6-3ABF-40C1-A090-7E936B1EB7EA}"/>
              </a:ext>
            </a:extLst>
          </p:cNvPr>
          <p:cNvSpPr>
            <a:spLocks noGrp="1"/>
          </p:cNvSpPr>
          <p:nvPr>
            <p:ph type="title"/>
          </p:nvPr>
        </p:nvSpPr>
        <p:spPr/>
        <p:txBody>
          <a:bodyPr/>
          <a:lstStyle/>
          <a:p>
            <a:r>
              <a:rPr lang="en-US" dirty="0"/>
              <a:t>   Mannerism</a:t>
            </a:r>
          </a:p>
        </p:txBody>
      </p:sp>
      <p:sp>
        <p:nvSpPr>
          <p:cNvPr id="3" name="Content Placeholder 2">
            <a:extLst>
              <a:ext uri="{FF2B5EF4-FFF2-40B4-BE49-F238E27FC236}">
                <a16:creationId xmlns:a16="http://schemas.microsoft.com/office/drawing/2014/main" id="{D7E88981-8EB3-4168-B629-3D27DBDD0B73}"/>
              </a:ext>
            </a:extLst>
          </p:cNvPr>
          <p:cNvSpPr>
            <a:spLocks noGrp="1"/>
          </p:cNvSpPr>
          <p:nvPr>
            <p:ph sz="half" idx="1"/>
          </p:nvPr>
        </p:nvSpPr>
        <p:spPr/>
        <p:txBody>
          <a:bodyPr>
            <a:normAutofit lnSpcReduction="10000"/>
          </a:bodyPr>
          <a:lstStyle/>
          <a:p>
            <a:pPr algn="just"/>
            <a:r>
              <a:rPr lang="en-US" dirty="0"/>
              <a:t>Although El Greco was technically considered a Mannerist, many of his early works are very reminiscent of Byzantine art, by which he was heavily influenced.</a:t>
            </a:r>
          </a:p>
          <a:p>
            <a:pPr algn="just"/>
            <a:r>
              <a:rPr lang="en-US" dirty="0"/>
              <a:t>In works such as The Burial of the Count of </a:t>
            </a:r>
            <a:r>
              <a:rPr lang="en-US" dirty="0" err="1"/>
              <a:t>Orgaz</a:t>
            </a:r>
            <a:r>
              <a:rPr lang="en-US" dirty="0"/>
              <a:t>, the artist's elongated figures, dissonant use of light, brilliant colors, artificiality and lack of depth are typical elements of the Mannerist style.</a:t>
            </a:r>
          </a:p>
          <a:p>
            <a:endParaRPr lang="en-US" dirty="0"/>
          </a:p>
        </p:txBody>
      </p:sp>
      <p:pic>
        <p:nvPicPr>
          <p:cNvPr id="6" name="Content Placeholder 5">
            <a:extLst>
              <a:ext uri="{FF2B5EF4-FFF2-40B4-BE49-F238E27FC236}">
                <a16:creationId xmlns:a16="http://schemas.microsoft.com/office/drawing/2014/main" id="{36221FDD-43DD-4733-9AC4-3737C226E11F}"/>
              </a:ext>
            </a:extLst>
          </p:cNvPr>
          <p:cNvPicPr>
            <a:picLocks noGrp="1" noChangeAspect="1"/>
          </p:cNvPicPr>
          <p:nvPr>
            <p:ph sz="half" idx="2"/>
          </p:nvPr>
        </p:nvPicPr>
        <p:blipFill>
          <a:blip r:embed="rId2"/>
          <a:stretch>
            <a:fillRect/>
          </a:stretch>
        </p:blipFill>
        <p:spPr>
          <a:xfrm>
            <a:off x="7419063" y="1761897"/>
            <a:ext cx="3550854" cy="4350205"/>
          </a:xfrm>
          <a:prstGeom prst="rect">
            <a:avLst/>
          </a:prstGeom>
        </p:spPr>
      </p:pic>
    </p:spTree>
    <p:extLst>
      <p:ext uri="{BB962C8B-B14F-4D97-AF65-F5344CB8AC3E}">
        <p14:creationId xmlns:p14="http://schemas.microsoft.com/office/powerpoint/2010/main" val="180226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08E8F-DF7C-4CD5-B41C-24D7CDFF54C5}"/>
              </a:ext>
            </a:extLst>
          </p:cNvPr>
          <p:cNvSpPr>
            <a:spLocks noGrp="1"/>
          </p:cNvSpPr>
          <p:nvPr>
            <p:ph type="title"/>
          </p:nvPr>
        </p:nvSpPr>
        <p:spPr/>
        <p:txBody>
          <a:bodyPr/>
          <a:lstStyle/>
          <a:p>
            <a:r>
              <a:rPr lang="en-US" dirty="0"/>
              <a:t>    Religious paintings</a:t>
            </a:r>
          </a:p>
        </p:txBody>
      </p:sp>
      <p:sp>
        <p:nvSpPr>
          <p:cNvPr id="3" name="Content Placeholder 2">
            <a:extLst>
              <a:ext uri="{FF2B5EF4-FFF2-40B4-BE49-F238E27FC236}">
                <a16:creationId xmlns:a16="http://schemas.microsoft.com/office/drawing/2014/main" id="{AD5AEFB8-1711-4103-9DBA-7229A52782C3}"/>
              </a:ext>
            </a:extLst>
          </p:cNvPr>
          <p:cNvSpPr>
            <a:spLocks noGrp="1"/>
          </p:cNvSpPr>
          <p:nvPr>
            <p:ph sz="half" idx="1"/>
          </p:nvPr>
        </p:nvSpPr>
        <p:spPr/>
        <p:txBody>
          <a:bodyPr/>
          <a:lstStyle/>
          <a:p>
            <a:pPr algn="just"/>
            <a:r>
              <a:rPr lang="en-US" dirty="0"/>
              <a:t>El Greco was also heavily influenced by the fine churchmen and influential members of </a:t>
            </a:r>
            <a:r>
              <a:rPr lang="en-US" dirty="0" err="1"/>
              <a:t>Toledan</a:t>
            </a:r>
            <a:r>
              <a:rPr lang="en-US" dirty="0"/>
              <a:t> society and God when creating his religious paintings.</a:t>
            </a:r>
          </a:p>
          <a:p>
            <a:endParaRPr lang="en-US" dirty="0"/>
          </a:p>
        </p:txBody>
      </p:sp>
      <p:pic>
        <p:nvPicPr>
          <p:cNvPr id="5" name="Content Placeholder 4">
            <a:extLst>
              <a:ext uri="{FF2B5EF4-FFF2-40B4-BE49-F238E27FC236}">
                <a16:creationId xmlns:a16="http://schemas.microsoft.com/office/drawing/2014/main" id="{05775EB7-B42D-4D9C-AA4A-62F2EADEF2A1}"/>
              </a:ext>
            </a:extLst>
          </p:cNvPr>
          <p:cNvPicPr>
            <a:picLocks noGrp="1" noChangeAspect="1"/>
          </p:cNvPicPr>
          <p:nvPr>
            <p:ph sz="half" idx="2"/>
          </p:nvPr>
        </p:nvPicPr>
        <p:blipFill>
          <a:blip r:embed="rId2"/>
          <a:stretch>
            <a:fillRect/>
          </a:stretch>
        </p:blipFill>
        <p:spPr>
          <a:xfrm>
            <a:off x="9118748" y="1600200"/>
            <a:ext cx="2341872" cy="4350205"/>
          </a:xfrm>
          <a:prstGeom prst="rect">
            <a:avLst/>
          </a:prstGeom>
        </p:spPr>
      </p:pic>
      <p:pic>
        <p:nvPicPr>
          <p:cNvPr id="6" name="Picture 5">
            <a:extLst>
              <a:ext uri="{FF2B5EF4-FFF2-40B4-BE49-F238E27FC236}">
                <a16:creationId xmlns:a16="http://schemas.microsoft.com/office/drawing/2014/main" id="{FD81333F-F37F-4DFA-95E5-829F7229C77F}"/>
              </a:ext>
            </a:extLst>
          </p:cNvPr>
          <p:cNvPicPr>
            <a:picLocks noChangeAspect="1"/>
          </p:cNvPicPr>
          <p:nvPr/>
        </p:nvPicPr>
        <p:blipFill>
          <a:blip r:embed="rId3"/>
          <a:stretch>
            <a:fillRect/>
          </a:stretch>
        </p:blipFill>
        <p:spPr>
          <a:xfrm>
            <a:off x="6195987" y="1803400"/>
            <a:ext cx="2657117" cy="3736796"/>
          </a:xfrm>
          <a:prstGeom prst="rect">
            <a:avLst/>
          </a:prstGeom>
        </p:spPr>
      </p:pic>
    </p:spTree>
    <p:extLst>
      <p:ext uri="{BB962C8B-B14F-4D97-AF65-F5344CB8AC3E}">
        <p14:creationId xmlns:p14="http://schemas.microsoft.com/office/powerpoint/2010/main" val="31046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80">
                                          <p:stCondLst>
                                            <p:cond delay="0"/>
                                          </p:stCondLst>
                                        </p:cTn>
                                        <p:tgtEl>
                                          <p:spTgt spid="5"/>
                                        </p:tgtEl>
                                      </p:cBhvr>
                                    </p:animEffect>
                                    <p:anim calcmode="lin" valueType="num">
                                      <p:cBhvr>
                                        <p:cTn id="3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3" dur="26">
                                          <p:stCondLst>
                                            <p:cond delay="650"/>
                                          </p:stCondLst>
                                        </p:cTn>
                                        <p:tgtEl>
                                          <p:spTgt spid="5"/>
                                        </p:tgtEl>
                                      </p:cBhvr>
                                      <p:to x="100000" y="60000"/>
                                    </p:animScale>
                                    <p:animScale>
                                      <p:cBhvr>
                                        <p:cTn id="44" dur="166" decel="50000">
                                          <p:stCondLst>
                                            <p:cond delay="676"/>
                                          </p:stCondLst>
                                        </p:cTn>
                                        <p:tgtEl>
                                          <p:spTgt spid="5"/>
                                        </p:tgtEl>
                                      </p:cBhvr>
                                      <p:to x="100000" y="100000"/>
                                    </p:animScale>
                                    <p:animScale>
                                      <p:cBhvr>
                                        <p:cTn id="45" dur="26">
                                          <p:stCondLst>
                                            <p:cond delay="1312"/>
                                          </p:stCondLst>
                                        </p:cTn>
                                        <p:tgtEl>
                                          <p:spTgt spid="5"/>
                                        </p:tgtEl>
                                      </p:cBhvr>
                                      <p:to x="100000" y="80000"/>
                                    </p:animScale>
                                    <p:animScale>
                                      <p:cBhvr>
                                        <p:cTn id="46" dur="166" decel="50000">
                                          <p:stCondLst>
                                            <p:cond delay="1338"/>
                                          </p:stCondLst>
                                        </p:cTn>
                                        <p:tgtEl>
                                          <p:spTgt spid="5"/>
                                        </p:tgtEl>
                                      </p:cBhvr>
                                      <p:to x="100000" y="100000"/>
                                    </p:animScale>
                                    <p:animScale>
                                      <p:cBhvr>
                                        <p:cTn id="47" dur="26">
                                          <p:stCondLst>
                                            <p:cond delay="1642"/>
                                          </p:stCondLst>
                                        </p:cTn>
                                        <p:tgtEl>
                                          <p:spTgt spid="5"/>
                                        </p:tgtEl>
                                      </p:cBhvr>
                                      <p:to x="100000" y="90000"/>
                                    </p:animScale>
                                    <p:animScale>
                                      <p:cBhvr>
                                        <p:cTn id="48" dur="166" decel="50000">
                                          <p:stCondLst>
                                            <p:cond delay="1668"/>
                                          </p:stCondLst>
                                        </p:cTn>
                                        <p:tgtEl>
                                          <p:spTgt spid="5"/>
                                        </p:tgtEl>
                                      </p:cBhvr>
                                      <p:to x="100000" y="100000"/>
                                    </p:animScale>
                                    <p:animScale>
                                      <p:cBhvr>
                                        <p:cTn id="49" dur="26">
                                          <p:stCondLst>
                                            <p:cond delay="1808"/>
                                          </p:stCondLst>
                                        </p:cTn>
                                        <p:tgtEl>
                                          <p:spTgt spid="5"/>
                                        </p:tgtEl>
                                      </p:cBhvr>
                                      <p:to x="100000" y="95000"/>
                                    </p:animScale>
                                    <p:animScale>
                                      <p:cBhvr>
                                        <p:cTn id="5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Κλασική βιβλίων 16x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name="Office_9533583_TF02801059_TF02801059" id="{40BD5653-0C8D-4E14-ADCD-FD678A24EE14}" vid="{85720E60-E181-4C8C-AE81-383411213581}"/>
    </a:ext>
  </a:extLst>
</a:theme>
</file>

<file path=ppt/theme/theme2.xml><?xml version="1.0" encoding="utf-8"?>
<a:theme xmlns:a="http://schemas.openxmlformats.org/drawingml/2006/main" name="Θέμα του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Θέμα του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80E12-3BE9-4746-820E-FFB249F467F2}">
  <ds:schemaRefs>
    <ds:schemaRef ds:uri="http://schemas.microsoft.com/office/2006/documentManagement/type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3.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Κλασική παρουσίαση βιβλίου για εκπαιδευτικά ιδρύματα (ευρεία οθόνη)</Template>
  <TotalTime>1006</TotalTime>
  <Words>1782</Words>
  <Application>Microsoft Office PowerPoint</Application>
  <PresentationFormat>Προσαρμογή</PresentationFormat>
  <Paragraphs>106</Paragraphs>
  <Slides>29</Slides>
  <Notes>6</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29</vt:i4>
      </vt:variant>
    </vt:vector>
  </HeadingPairs>
  <TitlesOfParts>
    <vt:vector size="35" baseType="lpstr">
      <vt:lpstr>Arial</vt:lpstr>
      <vt:lpstr>Bahnschrift</vt:lpstr>
      <vt:lpstr>Constantia</vt:lpstr>
      <vt:lpstr>Lucida Calligraphy</vt:lpstr>
      <vt:lpstr>Roboto</vt:lpstr>
      <vt:lpstr>Κλασική βιβλίων 16x9</vt:lpstr>
      <vt:lpstr>EL GRECO</vt:lpstr>
      <vt:lpstr>Παρουσίαση του PowerPoint</vt:lpstr>
      <vt:lpstr>Biography</vt:lpstr>
      <vt:lpstr>Childhood/ Education  / Early training</vt:lpstr>
      <vt:lpstr>Παρουσίαση του PowerPoint</vt:lpstr>
      <vt:lpstr>Παρουσίαση του PowerPoint</vt:lpstr>
      <vt:lpstr>  Toledo</vt:lpstr>
      <vt:lpstr>   Mannerism</vt:lpstr>
      <vt:lpstr>    Religious paintings</vt:lpstr>
      <vt:lpstr>  The use of light</vt:lpstr>
      <vt:lpstr>Art</vt:lpstr>
      <vt:lpstr>Christ healing the Blind</vt:lpstr>
      <vt:lpstr>The Nobleman With his Hand on his Chest</vt:lpstr>
      <vt:lpstr>Christ carrying the Cross</vt:lpstr>
      <vt:lpstr>Madonna and Child with Saint Martina and Saint Agnes</vt:lpstr>
      <vt:lpstr>View of Toledo</vt:lpstr>
      <vt:lpstr>Christ blessing</vt:lpstr>
      <vt:lpstr>Saint Jerome as Scholar</vt:lpstr>
      <vt:lpstr>Death &amp; Legacy</vt:lpstr>
      <vt:lpstr>Παρουσίαση του PowerPoint</vt:lpstr>
      <vt:lpstr>Παρουσίαση του PowerPoint</vt:lpstr>
      <vt:lpstr>Παρουσίαση του PowerPoint</vt:lpstr>
      <vt:lpstr>Works of art mentioned</vt:lpstr>
      <vt:lpstr>The Adoration of the Shepherds </vt:lpstr>
      <vt:lpstr>Concert of Angels </vt:lpstr>
      <vt:lpstr>The Opening of the Fifth Seal </vt:lpstr>
      <vt:lpstr>Les Demoiselles d'Avignon</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GRECO</dc:title>
  <dc:creator>ΓΕΩΡΓΙΟΣ ΜΠΑΜΠΑΓΙΩΓΗΣ</dc:creator>
  <cp:lastModifiedBy>Ιωάννα</cp:lastModifiedBy>
  <cp:revision>58</cp:revision>
  <dcterms:created xsi:type="dcterms:W3CDTF">2021-04-09T09:06:13Z</dcterms:created>
  <dcterms:modified xsi:type="dcterms:W3CDTF">2021-04-18T18:40:11Z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