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4" d="100"/>
          <a:sy n="74" d="100"/>
        </p:scale>
        <p:origin x="56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BA376E-D511-441E-A97C-B53F7023C4DA}"/>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CBD898A2-B72E-446D-B632-594E79E977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FC0B940A-9342-42B4-B4FC-1EBC4784C9FB}"/>
              </a:ext>
            </a:extLst>
          </p:cNvPr>
          <p:cNvSpPr>
            <a:spLocks noGrp="1"/>
          </p:cNvSpPr>
          <p:nvPr>
            <p:ph type="dt" sz="half" idx="10"/>
          </p:nvPr>
        </p:nvSpPr>
        <p:spPr/>
        <p:txBody>
          <a:bodyPr/>
          <a:lstStyle/>
          <a:p>
            <a:fld id="{A312C816-450C-4CC7-9D84-C992E7D3B2F3}" type="datetimeFigureOut">
              <a:rPr lang="el-GR" smtClean="0"/>
              <a:t>8/4/2021</a:t>
            </a:fld>
            <a:endParaRPr lang="el-GR"/>
          </a:p>
        </p:txBody>
      </p:sp>
      <p:sp>
        <p:nvSpPr>
          <p:cNvPr id="5" name="Θέση υποσέλιδου 4">
            <a:extLst>
              <a:ext uri="{FF2B5EF4-FFF2-40B4-BE49-F238E27FC236}">
                <a16:creationId xmlns:a16="http://schemas.microsoft.com/office/drawing/2014/main" id="{AA9B462C-02D0-4DC2-B253-8D4E95C93F4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B0916CA-5EDD-4A15-B7A3-62E4315414B5}"/>
              </a:ext>
            </a:extLst>
          </p:cNvPr>
          <p:cNvSpPr>
            <a:spLocks noGrp="1"/>
          </p:cNvSpPr>
          <p:nvPr>
            <p:ph type="sldNum" sz="quarter" idx="12"/>
          </p:nvPr>
        </p:nvSpPr>
        <p:spPr/>
        <p:txBody>
          <a:bodyPr/>
          <a:lstStyle/>
          <a:p>
            <a:fld id="{45B73163-0F09-4E94-8398-088A027FA858}" type="slidenum">
              <a:rPr lang="el-GR" smtClean="0"/>
              <a:t>‹#›</a:t>
            </a:fld>
            <a:endParaRPr lang="el-GR"/>
          </a:p>
        </p:txBody>
      </p:sp>
    </p:spTree>
    <p:extLst>
      <p:ext uri="{BB962C8B-B14F-4D97-AF65-F5344CB8AC3E}">
        <p14:creationId xmlns:p14="http://schemas.microsoft.com/office/powerpoint/2010/main" val="1451935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7E71FE-7EB9-404B-B5BF-7A3BB589650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F56FB7D-F8CA-4A34-96A9-D9639EC794F0}"/>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F796004-D56A-40E6-9CAF-C96219E9A320}"/>
              </a:ext>
            </a:extLst>
          </p:cNvPr>
          <p:cNvSpPr>
            <a:spLocks noGrp="1"/>
          </p:cNvSpPr>
          <p:nvPr>
            <p:ph type="dt" sz="half" idx="10"/>
          </p:nvPr>
        </p:nvSpPr>
        <p:spPr/>
        <p:txBody>
          <a:bodyPr/>
          <a:lstStyle/>
          <a:p>
            <a:fld id="{A312C816-450C-4CC7-9D84-C992E7D3B2F3}" type="datetimeFigureOut">
              <a:rPr lang="el-GR" smtClean="0"/>
              <a:t>8/4/2021</a:t>
            </a:fld>
            <a:endParaRPr lang="el-GR"/>
          </a:p>
        </p:txBody>
      </p:sp>
      <p:sp>
        <p:nvSpPr>
          <p:cNvPr id="5" name="Θέση υποσέλιδου 4">
            <a:extLst>
              <a:ext uri="{FF2B5EF4-FFF2-40B4-BE49-F238E27FC236}">
                <a16:creationId xmlns:a16="http://schemas.microsoft.com/office/drawing/2014/main" id="{B1BE8971-9897-4FBE-9100-51053E623ED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83E84D9-FA08-4585-A4D0-55CB7BA1C4BD}"/>
              </a:ext>
            </a:extLst>
          </p:cNvPr>
          <p:cNvSpPr>
            <a:spLocks noGrp="1"/>
          </p:cNvSpPr>
          <p:nvPr>
            <p:ph type="sldNum" sz="quarter" idx="12"/>
          </p:nvPr>
        </p:nvSpPr>
        <p:spPr/>
        <p:txBody>
          <a:bodyPr/>
          <a:lstStyle/>
          <a:p>
            <a:fld id="{45B73163-0F09-4E94-8398-088A027FA858}" type="slidenum">
              <a:rPr lang="el-GR" smtClean="0"/>
              <a:t>‹#›</a:t>
            </a:fld>
            <a:endParaRPr lang="el-GR"/>
          </a:p>
        </p:txBody>
      </p:sp>
    </p:spTree>
    <p:extLst>
      <p:ext uri="{BB962C8B-B14F-4D97-AF65-F5344CB8AC3E}">
        <p14:creationId xmlns:p14="http://schemas.microsoft.com/office/powerpoint/2010/main" val="1384448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EB87FFC7-128C-4960-AA2F-6B1C101A48AF}"/>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48CCF60-8518-4C87-891E-D754C03C128E}"/>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EEB5488-2CF9-45DC-B68F-FD170931BAF4}"/>
              </a:ext>
            </a:extLst>
          </p:cNvPr>
          <p:cNvSpPr>
            <a:spLocks noGrp="1"/>
          </p:cNvSpPr>
          <p:nvPr>
            <p:ph type="dt" sz="half" idx="10"/>
          </p:nvPr>
        </p:nvSpPr>
        <p:spPr/>
        <p:txBody>
          <a:bodyPr/>
          <a:lstStyle/>
          <a:p>
            <a:fld id="{A312C816-450C-4CC7-9D84-C992E7D3B2F3}" type="datetimeFigureOut">
              <a:rPr lang="el-GR" smtClean="0"/>
              <a:t>8/4/2021</a:t>
            </a:fld>
            <a:endParaRPr lang="el-GR"/>
          </a:p>
        </p:txBody>
      </p:sp>
      <p:sp>
        <p:nvSpPr>
          <p:cNvPr id="5" name="Θέση υποσέλιδου 4">
            <a:extLst>
              <a:ext uri="{FF2B5EF4-FFF2-40B4-BE49-F238E27FC236}">
                <a16:creationId xmlns:a16="http://schemas.microsoft.com/office/drawing/2014/main" id="{5969383A-4760-4E16-B652-61EB80FF6AD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542D85D-ECB8-43B3-AD89-26C744A1B767}"/>
              </a:ext>
            </a:extLst>
          </p:cNvPr>
          <p:cNvSpPr>
            <a:spLocks noGrp="1"/>
          </p:cNvSpPr>
          <p:nvPr>
            <p:ph type="sldNum" sz="quarter" idx="12"/>
          </p:nvPr>
        </p:nvSpPr>
        <p:spPr/>
        <p:txBody>
          <a:bodyPr/>
          <a:lstStyle/>
          <a:p>
            <a:fld id="{45B73163-0F09-4E94-8398-088A027FA858}" type="slidenum">
              <a:rPr lang="el-GR" smtClean="0"/>
              <a:t>‹#›</a:t>
            </a:fld>
            <a:endParaRPr lang="el-GR"/>
          </a:p>
        </p:txBody>
      </p:sp>
    </p:spTree>
    <p:extLst>
      <p:ext uri="{BB962C8B-B14F-4D97-AF65-F5344CB8AC3E}">
        <p14:creationId xmlns:p14="http://schemas.microsoft.com/office/powerpoint/2010/main" val="2951946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0D98DB-1F0B-4774-8E36-2D9D1C407C4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14AE270-8A15-4F3F-BD90-18C9BDE2B098}"/>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E9EEAD7-D418-42D1-A407-40A1315E4A5D}"/>
              </a:ext>
            </a:extLst>
          </p:cNvPr>
          <p:cNvSpPr>
            <a:spLocks noGrp="1"/>
          </p:cNvSpPr>
          <p:nvPr>
            <p:ph type="dt" sz="half" idx="10"/>
          </p:nvPr>
        </p:nvSpPr>
        <p:spPr/>
        <p:txBody>
          <a:bodyPr/>
          <a:lstStyle/>
          <a:p>
            <a:fld id="{A312C816-450C-4CC7-9D84-C992E7D3B2F3}" type="datetimeFigureOut">
              <a:rPr lang="el-GR" smtClean="0"/>
              <a:t>8/4/2021</a:t>
            </a:fld>
            <a:endParaRPr lang="el-GR"/>
          </a:p>
        </p:txBody>
      </p:sp>
      <p:sp>
        <p:nvSpPr>
          <p:cNvPr id="5" name="Θέση υποσέλιδου 4">
            <a:extLst>
              <a:ext uri="{FF2B5EF4-FFF2-40B4-BE49-F238E27FC236}">
                <a16:creationId xmlns:a16="http://schemas.microsoft.com/office/drawing/2014/main" id="{046CC85B-E724-4F55-A021-26EE86CB3F0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168A8C9-A0C0-4611-B7B2-8B6FFB419069}"/>
              </a:ext>
            </a:extLst>
          </p:cNvPr>
          <p:cNvSpPr>
            <a:spLocks noGrp="1"/>
          </p:cNvSpPr>
          <p:nvPr>
            <p:ph type="sldNum" sz="quarter" idx="12"/>
          </p:nvPr>
        </p:nvSpPr>
        <p:spPr/>
        <p:txBody>
          <a:bodyPr/>
          <a:lstStyle/>
          <a:p>
            <a:fld id="{45B73163-0F09-4E94-8398-088A027FA858}" type="slidenum">
              <a:rPr lang="el-GR" smtClean="0"/>
              <a:t>‹#›</a:t>
            </a:fld>
            <a:endParaRPr lang="el-GR"/>
          </a:p>
        </p:txBody>
      </p:sp>
    </p:spTree>
    <p:extLst>
      <p:ext uri="{BB962C8B-B14F-4D97-AF65-F5344CB8AC3E}">
        <p14:creationId xmlns:p14="http://schemas.microsoft.com/office/powerpoint/2010/main" val="1546674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A524D3-9823-4531-BC03-1784C98A1F2E}"/>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A989D8A-81D4-474E-8E97-DF0D34C2CF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0EAB7140-402D-4900-9FA2-3E1A88095B14}"/>
              </a:ext>
            </a:extLst>
          </p:cNvPr>
          <p:cNvSpPr>
            <a:spLocks noGrp="1"/>
          </p:cNvSpPr>
          <p:nvPr>
            <p:ph type="dt" sz="half" idx="10"/>
          </p:nvPr>
        </p:nvSpPr>
        <p:spPr/>
        <p:txBody>
          <a:bodyPr/>
          <a:lstStyle/>
          <a:p>
            <a:fld id="{A312C816-450C-4CC7-9D84-C992E7D3B2F3}" type="datetimeFigureOut">
              <a:rPr lang="el-GR" smtClean="0"/>
              <a:t>8/4/2021</a:t>
            </a:fld>
            <a:endParaRPr lang="el-GR"/>
          </a:p>
        </p:txBody>
      </p:sp>
      <p:sp>
        <p:nvSpPr>
          <p:cNvPr id="5" name="Θέση υποσέλιδου 4">
            <a:extLst>
              <a:ext uri="{FF2B5EF4-FFF2-40B4-BE49-F238E27FC236}">
                <a16:creationId xmlns:a16="http://schemas.microsoft.com/office/drawing/2014/main" id="{D7BC2640-31F5-485A-BF99-D603DED01EE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7CA3F65-C360-4225-B26F-C5935BC0C00E}"/>
              </a:ext>
            </a:extLst>
          </p:cNvPr>
          <p:cNvSpPr>
            <a:spLocks noGrp="1"/>
          </p:cNvSpPr>
          <p:nvPr>
            <p:ph type="sldNum" sz="quarter" idx="12"/>
          </p:nvPr>
        </p:nvSpPr>
        <p:spPr/>
        <p:txBody>
          <a:bodyPr/>
          <a:lstStyle/>
          <a:p>
            <a:fld id="{45B73163-0F09-4E94-8398-088A027FA858}" type="slidenum">
              <a:rPr lang="el-GR" smtClean="0"/>
              <a:t>‹#›</a:t>
            </a:fld>
            <a:endParaRPr lang="el-GR"/>
          </a:p>
        </p:txBody>
      </p:sp>
    </p:spTree>
    <p:extLst>
      <p:ext uri="{BB962C8B-B14F-4D97-AF65-F5344CB8AC3E}">
        <p14:creationId xmlns:p14="http://schemas.microsoft.com/office/powerpoint/2010/main" val="1492181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71E0979-4908-4BBA-9095-42AE63F7D15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21ECE85-BA50-40DF-9CDD-A26121B7C6D5}"/>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F42073E1-0618-46F4-9D1F-AF5B6B8E611E}"/>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9294211C-C9DD-4901-A58E-ABA8F194A345}"/>
              </a:ext>
            </a:extLst>
          </p:cNvPr>
          <p:cNvSpPr>
            <a:spLocks noGrp="1"/>
          </p:cNvSpPr>
          <p:nvPr>
            <p:ph type="dt" sz="half" idx="10"/>
          </p:nvPr>
        </p:nvSpPr>
        <p:spPr/>
        <p:txBody>
          <a:bodyPr/>
          <a:lstStyle/>
          <a:p>
            <a:fld id="{A312C816-450C-4CC7-9D84-C992E7D3B2F3}" type="datetimeFigureOut">
              <a:rPr lang="el-GR" smtClean="0"/>
              <a:t>8/4/2021</a:t>
            </a:fld>
            <a:endParaRPr lang="el-GR"/>
          </a:p>
        </p:txBody>
      </p:sp>
      <p:sp>
        <p:nvSpPr>
          <p:cNvPr id="6" name="Θέση υποσέλιδου 5">
            <a:extLst>
              <a:ext uri="{FF2B5EF4-FFF2-40B4-BE49-F238E27FC236}">
                <a16:creationId xmlns:a16="http://schemas.microsoft.com/office/drawing/2014/main" id="{577EB1FE-59A6-42A6-A554-D6EDF34F68D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75DA91F-1E45-4077-AD81-1BEBCDC6B3BB}"/>
              </a:ext>
            </a:extLst>
          </p:cNvPr>
          <p:cNvSpPr>
            <a:spLocks noGrp="1"/>
          </p:cNvSpPr>
          <p:nvPr>
            <p:ph type="sldNum" sz="quarter" idx="12"/>
          </p:nvPr>
        </p:nvSpPr>
        <p:spPr/>
        <p:txBody>
          <a:bodyPr/>
          <a:lstStyle/>
          <a:p>
            <a:fld id="{45B73163-0F09-4E94-8398-088A027FA858}" type="slidenum">
              <a:rPr lang="el-GR" smtClean="0"/>
              <a:t>‹#›</a:t>
            </a:fld>
            <a:endParaRPr lang="el-GR"/>
          </a:p>
        </p:txBody>
      </p:sp>
    </p:spTree>
    <p:extLst>
      <p:ext uri="{BB962C8B-B14F-4D97-AF65-F5344CB8AC3E}">
        <p14:creationId xmlns:p14="http://schemas.microsoft.com/office/powerpoint/2010/main" val="96470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8081EB-E7EB-4860-A88D-FEDEF247EB2C}"/>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8CF0F28-6C05-4320-A663-C11AC4B28A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C11DAE49-4F16-4860-862D-4D760D2760FA}"/>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C092FCB7-8ECD-498D-A42B-B8CC75776D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FEA5E35F-D9FC-4C07-ADBD-0FCCCC706F6E}"/>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3E5E5E12-E388-4274-9B88-97C422BEA41B}"/>
              </a:ext>
            </a:extLst>
          </p:cNvPr>
          <p:cNvSpPr>
            <a:spLocks noGrp="1"/>
          </p:cNvSpPr>
          <p:nvPr>
            <p:ph type="dt" sz="half" idx="10"/>
          </p:nvPr>
        </p:nvSpPr>
        <p:spPr/>
        <p:txBody>
          <a:bodyPr/>
          <a:lstStyle/>
          <a:p>
            <a:fld id="{A312C816-450C-4CC7-9D84-C992E7D3B2F3}" type="datetimeFigureOut">
              <a:rPr lang="el-GR" smtClean="0"/>
              <a:t>8/4/2021</a:t>
            </a:fld>
            <a:endParaRPr lang="el-GR"/>
          </a:p>
        </p:txBody>
      </p:sp>
      <p:sp>
        <p:nvSpPr>
          <p:cNvPr id="8" name="Θέση υποσέλιδου 7">
            <a:extLst>
              <a:ext uri="{FF2B5EF4-FFF2-40B4-BE49-F238E27FC236}">
                <a16:creationId xmlns:a16="http://schemas.microsoft.com/office/drawing/2014/main" id="{4BD93E23-C25E-4037-861F-A9FF6DE54740}"/>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5EC0997A-39FB-4C3B-B5A5-023CF6F5BBDC}"/>
              </a:ext>
            </a:extLst>
          </p:cNvPr>
          <p:cNvSpPr>
            <a:spLocks noGrp="1"/>
          </p:cNvSpPr>
          <p:nvPr>
            <p:ph type="sldNum" sz="quarter" idx="12"/>
          </p:nvPr>
        </p:nvSpPr>
        <p:spPr/>
        <p:txBody>
          <a:bodyPr/>
          <a:lstStyle/>
          <a:p>
            <a:fld id="{45B73163-0F09-4E94-8398-088A027FA858}" type="slidenum">
              <a:rPr lang="el-GR" smtClean="0"/>
              <a:t>‹#›</a:t>
            </a:fld>
            <a:endParaRPr lang="el-GR"/>
          </a:p>
        </p:txBody>
      </p:sp>
    </p:spTree>
    <p:extLst>
      <p:ext uri="{BB962C8B-B14F-4D97-AF65-F5344CB8AC3E}">
        <p14:creationId xmlns:p14="http://schemas.microsoft.com/office/powerpoint/2010/main" val="3872414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919A7C-6176-438F-9E86-FC01229365E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7785E3C6-450B-439D-BD0F-C0929665DBF9}"/>
              </a:ext>
            </a:extLst>
          </p:cNvPr>
          <p:cNvSpPr>
            <a:spLocks noGrp="1"/>
          </p:cNvSpPr>
          <p:nvPr>
            <p:ph type="dt" sz="half" idx="10"/>
          </p:nvPr>
        </p:nvSpPr>
        <p:spPr/>
        <p:txBody>
          <a:bodyPr/>
          <a:lstStyle/>
          <a:p>
            <a:fld id="{A312C816-450C-4CC7-9D84-C992E7D3B2F3}" type="datetimeFigureOut">
              <a:rPr lang="el-GR" smtClean="0"/>
              <a:t>8/4/2021</a:t>
            </a:fld>
            <a:endParaRPr lang="el-GR"/>
          </a:p>
        </p:txBody>
      </p:sp>
      <p:sp>
        <p:nvSpPr>
          <p:cNvPr id="4" name="Θέση υποσέλιδου 3">
            <a:extLst>
              <a:ext uri="{FF2B5EF4-FFF2-40B4-BE49-F238E27FC236}">
                <a16:creationId xmlns:a16="http://schemas.microsoft.com/office/drawing/2014/main" id="{8B531356-0F36-4A59-8EE5-FBBD90307FF7}"/>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E93EA66D-2428-4228-BB3A-205A3125B294}"/>
              </a:ext>
            </a:extLst>
          </p:cNvPr>
          <p:cNvSpPr>
            <a:spLocks noGrp="1"/>
          </p:cNvSpPr>
          <p:nvPr>
            <p:ph type="sldNum" sz="quarter" idx="12"/>
          </p:nvPr>
        </p:nvSpPr>
        <p:spPr/>
        <p:txBody>
          <a:bodyPr/>
          <a:lstStyle/>
          <a:p>
            <a:fld id="{45B73163-0F09-4E94-8398-088A027FA858}" type="slidenum">
              <a:rPr lang="el-GR" smtClean="0"/>
              <a:t>‹#›</a:t>
            </a:fld>
            <a:endParaRPr lang="el-GR"/>
          </a:p>
        </p:txBody>
      </p:sp>
    </p:spTree>
    <p:extLst>
      <p:ext uri="{BB962C8B-B14F-4D97-AF65-F5344CB8AC3E}">
        <p14:creationId xmlns:p14="http://schemas.microsoft.com/office/powerpoint/2010/main" val="436412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6C7CE0E2-0FA5-4130-932C-77731C15714E}"/>
              </a:ext>
            </a:extLst>
          </p:cNvPr>
          <p:cNvSpPr>
            <a:spLocks noGrp="1"/>
          </p:cNvSpPr>
          <p:nvPr>
            <p:ph type="dt" sz="half" idx="10"/>
          </p:nvPr>
        </p:nvSpPr>
        <p:spPr/>
        <p:txBody>
          <a:bodyPr/>
          <a:lstStyle/>
          <a:p>
            <a:fld id="{A312C816-450C-4CC7-9D84-C992E7D3B2F3}" type="datetimeFigureOut">
              <a:rPr lang="el-GR" smtClean="0"/>
              <a:t>8/4/2021</a:t>
            </a:fld>
            <a:endParaRPr lang="el-GR"/>
          </a:p>
        </p:txBody>
      </p:sp>
      <p:sp>
        <p:nvSpPr>
          <p:cNvPr id="3" name="Θέση υποσέλιδου 2">
            <a:extLst>
              <a:ext uri="{FF2B5EF4-FFF2-40B4-BE49-F238E27FC236}">
                <a16:creationId xmlns:a16="http://schemas.microsoft.com/office/drawing/2014/main" id="{83B1BABE-2294-4B41-B8CC-3A47D13625A6}"/>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36183A95-503E-48A7-A803-01187FC1A700}"/>
              </a:ext>
            </a:extLst>
          </p:cNvPr>
          <p:cNvSpPr>
            <a:spLocks noGrp="1"/>
          </p:cNvSpPr>
          <p:nvPr>
            <p:ph type="sldNum" sz="quarter" idx="12"/>
          </p:nvPr>
        </p:nvSpPr>
        <p:spPr/>
        <p:txBody>
          <a:bodyPr/>
          <a:lstStyle/>
          <a:p>
            <a:fld id="{45B73163-0F09-4E94-8398-088A027FA858}" type="slidenum">
              <a:rPr lang="el-GR" smtClean="0"/>
              <a:t>‹#›</a:t>
            </a:fld>
            <a:endParaRPr lang="el-GR"/>
          </a:p>
        </p:txBody>
      </p:sp>
    </p:spTree>
    <p:extLst>
      <p:ext uri="{BB962C8B-B14F-4D97-AF65-F5344CB8AC3E}">
        <p14:creationId xmlns:p14="http://schemas.microsoft.com/office/powerpoint/2010/main" val="3415489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785B8F-7C3B-4AC3-8155-7CA83CF5BAFC}"/>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7F4DE18-F516-4F6B-AB37-06897AADD8A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C745D5C1-BBD6-4D71-AFC3-12441147CE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9C43D62D-EFF0-4DC6-8379-590B95ECFECE}"/>
              </a:ext>
            </a:extLst>
          </p:cNvPr>
          <p:cNvSpPr>
            <a:spLocks noGrp="1"/>
          </p:cNvSpPr>
          <p:nvPr>
            <p:ph type="dt" sz="half" idx="10"/>
          </p:nvPr>
        </p:nvSpPr>
        <p:spPr/>
        <p:txBody>
          <a:bodyPr/>
          <a:lstStyle/>
          <a:p>
            <a:fld id="{A312C816-450C-4CC7-9D84-C992E7D3B2F3}" type="datetimeFigureOut">
              <a:rPr lang="el-GR" smtClean="0"/>
              <a:t>8/4/2021</a:t>
            </a:fld>
            <a:endParaRPr lang="el-GR"/>
          </a:p>
        </p:txBody>
      </p:sp>
      <p:sp>
        <p:nvSpPr>
          <p:cNvPr id="6" name="Θέση υποσέλιδου 5">
            <a:extLst>
              <a:ext uri="{FF2B5EF4-FFF2-40B4-BE49-F238E27FC236}">
                <a16:creationId xmlns:a16="http://schemas.microsoft.com/office/drawing/2014/main" id="{0C4D379E-4BC8-4B5D-8E3A-DC2D740A26A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AF782EE-023C-40DB-AD53-D4AB7B7F34ED}"/>
              </a:ext>
            </a:extLst>
          </p:cNvPr>
          <p:cNvSpPr>
            <a:spLocks noGrp="1"/>
          </p:cNvSpPr>
          <p:nvPr>
            <p:ph type="sldNum" sz="quarter" idx="12"/>
          </p:nvPr>
        </p:nvSpPr>
        <p:spPr/>
        <p:txBody>
          <a:bodyPr/>
          <a:lstStyle/>
          <a:p>
            <a:fld id="{45B73163-0F09-4E94-8398-088A027FA858}" type="slidenum">
              <a:rPr lang="el-GR" smtClean="0"/>
              <a:t>‹#›</a:t>
            </a:fld>
            <a:endParaRPr lang="el-GR"/>
          </a:p>
        </p:txBody>
      </p:sp>
    </p:spTree>
    <p:extLst>
      <p:ext uri="{BB962C8B-B14F-4D97-AF65-F5344CB8AC3E}">
        <p14:creationId xmlns:p14="http://schemas.microsoft.com/office/powerpoint/2010/main" val="1991149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7B8898-C9F2-4FC8-9E05-B08AF8E6F3EF}"/>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577A1308-FCA9-45B8-8948-0CEEBAD9CA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9CA28899-9A4C-413C-B97E-9561456D94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D8E4EE7A-023E-411E-A16E-5CC3535C10BD}"/>
              </a:ext>
            </a:extLst>
          </p:cNvPr>
          <p:cNvSpPr>
            <a:spLocks noGrp="1"/>
          </p:cNvSpPr>
          <p:nvPr>
            <p:ph type="dt" sz="half" idx="10"/>
          </p:nvPr>
        </p:nvSpPr>
        <p:spPr/>
        <p:txBody>
          <a:bodyPr/>
          <a:lstStyle/>
          <a:p>
            <a:fld id="{A312C816-450C-4CC7-9D84-C992E7D3B2F3}" type="datetimeFigureOut">
              <a:rPr lang="el-GR" smtClean="0"/>
              <a:t>8/4/2021</a:t>
            </a:fld>
            <a:endParaRPr lang="el-GR"/>
          </a:p>
        </p:txBody>
      </p:sp>
      <p:sp>
        <p:nvSpPr>
          <p:cNvPr id="6" name="Θέση υποσέλιδου 5">
            <a:extLst>
              <a:ext uri="{FF2B5EF4-FFF2-40B4-BE49-F238E27FC236}">
                <a16:creationId xmlns:a16="http://schemas.microsoft.com/office/drawing/2014/main" id="{59E10CE8-FFE7-4AE0-BF4D-F2785EF60E8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8C87A1A-B9E4-4C29-BFCC-4B7B6380A25D}"/>
              </a:ext>
            </a:extLst>
          </p:cNvPr>
          <p:cNvSpPr>
            <a:spLocks noGrp="1"/>
          </p:cNvSpPr>
          <p:nvPr>
            <p:ph type="sldNum" sz="quarter" idx="12"/>
          </p:nvPr>
        </p:nvSpPr>
        <p:spPr/>
        <p:txBody>
          <a:bodyPr/>
          <a:lstStyle/>
          <a:p>
            <a:fld id="{45B73163-0F09-4E94-8398-088A027FA858}" type="slidenum">
              <a:rPr lang="el-GR" smtClean="0"/>
              <a:t>‹#›</a:t>
            </a:fld>
            <a:endParaRPr lang="el-GR"/>
          </a:p>
        </p:txBody>
      </p:sp>
    </p:spTree>
    <p:extLst>
      <p:ext uri="{BB962C8B-B14F-4D97-AF65-F5344CB8AC3E}">
        <p14:creationId xmlns:p14="http://schemas.microsoft.com/office/powerpoint/2010/main" val="3904399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DFE0876C-A3B5-44E9-BA09-ADC21A86DB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A74D57A-77BF-48BD-8EC1-5B27AC9702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2DA25A0-4BC7-4E7E-838C-85A9CBBA7B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12C816-450C-4CC7-9D84-C992E7D3B2F3}" type="datetimeFigureOut">
              <a:rPr lang="el-GR" smtClean="0"/>
              <a:t>8/4/2021</a:t>
            </a:fld>
            <a:endParaRPr lang="el-GR"/>
          </a:p>
        </p:txBody>
      </p:sp>
      <p:sp>
        <p:nvSpPr>
          <p:cNvPr id="5" name="Θέση υποσέλιδου 4">
            <a:extLst>
              <a:ext uri="{FF2B5EF4-FFF2-40B4-BE49-F238E27FC236}">
                <a16:creationId xmlns:a16="http://schemas.microsoft.com/office/drawing/2014/main" id="{45336404-0159-42D9-842C-124AD60224B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6D6C7B33-09BD-420B-B3C1-405D53AFBF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B73163-0F09-4E94-8398-088A027FA858}" type="slidenum">
              <a:rPr lang="el-GR" smtClean="0"/>
              <a:t>‹#›</a:t>
            </a:fld>
            <a:endParaRPr lang="el-GR"/>
          </a:p>
        </p:txBody>
      </p:sp>
    </p:spTree>
    <p:extLst>
      <p:ext uri="{BB962C8B-B14F-4D97-AF65-F5344CB8AC3E}">
        <p14:creationId xmlns:p14="http://schemas.microsoft.com/office/powerpoint/2010/main" val="9354884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en.wikipedia.org/wiki/Leonardo_da_Vinci#cite_note-7" TargetMode="External"/><Relationship Id="rId3" Type="http://schemas.openxmlformats.org/officeDocument/2006/relationships/hyperlink" Target="https://en.wikipedia.org/wiki/High_Renaissance" TargetMode="External"/><Relationship Id="rId7" Type="http://schemas.openxmlformats.org/officeDocument/2006/relationships/hyperlink" Target="https://en.wikipedia.org/wiki/Paleontology" TargetMode="External"/><Relationship Id="rId2" Type="http://schemas.openxmlformats.org/officeDocument/2006/relationships/hyperlink" Target="https://en.wikipedia.org/wiki/Polymath" TargetMode="External"/><Relationship Id="rId1" Type="http://schemas.openxmlformats.org/officeDocument/2006/relationships/slideLayout" Target="../slideLayouts/slideLayout1.xml"/><Relationship Id="rId6" Type="http://schemas.openxmlformats.org/officeDocument/2006/relationships/hyperlink" Target="https://en.wikipedia.org/wiki/Science_and_inventions_of_Leonardo_da_Vinci" TargetMode="External"/><Relationship Id="rId5" Type="http://schemas.openxmlformats.org/officeDocument/2006/relationships/hyperlink" Target="https://en.wikipedia.org/wiki/Leonardo_da_Vinci#Journals_and_notes" TargetMode="External"/><Relationship Id="rId4" Type="http://schemas.openxmlformats.org/officeDocument/2006/relationships/hyperlink" Target="https://en.wikipedia.org/wiki/Leonardo_da_Vinci#cite_note-genius-6" TargetMode="External"/><Relationship Id="rId9" Type="http://schemas.openxmlformats.org/officeDocument/2006/relationships/hyperlink" Target="https://en.wikipedia.org/wiki/Michelangelo"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history.com/news/the-heist-that-made-the-mona-lisa-famou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biography.com/political-figure/lorenzo-de-medici"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en.wikipedia.org/wiki/Mona_Lisa" TargetMode="External"/><Relationship Id="rId13" Type="http://schemas.openxmlformats.org/officeDocument/2006/relationships/hyperlink" Target="https://en.wikipedia.org/wiki/List_of_most_expensive_paintings" TargetMode="External"/><Relationship Id="rId3" Type="http://schemas.openxmlformats.org/officeDocument/2006/relationships/hyperlink" Target="https://en.wikipedia.org/wiki/Ludovico_Sforza" TargetMode="External"/><Relationship Id="rId7" Type="http://schemas.openxmlformats.org/officeDocument/2006/relationships/hyperlink" Target="https://en.wikipedia.org/wiki/Leonardo_da_Vinci#cite_note-9" TargetMode="External"/><Relationship Id="rId12" Type="http://schemas.openxmlformats.org/officeDocument/2006/relationships/hyperlink" Target="https://en.wikipedia.org/wiki/Salvator_Mundi_(Leonardo)" TargetMode="External"/><Relationship Id="rId2" Type="http://schemas.openxmlformats.org/officeDocument/2006/relationships/hyperlink" Target="https://en.wikipedia.org/wiki/Andrea_del_Verrocchio" TargetMode="External"/><Relationship Id="rId1" Type="http://schemas.openxmlformats.org/officeDocument/2006/relationships/slideLayout" Target="../slideLayouts/slideLayout2.xml"/><Relationship Id="rId6" Type="http://schemas.openxmlformats.org/officeDocument/2006/relationships/hyperlink" Target="https://en.wikipedia.org/wiki/Venice" TargetMode="External"/><Relationship Id="rId11" Type="http://schemas.openxmlformats.org/officeDocument/2006/relationships/hyperlink" Target="https://en.wikipedia.org/wiki/Vitruvian_Man" TargetMode="External"/><Relationship Id="rId5" Type="http://schemas.openxmlformats.org/officeDocument/2006/relationships/hyperlink" Target="https://en.wikipedia.org/wiki/Bologna" TargetMode="External"/><Relationship Id="rId10" Type="http://schemas.openxmlformats.org/officeDocument/2006/relationships/hyperlink" Target="https://en.wikipedia.org/wiki/The_Last_Supper_(Leonardo)" TargetMode="External"/><Relationship Id="rId4" Type="http://schemas.openxmlformats.org/officeDocument/2006/relationships/hyperlink" Target="https://en.wikipedia.org/wiki/Rome" TargetMode="External"/><Relationship Id="rId9" Type="http://schemas.openxmlformats.org/officeDocument/2006/relationships/hyperlink" Target="https://en.wikipedia.org/wiki/List_of_works_by_Leonardo_da_Vinci"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Leonardo_da_Vinci#cite_note-Polidoro-42" TargetMode="External"/><Relationship Id="rId13" Type="http://schemas.openxmlformats.org/officeDocument/2006/relationships/hyperlink" Target="https://en.wikipedia.org/wiki/Sfumato" TargetMode="External"/><Relationship Id="rId18" Type="http://schemas.openxmlformats.org/officeDocument/2006/relationships/hyperlink" Target="https://en.wikipedia.org/wiki/Pazzi_conspiracy" TargetMode="External"/><Relationship Id="rId3" Type="http://schemas.openxmlformats.org/officeDocument/2006/relationships/hyperlink" Target="https://en.wikipedia.org/wiki/Leonardo_da_Vinci#cite_note-FOOTNOTEBortolon1967-33" TargetMode="External"/><Relationship Id="rId21" Type="http://schemas.openxmlformats.org/officeDocument/2006/relationships/hyperlink" Target="https://en.wikipedia.org/wiki/Leonardo_da_Vinci#cite_note-FOOTNOTERosci19779%E2%80%9320-52" TargetMode="External"/><Relationship Id="rId7" Type="http://schemas.openxmlformats.org/officeDocument/2006/relationships/hyperlink" Target="https://en.wikipedia.org/wiki/Massimo_Polidoro" TargetMode="External"/><Relationship Id="rId12" Type="http://schemas.openxmlformats.org/officeDocument/2006/relationships/hyperlink" Target="https://en.wikipedia.org/wiki/The_Virgin_and_Child_with_St._Anne_and_St._John_the_Baptist" TargetMode="External"/><Relationship Id="rId17" Type="http://schemas.openxmlformats.org/officeDocument/2006/relationships/hyperlink" Target="https://en.wikipedia.org/wiki/Bernardo_Baroncelli" TargetMode="External"/><Relationship Id="rId2" Type="http://schemas.openxmlformats.org/officeDocument/2006/relationships/hyperlink" Target="https://en.wikipedia.org/wiki/Leonardo_da_Vinci#cite_note-Popham-164" TargetMode="External"/><Relationship Id="rId16" Type="http://schemas.openxmlformats.org/officeDocument/2006/relationships/hyperlink" Target="https://en.wikipedia.org/wiki/Leonardo_da_Vinci#cite_note-169" TargetMode="External"/><Relationship Id="rId20" Type="http://schemas.openxmlformats.org/officeDocument/2006/relationships/hyperlink" Target="https://en.wikipedia.org/wiki/Antonio_da_Sangallo_the_Elder" TargetMode="External"/><Relationship Id="rId1" Type="http://schemas.openxmlformats.org/officeDocument/2006/relationships/slideLayout" Target="../slideLayouts/slideLayout2.xml"/><Relationship Id="rId6" Type="http://schemas.openxmlformats.org/officeDocument/2006/relationships/hyperlink" Target="https://en.wikipedia.org/wiki/Leonardo_da_Vinci#cite_note-FOOTNOTEWallace197230-166" TargetMode="External"/><Relationship Id="rId11" Type="http://schemas.openxmlformats.org/officeDocument/2006/relationships/hyperlink" Target="https://en.wikipedia.org/wiki/Louvre" TargetMode="External"/><Relationship Id="rId5" Type="http://schemas.openxmlformats.org/officeDocument/2006/relationships/hyperlink" Target="https://en.wikipedia.org/wiki/Ludwig_Heydenreich" TargetMode="External"/><Relationship Id="rId15" Type="http://schemas.openxmlformats.org/officeDocument/2006/relationships/hyperlink" Target="https://en.wikipedia.org/wiki/Leonardo_da_Vinci#cite_note-FOOTNOTEVasari1965261-168" TargetMode="External"/><Relationship Id="rId10" Type="http://schemas.openxmlformats.org/officeDocument/2006/relationships/hyperlink" Target="https://en.wikipedia.org/wiki/The_Virgin_of_the_Rocks" TargetMode="External"/><Relationship Id="rId19" Type="http://schemas.openxmlformats.org/officeDocument/2006/relationships/hyperlink" Target="https://en.wikipedia.org/wiki/Donato_Bramante" TargetMode="External"/><Relationship Id="rId4" Type="http://schemas.openxmlformats.org/officeDocument/2006/relationships/hyperlink" Target="https://en.wikipedia.org/wiki/Leonardo_da_Vinci#cite_note-165" TargetMode="External"/><Relationship Id="rId9" Type="http://schemas.openxmlformats.org/officeDocument/2006/relationships/hyperlink" Target="https://en.wikipedia.org/wiki/Vitruvian_Man" TargetMode="External"/><Relationship Id="rId14" Type="http://schemas.openxmlformats.org/officeDocument/2006/relationships/hyperlink" Target="https://en.wikipedia.org/wiki/The_Virgin_and_Child_with_St._Anne_(Leonardo)" TargetMode="External"/><Relationship Id="rId22" Type="http://schemas.openxmlformats.org/officeDocument/2006/relationships/hyperlink" Target="https://en.wikipedia.org/wiki/Leonardo_da_Vinci#cite_note-170"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oOUjIcH67y8" TargetMode="External"/><Relationship Id="rId2" Type="http://schemas.openxmlformats.org/officeDocument/2006/relationships/hyperlink" Target="https://www.leonardodavinci.net/the-mona-lisa.js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Leonardo_da_Vinci#cite_note-FOOTNOTEArasse1998-48" TargetMode="External"/><Relationship Id="rId2" Type="http://schemas.openxmlformats.org/officeDocument/2006/relationships/hyperlink" Target="https://en.wikipedia.org/wiki/Renaissance_humanism" TargetMode="External"/><Relationship Id="rId1" Type="http://schemas.openxmlformats.org/officeDocument/2006/relationships/slideLayout" Target="../slideLayouts/slideLayout2.xml"/><Relationship Id="rId4" Type="http://schemas.openxmlformats.org/officeDocument/2006/relationships/hyperlink" Target="https://en.wikipedia.org/wiki/Natural_philosophy"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en.wikipedia.org/wiki/Leonardo_da_Vinci#cite_note-176" TargetMode="External"/><Relationship Id="rId13" Type="http://schemas.openxmlformats.org/officeDocument/2006/relationships/hyperlink" Target="https://en.wikipedia.org/wiki/Leonardo_da_Vinci#cite_note-FOOTNOTEWallace1972169-171" TargetMode="External"/><Relationship Id="rId3" Type="http://schemas.openxmlformats.org/officeDocument/2006/relationships/hyperlink" Target="https://en.wikipedia.org/wiki/Biblioteca_Nacional_de_Espa%C3%B1a" TargetMode="External"/><Relationship Id="rId7" Type="http://schemas.openxmlformats.org/officeDocument/2006/relationships/hyperlink" Target="https://en.wikipedia.org/wiki/Codex_Arundel" TargetMode="External"/><Relationship Id="rId12" Type="http://schemas.openxmlformats.org/officeDocument/2006/relationships/hyperlink" Target="https://en.wikipedia.org/wiki/Robert_Lehman" TargetMode="External"/><Relationship Id="rId2" Type="http://schemas.openxmlformats.org/officeDocument/2006/relationships/hyperlink" Target="https://en.wikipedia.org/wiki/Windsor_Castle" TargetMode="External"/><Relationship Id="rId1" Type="http://schemas.openxmlformats.org/officeDocument/2006/relationships/slideLayout" Target="../slideLayouts/slideLayout2.xml"/><Relationship Id="rId6" Type="http://schemas.openxmlformats.org/officeDocument/2006/relationships/hyperlink" Target="https://en.wikipedia.org/wiki/British_Library" TargetMode="External"/><Relationship Id="rId11" Type="http://schemas.openxmlformats.org/officeDocument/2006/relationships/hyperlink" Target="https://en.wikipedia.org/wiki/John_Nicholas_Brown_I" TargetMode="External"/><Relationship Id="rId5" Type="http://schemas.openxmlformats.org/officeDocument/2006/relationships/hyperlink" Target="https://en.wikipedia.org/wiki/Biblioteca_Ambrosiana" TargetMode="External"/><Relationship Id="rId15" Type="http://schemas.openxmlformats.org/officeDocument/2006/relationships/hyperlink" Target="https://en.wikipedia.org/wiki/Bill_Gates" TargetMode="External"/><Relationship Id="rId10" Type="http://schemas.openxmlformats.org/officeDocument/2006/relationships/hyperlink" Target="https://en.wikipedia.org/wiki/Metropolitan_Museum_of_Art" TargetMode="External"/><Relationship Id="rId4" Type="http://schemas.openxmlformats.org/officeDocument/2006/relationships/hyperlink" Target="https://en.wikipedia.org/wiki/Victoria_and_Albert_Museum" TargetMode="External"/><Relationship Id="rId9" Type="http://schemas.openxmlformats.org/officeDocument/2006/relationships/hyperlink" Target="https://en.wikipedia.org/wiki/Holkham_Hall" TargetMode="External"/><Relationship Id="rId14" Type="http://schemas.openxmlformats.org/officeDocument/2006/relationships/hyperlink" Target="https://en.wikipedia.org/wiki/Codex_Leicester"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Leonardo_da_Vinci#cite_note-FOOTNOTEDa_Vinci1971x-177" TargetMode="External"/><Relationship Id="rId7" Type="http://schemas.openxmlformats.org/officeDocument/2006/relationships/hyperlink" Target="https://en.wikipedia.org/wiki/Leonardo_da_Vinci#cite_note-182" TargetMode="External"/><Relationship Id="rId2" Type="http://schemas.openxmlformats.org/officeDocument/2006/relationships/hyperlink" Target="https://en.wikipedia.org/wiki/Mirror_writing" TargetMode="External"/><Relationship Id="rId1" Type="http://schemas.openxmlformats.org/officeDocument/2006/relationships/slideLayout" Target="../slideLayouts/slideLayout2.xml"/><Relationship Id="rId6" Type="http://schemas.openxmlformats.org/officeDocument/2006/relationships/hyperlink" Target="https://en.wikipedia.org/wiki/Leonardo_da_Vinci#cite_note-181" TargetMode="External"/><Relationship Id="rId5" Type="http://schemas.openxmlformats.org/officeDocument/2006/relationships/hyperlink" Target="https://en.wikipedia.org/wiki/Leonardo_da_Vinci#cite_note-178" TargetMode="External"/><Relationship Id="rId4" Type="http://schemas.openxmlformats.org/officeDocument/2006/relationships/hyperlink" Target="https://en.wikipedia.org/wiki/Leonardo_da_Vinci#cite_note-Polidoro-42"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en.wikipedia.org/wiki/Hospital_of_Santa_Maria_Nuova" TargetMode="External"/><Relationship Id="rId13" Type="http://schemas.openxmlformats.org/officeDocument/2006/relationships/hyperlink" Target="https://en.wikipedia.org/wiki/Albrecht_D%C3%BCrer" TargetMode="External"/><Relationship Id="rId18" Type="http://schemas.openxmlformats.org/officeDocument/2006/relationships/hyperlink" Target="https://en.wikipedia.org/wiki/Sex_organs" TargetMode="External"/><Relationship Id="rId26" Type="http://schemas.openxmlformats.org/officeDocument/2006/relationships/hyperlink" Target="https://en.wikipedia.org/wiki/Aorta" TargetMode="External"/><Relationship Id="rId3" Type="http://schemas.openxmlformats.org/officeDocument/2006/relationships/hyperlink" Target="https://en.wikipedia.org/wiki/Human_body" TargetMode="External"/><Relationship Id="rId21" Type="http://schemas.openxmlformats.org/officeDocument/2006/relationships/hyperlink" Target="https://en.wikipedia.org/wiki/Leonardo_da_Vinci#cite_note-FOOTNOTEArasse1998-48" TargetMode="External"/><Relationship Id="rId7" Type="http://schemas.openxmlformats.org/officeDocument/2006/relationships/hyperlink" Target="https://en.wikipedia.org/wiki/Dissection" TargetMode="External"/><Relationship Id="rId12" Type="http://schemas.openxmlformats.org/officeDocument/2006/relationships/hyperlink" Target="https://en.wikipedia.org/wiki/Benvenuto_Cellini" TargetMode="External"/><Relationship Id="rId17" Type="http://schemas.openxmlformats.org/officeDocument/2006/relationships/hyperlink" Target="https://en.wikipedia.org/wiki/Circulatory_system" TargetMode="External"/><Relationship Id="rId25" Type="http://schemas.openxmlformats.org/officeDocument/2006/relationships/hyperlink" Target="https://en.wikipedia.org/wiki/Cirrhosis" TargetMode="External"/><Relationship Id="rId2" Type="http://schemas.openxmlformats.org/officeDocument/2006/relationships/hyperlink" Target="https://en.wikipedia.org/wiki/Anatomy" TargetMode="External"/><Relationship Id="rId16" Type="http://schemas.openxmlformats.org/officeDocument/2006/relationships/hyperlink" Target="https://en.wikipedia.org/wiki/Leonardo_da_Vinci#cite_note-Mason-190" TargetMode="External"/><Relationship Id="rId20" Type="http://schemas.openxmlformats.org/officeDocument/2006/relationships/hyperlink" Target="https://en.wikipedia.org/wiki/Leonardo_da_Vinci#cite_note-Popham-164" TargetMode="External"/><Relationship Id="rId1" Type="http://schemas.openxmlformats.org/officeDocument/2006/relationships/slideLayout" Target="../slideLayouts/slideLayout2.xml"/><Relationship Id="rId6" Type="http://schemas.openxmlformats.org/officeDocument/2006/relationships/hyperlink" Target="https://en.wikipedia.org/wiki/Tendon" TargetMode="External"/><Relationship Id="rId11" Type="http://schemas.openxmlformats.org/officeDocument/2006/relationships/hyperlink" Target="https://en.wikipedia.org/wiki/Leonardo_da_Vinci#cite_note-KDK-172" TargetMode="External"/><Relationship Id="rId24" Type="http://schemas.openxmlformats.org/officeDocument/2006/relationships/hyperlink" Target="https://en.wikipedia.org/wiki/Atherosclerosis" TargetMode="External"/><Relationship Id="rId5" Type="http://schemas.openxmlformats.org/officeDocument/2006/relationships/hyperlink" Target="https://en.wikipedia.org/wiki/Muscle" TargetMode="External"/><Relationship Id="rId15" Type="http://schemas.openxmlformats.org/officeDocument/2006/relationships/hyperlink" Target="https://en.wikipedia.org/wiki/Biomechanics" TargetMode="External"/><Relationship Id="rId23" Type="http://schemas.openxmlformats.org/officeDocument/2006/relationships/hyperlink" Target="https://en.wikipedia.org/wiki/Ventricular_system" TargetMode="External"/><Relationship Id="rId28" Type="http://schemas.openxmlformats.org/officeDocument/2006/relationships/hyperlink" Target="https://en.wikipedia.org/wiki/De_humani_corporis_fabrica" TargetMode="External"/><Relationship Id="rId10" Type="http://schemas.openxmlformats.org/officeDocument/2006/relationships/hyperlink" Target="https://en.wikipedia.org/wiki/Leonardo_da_Vinci#cite_note-Sooke-189" TargetMode="External"/><Relationship Id="rId19" Type="http://schemas.openxmlformats.org/officeDocument/2006/relationships/hyperlink" Target="https://en.wikipedia.org/wiki/Fetus" TargetMode="External"/><Relationship Id="rId4" Type="http://schemas.openxmlformats.org/officeDocument/2006/relationships/hyperlink" Target="https://en.wikipedia.org/wiki/Leonardo_da_Vinci#cite_note-The_Notebooks_of_Leonardo_Da_Vinci-188" TargetMode="External"/><Relationship Id="rId9" Type="http://schemas.openxmlformats.org/officeDocument/2006/relationships/hyperlink" Target="https://en.wikipedia.org/wiki/Marcantonio_della_Torre" TargetMode="External"/><Relationship Id="rId14" Type="http://schemas.openxmlformats.org/officeDocument/2006/relationships/hyperlink" Target="https://en.wikipedia.org/wiki/Human_skeleton" TargetMode="External"/><Relationship Id="rId22" Type="http://schemas.openxmlformats.org/officeDocument/2006/relationships/hyperlink" Target="https://en.wikipedia.org/wiki/Humorism" TargetMode="External"/><Relationship Id="rId27" Type="http://schemas.openxmlformats.org/officeDocument/2006/relationships/hyperlink" Target="https://en.wikipedia.org/wiki/Andreas_Vesalius"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en.wikipedia.org/wiki/Leonardo_da_Vinci#cite_note-FOOTNOTEWallace1972145-88" TargetMode="External"/><Relationship Id="rId13" Type="http://schemas.openxmlformats.org/officeDocument/2006/relationships/hyperlink" Target="https://en.wikipedia.org/wiki/Steam_cannon" TargetMode="External"/><Relationship Id="rId3" Type="http://schemas.openxmlformats.org/officeDocument/2006/relationships/hyperlink" Target="https://en.wikipedia.org/wiki/Ludovico_il_Moro" TargetMode="External"/><Relationship Id="rId7" Type="http://schemas.openxmlformats.org/officeDocument/2006/relationships/hyperlink" Target="https://en.wikipedia.org/wiki/Lombardy#Soils" TargetMode="External"/><Relationship Id="rId12" Type="http://schemas.openxmlformats.org/officeDocument/2006/relationships/hyperlink" Target="https://en.wikipedia.org/wiki/Leonardo%27s_robot" TargetMode="External"/><Relationship Id="rId2" Type="http://schemas.openxmlformats.org/officeDocument/2006/relationships/hyperlink" Target="https://en.wikipedia.org/wiki/Leonardo_da_Vinci#cite_note-guarnieri1-192" TargetMode="External"/><Relationship Id="rId1" Type="http://schemas.openxmlformats.org/officeDocument/2006/relationships/slideLayout" Target="../slideLayouts/slideLayout2.xml"/><Relationship Id="rId6" Type="http://schemas.openxmlformats.org/officeDocument/2006/relationships/hyperlink" Target="https://en.wikipedia.org/wiki/Leonardo_da_Vinci#cite_note-194" TargetMode="External"/><Relationship Id="rId11" Type="http://schemas.openxmlformats.org/officeDocument/2006/relationships/hyperlink" Target="https://en.wikipedia.org/wiki/Viola_organista" TargetMode="External"/><Relationship Id="rId5" Type="http://schemas.openxmlformats.org/officeDocument/2006/relationships/hyperlink" Target="https://en.wikipedia.org/wiki/Leonardo_da_Vinci#cite_note-193" TargetMode="External"/><Relationship Id="rId10" Type="http://schemas.openxmlformats.org/officeDocument/2006/relationships/hyperlink" Target="https://en.wikipedia.org/wiki/Leonardo_da_Vinci#cite_note-FOOTNOTEWallace1972164-195" TargetMode="External"/><Relationship Id="rId4" Type="http://schemas.openxmlformats.org/officeDocument/2006/relationships/hyperlink" Target="https://en.wikipedia.org/wiki/Niccol%C3%B2_Machiavelli" TargetMode="External"/><Relationship Id="rId9" Type="http://schemas.openxmlformats.org/officeDocument/2006/relationships/hyperlink" Target="https://en.wikipedia.org/wiki/Loi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DADAA7-8C87-4574-8CB5-D8DF64B07C43}"/>
              </a:ext>
            </a:extLst>
          </p:cNvPr>
          <p:cNvSpPr>
            <a:spLocks noGrp="1"/>
          </p:cNvSpPr>
          <p:nvPr>
            <p:ph type="ctrTitle"/>
          </p:nvPr>
        </p:nvSpPr>
        <p:spPr/>
        <p:txBody>
          <a:bodyPr>
            <a:normAutofit fontScale="90000"/>
          </a:bodyPr>
          <a:lstStyle/>
          <a:p>
            <a:r>
              <a:rPr lang="en-US" b="0" i="0" dirty="0">
                <a:solidFill>
                  <a:srgbClr val="000000"/>
                </a:solidFill>
                <a:effectLst/>
                <a:latin typeface="Linux Libertine"/>
              </a:rPr>
              <a:t>Leonardo da Vinci</a:t>
            </a:r>
            <a:r>
              <a:rPr lang="el-GR" b="0" i="0" dirty="0">
                <a:solidFill>
                  <a:srgbClr val="000000"/>
                </a:solidFill>
                <a:effectLst/>
                <a:latin typeface="Linux Libertine"/>
              </a:rPr>
              <a:t> </a:t>
            </a:r>
            <a:r>
              <a:rPr lang="el-GR" b="0" i="0" dirty="0">
                <a:solidFill>
                  <a:srgbClr val="333333"/>
                </a:solidFill>
                <a:effectLst/>
                <a:latin typeface="open-sans"/>
              </a:rPr>
              <a:t>1452–1519)</a:t>
            </a:r>
            <a:br>
              <a:rPr lang="en-US" b="0" i="0" dirty="0">
                <a:solidFill>
                  <a:srgbClr val="000000"/>
                </a:solidFill>
                <a:effectLst/>
                <a:latin typeface="Linux Libertine"/>
              </a:rPr>
            </a:br>
            <a:endParaRPr lang="el-GR" dirty="0"/>
          </a:p>
        </p:txBody>
      </p:sp>
      <p:sp>
        <p:nvSpPr>
          <p:cNvPr id="3" name="Υπότιτλος 2">
            <a:extLst>
              <a:ext uri="{FF2B5EF4-FFF2-40B4-BE49-F238E27FC236}">
                <a16:creationId xmlns:a16="http://schemas.microsoft.com/office/drawing/2014/main" id="{B5F2C99B-6B0A-4864-B9A7-384635760F65}"/>
              </a:ext>
            </a:extLst>
          </p:cNvPr>
          <p:cNvSpPr>
            <a:spLocks noGrp="1"/>
          </p:cNvSpPr>
          <p:nvPr>
            <p:ph type="subTitle" idx="1"/>
          </p:nvPr>
        </p:nvSpPr>
        <p:spPr>
          <a:xfrm>
            <a:off x="1365161" y="3309871"/>
            <a:ext cx="9826579" cy="2679766"/>
          </a:xfrm>
        </p:spPr>
        <p:txBody>
          <a:bodyPr>
            <a:normAutofit fontScale="92500" lnSpcReduction="10000"/>
          </a:bodyPr>
          <a:lstStyle/>
          <a:p>
            <a:r>
              <a:rPr lang="en-US" b="1" i="0" dirty="0">
                <a:solidFill>
                  <a:srgbClr val="202122"/>
                </a:solidFill>
                <a:effectLst/>
                <a:latin typeface="Arial" panose="020B0604020202020204" pitchFamily="34" charset="0"/>
              </a:rPr>
              <a:t>Leonardo da Vinci</a:t>
            </a:r>
            <a:r>
              <a:rPr lang="el-GR" b="1" i="0" dirty="0">
                <a:solidFill>
                  <a:srgbClr val="202122"/>
                </a:solidFill>
                <a:effectLst/>
                <a:latin typeface="Arial" panose="020B0604020202020204" pitchFamily="34" charset="0"/>
              </a:rPr>
              <a:t> </a:t>
            </a:r>
            <a:r>
              <a:rPr lang="en-US" b="0" i="0" dirty="0">
                <a:solidFill>
                  <a:srgbClr val="202122"/>
                </a:solidFill>
                <a:effectLst/>
                <a:latin typeface="Arial" panose="020B0604020202020204" pitchFamily="34" charset="0"/>
              </a:rPr>
              <a:t>was an Italian </a:t>
            </a:r>
            <a:r>
              <a:rPr lang="en-US" b="0" i="0" u="none" strike="noStrike" dirty="0">
                <a:solidFill>
                  <a:srgbClr val="0645AD"/>
                </a:solidFill>
                <a:effectLst/>
                <a:latin typeface="Arial" panose="020B0604020202020204" pitchFamily="34" charset="0"/>
                <a:hlinkClick r:id="rId2" tooltip="Polymath"/>
              </a:rPr>
              <a:t>polymath</a:t>
            </a:r>
            <a:r>
              <a:rPr lang="en-US" b="0" i="0" dirty="0">
                <a:solidFill>
                  <a:srgbClr val="202122"/>
                </a:solidFill>
                <a:effectLst/>
                <a:latin typeface="Arial" panose="020B0604020202020204" pitchFamily="34" charset="0"/>
              </a:rPr>
              <a:t> of the </a:t>
            </a:r>
            <a:r>
              <a:rPr lang="en-US" b="0" i="0" u="none" strike="noStrike" dirty="0">
                <a:solidFill>
                  <a:srgbClr val="0645AD"/>
                </a:solidFill>
                <a:effectLst/>
                <a:latin typeface="Arial" panose="020B0604020202020204" pitchFamily="34" charset="0"/>
                <a:hlinkClick r:id="rId3" tooltip="High Renaissance"/>
              </a:rPr>
              <a:t>High Renaissance</a:t>
            </a:r>
            <a:r>
              <a:rPr lang="en-US" b="0" i="0" dirty="0">
                <a:solidFill>
                  <a:srgbClr val="202122"/>
                </a:solidFill>
                <a:effectLst/>
                <a:latin typeface="Arial" panose="020B0604020202020204" pitchFamily="34" charset="0"/>
              </a:rPr>
              <a:t> who is widely considered one of the most diversely talented individuals ever to have lived.</a:t>
            </a:r>
            <a:r>
              <a:rPr lang="en-US" b="0" i="0" u="none" strike="noStrike" baseline="30000" dirty="0">
                <a:solidFill>
                  <a:srgbClr val="0645AD"/>
                </a:solidFill>
                <a:effectLst/>
                <a:latin typeface="Arial" panose="020B0604020202020204" pitchFamily="34" charset="0"/>
                <a:hlinkClick r:id="rId4"/>
              </a:rPr>
              <a:t>[4]</a:t>
            </a:r>
            <a:r>
              <a:rPr lang="en-US" b="0" i="0" dirty="0">
                <a:solidFill>
                  <a:srgbClr val="202122"/>
                </a:solidFill>
                <a:effectLst/>
                <a:latin typeface="Arial" panose="020B0604020202020204" pitchFamily="34" charset="0"/>
              </a:rPr>
              <a:t> While his fame initially rested on his achievements as a painter, he also became known for </a:t>
            </a:r>
            <a:r>
              <a:rPr lang="en-US" b="0" i="0" u="none" strike="noStrike" dirty="0">
                <a:solidFill>
                  <a:srgbClr val="0645AD"/>
                </a:solidFill>
                <a:effectLst/>
                <a:latin typeface="Arial" panose="020B0604020202020204" pitchFamily="34" charset="0"/>
                <a:hlinkClick r:id="rId5"/>
              </a:rPr>
              <a:t>his notebooks</a:t>
            </a:r>
            <a:r>
              <a:rPr lang="en-US" b="0" i="0" dirty="0">
                <a:solidFill>
                  <a:srgbClr val="202122"/>
                </a:solidFill>
                <a:effectLst/>
                <a:latin typeface="Arial" panose="020B0604020202020204" pitchFamily="34" charset="0"/>
              </a:rPr>
              <a:t>, in which he made drawings and notes on </a:t>
            </a:r>
            <a:r>
              <a:rPr lang="en-US" b="0" i="0" u="none" strike="noStrike" dirty="0">
                <a:solidFill>
                  <a:srgbClr val="0645AD"/>
                </a:solidFill>
                <a:effectLst/>
                <a:latin typeface="Arial" panose="020B0604020202020204" pitchFamily="34" charset="0"/>
                <a:hlinkClick r:id="rId6" tooltip="Science and inventions of Leonardo da Vinci"/>
              </a:rPr>
              <a:t>science and invention</a:t>
            </a:r>
            <a:r>
              <a:rPr lang="en-US" b="0" i="0" dirty="0">
                <a:solidFill>
                  <a:srgbClr val="202122"/>
                </a:solidFill>
                <a:effectLst/>
                <a:latin typeface="Arial" panose="020B0604020202020204" pitchFamily="34" charset="0"/>
              </a:rPr>
              <a:t>; these involve a variety of subjects including anatomy, astronomy, botany, cartography, painting, and </a:t>
            </a:r>
            <a:r>
              <a:rPr lang="en-US" b="0" i="0" u="none" strike="noStrike" dirty="0">
                <a:solidFill>
                  <a:srgbClr val="0645AD"/>
                </a:solidFill>
                <a:effectLst/>
                <a:latin typeface="Arial" panose="020B0604020202020204" pitchFamily="34" charset="0"/>
                <a:hlinkClick r:id="rId7" tooltip="Paleontology"/>
              </a:rPr>
              <a:t>paleontology</a:t>
            </a:r>
            <a:r>
              <a:rPr lang="en-US" b="0" i="0" dirty="0">
                <a:solidFill>
                  <a:srgbClr val="202122"/>
                </a:solidFill>
                <a:effectLst/>
                <a:latin typeface="Arial" panose="020B0604020202020204" pitchFamily="34" charset="0"/>
              </a:rPr>
              <a:t>. Leonardo's genius epitomized the Renaissance humanist idea,</a:t>
            </a:r>
            <a:r>
              <a:rPr lang="en-US" b="0" i="0" u="none" strike="noStrike" baseline="30000" dirty="0">
                <a:solidFill>
                  <a:srgbClr val="0645AD"/>
                </a:solidFill>
                <a:effectLst/>
                <a:latin typeface="Arial" panose="020B0604020202020204" pitchFamily="34" charset="0"/>
                <a:hlinkClick r:id="rId8"/>
              </a:rPr>
              <a:t>[5]</a:t>
            </a:r>
            <a:r>
              <a:rPr lang="en-US" b="0" i="0" dirty="0">
                <a:solidFill>
                  <a:srgbClr val="202122"/>
                </a:solidFill>
                <a:effectLst/>
                <a:latin typeface="Arial" panose="020B0604020202020204" pitchFamily="34" charset="0"/>
              </a:rPr>
              <a:t> and his collective works compose a contribution to later generations of artists rivalled only by that of his contemporary </a:t>
            </a:r>
            <a:r>
              <a:rPr lang="en-US" b="0" i="0" u="none" strike="noStrike" dirty="0">
                <a:solidFill>
                  <a:srgbClr val="0645AD"/>
                </a:solidFill>
                <a:effectLst/>
                <a:latin typeface="Arial" panose="020B0604020202020204" pitchFamily="34" charset="0"/>
                <a:hlinkClick r:id="rId9" tooltip="Michelangelo"/>
              </a:rPr>
              <a:t>Michelangelo</a:t>
            </a:r>
            <a:endParaRPr lang="el-GR" dirty="0"/>
          </a:p>
        </p:txBody>
      </p:sp>
    </p:spTree>
    <p:extLst>
      <p:ext uri="{BB962C8B-B14F-4D97-AF65-F5344CB8AC3E}">
        <p14:creationId xmlns:p14="http://schemas.microsoft.com/office/powerpoint/2010/main" val="373865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7F4272-A8E5-4CDA-9ADC-1D9CC8D7EBC8}"/>
              </a:ext>
            </a:extLst>
          </p:cNvPr>
          <p:cNvSpPr>
            <a:spLocks noGrp="1"/>
          </p:cNvSpPr>
          <p:nvPr>
            <p:ph type="title"/>
          </p:nvPr>
        </p:nvSpPr>
        <p:spPr/>
        <p:txBody>
          <a:bodyPr/>
          <a:lstStyle/>
          <a:p>
            <a:r>
              <a:rPr lang="en-US" dirty="0"/>
              <a:t>Leonardo da </a:t>
            </a:r>
            <a:r>
              <a:rPr lang="en-US" dirty="0" err="1"/>
              <a:t>vinci</a:t>
            </a:r>
            <a:r>
              <a:rPr lang="en-US" dirty="0"/>
              <a:t>  </a:t>
            </a:r>
            <a:r>
              <a:rPr lang="el-GR" dirty="0"/>
              <a:t>Συνοπτικές πληροφορίες</a:t>
            </a:r>
          </a:p>
        </p:txBody>
      </p:sp>
      <p:sp>
        <p:nvSpPr>
          <p:cNvPr id="3" name="Θέση περιεχομένου 2">
            <a:extLst>
              <a:ext uri="{FF2B5EF4-FFF2-40B4-BE49-F238E27FC236}">
                <a16:creationId xmlns:a16="http://schemas.microsoft.com/office/drawing/2014/main" id="{EFE25974-8F02-4935-A691-4F3127322346}"/>
              </a:ext>
            </a:extLst>
          </p:cNvPr>
          <p:cNvSpPr>
            <a:spLocks noGrp="1"/>
          </p:cNvSpPr>
          <p:nvPr>
            <p:ph idx="1"/>
          </p:nvPr>
        </p:nvSpPr>
        <p:spPr/>
        <p:txBody>
          <a:bodyPr/>
          <a:lstStyle/>
          <a:p>
            <a:pPr algn="l"/>
            <a:r>
              <a:rPr lang="en-US" b="0" i="0" dirty="0">
                <a:solidFill>
                  <a:srgbClr val="333333"/>
                </a:solidFill>
                <a:effectLst/>
                <a:latin typeface="open-sans"/>
              </a:rPr>
              <a:t>Leonardo da Vinci was a Renaissance artist and engineer, known for paintings like "The Last Supper" and "Mona Lisa,” and for inventions like a flying machine.</a:t>
            </a:r>
          </a:p>
          <a:p>
            <a:r>
              <a:rPr lang="en-US" b="1" i="0" dirty="0">
                <a:effectLst/>
                <a:latin typeface="open-sans"/>
              </a:rPr>
              <a:t>Who Was Leonardo da Vinci?</a:t>
            </a:r>
          </a:p>
          <a:p>
            <a:r>
              <a:rPr lang="en-US" dirty="0">
                <a:effectLst/>
              </a:rPr>
              <a:t>Leonardo da Vinci was a Renaissance painter, sculptor, architect, inventor, military engineer and draftsman — the epitome of a true Renaissance man. Gifted with a curious mind and a brilliant intellect, da Vinci studied the laws of science and nature, which greatly informed his work. His drawings, paintings and other works have influenced countless artists and engineers over the centuries. </a:t>
            </a:r>
          </a:p>
          <a:p>
            <a:endParaRPr lang="el-GR" dirty="0"/>
          </a:p>
        </p:txBody>
      </p:sp>
    </p:spTree>
    <p:extLst>
      <p:ext uri="{BB962C8B-B14F-4D97-AF65-F5344CB8AC3E}">
        <p14:creationId xmlns:p14="http://schemas.microsoft.com/office/powerpoint/2010/main" val="1557483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66C1B4-CB1E-4180-B34C-3CA87ACA3BB6}"/>
              </a:ext>
            </a:extLst>
          </p:cNvPr>
          <p:cNvSpPr>
            <a:spLocks noGrp="1"/>
          </p:cNvSpPr>
          <p:nvPr>
            <p:ph type="title"/>
          </p:nvPr>
        </p:nvSpPr>
        <p:spPr/>
        <p:txBody>
          <a:bodyPr>
            <a:normAutofit fontScale="90000"/>
          </a:bodyPr>
          <a:lstStyle/>
          <a:p>
            <a:r>
              <a:rPr lang="en-US" b="1" i="0" dirty="0">
                <a:solidFill>
                  <a:srgbClr val="333333"/>
                </a:solidFill>
                <a:effectLst/>
                <a:latin typeface="open-sans"/>
              </a:rPr>
              <a:t>Early Life</a:t>
            </a:r>
            <a:r>
              <a:rPr lang="el-GR" b="1" i="0" dirty="0">
                <a:solidFill>
                  <a:srgbClr val="333333"/>
                </a:solidFill>
                <a:effectLst/>
                <a:latin typeface="open-sans"/>
              </a:rPr>
              <a:t> </a:t>
            </a:r>
            <a:r>
              <a:rPr lang="en-US" b="1" i="0" dirty="0">
                <a:solidFill>
                  <a:srgbClr val="333333"/>
                </a:solidFill>
                <a:effectLst/>
                <a:latin typeface="open-sans"/>
              </a:rPr>
              <a:t>and Education</a:t>
            </a:r>
            <a:br>
              <a:rPr lang="en-US" b="1" i="0" dirty="0">
                <a:solidFill>
                  <a:srgbClr val="333333"/>
                </a:solidFill>
                <a:effectLst/>
                <a:latin typeface="open-sans"/>
              </a:rPr>
            </a:br>
            <a:br>
              <a:rPr lang="en-US" b="1" i="0" dirty="0">
                <a:solidFill>
                  <a:srgbClr val="333333"/>
                </a:solidFill>
                <a:effectLst/>
                <a:latin typeface="open-sans"/>
              </a:rPr>
            </a:br>
            <a:endParaRPr lang="el-GR" dirty="0"/>
          </a:p>
        </p:txBody>
      </p:sp>
      <p:sp>
        <p:nvSpPr>
          <p:cNvPr id="3" name="Θέση περιεχομένου 2">
            <a:extLst>
              <a:ext uri="{FF2B5EF4-FFF2-40B4-BE49-F238E27FC236}">
                <a16:creationId xmlns:a16="http://schemas.microsoft.com/office/drawing/2014/main" id="{839F6E08-12A0-48D8-BDCB-21DE3B010553}"/>
              </a:ext>
            </a:extLst>
          </p:cNvPr>
          <p:cNvSpPr>
            <a:spLocks noGrp="1"/>
          </p:cNvSpPr>
          <p:nvPr>
            <p:ph idx="1"/>
          </p:nvPr>
        </p:nvSpPr>
        <p:spPr/>
        <p:txBody>
          <a:bodyPr>
            <a:normAutofit fontScale="77500" lnSpcReduction="20000"/>
          </a:bodyPr>
          <a:lstStyle/>
          <a:p>
            <a:pPr algn="l"/>
            <a:r>
              <a:rPr lang="en-US" b="0" i="0" dirty="0">
                <a:solidFill>
                  <a:srgbClr val="333333"/>
                </a:solidFill>
                <a:effectLst/>
                <a:latin typeface="open-sans"/>
              </a:rPr>
              <a:t>Da Vinci was born in a farmhouse outside the village of </a:t>
            </a:r>
            <a:r>
              <a:rPr lang="en-US" b="0" i="0" dirty="0" err="1">
                <a:solidFill>
                  <a:srgbClr val="333333"/>
                </a:solidFill>
                <a:effectLst/>
                <a:latin typeface="open-sans"/>
              </a:rPr>
              <a:t>Anchiano</a:t>
            </a:r>
            <a:r>
              <a:rPr lang="en-US" b="0" i="0" dirty="0">
                <a:solidFill>
                  <a:srgbClr val="333333"/>
                </a:solidFill>
                <a:effectLst/>
                <a:latin typeface="open-sans"/>
              </a:rPr>
              <a:t> in Tuscany, Italy (about 18 miles west of Florence) on April 15, 1452.</a:t>
            </a:r>
          </a:p>
          <a:p>
            <a:pPr algn="l"/>
            <a:r>
              <a:rPr lang="en-US" b="0" i="0" dirty="0">
                <a:solidFill>
                  <a:srgbClr val="333333"/>
                </a:solidFill>
                <a:effectLst/>
                <a:latin typeface="open-sans"/>
              </a:rPr>
              <a:t>Born out of wedlock to respected Florentine notary Ser Piero and a young peasant woman named Caterina, da Vinci was raised by his father and his stepmother. </a:t>
            </a:r>
          </a:p>
          <a:p>
            <a:pPr algn="l"/>
            <a:r>
              <a:rPr lang="en-US" b="0" i="0" dirty="0">
                <a:solidFill>
                  <a:srgbClr val="333333"/>
                </a:solidFill>
                <a:effectLst/>
                <a:latin typeface="open-sans"/>
              </a:rPr>
              <a:t>At the age of five, he moved to his father’s estate in nearby Vinci (the town from which his surname derives), where he lived with his uncle and grandparents.</a:t>
            </a:r>
          </a:p>
          <a:p>
            <a:pPr algn="l"/>
            <a:r>
              <a:rPr lang="en-US" b="0" i="0" dirty="0">
                <a:solidFill>
                  <a:srgbClr val="333333"/>
                </a:solidFill>
                <a:effectLst/>
                <a:latin typeface="open-sans"/>
              </a:rPr>
              <a:t>Young da Vinci received little formal education beyond basic reading, writing and mathematics instruction, but his artistic talents were evident from an early age. Around the age of 14, da Vinci began a lengthy apprenticeship with the noted artist Andrea del Verrocchio in Florence. He learned a wide breadth of technical skills including metalworking, leather arts, carpentry, drawing, painting and sculpting. </a:t>
            </a:r>
          </a:p>
          <a:p>
            <a:pPr algn="l"/>
            <a:r>
              <a:rPr lang="en-US" b="0" i="0" dirty="0">
                <a:solidFill>
                  <a:srgbClr val="333333"/>
                </a:solidFill>
                <a:effectLst/>
                <a:latin typeface="open-sans"/>
              </a:rPr>
              <a:t>His earliest known dated work — a pen-and-ink drawing of a landscape in the Arno valley — was sketched in 1473.</a:t>
            </a:r>
          </a:p>
          <a:p>
            <a:endParaRPr lang="el-GR" dirty="0"/>
          </a:p>
        </p:txBody>
      </p:sp>
    </p:spTree>
    <p:extLst>
      <p:ext uri="{BB962C8B-B14F-4D97-AF65-F5344CB8AC3E}">
        <p14:creationId xmlns:p14="http://schemas.microsoft.com/office/powerpoint/2010/main" val="1587450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B9AAFC-7A61-4487-8359-A473C6E1A150}"/>
              </a:ext>
            </a:extLst>
          </p:cNvPr>
          <p:cNvSpPr>
            <a:spLocks noGrp="1"/>
          </p:cNvSpPr>
          <p:nvPr>
            <p:ph type="title"/>
          </p:nvPr>
        </p:nvSpPr>
        <p:spPr/>
        <p:txBody>
          <a:bodyPr/>
          <a:lstStyle/>
          <a:p>
            <a:r>
              <a:rPr lang="en-US" b="1" i="0" dirty="0">
                <a:solidFill>
                  <a:srgbClr val="333333"/>
                </a:solidFill>
                <a:effectLst/>
                <a:latin typeface="open-sans"/>
              </a:rPr>
              <a:t>Early Works</a:t>
            </a:r>
            <a:br>
              <a:rPr lang="en-US" b="1" i="0" dirty="0">
                <a:solidFill>
                  <a:srgbClr val="333333"/>
                </a:solidFill>
                <a:effectLst/>
                <a:latin typeface="open-sans"/>
              </a:rPr>
            </a:br>
            <a:endParaRPr lang="el-GR" dirty="0"/>
          </a:p>
        </p:txBody>
      </p:sp>
      <p:sp>
        <p:nvSpPr>
          <p:cNvPr id="3" name="Θέση περιεχομένου 2">
            <a:extLst>
              <a:ext uri="{FF2B5EF4-FFF2-40B4-BE49-F238E27FC236}">
                <a16:creationId xmlns:a16="http://schemas.microsoft.com/office/drawing/2014/main" id="{820531BA-2AFF-4061-98B8-2734CD4D8888}"/>
              </a:ext>
            </a:extLst>
          </p:cNvPr>
          <p:cNvSpPr>
            <a:spLocks noGrp="1"/>
          </p:cNvSpPr>
          <p:nvPr>
            <p:ph idx="1"/>
          </p:nvPr>
        </p:nvSpPr>
        <p:spPr/>
        <p:txBody>
          <a:bodyPr>
            <a:normAutofit fontScale="85000" lnSpcReduction="20000"/>
          </a:bodyPr>
          <a:lstStyle/>
          <a:p>
            <a:pPr algn="l"/>
            <a:r>
              <a:rPr lang="en-US" b="0" i="0" dirty="0">
                <a:solidFill>
                  <a:srgbClr val="333333"/>
                </a:solidFill>
                <a:effectLst/>
                <a:latin typeface="open-sans"/>
              </a:rPr>
              <a:t>At the age of 20, da Vinci qualified for membership as a master artist in Florence’s Guild of Saint Luke and established his own workshop. However, he continued to collaborate with del Verrocchio for an additional five years.</a:t>
            </a:r>
          </a:p>
          <a:p>
            <a:pPr algn="l"/>
            <a:r>
              <a:rPr lang="en-US" b="0" i="0" dirty="0">
                <a:solidFill>
                  <a:srgbClr val="333333"/>
                </a:solidFill>
                <a:effectLst/>
                <a:latin typeface="open-sans"/>
              </a:rPr>
              <a:t>It is thought that del Verrocchio completed his “Baptism of Christ” around 1475 with the help of his student, who painted part of the background and the young angel holding the robe of Jesus. </a:t>
            </a:r>
          </a:p>
          <a:p>
            <a:pPr algn="l"/>
            <a:r>
              <a:rPr lang="en-US" b="0" i="0" dirty="0">
                <a:solidFill>
                  <a:srgbClr val="333333"/>
                </a:solidFill>
                <a:effectLst/>
                <a:latin typeface="open-sans"/>
              </a:rPr>
              <a:t>According to </a:t>
            </a:r>
            <a:r>
              <a:rPr lang="en-US" b="0" i="1" dirty="0">
                <a:solidFill>
                  <a:srgbClr val="333333"/>
                </a:solidFill>
                <a:effectLst/>
                <a:latin typeface="open-sans"/>
              </a:rPr>
              <a:t>Lives of the Most Excellent Painters, Sculptors and Architects</a:t>
            </a:r>
            <a:r>
              <a:rPr lang="en-US" b="0" i="0" dirty="0">
                <a:solidFill>
                  <a:srgbClr val="333333"/>
                </a:solidFill>
                <a:effectLst/>
                <a:latin typeface="open-sans"/>
              </a:rPr>
              <a:t>, written around 1550 by artist Giorgio Vasari, del Verrocchio was so humbled by the superior talent of his pupil that he never picked up a paintbrush again. (Most scholars, however, dismiss Vasari’s account as apocryphal.) In 1478, after leaving del Verrocchio’s studio, da Vinci received his first independent commission for an altarpiece to reside in a chapel inside Florence’s Palazzo Vecchio. </a:t>
            </a:r>
          </a:p>
          <a:p>
            <a:pPr algn="l"/>
            <a:r>
              <a:rPr lang="en-US" b="0" i="0" dirty="0">
                <a:solidFill>
                  <a:srgbClr val="333333"/>
                </a:solidFill>
                <a:effectLst/>
                <a:latin typeface="open-sans"/>
              </a:rPr>
              <a:t>Three years later the Augustinian monks of Florence’s San Donato a </a:t>
            </a:r>
            <a:r>
              <a:rPr lang="en-US" b="0" i="0" dirty="0" err="1">
                <a:solidFill>
                  <a:srgbClr val="333333"/>
                </a:solidFill>
                <a:effectLst/>
                <a:latin typeface="open-sans"/>
              </a:rPr>
              <a:t>Scopeto</a:t>
            </a:r>
            <a:r>
              <a:rPr lang="en-US" b="0" i="0" dirty="0">
                <a:solidFill>
                  <a:srgbClr val="333333"/>
                </a:solidFill>
                <a:effectLst/>
                <a:latin typeface="open-sans"/>
              </a:rPr>
              <a:t> tasked him to paint “Adoration of the Magi.” The young artist, however, would leave the city and abandon both commissions without ever completing them.</a:t>
            </a:r>
          </a:p>
          <a:p>
            <a:pPr algn="l"/>
            <a:endParaRPr lang="en-US" b="0" i="0" dirty="0">
              <a:solidFill>
                <a:srgbClr val="333333"/>
              </a:solidFill>
              <a:effectLst/>
              <a:latin typeface="open-sans"/>
            </a:endParaRPr>
          </a:p>
          <a:p>
            <a:endParaRPr lang="el-GR" dirty="0"/>
          </a:p>
        </p:txBody>
      </p:sp>
      <p:sp>
        <p:nvSpPr>
          <p:cNvPr id="5" name="TextBox 4">
            <a:extLst>
              <a:ext uri="{FF2B5EF4-FFF2-40B4-BE49-F238E27FC236}">
                <a16:creationId xmlns:a16="http://schemas.microsoft.com/office/drawing/2014/main" id="{5A47C733-539F-4449-8B16-468D88FFBB03}"/>
              </a:ext>
            </a:extLst>
          </p:cNvPr>
          <p:cNvSpPr txBox="1"/>
          <p:nvPr/>
        </p:nvSpPr>
        <p:spPr>
          <a:xfrm>
            <a:off x="3049073" y="2416557"/>
            <a:ext cx="6098146" cy="2031325"/>
          </a:xfrm>
          <a:prstGeom prst="rect">
            <a:avLst/>
          </a:prstGeom>
          <a:noFill/>
        </p:spPr>
        <p:txBody>
          <a:bodyPr wrap="square">
            <a:spAutoFit/>
          </a:bodyPr>
          <a:lstStyle/>
          <a:p>
            <a:pPr algn="l"/>
            <a:r>
              <a:rPr lang="en-US" b="0" i="0" dirty="0">
                <a:solidFill>
                  <a:srgbClr val="333333"/>
                </a:solidFill>
                <a:effectLst/>
                <a:latin typeface="open-sans"/>
              </a:rPr>
              <a:t>In 1478, after leaving del Verrocchio’s studio, da Vinci received his first independent commission for an altarpiece to reside in a chapel inside Florence’s Palazzo Vecchio. </a:t>
            </a:r>
          </a:p>
          <a:p>
            <a:pPr algn="l"/>
            <a:r>
              <a:rPr lang="en-US" b="0" i="0" dirty="0">
                <a:solidFill>
                  <a:srgbClr val="333333"/>
                </a:solidFill>
                <a:effectLst/>
                <a:latin typeface="open-sans"/>
              </a:rPr>
              <a:t>Three years later the Augustinian monks of Florence’s San Donato a </a:t>
            </a:r>
            <a:r>
              <a:rPr lang="en-US" b="0" i="0" dirty="0" err="1">
                <a:solidFill>
                  <a:srgbClr val="333333"/>
                </a:solidFill>
                <a:effectLst/>
                <a:latin typeface="open-sans"/>
              </a:rPr>
              <a:t>Scopeto</a:t>
            </a:r>
            <a:r>
              <a:rPr lang="en-US" b="0" i="0" dirty="0">
                <a:solidFill>
                  <a:srgbClr val="333333"/>
                </a:solidFill>
                <a:effectLst/>
                <a:latin typeface="open-sans"/>
              </a:rPr>
              <a:t> tasked him to paint “Adoration of the Magi.” The young artist, however, would leave the city and abandon both commissions without ever completing them.</a:t>
            </a:r>
          </a:p>
        </p:txBody>
      </p:sp>
    </p:spTree>
    <p:extLst>
      <p:ext uri="{BB962C8B-B14F-4D97-AF65-F5344CB8AC3E}">
        <p14:creationId xmlns:p14="http://schemas.microsoft.com/office/powerpoint/2010/main" val="871546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BA8E99F-920E-4C7D-857C-035688E854F4}"/>
              </a:ext>
            </a:extLst>
          </p:cNvPr>
          <p:cNvSpPr>
            <a:spLocks noGrp="1"/>
          </p:cNvSpPr>
          <p:nvPr>
            <p:ph type="title"/>
          </p:nvPr>
        </p:nvSpPr>
        <p:spPr/>
        <p:txBody>
          <a:bodyPr/>
          <a:lstStyle/>
          <a:p>
            <a:r>
              <a:rPr lang="en-US" b="1" i="0" dirty="0">
                <a:solidFill>
                  <a:srgbClr val="333333"/>
                </a:solidFill>
                <a:effectLst/>
                <a:latin typeface="open-sans"/>
              </a:rPr>
              <a:t>Leonardo da Vinci: Paintings</a:t>
            </a:r>
            <a:br>
              <a:rPr lang="en-US" b="1" i="0" dirty="0">
                <a:solidFill>
                  <a:srgbClr val="333333"/>
                </a:solidFill>
                <a:effectLst/>
                <a:latin typeface="open-sans"/>
              </a:rPr>
            </a:br>
            <a:endParaRPr lang="el-GR" dirty="0"/>
          </a:p>
        </p:txBody>
      </p:sp>
      <p:sp>
        <p:nvSpPr>
          <p:cNvPr id="3" name="Θέση περιεχομένου 2">
            <a:extLst>
              <a:ext uri="{FF2B5EF4-FFF2-40B4-BE49-F238E27FC236}">
                <a16:creationId xmlns:a16="http://schemas.microsoft.com/office/drawing/2014/main" id="{93DAA878-6A2C-4971-9230-88C04CD9D998}"/>
              </a:ext>
            </a:extLst>
          </p:cNvPr>
          <p:cNvSpPr>
            <a:spLocks noGrp="1"/>
          </p:cNvSpPr>
          <p:nvPr>
            <p:ph idx="1"/>
          </p:nvPr>
        </p:nvSpPr>
        <p:spPr/>
        <p:txBody>
          <a:bodyPr>
            <a:normAutofit fontScale="70000" lnSpcReduction="20000"/>
          </a:bodyPr>
          <a:lstStyle/>
          <a:p>
            <a:pPr algn="l"/>
            <a:r>
              <a:rPr lang="en-US" b="0" i="0" dirty="0">
                <a:solidFill>
                  <a:srgbClr val="333333"/>
                </a:solidFill>
                <a:effectLst/>
                <a:latin typeface="open-sans"/>
              </a:rPr>
              <a:t>Although da Vinci is known for his artistic abilities, fewer than two dozen paintings attributed to him exist. One reason is that his interests were so varied that he wasn’t a prolific painter. Da Vinci’s most famous works include the “Vitruvian Man,” “The Last Supper” and the “</a:t>
            </a:r>
            <a:r>
              <a:rPr lang="en-US" b="0" i="0" u="sng" dirty="0">
                <a:solidFill>
                  <a:srgbClr val="A00000"/>
                </a:solidFill>
                <a:effectLst/>
                <a:latin typeface="open-sans"/>
                <a:hlinkClick r:id="rId2"/>
              </a:rPr>
              <a:t>Mona Lisa</a:t>
            </a:r>
            <a:r>
              <a:rPr lang="en-US" b="0" i="0" dirty="0">
                <a:solidFill>
                  <a:srgbClr val="333333"/>
                </a:solidFill>
                <a:effectLst/>
                <a:latin typeface="open-sans"/>
              </a:rPr>
              <a:t>.” Art and science intersected perfectly in da Vinci’s sketch of “Vitruvian Man,” drawn in 1490, which depicted a nude male figure in two superimposed positions with his arms and legs apart inside both a square and a circle. he now-famous sketch represents da Vinci's study of proportion and symmetry, as well as his desire to relate man to the natural world. </a:t>
            </a:r>
            <a:r>
              <a:rPr lang="en-US" b="0" i="0" dirty="0">
                <a:solidFill>
                  <a:srgbClr val="333333"/>
                </a:solidFill>
                <a:effectLst/>
                <a:latin typeface="futura-pt"/>
              </a:rPr>
              <a:t>The Last Supper </a:t>
            </a:r>
          </a:p>
          <a:p>
            <a:pPr algn="l"/>
            <a:r>
              <a:rPr lang="en-US" b="0" i="0" dirty="0">
                <a:solidFill>
                  <a:srgbClr val="333333"/>
                </a:solidFill>
                <a:effectLst/>
                <a:latin typeface="open-sans"/>
              </a:rPr>
              <a:t>Around 1495, Ludovico Sforza, then the Duke of Milan, commissioned da Vinci to paint “The Last Supper” on the back wall of the dining hall inside the monastery of Milan’s Santa Maria </a:t>
            </a:r>
            <a:r>
              <a:rPr lang="en-US" b="0" i="0" dirty="0" err="1">
                <a:solidFill>
                  <a:srgbClr val="333333"/>
                </a:solidFill>
                <a:effectLst/>
                <a:latin typeface="open-sans"/>
              </a:rPr>
              <a:t>delle</a:t>
            </a:r>
            <a:r>
              <a:rPr lang="en-US" b="0" i="0" dirty="0">
                <a:solidFill>
                  <a:srgbClr val="333333"/>
                </a:solidFill>
                <a:effectLst/>
                <a:latin typeface="open-sans"/>
              </a:rPr>
              <a:t> </a:t>
            </a:r>
            <a:r>
              <a:rPr lang="en-US" b="0" i="0" dirty="0" err="1">
                <a:solidFill>
                  <a:srgbClr val="333333"/>
                </a:solidFill>
                <a:effectLst/>
                <a:latin typeface="open-sans"/>
              </a:rPr>
              <a:t>Grazie</a:t>
            </a:r>
            <a:r>
              <a:rPr lang="en-US" b="0" i="0" dirty="0">
                <a:solidFill>
                  <a:srgbClr val="333333"/>
                </a:solidFill>
                <a:effectLst/>
                <a:latin typeface="open-sans"/>
              </a:rPr>
              <a:t>.</a:t>
            </a:r>
          </a:p>
          <a:p>
            <a:pPr algn="l"/>
            <a:r>
              <a:rPr lang="en-US" b="0" i="0" dirty="0">
                <a:solidFill>
                  <a:srgbClr val="333333"/>
                </a:solidFill>
                <a:effectLst/>
                <a:latin typeface="open-sans"/>
              </a:rPr>
              <a:t>The masterpiece, which took approximately three years to complete, captures the drama of the moment when Jesus informs the Twelve Apostles gathered for Passover dinner that one of them would soon betray him. The range of facial expressions and the body language of the figures around the table bring the masterful composition to life.</a:t>
            </a:r>
          </a:p>
          <a:p>
            <a:pPr algn="l"/>
            <a:r>
              <a:rPr lang="en-US" b="0" i="0" dirty="0">
                <a:solidFill>
                  <a:srgbClr val="333333"/>
                </a:solidFill>
                <a:effectLst/>
                <a:latin typeface="open-sans"/>
              </a:rPr>
              <a:t>The decision by da Vinci to paint with tempera and oil on dried plaster instead of painting a fresco on fresh plaster led to the quick deterioration and flaking of “The Last Supper.” Although an improper restoration caused further damage to the mural, it has now been stabilized using modern conservation techniques. </a:t>
            </a:r>
          </a:p>
          <a:p>
            <a:endParaRPr lang="el-GR" dirty="0"/>
          </a:p>
        </p:txBody>
      </p:sp>
    </p:spTree>
    <p:extLst>
      <p:ext uri="{BB962C8B-B14F-4D97-AF65-F5344CB8AC3E}">
        <p14:creationId xmlns:p14="http://schemas.microsoft.com/office/powerpoint/2010/main" val="2235819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F0CEA5-4E29-4613-AB29-C7147E6FB348}"/>
              </a:ext>
            </a:extLst>
          </p:cNvPr>
          <p:cNvSpPr>
            <a:spLocks noGrp="1"/>
          </p:cNvSpPr>
          <p:nvPr>
            <p:ph type="title"/>
          </p:nvPr>
        </p:nvSpPr>
        <p:spPr/>
        <p:txBody>
          <a:bodyPr/>
          <a:lstStyle/>
          <a:p>
            <a:r>
              <a:rPr lang="en-US" b="0" i="0" dirty="0">
                <a:solidFill>
                  <a:srgbClr val="333333"/>
                </a:solidFill>
                <a:effectLst/>
                <a:latin typeface="futura-pt"/>
              </a:rPr>
              <a:t>Battle of </a:t>
            </a:r>
            <a:r>
              <a:rPr lang="en-US" b="0" i="0" dirty="0" err="1">
                <a:solidFill>
                  <a:srgbClr val="333333"/>
                </a:solidFill>
                <a:effectLst/>
                <a:latin typeface="futura-pt"/>
              </a:rPr>
              <a:t>Anghiari</a:t>
            </a:r>
            <a:br>
              <a:rPr lang="en-US" b="0" i="0" dirty="0">
                <a:solidFill>
                  <a:srgbClr val="333333"/>
                </a:solidFill>
                <a:effectLst/>
                <a:latin typeface="futura-pt"/>
              </a:rPr>
            </a:br>
            <a:endParaRPr lang="el-GR" dirty="0"/>
          </a:p>
        </p:txBody>
      </p:sp>
      <p:sp>
        <p:nvSpPr>
          <p:cNvPr id="3" name="Θέση περιεχομένου 2">
            <a:extLst>
              <a:ext uri="{FF2B5EF4-FFF2-40B4-BE49-F238E27FC236}">
                <a16:creationId xmlns:a16="http://schemas.microsoft.com/office/drawing/2014/main" id="{C642FBED-0AE5-45CF-B98A-2607EDEB4D98}"/>
              </a:ext>
            </a:extLst>
          </p:cNvPr>
          <p:cNvSpPr>
            <a:spLocks noGrp="1"/>
          </p:cNvSpPr>
          <p:nvPr>
            <p:ph idx="1"/>
          </p:nvPr>
        </p:nvSpPr>
        <p:spPr/>
        <p:txBody>
          <a:bodyPr/>
          <a:lstStyle/>
          <a:p>
            <a:pPr algn="l"/>
            <a:r>
              <a:rPr lang="en-US" b="0" i="0" dirty="0">
                <a:solidFill>
                  <a:srgbClr val="333333"/>
                </a:solidFill>
                <a:effectLst/>
                <a:latin typeface="open-sans"/>
              </a:rPr>
              <a:t>In 1503, da Vinci also started work on the "Battle of </a:t>
            </a:r>
            <a:r>
              <a:rPr lang="en-US" b="0" i="0" dirty="0" err="1">
                <a:solidFill>
                  <a:srgbClr val="333333"/>
                </a:solidFill>
                <a:effectLst/>
                <a:latin typeface="open-sans"/>
              </a:rPr>
              <a:t>Anghiari</a:t>
            </a:r>
            <a:r>
              <a:rPr lang="en-US" b="0" i="0" dirty="0">
                <a:solidFill>
                  <a:srgbClr val="333333"/>
                </a:solidFill>
                <a:effectLst/>
                <a:latin typeface="open-sans"/>
              </a:rPr>
              <a:t>," a mural commissioned for the council hall in the Palazzo Vecchio that was to be twice as large as "The Last Supper."</a:t>
            </a:r>
          </a:p>
          <a:p>
            <a:pPr algn="l"/>
            <a:r>
              <a:rPr lang="en-US" b="0" i="0" dirty="0">
                <a:solidFill>
                  <a:srgbClr val="333333"/>
                </a:solidFill>
                <a:effectLst/>
                <a:latin typeface="open-sans"/>
              </a:rPr>
              <a:t>He abandoned the "Battle of </a:t>
            </a:r>
            <a:r>
              <a:rPr lang="en-US" b="0" i="0" dirty="0" err="1">
                <a:solidFill>
                  <a:srgbClr val="333333"/>
                </a:solidFill>
                <a:effectLst/>
                <a:latin typeface="open-sans"/>
              </a:rPr>
              <a:t>Anghiari</a:t>
            </a:r>
            <a:r>
              <a:rPr lang="en-US" b="0" i="0" dirty="0">
                <a:solidFill>
                  <a:srgbClr val="333333"/>
                </a:solidFill>
                <a:effectLst/>
                <a:latin typeface="open-sans"/>
              </a:rPr>
              <a:t>" project after two years when the mural began to deteriorate before he had a chance to finish it.</a:t>
            </a:r>
          </a:p>
          <a:p>
            <a:endParaRPr lang="el-GR" dirty="0"/>
          </a:p>
        </p:txBody>
      </p:sp>
    </p:spTree>
    <p:extLst>
      <p:ext uri="{BB962C8B-B14F-4D97-AF65-F5344CB8AC3E}">
        <p14:creationId xmlns:p14="http://schemas.microsoft.com/office/powerpoint/2010/main" val="7191737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0876F6-76B1-4443-9560-425B4EAEF770}"/>
              </a:ext>
            </a:extLst>
          </p:cNvPr>
          <p:cNvSpPr>
            <a:spLocks noGrp="1"/>
          </p:cNvSpPr>
          <p:nvPr>
            <p:ph type="title"/>
          </p:nvPr>
        </p:nvSpPr>
        <p:spPr/>
        <p:txBody>
          <a:bodyPr/>
          <a:lstStyle/>
          <a:p>
            <a:r>
              <a:rPr lang="en-US" b="0" i="0" dirty="0">
                <a:solidFill>
                  <a:srgbClr val="333333"/>
                </a:solidFill>
                <a:effectLst/>
                <a:latin typeface="futura-pt"/>
              </a:rPr>
              <a:t>Mona Lisa</a:t>
            </a:r>
            <a:br>
              <a:rPr lang="en-US" b="0" i="0" dirty="0">
                <a:solidFill>
                  <a:srgbClr val="333333"/>
                </a:solidFill>
                <a:effectLst/>
                <a:latin typeface="futura-pt"/>
              </a:rPr>
            </a:br>
            <a:endParaRPr lang="el-GR" dirty="0"/>
          </a:p>
        </p:txBody>
      </p:sp>
      <p:sp>
        <p:nvSpPr>
          <p:cNvPr id="3" name="Θέση περιεχομένου 2">
            <a:extLst>
              <a:ext uri="{FF2B5EF4-FFF2-40B4-BE49-F238E27FC236}">
                <a16:creationId xmlns:a16="http://schemas.microsoft.com/office/drawing/2014/main" id="{D671C001-9760-4329-8AC7-EC5D6EC2F62F}"/>
              </a:ext>
            </a:extLst>
          </p:cNvPr>
          <p:cNvSpPr>
            <a:spLocks noGrp="1"/>
          </p:cNvSpPr>
          <p:nvPr>
            <p:ph idx="1"/>
          </p:nvPr>
        </p:nvSpPr>
        <p:spPr/>
        <p:txBody>
          <a:bodyPr>
            <a:normAutofit fontScale="85000" lnSpcReduction="20000"/>
          </a:bodyPr>
          <a:lstStyle/>
          <a:p>
            <a:pPr algn="l"/>
            <a:r>
              <a:rPr lang="en-US" b="0" i="0" dirty="0">
                <a:solidFill>
                  <a:srgbClr val="333333"/>
                </a:solidFill>
                <a:effectLst/>
                <a:latin typeface="open-sans"/>
              </a:rPr>
              <a:t>In 1503, da Vinci started working on what would become his most well-known painting — and arguably the most famous painting in the world —the “Mona Lisa.” The privately commissioned work is characterized by the enigmatic smile of the woman in the half-portrait, which derives from da Vinci’s sfumato technique.</a:t>
            </a:r>
          </a:p>
          <a:p>
            <a:pPr algn="l"/>
            <a:r>
              <a:rPr lang="en-US" b="0" i="0" dirty="0">
                <a:solidFill>
                  <a:srgbClr val="333333"/>
                </a:solidFill>
                <a:effectLst/>
                <a:latin typeface="open-sans"/>
              </a:rPr>
              <a:t>Adding to the allure of the “Mona Lisa” is the mystery surrounding the identity of the subject. Princess Isabella of Naples, an unnamed courtesan and da Vinci’s own mother have all been put forth as potential sitters for the masterpiece. It has even been speculated that the subject wasn’t a female at all but da Vinci’s longtime apprentice </a:t>
            </a:r>
            <a:r>
              <a:rPr lang="en-US" b="0" i="0" dirty="0" err="1">
                <a:solidFill>
                  <a:srgbClr val="333333"/>
                </a:solidFill>
                <a:effectLst/>
                <a:latin typeface="open-sans"/>
              </a:rPr>
              <a:t>Salai</a:t>
            </a:r>
            <a:r>
              <a:rPr lang="en-US" b="0" i="0" dirty="0">
                <a:solidFill>
                  <a:srgbClr val="333333"/>
                </a:solidFill>
                <a:effectLst/>
                <a:latin typeface="open-sans"/>
              </a:rPr>
              <a:t> dressed in women’s clothing.</a:t>
            </a:r>
          </a:p>
          <a:p>
            <a:r>
              <a:rPr lang="en-US" b="0" i="0" dirty="0">
                <a:solidFill>
                  <a:srgbClr val="333333"/>
                </a:solidFill>
                <a:effectLst/>
                <a:latin typeface="open-sans"/>
              </a:rPr>
              <a:t>Based on accounts from an early biographer, however, the "Mona Lisa" is a picture of Lisa del </a:t>
            </a:r>
            <a:r>
              <a:rPr lang="en-US" b="0" i="0" dirty="0" err="1">
                <a:solidFill>
                  <a:srgbClr val="333333"/>
                </a:solidFill>
                <a:effectLst/>
                <a:latin typeface="open-sans"/>
              </a:rPr>
              <a:t>Giocondo</a:t>
            </a:r>
            <a:r>
              <a:rPr lang="en-US" b="0" i="0" dirty="0">
                <a:solidFill>
                  <a:srgbClr val="333333"/>
                </a:solidFill>
                <a:effectLst/>
                <a:latin typeface="open-sans"/>
              </a:rPr>
              <a:t>, the wife of a wealthy Florentine silk merchant. The painting’s original Italian name — “La Gioconda” — supports the theory, but it’s far from certain. Some art historians believe the merchant commissioned the portrait to celebrate the pending birth of the couple’s next child, which means the subject could have been pregnant at the time of the painting.</a:t>
            </a:r>
            <a:endParaRPr lang="el-GR" dirty="0"/>
          </a:p>
        </p:txBody>
      </p:sp>
    </p:spTree>
    <p:extLst>
      <p:ext uri="{BB962C8B-B14F-4D97-AF65-F5344CB8AC3E}">
        <p14:creationId xmlns:p14="http://schemas.microsoft.com/office/powerpoint/2010/main" val="35416202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EEFC5A-70A1-4B5F-9DF5-DB2501D01E3B}"/>
              </a:ext>
            </a:extLst>
          </p:cNvPr>
          <p:cNvSpPr>
            <a:spLocks noGrp="1"/>
          </p:cNvSpPr>
          <p:nvPr>
            <p:ph type="title"/>
          </p:nvPr>
        </p:nvSpPr>
        <p:spPr/>
        <p:txBody>
          <a:bodyPr/>
          <a:lstStyle/>
          <a:p>
            <a:r>
              <a:rPr lang="en-US" b="1" i="0" dirty="0">
                <a:solidFill>
                  <a:srgbClr val="333333"/>
                </a:solidFill>
                <a:effectLst/>
                <a:latin typeface="open-sans"/>
              </a:rPr>
              <a:t>Inventions</a:t>
            </a:r>
            <a:br>
              <a:rPr lang="en-US" b="1" i="0" dirty="0">
                <a:solidFill>
                  <a:srgbClr val="333333"/>
                </a:solidFill>
                <a:effectLst/>
                <a:latin typeface="open-sans"/>
              </a:rPr>
            </a:br>
            <a:endParaRPr lang="el-GR" dirty="0"/>
          </a:p>
        </p:txBody>
      </p:sp>
      <p:sp>
        <p:nvSpPr>
          <p:cNvPr id="3" name="Θέση περιεχομένου 2">
            <a:extLst>
              <a:ext uri="{FF2B5EF4-FFF2-40B4-BE49-F238E27FC236}">
                <a16:creationId xmlns:a16="http://schemas.microsoft.com/office/drawing/2014/main" id="{9F4831BA-D858-4C1B-AD90-924393E0D62C}"/>
              </a:ext>
            </a:extLst>
          </p:cNvPr>
          <p:cNvSpPr>
            <a:spLocks noGrp="1"/>
          </p:cNvSpPr>
          <p:nvPr>
            <p:ph idx="1"/>
          </p:nvPr>
        </p:nvSpPr>
        <p:spPr/>
        <p:txBody>
          <a:bodyPr>
            <a:normAutofit fontScale="85000" lnSpcReduction="20000"/>
          </a:bodyPr>
          <a:lstStyle/>
          <a:p>
            <a:pPr algn="l"/>
            <a:r>
              <a:rPr lang="en-US" b="0" i="0" dirty="0">
                <a:solidFill>
                  <a:srgbClr val="333333"/>
                </a:solidFill>
                <a:effectLst/>
                <a:latin typeface="open-sans"/>
              </a:rPr>
              <a:t>In 1482, Florentine ruler </a:t>
            </a:r>
            <a:r>
              <a:rPr lang="en-US" b="0" i="0" u="sng" dirty="0">
                <a:solidFill>
                  <a:srgbClr val="A00000"/>
                </a:solidFill>
                <a:effectLst/>
                <a:latin typeface="open-sans"/>
                <a:hlinkClick r:id="rId2"/>
              </a:rPr>
              <a:t>Lorenzo de' Medici</a:t>
            </a:r>
            <a:r>
              <a:rPr lang="en-US" b="0" i="0" dirty="0">
                <a:solidFill>
                  <a:srgbClr val="333333"/>
                </a:solidFill>
                <a:effectLst/>
                <a:latin typeface="open-sans"/>
              </a:rPr>
              <a:t> commissioned da Vinci to create a silver lyre and bring it as a peace gesture to Ludovico Sforza. After doing so, da Vinci lobbied Ludovico for a job and sent the future Duke of Milan a letter that barely mentioned his considerable talents as an artist and instead touted his more marketable skills as a military engineer.</a:t>
            </a:r>
          </a:p>
          <a:p>
            <a:pPr algn="l"/>
            <a:r>
              <a:rPr lang="en-US" b="0" i="0" dirty="0">
                <a:solidFill>
                  <a:srgbClr val="333333"/>
                </a:solidFill>
                <a:effectLst/>
                <a:latin typeface="open-sans"/>
              </a:rPr>
              <a:t>Using his inventive mind, da Vinci sketched war machines such as a war chariot with scythe blades mounted on the sides, an armored tank propelled by two men cranking a shaft and even an enormous crossbow that required a small army of men to operate.</a:t>
            </a:r>
          </a:p>
          <a:p>
            <a:pPr algn="l"/>
            <a:r>
              <a:rPr lang="en-US" b="0" i="0" dirty="0">
                <a:solidFill>
                  <a:srgbClr val="333333"/>
                </a:solidFill>
                <a:effectLst/>
                <a:latin typeface="open-sans"/>
              </a:rPr>
              <a:t>The letter worked, and Ludovico brought da Vinci to Milan for a tenure that would last 17 years. During his time in Milan, da Vinci was commissioned to work on numerous artistic projects as well, including “The Last Supper.”</a:t>
            </a:r>
          </a:p>
          <a:p>
            <a:pPr algn="l"/>
            <a:r>
              <a:rPr lang="en-US" b="0" i="0" dirty="0">
                <a:solidFill>
                  <a:srgbClr val="333333"/>
                </a:solidFill>
                <a:effectLst/>
                <a:latin typeface="open-sans"/>
              </a:rPr>
              <a:t>Da Vinci’s ability to be employed by the Sforza clan as an architecture and military engineering advisor as well as a painter and sculptor spoke to da Vinci’s keen intellect and curiosity about a wide variety of subjects. </a:t>
            </a:r>
          </a:p>
          <a:p>
            <a:pPr algn="l"/>
            <a:endParaRPr lang="en-US" b="0" i="0" dirty="0">
              <a:solidFill>
                <a:srgbClr val="333333"/>
              </a:solidFill>
              <a:effectLst/>
              <a:latin typeface="open-sans"/>
            </a:endParaRPr>
          </a:p>
          <a:p>
            <a:endParaRPr lang="el-GR" dirty="0"/>
          </a:p>
        </p:txBody>
      </p:sp>
    </p:spTree>
    <p:extLst>
      <p:ext uri="{BB962C8B-B14F-4D97-AF65-F5344CB8AC3E}">
        <p14:creationId xmlns:p14="http://schemas.microsoft.com/office/powerpoint/2010/main" val="3575922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DD3175-FF31-4A3E-B6A9-B699BFC8797A}"/>
              </a:ext>
            </a:extLst>
          </p:cNvPr>
          <p:cNvSpPr>
            <a:spLocks noGrp="1"/>
          </p:cNvSpPr>
          <p:nvPr>
            <p:ph type="title"/>
          </p:nvPr>
        </p:nvSpPr>
        <p:spPr/>
        <p:txBody>
          <a:bodyPr/>
          <a:lstStyle/>
          <a:p>
            <a:r>
              <a:rPr lang="en-US" b="1" i="0" dirty="0">
                <a:solidFill>
                  <a:srgbClr val="333333"/>
                </a:solidFill>
                <a:effectLst/>
                <a:latin typeface="open-sans"/>
              </a:rPr>
              <a:t>How Did Leonardo da Vinci Die?</a:t>
            </a:r>
            <a:br>
              <a:rPr lang="en-US" b="1" i="0" dirty="0">
                <a:solidFill>
                  <a:srgbClr val="333333"/>
                </a:solidFill>
                <a:effectLst/>
                <a:latin typeface="open-sans"/>
              </a:rPr>
            </a:br>
            <a:endParaRPr lang="el-GR" dirty="0"/>
          </a:p>
        </p:txBody>
      </p:sp>
      <p:sp>
        <p:nvSpPr>
          <p:cNvPr id="3" name="Θέση περιεχομένου 2">
            <a:extLst>
              <a:ext uri="{FF2B5EF4-FFF2-40B4-BE49-F238E27FC236}">
                <a16:creationId xmlns:a16="http://schemas.microsoft.com/office/drawing/2014/main" id="{F0ACBC6A-60F3-4ABA-84E9-0CEBB21E1551}"/>
              </a:ext>
            </a:extLst>
          </p:cNvPr>
          <p:cNvSpPr>
            <a:spLocks noGrp="1"/>
          </p:cNvSpPr>
          <p:nvPr>
            <p:ph idx="1"/>
          </p:nvPr>
        </p:nvSpPr>
        <p:spPr/>
        <p:txBody>
          <a:bodyPr/>
          <a:lstStyle/>
          <a:p>
            <a:pPr algn="l"/>
            <a:r>
              <a:rPr lang="en-US" b="0" i="0" dirty="0">
                <a:solidFill>
                  <a:srgbClr val="333333"/>
                </a:solidFill>
                <a:effectLst/>
                <a:latin typeface="open-sans"/>
              </a:rPr>
              <a:t>Da Vinci died of a probable stroke on May 2, 1519, at the age of 67. He continued work on his scientific studies until his death; his assistant, </a:t>
            </a:r>
            <a:r>
              <a:rPr lang="en-US" b="0" i="0" dirty="0" err="1">
                <a:solidFill>
                  <a:srgbClr val="333333"/>
                </a:solidFill>
                <a:effectLst/>
                <a:latin typeface="open-sans"/>
              </a:rPr>
              <a:t>Melzi</a:t>
            </a:r>
            <a:r>
              <a:rPr lang="en-US" b="0" i="0" dirty="0">
                <a:solidFill>
                  <a:srgbClr val="333333"/>
                </a:solidFill>
                <a:effectLst/>
                <a:latin typeface="open-sans"/>
              </a:rPr>
              <a:t>, became the principal heir and executor of his estate. The “Mona Lisa” was bequeathed to </a:t>
            </a:r>
            <a:r>
              <a:rPr lang="en-US" b="0" i="0" dirty="0" err="1">
                <a:solidFill>
                  <a:srgbClr val="333333"/>
                </a:solidFill>
                <a:effectLst/>
                <a:latin typeface="open-sans"/>
              </a:rPr>
              <a:t>Salai</a:t>
            </a:r>
            <a:r>
              <a:rPr lang="en-US" b="0" i="0" dirty="0">
                <a:solidFill>
                  <a:srgbClr val="333333"/>
                </a:solidFill>
                <a:effectLst/>
                <a:latin typeface="open-sans"/>
              </a:rPr>
              <a:t>.</a:t>
            </a:r>
          </a:p>
          <a:p>
            <a:pPr algn="l"/>
            <a:r>
              <a:rPr lang="en-US" b="0" i="0" dirty="0">
                <a:solidFill>
                  <a:srgbClr val="333333"/>
                </a:solidFill>
                <a:effectLst/>
                <a:latin typeface="open-sans"/>
              </a:rPr>
              <a:t>For centuries after his death, thousands of pages from his private journals with notes, drawings, observations and scientific theories have surfaced and provided a fuller measure of the true "Renaissance man."</a:t>
            </a:r>
          </a:p>
          <a:p>
            <a:endParaRPr lang="el-GR" dirty="0"/>
          </a:p>
        </p:txBody>
      </p:sp>
    </p:spTree>
    <p:extLst>
      <p:ext uri="{BB962C8B-B14F-4D97-AF65-F5344CB8AC3E}">
        <p14:creationId xmlns:p14="http://schemas.microsoft.com/office/powerpoint/2010/main" val="34315875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7F74E0-012B-43C6-8861-EE31A669562C}"/>
              </a:ext>
            </a:extLst>
          </p:cNvPr>
          <p:cNvSpPr>
            <a:spLocks noGrp="1"/>
          </p:cNvSpPr>
          <p:nvPr>
            <p:ph type="title"/>
          </p:nvPr>
        </p:nvSpPr>
        <p:spPr/>
        <p:txBody>
          <a:bodyPr/>
          <a:lstStyle/>
          <a:p>
            <a:r>
              <a:rPr lang="en-US" dirty="0"/>
              <a:t>Pictures</a:t>
            </a:r>
            <a:endParaRPr lang="el-GR" dirty="0"/>
          </a:p>
        </p:txBody>
      </p:sp>
      <p:pic>
        <p:nvPicPr>
          <p:cNvPr id="4098" name="Picture 2" descr="Λεονάρντο Ντα Βίντσι: Αυτή είναι η άγνωστη Αγιογραφία του Ιησού Χριστού  (ΦΩΤΟΓΡΑΦΙΑ) | ENALLAXNEWS.GR">
            <a:extLst>
              <a:ext uri="{FF2B5EF4-FFF2-40B4-BE49-F238E27FC236}">
                <a16:creationId xmlns:a16="http://schemas.microsoft.com/office/drawing/2014/main" id="{73A00348-29BF-495B-AE36-E0F37F4980F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20330" y="901521"/>
            <a:ext cx="5313821" cy="52754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64922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431363-B8A3-42E9-B634-BA9C278C96F4}"/>
              </a:ext>
            </a:extLst>
          </p:cNvPr>
          <p:cNvSpPr>
            <a:spLocks noGrp="1"/>
          </p:cNvSpPr>
          <p:nvPr>
            <p:ph type="title"/>
          </p:nvPr>
        </p:nvSpPr>
        <p:spPr/>
        <p:txBody>
          <a:bodyPr/>
          <a:lstStyle/>
          <a:p>
            <a:endParaRPr lang="el-GR" dirty="0"/>
          </a:p>
        </p:txBody>
      </p:sp>
      <p:pic>
        <p:nvPicPr>
          <p:cNvPr id="5122" name="Picture 2" descr="Μόνα Λίζα - Βικιπαίδεια">
            <a:extLst>
              <a:ext uri="{FF2B5EF4-FFF2-40B4-BE49-F238E27FC236}">
                <a16:creationId xmlns:a16="http://schemas.microsoft.com/office/drawing/2014/main" id="{0AC39E5B-8277-47C9-9AD7-C7235632221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791199" y="2756079"/>
            <a:ext cx="3455831" cy="3979571"/>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s.enet.gr/resources/2014-02/19-2--7-thumb-large...">
            <a:extLst>
              <a:ext uri="{FF2B5EF4-FFF2-40B4-BE49-F238E27FC236}">
                <a16:creationId xmlns:a16="http://schemas.microsoft.com/office/drawing/2014/main" id="{F69AACF3-EC3A-4FBC-B737-466343B87EC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9397" y="2537138"/>
            <a:ext cx="4507605" cy="37992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3369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B20B86-4467-4803-94FE-31180A592388}"/>
              </a:ext>
            </a:extLst>
          </p:cNvPr>
          <p:cNvSpPr>
            <a:spLocks noGrp="1"/>
          </p:cNvSpPr>
          <p:nvPr>
            <p:ph type="title"/>
          </p:nvPr>
        </p:nvSpPr>
        <p:spPr/>
        <p:txBody>
          <a:bodyPr/>
          <a:lstStyle/>
          <a:p>
            <a:r>
              <a:rPr lang="en-US" b="0" i="0" dirty="0">
                <a:solidFill>
                  <a:srgbClr val="000000"/>
                </a:solidFill>
                <a:effectLst/>
                <a:latin typeface="Linux Libertine"/>
              </a:rPr>
              <a:t>Leonardo da Vinci</a:t>
            </a:r>
            <a:endParaRPr lang="el-GR" dirty="0"/>
          </a:p>
        </p:txBody>
      </p:sp>
      <p:sp>
        <p:nvSpPr>
          <p:cNvPr id="3" name="Θέση περιεχομένου 2">
            <a:extLst>
              <a:ext uri="{FF2B5EF4-FFF2-40B4-BE49-F238E27FC236}">
                <a16:creationId xmlns:a16="http://schemas.microsoft.com/office/drawing/2014/main" id="{F02B993C-3EDE-475D-8C98-F77A4D4B819D}"/>
              </a:ext>
            </a:extLst>
          </p:cNvPr>
          <p:cNvSpPr>
            <a:spLocks noGrp="1"/>
          </p:cNvSpPr>
          <p:nvPr>
            <p:ph idx="1"/>
          </p:nvPr>
        </p:nvSpPr>
        <p:spPr/>
        <p:txBody>
          <a:bodyPr>
            <a:normAutofit fontScale="85000" lnSpcReduction="20000"/>
          </a:bodyPr>
          <a:lstStyle/>
          <a:p>
            <a:r>
              <a:rPr lang="en-US" b="0" i="0" dirty="0">
                <a:solidFill>
                  <a:srgbClr val="202122"/>
                </a:solidFill>
                <a:effectLst/>
                <a:latin typeface="Arial" panose="020B0604020202020204" pitchFamily="34" charset="0"/>
              </a:rPr>
              <a:t>Leonardo was educated in the studio of the renowned Italian painter </a:t>
            </a:r>
            <a:r>
              <a:rPr lang="en-US" b="0" i="0" u="none" strike="noStrike" dirty="0">
                <a:solidFill>
                  <a:srgbClr val="0645AD"/>
                </a:solidFill>
                <a:effectLst/>
                <a:latin typeface="Arial" panose="020B0604020202020204" pitchFamily="34" charset="0"/>
                <a:hlinkClick r:id="rId2" tooltip="Andrea del Verrocchio"/>
              </a:rPr>
              <a:t>Andrea del Verrocchio</a:t>
            </a:r>
            <a:r>
              <a:rPr lang="en-US" b="0" i="0" dirty="0">
                <a:solidFill>
                  <a:srgbClr val="202122"/>
                </a:solidFill>
                <a:effectLst/>
                <a:latin typeface="Arial" panose="020B0604020202020204" pitchFamily="34" charset="0"/>
              </a:rPr>
              <a:t>. Much of his earlier working life was spent in the service of </a:t>
            </a:r>
            <a:r>
              <a:rPr lang="en-US" b="0" i="0" u="none" strike="noStrike" dirty="0">
                <a:solidFill>
                  <a:srgbClr val="0645AD"/>
                </a:solidFill>
                <a:effectLst/>
                <a:latin typeface="Arial" panose="020B0604020202020204" pitchFamily="34" charset="0"/>
                <a:hlinkClick r:id="rId3" tooltip="Ludovico Sforza"/>
              </a:rPr>
              <a:t>Ludovico il Moro</a:t>
            </a:r>
            <a:r>
              <a:rPr lang="en-US" b="0" i="0" dirty="0">
                <a:solidFill>
                  <a:srgbClr val="202122"/>
                </a:solidFill>
                <a:effectLst/>
                <a:latin typeface="Arial" panose="020B0604020202020204" pitchFamily="34" charset="0"/>
              </a:rPr>
              <a:t> in Milan, and he later worked in </a:t>
            </a:r>
            <a:r>
              <a:rPr lang="en-US" b="0" i="0" u="none" strike="noStrike" dirty="0">
                <a:solidFill>
                  <a:srgbClr val="0645AD"/>
                </a:solidFill>
                <a:effectLst/>
                <a:latin typeface="Arial" panose="020B0604020202020204" pitchFamily="34" charset="0"/>
                <a:hlinkClick r:id="rId4" tooltip="Rome"/>
              </a:rPr>
              <a:t>Rome</a:t>
            </a:r>
            <a:r>
              <a:rPr lang="en-US" b="0" i="0" dirty="0">
                <a:solidFill>
                  <a:srgbClr val="202122"/>
                </a:solidFill>
                <a:effectLst/>
                <a:latin typeface="Arial" panose="020B0604020202020204" pitchFamily="34" charset="0"/>
              </a:rPr>
              <a:t>, </a:t>
            </a:r>
            <a:r>
              <a:rPr lang="en-US" b="0" i="0" u="none" strike="noStrike" dirty="0">
                <a:solidFill>
                  <a:srgbClr val="0645AD"/>
                </a:solidFill>
                <a:effectLst/>
                <a:latin typeface="Arial" panose="020B0604020202020204" pitchFamily="34" charset="0"/>
                <a:hlinkClick r:id="rId5" tooltip="Bologna"/>
              </a:rPr>
              <a:t>Bologna</a:t>
            </a:r>
            <a:r>
              <a:rPr lang="en-US" b="0" i="0" dirty="0">
                <a:solidFill>
                  <a:srgbClr val="202122"/>
                </a:solidFill>
                <a:effectLst/>
                <a:latin typeface="Arial" panose="020B0604020202020204" pitchFamily="34" charset="0"/>
              </a:rPr>
              <a:t> and </a:t>
            </a:r>
            <a:r>
              <a:rPr lang="en-US" b="0" i="0" u="none" strike="noStrike" dirty="0">
                <a:solidFill>
                  <a:srgbClr val="0645AD"/>
                </a:solidFill>
                <a:effectLst/>
                <a:latin typeface="Arial" panose="020B0604020202020204" pitchFamily="34" charset="0"/>
                <a:hlinkClick r:id="rId6" tooltip="Venice"/>
              </a:rPr>
              <a:t>Venice</a:t>
            </a:r>
            <a:r>
              <a:rPr lang="en-US" b="0" i="0" dirty="0">
                <a:solidFill>
                  <a:srgbClr val="202122"/>
                </a:solidFill>
                <a:effectLst/>
                <a:latin typeface="Arial" panose="020B0604020202020204" pitchFamily="34" charset="0"/>
              </a:rPr>
              <a:t>. He spent his last three years in France, where he died in 1519.</a:t>
            </a:r>
            <a:r>
              <a:rPr lang="el-GR" b="0" i="0" dirty="0">
                <a:solidFill>
                  <a:srgbClr val="202122"/>
                </a:solidFill>
                <a:effectLst/>
                <a:latin typeface="Arial" panose="020B0604020202020204" pitchFamily="34" charset="0"/>
              </a:rPr>
              <a:t> </a:t>
            </a:r>
            <a:r>
              <a:rPr lang="en-US" b="0" i="0" dirty="0">
                <a:solidFill>
                  <a:srgbClr val="202122"/>
                </a:solidFill>
                <a:effectLst/>
                <a:latin typeface="Arial" panose="020B0604020202020204" pitchFamily="34" charset="0"/>
              </a:rPr>
              <a:t>Although he had no formal academic training,</a:t>
            </a:r>
            <a:r>
              <a:rPr lang="en-US" b="0" i="0" u="none" strike="noStrike" baseline="30000" dirty="0">
                <a:solidFill>
                  <a:srgbClr val="0645AD"/>
                </a:solidFill>
                <a:effectLst/>
                <a:latin typeface="Arial" panose="020B0604020202020204" pitchFamily="34" charset="0"/>
                <a:hlinkClick r:id="rId7"/>
              </a:rPr>
              <a:t>[7]</a:t>
            </a:r>
            <a:r>
              <a:rPr lang="en-US" b="0" i="0" dirty="0">
                <a:solidFill>
                  <a:srgbClr val="202122"/>
                </a:solidFill>
                <a:effectLst/>
                <a:latin typeface="Arial" panose="020B0604020202020204" pitchFamily="34" charset="0"/>
              </a:rPr>
              <a:t> many historians and scholars regard Leonardo as the prime exemplar of the "Renaissance Man" or "Universal Genius", an individual of "unquenchable curiosity" and "feverishly inventive imagination.</a:t>
            </a:r>
            <a:r>
              <a:rPr lang="el-GR" b="0" i="0" dirty="0">
                <a:solidFill>
                  <a:srgbClr val="202122"/>
                </a:solidFill>
                <a:effectLst/>
                <a:latin typeface="Arial" panose="020B0604020202020204" pitchFamily="34" charset="0"/>
              </a:rPr>
              <a:t> </a:t>
            </a:r>
            <a:r>
              <a:rPr lang="en-US" b="0" i="0" dirty="0">
                <a:solidFill>
                  <a:srgbClr val="202122"/>
                </a:solidFill>
                <a:effectLst/>
                <a:latin typeface="Arial" panose="020B0604020202020204" pitchFamily="34" charset="0"/>
              </a:rPr>
              <a:t>Leonardo is widely considered one of the greatest painters of all time. </a:t>
            </a:r>
            <a:r>
              <a:rPr lang="en-US" b="0" i="1" u="none" strike="noStrike" dirty="0">
                <a:solidFill>
                  <a:srgbClr val="0645AD"/>
                </a:solidFill>
                <a:effectLst/>
                <a:latin typeface="Arial" panose="020B0604020202020204" pitchFamily="34" charset="0"/>
                <a:hlinkClick r:id="rId8" tooltip="Mona Lisa"/>
              </a:rPr>
              <a:t>Mona Lisa</a:t>
            </a:r>
            <a:r>
              <a:rPr lang="en-US" b="0" i="0" dirty="0">
                <a:solidFill>
                  <a:srgbClr val="202122"/>
                </a:solidFill>
                <a:effectLst/>
                <a:latin typeface="Arial" panose="020B0604020202020204" pitchFamily="34" charset="0"/>
              </a:rPr>
              <a:t> is the most famous of </a:t>
            </a:r>
            <a:r>
              <a:rPr lang="en-US" b="0" i="0" u="none" strike="noStrike" dirty="0">
                <a:solidFill>
                  <a:srgbClr val="0645AD"/>
                </a:solidFill>
                <a:effectLst/>
                <a:latin typeface="Arial" panose="020B0604020202020204" pitchFamily="34" charset="0"/>
                <a:hlinkClick r:id="rId9" tooltip="List of works by Leonardo da Vinci"/>
              </a:rPr>
              <a:t>his works</a:t>
            </a:r>
            <a:r>
              <a:rPr lang="en-US" b="0" i="0" dirty="0">
                <a:solidFill>
                  <a:srgbClr val="202122"/>
                </a:solidFill>
                <a:effectLst/>
                <a:latin typeface="Arial" panose="020B0604020202020204" pitchFamily="34" charset="0"/>
              </a:rPr>
              <a:t> and the most famous portrait ever made.</a:t>
            </a:r>
            <a:r>
              <a:rPr lang="el-GR" b="0" i="0" dirty="0">
                <a:solidFill>
                  <a:srgbClr val="202122"/>
                </a:solidFill>
                <a:effectLst/>
                <a:latin typeface="Arial" panose="020B0604020202020204" pitchFamily="34" charset="0"/>
              </a:rPr>
              <a:t> </a:t>
            </a:r>
            <a:r>
              <a:rPr lang="en-US" b="0" i="0" dirty="0">
                <a:solidFill>
                  <a:srgbClr val="202122"/>
                </a:solidFill>
                <a:effectLst/>
                <a:latin typeface="Arial" panose="020B0604020202020204" pitchFamily="34" charset="0"/>
              </a:rPr>
              <a:t> </a:t>
            </a:r>
            <a:r>
              <a:rPr lang="en-US" b="0" i="1" u="none" strike="noStrike" dirty="0">
                <a:solidFill>
                  <a:srgbClr val="0645AD"/>
                </a:solidFill>
                <a:effectLst/>
                <a:latin typeface="Arial" panose="020B0604020202020204" pitchFamily="34" charset="0"/>
                <a:hlinkClick r:id="rId10" tooltip="The Last Supper (Leonardo)"/>
              </a:rPr>
              <a:t>The Last Supper</a:t>
            </a:r>
            <a:r>
              <a:rPr lang="en-US" b="0" i="0" dirty="0">
                <a:solidFill>
                  <a:srgbClr val="202122"/>
                </a:solidFill>
                <a:effectLst/>
                <a:latin typeface="Arial" panose="020B0604020202020204" pitchFamily="34" charset="0"/>
              </a:rPr>
              <a:t> is the most reproduced religious painting of all time</a:t>
            </a:r>
            <a:r>
              <a:rPr lang="el-GR" b="0" i="0" dirty="0">
                <a:solidFill>
                  <a:srgbClr val="202122"/>
                </a:solidFill>
                <a:effectLst/>
                <a:latin typeface="Arial" panose="020B0604020202020204" pitchFamily="34" charset="0"/>
              </a:rPr>
              <a:t> </a:t>
            </a:r>
            <a:r>
              <a:rPr lang="en-US" b="0" i="0" dirty="0">
                <a:solidFill>
                  <a:srgbClr val="202122"/>
                </a:solidFill>
                <a:effectLst/>
                <a:latin typeface="Arial" panose="020B0604020202020204" pitchFamily="34" charset="0"/>
              </a:rPr>
              <a:t>and his </a:t>
            </a:r>
            <a:r>
              <a:rPr lang="en-US" b="0" i="1" u="none" strike="noStrike" dirty="0">
                <a:solidFill>
                  <a:srgbClr val="0645AD"/>
                </a:solidFill>
                <a:effectLst/>
                <a:latin typeface="Arial" panose="020B0604020202020204" pitchFamily="34" charset="0"/>
                <a:hlinkClick r:id="rId11" tooltip="Vitruvian Man"/>
              </a:rPr>
              <a:t>Vitruvian Man</a:t>
            </a:r>
            <a:r>
              <a:rPr lang="en-US" b="0" i="0" dirty="0">
                <a:solidFill>
                  <a:srgbClr val="202122"/>
                </a:solidFill>
                <a:effectLst/>
                <a:latin typeface="Arial" panose="020B0604020202020204" pitchFamily="34" charset="0"/>
              </a:rPr>
              <a:t> drawing is also regarded as a cultural icon</a:t>
            </a:r>
            <a:r>
              <a:rPr lang="el-GR" b="0" i="0" dirty="0">
                <a:solidFill>
                  <a:srgbClr val="202122"/>
                </a:solidFill>
                <a:effectLst/>
                <a:latin typeface="Arial" panose="020B0604020202020204" pitchFamily="34" charset="0"/>
              </a:rPr>
              <a:t>. </a:t>
            </a:r>
            <a:r>
              <a:rPr lang="en-US" b="0" i="0" dirty="0">
                <a:solidFill>
                  <a:srgbClr val="202122"/>
                </a:solidFill>
                <a:effectLst/>
                <a:latin typeface="Arial" panose="020B0604020202020204" pitchFamily="34" charset="0"/>
              </a:rPr>
              <a:t>In 2017, </a:t>
            </a:r>
            <a:r>
              <a:rPr lang="en-US" b="0" i="1" u="none" strike="noStrike" dirty="0" err="1">
                <a:solidFill>
                  <a:srgbClr val="0645AD"/>
                </a:solidFill>
                <a:effectLst/>
                <a:latin typeface="Arial" panose="020B0604020202020204" pitchFamily="34" charset="0"/>
                <a:hlinkClick r:id="rId12" tooltip="Salvator Mundi (Leonardo)"/>
              </a:rPr>
              <a:t>Salvator</a:t>
            </a:r>
            <a:r>
              <a:rPr lang="en-US" b="0" i="1" u="none" strike="noStrike" dirty="0">
                <a:solidFill>
                  <a:srgbClr val="0645AD"/>
                </a:solidFill>
                <a:effectLst/>
                <a:latin typeface="Arial" panose="020B0604020202020204" pitchFamily="34" charset="0"/>
                <a:hlinkClick r:id="rId12" tooltip="Salvator Mundi (Leonardo)"/>
              </a:rPr>
              <a:t> Mundi</a:t>
            </a:r>
            <a:r>
              <a:rPr lang="en-US" b="0" i="0" dirty="0">
                <a:solidFill>
                  <a:srgbClr val="202122"/>
                </a:solidFill>
                <a:effectLst/>
                <a:latin typeface="Arial" panose="020B0604020202020204" pitchFamily="34" charset="0"/>
              </a:rPr>
              <a:t> was sold at auction for $450.3 million, setting a new record for </a:t>
            </a:r>
            <a:r>
              <a:rPr lang="en-US" b="0" i="0" u="none" strike="noStrike" dirty="0">
                <a:solidFill>
                  <a:srgbClr val="0645AD"/>
                </a:solidFill>
                <a:effectLst/>
                <a:latin typeface="Arial" panose="020B0604020202020204" pitchFamily="34" charset="0"/>
                <a:hlinkClick r:id="rId13" tooltip="List of most expensive paintings"/>
              </a:rPr>
              <a:t>most expensive painting ever sold</a:t>
            </a:r>
            <a:r>
              <a:rPr lang="en-US" b="0" i="0" dirty="0">
                <a:solidFill>
                  <a:srgbClr val="202122"/>
                </a:solidFill>
                <a:effectLst/>
                <a:latin typeface="Arial" panose="020B0604020202020204" pitchFamily="34" charset="0"/>
              </a:rPr>
              <a:t> at public auction.</a:t>
            </a:r>
            <a:r>
              <a:rPr lang="el-GR" b="0" i="0" baseline="30000" dirty="0">
                <a:solidFill>
                  <a:srgbClr val="0645AD"/>
                </a:solidFill>
                <a:effectLst/>
                <a:latin typeface="Arial" panose="020B0604020202020204" pitchFamily="34" charset="0"/>
              </a:rPr>
              <a:t> </a:t>
            </a:r>
            <a:r>
              <a:rPr lang="en-US" b="0" i="0" dirty="0">
                <a:solidFill>
                  <a:srgbClr val="202122"/>
                </a:solidFill>
                <a:effectLst/>
                <a:latin typeface="Arial" panose="020B0604020202020204" pitchFamily="34" charset="0"/>
              </a:rPr>
              <a:t>Leonardo is also revered for his technological ingenuity</a:t>
            </a:r>
            <a:r>
              <a:rPr lang="el-GR" b="0" i="0" dirty="0">
                <a:solidFill>
                  <a:srgbClr val="202122"/>
                </a:solidFill>
                <a:effectLst/>
                <a:latin typeface="Arial" panose="020B0604020202020204" pitchFamily="34" charset="0"/>
              </a:rPr>
              <a:t>.</a:t>
            </a:r>
            <a:endParaRPr lang="el-GR" dirty="0"/>
          </a:p>
        </p:txBody>
      </p:sp>
    </p:spTree>
    <p:extLst>
      <p:ext uri="{BB962C8B-B14F-4D97-AF65-F5344CB8AC3E}">
        <p14:creationId xmlns:p14="http://schemas.microsoft.com/office/powerpoint/2010/main" val="37476288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9BBD95F-E64C-4E42-A37F-DADD888525C9}"/>
              </a:ext>
            </a:extLst>
          </p:cNvPr>
          <p:cNvSpPr>
            <a:spLocks noGrp="1"/>
          </p:cNvSpPr>
          <p:nvPr>
            <p:ph type="title"/>
          </p:nvPr>
        </p:nvSpPr>
        <p:spPr/>
        <p:txBody>
          <a:bodyPr/>
          <a:lstStyle/>
          <a:p>
            <a:r>
              <a:rPr lang="el-GR" dirty="0"/>
              <a:t>Ο Μυστικός Δείπνος</a:t>
            </a:r>
          </a:p>
        </p:txBody>
      </p:sp>
      <p:pic>
        <p:nvPicPr>
          <p:cNvPr id="6146" name="Picture 2" descr="Ο Μυστικός Δείπνος (Ντα Βίντσι) - Βικιπαίδεια">
            <a:extLst>
              <a:ext uri="{FF2B5EF4-FFF2-40B4-BE49-F238E27FC236}">
                <a16:creationId xmlns:a16="http://schemas.microsoft.com/office/drawing/2014/main" id="{E7FB8433-703E-4D93-96D8-D4F63B4410E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75876" y="1825625"/>
            <a:ext cx="7840248"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03657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E0F59B-4CF5-4A6C-B951-9873732960D4}"/>
              </a:ext>
            </a:extLst>
          </p:cNvPr>
          <p:cNvSpPr>
            <a:spLocks noGrp="1"/>
          </p:cNvSpPr>
          <p:nvPr>
            <p:ph type="title"/>
          </p:nvPr>
        </p:nvSpPr>
        <p:spPr/>
        <p:txBody>
          <a:bodyPr/>
          <a:lstStyle/>
          <a:p>
            <a:r>
              <a:rPr lang="el-GR" dirty="0"/>
              <a:t>Η Παρθένος και ο μικρός Ιησούς με την Αγία Άννα</a:t>
            </a:r>
          </a:p>
        </p:txBody>
      </p:sp>
      <p:pic>
        <p:nvPicPr>
          <p:cNvPr id="7170" name="Picture 2" descr="Η Παρθένος και ο μικρός Ιησούς με την Αγία Άννα (Ντα Βίντσι) - Βικιπαίδεια">
            <a:extLst>
              <a:ext uri="{FF2B5EF4-FFF2-40B4-BE49-F238E27FC236}">
                <a16:creationId xmlns:a16="http://schemas.microsoft.com/office/drawing/2014/main" id="{C29BACF3-3C3A-41A6-9ADC-09AC5BEAF29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67437" y="2009104"/>
            <a:ext cx="7328078" cy="46363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95730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394936-ACD5-4678-9059-529DE539817E}"/>
              </a:ext>
            </a:extLst>
          </p:cNvPr>
          <p:cNvSpPr>
            <a:spLocks noGrp="1"/>
          </p:cNvSpPr>
          <p:nvPr>
            <p:ph type="title"/>
          </p:nvPr>
        </p:nvSpPr>
        <p:spPr/>
        <p:txBody>
          <a:bodyPr/>
          <a:lstStyle/>
          <a:p>
            <a:r>
              <a:rPr lang="el-GR" dirty="0"/>
              <a:t>Πηγές</a:t>
            </a:r>
          </a:p>
        </p:txBody>
      </p:sp>
      <p:sp>
        <p:nvSpPr>
          <p:cNvPr id="3" name="Θέση περιεχομένου 2">
            <a:extLst>
              <a:ext uri="{FF2B5EF4-FFF2-40B4-BE49-F238E27FC236}">
                <a16:creationId xmlns:a16="http://schemas.microsoft.com/office/drawing/2014/main" id="{BC378E15-F93E-437E-8778-B988D058AD83}"/>
              </a:ext>
            </a:extLst>
          </p:cNvPr>
          <p:cNvSpPr>
            <a:spLocks noGrp="1"/>
          </p:cNvSpPr>
          <p:nvPr>
            <p:ph idx="1"/>
          </p:nvPr>
        </p:nvSpPr>
        <p:spPr/>
        <p:txBody>
          <a:bodyPr/>
          <a:lstStyle/>
          <a:p>
            <a:r>
              <a:rPr lang="en-US" dirty="0"/>
              <a:t>Leonardo da Vinci Wikipedia</a:t>
            </a:r>
          </a:p>
          <a:p>
            <a:r>
              <a:rPr lang="en-US"/>
              <a:t>https://www.biography.com/artist/leonardo-da-vinci</a:t>
            </a:r>
            <a:endParaRPr lang="el-GR" dirty="0"/>
          </a:p>
        </p:txBody>
      </p:sp>
    </p:spTree>
    <p:extLst>
      <p:ext uri="{BB962C8B-B14F-4D97-AF65-F5344CB8AC3E}">
        <p14:creationId xmlns:p14="http://schemas.microsoft.com/office/powerpoint/2010/main" val="968222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9F55BC-DF9C-491C-A4D9-23142DE34111}"/>
              </a:ext>
            </a:extLst>
          </p:cNvPr>
          <p:cNvSpPr>
            <a:spLocks noGrp="1"/>
          </p:cNvSpPr>
          <p:nvPr>
            <p:ph type="title"/>
          </p:nvPr>
        </p:nvSpPr>
        <p:spPr/>
        <p:txBody>
          <a:bodyPr/>
          <a:lstStyle/>
          <a:p>
            <a:r>
              <a:rPr lang="en-US" b="0" i="0" dirty="0">
                <a:solidFill>
                  <a:srgbClr val="000000"/>
                </a:solidFill>
                <a:effectLst/>
                <a:latin typeface="Linux Libertine"/>
              </a:rPr>
              <a:t>Drawings</a:t>
            </a:r>
            <a:br>
              <a:rPr lang="en-US" b="0" i="0" dirty="0">
                <a:solidFill>
                  <a:srgbClr val="000000"/>
                </a:solidFill>
                <a:effectLst/>
                <a:latin typeface="Linux Libertine"/>
              </a:rPr>
            </a:br>
            <a:endParaRPr lang="el-GR" dirty="0"/>
          </a:p>
        </p:txBody>
      </p:sp>
      <p:sp>
        <p:nvSpPr>
          <p:cNvPr id="3" name="Θέση περιεχομένου 2">
            <a:extLst>
              <a:ext uri="{FF2B5EF4-FFF2-40B4-BE49-F238E27FC236}">
                <a16:creationId xmlns:a16="http://schemas.microsoft.com/office/drawing/2014/main" id="{3ABAEC79-AC42-4582-BD4E-7F01FA16FCF8}"/>
              </a:ext>
            </a:extLst>
          </p:cNvPr>
          <p:cNvSpPr>
            <a:spLocks noGrp="1"/>
          </p:cNvSpPr>
          <p:nvPr>
            <p:ph idx="1"/>
          </p:nvPr>
        </p:nvSpPr>
        <p:spPr>
          <a:xfrm>
            <a:off x="489397" y="1416676"/>
            <a:ext cx="11346288" cy="5076199"/>
          </a:xfrm>
        </p:spPr>
        <p:txBody>
          <a:bodyPr>
            <a:normAutofit fontScale="55000" lnSpcReduction="20000"/>
          </a:bodyPr>
          <a:lstStyle/>
          <a:p>
            <a:pPr algn="l"/>
            <a:r>
              <a:rPr lang="en-US" b="0" i="0" dirty="0">
                <a:solidFill>
                  <a:srgbClr val="202122"/>
                </a:solidFill>
                <a:effectLst/>
                <a:latin typeface="Arial" panose="020B0604020202020204" pitchFamily="34" charset="0"/>
              </a:rPr>
              <a:t>Leonardo was a prolific draughtsman, keeping journals full of small sketches and detailed drawings recording all manner of things that took his attention. As well as the journals there exist many studies for paintings, some of which can be identified as preparatory to particular works such as </a:t>
            </a:r>
            <a:r>
              <a:rPr lang="en-US" b="0" i="1" dirty="0">
                <a:solidFill>
                  <a:srgbClr val="202122"/>
                </a:solidFill>
                <a:effectLst/>
                <a:latin typeface="Arial" panose="020B0604020202020204" pitchFamily="34" charset="0"/>
              </a:rPr>
              <a:t>The Adoration of the Magi</a:t>
            </a:r>
            <a:r>
              <a:rPr lang="en-US" b="0" i="0" dirty="0">
                <a:solidFill>
                  <a:srgbClr val="202122"/>
                </a:solidFill>
                <a:effectLst/>
                <a:latin typeface="Arial" panose="020B0604020202020204" pitchFamily="34" charset="0"/>
              </a:rPr>
              <a:t>, </a:t>
            </a:r>
            <a:r>
              <a:rPr lang="en-US" b="0" i="1" dirty="0">
                <a:solidFill>
                  <a:srgbClr val="202122"/>
                </a:solidFill>
                <a:effectLst/>
                <a:latin typeface="Arial" panose="020B0604020202020204" pitchFamily="34" charset="0"/>
              </a:rPr>
              <a:t>The Virgin of the Rocks</a:t>
            </a:r>
            <a:r>
              <a:rPr lang="en-US" b="0" i="0" dirty="0">
                <a:solidFill>
                  <a:srgbClr val="202122"/>
                </a:solidFill>
                <a:effectLst/>
                <a:latin typeface="Arial" panose="020B0604020202020204" pitchFamily="34" charset="0"/>
              </a:rPr>
              <a:t> and </a:t>
            </a:r>
            <a:r>
              <a:rPr lang="en-US" b="0" i="1" dirty="0">
                <a:solidFill>
                  <a:srgbClr val="202122"/>
                </a:solidFill>
                <a:effectLst/>
                <a:latin typeface="Arial" panose="020B0604020202020204" pitchFamily="34" charset="0"/>
              </a:rPr>
              <a:t>The Last Supper</a:t>
            </a:r>
            <a:r>
              <a:rPr lang="en-US" b="0" i="0" dirty="0">
                <a:solidFill>
                  <a:srgbClr val="202122"/>
                </a:solidFill>
                <a:effectLst/>
                <a:latin typeface="Arial" panose="020B0604020202020204" pitchFamily="34" charset="0"/>
              </a:rPr>
              <a:t>.</a:t>
            </a:r>
            <a:r>
              <a:rPr lang="en-US" b="0" i="0" u="none" strike="noStrike" baseline="30000" dirty="0">
                <a:solidFill>
                  <a:srgbClr val="0645AD"/>
                </a:solidFill>
                <a:effectLst/>
                <a:latin typeface="Arial" panose="020B0604020202020204" pitchFamily="34" charset="0"/>
                <a:hlinkClick r:id="rId2"/>
              </a:rPr>
              <a:t>[</a:t>
            </a:r>
            <a:r>
              <a:rPr lang="en-US" b="0" i="0" dirty="0">
                <a:solidFill>
                  <a:srgbClr val="202122"/>
                </a:solidFill>
                <a:effectLst/>
                <a:latin typeface="Arial" panose="020B0604020202020204" pitchFamily="34" charset="0"/>
              </a:rPr>
              <a:t>His earliest dated drawing is a </a:t>
            </a:r>
            <a:r>
              <a:rPr lang="en-US" b="0" i="1" dirty="0">
                <a:solidFill>
                  <a:srgbClr val="202122"/>
                </a:solidFill>
                <a:effectLst/>
                <a:latin typeface="Arial" panose="020B0604020202020204" pitchFamily="34" charset="0"/>
              </a:rPr>
              <a:t>Landscape of the Arno Valley</a:t>
            </a:r>
            <a:r>
              <a:rPr lang="en-US" b="0" i="0" dirty="0">
                <a:solidFill>
                  <a:srgbClr val="202122"/>
                </a:solidFill>
                <a:effectLst/>
                <a:latin typeface="Arial" panose="020B0604020202020204" pitchFamily="34" charset="0"/>
              </a:rPr>
              <a:t>, 1473, which shows the river, the mountains, </a:t>
            </a:r>
            <a:r>
              <a:rPr lang="en-US" b="0" i="0" dirty="0" err="1">
                <a:solidFill>
                  <a:srgbClr val="202122"/>
                </a:solidFill>
                <a:effectLst/>
                <a:latin typeface="Arial" panose="020B0604020202020204" pitchFamily="34" charset="0"/>
              </a:rPr>
              <a:t>Montelupo</a:t>
            </a:r>
            <a:r>
              <a:rPr lang="en-US" b="0" i="0" dirty="0">
                <a:solidFill>
                  <a:srgbClr val="202122"/>
                </a:solidFill>
                <a:effectLst/>
                <a:latin typeface="Arial" panose="020B0604020202020204" pitchFamily="34" charset="0"/>
              </a:rPr>
              <a:t> Castle and the farmlands beyond it in great detail.</a:t>
            </a:r>
            <a:r>
              <a:rPr lang="en-US" b="0" i="0" u="none" strike="noStrike" baseline="30000" dirty="0">
                <a:solidFill>
                  <a:srgbClr val="0645AD"/>
                </a:solidFill>
                <a:effectLst/>
                <a:latin typeface="Arial" panose="020B0604020202020204" pitchFamily="34" charset="0"/>
                <a:hlinkClick r:id="rId3"/>
              </a:rPr>
              <a:t>[28]</a:t>
            </a:r>
            <a:r>
              <a:rPr lang="en-US" b="0" i="0" u="none" strike="noStrike" baseline="30000" dirty="0">
                <a:solidFill>
                  <a:srgbClr val="0645AD"/>
                </a:solidFill>
                <a:effectLst/>
                <a:latin typeface="Arial" panose="020B0604020202020204" pitchFamily="34" charset="0"/>
                <a:hlinkClick r:id="rId2"/>
              </a:rPr>
              <a:t>[133]</a:t>
            </a:r>
            <a:r>
              <a:rPr lang="en-US" b="0" i="0" u="none" strike="noStrike" baseline="30000" dirty="0">
                <a:solidFill>
                  <a:srgbClr val="0645AD"/>
                </a:solidFill>
                <a:effectLst/>
                <a:latin typeface="Arial" panose="020B0604020202020204" pitchFamily="34" charset="0"/>
                <a:hlinkClick r:id="rId4"/>
              </a:rPr>
              <a:t>[y]</a:t>
            </a:r>
            <a:r>
              <a:rPr lang="en-US" b="0" i="0" dirty="0">
                <a:solidFill>
                  <a:srgbClr val="202122"/>
                </a:solidFill>
                <a:effectLst/>
                <a:latin typeface="Arial" panose="020B0604020202020204" pitchFamily="34" charset="0"/>
              </a:rPr>
              <a:t> According to art historian </a:t>
            </a:r>
            <a:r>
              <a:rPr lang="en-US" b="0" i="0" u="none" strike="noStrike" dirty="0">
                <a:solidFill>
                  <a:srgbClr val="0645AD"/>
                </a:solidFill>
                <a:effectLst/>
                <a:latin typeface="Arial" panose="020B0604020202020204" pitchFamily="34" charset="0"/>
                <a:hlinkClick r:id="rId5" tooltip="Ludwig Heydenreich"/>
              </a:rPr>
              <a:t>Ludwig </a:t>
            </a:r>
            <a:r>
              <a:rPr lang="en-US" b="0" i="0" u="none" strike="noStrike" dirty="0" err="1">
                <a:solidFill>
                  <a:srgbClr val="0645AD"/>
                </a:solidFill>
                <a:effectLst/>
                <a:latin typeface="Arial" panose="020B0604020202020204" pitchFamily="34" charset="0"/>
                <a:hlinkClick r:id="rId5" tooltip="Ludwig Heydenreich"/>
              </a:rPr>
              <a:t>Heydenreich</a:t>
            </a:r>
            <a:r>
              <a:rPr lang="en-US" b="0" i="0" dirty="0">
                <a:solidFill>
                  <a:srgbClr val="202122"/>
                </a:solidFill>
                <a:effectLst/>
                <a:latin typeface="Arial" panose="020B0604020202020204" pitchFamily="34" charset="0"/>
              </a:rPr>
              <a:t>, this is "The first true landscape in art."</a:t>
            </a:r>
            <a:r>
              <a:rPr lang="en-US" b="0" i="0" u="none" strike="noStrike" baseline="30000" dirty="0">
                <a:solidFill>
                  <a:srgbClr val="0645AD"/>
                </a:solidFill>
                <a:effectLst/>
                <a:latin typeface="Arial" panose="020B0604020202020204" pitchFamily="34" charset="0"/>
                <a:hlinkClick r:id="rId6"/>
              </a:rPr>
              <a:t>[134]</a:t>
            </a:r>
            <a:r>
              <a:rPr lang="en-US" b="0" i="0" dirty="0">
                <a:solidFill>
                  <a:srgbClr val="202122"/>
                </a:solidFill>
                <a:effectLst/>
                <a:latin typeface="Arial" panose="020B0604020202020204" pitchFamily="34" charset="0"/>
              </a:rPr>
              <a:t> </a:t>
            </a:r>
            <a:r>
              <a:rPr lang="en-US" b="0" i="0" u="none" strike="noStrike" dirty="0">
                <a:solidFill>
                  <a:srgbClr val="0645AD"/>
                </a:solidFill>
                <a:effectLst/>
                <a:latin typeface="Arial" panose="020B0604020202020204" pitchFamily="34" charset="0"/>
                <a:hlinkClick r:id="rId7" tooltip="Massimo Polidoro"/>
              </a:rPr>
              <a:t>Massimo </a:t>
            </a:r>
            <a:r>
              <a:rPr lang="en-US" b="0" i="0" u="none" strike="noStrike" dirty="0" err="1">
                <a:solidFill>
                  <a:srgbClr val="0645AD"/>
                </a:solidFill>
                <a:effectLst/>
                <a:latin typeface="Arial" panose="020B0604020202020204" pitchFamily="34" charset="0"/>
                <a:hlinkClick r:id="rId7" tooltip="Massimo Polidoro"/>
              </a:rPr>
              <a:t>Polidoro</a:t>
            </a:r>
            <a:r>
              <a:rPr lang="en-US" b="0" i="0" dirty="0">
                <a:solidFill>
                  <a:srgbClr val="202122"/>
                </a:solidFill>
                <a:effectLst/>
                <a:latin typeface="Arial" panose="020B0604020202020204" pitchFamily="34" charset="0"/>
              </a:rPr>
              <a:t> says that it was the first landscape "not to be the background of some religious scene or a portrait. It is the first [documented] time where a landscape was drawn just for the sake of it."</a:t>
            </a:r>
            <a:r>
              <a:rPr lang="en-US" b="0" i="0" u="none" strike="noStrike" baseline="30000" dirty="0">
                <a:solidFill>
                  <a:srgbClr val="0645AD"/>
                </a:solidFill>
                <a:effectLst/>
                <a:latin typeface="Arial" panose="020B0604020202020204" pitchFamily="34" charset="0"/>
                <a:hlinkClick r:id="rId8"/>
              </a:rPr>
              <a:t>[36]</a:t>
            </a:r>
            <a:endParaRPr lang="en-US" b="0" i="0" dirty="0">
              <a:solidFill>
                <a:srgbClr val="202122"/>
              </a:solidFill>
              <a:effectLst/>
              <a:latin typeface="Arial" panose="020B0604020202020204" pitchFamily="34" charset="0"/>
            </a:endParaRPr>
          </a:p>
          <a:p>
            <a:pPr algn="l"/>
            <a:r>
              <a:rPr lang="en-US" b="0" i="0" dirty="0">
                <a:solidFill>
                  <a:srgbClr val="202122"/>
                </a:solidFill>
                <a:effectLst/>
                <a:latin typeface="Arial" panose="020B0604020202020204" pitchFamily="34" charset="0"/>
              </a:rPr>
              <a:t>Among his famous drawings are the </a:t>
            </a:r>
            <a:r>
              <a:rPr lang="en-US" b="0" i="1" u="none" strike="noStrike" dirty="0">
                <a:solidFill>
                  <a:srgbClr val="0645AD"/>
                </a:solidFill>
                <a:effectLst/>
                <a:latin typeface="Arial" panose="020B0604020202020204" pitchFamily="34" charset="0"/>
                <a:hlinkClick r:id="rId9" tooltip="Vitruvian Man"/>
              </a:rPr>
              <a:t>Vitruvian Man</a:t>
            </a:r>
            <a:r>
              <a:rPr lang="en-US" b="0" i="0" dirty="0">
                <a:solidFill>
                  <a:srgbClr val="202122"/>
                </a:solidFill>
                <a:effectLst/>
                <a:latin typeface="Arial" panose="020B0604020202020204" pitchFamily="34" charset="0"/>
              </a:rPr>
              <a:t>, a study of the proportions of the human body; the </a:t>
            </a:r>
            <a:r>
              <a:rPr lang="en-US" b="0" i="1" dirty="0">
                <a:solidFill>
                  <a:srgbClr val="202122"/>
                </a:solidFill>
                <a:effectLst/>
                <a:latin typeface="Arial" panose="020B0604020202020204" pitchFamily="34" charset="0"/>
              </a:rPr>
              <a:t>Head of an Angel</a:t>
            </a:r>
            <a:r>
              <a:rPr lang="en-US" b="0" i="0" dirty="0">
                <a:solidFill>
                  <a:srgbClr val="202122"/>
                </a:solidFill>
                <a:effectLst/>
                <a:latin typeface="Arial" panose="020B0604020202020204" pitchFamily="34" charset="0"/>
              </a:rPr>
              <a:t>, for </a:t>
            </a:r>
            <a:r>
              <a:rPr lang="en-US" b="0" i="1" u="none" strike="noStrike" dirty="0">
                <a:solidFill>
                  <a:srgbClr val="0645AD"/>
                </a:solidFill>
                <a:effectLst/>
                <a:latin typeface="Arial" panose="020B0604020202020204" pitchFamily="34" charset="0"/>
                <a:hlinkClick r:id="rId10" tooltip="The Virgin of the Rocks"/>
              </a:rPr>
              <a:t>The Virgin of the Rocks</a:t>
            </a:r>
            <a:r>
              <a:rPr lang="en-US" b="0" i="0" dirty="0">
                <a:solidFill>
                  <a:srgbClr val="202122"/>
                </a:solidFill>
                <a:effectLst/>
                <a:latin typeface="Arial" panose="020B0604020202020204" pitchFamily="34" charset="0"/>
              </a:rPr>
              <a:t> in the </a:t>
            </a:r>
            <a:r>
              <a:rPr lang="en-US" b="0" i="0" u="none" strike="noStrike" dirty="0">
                <a:solidFill>
                  <a:srgbClr val="0645AD"/>
                </a:solidFill>
                <a:effectLst/>
                <a:latin typeface="Arial" panose="020B0604020202020204" pitchFamily="34" charset="0"/>
                <a:hlinkClick r:id="rId11" tooltip="Louvre"/>
              </a:rPr>
              <a:t>Louvre</a:t>
            </a:r>
            <a:r>
              <a:rPr lang="en-US" b="0" i="0" dirty="0">
                <a:solidFill>
                  <a:srgbClr val="202122"/>
                </a:solidFill>
                <a:effectLst/>
                <a:latin typeface="Arial" panose="020B0604020202020204" pitchFamily="34" charset="0"/>
              </a:rPr>
              <a:t>; a botanical study of </a:t>
            </a:r>
            <a:r>
              <a:rPr lang="en-US" b="0" i="1" dirty="0">
                <a:solidFill>
                  <a:srgbClr val="202122"/>
                </a:solidFill>
                <a:effectLst/>
                <a:latin typeface="Arial" panose="020B0604020202020204" pitchFamily="34" charset="0"/>
              </a:rPr>
              <a:t>Star of Bethlehem</a:t>
            </a:r>
            <a:r>
              <a:rPr lang="en-US" b="0" i="0" dirty="0">
                <a:solidFill>
                  <a:srgbClr val="202122"/>
                </a:solidFill>
                <a:effectLst/>
                <a:latin typeface="Arial" panose="020B0604020202020204" pitchFamily="34" charset="0"/>
              </a:rPr>
              <a:t>; and a large drawing (160×100 cm) in black chalk on </a:t>
            </a:r>
            <a:r>
              <a:rPr lang="en-US" b="0" i="0" dirty="0" err="1">
                <a:solidFill>
                  <a:srgbClr val="202122"/>
                </a:solidFill>
                <a:effectLst/>
                <a:latin typeface="Arial" panose="020B0604020202020204" pitchFamily="34" charset="0"/>
              </a:rPr>
              <a:t>coloured</a:t>
            </a:r>
            <a:r>
              <a:rPr lang="en-US" b="0" i="0" dirty="0">
                <a:solidFill>
                  <a:srgbClr val="202122"/>
                </a:solidFill>
                <a:effectLst/>
                <a:latin typeface="Arial" panose="020B0604020202020204" pitchFamily="34" charset="0"/>
              </a:rPr>
              <a:t> paper of </a:t>
            </a:r>
            <a:r>
              <a:rPr lang="en-US" b="0" i="1" u="none" strike="noStrike" dirty="0">
                <a:solidFill>
                  <a:srgbClr val="0645AD"/>
                </a:solidFill>
                <a:effectLst/>
                <a:latin typeface="Arial" panose="020B0604020202020204" pitchFamily="34" charset="0"/>
                <a:hlinkClick r:id="rId12" tooltip="The Virgin and Child with St. Anne and St. John the Baptist"/>
              </a:rPr>
              <a:t>The Virgin and Child with St. Anne and St. John the Baptist</a:t>
            </a:r>
            <a:r>
              <a:rPr lang="en-US" b="0" i="0" dirty="0">
                <a:solidFill>
                  <a:srgbClr val="202122"/>
                </a:solidFill>
                <a:effectLst/>
                <a:latin typeface="Arial" panose="020B0604020202020204" pitchFamily="34" charset="0"/>
              </a:rPr>
              <a:t> in the National Gallery, London.</a:t>
            </a:r>
            <a:r>
              <a:rPr lang="en-US" b="0" i="0" u="none" strike="noStrike" baseline="30000" dirty="0">
                <a:solidFill>
                  <a:srgbClr val="0645AD"/>
                </a:solidFill>
                <a:effectLst/>
                <a:latin typeface="Arial" panose="020B0604020202020204" pitchFamily="34" charset="0"/>
                <a:hlinkClick r:id="rId2"/>
              </a:rPr>
              <a:t>[133]</a:t>
            </a:r>
            <a:r>
              <a:rPr lang="en-US" b="0" i="0" dirty="0">
                <a:solidFill>
                  <a:srgbClr val="202122"/>
                </a:solidFill>
                <a:effectLst/>
                <a:latin typeface="Arial" panose="020B0604020202020204" pitchFamily="34" charset="0"/>
              </a:rPr>
              <a:t> This drawing employs the subtle </a:t>
            </a:r>
            <a:r>
              <a:rPr lang="en-US" b="0" i="1" u="none" strike="noStrike" dirty="0">
                <a:solidFill>
                  <a:srgbClr val="0645AD"/>
                </a:solidFill>
                <a:effectLst/>
                <a:latin typeface="Arial" panose="020B0604020202020204" pitchFamily="34" charset="0"/>
                <a:hlinkClick r:id="rId13" tooltip="Sfumato"/>
              </a:rPr>
              <a:t>sfumato</a:t>
            </a:r>
            <a:r>
              <a:rPr lang="en-US" b="0" i="0" dirty="0">
                <a:solidFill>
                  <a:srgbClr val="202122"/>
                </a:solidFill>
                <a:effectLst/>
                <a:latin typeface="Arial" panose="020B0604020202020204" pitchFamily="34" charset="0"/>
              </a:rPr>
              <a:t> technique of shading, in the manner of the </a:t>
            </a:r>
            <a:r>
              <a:rPr lang="en-US" b="0" i="1" dirty="0">
                <a:solidFill>
                  <a:srgbClr val="202122"/>
                </a:solidFill>
                <a:effectLst/>
                <a:latin typeface="Arial" panose="020B0604020202020204" pitchFamily="34" charset="0"/>
              </a:rPr>
              <a:t>Mona Lisa</a:t>
            </a:r>
            <a:r>
              <a:rPr lang="en-US" b="0" i="0" dirty="0">
                <a:solidFill>
                  <a:srgbClr val="202122"/>
                </a:solidFill>
                <a:effectLst/>
                <a:latin typeface="Arial" panose="020B0604020202020204" pitchFamily="34" charset="0"/>
              </a:rPr>
              <a:t>. It is thought that Leonardo never made a painting from it, the closest similarity being to </a:t>
            </a:r>
            <a:r>
              <a:rPr lang="en-US" b="0" i="1" u="none" strike="noStrike" dirty="0">
                <a:solidFill>
                  <a:srgbClr val="0645AD"/>
                </a:solidFill>
                <a:effectLst/>
                <a:latin typeface="Arial" panose="020B0604020202020204" pitchFamily="34" charset="0"/>
                <a:hlinkClick r:id="rId14" tooltip="The Virgin and Child with St. Anne (Leonardo)"/>
              </a:rPr>
              <a:t>The Virgin and Child with St. Anne</a:t>
            </a:r>
            <a:r>
              <a:rPr lang="en-US" b="0" i="0" dirty="0">
                <a:solidFill>
                  <a:srgbClr val="202122"/>
                </a:solidFill>
                <a:effectLst/>
                <a:latin typeface="Arial" panose="020B0604020202020204" pitchFamily="34" charset="0"/>
              </a:rPr>
              <a:t> in the Louvre</a:t>
            </a:r>
            <a:r>
              <a:rPr lang="el-GR" b="0" i="0" dirty="0">
                <a:solidFill>
                  <a:srgbClr val="202122"/>
                </a:solidFill>
                <a:effectLst/>
                <a:latin typeface="Arial" panose="020B0604020202020204" pitchFamily="34" charset="0"/>
              </a:rPr>
              <a:t> </a:t>
            </a:r>
            <a:r>
              <a:rPr lang="en-US" b="0" i="0" dirty="0">
                <a:solidFill>
                  <a:srgbClr val="202122"/>
                </a:solidFill>
                <a:effectLst/>
                <a:latin typeface="Arial" panose="020B0604020202020204" pitchFamily="34" charset="0"/>
              </a:rPr>
              <a:t>Other drawings of interest include numerous studies generally referred to as "caricatures" because, although exaggerated, they appear to be based upon observation of live models. Vasari relates that if Leonardo saw a person with an interesting face he would follow them around all day observing them.</a:t>
            </a:r>
            <a:r>
              <a:rPr lang="en-US" b="0" i="0" u="none" strike="noStrike" baseline="30000" dirty="0">
                <a:solidFill>
                  <a:srgbClr val="0645AD"/>
                </a:solidFill>
                <a:effectLst/>
                <a:latin typeface="Arial" panose="020B0604020202020204" pitchFamily="34" charset="0"/>
                <a:hlinkClick r:id="rId15"/>
              </a:rPr>
              <a:t>[136]</a:t>
            </a:r>
            <a:r>
              <a:rPr lang="en-US" b="0" i="0" dirty="0">
                <a:solidFill>
                  <a:srgbClr val="202122"/>
                </a:solidFill>
                <a:effectLst/>
                <a:latin typeface="Arial" panose="020B0604020202020204" pitchFamily="34" charset="0"/>
              </a:rPr>
              <a:t> There are numerous studies of beautiful young men, often associated with </a:t>
            </a:r>
            <a:r>
              <a:rPr lang="en-US" b="0" i="0" dirty="0" err="1">
                <a:solidFill>
                  <a:srgbClr val="202122"/>
                </a:solidFill>
                <a:effectLst/>
                <a:latin typeface="Arial" panose="020B0604020202020204" pitchFamily="34" charset="0"/>
              </a:rPr>
              <a:t>Salaì</a:t>
            </a:r>
            <a:r>
              <a:rPr lang="en-US" b="0" i="0" dirty="0">
                <a:solidFill>
                  <a:srgbClr val="202122"/>
                </a:solidFill>
                <a:effectLst/>
                <a:latin typeface="Arial" panose="020B0604020202020204" pitchFamily="34" charset="0"/>
              </a:rPr>
              <a:t>, with the rare and much admired facial feature, the so-called "Grecian profile."</a:t>
            </a:r>
            <a:r>
              <a:rPr lang="en-US" b="0" i="0" u="none" strike="noStrike" baseline="30000" dirty="0">
                <a:solidFill>
                  <a:srgbClr val="0645AD"/>
                </a:solidFill>
                <a:effectLst/>
                <a:latin typeface="Arial" panose="020B0604020202020204" pitchFamily="34" charset="0"/>
                <a:hlinkClick r:id="rId16"/>
              </a:rPr>
              <a:t>[z]</a:t>
            </a:r>
            <a:r>
              <a:rPr lang="en-US" b="0" i="0" dirty="0">
                <a:solidFill>
                  <a:srgbClr val="202122"/>
                </a:solidFill>
                <a:effectLst/>
                <a:latin typeface="Arial" panose="020B0604020202020204" pitchFamily="34" charset="0"/>
              </a:rPr>
              <a:t> These faces are often contrasted with that of a warrior.</a:t>
            </a:r>
            <a:r>
              <a:rPr lang="en-US" b="0" i="0" u="none" strike="noStrike" baseline="30000" dirty="0">
                <a:solidFill>
                  <a:srgbClr val="0645AD"/>
                </a:solidFill>
                <a:effectLst/>
                <a:latin typeface="Arial" panose="020B0604020202020204" pitchFamily="34" charset="0"/>
                <a:hlinkClick r:id="rId2"/>
              </a:rPr>
              <a:t>[133]</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Salaì</a:t>
            </a:r>
            <a:r>
              <a:rPr lang="en-US" b="0" i="0" dirty="0">
                <a:solidFill>
                  <a:srgbClr val="202122"/>
                </a:solidFill>
                <a:effectLst/>
                <a:latin typeface="Arial" panose="020B0604020202020204" pitchFamily="34" charset="0"/>
              </a:rPr>
              <a:t> is often depicted in fancy-dress costume. Leonardo is known to have designed sets for pageants with which these may be associated. Other, often meticulous, drawings show studies of drapery. A marked development in Leonardo's ability to draw drapery occurred in his early works. Another often-reproduced drawing is a macabre sketch that was done by Leonardo in Florence in 1479 showing the body of </a:t>
            </a:r>
            <a:r>
              <a:rPr lang="en-US" b="0" i="0" u="none" strike="noStrike" dirty="0">
                <a:solidFill>
                  <a:srgbClr val="0645AD"/>
                </a:solidFill>
                <a:effectLst/>
                <a:latin typeface="Arial" panose="020B0604020202020204" pitchFamily="34" charset="0"/>
                <a:hlinkClick r:id="rId17" tooltip="Bernardo Baroncelli"/>
              </a:rPr>
              <a:t>Bernardo </a:t>
            </a:r>
            <a:r>
              <a:rPr lang="en-US" b="0" i="0" u="none" strike="noStrike" dirty="0" err="1">
                <a:solidFill>
                  <a:srgbClr val="0645AD"/>
                </a:solidFill>
                <a:effectLst/>
                <a:latin typeface="Arial" panose="020B0604020202020204" pitchFamily="34" charset="0"/>
                <a:hlinkClick r:id="rId17" tooltip="Bernardo Baroncelli"/>
              </a:rPr>
              <a:t>Baroncelli</a:t>
            </a:r>
            <a:r>
              <a:rPr lang="en-US" b="0" i="0" dirty="0">
                <a:solidFill>
                  <a:srgbClr val="202122"/>
                </a:solidFill>
                <a:effectLst/>
                <a:latin typeface="Arial" panose="020B0604020202020204" pitchFamily="34" charset="0"/>
              </a:rPr>
              <a:t>, hanged in connection with the murder of Giuliano, brother of Lorenzo de' Medici, in the </a:t>
            </a:r>
            <a:r>
              <a:rPr lang="en-US" b="0" i="0" u="none" strike="noStrike" dirty="0" err="1">
                <a:solidFill>
                  <a:srgbClr val="0645AD"/>
                </a:solidFill>
                <a:effectLst/>
                <a:latin typeface="Arial" panose="020B0604020202020204" pitchFamily="34" charset="0"/>
                <a:hlinkClick r:id="rId18" tooltip="Pazzi conspiracy"/>
              </a:rPr>
              <a:t>Pazzi</a:t>
            </a:r>
            <a:r>
              <a:rPr lang="en-US" b="0" i="0" u="none" strike="noStrike" dirty="0">
                <a:solidFill>
                  <a:srgbClr val="0645AD"/>
                </a:solidFill>
                <a:effectLst/>
                <a:latin typeface="Arial" panose="020B0604020202020204" pitchFamily="34" charset="0"/>
                <a:hlinkClick r:id="rId18" tooltip="Pazzi conspiracy"/>
              </a:rPr>
              <a:t> conspiracy</a:t>
            </a:r>
            <a:r>
              <a:rPr lang="en-US" b="0" i="0" dirty="0">
                <a:solidFill>
                  <a:srgbClr val="202122"/>
                </a:solidFill>
                <a:effectLst/>
                <a:latin typeface="Arial" panose="020B0604020202020204" pitchFamily="34" charset="0"/>
              </a:rPr>
              <a:t>.</a:t>
            </a:r>
            <a:r>
              <a:rPr lang="en-US" b="0" i="0" u="none" strike="noStrike" baseline="30000" dirty="0">
                <a:solidFill>
                  <a:srgbClr val="0645AD"/>
                </a:solidFill>
                <a:effectLst/>
                <a:latin typeface="Arial" panose="020B0604020202020204" pitchFamily="34" charset="0"/>
                <a:hlinkClick r:id="rId2"/>
              </a:rPr>
              <a:t>[133]</a:t>
            </a:r>
            <a:r>
              <a:rPr lang="en-US" b="0" i="0" dirty="0">
                <a:solidFill>
                  <a:srgbClr val="202122"/>
                </a:solidFill>
                <a:effectLst/>
                <a:latin typeface="Arial" panose="020B0604020202020204" pitchFamily="34" charset="0"/>
              </a:rPr>
              <a:t> In his notes, Leonardo recorded the </a:t>
            </a:r>
            <a:r>
              <a:rPr lang="en-US" b="0" i="0" dirty="0" err="1">
                <a:solidFill>
                  <a:srgbClr val="202122"/>
                </a:solidFill>
                <a:effectLst/>
                <a:latin typeface="Arial" panose="020B0604020202020204" pitchFamily="34" charset="0"/>
              </a:rPr>
              <a:t>colours</a:t>
            </a:r>
            <a:r>
              <a:rPr lang="en-US" b="0" i="0" dirty="0">
                <a:solidFill>
                  <a:srgbClr val="202122"/>
                </a:solidFill>
                <a:effectLst/>
                <a:latin typeface="Arial" panose="020B0604020202020204" pitchFamily="34" charset="0"/>
              </a:rPr>
              <a:t> of the robes that </a:t>
            </a:r>
            <a:r>
              <a:rPr lang="en-US" b="0" i="0" dirty="0" err="1">
                <a:solidFill>
                  <a:srgbClr val="202122"/>
                </a:solidFill>
                <a:effectLst/>
                <a:latin typeface="Arial" panose="020B0604020202020204" pitchFamily="34" charset="0"/>
              </a:rPr>
              <a:t>Baroncelli</a:t>
            </a:r>
            <a:r>
              <a:rPr lang="en-US" b="0" i="0" dirty="0">
                <a:solidFill>
                  <a:srgbClr val="202122"/>
                </a:solidFill>
                <a:effectLst/>
                <a:latin typeface="Arial" panose="020B0604020202020204" pitchFamily="34" charset="0"/>
              </a:rPr>
              <a:t> was wearing when he died.</a:t>
            </a:r>
          </a:p>
          <a:p>
            <a:pPr algn="l"/>
            <a:r>
              <a:rPr lang="en-US" b="0" i="0" dirty="0">
                <a:solidFill>
                  <a:srgbClr val="202122"/>
                </a:solidFill>
                <a:effectLst/>
                <a:latin typeface="Arial" panose="020B0604020202020204" pitchFamily="34" charset="0"/>
              </a:rPr>
              <a:t>Like the two contemporary architects </a:t>
            </a:r>
            <a:r>
              <a:rPr lang="en-US" b="0" i="0" u="none" strike="noStrike" dirty="0">
                <a:solidFill>
                  <a:srgbClr val="0645AD"/>
                </a:solidFill>
                <a:effectLst/>
                <a:latin typeface="Arial" panose="020B0604020202020204" pitchFamily="34" charset="0"/>
                <a:hlinkClick r:id="rId19" tooltip="Donato Bramante"/>
              </a:rPr>
              <a:t>Donato Bramante</a:t>
            </a:r>
            <a:r>
              <a:rPr lang="en-US" b="0" i="0" dirty="0">
                <a:solidFill>
                  <a:srgbClr val="202122"/>
                </a:solidFill>
                <a:effectLst/>
                <a:latin typeface="Arial" panose="020B0604020202020204" pitchFamily="34" charset="0"/>
              </a:rPr>
              <a:t> (who designed the Belvedere Courtyard) and </a:t>
            </a:r>
            <a:r>
              <a:rPr lang="en-US" b="0" i="0" u="none" strike="noStrike" dirty="0">
                <a:solidFill>
                  <a:srgbClr val="0645AD"/>
                </a:solidFill>
                <a:effectLst/>
                <a:latin typeface="Arial" panose="020B0604020202020204" pitchFamily="34" charset="0"/>
                <a:hlinkClick r:id="rId20" tooltip="Antonio da Sangallo the Elder"/>
              </a:rPr>
              <a:t>Antonio da Sangallo the Elder</a:t>
            </a:r>
            <a:r>
              <a:rPr lang="en-US" b="0" i="0" dirty="0">
                <a:solidFill>
                  <a:srgbClr val="202122"/>
                </a:solidFill>
                <a:effectLst/>
                <a:latin typeface="Arial" panose="020B0604020202020204" pitchFamily="34" charset="0"/>
              </a:rPr>
              <a:t>, Leonardo experimented with designs for centrally planned churches, a number of which appear in his journals, as both plans and views, although none was ever </a:t>
            </a:r>
            <a:r>
              <a:rPr lang="en-US" b="0" i="0" dirty="0" err="1">
                <a:solidFill>
                  <a:srgbClr val="202122"/>
                </a:solidFill>
                <a:effectLst/>
                <a:latin typeface="Arial" panose="020B0604020202020204" pitchFamily="34" charset="0"/>
              </a:rPr>
              <a:t>realised</a:t>
            </a:r>
            <a:r>
              <a:rPr lang="en-US" b="0" i="0" dirty="0">
                <a:solidFill>
                  <a:srgbClr val="202122"/>
                </a:solidFill>
                <a:effectLst/>
                <a:latin typeface="Arial" panose="020B0604020202020204" pitchFamily="34" charset="0"/>
              </a:rPr>
              <a:t>.</a:t>
            </a:r>
            <a:r>
              <a:rPr lang="en-US" b="0" i="0" u="none" strike="noStrike" baseline="30000" dirty="0">
                <a:solidFill>
                  <a:srgbClr val="0645AD"/>
                </a:solidFill>
                <a:effectLst/>
                <a:latin typeface="Arial" panose="020B0604020202020204" pitchFamily="34" charset="0"/>
                <a:hlinkClick r:id="rId21"/>
              </a:rPr>
              <a:t>[44]</a:t>
            </a:r>
            <a:r>
              <a:rPr lang="en-US" b="0" i="0" u="none" strike="noStrike" baseline="30000" dirty="0">
                <a:solidFill>
                  <a:srgbClr val="0645AD"/>
                </a:solidFill>
                <a:effectLst/>
                <a:latin typeface="Arial" panose="020B0604020202020204" pitchFamily="34" charset="0"/>
                <a:hlinkClick r:id="rId22"/>
              </a:rPr>
              <a:t>[137]</a:t>
            </a:r>
            <a:endParaRPr lang="en-US" b="0" i="0" dirty="0">
              <a:solidFill>
                <a:srgbClr val="202122"/>
              </a:solidFill>
              <a:effectLst/>
              <a:latin typeface="Arial" panose="020B0604020202020204" pitchFamily="34" charset="0"/>
            </a:endParaRPr>
          </a:p>
          <a:p>
            <a:pPr algn="l"/>
            <a:endParaRPr lang="el-GR" dirty="0"/>
          </a:p>
        </p:txBody>
      </p:sp>
    </p:spTree>
    <p:extLst>
      <p:ext uri="{BB962C8B-B14F-4D97-AF65-F5344CB8AC3E}">
        <p14:creationId xmlns:p14="http://schemas.microsoft.com/office/powerpoint/2010/main" val="197207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4D7433-753E-4E94-8AB0-80A70435AF2A}"/>
              </a:ext>
            </a:extLst>
          </p:cNvPr>
          <p:cNvSpPr>
            <a:spLocks noGrp="1"/>
          </p:cNvSpPr>
          <p:nvPr>
            <p:ph type="title"/>
          </p:nvPr>
        </p:nvSpPr>
        <p:spPr/>
        <p:txBody>
          <a:bodyPr/>
          <a:lstStyle/>
          <a:p>
            <a:r>
              <a:rPr lang="en-US" dirty="0"/>
              <a:t>videos</a:t>
            </a:r>
            <a:endParaRPr lang="el-GR" dirty="0"/>
          </a:p>
        </p:txBody>
      </p:sp>
      <p:sp>
        <p:nvSpPr>
          <p:cNvPr id="3" name="Θέση περιεχομένου 2">
            <a:extLst>
              <a:ext uri="{FF2B5EF4-FFF2-40B4-BE49-F238E27FC236}">
                <a16:creationId xmlns:a16="http://schemas.microsoft.com/office/drawing/2014/main" id="{17A0782B-4B31-4856-BC7A-C82F5A134409}"/>
              </a:ext>
            </a:extLst>
          </p:cNvPr>
          <p:cNvSpPr>
            <a:spLocks noGrp="1"/>
          </p:cNvSpPr>
          <p:nvPr>
            <p:ph idx="1"/>
          </p:nvPr>
        </p:nvSpPr>
        <p:spPr/>
        <p:txBody>
          <a:bodyPr/>
          <a:lstStyle/>
          <a:p>
            <a:r>
              <a:rPr lang="en-US" dirty="0">
                <a:hlinkClick r:id="rId2"/>
              </a:rPr>
              <a:t>https://www.leonardodavinci.net/the-mona-lisa.jsp</a:t>
            </a:r>
            <a:endParaRPr lang="en-US" dirty="0"/>
          </a:p>
          <a:p>
            <a:r>
              <a:rPr lang="en-US" dirty="0">
                <a:hlinkClick r:id="rId3"/>
              </a:rPr>
              <a:t>https://www.youtube.com/watch?v=oOUjIcH67y8</a:t>
            </a:r>
            <a:endParaRPr lang="en-US" dirty="0"/>
          </a:p>
          <a:p>
            <a:endParaRPr lang="el-GR" dirty="0"/>
          </a:p>
        </p:txBody>
      </p:sp>
    </p:spTree>
    <p:extLst>
      <p:ext uri="{BB962C8B-B14F-4D97-AF65-F5344CB8AC3E}">
        <p14:creationId xmlns:p14="http://schemas.microsoft.com/office/powerpoint/2010/main" val="169518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D0DFB5-2384-407B-BD46-4261DDF50E4F}"/>
              </a:ext>
            </a:extLst>
          </p:cNvPr>
          <p:cNvSpPr>
            <a:spLocks noGrp="1"/>
          </p:cNvSpPr>
          <p:nvPr>
            <p:ph type="title"/>
          </p:nvPr>
        </p:nvSpPr>
        <p:spPr/>
        <p:txBody>
          <a:bodyPr/>
          <a:lstStyle/>
          <a:p>
            <a:r>
              <a:rPr lang="en-US" b="0" i="0" dirty="0">
                <a:solidFill>
                  <a:srgbClr val="000000"/>
                </a:solidFill>
                <a:effectLst/>
                <a:latin typeface="Linux Libertine"/>
              </a:rPr>
              <a:t>Journals and notes</a:t>
            </a:r>
            <a:br>
              <a:rPr lang="en-US" b="0" i="0" dirty="0">
                <a:solidFill>
                  <a:srgbClr val="000000"/>
                </a:solidFill>
                <a:effectLst/>
                <a:latin typeface="Linux Libertine"/>
              </a:rPr>
            </a:br>
            <a:endParaRPr lang="el-GR" dirty="0"/>
          </a:p>
        </p:txBody>
      </p:sp>
      <p:sp>
        <p:nvSpPr>
          <p:cNvPr id="3" name="Θέση περιεχομένου 2">
            <a:extLst>
              <a:ext uri="{FF2B5EF4-FFF2-40B4-BE49-F238E27FC236}">
                <a16:creationId xmlns:a16="http://schemas.microsoft.com/office/drawing/2014/main" id="{3D116CAA-6B6C-44E8-A6BF-3E697EF812C4}"/>
              </a:ext>
            </a:extLst>
          </p:cNvPr>
          <p:cNvSpPr>
            <a:spLocks noGrp="1"/>
          </p:cNvSpPr>
          <p:nvPr>
            <p:ph idx="1"/>
          </p:nvPr>
        </p:nvSpPr>
        <p:spPr/>
        <p:txBody>
          <a:bodyPr>
            <a:normAutofit fontScale="85000" lnSpcReduction="10000"/>
          </a:bodyPr>
          <a:lstStyle/>
          <a:p>
            <a:r>
              <a:rPr lang="en-US" b="0" i="0" u="none" strike="noStrike" dirty="0">
                <a:solidFill>
                  <a:srgbClr val="0645AD"/>
                </a:solidFill>
                <a:effectLst/>
                <a:latin typeface="Arial" panose="020B0604020202020204" pitchFamily="34" charset="0"/>
                <a:hlinkClick r:id="rId2" tooltip="Renaissance humanism"/>
              </a:rPr>
              <a:t>Renaissance humanism</a:t>
            </a:r>
            <a:r>
              <a:rPr lang="en-US" b="0" i="0" dirty="0">
                <a:solidFill>
                  <a:srgbClr val="202122"/>
                </a:solidFill>
                <a:effectLst/>
                <a:latin typeface="Arial" panose="020B0604020202020204" pitchFamily="34" charset="0"/>
              </a:rPr>
              <a:t> </a:t>
            </a:r>
            <a:r>
              <a:rPr lang="en-US" b="0" i="0" dirty="0" err="1">
                <a:solidFill>
                  <a:srgbClr val="202122"/>
                </a:solidFill>
                <a:effectLst/>
                <a:latin typeface="Arial" panose="020B0604020202020204" pitchFamily="34" charset="0"/>
              </a:rPr>
              <a:t>recognised</a:t>
            </a:r>
            <a:r>
              <a:rPr lang="en-US" b="0" i="0" dirty="0">
                <a:solidFill>
                  <a:srgbClr val="202122"/>
                </a:solidFill>
                <a:effectLst/>
                <a:latin typeface="Arial" panose="020B0604020202020204" pitchFamily="34" charset="0"/>
              </a:rPr>
              <a:t> no mutually exclusive polarities between the sciences and the arts, and Leonardo's studies in science and engineering are sometimes considered as impressive and innovative as his artistic work.</a:t>
            </a:r>
            <a:r>
              <a:rPr lang="en-US" b="0" i="0" u="none" strike="noStrike" baseline="30000" dirty="0">
                <a:solidFill>
                  <a:srgbClr val="0645AD"/>
                </a:solidFill>
                <a:effectLst/>
                <a:latin typeface="Arial" panose="020B0604020202020204" pitchFamily="34" charset="0"/>
                <a:hlinkClick r:id="rId3"/>
              </a:rPr>
              <a:t>[41]</a:t>
            </a:r>
            <a:r>
              <a:rPr lang="en-US" b="0" i="0" dirty="0">
                <a:solidFill>
                  <a:srgbClr val="202122"/>
                </a:solidFill>
                <a:effectLst/>
                <a:latin typeface="Arial" panose="020B0604020202020204" pitchFamily="34" charset="0"/>
              </a:rPr>
              <a:t> These studies were recorded in 13,000 pages of notes and drawings, which fuse art and </a:t>
            </a:r>
            <a:r>
              <a:rPr lang="en-US" b="0" i="0" u="none" strike="noStrike" dirty="0">
                <a:solidFill>
                  <a:srgbClr val="0645AD"/>
                </a:solidFill>
                <a:effectLst/>
                <a:latin typeface="Arial" panose="020B0604020202020204" pitchFamily="34" charset="0"/>
                <a:hlinkClick r:id="rId4" tooltip="Natural philosophy"/>
              </a:rPr>
              <a:t>natural philosophy</a:t>
            </a:r>
            <a:r>
              <a:rPr lang="en-US" b="0" i="0" dirty="0">
                <a:solidFill>
                  <a:srgbClr val="202122"/>
                </a:solidFill>
                <a:effectLst/>
                <a:latin typeface="Arial" panose="020B0604020202020204" pitchFamily="34" charset="0"/>
              </a:rPr>
              <a:t> (the forerunner of modern science). They were made and maintained daily throughout Leonardo's life and travels, as he made continual observations of the world around him.</a:t>
            </a:r>
            <a:r>
              <a:rPr lang="en-US" b="0" i="0" u="none" strike="noStrike" baseline="30000" dirty="0">
                <a:solidFill>
                  <a:srgbClr val="0645AD"/>
                </a:solidFill>
                <a:effectLst/>
                <a:latin typeface="Arial" panose="020B0604020202020204" pitchFamily="34" charset="0"/>
                <a:hlinkClick r:id="rId3"/>
              </a:rPr>
              <a:t>[41]</a:t>
            </a:r>
            <a:r>
              <a:rPr lang="en-US" b="0" i="0" dirty="0">
                <a:solidFill>
                  <a:srgbClr val="202122"/>
                </a:solidFill>
                <a:effectLst/>
                <a:latin typeface="Arial" panose="020B0604020202020204" pitchFamily="34" charset="0"/>
              </a:rPr>
              <a:t> Leonardo's notes and drawings display an enormous range of interests and preoccupations, some as mundane as lists of groceries and people who owed him money and some as intriguing as designs for wings and shoes for walking on water. There are compositions for paintings, studies of details and drapery, studies of faces and emotions, of animals, babies, dissections, plant studies, rock formations, whirlpools, war machines, flying machines and architecture.</a:t>
            </a:r>
            <a:endParaRPr lang="el-GR" dirty="0"/>
          </a:p>
        </p:txBody>
      </p:sp>
    </p:spTree>
    <p:extLst>
      <p:ext uri="{BB962C8B-B14F-4D97-AF65-F5344CB8AC3E}">
        <p14:creationId xmlns:p14="http://schemas.microsoft.com/office/powerpoint/2010/main" val="1966850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A35F122-E06C-448F-8929-AF8EE867BD21}"/>
              </a:ext>
            </a:extLst>
          </p:cNvPr>
          <p:cNvSpPr>
            <a:spLocks noGrp="1"/>
          </p:cNvSpPr>
          <p:nvPr>
            <p:ph type="title"/>
          </p:nvPr>
        </p:nvSpPr>
        <p:spPr/>
        <p:txBody>
          <a:bodyPr/>
          <a:lstStyle/>
          <a:p>
            <a:r>
              <a:rPr lang="en-US" b="0" i="0" dirty="0">
                <a:solidFill>
                  <a:srgbClr val="000000"/>
                </a:solidFill>
                <a:effectLst/>
                <a:latin typeface="Linux Libertine"/>
              </a:rPr>
              <a:t>Journals and notes</a:t>
            </a:r>
            <a:endParaRPr lang="el-GR" dirty="0"/>
          </a:p>
        </p:txBody>
      </p:sp>
      <p:sp>
        <p:nvSpPr>
          <p:cNvPr id="4" name="Rectangle 2">
            <a:extLst>
              <a:ext uri="{FF2B5EF4-FFF2-40B4-BE49-F238E27FC236}">
                <a16:creationId xmlns:a16="http://schemas.microsoft.com/office/drawing/2014/main" id="{C12643BD-5279-46DF-B06C-9EB832DFE8D7}"/>
              </a:ext>
            </a:extLst>
          </p:cNvPr>
          <p:cNvSpPr>
            <a:spLocks noGrp="1" noChangeArrowheads="1"/>
          </p:cNvSpPr>
          <p:nvPr>
            <p:ph idx="1"/>
          </p:nvPr>
        </p:nvSpPr>
        <p:spPr bwMode="auto">
          <a:xfrm>
            <a:off x="1050235" y="3681691"/>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
        <p:nvSpPr>
          <p:cNvPr id="6" name="TextBox 5">
            <a:extLst>
              <a:ext uri="{FF2B5EF4-FFF2-40B4-BE49-F238E27FC236}">
                <a16:creationId xmlns:a16="http://schemas.microsoft.com/office/drawing/2014/main" id="{4B2277BE-3C3B-438F-A91E-6538845C0F58}"/>
              </a:ext>
            </a:extLst>
          </p:cNvPr>
          <p:cNvSpPr txBox="1"/>
          <p:nvPr/>
        </p:nvSpPr>
        <p:spPr>
          <a:xfrm>
            <a:off x="3049073" y="1585560"/>
            <a:ext cx="6098146" cy="3693319"/>
          </a:xfrm>
          <a:prstGeom prst="rect">
            <a:avLst/>
          </a:prstGeom>
          <a:noFill/>
        </p:spPr>
        <p:txBody>
          <a:bodyPr wrap="square">
            <a:spAutoFit/>
          </a:bodyPr>
          <a:lstStyle/>
          <a:p>
            <a:r>
              <a:rPr lang="en-US" b="0" i="0" dirty="0">
                <a:solidFill>
                  <a:srgbClr val="202122"/>
                </a:solidFill>
                <a:effectLst/>
                <a:latin typeface="Arial" panose="020B0604020202020204" pitchFamily="34" charset="0"/>
              </a:rPr>
              <a:t>Some works have found their way into major collections such as the Royal Library at </a:t>
            </a:r>
            <a:r>
              <a:rPr lang="en-US" b="0" i="0" u="none" strike="noStrike" dirty="0">
                <a:solidFill>
                  <a:srgbClr val="0645AD"/>
                </a:solidFill>
                <a:effectLst/>
                <a:latin typeface="Arial" panose="020B0604020202020204" pitchFamily="34" charset="0"/>
                <a:hlinkClick r:id="rId2" tooltip="Windsor Castle"/>
              </a:rPr>
              <a:t>Windsor Castle</a:t>
            </a:r>
            <a:r>
              <a:rPr lang="en-US" b="0" i="0" dirty="0">
                <a:solidFill>
                  <a:srgbClr val="202122"/>
                </a:solidFill>
                <a:effectLst/>
                <a:latin typeface="Arial" panose="020B0604020202020204" pitchFamily="34" charset="0"/>
              </a:rPr>
              <a:t>, the Louvre, the </a:t>
            </a:r>
            <a:r>
              <a:rPr lang="en-US" b="0" i="0" u="none" strike="noStrike" dirty="0" err="1">
                <a:solidFill>
                  <a:srgbClr val="0645AD"/>
                </a:solidFill>
                <a:effectLst/>
                <a:latin typeface="Arial" panose="020B0604020202020204" pitchFamily="34" charset="0"/>
                <a:hlinkClick r:id="rId3" tooltip="Biblioteca Nacional de España"/>
              </a:rPr>
              <a:t>Biblioteca</a:t>
            </a:r>
            <a:r>
              <a:rPr lang="en-US" b="0" i="0" u="none" strike="noStrike" dirty="0">
                <a:solidFill>
                  <a:srgbClr val="0645AD"/>
                </a:solidFill>
                <a:effectLst/>
                <a:latin typeface="Arial" panose="020B0604020202020204" pitchFamily="34" charset="0"/>
                <a:hlinkClick r:id="rId3" tooltip="Biblioteca Nacional de España"/>
              </a:rPr>
              <a:t> Nacional de </a:t>
            </a:r>
            <a:r>
              <a:rPr lang="en-US" b="0" i="0" u="none" strike="noStrike" dirty="0" err="1">
                <a:solidFill>
                  <a:srgbClr val="0645AD"/>
                </a:solidFill>
                <a:effectLst/>
                <a:latin typeface="Arial" panose="020B0604020202020204" pitchFamily="34" charset="0"/>
                <a:hlinkClick r:id="rId3" tooltip="Biblioteca Nacional de España"/>
              </a:rPr>
              <a:t>España</a:t>
            </a:r>
            <a:r>
              <a:rPr lang="en-US" b="0" i="0" dirty="0">
                <a:solidFill>
                  <a:srgbClr val="202122"/>
                </a:solidFill>
                <a:effectLst/>
                <a:latin typeface="Arial" panose="020B0604020202020204" pitchFamily="34" charset="0"/>
              </a:rPr>
              <a:t>, the </a:t>
            </a:r>
            <a:r>
              <a:rPr lang="en-US" b="0" i="0" u="none" strike="noStrike" dirty="0">
                <a:solidFill>
                  <a:srgbClr val="0645AD"/>
                </a:solidFill>
                <a:effectLst/>
                <a:latin typeface="Arial" panose="020B0604020202020204" pitchFamily="34" charset="0"/>
                <a:hlinkClick r:id="rId4" tooltip="Victoria and Albert Museum"/>
              </a:rPr>
              <a:t>Victoria and Albert Museum</a:t>
            </a:r>
            <a:r>
              <a:rPr lang="en-US" b="0" i="0" dirty="0">
                <a:solidFill>
                  <a:srgbClr val="202122"/>
                </a:solidFill>
                <a:effectLst/>
                <a:latin typeface="Arial" panose="020B0604020202020204" pitchFamily="34" charset="0"/>
              </a:rPr>
              <a:t>, the </a:t>
            </a:r>
            <a:r>
              <a:rPr lang="en-US" b="0" i="0" u="none" strike="noStrike" dirty="0" err="1">
                <a:solidFill>
                  <a:srgbClr val="0645AD"/>
                </a:solidFill>
                <a:effectLst/>
                <a:latin typeface="Arial" panose="020B0604020202020204" pitchFamily="34" charset="0"/>
                <a:hlinkClick r:id="rId5" tooltip="Biblioteca Ambrosiana"/>
              </a:rPr>
              <a:t>Biblioteca</a:t>
            </a:r>
            <a:r>
              <a:rPr lang="en-US" b="0" i="0" u="none" strike="noStrike" dirty="0">
                <a:solidFill>
                  <a:srgbClr val="0645AD"/>
                </a:solidFill>
                <a:effectLst/>
                <a:latin typeface="Arial" panose="020B0604020202020204" pitchFamily="34" charset="0"/>
                <a:hlinkClick r:id="rId5" tooltip="Biblioteca Ambrosiana"/>
              </a:rPr>
              <a:t> Ambrosiana</a:t>
            </a:r>
            <a:r>
              <a:rPr lang="en-US" b="0" i="0" dirty="0">
                <a:solidFill>
                  <a:srgbClr val="202122"/>
                </a:solidFill>
                <a:effectLst/>
                <a:latin typeface="Arial" panose="020B0604020202020204" pitchFamily="34" charset="0"/>
              </a:rPr>
              <a:t> in Milan, which holds the 12-volume Codex Atlanticus, and the </a:t>
            </a:r>
            <a:r>
              <a:rPr lang="en-US" b="0" i="0" u="none" strike="noStrike" dirty="0">
                <a:solidFill>
                  <a:srgbClr val="0645AD"/>
                </a:solidFill>
                <a:effectLst/>
                <a:latin typeface="Arial" panose="020B0604020202020204" pitchFamily="34" charset="0"/>
                <a:hlinkClick r:id="rId6" tooltip="British Library"/>
              </a:rPr>
              <a:t>British Library</a:t>
            </a:r>
            <a:r>
              <a:rPr lang="en-US" b="0" i="0" dirty="0">
                <a:solidFill>
                  <a:srgbClr val="202122"/>
                </a:solidFill>
                <a:effectLst/>
                <a:latin typeface="Arial" panose="020B0604020202020204" pitchFamily="34" charset="0"/>
              </a:rPr>
              <a:t> in London, which has put a selection from the </a:t>
            </a:r>
            <a:r>
              <a:rPr lang="en-US" b="0" i="0" u="none" strike="noStrike" dirty="0">
                <a:solidFill>
                  <a:srgbClr val="0645AD"/>
                </a:solidFill>
                <a:effectLst/>
                <a:latin typeface="Arial" panose="020B0604020202020204" pitchFamily="34" charset="0"/>
                <a:hlinkClick r:id="rId7" tooltip="Codex Arundel"/>
              </a:rPr>
              <a:t>Codex Arundel</a:t>
            </a:r>
            <a:r>
              <a:rPr lang="en-US" b="0" i="0" dirty="0">
                <a:solidFill>
                  <a:srgbClr val="202122"/>
                </a:solidFill>
                <a:effectLst/>
                <a:latin typeface="Arial" panose="020B0604020202020204" pitchFamily="34" charset="0"/>
              </a:rPr>
              <a:t> (BL Arundel MS 263) online.</a:t>
            </a:r>
            <a:r>
              <a:rPr lang="en-US" b="0" i="0" u="none" strike="noStrike" baseline="30000" dirty="0">
                <a:solidFill>
                  <a:srgbClr val="0645AD"/>
                </a:solidFill>
                <a:effectLst/>
                <a:latin typeface="Arial" panose="020B0604020202020204" pitchFamily="34" charset="0"/>
                <a:hlinkClick r:id="rId8"/>
              </a:rPr>
              <a:t>[143]</a:t>
            </a:r>
            <a:r>
              <a:rPr lang="en-US" b="0" i="0" dirty="0">
                <a:solidFill>
                  <a:srgbClr val="202122"/>
                </a:solidFill>
                <a:effectLst/>
                <a:latin typeface="Arial" panose="020B0604020202020204" pitchFamily="34" charset="0"/>
              </a:rPr>
              <a:t> Works have also been at </a:t>
            </a:r>
            <a:r>
              <a:rPr lang="en-US" b="0" i="0" u="none" strike="noStrike" dirty="0">
                <a:solidFill>
                  <a:srgbClr val="0645AD"/>
                </a:solidFill>
                <a:effectLst/>
                <a:latin typeface="Arial" panose="020B0604020202020204" pitchFamily="34" charset="0"/>
                <a:hlinkClick r:id="rId9" tooltip="Holkham Hall"/>
              </a:rPr>
              <a:t>Holkham Hall</a:t>
            </a:r>
            <a:r>
              <a:rPr lang="en-US" b="0" i="0" dirty="0">
                <a:solidFill>
                  <a:srgbClr val="202122"/>
                </a:solidFill>
                <a:effectLst/>
                <a:latin typeface="Arial" panose="020B0604020202020204" pitchFamily="34" charset="0"/>
              </a:rPr>
              <a:t>, the </a:t>
            </a:r>
            <a:r>
              <a:rPr lang="en-US" b="0" i="0" u="none" strike="noStrike" dirty="0">
                <a:solidFill>
                  <a:srgbClr val="0645AD"/>
                </a:solidFill>
                <a:effectLst/>
                <a:latin typeface="Arial" panose="020B0604020202020204" pitchFamily="34" charset="0"/>
                <a:hlinkClick r:id="rId10" tooltip="Metropolitan Museum of Art"/>
              </a:rPr>
              <a:t>Metropolitan Museum of Art</a:t>
            </a:r>
            <a:r>
              <a:rPr lang="en-US" b="0" i="0" dirty="0">
                <a:solidFill>
                  <a:srgbClr val="202122"/>
                </a:solidFill>
                <a:effectLst/>
                <a:latin typeface="Arial" panose="020B0604020202020204" pitchFamily="34" charset="0"/>
              </a:rPr>
              <a:t>, and in the private hands of </a:t>
            </a:r>
            <a:r>
              <a:rPr lang="en-US" b="0" i="0" u="none" strike="noStrike" dirty="0">
                <a:solidFill>
                  <a:srgbClr val="0645AD"/>
                </a:solidFill>
                <a:effectLst/>
                <a:latin typeface="Arial" panose="020B0604020202020204" pitchFamily="34" charset="0"/>
                <a:hlinkClick r:id="rId11" tooltip="John Nicholas Brown I"/>
              </a:rPr>
              <a:t>John Nicholas Brown I</a:t>
            </a:r>
            <a:r>
              <a:rPr lang="en-US" b="0" i="0" dirty="0">
                <a:solidFill>
                  <a:srgbClr val="202122"/>
                </a:solidFill>
                <a:effectLst/>
                <a:latin typeface="Arial" panose="020B0604020202020204" pitchFamily="34" charset="0"/>
              </a:rPr>
              <a:t> and </a:t>
            </a:r>
            <a:r>
              <a:rPr lang="en-US" b="0" i="0" u="none" strike="noStrike" dirty="0">
                <a:solidFill>
                  <a:srgbClr val="0645AD"/>
                </a:solidFill>
                <a:effectLst/>
                <a:latin typeface="Arial" panose="020B0604020202020204" pitchFamily="34" charset="0"/>
                <a:hlinkClick r:id="rId12" tooltip="Robert Lehman"/>
              </a:rPr>
              <a:t>Robert Lehman</a:t>
            </a:r>
            <a:r>
              <a:rPr lang="en-US" b="0" i="0" dirty="0">
                <a:solidFill>
                  <a:srgbClr val="202122"/>
                </a:solidFill>
                <a:effectLst/>
                <a:latin typeface="Arial" panose="020B0604020202020204" pitchFamily="34" charset="0"/>
              </a:rPr>
              <a:t>.</a:t>
            </a:r>
            <a:r>
              <a:rPr lang="en-US" b="0" i="0" u="none" strike="noStrike" baseline="30000" dirty="0">
                <a:solidFill>
                  <a:srgbClr val="0645AD"/>
                </a:solidFill>
                <a:effectLst/>
                <a:latin typeface="Arial" panose="020B0604020202020204" pitchFamily="34" charset="0"/>
                <a:hlinkClick r:id="rId13"/>
              </a:rPr>
              <a:t>[138]</a:t>
            </a:r>
            <a:r>
              <a:rPr lang="en-US" b="0" i="0" dirty="0">
                <a:solidFill>
                  <a:srgbClr val="202122"/>
                </a:solidFill>
                <a:effectLst/>
                <a:latin typeface="Arial" panose="020B0604020202020204" pitchFamily="34" charset="0"/>
              </a:rPr>
              <a:t> The </a:t>
            </a:r>
            <a:r>
              <a:rPr lang="en-US" b="0" i="0" u="none" strike="noStrike" dirty="0">
                <a:solidFill>
                  <a:srgbClr val="0645AD"/>
                </a:solidFill>
                <a:effectLst/>
                <a:latin typeface="Arial" panose="020B0604020202020204" pitchFamily="34" charset="0"/>
                <a:hlinkClick r:id="rId14" tooltip="Codex Leicester"/>
              </a:rPr>
              <a:t>Codex Leicester</a:t>
            </a:r>
            <a:r>
              <a:rPr lang="en-US" b="0" i="0" dirty="0">
                <a:solidFill>
                  <a:srgbClr val="202122"/>
                </a:solidFill>
                <a:effectLst/>
                <a:latin typeface="Arial" panose="020B0604020202020204" pitchFamily="34" charset="0"/>
              </a:rPr>
              <a:t> is the only privately owned major scientific work of Leonardo; it is owned by </a:t>
            </a:r>
            <a:r>
              <a:rPr lang="en-US" b="0" i="0" u="none" strike="noStrike" dirty="0">
                <a:solidFill>
                  <a:srgbClr val="0645AD"/>
                </a:solidFill>
                <a:effectLst/>
                <a:latin typeface="Arial" panose="020B0604020202020204" pitchFamily="34" charset="0"/>
                <a:hlinkClick r:id="rId15" tooltip="Bill Gates"/>
              </a:rPr>
              <a:t>Bill Gates</a:t>
            </a:r>
            <a:r>
              <a:rPr lang="en-US" b="0" i="0" dirty="0">
                <a:solidFill>
                  <a:srgbClr val="202122"/>
                </a:solidFill>
                <a:effectLst/>
                <a:latin typeface="Arial" panose="020B0604020202020204" pitchFamily="34" charset="0"/>
              </a:rPr>
              <a:t> and displayed once a year in different cities around the world.</a:t>
            </a:r>
            <a:endParaRPr lang="el-GR" dirty="0"/>
          </a:p>
        </p:txBody>
      </p:sp>
    </p:spTree>
    <p:extLst>
      <p:ext uri="{BB962C8B-B14F-4D97-AF65-F5344CB8AC3E}">
        <p14:creationId xmlns:p14="http://schemas.microsoft.com/office/powerpoint/2010/main" val="2151890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C7772A-0FEA-48E5-A743-3031078D6B9C}"/>
              </a:ext>
            </a:extLst>
          </p:cNvPr>
          <p:cNvSpPr>
            <a:spLocks noGrp="1"/>
          </p:cNvSpPr>
          <p:nvPr>
            <p:ph type="title"/>
          </p:nvPr>
        </p:nvSpPr>
        <p:spPr/>
        <p:txBody>
          <a:bodyPr/>
          <a:lstStyle/>
          <a:p>
            <a:r>
              <a:rPr lang="en-US" b="0" i="0" dirty="0">
                <a:solidFill>
                  <a:srgbClr val="000000"/>
                </a:solidFill>
                <a:effectLst/>
                <a:latin typeface="Linux Libertine"/>
              </a:rPr>
              <a:t>Journals and notes</a:t>
            </a:r>
            <a:br>
              <a:rPr lang="en-US" b="0" i="0" dirty="0">
                <a:solidFill>
                  <a:srgbClr val="000000"/>
                </a:solidFill>
                <a:effectLst/>
                <a:latin typeface="Linux Libertine"/>
              </a:rPr>
            </a:br>
            <a:endParaRPr lang="el-GR" dirty="0"/>
          </a:p>
        </p:txBody>
      </p:sp>
      <p:sp>
        <p:nvSpPr>
          <p:cNvPr id="3" name="Θέση περιεχομένου 2">
            <a:extLst>
              <a:ext uri="{FF2B5EF4-FFF2-40B4-BE49-F238E27FC236}">
                <a16:creationId xmlns:a16="http://schemas.microsoft.com/office/drawing/2014/main" id="{9A287E06-0645-4387-A7E0-3CEE8CC8F831}"/>
              </a:ext>
            </a:extLst>
          </p:cNvPr>
          <p:cNvSpPr>
            <a:spLocks noGrp="1"/>
          </p:cNvSpPr>
          <p:nvPr>
            <p:ph idx="1"/>
          </p:nvPr>
        </p:nvSpPr>
        <p:spPr/>
        <p:txBody>
          <a:bodyPr/>
          <a:lstStyle/>
          <a:p>
            <a:r>
              <a:rPr lang="en-US" b="0" i="0" dirty="0">
                <a:solidFill>
                  <a:srgbClr val="202122"/>
                </a:solidFill>
                <a:effectLst/>
                <a:latin typeface="Arial" panose="020B0604020202020204" pitchFamily="34" charset="0"/>
              </a:rPr>
              <a:t>Most of Leonardo's writings are in </a:t>
            </a:r>
            <a:r>
              <a:rPr lang="en-US" b="0" i="0" u="none" strike="noStrike" dirty="0">
                <a:solidFill>
                  <a:srgbClr val="0645AD"/>
                </a:solidFill>
                <a:effectLst/>
                <a:latin typeface="Arial" panose="020B0604020202020204" pitchFamily="34" charset="0"/>
                <a:hlinkClick r:id="rId2" tooltip="Mirror writing"/>
              </a:rPr>
              <a:t>mirror-image</a:t>
            </a:r>
            <a:r>
              <a:rPr lang="en-US" b="0" i="0" dirty="0">
                <a:solidFill>
                  <a:srgbClr val="202122"/>
                </a:solidFill>
                <a:effectLst/>
                <a:latin typeface="Arial" panose="020B0604020202020204" pitchFamily="34" charset="0"/>
              </a:rPr>
              <a:t> cursive.</a:t>
            </a:r>
            <a:r>
              <a:rPr lang="en-US" b="0" i="0" u="none" strike="noStrike" baseline="30000" dirty="0">
                <a:solidFill>
                  <a:srgbClr val="0645AD"/>
                </a:solidFill>
                <a:effectLst/>
                <a:latin typeface="Arial" panose="020B0604020202020204" pitchFamily="34" charset="0"/>
                <a:hlinkClick r:id="rId3"/>
              </a:rPr>
              <a:t>[144]</a:t>
            </a:r>
            <a:r>
              <a:rPr lang="en-US" b="0" i="0" u="none" strike="noStrike" baseline="30000" dirty="0">
                <a:solidFill>
                  <a:srgbClr val="0645AD"/>
                </a:solidFill>
                <a:effectLst/>
                <a:latin typeface="Arial" panose="020B0604020202020204" pitchFamily="34" charset="0"/>
                <a:hlinkClick r:id="rId4"/>
              </a:rPr>
              <a:t>[36]</a:t>
            </a:r>
            <a:r>
              <a:rPr lang="en-US" b="0" i="0" dirty="0">
                <a:solidFill>
                  <a:srgbClr val="202122"/>
                </a:solidFill>
                <a:effectLst/>
                <a:latin typeface="Arial" panose="020B0604020202020204" pitchFamily="34" charset="0"/>
              </a:rPr>
              <a:t> Since Leonardo wrote with his left hand, it was probably easier for him to write from right to left.</a:t>
            </a:r>
            <a:r>
              <a:rPr lang="en-US" b="0" i="0" u="none" strike="noStrike" baseline="30000" dirty="0">
                <a:solidFill>
                  <a:srgbClr val="0645AD"/>
                </a:solidFill>
                <a:effectLst/>
                <a:latin typeface="Arial" panose="020B0604020202020204" pitchFamily="34" charset="0"/>
                <a:hlinkClick r:id="rId5"/>
              </a:rPr>
              <a:t>[145]</a:t>
            </a:r>
            <a:r>
              <a:rPr lang="en-US" b="0" i="0" u="none" strike="noStrike" baseline="30000" dirty="0">
                <a:solidFill>
                  <a:srgbClr val="0645AD"/>
                </a:solidFill>
                <a:effectLst/>
                <a:latin typeface="Arial" panose="020B0604020202020204" pitchFamily="34" charset="0"/>
                <a:hlinkClick r:id="rId6"/>
              </a:rPr>
              <a:t>[aa]</a:t>
            </a:r>
            <a:r>
              <a:rPr lang="en-US" b="0" i="0" dirty="0">
                <a:solidFill>
                  <a:srgbClr val="202122"/>
                </a:solidFill>
                <a:effectLst/>
                <a:latin typeface="Arial" panose="020B0604020202020204" pitchFamily="34" charset="0"/>
              </a:rPr>
              <a:t> Leonardo used a variety of shorthand and symbols, and states in his notes that he intended to prepare them for publication.</a:t>
            </a:r>
            <a:r>
              <a:rPr lang="en-US" b="0" i="0" u="none" strike="noStrike" baseline="30000" dirty="0">
                <a:solidFill>
                  <a:srgbClr val="0645AD"/>
                </a:solidFill>
                <a:effectLst/>
                <a:latin typeface="Arial" panose="020B0604020202020204" pitchFamily="34" charset="0"/>
                <a:hlinkClick r:id="rId3"/>
              </a:rPr>
              <a:t>[144]</a:t>
            </a:r>
            <a:r>
              <a:rPr lang="en-US" b="0" i="0" dirty="0">
                <a:solidFill>
                  <a:srgbClr val="202122"/>
                </a:solidFill>
                <a:effectLst/>
                <a:latin typeface="Arial" panose="020B0604020202020204" pitchFamily="34" charset="0"/>
              </a:rPr>
              <a:t> In many cases a single topic is covered in detail in both words and pictures on a single sheet, together conveying information that would not be lost if the pages were published out of order.</a:t>
            </a:r>
            <a:r>
              <a:rPr lang="en-US" b="0" i="0" u="none" strike="noStrike" baseline="30000" dirty="0">
                <a:solidFill>
                  <a:srgbClr val="0645AD"/>
                </a:solidFill>
                <a:effectLst/>
                <a:latin typeface="Arial" panose="020B0604020202020204" pitchFamily="34" charset="0"/>
                <a:hlinkClick r:id="rId7"/>
              </a:rPr>
              <a:t>[148]</a:t>
            </a:r>
            <a:r>
              <a:rPr lang="en-US" b="0" i="0" dirty="0">
                <a:solidFill>
                  <a:srgbClr val="202122"/>
                </a:solidFill>
                <a:effectLst/>
                <a:latin typeface="Arial" panose="020B0604020202020204" pitchFamily="34" charset="0"/>
              </a:rPr>
              <a:t> Why they were not published during Leonardo's lifetime is unknown.</a:t>
            </a:r>
            <a:endParaRPr lang="el-GR" dirty="0"/>
          </a:p>
        </p:txBody>
      </p:sp>
    </p:spTree>
    <p:extLst>
      <p:ext uri="{BB962C8B-B14F-4D97-AF65-F5344CB8AC3E}">
        <p14:creationId xmlns:p14="http://schemas.microsoft.com/office/powerpoint/2010/main" val="2431167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101F10-0139-44EF-93D1-28B33324669F}"/>
              </a:ext>
            </a:extLst>
          </p:cNvPr>
          <p:cNvSpPr>
            <a:spLocks noGrp="1"/>
          </p:cNvSpPr>
          <p:nvPr>
            <p:ph type="title"/>
          </p:nvPr>
        </p:nvSpPr>
        <p:spPr/>
        <p:txBody>
          <a:bodyPr/>
          <a:lstStyle/>
          <a:p>
            <a:r>
              <a:rPr lang="en-US" b="0" i="0" dirty="0">
                <a:solidFill>
                  <a:srgbClr val="000000"/>
                </a:solidFill>
                <a:effectLst/>
                <a:latin typeface="Linux Libertine"/>
              </a:rPr>
              <a:t>Scientific studies</a:t>
            </a:r>
            <a:br>
              <a:rPr lang="en-US" b="0" i="0" dirty="0">
                <a:solidFill>
                  <a:srgbClr val="000000"/>
                </a:solidFill>
                <a:effectLst/>
                <a:latin typeface="Linux Libertine"/>
              </a:rPr>
            </a:br>
            <a:endParaRPr lang="el-GR" dirty="0"/>
          </a:p>
        </p:txBody>
      </p:sp>
      <p:sp>
        <p:nvSpPr>
          <p:cNvPr id="3" name="Θέση περιεχομένου 2">
            <a:extLst>
              <a:ext uri="{FF2B5EF4-FFF2-40B4-BE49-F238E27FC236}">
                <a16:creationId xmlns:a16="http://schemas.microsoft.com/office/drawing/2014/main" id="{1A02E715-9A5D-4362-BCB1-1DE73230F8E4}"/>
              </a:ext>
            </a:extLst>
          </p:cNvPr>
          <p:cNvSpPr>
            <a:spLocks noGrp="1"/>
          </p:cNvSpPr>
          <p:nvPr>
            <p:ph idx="1"/>
          </p:nvPr>
        </p:nvSpPr>
        <p:spPr>
          <a:xfrm>
            <a:off x="425003" y="1532586"/>
            <a:ext cx="11552349" cy="5190185"/>
          </a:xfrm>
        </p:spPr>
        <p:txBody>
          <a:bodyPr>
            <a:normAutofit fontScale="55000" lnSpcReduction="20000"/>
          </a:bodyPr>
          <a:lstStyle/>
          <a:p>
            <a:r>
              <a:rPr lang="en-US" b="1" i="0" dirty="0">
                <a:solidFill>
                  <a:srgbClr val="000000"/>
                </a:solidFill>
                <a:effectLst/>
                <a:latin typeface="Arial" panose="020B0604020202020204" pitchFamily="34" charset="0"/>
              </a:rPr>
              <a:t>Anatomy and physiology</a:t>
            </a:r>
          </a:p>
          <a:p>
            <a:r>
              <a:rPr lang="en-US" b="0" i="0" dirty="0">
                <a:solidFill>
                  <a:srgbClr val="202122"/>
                </a:solidFill>
                <a:effectLst/>
                <a:latin typeface="Arial" panose="020B0604020202020204" pitchFamily="34" charset="0"/>
              </a:rPr>
              <a:t>Leonardo started his study in the </a:t>
            </a:r>
            <a:r>
              <a:rPr lang="en-US" b="0" i="0" u="none" strike="noStrike" dirty="0">
                <a:solidFill>
                  <a:srgbClr val="0645AD"/>
                </a:solidFill>
                <a:effectLst/>
                <a:latin typeface="Arial" panose="020B0604020202020204" pitchFamily="34" charset="0"/>
                <a:hlinkClick r:id="rId2" tooltip="Anatomy"/>
              </a:rPr>
              <a:t>anatomy</a:t>
            </a:r>
            <a:r>
              <a:rPr lang="en-US" b="0" i="0" dirty="0">
                <a:solidFill>
                  <a:srgbClr val="202122"/>
                </a:solidFill>
                <a:effectLst/>
                <a:latin typeface="Arial" panose="020B0604020202020204" pitchFamily="34" charset="0"/>
              </a:rPr>
              <a:t> of the </a:t>
            </a:r>
            <a:r>
              <a:rPr lang="en-US" b="0" i="0" u="none" strike="noStrike" dirty="0">
                <a:solidFill>
                  <a:srgbClr val="0645AD"/>
                </a:solidFill>
                <a:effectLst/>
                <a:latin typeface="Arial" panose="020B0604020202020204" pitchFamily="34" charset="0"/>
                <a:hlinkClick r:id="rId3" tooltip="Human body"/>
              </a:rPr>
              <a:t>human body</a:t>
            </a:r>
            <a:r>
              <a:rPr lang="en-US" b="0" i="0" dirty="0">
                <a:solidFill>
                  <a:srgbClr val="202122"/>
                </a:solidFill>
                <a:effectLst/>
                <a:latin typeface="Arial" panose="020B0604020202020204" pitchFamily="34" charset="0"/>
              </a:rPr>
              <a:t> under the apprenticeship of Verrocchio, who demanded that his students develop a deep knowledge of the subject.</a:t>
            </a:r>
            <a:r>
              <a:rPr lang="en-US" b="0" i="0" u="none" strike="noStrike" baseline="30000" dirty="0">
                <a:solidFill>
                  <a:srgbClr val="0645AD"/>
                </a:solidFill>
                <a:effectLst/>
                <a:latin typeface="Arial" panose="020B0604020202020204" pitchFamily="34" charset="0"/>
                <a:hlinkClick r:id="rId4"/>
              </a:rPr>
              <a:t>[154]</a:t>
            </a:r>
            <a:r>
              <a:rPr lang="en-US" b="0" i="0" dirty="0">
                <a:solidFill>
                  <a:srgbClr val="202122"/>
                </a:solidFill>
                <a:effectLst/>
                <a:latin typeface="Arial" panose="020B0604020202020204" pitchFamily="34" charset="0"/>
              </a:rPr>
              <a:t> As an artist, he quickly became master of </a:t>
            </a:r>
            <a:r>
              <a:rPr lang="en-US" b="0" i="1" dirty="0">
                <a:solidFill>
                  <a:srgbClr val="202122"/>
                </a:solidFill>
                <a:effectLst/>
                <a:latin typeface="Arial" panose="020B0604020202020204" pitchFamily="34" charset="0"/>
              </a:rPr>
              <a:t>topographic anatomy</a:t>
            </a:r>
            <a:r>
              <a:rPr lang="en-US" b="0" i="0" dirty="0">
                <a:solidFill>
                  <a:srgbClr val="202122"/>
                </a:solidFill>
                <a:effectLst/>
                <a:latin typeface="Arial" panose="020B0604020202020204" pitchFamily="34" charset="0"/>
              </a:rPr>
              <a:t>, drawing many studies of </a:t>
            </a:r>
            <a:r>
              <a:rPr lang="en-US" b="0" i="0" u="none" strike="noStrike" dirty="0">
                <a:solidFill>
                  <a:srgbClr val="0645AD"/>
                </a:solidFill>
                <a:effectLst/>
                <a:latin typeface="Arial" panose="020B0604020202020204" pitchFamily="34" charset="0"/>
                <a:hlinkClick r:id="rId5" tooltip="Muscle"/>
              </a:rPr>
              <a:t>muscles</a:t>
            </a:r>
            <a:r>
              <a:rPr lang="en-US" b="0" i="0" dirty="0">
                <a:solidFill>
                  <a:srgbClr val="202122"/>
                </a:solidFill>
                <a:effectLst/>
                <a:latin typeface="Arial" panose="020B0604020202020204" pitchFamily="34" charset="0"/>
              </a:rPr>
              <a:t>, </a:t>
            </a:r>
            <a:r>
              <a:rPr lang="en-US" b="0" i="0" u="none" strike="noStrike" dirty="0">
                <a:solidFill>
                  <a:srgbClr val="0645AD"/>
                </a:solidFill>
                <a:effectLst/>
                <a:latin typeface="Arial" panose="020B0604020202020204" pitchFamily="34" charset="0"/>
                <a:hlinkClick r:id="rId6" tooltip="Tendon"/>
              </a:rPr>
              <a:t>tendons</a:t>
            </a:r>
            <a:r>
              <a:rPr lang="en-US" b="0" i="0" dirty="0">
                <a:solidFill>
                  <a:srgbClr val="202122"/>
                </a:solidFill>
                <a:effectLst/>
                <a:latin typeface="Arial" panose="020B0604020202020204" pitchFamily="34" charset="0"/>
              </a:rPr>
              <a:t> and other visible anatomical features. As a successful artist, Leonardo was given permission to </a:t>
            </a:r>
            <a:r>
              <a:rPr lang="en-US" b="0" i="0" u="none" strike="noStrike" dirty="0">
                <a:solidFill>
                  <a:srgbClr val="0645AD"/>
                </a:solidFill>
                <a:effectLst/>
                <a:latin typeface="Arial" panose="020B0604020202020204" pitchFamily="34" charset="0"/>
                <a:hlinkClick r:id="rId7" tooltip="Dissection"/>
              </a:rPr>
              <a:t>dissect</a:t>
            </a:r>
            <a:r>
              <a:rPr lang="en-US" b="0" i="0" dirty="0">
                <a:solidFill>
                  <a:srgbClr val="202122"/>
                </a:solidFill>
                <a:effectLst/>
                <a:latin typeface="Arial" panose="020B0604020202020204" pitchFamily="34" charset="0"/>
              </a:rPr>
              <a:t> human corpses at the </a:t>
            </a:r>
            <a:r>
              <a:rPr lang="en-US" b="0" i="0" u="none" strike="noStrike" dirty="0">
                <a:solidFill>
                  <a:srgbClr val="0645AD"/>
                </a:solidFill>
                <a:effectLst/>
                <a:latin typeface="Arial" panose="020B0604020202020204" pitchFamily="34" charset="0"/>
                <a:hlinkClick r:id="rId8" tooltip="Hospital of Santa Maria Nuova"/>
              </a:rPr>
              <a:t>Hospital of Santa Maria Nuova</a:t>
            </a:r>
            <a:r>
              <a:rPr lang="en-US" b="0" i="0" dirty="0">
                <a:solidFill>
                  <a:srgbClr val="202122"/>
                </a:solidFill>
                <a:effectLst/>
                <a:latin typeface="Arial" panose="020B0604020202020204" pitchFamily="34" charset="0"/>
              </a:rPr>
              <a:t> in Florence and later at hospitals in Milan and Rome. From 1510 to 1511 he collaborated in his studies with the doctor </a:t>
            </a:r>
            <a:r>
              <a:rPr lang="en-US" b="0" i="0" u="none" strike="noStrike" dirty="0">
                <a:solidFill>
                  <a:srgbClr val="0645AD"/>
                </a:solidFill>
                <a:effectLst/>
                <a:latin typeface="Arial" panose="020B0604020202020204" pitchFamily="34" charset="0"/>
                <a:hlinkClick r:id="rId9" tooltip="Marcantonio della Torre"/>
              </a:rPr>
              <a:t>Marcantonio </a:t>
            </a:r>
            <a:r>
              <a:rPr lang="en-US" b="0" i="0" u="none" strike="noStrike" dirty="0" err="1">
                <a:solidFill>
                  <a:srgbClr val="0645AD"/>
                </a:solidFill>
                <a:effectLst/>
                <a:latin typeface="Arial" panose="020B0604020202020204" pitchFamily="34" charset="0"/>
                <a:hlinkClick r:id="rId9" tooltip="Marcantonio della Torre"/>
              </a:rPr>
              <a:t>della</a:t>
            </a:r>
            <a:r>
              <a:rPr lang="en-US" b="0" i="0" u="none" strike="noStrike" dirty="0">
                <a:solidFill>
                  <a:srgbClr val="0645AD"/>
                </a:solidFill>
                <a:effectLst/>
                <a:latin typeface="Arial" panose="020B0604020202020204" pitchFamily="34" charset="0"/>
                <a:hlinkClick r:id="rId9" tooltip="Marcantonio della Torre"/>
              </a:rPr>
              <a:t> Torre</a:t>
            </a:r>
            <a:r>
              <a:rPr lang="en-US" b="0" i="0" dirty="0">
                <a:solidFill>
                  <a:srgbClr val="202122"/>
                </a:solidFill>
                <a:effectLst/>
                <a:latin typeface="Arial" panose="020B0604020202020204" pitchFamily="34" charset="0"/>
              </a:rPr>
              <a:t>. Leonardo made over 240 detailed drawings and wrote about 13,000 words towards a treatise on anatomy.</a:t>
            </a:r>
            <a:r>
              <a:rPr lang="en-US" b="0" i="0" u="none" strike="noStrike" baseline="30000" dirty="0">
                <a:solidFill>
                  <a:srgbClr val="0645AD"/>
                </a:solidFill>
                <a:effectLst/>
                <a:latin typeface="Arial" panose="020B0604020202020204" pitchFamily="34" charset="0"/>
                <a:hlinkClick r:id="rId10"/>
              </a:rPr>
              <a:t>[155]</a:t>
            </a:r>
            <a:r>
              <a:rPr lang="en-US" b="0" i="0" dirty="0">
                <a:solidFill>
                  <a:srgbClr val="202122"/>
                </a:solidFill>
                <a:effectLst/>
                <a:latin typeface="Arial" panose="020B0604020202020204" pitchFamily="34" charset="0"/>
              </a:rPr>
              <a:t> Only a small amount of the material on anatomy was published in Leonardo's </a:t>
            </a:r>
            <a:r>
              <a:rPr lang="en-US" b="0" i="1" dirty="0">
                <a:solidFill>
                  <a:srgbClr val="202122"/>
                </a:solidFill>
                <a:effectLst/>
                <a:latin typeface="Arial" panose="020B0604020202020204" pitchFamily="34" charset="0"/>
              </a:rPr>
              <a:t>Treatise on painting</a:t>
            </a:r>
            <a:r>
              <a:rPr lang="en-US" b="0" i="0" dirty="0">
                <a:solidFill>
                  <a:srgbClr val="202122"/>
                </a:solidFill>
                <a:effectLst/>
                <a:latin typeface="Arial" panose="020B0604020202020204" pitchFamily="34" charset="0"/>
              </a:rPr>
              <a:t>.</a:t>
            </a:r>
            <a:r>
              <a:rPr lang="en-US" b="0" i="0" u="none" strike="noStrike" baseline="30000" dirty="0">
                <a:solidFill>
                  <a:srgbClr val="0645AD"/>
                </a:solidFill>
                <a:effectLst/>
                <a:latin typeface="Arial" panose="020B0604020202020204" pitchFamily="34" charset="0"/>
                <a:hlinkClick r:id="rId11"/>
              </a:rPr>
              <a:t>[139]</a:t>
            </a:r>
            <a:r>
              <a:rPr lang="en-US" b="0" i="0" dirty="0">
                <a:solidFill>
                  <a:srgbClr val="202122"/>
                </a:solidFill>
                <a:effectLst/>
                <a:latin typeface="Arial" panose="020B0604020202020204" pitchFamily="34" charset="0"/>
              </a:rPr>
              <a:t> During the time that </a:t>
            </a:r>
            <a:r>
              <a:rPr lang="en-US" b="0" i="0" dirty="0" err="1">
                <a:solidFill>
                  <a:srgbClr val="202122"/>
                </a:solidFill>
                <a:effectLst/>
                <a:latin typeface="Arial" panose="020B0604020202020204" pitchFamily="34" charset="0"/>
              </a:rPr>
              <a:t>Melzi</a:t>
            </a:r>
            <a:r>
              <a:rPr lang="en-US" b="0" i="0" dirty="0">
                <a:solidFill>
                  <a:srgbClr val="202122"/>
                </a:solidFill>
                <a:effectLst/>
                <a:latin typeface="Arial" panose="020B0604020202020204" pitchFamily="34" charset="0"/>
              </a:rPr>
              <a:t> was ordering the material into chapters for publication, they were examined by a number of anatomists and artists, including Vasari, </a:t>
            </a:r>
            <a:r>
              <a:rPr lang="en-US" b="0" i="0" u="none" strike="noStrike" dirty="0">
                <a:solidFill>
                  <a:srgbClr val="0645AD"/>
                </a:solidFill>
                <a:effectLst/>
                <a:latin typeface="Arial" panose="020B0604020202020204" pitchFamily="34" charset="0"/>
                <a:hlinkClick r:id="rId12" tooltip="Benvenuto Cellini"/>
              </a:rPr>
              <a:t>Cellini</a:t>
            </a:r>
            <a:r>
              <a:rPr lang="en-US" b="0" i="0" dirty="0">
                <a:solidFill>
                  <a:srgbClr val="202122"/>
                </a:solidFill>
                <a:effectLst/>
                <a:latin typeface="Arial" panose="020B0604020202020204" pitchFamily="34" charset="0"/>
              </a:rPr>
              <a:t> and </a:t>
            </a:r>
            <a:r>
              <a:rPr lang="en-US" b="0" i="0" u="none" strike="noStrike" dirty="0">
                <a:solidFill>
                  <a:srgbClr val="0645AD"/>
                </a:solidFill>
                <a:effectLst/>
                <a:latin typeface="Arial" panose="020B0604020202020204" pitchFamily="34" charset="0"/>
                <a:hlinkClick r:id="rId13" tooltip="Albrecht Dürer"/>
              </a:rPr>
              <a:t>Albrecht </a:t>
            </a:r>
            <a:r>
              <a:rPr lang="en-US" b="0" i="0" u="none" strike="noStrike" dirty="0" err="1">
                <a:solidFill>
                  <a:srgbClr val="0645AD"/>
                </a:solidFill>
                <a:effectLst/>
                <a:latin typeface="Arial" panose="020B0604020202020204" pitchFamily="34" charset="0"/>
                <a:hlinkClick r:id="rId13" tooltip="Albrecht Dürer"/>
              </a:rPr>
              <a:t>Dürer</a:t>
            </a:r>
            <a:r>
              <a:rPr lang="en-US" b="0" i="0" dirty="0">
                <a:solidFill>
                  <a:srgbClr val="202122"/>
                </a:solidFill>
                <a:effectLst/>
                <a:latin typeface="Arial" panose="020B0604020202020204" pitchFamily="34" charset="0"/>
              </a:rPr>
              <a:t>, who made a number of drawings from them. </a:t>
            </a:r>
            <a:r>
              <a:rPr lang="en-US" b="0" i="0" dirty="0" err="1">
                <a:solidFill>
                  <a:srgbClr val="202122"/>
                </a:solidFill>
                <a:effectLst/>
                <a:latin typeface="Arial" panose="020B0604020202020204" pitchFamily="34" charset="0"/>
              </a:rPr>
              <a:t>eonardo's</a:t>
            </a:r>
            <a:r>
              <a:rPr lang="en-US" b="0" i="0" dirty="0">
                <a:solidFill>
                  <a:srgbClr val="202122"/>
                </a:solidFill>
                <a:effectLst/>
                <a:latin typeface="Arial" panose="020B0604020202020204" pitchFamily="34" charset="0"/>
              </a:rPr>
              <a:t> anatomical drawings include many studies of the </a:t>
            </a:r>
            <a:r>
              <a:rPr lang="en-US" b="0" i="0" u="none" strike="noStrike" dirty="0">
                <a:solidFill>
                  <a:srgbClr val="0645AD"/>
                </a:solidFill>
                <a:effectLst/>
                <a:latin typeface="Arial" panose="020B0604020202020204" pitchFamily="34" charset="0"/>
                <a:hlinkClick r:id="rId14" tooltip="Human skeleton"/>
              </a:rPr>
              <a:t>human skeleton</a:t>
            </a:r>
            <a:r>
              <a:rPr lang="en-US" b="0" i="0" dirty="0">
                <a:solidFill>
                  <a:srgbClr val="202122"/>
                </a:solidFill>
                <a:effectLst/>
                <a:latin typeface="Arial" panose="020B0604020202020204" pitchFamily="34" charset="0"/>
              </a:rPr>
              <a:t> and its parts, and of muscles and sinews. He studied the mechanical functions of the skeleton and the muscular forces that are applied to it in a manner that prefigured the modern science of </a:t>
            </a:r>
            <a:r>
              <a:rPr lang="en-US" b="0" i="0" u="none" strike="noStrike" dirty="0">
                <a:solidFill>
                  <a:srgbClr val="0645AD"/>
                </a:solidFill>
                <a:effectLst/>
                <a:latin typeface="Arial" panose="020B0604020202020204" pitchFamily="34" charset="0"/>
                <a:hlinkClick r:id="rId15" tooltip="Biomechanics"/>
              </a:rPr>
              <a:t>biomechanics</a:t>
            </a:r>
            <a:r>
              <a:rPr lang="en-US" b="0" i="0" dirty="0">
                <a:solidFill>
                  <a:srgbClr val="202122"/>
                </a:solidFill>
                <a:effectLst/>
                <a:latin typeface="Arial" panose="020B0604020202020204" pitchFamily="34" charset="0"/>
              </a:rPr>
              <a:t>.</a:t>
            </a:r>
            <a:r>
              <a:rPr lang="en-US" b="0" i="0" u="none" strike="noStrike" baseline="30000" dirty="0">
                <a:solidFill>
                  <a:srgbClr val="0645AD"/>
                </a:solidFill>
                <a:effectLst/>
                <a:latin typeface="Arial" panose="020B0604020202020204" pitchFamily="34" charset="0"/>
                <a:hlinkClick r:id="rId16"/>
              </a:rPr>
              <a:t>[156]</a:t>
            </a:r>
            <a:r>
              <a:rPr lang="en-US" b="0" i="0" dirty="0">
                <a:solidFill>
                  <a:srgbClr val="202122"/>
                </a:solidFill>
                <a:effectLst/>
                <a:latin typeface="Arial" panose="020B0604020202020204" pitchFamily="34" charset="0"/>
              </a:rPr>
              <a:t> He drew the heart and </a:t>
            </a:r>
            <a:r>
              <a:rPr lang="en-US" b="0" i="0" u="none" strike="noStrike" dirty="0">
                <a:solidFill>
                  <a:srgbClr val="0645AD"/>
                </a:solidFill>
                <a:effectLst/>
                <a:latin typeface="Arial" panose="020B0604020202020204" pitchFamily="34" charset="0"/>
                <a:hlinkClick r:id="rId17" tooltip="Circulatory system"/>
              </a:rPr>
              <a:t>vascular system</a:t>
            </a:r>
            <a:r>
              <a:rPr lang="en-US" b="0" i="0" dirty="0">
                <a:solidFill>
                  <a:srgbClr val="202122"/>
                </a:solidFill>
                <a:effectLst/>
                <a:latin typeface="Arial" panose="020B0604020202020204" pitchFamily="34" charset="0"/>
              </a:rPr>
              <a:t>, the </a:t>
            </a:r>
            <a:r>
              <a:rPr lang="en-US" b="0" i="0" u="none" strike="noStrike" dirty="0">
                <a:solidFill>
                  <a:srgbClr val="0645AD"/>
                </a:solidFill>
                <a:effectLst/>
                <a:latin typeface="Arial" panose="020B0604020202020204" pitchFamily="34" charset="0"/>
                <a:hlinkClick r:id="rId18" tooltip="Sex organs"/>
              </a:rPr>
              <a:t>sex organs</a:t>
            </a:r>
            <a:r>
              <a:rPr lang="en-US" b="0" i="0" dirty="0">
                <a:solidFill>
                  <a:srgbClr val="202122"/>
                </a:solidFill>
                <a:effectLst/>
                <a:latin typeface="Arial" panose="020B0604020202020204" pitchFamily="34" charset="0"/>
              </a:rPr>
              <a:t> and other internal organs, making one of the first scientific drawings of a </a:t>
            </a:r>
            <a:r>
              <a:rPr lang="en-US" b="0" i="0" u="none" strike="noStrike" dirty="0">
                <a:solidFill>
                  <a:srgbClr val="0645AD"/>
                </a:solidFill>
                <a:effectLst/>
                <a:latin typeface="Arial" panose="020B0604020202020204" pitchFamily="34" charset="0"/>
                <a:hlinkClick r:id="rId19" tooltip="Fetus"/>
              </a:rPr>
              <a:t>fetus</a:t>
            </a:r>
            <a:r>
              <a:rPr lang="en-US" b="0" i="0" dirty="0">
                <a:solidFill>
                  <a:srgbClr val="202122"/>
                </a:solidFill>
                <a:effectLst/>
                <a:latin typeface="Arial" panose="020B0604020202020204" pitchFamily="34" charset="0"/>
              </a:rPr>
              <a:t> </a:t>
            </a:r>
            <a:r>
              <a:rPr lang="en-US" b="0" i="1" dirty="0">
                <a:solidFill>
                  <a:srgbClr val="202122"/>
                </a:solidFill>
                <a:effectLst/>
                <a:latin typeface="Arial" panose="020B0604020202020204" pitchFamily="34" charset="0"/>
              </a:rPr>
              <a:t>in utero</a:t>
            </a:r>
            <a:r>
              <a:rPr lang="en-US" b="0" i="0" dirty="0">
                <a:solidFill>
                  <a:srgbClr val="202122"/>
                </a:solidFill>
                <a:effectLst/>
                <a:latin typeface="Arial" panose="020B0604020202020204" pitchFamily="34" charset="0"/>
              </a:rPr>
              <a:t>.</a:t>
            </a:r>
            <a:r>
              <a:rPr lang="en-US" b="0" i="0" u="none" strike="noStrike" baseline="30000" dirty="0">
                <a:solidFill>
                  <a:srgbClr val="0645AD"/>
                </a:solidFill>
                <a:effectLst/>
                <a:latin typeface="Arial" panose="020B0604020202020204" pitchFamily="34" charset="0"/>
                <a:hlinkClick r:id="rId20"/>
              </a:rPr>
              <a:t>[133]</a:t>
            </a:r>
            <a:r>
              <a:rPr lang="en-US" b="0" i="0" dirty="0">
                <a:solidFill>
                  <a:srgbClr val="202122"/>
                </a:solidFill>
                <a:effectLst/>
                <a:latin typeface="Arial" panose="020B0604020202020204" pitchFamily="34" charset="0"/>
              </a:rPr>
              <a:t> The drawings and notation are far ahead of their time, and if published would undoubtedly have made a major contribution to medical science.</a:t>
            </a:r>
            <a:r>
              <a:rPr lang="en-US" b="0" i="0" u="none" strike="noStrike" baseline="30000" dirty="0">
                <a:solidFill>
                  <a:srgbClr val="0645AD"/>
                </a:solidFill>
                <a:effectLst/>
                <a:latin typeface="Arial" panose="020B0604020202020204" pitchFamily="34" charset="0"/>
                <a:hlinkClick r:id="rId10"/>
              </a:rPr>
              <a:t>[1</a:t>
            </a:r>
            <a:r>
              <a:rPr lang="en-US" b="0" i="0" u="none" strike="noStrike" baseline="30000" dirty="0">
                <a:solidFill>
                  <a:srgbClr val="0645AD"/>
                </a:solidFill>
                <a:effectLst/>
                <a:latin typeface="Arial" panose="020B0604020202020204" pitchFamily="34" charset="0"/>
              </a:rPr>
              <a:t>  </a:t>
            </a:r>
            <a:r>
              <a:rPr lang="en-US" b="0" i="0" dirty="0">
                <a:solidFill>
                  <a:srgbClr val="202122"/>
                </a:solidFill>
                <a:effectLst/>
                <a:latin typeface="Arial" panose="020B0604020202020204" pitchFamily="34" charset="0"/>
              </a:rPr>
              <a:t>Leonardo also closely observed and recorded the effects of age and of human emotion on the physiology, studying in particular the effects of rage. He drew many figures who had significant facial deformities or signs of illness.</a:t>
            </a:r>
            <a:r>
              <a:rPr lang="en-US" b="0" i="0" u="none" strike="noStrike" baseline="30000" dirty="0">
                <a:solidFill>
                  <a:srgbClr val="0645AD"/>
                </a:solidFill>
                <a:effectLst/>
                <a:latin typeface="Arial" panose="020B0604020202020204" pitchFamily="34" charset="0"/>
                <a:hlinkClick r:id="rId21"/>
              </a:rPr>
              <a:t>[41]</a:t>
            </a:r>
            <a:r>
              <a:rPr lang="en-US" b="0" i="0" u="none" strike="noStrike" baseline="30000" dirty="0">
                <a:solidFill>
                  <a:srgbClr val="0645AD"/>
                </a:solidFill>
                <a:effectLst/>
                <a:latin typeface="Arial" panose="020B0604020202020204" pitchFamily="34" charset="0"/>
                <a:hlinkClick r:id="rId20"/>
              </a:rPr>
              <a:t>[133]</a:t>
            </a:r>
            <a:r>
              <a:rPr lang="en-US" b="0" i="0" dirty="0">
                <a:solidFill>
                  <a:srgbClr val="202122"/>
                </a:solidFill>
                <a:effectLst/>
                <a:latin typeface="Arial" panose="020B0604020202020204" pitchFamily="34" charset="0"/>
              </a:rPr>
              <a:t> Leonardo also studied and drew the anatomy of many animals, dissecting cows, birds, monkeys, bears, and frogs, and comparing in his drawings their anatomical structure with that of humans. He also made a number of studies of horses.</a:t>
            </a:r>
            <a:r>
              <a:rPr lang="en-US" b="0" i="0" u="none" strike="noStrike" baseline="30000" dirty="0">
                <a:solidFill>
                  <a:srgbClr val="0645AD"/>
                </a:solidFill>
                <a:effectLst/>
                <a:latin typeface="Arial" panose="020B0604020202020204" pitchFamily="34" charset="0"/>
                <a:hlinkClick r:id="rId20"/>
              </a:rPr>
              <a:t>[</a:t>
            </a:r>
            <a:r>
              <a:rPr lang="en-US" b="0" i="0" dirty="0">
                <a:solidFill>
                  <a:srgbClr val="202122"/>
                </a:solidFill>
                <a:effectLst/>
                <a:latin typeface="Arial" panose="020B0604020202020204" pitchFamily="34" charset="0"/>
              </a:rPr>
              <a:t>Leonardo's dissections and documentation of muscles, nerves, and vessels helped to describe the physiology and mechanics of movement. He attempted to identify the source of 'emotions' and their expression. He found it difficult to incorporate the prevailing system and theories of </a:t>
            </a:r>
            <a:r>
              <a:rPr lang="en-US" b="0" i="0" u="none" strike="noStrike" dirty="0">
                <a:solidFill>
                  <a:srgbClr val="0645AD"/>
                </a:solidFill>
                <a:effectLst/>
                <a:latin typeface="Arial" panose="020B0604020202020204" pitchFamily="34" charset="0"/>
                <a:hlinkClick r:id="rId22" tooltip="Humorism"/>
              </a:rPr>
              <a:t>bodily </a:t>
            </a:r>
            <a:r>
              <a:rPr lang="en-US" b="0" i="0" u="none" strike="noStrike" dirty="0" err="1">
                <a:solidFill>
                  <a:srgbClr val="0645AD"/>
                </a:solidFill>
                <a:effectLst/>
                <a:latin typeface="Arial" panose="020B0604020202020204" pitchFamily="34" charset="0"/>
                <a:hlinkClick r:id="rId22" tooltip="Humorism"/>
              </a:rPr>
              <a:t>humours</a:t>
            </a:r>
            <a:r>
              <a:rPr lang="en-US" b="0" i="0" dirty="0">
                <a:solidFill>
                  <a:srgbClr val="202122"/>
                </a:solidFill>
                <a:effectLst/>
                <a:latin typeface="Arial" panose="020B0604020202020204" pitchFamily="34" charset="0"/>
              </a:rPr>
              <a:t>, but eventually he abandoned these physiological explanations of bodily functions. He made the observations that </a:t>
            </a:r>
            <a:r>
              <a:rPr lang="en-US" b="0" i="0" dirty="0" err="1">
                <a:solidFill>
                  <a:srgbClr val="202122"/>
                </a:solidFill>
                <a:effectLst/>
                <a:latin typeface="Arial" panose="020B0604020202020204" pitchFamily="34" charset="0"/>
              </a:rPr>
              <a:t>humours</a:t>
            </a:r>
            <a:r>
              <a:rPr lang="en-US" b="0" i="0" dirty="0">
                <a:solidFill>
                  <a:srgbClr val="202122"/>
                </a:solidFill>
                <a:effectLst/>
                <a:latin typeface="Arial" panose="020B0604020202020204" pitchFamily="34" charset="0"/>
              </a:rPr>
              <a:t> were not located in cerebral spaces or </a:t>
            </a:r>
            <a:r>
              <a:rPr lang="en-US" b="0" i="0" u="none" strike="noStrike" dirty="0">
                <a:solidFill>
                  <a:srgbClr val="0645AD"/>
                </a:solidFill>
                <a:effectLst/>
                <a:latin typeface="Arial" panose="020B0604020202020204" pitchFamily="34" charset="0"/>
                <a:hlinkClick r:id="rId23" tooltip="Ventricular system"/>
              </a:rPr>
              <a:t>ventricles</a:t>
            </a:r>
            <a:r>
              <a:rPr lang="en-US" b="0" i="0" dirty="0">
                <a:solidFill>
                  <a:srgbClr val="202122"/>
                </a:solidFill>
                <a:effectLst/>
                <a:latin typeface="Arial" panose="020B0604020202020204" pitchFamily="34" charset="0"/>
              </a:rPr>
              <a:t>. He documented that the </a:t>
            </a:r>
            <a:r>
              <a:rPr lang="en-US" b="0" i="0" dirty="0" err="1">
                <a:solidFill>
                  <a:srgbClr val="202122"/>
                </a:solidFill>
                <a:effectLst/>
                <a:latin typeface="Arial" panose="020B0604020202020204" pitchFamily="34" charset="0"/>
              </a:rPr>
              <a:t>humours</a:t>
            </a:r>
            <a:r>
              <a:rPr lang="en-US" b="0" i="0" dirty="0">
                <a:solidFill>
                  <a:srgbClr val="202122"/>
                </a:solidFill>
                <a:effectLst/>
                <a:latin typeface="Arial" panose="020B0604020202020204" pitchFamily="34" charset="0"/>
              </a:rPr>
              <a:t> were not contained in the heart or the liver, and that it was the heart that defined the circulatory system. He was the first to define </a:t>
            </a:r>
            <a:r>
              <a:rPr lang="en-US" b="0" i="0" u="sng" dirty="0">
                <a:solidFill>
                  <a:srgbClr val="0645AD"/>
                </a:solidFill>
                <a:effectLst/>
                <a:latin typeface="Arial" panose="020B0604020202020204" pitchFamily="34" charset="0"/>
                <a:hlinkClick r:id="rId24"/>
              </a:rPr>
              <a:t>atherosclerosis</a:t>
            </a:r>
            <a:r>
              <a:rPr lang="en-US" b="0" i="0" dirty="0">
                <a:solidFill>
                  <a:srgbClr val="202122"/>
                </a:solidFill>
                <a:effectLst/>
                <a:latin typeface="Arial" panose="020B0604020202020204" pitchFamily="34" charset="0"/>
              </a:rPr>
              <a:t> and liver </a:t>
            </a:r>
            <a:r>
              <a:rPr lang="en-US" b="0" i="0" u="none" strike="noStrike" dirty="0">
                <a:solidFill>
                  <a:srgbClr val="0645AD"/>
                </a:solidFill>
                <a:effectLst/>
                <a:latin typeface="Arial" panose="020B0604020202020204" pitchFamily="34" charset="0"/>
                <a:hlinkClick r:id="rId25" tooltip="Cirrhosis"/>
              </a:rPr>
              <a:t>cirrhosis</a:t>
            </a:r>
            <a:r>
              <a:rPr lang="en-US" b="0" i="0" dirty="0">
                <a:solidFill>
                  <a:srgbClr val="202122"/>
                </a:solidFill>
                <a:effectLst/>
                <a:latin typeface="Arial" panose="020B0604020202020204" pitchFamily="34" charset="0"/>
              </a:rPr>
              <a:t>. He created models of the cerebral ventricles with the use of melted wax and constructed a glass </a:t>
            </a:r>
            <a:r>
              <a:rPr lang="en-US" b="0" i="0" u="none" strike="noStrike" dirty="0">
                <a:solidFill>
                  <a:srgbClr val="0645AD"/>
                </a:solidFill>
                <a:effectLst/>
                <a:latin typeface="Arial" panose="020B0604020202020204" pitchFamily="34" charset="0"/>
                <a:hlinkClick r:id="rId26" tooltip="Aorta"/>
              </a:rPr>
              <a:t>aorta</a:t>
            </a:r>
            <a:r>
              <a:rPr lang="en-US" b="0" i="0" dirty="0">
                <a:solidFill>
                  <a:srgbClr val="202122"/>
                </a:solidFill>
                <a:effectLst/>
                <a:latin typeface="Arial" panose="020B0604020202020204" pitchFamily="34" charset="0"/>
              </a:rPr>
              <a:t> to observe the circulation of blood through the aortic valve by using water and grass seed to watch flow patterns. </a:t>
            </a:r>
            <a:r>
              <a:rPr lang="en-US" b="0" i="0" u="none" strike="noStrike" dirty="0">
                <a:solidFill>
                  <a:srgbClr val="0645AD"/>
                </a:solidFill>
                <a:effectLst/>
                <a:latin typeface="Arial" panose="020B0604020202020204" pitchFamily="34" charset="0"/>
                <a:hlinkClick r:id="rId27" tooltip="Andreas Vesalius"/>
              </a:rPr>
              <a:t>Vesalius</a:t>
            </a:r>
            <a:r>
              <a:rPr lang="en-US" b="0" i="0" dirty="0">
                <a:solidFill>
                  <a:srgbClr val="202122"/>
                </a:solidFill>
                <a:effectLst/>
                <a:latin typeface="Arial" panose="020B0604020202020204" pitchFamily="34" charset="0"/>
              </a:rPr>
              <a:t> published his work on anatomy and physiology in </a:t>
            </a:r>
            <a:r>
              <a:rPr lang="en-US" b="0" i="1" u="none" strike="noStrike" dirty="0">
                <a:solidFill>
                  <a:srgbClr val="0645AD"/>
                </a:solidFill>
                <a:effectLst/>
                <a:latin typeface="Arial" panose="020B0604020202020204" pitchFamily="34" charset="0"/>
                <a:hlinkClick r:id="rId28" tooltip="De humani corporis fabrica"/>
              </a:rPr>
              <a:t>De </a:t>
            </a:r>
            <a:r>
              <a:rPr lang="en-US" b="0" i="1" u="none" strike="noStrike" dirty="0" err="1">
                <a:solidFill>
                  <a:srgbClr val="0645AD"/>
                </a:solidFill>
                <a:effectLst/>
                <a:latin typeface="Arial" panose="020B0604020202020204" pitchFamily="34" charset="0"/>
                <a:hlinkClick r:id="rId28" tooltip="De humani corporis fabrica"/>
              </a:rPr>
              <a:t>humani</a:t>
            </a:r>
            <a:r>
              <a:rPr lang="en-US" b="0" i="1" u="none" strike="noStrike" dirty="0">
                <a:solidFill>
                  <a:srgbClr val="0645AD"/>
                </a:solidFill>
                <a:effectLst/>
                <a:latin typeface="Arial" panose="020B0604020202020204" pitchFamily="34" charset="0"/>
                <a:hlinkClick r:id="rId28" tooltip="De humani corporis fabrica"/>
              </a:rPr>
              <a:t> corporis </a:t>
            </a:r>
            <a:r>
              <a:rPr lang="en-US" b="0" i="1" u="none" strike="noStrike" dirty="0" err="1">
                <a:solidFill>
                  <a:srgbClr val="0645AD"/>
                </a:solidFill>
                <a:effectLst/>
                <a:latin typeface="Arial" panose="020B0604020202020204" pitchFamily="34" charset="0"/>
                <a:hlinkClick r:id="rId28" tooltip="De humani corporis fabrica"/>
              </a:rPr>
              <a:t>fabrica</a:t>
            </a:r>
            <a:r>
              <a:rPr lang="en-US" b="0" i="0" dirty="0">
                <a:solidFill>
                  <a:srgbClr val="202122"/>
                </a:solidFill>
                <a:effectLst/>
                <a:latin typeface="Arial" panose="020B0604020202020204" pitchFamily="34" charset="0"/>
              </a:rPr>
              <a:t> in 1543.</a:t>
            </a:r>
            <a:endParaRPr lang="el-GR" dirty="0"/>
          </a:p>
        </p:txBody>
      </p:sp>
    </p:spTree>
    <p:extLst>
      <p:ext uri="{BB962C8B-B14F-4D97-AF65-F5344CB8AC3E}">
        <p14:creationId xmlns:p14="http://schemas.microsoft.com/office/powerpoint/2010/main" val="859861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4ED37A-B600-40E9-8F73-59053D83A467}"/>
              </a:ext>
            </a:extLst>
          </p:cNvPr>
          <p:cNvSpPr>
            <a:spLocks noGrp="1"/>
          </p:cNvSpPr>
          <p:nvPr>
            <p:ph type="title"/>
          </p:nvPr>
        </p:nvSpPr>
        <p:spPr/>
        <p:txBody>
          <a:bodyPr/>
          <a:lstStyle/>
          <a:p>
            <a:r>
              <a:rPr lang="en-US" b="1" i="0" dirty="0">
                <a:solidFill>
                  <a:srgbClr val="000000"/>
                </a:solidFill>
                <a:effectLst/>
                <a:latin typeface="Arial" panose="020B0604020202020204" pitchFamily="34" charset="0"/>
              </a:rPr>
              <a:t>Engineering and inventions</a:t>
            </a:r>
            <a:br>
              <a:rPr lang="en-US" b="1" i="0" dirty="0">
                <a:solidFill>
                  <a:srgbClr val="000000"/>
                </a:solidFill>
                <a:effectLst/>
                <a:latin typeface="Arial" panose="020B0604020202020204" pitchFamily="34" charset="0"/>
              </a:rPr>
            </a:br>
            <a:endParaRPr lang="el-GR" dirty="0"/>
          </a:p>
        </p:txBody>
      </p:sp>
      <p:sp>
        <p:nvSpPr>
          <p:cNvPr id="3" name="Θέση περιεχομένου 2">
            <a:extLst>
              <a:ext uri="{FF2B5EF4-FFF2-40B4-BE49-F238E27FC236}">
                <a16:creationId xmlns:a16="http://schemas.microsoft.com/office/drawing/2014/main" id="{5B8D040D-DE61-438D-B6FA-4C70C9459B82}"/>
              </a:ext>
            </a:extLst>
          </p:cNvPr>
          <p:cNvSpPr>
            <a:spLocks noGrp="1"/>
          </p:cNvSpPr>
          <p:nvPr>
            <p:ph idx="1"/>
          </p:nvPr>
        </p:nvSpPr>
        <p:spPr/>
        <p:txBody>
          <a:bodyPr>
            <a:normAutofit fontScale="77500" lnSpcReduction="20000"/>
          </a:bodyPr>
          <a:lstStyle/>
          <a:p>
            <a:r>
              <a:rPr lang="en-US" b="0" i="0" dirty="0">
                <a:solidFill>
                  <a:srgbClr val="202122"/>
                </a:solidFill>
                <a:effectLst/>
                <a:latin typeface="Arial" panose="020B0604020202020204" pitchFamily="34" charset="0"/>
              </a:rPr>
              <a:t>During his lifetime, Leonardo was also valued as an engineer. With the same rational and analytical approach that moved him to represent the human body and to investigate anatomy, Leonardo studied and designed many machines and devices. He drew their “anatomy” with unparalleled mastery, producing the first form of the modern technical drawing, including a perfected "exploded view" technique, to represent internal components. Those studies and projects collected in his codices fill more than 5,000 pages.</a:t>
            </a:r>
            <a:r>
              <a:rPr lang="en-US" b="0" i="0" u="none" strike="noStrike" baseline="30000" dirty="0">
                <a:solidFill>
                  <a:srgbClr val="0645AD"/>
                </a:solidFill>
                <a:effectLst/>
                <a:latin typeface="Arial" panose="020B0604020202020204" pitchFamily="34" charset="0"/>
                <a:hlinkClick r:id="rId2"/>
              </a:rPr>
              <a:t>[158]</a:t>
            </a:r>
            <a:r>
              <a:rPr lang="en-US" b="0" i="0" dirty="0">
                <a:solidFill>
                  <a:srgbClr val="202122"/>
                </a:solidFill>
                <a:effectLst/>
                <a:latin typeface="Arial" panose="020B0604020202020204" pitchFamily="34" charset="0"/>
              </a:rPr>
              <a:t> In a letter of 1482 to the lord of Milan </a:t>
            </a:r>
            <a:r>
              <a:rPr lang="en-US" b="0" i="0" u="none" strike="noStrike" dirty="0">
                <a:solidFill>
                  <a:srgbClr val="0645AD"/>
                </a:solidFill>
                <a:effectLst/>
                <a:latin typeface="Arial" panose="020B0604020202020204" pitchFamily="34" charset="0"/>
                <a:hlinkClick r:id="rId3" tooltip="Ludovico il Moro"/>
              </a:rPr>
              <a:t>Ludovico il Moro</a:t>
            </a:r>
            <a:r>
              <a:rPr lang="en-US" b="0" i="0" dirty="0">
                <a:solidFill>
                  <a:srgbClr val="202122"/>
                </a:solidFill>
                <a:effectLst/>
                <a:latin typeface="Arial" panose="020B0604020202020204" pitchFamily="34" charset="0"/>
              </a:rPr>
              <a:t>, he wrote that he could create all sorts of machines both for the protection of a city and for siege. When he fled from Milan to Venice in 1499, he found employment as an engineer and devised a system of moveable barricades to protect the city from attack. In 1502, he created a scheme for diverting the flow of the Arno river, a project on which </a:t>
            </a:r>
            <a:r>
              <a:rPr lang="en-US" b="0" i="0" u="none" strike="noStrike" dirty="0">
                <a:solidFill>
                  <a:srgbClr val="0645AD"/>
                </a:solidFill>
                <a:effectLst/>
                <a:latin typeface="Arial" panose="020B0604020202020204" pitchFamily="34" charset="0"/>
                <a:hlinkClick r:id="rId4" tooltip="Niccolò Machiavelli"/>
              </a:rPr>
              <a:t>Niccolò Machiavelli</a:t>
            </a:r>
            <a:r>
              <a:rPr lang="en-US" b="0" i="0" dirty="0">
                <a:solidFill>
                  <a:srgbClr val="202122"/>
                </a:solidFill>
                <a:effectLst/>
                <a:latin typeface="Arial" panose="020B0604020202020204" pitchFamily="34" charset="0"/>
              </a:rPr>
              <a:t> also worked.</a:t>
            </a:r>
            <a:r>
              <a:rPr lang="en-US" b="0" i="0" u="none" strike="noStrike" baseline="30000" dirty="0">
                <a:solidFill>
                  <a:srgbClr val="0645AD"/>
                </a:solidFill>
                <a:effectLst/>
                <a:latin typeface="Arial" panose="020B0604020202020204" pitchFamily="34" charset="0"/>
                <a:hlinkClick r:id="rId5"/>
              </a:rPr>
              <a:t>[159]</a:t>
            </a:r>
            <a:r>
              <a:rPr lang="en-US" b="0" i="0" u="none" strike="noStrike" baseline="30000" dirty="0">
                <a:solidFill>
                  <a:srgbClr val="0645AD"/>
                </a:solidFill>
                <a:effectLst/>
                <a:latin typeface="Arial" panose="020B0604020202020204" pitchFamily="34" charset="0"/>
                <a:hlinkClick r:id="rId6"/>
              </a:rPr>
              <a:t>[160]</a:t>
            </a:r>
            <a:r>
              <a:rPr lang="en-US" b="0" i="0" dirty="0">
                <a:solidFill>
                  <a:srgbClr val="202122"/>
                </a:solidFill>
                <a:effectLst/>
                <a:latin typeface="Arial" panose="020B0604020202020204" pitchFamily="34" charset="0"/>
              </a:rPr>
              <a:t> He continued to contemplate the canalization of </a:t>
            </a:r>
            <a:r>
              <a:rPr lang="en-US" b="0" i="0" u="none" strike="noStrike" dirty="0">
                <a:solidFill>
                  <a:srgbClr val="0645AD"/>
                </a:solidFill>
                <a:effectLst/>
                <a:latin typeface="Arial" panose="020B0604020202020204" pitchFamily="34" charset="0"/>
                <a:hlinkClick r:id="rId7" tooltip="Lombardy"/>
              </a:rPr>
              <a:t>Lombardy's plains</a:t>
            </a:r>
            <a:r>
              <a:rPr lang="en-US" b="0" i="0" dirty="0">
                <a:solidFill>
                  <a:srgbClr val="202122"/>
                </a:solidFill>
                <a:effectLst/>
                <a:latin typeface="Arial" panose="020B0604020202020204" pitchFamily="34" charset="0"/>
              </a:rPr>
              <a:t> while in Louis XII's company</a:t>
            </a:r>
            <a:r>
              <a:rPr lang="en-US" b="0" i="0" u="none" strike="noStrike" baseline="30000" dirty="0">
                <a:solidFill>
                  <a:srgbClr val="0645AD"/>
                </a:solidFill>
                <a:effectLst/>
                <a:latin typeface="Arial" panose="020B0604020202020204" pitchFamily="34" charset="0"/>
                <a:hlinkClick r:id="rId8"/>
              </a:rPr>
              <a:t>[74]</a:t>
            </a:r>
            <a:r>
              <a:rPr lang="en-US" b="0" i="0" dirty="0">
                <a:solidFill>
                  <a:srgbClr val="202122"/>
                </a:solidFill>
                <a:effectLst/>
                <a:latin typeface="Arial" panose="020B0604020202020204" pitchFamily="34" charset="0"/>
              </a:rPr>
              <a:t> and of the </a:t>
            </a:r>
            <a:r>
              <a:rPr lang="en-US" b="0" i="0" u="none" strike="noStrike" dirty="0">
                <a:solidFill>
                  <a:srgbClr val="0645AD"/>
                </a:solidFill>
                <a:effectLst/>
                <a:latin typeface="Arial" panose="020B0604020202020204" pitchFamily="34" charset="0"/>
                <a:hlinkClick r:id="rId9" tooltip="Loire"/>
              </a:rPr>
              <a:t>Loire</a:t>
            </a:r>
            <a:r>
              <a:rPr lang="en-US" b="0" i="0" dirty="0">
                <a:solidFill>
                  <a:srgbClr val="202122"/>
                </a:solidFill>
                <a:effectLst/>
                <a:latin typeface="Arial" panose="020B0604020202020204" pitchFamily="34" charset="0"/>
              </a:rPr>
              <a:t> and its tributaries in the company of Francis I.</a:t>
            </a:r>
            <a:r>
              <a:rPr lang="en-US" b="0" i="0" u="none" strike="noStrike" baseline="30000" dirty="0">
                <a:solidFill>
                  <a:srgbClr val="0645AD"/>
                </a:solidFill>
                <a:effectLst/>
                <a:latin typeface="Arial" panose="020B0604020202020204" pitchFamily="34" charset="0"/>
                <a:hlinkClick r:id="rId10"/>
              </a:rPr>
              <a:t>[161]</a:t>
            </a:r>
            <a:r>
              <a:rPr lang="en-US" b="0" i="0" dirty="0">
                <a:solidFill>
                  <a:srgbClr val="202122"/>
                </a:solidFill>
                <a:effectLst/>
                <a:latin typeface="Arial" panose="020B0604020202020204" pitchFamily="34" charset="0"/>
              </a:rPr>
              <a:t> Leonardo's journals include a vast number of inventions, both practical and impractical. They include </a:t>
            </a:r>
            <a:r>
              <a:rPr lang="en-US" b="0" i="0" u="none" strike="noStrike" dirty="0">
                <a:solidFill>
                  <a:srgbClr val="0645AD"/>
                </a:solidFill>
                <a:effectLst/>
                <a:latin typeface="Arial" panose="020B0604020202020204" pitchFamily="34" charset="0"/>
                <a:hlinkClick r:id="rId11" tooltip="Viola organista"/>
              </a:rPr>
              <a:t>musical instruments</a:t>
            </a:r>
            <a:r>
              <a:rPr lang="en-US" b="0" i="0" dirty="0">
                <a:solidFill>
                  <a:srgbClr val="202122"/>
                </a:solidFill>
                <a:effectLst/>
                <a:latin typeface="Arial" panose="020B0604020202020204" pitchFamily="34" charset="0"/>
              </a:rPr>
              <a:t>, </a:t>
            </a:r>
            <a:r>
              <a:rPr lang="en-US" b="0" i="0" u="none" strike="noStrike" dirty="0">
                <a:solidFill>
                  <a:srgbClr val="0645AD"/>
                </a:solidFill>
                <a:effectLst/>
                <a:latin typeface="Arial" panose="020B0604020202020204" pitchFamily="34" charset="0"/>
                <a:hlinkClick r:id="rId12" tooltip="Leonardo's robot"/>
              </a:rPr>
              <a:t>a mechanical knight</a:t>
            </a:r>
            <a:r>
              <a:rPr lang="en-US" b="0" i="0" dirty="0">
                <a:solidFill>
                  <a:srgbClr val="202122"/>
                </a:solidFill>
                <a:effectLst/>
                <a:latin typeface="Arial" panose="020B0604020202020204" pitchFamily="34" charset="0"/>
              </a:rPr>
              <a:t>, hydraulic pumps, reversible crank mechanisms, finned mortar shells, and a </a:t>
            </a:r>
            <a:r>
              <a:rPr lang="en-US" b="0" i="0" u="none" strike="noStrike" dirty="0">
                <a:solidFill>
                  <a:srgbClr val="0645AD"/>
                </a:solidFill>
                <a:effectLst/>
                <a:latin typeface="Arial" panose="020B0604020202020204" pitchFamily="34" charset="0"/>
                <a:hlinkClick r:id="rId13" tooltip="Steam cannon"/>
              </a:rPr>
              <a:t>steam cannon</a:t>
            </a:r>
            <a:r>
              <a:rPr lang="en-US" b="0" i="0" dirty="0">
                <a:solidFill>
                  <a:srgbClr val="202122"/>
                </a:solidFill>
                <a:effectLst/>
                <a:latin typeface="Arial" panose="020B0604020202020204" pitchFamily="34" charset="0"/>
              </a:rPr>
              <a:t>.</a:t>
            </a:r>
            <a:endParaRPr lang="el-GR" dirty="0"/>
          </a:p>
        </p:txBody>
      </p:sp>
    </p:spTree>
    <p:extLst>
      <p:ext uri="{BB962C8B-B14F-4D97-AF65-F5344CB8AC3E}">
        <p14:creationId xmlns:p14="http://schemas.microsoft.com/office/powerpoint/2010/main" val="380706892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3634</Words>
  <Application>Microsoft Office PowerPoint</Application>
  <PresentationFormat>Ευρεία οθόνη</PresentationFormat>
  <Paragraphs>65</Paragraphs>
  <Slides>22</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22</vt:i4>
      </vt:variant>
    </vt:vector>
  </HeadingPairs>
  <TitlesOfParts>
    <vt:vector size="29" baseType="lpstr">
      <vt:lpstr>Arial</vt:lpstr>
      <vt:lpstr>Calibri</vt:lpstr>
      <vt:lpstr>Calibri Light</vt:lpstr>
      <vt:lpstr>futura-pt</vt:lpstr>
      <vt:lpstr>Linux Libertine</vt:lpstr>
      <vt:lpstr>open-sans</vt:lpstr>
      <vt:lpstr>Θέμα του Office</vt:lpstr>
      <vt:lpstr>Leonardo da Vinci 1452–1519) </vt:lpstr>
      <vt:lpstr>Leonardo da Vinci</vt:lpstr>
      <vt:lpstr>Drawings </vt:lpstr>
      <vt:lpstr>videos</vt:lpstr>
      <vt:lpstr>Journals and notes </vt:lpstr>
      <vt:lpstr>Journals and notes</vt:lpstr>
      <vt:lpstr>Journals and notes </vt:lpstr>
      <vt:lpstr>Scientific studies </vt:lpstr>
      <vt:lpstr>Engineering and inventions </vt:lpstr>
      <vt:lpstr>Leonardo da vinci  Συνοπτικές πληροφορίες</vt:lpstr>
      <vt:lpstr>Early Life and Education  </vt:lpstr>
      <vt:lpstr>Early Works </vt:lpstr>
      <vt:lpstr>Leonardo da Vinci: Paintings </vt:lpstr>
      <vt:lpstr>Battle of Anghiari </vt:lpstr>
      <vt:lpstr>Mona Lisa </vt:lpstr>
      <vt:lpstr>Inventions </vt:lpstr>
      <vt:lpstr>How Did Leonardo da Vinci Die? </vt:lpstr>
      <vt:lpstr>Pictures</vt:lpstr>
      <vt:lpstr>Παρουσίαση του PowerPoint</vt:lpstr>
      <vt:lpstr>Ο Μυστικός Δείπνος</vt:lpstr>
      <vt:lpstr>Η Παρθένος και ο μικρός Ιησούς με την Αγία Άννα</vt:lpstr>
      <vt:lpstr>Πηγές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Leonardo da Vinci</dc:title>
  <dc:creator>Georgios Kouphogiannakes</dc:creator>
  <cp:lastModifiedBy>Georgios Kouphogiannakes</cp:lastModifiedBy>
  <cp:revision>6</cp:revision>
  <dcterms:created xsi:type="dcterms:W3CDTF">2021-04-08T14:57:56Z</dcterms:created>
  <dcterms:modified xsi:type="dcterms:W3CDTF">2021-04-08T15:50:57Z</dcterms:modified>
</cp:coreProperties>
</file>